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2" r:id="rId1"/>
  </p:sldMasterIdLst>
  <p:notesMasterIdLst>
    <p:notesMasterId r:id="rId63"/>
  </p:notesMasterIdLst>
  <p:sldIdLst>
    <p:sldId id="325" r:id="rId2"/>
    <p:sldId id="305" r:id="rId3"/>
    <p:sldId id="326" r:id="rId4"/>
    <p:sldId id="327" r:id="rId5"/>
    <p:sldId id="328" r:id="rId6"/>
    <p:sldId id="329" r:id="rId7"/>
    <p:sldId id="330" r:id="rId8"/>
    <p:sldId id="331" r:id="rId9"/>
    <p:sldId id="332" r:id="rId10"/>
    <p:sldId id="338" r:id="rId11"/>
    <p:sldId id="337" r:id="rId12"/>
    <p:sldId id="333" r:id="rId13"/>
    <p:sldId id="334" r:id="rId14"/>
    <p:sldId id="335" r:id="rId15"/>
    <p:sldId id="339" r:id="rId16"/>
    <p:sldId id="340" r:id="rId17"/>
    <p:sldId id="346" r:id="rId18"/>
    <p:sldId id="341" r:id="rId19"/>
    <p:sldId id="347" r:id="rId20"/>
    <p:sldId id="348" r:id="rId21"/>
    <p:sldId id="349" r:id="rId22"/>
    <p:sldId id="342"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9" r:id="rId42"/>
    <p:sldId id="368"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90" r:id="rId56"/>
    <p:sldId id="389" r:id="rId57"/>
    <p:sldId id="383" r:id="rId58"/>
    <p:sldId id="384" r:id="rId59"/>
    <p:sldId id="385" r:id="rId60"/>
    <p:sldId id="386" r:id="rId61"/>
    <p:sldId id="387"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E7726C-CA11-4020-8136-DCBCA8F394A0}" type="datetimeFigureOut">
              <a:rPr lang="en-US"/>
              <a:pPr>
                <a:defRPr/>
              </a:pPr>
              <a:t>6/8/2019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33BF04-FE62-474A-ACBE-30BA9691FD99}" type="slidenum">
              <a:rPr lang="en-US"/>
              <a:pPr>
                <a:defRPr/>
              </a:pPr>
              <a:t>‹#›</a:t>
            </a:fld>
            <a:endParaRPr lang="en-US"/>
          </a:p>
        </p:txBody>
      </p:sp>
    </p:spTree>
    <p:extLst>
      <p:ext uri="{BB962C8B-B14F-4D97-AF65-F5344CB8AC3E}">
        <p14:creationId xmlns:p14="http://schemas.microsoft.com/office/powerpoint/2010/main" val="1301362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001F97C-1C1B-4D4A-8225-1AAE33781D1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71D799F4-0100-45FA-A28D-DAEFCA3F7B3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E3453E4-AB9F-40B2-91B8-6221E4575DA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DEE6DBEE-B393-4395-A3DA-D5E635ECC29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6AE4093-EAF9-4E80-BFAC-4A822303B6A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F86D2A9-5878-435D-A7FB-2EDCC9A393F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91F60C3-CA4F-48AB-BA9B-A60B664958A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835FB00-10A8-478D-AC89-28C4E25F4B0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5C5AD14-C7B0-416B-87FD-FDDB9F0E4B6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516D7AA-7A83-41BB-B048-A93D7E88E86C}"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6</a:t>
            </a:r>
          </a:p>
        </p:txBody>
      </p:sp>
      <p:sp>
        <p:nvSpPr>
          <p:cNvPr id="7" name="Slide Number Placeholder 6"/>
          <p:cNvSpPr>
            <a:spLocks noGrp="1"/>
          </p:cNvSpPr>
          <p:nvPr>
            <p:ph type="sldNum" sz="quarter" idx="12"/>
          </p:nvPr>
        </p:nvSpPr>
        <p:spPr/>
        <p:txBody>
          <a:bodyPr/>
          <a:lstStyle/>
          <a:p>
            <a:pPr>
              <a:defRPr/>
            </a:pPr>
            <a:fld id="{AD5F975E-65F1-443E-9A94-342D22DF6E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04EA27E-5C92-4731-A79B-168C23C29F6B}" type="datetime1">
              <a:rPr lang="en-US" smtClean="0"/>
              <a:t>6/8/2019</a:t>
            </a:fld>
            <a:endParaRPr lang="en-US"/>
          </a:p>
        </p:txBody>
      </p:sp>
      <p:sp>
        <p:nvSpPr>
          <p:cNvPr id="8" name="Footer Placeholder 7"/>
          <p:cNvSpPr>
            <a:spLocks noGrp="1"/>
          </p:cNvSpPr>
          <p:nvPr>
            <p:ph type="ftr" sz="quarter" idx="11"/>
          </p:nvPr>
        </p:nvSpPr>
        <p:spPr/>
        <p:txBody>
          <a:bodyPr/>
          <a:lstStyle/>
          <a:p>
            <a:pPr>
              <a:defRPr/>
            </a:pPr>
            <a:r>
              <a:rPr lang="en-US"/>
              <a:t>SAIC-Cursul nr. 6</a:t>
            </a:r>
          </a:p>
        </p:txBody>
      </p:sp>
      <p:sp>
        <p:nvSpPr>
          <p:cNvPr id="9" name="Slide Number Placeholder 8"/>
          <p:cNvSpPr>
            <a:spLocks noGrp="1"/>
          </p:cNvSpPr>
          <p:nvPr>
            <p:ph type="sldNum" sz="quarter" idx="12"/>
          </p:nvPr>
        </p:nvSpPr>
        <p:spPr/>
        <p:txBody>
          <a:bodyPr/>
          <a:lstStyle/>
          <a:p>
            <a:pPr>
              <a:defRPr/>
            </a:pPr>
            <a:fld id="{D66ABEAF-4FAA-48C0-8C04-F9C70C285096}"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87DB420-29FA-4458-AA81-E4558C304420}"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6</a:t>
            </a:r>
          </a:p>
        </p:txBody>
      </p:sp>
      <p:sp>
        <p:nvSpPr>
          <p:cNvPr id="5" name="Slide Number Placeholder 4"/>
          <p:cNvSpPr>
            <a:spLocks noGrp="1"/>
          </p:cNvSpPr>
          <p:nvPr>
            <p:ph type="sldNum" sz="quarter" idx="12"/>
          </p:nvPr>
        </p:nvSpPr>
        <p:spPr/>
        <p:txBody>
          <a:bodyPr/>
          <a:lstStyle/>
          <a:p>
            <a:pPr>
              <a:defRPr/>
            </a:pPr>
            <a:fld id="{578927B9-C828-4FFE-956A-1B448B1D919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42DD1E-C8B0-4BCD-9C21-8ECBCDB2954B}" type="datetime1">
              <a:rPr lang="en-US" smtClean="0"/>
              <a:t>6/8/2019</a:t>
            </a:fld>
            <a:endParaRPr lang="en-US"/>
          </a:p>
        </p:txBody>
      </p:sp>
      <p:sp>
        <p:nvSpPr>
          <p:cNvPr id="3" name="Footer Placeholder 2"/>
          <p:cNvSpPr>
            <a:spLocks noGrp="1"/>
          </p:cNvSpPr>
          <p:nvPr>
            <p:ph type="ftr" sz="quarter" idx="11"/>
          </p:nvPr>
        </p:nvSpPr>
        <p:spPr/>
        <p:txBody>
          <a:bodyPr/>
          <a:lstStyle/>
          <a:p>
            <a:pPr>
              <a:defRPr/>
            </a:pPr>
            <a:r>
              <a:rPr lang="en-US"/>
              <a:t>SAIC-Cursul nr. 6</a:t>
            </a:r>
          </a:p>
        </p:txBody>
      </p:sp>
      <p:sp>
        <p:nvSpPr>
          <p:cNvPr id="4" name="Slide Number Placeholder 3"/>
          <p:cNvSpPr>
            <a:spLocks noGrp="1"/>
          </p:cNvSpPr>
          <p:nvPr>
            <p:ph type="sldNum" sz="quarter" idx="12"/>
          </p:nvPr>
        </p:nvSpPr>
        <p:spPr/>
        <p:txBody>
          <a:bodyPr/>
          <a:lstStyle/>
          <a:p>
            <a:pPr>
              <a:defRPr/>
            </a:pPr>
            <a:fld id="{2BF64D6C-28BE-434B-9ACC-031C75F59DC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8AE7C28-9A38-4191-8AB5-C519A655CA9C}"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6</a:t>
            </a:r>
          </a:p>
        </p:txBody>
      </p:sp>
      <p:sp>
        <p:nvSpPr>
          <p:cNvPr id="7" name="Slide Number Placeholder 6"/>
          <p:cNvSpPr>
            <a:spLocks noGrp="1"/>
          </p:cNvSpPr>
          <p:nvPr>
            <p:ph type="sldNum" sz="quarter" idx="12"/>
          </p:nvPr>
        </p:nvSpPr>
        <p:spPr/>
        <p:txBody>
          <a:bodyPr/>
          <a:lstStyle/>
          <a:p>
            <a:pPr>
              <a:defRPr/>
            </a:pPr>
            <a:fld id="{EBBB0EEC-858E-4413-AF86-9007DD45A816}"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9DC14A8-6C91-4F60-BF69-0A37A8D6034C}"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6</a:t>
            </a:r>
          </a:p>
        </p:txBody>
      </p:sp>
      <p:sp>
        <p:nvSpPr>
          <p:cNvPr id="7" name="Slide Number Placeholder 6"/>
          <p:cNvSpPr>
            <a:spLocks noGrp="1"/>
          </p:cNvSpPr>
          <p:nvPr>
            <p:ph type="sldNum" sz="quarter" idx="12"/>
          </p:nvPr>
        </p:nvSpPr>
        <p:spPr/>
        <p:txBody>
          <a:bodyPr/>
          <a:lstStyle/>
          <a:p>
            <a:pPr>
              <a:defRPr/>
            </a:pPr>
            <a:fld id="{A4B063DC-6978-466C-B9CB-D71AFDDA12A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176D31E9-5106-4A8A-BB5F-FFF48FA4AEF7}" type="datetime1">
              <a:rPr lang="en-US" smtClean="0"/>
              <a:t>6/8/2019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SAIC-Cursul nr. 6</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2E1246E-6791-43F0-BEE1-426C0FAAB3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z="3600"/>
              <a:t>SISTEME ANALOGICE DE INTERFAȚARE ȘI CONDIȚIONARE</a:t>
            </a:r>
            <a:endParaRPr lang="en-US" sz="3600"/>
          </a:p>
        </p:txBody>
      </p:sp>
      <p:sp>
        <p:nvSpPr>
          <p:cNvPr id="3" name="Subtitle 2"/>
          <p:cNvSpPr>
            <a:spLocks noGrp="1"/>
          </p:cNvSpPr>
          <p:nvPr>
            <p:ph type="subTitle" idx="1"/>
          </p:nvPr>
        </p:nvSpPr>
        <p:spPr/>
        <p:txBody>
          <a:bodyPr/>
          <a:lstStyle/>
          <a:p>
            <a:r>
              <a:rPr lang="ro-RO"/>
              <a:t>Cursul nr. 6</a:t>
            </a:r>
            <a:endParaRPr lang="en-US"/>
          </a:p>
        </p:txBody>
      </p:sp>
      <p:grpSp>
        <p:nvGrpSpPr>
          <p:cNvPr id="9" name="Group 8"/>
          <p:cNvGrpSpPr/>
          <p:nvPr/>
        </p:nvGrpSpPr>
        <p:grpSpPr>
          <a:xfrm>
            <a:off x="685800" y="596055"/>
            <a:ext cx="7498846" cy="1138340"/>
            <a:chOff x="685800" y="596055"/>
            <a:chExt cx="7498846" cy="1138340"/>
          </a:xfrm>
        </p:grpSpPr>
        <p:pic>
          <p:nvPicPr>
            <p:cNvPr id="7" name="Picture 6" descr="Logo-UT-IESC-RGB-RO"/>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28850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normAutofit/>
          </a:bodyPr>
          <a:lstStyle/>
          <a:p>
            <a:r>
              <a:rPr lang="ro-RO"/>
              <a:t>De îndată ce această tensiune atinge tensiunea de alimentare plus o cădere de tensiune pe diodă (aproximativ 0.6 V pentru o diodă de siliciu), dioda intră în conducție.</a:t>
            </a:r>
            <a:endParaRPr lang="en-US"/>
          </a:p>
          <a:p>
            <a:r>
              <a:rPr lang="ro-RO"/>
              <a:t>Există două considerații atunci când se utilizează diodă de limitare (supresoare) pe un releu.</a:t>
            </a:r>
          </a:p>
          <a:p>
            <a:r>
              <a:rPr lang="ro-RO">
                <a:solidFill>
                  <a:srgbClr val="00B0F0"/>
                </a:solidFill>
              </a:rPr>
              <a:t>Prima</a:t>
            </a:r>
            <a:r>
              <a:rPr lang="ro-RO"/>
              <a:t> se referă la faptul că energia din bobină nu dispare doar, trebuie să meargă undeva și trebuie descărcată prin diodă și prin sursa de alimentare.</a:t>
            </a:r>
          </a:p>
        </p:txBody>
      </p:sp>
      <p:sp>
        <p:nvSpPr>
          <p:cNvPr id="4" name="Date Placeholder 3"/>
          <p:cNvSpPr>
            <a:spLocks noGrp="1"/>
          </p:cNvSpPr>
          <p:nvPr>
            <p:ph type="dt" sz="half" idx="10"/>
          </p:nvPr>
        </p:nvSpPr>
        <p:spPr/>
        <p:txBody>
          <a:bodyPr/>
          <a:lstStyle/>
          <a:p>
            <a:pPr>
              <a:defRPr/>
            </a:pPr>
            <a:fld id="{4F3014FF-2DC5-4A85-A5C0-AA968F78CE0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10</a:t>
            </a:fld>
            <a:endParaRPr lang="en-US"/>
          </a:p>
        </p:txBody>
      </p:sp>
    </p:spTree>
    <p:extLst>
      <p:ext uri="{BB962C8B-B14F-4D97-AF65-F5344CB8AC3E}">
        <p14:creationId xmlns:p14="http://schemas.microsoft.com/office/powerpoint/2010/main" val="412771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lstStyle/>
          <a:p>
            <a:r>
              <a:rPr lang="ro-RO"/>
              <a:t>Acest lucru duce la o creștere a curentului în sursă și, din acest motiv, sursa trebuie să fie bine filtrată.</a:t>
            </a:r>
          </a:p>
          <a:p>
            <a:r>
              <a:rPr lang="ro-RO"/>
              <a:t>Dacă releul se află pe o placă la o anumită distanță de sursa de alimentare, este posibil să apară zgomot și pe traseul de masă.</a:t>
            </a:r>
          </a:p>
          <a:p>
            <a:r>
              <a:rPr lang="ro-RO">
                <a:solidFill>
                  <a:srgbClr val="00B0F0"/>
                </a:solidFill>
              </a:rPr>
              <a:t>A doua problemă</a:t>
            </a:r>
            <a:r>
              <a:rPr lang="ro-RO"/>
              <a:t> cu această tehnică este că ea mărește timpul de revenire a releului (release time). </a:t>
            </a:r>
            <a:endParaRPr lang="en-US"/>
          </a:p>
          <a:p>
            <a:endParaRPr lang="en-US"/>
          </a:p>
        </p:txBody>
      </p:sp>
      <p:sp>
        <p:nvSpPr>
          <p:cNvPr id="4" name="Date Placeholder 3"/>
          <p:cNvSpPr>
            <a:spLocks noGrp="1"/>
          </p:cNvSpPr>
          <p:nvPr>
            <p:ph type="dt" sz="half" idx="10"/>
          </p:nvPr>
        </p:nvSpPr>
        <p:spPr/>
        <p:txBody>
          <a:bodyPr/>
          <a:lstStyle/>
          <a:p>
            <a:pPr>
              <a:defRPr/>
            </a:pPr>
            <a:fld id="{49EFFFED-893A-4214-A6F6-5D12B18045D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11</a:t>
            </a:fld>
            <a:endParaRPr lang="en-US"/>
          </a:p>
        </p:txBody>
      </p:sp>
    </p:spTree>
    <p:extLst>
      <p:ext uri="{BB962C8B-B14F-4D97-AF65-F5344CB8AC3E}">
        <p14:creationId xmlns:p14="http://schemas.microsoft.com/office/powerpoint/2010/main" val="327866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lstStyle/>
          <a:p>
            <a:r>
              <a:rPr lang="ro-RO"/>
              <a:t>Pentru a micșora timpul de revenire a releului, se folosește o diodă zener conectată în serie cu dioda supresoare (de limitare):</a:t>
            </a:r>
            <a:endParaRPr lang="en-US"/>
          </a:p>
        </p:txBody>
      </p:sp>
      <p:sp>
        <p:nvSpPr>
          <p:cNvPr id="4" name="Date Placeholder 3"/>
          <p:cNvSpPr>
            <a:spLocks noGrp="1"/>
          </p:cNvSpPr>
          <p:nvPr>
            <p:ph type="dt" sz="half" idx="10"/>
          </p:nvPr>
        </p:nvSpPr>
        <p:spPr/>
        <p:txBody>
          <a:bodyPr/>
          <a:lstStyle/>
          <a:p>
            <a:pPr>
              <a:defRPr/>
            </a:pPr>
            <a:fld id="{D5162457-4BEB-46EB-9BA1-6D29F114F97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12</a:t>
            </a:fld>
            <a:endParaRPr lang="en-US"/>
          </a:p>
        </p:txBody>
      </p:sp>
      <p:pic>
        <p:nvPicPr>
          <p:cNvPr id="7" name="Picture 6"/>
          <p:cNvPicPr>
            <a:picLocks noChangeAspect="1"/>
          </p:cNvPicPr>
          <p:nvPr/>
        </p:nvPicPr>
        <p:blipFill>
          <a:blip r:embed="rId2"/>
          <a:stretch>
            <a:fillRect/>
          </a:stretch>
        </p:blipFill>
        <p:spPr>
          <a:xfrm>
            <a:off x="192275" y="3124200"/>
            <a:ext cx="8763823" cy="3200400"/>
          </a:xfrm>
          <a:prstGeom prst="rect">
            <a:avLst/>
          </a:prstGeom>
        </p:spPr>
      </p:pic>
    </p:spTree>
    <p:extLst>
      <p:ext uri="{BB962C8B-B14F-4D97-AF65-F5344CB8AC3E}">
        <p14:creationId xmlns:p14="http://schemas.microsoft.com/office/powerpoint/2010/main" val="320934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lstStyle/>
          <a:p>
            <a:r>
              <a:rPr lang="ro-RO"/>
              <a:t>Când tranzistorul conduce și releul anclanșează, dioda normală împiedică curentul să curgă prin zener.</a:t>
            </a:r>
          </a:p>
          <a:p>
            <a:r>
              <a:rPr lang="ro-RO"/>
              <a:t>Când tranzistorul se blochează și se produce impulsul de supratensiune, dioda normală este polarizată direct iar zenerul invers.</a:t>
            </a:r>
          </a:p>
          <a:p>
            <a:r>
              <a:rPr lang="ro-RO"/>
              <a:t>Rezultatul este că tensiunea din colectorul tranzistorului este limitată la o valoare care depășește alimentarea pozitivă cu suma dintre tensiunea zenerului plus o cădere de tensiune pe diodă.</a:t>
            </a:r>
          </a:p>
          <a:p>
            <a:r>
              <a:rPr lang="ro-RO"/>
              <a:t>Bineînțeles că tensiunea rezultată trebuie să fie mai mică decât tensiunea de străpungere a tranzistorului.</a:t>
            </a:r>
            <a:endParaRPr lang="en-US"/>
          </a:p>
        </p:txBody>
      </p:sp>
      <p:sp>
        <p:nvSpPr>
          <p:cNvPr id="4" name="Date Placeholder 3"/>
          <p:cNvSpPr>
            <a:spLocks noGrp="1"/>
          </p:cNvSpPr>
          <p:nvPr>
            <p:ph type="dt" sz="half" idx="10"/>
          </p:nvPr>
        </p:nvSpPr>
        <p:spPr/>
        <p:txBody>
          <a:bodyPr/>
          <a:lstStyle/>
          <a:p>
            <a:pPr>
              <a:defRPr/>
            </a:pPr>
            <a:fld id="{3DD2DB78-7C91-47E8-888C-88503920F45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13</a:t>
            </a:fld>
            <a:endParaRPr lang="en-US"/>
          </a:p>
        </p:txBody>
      </p:sp>
    </p:spTree>
    <p:extLst>
      <p:ext uri="{BB962C8B-B14F-4D97-AF65-F5344CB8AC3E}">
        <p14:creationId xmlns:p14="http://schemas.microsoft.com/office/powerpoint/2010/main" val="289565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lstStyle/>
          <a:p>
            <a:r>
              <a:rPr lang="ro-RO"/>
              <a:t>Valorile tipice ale timpului de revenire (deschidere) pentru un releu de 6V fără limitare (descărcare), cu diodă de limitare și cu zener de descărcare sunt:</a:t>
            </a:r>
          </a:p>
          <a:p>
            <a:endParaRPr lang="ro-RO"/>
          </a:p>
          <a:p>
            <a:endParaRPr lang="ro-RO"/>
          </a:p>
          <a:p>
            <a:endParaRPr lang="ro-RO"/>
          </a:p>
          <a:p>
            <a:endParaRPr lang="ro-RO"/>
          </a:p>
          <a:p>
            <a:endParaRPr lang="ro-RO"/>
          </a:p>
          <a:p>
            <a:r>
              <a:rPr lang="ro-RO"/>
              <a:t>Observație: cu cât este permisă o supracreștere mai mare a tensiunii, cu atât este mai rapidă disiparea câmpului și cu atât sunt deschise contactele releului mai rapid.</a:t>
            </a:r>
            <a:endParaRPr lang="en-US"/>
          </a:p>
        </p:txBody>
      </p:sp>
      <p:sp>
        <p:nvSpPr>
          <p:cNvPr id="4" name="Date Placeholder 3"/>
          <p:cNvSpPr>
            <a:spLocks noGrp="1"/>
          </p:cNvSpPr>
          <p:nvPr>
            <p:ph type="dt" sz="half" idx="10"/>
          </p:nvPr>
        </p:nvSpPr>
        <p:spPr/>
        <p:txBody>
          <a:bodyPr/>
          <a:lstStyle/>
          <a:p>
            <a:pPr>
              <a:defRPr/>
            </a:pPr>
            <a:fld id="{7EBE005F-A467-40FE-8289-E293B37B7D8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55208283"/>
              </p:ext>
            </p:extLst>
          </p:nvPr>
        </p:nvGraphicFramePr>
        <p:xfrm>
          <a:off x="1524000" y="289560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0747640"/>
                    </a:ext>
                  </a:extLst>
                </a:gridCol>
                <a:gridCol w="3048000">
                  <a:extLst>
                    <a:ext uri="{9D8B030D-6E8A-4147-A177-3AD203B41FA5}">
                      <a16:colId xmlns:a16="http://schemas.microsoft.com/office/drawing/2014/main" val="1624711857"/>
                    </a:ext>
                  </a:extLst>
                </a:gridCol>
              </a:tblGrid>
              <a:tr h="370840">
                <a:tc>
                  <a:txBody>
                    <a:bodyPr/>
                    <a:lstStyle/>
                    <a:p>
                      <a:pPr algn="ctr"/>
                      <a:r>
                        <a:rPr lang="ro-RO"/>
                        <a:t>Limitare</a:t>
                      </a:r>
                      <a:endParaRPr lang="en-US"/>
                    </a:p>
                  </a:txBody>
                  <a:tcPr/>
                </a:tc>
                <a:tc>
                  <a:txBody>
                    <a:bodyPr/>
                    <a:lstStyle/>
                    <a:p>
                      <a:pPr algn="ctr"/>
                      <a:r>
                        <a:rPr lang="ro-RO"/>
                        <a:t>Timp de revenire</a:t>
                      </a:r>
                      <a:endParaRPr lang="en-US"/>
                    </a:p>
                  </a:txBody>
                  <a:tcPr/>
                </a:tc>
                <a:extLst>
                  <a:ext uri="{0D108BD9-81ED-4DB2-BD59-A6C34878D82A}">
                    <a16:rowId xmlns:a16="http://schemas.microsoft.com/office/drawing/2014/main" val="2360199074"/>
                  </a:ext>
                </a:extLst>
              </a:tr>
              <a:tr h="370840">
                <a:tc>
                  <a:txBody>
                    <a:bodyPr/>
                    <a:lstStyle/>
                    <a:p>
                      <a:pPr algn="ctr"/>
                      <a:r>
                        <a:rPr lang="ro-RO"/>
                        <a:t>fără</a:t>
                      </a:r>
                      <a:endParaRPr lang="en-US"/>
                    </a:p>
                  </a:txBody>
                  <a:tcPr/>
                </a:tc>
                <a:tc>
                  <a:txBody>
                    <a:bodyPr/>
                    <a:lstStyle/>
                    <a:p>
                      <a:pPr algn="ctr"/>
                      <a:r>
                        <a:rPr lang="ro-RO"/>
                        <a:t>1ms</a:t>
                      </a:r>
                      <a:endParaRPr lang="en-US"/>
                    </a:p>
                  </a:txBody>
                  <a:tcPr/>
                </a:tc>
                <a:extLst>
                  <a:ext uri="{0D108BD9-81ED-4DB2-BD59-A6C34878D82A}">
                    <a16:rowId xmlns:a16="http://schemas.microsoft.com/office/drawing/2014/main" val="1948433604"/>
                  </a:ext>
                </a:extLst>
              </a:tr>
              <a:tr h="370840">
                <a:tc>
                  <a:txBody>
                    <a:bodyPr/>
                    <a:lstStyle/>
                    <a:p>
                      <a:pPr algn="ctr"/>
                      <a:r>
                        <a:rPr lang="ro-RO"/>
                        <a:t>cu zener de 12V</a:t>
                      </a:r>
                      <a:endParaRPr lang="en-US"/>
                    </a:p>
                  </a:txBody>
                  <a:tcPr/>
                </a:tc>
                <a:tc>
                  <a:txBody>
                    <a:bodyPr/>
                    <a:lstStyle/>
                    <a:p>
                      <a:pPr algn="ctr"/>
                      <a:r>
                        <a:rPr lang="ro-RO"/>
                        <a:t>1,5ms</a:t>
                      </a:r>
                      <a:endParaRPr lang="en-US"/>
                    </a:p>
                  </a:txBody>
                  <a:tcPr/>
                </a:tc>
                <a:extLst>
                  <a:ext uri="{0D108BD9-81ED-4DB2-BD59-A6C34878D82A}">
                    <a16:rowId xmlns:a16="http://schemas.microsoft.com/office/drawing/2014/main" val="2985150150"/>
                  </a:ext>
                </a:extLst>
              </a:tr>
              <a:tr h="370840">
                <a:tc>
                  <a:txBody>
                    <a:bodyPr/>
                    <a:lstStyle/>
                    <a:p>
                      <a:pPr algn="ctr"/>
                      <a:r>
                        <a:rPr lang="ro-RO"/>
                        <a:t>cu zener de 6V</a:t>
                      </a:r>
                      <a:endParaRPr lang="en-US"/>
                    </a:p>
                  </a:txBody>
                  <a:tcPr/>
                </a:tc>
                <a:tc>
                  <a:txBody>
                    <a:bodyPr/>
                    <a:lstStyle/>
                    <a:p>
                      <a:pPr algn="ctr"/>
                      <a:r>
                        <a:rPr lang="ro-RO"/>
                        <a:t>2,2ms</a:t>
                      </a:r>
                      <a:endParaRPr lang="en-US"/>
                    </a:p>
                  </a:txBody>
                  <a:tcPr/>
                </a:tc>
                <a:extLst>
                  <a:ext uri="{0D108BD9-81ED-4DB2-BD59-A6C34878D82A}">
                    <a16:rowId xmlns:a16="http://schemas.microsoft.com/office/drawing/2014/main" val="977783838"/>
                  </a:ext>
                </a:extLst>
              </a:tr>
              <a:tr h="370840">
                <a:tc>
                  <a:txBody>
                    <a:bodyPr/>
                    <a:lstStyle/>
                    <a:p>
                      <a:pPr algn="ctr"/>
                      <a:r>
                        <a:rPr lang="ro-RO"/>
                        <a:t>cu dioda</a:t>
                      </a:r>
                      <a:endParaRPr lang="en-US"/>
                    </a:p>
                  </a:txBody>
                  <a:tcPr/>
                </a:tc>
                <a:tc>
                  <a:txBody>
                    <a:bodyPr/>
                    <a:lstStyle/>
                    <a:p>
                      <a:pPr algn="ctr"/>
                      <a:r>
                        <a:rPr lang="ro-RO"/>
                        <a:t>5,5ms</a:t>
                      </a:r>
                      <a:endParaRPr lang="en-US"/>
                    </a:p>
                  </a:txBody>
                  <a:tcPr/>
                </a:tc>
                <a:extLst>
                  <a:ext uri="{0D108BD9-81ED-4DB2-BD59-A6C34878D82A}">
                    <a16:rowId xmlns:a16="http://schemas.microsoft.com/office/drawing/2014/main" val="4206004528"/>
                  </a:ext>
                </a:extLst>
              </a:tr>
            </a:tbl>
          </a:graphicData>
        </a:graphic>
      </p:graphicFrame>
    </p:spTree>
    <p:extLst>
      <p:ext uri="{BB962C8B-B14F-4D97-AF65-F5344CB8AC3E}">
        <p14:creationId xmlns:p14="http://schemas.microsoft.com/office/powerpoint/2010/main" val="70278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lstStyle/>
          <a:p>
            <a:r>
              <a:rPr lang="ro-RO"/>
              <a:t>Pentru a limita supratensiunea care apare la comanda unui releu, se poate utiliza un TRANSZORB</a:t>
            </a:r>
          </a:p>
          <a:p>
            <a:r>
              <a:rPr lang="ro-RO"/>
              <a:t>Un transzorb este un dispozitiv de tip zener care este utilizat pentru limitarea energiilor tranzitorii înalte.</a:t>
            </a:r>
          </a:p>
          <a:p>
            <a:r>
              <a:rPr lang="ro-RO"/>
              <a:t>Un dispozitiv transzorb limitează aceeași tensiune în ambele sensuri, astfel încât nu mai este necesară și o diodă de blocare.</a:t>
            </a:r>
            <a:endParaRPr lang="en-US"/>
          </a:p>
          <a:p>
            <a:endParaRPr lang="en-US"/>
          </a:p>
        </p:txBody>
      </p:sp>
      <p:sp>
        <p:nvSpPr>
          <p:cNvPr id="4" name="Date Placeholder 3"/>
          <p:cNvSpPr>
            <a:spLocks noGrp="1"/>
          </p:cNvSpPr>
          <p:nvPr>
            <p:ph type="dt" sz="half" idx="10"/>
          </p:nvPr>
        </p:nvSpPr>
        <p:spPr/>
        <p:txBody>
          <a:bodyPr/>
          <a:lstStyle/>
          <a:p>
            <a:pPr>
              <a:defRPr/>
            </a:pPr>
            <a:fld id="{0EB660D6-D2C0-4D21-B74C-94237F38691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15</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014" b="15658"/>
          <a:stretch/>
        </p:blipFill>
        <p:spPr>
          <a:xfrm rot="5400000">
            <a:off x="3759137" y="4775263"/>
            <a:ext cx="1770045" cy="1058719"/>
          </a:xfrm>
          <a:prstGeom prst="rect">
            <a:avLst/>
          </a:prstGeom>
        </p:spPr>
      </p:pic>
    </p:spTree>
    <p:extLst>
      <p:ext uri="{BB962C8B-B14F-4D97-AF65-F5344CB8AC3E}">
        <p14:creationId xmlns:p14="http://schemas.microsoft.com/office/powerpoint/2010/main" val="195477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Selectare/menținere</a:t>
            </a:r>
            <a:endParaRPr lang="en-US"/>
          </a:p>
        </p:txBody>
      </p:sp>
      <p:sp>
        <p:nvSpPr>
          <p:cNvPr id="3" name="Content Placeholder 2"/>
          <p:cNvSpPr>
            <a:spLocks noGrp="1"/>
          </p:cNvSpPr>
          <p:nvPr>
            <p:ph idx="1"/>
          </p:nvPr>
        </p:nvSpPr>
        <p:spPr/>
        <p:txBody>
          <a:bodyPr/>
          <a:lstStyle/>
          <a:p>
            <a:r>
              <a:rPr lang="ro-RO"/>
              <a:t>Curentul prin bobina releului trebuie să fie suficient de mare pentru a atrage contactele releului.</a:t>
            </a:r>
          </a:p>
          <a:p>
            <a:r>
              <a:rPr lang="ro-RO"/>
              <a:t>Curentul necesar pentru a menține această poziție este mult mai scăzut decât cel de anclanșare (în medie poate fi 50% din cel de anclanșare).</a:t>
            </a:r>
          </a:p>
          <a:p>
            <a:r>
              <a:rPr lang="ro-RO"/>
              <a:t>În multe cazuri, poate fi utilizată o sursă de alimentare de putere mai mică atunci când releul a anclanșat și curentul cerut este redus, mai ales dacă trebuie să fie activate simultan mai multe relee.</a:t>
            </a:r>
          </a:p>
          <a:p>
            <a:r>
              <a:rPr lang="ro-RO"/>
              <a:t>În plus, utilizarea unui curent de reținere mai mic scade durata timpului de eliberare, deoarece în bobină este mai puțină energie stocată la oprirea alimentării releului.</a:t>
            </a:r>
            <a:endParaRPr lang="en-US"/>
          </a:p>
        </p:txBody>
      </p:sp>
      <p:sp>
        <p:nvSpPr>
          <p:cNvPr id="4" name="Date Placeholder 3"/>
          <p:cNvSpPr>
            <a:spLocks noGrp="1"/>
          </p:cNvSpPr>
          <p:nvPr>
            <p:ph type="dt" sz="half" idx="10"/>
          </p:nvPr>
        </p:nvSpPr>
        <p:spPr/>
        <p:txBody>
          <a:bodyPr/>
          <a:lstStyle/>
          <a:p>
            <a:pPr>
              <a:defRPr/>
            </a:pPr>
            <a:fld id="{4593DA1C-566E-47BF-B246-D1E00823D3A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16</a:t>
            </a:fld>
            <a:endParaRPr lang="en-US"/>
          </a:p>
        </p:txBody>
      </p:sp>
    </p:spTree>
    <p:extLst>
      <p:ext uri="{BB962C8B-B14F-4D97-AF65-F5344CB8AC3E}">
        <p14:creationId xmlns:p14="http://schemas.microsoft.com/office/powerpoint/2010/main" val="3970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Selectare/menținere</a:t>
            </a:r>
            <a:endParaRPr lang="en-US"/>
          </a:p>
        </p:txBody>
      </p:sp>
      <p:sp>
        <p:nvSpPr>
          <p:cNvPr id="3" name="Content Placeholder 2"/>
          <p:cNvSpPr>
            <a:spLocks noGrp="1"/>
          </p:cNvSpPr>
          <p:nvPr>
            <p:ph idx="1"/>
          </p:nvPr>
        </p:nvSpPr>
        <p:spPr/>
        <p:txBody>
          <a:bodyPr/>
          <a:lstStyle/>
          <a:p>
            <a:r>
              <a:rPr lang="ro-RO"/>
              <a:t>Metoda 1 de reducere a curentului de menținere</a:t>
            </a:r>
            <a:endParaRPr lang="en-US"/>
          </a:p>
        </p:txBody>
      </p:sp>
      <p:sp>
        <p:nvSpPr>
          <p:cNvPr id="4" name="Date Placeholder 3"/>
          <p:cNvSpPr>
            <a:spLocks noGrp="1"/>
          </p:cNvSpPr>
          <p:nvPr>
            <p:ph type="dt" sz="half" idx="10"/>
          </p:nvPr>
        </p:nvSpPr>
        <p:spPr/>
        <p:txBody>
          <a:bodyPr/>
          <a:lstStyle/>
          <a:p>
            <a:pPr>
              <a:defRPr/>
            </a:pPr>
            <a:fld id="{83496951-5236-4CEE-B166-0337971D872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17</a:t>
            </a:fld>
            <a:endParaRPr lang="en-US"/>
          </a:p>
        </p:txBody>
      </p:sp>
      <p:pic>
        <p:nvPicPr>
          <p:cNvPr id="7" name="Picture 6"/>
          <p:cNvPicPr/>
          <p:nvPr/>
        </p:nvPicPr>
        <p:blipFill rotWithShape="1">
          <a:blip r:embed="rId2"/>
          <a:srcRect l="5054" r="70607" b="53249"/>
          <a:stretch/>
        </p:blipFill>
        <p:spPr bwMode="auto">
          <a:xfrm>
            <a:off x="152400" y="2209800"/>
            <a:ext cx="4038600" cy="426720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419600" y="2275106"/>
            <a:ext cx="4572000" cy="4278094"/>
          </a:xfrm>
          <a:prstGeom prst="rect">
            <a:avLst/>
          </a:prstGeom>
        </p:spPr>
        <p:txBody>
          <a:bodyPr wrap="square">
            <a:spAutoFit/>
          </a:bodyPr>
          <a:lstStyle/>
          <a:p>
            <a:pPr algn="just">
              <a:spcAft>
                <a:spcPts val="0"/>
              </a:spcAft>
            </a:pPr>
            <a:r>
              <a:rPr lang="ro-RO" sz="1600">
                <a:latin typeface="+mn-lt"/>
                <a:ea typeface="Calibri" panose="020F0502020204030204" pitchFamily="34" charset="0"/>
              </a:rPr>
              <a:t>În serie cu colectorul tranzistorului de acționare este conectat un condensator electrolitic în paralel cu un rezistor. Când tranzistorul intră în conducție, condensatorul prezintă o impedanță scăzută și curentul complet este condus prin bobina releului. Odată cu încărcarea condensatorului, curentul prin bobină este redus și limitat de rezistor.</a:t>
            </a:r>
            <a:endParaRPr lang="en-US" sz="1600">
              <a:latin typeface="+mn-lt"/>
              <a:ea typeface="Calibri" panose="020F0502020204030204" pitchFamily="34" charset="0"/>
            </a:endParaRPr>
          </a:p>
          <a:p>
            <a:pPr algn="just">
              <a:spcAft>
                <a:spcPts val="0"/>
              </a:spcAft>
            </a:pPr>
            <a:r>
              <a:rPr lang="ro-RO" sz="1600">
                <a:latin typeface="+mn-lt"/>
                <a:ea typeface="Calibri" panose="020F0502020204030204" pitchFamily="34" charset="0"/>
              </a:rPr>
              <a:t>Circuitul are 2 dezavantaje:</a:t>
            </a:r>
          </a:p>
          <a:p>
            <a:pPr marL="285750" indent="-285750" algn="just">
              <a:spcAft>
                <a:spcPts val="0"/>
              </a:spcAft>
              <a:buFont typeface="Arial" panose="020B0604020202020204" pitchFamily="34" charset="0"/>
              <a:buChar char="•"/>
            </a:pPr>
            <a:r>
              <a:rPr lang="ro-RO" sz="1600">
                <a:latin typeface="+mn-lt"/>
                <a:ea typeface="Calibri" panose="020F0502020204030204" pitchFamily="34" charset="0"/>
              </a:rPr>
              <a:t>În primul rând, condensatorul tinde să fie mare, deoarece trebuie să prezinte o impedanță scăzută până când contactele sunt acționate.</a:t>
            </a:r>
          </a:p>
          <a:p>
            <a:pPr marL="285750" indent="-285750" algn="just">
              <a:spcAft>
                <a:spcPts val="0"/>
              </a:spcAft>
              <a:buFont typeface="Arial" panose="020B0604020202020204" pitchFamily="34" charset="0"/>
              <a:buChar char="•"/>
            </a:pPr>
            <a:r>
              <a:rPr lang="ro-RO" sz="1600">
                <a:latin typeface="+mn-lt"/>
                <a:ea typeface="Calibri" panose="020F0502020204030204" pitchFamily="34" charset="0"/>
              </a:rPr>
              <a:t>În al doilea rând, rezistența disipă puterea și, în funcție de mărimea releului, ar putea să fie o rezistență de putere mare, care să se încălzească în timpul funcționării.</a:t>
            </a:r>
            <a:endParaRPr lang="en-US" sz="1600">
              <a:effectLst/>
              <a:latin typeface="+mn-lt"/>
              <a:ea typeface="Calibri" panose="020F0502020204030204" pitchFamily="34" charset="0"/>
            </a:endParaRPr>
          </a:p>
        </p:txBody>
      </p:sp>
    </p:spTree>
    <p:extLst>
      <p:ext uri="{BB962C8B-B14F-4D97-AF65-F5344CB8AC3E}">
        <p14:creationId xmlns:p14="http://schemas.microsoft.com/office/powerpoint/2010/main" val="173516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Selectare/menținere</a:t>
            </a:r>
            <a:endParaRPr lang="en-US"/>
          </a:p>
        </p:txBody>
      </p:sp>
      <p:sp>
        <p:nvSpPr>
          <p:cNvPr id="3" name="Content Placeholder 2"/>
          <p:cNvSpPr>
            <a:spLocks noGrp="1"/>
          </p:cNvSpPr>
          <p:nvPr>
            <p:ph idx="1"/>
          </p:nvPr>
        </p:nvSpPr>
        <p:spPr/>
        <p:txBody>
          <a:bodyPr/>
          <a:lstStyle/>
          <a:p>
            <a:r>
              <a:rPr lang="ro-RO"/>
              <a:t>Metoda a 2-a de reducere a curentului de menținere</a:t>
            </a:r>
            <a:endParaRPr lang="en-US"/>
          </a:p>
        </p:txBody>
      </p:sp>
      <p:sp>
        <p:nvSpPr>
          <p:cNvPr id="4" name="Date Placeholder 3"/>
          <p:cNvSpPr>
            <a:spLocks noGrp="1"/>
          </p:cNvSpPr>
          <p:nvPr>
            <p:ph type="dt" sz="half" idx="10"/>
          </p:nvPr>
        </p:nvSpPr>
        <p:spPr/>
        <p:txBody>
          <a:bodyPr/>
          <a:lstStyle/>
          <a:p>
            <a:pPr>
              <a:defRPr/>
            </a:pPr>
            <a:fld id="{108750FC-728C-4C6B-B70C-6F31E3D89DD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18</a:t>
            </a:fld>
            <a:endParaRPr lang="en-US"/>
          </a:p>
        </p:txBody>
      </p:sp>
      <p:pic>
        <p:nvPicPr>
          <p:cNvPr id="7" name="Picture 6"/>
          <p:cNvPicPr/>
          <p:nvPr/>
        </p:nvPicPr>
        <p:blipFill rotWithShape="1">
          <a:blip r:embed="rId2"/>
          <a:srcRect t="48075" r="66925"/>
          <a:stretch/>
        </p:blipFill>
        <p:spPr bwMode="auto">
          <a:xfrm>
            <a:off x="228600" y="2286000"/>
            <a:ext cx="4114800" cy="411480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543424" y="2402681"/>
            <a:ext cx="4143375" cy="3693319"/>
          </a:xfrm>
          <a:prstGeom prst="rect">
            <a:avLst/>
          </a:prstGeom>
        </p:spPr>
        <p:txBody>
          <a:bodyPr wrap="square">
            <a:spAutoFit/>
          </a:bodyPr>
          <a:lstStyle/>
          <a:p>
            <a:pPr algn="just">
              <a:spcAft>
                <a:spcPts val="0"/>
              </a:spcAft>
            </a:pPr>
            <a:r>
              <a:rPr lang="ro-RO">
                <a:latin typeface="+mn-lt"/>
                <a:ea typeface="Calibri" panose="020F0502020204030204" pitchFamily="34" charset="0"/>
              </a:rPr>
              <a:t>Acest circuit folosește două ieșiri de la microprocesorul de control. Pentru a selecta releul, intrarea 2 este comandată în stare ridicată. După o scurtă întârziere (implementată în software), intrarea 1 este adusă în stare ridicată iar intrarea 2 în stare redusă. Această situație menține releul anclanșat. Acest circuit elimină condensatorul, dar necesită utilizarea </a:t>
            </a:r>
            <a:r>
              <a:rPr lang="ro-RO">
                <a:ea typeface="Calibri" panose="020F0502020204030204" pitchFamily="34" charset="0"/>
              </a:rPr>
              <a:t>încă a </a:t>
            </a:r>
            <a:r>
              <a:rPr lang="ro-RO">
                <a:latin typeface="+mn-lt"/>
                <a:ea typeface="Calibri" panose="020F0502020204030204" pitchFamily="34" charset="0"/>
              </a:rPr>
              <a:t>rezistorului și folosește două ieșiri de la microprocesor, precum și unele programe suplimentare.</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3900747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Selectare/menținere</a:t>
            </a:r>
            <a:endParaRPr lang="en-US"/>
          </a:p>
        </p:txBody>
      </p:sp>
      <p:sp>
        <p:nvSpPr>
          <p:cNvPr id="3" name="Content Placeholder 2"/>
          <p:cNvSpPr>
            <a:spLocks noGrp="1"/>
          </p:cNvSpPr>
          <p:nvPr>
            <p:ph idx="1"/>
          </p:nvPr>
        </p:nvSpPr>
        <p:spPr/>
        <p:txBody>
          <a:bodyPr/>
          <a:lstStyle/>
          <a:p>
            <a:r>
              <a:rPr lang="ro-RO"/>
              <a:t>Metoda a 3-a de reducere a curentului de menținere</a:t>
            </a:r>
            <a:endParaRPr lang="en-US"/>
          </a:p>
        </p:txBody>
      </p:sp>
      <p:sp>
        <p:nvSpPr>
          <p:cNvPr id="4" name="Date Placeholder 3"/>
          <p:cNvSpPr>
            <a:spLocks noGrp="1"/>
          </p:cNvSpPr>
          <p:nvPr>
            <p:ph type="dt" sz="half" idx="10"/>
          </p:nvPr>
        </p:nvSpPr>
        <p:spPr/>
        <p:txBody>
          <a:bodyPr/>
          <a:lstStyle/>
          <a:p>
            <a:pPr>
              <a:defRPr/>
            </a:pPr>
            <a:fld id="{54356564-8F83-49DF-A66D-617F4F82DFD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19</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6200" y="2438400"/>
            <a:ext cx="4191000" cy="3429000"/>
          </a:xfrm>
          <a:prstGeom prst="rect">
            <a:avLst/>
          </a:prstGeom>
          <a:noFill/>
          <a:ln>
            <a:noFill/>
          </a:ln>
        </p:spPr>
      </p:pic>
      <p:sp>
        <p:nvSpPr>
          <p:cNvPr id="8" name="Rectangle 7"/>
          <p:cNvSpPr/>
          <p:nvPr/>
        </p:nvSpPr>
        <p:spPr>
          <a:xfrm>
            <a:off x="4724400" y="2470130"/>
            <a:ext cx="4114800" cy="3693319"/>
          </a:xfrm>
          <a:prstGeom prst="rect">
            <a:avLst/>
          </a:prstGeom>
        </p:spPr>
        <p:txBody>
          <a:bodyPr wrap="square">
            <a:spAutoFit/>
          </a:bodyPr>
          <a:lstStyle/>
          <a:p>
            <a:r>
              <a:rPr lang="ro-RO">
                <a:latin typeface="+mn-lt"/>
                <a:ea typeface="Calibri" panose="020F0502020204030204" pitchFamily="34" charset="0"/>
              </a:rPr>
              <a:t>Metoda arată modul în care releul poate fi controlat prin semnal (curent) PWM - pornirea și oprirea acestuia. Intrarea ON în stare ridicată anclanșează releul. După o întârziere (din nou, implementată în software), intrarea HOLD trece în stare ridicată. Curentul releului este acum media în timp a formei de undă dreptunghiulare; dacă forma de undă are factorul de umplere de 50%, curentul mediu prin bobină va fi jumătate din curentul de selectare.</a:t>
            </a:r>
            <a:endParaRPr lang="en-US">
              <a:latin typeface="+mn-lt"/>
            </a:endParaRPr>
          </a:p>
        </p:txBody>
      </p:sp>
    </p:spTree>
    <p:extLst>
      <p:ext uri="{BB962C8B-B14F-4D97-AF65-F5344CB8AC3E}">
        <p14:creationId xmlns:p14="http://schemas.microsoft.com/office/powerpoint/2010/main" val="119831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C6 - Probleme tratate</a:t>
            </a:r>
            <a:endParaRPr lang="en-US"/>
          </a:p>
        </p:txBody>
      </p:sp>
      <p:sp>
        <p:nvSpPr>
          <p:cNvPr id="3" name="Content Placeholder 2"/>
          <p:cNvSpPr>
            <a:spLocks noGrp="1"/>
          </p:cNvSpPr>
          <p:nvPr>
            <p:ph idx="1"/>
          </p:nvPr>
        </p:nvSpPr>
        <p:spPr/>
        <p:txBody>
          <a:bodyPr>
            <a:noAutofit/>
          </a:bodyPr>
          <a:lstStyle/>
          <a:p>
            <a:r>
              <a:rPr lang="en-US" sz="2800"/>
              <a:t>Ie</a:t>
            </a:r>
            <a:r>
              <a:rPr lang="ro-RO" sz="2800"/>
              <a:t>șiri analogice</a:t>
            </a:r>
          </a:p>
          <a:p>
            <a:pPr lvl="1"/>
            <a:r>
              <a:rPr lang="ro-RO" sz="2400"/>
              <a:t>Electromagneți și relee</a:t>
            </a:r>
          </a:p>
          <a:p>
            <a:pPr lvl="1"/>
            <a:r>
              <a:rPr lang="ro-RO" sz="2400"/>
              <a:t>Elemente de încălzire și răcire</a:t>
            </a:r>
          </a:p>
          <a:p>
            <a:pPr lvl="1"/>
            <a:r>
              <a:rPr lang="ro-RO" sz="2400"/>
              <a:t>Ventilatoare</a:t>
            </a:r>
          </a:p>
          <a:p>
            <a:pPr lvl="1"/>
            <a:r>
              <a:rPr lang="ro-RO" sz="2400"/>
              <a:t>LED-uri</a:t>
            </a:r>
          </a:p>
          <a:p>
            <a:pPr lvl="1"/>
            <a:r>
              <a:rPr lang="ro-RO" sz="2400"/>
              <a:t>Potențiometre digitale</a:t>
            </a:r>
          </a:p>
          <a:p>
            <a:pPr lvl="1"/>
            <a:r>
              <a:rPr lang="ro-RO" sz="2400"/>
              <a:t>Comutatoare analogice</a:t>
            </a:r>
          </a:p>
          <a:p>
            <a:pPr lvl="1"/>
            <a:endParaRPr lang="ro-RO" sz="2400"/>
          </a:p>
        </p:txBody>
      </p:sp>
      <p:sp>
        <p:nvSpPr>
          <p:cNvPr id="4" name="Date Placeholder 3"/>
          <p:cNvSpPr>
            <a:spLocks noGrp="1"/>
          </p:cNvSpPr>
          <p:nvPr>
            <p:ph type="dt" sz="half" idx="10"/>
          </p:nvPr>
        </p:nvSpPr>
        <p:spPr/>
        <p:txBody>
          <a:bodyPr/>
          <a:lstStyle/>
          <a:p>
            <a:pPr>
              <a:defRPr/>
            </a:pPr>
            <a:fld id="{AE5FDEE4-11AC-46BB-8BD3-8DE61823B1A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a:t>
            </a:fld>
            <a:endParaRPr lang="en-US"/>
          </a:p>
        </p:txBody>
      </p:sp>
    </p:spTree>
    <p:extLst>
      <p:ext uri="{BB962C8B-B14F-4D97-AF65-F5344CB8AC3E}">
        <p14:creationId xmlns:p14="http://schemas.microsoft.com/office/powerpoint/2010/main" val="204611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Selectare/menținere</a:t>
            </a:r>
            <a:endParaRPr lang="en-US"/>
          </a:p>
        </p:txBody>
      </p:sp>
      <p:sp>
        <p:nvSpPr>
          <p:cNvPr id="3" name="Content Placeholder 2"/>
          <p:cNvSpPr>
            <a:spLocks noGrp="1"/>
          </p:cNvSpPr>
          <p:nvPr>
            <p:ph idx="1"/>
          </p:nvPr>
        </p:nvSpPr>
        <p:spPr/>
        <p:txBody>
          <a:bodyPr/>
          <a:lstStyle/>
          <a:p>
            <a:r>
              <a:rPr lang="ro-RO"/>
              <a:t>Metoda a 4-a de reducere a curentului de menținere</a:t>
            </a:r>
            <a:endParaRPr lang="en-US"/>
          </a:p>
        </p:txBody>
      </p:sp>
      <p:sp>
        <p:nvSpPr>
          <p:cNvPr id="4" name="Date Placeholder 3"/>
          <p:cNvSpPr>
            <a:spLocks noGrp="1"/>
          </p:cNvSpPr>
          <p:nvPr>
            <p:ph type="dt" sz="half" idx="10"/>
          </p:nvPr>
        </p:nvSpPr>
        <p:spPr/>
        <p:txBody>
          <a:bodyPr/>
          <a:lstStyle/>
          <a:p>
            <a:pPr>
              <a:defRPr/>
            </a:pPr>
            <a:fld id="{1586A08A-D0B9-4C82-9462-A1D85CF18A4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20</a:t>
            </a:fld>
            <a:endParaRPr lang="en-US"/>
          </a:p>
        </p:txBody>
      </p:sp>
      <p:pic>
        <p:nvPicPr>
          <p:cNvPr id="7" name="Picture 6"/>
          <p:cNvPicPr/>
          <p:nvPr/>
        </p:nvPicPr>
        <p:blipFill rotWithShape="1">
          <a:blip r:embed="rId2"/>
          <a:srcRect l="37592" t="49622" r="30928" b="11480"/>
          <a:stretch/>
        </p:blipFill>
        <p:spPr bwMode="auto">
          <a:xfrm>
            <a:off x="269240" y="2355850"/>
            <a:ext cx="3845560" cy="374015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514850" y="2656264"/>
            <a:ext cx="4191000" cy="3139321"/>
          </a:xfrm>
          <a:prstGeom prst="rect">
            <a:avLst/>
          </a:prstGeom>
        </p:spPr>
        <p:txBody>
          <a:bodyPr wrap="square">
            <a:spAutoFit/>
          </a:bodyPr>
          <a:lstStyle/>
          <a:p>
            <a:r>
              <a:rPr lang="ro-RO">
                <a:latin typeface="+mn-lt"/>
                <a:ea typeface="Calibri" panose="020F0502020204030204" pitchFamily="34" charset="0"/>
              </a:rPr>
              <a:t>O versiune alternativă a metodei a 3-a poate fi implementată dacă se folosește un microcontroler cu ieșiri PWM.</a:t>
            </a:r>
          </a:p>
          <a:p>
            <a:r>
              <a:rPr lang="ro-RO">
                <a:latin typeface="+mn-lt"/>
                <a:ea typeface="Calibri" panose="020F0502020204030204" pitchFamily="34" charset="0"/>
              </a:rPr>
              <a:t>Releul este comandat cu un singur tranzistor de la ieșirea PWM.</a:t>
            </a:r>
          </a:p>
          <a:p>
            <a:r>
              <a:rPr lang="ro-RO">
                <a:latin typeface="+mn-lt"/>
                <a:ea typeface="Calibri" panose="020F0502020204030204" pitchFamily="34" charset="0"/>
              </a:rPr>
              <a:t>Pentru a selecta releul, se programează ieșirea la 90% sau 100%.</a:t>
            </a:r>
          </a:p>
          <a:p>
            <a:r>
              <a:rPr lang="ro-RO">
                <a:latin typeface="+mn-lt"/>
                <a:ea typeface="Calibri" panose="020F0502020204030204" pitchFamily="34" charset="0"/>
              </a:rPr>
              <a:t>După ce releul anclanșează, se trece la 50% sau alt factor de umplere PWM pentru a reduce curentul.</a:t>
            </a:r>
            <a:endParaRPr lang="en-US">
              <a:latin typeface="+mn-lt"/>
            </a:endParaRPr>
          </a:p>
        </p:txBody>
      </p:sp>
    </p:spTree>
    <p:extLst>
      <p:ext uri="{BB962C8B-B14F-4D97-AF65-F5344CB8AC3E}">
        <p14:creationId xmlns:p14="http://schemas.microsoft.com/office/powerpoint/2010/main" val="28806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Selectare/menținere</a:t>
            </a:r>
            <a:endParaRPr lang="en-US"/>
          </a:p>
        </p:txBody>
      </p:sp>
      <p:sp>
        <p:nvSpPr>
          <p:cNvPr id="3" name="Content Placeholder 2"/>
          <p:cNvSpPr>
            <a:spLocks noGrp="1"/>
          </p:cNvSpPr>
          <p:nvPr>
            <p:ph idx="1"/>
          </p:nvPr>
        </p:nvSpPr>
        <p:spPr/>
        <p:txBody>
          <a:bodyPr/>
          <a:lstStyle/>
          <a:p>
            <a:r>
              <a:rPr lang="ro-RO"/>
              <a:t>Metoda a 5-a de reducere a curentului de menținere</a:t>
            </a:r>
            <a:endParaRPr lang="en-US"/>
          </a:p>
        </p:txBody>
      </p:sp>
      <p:sp>
        <p:nvSpPr>
          <p:cNvPr id="4" name="Date Placeholder 3"/>
          <p:cNvSpPr>
            <a:spLocks noGrp="1"/>
          </p:cNvSpPr>
          <p:nvPr>
            <p:ph type="dt" sz="half" idx="10"/>
          </p:nvPr>
        </p:nvSpPr>
        <p:spPr/>
        <p:txBody>
          <a:bodyPr/>
          <a:lstStyle/>
          <a:p>
            <a:pPr>
              <a:defRPr/>
            </a:pPr>
            <a:fld id="{EF451370-BA02-44D4-A46A-8A1B047F872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21</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3581400" cy="3876263"/>
          </a:xfrm>
          <a:prstGeom prst="rect">
            <a:avLst/>
          </a:prstGeom>
          <a:noFill/>
          <a:ln>
            <a:noFill/>
          </a:ln>
        </p:spPr>
      </p:pic>
      <p:sp>
        <p:nvSpPr>
          <p:cNvPr id="8" name="Rectangle 7"/>
          <p:cNvSpPr/>
          <p:nvPr/>
        </p:nvSpPr>
        <p:spPr>
          <a:xfrm>
            <a:off x="4191000" y="2286000"/>
            <a:ext cx="4648200" cy="4247317"/>
          </a:xfrm>
          <a:prstGeom prst="rect">
            <a:avLst/>
          </a:prstGeom>
        </p:spPr>
        <p:txBody>
          <a:bodyPr wrap="square">
            <a:spAutoFit/>
          </a:bodyPr>
          <a:lstStyle/>
          <a:p>
            <a:r>
              <a:rPr lang="ro-RO">
                <a:latin typeface="+mn-lt"/>
                <a:ea typeface="Calibri" panose="020F0502020204030204" pitchFamily="34" charset="0"/>
              </a:rPr>
              <a:t>Metoda arată cum se pot utiliza două tranzistoare PNP pentru a implementa selectarea/menținerea dacă sunt disponibile două tensiuni de alimentare.</a:t>
            </a:r>
          </a:p>
          <a:p>
            <a:r>
              <a:rPr lang="ro-RO">
                <a:latin typeface="+mn-lt"/>
                <a:ea typeface="Calibri" panose="020F0502020204030204" pitchFamily="34" charset="0"/>
              </a:rPr>
              <a:t>Pentru a selecta releul, intrarea 1 este comandată în stare ridicată și tranzistorul Q2 intră în conducție, aplicând tensiunea V2 la bobină.</a:t>
            </a:r>
          </a:p>
          <a:p>
            <a:r>
              <a:rPr lang="ro-RO">
                <a:latin typeface="+mn-lt"/>
                <a:ea typeface="Calibri" panose="020F0502020204030204" pitchFamily="34" charset="0"/>
              </a:rPr>
              <a:t>După ce releul anclanșează, intrarea 2 este comandată în stare ridicată iar intrarea 1 în stare scăzută și la bobină se aplică tensiunea V1.</a:t>
            </a:r>
          </a:p>
          <a:p>
            <a:r>
              <a:rPr lang="ro-RO">
                <a:latin typeface="+mn-lt"/>
                <a:ea typeface="Calibri" panose="020F0502020204030204" pitchFamily="34" charset="0"/>
              </a:rPr>
              <a:t>V2 este mai mare decât V1. V2 ar putea fi 12V (pentru un releu de 12V) iar V1 ar putea fi 8V sau 6V. </a:t>
            </a:r>
            <a:endParaRPr lang="en-US">
              <a:latin typeface="+mn-lt"/>
            </a:endParaRPr>
          </a:p>
        </p:txBody>
      </p:sp>
    </p:spTree>
    <p:extLst>
      <p:ext uri="{BB962C8B-B14F-4D97-AF65-F5344CB8AC3E}">
        <p14:creationId xmlns:p14="http://schemas.microsoft.com/office/powerpoint/2010/main" val="269453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lstStyle/>
          <a:p>
            <a:r>
              <a:rPr lang="ro-RO"/>
              <a:t>Un încălzitor este comandat la fel ca un electromagnet, folosind, de obicei, un tranzistor.</a:t>
            </a:r>
          </a:p>
          <a:p>
            <a:r>
              <a:rPr lang="ro-RO"/>
              <a:t>Cele mai multe încălzitoare au inductanță neglijabilă, astfel încât nu sunt necesare diodele de descărcare.</a:t>
            </a:r>
          </a:p>
          <a:p>
            <a:r>
              <a:rPr lang="ro-RO"/>
              <a:t>În cele mai multe cazuri, încălzitoarele sunt controlate printr-o buclă de reacție, cu un senzor de temperatură montat undeva pentru a măsura temperatura.</a:t>
            </a:r>
            <a:endParaRPr lang="en-US"/>
          </a:p>
        </p:txBody>
      </p:sp>
      <p:sp>
        <p:nvSpPr>
          <p:cNvPr id="4" name="Date Placeholder 3"/>
          <p:cNvSpPr>
            <a:spLocks noGrp="1"/>
          </p:cNvSpPr>
          <p:nvPr>
            <p:ph type="dt" sz="half" idx="10"/>
          </p:nvPr>
        </p:nvSpPr>
        <p:spPr/>
        <p:txBody>
          <a:bodyPr/>
          <a:lstStyle/>
          <a:p>
            <a:pPr>
              <a:defRPr/>
            </a:pPr>
            <a:fld id="{C7D2D37F-9E3F-4FD3-B650-0CDFA3D4BB0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22</a:t>
            </a:fld>
            <a:endParaRPr lang="en-US"/>
          </a:p>
        </p:txBody>
      </p:sp>
    </p:spTree>
    <p:extLst>
      <p:ext uri="{BB962C8B-B14F-4D97-AF65-F5344CB8AC3E}">
        <p14:creationId xmlns:p14="http://schemas.microsoft.com/office/powerpoint/2010/main" val="5859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normAutofit fontScale="92500" lnSpcReduction="10000"/>
          </a:bodyPr>
          <a:lstStyle/>
          <a:p>
            <a:r>
              <a:rPr lang="ro-RO"/>
              <a:t>Exemplu de buclă tipică de control a temperaturii utilizând un microprocesor:</a:t>
            </a:r>
          </a:p>
          <a:p>
            <a:endParaRPr lang="ro-RO"/>
          </a:p>
          <a:p>
            <a:endParaRPr lang="ro-RO"/>
          </a:p>
          <a:p>
            <a:endParaRPr lang="ro-RO"/>
          </a:p>
          <a:p>
            <a:endParaRPr lang="ro-RO"/>
          </a:p>
          <a:p>
            <a:endParaRPr lang="ro-RO"/>
          </a:p>
          <a:p>
            <a:endParaRPr lang="ro-RO"/>
          </a:p>
          <a:p>
            <a:r>
              <a:rPr lang="ro-RO"/>
              <a:t>Încălzitorul este montat pe elementul care urmează să fie încălzit, iar un anumit tip de senzor de temperatură monitorizează ceea ce trebuie încălzit.</a:t>
            </a:r>
          </a:p>
          <a:p>
            <a:r>
              <a:rPr lang="ro-RO"/>
              <a:t>Microprocesorul pornește și oprește încălzirea pentru a controla temperatura.</a:t>
            </a:r>
            <a:endParaRPr lang="en-US"/>
          </a:p>
        </p:txBody>
      </p:sp>
      <p:sp>
        <p:nvSpPr>
          <p:cNvPr id="4" name="Date Placeholder 3"/>
          <p:cNvSpPr>
            <a:spLocks noGrp="1"/>
          </p:cNvSpPr>
          <p:nvPr>
            <p:ph type="dt" sz="half" idx="10"/>
          </p:nvPr>
        </p:nvSpPr>
        <p:spPr/>
        <p:txBody>
          <a:bodyPr/>
          <a:lstStyle/>
          <a:p>
            <a:pPr>
              <a:defRPr/>
            </a:pPr>
            <a:fld id="{921BD0B9-36E5-4C94-AA38-73216AD632C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23</a:t>
            </a:fld>
            <a:endParaRPr lang="en-US"/>
          </a:p>
        </p:txBody>
      </p:sp>
      <p:pic>
        <p:nvPicPr>
          <p:cNvPr id="7" name="Picture 6"/>
          <p:cNvPicPr/>
          <p:nvPr/>
        </p:nvPicPr>
        <p:blipFill rotWithShape="1">
          <a:blip r:embed="rId2"/>
          <a:srcRect t="2742" b="3258"/>
          <a:stretch/>
        </p:blipFill>
        <p:spPr>
          <a:xfrm>
            <a:off x="1781175" y="2220430"/>
            <a:ext cx="5581650" cy="2199170"/>
          </a:xfrm>
          <a:prstGeom prst="rect">
            <a:avLst/>
          </a:prstGeom>
        </p:spPr>
      </p:pic>
    </p:spTree>
    <p:extLst>
      <p:ext uri="{BB962C8B-B14F-4D97-AF65-F5344CB8AC3E}">
        <p14:creationId xmlns:p14="http://schemas.microsoft.com/office/powerpoint/2010/main" val="209524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lstStyle/>
          <a:p>
            <a:r>
              <a:rPr lang="ro-RO"/>
              <a:t>Ce se întâmplă dacă se deschide circuitul încălzitorului? Nu mai e căldură. Cum se poate detecta asta?</a:t>
            </a:r>
            <a:endParaRPr lang="en-US"/>
          </a:p>
        </p:txBody>
      </p:sp>
      <p:sp>
        <p:nvSpPr>
          <p:cNvPr id="4" name="Date Placeholder 3"/>
          <p:cNvSpPr>
            <a:spLocks noGrp="1"/>
          </p:cNvSpPr>
          <p:nvPr>
            <p:ph type="dt" sz="half" idx="10"/>
          </p:nvPr>
        </p:nvSpPr>
        <p:spPr/>
        <p:txBody>
          <a:bodyPr/>
          <a:lstStyle/>
          <a:p>
            <a:pPr>
              <a:defRPr/>
            </a:pPr>
            <a:fld id="{4DAAD561-DDFB-4487-BEAF-EFA03B06DEB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24</a:t>
            </a:fld>
            <a:endParaRPr lang="en-US"/>
          </a:p>
        </p:txBody>
      </p:sp>
      <p:pic>
        <p:nvPicPr>
          <p:cNvPr id="7" name="Picture 6"/>
          <p:cNvPicPr/>
          <p:nvPr/>
        </p:nvPicPr>
        <p:blipFill rotWithShape="1">
          <a:blip r:embed="rId2"/>
          <a:srcRect l="16632" b="46859"/>
          <a:stretch/>
        </p:blipFill>
        <p:spPr bwMode="auto">
          <a:xfrm>
            <a:off x="152400" y="2743200"/>
            <a:ext cx="3819525" cy="3225238"/>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214812" y="2438400"/>
            <a:ext cx="4624388" cy="4247317"/>
          </a:xfrm>
          <a:prstGeom prst="rect">
            <a:avLst/>
          </a:prstGeom>
        </p:spPr>
        <p:txBody>
          <a:bodyPr wrap="square">
            <a:spAutoFit/>
          </a:bodyPr>
          <a:lstStyle/>
          <a:p>
            <a:r>
              <a:rPr lang="ro-RO">
                <a:latin typeface="+mn-lt"/>
                <a:ea typeface="Calibri" panose="020F0502020204030204" pitchFamily="34" charset="0"/>
              </a:rPr>
              <a:t>Un rezistor (R1) este conectat în paralel cu MOSFET-ul de control, între drena acestuia și masă. R1 are o valoare mult mai mare decât rezistența încălzitorului, de cel puțin 10 ori mai mare. Atunci când încălzitorul este oprit, punctul de joncțiune dintre încălzitor, MOSFET și R1 va avea valoarea aproape de +V deoarece rezistența încălzitorului este mult mai mică decât R1. Ieșirea comparatorului este în stare scăzută. Dacă circuitul încălzitorului se deschide, nu există nici o rezistență la +V, R1 aduce intrarea neinversoare a comparatorului la masă și ieșirea comparatorului trece în stare înaltă.</a:t>
            </a:r>
            <a:endParaRPr lang="en-US">
              <a:latin typeface="+mn-lt"/>
            </a:endParaRPr>
          </a:p>
        </p:txBody>
      </p:sp>
    </p:spTree>
    <p:extLst>
      <p:ext uri="{BB962C8B-B14F-4D97-AF65-F5344CB8AC3E}">
        <p14:creationId xmlns:p14="http://schemas.microsoft.com/office/powerpoint/2010/main" val="268991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lstStyle/>
          <a:p>
            <a:r>
              <a:rPr lang="ro-RO"/>
              <a:t>Ce se întâmplă dacă senzorul de temperatură din sistemul de încălzire se deschide (se întrerupe)?</a:t>
            </a:r>
          </a:p>
          <a:p>
            <a:r>
              <a:rPr lang="ro-RO"/>
              <a:t>Pentru majoritatea senzorilor (termistor NTC, senzor semiconductor, termocuplu) această condiție seamănă cu o situație de temperatură foarte scăzută.</a:t>
            </a:r>
          </a:p>
          <a:p>
            <a:r>
              <a:rPr lang="ro-RO"/>
              <a:t>Acest lucru poate fi un dezastru, deoarece microprocesorul va lăsa încălzitorul la 100%, încercând să atingă temperatura țintă.</a:t>
            </a:r>
          </a:p>
          <a:p>
            <a:r>
              <a:rPr lang="ro-RO"/>
              <a:t>Există mai multe modalități de a face față acestei situații:</a:t>
            </a:r>
          </a:p>
          <a:p>
            <a:pPr lvl="1"/>
            <a:r>
              <a:rPr lang="ro-RO"/>
              <a:t>prin software</a:t>
            </a:r>
          </a:p>
          <a:p>
            <a:pPr lvl="1"/>
            <a:r>
              <a:rPr lang="ro-RO"/>
              <a:t>printr-un circuit (hardware)</a:t>
            </a:r>
            <a:endParaRPr lang="en-US"/>
          </a:p>
        </p:txBody>
      </p:sp>
      <p:sp>
        <p:nvSpPr>
          <p:cNvPr id="4" name="Date Placeholder 3"/>
          <p:cNvSpPr>
            <a:spLocks noGrp="1"/>
          </p:cNvSpPr>
          <p:nvPr>
            <p:ph type="dt" sz="half" idx="10"/>
          </p:nvPr>
        </p:nvSpPr>
        <p:spPr/>
        <p:txBody>
          <a:bodyPr/>
          <a:lstStyle/>
          <a:p>
            <a:pPr>
              <a:defRPr/>
            </a:pPr>
            <a:fld id="{8C6B0ADE-E07A-478F-90C4-5231E4739D4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25</a:t>
            </a:fld>
            <a:endParaRPr lang="en-US"/>
          </a:p>
        </p:txBody>
      </p:sp>
    </p:spTree>
    <p:extLst>
      <p:ext uri="{BB962C8B-B14F-4D97-AF65-F5344CB8AC3E}">
        <p14:creationId xmlns:p14="http://schemas.microsoft.com/office/powerpoint/2010/main" val="2246806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lstStyle/>
          <a:p>
            <a:r>
              <a:rPr lang="ro-RO"/>
              <a:t>În software, se poate monitoriza durata de funcționare a încălzitorului și să se declanșeze o stare de eroare în cazul în care acesta rămâne activ pentru o perioadă nerezonabilă de timp.</a:t>
            </a:r>
          </a:p>
          <a:p>
            <a:r>
              <a:rPr lang="ro-RO"/>
              <a:t>Acest lucru funcționează numai dacă sistemul proiectat poate prezenta garanția că nu vor rezulta deteriorări înainte de detectarea erorii.</a:t>
            </a:r>
          </a:p>
          <a:p>
            <a:r>
              <a:rPr lang="ro-RO"/>
              <a:t>Altfel, se recurge la varianta hardware: la circuitul de condiționare a semnalului cules de la un termistor NTC se mai adauga un AO în configurație de repetor.</a:t>
            </a:r>
            <a:endParaRPr lang="en-US"/>
          </a:p>
        </p:txBody>
      </p:sp>
      <p:sp>
        <p:nvSpPr>
          <p:cNvPr id="4" name="Date Placeholder 3"/>
          <p:cNvSpPr>
            <a:spLocks noGrp="1"/>
          </p:cNvSpPr>
          <p:nvPr>
            <p:ph type="dt" sz="half" idx="10"/>
          </p:nvPr>
        </p:nvSpPr>
        <p:spPr/>
        <p:txBody>
          <a:bodyPr/>
          <a:lstStyle/>
          <a:p>
            <a:pPr>
              <a:defRPr/>
            </a:pPr>
            <a:fld id="{3EDFDE4C-4E2F-40D1-918F-748A224B6C4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26</a:t>
            </a:fld>
            <a:endParaRPr lang="en-US"/>
          </a:p>
        </p:txBody>
      </p:sp>
    </p:spTree>
    <p:extLst>
      <p:ext uri="{BB962C8B-B14F-4D97-AF65-F5344CB8AC3E}">
        <p14:creationId xmlns:p14="http://schemas.microsoft.com/office/powerpoint/2010/main" val="227057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lstStyle/>
          <a:p>
            <a:r>
              <a:rPr lang="ro-RO"/>
              <a:t>Varianta hardware</a:t>
            </a:r>
            <a:endParaRPr lang="en-US"/>
          </a:p>
        </p:txBody>
      </p:sp>
      <p:sp>
        <p:nvSpPr>
          <p:cNvPr id="4" name="Date Placeholder 3"/>
          <p:cNvSpPr>
            <a:spLocks noGrp="1"/>
          </p:cNvSpPr>
          <p:nvPr>
            <p:ph type="dt" sz="half" idx="10"/>
          </p:nvPr>
        </p:nvSpPr>
        <p:spPr/>
        <p:txBody>
          <a:bodyPr/>
          <a:lstStyle/>
          <a:p>
            <a:pPr>
              <a:defRPr/>
            </a:pPr>
            <a:fld id="{BDCB577C-1B2F-40B3-8C89-173EDE8C195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27</a:t>
            </a:fld>
            <a:endParaRPr lang="en-US"/>
          </a:p>
        </p:txBody>
      </p:sp>
      <p:pic>
        <p:nvPicPr>
          <p:cNvPr id="7" name="Picture 6"/>
          <p:cNvPicPr/>
          <p:nvPr/>
        </p:nvPicPr>
        <p:blipFill>
          <a:blip r:embed="rId2"/>
          <a:stretch>
            <a:fillRect/>
          </a:stretch>
        </p:blipFill>
        <p:spPr>
          <a:xfrm>
            <a:off x="76200" y="2438400"/>
            <a:ext cx="5034063" cy="2971800"/>
          </a:xfrm>
          <a:prstGeom prst="rect">
            <a:avLst/>
          </a:prstGeom>
        </p:spPr>
      </p:pic>
      <p:sp>
        <p:nvSpPr>
          <p:cNvPr id="8" name="Rectangle 7"/>
          <p:cNvSpPr/>
          <p:nvPr/>
        </p:nvSpPr>
        <p:spPr>
          <a:xfrm>
            <a:off x="5181600" y="2028885"/>
            <a:ext cx="3886200" cy="4524315"/>
          </a:xfrm>
          <a:prstGeom prst="rect">
            <a:avLst/>
          </a:prstGeom>
        </p:spPr>
        <p:txBody>
          <a:bodyPr wrap="square">
            <a:spAutoFit/>
          </a:bodyPr>
          <a:lstStyle/>
          <a:p>
            <a:r>
              <a:rPr lang="ro-RO">
                <a:latin typeface="+mn-lt"/>
                <a:ea typeface="Calibri" panose="020F0502020204030204" pitchFamily="34" charset="0"/>
              </a:rPr>
              <a:t>De exemplu, dacă intervalul de funcționare era cuprins între aproximativ 30°C și 50°C, nu se poate declara doar o temperatură scăzută ca o eroare, deoarece temperatura camerei (aproximativ 25°C) este în afara domeniului de măsurare, dar este o temperatură valabilă până când sistemul se încălzește.</a:t>
            </a:r>
          </a:p>
          <a:p>
            <a:r>
              <a:rPr lang="ro-RO">
                <a:latin typeface="+mn-lt"/>
              </a:rPr>
              <a:t>Ieșirea celui de al doilea AO, conectat ca repetor, s-a dus la un al doilea canal ADC. Dacă se deschide (întrerupe) termistorul, tensiunea V1 va deveni egală cu tensiunea de referință de 2,5V.</a:t>
            </a:r>
          </a:p>
        </p:txBody>
      </p:sp>
    </p:spTree>
    <p:extLst>
      <p:ext uri="{BB962C8B-B14F-4D97-AF65-F5344CB8AC3E}">
        <p14:creationId xmlns:p14="http://schemas.microsoft.com/office/powerpoint/2010/main" val="273265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normAutofit fontScale="92500"/>
          </a:bodyPr>
          <a:lstStyle/>
          <a:p>
            <a:r>
              <a:rPr lang="ro-RO"/>
              <a:t>În acest sistem, 2,5 V corespunde unei temperaturi sub 0°C, în afara domeniului de utilizare admisibil al instrumentului.</a:t>
            </a:r>
          </a:p>
          <a:p>
            <a:r>
              <a:rPr lang="ro-RO"/>
              <a:t>Deci, microprocesorul a folosit semnalul scalat/amplificat pentru a măsura temperatura și a monitorizat semnalul nescalat pentru o tensiune mai mare de aproximativ 2V pentru a detecta un termistor deschis (întrerupt).</a:t>
            </a:r>
          </a:p>
          <a:p>
            <a:r>
              <a:rPr lang="ro-RO"/>
              <a:t>Dacă nu avem un al doilea canal ADC, același lucru poate fi implementat cu un comparator.</a:t>
            </a:r>
          </a:p>
          <a:p>
            <a:r>
              <a:rPr lang="ro-RO"/>
              <a:t>În acest caz, o parte a comparatorului se va conecta la termistor, iar cealaltă parte se va conecta la o referință de 2V.</a:t>
            </a:r>
          </a:p>
          <a:p>
            <a:r>
              <a:rPr lang="ro-RO"/>
              <a:t>Ieșirea comparatorului merge apoi la o intrare digitală care poate fi monitorizată de către microprocesor.</a:t>
            </a:r>
            <a:endParaRPr lang="en-US"/>
          </a:p>
        </p:txBody>
      </p:sp>
      <p:sp>
        <p:nvSpPr>
          <p:cNvPr id="4" name="Date Placeholder 3"/>
          <p:cNvSpPr>
            <a:spLocks noGrp="1"/>
          </p:cNvSpPr>
          <p:nvPr>
            <p:ph type="dt" sz="half" idx="10"/>
          </p:nvPr>
        </p:nvSpPr>
        <p:spPr/>
        <p:txBody>
          <a:bodyPr/>
          <a:lstStyle/>
          <a:p>
            <a:pPr>
              <a:defRPr/>
            </a:pPr>
            <a:fld id="{F4CA4FD9-75C4-4C12-BCB7-9F26BE7CD1D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28</a:t>
            </a:fld>
            <a:endParaRPr lang="en-US"/>
          </a:p>
        </p:txBody>
      </p:sp>
    </p:spTree>
    <p:extLst>
      <p:ext uri="{BB962C8B-B14F-4D97-AF65-F5344CB8AC3E}">
        <p14:creationId xmlns:p14="http://schemas.microsoft.com/office/powerpoint/2010/main" val="152620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lstStyle/>
          <a:p>
            <a:pPr marL="0" indent="0">
              <a:buNone/>
            </a:pPr>
            <a:r>
              <a:rPr lang="ro-RO" b="1">
                <a:solidFill>
                  <a:srgbClr val="00B0F0"/>
                </a:solidFill>
              </a:rPr>
              <a:t>Încălzitor RTD</a:t>
            </a:r>
            <a:r>
              <a:rPr lang="ro-RO">
                <a:solidFill>
                  <a:srgbClr val="00B0F0"/>
                </a:solidFill>
              </a:rPr>
              <a:t> (Resistance Temperature Detector)</a:t>
            </a:r>
            <a:endParaRPr lang="en-US">
              <a:solidFill>
                <a:srgbClr val="00B0F0"/>
              </a:solidFill>
            </a:endParaRPr>
          </a:p>
          <a:p>
            <a:r>
              <a:rPr lang="ro-RO"/>
              <a:t>Încălzitorul RTD este un tip special de încălzitor care este compus dintr-un material RTD, de obicei fier-nichel.</a:t>
            </a:r>
          </a:p>
          <a:p>
            <a:r>
              <a:rPr lang="ro-RO"/>
              <a:t>Elementul de încălzire ține loc și de termistor.</a:t>
            </a:r>
          </a:p>
          <a:p>
            <a:r>
              <a:rPr lang="ro-RO"/>
              <a:t>Aceste încălzitoare sunt adesea imprimate pe un suport flexibil, rezistente la temperatură ridicată.</a:t>
            </a:r>
          </a:p>
          <a:p>
            <a:r>
              <a:rPr lang="ro-RO"/>
              <a:t>Deoarece nu este necesar un termistor, costul general al sistemului poate fi mai mic.</a:t>
            </a:r>
            <a:endParaRPr lang="en-US"/>
          </a:p>
        </p:txBody>
      </p:sp>
      <p:sp>
        <p:nvSpPr>
          <p:cNvPr id="4" name="Date Placeholder 3"/>
          <p:cNvSpPr>
            <a:spLocks noGrp="1"/>
          </p:cNvSpPr>
          <p:nvPr>
            <p:ph type="dt" sz="half" idx="10"/>
          </p:nvPr>
        </p:nvSpPr>
        <p:spPr/>
        <p:txBody>
          <a:bodyPr/>
          <a:lstStyle/>
          <a:p>
            <a:pPr>
              <a:defRPr/>
            </a:pPr>
            <a:fld id="{406A7841-E965-4296-ABFC-7E1AF00063B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29</a:t>
            </a:fld>
            <a:endParaRPr lang="en-US"/>
          </a:p>
        </p:txBody>
      </p:sp>
    </p:spTree>
    <p:extLst>
      <p:ext uri="{BB962C8B-B14F-4D97-AF65-F5344CB8AC3E}">
        <p14:creationId xmlns:p14="http://schemas.microsoft.com/office/powerpoint/2010/main" val="127768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Electromagneți și relee</a:t>
            </a:r>
            <a:endParaRPr lang="en-US"/>
          </a:p>
        </p:txBody>
      </p:sp>
      <p:sp>
        <p:nvSpPr>
          <p:cNvPr id="3" name="Content Placeholder 2"/>
          <p:cNvSpPr>
            <a:spLocks noGrp="1"/>
          </p:cNvSpPr>
          <p:nvPr>
            <p:ph idx="1"/>
          </p:nvPr>
        </p:nvSpPr>
        <p:spPr/>
        <p:txBody>
          <a:bodyPr/>
          <a:lstStyle/>
          <a:p>
            <a:r>
              <a:rPr lang="ro-RO"/>
              <a:t>Un </a:t>
            </a:r>
            <a:r>
              <a:rPr lang="ro-RO" b="1">
                <a:solidFill>
                  <a:srgbClr val="00B0F0"/>
                </a:solidFill>
              </a:rPr>
              <a:t>electromagnet</a:t>
            </a:r>
            <a:r>
              <a:rPr lang="ro-RO"/>
              <a:t> este o bobină (solenoid) cu miez magnetic, care activează o funcție mecanică, cum ar fi acționarea unui piston sau a unei tije, de exemplu.</a:t>
            </a:r>
          </a:p>
          <a:p>
            <a:r>
              <a:rPr lang="ro-RO"/>
              <a:t> Electromagneții sunt utilizați pentru a închide capace de siguranță astfel încât să nu poată fi deschise în timp ce o mașină este în funcțiune sau pentru a debloca ușile de la automobil atunci când apăsați butonul de pe telecomandă.</a:t>
            </a:r>
          </a:p>
          <a:p>
            <a:r>
              <a:rPr lang="ro-RO"/>
              <a:t>Electromagneții pot deschide și închide supapele în procesele industriale sau împing capul de înregistrare spre banda magnetică.</a:t>
            </a:r>
            <a:endParaRPr lang="en-US"/>
          </a:p>
        </p:txBody>
      </p:sp>
      <p:sp>
        <p:nvSpPr>
          <p:cNvPr id="4" name="Date Placeholder 3"/>
          <p:cNvSpPr>
            <a:spLocks noGrp="1"/>
          </p:cNvSpPr>
          <p:nvPr>
            <p:ph type="dt" sz="half" idx="10"/>
          </p:nvPr>
        </p:nvSpPr>
        <p:spPr/>
        <p:txBody>
          <a:bodyPr/>
          <a:lstStyle/>
          <a:p>
            <a:pPr>
              <a:defRPr/>
            </a:pPr>
            <a:fld id="{C502E2F9-A161-446C-8AF2-06802A973F3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a:t>
            </a:fld>
            <a:endParaRPr lang="en-US"/>
          </a:p>
        </p:txBody>
      </p:sp>
    </p:spTree>
    <p:extLst>
      <p:ext uri="{BB962C8B-B14F-4D97-AF65-F5344CB8AC3E}">
        <p14:creationId xmlns:p14="http://schemas.microsoft.com/office/powerpoint/2010/main" val="1844212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lstStyle/>
          <a:p>
            <a:r>
              <a:rPr lang="ro-RO"/>
              <a:t>Schemă posibilă</a:t>
            </a:r>
            <a:endParaRPr lang="en-US"/>
          </a:p>
        </p:txBody>
      </p:sp>
      <p:sp>
        <p:nvSpPr>
          <p:cNvPr id="4" name="Date Placeholder 3"/>
          <p:cNvSpPr>
            <a:spLocks noGrp="1"/>
          </p:cNvSpPr>
          <p:nvPr>
            <p:ph type="dt" sz="half" idx="10"/>
          </p:nvPr>
        </p:nvSpPr>
        <p:spPr/>
        <p:txBody>
          <a:bodyPr/>
          <a:lstStyle/>
          <a:p>
            <a:pPr>
              <a:defRPr/>
            </a:pPr>
            <a:fld id="{9AB56E14-EDE3-41FA-8D4F-B05FCF70E84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30</a:t>
            </a:fld>
            <a:endParaRPr lang="en-US"/>
          </a:p>
        </p:txBody>
      </p:sp>
      <p:sp>
        <p:nvSpPr>
          <p:cNvPr id="8" name="Rectangle 7"/>
          <p:cNvSpPr/>
          <p:nvPr/>
        </p:nvSpPr>
        <p:spPr>
          <a:xfrm>
            <a:off x="4687219" y="1905000"/>
            <a:ext cx="4247691" cy="4801314"/>
          </a:xfrm>
          <a:prstGeom prst="rect">
            <a:avLst/>
          </a:prstGeom>
        </p:spPr>
        <p:txBody>
          <a:bodyPr wrap="square">
            <a:spAutoFit/>
          </a:bodyPr>
          <a:lstStyle/>
          <a:p>
            <a:pPr algn="just">
              <a:spcAft>
                <a:spcPts val="0"/>
              </a:spcAft>
            </a:pPr>
            <a:r>
              <a:rPr lang="ro-RO">
                <a:latin typeface="+mn-lt"/>
                <a:ea typeface="Calibri" panose="020F0502020204030204" pitchFamily="34" charset="0"/>
              </a:rPr>
              <a:t>Un tranzistor MOSFET controlează încălzitorul, iar tranzistorul este comandat de microprocesor. Rezistența elementului de încălzire este proporțională cu temperatura acestuia. Atunci când încălzitorul este pornit, curentul prin acesta este dat de:</a:t>
            </a:r>
          </a:p>
          <a:p>
            <a:pPr algn="just">
              <a:spcAft>
                <a:spcPts val="0"/>
              </a:spcAft>
            </a:pPr>
            <a:endParaRPr lang="ro-RO">
              <a:latin typeface="+mn-lt"/>
              <a:ea typeface="Calibri" panose="020F0502020204030204" pitchFamily="34" charset="0"/>
            </a:endParaRPr>
          </a:p>
          <a:p>
            <a:pPr algn="just">
              <a:spcAft>
                <a:spcPts val="0"/>
              </a:spcAft>
            </a:pPr>
            <a:r>
              <a:rPr lang="ro-RO" sz="1800">
                <a:effectLst/>
                <a:latin typeface="+mn-lt"/>
                <a:ea typeface="Calibri" panose="020F0502020204030204" pitchFamily="34" charset="0"/>
              </a:rPr>
              <a:t>V</a:t>
            </a:r>
            <a:r>
              <a:rPr lang="ro-RO" sz="1800" baseline="30000">
                <a:effectLst/>
                <a:latin typeface="+mn-lt"/>
                <a:ea typeface="Calibri" panose="020F0502020204030204" pitchFamily="34" charset="0"/>
              </a:rPr>
              <a:t>+</a:t>
            </a:r>
            <a:r>
              <a:rPr lang="ro-RO" sz="1800">
                <a:effectLst/>
                <a:latin typeface="+mn-lt"/>
                <a:ea typeface="Calibri" panose="020F0502020204030204" pitchFamily="34" charset="0"/>
              </a:rPr>
              <a:t>/(R</a:t>
            </a:r>
            <a:r>
              <a:rPr lang="ro-RO" sz="1800" baseline="-25000">
                <a:effectLst/>
                <a:latin typeface="+mn-lt"/>
                <a:ea typeface="Calibri" panose="020F0502020204030204" pitchFamily="34" charset="0"/>
              </a:rPr>
              <a:t>H</a:t>
            </a:r>
            <a:r>
              <a:rPr lang="ro-RO" sz="1800">
                <a:effectLst/>
                <a:latin typeface="+mn-lt"/>
                <a:ea typeface="Calibri" panose="020F0502020204030204" pitchFamily="34" charset="0"/>
              </a:rPr>
              <a:t>+R</a:t>
            </a:r>
            <a:r>
              <a:rPr lang="ro-RO" sz="1800" baseline="-25000">
                <a:effectLst/>
                <a:latin typeface="+mn-lt"/>
                <a:ea typeface="Calibri" panose="020F0502020204030204" pitchFamily="34" charset="0"/>
              </a:rPr>
              <a:t>S</a:t>
            </a:r>
            <a:r>
              <a:rPr lang="ro-RO" sz="1800">
                <a:effectLst/>
                <a:latin typeface="+mn-lt"/>
                <a:ea typeface="Calibri" panose="020F0502020204030204" pitchFamily="34" charset="0"/>
              </a:rPr>
              <a:t>)</a:t>
            </a:r>
          </a:p>
          <a:p>
            <a:pPr algn="just">
              <a:spcAft>
                <a:spcPts val="0"/>
              </a:spcAft>
            </a:pPr>
            <a:endParaRPr lang="ro-RO"/>
          </a:p>
          <a:p>
            <a:pPr algn="just">
              <a:spcAft>
                <a:spcPts val="0"/>
              </a:spcAft>
            </a:pPr>
            <a:r>
              <a:rPr lang="ro-RO"/>
              <a:t>unde R</a:t>
            </a:r>
            <a:r>
              <a:rPr lang="ro-RO" baseline="-25000"/>
              <a:t>H</a:t>
            </a:r>
            <a:r>
              <a:rPr lang="ro-RO"/>
              <a:t> este rezistența încălzitorului iar R</a:t>
            </a:r>
            <a:r>
              <a:rPr lang="ro-RO" baseline="-25000"/>
              <a:t>S</a:t>
            </a:r>
            <a:r>
              <a:rPr lang="ro-RO"/>
              <a:t> este rezistența pentru sesizarea curentului (rezistența de sesibilitate).</a:t>
            </a:r>
          </a:p>
          <a:p>
            <a:pPr algn="just">
              <a:spcAft>
                <a:spcPts val="0"/>
              </a:spcAft>
            </a:pPr>
            <a:r>
              <a:rPr lang="ro-RO"/>
              <a:t>Prin măsurarea tensiunii pe rezistența de sensibilitate cu un amplificator diferențial, se poate determina valoarea rezistenței încălzitorului.</a:t>
            </a:r>
            <a:endParaRPr lang="en-US" sz="1800">
              <a:effectLst/>
              <a:latin typeface="+mn-lt"/>
              <a:ea typeface="Calibri" panose="020F0502020204030204" pitchFamily="34" charset="0"/>
            </a:endParaRPr>
          </a:p>
        </p:txBody>
      </p:sp>
      <p:pic>
        <p:nvPicPr>
          <p:cNvPr id="10" name="Picture 9"/>
          <p:cNvPicPr>
            <a:picLocks noChangeAspect="1"/>
          </p:cNvPicPr>
          <p:nvPr/>
        </p:nvPicPr>
        <p:blipFill>
          <a:blip r:embed="rId2"/>
          <a:stretch>
            <a:fillRect/>
          </a:stretch>
        </p:blipFill>
        <p:spPr>
          <a:xfrm>
            <a:off x="0" y="2209800"/>
            <a:ext cx="4610100" cy="2895600"/>
          </a:xfrm>
          <a:prstGeom prst="rect">
            <a:avLst/>
          </a:prstGeom>
        </p:spPr>
      </p:pic>
    </p:spTree>
    <p:extLst>
      <p:ext uri="{BB962C8B-B14F-4D97-AF65-F5344CB8AC3E}">
        <p14:creationId xmlns:p14="http://schemas.microsoft.com/office/powerpoint/2010/main" val="311976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Elemente de încălzire și răcire</a:t>
            </a:r>
            <a:endParaRPr lang="en-US"/>
          </a:p>
        </p:txBody>
      </p:sp>
      <p:sp>
        <p:nvSpPr>
          <p:cNvPr id="3" name="Content Placeholder 2"/>
          <p:cNvSpPr>
            <a:spLocks noGrp="1"/>
          </p:cNvSpPr>
          <p:nvPr>
            <p:ph idx="1"/>
          </p:nvPr>
        </p:nvSpPr>
        <p:spPr/>
        <p:txBody>
          <a:bodyPr>
            <a:normAutofit fontScale="92500" lnSpcReduction="10000"/>
          </a:bodyPr>
          <a:lstStyle/>
          <a:p>
            <a:r>
              <a:rPr lang="ro-RO"/>
              <a:t>Un </a:t>
            </a:r>
            <a:r>
              <a:rPr lang="ro-RO">
                <a:solidFill>
                  <a:srgbClr val="00B0F0"/>
                </a:solidFill>
              </a:rPr>
              <a:t>răcitor (cooler)</a:t>
            </a:r>
            <a:r>
              <a:rPr lang="ro-RO"/>
              <a:t> de tip semiconductor (Peltier) constă dintr-o serie de joncțiuni </a:t>
            </a:r>
            <a:r>
              <a:rPr lang="ro-RO" i="1"/>
              <a:t>pn</a:t>
            </a:r>
            <a:r>
              <a:rPr lang="ro-RO"/>
              <a:t>, de obicei fabricate din teliură de bismut, care poate trage căldura dintr-o parte și o poate evacua pe cealaltă parte.</a:t>
            </a:r>
          </a:p>
          <a:p>
            <a:r>
              <a:rPr lang="ro-RO"/>
              <a:t>Un răcitor Peltier poate fi controlat la fel ca un încălzitor, folosind un termistor pentru măsurarea temperaturii.</a:t>
            </a:r>
          </a:p>
          <a:p>
            <a:r>
              <a:rPr lang="ro-RO"/>
              <a:t>Poate fi utilizat semnal PWM, deși pentru a evita stresul termic asupra elementelor semiconductoare, este recomandată o frecvență minimă la PWM, care este, de obicei, de aproximativ 2kHz.</a:t>
            </a:r>
          </a:p>
          <a:p>
            <a:r>
              <a:rPr lang="ro-RO"/>
              <a:t>Un motiv de îngrijorare cu un cooler Peltier este ”ce se întâmplă dacă se deschide termistorul?”</a:t>
            </a:r>
          </a:p>
          <a:p>
            <a:r>
              <a:rPr lang="ro-RO"/>
              <a:t>Spre deosebire de un sistem de încălzire, nu se suprasolicită nimic, dar răcitorul nu va porni niciodată. </a:t>
            </a:r>
            <a:endParaRPr lang="en-US"/>
          </a:p>
        </p:txBody>
      </p:sp>
      <p:sp>
        <p:nvSpPr>
          <p:cNvPr id="4" name="Date Placeholder 3"/>
          <p:cNvSpPr>
            <a:spLocks noGrp="1"/>
          </p:cNvSpPr>
          <p:nvPr>
            <p:ph type="dt" sz="half" idx="10"/>
          </p:nvPr>
        </p:nvSpPr>
        <p:spPr/>
        <p:txBody>
          <a:bodyPr/>
          <a:lstStyle/>
          <a:p>
            <a:pPr>
              <a:defRPr/>
            </a:pPr>
            <a:fld id="{7CB32721-447C-438F-9311-BE2D81B9774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31</a:t>
            </a:fld>
            <a:endParaRPr lang="en-US"/>
          </a:p>
        </p:txBody>
      </p:sp>
    </p:spTree>
    <p:extLst>
      <p:ext uri="{BB962C8B-B14F-4D97-AF65-F5344CB8AC3E}">
        <p14:creationId xmlns:p14="http://schemas.microsoft.com/office/powerpoint/2010/main" val="1948445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normAutofit/>
          </a:bodyPr>
          <a:lstStyle/>
          <a:p>
            <a:r>
              <a:rPr lang="ro-RO"/>
              <a:t>Ventilatoarele de răcire sunt omniprezente.</a:t>
            </a:r>
          </a:p>
          <a:p>
            <a:r>
              <a:rPr lang="ro-RO"/>
              <a:t>Ocazional e nevoie să se a controleze sau să se monitorizeze funcționarea ventilatorului.</a:t>
            </a:r>
          </a:p>
          <a:p>
            <a:r>
              <a:rPr lang="ro-RO"/>
              <a:t>De exemplu, este posibil să controlăm viteza ventilatorului pentru a limita zgomotul într-un sistem.</a:t>
            </a:r>
          </a:p>
          <a:p>
            <a:r>
              <a:rPr lang="ro-RO"/>
              <a:t>Dacă sistemul are mai multe ventilatoare de răcire, este posibil să nu avem nevoie de toate ventilatoarele de fiecare dată, astfel încât se pot dezactiva cele care nu sunt necesare pentru a face sistemul mai silențios.</a:t>
            </a:r>
          </a:p>
          <a:p>
            <a:r>
              <a:rPr lang="ro-RO"/>
              <a:t>Pe măsură ce crește temperatura, se pot porni ventilatoarele, crescând efectul de răcire dar și nivelul de zgomot. </a:t>
            </a:r>
            <a:endParaRPr lang="en-US"/>
          </a:p>
        </p:txBody>
      </p:sp>
      <p:sp>
        <p:nvSpPr>
          <p:cNvPr id="4" name="Date Placeholder 3"/>
          <p:cNvSpPr>
            <a:spLocks noGrp="1"/>
          </p:cNvSpPr>
          <p:nvPr>
            <p:ph type="dt" sz="half" idx="10"/>
          </p:nvPr>
        </p:nvSpPr>
        <p:spPr/>
        <p:txBody>
          <a:bodyPr/>
          <a:lstStyle/>
          <a:p>
            <a:pPr>
              <a:defRPr/>
            </a:pPr>
            <a:fld id="{0D9B746D-EB42-493A-80AA-079F0742CE1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32</a:t>
            </a:fld>
            <a:endParaRPr lang="en-US"/>
          </a:p>
        </p:txBody>
      </p:sp>
    </p:spTree>
    <p:extLst>
      <p:ext uri="{BB962C8B-B14F-4D97-AF65-F5344CB8AC3E}">
        <p14:creationId xmlns:p14="http://schemas.microsoft.com/office/powerpoint/2010/main" val="254962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lstStyle/>
          <a:p>
            <a:r>
              <a:rPr lang="ro-RO"/>
              <a:t>Ventilatoarele de c.c. pot fi controlate cu un MOSFET.</a:t>
            </a:r>
          </a:p>
          <a:p>
            <a:r>
              <a:rPr lang="ro-RO"/>
              <a:t>Unele ventilatoare pot fi modulate în viteză prin utilizarea tehnicilor PWM, dar trebuie să existe garanția că acel ventilator va funcționa în acest fel.</a:t>
            </a:r>
          </a:p>
          <a:p>
            <a:r>
              <a:rPr lang="ro-RO"/>
              <a:t>Unele ventilatoare folosesc controlere electronice pentru că nu le plac semnalele PWM.</a:t>
            </a:r>
            <a:endParaRPr lang="en-US"/>
          </a:p>
          <a:p>
            <a:r>
              <a:rPr lang="ro-RO"/>
              <a:t>În multe sisteme trebuie monitorizat ventilatorul pentru a ne asigura că acesta funcționează, deoarece ventilatoarele au tendința de a avea o rată ridicată de eșec în raport cu alte componente electronice. </a:t>
            </a:r>
            <a:endParaRPr lang="en-US"/>
          </a:p>
        </p:txBody>
      </p:sp>
      <p:sp>
        <p:nvSpPr>
          <p:cNvPr id="4" name="Date Placeholder 3"/>
          <p:cNvSpPr>
            <a:spLocks noGrp="1"/>
          </p:cNvSpPr>
          <p:nvPr>
            <p:ph type="dt" sz="half" idx="10"/>
          </p:nvPr>
        </p:nvSpPr>
        <p:spPr/>
        <p:txBody>
          <a:bodyPr/>
          <a:lstStyle/>
          <a:p>
            <a:pPr>
              <a:defRPr/>
            </a:pPr>
            <a:fld id="{0DC7FED6-2026-4001-8F45-5042C5FDA2A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33</a:t>
            </a:fld>
            <a:endParaRPr lang="en-US"/>
          </a:p>
        </p:txBody>
      </p:sp>
    </p:spTree>
    <p:extLst>
      <p:ext uri="{BB962C8B-B14F-4D97-AF65-F5344CB8AC3E}">
        <p14:creationId xmlns:p14="http://schemas.microsoft.com/office/powerpoint/2010/main" val="875168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lstStyle/>
          <a:p>
            <a:r>
              <a:rPr lang="ro-RO"/>
              <a:t>Există mai multe moduri de a monitoriza funcționarea ventilatorului.</a:t>
            </a:r>
          </a:p>
          <a:p>
            <a:r>
              <a:rPr lang="ro-RO"/>
              <a:t>Un mod este de a pune pur și simplu un senzor de temperatură semiconductor undeva în montajul electronic care se poate încălzi și de a vedea dacă apare supraîncălzire.</a:t>
            </a:r>
          </a:p>
          <a:p>
            <a:r>
              <a:rPr lang="ro-RO"/>
              <a:t>O altă modalitate este de a utiliza un senzor de flux de aer în apropierea ventilatorului pentru a detecta dacă aerul se mișcă.</a:t>
            </a:r>
          </a:p>
          <a:p>
            <a:r>
              <a:rPr lang="ro-RO"/>
              <a:t>Unele ventilatore au inclus un senzor intern care generează un impuls, cel puțin o dată pe rotație.</a:t>
            </a:r>
            <a:endParaRPr lang="en-US"/>
          </a:p>
        </p:txBody>
      </p:sp>
      <p:sp>
        <p:nvSpPr>
          <p:cNvPr id="4" name="Date Placeholder 3"/>
          <p:cNvSpPr>
            <a:spLocks noGrp="1"/>
          </p:cNvSpPr>
          <p:nvPr>
            <p:ph type="dt" sz="half" idx="10"/>
          </p:nvPr>
        </p:nvSpPr>
        <p:spPr/>
        <p:txBody>
          <a:bodyPr/>
          <a:lstStyle/>
          <a:p>
            <a:pPr>
              <a:defRPr/>
            </a:pPr>
            <a:fld id="{DD76D1E1-90E2-4C1F-A378-779908318E3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34</a:t>
            </a:fld>
            <a:endParaRPr lang="en-US"/>
          </a:p>
        </p:txBody>
      </p:sp>
    </p:spTree>
    <p:extLst>
      <p:ext uri="{BB962C8B-B14F-4D97-AF65-F5344CB8AC3E}">
        <p14:creationId xmlns:p14="http://schemas.microsoft.com/office/powerpoint/2010/main" val="4212583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normAutofit/>
          </a:bodyPr>
          <a:lstStyle/>
          <a:p>
            <a:r>
              <a:rPr lang="ro-RO" sz="1800"/>
              <a:t>Un circuit tipic pentru un ventilator cu senzor intern:</a:t>
            </a:r>
          </a:p>
          <a:p>
            <a:endParaRPr lang="ro-RO" sz="1800"/>
          </a:p>
          <a:p>
            <a:endParaRPr lang="ro-RO" sz="1800"/>
          </a:p>
          <a:p>
            <a:endParaRPr lang="ro-RO" sz="1800"/>
          </a:p>
          <a:p>
            <a:endParaRPr lang="ro-RO" sz="1800"/>
          </a:p>
          <a:p>
            <a:endParaRPr lang="ro-RO" sz="1800"/>
          </a:p>
          <a:p>
            <a:endParaRPr lang="ro-RO" sz="1800"/>
          </a:p>
          <a:p>
            <a:endParaRPr lang="ro-RO" sz="1800"/>
          </a:p>
          <a:p>
            <a:r>
              <a:rPr lang="ro-RO" sz="1800"/>
              <a:t>FUN TACH se referă la ieșirea de tahometru a ventilatorului.</a:t>
            </a:r>
          </a:p>
          <a:p>
            <a:r>
              <a:rPr lang="ro-RO" sz="1800"/>
              <a:t>Ieșirea tahometrului provine de la un senzor cu efect Hall, montat pe PCB-ul driver-ului de motor de pe rama ventilatorului.</a:t>
            </a:r>
          </a:p>
          <a:p>
            <a:r>
              <a:rPr lang="ro-RO" sz="1800"/>
              <a:t>Unul sau mai mulți magneți încorporați în butucul rotorului ventilatorului activează senzorul cu efect Hall în timp ce trec prin dreptul lui.</a:t>
            </a:r>
          </a:p>
          <a:p>
            <a:r>
              <a:rPr lang="ro-RO" sz="1800"/>
              <a:t>Semnalul generat de senzor este amplificat și în final comandă un circuit logic.</a:t>
            </a:r>
            <a:endParaRPr lang="en-US" sz="1800"/>
          </a:p>
        </p:txBody>
      </p:sp>
      <p:sp>
        <p:nvSpPr>
          <p:cNvPr id="4" name="Date Placeholder 3"/>
          <p:cNvSpPr>
            <a:spLocks noGrp="1"/>
          </p:cNvSpPr>
          <p:nvPr>
            <p:ph type="dt" sz="half" idx="10"/>
          </p:nvPr>
        </p:nvSpPr>
        <p:spPr/>
        <p:txBody>
          <a:bodyPr/>
          <a:lstStyle/>
          <a:p>
            <a:pPr>
              <a:defRPr/>
            </a:pPr>
            <a:fld id="{75169608-1E83-4E9B-8E62-D68E3AF09D1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35</a:t>
            </a:fld>
            <a:endParaRPr lang="en-US"/>
          </a:p>
        </p:txBody>
      </p:sp>
      <p:pic>
        <p:nvPicPr>
          <p:cNvPr id="7" name="Picture 6"/>
          <p:cNvPicPr/>
          <p:nvPr/>
        </p:nvPicPr>
        <p:blipFill rotWithShape="1">
          <a:blip r:embed="rId2"/>
          <a:srcRect l="26094" t="1153" r="30188" b="54473"/>
          <a:stretch/>
        </p:blipFill>
        <p:spPr bwMode="auto">
          <a:xfrm>
            <a:off x="533400" y="1981200"/>
            <a:ext cx="2514600" cy="223068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t="55324"/>
          <a:stretch/>
        </p:blipFill>
        <p:spPr bwMode="auto">
          <a:xfrm>
            <a:off x="3276600" y="1981200"/>
            <a:ext cx="5429715" cy="21196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9021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lstStyle/>
          <a:p>
            <a:r>
              <a:rPr lang="ro-RO"/>
              <a:t>Ieșirea de senzor optic (sau efect Hall) este conectată la tensiunea de alimentare a ventilatorului printr-un rezistor.</a:t>
            </a:r>
          </a:p>
          <a:p>
            <a:r>
              <a:rPr lang="ro-RO"/>
              <a:t>Tensiunea este limitată cu o diodă zener la 4.7V.</a:t>
            </a:r>
          </a:p>
          <a:p>
            <a:r>
              <a:rPr lang="ro-RO"/>
              <a:t>Se intenționează conectarea la intrarea timer a unui microprocesor, astfel încât viteza să poată fi măsurată.</a:t>
            </a:r>
          </a:p>
          <a:p>
            <a:r>
              <a:rPr lang="ro-RO"/>
              <a:t>Un alt mod de utilizare constă în conectarea la una din intrările set/reset ale unui circuit bistabil.</a:t>
            </a:r>
          </a:p>
          <a:p>
            <a:r>
              <a:rPr lang="ro-RO"/>
              <a:t>Cealaltă intrare în bistabil este conectată la un bit de port, astfel încât microprocesorul să-l poată reseta.</a:t>
            </a:r>
          </a:p>
          <a:p>
            <a:r>
              <a:rPr lang="ro-RO"/>
              <a:t>În cele din urmă, ieșirea bistabilului este conectată la o intrare digitală a procesorului.</a:t>
            </a:r>
            <a:endParaRPr lang="en-US"/>
          </a:p>
        </p:txBody>
      </p:sp>
      <p:sp>
        <p:nvSpPr>
          <p:cNvPr id="4" name="Date Placeholder 3"/>
          <p:cNvSpPr>
            <a:spLocks noGrp="1"/>
          </p:cNvSpPr>
          <p:nvPr>
            <p:ph type="dt" sz="half" idx="10"/>
          </p:nvPr>
        </p:nvSpPr>
        <p:spPr/>
        <p:txBody>
          <a:bodyPr/>
          <a:lstStyle/>
          <a:p>
            <a:pPr>
              <a:defRPr/>
            </a:pPr>
            <a:fld id="{195F858D-1919-4CC1-819C-EA19AF817C7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36</a:t>
            </a:fld>
            <a:endParaRPr lang="en-US"/>
          </a:p>
        </p:txBody>
      </p:sp>
    </p:spTree>
    <p:extLst>
      <p:ext uri="{BB962C8B-B14F-4D97-AF65-F5344CB8AC3E}">
        <p14:creationId xmlns:p14="http://schemas.microsoft.com/office/powerpoint/2010/main" val="2555447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lstStyle/>
          <a:p>
            <a:r>
              <a:rPr lang="ro-RO"/>
              <a:t>În timpul funcționării, microprocesorul va verifica periodic intrarea și va șterge ieșirea.</a:t>
            </a:r>
          </a:p>
          <a:p>
            <a:r>
              <a:rPr lang="ro-RO"/>
              <a:t>În cazul în care ventilatorul este în funcțiune, în cele din urmă bistabilul va fi (în câteva milisecunde) setat din nou.</a:t>
            </a:r>
          </a:p>
          <a:p>
            <a:r>
              <a:rPr lang="ro-RO"/>
              <a:t>Acest lucru nu măsoară viteza ventilatorului, dar indică faptul că ventilatorul funcționează.</a:t>
            </a:r>
            <a:endParaRPr lang="en-US"/>
          </a:p>
          <a:p>
            <a:r>
              <a:rPr lang="ro-RO"/>
              <a:t>O problemă cu sistemul de ventilatoare cu tahometru încorporat este că acesta (tahometrul) trebuie să funcționeze la tensiunea de alimentare a ventilatorului (+V din figura).</a:t>
            </a:r>
          </a:p>
          <a:p>
            <a:r>
              <a:rPr lang="ro-RO"/>
              <a:t>Ieșirea este menținută constantă cu o diodă zener.</a:t>
            </a:r>
            <a:endParaRPr lang="en-US"/>
          </a:p>
        </p:txBody>
      </p:sp>
      <p:sp>
        <p:nvSpPr>
          <p:cNvPr id="4" name="Date Placeholder 3"/>
          <p:cNvSpPr>
            <a:spLocks noGrp="1"/>
          </p:cNvSpPr>
          <p:nvPr>
            <p:ph type="dt" sz="half" idx="10"/>
          </p:nvPr>
        </p:nvSpPr>
        <p:spPr/>
        <p:txBody>
          <a:bodyPr/>
          <a:lstStyle/>
          <a:p>
            <a:pPr>
              <a:defRPr/>
            </a:pPr>
            <a:fld id="{DC689967-17F9-4BAC-A239-296E986DFA0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37</a:t>
            </a:fld>
            <a:endParaRPr lang="en-US"/>
          </a:p>
        </p:txBody>
      </p:sp>
    </p:spTree>
    <p:extLst>
      <p:ext uri="{BB962C8B-B14F-4D97-AF65-F5344CB8AC3E}">
        <p14:creationId xmlns:p14="http://schemas.microsoft.com/office/powerpoint/2010/main" val="2190951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lstStyle/>
          <a:p>
            <a:r>
              <a:rPr lang="ro-RO"/>
              <a:t>Dar ce se întâmplă dacă ventilatorul este conectat în timp ce alimentarea este pornită și conexiunile la +V și ieșire sunt efectuate înainte de conectarea la masă?</a:t>
            </a:r>
            <a:endParaRPr lang="en-US"/>
          </a:p>
        </p:txBody>
      </p:sp>
      <p:sp>
        <p:nvSpPr>
          <p:cNvPr id="4" name="Date Placeholder 3"/>
          <p:cNvSpPr>
            <a:spLocks noGrp="1"/>
          </p:cNvSpPr>
          <p:nvPr>
            <p:ph type="dt" sz="half" idx="10"/>
          </p:nvPr>
        </p:nvSpPr>
        <p:spPr/>
        <p:txBody>
          <a:bodyPr/>
          <a:lstStyle/>
          <a:p>
            <a:pPr>
              <a:defRPr/>
            </a:pPr>
            <a:fld id="{4D008882-0847-4349-9D1F-7E012792BB7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38</a:t>
            </a:fld>
            <a:endParaRPr lang="en-US"/>
          </a:p>
        </p:txBody>
      </p:sp>
      <p:pic>
        <p:nvPicPr>
          <p:cNvPr id="7" name="Picture 6"/>
          <p:cNvPicPr/>
          <p:nvPr/>
        </p:nvPicPr>
        <p:blipFill>
          <a:blip r:embed="rId2"/>
          <a:stretch>
            <a:fillRect/>
          </a:stretch>
        </p:blipFill>
        <p:spPr>
          <a:xfrm>
            <a:off x="990600" y="2895600"/>
            <a:ext cx="7086600" cy="3556782"/>
          </a:xfrm>
          <a:prstGeom prst="rect">
            <a:avLst/>
          </a:prstGeom>
        </p:spPr>
      </p:pic>
    </p:spTree>
    <p:extLst>
      <p:ext uri="{BB962C8B-B14F-4D97-AF65-F5344CB8AC3E}">
        <p14:creationId xmlns:p14="http://schemas.microsoft.com/office/powerpoint/2010/main" val="2634155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Ventilatoare</a:t>
            </a:r>
            <a:endParaRPr lang="en-US"/>
          </a:p>
        </p:txBody>
      </p:sp>
      <p:sp>
        <p:nvSpPr>
          <p:cNvPr id="3" name="Content Placeholder 2"/>
          <p:cNvSpPr>
            <a:spLocks noGrp="1"/>
          </p:cNvSpPr>
          <p:nvPr>
            <p:ph idx="1"/>
          </p:nvPr>
        </p:nvSpPr>
        <p:spPr/>
        <p:txBody>
          <a:bodyPr>
            <a:normAutofit fontScale="92500"/>
          </a:bodyPr>
          <a:lstStyle/>
          <a:p>
            <a:r>
              <a:rPr lang="ro-RO"/>
              <a:t>Deoarece masa zenerului D1 este flotantă, instantaneu, la intrarea digitală care monitorizează tahometrul ventilatorului (FAN TACH SIGNAL) se obține valoarea tensiunii de alimentare a ventilatorului (de obicei 24V).</a:t>
            </a:r>
          </a:p>
          <a:p>
            <a:r>
              <a:rPr lang="ro-RO"/>
              <a:t>Acest lucru poate deteriora dispozitivul.</a:t>
            </a:r>
            <a:endParaRPr lang="en-US"/>
          </a:p>
          <a:p>
            <a:r>
              <a:rPr lang="ro-RO"/>
              <a:t>Dacă se utilizează un ventilator cu acest tip de tahometru, este o idee bună să se adauge un zener (D2) pe placa unde se conectează ventilatorul, pentru a preveni astfel de deteriorări.</a:t>
            </a:r>
          </a:p>
          <a:p>
            <a:r>
              <a:rPr lang="ro-RO"/>
              <a:t>Zenerul adăugat (D2) va fi în paralel cu zenerul din circuitul ventilatorului (D1), astfel încât el nu va afecta funcționarea normală, dar va preveni supratensiunea în cazul în care ventilatorul este conectat sau deconectat de la alimentare.</a:t>
            </a:r>
            <a:endParaRPr lang="en-US"/>
          </a:p>
        </p:txBody>
      </p:sp>
      <p:sp>
        <p:nvSpPr>
          <p:cNvPr id="4" name="Date Placeholder 3"/>
          <p:cNvSpPr>
            <a:spLocks noGrp="1"/>
          </p:cNvSpPr>
          <p:nvPr>
            <p:ph type="dt" sz="half" idx="10"/>
          </p:nvPr>
        </p:nvSpPr>
        <p:spPr/>
        <p:txBody>
          <a:bodyPr/>
          <a:lstStyle/>
          <a:p>
            <a:pPr>
              <a:defRPr/>
            </a:pPr>
            <a:fld id="{2E4C135A-A31C-4FD4-944C-02D303E16E1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39</a:t>
            </a:fld>
            <a:endParaRPr lang="en-US"/>
          </a:p>
        </p:txBody>
      </p:sp>
    </p:spTree>
    <p:extLst>
      <p:ext uri="{BB962C8B-B14F-4D97-AF65-F5344CB8AC3E}">
        <p14:creationId xmlns:p14="http://schemas.microsoft.com/office/powerpoint/2010/main" val="24925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Electromagneți și relee</a:t>
            </a:r>
            <a:endParaRPr lang="en-US"/>
          </a:p>
        </p:txBody>
      </p:sp>
      <p:sp>
        <p:nvSpPr>
          <p:cNvPr id="3" name="Content Placeholder 2"/>
          <p:cNvSpPr>
            <a:spLocks noGrp="1"/>
          </p:cNvSpPr>
          <p:nvPr>
            <p:ph idx="1"/>
          </p:nvPr>
        </p:nvSpPr>
        <p:spPr/>
        <p:txBody>
          <a:bodyPr/>
          <a:lstStyle/>
          <a:p>
            <a:r>
              <a:rPr lang="ro-RO"/>
              <a:t>Electromagneții se fabrică în mai multe forme și dimensiuni și sunt capabili să exercite o forță de la câteva zeci de grame la câteva kilograme.</a:t>
            </a:r>
          </a:p>
          <a:p>
            <a:r>
              <a:rPr lang="ro-RO"/>
              <a:t>Există două tipuri de bază:</a:t>
            </a:r>
          </a:p>
          <a:p>
            <a:pPr lvl="1"/>
            <a:r>
              <a:rPr lang="ro-RO"/>
              <a:t>în regim continuu și </a:t>
            </a:r>
          </a:p>
          <a:p>
            <a:pPr lvl="1"/>
            <a:r>
              <a:rPr lang="ro-RO"/>
              <a:t>în regim de impulsuri</a:t>
            </a:r>
          </a:p>
          <a:p>
            <a:r>
              <a:rPr lang="ro-RO"/>
              <a:t>Electromagneții cu sarcină continuă sunt proiectați să fie alimentați permanent.</a:t>
            </a:r>
          </a:p>
          <a:p>
            <a:r>
              <a:rPr lang="ro-RO"/>
              <a:t>O aplicație cum ar fi ținerea unui capac de siguranță închis folosește un electromagnet cu sarcină continuă.</a:t>
            </a:r>
          </a:p>
          <a:p>
            <a:r>
              <a:rPr lang="ro-RO"/>
              <a:t>Pentru ușile din mașină se poate folosi un electromagnet de impulsuri.</a:t>
            </a:r>
            <a:endParaRPr lang="en-US"/>
          </a:p>
        </p:txBody>
      </p:sp>
      <p:sp>
        <p:nvSpPr>
          <p:cNvPr id="4" name="Date Placeholder 3"/>
          <p:cNvSpPr>
            <a:spLocks noGrp="1"/>
          </p:cNvSpPr>
          <p:nvPr>
            <p:ph type="dt" sz="half" idx="10"/>
          </p:nvPr>
        </p:nvSpPr>
        <p:spPr/>
        <p:txBody>
          <a:bodyPr/>
          <a:lstStyle/>
          <a:p>
            <a:pPr>
              <a:defRPr/>
            </a:pPr>
            <a:fld id="{4E2F8280-25FA-4A8B-B775-1501CDE5662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a:t>
            </a:fld>
            <a:endParaRPr lang="en-US"/>
          </a:p>
        </p:txBody>
      </p:sp>
    </p:spTree>
    <p:extLst>
      <p:ext uri="{BB962C8B-B14F-4D97-AF65-F5344CB8AC3E}">
        <p14:creationId xmlns:p14="http://schemas.microsoft.com/office/powerpoint/2010/main" val="2952415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LED-uri</a:t>
            </a:r>
            <a:endParaRPr lang="en-US"/>
          </a:p>
        </p:txBody>
      </p:sp>
      <p:sp>
        <p:nvSpPr>
          <p:cNvPr id="3" name="Content Placeholder 2"/>
          <p:cNvSpPr>
            <a:spLocks noGrp="1"/>
          </p:cNvSpPr>
          <p:nvPr>
            <p:ph idx="1"/>
          </p:nvPr>
        </p:nvSpPr>
        <p:spPr/>
        <p:txBody>
          <a:bodyPr/>
          <a:lstStyle/>
          <a:p>
            <a:r>
              <a:rPr lang="ro-RO"/>
              <a:t>LED-urile sunt simple, nu?</a:t>
            </a:r>
          </a:p>
          <a:p>
            <a:r>
              <a:rPr lang="ro-RO"/>
              <a:t>Introduceți un rezistor limitator de curent în serie cu LED-ul și conectați-l între alimentarea pozitivă și masă!</a:t>
            </a:r>
          </a:p>
          <a:p>
            <a:r>
              <a:rPr lang="ro-RO"/>
              <a:t>În multe cazuri, acest lucru este adecvat, dar poate cauza probleme în alte situații.</a:t>
            </a:r>
          </a:p>
          <a:p>
            <a:r>
              <a:rPr lang="ro-RO"/>
              <a:t>Este cazul unui LED alimentat de la o tensiune nestabilizată.</a:t>
            </a:r>
          </a:p>
        </p:txBody>
      </p:sp>
      <p:sp>
        <p:nvSpPr>
          <p:cNvPr id="4" name="Date Placeholder 3"/>
          <p:cNvSpPr>
            <a:spLocks noGrp="1"/>
          </p:cNvSpPr>
          <p:nvPr>
            <p:ph type="dt" sz="half" idx="10"/>
          </p:nvPr>
        </p:nvSpPr>
        <p:spPr/>
        <p:txBody>
          <a:bodyPr/>
          <a:lstStyle/>
          <a:p>
            <a:pPr>
              <a:defRPr/>
            </a:pPr>
            <a:fld id="{611FF37C-7013-40B7-BE58-844917B76AF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40</a:t>
            </a:fld>
            <a:endParaRPr lang="en-US"/>
          </a:p>
        </p:txBody>
      </p:sp>
    </p:spTree>
    <p:extLst>
      <p:ext uri="{BB962C8B-B14F-4D97-AF65-F5344CB8AC3E}">
        <p14:creationId xmlns:p14="http://schemas.microsoft.com/office/powerpoint/2010/main" val="2584913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LED-uri</a:t>
            </a:r>
            <a:endParaRPr lang="en-US"/>
          </a:p>
        </p:txBody>
      </p:sp>
      <p:sp>
        <p:nvSpPr>
          <p:cNvPr id="3" name="Content Placeholder 2"/>
          <p:cNvSpPr>
            <a:spLocks noGrp="1"/>
          </p:cNvSpPr>
          <p:nvPr>
            <p:ph idx="1"/>
          </p:nvPr>
        </p:nvSpPr>
        <p:spPr/>
        <p:txBody>
          <a:bodyPr>
            <a:normAutofit lnSpcReduction="10000"/>
          </a:bodyPr>
          <a:lstStyle/>
          <a:p>
            <a:r>
              <a:rPr lang="ro-RO"/>
              <a:t>LED alimentat de la o tensiune nestabilizată:</a:t>
            </a:r>
          </a:p>
          <a:p>
            <a:endParaRPr lang="ro-RO"/>
          </a:p>
          <a:p>
            <a:endParaRPr lang="ro-RO"/>
          </a:p>
          <a:p>
            <a:endParaRPr lang="ro-RO"/>
          </a:p>
          <a:p>
            <a:endParaRPr lang="ro-RO"/>
          </a:p>
          <a:p>
            <a:endParaRPr lang="ro-RO"/>
          </a:p>
          <a:p>
            <a:endParaRPr lang="ro-RO"/>
          </a:p>
          <a:p>
            <a:endParaRPr lang="ro-RO"/>
          </a:p>
          <a:p>
            <a:r>
              <a:rPr lang="ro-RO"/>
              <a:t>Alimentarea de c.c. are un riplu de c.a. de la un redresor dublă-alternanță.</a:t>
            </a:r>
          </a:p>
          <a:p>
            <a:r>
              <a:rPr lang="ro-RO"/>
              <a:t>Curentul LED-ului va urmări acest riplu, iar rezultatul va apărea pe ieșirea fototranzistorului și a ADC-ului. </a:t>
            </a:r>
            <a:endParaRPr lang="en-US"/>
          </a:p>
          <a:p>
            <a:pPr marL="0" indent="0">
              <a:buNone/>
            </a:pPr>
            <a:endParaRPr lang="en-US"/>
          </a:p>
        </p:txBody>
      </p:sp>
      <p:sp>
        <p:nvSpPr>
          <p:cNvPr id="4" name="Date Placeholder 3"/>
          <p:cNvSpPr>
            <a:spLocks noGrp="1"/>
          </p:cNvSpPr>
          <p:nvPr>
            <p:ph type="dt" sz="half" idx="10"/>
          </p:nvPr>
        </p:nvSpPr>
        <p:spPr/>
        <p:txBody>
          <a:bodyPr/>
          <a:lstStyle/>
          <a:p>
            <a:pPr>
              <a:defRPr/>
            </a:pPr>
            <a:fld id="{232D2365-E290-4EDA-BD13-AD32DD41534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41</a:t>
            </a:fld>
            <a:endParaRPr lang="en-US"/>
          </a:p>
        </p:txBody>
      </p:sp>
      <p:grpSp>
        <p:nvGrpSpPr>
          <p:cNvPr id="9" name="Group 8"/>
          <p:cNvGrpSpPr/>
          <p:nvPr/>
        </p:nvGrpSpPr>
        <p:grpSpPr>
          <a:xfrm>
            <a:off x="228600" y="2057400"/>
            <a:ext cx="8686800" cy="2716530"/>
            <a:chOff x="228600" y="2465070"/>
            <a:chExt cx="8686800" cy="2716530"/>
          </a:xfrm>
        </p:grpSpPr>
        <p:pic>
          <p:nvPicPr>
            <p:cNvPr id="7" name="Picture 6"/>
            <p:cNvPicPr/>
            <p:nvPr/>
          </p:nvPicPr>
          <p:blipFill rotWithShape="1">
            <a:blip r:embed="rId2"/>
            <a:srcRect b="49227"/>
            <a:stretch/>
          </p:blipFill>
          <p:spPr bwMode="auto">
            <a:xfrm>
              <a:off x="228600" y="2465070"/>
              <a:ext cx="4934262" cy="271653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l="5061" t="53929" r="22303"/>
            <a:stretch/>
          </p:blipFill>
          <p:spPr bwMode="auto">
            <a:xfrm>
              <a:off x="5283142" y="2684145"/>
              <a:ext cx="3632258" cy="249745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24091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LED-uri</a:t>
            </a:r>
            <a:endParaRPr lang="en-US"/>
          </a:p>
        </p:txBody>
      </p:sp>
      <p:sp>
        <p:nvSpPr>
          <p:cNvPr id="3" name="Content Placeholder 2"/>
          <p:cNvSpPr>
            <a:spLocks noGrp="1"/>
          </p:cNvSpPr>
          <p:nvPr>
            <p:ph idx="1"/>
          </p:nvPr>
        </p:nvSpPr>
        <p:spPr/>
        <p:txBody>
          <a:bodyPr/>
          <a:lstStyle/>
          <a:p>
            <a:r>
              <a:rPr lang="ro-RO"/>
              <a:t>O modalitate de a preveni această problemă este de a comanda LED-ul cu un curent constant.</a:t>
            </a:r>
            <a:endParaRPr lang="en-US"/>
          </a:p>
        </p:txBody>
      </p:sp>
      <p:sp>
        <p:nvSpPr>
          <p:cNvPr id="4" name="Date Placeholder 3"/>
          <p:cNvSpPr>
            <a:spLocks noGrp="1"/>
          </p:cNvSpPr>
          <p:nvPr>
            <p:ph type="dt" sz="half" idx="10"/>
          </p:nvPr>
        </p:nvSpPr>
        <p:spPr/>
        <p:txBody>
          <a:bodyPr/>
          <a:lstStyle/>
          <a:p>
            <a:pPr>
              <a:defRPr/>
            </a:pPr>
            <a:fld id="{0FE9AB3D-5459-4CA9-AE9F-ABAFAA95BE3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42</a:t>
            </a:fld>
            <a:endParaRPr lang="en-US"/>
          </a:p>
        </p:txBody>
      </p:sp>
      <p:pic>
        <p:nvPicPr>
          <p:cNvPr id="7" name="Picture 6"/>
          <p:cNvPicPr/>
          <p:nvPr/>
        </p:nvPicPr>
        <p:blipFill>
          <a:blip r:embed="rId2"/>
          <a:stretch>
            <a:fillRect/>
          </a:stretch>
        </p:blipFill>
        <p:spPr>
          <a:xfrm>
            <a:off x="228600" y="2514600"/>
            <a:ext cx="8458200" cy="3957115"/>
          </a:xfrm>
          <a:prstGeom prst="rect">
            <a:avLst/>
          </a:prstGeom>
        </p:spPr>
      </p:pic>
    </p:spTree>
    <p:extLst>
      <p:ext uri="{BB962C8B-B14F-4D97-AF65-F5344CB8AC3E}">
        <p14:creationId xmlns:p14="http://schemas.microsoft.com/office/powerpoint/2010/main" val="1820598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LED-uri</a:t>
            </a:r>
            <a:endParaRPr lang="en-US"/>
          </a:p>
        </p:txBody>
      </p:sp>
      <p:sp>
        <p:nvSpPr>
          <p:cNvPr id="3" name="Content Placeholder 2"/>
          <p:cNvSpPr>
            <a:spLocks noGrp="1"/>
          </p:cNvSpPr>
          <p:nvPr>
            <p:ph idx="1"/>
          </p:nvPr>
        </p:nvSpPr>
        <p:spPr/>
        <p:txBody>
          <a:bodyPr/>
          <a:lstStyle/>
          <a:p>
            <a:r>
              <a:rPr lang="ro-RO"/>
              <a:t>AO va menține tensiunea pe rezistența de sens egală cu tensiunea de intrare.</a:t>
            </a:r>
          </a:p>
          <a:p>
            <a:r>
              <a:rPr lang="ro-RO"/>
              <a:t>Curentul prin LED este:</a:t>
            </a:r>
          </a:p>
          <a:p>
            <a:endParaRPr lang="ro-RO"/>
          </a:p>
          <a:p>
            <a:endParaRPr lang="ro-RO"/>
          </a:p>
          <a:p>
            <a:r>
              <a:rPr lang="ro-RO"/>
              <a:t>Dacă tensiunea de intrare este INPUT VOLTAGE=2,5V și rezistorul de sens este SENSE RESISTOR=250ohmi, atunci curentul prin LED va fi I</a:t>
            </a:r>
            <a:r>
              <a:rPr lang="ro-RO" baseline="-25000"/>
              <a:t>LED</a:t>
            </a:r>
            <a:r>
              <a:rPr lang="ro-RO"/>
              <a:t>=10 mA.</a:t>
            </a:r>
          </a:p>
          <a:p>
            <a:r>
              <a:rPr lang="ro-RO"/>
              <a:t>Precizia acestui control de curent este dependentă de câștigul tranzistorului, de toleranța tensiunii de intrare și de toleranța rezistorului de sens. </a:t>
            </a:r>
            <a:endParaRPr lang="en-US"/>
          </a:p>
          <a:p>
            <a:endParaRPr lang="en-US"/>
          </a:p>
        </p:txBody>
      </p:sp>
      <p:sp>
        <p:nvSpPr>
          <p:cNvPr id="4" name="Date Placeholder 3"/>
          <p:cNvSpPr>
            <a:spLocks noGrp="1"/>
          </p:cNvSpPr>
          <p:nvPr>
            <p:ph type="dt" sz="half" idx="10"/>
          </p:nvPr>
        </p:nvSpPr>
        <p:spPr/>
        <p:txBody>
          <a:bodyPr/>
          <a:lstStyle/>
          <a:p>
            <a:pPr>
              <a:defRPr/>
            </a:pPr>
            <a:fld id="{B6A5E9FC-1D86-4AC4-BADA-8992778C786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48285884"/>
              </p:ext>
            </p:extLst>
          </p:nvPr>
        </p:nvGraphicFramePr>
        <p:xfrm>
          <a:off x="2883240" y="2895600"/>
          <a:ext cx="3377520" cy="786960"/>
        </p:xfrm>
        <a:graphic>
          <a:graphicData uri="http://schemas.openxmlformats.org/presentationml/2006/ole">
            <mc:AlternateContent xmlns:mc="http://schemas.openxmlformats.org/markup-compatibility/2006">
              <mc:Choice xmlns:v="urn:schemas-microsoft-com:vml" Requires="v">
                <p:oleObj spid="_x0000_s1061" name="Equation" r:id="rId3" imgW="1688760" imgH="393480" progId="Equation.3">
                  <p:embed/>
                </p:oleObj>
              </mc:Choice>
              <mc:Fallback>
                <p:oleObj name="Equation" r:id="rId3" imgW="1688760" imgH="393480" progId="Equation.3">
                  <p:embed/>
                  <p:pic>
                    <p:nvPicPr>
                      <p:cNvPr id="0" name=""/>
                      <p:cNvPicPr/>
                      <p:nvPr/>
                    </p:nvPicPr>
                    <p:blipFill>
                      <a:blip r:embed="rId4"/>
                      <a:stretch>
                        <a:fillRect/>
                      </a:stretch>
                    </p:blipFill>
                    <p:spPr>
                      <a:xfrm>
                        <a:off x="2883240" y="2895600"/>
                        <a:ext cx="3377520" cy="786960"/>
                      </a:xfrm>
                      <a:prstGeom prst="rect">
                        <a:avLst/>
                      </a:prstGeom>
                    </p:spPr>
                  </p:pic>
                </p:oleObj>
              </mc:Fallback>
            </mc:AlternateContent>
          </a:graphicData>
        </a:graphic>
      </p:graphicFrame>
    </p:spTree>
    <p:extLst>
      <p:ext uri="{BB962C8B-B14F-4D97-AF65-F5344CB8AC3E}">
        <p14:creationId xmlns:p14="http://schemas.microsoft.com/office/powerpoint/2010/main" val="2852918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LED-uri</a:t>
            </a:r>
            <a:endParaRPr lang="en-US"/>
          </a:p>
        </p:txBody>
      </p:sp>
      <p:sp>
        <p:nvSpPr>
          <p:cNvPr id="3" name="Content Placeholder 2"/>
          <p:cNvSpPr>
            <a:spLocks noGrp="1"/>
          </p:cNvSpPr>
          <p:nvPr>
            <p:ph idx="1"/>
          </p:nvPr>
        </p:nvSpPr>
        <p:spPr/>
        <p:txBody>
          <a:bodyPr/>
          <a:lstStyle/>
          <a:p>
            <a:pPr marL="0" indent="0">
              <a:buNone/>
            </a:pPr>
            <a:r>
              <a:rPr lang="en-US" b="1">
                <a:solidFill>
                  <a:srgbClr val="00B0F0"/>
                </a:solidFill>
              </a:rPr>
              <a:t>Comanda mai multor LED-uri</a:t>
            </a:r>
            <a:endParaRPr lang="en-US">
              <a:solidFill>
                <a:srgbClr val="00B0F0"/>
              </a:solidFill>
            </a:endParaRPr>
          </a:p>
          <a:p>
            <a:r>
              <a:rPr lang="ro-RO" sz="2200"/>
              <a:t>Uneori trebuie comandate mai multe LED-uri, un exemplu ar fi atunci când există mai multe optocuploare sau comutatoare optice. </a:t>
            </a:r>
            <a:endParaRPr lang="en-US" sz="2200"/>
          </a:p>
        </p:txBody>
      </p:sp>
      <p:sp>
        <p:nvSpPr>
          <p:cNvPr id="4" name="Date Placeholder 3"/>
          <p:cNvSpPr>
            <a:spLocks noGrp="1"/>
          </p:cNvSpPr>
          <p:nvPr>
            <p:ph type="dt" sz="half" idx="10"/>
          </p:nvPr>
        </p:nvSpPr>
        <p:spPr/>
        <p:txBody>
          <a:bodyPr/>
          <a:lstStyle/>
          <a:p>
            <a:pPr>
              <a:defRPr/>
            </a:pPr>
            <a:fld id="{F64A698E-9DA6-46D4-B34E-A8A973C4A30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44</a:t>
            </a:fld>
            <a:endParaRPr lang="en-US"/>
          </a:p>
        </p:txBody>
      </p:sp>
      <p:pic>
        <p:nvPicPr>
          <p:cNvPr id="7" name="Picture 6"/>
          <p:cNvPicPr/>
          <p:nvPr/>
        </p:nvPicPr>
        <p:blipFill>
          <a:blip r:embed="rId2"/>
          <a:stretch>
            <a:fillRect/>
          </a:stretch>
        </p:blipFill>
        <p:spPr>
          <a:xfrm>
            <a:off x="184150" y="3352800"/>
            <a:ext cx="2254250" cy="2400225"/>
          </a:xfrm>
          <a:prstGeom prst="rect">
            <a:avLst/>
          </a:prstGeom>
        </p:spPr>
      </p:pic>
      <p:sp>
        <p:nvSpPr>
          <p:cNvPr id="8" name="Rectangle 7"/>
          <p:cNvSpPr/>
          <p:nvPr/>
        </p:nvSpPr>
        <p:spPr>
          <a:xfrm>
            <a:off x="2590800" y="2971800"/>
            <a:ext cx="6369050" cy="2031325"/>
          </a:xfrm>
          <a:prstGeom prst="rect">
            <a:avLst/>
          </a:prstGeom>
        </p:spPr>
        <p:txBody>
          <a:bodyPr wrap="square">
            <a:spAutoFit/>
          </a:bodyPr>
          <a:lstStyle/>
          <a:p>
            <a:r>
              <a:rPr lang="ro-RO">
                <a:latin typeface="+mn-lt"/>
                <a:ea typeface="Calibri" panose="020F0502020204030204" pitchFamily="34" charset="0"/>
              </a:rPr>
              <a:t>Acest mod de conectare a LED-urilor (stânga) nu asigură o funcționa re fiabilă. LED-urile au o cădere de tensiune în polarizare directă, de obicei, de 1-2V. Această tensiune depinde de temperatură și de LED-ul specific, astfel încât un LED tinde să acapareze cea mai mare parte a curentului. Se preferă o schemă (dreapta) în care fiecare LED are curentul limitat cu câte o rezistență:</a:t>
            </a:r>
            <a:endParaRPr lang="en-US">
              <a:latin typeface="+mn-lt"/>
            </a:endParaRPr>
          </a:p>
        </p:txBody>
      </p:sp>
      <p:pic>
        <p:nvPicPr>
          <p:cNvPr id="9" name="Picture 8"/>
          <p:cNvPicPr/>
          <p:nvPr/>
        </p:nvPicPr>
        <p:blipFill>
          <a:blip r:embed="rId3"/>
          <a:stretch>
            <a:fillRect/>
          </a:stretch>
        </p:blipFill>
        <p:spPr>
          <a:xfrm>
            <a:off x="6324600" y="4817035"/>
            <a:ext cx="2012315" cy="1871980"/>
          </a:xfrm>
          <a:prstGeom prst="rect">
            <a:avLst/>
          </a:prstGeom>
        </p:spPr>
      </p:pic>
    </p:spTree>
    <p:extLst>
      <p:ext uri="{BB962C8B-B14F-4D97-AF65-F5344CB8AC3E}">
        <p14:creationId xmlns:p14="http://schemas.microsoft.com/office/powerpoint/2010/main" val="3128339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LED-uri</a:t>
            </a:r>
            <a:endParaRPr lang="en-US"/>
          </a:p>
        </p:txBody>
      </p:sp>
      <p:sp>
        <p:nvSpPr>
          <p:cNvPr id="3" name="Content Placeholder 2"/>
          <p:cNvSpPr>
            <a:spLocks noGrp="1"/>
          </p:cNvSpPr>
          <p:nvPr>
            <p:ph idx="1"/>
          </p:nvPr>
        </p:nvSpPr>
        <p:spPr/>
        <p:txBody>
          <a:bodyPr/>
          <a:lstStyle/>
          <a:p>
            <a:r>
              <a:rPr lang="ro-RO"/>
              <a:t>un circuit de comandă cu curent constant pentru LED-uri multiple, cu LED-urile conectate în serie:</a:t>
            </a:r>
            <a:endParaRPr lang="en-US"/>
          </a:p>
        </p:txBody>
      </p:sp>
      <p:sp>
        <p:nvSpPr>
          <p:cNvPr id="4" name="Date Placeholder 3"/>
          <p:cNvSpPr>
            <a:spLocks noGrp="1"/>
          </p:cNvSpPr>
          <p:nvPr>
            <p:ph type="dt" sz="half" idx="10"/>
          </p:nvPr>
        </p:nvSpPr>
        <p:spPr/>
        <p:txBody>
          <a:bodyPr/>
          <a:lstStyle/>
          <a:p>
            <a:pPr>
              <a:defRPr/>
            </a:pPr>
            <a:fld id="{7000DB28-9DCB-450B-9E53-FC9F416B66D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45</a:t>
            </a:fld>
            <a:endParaRPr lang="en-US"/>
          </a:p>
        </p:txBody>
      </p:sp>
      <p:pic>
        <p:nvPicPr>
          <p:cNvPr id="7" name="Picture 6"/>
          <p:cNvPicPr/>
          <p:nvPr/>
        </p:nvPicPr>
        <p:blipFill>
          <a:blip r:embed="rId2"/>
          <a:stretch>
            <a:fillRect/>
          </a:stretch>
        </p:blipFill>
        <p:spPr>
          <a:xfrm>
            <a:off x="76200" y="2641917"/>
            <a:ext cx="4038600" cy="3917487"/>
          </a:xfrm>
          <a:prstGeom prst="rect">
            <a:avLst/>
          </a:prstGeom>
        </p:spPr>
      </p:pic>
      <p:sp>
        <p:nvSpPr>
          <p:cNvPr id="8" name="Rectangle 7"/>
          <p:cNvSpPr/>
          <p:nvPr/>
        </p:nvSpPr>
        <p:spPr>
          <a:xfrm>
            <a:off x="4343400" y="3505200"/>
            <a:ext cx="4572000" cy="2308324"/>
          </a:xfrm>
          <a:prstGeom prst="rect">
            <a:avLst/>
          </a:prstGeom>
        </p:spPr>
        <p:txBody>
          <a:bodyPr>
            <a:spAutoFit/>
          </a:bodyPr>
          <a:lstStyle/>
          <a:p>
            <a:r>
              <a:rPr lang="ro-RO">
                <a:latin typeface="+mn-lt"/>
                <a:ea typeface="Calibri" panose="020F0502020204030204" pitchFamily="34" charset="0"/>
              </a:rPr>
              <a:t>Tensiunea de alimentare pentru conexiunea seriei trebuie să fie mai mare decât suma căderilor </a:t>
            </a:r>
            <a:r>
              <a:rPr lang="ro-RO">
                <a:ea typeface="Calibri" panose="020F0502020204030204" pitchFamily="34" charset="0"/>
              </a:rPr>
              <a:t>directe </a:t>
            </a:r>
            <a:r>
              <a:rPr lang="ro-RO">
                <a:latin typeface="+mn-lt"/>
                <a:ea typeface="Calibri" panose="020F0502020204030204" pitchFamily="34" charset="0"/>
              </a:rPr>
              <a:t>de tensiune pe LED-uri plus căderea de tensiunea pe rezistența de sens, R</a:t>
            </a:r>
            <a:r>
              <a:rPr lang="ro-RO" baseline="-25000">
                <a:latin typeface="+mn-lt"/>
                <a:ea typeface="Calibri" panose="020F0502020204030204" pitchFamily="34" charset="0"/>
              </a:rPr>
              <a:t>S</a:t>
            </a:r>
            <a:r>
              <a:rPr lang="ro-RO">
                <a:latin typeface="+mn-lt"/>
                <a:ea typeface="Calibri" panose="020F0502020204030204" pitchFamily="34" charset="0"/>
              </a:rPr>
              <a:t>.</a:t>
            </a:r>
          </a:p>
          <a:p>
            <a:r>
              <a:rPr lang="ro-RO">
                <a:latin typeface="+mn-lt"/>
                <a:ea typeface="Calibri" panose="020F0502020204030204" pitchFamily="34" charset="0"/>
              </a:rPr>
              <a:t>Desigur, cu acest aranjament, dacă un LED se întrerupe, atunci toate LED-urile ies din funcțiune.</a:t>
            </a:r>
            <a:endParaRPr lang="en-US">
              <a:latin typeface="+mn-lt"/>
            </a:endParaRPr>
          </a:p>
        </p:txBody>
      </p:sp>
    </p:spTree>
    <p:extLst>
      <p:ext uri="{BB962C8B-B14F-4D97-AF65-F5344CB8AC3E}">
        <p14:creationId xmlns:p14="http://schemas.microsoft.com/office/powerpoint/2010/main" val="203801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LED-uri</a:t>
            </a:r>
            <a:endParaRPr lang="en-US"/>
          </a:p>
        </p:txBody>
      </p:sp>
      <p:sp>
        <p:nvSpPr>
          <p:cNvPr id="3" name="Content Placeholder 2"/>
          <p:cNvSpPr>
            <a:spLocks noGrp="1"/>
          </p:cNvSpPr>
          <p:nvPr>
            <p:ph idx="1"/>
          </p:nvPr>
        </p:nvSpPr>
        <p:spPr/>
        <p:txBody>
          <a:bodyPr>
            <a:normAutofit lnSpcReduction="10000"/>
          </a:bodyPr>
          <a:lstStyle/>
          <a:p>
            <a:r>
              <a:rPr lang="ro-RO"/>
              <a:t>comanda mai multe LED-uri cu o singură rezistență de limitare:</a:t>
            </a:r>
          </a:p>
          <a:p>
            <a:endParaRPr lang="ro-RO"/>
          </a:p>
          <a:p>
            <a:endParaRPr lang="ro-RO"/>
          </a:p>
          <a:p>
            <a:endParaRPr lang="ro-RO"/>
          </a:p>
          <a:p>
            <a:endParaRPr lang="ro-RO"/>
          </a:p>
          <a:p>
            <a:endParaRPr lang="ro-RO"/>
          </a:p>
          <a:p>
            <a:endParaRPr lang="ro-RO"/>
          </a:p>
          <a:p>
            <a:r>
              <a:rPr lang="ro-RO"/>
              <a:t>În acest circuit, fiecare LED este pornit unul după altul (prin comanda bitului corespunzător al portului în stare joasă), astfel încât căderile directe de tensiune, diferite, să nu reprezinte o problemă.</a:t>
            </a:r>
            <a:endParaRPr lang="en-US"/>
          </a:p>
        </p:txBody>
      </p:sp>
      <p:sp>
        <p:nvSpPr>
          <p:cNvPr id="4" name="Date Placeholder 3"/>
          <p:cNvSpPr>
            <a:spLocks noGrp="1"/>
          </p:cNvSpPr>
          <p:nvPr>
            <p:ph type="dt" sz="half" idx="10"/>
          </p:nvPr>
        </p:nvSpPr>
        <p:spPr/>
        <p:txBody>
          <a:bodyPr/>
          <a:lstStyle/>
          <a:p>
            <a:pPr>
              <a:defRPr/>
            </a:pPr>
            <a:fld id="{F0787A8E-F66E-4FC5-A329-CD75ADF3B9B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46</a:t>
            </a:fld>
            <a:endParaRPr lang="en-US"/>
          </a:p>
        </p:txBody>
      </p:sp>
      <p:pic>
        <p:nvPicPr>
          <p:cNvPr id="7" name="Picture 6"/>
          <p:cNvPicPr/>
          <p:nvPr/>
        </p:nvPicPr>
        <p:blipFill>
          <a:blip r:embed="rId2"/>
          <a:stretch>
            <a:fillRect/>
          </a:stretch>
        </p:blipFill>
        <p:spPr>
          <a:xfrm>
            <a:off x="2133600" y="2133600"/>
            <a:ext cx="4800600" cy="2515133"/>
          </a:xfrm>
          <a:prstGeom prst="rect">
            <a:avLst/>
          </a:prstGeom>
        </p:spPr>
      </p:pic>
    </p:spTree>
    <p:extLst>
      <p:ext uri="{BB962C8B-B14F-4D97-AF65-F5344CB8AC3E}">
        <p14:creationId xmlns:p14="http://schemas.microsoft.com/office/powerpoint/2010/main" val="502169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Deși un DAC poate furniza o tensiune sau un curent de ieșire pentru control, uneori un proiect poate cere o rezistență variabilă.</a:t>
            </a:r>
          </a:p>
          <a:p>
            <a:r>
              <a:rPr lang="ro-RO"/>
              <a:t>Exemple tipice ar fi un control de volum sau de ton într-un sistem stereo sau un control al amplificării într-un circuit cu AO.</a:t>
            </a:r>
          </a:p>
          <a:p>
            <a:r>
              <a:rPr lang="ro-RO"/>
              <a:t>În aceste cazuri, un potențiometru digital este adesea soluția ideală.</a:t>
            </a:r>
          </a:p>
          <a:p>
            <a:r>
              <a:rPr lang="ro-RO"/>
              <a:t>La fel ca un DAC, un potențiometru digital ia un cuvânt digital de la un microprocesor, dar îl transformă într-o rezistență în loc de o tensiune.</a:t>
            </a:r>
            <a:endParaRPr lang="en-US"/>
          </a:p>
          <a:p>
            <a:endParaRPr lang="en-US"/>
          </a:p>
        </p:txBody>
      </p:sp>
      <p:sp>
        <p:nvSpPr>
          <p:cNvPr id="4" name="Date Placeholder 3"/>
          <p:cNvSpPr>
            <a:spLocks noGrp="1"/>
          </p:cNvSpPr>
          <p:nvPr>
            <p:ph type="dt" sz="half" idx="10"/>
          </p:nvPr>
        </p:nvSpPr>
        <p:spPr/>
        <p:txBody>
          <a:bodyPr/>
          <a:lstStyle/>
          <a:p>
            <a:pPr>
              <a:defRPr/>
            </a:pPr>
            <a:fld id="{BEE99088-2E4B-47C6-9934-031267BE41A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47</a:t>
            </a:fld>
            <a:endParaRPr lang="en-US"/>
          </a:p>
        </p:txBody>
      </p:sp>
    </p:spTree>
    <p:extLst>
      <p:ext uri="{BB962C8B-B14F-4D97-AF65-F5344CB8AC3E}">
        <p14:creationId xmlns:p14="http://schemas.microsoft.com/office/powerpoint/2010/main" val="2703750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Circuitul AD5220 este un potențiometru digital tipic.</a:t>
            </a:r>
          </a:p>
          <a:p>
            <a:r>
              <a:rPr lang="ro-RO"/>
              <a:t>Acesta vine într-un pachet cu 8 pini, fie DIP (THT) fie cu montare pe suprafață și în intervale de rezistență de 10k, 50k și 100k.</a:t>
            </a:r>
          </a:p>
          <a:p>
            <a:r>
              <a:rPr lang="ro-RO"/>
              <a:t>Poate funcționa la tensiuni de la 3.3V la 5V. </a:t>
            </a:r>
          </a:p>
          <a:p>
            <a:r>
              <a:rPr lang="ro-RO"/>
              <a:t>AD5220 simulează un potențiometru cu 3 terminale având 2 capete (A și B) și un cursor (W).</a:t>
            </a:r>
          </a:p>
          <a:p>
            <a:r>
              <a:rPr lang="ro-RO"/>
              <a:t>Un numărător intern pe 7 biți este decodificat pentru a determina una dintre cele 128 de poziții ale cursorului.</a:t>
            </a:r>
            <a:endParaRPr lang="en-US"/>
          </a:p>
        </p:txBody>
      </p:sp>
      <p:sp>
        <p:nvSpPr>
          <p:cNvPr id="4" name="Date Placeholder 3"/>
          <p:cNvSpPr>
            <a:spLocks noGrp="1"/>
          </p:cNvSpPr>
          <p:nvPr>
            <p:ph type="dt" sz="half" idx="10"/>
          </p:nvPr>
        </p:nvSpPr>
        <p:spPr/>
        <p:txBody>
          <a:bodyPr/>
          <a:lstStyle/>
          <a:p>
            <a:pPr>
              <a:defRPr/>
            </a:pPr>
            <a:fld id="{0C6388C9-641D-4762-99FE-8E4D3D9762E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48</a:t>
            </a:fld>
            <a:endParaRPr lang="en-US"/>
          </a:p>
        </p:txBody>
      </p:sp>
    </p:spTree>
    <p:extLst>
      <p:ext uri="{BB962C8B-B14F-4D97-AF65-F5344CB8AC3E}">
        <p14:creationId xmlns:p14="http://schemas.microsoft.com/office/powerpoint/2010/main" val="4263092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Circuitul AD5220</a:t>
            </a:r>
            <a:endParaRPr lang="en-US"/>
          </a:p>
        </p:txBody>
      </p:sp>
      <p:sp>
        <p:nvSpPr>
          <p:cNvPr id="4" name="Date Placeholder 3"/>
          <p:cNvSpPr>
            <a:spLocks noGrp="1"/>
          </p:cNvSpPr>
          <p:nvPr>
            <p:ph type="dt" sz="half" idx="10"/>
          </p:nvPr>
        </p:nvSpPr>
        <p:spPr/>
        <p:txBody>
          <a:bodyPr/>
          <a:lstStyle/>
          <a:p>
            <a:pPr>
              <a:defRPr/>
            </a:pPr>
            <a:fld id="{3488829D-AD57-4FC3-BFCB-66AFB877722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49</a:t>
            </a:fld>
            <a:endParaRPr lang="en-US"/>
          </a:p>
        </p:txBody>
      </p:sp>
      <p:pic>
        <p:nvPicPr>
          <p:cNvPr id="7" name="Picture 6"/>
          <p:cNvPicPr/>
          <p:nvPr/>
        </p:nvPicPr>
        <p:blipFill>
          <a:blip r:embed="rId2"/>
          <a:stretch>
            <a:fillRect/>
          </a:stretch>
        </p:blipFill>
        <p:spPr>
          <a:xfrm>
            <a:off x="1737097" y="2114550"/>
            <a:ext cx="5669805" cy="4343400"/>
          </a:xfrm>
          <a:prstGeom prst="rect">
            <a:avLst/>
          </a:prstGeom>
        </p:spPr>
      </p:pic>
    </p:spTree>
    <p:extLst>
      <p:ext uri="{BB962C8B-B14F-4D97-AF65-F5344CB8AC3E}">
        <p14:creationId xmlns:p14="http://schemas.microsoft.com/office/powerpoint/2010/main" val="299858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Electromagneți și relee</a:t>
            </a:r>
            <a:endParaRPr lang="en-US"/>
          </a:p>
        </p:txBody>
      </p:sp>
      <p:sp>
        <p:nvSpPr>
          <p:cNvPr id="3" name="Content Placeholder 2"/>
          <p:cNvSpPr>
            <a:spLocks noGrp="1"/>
          </p:cNvSpPr>
          <p:nvPr>
            <p:ph idx="1"/>
          </p:nvPr>
        </p:nvSpPr>
        <p:spPr/>
        <p:txBody>
          <a:bodyPr>
            <a:normAutofit/>
          </a:bodyPr>
          <a:lstStyle/>
          <a:p>
            <a:r>
              <a:rPr lang="ro-RO"/>
              <a:t>Un electromagnet cu impulsuri se va supraîncălzi dacă este lăsat în permanență alimentat, acest tip de electromagnet fiind proiectat pentru o funcționare intermitentă.</a:t>
            </a:r>
          </a:p>
          <a:p>
            <a:r>
              <a:rPr lang="ro-RO"/>
              <a:t>Un electromagnet cu impulsuri permite ca un exemplar cu forță mare să fie de dimensiuni mai mici și mai ieftin, deoarece funcționarea continuă nu reprezintă o preocupare în acest caz.</a:t>
            </a:r>
          </a:p>
          <a:p>
            <a:r>
              <a:rPr lang="ro-RO"/>
              <a:t>Un </a:t>
            </a:r>
            <a:r>
              <a:rPr lang="ro-RO" b="1">
                <a:solidFill>
                  <a:srgbClr val="00B0F0"/>
                </a:solidFill>
              </a:rPr>
              <a:t>releu</a:t>
            </a:r>
            <a:r>
              <a:rPr lang="ro-RO"/>
              <a:t> este un electromagnet care acționează contacte electrice.</a:t>
            </a:r>
          </a:p>
          <a:p>
            <a:r>
              <a:rPr lang="ro-RO"/>
              <a:t>Când releul este alimentat, unele contacte sunt închise, altele deschise, la fel ca la un întrerupător mecanic.</a:t>
            </a:r>
            <a:endParaRPr lang="en-US"/>
          </a:p>
        </p:txBody>
      </p:sp>
      <p:sp>
        <p:nvSpPr>
          <p:cNvPr id="4" name="Date Placeholder 3"/>
          <p:cNvSpPr>
            <a:spLocks noGrp="1"/>
          </p:cNvSpPr>
          <p:nvPr>
            <p:ph type="dt" sz="half" idx="10"/>
          </p:nvPr>
        </p:nvSpPr>
        <p:spPr/>
        <p:txBody>
          <a:bodyPr/>
          <a:lstStyle/>
          <a:p>
            <a:pPr>
              <a:defRPr/>
            </a:pPr>
            <a:fld id="{993F3F1A-761B-4A52-A9DF-724A30036C1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a:t>
            </a:fld>
            <a:endParaRPr lang="en-US"/>
          </a:p>
        </p:txBody>
      </p:sp>
    </p:spTree>
    <p:extLst>
      <p:ext uri="{BB962C8B-B14F-4D97-AF65-F5344CB8AC3E}">
        <p14:creationId xmlns:p14="http://schemas.microsoft.com/office/powerpoint/2010/main" val="1806325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Intrările AD5220 constau dintr-un ceas (CLK), un semnal de selectare a cipului (-CS) și un pin de control sus/jos (U/D).</a:t>
            </a:r>
          </a:p>
          <a:p>
            <a:r>
              <a:rPr lang="ro-RO"/>
              <a:t>Atunci când -CS este în stare joasă, circuitul este selectat, iar fronturile descrescătoare ale semnalului de CLK vor muta cursorul.</a:t>
            </a:r>
          </a:p>
          <a:p>
            <a:r>
              <a:rPr lang="ro-RO"/>
              <a:t>Pentru nivel înalt pe pinul U/D, cursorul se deplasează spre borna A</a:t>
            </a:r>
          </a:p>
          <a:p>
            <a:r>
              <a:rPr lang="ro-RO"/>
              <a:t>Pentru nivel scăzut aplicat pinului U/D, cursorul se deplasează spre borna B.</a:t>
            </a:r>
            <a:endParaRPr lang="en-US"/>
          </a:p>
        </p:txBody>
      </p:sp>
      <p:sp>
        <p:nvSpPr>
          <p:cNvPr id="4" name="Date Placeholder 3"/>
          <p:cNvSpPr>
            <a:spLocks noGrp="1"/>
          </p:cNvSpPr>
          <p:nvPr>
            <p:ph type="dt" sz="half" idx="10"/>
          </p:nvPr>
        </p:nvSpPr>
        <p:spPr/>
        <p:txBody>
          <a:bodyPr/>
          <a:lstStyle/>
          <a:p>
            <a:pPr>
              <a:defRPr/>
            </a:pPr>
            <a:fld id="{68AFA695-BE2B-4D0B-97A6-59CD23435D6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50</a:t>
            </a:fld>
            <a:endParaRPr lang="en-US"/>
          </a:p>
        </p:txBody>
      </p:sp>
    </p:spTree>
    <p:extLst>
      <p:ext uri="{BB962C8B-B14F-4D97-AF65-F5344CB8AC3E}">
        <p14:creationId xmlns:p14="http://schemas.microsoft.com/office/powerpoint/2010/main" val="493326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Un potențiometru mecanic real poate fi conectat fără îngrijorare cu privire la tensiunile absolute ale pinilor, atât timp cât nu se depășește puterea disipată a dispozitivului.</a:t>
            </a:r>
          </a:p>
          <a:p>
            <a:r>
              <a:rPr lang="ro-RO"/>
              <a:t>Un potențiometru digital are anumite limitări deoarece utilizează comutatoare analogice pentru a se conecta la un rezistor semiconductor.</a:t>
            </a:r>
          </a:p>
          <a:p>
            <a:r>
              <a:rPr lang="ro-RO"/>
              <a:t>Terminalele rezistorului AD5220 (A, B și W) nu pot fi comandate cu tensiuni care depășesc tensiunea de alimentare pozitivă sau coboară sub cea a masei.</a:t>
            </a:r>
            <a:endParaRPr lang="en-US"/>
          </a:p>
        </p:txBody>
      </p:sp>
      <p:sp>
        <p:nvSpPr>
          <p:cNvPr id="4" name="Date Placeholder 3"/>
          <p:cNvSpPr>
            <a:spLocks noGrp="1"/>
          </p:cNvSpPr>
          <p:nvPr>
            <p:ph type="dt" sz="half" idx="10"/>
          </p:nvPr>
        </p:nvSpPr>
        <p:spPr/>
        <p:txBody>
          <a:bodyPr/>
          <a:lstStyle/>
          <a:p>
            <a:pPr>
              <a:defRPr/>
            </a:pPr>
            <a:fld id="{3D0F5AA3-4C01-4E46-ABE0-422E0276BF2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51</a:t>
            </a:fld>
            <a:endParaRPr lang="en-US"/>
          </a:p>
        </p:txBody>
      </p:sp>
    </p:spTree>
    <p:extLst>
      <p:ext uri="{BB962C8B-B14F-4D97-AF65-F5344CB8AC3E}">
        <p14:creationId xmlns:p14="http://schemas.microsoft.com/office/powerpoint/2010/main" val="815992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AD5220 din montajul de mai jos nu ar funcționa ca un control al volumului, deoarece condensatorul de cuplare determină ca terminalul A să fluctueze sub nivelul masei.</a:t>
            </a:r>
            <a:endParaRPr lang="en-US"/>
          </a:p>
        </p:txBody>
      </p:sp>
      <p:sp>
        <p:nvSpPr>
          <p:cNvPr id="4" name="Date Placeholder 3"/>
          <p:cNvSpPr>
            <a:spLocks noGrp="1"/>
          </p:cNvSpPr>
          <p:nvPr>
            <p:ph type="dt" sz="half" idx="10"/>
          </p:nvPr>
        </p:nvSpPr>
        <p:spPr/>
        <p:txBody>
          <a:bodyPr/>
          <a:lstStyle/>
          <a:p>
            <a:pPr>
              <a:defRPr/>
            </a:pPr>
            <a:fld id="{96D0B987-DF37-4056-B0EE-A214F1A4845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52</a:t>
            </a:fld>
            <a:endParaRPr lang="en-US"/>
          </a:p>
        </p:txBody>
      </p:sp>
      <p:pic>
        <p:nvPicPr>
          <p:cNvPr id="9" name="Picture 8"/>
          <p:cNvPicPr>
            <a:picLocks noChangeAspect="1"/>
          </p:cNvPicPr>
          <p:nvPr/>
        </p:nvPicPr>
        <p:blipFill>
          <a:blip r:embed="rId2"/>
          <a:stretch>
            <a:fillRect/>
          </a:stretch>
        </p:blipFill>
        <p:spPr>
          <a:xfrm>
            <a:off x="952500" y="3114675"/>
            <a:ext cx="7239000" cy="3286125"/>
          </a:xfrm>
          <a:prstGeom prst="rect">
            <a:avLst/>
          </a:prstGeom>
        </p:spPr>
      </p:pic>
    </p:spTree>
    <p:extLst>
      <p:ext uri="{BB962C8B-B14F-4D97-AF65-F5344CB8AC3E}">
        <p14:creationId xmlns:p14="http://schemas.microsoft.com/office/powerpoint/2010/main" val="2545320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O rezistență, de aceeași valoare cu rezistența lui AD5220, polarizează terminalul A la 2,5V, adică jumătate din tensiunea de alimentare.</a:t>
            </a:r>
          </a:p>
          <a:p>
            <a:r>
              <a:rPr lang="ro-RO"/>
              <a:t>În acest circuit, conexiunile potențiometrului AD5220 vor rămâne în domeniul de operare 0-5V al componentei, atâta timp cât amplitudinea semnalului audio nu depășește 5V vârf-la-vârf.</a:t>
            </a:r>
            <a:endParaRPr lang="en-US"/>
          </a:p>
        </p:txBody>
      </p:sp>
      <p:sp>
        <p:nvSpPr>
          <p:cNvPr id="4" name="Date Placeholder 3"/>
          <p:cNvSpPr>
            <a:spLocks noGrp="1"/>
          </p:cNvSpPr>
          <p:nvPr>
            <p:ph type="dt" sz="half" idx="10"/>
          </p:nvPr>
        </p:nvSpPr>
        <p:spPr/>
        <p:txBody>
          <a:bodyPr/>
          <a:lstStyle/>
          <a:p>
            <a:pPr>
              <a:defRPr/>
            </a:pPr>
            <a:fld id="{373B698D-85A2-404A-A3B7-F37B4E7D450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53</a:t>
            </a:fld>
            <a:endParaRPr lang="en-US"/>
          </a:p>
        </p:txBody>
      </p:sp>
    </p:spTree>
    <p:extLst>
      <p:ext uri="{BB962C8B-B14F-4D97-AF65-F5344CB8AC3E}">
        <p14:creationId xmlns:p14="http://schemas.microsoft.com/office/powerpoint/2010/main" val="615233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Potențiometre digitale</a:t>
            </a:r>
            <a:endParaRPr lang="en-US"/>
          </a:p>
        </p:txBody>
      </p:sp>
      <p:sp>
        <p:nvSpPr>
          <p:cNvPr id="3" name="Content Placeholder 2"/>
          <p:cNvSpPr>
            <a:spLocks noGrp="1"/>
          </p:cNvSpPr>
          <p:nvPr>
            <p:ph idx="1"/>
          </p:nvPr>
        </p:nvSpPr>
        <p:spPr/>
        <p:txBody>
          <a:bodyPr/>
          <a:lstStyle/>
          <a:p>
            <a:r>
              <a:rPr lang="ro-RO"/>
              <a:t>Schemă funcțională realizată cu circuitul AD5220</a:t>
            </a:r>
            <a:endParaRPr lang="en-US"/>
          </a:p>
        </p:txBody>
      </p:sp>
      <p:sp>
        <p:nvSpPr>
          <p:cNvPr id="4" name="Date Placeholder 3"/>
          <p:cNvSpPr>
            <a:spLocks noGrp="1"/>
          </p:cNvSpPr>
          <p:nvPr>
            <p:ph type="dt" sz="half" idx="10"/>
          </p:nvPr>
        </p:nvSpPr>
        <p:spPr/>
        <p:txBody>
          <a:bodyPr/>
          <a:lstStyle/>
          <a:p>
            <a:pPr>
              <a:defRPr/>
            </a:pPr>
            <a:fld id="{76E49B9C-9AF4-4F58-B826-587971A78B0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54</a:t>
            </a:fld>
            <a:endParaRPr lang="en-US"/>
          </a:p>
        </p:txBody>
      </p:sp>
      <p:pic>
        <p:nvPicPr>
          <p:cNvPr id="9" name="Picture 8"/>
          <p:cNvPicPr>
            <a:picLocks noChangeAspect="1"/>
          </p:cNvPicPr>
          <p:nvPr/>
        </p:nvPicPr>
        <p:blipFill>
          <a:blip r:embed="rId2"/>
          <a:stretch>
            <a:fillRect/>
          </a:stretch>
        </p:blipFill>
        <p:spPr>
          <a:xfrm>
            <a:off x="223837" y="2533650"/>
            <a:ext cx="8696325" cy="2724150"/>
          </a:xfrm>
          <a:prstGeom prst="rect">
            <a:avLst/>
          </a:prstGeom>
        </p:spPr>
      </p:pic>
    </p:spTree>
    <p:extLst>
      <p:ext uri="{BB962C8B-B14F-4D97-AF65-F5344CB8AC3E}">
        <p14:creationId xmlns:p14="http://schemas.microsoft.com/office/powerpoint/2010/main" val="3369407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Comutatoare analogice</a:t>
            </a:r>
            <a:endParaRPr lang="en-US"/>
          </a:p>
        </p:txBody>
      </p:sp>
      <p:sp>
        <p:nvSpPr>
          <p:cNvPr id="3" name="Content Placeholder 2"/>
          <p:cNvSpPr>
            <a:spLocks noGrp="1"/>
          </p:cNvSpPr>
          <p:nvPr>
            <p:ph idx="1"/>
          </p:nvPr>
        </p:nvSpPr>
        <p:spPr/>
        <p:txBody>
          <a:bodyPr/>
          <a:lstStyle/>
          <a:p>
            <a:r>
              <a:rPr lang="ro-RO"/>
              <a:t>Un comutator analogic poate fi considerat ca un releu semiconductor care permite unui microprocesor să deschidă sau să închidă un contact între două puncte.</a:t>
            </a:r>
          </a:p>
          <a:p>
            <a:r>
              <a:rPr lang="ro-RO"/>
              <a:t>Un comutator analogic este mai rapid și mai mic decât un releu, nu are contacte multiple și consumă considerabil mai puțină energie.</a:t>
            </a:r>
          </a:p>
          <a:p>
            <a:r>
              <a:rPr lang="ro-RO"/>
              <a:t>Simbolul comutatorului analogic:</a:t>
            </a:r>
            <a:endParaRPr lang="en-US"/>
          </a:p>
        </p:txBody>
      </p:sp>
      <p:sp>
        <p:nvSpPr>
          <p:cNvPr id="4" name="Date Placeholder 3"/>
          <p:cNvSpPr>
            <a:spLocks noGrp="1"/>
          </p:cNvSpPr>
          <p:nvPr>
            <p:ph type="dt" sz="half" idx="10"/>
          </p:nvPr>
        </p:nvSpPr>
        <p:spPr/>
        <p:txBody>
          <a:bodyPr/>
          <a:lstStyle/>
          <a:p>
            <a:pPr>
              <a:defRPr/>
            </a:pPr>
            <a:fld id="{A24DF873-75D3-40FE-ABFC-0F8B9738354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55</a:t>
            </a:fld>
            <a:endParaRPr lang="en-US"/>
          </a:p>
        </p:txBody>
      </p:sp>
      <p:pic>
        <p:nvPicPr>
          <p:cNvPr id="8" name="Picture 7"/>
          <p:cNvPicPr>
            <a:picLocks noChangeAspect="1"/>
          </p:cNvPicPr>
          <p:nvPr/>
        </p:nvPicPr>
        <p:blipFill rotWithShape="1">
          <a:blip r:embed="rId2"/>
          <a:srcRect l="4432" t="7586" r="8403" b="16569"/>
          <a:stretch/>
        </p:blipFill>
        <p:spPr>
          <a:xfrm>
            <a:off x="2324100" y="4724400"/>
            <a:ext cx="4495800" cy="1524000"/>
          </a:xfrm>
          <a:prstGeom prst="rect">
            <a:avLst/>
          </a:prstGeom>
        </p:spPr>
      </p:pic>
    </p:spTree>
    <p:extLst>
      <p:ext uri="{BB962C8B-B14F-4D97-AF65-F5344CB8AC3E}">
        <p14:creationId xmlns:p14="http://schemas.microsoft.com/office/powerpoint/2010/main" val="1970335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Comutatoare analogice</a:t>
            </a:r>
            <a:endParaRPr lang="en-US"/>
          </a:p>
        </p:txBody>
      </p:sp>
      <p:sp>
        <p:nvSpPr>
          <p:cNvPr id="3" name="Content Placeholder 2"/>
          <p:cNvSpPr>
            <a:spLocks noGrp="1"/>
          </p:cNvSpPr>
          <p:nvPr>
            <p:ph idx="1"/>
          </p:nvPr>
        </p:nvSpPr>
        <p:spPr/>
        <p:txBody>
          <a:bodyPr>
            <a:normAutofit lnSpcReduction="10000"/>
          </a:bodyPr>
          <a:lstStyle/>
          <a:p>
            <a:r>
              <a:rPr lang="ro-RO"/>
              <a:t>Alimentarea poate fi cu tensiune dublă:</a:t>
            </a:r>
          </a:p>
          <a:p>
            <a:endParaRPr lang="ro-RO"/>
          </a:p>
          <a:p>
            <a:endParaRPr lang="ro-RO"/>
          </a:p>
          <a:p>
            <a:endParaRPr lang="ro-RO"/>
          </a:p>
          <a:p>
            <a:endParaRPr lang="ro-RO"/>
          </a:p>
          <a:p>
            <a:endParaRPr lang="ro-RO"/>
          </a:p>
          <a:p>
            <a:endParaRPr lang="ro-RO"/>
          </a:p>
          <a:p>
            <a:r>
              <a:rPr lang="ro-RO"/>
              <a:t>În practică, unele comutatoare pot funcționa la o singură tensiune de alimentare pozitivă și masa (cu conectare la masă, cu alte cuvinte).</a:t>
            </a:r>
          </a:p>
          <a:p>
            <a:r>
              <a:rPr lang="ro-RO"/>
              <a:t>Alte comutatoare necesită o a treia intrare de tensiune egală cu tensiunea de alimentare a părții logice.</a:t>
            </a:r>
            <a:endParaRPr lang="en-US"/>
          </a:p>
        </p:txBody>
      </p:sp>
      <p:sp>
        <p:nvSpPr>
          <p:cNvPr id="4" name="Date Placeholder 3"/>
          <p:cNvSpPr>
            <a:spLocks noGrp="1"/>
          </p:cNvSpPr>
          <p:nvPr>
            <p:ph type="dt" sz="half" idx="10"/>
          </p:nvPr>
        </p:nvSpPr>
        <p:spPr/>
        <p:txBody>
          <a:bodyPr/>
          <a:lstStyle/>
          <a:p>
            <a:pPr>
              <a:defRPr/>
            </a:pPr>
            <a:fld id="{B097DF10-7BC6-4EB9-8EDB-6B5BD11245C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56</a:t>
            </a:fld>
            <a:endParaRPr lang="en-US"/>
          </a:p>
        </p:txBody>
      </p:sp>
      <p:pic>
        <p:nvPicPr>
          <p:cNvPr id="7" name="Picture 6"/>
          <p:cNvPicPr>
            <a:picLocks noChangeAspect="1"/>
          </p:cNvPicPr>
          <p:nvPr/>
        </p:nvPicPr>
        <p:blipFill>
          <a:blip r:embed="rId2"/>
          <a:stretch>
            <a:fillRect/>
          </a:stretch>
        </p:blipFill>
        <p:spPr>
          <a:xfrm>
            <a:off x="2293143" y="1981200"/>
            <a:ext cx="4557713" cy="2436850"/>
          </a:xfrm>
          <a:prstGeom prst="rect">
            <a:avLst/>
          </a:prstGeom>
        </p:spPr>
      </p:pic>
    </p:spTree>
    <p:extLst>
      <p:ext uri="{BB962C8B-B14F-4D97-AF65-F5344CB8AC3E}">
        <p14:creationId xmlns:p14="http://schemas.microsoft.com/office/powerpoint/2010/main" val="2138000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Comutatoare analogice</a:t>
            </a:r>
            <a:endParaRPr lang="en-US"/>
          </a:p>
        </p:txBody>
      </p:sp>
      <p:sp>
        <p:nvSpPr>
          <p:cNvPr id="3" name="Content Placeholder 2"/>
          <p:cNvSpPr>
            <a:spLocks noGrp="1"/>
          </p:cNvSpPr>
          <p:nvPr>
            <p:ph idx="1"/>
          </p:nvPr>
        </p:nvSpPr>
        <p:spPr/>
        <p:txBody>
          <a:bodyPr>
            <a:normAutofit fontScale="92500" lnSpcReduction="10000"/>
          </a:bodyPr>
          <a:lstStyle/>
          <a:p>
            <a:r>
              <a:rPr lang="ro-RO"/>
              <a:t>Deși un comutator analogic poate fi considerat ca un releu semiconductor, există unele diferențe.</a:t>
            </a:r>
          </a:p>
          <a:p>
            <a:r>
              <a:rPr lang="ro-RO"/>
              <a:t>De exemplu, contactele unui releu sunt complet izolate de bobină.</a:t>
            </a:r>
          </a:p>
          <a:p>
            <a:r>
              <a:rPr lang="ro-RO"/>
              <a:t>Se pot comuta sute de volți fără pericolul ca tensiunea să ajungă la circuitele microprocesorului.</a:t>
            </a:r>
          </a:p>
          <a:p>
            <a:r>
              <a:rPr lang="ro-RO"/>
              <a:t>Un comutator analogic necesită surse de alimentare pentru tranzistoarele de comutare, astfel încât tensiunea pe pinii de intrare și ieșire nu are voie să depășească tensiunile de alimentare V+ și V-.</a:t>
            </a:r>
          </a:p>
          <a:p>
            <a:r>
              <a:rPr lang="ro-RO"/>
              <a:t>Dacă pinul de intrare sau ieșire este conectat la o tensiune în afara acestui interval, comutatorul analogic poate fi distrus datorită curentului excesiv care curge între tensiunea ieșită din domeniu și tensiunea de alimentare.</a:t>
            </a:r>
            <a:endParaRPr lang="en-US"/>
          </a:p>
        </p:txBody>
      </p:sp>
      <p:sp>
        <p:nvSpPr>
          <p:cNvPr id="4" name="Date Placeholder 3"/>
          <p:cNvSpPr>
            <a:spLocks noGrp="1"/>
          </p:cNvSpPr>
          <p:nvPr>
            <p:ph type="dt" sz="half" idx="10"/>
          </p:nvPr>
        </p:nvSpPr>
        <p:spPr/>
        <p:txBody>
          <a:bodyPr/>
          <a:lstStyle/>
          <a:p>
            <a:pPr>
              <a:defRPr/>
            </a:pPr>
            <a:fld id="{4BE95F95-9C81-4D8A-BEAF-A66353BF2EF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57</a:t>
            </a:fld>
            <a:endParaRPr lang="en-US"/>
          </a:p>
        </p:txBody>
      </p:sp>
    </p:spTree>
    <p:extLst>
      <p:ext uri="{BB962C8B-B14F-4D97-AF65-F5344CB8AC3E}">
        <p14:creationId xmlns:p14="http://schemas.microsoft.com/office/powerpoint/2010/main" val="1432378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Comutatoare analogice</a:t>
            </a:r>
            <a:endParaRPr lang="en-US"/>
          </a:p>
        </p:txBody>
      </p:sp>
      <p:sp>
        <p:nvSpPr>
          <p:cNvPr id="3" name="Content Placeholder 2"/>
          <p:cNvSpPr>
            <a:spLocks noGrp="1"/>
          </p:cNvSpPr>
          <p:nvPr>
            <p:ph idx="1"/>
          </p:nvPr>
        </p:nvSpPr>
        <p:spPr/>
        <p:txBody>
          <a:bodyPr/>
          <a:lstStyle/>
          <a:p>
            <a:r>
              <a:rPr lang="ro-RO"/>
              <a:t>Anumite întrerupătoare analogice sunt protejate împotriva defecțiunilor, permițând ca tensiunea pe pinii de intrare și de ieșire să depășească tensiunea de alimentare.</a:t>
            </a:r>
          </a:p>
          <a:p>
            <a:r>
              <a:rPr lang="ro-RO"/>
              <a:t>De reținut că acestea nu vor comuta tensiuni în afara domeniului de alimentare, dar nu vor fi deteriorate dacă apare această problemă.</a:t>
            </a:r>
          </a:p>
          <a:p>
            <a:r>
              <a:rPr lang="ro-RO"/>
              <a:t>Această caracteristică este destinată aplicațiilor în care tensiunea de alimentare poate fi oprită în timp ce semnalele pe care comutatorul le controlează (cum ar fi semnalele audio de la echipamentele externe) sunt încă prezente.</a:t>
            </a:r>
            <a:endParaRPr lang="en-US"/>
          </a:p>
        </p:txBody>
      </p:sp>
      <p:sp>
        <p:nvSpPr>
          <p:cNvPr id="4" name="Date Placeholder 3"/>
          <p:cNvSpPr>
            <a:spLocks noGrp="1"/>
          </p:cNvSpPr>
          <p:nvPr>
            <p:ph type="dt" sz="half" idx="10"/>
          </p:nvPr>
        </p:nvSpPr>
        <p:spPr/>
        <p:txBody>
          <a:bodyPr/>
          <a:lstStyle/>
          <a:p>
            <a:pPr>
              <a:defRPr/>
            </a:pPr>
            <a:fld id="{8CBFCF5B-C431-4728-A9EC-78C19DB3BDE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58</a:t>
            </a:fld>
            <a:endParaRPr lang="en-US"/>
          </a:p>
        </p:txBody>
      </p:sp>
    </p:spTree>
    <p:extLst>
      <p:ext uri="{BB962C8B-B14F-4D97-AF65-F5344CB8AC3E}">
        <p14:creationId xmlns:p14="http://schemas.microsoft.com/office/powerpoint/2010/main" val="3820444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Comutatoare analogice</a:t>
            </a:r>
            <a:endParaRPr lang="en-US"/>
          </a:p>
        </p:txBody>
      </p:sp>
      <p:sp>
        <p:nvSpPr>
          <p:cNvPr id="3" name="Content Placeholder 2"/>
          <p:cNvSpPr>
            <a:spLocks noGrp="1"/>
          </p:cNvSpPr>
          <p:nvPr>
            <p:ph idx="1"/>
          </p:nvPr>
        </p:nvSpPr>
        <p:spPr/>
        <p:txBody>
          <a:bodyPr/>
          <a:lstStyle/>
          <a:p>
            <a:r>
              <a:rPr lang="ro-RO"/>
              <a:t>Deoarece comutatorul analogic este construit cu ajutorul MOSFET-urilor, există o rezistență ON finită pentru comutator, egală cu rezistența drenă sursă a tranzistoarelor.</a:t>
            </a:r>
          </a:p>
          <a:p>
            <a:r>
              <a:rPr lang="ro-RO"/>
              <a:t>Comutatoarele analogice mai vechi au avut rezistența ON de câteva sute de ohmi; la componentele moderne poate fi mai puțin de un ohm.</a:t>
            </a:r>
            <a:endParaRPr lang="en-US"/>
          </a:p>
          <a:p>
            <a:r>
              <a:rPr lang="ro-RO"/>
              <a:t>Timpul de pornire și oprire a unui comutator analogic este specificat ca T</a:t>
            </a:r>
            <a:r>
              <a:rPr lang="ro-RO" baseline="-25000"/>
              <a:t>on</a:t>
            </a:r>
            <a:r>
              <a:rPr lang="ro-RO"/>
              <a:t> și T</a:t>
            </a:r>
            <a:r>
              <a:rPr lang="ro-RO" baseline="-25000"/>
              <a:t>off</a:t>
            </a:r>
            <a:r>
              <a:rPr lang="ro-RO"/>
              <a:t> și variază de obicei de la câteva zeci de nanosecunde până la câteva microsecunde.</a:t>
            </a:r>
            <a:endParaRPr lang="en-US"/>
          </a:p>
        </p:txBody>
      </p:sp>
      <p:sp>
        <p:nvSpPr>
          <p:cNvPr id="4" name="Date Placeholder 3"/>
          <p:cNvSpPr>
            <a:spLocks noGrp="1"/>
          </p:cNvSpPr>
          <p:nvPr>
            <p:ph type="dt" sz="half" idx="10"/>
          </p:nvPr>
        </p:nvSpPr>
        <p:spPr/>
        <p:txBody>
          <a:bodyPr/>
          <a:lstStyle/>
          <a:p>
            <a:pPr>
              <a:defRPr/>
            </a:pPr>
            <a:fld id="{E757F36C-26A6-4BDD-9AF9-65EFA55B945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59</a:t>
            </a:fld>
            <a:endParaRPr lang="en-US"/>
          </a:p>
        </p:txBody>
      </p:sp>
    </p:spTree>
    <p:extLst>
      <p:ext uri="{BB962C8B-B14F-4D97-AF65-F5344CB8AC3E}">
        <p14:creationId xmlns:p14="http://schemas.microsoft.com/office/powerpoint/2010/main" val="141326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sz="3100"/>
          </a:p>
        </p:txBody>
      </p:sp>
      <p:sp>
        <p:nvSpPr>
          <p:cNvPr id="3" name="Content Placeholder 2"/>
          <p:cNvSpPr>
            <a:spLocks noGrp="1"/>
          </p:cNvSpPr>
          <p:nvPr>
            <p:ph idx="1"/>
          </p:nvPr>
        </p:nvSpPr>
        <p:spPr/>
        <p:txBody>
          <a:bodyPr/>
          <a:lstStyle/>
          <a:p>
            <a:r>
              <a:rPr lang="ro-RO"/>
              <a:t>Din motive de simplitate, ne referim la relee, dar aceleași considerații se aplică și electromagneților.</a:t>
            </a:r>
          </a:p>
          <a:p>
            <a:r>
              <a:rPr lang="ro-RO"/>
              <a:t>Pentru comanda releului se folosește un singur bit de la microcontroler.</a:t>
            </a:r>
          </a:p>
          <a:p>
            <a:r>
              <a:rPr lang="ro-RO"/>
              <a:t>Se evidențiază 2 situații:</a:t>
            </a:r>
          </a:p>
          <a:p>
            <a:pPr marL="731520" lvl="1" indent="-457200">
              <a:buFont typeface="+mj-lt"/>
              <a:buAutoNum type="arabicPeriod"/>
            </a:pPr>
            <a:r>
              <a:rPr lang="ro-RO"/>
              <a:t>Conectarea directă a bobinei releului, fără diodă supresoare</a:t>
            </a:r>
          </a:p>
          <a:p>
            <a:pPr marL="731520" lvl="1" indent="-457200">
              <a:buFont typeface="+mj-lt"/>
              <a:buAutoNum type="arabicPeriod"/>
            </a:pPr>
            <a:r>
              <a:rPr lang="ro-RO"/>
              <a:t>Conectarea releului cu diodă supresoare în paralel cu bobina releului</a:t>
            </a:r>
          </a:p>
          <a:p>
            <a:r>
              <a:rPr lang="ro-RO"/>
              <a:t>Observații:</a:t>
            </a:r>
          </a:p>
          <a:p>
            <a:pPr lvl="1"/>
            <a:r>
              <a:rPr lang="ro-RO">
                <a:solidFill>
                  <a:srgbClr val="00B0F0"/>
                </a:solidFill>
              </a:rPr>
              <a:t>Dioda supresoare</a:t>
            </a:r>
            <a:r>
              <a:rPr lang="ro-RO"/>
              <a:t> se mai numește și </a:t>
            </a:r>
            <a:r>
              <a:rPr lang="ro-RO">
                <a:solidFill>
                  <a:srgbClr val="00B0F0"/>
                </a:solidFill>
              </a:rPr>
              <a:t>diodă de limitare</a:t>
            </a:r>
            <a:r>
              <a:rPr lang="ro-RO"/>
              <a:t> sau </a:t>
            </a:r>
            <a:r>
              <a:rPr lang="ro-RO">
                <a:solidFill>
                  <a:srgbClr val="00B0F0"/>
                </a:solidFill>
              </a:rPr>
              <a:t>diodă de descărcare</a:t>
            </a:r>
            <a:r>
              <a:rPr lang="ro-RO"/>
              <a:t>.</a:t>
            </a:r>
          </a:p>
        </p:txBody>
      </p:sp>
      <p:sp>
        <p:nvSpPr>
          <p:cNvPr id="4" name="Date Placeholder 3"/>
          <p:cNvSpPr>
            <a:spLocks noGrp="1"/>
          </p:cNvSpPr>
          <p:nvPr>
            <p:ph type="dt" sz="half" idx="10"/>
          </p:nvPr>
        </p:nvSpPr>
        <p:spPr/>
        <p:txBody>
          <a:bodyPr/>
          <a:lstStyle/>
          <a:p>
            <a:pPr>
              <a:defRPr/>
            </a:pPr>
            <a:fld id="{2F9B0877-3401-4AD6-BE31-A85744538E6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a:t>
            </a:fld>
            <a:endParaRPr lang="en-US"/>
          </a:p>
        </p:txBody>
      </p:sp>
    </p:spTree>
    <p:extLst>
      <p:ext uri="{BB962C8B-B14F-4D97-AF65-F5344CB8AC3E}">
        <p14:creationId xmlns:p14="http://schemas.microsoft.com/office/powerpoint/2010/main" val="2462785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Comutatoare analogice</a:t>
            </a:r>
            <a:endParaRPr lang="en-US"/>
          </a:p>
        </p:txBody>
      </p:sp>
      <p:sp>
        <p:nvSpPr>
          <p:cNvPr id="3" name="Content Placeholder 2"/>
          <p:cNvSpPr>
            <a:spLocks noGrp="1"/>
          </p:cNvSpPr>
          <p:nvPr>
            <p:ph idx="1"/>
          </p:nvPr>
        </p:nvSpPr>
        <p:spPr/>
        <p:txBody>
          <a:bodyPr/>
          <a:lstStyle/>
          <a:p>
            <a:r>
              <a:rPr lang="ro-RO"/>
              <a:t>Aplicații: comutatoarele analogice pot fi folosite pentru a controla câștigul unui circuit realizat cu AO.</a:t>
            </a:r>
          </a:p>
          <a:p>
            <a:r>
              <a:rPr lang="ro-RO"/>
              <a:t>Pentru reglarea câștigului, sunt selectate două rezistoare (R1 și R2) de către un microcontroler extern.</a:t>
            </a:r>
          </a:p>
          <a:p>
            <a:r>
              <a:rPr lang="ro-RO"/>
              <a:t>Pot fi realizate trei valori ale câștigului:</a:t>
            </a:r>
          </a:p>
          <a:p>
            <a:pPr lvl="1"/>
            <a:r>
              <a:rPr lang="ro-RO"/>
              <a:t>prin închiderea comutatorului în serie cu R1: 1+R1/R3;</a:t>
            </a:r>
          </a:p>
          <a:p>
            <a:pPr lvl="1"/>
            <a:r>
              <a:rPr lang="ro-RO"/>
              <a:t>prin închiderea comutatorului în serie cu R2: 1+R2/R3;</a:t>
            </a:r>
          </a:p>
          <a:p>
            <a:pPr lvl="1"/>
            <a:r>
              <a:rPr lang="ro-RO"/>
              <a:t>prin închiderea ambelor comutatoare: </a:t>
            </a:r>
            <a:r>
              <a:rPr lang="en-US"/>
              <a:t>1+(R1||R2)/R3</a:t>
            </a:r>
          </a:p>
        </p:txBody>
      </p:sp>
      <p:sp>
        <p:nvSpPr>
          <p:cNvPr id="4" name="Date Placeholder 3"/>
          <p:cNvSpPr>
            <a:spLocks noGrp="1"/>
          </p:cNvSpPr>
          <p:nvPr>
            <p:ph type="dt" sz="half" idx="10"/>
          </p:nvPr>
        </p:nvSpPr>
        <p:spPr/>
        <p:txBody>
          <a:bodyPr/>
          <a:lstStyle/>
          <a:p>
            <a:pPr>
              <a:defRPr/>
            </a:pPr>
            <a:fld id="{08384682-D1D8-4187-BA12-E34B14D8D7B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60</a:t>
            </a:fld>
            <a:endParaRPr lang="en-US"/>
          </a:p>
        </p:txBody>
      </p:sp>
    </p:spTree>
    <p:extLst>
      <p:ext uri="{BB962C8B-B14F-4D97-AF65-F5344CB8AC3E}">
        <p14:creationId xmlns:p14="http://schemas.microsoft.com/office/powerpoint/2010/main" val="2654206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Comutatoare analogice</a:t>
            </a:r>
            <a:endParaRPr lang="en-US"/>
          </a:p>
        </p:txBody>
      </p:sp>
      <p:sp>
        <p:nvSpPr>
          <p:cNvPr id="3" name="Content Placeholder 2"/>
          <p:cNvSpPr>
            <a:spLocks noGrp="1"/>
          </p:cNvSpPr>
          <p:nvPr>
            <p:ph idx="1"/>
          </p:nvPr>
        </p:nvSpPr>
        <p:spPr/>
        <p:txBody>
          <a:bodyPr/>
          <a:lstStyle/>
          <a:p>
            <a:r>
              <a:rPr lang="en-US"/>
              <a:t>Amplificare reglabil</a:t>
            </a:r>
            <a:r>
              <a:rPr lang="ro-RO"/>
              <a:t>ă:</a:t>
            </a:r>
            <a:endParaRPr lang="en-US"/>
          </a:p>
        </p:txBody>
      </p:sp>
      <p:sp>
        <p:nvSpPr>
          <p:cNvPr id="4" name="Date Placeholder 3"/>
          <p:cNvSpPr>
            <a:spLocks noGrp="1"/>
          </p:cNvSpPr>
          <p:nvPr>
            <p:ph type="dt" sz="half" idx="10"/>
          </p:nvPr>
        </p:nvSpPr>
        <p:spPr/>
        <p:txBody>
          <a:bodyPr/>
          <a:lstStyle/>
          <a:p>
            <a:pPr>
              <a:defRPr/>
            </a:pPr>
            <a:fld id="{FA7CA0D5-F8F1-48F9-B411-EDFCCE96D0B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61</a:t>
            </a:fld>
            <a:endParaRPr lang="en-US"/>
          </a:p>
        </p:txBody>
      </p:sp>
      <p:pic>
        <p:nvPicPr>
          <p:cNvPr id="7" name="Picture 6"/>
          <p:cNvPicPr>
            <a:picLocks noChangeAspect="1"/>
          </p:cNvPicPr>
          <p:nvPr/>
        </p:nvPicPr>
        <p:blipFill>
          <a:blip r:embed="rId2"/>
          <a:stretch>
            <a:fillRect/>
          </a:stretch>
        </p:blipFill>
        <p:spPr>
          <a:xfrm>
            <a:off x="2000250" y="2209800"/>
            <a:ext cx="5143500" cy="3947410"/>
          </a:xfrm>
          <a:prstGeom prst="rect">
            <a:avLst/>
          </a:prstGeom>
        </p:spPr>
      </p:pic>
    </p:spTree>
    <p:extLst>
      <p:ext uri="{BB962C8B-B14F-4D97-AF65-F5344CB8AC3E}">
        <p14:creationId xmlns:p14="http://schemas.microsoft.com/office/powerpoint/2010/main" val="190638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normAutofit lnSpcReduction="10000"/>
          </a:bodyPr>
          <a:lstStyle/>
          <a:p>
            <a:r>
              <a:rPr lang="ro-RO">
                <a:solidFill>
                  <a:srgbClr val="00B0F0"/>
                </a:solidFill>
              </a:rPr>
              <a:t>Situația fără diodă supresoare</a:t>
            </a:r>
          </a:p>
          <a:p>
            <a:endParaRPr lang="ro-RO"/>
          </a:p>
          <a:p>
            <a:endParaRPr lang="ro-RO"/>
          </a:p>
          <a:p>
            <a:endParaRPr lang="ro-RO"/>
          </a:p>
          <a:p>
            <a:endParaRPr lang="ro-RO"/>
          </a:p>
          <a:p>
            <a:endParaRPr lang="ro-RO"/>
          </a:p>
          <a:p>
            <a:endParaRPr lang="ro-RO"/>
          </a:p>
          <a:p>
            <a:endParaRPr lang="ro-RO"/>
          </a:p>
          <a:p>
            <a:endParaRPr lang="ro-RO"/>
          </a:p>
          <a:p>
            <a:r>
              <a:rPr lang="ro-RO"/>
              <a:t>În colectorul tranzistorului, când se dă comandă de blocare, apare o supratensiune distructivă pentru tranzistor (flyback voltage).</a:t>
            </a:r>
            <a:endParaRPr lang="en-US"/>
          </a:p>
        </p:txBody>
      </p:sp>
      <p:sp>
        <p:nvSpPr>
          <p:cNvPr id="4" name="Date Placeholder 3"/>
          <p:cNvSpPr>
            <a:spLocks noGrp="1"/>
          </p:cNvSpPr>
          <p:nvPr>
            <p:ph type="dt" sz="half" idx="10"/>
          </p:nvPr>
        </p:nvSpPr>
        <p:spPr/>
        <p:txBody>
          <a:bodyPr/>
          <a:lstStyle/>
          <a:p>
            <a:pPr>
              <a:defRPr/>
            </a:pPr>
            <a:fld id="{5FD7DB07-64F5-40DA-B7AF-398586955EF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7</a:t>
            </a:fld>
            <a:endParaRPr lang="en-US"/>
          </a:p>
        </p:txBody>
      </p:sp>
      <p:pic>
        <p:nvPicPr>
          <p:cNvPr id="8" name="Picture 7"/>
          <p:cNvPicPr>
            <a:picLocks noChangeAspect="1"/>
          </p:cNvPicPr>
          <p:nvPr/>
        </p:nvPicPr>
        <p:blipFill>
          <a:blip r:embed="rId2"/>
          <a:stretch>
            <a:fillRect/>
          </a:stretch>
        </p:blipFill>
        <p:spPr>
          <a:xfrm>
            <a:off x="323850" y="1981200"/>
            <a:ext cx="8496300" cy="3219450"/>
          </a:xfrm>
          <a:prstGeom prst="rect">
            <a:avLst/>
          </a:prstGeom>
        </p:spPr>
      </p:pic>
    </p:spTree>
    <p:extLst>
      <p:ext uri="{BB962C8B-B14F-4D97-AF65-F5344CB8AC3E}">
        <p14:creationId xmlns:p14="http://schemas.microsoft.com/office/powerpoint/2010/main" val="173425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normAutofit lnSpcReduction="10000"/>
          </a:bodyPr>
          <a:lstStyle/>
          <a:p>
            <a:r>
              <a:rPr lang="ro-RO">
                <a:solidFill>
                  <a:srgbClr val="00B0F0"/>
                </a:solidFill>
              </a:rPr>
              <a:t>Situația cu diodă supresoare</a:t>
            </a:r>
          </a:p>
          <a:p>
            <a:endParaRPr lang="ro-RO"/>
          </a:p>
          <a:p>
            <a:endParaRPr lang="ro-RO"/>
          </a:p>
          <a:p>
            <a:endParaRPr lang="ro-RO"/>
          </a:p>
          <a:p>
            <a:endParaRPr lang="ro-RO"/>
          </a:p>
          <a:p>
            <a:endParaRPr lang="ro-RO"/>
          </a:p>
          <a:p>
            <a:endParaRPr lang="ro-RO"/>
          </a:p>
          <a:p>
            <a:endParaRPr lang="ro-RO"/>
          </a:p>
          <a:p>
            <a:endParaRPr lang="ro-RO"/>
          </a:p>
          <a:p>
            <a:r>
              <a:rPr lang="ro-RO"/>
              <a:t>Supratensiunea din colectorul tranzistorului de comandă s-a redus la o valoare cu 0,6V peste tensiunea de alimentare.</a:t>
            </a:r>
            <a:endParaRPr lang="en-US"/>
          </a:p>
        </p:txBody>
      </p:sp>
      <p:sp>
        <p:nvSpPr>
          <p:cNvPr id="4" name="Date Placeholder 3"/>
          <p:cNvSpPr>
            <a:spLocks noGrp="1"/>
          </p:cNvSpPr>
          <p:nvPr>
            <p:ph type="dt" sz="half" idx="10"/>
          </p:nvPr>
        </p:nvSpPr>
        <p:spPr/>
        <p:txBody>
          <a:bodyPr/>
          <a:lstStyle/>
          <a:p>
            <a:pPr>
              <a:defRPr/>
            </a:pPr>
            <a:fld id="{B0217C1D-16C1-46B4-84FE-059E451D36B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8</a:t>
            </a:fld>
            <a:endParaRPr lang="en-US"/>
          </a:p>
        </p:txBody>
      </p:sp>
      <p:pic>
        <p:nvPicPr>
          <p:cNvPr id="8" name="Picture 7"/>
          <p:cNvPicPr>
            <a:picLocks noChangeAspect="1"/>
          </p:cNvPicPr>
          <p:nvPr/>
        </p:nvPicPr>
        <p:blipFill>
          <a:blip r:embed="rId2"/>
          <a:stretch>
            <a:fillRect/>
          </a:stretch>
        </p:blipFill>
        <p:spPr>
          <a:xfrm>
            <a:off x="304800" y="1989741"/>
            <a:ext cx="8448675" cy="3268059"/>
          </a:xfrm>
          <a:prstGeom prst="rect">
            <a:avLst/>
          </a:prstGeom>
        </p:spPr>
      </p:pic>
    </p:spTree>
    <p:extLst>
      <p:ext uri="{BB962C8B-B14F-4D97-AF65-F5344CB8AC3E}">
        <p14:creationId xmlns:p14="http://schemas.microsoft.com/office/powerpoint/2010/main" val="36606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Electromagneți și relee</a:t>
            </a:r>
            <a:br>
              <a:rPr lang="ro-RO"/>
            </a:br>
            <a:r>
              <a:rPr lang="ro-RO" sz="3100"/>
              <a:t>Interfațarea</a:t>
            </a:r>
            <a:endParaRPr lang="en-US"/>
          </a:p>
        </p:txBody>
      </p:sp>
      <p:sp>
        <p:nvSpPr>
          <p:cNvPr id="3" name="Content Placeholder 2"/>
          <p:cNvSpPr>
            <a:spLocks noGrp="1"/>
          </p:cNvSpPr>
          <p:nvPr>
            <p:ph idx="1"/>
          </p:nvPr>
        </p:nvSpPr>
        <p:spPr/>
        <p:txBody>
          <a:bodyPr>
            <a:normAutofit/>
          </a:bodyPr>
          <a:lstStyle/>
          <a:p>
            <a:r>
              <a:rPr lang="ro-RO"/>
              <a:t>Deoarece releul/electromagnetul este o bobină, există o tensiune de autoinducție care apare atunci când tranzistorul de comandă este oprit (blocat) și câmpul magnetic din bobină dispare.</a:t>
            </a:r>
          </a:p>
          <a:p>
            <a:r>
              <a:rPr lang="ro-RO"/>
              <a:t>Această tensiune poate atinge niveluri suficient de mari pentru a deteriora tranzistorul de comandă.</a:t>
            </a:r>
          </a:p>
          <a:p>
            <a:r>
              <a:rPr lang="ro-RO"/>
              <a:t>Când tranzistorul intră în conducție, activând releul, dioda este polarizată invers.</a:t>
            </a:r>
          </a:p>
          <a:p>
            <a:r>
              <a:rPr lang="ro-RO"/>
              <a:t>Când tranzistorul se blochează, capătul superior al bobinei este legat la tensiunea de alimentare, astfel încât la capătul inferior (colectorul tranzistorului) apare un vârf de tensiune.</a:t>
            </a:r>
          </a:p>
        </p:txBody>
      </p:sp>
      <p:sp>
        <p:nvSpPr>
          <p:cNvPr id="4" name="Date Placeholder 3"/>
          <p:cNvSpPr>
            <a:spLocks noGrp="1"/>
          </p:cNvSpPr>
          <p:nvPr>
            <p:ph type="dt" sz="half" idx="10"/>
          </p:nvPr>
        </p:nvSpPr>
        <p:spPr/>
        <p:txBody>
          <a:bodyPr/>
          <a:lstStyle/>
          <a:p>
            <a:pPr>
              <a:defRPr/>
            </a:pPr>
            <a:fld id="{4976BD60-5607-4250-9622-FA53AC1CAE5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6</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9</a:t>
            </a:fld>
            <a:endParaRPr lang="en-US"/>
          </a:p>
        </p:txBody>
      </p:sp>
    </p:spTree>
    <p:extLst>
      <p:ext uri="{BB962C8B-B14F-4D97-AF65-F5344CB8AC3E}">
        <p14:creationId xmlns:p14="http://schemas.microsoft.com/office/powerpoint/2010/main" val="333587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6888</TotalTime>
  <Words>4890</Words>
  <Application>Microsoft Office PowerPoint</Application>
  <PresentationFormat>On-screen Show (4:3)</PresentationFormat>
  <Paragraphs>526</Paragraphs>
  <Slides>61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6" baseType="lpstr">
      <vt:lpstr>Arial</vt:lpstr>
      <vt:lpstr>Calibri</vt:lpstr>
      <vt:lpstr>UT Sans</vt:lpstr>
      <vt:lpstr>Clarity</vt:lpstr>
      <vt:lpstr>Equation</vt:lpstr>
      <vt:lpstr>SISTEME ANALOGICE DE INTERFAȚARE ȘI CONDIȚIONARE</vt:lpstr>
      <vt:lpstr>C6 - Probleme tratate</vt:lpstr>
      <vt:lpstr>Electromagneți și relee</vt:lpstr>
      <vt:lpstr>Electromagneți și relee</vt:lpstr>
      <vt:lpstr>Electromagneți și relee</vt:lpstr>
      <vt:lpstr>Electromagneți și relee Interfațarea</vt:lpstr>
      <vt:lpstr>Electromagneți și relee Interfațarea</vt:lpstr>
      <vt:lpstr>Electromagneți și relee Interfațarea</vt:lpstr>
      <vt:lpstr>Electromagneți și relee Interfațarea</vt:lpstr>
      <vt:lpstr>Electromagneți și relee Interfațarea</vt:lpstr>
      <vt:lpstr>Electromagneți și relee Interfațarea</vt:lpstr>
      <vt:lpstr>Electromagneți și relee Interfațarea</vt:lpstr>
      <vt:lpstr>Electromagneți și relee Interfațarea</vt:lpstr>
      <vt:lpstr>Electromagneți și relee Interfațarea</vt:lpstr>
      <vt:lpstr>Electromagneți și relee Interfațarea</vt:lpstr>
      <vt:lpstr>Electromagneți și relee Selectare/menținere</vt:lpstr>
      <vt:lpstr>Electromagneți și relee Selectare/menținere</vt:lpstr>
      <vt:lpstr>Electromagneți și relee Selectare/menținere</vt:lpstr>
      <vt:lpstr>Electromagneți și relee Selectare/menținere</vt:lpstr>
      <vt:lpstr>Electromagneți și relee Selectare/menținere</vt:lpstr>
      <vt:lpstr>Electromagneți și relee Selectare/menținere</vt:lpstr>
      <vt:lpstr>Elemente de încălzire și răcire</vt:lpstr>
      <vt:lpstr>Elemente de încălzire și răcire</vt:lpstr>
      <vt:lpstr>Elemente de încălzire și răcire</vt:lpstr>
      <vt:lpstr>Elemente de încălzire și răcire</vt:lpstr>
      <vt:lpstr>Elemente de încălzire și răcire</vt:lpstr>
      <vt:lpstr>Elemente de încălzire și răcire</vt:lpstr>
      <vt:lpstr>Elemente de încălzire și răcire</vt:lpstr>
      <vt:lpstr>Elemente de încălzire și răcire</vt:lpstr>
      <vt:lpstr>Elemente de încălzire și răcire</vt:lpstr>
      <vt:lpstr>Elemente de încălzire și răcire</vt:lpstr>
      <vt:lpstr>Ventilatoare</vt:lpstr>
      <vt:lpstr>Ventilatoare</vt:lpstr>
      <vt:lpstr>Ventilatoare</vt:lpstr>
      <vt:lpstr>Ventilatoare</vt:lpstr>
      <vt:lpstr>Ventilatoare</vt:lpstr>
      <vt:lpstr>Ventilatoare</vt:lpstr>
      <vt:lpstr>Ventilatoare</vt:lpstr>
      <vt:lpstr>Ventilatoare</vt:lpstr>
      <vt:lpstr>LED-uri</vt:lpstr>
      <vt:lpstr>LED-uri</vt:lpstr>
      <vt:lpstr>LED-uri</vt:lpstr>
      <vt:lpstr>LED-uri</vt:lpstr>
      <vt:lpstr>LED-uri</vt:lpstr>
      <vt:lpstr>LED-uri</vt:lpstr>
      <vt:lpstr>LED-uri</vt:lpstr>
      <vt:lpstr>Potențiometre digitale</vt:lpstr>
      <vt:lpstr>Potențiometre digitale</vt:lpstr>
      <vt:lpstr>Potențiometre digitale</vt:lpstr>
      <vt:lpstr>Potențiometre digitale</vt:lpstr>
      <vt:lpstr>Potențiometre digitale</vt:lpstr>
      <vt:lpstr>Potențiometre digitale</vt:lpstr>
      <vt:lpstr>Potențiometre digitale</vt:lpstr>
      <vt:lpstr>Potențiometre digitale</vt:lpstr>
      <vt:lpstr>Comutatoare analogice</vt:lpstr>
      <vt:lpstr>Comutatoare analogice</vt:lpstr>
      <vt:lpstr>Comutatoare analogice</vt:lpstr>
      <vt:lpstr>Comutatoare analogice</vt:lpstr>
      <vt:lpstr>Comutatoare analogice</vt:lpstr>
      <vt:lpstr>Comutatoare analogice</vt:lpstr>
      <vt:lpstr>Comutatoare analogice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 SI CIRCUITE - 2</dc:title>
  <dc:creator>gyuri</dc:creator>
  <cp:lastModifiedBy>Gyuri</cp:lastModifiedBy>
  <cp:revision>949</cp:revision>
  <dcterms:created xsi:type="dcterms:W3CDTF">2011-02-28T18:09:23Z</dcterms:created>
  <dcterms:modified xsi:type="dcterms:W3CDTF">2019-06-08T08:48:50Z</dcterms:modified>
</cp:coreProperties>
</file>