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12" r:id="rId1"/>
  </p:sldMasterIdLst>
  <p:notesMasterIdLst>
    <p:notesMasterId r:id="rId41"/>
  </p:notesMasterIdLst>
  <p:sldIdLst>
    <p:sldId id="325" r:id="rId2"/>
    <p:sldId id="305"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 id="357" r:id="rId34"/>
    <p:sldId id="356" r:id="rId35"/>
    <p:sldId id="358" r:id="rId36"/>
    <p:sldId id="359" r:id="rId37"/>
    <p:sldId id="360" r:id="rId38"/>
    <p:sldId id="361" r:id="rId39"/>
    <p:sldId id="362"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2E7726C-CA11-4020-8136-DCBCA8F394A0}" type="datetimeFigureOut">
              <a:rPr lang="en-US"/>
              <a:pPr>
                <a:defRPr/>
              </a:pPr>
              <a:t>6/8/2019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033BF04-FE62-474A-ACBE-30BA9691FD99}" type="slidenum">
              <a:rPr lang="en-US"/>
              <a:pPr>
                <a:defRPr/>
              </a:pPr>
              <a:t>‹#›</a:t>
            </a:fld>
            <a:endParaRPr lang="en-US"/>
          </a:p>
        </p:txBody>
      </p:sp>
    </p:spTree>
    <p:extLst>
      <p:ext uri="{BB962C8B-B14F-4D97-AF65-F5344CB8AC3E}">
        <p14:creationId xmlns:p14="http://schemas.microsoft.com/office/powerpoint/2010/main" val="1301362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23A55C1D-81B9-4778-8063-CD2D930BED7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71D799F4-0100-45FA-A28D-DAEFCA3F7B3A}" type="slidenum">
              <a:rPr lang="en-US"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62DC15F-3009-4B85-B389-B63B05EE88B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DEE6DBEE-B393-4395-A3DA-D5E635ECC293}"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F1CC9310-736E-497E-AF30-55B0E1E597B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F86D2A9-5878-435D-A7FB-2EDCC9A393F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0DFDAF6F-236D-4F54-A9E9-19DEED57F1B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9ABCB33E-E233-4348-891D-C7A9953722D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5C5AD14-C7B0-416B-87FD-FDDB9F0E4B64}"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88828C55-5F6C-4976-A06E-C1A705BFFB48}"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5</a:t>
            </a:r>
          </a:p>
        </p:txBody>
      </p:sp>
      <p:sp>
        <p:nvSpPr>
          <p:cNvPr id="7" name="Slide Number Placeholder 6"/>
          <p:cNvSpPr>
            <a:spLocks noGrp="1"/>
          </p:cNvSpPr>
          <p:nvPr>
            <p:ph type="sldNum" sz="quarter" idx="12"/>
          </p:nvPr>
        </p:nvSpPr>
        <p:spPr/>
        <p:txBody>
          <a:bodyPr/>
          <a:lstStyle/>
          <a:p>
            <a:pPr>
              <a:defRPr/>
            </a:pPr>
            <a:fld id="{AD5F975E-65F1-443E-9A94-342D22DF6E1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E7DB7BCE-DB03-40A4-BE13-AAAC191AE493}" type="datetime1">
              <a:rPr lang="en-US" smtClean="0"/>
              <a:t>6/8/2019</a:t>
            </a:fld>
            <a:endParaRPr lang="en-US"/>
          </a:p>
        </p:txBody>
      </p:sp>
      <p:sp>
        <p:nvSpPr>
          <p:cNvPr id="8" name="Footer Placeholder 7"/>
          <p:cNvSpPr>
            <a:spLocks noGrp="1"/>
          </p:cNvSpPr>
          <p:nvPr>
            <p:ph type="ftr" sz="quarter" idx="11"/>
          </p:nvPr>
        </p:nvSpPr>
        <p:spPr/>
        <p:txBody>
          <a:bodyPr/>
          <a:lstStyle/>
          <a:p>
            <a:pPr>
              <a:defRPr/>
            </a:pPr>
            <a:r>
              <a:rPr lang="en-US"/>
              <a:t>SAIC-Cursul nr. 5</a:t>
            </a:r>
          </a:p>
        </p:txBody>
      </p:sp>
      <p:sp>
        <p:nvSpPr>
          <p:cNvPr id="9" name="Slide Number Placeholder 8"/>
          <p:cNvSpPr>
            <a:spLocks noGrp="1"/>
          </p:cNvSpPr>
          <p:nvPr>
            <p:ph type="sldNum" sz="quarter" idx="12"/>
          </p:nvPr>
        </p:nvSpPr>
        <p:spPr/>
        <p:txBody>
          <a:bodyPr/>
          <a:lstStyle/>
          <a:p>
            <a:pPr>
              <a:defRPr/>
            </a:pPr>
            <a:fld id="{D66ABEAF-4FAA-48C0-8C04-F9C70C285096}"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40BC605-C207-4C7C-A440-959DC641E516}" type="datetime1">
              <a:rPr lang="en-US" smtClean="0"/>
              <a:t>6/8/2019</a:t>
            </a:fld>
            <a:endParaRPr lang="en-US"/>
          </a:p>
        </p:txBody>
      </p:sp>
      <p:sp>
        <p:nvSpPr>
          <p:cNvPr id="4" name="Footer Placeholder 3"/>
          <p:cNvSpPr>
            <a:spLocks noGrp="1"/>
          </p:cNvSpPr>
          <p:nvPr>
            <p:ph type="ftr" sz="quarter" idx="11"/>
          </p:nvPr>
        </p:nvSpPr>
        <p:spPr/>
        <p:txBody>
          <a:bodyPr/>
          <a:lstStyle/>
          <a:p>
            <a:pPr>
              <a:defRPr/>
            </a:pPr>
            <a:r>
              <a:rPr lang="en-US"/>
              <a:t>SAIC-Cursul nr. 5</a:t>
            </a:r>
          </a:p>
        </p:txBody>
      </p:sp>
      <p:sp>
        <p:nvSpPr>
          <p:cNvPr id="5" name="Slide Number Placeholder 4"/>
          <p:cNvSpPr>
            <a:spLocks noGrp="1"/>
          </p:cNvSpPr>
          <p:nvPr>
            <p:ph type="sldNum" sz="quarter" idx="12"/>
          </p:nvPr>
        </p:nvSpPr>
        <p:spPr/>
        <p:txBody>
          <a:bodyPr/>
          <a:lstStyle/>
          <a:p>
            <a:pPr>
              <a:defRPr/>
            </a:pPr>
            <a:fld id="{578927B9-C828-4FFE-956A-1B448B1D919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5ACB752-8FA1-41FF-BB9B-247EF59FC18A}" type="datetime1">
              <a:rPr lang="en-US" smtClean="0"/>
              <a:t>6/8/2019</a:t>
            </a:fld>
            <a:endParaRPr lang="en-US"/>
          </a:p>
        </p:txBody>
      </p:sp>
      <p:sp>
        <p:nvSpPr>
          <p:cNvPr id="3" name="Footer Placeholder 2"/>
          <p:cNvSpPr>
            <a:spLocks noGrp="1"/>
          </p:cNvSpPr>
          <p:nvPr>
            <p:ph type="ftr" sz="quarter" idx="11"/>
          </p:nvPr>
        </p:nvSpPr>
        <p:spPr/>
        <p:txBody>
          <a:bodyPr/>
          <a:lstStyle/>
          <a:p>
            <a:pPr>
              <a:defRPr/>
            </a:pPr>
            <a:r>
              <a:rPr lang="en-US"/>
              <a:t>SAIC-Cursul nr. 5</a:t>
            </a:r>
          </a:p>
        </p:txBody>
      </p:sp>
      <p:sp>
        <p:nvSpPr>
          <p:cNvPr id="4" name="Slide Number Placeholder 3"/>
          <p:cNvSpPr>
            <a:spLocks noGrp="1"/>
          </p:cNvSpPr>
          <p:nvPr>
            <p:ph type="sldNum" sz="quarter" idx="12"/>
          </p:nvPr>
        </p:nvSpPr>
        <p:spPr/>
        <p:txBody>
          <a:bodyPr/>
          <a:lstStyle/>
          <a:p>
            <a:pPr>
              <a:defRPr/>
            </a:pPr>
            <a:fld id="{2BF64D6C-28BE-434B-9ACC-031C75F59DC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DD48A06-212B-481D-928B-0BAF3D6909BE}"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5</a:t>
            </a:r>
          </a:p>
        </p:txBody>
      </p:sp>
      <p:sp>
        <p:nvSpPr>
          <p:cNvPr id="7" name="Slide Number Placeholder 6"/>
          <p:cNvSpPr>
            <a:spLocks noGrp="1"/>
          </p:cNvSpPr>
          <p:nvPr>
            <p:ph type="sldNum" sz="quarter" idx="12"/>
          </p:nvPr>
        </p:nvSpPr>
        <p:spPr/>
        <p:txBody>
          <a:bodyPr/>
          <a:lstStyle/>
          <a:p>
            <a:pPr>
              <a:defRPr/>
            </a:pPr>
            <a:fld id="{EBBB0EEC-858E-4413-AF86-9007DD45A816}"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51139B2-C31C-4A06-8807-0BEFECCB72D1}" type="datetime1">
              <a:rPr lang="en-US" smtClean="0"/>
              <a:t>6/8/2019</a:t>
            </a:fld>
            <a:endParaRPr lang="en-US"/>
          </a:p>
        </p:txBody>
      </p:sp>
      <p:sp>
        <p:nvSpPr>
          <p:cNvPr id="6" name="Footer Placeholder 5"/>
          <p:cNvSpPr>
            <a:spLocks noGrp="1"/>
          </p:cNvSpPr>
          <p:nvPr>
            <p:ph type="ftr" sz="quarter" idx="11"/>
          </p:nvPr>
        </p:nvSpPr>
        <p:spPr/>
        <p:txBody>
          <a:bodyPr/>
          <a:lstStyle/>
          <a:p>
            <a:pPr>
              <a:defRPr/>
            </a:pPr>
            <a:r>
              <a:rPr lang="en-US"/>
              <a:t>SAIC-Cursul nr. 5</a:t>
            </a:r>
          </a:p>
        </p:txBody>
      </p:sp>
      <p:sp>
        <p:nvSpPr>
          <p:cNvPr id="7" name="Slide Number Placeholder 6"/>
          <p:cNvSpPr>
            <a:spLocks noGrp="1"/>
          </p:cNvSpPr>
          <p:nvPr>
            <p:ph type="sldNum" sz="quarter" idx="12"/>
          </p:nvPr>
        </p:nvSpPr>
        <p:spPr/>
        <p:txBody>
          <a:bodyPr/>
          <a:lstStyle/>
          <a:p>
            <a:pPr>
              <a:defRPr/>
            </a:pPr>
            <a:fld id="{A4B063DC-6978-466C-B9CB-D71AFDDA12A2}"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4951C3BD-3027-4E1E-BB58-0751940993BA}" type="datetime1">
              <a:rPr lang="en-US" smtClean="0"/>
              <a:t>6/8/2019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SAIC-Cursul nr. 5</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22E1246E-6791-43F0-BEE1-426C0FAAB358}"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13" r:id="rId1"/>
    <p:sldLayoutId id="2147484214" r:id="rId2"/>
    <p:sldLayoutId id="2147484215" r:id="rId3"/>
    <p:sldLayoutId id="2147484216" r:id="rId4"/>
    <p:sldLayoutId id="2147484217" r:id="rId5"/>
    <p:sldLayoutId id="2147484218" r:id="rId6"/>
    <p:sldLayoutId id="2147484219" r:id="rId7"/>
    <p:sldLayoutId id="2147484220" r:id="rId8"/>
    <p:sldLayoutId id="2147484221" r:id="rId9"/>
    <p:sldLayoutId id="2147484222" r:id="rId10"/>
    <p:sldLayoutId id="2147484223"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4.bin"/><Relationship Id="rId4" Type="http://schemas.openxmlformats.org/officeDocument/2006/relationships/image" Target="../media/image9.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o-RO" sz="3600"/>
              <a:t>SISTEME ANALOGICE DE INTERFAȚARE ȘI CONDIȚIONARE</a:t>
            </a:r>
            <a:endParaRPr lang="en-US" sz="3600"/>
          </a:p>
        </p:txBody>
      </p:sp>
      <p:sp>
        <p:nvSpPr>
          <p:cNvPr id="3" name="Subtitle 2"/>
          <p:cNvSpPr>
            <a:spLocks noGrp="1"/>
          </p:cNvSpPr>
          <p:nvPr>
            <p:ph type="subTitle" idx="1"/>
          </p:nvPr>
        </p:nvSpPr>
        <p:spPr/>
        <p:txBody>
          <a:bodyPr/>
          <a:lstStyle/>
          <a:p>
            <a:r>
              <a:rPr lang="ro-RO"/>
              <a:t>Cursul nr. 5</a:t>
            </a:r>
            <a:endParaRPr lang="en-US"/>
          </a:p>
        </p:txBody>
      </p:sp>
      <p:grpSp>
        <p:nvGrpSpPr>
          <p:cNvPr id="9" name="Group 8"/>
          <p:cNvGrpSpPr/>
          <p:nvPr/>
        </p:nvGrpSpPr>
        <p:grpSpPr>
          <a:xfrm>
            <a:off x="685800" y="596055"/>
            <a:ext cx="7498846" cy="1138340"/>
            <a:chOff x="685800" y="596055"/>
            <a:chExt cx="7498846" cy="1138340"/>
          </a:xfrm>
        </p:grpSpPr>
        <p:pic>
          <p:nvPicPr>
            <p:cNvPr id="7" name="Picture 6" descr="Logo-UT-IESC-RGB-RO"/>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itchFamily="50" charset="0"/>
                  <a:ea typeface="+mn-ea"/>
                  <a:cs typeface="+mn-cs"/>
                </a:rPr>
                <a:t>Departamentul de Electronică şi Calculatoare</a:t>
              </a:r>
              <a:endParaRPr lang="ro-RO" sz="1100" b="1">
                <a:latin typeface="UT Sans" pitchFamily="50" charset="0"/>
                <a:ea typeface="+mn-ea"/>
                <a:cs typeface="+mn-cs"/>
              </a:endParaRPr>
            </a:p>
            <a:p>
              <a:pPr algn="r"/>
              <a:r>
                <a:rPr lang="ro-RO" sz="1100" b="0">
                  <a:latin typeface="UT Sans" pitchFamily="50" charset="0"/>
                  <a:ea typeface="+mn-ea"/>
                  <a:cs typeface="+mn-cs"/>
                </a:rPr>
                <a:t>s</a:t>
              </a:r>
              <a:r>
                <a:rPr lang="en-US" sz="1100">
                  <a:latin typeface="UT Sans" pitchFamily="50" charset="0"/>
                  <a:ea typeface="+mn-ea"/>
                  <a:cs typeface="+mn-cs"/>
                </a:rPr>
                <a:t>tr. Politehnicii 1, 500024 Braşov</a:t>
              </a:r>
              <a:endParaRPr lang="ro-RO" sz="900">
                <a:latin typeface="UT Sans" pitchFamily="50" charset="0"/>
              </a:endParaRPr>
            </a:p>
            <a:p>
              <a:pPr algn="r"/>
              <a:r>
                <a:rPr lang="en-US" sz="1100">
                  <a:latin typeface="UT Sans" pitchFamily="50" charset="0"/>
                  <a:ea typeface="+mn-ea"/>
                  <a:cs typeface="+mn-cs"/>
                </a:rPr>
                <a:t>0268 478705</a:t>
              </a:r>
              <a:endParaRPr lang="ro-RO" sz="900">
                <a:latin typeface="UT Sans" pitchFamily="50" charset="0"/>
              </a:endParaRPr>
            </a:p>
            <a:p>
              <a:pPr algn="r" rtl="1">
                <a:defRPr sz="1000"/>
              </a:pPr>
              <a:endParaRPr lang="en-GB" sz="900" b="0" i="0" strike="noStrike">
                <a:solidFill>
                  <a:srgbClr val="333333"/>
                </a:solidFill>
                <a:latin typeface="UT Sans" pitchFamily="50" charset="0"/>
              </a:endParaRPr>
            </a:p>
          </p:txBody>
        </p:sp>
      </p:grpSp>
    </p:spTree>
    <p:extLst>
      <p:ext uri="{BB962C8B-B14F-4D97-AF65-F5344CB8AC3E}">
        <p14:creationId xmlns:p14="http://schemas.microsoft.com/office/powerpoint/2010/main" val="2885026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Sisteme bazate pe microprocesoare</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lstStyle/>
          <a:p>
            <a:r>
              <a:rPr lang="ro-RO"/>
              <a:t>În figură se prezintă un exemplu de sistem de control simplu în care un microprocesor pornește și oprește un încălzitor prin intermediul unui tranzistor MOS.</a:t>
            </a:r>
          </a:p>
          <a:p>
            <a:r>
              <a:rPr lang="ro-RO"/>
              <a:t> Pentru măsurarea temperaturii sistemului de încălzire este utilizat un termistor.</a:t>
            </a:r>
          </a:p>
        </p:txBody>
      </p:sp>
      <p:sp>
        <p:nvSpPr>
          <p:cNvPr id="4" name="Date Placeholder 3"/>
          <p:cNvSpPr>
            <a:spLocks noGrp="1"/>
          </p:cNvSpPr>
          <p:nvPr>
            <p:ph type="dt" sz="half" idx="10"/>
          </p:nvPr>
        </p:nvSpPr>
        <p:spPr/>
        <p:txBody>
          <a:bodyPr/>
          <a:lstStyle/>
          <a:p>
            <a:pPr>
              <a:defRPr/>
            </a:pPr>
            <a:fld id="{D3924FB4-0040-4DD8-AC1E-60BE475E28A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10</a:t>
            </a:fld>
            <a:endParaRPr lang="en-US"/>
          </a:p>
        </p:txBody>
      </p:sp>
      <p:pic>
        <p:nvPicPr>
          <p:cNvPr id="7" name="Picture 6"/>
          <p:cNvPicPr>
            <a:picLocks noChangeAspect="1"/>
          </p:cNvPicPr>
          <p:nvPr/>
        </p:nvPicPr>
        <p:blipFill>
          <a:blip r:embed="rId2"/>
          <a:stretch>
            <a:fillRect/>
          </a:stretch>
        </p:blipFill>
        <p:spPr>
          <a:xfrm>
            <a:off x="674846" y="3557587"/>
            <a:ext cx="7794307" cy="3300413"/>
          </a:xfrm>
          <a:prstGeom prst="rect">
            <a:avLst/>
          </a:prstGeom>
        </p:spPr>
      </p:pic>
    </p:spTree>
    <p:extLst>
      <p:ext uri="{BB962C8B-B14F-4D97-AF65-F5344CB8AC3E}">
        <p14:creationId xmlns:p14="http://schemas.microsoft.com/office/powerpoint/2010/main" val="4001502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Sisteme bazate pe microprocesoare</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lstStyle/>
          <a:p>
            <a:r>
              <a:rPr lang="ro-RO"/>
              <a:t>Microprocesorul citește temperatura și pornește sau oprește încălzitorul pentru a menține temperatura la valoarea potrivită.</a:t>
            </a:r>
          </a:p>
          <a:p>
            <a:r>
              <a:rPr lang="ro-RO"/>
              <a:t>Temperatura dorită este o intrare în sistem.</a:t>
            </a:r>
          </a:p>
        </p:txBody>
      </p:sp>
      <p:sp>
        <p:nvSpPr>
          <p:cNvPr id="4" name="Date Placeholder 3"/>
          <p:cNvSpPr>
            <a:spLocks noGrp="1"/>
          </p:cNvSpPr>
          <p:nvPr>
            <p:ph type="dt" sz="half" idx="10"/>
          </p:nvPr>
        </p:nvSpPr>
        <p:spPr/>
        <p:txBody>
          <a:bodyPr/>
          <a:lstStyle/>
          <a:p>
            <a:pPr>
              <a:defRPr/>
            </a:pPr>
            <a:fld id="{B17B4DA4-7E7E-45FD-8B7B-8A5E81E4499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11</a:t>
            </a:fld>
            <a:endParaRPr lang="en-US"/>
          </a:p>
        </p:txBody>
      </p:sp>
      <p:pic>
        <p:nvPicPr>
          <p:cNvPr id="7" name="Picture 6"/>
          <p:cNvPicPr>
            <a:picLocks noChangeAspect="1"/>
          </p:cNvPicPr>
          <p:nvPr/>
        </p:nvPicPr>
        <p:blipFill>
          <a:blip r:embed="rId2"/>
          <a:stretch>
            <a:fillRect/>
          </a:stretch>
        </p:blipFill>
        <p:spPr>
          <a:xfrm>
            <a:off x="674846" y="3557587"/>
            <a:ext cx="7794307" cy="3300413"/>
          </a:xfrm>
          <a:prstGeom prst="rect">
            <a:avLst/>
          </a:prstGeom>
        </p:spPr>
      </p:pic>
    </p:spTree>
    <p:extLst>
      <p:ext uri="{BB962C8B-B14F-4D97-AF65-F5344CB8AC3E}">
        <p14:creationId xmlns:p14="http://schemas.microsoft.com/office/powerpoint/2010/main" val="1792358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Controlul On-Off</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lstStyle/>
          <a:p>
            <a:r>
              <a:rPr lang="ro-RO"/>
              <a:t>Este cel mai simplu sistem de control.</a:t>
            </a:r>
          </a:p>
          <a:p>
            <a:r>
              <a:rPr lang="ro-RO"/>
              <a:t>Microprocesorul citește temperatura:</a:t>
            </a:r>
          </a:p>
          <a:p>
            <a:pPr lvl="1"/>
            <a:r>
              <a:rPr lang="ro-RO"/>
              <a:t>dacă temperatura este scăzută, încălzitorul este pornit.</a:t>
            </a:r>
          </a:p>
          <a:p>
            <a:pPr lvl="1"/>
            <a:r>
              <a:rPr lang="ro-RO"/>
              <a:t>dacă temperatura este ridicată, încălzitorul este oprit.</a:t>
            </a:r>
          </a:p>
          <a:p>
            <a:r>
              <a:rPr lang="ro-RO"/>
              <a:t>În figură se prezintă o implementare echivalentă cu un comparator:</a:t>
            </a:r>
            <a:endParaRPr lang="en-US"/>
          </a:p>
        </p:txBody>
      </p:sp>
      <p:sp>
        <p:nvSpPr>
          <p:cNvPr id="4" name="Date Placeholder 3"/>
          <p:cNvSpPr>
            <a:spLocks noGrp="1"/>
          </p:cNvSpPr>
          <p:nvPr>
            <p:ph type="dt" sz="half" idx="10"/>
          </p:nvPr>
        </p:nvSpPr>
        <p:spPr/>
        <p:txBody>
          <a:bodyPr/>
          <a:lstStyle/>
          <a:p>
            <a:pPr>
              <a:defRPr/>
            </a:pPr>
            <a:fld id="{19F430DC-8648-418F-BF20-6D4C900ED0C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12</a:t>
            </a:fld>
            <a:endParaRPr lang="en-US"/>
          </a:p>
        </p:txBody>
      </p:sp>
      <p:pic>
        <p:nvPicPr>
          <p:cNvPr id="8" name="Picture 7"/>
          <p:cNvPicPr>
            <a:picLocks noChangeAspect="1"/>
          </p:cNvPicPr>
          <p:nvPr/>
        </p:nvPicPr>
        <p:blipFill rotWithShape="1">
          <a:blip r:embed="rId2"/>
          <a:srcRect b="51670"/>
          <a:stretch/>
        </p:blipFill>
        <p:spPr>
          <a:xfrm>
            <a:off x="1245870" y="4100761"/>
            <a:ext cx="6652260" cy="2681039"/>
          </a:xfrm>
          <a:prstGeom prst="rect">
            <a:avLst/>
          </a:prstGeom>
        </p:spPr>
      </p:pic>
    </p:spTree>
    <p:extLst>
      <p:ext uri="{BB962C8B-B14F-4D97-AF65-F5344CB8AC3E}">
        <p14:creationId xmlns:p14="http://schemas.microsoft.com/office/powerpoint/2010/main" val="1511649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Controlul On-Off</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lstStyle/>
          <a:p>
            <a:r>
              <a:rPr lang="ro-RO"/>
              <a:t>Răspunsul tipic al unui astfel de sistem are forma din figură:</a:t>
            </a:r>
            <a:endParaRPr lang="en-US"/>
          </a:p>
        </p:txBody>
      </p:sp>
      <p:sp>
        <p:nvSpPr>
          <p:cNvPr id="4" name="Date Placeholder 3"/>
          <p:cNvSpPr>
            <a:spLocks noGrp="1"/>
          </p:cNvSpPr>
          <p:nvPr>
            <p:ph type="dt" sz="half" idx="10"/>
          </p:nvPr>
        </p:nvSpPr>
        <p:spPr/>
        <p:txBody>
          <a:bodyPr/>
          <a:lstStyle/>
          <a:p>
            <a:pPr>
              <a:defRPr/>
            </a:pPr>
            <a:fld id="{CC9ED96B-3C22-473F-9CF2-28FC7AC1DB6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13</a:t>
            </a:fld>
            <a:endParaRPr lang="en-US"/>
          </a:p>
        </p:txBody>
      </p:sp>
      <p:pic>
        <p:nvPicPr>
          <p:cNvPr id="8" name="Picture 7"/>
          <p:cNvPicPr>
            <a:picLocks noChangeAspect="1"/>
          </p:cNvPicPr>
          <p:nvPr/>
        </p:nvPicPr>
        <p:blipFill rotWithShape="1">
          <a:blip r:embed="rId2"/>
          <a:srcRect t="53564"/>
          <a:stretch/>
        </p:blipFill>
        <p:spPr>
          <a:xfrm>
            <a:off x="414337" y="3048000"/>
            <a:ext cx="8315325" cy="3219965"/>
          </a:xfrm>
          <a:prstGeom prst="rect">
            <a:avLst/>
          </a:prstGeom>
        </p:spPr>
      </p:pic>
    </p:spTree>
    <p:extLst>
      <p:ext uri="{BB962C8B-B14F-4D97-AF65-F5344CB8AC3E}">
        <p14:creationId xmlns:p14="http://schemas.microsoft.com/office/powerpoint/2010/main" val="4224212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Controlul On-Off</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normAutofit/>
          </a:bodyPr>
          <a:lstStyle/>
          <a:p>
            <a:r>
              <a:rPr lang="ro-RO" sz="2200"/>
              <a:t>Când sistemul pornește, încălzitorul este rece și microprocesorul pornește încălzitorul până când temperatura măsurată de termistor ajunge în punctul dorit.</a:t>
            </a:r>
          </a:p>
          <a:p>
            <a:r>
              <a:rPr lang="ro-RO" sz="2200"/>
              <a:t>Atunci încălzitorul este oprit.</a:t>
            </a:r>
          </a:p>
          <a:p>
            <a:r>
              <a:rPr lang="ro-RO" sz="2200"/>
              <a:t>Când temperatura scade sub valoarea prestabilită, încălzitorul este pornit din nou și temperatura încălzitorului crește.</a:t>
            </a:r>
          </a:p>
          <a:p>
            <a:r>
              <a:rPr lang="ro-RO" sz="2200"/>
              <a:t>Temperatura oscilează în jurul valorii de referință.</a:t>
            </a:r>
            <a:endParaRPr lang="en-US" sz="2200"/>
          </a:p>
        </p:txBody>
      </p:sp>
      <p:sp>
        <p:nvSpPr>
          <p:cNvPr id="4" name="Date Placeholder 3"/>
          <p:cNvSpPr>
            <a:spLocks noGrp="1"/>
          </p:cNvSpPr>
          <p:nvPr>
            <p:ph type="dt" sz="half" idx="10"/>
          </p:nvPr>
        </p:nvSpPr>
        <p:spPr/>
        <p:txBody>
          <a:bodyPr/>
          <a:lstStyle/>
          <a:p>
            <a:pPr>
              <a:defRPr/>
            </a:pPr>
            <a:fld id="{56B62742-E017-4A3D-BFE2-782B85CA7F4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14</a:t>
            </a:fld>
            <a:endParaRPr lang="en-US"/>
          </a:p>
        </p:txBody>
      </p:sp>
      <p:pic>
        <p:nvPicPr>
          <p:cNvPr id="7" name="Picture 6"/>
          <p:cNvPicPr>
            <a:picLocks noChangeAspect="1"/>
          </p:cNvPicPr>
          <p:nvPr/>
        </p:nvPicPr>
        <p:blipFill rotWithShape="1">
          <a:blip r:embed="rId2"/>
          <a:srcRect t="53564"/>
          <a:stretch/>
        </p:blipFill>
        <p:spPr>
          <a:xfrm>
            <a:off x="1661636" y="4419600"/>
            <a:ext cx="5820728" cy="2253976"/>
          </a:xfrm>
          <a:prstGeom prst="rect">
            <a:avLst/>
          </a:prstGeom>
        </p:spPr>
      </p:pic>
    </p:spTree>
    <p:extLst>
      <p:ext uri="{BB962C8B-B14F-4D97-AF65-F5344CB8AC3E}">
        <p14:creationId xmlns:p14="http://schemas.microsoft.com/office/powerpoint/2010/main" val="592565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Controlul On-Off</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normAutofit/>
          </a:bodyPr>
          <a:lstStyle/>
          <a:p>
            <a:r>
              <a:rPr lang="ro-RO" sz="2200"/>
              <a:t>În figură se prezintă temperatura reală a încălzitorului și temperatura termistorului.</a:t>
            </a:r>
          </a:p>
          <a:p>
            <a:r>
              <a:rPr lang="ro-RO" sz="2200"/>
              <a:t>După cum se vede, nu se potrivesc nici în timp, nici în amplitudine.</a:t>
            </a:r>
          </a:p>
          <a:p>
            <a:r>
              <a:rPr lang="ro-RO" sz="2200"/>
              <a:t>Când încălzitorul este pornit, mai întâi depășește valoarea de referință cu o anumită cantitate, apoi oscilează în jurul temperaturii dorite. </a:t>
            </a:r>
            <a:endParaRPr lang="en-US" sz="2200"/>
          </a:p>
        </p:txBody>
      </p:sp>
      <p:sp>
        <p:nvSpPr>
          <p:cNvPr id="4" name="Date Placeholder 3"/>
          <p:cNvSpPr>
            <a:spLocks noGrp="1"/>
          </p:cNvSpPr>
          <p:nvPr>
            <p:ph type="dt" sz="half" idx="10"/>
          </p:nvPr>
        </p:nvSpPr>
        <p:spPr/>
        <p:txBody>
          <a:bodyPr/>
          <a:lstStyle/>
          <a:p>
            <a:pPr>
              <a:defRPr/>
            </a:pPr>
            <a:fld id="{233BBFFE-5DE7-45C4-9B16-2AEDF589F68E}"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15</a:t>
            </a:fld>
            <a:endParaRPr lang="en-US"/>
          </a:p>
        </p:txBody>
      </p:sp>
      <p:pic>
        <p:nvPicPr>
          <p:cNvPr id="7" name="Picture 6"/>
          <p:cNvPicPr>
            <a:picLocks noChangeAspect="1"/>
          </p:cNvPicPr>
          <p:nvPr/>
        </p:nvPicPr>
        <p:blipFill rotWithShape="1">
          <a:blip r:embed="rId2"/>
          <a:srcRect t="53564"/>
          <a:stretch/>
        </p:blipFill>
        <p:spPr>
          <a:xfrm>
            <a:off x="1661636" y="4419600"/>
            <a:ext cx="5820728" cy="2253976"/>
          </a:xfrm>
          <a:prstGeom prst="rect">
            <a:avLst/>
          </a:prstGeom>
        </p:spPr>
      </p:pic>
    </p:spTree>
    <p:extLst>
      <p:ext uri="{BB962C8B-B14F-4D97-AF65-F5344CB8AC3E}">
        <p14:creationId xmlns:p14="http://schemas.microsoft.com/office/powerpoint/2010/main" val="2103332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On-Off</a:t>
            </a:r>
            <a:endParaRPr lang="en-US"/>
          </a:p>
        </p:txBody>
      </p:sp>
      <p:sp>
        <p:nvSpPr>
          <p:cNvPr id="3" name="Content Placeholder 2"/>
          <p:cNvSpPr>
            <a:spLocks noGrp="1"/>
          </p:cNvSpPr>
          <p:nvPr>
            <p:ph idx="1"/>
          </p:nvPr>
        </p:nvSpPr>
        <p:spPr/>
        <p:txBody>
          <a:bodyPr>
            <a:normAutofit fontScale="92500" lnSpcReduction="10000"/>
          </a:bodyPr>
          <a:lstStyle/>
          <a:p>
            <a:r>
              <a:rPr lang="ro-RO"/>
              <a:t>Principalele motive de nepotrivire dintre temperatura reală a încălzitorului și temperatura termistorului sunt:</a:t>
            </a:r>
          </a:p>
          <a:p>
            <a:pPr lvl="1"/>
            <a:r>
              <a:rPr lang="ro-RO"/>
              <a:t>Cuplajul dintre încălzitor și obiectul încălzit nu este perfect. Temperatura încălzitorului trebuie să fie mai mare decât a obiectului pe care îl încălzește, pentru a se putea transfera căldură către acest obiect.</a:t>
            </a:r>
            <a:endParaRPr lang="en-US"/>
          </a:p>
          <a:p>
            <a:pPr lvl="1"/>
            <a:r>
              <a:rPr lang="ro-RO"/>
              <a:t>Obiectul care este încălzit are inerție termică, astfel încât nu se încălzește și nu se răcește instantaneu.</a:t>
            </a:r>
            <a:endParaRPr lang="en-US"/>
          </a:p>
          <a:p>
            <a:pPr lvl="1"/>
            <a:r>
              <a:rPr lang="ro-RO"/>
              <a:t>Pentru a se potrivi temperaturile, există un decalaj în timp între atingerea temperaturii setate pentru obiect și modificarea rezistenței termistorului. Acest lucru se datorează cuplajului imperfect dintre termistor și ceea ce măsoară, pentru că termistorul are o inerție termică (de obicei mică, dar nu zero) și pentru că temperatura nu se poate schimba instantaneu.</a:t>
            </a:r>
            <a:endParaRPr lang="en-US"/>
          </a:p>
          <a:p>
            <a:pPr lvl="1"/>
            <a:r>
              <a:rPr lang="ro-RO"/>
              <a:t>Există un decalaj între momentul în care încălzitorul este pornit și punctul în care se încălzește. Când alimentarea încălzitorului este oprită, există un alt decalaj în timp până ce încălzitorul se răcește.</a:t>
            </a:r>
            <a:endParaRPr lang="en-US"/>
          </a:p>
        </p:txBody>
      </p:sp>
      <p:sp>
        <p:nvSpPr>
          <p:cNvPr id="4" name="Date Placeholder 3"/>
          <p:cNvSpPr>
            <a:spLocks noGrp="1"/>
          </p:cNvSpPr>
          <p:nvPr>
            <p:ph type="dt" sz="half" idx="10"/>
          </p:nvPr>
        </p:nvSpPr>
        <p:spPr/>
        <p:txBody>
          <a:bodyPr/>
          <a:lstStyle/>
          <a:p>
            <a:pPr>
              <a:defRPr/>
            </a:pPr>
            <a:fld id="{839978ED-C382-4F2E-9885-81EAE6FE1B5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16</a:t>
            </a:fld>
            <a:endParaRPr lang="en-US"/>
          </a:p>
        </p:txBody>
      </p:sp>
    </p:spTree>
    <p:extLst>
      <p:ext uri="{BB962C8B-B14F-4D97-AF65-F5344CB8AC3E}">
        <p14:creationId xmlns:p14="http://schemas.microsoft.com/office/powerpoint/2010/main" val="1971790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proporțional</a:t>
            </a:r>
            <a:endParaRPr lang="en-US"/>
          </a:p>
        </p:txBody>
      </p:sp>
      <p:sp>
        <p:nvSpPr>
          <p:cNvPr id="3" name="Content Placeholder 2"/>
          <p:cNvSpPr>
            <a:spLocks noGrp="1"/>
          </p:cNvSpPr>
          <p:nvPr>
            <p:ph idx="1"/>
          </p:nvPr>
        </p:nvSpPr>
        <p:spPr/>
        <p:txBody>
          <a:bodyPr>
            <a:normAutofit/>
          </a:bodyPr>
          <a:lstStyle/>
          <a:p>
            <a:r>
              <a:rPr lang="ro-RO" sz="2200"/>
              <a:t>Următorul pas în complexitate de la un proiect de tipul on-off este controlul proporțional.</a:t>
            </a:r>
          </a:p>
          <a:p>
            <a:r>
              <a:rPr lang="ro-RO" sz="2200"/>
              <a:t>Conceptul din spatele controlului proporțional constă în modificarea semnalului de control, în funcție de mărimea diferenței dintre starea reală și starea dorită.</a:t>
            </a:r>
          </a:p>
          <a:p>
            <a:r>
              <a:rPr lang="ro-RO" sz="2200"/>
              <a:t>Diferența dintre valoarea reală și cea dorită se numește eroare.</a:t>
            </a:r>
          </a:p>
          <a:p>
            <a:r>
              <a:rPr lang="ro-RO" sz="2200"/>
              <a:t>Formula pentru calculul ieșirii de control a unui controler proporțional este:</a:t>
            </a:r>
          </a:p>
          <a:p>
            <a:endParaRPr lang="ro-RO" sz="2200"/>
          </a:p>
          <a:p>
            <a:r>
              <a:rPr lang="ro-RO" sz="2200"/>
              <a:t>unde</a:t>
            </a:r>
          </a:p>
          <a:p>
            <a:pPr lvl="1"/>
            <a:r>
              <a:rPr lang="ro-RO"/>
              <a:t>G = câștig</a:t>
            </a:r>
            <a:endParaRPr lang="en-US"/>
          </a:p>
          <a:p>
            <a:pPr lvl="1"/>
            <a:r>
              <a:rPr lang="ro-RO"/>
              <a:t>e = eroare (valoarea de referință - valoarea reală)</a:t>
            </a:r>
            <a:endParaRPr lang="en-US" sz="3200"/>
          </a:p>
        </p:txBody>
      </p:sp>
      <p:sp>
        <p:nvSpPr>
          <p:cNvPr id="4" name="Date Placeholder 3"/>
          <p:cNvSpPr>
            <a:spLocks noGrp="1"/>
          </p:cNvSpPr>
          <p:nvPr>
            <p:ph type="dt" sz="half" idx="10"/>
          </p:nvPr>
        </p:nvSpPr>
        <p:spPr/>
        <p:txBody>
          <a:bodyPr/>
          <a:lstStyle/>
          <a:p>
            <a:pPr>
              <a:defRPr/>
            </a:pPr>
            <a:fld id="{F276F73C-6FB2-489D-B493-BEE99521E39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845985798"/>
              </p:ext>
            </p:extLst>
          </p:nvPr>
        </p:nvGraphicFramePr>
        <p:xfrm>
          <a:off x="3645000" y="4572000"/>
          <a:ext cx="1854000" cy="354960"/>
        </p:xfrm>
        <a:graphic>
          <a:graphicData uri="http://schemas.openxmlformats.org/presentationml/2006/ole">
            <mc:AlternateContent xmlns:mc="http://schemas.openxmlformats.org/markup-compatibility/2006">
              <mc:Choice xmlns:v="urn:schemas-microsoft-com:vml" Requires="v">
                <p:oleObj spid="_x0000_s6187" name="Equation" r:id="rId3" imgW="927000" imgH="177480" progId="Equation.3">
                  <p:embed/>
                </p:oleObj>
              </mc:Choice>
              <mc:Fallback>
                <p:oleObj name="Equation" r:id="rId3" imgW="927000" imgH="177480" progId="Equation.3">
                  <p:embed/>
                  <p:pic>
                    <p:nvPicPr>
                      <p:cNvPr id="0" name=""/>
                      <p:cNvPicPr/>
                      <p:nvPr/>
                    </p:nvPicPr>
                    <p:blipFill>
                      <a:blip r:embed="rId4"/>
                      <a:stretch>
                        <a:fillRect/>
                      </a:stretch>
                    </p:blipFill>
                    <p:spPr>
                      <a:xfrm>
                        <a:off x="3645000" y="4572000"/>
                        <a:ext cx="1854000" cy="354960"/>
                      </a:xfrm>
                      <a:prstGeom prst="rect">
                        <a:avLst/>
                      </a:prstGeom>
                      <a:solidFill>
                        <a:srgbClr val="FFFF00"/>
                      </a:solidFill>
                    </p:spPr>
                  </p:pic>
                </p:oleObj>
              </mc:Fallback>
            </mc:AlternateContent>
          </a:graphicData>
        </a:graphic>
      </p:graphicFrame>
    </p:spTree>
    <p:extLst>
      <p:ext uri="{BB962C8B-B14F-4D97-AF65-F5344CB8AC3E}">
        <p14:creationId xmlns:p14="http://schemas.microsoft.com/office/powerpoint/2010/main" val="583638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proporțional</a:t>
            </a:r>
            <a:endParaRPr lang="en-US"/>
          </a:p>
        </p:txBody>
      </p:sp>
      <p:sp>
        <p:nvSpPr>
          <p:cNvPr id="3" name="Content Placeholder 2"/>
          <p:cNvSpPr>
            <a:spLocks noGrp="1"/>
          </p:cNvSpPr>
          <p:nvPr>
            <p:ph idx="1"/>
          </p:nvPr>
        </p:nvSpPr>
        <p:spPr/>
        <p:txBody>
          <a:bodyPr/>
          <a:lstStyle/>
          <a:p>
            <a:r>
              <a:rPr lang="ro-RO"/>
              <a:t>Comparație între controlul on-off și cel proporțional:</a:t>
            </a:r>
            <a:endParaRPr lang="en-US"/>
          </a:p>
        </p:txBody>
      </p:sp>
      <p:sp>
        <p:nvSpPr>
          <p:cNvPr id="4" name="Date Placeholder 3"/>
          <p:cNvSpPr>
            <a:spLocks noGrp="1"/>
          </p:cNvSpPr>
          <p:nvPr>
            <p:ph type="dt" sz="half" idx="10"/>
          </p:nvPr>
        </p:nvSpPr>
        <p:spPr/>
        <p:txBody>
          <a:bodyPr/>
          <a:lstStyle/>
          <a:p>
            <a:pPr>
              <a:defRPr/>
            </a:pPr>
            <a:fld id="{7CEF8335-BAAB-4348-BD6B-2B02E6F91F8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18</a:t>
            </a:fld>
            <a:endParaRPr lang="en-US"/>
          </a:p>
        </p:txBody>
      </p:sp>
      <p:pic>
        <p:nvPicPr>
          <p:cNvPr id="7" name="Picture 6"/>
          <p:cNvPicPr>
            <a:picLocks noChangeAspect="1"/>
          </p:cNvPicPr>
          <p:nvPr/>
        </p:nvPicPr>
        <p:blipFill>
          <a:blip r:embed="rId2"/>
          <a:stretch>
            <a:fillRect/>
          </a:stretch>
        </p:blipFill>
        <p:spPr>
          <a:xfrm>
            <a:off x="717947" y="2057400"/>
            <a:ext cx="7708106" cy="4730115"/>
          </a:xfrm>
          <a:prstGeom prst="rect">
            <a:avLst/>
          </a:prstGeom>
        </p:spPr>
      </p:pic>
    </p:spTree>
    <p:extLst>
      <p:ext uri="{BB962C8B-B14F-4D97-AF65-F5344CB8AC3E}">
        <p14:creationId xmlns:p14="http://schemas.microsoft.com/office/powerpoint/2010/main" val="1610452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proporțional</a:t>
            </a:r>
            <a:endParaRPr lang="en-US"/>
          </a:p>
        </p:txBody>
      </p:sp>
      <p:sp>
        <p:nvSpPr>
          <p:cNvPr id="3" name="Content Placeholder 2"/>
          <p:cNvSpPr>
            <a:spLocks noGrp="1"/>
          </p:cNvSpPr>
          <p:nvPr>
            <p:ph idx="1"/>
          </p:nvPr>
        </p:nvSpPr>
        <p:spPr/>
        <p:txBody>
          <a:bodyPr/>
          <a:lstStyle/>
          <a:p>
            <a:r>
              <a:rPr lang="ro-RO"/>
              <a:t>Pentru a reveni la analogia cu AO, sistemul de control proporțional este ca și cum s-ar folosi un AO cu câștig limitat ca mecanism de control în loc de un comparator (care are câștig foarte mare). </a:t>
            </a:r>
            <a:endParaRPr lang="en-US"/>
          </a:p>
        </p:txBody>
      </p:sp>
      <p:sp>
        <p:nvSpPr>
          <p:cNvPr id="4" name="Date Placeholder 3"/>
          <p:cNvSpPr>
            <a:spLocks noGrp="1"/>
          </p:cNvSpPr>
          <p:nvPr>
            <p:ph type="dt" sz="half" idx="10"/>
          </p:nvPr>
        </p:nvSpPr>
        <p:spPr/>
        <p:txBody>
          <a:bodyPr/>
          <a:lstStyle/>
          <a:p>
            <a:pPr>
              <a:defRPr/>
            </a:pPr>
            <a:fld id="{CBE7BD8A-A28D-455D-BDE9-39E435E10E2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19</a:t>
            </a:fld>
            <a:endParaRPr lang="en-US"/>
          </a:p>
        </p:txBody>
      </p:sp>
      <p:pic>
        <p:nvPicPr>
          <p:cNvPr id="7" name="Picture 6"/>
          <p:cNvPicPr>
            <a:picLocks noChangeAspect="1"/>
          </p:cNvPicPr>
          <p:nvPr/>
        </p:nvPicPr>
        <p:blipFill rotWithShape="1">
          <a:blip r:embed="rId2"/>
          <a:srcRect t="48328"/>
          <a:stretch/>
        </p:blipFill>
        <p:spPr>
          <a:xfrm>
            <a:off x="717947" y="4343400"/>
            <a:ext cx="7708106" cy="2444115"/>
          </a:xfrm>
          <a:prstGeom prst="rect">
            <a:avLst/>
          </a:prstGeom>
        </p:spPr>
      </p:pic>
    </p:spTree>
    <p:extLst>
      <p:ext uri="{BB962C8B-B14F-4D97-AF65-F5344CB8AC3E}">
        <p14:creationId xmlns:p14="http://schemas.microsoft.com/office/powerpoint/2010/main" val="406805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a:t>C5 - Probleme tratate</a:t>
            </a:r>
            <a:endParaRPr lang="en-US"/>
          </a:p>
        </p:txBody>
      </p:sp>
      <p:sp>
        <p:nvSpPr>
          <p:cNvPr id="3" name="Content Placeholder 2"/>
          <p:cNvSpPr>
            <a:spLocks noGrp="1"/>
          </p:cNvSpPr>
          <p:nvPr>
            <p:ph idx="1"/>
          </p:nvPr>
        </p:nvSpPr>
        <p:spPr/>
        <p:txBody>
          <a:bodyPr>
            <a:noAutofit/>
          </a:bodyPr>
          <a:lstStyle/>
          <a:p>
            <a:r>
              <a:rPr lang="ro-RO" sz="2800"/>
              <a:t>Metode de control al ieșirilor</a:t>
            </a:r>
          </a:p>
          <a:p>
            <a:pPr lvl="1"/>
            <a:r>
              <a:rPr lang="ro-RO"/>
              <a:t>Controlul în buclă deschisă</a:t>
            </a:r>
            <a:endParaRPr lang="en-US"/>
          </a:p>
          <a:p>
            <a:pPr lvl="1"/>
            <a:r>
              <a:rPr lang="ro-RO"/>
              <a:t>Reacția negativă și controlul</a:t>
            </a:r>
            <a:endParaRPr lang="en-US"/>
          </a:p>
          <a:p>
            <a:pPr lvl="1"/>
            <a:r>
              <a:rPr lang="ro-RO"/>
              <a:t>Sisteme bazate pe microprocesoare</a:t>
            </a:r>
            <a:endParaRPr lang="en-US"/>
          </a:p>
          <a:p>
            <a:pPr lvl="1"/>
            <a:r>
              <a:rPr lang="ro-RO"/>
              <a:t>Controlul On-Off</a:t>
            </a:r>
            <a:endParaRPr lang="en-US"/>
          </a:p>
          <a:p>
            <a:pPr lvl="1"/>
            <a:r>
              <a:rPr lang="ro-RO"/>
              <a:t>Controlul proporțional</a:t>
            </a:r>
            <a:endParaRPr lang="en-US"/>
          </a:p>
          <a:p>
            <a:pPr lvl="1"/>
            <a:r>
              <a:rPr lang="ro-RO"/>
              <a:t>Controlul PID</a:t>
            </a:r>
            <a:endParaRPr lang="en-US"/>
          </a:p>
        </p:txBody>
      </p:sp>
      <p:sp>
        <p:nvSpPr>
          <p:cNvPr id="4" name="Date Placeholder 3"/>
          <p:cNvSpPr>
            <a:spLocks noGrp="1"/>
          </p:cNvSpPr>
          <p:nvPr>
            <p:ph type="dt" sz="half" idx="10"/>
          </p:nvPr>
        </p:nvSpPr>
        <p:spPr/>
        <p:txBody>
          <a:bodyPr/>
          <a:lstStyle/>
          <a:p>
            <a:pPr>
              <a:defRPr/>
            </a:pPr>
            <a:fld id="{6455A52A-C9B4-4326-9BC7-432190347C4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a:t>
            </a:fld>
            <a:endParaRPr lang="en-US"/>
          </a:p>
        </p:txBody>
      </p:sp>
    </p:spTree>
    <p:extLst>
      <p:ext uri="{BB962C8B-B14F-4D97-AF65-F5344CB8AC3E}">
        <p14:creationId xmlns:p14="http://schemas.microsoft.com/office/powerpoint/2010/main" val="2046118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proporțional</a:t>
            </a:r>
            <a:endParaRPr lang="en-US"/>
          </a:p>
        </p:txBody>
      </p:sp>
      <p:sp>
        <p:nvSpPr>
          <p:cNvPr id="3" name="Content Placeholder 2"/>
          <p:cNvSpPr>
            <a:spLocks noGrp="1"/>
          </p:cNvSpPr>
          <p:nvPr>
            <p:ph idx="1"/>
          </p:nvPr>
        </p:nvSpPr>
        <p:spPr/>
        <p:txBody>
          <a:bodyPr>
            <a:normAutofit/>
          </a:bodyPr>
          <a:lstStyle/>
          <a:p>
            <a:r>
              <a:rPr lang="ro-RO" sz="2200"/>
              <a:t>Comanda încălzitorului este 100% pornită când încălzitorul este rece, dar când temperatura încălzitorului se apropie de valoarea setată, mărimea de control este redusă, diferența dintre valoarea de referință și valoarea reală fiind mai mică.</a:t>
            </a:r>
          </a:p>
          <a:p>
            <a:r>
              <a:rPr lang="ro-RO" sz="2200"/>
              <a:t>După cum se poate vedea, sistemul de control proporțional are mai puțină supracreștere și mai puține oscilații în jurul valorii de referință.</a:t>
            </a:r>
            <a:endParaRPr lang="en-US" sz="2200"/>
          </a:p>
        </p:txBody>
      </p:sp>
      <p:sp>
        <p:nvSpPr>
          <p:cNvPr id="4" name="Date Placeholder 3"/>
          <p:cNvSpPr>
            <a:spLocks noGrp="1"/>
          </p:cNvSpPr>
          <p:nvPr>
            <p:ph type="dt" sz="half" idx="10"/>
          </p:nvPr>
        </p:nvSpPr>
        <p:spPr/>
        <p:txBody>
          <a:bodyPr/>
          <a:lstStyle/>
          <a:p>
            <a:pPr>
              <a:defRPr/>
            </a:pPr>
            <a:fld id="{8BE77F98-8907-440F-A0D3-3364615894B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20</a:t>
            </a:fld>
            <a:endParaRPr lang="en-US"/>
          </a:p>
        </p:txBody>
      </p:sp>
      <p:pic>
        <p:nvPicPr>
          <p:cNvPr id="7" name="Picture 6"/>
          <p:cNvPicPr>
            <a:picLocks noChangeAspect="1"/>
          </p:cNvPicPr>
          <p:nvPr/>
        </p:nvPicPr>
        <p:blipFill rotWithShape="1">
          <a:blip r:embed="rId2"/>
          <a:srcRect t="48328"/>
          <a:stretch/>
        </p:blipFill>
        <p:spPr>
          <a:xfrm>
            <a:off x="717947" y="4343400"/>
            <a:ext cx="7708106" cy="2444115"/>
          </a:xfrm>
          <a:prstGeom prst="rect">
            <a:avLst/>
          </a:prstGeom>
        </p:spPr>
      </p:pic>
    </p:spTree>
    <p:extLst>
      <p:ext uri="{BB962C8B-B14F-4D97-AF65-F5344CB8AC3E}">
        <p14:creationId xmlns:p14="http://schemas.microsoft.com/office/powerpoint/2010/main" val="4285103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proporțional</a:t>
            </a:r>
            <a:endParaRPr lang="en-US"/>
          </a:p>
        </p:txBody>
      </p:sp>
      <p:sp>
        <p:nvSpPr>
          <p:cNvPr id="3" name="Content Placeholder 2"/>
          <p:cNvSpPr>
            <a:spLocks noGrp="1"/>
          </p:cNvSpPr>
          <p:nvPr>
            <p:ph idx="1"/>
          </p:nvPr>
        </p:nvSpPr>
        <p:spPr/>
        <p:txBody>
          <a:bodyPr/>
          <a:lstStyle/>
          <a:p>
            <a:r>
              <a:rPr lang="ro-RO"/>
              <a:t>Proiectarea unui sistem de control proporțional este mai complicată decât proiectarea unui sistem de control on-off.</a:t>
            </a:r>
          </a:p>
          <a:p>
            <a:r>
              <a:rPr lang="ro-RO"/>
              <a:t>Cu un sistem de control proporțional, trebuie ajustat câștigul în funcție de aplicație:</a:t>
            </a:r>
          </a:p>
          <a:p>
            <a:pPr lvl="1"/>
            <a:r>
              <a:rPr lang="ro-RO"/>
              <a:t>cu prea mult câștig se ajunge la un control on-off;</a:t>
            </a:r>
          </a:p>
          <a:p>
            <a:pPr lvl="1"/>
            <a:r>
              <a:rPr lang="ro-RO"/>
              <a:t>cu prea puțin câștig nu se atinge niciodată punctul de referință.</a:t>
            </a:r>
          </a:p>
          <a:p>
            <a:r>
              <a:rPr lang="ro-RO"/>
              <a:t>Sistemele proporționale funcționează cel mai bine atunci când sarcina este fixă sau este, cel puțin cunoscută, procesorului de control.</a:t>
            </a:r>
            <a:endParaRPr lang="en-US"/>
          </a:p>
        </p:txBody>
      </p:sp>
      <p:sp>
        <p:nvSpPr>
          <p:cNvPr id="4" name="Date Placeholder 3"/>
          <p:cNvSpPr>
            <a:spLocks noGrp="1"/>
          </p:cNvSpPr>
          <p:nvPr>
            <p:ph type="dt" sz="half" idx="10"/>
          </p:nvPr>
        </p:nvSpPr>
        <p:spPr/>
        <p:txBody>
          <a:bodyPr/>
          <a:lstStyle/>
          <a:p>
            <a:pPr>
              <a:defRPr/>
            </a:pPr>
            <a:fld id="{A5C1AD0D-E3F7-42E3-AC8A-1058BB09687D}"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21</a:t>
            </a:fld>
            <a:endParaRPr lang="en-US"/>
          </a:p>
        </p:txBody>
      </p:sp>
    </p:spTree>
    <p:extLst>
      <p:ext uri="{BB962C8B-B14F-4D97-AF65-F5344CB8AC3E}">
        <p14:creationId xmlns:p14="http://schemas.microsoft.com/office/powerpoint/2010/main" val="4026049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PID</a:t>
            </a:r>
            <a:endParaRPr lang="en-US"/>
          </a:p>
        </p:txBody>
      </p:sp>
      <p:sp>
        <p:nvSpPr>
          <p:cNvPr id="3" name="Content Placeholder 2"/>
          <p:cNvSpPr>
            <a:spLocks noGrp="1"/>
          </p:cNvSpPr>
          <p:nvPr>
            <p:ph idx="1"/>
          </p:nvPr>
        </p:nvSpPr>
        <p:spPr/>
        <p:txBody>
          <a:bodyPr/>
          <a:lstStyle/>
          <a:p>
            <a:r>
              <a:rPr lang="ro-RO"/>
              <a:t>Conceptul de bază din spatele controlului PID este de a adăuga o altă intrare în sistem, această intrare reprezentând </a:t>
            </a:r>
            <a:r>
              <a:rPr lang="ro-RO" i="1"/>
              <a:t>istoricul</a:t>
            </a:r>
            <a:r>
              <a:rPr lang="ro-RO"/>
              <a:t> a ceea ce s-a întâmplat, de fapt, de când a fost aplicat controlul.</a:t>
            </a:r>
          </a:p>
          <a:p>
            <a:r>
              <a:rPr lang="ro-RO"/>
              <a:t>Schema bloc a unui sistem de control PID:</a:t>
            </a:r>
            <a:endParaRPr lang="en-US"/>
          </a:p>
        </p:txBody>
      </p:sp>
      <p:sp>
        <p:nvSpPr>
          <p:cNvPr id="4" name="Date Placeholder 3"/>
          <p:cNvSpPr>
            <a:spLocks noGrp="1"/>
          </p:cNvSpPr>
          <p:nvPr>
            <p:ph type="dt" sz="half" idx="10"/>
          </p:nvPr>
        </p:nvSpPr>
        <p:spPr/>
        <p:txBody>
          <a:bodyPr/>
          <a:lstStyle/>
          <a:p>
            <a:pPr>
              <a:defRPr/>
            </a:pPr>
            <a:fld id="{A40FD7D1-69B4-405F-8941-AF9B2D7DC623}"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22</a:t>
            </a:fld>
            <a:endParaRPr lang="en-US"/>
          </a:p>
        </p:txBody>
      </p:sp>
      <p:pic>
        <p:nvPicPr>
          <p:cNvPr id="7" name="Picture 6"/>
          <p:cNvPicPr>
            <a:picLocks noChangeAspect="1"/>
          </p:cNvPicPr>
          <p:nvPr/>
        </p:nvPicPr>
        <p:blipFill>
          <a:blip r:embed="rId2"/>
          <a:stretch>
            <a:fillRect/>
          </a:stretch>
        </p:blipFill>
        <p:spPr>
          <a:xfrm>
            <a:off x="91440" y="3939540"/>
            <a:ext cx="8961120" cy="2575560"/>
          </a:xfrm>
          <a:prstGeom prst="rect">
            <a:avLst/>
          </a:prstGeom>
        </p:spPr>
      </p:pic>
    </p:spTree>
    <p:extLst>
      <p:ext uri="{BB962C8B-B14F-4D97-AF65-F5344CB8AC3E}">
        <p14:creationId xmlns:p14="http://schemas.microsoft.com/office/powerpoint/2010/main" val="1598442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PID</a:t>
            </a:r>
            <a:endParaRPr lang="en-US"/>
          </a:p>
        </p:txBody>
      </p:sp>
      <p:sp>
        <p:nvSpPr>
          <p:cNvPr id="3" name="Content Placeholder 2"/>
          <p:cNvSpPr>
            <a:spLocks noGrp="1"/>
          </p:cNvSpPr>
          <p:nvPr>
            <p:ph idx="1"/>
          </p:nvPr>
        </p:nvSpPr>
        <p:spPr/>
        <p:txBody>
          <a:bodyPr/>
          <a:lstStyle/>
          <a:p>
            <a:r>
              <a:rPr lang="ro-RO"/>
              <a:t>Diferența dintre valoarea reală a oricărui lucru controlat și valoarea de referință este amplificată.</a:t>
            </a:r>
          </a:p>
          <a:p>
            <a:r>
              <a:rPr lang="ro-RO"/>
              <a:t>Derivata și integrala diferenței amplificate sunt însumate cu eroarea amplificată pentru a produce semnalul de ieșire.</a:t>
            </a:r>
            <a:endParaRPr lang="en-US"/>
          </a:p>
        </p:txBody>
      </p:sp>
      <p:sp>
        <p:nvSpPr>
          <p:cNvPr id="4" name="Date Placeholder 3"/>
          <p:cNvSpPr>
            <a:spLocks noGrp="1"/>
          </p:cNvSpPr>
          <p:nvPr>
            <p:ph type="dt" sz="half" idx="10"/>
          </p:nvPr>
        </p:nvSpPr>
        <p:spPr/>
        <p:txBody>
          <a:bodyPr/>
          <a:lstStyle/>
          <a:p>
            <a:pPr>
              <a:defRPr/>
            </a:pPr>
            <a:fld id="{CB47D174-FADD-4A17-9755-0A4B5CDE9F95}"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23</a:t>
            </a:fld>
            <a:endParaRPr lang="en-US"/>
          </a:p>
        </p:txBody>
      </p:sp>
      <p:pic>
        <p:nvPicPr>
          <p:cNvPr id="7" name="Picture 6"/>
          <p:cNvPicPr>
            <a:picLocks noChangeAspect="1"/>
          </p:cNvPicPr>
          <p:nvPr/>
        </p:nvPicPr>
        <p:blipFill>
          <a:blip r:embed="rId2"/>
          <a:stretch>
            <a:fillRect/>
          </a:stretch>
        </p:blipFill>
        <p:spPr>
          <a:xfrm>
            <a:off x="91440" y="3939540"/>
            <a:ext cx="8961120" cy="2575560"/>
          </a:xfrm>
          <a:prstGeom prst="rect">
            <a:avLst/>
          </a:prstGeom>
        </p:spPr>
      </p:pic>
    </p:spTree>
    <p:extLst>
      <p:ext uri="{BB962C8B-B14F-4D97-AF65-F5344CB8AC3E}">
        <p14:creationId xmlns:p14="http://schemas.microsoft.com/office/powerpoint/2010/main" val="1253769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PID</a:t>
            </a:r>
            <a:endParaRPr lang="en-US"/>
          </a:p>
        </p:txBody>
      </p:sp>
      <p:sp>
        <p:nvSpPr>
          <p:cNvPr id="3" name="Content Placeholder 2"/>
          <p:cNvSpPr>
            <a:spLocks noGrp="1"/>
          </p:cNvSpPr>
          <p:nvPr>
            <p:ph idx="1"/>
          </p:nvPr>
        </p:nvSpPr>
        <p:spPr/>
        <p:txBody>
          <a:bodyPr/>
          <a:lstStyle/>
          <a:p>
            <a:r>
              <a:rPr lang="ro-RO"/>
              <a:t>Formula generală de calcul a ieșirii unui controler PID:</a:t>
            </a:r>
          </a:p>
          <a:p>
            <a:endParaRPr lang="ro-RO"/>
          </a:p>
          <a:p>
            <a:endParaRPr lang="ro-RO"/>
          </a:p>
          <a:p>
            <a:r>
              <a:rPr lang="ro-RO"/>
              <a:t>unde</a:t>
            </a:r>
          </a:p>
          <a:p>
            <a:pPr lvl="1"/>
            <a:r>
              <a:rPr lang="ro-RO" b="1" i="1"/>
              <a:t>G</a:t>
            </a:r>
            <a:r>
              <a:rPr lang="ro-RO"/>
              <a:t> este câștigul</a:t>
            </a:r>
            <a:endParaRPr lang="en-US"/>
          </a:p>
          <a:p>
            <a:pPr lvl="1"/>
            <a:r>
              <a:rPr lang="ro-RO" b="1" i="1"/>
              <a:t>e</a:t>
            </a:r>
            <a:r>
              <a:rPr lang="ro-RO"/>
              <a:t> este eroarea (diferența dintre valoarea de referință și valoarea reală)</a:t>
            </a:r>
            <a:endParaRPr lang="en-US"/>
          </a:p>
          <a:p>
            <a:pPr lvl="1"/>
            <a:r>
              <a:rPr lang="ro-RO" b="1" i="1"/>
              <a:t>I</a:t>
            </a:r>
            <a:r>
              <a:rPr lang="ro-RO"/>
              <a:t> este cantitatea de integrală ce trebuie aplicată</a:t>
            </a:r>
            <a:endParaRPr lang="en-US"/>
          </a:p>
          <a:p>
            <a:pPr lvl="1"/>
            <a:r>
              <a:rPr lang="ro-RO" b="1" i="1"/>
              <a:t>D</a:t>
            </a:r>
            <a:r>
              <a:rPr lang="ro-RO"/>
              <a:t> este cantitatea de derivată ce trebuie aplicată</a:t>
            </a:r>
            <a:endParaRPr lang="en-US"/>
          </a:p>
          <a:p>
            <a:endParaRPr lang="en-US"/>
          </a:p>
        </p:txBody>
      </p:sp>
      <p:sp>
        <p:nvSpPr>
          <p:cNvPr id="4" name="Date Placeholder 3"/>
          <p:cNvSpPr>
            <a:spLocks noGrp="1"/>
          </p:cNvSpPr>
          <p:nvPr>
            <p:ph type="dt" sz="half" idx="10"/>
          </p:nvPr>
        </p:nvSpPr>
        <p:spPr/>
        <p:txBody>
          <a:bodyPr/>
          <a:lstStyle/>
          <a:p>
            <a:pPr>
              <a:defRPr/>
            </a:pPr>
            <a:fld id="{02C33115-AA45-4369-AF7E-D4714CDE9626}"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24</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1258556984"/>
              </p:ext>
            </p:extLst>
          </p:nvPr>
        </p:nvGraphicFramePr>
        <p:xfrm>
          <a:off x="2679840" y="2184720"/>
          <a:ext cx="3784320" cy="863280"/>
        </p:xfrm>
        <a:graphic>
          <a:graphicData uri="http://schemas.openxmlformats.org/presentationml/2006/ole">
            <mc:AlternateContent xmlns:mc="http://schemas.openxmlformats.org/markup-compatibility/2006">
              <mc:Choice xmlns:v="urn:schemas-microsoft-com:vml" Requires="v">
                <p:oleObj spid="_x0000_s7199" name="Equation" r:id="rId3" imgW="1892160" imgH="431640" progId="Equation.3">
                  <p:embed/>
                </p:oleObj>
              </mc:Choice>
              <mc:Fallback>
                <p:oleObj name="Equation" r:id="rId3" imgW="1892160" imgH="431640" progId="Equation.3">
                  <p:embed/>
                  <p:pic>
                    <p:nvPicPr>
                      <p:cNvPr id="0" name=""/>
                      <p:cNvPicPr/>
                      <p:nvPr/>
                    </p:nvPicPr>
                    <p:blipFill>
                      <a:blip r:embed="rId4"/>
                      <a:stretch>
                        <a:fillRect/>
                      </a:stretch>
                    </p:blipFill>
                    <p:spPr>
                      <a:xfrm>
                        <a:off x="2679840" y="2184720"/>
                        <a:ext cx="3784320" cy="863280"/>
                      </a:xfrm>
                      <a:prstGeom prst="rect">
                        <a:avLst/>
                      </a:prstGeom>
                    </p:spPr>
                  </p:pic>
                </p:oleObj>
              </mc:Fallback>
            </mc:AlternateContent>
          </a:graphicData>
        </a:graphic>
      </p:graphicFrame>
    </p:spTree>
    <p:extLst>
      <p:ext uri="{BB962C8B-B14F-4D97-AF65-F5344CB8AC3E}">
        <p14:creationId xmlns:p14="http://schemas.microsoft.com/office/powerpoint/2010/main" val="121679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PID</a:t>
            </a:r>
            <a:endParaRPr lang="en-US"/>
          </a:p>
        </p:txBody>
      </p:sp>
      <p:sp>
        <p:nvSpPr>
          <p:cNvPr id="3" name="Content Placeholder 2"/>
          <p:cNvSpPr>
            <a:spLocks noGrp="1"/>
          </p:cNvSpPr>
          <p:nvPr>
            <p:ph idx="1"/>
          </p:nvPr>
        </p:nvSpPr>
        <p:spPr/>
        <p:txBody>
          <a:bodyPr/>
          <a:lstStyle/>
          <a:p>
            <a:r>
              <a:rPr lang="ro-RO"/>
              <a:t>Dacă </a:t>
            </a:r>
            <a:r>
              <a:rPr lang="ro-RO" b="1" i="1"/>
              <a:t>I</a:t>
            </a:r>
            <a:r>
              <a:rPr lang="ro-RO"/>
              <a:t> și </a:t>
            </a:r>
            <a:r>
              <a:rPr lang="ro-RO" b="1" i="1"/>
              <a:t>D</a:t>
            </a:r>
            <a:r>
              <a:rPr lang="ro-RO"/>
              <a:t> sunt egale cu 0, atunci ieșirea este:</a:t>
            </a:r>
            <a:br>
              <a:rPr lang="ro-RO"/>
            </a:br>
            <a:br>
              <a:rPr lang="ro-RO"/>
            </a:br>
            <a:br>
              <a:rPr lang="ro-RO"/>
            </a:br>
            <a:r>
              <a:rPr lang="ro-RO"/>
              <a:t>care este formula pentru un controler proporțional.</a:t>
            </a:r>
            <a:endParaRPr lang="en-US"/>
          </a:p>
          <a:p>
            <a:r>
              <a:rPr lang="ro-RO"/>
              <a:t>Dacă </a:t>
            </a:r>
            <a:r>
              <a:rPr lang="ro-RO" b="1" i="1"/>
              <a:t>I</a:t>
            </a:r>
            <a:r>
              <a:rPr lang="ro-RO"/>
              <a:t> și </a:t>
            </a:r>
            <a:r>
              <a:rPr lang="ro-RO" b="1" i="1"/>
              <a:t>D</a:t>
            </a:r>
            <a:r>
              <a:rPr lang="ro-RO"/>
              <a:t> sunt egali 0 și </a:t>
            </a:r>
            <a:r>
              <a:rPr lang="ro-RO" b="1" i="1"/>
              <a:t>G</a:t>
            </a:r>
            <a:r>
              <a:rPr lang="ro-RO"/>
              <a:t> este foarte mare, astfel că ieșirea este totdeauna saturată, atunci acestă situație descrie un controler on-off.</a:t>
            </a:r>
          </a:p>
          <a:p>
            <a:r>
              <a:rPr lang="ro-RO"/>
              <a:t>Lucrurile care deosebesc controlerul PID de controlerul proporțional sunt termenii integral și derivativ.</a:t>
            </a:r>
          </a:p>
          <a:p>
            <a:r>
              <a:rPr lang="ro-RO"/>
              <a:t>Aceștia sunt termeni în funcție de timp.</a:t>
            </a:r>
            <a:endParaRPr lang="en-US"/>
          </a:p>
        </p:txBody>
      </p:sp>
      <p:sp>
        <p:nvSpPr>
          <p:cNvPr id="4" name="Date Placeholder 3"/>
          <p:cNvSpPr>
            <a:spLocks noGrp="1"/>
          </p:cNvSpPr>
          <p:nvPr>
            <p:ph type="dt" sz="half" idx="10"/>
          </p:nvPr>
        </p:nvSpPr>
        <p:spPr/>
        <p:txBody>
          <a:bodyPr/>
          <a:lstStyle/>
          <a:p>
            <a:pPr>
              <a:defRPr/>
            </a:pPr>
            <a:fld id="{D158DCD7-DFDD-44D2-845C-C4E0947F0AB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25</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808035877"/>
              </p:ext>
            </p:extLst>
          </p:nvPr>
        </p:nvGraphicFramePr>
        <p:xfrm>
          <a:off x="5867610" y="704970"/>
          <a:ext cx="2838240" cy="647460"/>
        </p:xfrm>
        <a:graphic>
          <a:graphicData uri="http://schemas.openxmlformats.org/presentationml/2006/ole">
            <mc:AlternateContent xmlns:mc="http://schemas.openxmlformats.org/markup-compatibility/2006">
              <mc:Choice xmlns:v="urn:schemas-microsoft-com:vml" Requires="v">
                <p:oleObj spid="_x0000_s8250" name="Equation" r:id="rId3" imgW="1892160" imgH="431640" progId="Equation.3">
                  <p:embed/>
                </p:oleObj>
              </mc:Choice>
              <mc:Fallback>
                <p:oleObj name="Equation" r:id="rId3" imgW="1892160" imgH="431640" progId="Equation.3">
                  <p:embed/>
                  <p:pic>
                    <p:nvPicPr>
                      <p:cNvPr id="8" name="Object 7"/>
                      <p:cNvPicPr/>
                      <p:nvPr/>
                    </p:nvPicPr>
                    <p:blipFill>
                      <a:blip r:embed="rId4"/>
                      <a:stretch>
                        <a:fillRect/>
                      </a:stretch>
                    </p:blipFill>
                    <p:spPr>
                      <a:xfrm>
                        <a:off x="5867610" y="704970"/>
                        <a:ext cx="2838240" cy="64746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28286005"/>
              </p:ext>
            </p:extLst>
          </p:nvPr>
        </p:nvGraphicFramePr>
        <p:xfrm>
          <a:off x="4229280" y="2159640"/>
          <a:ext cx="685440" cy="354960"/>
        </p:xfrm>
        <a:graphic>
          <a:graphicData uri="http://schemas.openxmlformats.org/presentationml/2006/ole">
            <mc:AlternateContent xmlns:mc="http://schemas.openxmlformats.org/markup-compatibility/2006">
              <mc:Choice xmlns:v="urn:schemas-microsoft-com:vml" Requires="v">
                <p:oleObj spid="_x0000_s8251" name="Equation" r:id="rId5" imgW="342720" imgH="177480" progId="Equation.3">
                  <p:embed/>
                </p:oleObj>
              </mc:Choice>
              <mc:Fallback>
                <p:oleObj name="Equation" r:id="rId5" imgW="342720" imgH="177480" progId="Equation.3">
                  <p:embed/>
                  <p:pic>
                    <p:nvPicPr>
                      <p:cNvPr id="0" name=""/>
                      <p:cNvPicPr/>
                      <p:nvPr/>
                    </p:nvPicPr>
                    <p:blipFill>
                      <a:blip r:embed="rId6"/>
                      <a:stretch>
                        <a:fillRect/>
                      </a:stretch>
                    </p:blipFill>
                    <p:spPr>
                      <a:xfrm>
                        <a:off x="4229280" y="2159640"/>
                        <a:ext cx="685440" cy="354960"/>
                      </a:xfrm>
                      <a:prstGeom prst="rect">
                        <a:avLst/>
                      </a:prstGeom>
                    </p:spPr>
                  </p:pic>
                </p:oleObj>
              </mc:Fallback>
            </mc:AlternateContent>
          </a:graphicData>
        </a:graphic>
      </p:graphicFrame>
    </p:spTree>
    <p:extLst>
      <p:ext uri="{BB962C8B-B14F-4D97-AF65-F5344CB8AC3E}">
        <p14:creationId xmlns:p14="http://schemas.microsoft.com/office/powerpoint/2010/main" val="618088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PID</a:t>
            </a:r>
            <a:endParaRPr lang="en-US"/>
          </a:p>
        </p:txBody>
      </p:sp>
      <p:sp>
        <p:nvSpPr>
          <p:cNvPr id="3" name="Content Placeholder 2"/>
          <p:cNvSpPr>
            <a:spLocks noGrp="1"/>
          </p:cNvSpPr>
          <p:nvPr>
            <p:ph idx="1"/>
          </p:nvPr>
        </p:nvSpPr>
        <p:spPr/>
        <p:txBody>
          <a:bodyPr/>
          <a:lstStyle/>
          <a:p>
            <a:r>
              <a:rPr lang="ro-RO"/>
              <a:t>Aproape orice sistem are un fel de inerție.</a:t>
            </a:r>
          </a:p>
          <a:p>
            <a:r>
              <a:rPr lang="ro-RO"/>
              <a:t>Când porniți un încălzitor, acesta devine mai fierbinte decât ceea ce încearcă să încălzească (sarcina).</a:t>
            </a:r>
          </a:p>
          <a:p>
            <a:r>
              <a:rPr lang="ro-RO"/>
              <a:t>Așa și trebuie pentru că altfel ar absorbi căldura din sarcină în loc să transfere căldură spre ea.</a:t>
            </a:r>
          </a:p>
          <a:p>
            <a:r>
              <a:rPr lang="ro-RO"/>
              <a:t>Când opriți încălzitorul, acesta nu se răcește imediat.</a:t>
            </a:r>
          </a:p>
          <a:p>
            <a:r>
              <a:rPr lang="ro-RO"/>
              <a:t>În schimb, temperatura sa scade încet.</a:t>
            </a:r>
          </a:p>
          <a:p>
            <a:r>
              <a:rPr lang="ro-RO"/>
              <a:t>Până când încălzitorul se răcește și ajunge la aceeași temperatură cu sarcina, el va continua să mărească temperatura sarcinii. </a:t>
            </a:r>
            <a:endParaRPr lang="en-US"/>
          </a:p>
        </p:txBody>
      </p:sp>
      <p:sp>
        <p:nvSpPr>
          <p:cNvPr id="4" name="Date Placeholder 3"/>
          <p:cNvSpPr>
            <a:spLocks noGrp="1"/>
          </p:cNvSpPr>
          <p:nvPr>
            <p:ph type="dt" sz="half" idx="10"/>
          </p:nvPr>
        </p:nvSpPr>
        <p:spPr/>
        <p:txBody>
          <a:bodyPr/>
          <a:lstStyle/>
          <a:p>
            <a:pPr>
              <a:defRPr/>
            </a:pPr>
            <a:fld id="{F702A60C-D3BF-4CB9-83D3-0E5E6BB3FF7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26</a:t>
            </a:fld>
            <a:endParaRPr lang="en-US"/>
          </a:p>
        </p:txBody>
      </p:sp>
    </p:spTree>
    <p:extLst>
      <p:ext uri="{BB962C8B-B14F-4D97-AF65-F5344CB8AC3E}">
        <p14:creationId xmlns:p14="http://schemas.microsoft.com/office/powerpoint/2010/main" val="689163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PID</a:t>
            </a:r>
            <a:endParaRPr lang="en-US"/>
          </a:p>
        </p:txBody>
      </p:sp>
      <p:sp>
        <p:nvSpPr>
          <p:cNvPr id="3" name="Content Placeholder 2"/>
          <p:cNvSpPr>
            <a:spLocks noGrp="1"/>
          </p:cNvSpPr>
          <p:nvPr>
            <p:ph idx="1"/>
          </p:nvPr>
        </p:nvSpPr>
        <p:spPr/>
        <p:txBody>
          <a:bodyPr/>
          <a:lstStyle/>
          <a:p>
            <a:r>
              <a:rPr lang="ro-RO"/>
              <a:t>Ilustrarea fenomenului de inerție descris:</a:t>
            </a:r>
          </a:p>
          <a:p>
            <a:endParaRPr lang="ro-RO"/>
          </a:p>
          <a:p>
            <a:endParaRPr lang="ro-RO"/>
          </a:p>
          <a:p>
            <a:endParaRPr lang="ro-RO"/>
          </a:p>
          <a:p>
            <a:endParaRPr lang="ro-RO"/>
          </a:p>
          <a:p>
            <a:endParaRPr lang="ro-RO"/>
          </a:p>
          <a:p>
            <a:endParaRPr lang="ro-RO"/>
          </a:p>
          <a:p>
            <a:r>
              <a:rPr lang="ro-RO" sz="2000"/>
              <a:t>Diferența dintre temperatura încălzitorului și temperatura sarcinii precum și cât de repede se încălzește/răcește fiecare dintre acestea depind de masă, cantitatea de energie aplicată încălzitorului ș.a.m.d.</a:t>
            </a:r>
          </a:p>
          <a:p>
            <a:r>
              <a:rPr lang="ro-RO" sz="2000"/>
              <a:t>Se arată, de asemenea, efectul asupra aceluiași încălzitor a unei sarcinii ușoare față de o sarcină grea.</a:t>
            </a:r>
            <a:endParaRPr lang="en-US" sz="1800"/>
          </a:p>
        </p:txBody>
      </p:sp>
      <p:sp>
        <p:nvSpPr>
          <p:cNvPr id="4" name="Date Placeholder 3"/>
          <p:cNvSpPr>
            <a:spLocks noGrp="1"/>
          </p:cNvSpPr>
          <p:nvPr>
            <p:ph type="dt" sz="half" idx="10"/>
          </p:nvPr>
        </p:nvSpPr>
        <p:spPr/>
        <p:txBody>
          <a:bodyPr/>
          <a:lstStyle/>
          <a:p>
            <a:pPr>
              <a:defRPr/>
            </a:pPr>
            <a:fld id="{6844E3AC-CB4F-405D-8630-49D9F01339E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27</a:t>
            </a:fld>
            <a:endParaRPr lang="en-US"/>
          </a:p>
        </p:txBody>
      </p:sp>
      <p:grpSp>
        <p:nvGrpSpPr>
          <p:cNvPr id="9" name="Group 8"/>
          <p:cNvGrpSpPr/>
          <p:nvPr/>
        </p:nvGrpSpPr>
        <p:grpSpPr>
          <a:xfrm>
            <a:off x="348615" y="2286000"/>
            <a:ext cx="8446770" cy="2189458"/>
            <a:chOff x="457200" y="2438400"/>
            <a:chExt cx="8446770" cy="2189458"/>
          </a:xfrm>
        </p:grpSpPr>
        <p:pic>
          <p:nvPicPr>
            <p:cNvPr id="7" name="Picture 6"/>
            <p:cNvPicPr>
              <a:picLocks noChangeAspect="1"/>
            </p:cNvPicPr>
            <p:nvPr/>
          </p:nvPicPr>
          <p:blipFill rotWithShape="1">
            <a:blip r:embed="rId2"/>
            <a:srcRect b="55556"/>
            <a:stretch/>
          </p:blipFill>
          <p:spPr>
            <a:xfrm>
              <a:off x="457200" y="2438400"/>
              <a:ext cx="3897630" cy="2189458"/>
            </a:xfrm>
            <a:prstGeom prst="rect">
              <a:avLst/>
            </a:prstGeom>
          </p:spPr>
        </p:pic>
        <p:pic>
          <p:nvPicPr>
            <p:cNvPr id="8" name="Picture 7"/>
            <p:cNvPicPr>
              <a:picLocks noChangeAspect="1"/>
            </p:cNvPicPr>
            <p:nvPr/>
          </p:nvPicPr>
          <p:blipFill rotWithShape="1">
            <a:blip r:embed="rId2"/>
            <a:srcRect t="55556"/>
            <a:stretch/>
          </p:blipFill>
          <p:spPr>
            <a:xfrm>
              <a:off x="5006340" y="2438400"/>
              <a:ext cx="3897630" cy="2189458"/>
            </a:xfrm>
            <a:prstGeom prst="rect">
              <a:avLst/>
            </a:prstGeom>
          </p:spPr>
        </p:pic>
      </p:grpSp>
    </p:spTree>
    <p:extLst>
      <p:ext uri="{BB962C8B-B14F-4D97-AF65-F5344CB8AC3E}">
        <p14:creationId xmlns:p14="http://schemas.microsoft.com/office/powerpoint/2010/main" val="1762415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Derivata</a:t>
            </a:r>
            <a:endParaRPr lang="en-US" sz="3000"/>
          </a:p>
        </p:txBody>
      </p:sp>
      <p:sp>
        <p:nvSpPr>
          <p:cNvPr id="3" name="Content Placeholder 2"/>
          <p:cNvSpPr>
            <a:spLocks noGrp="1"/>
          </p:cNvSpPr>
          <p:nvPr>
            <p:ph idx="1"/>
          </p:nvPr>
        </p:nvSpPr>
        <p:spPr/>
        <p:txBody>
          <a:bodyPr>
            <a:normAutofit fontScale="92500" lnSpcReduction="20000"/>
          </a:bodyPr>
          <a:lstStyle/>
          <a:p>
            <a:r>
              <a:rPr lang="ro-RO"/>
              <a:t>Adăugarea unui termen derivativ la ecuația de control permite un control mai bun.</a:t>
            </a:r>
          </a:p>
          <a:p>
            <a:r>
              <a:rPr lang="ro-RO"/>
              <a:t>Derivata reprezintă o măsură pentru cât de rapidă este schimbarea temperaturii sarcinii - câte grade pe minut, de exemplu.</a:t>
            </a:r>
          </a:p>
          <a:p>
            <a:r>
              <a:rPr lang="ro-RO"/>
              <a:t>Acest lucru oferă sistemului de control o indicație a ordinului de mărime a sarcinii.</a:t>
            </a:r>
          </a:p>
          <a:p>
            <a:r>
              <a:rPr lang="ro-RO"/>
              <a:t>Matematic, derivata unei curbe este panta curbei în punctul respectiv - în acest caz, panta erorii:</a:t>
            </a:r>
          </a:p>
          <a:p>
            <a:pPr lvl="1"/>
            <a:r>
              <a:rPr lang="ro-RO"/>
              <a:t>Dacă termenul de eroare scade, are o pantă negativă, iar derivata va fi negativă.</a:t>
            </a:r>
          </a:p>
          <a:p>
            <a:pPr lvl="1"/>
            <a:r>
              <a:rPr lang="ro-RO"/>
              <a:t>Dacă termenul de eroare este în creștere, derivata va fi pozitivă.</a:t>
            </a:r>
          </a:p>
          <a:p>
            <a:pPr lvl="1"/>
            <a:r>
              <a:rPr lang="ro-RO"/>
              <a:t>Dacă termenul de eroare nu se modifică, atunci panta și derivata sunt ambele egale cu 0 și e important de reținut că orice eroare, chiar și una foarte mare, va avea derivata egală cu 0 dacă eroarea nu se schimbă.</a:t>
            </a:r>
            <a:endParaRPr lang="en-US"/>
          </a:p>
        </p:txBody>
      </p:sp>
      <p:sp>
        <p:nvSpPr>
          <p:cNvPr id="4" name="Date Placeholder 3"/>
          <p:cNvSpPr>
            <a:spLocks noGrp="1"/>
          </p:cNvSpPr>
          <p:nvPr>
            <p:ph type="dt" sz="half" idx="10"/>
          </p:nvPr>
        </p:nvSpPr>
        <p:spPr/>
        <p:txBody>
          <a:bodyPr/>
          <a:lstStyle/>
          <a:p>
            <a:pPr>
              <a:defRPr/>
            </a:pPr>
            <a:fld id="{46A0C91D-0E6F-45BA-9235-F0ACD228D10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28</a:t>
            </a:fld>
            <a:endParaRPr lang="en-US"/>
          </a:p>
        </p:txBody>
      </p:sp>
    </p:spTree>
    <p:extLst>
      <p:ext uri="{BB962C8B-B14F-4D97-AF65-F5344CB8AC3E}">
        <p14:creationId xmlns:p14="http://schemas.microsoft.com/office/powerpoint/2010/main" val="4258024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Derivata</a:t>
            </a:r>
            <a:endParaRPr lang="en-US" sz="3000"/>
          </a:p>
        </p:txBody>
      </p:sp>
      <p:sp>
        <p:nvSpPr>
          <p:cNvPr id="3" name="Content Placeholder 2"/>
          <p:cNvSpPr>
            <a:spLocks noGrp="1"/>
          </p:cNvSpPr>
          <p:nvPr>
            <p:ph idx="1"/>
          </p:nvPr>
        </p:nvSpPr>
        <p:spPr/>
        <p:txBody>
          <a:bodyPr>
            <a:normAutofit/>
          </a:bodyPr>
          <a:lstStyle/>
          <a:p>
            <a:r>
              <a:rPr lang="ro-RO" sz="2200"/>
              <a:t>Graficul original al încălzitorului/sarcinii, termenul de eroare rezultat și termenul derivată:</a:t>
            </a:r>
            <a:endParaRPr lang="en-US" sz="2200"/>
          </a:p>
        </p:txBody>
      </p:sp>
      <p:sp>
        <p:nvSpPr>
          <p:cNvPr id="4" name="Date Placeholder 3"/>
          <p:cNvSpPr>
            <a:spLocks noGrp="1"/>
          </p:cNvSpPr>
          <p:nvPr>
            <p:ph type="dt" sz="half" idx="10"/>
          </p:nvPr>
        </p:nvSpPr>
        <p:spPr/>
        <p:txBody>
          <a:bodyPr/>
          <a:lstStyle/>
          <a:p>
            <a:pPr>
              <a:defRPr/>
            </a:pPr>
            <a:fld id="{23466AD3-CF2C-42B5-AEA9-ABB211F5D2B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29</a:t>
            </a:fld>
            <a:endParaRPr lang="en-US"/>
          </a:p>
        </p:txBody>
      </p:sp>
      <p:pic>
        <p:nvPicPr>
          <p:cNvPr id="7" name="Picture 6"/>
          <p:cNvPicPr>
            <a:picLocks noChangeAspect="1"/>
          </p:cNvPicPr>
          <p:nvPr/>
        </p:nvPicPr>
        <p:blipFill>
          <a:blip r:embed="rId2"/>
          <a:stretch>
            <a:fillRect/>
          </a:stretch>
        </p:blipFill>
        <p:spPr>
          <a:xfrm>
            <a:off x="2505075" y="2438400"/>
            <a:ext cx="4133850" cy="4371975"/>
          </a:xfrm>
          <a:prstGeom prst="rect">
            <a:avLst/>
          </a:prstGeom>
        </p:spPr>
      </p:pic>
    </p:spTree>
    <p:extLst>
      <p:ext uri="{BB962C8B-B14F-4D97-AF65-F5344CB8AC3E}">
        <p14:creationId xmlns:p14="http://schemas.microsoft.com/office/powerpoint/2010/main" val="381728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t>Controlul în buclă deschisă</a:t>
            </a:r>
            <a:endParaRPr lang="en-US"/>
          </a:p>
        </p:txBody>
      </p:sp>
      <p:sp>
        <p:nvSpPr>
          <p:cNvPr id="3" name="Content Placeholder 2"/>
          <p:cNvSpPr>
            <a:spLocks noGrp="1"/>
          </p:cNvSpPr>
          <p:nvPr>
            <p:ph idx="1"/>
          </p:nvPr>
        </p:nvSpPr>
        <p:spPr/>
        <p:txBody>
          <a:bodyPr>
            <a:normAutofit/>
          </a:bodyPr>
          <a:lstStyle/>
          <a:p>
            <a:r>
              <a:rPr lang="ro-RO"/>
              <a:t>Cea mai simplă formă de mecanism de control este o ieșire în buclă deschisă.</a:t>
            </a:r>
          </a:p>
          <a:p>
            <a:r>
              <a:rPr lang="ro-RO"/>
              <a:t>Buclele deschise înseamnă că nu există nicio reacție dinspre dispozitivul comandat spre dispozitivul de control și nu există nici o indicație dacă dispozitivul care este controlat face, de fapt, ceea ce este pus să facă.</a:t>
            </a:r>
          </a:p>
          <a:p>
            <a:r>
              <a:rPr lang="ro-RO"/>
              <a:t>Un exemplu ar fi motorul pentru vibrații dintr-un telefon mobil, situație în care nici utilizatorul și nici aparatul nu au de ce să-și facă probleme dacă viteza motorului variază cu 10% sau 20%.</a:t>
            </a:r>
          </a:p>
        </p:txBody>
      </p:sp>
      <p:sp>
        <p:nvSpPr>
          <p:cNvPr id="4" name="Date Placeholder 3"/>
          <p:cNvSpPr>
            <a:spLocks noGrp="1"/>
          </p:cNvSpPr>
          <p:nvPr>
            <p:ph type="dt" sz="half" idx="10"/>
          </p:nvPr>
        </p:nvSpPr>
        <p:spPr/>
        <p:txBody>
          <a:bodyPr/>
          <a:lstStyle/>
          <a:p>
            <a:pPr>
              <a:defRPr/>
            </a:pPr>
            <a:fld id="{F5A41D88-347E-45F5-B7D6-C65F005C517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a:t>
            </a:fld>
            <a:endParaRPr lang="en-US"/>
          </a:p>
        </p:txBody>
      </p:sp>
    </p:spTree>
    <p:extLst>
      <p:ext uri="{BB962C8B-B14F-4D97-AF65-F5344CB8AC3E}">
        <p14:creationId xmlns:p14="http://schemas.microsoft.com/office/powerpoint/2010/main" val="3333770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Derivata</a:t>
            </a:r>
            <a:endParaRPr lang="en-US" sz="3000"/>
          </a:p>
        </p:txBody>
      </p:sp>
      <p:sp>
        <p:nvSpPr>
          <p:cNvPr id="3" name="Content Placeholder 2"/>
          <p:cNvSpPr>
            <a:spLocks noGrp="1"/>
          </p:cNvSpPr>
          <p:nvPr>
            <p:ph idx="1"/>
          </p:nvPr>
        </p:nvSpPr>
        <p:spPr/>
        <p:txBody>
          <a:bodyPr/>
          <a:lstStyle/>
          <a:p>
            <a:r>
              <a:rPr lang="ro-RO"/>
              <a:t>Dacă se face câștigul mai mic și apoi se adaugă derivata la termenul G x e, sistemul de control proporțional va gestiona mai bine diferite sarcini.</a:t>
            </a:r>
          </a:p>
          <a:p>
            <a:r>
              <a:rPr lang="ro-RO"/>
              <a:t>Atunci când sarcina se încălzește rapid (sarcină ușoară), derivata are o valoare negativă mare, astfel încât ieșirea (G x e + D x de/dt) este mai mică.</a:t>
            </a:r>
          </a:p>
          <a:p>
            <a:r>
              <a:rPr lang="ro-RO"/>
              <a:t>Putere mai mică înseamnă mai puțină căldură, astfel că sarcina se încălzește mai încet.</a:t>
            </a:r>
          </a:p>
          <a:p>
            <a:r>
              <a:rPr lang="ro-RO"/>
              <a:t>Dacă sarcina este grea, derivata va fi mai puțin negativă, se scade mai puțin, ieșirea este mai mare, încălzitorul devine mai fierbinte, iar sarcina se încălzește mai repede.</a:t>
            </a:r>
            <a:endParaRPr lang="en-US"/>
          </a:p>
        </p:txBody>
      </p:sp>
      <p:sp>
        <p:nvSpPr>
          <p:cNvPr id="4" name="Date Placeholder 3"/>
          <p:cNvSpPr>
            <a:spLocks noGrp="1"/>
          </p:cNvSpPr>
          <p:nvPr>
            <p:ph type="dt" sz="half" idx="10"/>
          </p:nvPr>
        </p:nvSpPr>
        <p:spPr/>
        <p:txBody>
          <a:bodyPr/>
          <a:lstStyle/>
          <a:p>
            <a:pPr>
              <a:defRPr/>
            </a:pPr>
            <a:fld id="{35727E80-09F9-4549-9859-A89D6CC85C70}"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30</a:t>
            </a:fld>
            <a:endParaRPr lang="en-US"/>
          </a:p>
        </p:txBody>
      </p:sp>
    </p:spTree>
    <p:extLst>
      <p:ext uri="{BB962C8B-B14F-4D97-AF65-F5344CB8AC3E}">
        <p14:creationId xmlns:p14="http://schemas.microsoft.com/office/powerpoint/2010/main" val="2992728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Derivata</a:t>
            </a:r>
            <a:endParaRPr lang="en-US" sz="3000"/>
          </a:p>
        </p:txBody>
      </p:sp>
      <p:sp>
        <p:nvSpPr>
          <p:cNvPr id="3" name="Content Placeholder 2"/>
          <p:cNvSpPr>
            <a:spLocks noGrp="1"/>
          </p:cNvSpPr>
          <p:nvPr>
            <p:ph idx="1"/>
          </p:nvPr>
        </p:nvSpPr>
        <p:spPr/>
        <p:txBody>
          <a:bodyPr/>
          <a:lstStyle/>
          <a:p>
            <a:r>
              <a:rPr lang="ro-RO"/>
              <a:t>Atunci când temperatura sarcinii se apropie de valoarea de referință, termenul de câștig (G) devine mai mic.</a:t>
            </a:r>
          </a:p>
          <a:p>
            <a:r>
              <a:rPr lang="ro-RO"/>
              <a:t>Căldură mai puțină face, de asemenea, derivata mai mică, deci există o depășire mai mică.</a:t>
            </a:r>
          </a:p>
          <a:p>
            <a:r>
              <a:rPr lang="ro-RO"/>
              <a:t>Când sarcina depășește temperatura de referință, derivata devine pozitivă, deoarece termenul de eroare schimbă direcția.</a:t>
            </a:r>
          </a:p>
          <a:p>
            <a:r>
              <a:rPr lang="ro-RO"/>
              <a:t>Acest lucru determină adăugarea unei valori pozitive mai mari la termenul de câștig.</a:t>
            </a:r>
          </a:p>
          <a:p>
            <a:r>
              <a:rPr lang="ro-RO"/>
              <a:t>Cu cât este mai rapidă încălzirea sarcinii, cu atât derivata este mai mare și cu atât este mai mică scăderea ieșirii.</a:t>
            </a:r>
            <a:endParaRPr lang="en-US"/>
          </a:p>
        </p:txBody>
      </p:sp>
      <p:sp>
        <p:nvSpPr>
          <p:cNvPr id="4" name="Date Placeholder 3"/>
          <p:cNvSpPr>
            <a:spLocks noGrp="1"/>
          </p:cNvSpPr>
          <p:nvPr>
            <p:ph type="dt" sz="half" idx="10"/>
          </p:nvPr>
        </p:nvSpPr>
        <p:spPr/>
        <p:txBody>
          <a:bodyPr/>
          <a:lstStyle/>
          <a:p>
            <a:pPr>
              <a:defRPr/>
            </a:pPr>
            <a:fld id="{2EA8009A-3C40-4F8E-ACE3-41B8C007ACCB}"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31</a:t>
            </a:fld>
            <a:endParaRPr lang="en-US"/>
          </a:p>
        </p:txBody>
      </p:sp>
    </p:spTree>
    <p:extLst>
      <p:ext uri="{BB962C8B-B14F-4D97-AF65-F5344CB8AC3E}">
        <p14:creationId xmlns:p14="http://schemas.microsoft.com/office/powerpoint/2010/main" val="2869163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Derivata</a:t>
            </a:r>
            <a:endParaRPr lang="en-US" sz="3000"/>
          </a:p>
        </p:txBody>
      </p:sp>
      <p:sp>
        <p:nvSpPr>
          <p:cNvPr id="3" name="Content Placeholder 2"/>
          <p:cNvSpPr>
            <a:spLocks noGrp="1"/>
          </p:cNvSpPr>
          <p:nvPr>
            <p:ph idx="1"/>
          </p:nvPr>
        </p:nvSpPr>
        <p:spPr/>
        <p:txBody>
          <a:bodyPr>
            <a:normAutofit/>
          </a:bodyPr>
          <a:lstStyle/>
          <a:p>
            <a:r>
              <a:rPr lang="ro-RO"/>
              <a:t>În figură se prezintă rezultatul unui sistem care utilizează câștigul proporțional și derivativ:</a:t>
            </a:r>
            <a:endParaRPr lang="en-US"/>
          </a:p>
        </p:txBody>
      </p:sp>
      <p:sp>
        <p:nvSpPr>
          <p:cNvPr id="4" name="Date Placeholder 3"/>
          <p:cNvSpPr>
            <a:spLocks noGrp="1"/>
          </p:cNvSpPr>
          <p:nvPr>
            <p:ph type="dt" sz="half" idx="10"/>
          </p:nvPr>
        </p:nvSpPr>
        <p:spPr/>
        <p:txBody>
          <a:bodyPr/>
          <a:lstStyle/>
          <a:p>
            <a:pPr>
              <a:defRPr/>
            </a:pPr>
            <a:fld id="{F37186B2-7963-4DD7-8FBB-1362EAAE210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32</a:t>
            </a:fld>
            <a:endParaRPr lang="en-US"/>
          </a:p>
        </p:txBody>
      </p:sp>
      <p:pic>
        <p:nvPicPr>
          <p:cNvPr id="8" name="Picture 7"/>
          <p:cNvPicPr>
            <a:picLocks noChangeAspect="1"/>
          </p:cNvPicPr>
          <p:nvPr/>
        </p:nvPicPr>
        <p:blipFill>
          <a:blip r:embed="rId2"/>
          <a:stretch>
            <a:fillRect/>
          </a:stretch>
        </p:blipFill>
        <p:spPr>
          <a:xfrm>
            <a:off x="648176" y="2743200"/>
            <a:ext cx="7847647" cy="3633788"/>
          </a:xfrm>
          <a:prstGeom prst="rect">
            <a:avLst/>
          </a:prstGeom>
        </p:spPr>
      </p:pic>
    </p:spTree>
    <p:extLst>
      <p:ext uri="{BB962C8B-B14F-4D97-AF65-F5344CB8AC3E}">
        <p14:creationId xmlns:p14="http://schemas.microsoft.com/office/powerpoint/2010/main" val="498371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Derivata</a:t>
            </a:r>
            <a:endParaRPr lang="en-US" sz="3000"/>
          </a:p>
        </p:txBody>
      </p:sp>
      <p:sp>
        <p:nvSpPr>
          <p:cNvPr id="3" name="Content Placeholder 2"/>
          <p:cNvSpPr>
            <a:spLocks noGrp="1"/>
          </p:cNvSpPr>
          <p:nvPr>
            <p:ph idx="1"/>
          </p:nvPr>
        </p:nvSpPr>
        <p:spPr/>
        <p:txBody>
          <a:bodyPr>
            <a:normAutofit fontScale="92500" lnSpcReduction="10000"/>
          </a:bodyPr>
          <a:lstStyle/>
          <a:p>
            <a:r>
              <a:rPr lang="ro-RO"/>
              <a:t>Există o mică depășire urmată de o oscilație în jurul valorii de referință.</a:t>
            </a:r>
          </a:p>
          <a:p>
            <a:r>
              <a:rPr lang="ro-RO"/>
              <a:t>În funcție de caracteristicile sistemului, depășirea poate fi mică sau zero și oscilația poate să dispară pe măsură ce sistemul se reglează pe o singură valoare.</a:t>
            </a:r>
          </a:p>
          <a:p>
            <a:r>
              <a:rPr lang="ro-RO"/>
              <a:t>Așa cum se arată în figură, rezultatul final (temperatura, în acest caz) este adesea puțin mai mică decât valoarea de referință.</a:t>
            </a:r>
          </a:p>
          <a:p>
            <a:r>
              <a:rPr lang="ro-RO"/>
              <a:t>Acest lucru se întâmplă deoarece câștigul nu este suficient de mare pentru a aduce temperatura până la valoarea dorită fără termenul derivativ.</a:t>
            </a:r>
          </a:p>
          <a:p>
            <a:r>
              <a:rPr lang="ro-RO"/>
              <a:t>Atunci când temperatura este apropiată de valoarea de referință, panta modificării erorii este mică, deci termenul derivativ este aproape zero.</a:t>
            </a:r>
            <a:endParaRPr lang="en-US"/>
          </a:p>
        </p:txBody>
      </p:sp>
      <p:sp>
        <p:nvSpPr>
          <p:cNvPr id="4" name="Date Placeholder 3"/>
          <p:cNvSpPr>
            <a:spLocks noGrp="1"/>
          </p:cNvSpPr>
          <p:nvPr>
            <p:ph type="dt" sz="half" idx="10"/>
          </p:nvPr>
        </p:nvSpPr>
        <p:spPr/>
        <p:txBody>
          <a:bodyPr/>
          <a:lstStyle/>
          <a:p>
            <a:pPr>
              <a:defRPr/>
            </a:pPr>
            <a:fld id="{763A0A8F-64B0-4BF1-95FD-A6668DBF7368}"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33</a:t>
            </a:fld>
            <a:endParaRPr lang="en-US"/>
          </a:p>
        </p:txBody>
      </p:sp>
    </p:spTree>
    <p:extLst>
      <p:ext uri="{BB962C8B-B14F-4D97-AF65-F5344CB8AC3E}">
        <p14:creationId xmlns:p14="http://schemas.microsoft.com/office/powerpoint/2010/main" val="464400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Derivata</a:t>
            </a:r>
            <a:endParaRPr lang="en-US" sz="3000"/>
          </a:p>
        </p:txBody>
      </p:sp>
      <p:sp>
        <p:nvSpPr>
          <p:cNvPr id="3" name="Content Placeholder 2"/>
          <p:cNvSpPr>
            <a:spLocks noGrp="1"/>
          </p:cNvSpPr>
          <p:nvPr>
            <p:ph idx="1"/>
          </p:nvPr>
        </p:nvSpPr>
        <p:spPr/>
        <p:txBody>
          <a:bodyPr/>
          <a:lstStyle/>
          <a:p>
            <a:r>
              <a:rPr lang="ro-RO"/>
              <a:t>În figură se prezintă un sistem câștig/derivativ în care eroarea finală este o valoare constantă și mică.</a:t>
            </a:r>
            <a:endParaRPr lang="en-US"/>
          </a:p>
        </p:txBody>
      </p:sp>
      <p:sp>
        <p:nvSpPr>
          <p:cNvPr id="4" name="Date Placeholder 3"/>
          <p:cNvSpPr>
            <a:spLocks noGrp="1"/>
          </p:cNvSpPr>
          <p:nvPr>
            <p:ph type="dt" sz="half" idx="10"/>
          </p:nvPr>
        </p:nvSpPr>
        <p:spPr/>
        <p:txBody>
          <a:bodyPr/>
          <a:lstStyle/>
          <a:p>
            <a:pPr>
              <a:defRPr/>
            </a:pPr>
            <a:fld id="{D084321B-4313-4FF1-8CCB-875FB3688BDA}"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34</a:t>
            </a:fld>
            <a:endParaRPr lang="en-US"/>
          </a:p>
        </p:txBody>
      </p:sp>
      <p:pic>
        <p:nvPicPr>
          <p:cNvPr id="7" name="Picture 6"/>
          <p:cNvPicPr>
            <a:picLocks noChangeAspect="1"/>
          </p:cNvPicPr>
          <p:nvPr/>
        </p:nvPicPr>
        <p:blipFill>
          <a:blip r:embed="rId2"/>
          <a:stretch>
            <a:fillRect/>
          </a:stretch>
        </p:blipFill>
        <p:spPr>
          <a:xfrm>
            <a:off x="638175" y="2787015"/>
            <a:ext cx="7867650" cy="3680460"/>
          </a:xfrm>
          <a:prstGeom prst="rect">
            <a:avLst/>
          </a:prstGeom>
        </p:spPr>
      </p:pic>
    </p:spTree>
    <p:extLst>
      <p:ext uri="{BB962C8B-B14F-4D97-AF65-F5344CB8AC3E}">
        <p14:creationId xmlns:p14="http://schemas.microsoft.com/office/powerpoint/2010/main" val="20674338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Integrala</a:t>
            </a:r>
            <a:endParaRPr lang="en-US" sz="3000"/>
          </a:p>
        </p:txBody>
      </p:sp>
      <p:sp>
        <p:nvSpPr>
          <p:cNvPr id="3" name="Content Placeholder 2"/>
          <p:cNvSpPr>
            <a:spLocks noGrp="1"/>
          </p:cNvSpPr>
          <p:nvPr>
            <p:ph idx="1"/>
          </p:nvPr>
        </p:nvSpPr>
        <p:spPr/>
        <p:txBody>
          <a:bodyPr/>
          <a:lstStyle/>
          <a:p>
            <a:r>
              <a:rPr lang="ro-RO"/>
              <a:t>O modalitate de a rezolva problema stabilirii unei distanțe mici față de punctul de setare este de a adăuga un termen integral.</a:t>
            </a:r>
          </a:p>
          <a:p>
            <a:r>
              <a:rPr lang="ro-RO"/>
              <a:t>Din punct de vedere matematic, integrala reprezintă aria de sub o curbă.</a:t>
            </a:r>
          </a:p>
          <a:p>
            <a:r>
              <a:rPr lang="ro-RO"/>
              <a:t>În termeni practici, integrarea este suma (sau acumularea) termenului de eroare într-o perioadă de timp.</a:t>
            </a:r>
            <a:endParaRPr lang="en-US"/>
          </a:p>
        </p:txBody>
      </p:sp>
      <p:sp>
        <p:nvSpPr>
          <p:cNvPr id="4" name="Date Placeholder 3"/>
          <p:cNvSpPr>
            <a:spLocks noGrp="1"/>
          </p:cNvSpPr>
          <p:nvPr>
            <p:ph type="dt" sz="half" idx="10"/>
          </p:nvPr>
        </p:nvSpPr>
        <p:spPr/>
        <p:txBody>
          <a:bodyPr/>
          <a:lstStyle/>
          <a:p>
            <a:pPr>
              <a:defRPr/>
            </a:pPr>
            <a:fld id="{B545FCAC-D640-4AEF-AF29-3E6C5CF6F7D9}"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35</a:t>
            </a:fld>
            <a:endParaRPr lang="en-US"/>
          </a:p>
        </p:txBody>
      </p:sp>
    </p:spTree>
    <p:extLst>
      <p:ext uri="{BB962C8B-B14F-4D97-AF65-F5344CB8AC3E}">
        <p14:creationId xmlns:p14="http://schemas.microsoft.com/office/powerpoint/2010/main" val="3972673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Integrala</a:t>
            </a:r>
            <a:endParaRPr lang="en-US" sz="3000"/>
          </a:p>
        </p:txBody>
      </p:sp>
      <p:sp>
        <p:nvSpPr>
          <p:cNvPr id="3" name="Content Placeholder 2"/>
          <p:cNvSpPr>
            <a:spLocks noGrp="1"/>
          </p:cNvSpPr>
          <p:nvPr>
            <p:ph idx="1"/>
          </p:nvPr>
        </p:nvSpPr>
        <p:spPr/>
        <p:txBody>
          <a:bodyPr/>
          <a:lstStyle/>
          <a:p>
            <a:r>
              <a:rPr lang="ro-RO"/>
              <a:t>Termenul integral în modul grafic:</a:t>
            </a:r>
            <a:endParaRPr lang="en-US"/>
          </a:p>
        </p:txBody>
      </p:sp>
      <p:sp>
        <p:nvSpPr>
          <p:cNvPr id="4" name="Date Placeholder 3"/>
          <p:cNvSpPr>
            <a:spLocks noGrp="1"/>
          </p:cNvSpPr>
          <p:nvPr>
            <p:ph type="dt" sz="half" idx="10"/>
          </p:nvPr>
        </p:nvSpPr>
        <p:spPr/>
        <p:txBody>
          <a:bodyPr/>
          <a:lstStyle/>
          <a:p>
            <a:pPr>
              <a:defRPr/>
            </a:pPr>
            <a:fld id="{D646B0BA-E187-49C9-8018-83E03CC3DDB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36</a:t>
            </a:fld>
            <a:endParaRPr lang="en-US"/>
          </a:p>
        </p:txBody>
      </p:sp>
      <p:pic>
        <p:nvPicPr>
          <p:cNvPr id="7" name="Picture 6"/>
          <p:cNvPicPr>
            <a:picLocks noChangeAspect="1"/>
          </p:cNvPicPr>
          <p:nvPr/>
        </p:nvPicPr>
        <p:blipFill>
          <a:blip r:embed="rId2"/>
          <a:stretch>
            <a:fillRect/>
          </a:stretch>
        </p:blipFill>
        <p:spPr>
          <a:xfrm>
            <a:off x="304800" y="2286000"/>
            <a:ext cx="4103370" cy="4389120"/>
          </a:xfrm>
          <a:prstGeom prst="rect">
            <a:avLst/>
          </a:prstGeom>
        </p:spPr>
      </p:pic>
      <p:sp>
        <p:nvSpPr>
          <p:cNvPr id="8" name="Rectangle 7"/>
          <p:cNvSpPr/>
          <p:nvPr/>
        </p:nvSpPr>
        <p:spPr>
          <a:xfrm>
            <a:off x="4724400" y="2286000"/>
            <a:ext cx="4114800" cy="3139321"/>
          </a:xfrm>
          <a:prstGeom prst="rect">
            <a:avLst/>
          </a:prstGeom>
        </p:spPr>
        <p:txBody>
          <a:bodyPr wrap="square">
            <a:spAutoFit/>
          </a:bodyPr>
          <a:lstStyle/>
          <a:p>
            <a:pPr marL="342900" indent="-342900">
              <a:buFont typeface="Arial" panose="020B0604020202020204" pitchFamily="34" charset="0"/>
              <a:buChar char="•"/>
            </a:pPr>
            <a:r>
              <a:rPr lang="ro-RO" sz="2200">
                <a:latin typeface="+mn-lt"/>
                <a:cs typeface="+mn-cs"/>
              </a:rPr>
              <a:t>Integrala nu devine niciodată negativă, chiar dacă termenul de eroare devine negativ.</a:t>
            </a:r>
          </a:p>
          <a:p>
            <a:pPr marL="342900" indent="-342900">
              <a:buFont typeface="Arial" panose="020B0604020202020204" pitchFamily="34" charset="0"/>
              <a:buChar char="•"/>
            </a:pPr>
            <a:r>
              <a:rPr lang="ro-RO" sz="2200">
                <a:latin typeface="+mn-lt"/>
                <a:cs typeface="+mn-cs"/>
              </a:rPr>
              <a:t>Dacă eroarea a rămas negativă pentru o perioadă suficient de lungă, integrala ar putea deveni în cele din urmă negativă.</a:t>
            </a:r>
            <a:endParaRPr lang="en-US" sz="2200">
              <a:latin typeface="+mn-lt"/>
              <a:cs typeface="+mn-cs"/>
            </a:endParaRPr>
          </a:p>
        </p:txBody>
      </p:sp>
    </p:spTree>
    <p:extLst>
      <p:ext uri="{BB962C8B-B14F-4D97-AF65-F5344CB8AC3E}">
        <p14:creationId xmlns:p14="http://schemas.microsoft.com/office/powerpoint/2010/main" val="27318550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Integrala</a:t>
            </a:r>
            <a:endParaRPr lang="en-US" sz="3000"/>
          </a:p>
        </p:txBody>
      </p:sp>
      <p:sp>
        <p:nvSpPr>
          <p:cNvPr id="3" name="Content Placeholder 2"/>
          <p:cNvSpPr>
            <a:spLocks noGrp="1"/>
          </p:cNvSpPr>
          <p:nvPr>
            <p:ph idx="1"/>
          </p:nvPr>
        </p:nvSpPr>
        <p:spPr/>
        <p:txBody>
          <a:bodyPr>
            <a:normAutofit/>
          </a:bodyPr>
          <a:lstStyle/>
          <a:p>
            <a:r>
              <a:rPr lang="ro-RO" sz="2200"/>
              <a:t>Efectul integrării asupra erorii constante în controlerul proporțional/derivativ al încălzitorului analizat</a:t>
            </a:r>
            <a:endParaRPr lang="en-US" sz="2200"/>
          </a:p>
        </p:txBody>
      </p:sp>
      <p:sp>
        <p:nvSpPr>
          <p:cNvPr id="4" name="Date Placeholder 3"/>
          <p:cNvSpPr>
            <a:spLocks noGrp="1"/>
          </p:cNvSpPr>
          <p:nvPr>
            <p:ph type="dt" sz="half" idx="10"/>
          </p:nvPr>
        </p:nvSpPr>
        <p:spPr/>
        <p:txBody>
          <a:bodyPr/>
          <a:lstStyle/>
          <a:p>
            <a:pPr>
              <a:defRPr/>
            </a:pPr>
            <a:fld id="{157A346E-F97A-4741-B172-6ACBBFB18C1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37</a:t>
            </a:fld>
            <a:endParaRPr lang="en-US"/>
          </a:p>
        </p:txBody>
      </p:sp>
      <p:pic>
        <p:nvPicPr>
          <p:cNvPr id="7" name="Picture 6"/>
          <p:cNvPicPr>
            <a:picLocks noChangeAspect="1"/>
          </p:cNvPicPr>
          <p:nvPr/>
        </p:nvPicPr>
        <p:blipFill>
          <a:blip r:embed="rId2"/>
          <a:stretch>
            <a:fillRect/>
          </a:stretch>
        </p:blipFill>
        <p:spPr>
          <a:xfrm>
            <a:off x="152401" y="2514601"/>
            <a:ext cx="5083493" cy="3501866"/>
          </a:xfrm>
          <a:prstGeom prst="rect">
            <a:avLst/>
          </a:prstGeom>
        </p:spPr>
      </p:pic>
      <p:sp>
        <p:nvSpPr>
          <p:cNvPr id="8" name="Rectangle 7"/>
          <p:cNvSpPr/>
          <p:nvPr/>
        </p:nvSpPr>
        <p:spPr>
          <a:xfrm>
            <a:off x="5540693" y="2336422"/>
            <a:ext cx="3308032" cy="3970318"/>
          </a:xfrm>
          <a:prstGeom prst="rect">
            <a:avLst/>
          </a:prstGeom>
        </p:spPr>
        <p:txBody>
          <a:bodyPr wrap="square">
            <a:spAutoFit/>
          </a:bodyPr>
          <a:lstStyle/>
          <a:p>
            <a:r>
              <a:rPr lang="ro-RO">
                <a:latin typeface="+mn-lt"/>
                <a:ea typeface="Calibri" panose="020F0502020204030204" pitchFamily="34" charset="0"/>
              </a:rPr>
              <a:t>Atunci când sistemul se stabilizează cu un mic decalaj, termenul integral începe să crească, deoarece reprezintă acumularea erorilor (în acest caz, dacă temperatura este scăzută, eroarea este pozitivă și integrala crește la o valoare pozitivă).</a:t>
            </a:r>
          </a:p>
          <a:p>
            <a:r>
              <a:rPr lang="ro-RO">
                <a:latin typeface="+mn-lt"/>
                <a:ea typeface="Calibri" panose="020F0502020204030204" pitchFamily="34" charset="0"/>
              </a:rPr>
              <a:t>În cele din urmă, termenul integral devine suficient de mare pentru a afecta ieșirea, împingând temperatura spre valoarea de referință.</a:t>
            </a:r>
            <a:endParaRPr lang="en-US">
              <a:latin typeface="+mn-lt"/>
            </a:endParaRPr>
          </a:p>
        </p:txBody>
      </p:sp>
    </p:spTree>
    <p:extLst>
      <p:ext uri="{BB962C8B-B14F-4D97-AF65-F5344CB8AC3E}">
        <p14:creationId xmlns:p14="http://schemas.microsoft.com/office/powerpoint/2010/main" val="25366683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Concluzii</a:t>
            </a:r>
            <a:endParaRPr lang="en-US" sz="3000"/>
          </a:p>
        </p:txBody>
      </p:sp>
      <p:sp>
        <p:nvSpPr>
          <p:cNvPr id="3" name="Content Placeholder 2"/>
          <p:cNvSpPr>
            <a:spLocks noGrp="1"/>
          </p:cNvSpPr>
          <p:nvPr>
            <p:ph idx="1"/>
          </p:nvPr>
        </p:nvSpPr>
        <p:spPr/>
        <p:txBody>
          <a:bodyPr/>
          <a:lstStyle/>
          <a:p>
            <a:r>
              <a:rPr lang="ro-RO"/>
              <a:t>Partea proporțională a unei bucle PID determină ieșirea să urmărescă intrarea (valoarea de referință).</a:t>
            </a:r>
          </a:p>
          <a:p>
            <a:r>
              <a:rPr lang="ro-RO"/>
              <a:t>Derivata permite ieșirii să reacționeze la intrările care se schimbă rapid și să compenseze sarcini diferite.</a:t>
            </a:r>
          </a:p>
          <a:p>
            <a:r>
              <a:rPr lang="ro-RO"/>
              <a:t>Integrala compensează erorile pe termen lung.</a:t>
            </a:r>
          </a:p>
          <a:p>
            <a:r>
              <a:rPr lang="ro-RO"/>
              <a:t>Toate exemplele de până acum au arătat un sistem cu depășire și o anumită oscilație în jurul valorii de referință.</a:t>
            </a:r>
          </a:p>
          <a:p>
            <a:r>
              <a:rPr lang="ro-RO"/>
              <a:t>Aceste forme de undă sunt tipice pentru un sistem cu un răspuns slab amortizat.</a:t>
            </a:r>
            <a:endParaRPr lang="en-US"/>
          </a:p>
        </p:txBody>
      </p:sp>
      <p:sp>
        <p:nvSpPr>
          <p:cNvPr id="4" name="Date Placeholder 3"/>
          <p:cNvSpPr>
            <a:spLocks noGrp="1"/>
          </p:cNvSpPr>
          <p:nvPr>
            <p:ph type="dt" sz="half" idx="10"/>
          </p:nvPr>
        </p:nvSpPr>
        <p:spPr/>
        <p:txBody>
          <a:bodyPr/>
          <a:lstStyle/>
          <a:p>
            <a:pPr>
              <a:defRPr/>
            </a:pPr>
            <a:fld id="{F839448F-6EE4-4E17-8E11-499A273938EC}"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38</a:t>
            </a:fld>
            <a:endParaRPr lang="en-US"/>
          </a:p>
        </p:txBody>
      </p:sp>
    </p:spTree>
    <p:extLst>
      <p:ext uri="{BB962C8B-B14F-4D97-AF65-F5344CB8AC3E}">
        <p14:creationId xmlns:p14="http://schemas.microsoft.com/office/powerpoint/2010/main" val="35899273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400">
                <a:solidFill>
                  <a:srgbClr val="D2533C"/>
                </a:solidFill>
              </a:rPr>
              <a:t>Controlul PID</a:t>
            </a:r>
            <a:br>
              <a:rPr lang="ro-RO" sz="3400">
                <a:solidFill>
                  <a:srgbClr val="D2533C"/>
                </a:solidFill>
              </a:rPr>
            </a:br>
            <a:r>
              <a:rPr lang="ro-RO" sz="3000">
                <a:solidFill>
                  <a:srgbClr val="D2533C"/>
                </a:solidFill>
              </a:rPr>
              <a:t>Concluzii</a:t>
            </a:r>
            <a:endParaRPr lang="en-US" sz="3000"/>
          </a:p>
        </p:txBody>
      </p:sp>
      <p:sp>
        <p:nvSpPr>
          <p:cNvPr id="3" name="Content Placeholder 2"/>
          <p:cNvSpPr>
            <a:spLocks noGrp="1"/>
          </p:cNvSpPr>
          <p:nvPr>
            <p:ph idx="1"/>
          </p:nvPr>
        </p:nvSpPr>
        <p:spPr/>
        <p:txBody>
          <a:bodyPr>
            <a:normAutofit/>
          </a:bodyPr>
          <a:lstStyle/>
          <a:p>
            <a:r>
              <a:rPr lang="ro-RO"/>
              <a:t>Ideal pentru majoritatea sistemelor PID ar fi să se obțină un răspuns critic amortizat:</a:t>
            </a:r>
          </a:p>
          <a:p>
            <a:endParaRPr lang="ro-RO"/>
          </a:p>
          <a:p>
            <a:endParaRPr lang="ro-RO"/>
          </a:p>
          <a:p>
            <a:endParaRPr lang="ro-RO"/>
          </a:p>
          <a:p>
            <a:endParaRPr lang="ro-RO"/>
          </a:p>
          <a:p>
            <a:endParaRPr lang="ro-RO"/>
          </a:p>
          <a:p>
            <a:endParaRPr lang="ro-RO"/>
          </a:p>
          <a:p>
            <a:endParaRPr lang="ro-RO"/>
          </a:p>
          <a:p>
            <a:r>
              <a:rPr lang="ro-RO" sz="2200"/>
              <a:t>Sistemul se ridică rapid la valoarea de referință, dar nu o depășește și nu oscilează când se atinge valoarea de referință.</a:t>
            </a:r>
            <a:endParaRPr lang="en-US" sz="2200"/>
          </a:p>
        </p:txBody>
      </p:sp>
      <p:sp>
        <p:nvSpPr>
          <p:cNvPr id="4" name="Date Placeholder 3"/>
          <p:cNvSpPr>
            <a:spLocks noGrp="1"/>
          </p:cNvSpPr>
          <p:nvPr>
            <p:ph type="dt" sz="half" idx="10"/>
          </p:nvPr>
        </p:nvSpPr>
        <p:spPr/>
        <p:txBody>
          <a:bodyPr/>
          <a:lstStyle/>
          <a:p>
            <a:pPr>
              <a:defRPr/>
            </a:pPr>
            <a:fld id="{DB677113-D458-4054-B9EC-7F74EFAE455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39</a:t>
            </a:fld>
            <a:endParaRPr lang="en-US"/>
          </a:p>
        </p:txBody>
      </p:sp>
      <p:pic>
        <p:nvPicPr>
          <p:cNvPr id="7" name="Picture 6"/>
          <p:cNvPicPr>
            <a:picLocks noChangeAspect="1"/>
          </p:cNvPicPr>
          <p:nvPr/>
        </p:nvPicPr>
        <p:blipFill>
          <a:blip r:embed="rId2"/>
          <a:stretch>
            <a:fillRect/>
          </a:stretch>
        </p:blipFill>
        <p:spPr>
          <a:xfrm>
            <a:off x="2409587" y="2514600"/>
            <a:ext cx="4324826" cy="2794635"/>
          </a:xfrm>
          <a:prstGeom prst="rect">
            <a:avLst/>
          </a:prstGeom>
        </p:spPr>
      </p:pic>
    </p:spTree>
    <p:extLst>
      <p:ext uri="{BB962C8B-B14F-4D97-AF65-F5344CB8AC3E}">
        <p14:creationId xmlns:p14="http://schemas.microsoft.com/office/powerpoint/2010/main" val="3954917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a:solidFill>
                  <a:srgbClr val="D2533C"/>
                </a:solidFill>
              </a:rPr>
              <a:t>Controlul în buclă deschisă</a:t>
            </a:r>
            <a:endParaRPr lang="en-US"/>
          </a:p>
        </p:txBody>
      </p:sp>
      <p:sp>
        <p:nvSpPr>
          <p:cNvPr id="3" name="Content Placeholder 2"/>
          <p:cNvSpPr>
            <a:spLocks noGrp="1"/>
          </p:cNvSpPr>
          <p:nvPr>
            <p:ph idx="1"/>
          </p:nvPr>
        </p:nvSpPr>
        <p:spPr/>
        <p:txBody>
          <a:bodyPr/>
          <a:lstStyle/>
          <a:p>
            <a:r>
              <a:rPr lang="ro-RO"/>
              <a:t>Microprocesorul poate trimite doar un semnal de pornire/oprire la motor - nu este nevoie de informația de reacție despre viteza reală.</a:t>
            </a:r>
          </a:p>
          <a:p>
            <a:r>
              <a:rPr lang="ro-RO"/>
              <a:t>Viteza cu care lucrează motorul depinde de frecarea motorului, de tensiunea bateriei și de starea periilor motorului.</a:t>
            </a:r>
            <a:endParaRPr lang="en-US"/>
          </a:p>
          <a:p>
            <a:r>
              <a:rPr lang="ro-RO"/>
              <a:t>În majoritatea aplicațiilor de control cu microprocesor, orice este controlat va trebui măsurat pentru a exista siguranța că acțiunea de control a făcut, de fapt, ceea ce era așteptat.</a:t>
            </a:r>
          </a:p>
          <a:p>
            <a:r>
              <a:rPr lang="ro-RO"/>
              <a:t>Acest lucru necesită o reacție de la dispozitivul controlat la microprocesor.</a:t>
            </a:r>
            <a:endParaRPr lang="en-US"/>
          </a:p>
        </p:txBody>
      </p:sp>
      <p:sp>
        <p:nvSpPr>
          <p:cNvPr id="4" name="Date Placeholder 3"/>
          <p:cNvSpPr>
            <a:spLocks noGrp="1"/>
          </p:cNvSpPr>
          <p:nvPr>
            <p:ph type="dt" sz="half" idx="10"/>
          </p:nvPr>
        </p:nvSpPr>
        <p:spPr/>
        <p:txBody>
          <a:bodyPr/>
          <a:lstStyle/>
          <a:p>
            <a:pPr>
              <a:defRPr/>
            </a:pPr>
            <a:fld id="{903AD872-39E6-4FA2-A74A-034122D4DD01}"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4</a:t>
            </a:fld>
            <a:endParaRPr lang="en-US"/>
          </a:p>
        </p:txBody>
      </p:sp>
    </p:spTree>
    <p:extLst>
      <p:ext uri="{BB962C8B-B14F-4D97-AF65-F5344CB8AC3E}">
        <p14:creationId xmlns:p14="http://schemas.microsoft.com/office/powerpoint/2010/main" val="290568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Reacția negativă și controlul</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lstStyle/>
          <a:p>
            <a:r>
              <a:rPr lang="ro-RO"/>
              <a:t>În figură se prezintă un sistem de control simplu - un AO.</a:t>
            </a:r>
          </a:p>
          <a:p>
            <a:r>
              <a:rPr lang="ro-RO"/>
              <a:t>AO are câștig foarte mare și prin conectarea ieșirii la intrarea inversoare, se introduce o reacție negativă.</a:t>
            </a:r>
          </a:p>
          <a:p>
            <a:r>
              <a:rPr lang="ro-RO"/>
              <a:t>AO amplifică diferența de tensiune dintre intrările neinversoare și inversoare.</a:t>
            </a:r>
          </a:p>
          <a:p>
            <a:r>
              <a:rPr lang="ro-RO"/>
              <a:t>Presupunem că intrarea și ieșirea sunt la 2V.</a:t>
            </a:r>
          </a:p>
          <a:p>
            <a:endParaRPr lang="en-US"/>
          </a:p>
          <a:p>
            <a:endParaRPr lang="en-US"/>
          </a:p>
        </p:txBody>
      </p:sp>
      <p:sp>
        <p:nvSpPr>
          <p:cNvPr id="4" name="Date Placeholder 3"/>
          <p:cNvSpPr>
            <a:spLocks noGrp="1"/>
          </p:cNvSpPr>
          <p:nvPr>
            <p:ph type="dt" sz="half" idx="10"/>
          </p:nvPr>
        </p:nvSpPr>
        <p:spPr/>
        <p:txBody>
          <a:bodyPr/>
          <a:lstStyle/>
          <a:p>
            <a:pPr>
              <a:defRPr/>
            </a:pPr>
            <a:fld id="{91654AEE-1201-4CD9-8006-63EB4173F11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338137" y="4343400"/>
            <a:ext cx="8467725" cy="2000250"/>
          </a:xfrm>
          <a:prstGeom prst="rect">
            <a:avLst/>
          </a:prstGeom>
        </p:spPr>
      </p:pic>
    </p:spTree>
    <p:extLst>
      <p:ext uri="{BB962C8B-B14F-4D97-AF65-F5344CB8AC3E}">
        <p14:creationId xmlns:p14="http://schemas.microsoft.com/office/powerpoint/2010/main" val="2032263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ro-RO" sz="4000" kern="1200" spc="-100">
                <a:solidFill>
                  <a:srgbClr val="D2533C"/>
                </a:solidFill>
                <a:latin typeface="+mj-lt"/>
                <a:ea typeface="+mj-ea"/>
                <a:cs typeface="+mj-cs"/>
              </a:rPr>
              <a:t>Reacția negativă</a:t>
            </a:r>
            <a:br>
              <a:rPr lang="ro-RO" sz="4000" kern="1200" spc="-100">
                <a:solidFill>
                  <a:srgbClr val="D2533C"/>
                </a:solidFill>
                <a:latin typeface="+mj-lt"/>
                <a:ea typeface="+mj-ea"/>
                <a:cs typeface="+mj-cs"/>
              </a:rPr>
            </a:br>
            <a:r>
              <a:rPr lang="ro-RO" sz="4000" kern="1200" spc="-100">
                <a:solidFill>
                  <a:srgbClr val="D2533C"/>
                </a:solidFill>
                <a:latin typeface="+mj-lt"/>
                <a:ea typeface="+mj-ea"/>
                <a:cs typeface="+mj-cs"/>
              </a:rPr>
              <a:t>și controlul</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normAutofit/>
          </a:bodyPr>
          <a:lstStyle/>
          <a:p>
            <a:r>
              <a:rPr lang="ro-RO"/>
              <a:t>Diferența dintre intrare și ieșire este </a:t>
            </a:r>
            <a:br>
              <a:rPr lang="ro-RO"/>
            </a:br>
            <a:r>
              <a:rPr lang="ro-RO"/>
              <a:t>de 0V, deci diferența dintre intrările neinversoare și inversoare este, de asemenea, 0V.</a:t>
            </a:r>
          </a:p>
          <a:p>
            <a:r>
              <a:rPr lang="ro-RO"/>
              <a:t>AO nu are nicio diferență de tensiune pe care s-o amplifice.</a:t>
            </a:r>
          </a:p>
          <a:p>
            <a:r>
              <a:rPr lang="ro-RO"/>
              <a:t>Dacă intrarea se schimbă brusc de la 2V la 2,1V, va exista o diferență între cele două intrări - intrarea neinversoare este la 2,1V, iar intrarea inversoare, conectată la ieșire, este la 2V.</a:t>
            </a:r>
          </a:p>
          <a:p>
            <a:r>
              <a:rPr lang="ro-RO"/>
              <a:t>Diferența de 0,1V este amplificată de AO, care începe să îndrepte ieșirea spre o valoare mai pozitivă.</a:t>
            </a:r>
          </a:p>
        </p:txBody>
      </p:sp>
      <p:sp>
        <p:nvSpPr>
          <p:cNvPr id="4" name="Date Placeholder 3"/>
          <p:cNvSpPr>
            <a:spLocks noGrp="1"/>
          </p:cNvSpPr>
          <p:nvPr>
            <p:ph type="dt" sz="half" idx="10"/>
          </p:nvPr>
        </p:nvSpPr>
        <p:spPr/>
        <p:txBody>
          <a:bodyPr/>
          <a:lstStyle/>
          <a:p>
            <a:pPr>
              <a:defRPr/>
            </a:pPr>
            <a:fld id="{92272C84-BCE1-4E90-87A7-4F54836B4332}"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6</a:t>
            </a:fld>
            <a:endParaRPr lang="en-US"/>
          </a:p>
        </p:txBody>
      </p:sp>
      <p:pic>
        <p:nvPicPr>
          <p:cNvPr id="7" name="Picture 6"/>
          <p:cNvPicPr>
            <a:picLocks noChangeAspect="1"/>
          </p:cNvPicPr>
          <p:nvPr/>
        </p:nvPicPr>
        <p:blipFill rotWithShape="1">
          <a:blip r:embed="rId2"/>
          <a:srcRect l="22578" r="24715"/>
          <a:stretch/>
        </p:blipFill>
        <p:spPr>
          <a:xfrm>
            <a:off x="6019800" y="381000"/>
            <a:ext cx="3124200" cy="1400175"/>
          </a:xfrm>
          <a:prstGeom prst="rect">
            <a:avLst/>
          </a:prstGeom>
        </p:spPr>
      </p:pic>
    </p:spTree>
    <p:extLst>
      <p:ext uri="{BB962C8B-B14F-4D97-AF65-F5344CB8AC3E}">
        <p14:creationId xmlns:p14="http://schemas.microsoft.com/office/powerpoint/2010/main" val="1057688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ro-RO" sz="4000" kern="1200" spc="-100">
                <a:solidFill>
                  <a:srgbClr val="D2533C"/>
                </a:solidFill>
                <a:latin typeface="+mj-lt"/>
                <a:ea typeface="+mj-ea"/>
                <a:cs typeface="+mj-cs"/>
              </a:rPr>
              <a:t>Reacția negativă</a:t>
            </a:r>
            <a:br>
              <a:rPr lang="ro-RO" sz="4000" kern="1200" spc="-100">
                <a:solidFill>
                  <a:srgbClr val="D2533C"/>
                </a:solidFill>
                <a:latin typeface="+mj-lt"/>
                <a:ea typeface="+mj-ea"/>
                <a:cs typeface="+mj-cs"/>
              </a:rPr>
            </a:br>
            <a:r>
              <a:rPr lang="ro-RO" sz="4000" kern="1200" spc="-100">
                <a:solidFill>
                  <a:srgbClr val="D2533C"/>
                </a:solidFill>
                <a:latin typeface="+mj-lt"/>
                <a:ea typeface="+mj-ea"/>
                <a:cs typeface="+mj-cs"/>
              </a:rPr>
              <a:t>și controlul</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normAutofit lnSpcReduction="10000"/>
          </a:bodyPr>
          <a:lstStyle/>
          <a:p>
            <a:r>
              <a:rPr lang="ro-RO"/>
              <a:t>De îndată ce ieșirea atinge 2,1V, </a:t>
            </a:r>
            <a:br>
              <a:rPr lang="ro-RO"/>
            </a:br>
            <a:r>
              <a:rPr lang="ro-RO"/>
              <a:t>diferența dintre cele două intrări este din nou 0, iar ieșirea rămâne la noua valoare de tensiune.</a:t>
            </a:r>
            <a:endParaRPr lang="en-US"/>
          </a:p>
          <a:p>
            <a:r>
              <a:rPr lang="ro-RO"/>
              <a:t>În cazul în care temperatura se schimbă și tranzistoarele de ieșire ale AO își modifică ușor caracteristicile, acestea pot devia ieșirea la un nou nivel de tensiune.</a:t>
            </a:r>
          </a:p>
          <a:p>
            <a:r>
              <a:rPr lang="ro-RO"/>
              <a:t>Cu toate acestea, de îndată ce se întâmplă acest lucru, intrările AO văd o diferență, o amplifică și ieșirea se stabilizează din nou la valoarea tensiunii de intrare.</a:t>
            </a:r>
          </a:p>
          <a:p>
            <a:r>
              <a:rPr lang="ro-RO"/>
              <a:t>Câștigul unui AO ideal este doar un număr întreg foarte mare.</a:t>
            </a:r>
          </a:p>
          <a:p>
            <a:r>
              <a:rPr lang="ro-RO"/>
              <a:t>Un AO real, desigur, are limitări de frecvență și alte abateri de la idealitate.</a:t>
            </a:r>
            <a:endParaRPr lang="en-US"/>
          </a:p>
        </p:txBody>
      </p:sp>
      <p:sp>
        <p:nvSpPr>
          <p:cNvPr id="4" name="Date Placeholder 3"/>
          <p:cNvSpPr>
            <a:spLocks noGrp="1"/>
          </p:cNvSpPr>
          <p:nvPr>
            <p:ph type="dt" sz="half" idx="10"/>
          </p:nvPr>
        </p:nvSpPr>
        <p:spPr/>
        <p:txBody>
          <a:bodyPr/>
          <a:lstStyle/>
          <a:p>
            <a:pPr>
              <a:defRPr/>
            </a:pPr>
            <a:fld id="{A40BB4C2-0ADD-4AD5-A1BA-735352325337}"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7</a:t>
            </a:fld>
            <a:endParaRPr lang="en-US"/>
          </a:p>
        </p:txBody>
      </p:sp>
      <p:pic>
        <p:nvPicPr>
          <p:cNvPr id="7" name="Picture 6"/>
          <p:cNvPicPr>
            <a:picLocks noChangeAspect="1"/>
          </p:cNvPicPr>
          <p:nvPr/>
        </p:nvPicPr>
        <p:blipFill rotWithShape="1">
          <a:blip r:embed="rId2"/>
          <a:srcRect l="22578" r="24715"/>
          <a:stretch/>
        </p:blipFill>
        <p:spPr>
          <a:xfrm>
            <a:off x="6019800" y="381000"/>
            <a:ext cx="3124200" cy="1400175"/>
          </a:xfrm>
          <a:prstGeom prst="rect">
            <a:avLst/>
          </a:prstGeom>
        </p:spPr>
      </p:pic>
    </p:spTree>
    <p:extLst>
      <p:ext uri="{BB962C8B-B14F-4D97-AF65-F5344CB8AC3E}">
        <p14:creationId xmlns:p14="http://schemas.microsoft.com/office/powerpoint/2010/main" val="449502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Sisteme bazate pe microprocesoare</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normAutofit fontScale="92500"/>
          </a:bodyPr>
          <a:lstStyle/>
          <a:p>
            <a:r>
              <a:rPr lang="ro-RO"/>
              <a:t>Sistemele de control bazate pe microprocesoare funcționează la fel ca AO.</a:t>
            </a:r>
          </a:p>
          <a:p>
            <a:r>
              <a:rPr lang="ro-RO"/>
              <a:t>Ele controlează niște dispozitive din lumea reală, cum ar fi un încălzitor sau un motor, încercând să facă ceva (să schimbe poziția, temperatura etc.) care să se potrivească cu valoarea dorită.</a:t>
            </a:r>
          </a:p>
          <a:p>
            <a:r>
              <a:rPr lang="ro-RO"/>
              <a:t>Magia, desigur, constă în funcția de câștig.</a:t>
            </a:r>
          </a:p>
          <a:p>
            <a:r>
              <a:rPr lang="ro-RO"/>
              <a:t>Spre deosebire de exemplul simplu cu AO, un sistem de control digital poate produce o ieșire care este o funcție de intrare mult mai complexă.</a:t>
            </a:r>
          </a:p>
          <a:p>
            <a:r>
              <a:rPr lang="ro-RO"/>
              <a:t>Microprocesorul poate furniza un semnal de control care nu este numai o funcție de intrare și ieșire, ci și de istoricul ieșirii, de rata de schimbare, de tipul sarcinii și altele.</a:t>
            </a:r>
            <a:endParaRPr lang="en-US"/>
          </a:p>
        </p:txBody>
      </p:sp>
      <p:sp>
        <p:nvSpPr>
          <p:cNvPr id="4" name="Date Placeholder 3"/>
          <p:cNvSpPr>
            <a:spLocks noGrp="1"/>
          </p:cNvSpPr>
          <p:nvPr>
            <p:ph type="dt" sz="half" idx="10"/>
          </p:nvPr>
        </p:nvSpPr>
        <p:spPr/>
        <p:txBody>
          <a:bodyPr/>
          <a:lstStyle/>
          <a:p>
            <a:pPr>
              <a:defRPr/>
            </a:pPr>
            <a:fld id="{8938A8AD-9F9F-41BB-BF46-775CBEAB8D0F}"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8</a:t>
            </a:fld>
            <a:endParaRPr lang="en-US"/>
          </a:p>
        </p:txBody>
      </p:sp>
    </p:spTree>
    <p:extLst>
      <p:ext uri="{BB962C8B-B14F-4D97-AF65-F5344CB8AC3E}">
        <p14:creationId xmlns:p14="http://schemas.microsoft.com/office/powerpoint/2010/main" val="776771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spcBef>
                <a:spcPct val="0"/>
              </a:spcBef>
            </a:pPr>
            <a:r>
              <a:rPr lang="ro-RO" sz="4000" kern="1200" spc="-100">
                <a:solidFill>
                  <a:srgbClr val="D2533C"/>
                </a:solidFill>
                <a:latin typeface="+mj-lt"/>
                <a:ea typeface="+mj-ea"/>
                <a:cs typeface="+mj-cs"/>
              </a:rPr>
              <a:t>Sisteme bazate pe microprocesoare</a:t>
            </a:r>
            <a:endParaRPr lang="en-US" sz="4000" kern="1200" spc="-100">
              <a:solidFill>
                <a:srgbClr val="D2533C"/>
              </a:solidFill>
              <a:latin typeface="+mj-lt"/>
              <a:ea typeface="+mj-ea"/>
              <a:cs typeface="+mj-cs"/>
            </a:endParaRPr>
          </a:p>
        </p:txBody>
      </p:sp>
      <p:sp>
        <p:nvSpPr>
          <p:cNvPr id="3" name="Content Placeholder 2"/>
          <p:cNvSpPr>
            <a:spLocks noGrp="1"/>
          </p:cNvSpPr>
          <p:nvPr>
            <p:ph idx="1"/>
          </p:nvPr>
        </p:nvSpPr>
        <p:spPr/>
        <p:txBody>
          <a:bodyPr>
            <a:normAutofit fontScale="92500"/>
          </a:bodyPr>
          <a:lstStyle/>
          <a:p>
            <a:r>
              <a:rPr lang="ro-RO"/>
              <a:t>Un fapt care deosebește sistemele de control pe bază de microprocesoare de sistemele liniare este acela că sistemul cu microprocesor este întotdeauna un sistem cu eșantionare.</a:t>
            </a:r>
          </a:p>
          <a:p>
            <a:r>
              <a:rPr lang="ro-RO"/>
              <a:t>Aceasta înseamnă că microprocesorul eșantionează ieșirile senzorilor la intervale regulate de timp și orice schimbări care au loc între eșantioane sunt pierdute.</a:t>
            </a:r>
          </a:p>
          <a:p>
            <a:r>
              <a:rPr lang="ro-RO"/>
              <a:t>Rata de eșantionare trebuie să fie suficient de mare pentru a se asigura că nici o informație crucială pentru funcționarea sistemului nu se va afla în intervalul dintre eșantioane.</a:t>
            </a:r>
          </a:p>
          <a:p>
            <a:r>
              <a:rPr lang="ro-RO"/>
              <a:t>Această viteză depinde de sistem, desigur, și poate varia de la secunde sau minute pentru un sistem lent la zeci de mii de eșantioane pe secundă pentru un sistem ceva mai rapid.</a:t>
            </a:r>
            <a:endParaRPr lang="en-US"/>
          </a:p>
        </p:txBody>
      </p:sp>
      <p:sp>
        <p:nvSpPr>
          <p:cNvPr id="4" name="Date Placeholder 3"/>
          <p:cNvSpPr>
            <a:spLocks noGrp="1"/>
          </p:cNvSpPr>
          <p:nvPr>
            <p:ph type="dt" sz="half" idx="10"/>
          </p:nvPr>
        </p:nvSpPr>
        <p:spPr/>
        <p:txBody>
          <a:bodyPr/>
          <a:lstStyle/>
          <a:p>
            <a:pPr>
              <a:defRPr/>
            </a:pPr>
            <a:fld id="{EC225E9F-9887-4CE6-8DF9-9CD16C045A04}" type="datetime1">
              <a:rPr lang="en-US" smtClean="0"/>
              <a:t>6/8/2019</a:t>
            </a:fld>
            <a:endParaRPr lang="en-US"/>
          </a:p>
        </p:txBody>
      </p:sp>
      <p:sp>
        <p:nvSpPr>
          <p:cNvPr id="5" name="Footer Placeholder 4"/>
          <p:cNvSpPr>
            <a:spLocks noGrp="1"/>
          </p:cNvSpPr>
          <p:nvPr>
            <p:ph type="ftr" sz="quarter" idx="11"/>
          </p:nvPr>
        </p:nvSpPr>
        <p:spPr/>
        <p:txBody>
          <a:bodyPr/>
          <a:lstStyle/>
          <a:p>
            <a:pPr>
              <a:defRPr/>
            </a:pPr>
            <a:r>
              <a:rPr lang="en-US"/>
              <a:t>SAIC-Cursul nr. 5</a:t>
            </a:r>
          </a:p>
        </p:txBody>
      </p:sp>
      <p:sp>
        <p:nvSpPr>
          <p:cNvPr id="6" name="Slide Number Placeholder 5"/>
          <p:cNvSpPr>
            <a:spLocks noGrp="1"/>
          </p:cNvSpPr>
          <p:nvPr>
            <p:ph type="sldNum" sz="quarter" idx="12"/>
          </p:nvPr>
        </p:nvSpPr>
        <p:spPr/>
        <p:txBody>
          <a:bodyPr/>
          <a:lstStyle/>
          <a:p>
            <a:pPr>
              <a:defRPr/>
            </a:pPr>
            <a:fld id="{43818A86-9CE6-4D7C-AD21-B877DB2F237E}" type="slidenum">
              <a:rPr lang="en-US" smtClean="0"/>
              <a:pPr>
                <a:defRPr/>
              </a:pPr>
              <a:t>9</a:t>
            </a:fld>
            <a:endParaRPr lang="en-US"/>
          </a:p>
        </p:txBody>
      </p:sp>
    </p:spTree>
    <p:extLst>
      <p:ext uri="{BB962C8B-B14F-4D97-AF65-F5344CB8AC3E}">
        <p14:creationId xmlns:p14="http://schemas.microsoft.com/office/powerpoint/2010/main" val="34714532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6258</TotalTime>
  <Words>2576</Words>
  <Application>Microsoft Office PowerPoint</Application>
  <PresentationFormat>On-screen Show (4:3)</PresentationFormat>
  <Paragraphs>310</Paragraphs>
  <Slides>39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4" baseType="lpstr">
      <vt:lpstr>Arial</vt:lpstr>
      <vt:lpstr>Calibri</vt:lpstr>
      <vt:lpstr>UT Sans</vt:lpstr>
      <vt:lpstr>Clarity</vt:lpstr>
      <vt:lpstr>Equation</vt:lpstr>
      <vt:lpstr>SISTEME ANALOGICE DE INTERFAȚARE ȘI CONDIȚIONARE</vt:lpstr>
      <vt:lpstr>C5 - Probleme tratate</vt:lpstr>
      <vt:lpstr>Controlul în buclă deschisă</vt:lpstr>
      <vt:lpstr>Controlul în buclă deschisă</vt:lpstr>
      <vt:lpstr>Reacția negativă și controlul</vt:lpstr>
      <vt:lpstr>Reacția negativă și controlul</vt:lpstr>
      <vt:lpstr>Reacția negativă și controlul</vt:lpstr>
      <vt:lpstr>Sisteme bazate pe microprocesoare</vt:lpstr>
      <vt:lpstr>Sisteme bazate pe microprocesoare</vt:lpstr>
      <vt:lpstr>Sisteme bazate pe microprocesoare</vt:lpstr>
      <vt:lpstr>Sisteme bazate pe microprocesoare</vt:lpstr>
      <vt:lpstr>Controlul On-Off</vt:lpstr>
      <vt:lpstr>Controlul On-Off</vt:lpstr>
      <vt:lpstr>Controlul On-Off</vt:lpstr>
      <vt:lpstr>Controlul On-Off</vt:lpstr>
      <vt:lpstr>Controlul On-Off</vt:lpstr>
      <vt:lpstr>Controlul proporțional</vt:lpstr>
      <vt:lpstr>Controlul proporțional</vt:lpstr>
      <vt:lpstr>Controlul proporțional</vt:lpstr>
      <vt:lpstr>Controlul proporțional</vt:lpstr>
      <vt:lpstr>Controlul proporțional</vt:lpstr>
      <vt:lpstr>Controlul PID</vt:lpstr>
      <vt:lpstr>Controlul PID</vt:lpstr>
      <vt:lpstr>Controlul PID</vt:lpstr>
      <vt:lpstr>Controlul PID</vt:lpstr>
      <vt:lpstr>Controlul PID</vt:lpstr>
      <vt:lpstr>Controlul PID</vt:lpstr>
      <vt:lpstr>Controlul PID Derivata</vt:lpstr>
      <vt:lpstr>Controlul PID Derivata</vt:lpstr>
      <vt:lpstr>Controlul PID Derivata</vt:lpstr>
      <vt:lpstr>Controlul PID Derivata</vt:lpstr>
      <vt:lpstr>Controlul PID Derivata</vt:lpstr>
      <vt:lpstr>Controlul PID Derivata</vt:lpstr>
      <vt:lpstr>Controlul PID Derivata</vt:lpstr>
      <vt:lpstr>Controlul PID Integrala</vt:lpstr>
      <vt:lpstr>Controlul PID Integrala</vt:lpstr>
      <vt:lpstr>Controlul PID Integrala</vt:lpstr>
      <vt:lpstr>Controlul PID Concluzii</vt:lpstr>
      <vt:lpstr>Controlul PID Concluzii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DISPOZITIVE ELECTRONICE SI CIRCUITE - 2</dc:title>
  <dc:creator>gyuri</dc:creator>
  <cp:lastModifiedBy>Gyuri</cp:lastModifiedBy>
  <cp:revision>843</cp:revision>
  <dcterms:created xsi:type="dcterms:W3CDTF">2011-02-28T18:09:23Z</dcterms:created>
  <dcterms:modified xsi:type="dcterms:W3CDTF">2019-06-08T08:48:19Z</dcterms:modified>
</cp:coreProperties>
</file>