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12" r:id="rId1"/>
  </p:sldMasterIdLst>
  <p:notesMasterIdLst>
    <p:notesMasterId r:id="rId67"/>
  </p:notesMasterIdLst>
  <p:sldIdLst>
    <p:sldId id="325" r:id="rId2"/>
    <p:sldId id="305" r:id="rId3"/>
    <p:sldId id="383" r:id="rId4"/>
    <p:sldId id="377" r:id="rId5"/>
    <p:sldId id="378" r:id="rId6"/>
    <p:sldId id="380" r:id="rId7"/>
    <p:sldId id="379" r:id="rId8"/>
    <p:sldId id="381" r:id="rId9"/>
    <p:sldId id="382" r:id="rId10"/>
    <p:sldId id="384" r:id="rId11"/>
    <p:sldId id="385" r:id="rId12"/>
    <p:sldId id="386" r:id="rId13"/>
    <p:sldId id="387" r:id="rId14"/>
    <p:sldId id="388" r:id="rId15"/>
    <p:sldId id="389" r:id="rId16"/>
    <p:sldId id="390" r:id="rId17"/>
    <p:sldId id="391" r:id="rId18"/>
    <p:sldId id="392" r:id="rId19"/>
    <p:sldId id="393" r:id="rId20"/>
    <p:sldId id="394" r:id="rId21"/>
    <p:sldId id="395" r:id="rId22"/>
    <p:sldId id="396" r:id="rId23"/>
    <p:sldId id="397" r:id="rId24"/>
    <p:sldId id="398" r:id="rId25"/>
    <p:sldId id="399" r:id="rId26"/>
    <p:sldId id="400" r:id="rId27"/>
    <p:sldId id="401" r:id="rId28"/>
    <p:sldId id="402" r:id="rId29"/>
    <p:sldId id="408" r:id="rId30"/>
    <p:sldId id="407" r:id="rId31"/>
    <p:sldId id="406" r:id="rId32"/>
    <p:sldId id="403" r:id="rId33"/>
    <p:sldId id="404" r:id="rId34"/>
    <p:sldId id="409" r:id="rId35"/>
    <p:sldId id="410" r:id="rId36"/>
    <p:sldId id="411" r:id="rId37"/>
    <p:sldId id="412" r:id="rId38"/>
    <p:sldId id="413" r:id="rId39"/>
    <p:sldId id="414" r:id="rId40"/>
    <p:sldId id="415" r:id="rId41"/>
    <p:sldId id="416" r:id="rId42"/>
    <p:sldId id="405" r:id="rId43"/>
    <p:sldId id="417" r:id="rId44"/>
    <p:sldId id="418" r:id="rId45"/>
    <p:sldId id="419" r:id="rId46"/>
    <p:sldId id="420" r:id="rId47"/>
    <p:sldId id="421" r:id="rId48"/>
    <p:sldId id="422" r:id="rId49"/>
    <p:sldId id="423" r:id="rId50"/>
    <p:sldId id="424" r:id="rId51"/>
    <p:sldId id="425" r:id="rId52"/>
    <p:sldId id="426" r:id="rId53"/>
    <p:sldId id="427" r:id="rId54"/>
    <p:sldId id="428" r:id="rId55"/>
    <p:sldId id="433" r:id="rId56"/>
    <p:sldId id="429" r:id="rId57"/>
    <p:sldId id="430" r:id="rId58"/>
    <p:sldId id="431" r:id="rId59"/>
    <p:sldId id="432" r:id="rId60"/>
    <p:sldId id="434" r:id="rId61"/>
    <p:sldId id="435" r:id="rId62"/>
    <p:sldId id="436" r:id="rId63"/>
    <p:sldId id="437" r:id="rId64"/>
    <p:sldId id="438" r:id="rId65"/>
    <p:sldId id="439" r:id="rId6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5" Type="http://schemas.openxmlformats.org/officeDocument/2006/relationships/image" Target="../media/image9.wmf"/><Relationship Id="rId4"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2E7726C-CA11-4020-8136-DCBCA8F394A0}" type="datetimeFigureOut">
              <a:rPr lang="en-US"/>
              <a:pPr>
                <a:defRPr/>
              </a:pPr>
              <a:t>6/8/2019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033BF04-FE62-474A-ACBE-30BA9691FD99}" type="slidenum">
              <a:rPr lang="en-US"/>
              <a:pPr>
                <a:defRPr/>
              </a:pPr>
              <a:t>‹#›</a:t>
            </a:fld>
            <a:endParaRPr lang="en-US"/>
          </a:p>
        </p:txBody>
      </p:sp>
    </p:spTree>
    <p:extLst>
      <p:ext uri="{BB962C8B-B14F-4D97-AF65-F5344CB8AC3E}">
        <p14:creationId xmlns:p14="http://schemas.microsoft.com/office/powerpoint/2010/main" val="13013625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3C4871F8-AFB1-492E-8845-D49516AAF52B}"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4</a:t>
            </a:r>
          </a:p>
        </p:txBody>
      </p:sp>
      <p:sp>
        <p:nvSpPr>
          <p:cNvPr id="6" name="Slide Number Placeholder 5"/>
          <p:cNvSpPr>
            <a:spLocks noGrp="1"/>
          </p:cNvSpPr>
          <p:nvPr>
            <p:ph type="sldNum" sz="quarter" idx="12"/>
          </p:nvPr>
        </p:nvSpPr>
        <p:spPr/>
        <p:txBody>
          <a:bodyPr/>
          <a:lstStyle/>
          <a:p>
            <a:pPr>
              <a:defRPr/>
            </a:pPr>
            <a:fld id="{71D799F4-0100-45FA-A28D-DAEFCA3F7B3A}" type="slidenum">
              <a:rPr lang="en-US" smtClean="0"/>
              <a:pPr>
                <a:defRPr/>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4DA92FB8-3FBE-4E99-B1C5-ED7C99FEFAFE}"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4</a:t>
            </a:r>
          </a:p>
        </p:txBody>
      </p:sp>
      <p:sp>
        <p:nvSpPr>
          <p:cNvPr id="6" name="Slide Number Placeholder 5"/>
          <p:cNvSpPr>
            <a:spLocks noGrp="1"/>
          </p:cNvSpPr>
          <p:nvPr>
            <p:ph type="sldNum" sz="quarter" idx="12"/>
          </p:nvPr>
        </p:nvSpPr>
        <p:spPr/>
        <p:txBody>
          <a:bodyPr/>
          <a:lstStyle/>
          <a:p>
            <a:pPr>
              <a:defRPr/>
            </a:pPr>
            <a:fld id="{DEE6DBEE-B393-4395-A3DA-D5E635ECC293}"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A34C3664-5FFA-4E25-B90A-DCA77C5FD9FA}"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4</a:t>
            </a:r>
          </a:p>
        </p:txBody>
      </p:sp>
      <p:sp>
        <p:nvSpPr>
          <p:cNvPr id="6" name="Slide Number Placeholder 5"/>
          <p:cNvSpPr>
            <a:spLocks noGrp="1"/>
          </p:cNvSpPr>
          <p:nvPr>
            <p:ph type="sldNum" sz="quarter" idx="12"/>
          </p:nvPr>
        </p:nvSpPr>
        <p:spPr/>
        <p:txBody>
          <a:bodyPr/>
          <a:lstStyle/>
          <a:p>
            <a:pPr>
              <a:defRPr/>
            </a:pPr>
            <a:fld id="{4F86D2A9-5878-435D-A7FB-2EDCC9A393F5}"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9577EE21-8E68-4100-A0C2-597E5353CAB7}"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4</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B7C11939-5B9A-45D4-843D-A4F167BC32C2}"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4</a:t>
            </a:r>
          </a:p>
        </p:txBody>
      </p:sp>
      <p:sp>
        <p:nvSpPr>
          <p:cNvPr id="6" name="Slide Number Placeholder 5"/>
          <p:cNvSpPr>
            <a:spLocks noGrp="1"/>
          </p:cNvSpPr>
          <p:nvPr>
            <p:ph type="sldNum" sz="quarter" idx="12"/>
          </p:nvPr>
        </p:nvSpPr>
        <p:spPr/>
        <p:txBody>
          <a:bodyPr/>
          <a:lstStyle/>
          <a:p>
            <a:pPr>
              <a:defRPr/>
            </a:pPr>
            <a:fld id="{45C5AD14-C7B0-416B-87FD-FDDB9F0E4B64}" type="slidenum">
              <a:rPr lang="en-US" smtClean="0"/>
              <a:pPr>
                <a:defRPr/>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36EE7277-1693-41CA-8605-4960F8CD8975}" type="datetime1">
              <a:rPr lang="en-US" smtClean="0"/>
              <a:t>6/8/2019</a:t>
            </a:fld>
            <a:endParaRPr lang="en-US"/>
          </a:p>
        </p:txBody>
      </p:sp>
      <p:sp>
        <p:nvSpPr>
          <p:cNvPr id="6" name="Footer Placeholder 5"/>
          <p:cNvSpPr>
            <a:spLocks noGrp="1"/>
          </p:cNvSpPr>
          <p:nvPr>
            <p:ph type="ftr" sz="quarter" idx="11"/>
          </p:nvPr>
        </p:nvSpPr>
        <p:spPr/>
        <p:txBody>
          <a:bodyPr/>
          <a:lstStyle/>
          <a:p>
            <a:pPr>
              <a:defRPr/>
            </a:pPr>
            <a:r>
              <a:rPr lang="en-US"/>
              <a:t>SAIC-Cursul nr. 4</a:t>
            </a:r>
          </a:p>
        </p:txBody>
      </p:sp>
      <p:sp>
        <p:nvSpPr>
          <p:cNvPr id="7" name="Slide Number Placeholder 6"/>
          <p:cNvSpPr>
            <a:spLocks noGrp="1"/>
          </p:cNvSpPr>
          <p:nvPr>
            <p:ph type="sldNum" sz="quarter" idx="12"/>
          </p:nvPr>
        </p:nvSpPr>
        <p:spPr/>
        <p:txBody>
          <a:bodyPr/>
          <a:lstStyle/>
          <a:p>
            <a:pPr>
              <a:defRPr/>
            </a:pPr>
            <a:fld id="{AD5F975E-65F1-443E-9A94-342D22DF6E10}"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FB87436D-DB7C-48A3-BD72-B84DDD6430F1}" type="datetime1">
              <a:rPr lang="en-US" smtClean="0"/>
              <a:t>6/8/2019</a:t>
            </a:fld>
            <a:endParaRPr lang="en-US"/>
          </a:p>
        </p:txBody>
      </p:sp>
      <p:sp>
        <p:nvSpPr>
          <p:cNvPr id="8" name="Footer Placeholder 7"/>
          <p:cNvSpPr>
            <a:spLocks noGrp="1"/>
          </p:cNvSpPr>
          <p:nvPr>
            <p:ph type="ftr" sz="quarter" idx="11"/>
          </p:nvPr>
        </p:nvSpPr>
        <p:spPr/>
        <p:txBody>
          <a:bodyPr/>
          <a:lstStyle/>
          <a:p>
            <a:pPr>
              <a:defRPr/>
            </a:pPr>
            <a:r>
              <a:rPr lang="en-US"/>
              <a:t>SAIC-Cursul nr. 4</a:t>
            </a:r>
          </a:p>
        </p:txBody>
      </p:sp>
      <p:sp>
        <p:nvSpPr>
          <p:cNvPr id="9" name="Slide Number Placeholder 8"/>
          <p:cNvSpPr>
            <a:spLocks noGrp="1"/>
          </p:cNvSpPr>
          <p:nvPr>
            <p:ph type="sldNum" sz="quarter" idx="12"/>
          </p:nvPr>
        </p:nvSpPr>
        <p:spPr/>
        <p:txBody>
          <a:bodyPr/>
          <a:lstStyle/>
          <a:p>
            <a:pPr>
              <a:defRPr/>
            </a:pPr>
            <a:fld id="{D66ABEAF-4FAA-48C0-8C04-F9C70C285096}" type="slidenum">
              <a:rPr lang="en-US" smtClean="0"/>
              <a:pPr>
                <a:defRPr/>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F690C2BB-47CA-48A7-B528-8432AB8DB2F3}" type="datetime1">
              <a:rPr lang="en-US" smtClean="0"/>
              <a:t>6/8/2019</a:t>
            </a:fld>
            <a:endParaRPr lang="en-US"/>
          </a:p>
        </p:txBody>
      </p:sp>
      <p:sp>
        <p:nvSpPr>
          <p:cNvPr id="4" name="Footer Placeholder 3"/>
          <p:cNvSpPr>
            <a:spLocks noGrp="1"/>
          </p:cNvSpPr>
          <p:nvPr>
            <p:ph type="ftr" sz="quarter" idx="11"/>
          </p:nvPr>
        </p:nvSpPr>
        <p:spPr/>
        <p:txBody>
          <a:bodyPr/>
          <a:lstStyle/>
          <a:p>
            <a:pPr>
              <a:defRPr/>
            </a:pPr>
            <a:r>
              <a:rPr lang="en-US"/>
              <a:t>SAIC-Cursul nr. 4</a:t>
            </a:r>
          </a:p>
        </p:txBody>
      </p:sp>
      <p:sp>
        <p:nvSpPr>
          <p:cNvPr id="5" name="Slide Number Placeholder 4"/>
          <p:cNvSpPr>
            <a:spLocks noGrp="1"/>
          </p:cNvSpPr>
          <p:nvPr>
            <p:ph type="sldNum" sz="quarter" idx="12"/>
          </p:nvPr>
        </p:nvSpPr>
        <p:spPr/>
        <p:txBody>
          <a:bodyPr/>
          <a:lstStyle/>
          <a:p>
            <a:pPr>
              <a:defRPr/>
            </a:pPr>
            <a:fld id="{578927B9-C828-4FFE-956A-1B448B1D9191}"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3C6D693-00C0-4631-BCF7-3EA7548F0A7B}" type="datetime1">
              <a:rPr lang="en-US" smtClean="0"/>
              <a:t>6/8/2019</a:t>
            </a:fld>
            <a:endParaRPr lang="en-US"/>
          </a:p>
        </p:txBody>
      </p:sp>
      <p:sp>
        <p:nvSpPr>
          <p:cNvPr id="3" name="Footer Placeholder 2"/>
          <p:cNvSpPr>
            <a:spLocks noGrp="1"/>
          </p:cNvSpPr>
          <p:nvPr>
            <p:ph type="ftr" sz="quarter" idx="11"/>
          </p:nvPr>
        </p:nvSpPr>
        <p:spPr/>
        <p:txBody>
          <a:bodyPr/>
          <a:lstStyle/>
          <a:p>
            <a:pPr>
              <a:defRPr/>
            </a:pPr>
            <a:r>
              <a:rPr lang="en-US"/>
              <a:t>SAIC-Cursul nr. 4</a:t>
            </a:r>
          </a:p>
        </p:txBody>
      </p:sp>
      <p:sp>
        <p:nvSpPr>
          <p:cNvPr id="4" name="Slide Number Placeholder 3"/>
          <p:cNvSpPr>
            <a:spLocks noGrp="1"/>
          </p:cNvSpPr>
          <p:nvPr>
            <p:ph type="sldNum" sz="quarter" idx="12"/>
          </p:nvPr>
        </p:nvSpPr>
        <p:spPr/>
        <p:txBody>
          <a:bodyPr/>
          <a:lstStyle/>
          <a:p>
            <a:pPr>
              <a:defRPr/>
            </a:pPr>
            <a:fld id="{2BF64D6C-28BE-434B-9ACC-031C75F59DC5}"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3691324C-04BB-4D92-8AE5-69E254234C8E}" type="datetime1">
              <a:rPr lang="en-US" smtClean="0"/>
              <a:t>6/8/2019</a:t>
            </a:fld>
            <a:endParaRPr lang="en-US"/>
          </a:p>
        </p:txBody>
      </p:sp>
      <p:sp>
        <p:nvSpPr>
          <p:cNvPr id="6" name="Footer Placeholder 5"/>
          <p:cNvSpPr>
            <a:spLocks noGrp="1"/>
          </p:cNvSpPr>
          <p:nvPr>
            <p:ph type="ftr" sz="quarter" idx="11"/>
          </p:nvPr>
        </p:nvSpPr>
        <p:spPr/>
        <p:txBody>
          <a:bodyPr/>
          <a:lstStyle/>
          <a:p>
            <a:pPr>
              <a:defRPr/>
            </a:pPr>
            <a:r>
              <a:rPr lang="en-US"/>
              <a:t>SAIC-Cursul nr. 4</a:t>
            </a:r>
          </a:p>
        </p:txBody>
      </p:sp>
      <p:sp>
        <p:nvSpPr>
          <p:cNvPr id="7" name="Slide Number Placeholder 6"/>
          <p:cNvSpPr>
            <a:spLocks noGrp="1"/>
          </p:cNvSpPr>
          <p:nvPr>
            <p:ph type="sldNum" sz="quarter" idx="12"/>
          </p:nvPr>
        </p:nvSpPr>
        <p:spPr/>
        <p:txBody>
          <a:bodyPr/>
          <a:lstStyle/>
          <a:p>
            <a:pPr>
              <a:defRPr/>
            </a:pPr>
            <a:fld id="{EBBB0EEC-858E-4413-AF86-9007DD45A816}" type="slidenum">
              <a:rPr lang="en-US" smtClean="0"/>
              <a:pPr>
                <a:defRPr/>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8993742B-EC9D-4F8E-99AD-192D051453BC}" type="datetime1">
              <a:rPr lang="en-US" smtClean="0"/>
              <a:t>6/8/2019</a:t>
            </a:fld>
            <a:endParaRPr lang="en-US"/>
          </a:p>
        </p:txBody>
      </p:sp>
      <p:sp>
        <p:nvSpPr>
          <p:cNvPr id="6" name="Footer Placeholder 5"/>
          <p:cNvSpPr>
            <a:spLocks noGrp="1"/>
          </p:cNvSpPr>
          <p:nvPr>
            <p:ph type="ftr" sz="quarter" idx="11"/>
          </p:nvPr>
        </p:nvSpPr>
        <p:spPr/>
        <p:txBody>
          <a:bodyPr/>
          <a:lstStyle/>
          <a:p>
            <a:pPr>
              <a:defRPr/>
            </a:pPr>
            <a:r>
              <a:rPr lang="en-US"/>
              <a:t>SAIC-Cursul nr. 4</a:t>
            </a:r>
          </a:p>
        </p:txBody>
      </p:sp>
      <p:sp>
        <p:nvSpPr>
          <p:cNvPr id="7" name="Slide Number Placeholder 6"/>
          <p:cNvSpPr>
            <a:spLocks noGrp="1"/>
          </p:cNvSpPr>
          <p:nvPr>
            <p:ph type="sldNum" sz="quarter" idx="12"/>
          </p:nvPr>
        </p:nvSpPr>
        <p:spPr/>
        <p:txBody>
          <a:bodyPr/>
          <a:lstStyle/>
          <a:p>
            <a:pPr>
              <a:defRPr/>
            </a:pPr>
            <a:fld id="{A4B063DC-6978-466C-B9CB-D71AFDDA12A2}"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a:defRPr/>
            </a:pPr>
            <a:fld id="{F4DACABE-AF07-4C8A-AD0F-9D4610E19E3C}" type="datetime1">
              <a:rPr lang="en-US" smtClean="0"/>
              <a:t>6/8/2019</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defRPr/>
            </a:pPr>
            <a:r>
              <a:rPr lang="en-US"/>
              <a:t>SAIC-Cursul nr. 4</a:t>
            </a: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a:defRPr/>
            </a:pPr>
            <a:fld id="{22E1246E-6791-43F0-BEE1-426C0FAAB358}"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hf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2.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image" Target="../media/image13.wmf"/><Relationship Id="rId4" Type="http://schemas.openxmlformats.org/officeDocument/2006/relationships/oleObject" Target="../embeddings/oleObject8.bin"/></Relationships>
</file>

<file path=ppt/slides/_rels/slide18.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6.wmf"/><Relationship Id="rId5" Type="http://schemas.openxmlformats.org/officeDocument/2006/relationships/oleObject" Target="../embeddings/oleObject11.bin"/><Relationship Id="rId4" Type="http://schemas.openxmlformats.org/officeDocument/2006/relationships/image" Target="../media/image15.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8.wmf"/><Relationship Id="rId4" Type="http://schemas.openxmlformats.org/officeDocument/2006/relationships/image" Target="../media/image5.wmf"/><Relationship Id="rId9"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ro-RO" sz="3600"/>
              <a:t>SISTEME ANALOGICE DE INTERFAȚARE ȘI CONDIȚIONARE</a:t>
            </a:r>
            <a:endParaRPr lang="en-US" sz="3600"/>
          </a:p>
        </p:txBody>
      </p:sp>
      <p:sp>
        <p:nvSpPr>
          <p:cNvPr id="3" name="Subtitle 2"/>
          <p:cNvSpPr>
            <a:spLocks noGrp="1"/>
          </p:cNvSpPr>
          <p:nvPr>
            <p:ph type="subTitle" idx="1"/>
          </p:nvPr>
        </p:nvSpPr>
        <p:spPr/>
        <p:txBody>
          <a:bodyPr/>
          <a:lstStyle/>
          <a:p>
            <a:r>
              <a:rPr lang="ro-RO"/>
              <a:t>Cursul nr. 4</a:t>
            </a:r>
            <a:endParaRPr lang="en-US"/>
          </a:p>
        </p:txBody>
      </p:sp>
      <p:grpSp>
        <p:nvGrpSpPr>
          <p:cNvPr id="9" name="Group 8"/>
          <p:cNvGrpSpPr/>
          <p:nvPr/>
        </p:nvGrpSpPr>
        <p:grpSpPr>
          <a:xfrm>
            <a:off x="685800" y="596055"/>
            <a:ext cx="7498846" cy="1138340"/>
            <a:chOff x="685800" y="596055"/>
            <a:chExt cx="7498846" cy="1138340"/>
          </a:xfrm>
        </p:grpSpPr>
        <p:pic>
          <p:nvPicPr>
            <p:cNvPr id="7" name="Picture 6" descr="Logo-UT-IESC-RGB-RO"/>
            <p:cNvPicPr>
              <a:picLocks noChangeAspect="1" noChangeArrowheads="1"/>
            </p:cNvPicPr>
            <p:nvPr/>
          </p:nvPicPr>
          <p:blipFill>
            <a:blip r:embed="rId2">
              <a:extLst>
                <a:ext uri="{28A0092B-C50C-407E-A947-70E740481C1C}">
                  <a14:useLocalDpi xmlns:a14="http://schemas.microsoft.com/office/drawing/2010/main" val="0"/>
                </a:ext>
              </a:extLst>
            </a:blip>
            <a:srcRect t="15446" b="13008"/>
            <a:stretch>
              <a:fillRect/>
            </a:stretch>
          </p:blipFill>
          <p:spPr bwMode="auto">
            <a:xfrm>
              <a:off x="685800" y="596055"/>
              <a:ext cx="4146813" cy="1138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
            <p:cNvSpPr txBox="1">
              <a:spLocks noChangeAspect="1" noChangeArrowheads="1"/>
            </p:cNvSpPr>
            <p:nvPr/>
          </p:nvSpPr>
          <p:spPr bwMode="auto">
            <a:xfrm>
              <a:off x="5182366" y="679028"/>
              <a:ext cx="3002280" cy="609600"/>
            </a:xfrm>
            <a:prstGeom prst="rect">
              <a:avLst/>
            </a:prstGeom>
            <a:no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100" b="1">
                  <a:latin typeface="UT Sans" pitchFamily="50" charset="0"/>
                  <a:ea typeface="+mn-ea"/>
                  <a:cs typeface="+mn-cs"/>
                </a:rPr>
                <a:t>Departamentul de Electronică şi Calculatoare</a:t>
              </a:r>
              <a:endParaRPr lang="ro-RO" sz="1100" b="1">
                <a:latin typeface="UT Sans" pitchFamily="50" charset="0"/>
                <a:ea typeface="+mn-ea"/>
                <a:cs typeface="+mn-cs"/>
              </a:endParaRPr>
            </a:p>
            <a:p>
              <a:pPr algn="r"/>
              <a:r>
                <a:rPr lang="ro-RO" sz="1100" b="0">
                  <a:latin typeface="UT Sans" pitchFamily="50" charset="0"/>
                  <a:ea typeface="+mn-ea"/>
                  <a:cs typeface="+mn-cs"/>
                </a:rPr>
                <a:t>s</a:t>
              </a:r>
              <a:r>
                <a:rPr lang="en-US" sz="1100">
                  <a:latin typeface="UT Sans" pitchFamily="50" charset="0"/>
                  <a:ea typeface="+mn-ea"/>
                  <a:cs typeface="+mn-cs"/>
                </a:rPr>
                <a:t>tr. Politehnicii 1, 500024 Braşov</a:t>
              </a:r>
              <a:endParaRPr lang="ro-RO" sz="900">
                <a:latin typeface="UT Sans" pitchFamily="50" charset="0"/>
              </a:endParaRPr>
            </a:p>
            <a:p>
              <a:pPr algn="r"/>
              <a:r>
                <a:rPr lang="en-US" sz="1100">
                  <a:latin typeface="UT Sans" pitchFamily="50" charset="0"/>
                  <a:ea typeface="+mn-ea"/>
                  <a:cs typeface="+mn-cs"/>
                </a:rPr>
                <a:t>0268 478705</a:t>
              </a:r>
              <a:endParaRPr lang="ro-RO" sz="900">
                <a:latin typeface="UT Sans" pitchFamily="50" charset="0"/>
              </a:endParaRPr>
            </a:p>
            <a:p>
              <a:pPr algn="r" rtl="1">
                <a:defRPr sz="1000"/>
              </a:pPr>
              <a:endParaRPr lang="en-GB" sz="900" b="0" i="0" strike="noStrike">
                <a:solidFill>
                  <a:srgbClr val="333333"/>
                </a:solidFill>
                <a:latin typeface="UT Sans" pitchFamily="50" charset="0"/>
              </a:endParaRPr>
            </a:p>
          </p:txBody>
        </p:sp>
      </p:grpSp>
    </p:spTree>
    <p:extLst>
      <p:ext uri="{BB962C8B-B14F-4D97-AF65-F5344CB8AC3E}">
        <p14:creationId xmlns:p14="http://schemas.microsoft.com/office/powerpoint/2010/main" val="2885026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z="3100">
                <a:solidFill>
                  <a:srgbClr val="D2533C"/>
                </a:solidFill>
              </a:rPr>
              <a:t>Senzori de temperatură</a:t>
            </a:r>
            <a:br>
              <a:rPr lang="ro-RO">
                <a:solidFill>
                  <a:srgbClr val="D2533C"/>
                </a:solidFill>
              </a:rPr>
            </a:br>
            <a:r>
              <a:rPr lang="ro-RO" sz="2700">
                <a:solidFill>
                  <a:srgbClr val="D2533C"/>
                </a:solidFill>
              </a:rPr>
              <a:t>Termistoare</a:t>
            </a:r>
            <a:endParaRPr lang="en-US"/>
          </a:p>
        </p:txBody>
      </p:sp>
      <p:sp>
        <p:nvSpPr>
          <p:cNvPr id="3" name="Content Placeholder 2"/>
          <p:cNvSpPr>
            <a:spLocks noGrp="1"/>
          </p:cNvSpPr>
          <p:nvPr>
            <p:ph idx="1"/>
          </p:nvPr>
        </p:nvSpPr>
        <p:spPr/>
        <p:txBody>
          <a:bodyPr/>
          <a:lstStyle/>
          <a:p>
            <a:r>
              <a:rPr lang="ro-RO"/>
              <a:t>Termistoarele au o toleranță care variază de obicei între 1% și 10%.</a:t>
            </a:r>
          </a:p>
          <a:p>
            <a:r>
              <a:rPr lang="ro-RO"/>
              <a:t>Unele termistoare sunt proiectate să fie interschimbabile în aplicații în care nu se poate face o ajustare.</a:t>
            </a:r>
          </a:p>
          <a:p>
            <a:r>
              <a:rPr lang="ro-RO"/>
              <a:t>O astfel de aplicație ar putea include un instrument în care utilizatorul sau un inginer de teren trebuie să înlocuiască termistorul și nu are mijloace independente pentru a-l calibra.</a:t>
            </a:r>
          </a:p>
          <a:p>
            <a:r>
              <a:rPr lang="ro-RO"/>
              <a:t>Astfel de termistoare sunt disponibile cu o precizie de aproximativ 0,2°C.</a:t>
            </a:r>
            <a:endParaRPr lang="en-US"/>
          </a:p>
          <a:p>
            <a:endParaRPr lang="en-US"/>
          </a:p>
        </p:txBody>
      </p:sp>
      <p:sp>
        <p:nvSpPr>
          <p:cNvPr id="4" name="Date Placeholder 3"/>
          <p:cNvSpPr>
            <a:spLocks noGrp="1"/>
          </p:cNvSpPr>
          <p:nvPr>
            <p:ph type="dt" sz="half" idx="10"/>
          </p:nvPr>
        </p:nvSpPr>
        <p:spPr/>
        <p:txBody>
          <a:bodyPr/>
          <a:lstStyle/>
          <a:p>
            <a:pPr>
              <a:defRPr/>
            </a:pPr>
            <a:fld id="{94CA3388-B12E-4421-8833-63B623C56508}"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4</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10</a:t>
            </a:fld>
            <a:endParaRPr lang="en-US"/>
          </a:p>
        </p:txBody>
      </p:sp>
    </p:spTree>
    <p:extLst>
      <p:ext uri="{BB962C8B-B14F-4D97-AF65-F5344CB8AC3E}">
        <p14:creationId xmlns:p14="http://schemas.microsoft.com/office/powerpoint/2010/main" val="2173603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z="3100">
                <a:solidFill>
                  <a:srgbClr val="D2533C"/>
                </a:solidFill>
              </a:rPr>
              <a:t>Senzori de temperatură</a:t>
            </a:r>
            <a:br>
              <a:rPr lang="ro-RO">
                <a:solidFill>
                  <a:srgbClr val="D2533C"/>
                </a:solidFill>
              </a:rPr>
            </a:br>
            <a:r>
              <a:rPr lang="ro-RO" sz="2700">
                <a:solidFill>
                  <a:srgbClr val="D2533C"/>
                </a:solidFill>
              </a:rPr>
              <a:t>Termistoare</a:t>
            </a:r>
            <a:endParaRPr lang="en-US"/>
          </a:p>
        </p:txBody>
      </p:sp>
      <p:sp>
        <p:nvSpPr>
          <p:cNvPr id="3" name="Content Placeholder 2"/>
          <p:cNvSpPr>
            <a:spLocks noGrp="1"/>
          </p:cNvSpPr>
          <p:nvPr>
            <p:ph idx="1"/>
          </p:nvPr>
        </p:nvSpPr>
        <p:spPr/>
        <p:txBody>
          <a:bodyPr/>
          <a:lstStyle/>
          <a:p>
            <a:r>
              <a:rPr lang="ro-RO"/>
              <a:t>Un circuit tipic care ar putea fi utilizat pentru a permite unui microprocesor să măsoare temperatura utilizând un termistor:</a:t>
            </a:r>
            <a:endParaRPr lang="en-US"/>
          </a:p>
        </p:txBody>
      </p:sp>
      <p:sp>
        <p:nvSpPr>
          <p:cNvPr id="4" name="Date Placeholder 3"/>
          <p:cNvSpPr>
            <a:spLocks noGrp="1"/>
          </p:cNvSpPr>
          <p:nvPr>
            <p:ph type="dt" sz="half" idx="10"/>
          </p:nvPr>
        </p:nvSpPr>
        <p:spPr/>
        <p:txBody>
          <a:bodyPr/>
          <a:lstStyle/>
          <a:p>
            <a:pPr>
              <a:defRPr/>
            </a:pPr>
            <a:fld id="{2382E6B0-1CB8-4444-BD08-A950D51B0CB5}"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4</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11</a:t>
            </a:fld>
            <a:endParaRPr lang="en-US"/>
          </a:p>
        </p:txBody>
      </p:sp>
      <p:pic>
        <p:nvPicPr>
          <p:cNvPr id="7" name="Picture 6"/>
          <p:cNvPicPr>
            <a:picLocks noChangeAspect="1"/>
          </p:cNvPicPr>
          <p:nvPr/>
        </p:nvPicPr>
        <p:blipFill>
          <a:blip r:embed="rId2"/>
          <a:stretch>
            <a:fillRect/>
          </a:stretch>
        </p:blipFill>
        <p:spPr>
          <a:xfrm>
            <a:off x="1428273" y="2872740"/>
            <a:ext cx="6287453" cy="3680460"/>
          </a:xfrm>
          <a:prstGeom prst="rect">
            <a:avLst/>
          </a:prstGeom>
        </p:spPr>
      </p:pic>
    </p:spTree>
    <p:extLst>
      <p:ext uri="{BB962C8B-B14F-4D97-AF65-F5344CB8AC3E}">
        <p14:creationId xmlns:p14="http://schemas.microsoft.com/office/powerpoint/2010/main" val="4155182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z="3100">
                <a:solidFill>
                  <a:srgbClr val="D2533C"/>
                </a:solidFill>
              </a:rPr>
              <a:t>Senzori de temperatură</a:t>
            </a:r>
            <a:br>
              <a:rPr lang="ro-RO">
                <a:solidFill>
                  <a:srgbClr val="D2533C"/>
                </a:solidFill>
              </a:rPr>
            </a:br>
            <a:r>
              <a:rPr lang="ro-RO" sz="2700">
                <a:solidFill>
                  <a:srgbClr val="D2533C"/>
                </a:solidFill>
              </a:rPr>
              <a:t>Termistoare</a:t>
            </a:r>
            <a:endParaRPr lang="en-US"/>
          </a:p>
        </p:txBody>
      </p:sp>
      <p:sp>
        <p:nvSpPr>
          <p:cNvPr id="3" name="Content Placeholder 2"/>
          <p:cNvSpPr>
            <a:spLocks noGrp="1"/>
          </p:cNvSpPr>
          <p:nvPr>
            <p:ph idx="1"/>
          </p:nvPr>
        </p:nvSpPr>
        <p:spPr/>
        <p:txBody>
          <a:bodyPr/>
          <a:lstStyle/>
          <a:p>
            <a:r>
              <a:rPr lang="ro-RO"/>
              <a:t>Prin R1 se conectează termistorul </a:t>
            </a:r>
            <a:br>
              <a:rPr lang="ro-RO"/>
            </a:br>
            <a:r>
              <a:rPr lang="ro-RO"/>
              <a:t>la o tensiune de referință.</a:t>
            </a:r>
          </a:p>
          <a:p>
            <a:r>
              <a:rPr lang="ro-RO"/>
              <a:t>Această tensiune este în mod tipic aceeași ca și referința ADC, deci V</a:t>
            </a:r>
            <a:r>
              <a:rPr lang="ro-RO" baseline="-25000"/>
              <a:t>REF</a:t>
            </a:r>
            <a:r>
              <a:rPr lang="ro-RO"/>
              <a:t> va fi 2,5V dacă și referința ADC este tot 2,5V.</a:t>
            </a:r>
          </a:p>
          <a:p>
            <a:r>
              <a:rPr lang="ro-RO"/>
              <a:t>Combinația termistor/rezistor alcătuiește un divizor de tensiune, iar rezistența variabilă a termistorului determină o variație a tensiunii din nodul comun lui R1 și termistorului.</a:t>
            </a:r>
          </a:p>
          <a:p>
            <a:r>
              <a:rPr lang="ro-RO"/>
              <a:t>Precizia acestui circuit depinde de toleranța termistorului, de toleranța rezistorului și de precizia tensiunii de referință.</a:t>
            </a:r>
            <a:endParaRPr lang="en-US"/>
          </a:p>
        </p:txBody>
      </p:sp>
      <p:sp>
        <p:nvSpPr>
          <p:cNvPr id="4" name="Date Placeholder 3"/>
          <p:cNvSpPr>
            <a:spLocks noGrp="1"/>
          </p:cNvSpPr>
          <p:nvPr>
            <p:ph type="dt" sz="half" idx="10"/>
          </p:nvPr>
        </p:nvSpPr>
        <p:spPr/>
        <p:txBody>
          <a:bodyPr/>
          <a:lstStyle/>
          <a:p>
            <a:pPr>
              <a:defRPr/>
            </a:pPr>
            <a:fld id="{89C40160-7DEA-4244-BE47-6FEFF4BBAFC2}"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4</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12</a:t>
            </a:fld>
            <a:endParaRPr lang="en-US"/>
          </a:p>
        </p:txBody>
      </p:sp>
      <p:pic>
        <p:nvPicPr>
          <p:cNvPr id="7" name="Picture 6"/>
          <p:cNvPicPr>
            <a:picLocks noChangeAspect="1"/>
          </p:cNvPicPr>
          <p:nvPr/>
        </p:nvPicPr>
        <p:blipFill>
          <a:blip r:embed="rId2"/>
          <a:stretch>
            <a:fillRect/>
          </a:stretch>
        </p:blipFill>
        <p:spPr>
          <a:xfrm>
            <a:off x="5551170" y="381000"/>
            <a:ext cx="3592830" cy="2103120"/>
          </a:xfrm>
          <a:prstGeom prst="rect">
            <a:avLst/>
          </a:prstGeom>
        </p:spPr>
      </p:pic>
    </p:spTree>
    <p:extLst>
      <p:ext uri="{BB962C8B-B14F-4D97-AF65-F5344CB8AC3E}">
        <p14:creationId xmlns:p14="http://schemas.microsoft.com/office/powerpoint/2010/main" val="40844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z="3100">
                <a:solidFill>
                  <a:srgbClr val="D2533C"/>
                </a:solidFill>
              </a:rPr>
              <a:t>Senzori de temperatură</a:t>
            </a:r>
            <a:br>
              <a:rPr lang="ro-RO">
                <a:solidFill>
                  <a:srgbClr val="D2533C"/>
                </a:solidFill>
              </a:rPr>
            </a:br>
            <a:r>
              <a:rPr lang="ro-RO" sz="2700">
                <a:solidFill>
                  <a:srgbClr val="D2533C"/>
                </a:solidFill>
              </a:rPr>
              <a:t>Termistoare</a:t>
            </a:r>
            <a:endParaRPr lang="en-US"/>
          </a:p>
        </p:txBody>
      </p:sp>
      <p:sp>
        <p:nvSpPr>
          <p:cNvPr id="3" name="Content Placeholder 2"/>
          <p:cNvSpPr>
            <a:spLocks noGrp="1"/>
          </p:cNvSpPr>
          <p:nvPr>
            <p:ph idx="1"/>
          </p:nvPr>
        </p:nvSpPr>
        <p:spPr/>
        <p:txBody>
          <a:bodyPr/>
          <a:lstStyle/>
          <a:p>
            <a:r>
              <a:rPr lang="ro-RO"/>
              <a:t>Deoarece un termistor este un </a:t>
            </a:r>
            <a:br>
              <a:rPr lang="ro-RO"/>
            </a:br>
            <a:r>
              <a:rPr lang="ro-RO"/>
              <a:t>rezistor, trecerea curentului prin </a:t>
            </a:r>
            <a:br>
              <a:rPr lang="ro-RO"/>
            </a:br>
            <a:r>
              <a:rPr lang="ro-RO"/>
              <a:t>acesta va genera căldură.</a:t>
            </a:r>
          </a:p>
          <a:p>
            <a:r>
              <a:rPr lang="ro-RO"/>
              <a:t>Fenomenul se numește auto-încălzire.</a:t>
            </a:r>
          </a:p>
          <a:p>
            <a:r>
              <a:rPr lang="ro-RO"/>
              <a:t>Proiectantul circuitului trebuie să se asigure că rezistența R1 are valoarea suficient de mare pentru a preveni încălzirea excesivă, altfel sistemul va măsura, în loc de temperatură, disiparea termistorului.</a:t>
            </a:r>
            <a:endParaRPr lang="en-US"/>
          </a:p>
          <a:p>
            <a:endParaRPr lang="en-US"/>
          </a:p>
        </p:txBody>
      </p:sp>
      <p:sp>
        <p:nvSpPr>
          <p:cNvPr id="4" name="Date Placeholder 3"/>
          <p:cNvSpPr>
            <a:spLocks noGrp="1"/>
          </p:cNvSpPr>
          <p:nvPr>
            <p:ph type="dt" sz="half" idx="10"/>
          </p:nvPr>
        </p:nvSpPr>
        <p:spPr/>
        <p:txBody>
          <a:bodyPr/>
          <a:lstStyle/>
          <a:p>
            <a:pPr>
              <a:defRPr/>
            </a:pPr>
            <a:fld id="{8BEFFFCF-6FE0-43BA-915B-6C4538B59D17}"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4</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13</a:t>
            </a:fld>
            <a:endParaRPr lang="en-US"/>
          </a:p>
        </p:txBody>
      </p:sp>
      <p:pic>
        <p:nvPicPr>
          <p:cNvPr id="7" name="Picture 6"/>
          <p:cNvPicPr>
            <a:picLocks noChangeAspect="1"/>
          </p:cNvPicPr>
          <p:nvPr/>
        </p:nvPicPr>
        <p:blipFill>
          <a:blip r:embed="rId2"/>
          <a:stretch>
            <a:fillRect/>
          </a:stretch>
        </p:blipFill>
        <p:spPr>
          <a:xfrm>
            <a:off x="5551170" y="381000"/>
            <a:ext cx="3592830" cy="2103120"/>
          </a:xfrm>
          <a:prstGeom prst="rect">
            <a:avLst/>
          </a:prstGeom>
        </p:spPr>
      </p:pic>
    </p:spTree>
    <p:extLst>
      <p:ext uri="{BB962C8B-B14F-4D97-AF65-F5344CB8AC3E}">
        <p14:creationId xmlns:p14="http://schemas.microsoft.com/office/powerpoint/2010/main" val="215901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z="3100">
                <a:solidFill>
                  <a:srgbClr val="D2533C"/>
                </a:solidFill>
              </a:rPr>
              <a:t>Senzori de temperatură</a:t>
            </a:r>
            <a:br>
              <a:rPr lang="ro-RO">
                <a:solidFill>
                  <a:srgbClr val="D2533C"/>
                </a:solidFill>
              </a:rPr>
            </a:br>
            <a:r>
              <a:rPr lang="ro-RO" sz="2700">
                <a:solidFill>
                  <a:srgbClr val="D2533C"/>
                </a:solidFill>
              </a:rPr>
              <a:t>Termistoare</a:t>
            </a:r>
            <a:endParaRPr lang="en-US"/>
          </a:p>
        </p:txBody>
      </p:sp>
      <p:sp>
        <p:nvSpPr>
          <p:cNvPr id="3" name="Content Placeholder 2"/>
          <p:cNvSpPr>
            <a:spLocks noGrp="1"/>
          </p:cNvSpPr>
          <p:nvPr>
            <p:ph idx="1"/>
          </p:nvPr>
        </p:nvSpPr>
        <p:spPr/>
        <p:txBody>
          <a:bodyPr/>
          <a:lstStyle/>
          <a:p>
            <a:r>
              <a:rPr lang="ro-RO"/>
              <a:t>Cantitatea de energie pe care termistorul trebuie să o disipe pentru a-i afecta temperatura este numită constantă de disipare (DC - </a:t>
            </a:r>
            <a:r>
              <a:rPr lang="en-US"/>
              <a:t>Dissipation Constant</a:t>
            </a:r>
            <a:r>
              <a:rPr lang="ro-RO"/>
              <a:t>) și este de obicei exprimată în mW.</a:t>
            </a:r>
          </a:p>
          <a:p>
            <a:r>
              <a:rPr lang="ro-RO"/>
              <a:t>DC variază în funcție de capsula termistorului, dimensiunile terminalelor (în cazul unui dispozitiv cu terminale), tipul de material de încapsulare (dacă termistorul este încapsulat) și alți factori.</a:t>
            </a:r>
          </a:p>
          <a:p>
            <a:r>
              <a:rPr lang="ro-RO"/>
              <a:t>DC reprezintă cantitatea de milliwați necesară pentru ridicarea temperaturii termistorului cu 1°C peste temperatura ambientală.</a:t>
            </a:r>
            <a:endParaRPr lang="en-US"/>
          </a:p>
        </p:txBody>
      </p:sp>
      <p:sp>
        <p:nvSpPr>
          <p:cNvPr id="4" name="Date Placeholder 3"/>
          <p:cNvSpPr>
            <a:spLocks noGrp="1"/>
          </p:cNvSpPr>
          <p:nvPr>
            <p:ph type="dt" sz="half" idx="10"/>
          </p:nvPr>
        </p:nvSpPr>
        <p:spPr/>
        <p:txBody>
          <a:bodyPr/>
          <a:lstStyle/>
          <a:p>
            <a:pPr>
              <a:defRPr/>
            </a:pPr>
            <a:fld id="{5C667626-AD73-4AAA-85B0-58ADA776EF6B}"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4</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14</a:t>
            </a:fld>
            <a:endParaRPr lang="en-US"/>
          </a:p>
        </p:txBody>
      </p:sp>
    </p:spTree>
    <p:extLst>
      <p:ext uri="{BB962C8B-B14F-4D97-AF65-F5344CB8AC3E}">
        <p14:creationId xmlns:p14="http://schemas.microsoft.com/office/powerpoint/2010/main" val="293854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z="3100">
                <a:solidFill>
                  <a:srgbClr val="D2533C"/>
                </a:solidFill>
              </a:rPr>
              <a:t>Senzori de temperatură</a:t>
            </a:r>
            <a:br>
              <a:rPr lang="ro-RO">
                <a:solidFill>
                  <a:srgbClr val="D2533C"/>
                </a:solidFill>
              </a:rPr>
            </a:br>
            <a:r>
              <a:rPr lang="ro-RO" sz="2700">
                <a:solidFill>
                  <a:srgbClr val="D2533C"/>
                </a:solidFill>
              </a:rPr>
              <a:t>Termistoare</a:t>
            </a:r>
            <a:endParaRPr lang="en-US"/>
          </a:p>
        </p:txBody>
      </p:sp>
      <p:sp>
        <p:nvSpPr>
          <p:cNvPr id="3" name="Content Placeholder 2"/>
          <p:cNvSpPr>
            <a:spLocks noGrp="1"/>
          </p:cNvSpPr>
          <p:nvPr>
            <p:ph idx="1"/>
          </p:nvPr>
        </p:nvSpPr>
        <p:spPr/>
        <p:txBody>
          <a:bodyPr/>
          <a:lstStyle/>
          <a:p>
            <a:r>
              <a:rPr lang="ro-RO"/>
              <a:t>Cantitatea de auto-încălzire permisă și, prin urmare, mărimea rezistenței de limitare, depinde de precizia măsurării.</a:t>
            </a:r>
          </a:p>
          <a:p>
            <a:r>
              <a:rPr lang="ro-RO"/>
              <a:t>Un sistem care măsoară numai cu o precizie de ± 5°C poate tolera mai multă auto-încălzire decât un sistem care trebuie să aibă precizia de ± 0,1°C.</a:t>
            </a:r>
          </a:p>
          <a:p>
            <a:r>
              <a:rPr lang="ro-RO"/>
              <a:t>Formula de calcul a disipării de auto-încălzire permisă pentru un proiect este:</a:t>
            </a:r>
            <a:endParaRPr lang="en-US"/>
          </a:p>
        </p:txBody>
      </p:sp>
      <p:sp>
        <p:nvSpPr>
          <p:cNvPr id="4" name="Date Placeholder 3"/>
          <p:cNvSpPr>
            <a:spLocks noGrp="1"/>
          </p:cNvSpPr>
          <p:nvPr>
            <p:ph type="dt" sz="half" idx="10"/>
          </p:nvPr>
        </p:nvSpPr>
        <p:spPr/>
        <p:txBody>
          <a:bodyPr/>
          <a:lstStyle/>
          <a:p>
            <a:pPr>
              <a:defRPr/>
            </a:pPr>
            <a:fld id="{251E352E-B914-4604-A997-9F6A09A2F815}"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4</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15</a:t>
            </a:fld>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4243797737"/>
              </p:ext>
            </p:extLst>
          </p:nvPr>
        </p:nvGraphicFramePr>
        <p:xfrm>
          <a:off x="3200960" y="4843272"/>
          <a:ext cx="2996640" cy="406080"/>
        </p:xfrm>
        <a:graphic>
          <a:graphicData uri="http://schemas.openxmlformats.org/presentationml/2006/ole">
            <mc:AlternateContent xmlns:mc="http://schemas.openxmlformats.org/markup-compatibility/2006">
              <mc:Choice xmlns:v="urn:schemas-microsoft-com:vml" Requires="v">
                <p:oleObj spid="_x0000_s3131" name="Equation" r:id="rId3" imgW="1498320" imgH="203040" progId="Equation.3">
                  <p:embed/>
                </p:oleObj>
              </mc:Choice>
              <mc:Fallback>
                <p:oleObj name="Equation" r:id="rId3" imgW="1498320" imgH="203040" progId="Equation.3">
                  <p:embed/>
                  <p:pic>
                    <p:nvPicPr>
                      <p:cNvPr id="0" name=""/>
                      <p:cNvPicPr/>
                      <p:nvPr/>
                    </p:nvPicPr>
                    <p:blipFill>
                      <a:blip r:embed="rId4"/>
                      <a:stretch>
                        <a:fillRect/>
                      </a:stretch>
                    </p:blipFill>
                    <p:spPr>
                      <a:xfrm>
                        <a:off x="3200960" y="4843272"/>
                        <a:ext cx="2996640" cy="406080"/>
                      </a:xfrm>
                      <a:prstGeom prst="rect">
                        <a:avLst/>
                      </a:prstGeom>
                      <a:solidFill>
                        <a:srgbClr val="FFFF00"/>
                      </a:solidFill>
                    </p:spPr>
                  </p:pic>
                </p:oleObj>
              </mc:Fallback>
            </mc:AlternateContent>
          </a:graphicData>
        </a:graphic>
      </p:graphicFrame>
    </p:spTree>
    <p:extLst>
      <p:ext uri="{BB962C8B-B14F-4D97-AF65-F5344CB8AC3E}">
        <p14:creationId xmlns:p14="http://schemas.microsoft.com/office/powerpoint/2010/main" val="2149606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z="3100">
                <a:solidFill>
                  <a:srgbClr val="D2533C"/>
                </a:solidFill>
              </a:rPr>
              <a:t>Senzori de temperatură</a:t>
            </a:r>
            <a:br>
              <a:rPr lang="ro-RO">
                <a:solidFill>
                  <a:srgbClr val="D2533C"/>
                </a:solidFill>
              </a:rPr>
            </a:br>
            <a:r>
              <a:rPr lang="ro-RO" sz="2700">
                <a:solidFill>
                  <a:srgbClr val="D2533C"/>
                </a:solidFill>
              </a:rPr>
              <a:t>Termistoare</a:t>
            </a:r>
            <a:endParaRPr lang="en-US"/>
          </a:p>
        </p:txBody>
      </p:sp>
      <p:sp>
        <p:nvSpPr>
          <p:cNvPr id="3" name="Content Placeholder 2"/>
          <p:cNvSpPr>
            <a:spLocks noGrp="1"/>
          </p:cNvSpPr>
          <p:nvPr>
            <p:ph idx="1"/>
          </p:nvPr>
        </p:nvSpPr>
        <p:spPr/>
        <p:txBody>
          <a:bodyPr/>
          <a:lstStyle/>
          <a:p>
            <a:r>
              <a:rPr lang="ro-RO"/>
              <a:t>De exemplu, dacă DC pentru un termistor este 2mW/°C și trebuie să măsurăm temperatura cu o precizie de 0,5°C, atunci disiparea maximă admisibilă ar fi:</a:t>
            </a:r>
          </a:p>
          <a:p>
            <a:endParaRPr lang="en-US" sz="1200"/>
          </a:p>
          <a:p>
            <a:pPr marL="0" indent="0" algn="ctr">
              <a:buNone/>
            </a:pPr>
            <a:r>
              <a:rPr lang="ro-RO"/>
              <a:t>P=2mW/</a:t>
            </a:r>
            <a:r>
              <a:rPr lang="ro-RO">
                <a:sym typeface="Symbol" panose="05050102010706020507" pitchFamily="18" charset="2"/>
              </a:rPr>
              <a:t></a:t>
            </a:r>
            <a:r>
              <a:rPr lang="ro-RO"/>
              <a:t>Cx0,5</a:t>
            </a:r>
            <a:r>
              <a:rPr lang="ro-RO">
                <a:sym typeface="Symbol" panose="05050102010706020507" pitchFamily="18" charset="2"/>
              </a:rPr>
              <a:t></a:t>
            </a:r>
            <a:r>
              <a:rPr lang="ro-RO"/>
              <a:t>C=1mW</a:t>
            </a:r>
          </a:p>
          <a:p>
            <a:endParaRPr lang="ro-RO" sz="1200"/>
          </a:p>
          <a:p>
            <a:r>
              <a:rPr lang="ro-RO"/>
              <a:t>Deoarece există erori și toleranțe în sistem, e bine să considerăm o marjă</a:t>
            </a:r>
            <a:r>
              <a:rPr lang="en-US"/>
              <a:t> </a:t>
            </a:r>
            <a:r>
              <a:rPr lang="ro-RO"/>
              <a:t>și să socotim ca disipare maximă de auto-încălzire doar jumătate din această putere, adică 0,5mW.</a:t>
            </a:r>
          </a:p>
          <a:p>
            <a:r>
              <a:rPr lang="ro-RO"/>
              <a:t>Aceasta este disiparea maximă de auto-încălzire pe care dorim să o permitem în intervalul de temperatură măsurat. </a:t>
            </a:r>
            <a:endParaRPr lang="en-US"/>
          </a:p>
        </p:txBody>
      </p:sp>
      <p:sp>
        <p:nvSpPr>
          <p:cNvPr id="4" name="Date Placeholder 3"/>
          <p:cNvSpPr>
            <a:spLocks noGrp="1"/>
          </p:cNvSpPr>
          <p:nvPr>
            <p:ph type="dt" sz="half" idx="10"/>
          </p:nvPr>
        </p:nvSpPr>
        <p:spPr/>
        <p:txBody>
          <a:bodyPr/>
          <a:lstStyle/>
          <a:p>
            <a:pPr>
              <a:defRPr/>
            </a:pPr>
            <a:fld id="{CEEA6C00-8213-4C72-9216-9DC0AB585835}"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4</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16</a:t>
            </a:fld>
            <a:endParaRPr lang="en-US"/>
          </a:p>
        </p:txBody>
      </p:sp>
    </p:spTree>
    <p:extLst>
      <p:ext uri="{BB962C8B-B14F-4D97-AF65-F5344CB8AC3E}">
        <p14:creationId xmlns:p14="http://schemas.microsoft.com/office/powerpoint/2010/main" val="2656149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z="3100">
                <a:solidFill>
                  <a:srgbClr val="D2533C"/>
                </a:solidFill>
              </a:rPr>
              <a:t>Senzori de temperatură</a:t>
            </a:r>
            <a:br>
              <a:rPr lang="ro-RO">
                <a:solidFill>
                  <a:srgbClr val="D2533C"/>
                </a:solidFill>
              </a:rPr>
            </a:br>
            <a:r>
              <a:rPr lang="ro-RO" sz="2700">
                <a:solidFill>
                  <a:srgbClr val="D2533C"/>
                </a:solidFill>
              </a:rPr>
              <a:t>Termistoare</a:t>
            </a:r>
            <a:endParaRPr lang="en-US"/>
          </a:p>
        </p:txBody>
      </p:sp>
      <p:sp>
        <p:nvSpPr>
          <p:cNvPr id="3" name="Content Placeholder 2"/>
          <p:cNvSpPr>
            <a:spLocks noGrp="1"/>
          </p:cNvSpPr>
          <p:nvPr>
            <p:ph idx="1"/>
          </p:nvPr>
        </p:nvSpPr>
        <p:spPr/>
        <p:txBody>
          <a:bodyPr>
            <a:normAutofit/>
          </a:bodyPr>
          <a:lstStyle/>
          <a:p>
            <a:pPr marL="0" indent="0">
              <a:buNone/>
            </a:pPr>
            <a:r>
              <a:rPr lang="ro-RO" sz="2200" b="1"/>
              <a:t>Exemplu</a:t>
            </a:r>
            <a:r>
              <a:rPr lang="ro-RO" sz="2200"/>
              <a:t> de determinare a valorii</a:t>
            </a:r>
            <a:br>
              <a:rPr lang="ro-RO" sz="2200"/>
            </a:br>
            <a:r>
              <a:rPr lang="ro-RO" sz="2200"/>
              <a:t>rezistenței de limitare R1:</a:t>
            </a:r>
            <a:endParaRPr lang="ro-RO" sz="2200" b="1"/>
          </a:p>
          <a:p>
            <a:r>
              <a:rPr lang="ro-RO" sz="2200"/>
              <a:t>Să presupunem că folosim un exemplar de termistor care are R</a:t>
            </a:r>
            <a:r>
              <a:rPr lang="ro-RO" sz="2200" baseline="-25000"/>
              <a:t>25</a:t>
            </a:r>
            <a:r>
              <a:rPr lang="ro-RO" sz="2200"/>
              <a:t>=10k și dorim să măsurăm temperaturi de la 0°C la 25°C. La 25°C rezistența termistorului este de 10k. Disiparea la auto-încălzire=0,5mW folosind V</a:t>
            </a:r>
            <a:r>
              <a:rPr lang="ro-RO" sz="2200" baseline="-25000"/>
              <a:t>REF</a:t>
            </a:r>
            <a:r>
              <a:rPr lang="ro-RO" sz="2200"/>
              <a:t> de 2,5V.</a:t>
            </a:r>
          </a:p>
          <a:p>
            <a:pPr marL="0" indent="0">
              <a:buNone/>
            </a:pPr>
            <a:r>
              <a:rPr lang="ro-RO" sz="2200" b="1"/>
              <a:t>Răspuns</a:t>
            </a:r>
            <a:endParaRPr lang="ro-RO" sz="2200"/>
          </a:p>
          <a:p>
            <a:r>
              <a:rPr lang="ro-RO" sz="2200"/>
              <a:t>Căderea de tensiune pe termistor, la 25°C</a:t>
            </a:r>
          </a:p>
          <a:p>
            <a:endParaRPr lang="ro-RO" sz="2200"/>
          </a:p>
          <a:p>
            <a:endParaRPr lang="ro-RO" sz="2200"/>
          </a:p>
          <a:p>
            <a:r>
              <a:rPr lang="ro-RO" sz="2200"/>
              <a:t>Curentul prin termistor</a:t>
            </a:r>
            <a:endParaRPr lang="en-US" sz="2200"/>
          </a:p>
        </p:txBody>
      </p:sp>
      <p:sp>
        <p:nvSpPr>
          <p:cNvPr id="4" name="Date Placeholder 3"/>
          <p:cNvSpPr>
            <a:spLocks noGrp="1"/>
          </p:cNvSpPr>
          <p:nvPr>
            <p:ph type="dt" sz="half" idx="10"/>
          </p:nvPr>
        </p:nvSpPr>
        <p:spPr/>
        <p:txBody>
          <a:bodyPr/>
          <a:lstStyle/>
          <a:p>
            <a:pPr>
              <a:defRPr/>
            </a:pPr>
            <a:fld id="{BC2B7704-DDDB-4ADD-A361-1F886E27D936}"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4</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17</a:t>
            </a:fld>
            <a:endParaRPr lang="en-US"/>
          </a:p>
        </p:txBody>
      </p:sp>
      <p:pic>
        <p:nvPicPr>
          <p:cNvPr id="7" name="Picture 6"/>
          <p:cNvPicPr>
            <a:picLocks noChangeAspect="1"/>
          </p:cNvPicPr>
          <p:nvPr/>
        </p:nvPicPr>
        <p:blipFill>
          <a:blip r:embed="rId3"/>
          <a:stretch>
            <a:fillRect/>
          </a:stretch>
        </p:blipFill>
        <p:spPr>
          <a:xfrm>
            <a:off x="5551170" y="381000"/>
            <a:ext cx="3592830" cy="2103120"/>
          </a:xfrm>
          <a:prstGeom prst="rect">
            <a:avLst/>
          </a:prstGeom>
        </p:spPr>
      </p:pic>
      <p:graphicFrame>
        <p:nvGraphicFramePr>
          <p:cNvPr id="8" name="Object 7"/>
          <p:cNvGraphicFramePr>
            <a:graphicFrameLocks noChangeAspect="1"/>
          </p:cNvGraphicFramePr>
          <p:nvPr>
            <p:extLst>
              <p:ext uri="{D42A27DB-BD31-4B8C-83A1-F6EECF244321}">
                <p14:modId xmlns:p14="http://schemas.microsoft.com/office/powerpoint/2010/main" val="1802771303"/>
              </p:ext>
            </p:extLst>
          </p:nvPr>
        </p:nvGraphicFramePr>
        <p:xfrm>
          <a:off x="685800" y="4495800"/>
          <a:ext cx="6019200" cy="914400"/>
        </p:xfrm>
        <a:graphic>
          <a:graphicData uri="http://schemas.openxmlformats.org/presentationml/2006/ole">
            <mc:AlternateContent xmlns:mc="http://schemas.openxmlformats.org/markup-compatibility/2006">
              <mc:Choice xmlns:v="urn:schemas-microsoft-com:vml" Requires="v">
                <p:oleObj spid="_x0000_s4203" name="Equation" r:id="rId4" imgW="3009600" imgH="457200" progId="Equation.3">
                  <p:embed/>
                </p:oleObj>
              </mc:Choice>
              <mc:Fallback>
                <p:oleObj name="Equation" r:id="rId4" imgW="3009600" imgH="457200" progId="Equation.3">
                  <p:embed/>
                  <p:pic>
                    <p:nvPicPr>
                      <p:cNvPr id="0" name=""/>
                      <p:cNvPicPr/>
                      <p:nvPr/>
                    </p:nvPicPr>
                    <p:blipFill>
                      <a:blip r:embed="rId5"/>
                      <a:stretch>
                        <a:fillRect/>
                      </a:stretch>
                    </p:blipFill>
                    <p:spPr>
                      <a:xfrm>
                        <a:off x="685800" y="4495800"/>
                        <a:ext cx="6019200" cy="9144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21471903"/>
              </p:ext>
            </p:extLst>
          </p:nvPr>
        </p:nvGraphicFramePr>
        <p:xfrm>
          <a:off x="685800" y="5801385"/>
          <a:ext cx="3301920" cy="786960"/>
        </p:xfrm>
        <a:graphic>
          <a:graphicData uri="http://schemas.openxmlformats.org/presentationml/2006/ole">
            <mc:AlternateContent xmlns:mc="http://schemas.openxmlformats.org/markup-compatibility/2006">
              <mc:Choice xmlns:v="urn:schemas-microsoft-com:vml" Requires="v">
                <p:oleObj spid="_x0000_s4204" name="Equation" r:id="rId6" imgW="1650960" imgH="393480" progId="Equation.3">
                  <p:embed/>
                </p:oleObj>
              </mc:Choice>
              <mc:Fallback>
                <p:oleObj name="Equation" r:id="rId6" imgW="1650960" imgH="393480" progId="Equation.3">
                  <p:embed/>
                  <p:pic>
                    <p:nvPicPr>
                      <p:cNvPr id="0" name=""/>
                      <p:cNvPicPr/>
                      <p:nvPr/>
                    </p:nvPicPr>
                    <p:blipFill>
                      <a:blip r:embed="rId7"/>
                      <a:stretch>
                        <a:fillRect/>
                      </a:stretch>
                    </p:blipFill>
                    <p:spPr>
                      <a:xfrm>
                        <a:off x="685800" y="5801385"/>
                        <a:ext cx="3301920" cy="786960"/>
                      </a:xfrm>
                      <a:prstGeom prst="rect">
                        <a:avLst/>
                      </a:prstGeom>
                    </p:spPr>
                  </p:pic>
                </p:oleObj>
              </mc:Fallback>
            </mc:AlternateContent>
          </a:graphicData>
        </a:graphic>
      </p:graphicFrame>
    </p:spTree>
    <p:extLst>
      <p:ext uri="{BB962C8B-B14F-4D97-AF65-F5344CB8AC3E}">
        <p14:creationId xmlns:p14="http://schemas.microsoft.com/office/powerpoint/2010/main" val="624808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z="3100">
                <a:solidFill>
                  <a:srgbClr val="D2533C"/>
                </a:solidFill>
              </a:rPr>
              <a:t>Senzori de temperatură</a:t>
            </a:r>
            <a:br>
              <a:rPr lang="ro-RO">
                <a:solidFill>
                  <a:srgbClr val="D2533C"/>
                </a:solidFill>
              </a:rPr>
            </a:br>
            <a:r>
              <a:rPr lang="ro-RO" sz="2700">
                <a:solidFill>
                  <a:srgbClr val="D2533C"/>
                </a:solidFill>
              </a:rPr>
              <a:t>Termistoare</a:t>
            </a:r>
            <a:endParaRPr lang="en-US"/>
          </a:p>
        </p:txBody>
      </p:sp>
      <p:sp>
        <p:nvSpPr>
          <p:cNvPr id="3" name="Content Placeholder 2"/>
          <p:cNvSpPr>
            <a:spLocks noGrp="1"/>
          </p:cNvSpPr>
          <p:nvPr>
            <p:ph idx="1"/>
          </p:nvPr>
        </p:nvSpPr>
        <p:spPr/>
        <p:txBody>
          <a:bodyPr>
            <a:normAutofit/>
          </a:bodyPr>
          <a:lstStyle/>
          <a:p>
            <a:r>
              <a:rPr lang="ro-RO" sz="2200"/>
              <a:t>Căderea de tensiune pe R1</a:t>
            </a:r>
          </a:p>
          <a:p>
            <a:endParaRPr lang="ro-RO" sz="2200"/>
          </a:p>
          <a:p>
            <a:r>
              <a:rPr lang="ro-RO" sz="2200"/>
              <a:t>Știind valorile tensiunii pe R1 și a curentului prin R1, cu Legea lui Ohm se determină valoarea minimă a rezistenței R1:</a:t>
            </a:r>
          </a:p>
          <a:p>
            <a:endParaRPr lang="ro-RO" sz="2200"/>
          </a:p>
          <a:p>
            <a:endParaRPr lang="ro-RO" sz="2200"/>
          </a:p>
          <a:p>
            <a:endParaRPr lang="ro-RO" sz="2200"/>
          </a:p>
          <a:p>
            <a:r>
              <a:rPr lang="ro-RO" sz="2200"/>
              <a:t>Dacă se presupune că se dorește folosirea aceluiași termistor de la 0°C la 50°C, se folosește valoarea la 50°C a termistorului, adică 5,758k</a:t>
            </a:r>
            <a:r>
              <a:rPr lang="ro-RO" sz="2200">
                <a:sym typeface="Symbol" panose="05050102010706020507" pitchFamily="18" charset="2"/>
              </a:rPr>
              <a:t> și se reiau calculele, valoarea minimă a rezistenței de limitare rezultă de 2,725k.</a:t>
            </a:r>
            <a:endParaRPr lang="en-US" sz="2200"/>
          </a:p>
        </p:txBody>
      </p:sp>
      <p:sp>
        <p:nvSpPr>
          <p:cNvPr id="4" name="Date Placeholder 3"/>
          <p:cNvSpPr>
            <a:spLocks noGrp="1"/>
          </p:cNvSpPr>
          <p:nvPr>
            <p:ph type="dt" sz="half" idx="10"/>
          </p:nvPr>
        </p:nvSpPr>
        <p:spPr/>
        <p:txBody>
          <a:bodyPr/>
          <a:lstStyle/>
          <a:p>
            <a:pPr>
              <a:defRPr/>
            </a:pPr>
            <a:fld id="{2E095B46-F8B5-4DE8-B2E5-CCB7C045EE34}"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4</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18</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087008711"/>
              </p:ext>
            </p:extLst>
          </p:nvPr>
        </p:nvGraphicFramePr>
        <p:xfrm>
          <a:off x="686160" y="1981200"/>
          <a:ext cx="4800240" cy="431280"/>
        </p:xfrm>
        <a:graphic>
          <a:graphicData uri="http://schemas.openxmlformats.org/presentationml/2006/ole">
            <mc:AlternateContent xmlns:mc="http://schemas.openxmlformats.org/markup-compatibility/2006">
              <mc:Choice xmlns:v="urn:schemas-microsoft-com:vml" Requires="v">
                <p:oleObj spid="_x0000_s5280" name="Equation" r:id="rId3" imgW="2400120" imgH="215640" progId="Equation.3">
                  <p:embed/>
                </p:oleObj>
              </mc:Choice>
              <mc:Fallback>
                <p:oleObj name="Equation" r:id="rId3" imgW="2400120" imgH="215640" progId="Equation.3">
                  <p:embed/>
                  <p:pic>
                    <p:nvPicPr>
                      <p:cNvPr id="0" name=""/>
                      <p:cNvPicPr/>
                      <p:nvPr/>
                    </p:nvPicPr>
                    <p:blipFill>
                      <a:blip r:embed="rId4"/>
                      <a:stretch>
                        <a:fillRect/>
                      </a:stretch>
                    </p:blipFill>
                    <p:spPr>
                      <a:xfrm>
                        <a:off x="686160" y="1981200"/>
                        <a:ext cx="4800240" cy="43128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125280293"/>
              </p:ext>
            </p:extLst>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5281" name="Equation" r:id="rId5" imgW="114120" imgH="215640" progId="Equation.3">
                  <p:embed/>
                </p:oleObj>
              </mc:Choice>
              <mc:Fallback>
                <p:oleObj name="Equation" r:id="rId5" imgW="114120" imgH="215640" progId="Equation.3">
                  <p:embed/>
                  <p:pic>
                    <p:nvPicPr>
                      <p:cNvPr id="0" name=""/>
                      <p:cNvPicPr/>
                      <p:nvPr/>
                    </p:nvPicPr>
                    <p:blipFill>
                      <a:blip r:embed="rId6"/>
                      <a:stretch>
                        <a:fillRect/>
                      </a:stretch>
                    </p:blipFill>
                    <p:spPr>
                      <a:xfrm>
                        <a:off x="4514850" y="3321050"/>
                        <a:ext cx="114300" cy="2159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063166389"/>
              </p:ext>
            </p:extLst>
          </p:nvPr>
        </p:nvGraphicFramePr>
        <p:xfrm>
          <a:off x="667110" y="3409950"/>
          <a:ext cx="3733200" cy="838080"/>
        </p:xfrm>
        <a:graphic>
          <a:graphicData uri="http://schemas.openxmlformats.org/presentationml/2006/ole">
            <mc:AlternateContent xmlns:mc="http://schemas.openxmlformats.org/markup-compatibility/2006">
              <mc:Choice xmlns:v="urn:schemas-microsoft-com:vml" Requires="v">
                <p:oleObj spid="_x0000_s5282" name="Equation" r:id="rId7" imgW="1866600" imgH="419040" progId="Equation.3">
                  <p:embed/>
                </p:oleObj>
              </mc:Choice>
              <mc:Fallback>
                <p:oleObj name="Equation" r:id="rId7" imgW="1866600" imgH="419040" progId="Equation.3">
                  <p:embed/>
                  <p:pic>
                    <p:nvPicPr>
                      <p:cNvPr id="0" name=""/>
                      <p:cNvPicPr/>
                      <p:nvPr/>
                    </p:nvPicPr>
                    <p:blipFill>
                      <a:blip r:embed="rId8"/>
                      <a:stretch>
                        <a:fillRect/>
                      </a:stretch>
                    </p:blipFill>
                    <p:spPr>
                      <a:xfrm>
                        <a:off x="667110" y="3409950"/>
                        <a:ext cx="3733200" cy="838080"/>
                      </a:xfrm>
                      <a:prstGeom prst="rect">
                        <a:avLst/>
                      </a:prstGeom>
                    </p:spPr>
                  </p:pic>
                </p:oleObj>
              </mc:Fallback>
            </mc:AlternateContent>
          </a:graphicData>
        </a:graphic>
      </p:graphicFrame>
    </p:spTree>
    <p:extLst>
      <p:ext uri="{BB962C8B-B14F-4D97-AF65-F5344CB8AC3E}">
        <p14:creationId xmlns:p14="http://schemas.microsoft.com/office/powerpoint/2010/main" val="2053075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z="3100">
                <a:solidFill>
                  <a:srgbClr val="D2533C"/>
                </a:solidFill>
              </a:rPr>
              <a:t>Senzori de temperatură</a:t>
            </a:r>
            <a:br>
              <a:rPr lang="ro-RO">
                <a:solidFill>
                  <a:srgbClr val="D2533C"/>
                </a:solidFill>
              </a:rPr>
            </a:br>
            <a:r>
              <a:rPr lang="ro-RO" sz="2700">
                <a:solidFill>
                  <a:srgbClr val="D2533C"/>
                </a:solidFill>
              </a:rPr>
              <a:t>Termistoare</a:t>
            </a:r>
            <a:endParaRPr lang="en-US"/>
          </a:p>
        </p:txBody>
      </p:sp>
      <p:sp>
        <p:nvSpPr>
          <p:cNvPr id="3" name="Content Placeholder 2"/>
          <p:cNvSpPr>
            <a:spLocks noGrp="1"/>
          </p:cNvSpPr>
          <p:nvPr>
            <p:ph idx="1"/>
          </p:nvPr>
        </p:nvSpPr>
        <p:spPr/>
        <p:txBody>
          <a:bodyPr/>
          <a:lstStyle/>
          <a:p>
            <a:r>
              <a:rPr lang="ro-RO"/>
              <a:t>Dacă domeniul tensiunii de ieșire din circuitul cu termistor nu corespunde cu domeniul tensiunii de intrare în ADC, trebuie folosit un circuit de condiționare de semnal.</a:t>
            </a:r>
            <a:endParaRPr lang="en-US"/>
          </a:p>
        </p:txBody>
      </p:sp>
      <p:sp>
        <p:nvSpPr>
          <p:cNvPr id="4" name="Date Placeholder 3"/>
          <p:cNvSpPr>
            <a:spLocks noGrp="1"/>
          </p:cNvSpPr>
          <p:nvPr>
            <p:ph type="dt" sz="half" idx="10"/>
          </p:nvPr>
        </p:nvSpPr>
        <p:spPr/>
        <p:txBody>
          <a:bodyPr/>
          <a:lstStyle/>
          <a:p>
            <a:pPr>
              <a:defRPr/>
            </a:pPr>
            <a:fld id="{148F70C8-4DDF-44B3-B976-4183FDCA2945}"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4</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19</a:t>
            </a:fld>
            <a:endParaRPr lang="en-US"/>
          </a:p>
        </p:txBody>
      </p:sp>
    </p:spTree>
    <p:extLst>
      <p:ext uri="{BB962C8B-B14F-4D97-AF65-F5344CB8AC3E}">
        <p14:creationId xmlns:p14="http://schemas.microsoft.com/office/powerpoint/2010/main" val="2120641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a:t>C4 - Probleme tratate</a:t>
            </a:r>
            <a:endParaRPr lang="en-US"/>
          </a:p>
        </p:txBody>
      </p:sp>
      <p:sp>
        <p:nvSpPr>
          <p:cNvPr id="3" name="Content Placeholder 2"/>
          <p:cNvSpPr>
            <a:spLocks noGrp="1"/>
          </p:cNvSpPr>
          <p:nvPr>
            <p:ph idx="1"/>
          </p:nvPr>
        </p:nvSpPr>
        <p:spPr/>
        <p:txBody>
          <a:bodyPr>
            <a:noAutofit/>
          </a:bodyPr>
          <a:lstStyle/>
          <a:p>
            <a:r>
              <a:rPr lang="en-US" sz="2800"/>
              <a:t>Senzori</a:t>
            </a:r>
            <a:endParaRPr lang="ro-RO" sz="2800"/>
          </a:p>
          <a:p>
            <a:pPr lvl="1"/>
            <a:r>
              <a:rPr lang="ro-RO"/>
              <a:t>Senzori de temperatură</a:t>
            </a:r>
            <a:endParaRPr lang="en-US"/>
          </a:p>
          <a:p>
            <a:pPr lvl="1"/>
            <a:r>
              <a:rPr lang="ro-RO"/>
              <a:t>Senzori optici</a:t>
            </a:r>
            <a:endParaRPr lang="en-US"/>
          </a:p>
          <a:p>
            <a:pPr lvl="1"/>
            <a:r>
              <a:rPr lang="ro-RO"/>
              <a:t>Dispozitive cuplate prin sarcină (CCD - Charge Coupled Device)</a:t>
            </a:r>
            <a:endParaRPr lang="en-US"/>
          </a:p>
          <a:p>
            <a:pPr lvl="1"/>
            <a:r>
              <a:rPr lang="ro-RO"/>
              <a:t>Senzori magnetici</a:t>
            </a:r>
            <a:endParaRPr lang="en-US"/>
          </a:p>
          <a:p>
            <a:pPr lvl="1"/>
            <a:r>
              <a:rPr lang="ro-RO"/>
              <a:t>Senzori de mișcare/accelerare</a:t>
            </a:r>
            <a:endParaRPr lang="en-US"/>
          </a:p>
          <a:p>
            <a:pPr lvl="1"/>
            <a:r>
              <a:rPr lang="ro-RO"/>
              <a:t>Mărci tensiometrice</a:t>
            </a:r>
            <a:endParaRPr lang="en-US"/>
          </a:p>
          <a:p>
            <a:pPr lvl="1"/>
            <a:endParaRPr lang="en-US" sz="2400"/>
          </a:p>
          <a:p>
            <a:endParaRPr lang="ro-RO"/>
          </a:p>
        </p:txBody>
      </p:sp>
      <p:sp>
        <p:nvSpPr>
          <p:cNvPr id="4" name="Date Placeholder 3"/>
          <p:cNvSpPr>
            <a:spLocks noGrp="1"/>
          </p:cNvSpPr>
          <p:nvPr>
            <p:ph type="dt" sz="half" idx="10"/>
          </p:nvPr>
        </p:nvSpPr>
        <p:spPr/>
        <p:txBody>
          <a:bodyPr/>
          <a:lstStyle/>
          <a:p>
            <a:pPr>
              <a:defRPr/>
            </a:pPr>
            <a:fld id="{4473B038-E14F-45BA-BFF1-B8D52D112351}"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4</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2</a:t>
            </a:fld>
            <a:endParaRPr lang="en-US"/>
          </a:p>
        </p:txBody>
      </p:sp>
    </p:spTree>
    <p:extLst>
      <p:ext uri="{BB962C8B-B14F-4D97-AF65-F5344CB8AC3E}">
        <p14:creationId xmlns:p14="http://schemas.microsoft.com/office/powerpoint/2010/main" val="2046118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z="3100">
                <a:solidFill>
                  <a:srgbClr val="D2533C"/>
                </a:solidFill>
              </a:rPr>
              <a:t>Senzori de temperatură</a:t>
            </a:r>
            <a:br>
              <a:rPr lang="ro-RO">
                <a:solidFill>
                  <a:srgbClr val="D2533C"/>
                </a:solidFill>
              </a:rPr>
            </a:br>
            <a:r>
              <a:rPr lang="ro-RO" sz="2700">
                <a:solidFill>
                  <a:srgbClr val="D2533C"/>
                </a:solidFill>
              </a:rPr>
              <a:t>Detector de temperatură rezistiv</a:t>
            </a:r>
            <a:endParaRPr lang="en-US"/>
          </a:p>
        </p:txBody>
      </p:sp>
      <p:sp>
        <p:nvSpPr>
          <p:cNvPr id="3" name="Content Placeholder 2"/>
          <p:cNvSpPr>
            <a:spLocks noGrp="1"/>
          </p:cNvSpPr>
          <p:nvPr>
            <p:ph idx="1"/>
          </p:nvPr>
        </p:nvSpPr>
        <p:spPr/>
        <p:txBody>
          <a:bodyPr>
            <a:normAutofit/>
          </a:bodyPr>
          <a:lstStyle/>
          <a:p>
            <a:r>
              <a:rPr lang="ro-RO"/>
              <a:t>Un RDT (</a:t>
            </a:r>
            <a:r>
              <a:rPr lang="en-US"/>
              <a:t>Resistance Temperature Detector</a:t>
            </a:r>
            <a:r>
              <a:rPr lang="ro-RO"/>
              <a:t>) este doar un fir la care se modifică rezistența cu temperatura.</a:t>
            </a:r>
          </a:p>
          <a:p>
            <a:r>
              <a:rPr lang="ro-RO"/>
              <a:t>Materialele RTD tipice includ cuprul, platina, nichelul și aliajul de nichel-fier.</a:t>
            </a:r>
          </a:p>
          <a:p>
            <a:r>
              <a:rPr lang="ro-RO"/>
              <a:t>Un element RTD poate fi sub forma de fir sau film, placat sau pulverizat pe un substrat, cum ar fi ceramica.</a:t>
            </a:r>
            <a:endParaRPr lang="en-US"/>
          </a:p>
          <a:p>
            <a:r>
              <a:rPr lang="ro-RO"/>
              <a:t>Rezistența RTD este specificată la 0°C.</a:t>
            </a:r>
          </a:p>
          <a:p>
            <a:r>
              <a:rPr lang="ro-RO"/>
              <a:t>Un RTD tip platină cu rezistență de 100 ohmi la 0°C va avea 100,39 ohmi la 1°C și 119,4 ohmi la 50°C.</a:t>
            </a:r>
          </a:p>
          <a:p>
            <a:endParaRPr lang="en-US"/>
          </a:p>
        </p:txBody>
      </p:sp>
      <p:sp>
        <p:nvSpPr>
          <p:cNvPr id="4" name="Date Placeholder 3"/>
          <p:cNvSpPr>
            <a:spLocks noGrp="1"/>
          </p:cNvSpPr>
          <p:nvPr>
            <p:ph type="dt" sz="half" idx="10"/>
          </p:nvPr>
        </p:nvSpPr>
        <p:spPr/>
        <p:txBody>
          <a:bodyPr/>
          <a:lstStyle/>
          <a:p>
            <a:pPr>
              <a:defRPr/>
            </a:pPr>
            <a:fld id="{53386420-72E3-48EB-B969-6E8A546418A8}"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4</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20</a:t>
            </a:fld>
            <a:endParaRPr lang="en-US"/>
          </a:p>
        </p:txBody>
      </p:sp>
    </p:spTree>
    <p:extLst>
      <p:ext uri="{BB962C8B-B14F-4D97-AF65-F5344CB8AC3E}">
        <p14:creationId xmlns:p14="http://schemas.microsoft.com/office/powerpoint/2010/main" val="3439200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z="3100">
                <a:solidFill>
                  <a:srgbClr val="D2533C"/>
                </a:solidFill>
              </a:rPr>
              <a:t>Senzori de temperatură</a:t>
            </a:r>
            <a:br>
              <a:rPr lang="ro-RO">
                <a:solidFill>
                  <a:srgbClr val="D2533C"/>
                </a:solidFill>
              </a:rPr>
            </a:br>
            <a:r>
              <a:rPr lang="ro-RO" sz="2700">
                <a:solidFill>
                  <a:srgbClr val="D2533C"/>
                </a:solidFill>
              </a:rPr>
              <a:t>Detector de temperatură rezistiv</a:t>
            </a:r>
            <a:endParaRPr lang="en-US"/>
          </a:p>
        </p:txBody>
      </p:sp>
      <p:sp>
        <p:nvSpPr>
          <p:cNvPr id="3" name="Content Placeholder 2"/>
          <p:cNvSpPr>
            <a:spLocks noGrp="1"/>
          </p:cNvSpPr>
          <p:nvPr>
            <p:ph idx="1"/>
          </p:nvPr>
        </p:nvSpPr>
        <p:spPr/>
        <p:txBody>
          <a:bodyPr>
            <a:normAutofit/>
          </a:bodyPr>
          <a:lstStyle/>
          <a:p>
            <a:r>
              <a:rPr lang="ro-RO"/>
              <a:t>Toleranța la RTD este mai bună decât la termistoare.</a:t>
            </a:r>
          </a:p>
          <a:p>
            <a:r>
              <a:rPr lang="ro-RO"/>
              <a:t>Toleranța tipică pentru RTD-uri arată astfel:</a:t>
            </a:r>
            <a:endParaRPr lang="en-US"/>
          </a:p>
          <a:p>
            <a:pPr lvl="1"/>
            <a:r>
              <a:rPr lang="ro-RO"/>
              <a:t>Platină: 0,01% până la 0,03%</a:t>
            </a:r>
            <a:endParaRPr lang="en-US"/>
          </a:p>
          <a:p>
            <a:pPr lvl="1"/>
            <a:r>
              <a:rPr lang="ro-RO"/>
              <a:t>Cupru: 0,2%</a:t>
            </a:r>
            <a:endParaRPr lang="en-US"/>
          </a:p>
          <a:p>
            <a:pPr lvl="1"/>
            <a:r>
              <a:rPr lang="ro-RO"/>
              <a:t>Nichel și nichel-fier: 0,5%</a:t>
            </a:r>
            <a:endParaRPr lang="en-US"/>
          </a:p>
          <a:p>
            <a:r>
              <a:rPr lang="ro-RO"/>
              <a:t>În afară de toleranța mai bună și de rezistență globală mai mică, interfața cu o RTD este similară cu cea pentru un termistor.</a:t>
            </a:r>
            <a:endParaRPr lang="en-US"/>
          </a:p>
          <a:p>
            <a:endParaRPr lang="ro-RO"/>
          </a:p>
          <a:p>
            <a:endParaRPr lang="en-US"/>
          </a:p>
        </p:txBody>
      </p:sp>
      <p:sp>
        <p:nvSpPr>
          <p:cNvPr id="4" name="Date Placeholder 3"/>
          <p:cNvSpPr>
            <a:spLocks noGrp="1"/>
          </p:cNvSpPr>
          <p:nvPr>
            <p:ph type="dt" sz="half" idx="10"/>
          </p:nvPr>
        </p:nvSpPr>
        <p:spPr/>
        <p:txBody>
          <a:bodyPr/>
          <a:lstStyle/>
          <a:p>
            <a:pPr>
              <a:defRPr/>
            </a:pPr>
            <a:fld id="{A5BE9C86-F5DF-41FA-BB56-D225653C38B2}"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4</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21</a:t>
            </a:fld>
            <a:endParaRPr lang="en-US"/>
          </a:p>
        </p:txBody>
      </p:sp>
    </p:spTree>
    <p:extLst>
      <p:ext uri="{BB962C8B-B14F-4D97-AF65-F5344CB8AC3E}">
        <p14:creationId xmlns:p14="http://schemas.microsoft.com/office/powerpoint/2010/main" val="771203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z="3100">
                <a:solidFill>
                  <a:srgbClr val="D2533C"/>
                </a:solidFill>
              </a:rPr>
              <a:t>Senzori de temperatură</a:t>
            </a:r>
            <a:br>
              <a:rPr lang="ro-RO">
                <a:solidFill>
                  <a:srgbClr val="D2533C"/>
                </a:solidFill>
              </a:rPr>
            </a:br>
            <a:r>
              <a:rPr lang="ro-RO" sz="2700">
                <a:solidFill>
                  <a:srgbClr val="D2533C"/>
                </a:solidFill>
              </a:rPr>
              <a:t>Termocuple</a:t>
            </a:r>
            <a:endParaRPr lang="en-US"/>
          </a:p>
        </p:txBody>
      </p:sp>
      <p:sp>
        <p:nvSpPr>
          <p:cNvPr id="3" name="Content Placeholder 2"/>
          <p:cNvSpPr>
            <a:spLocks noGrp="1"/>
          </p:cNvSpPr>
          <p:nvPr>
            <p:ph idx="1"/>
          </p:nvPr>
        </p:nvSpPr>
        <p:spPr/>
        <p:txBody>
          <a:bodyPr/>
          <a:lstStyle/>
          <a:p>
            <a:r>
              <a:rPr lang="ro-RO"/>
              <a:t>Un termocuplu este realizat prin îmbinarea a două metale diferite.</a:t>
            </a:r>
          </a:p>
          <a:p>
            <a:r>
              <a:rPr lang="ro-RO"/>
              <a:t>Thomas Seebeck a descoperit în 1821 că atunci când o astfel de joncțiune este încălzită, aceasta generează o mică tensiune.</a:t>
            </a:r>
          </a:p>
          <a:p>
            <a:r>
              <a:rPr lang="ro-RO"/>
              <a:t>Mărimea tensiunii depinde de cele două metale care sunt unite.</a:t>
            </a:r>
          </a:p>
          <a:p>
            <a:r>
              <a:rPr lang="ro-RO"/>
              <a:t>Sunt trei combinații de termocupluri comune</a:t>
            </a:r>
          </a:p>
          <a:p>
            <a:pPr lvl="1"/>
            <a:r>
              <a:rPr lang="ro-RO"/>
              <a:t>Fier-Constantan (Tip J),</a:t>
            </a:r>
          </a:p>
          <a:p>
            <a:pPr lvl="1"/>
            <a:r>
              <a:rPr lang="ro-RO"/>
              <a:t>Cupru-Constantan (Tip T) și </a:t>
            </a:r>
          </a:p>
          <a:p>
            <a:pPr lvl="1"/>
            <a:r>
              <a:rPr lang="ro-RO"/>
              <a:t>Chromel-Alumel (Tip K)</a:t>
            </a:r>
            <a:br>
              <a:rPr lang="ro-RO"/>
            </a:br>
            <a:r>
              <a:rPr lang="ro-RO"/>
              <a:t>(Chromel=90%Ni+10%Cr; Alumel=95%Ni+2%Al+2%Mn+1%Si).</a:t>
            </a:r>
            <a:endParaRPr lang="en-US"/>
          </a:p>
          <a:p>
            <a:endParaRPr lang="en-US"/>
          </a:p>
        </p:txBody>
      </p:sp>
      <p:sp>
        <p:nvSpPr>
          <p:cNvPr id="4" name="Date Placeholder 3"/>
          <p:cNvSpPr>
            <a:spLocks noGrp="1"/>
          </p:cNvSpPr>
          <p:nvPr>
            <p:ph type="dt" sz="half" idx="10"/>
          </p:nvPr>
        </p:nvSpPr>
        <p:spPr/>
        <p:txBody>
          <a:bodyPr/>
          <a:lstStyle/>
          <a:p>
            <a:pPr>
              <a:defRPr/>
            </a:pPr>
            <a:fld id="{1A1C6C4A-9636-448A-AC3E-FA164B3ED29F}"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4</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22</a:t>
            </a:fld>
            <a:endParaRPr lang="en-US"/>
          </a:p>
        </p:txBody>
      </p:sp>
    </p:spTree>
    <p:extLst>
      <p:ext uri="{BB962C8B-B14F-4D97-AF65-F5344CB8AC3E}">
        <p14:creationId xmlns:p14="http://schemas.microsoft.com/office/powerpoint/2010/main" val="3441411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z="3100">
                <a:solidFill>
                  <a:srgbClr val="D2533C"/>
                </a:solidFill>
              </a:rPr>
              <a:t>Senzori de temperatură</a:t>
            </a:r>
            <a:br>
              <a:rPr lang="ro-RO">
                <a:solidFill>
                  <a:srgbClr val="D2533C"/>
                </a:solidFill>
              </a:rPr>
            </a:br>
            <a:r>
              <a:rPr lang="ro-RO" sz="2700">
                <a:solidFill>
                  <a:srgbClr val="D2533C"/>
                </a:solidFill>
              </a:rPr>
              <a:t>Termocuple</a:t>
            </a:r>
            <a:endParaRPr lang="en-US"/>
          </a:p>
        </p:txBody>
      </p:sp>
      <p:sp>
        <p:nvSpPr>
          <p:cNvPr id="3" name="Content Placeholder 2"/>
          <p:cNvSpPr>
            <a:spLocks noGrp="1"/>
          </p:cNvSpPr>
          <p:nvPr>
            <p:ph idx="1"/>
          </p:nvPr>
        </p:nvSpPr>
        <p:spPr/>
        <p:txBody>
          <a:bodyPr/>
          <a:lstStyle/>
          <a:p>
            <a:r>
              <a:rPr lang="ro-RO"/>
              <a:t>Tensiunea produsă de o joncțiune de termocuplu este foarte mică, de obicei numai câțiva milivolți.</a:t>
            </a:r>
          </a:p>
          <a:p>
            <a:r>
              <a:rPr lang="ro-RO"/>
              <a:t>Un termocuplu tip K produce la modificarea temperaturii doar aproximativ 40mV/°C.</a:t>
            </a:r>
          </a:p>
          <a:p>
            <a:r>
              <a:rPr lang="ro-RO"/>
              <a:t>Pentru a măsura temperatura cu o precizie de 0,1°C, sistemul de măsurare trebuie să poată măsura o modificare de 4mV.</a:t>
            </a:r>
          </a:p>
          <a:p>
            <a:r>
              <a:rPr lang="ro-RO"/>
              <a:t>Deoarece două metale diferite când sunt unite vor produce o joncțiune de termocuplu, punctul de conectare al termocuplului la sistemul de măsurare va acționa și el ca un termocuplu.</a:t>
            </a:r>
            <a:endParaRPr lang="en-US"/>
          </a:p>
          <a:p>
            <a:endParaRPr lang="en-US"/>
          </a:p>
        </p:txBody>
      </p:sp>
      <p:sp>
        <p:nvSpPr>
          <p:cNvPr id="4" name="Date Placeholder 3"/>
          <p:cNvSpPr>
            <a:spLocks noGrp="1"/>
          </p:cNvSpPr>
          <p:nvPr>
            <p:ph type="dt" sz="half" idx="10"/>
          </p:nvPr>
        </p:nvSpPr>
        <p:spPr/>
        <p:txBody>
          <a:bodyPr/>
          <a:lstStyle/>
          <a:p>
            <a:pPr>
              <a:defRPr/>
            </a:pPr>
            <a:fld id="{71306695-4EE1-469A-B744-35BD08877AE8}"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4</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23</a:t>
            </a:fld>
            <a:endParaRPr lang="en-US"/>
          </a:p>
        </p:txBody>
      </p:sp>
    </p:spTree>
    <p:extLst>
      <p:ext uri="{BB962C8B-B14F-4D97-AF65-F5344CB8AC3E}">
        <p14:creationId xmlns:p14="http://schemas.microsoft.com/office/powerpoint/2010/main" val="3405205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z="3100">
                <a:solidFill>
                  <a:srgbClr val="D2533C"/>
                </a:solidFill>
              </a:rPr>
              <a:t>Senzori de temperatură</a:t>
            </a:r>
            <a:br>
              <a:rPr lang="ro-RO">
                <a:solidFill>
                  <a:srgbClr val="D2533C"/>
                </a:solidFill>
              </a:rPr>
            </a:br>
            <a:r>
              <a:rPr lang="ro-RO" sz="2700">
                <a:solidFill>
                  <a:srgbClr val="D2533C"/>
                </a:solidFill>
              </a:rPr>
              <a:t>Termocuple</a:t>
            </a:r>
            <a:endParaRPr lang="en-US"/>
          </a:p>
        </p:txBody>
      </p:sp>
      <p:sp>
        <p:nvSpPr>
          <p:cNvPr id="3" name="Content Placeholder 2"/>
          <p:cNvSpPr>
            <a:spLocks noGrp="1"/>
          </p:cNvSpPr>
          <p:nvPr>
            <p:ph idx="1"/>
          </p:nvPr>
        </p:nvSpPr>
        <p:spPr/>
        <p:txBody>
          <a:bodyPr/>
          <a:lstStyle/>
          <a:p>
            <a:r>
              <a:rPr lang="ro-RO"/>
              <a:t>Acest efect poate fi minimizat prin plasarea conexiunilor pe un bloc izotermic, care este bun conducător de căldură.</a:t>
            </a:r>
          </a:p>
          <a:p>
            <a:r>
              <a:rPr lang="ro-RO"/>
              <a:t>Acest lucru minimizează diferența de temperatură dintre punctele de conectare și minimizează eroarea introdusă de joncțiunile de conectare.</a:t>
            </a:r>
          </a:p>
          <a:p>
            <a:r>
              <a:rPr lang="ro-RO"/>
              <a:t>O metodă comună de compensare a temperaturii blocului de conectare este plasarea unei diode sau a altui semiconductor pe blocul izotermic și măsurarea căderii de tensiune (sensibilă la temperatură) pe joncțiunea semiconductoare.</a:t>
            </a:r>
            <a:endParaRPr lang="en-US"/>
          </a:p>
          <a:p>
            <a:endParaRPr lang="en-US"/>
          </a:p>
        </p:txBody>
      </p:sp>
      <p:sp>
        <p:nvSpPr>
          <p:cNvPr id="4" name="Date Placeholder 3"/>
          <p:cNvSpPr>
            <a:spLocks noGrp="1"/>
          </p:cNvSpPr>
          <p:nvPr>
            <p:ph type="dt" sz="half" idx="10"/>
          </p:nvPr>
        </p:nvSpPr>
        <p:spPr/>
        <p:txBody>
          <a:bodyPr/>
          <a:lstStyle/>
          <a:p>
            <a:pPr>
              <a:defRPr/>
            </a:pPr>
            <a:fld id="{A497EF43-1506-4073-B9B8-A37FCE3C7582}"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4</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24</a:t>
            </a:fld>
            <a:endParaRPr lang="en-US"/>
          </a:p>
        </p:txBody>
      </p:sp>
    </p:spTree>
    <p:extLst>
      <p:ext uri="{BB962C8B-B14F-4D97-AF65-F5344CB8AC3E}">
        <p14:creationId xmlns:p14="http://schemas.microsoft.com/office/powerpoint/2010/main" val="2518999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z="3100">
                <a:solidFill>
                  <a:srgbClr val="D2533C"/>
                </a:solidFill>
              </a:rPr>
              <a:t>Senzori de temperatură</a:t>
            </a:r>
            <a:br>
              <a:rPr lang="ro-RO">
                <a:solidFill>
                  <a:srgbClr val="D2533C"/>
                </a:solidFill>
              </a:rPr>
            </a:br>
            <a:r>
              <a:rPr lang="ro-RO" sz="2700">
                <a:solidFill>
                  <a:srgbClr val="D2533C"/>
                </a:solidFill>
              </a:rPr>
              <a:t>Termocuple</a:t>
            </a:r>
            <a:endParaRPr lang="en-US"/>
          </a:p>
        </p:txBody>
      </p:sp>
      <p:sp>
        <p:nvSpPr>
          <p:cNvPr id="3" name="Content Placeholder 2"/>
          <p:cNvSpPr>
            <a:spLocks noGrp="1"/>
          </p:cNvSpPr>
          <p:nvPr>
            <p:ph idx="1"/>
          </p:nvPr>
        </p:nvSpPr>
        <p:spPr/>
        <p:txBody>
          <a:bodyPr/>
          <a:lstStyle/>
          <a:p>
            <a:r>
              <a:rPr lang="ro-RO"/>
              <a:t>Compensarea temperaturii:</a:t>
            </a:r>
            <a:endParaRPr lang="en-US"/>
          </a:p>
        </p:txBody>
      </p:sp>
      <p:sp>
        <p:nvSpPr>
          <p:cNvPr id="4" name="Date Placeholder 3"/>
          <p:cNvSpPr>
            <a:spLocks noGrp="1"/>
          </p:cNvSpPr>
          <p:nvPr>
            <p:ph type="dt" sz="half" idx="10"/>
          </p:nvPr>
        </p:nvSpPr>
        <p:spPr/>
        <p:txBody>
          <a:bodyPr/>
          <a:lstStyle/>
          <a:p>
            <a:pPr>
              <a:defRPr/>
            </a:pPr>
            <a:fld id="{3E24AE8C-B53F-4E68-AD74-3855DEF265B2}"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4</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25</a:t>
            </a:fld>
            <a:endParaRPr lang="en-US"/>
          </a:p>
        </p:txBody>
      </p:sp>
      <p:pic>
        <p:nvPicPr>
          <p:cNvPr id="7" name="Picture 6"/>
          <p:cNvPicPr>
            <a:picLocks noChangeAspect="1"/>
          </p:cNvPicPr>
          <p:nvPr/>
        </p:nvPicPr>
        <p:blipFill>
          <a:blip r:embed="rId2"/>
          <a:stretch>
            <a:fillRect/>
          </a:stretch>
        </p:blipFill>
        <p:spPr>
          <a:xfrm>
            <a:off x="1417320" y="2438400"/>
            <a:ext cx="6309360" cy="3680460"/>
          </a:xfrm>
          <a:prstGeom prst="rect">
            <a:avLst/>
          </a:prstGeom>
        </p:spPr>
      </p:pic>
    </p:spTree>
    <p:extLst>
      <p:ext uri="{BB962C8B-B14F-4D97-AF65-F5344CB8AC3E}">
        <p14:creationId xmlns:p14="http://schemas.microsoft.com/office/powerpoint/2010/main" val="1433468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z="3100">
                <a:solidFill>
                  <a:srgbClr val="D2533C"/>
                </a:solidFill>
              </a:rPr>
              <a:t>Senzori de temperatură</a:t>
            </a:r>
            <a:br>
              <a:rPr lang="ro-RO">
                <a:solidFill>
                  <a:srgbClr val="D2533C"/>
                </a:solidFill>
              </a:rPr>
            </a:br>
            <a:r>
              <a:rPr lang="ro-RO" sz="2700">
                <a:solidFill>
                  <a:srgbClr val="D2533C"/>
                </a:solidFill>
              </a:rPr>
              <a:t>Termocuple</a:t>
            </a:r>
            <a:endParaRPr lang="en-US"/>
          </a:p>
        </p:txBody>
      </p:sp>
      <p:sp>
        <p:nvSpPr>
          <p:cNvPr id="3" name="Content Placeholder 2"/>
          <p:cNvSpPr>
            <a:spLocks noGrp="1"/>
          </p:cNvSpPr>
          <p:nvPr>
            <p:ph idx="1"/>
          </p:nvPr>
        </p:nvSpPr>
        <p:spPr/>
        <p:txBody>
          <a:bodyPr/>
          <a:lstStyle/>
          <a:p>
            <a:r>
              <a:rPr lang="ro-RO"/>
              <a:t>Amplificatorul utilizat pentru a mări nivelul semnalului de la termocuplu este de obicei un amplificator de instrumentație.</a:t>
            </a:r>
          </a:p>
          <a:p>
            <a:r>
              <a:rPr lang="ro-RO"/>
              <a:t>Câștigul necesar pentru a măsura un termocuplu este în mod obișnuit în intervalul de la 100 la 300, iar orice zgomot preluat de termocuplu va fi amplificat cu aceeași valoare.</a:t>
            </a:r>
          </a:p>
          <a:p>
            <a:r>
              <a:rPr lang="ro-RO"/>
              <a:t>De aceea se utilizează un amplificator de instrumentație care este capabil să elimine zgomotul de mod comun.</a:t>
            </a:r>
            <a:endParaRPr lang="en-US"/>
          </a:p>
        </p:txBody>
      </p:sp>
      <p:sp>
        <p:nvSpPr>
          <p:cNvPr id="4" name="Date Placeholder 3"/>
          <p:cNvSpPr>
            <a:spLocks noGrp="1"/>
          </p:cNvSpPr>
          <p:nvPr>
            <p:ph type="dt" sz="half" idx="10"/>
          </p:nvPr>
        </p:nvSpPr>
        <p:spPr/>
        <p:txBody>
          <a:bodyPr/>
          <a:lstStyle/>
          <a:p>
            <a:pPr>
              <a:defRPr/>
            </a:pPr>
            <a:fld id="{805442AB-2D04-4779-8AE4-AEDFBFB89D21}"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4</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26</a:t>
            </a:fld>
            <a:endParaRPr lang="en-US"/>
          </a:p>
        </p:txBody>
      </p:sp>
    </p:spTree>
    <p:extLst>
      <p:ext uri="{BB962C8B-B14F-4D97-AF65-F5344CB8AC3E}">
        <p14:creationId xmlns:p14="http://schemas.microsoft.com/office/powerpoint/2010/main" val="32955707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z="3100">
                <a:solidFill>
                  <a:srgbClr val="D2533C"/>
                </a:solidFill>
              </a:rPr>
              <a:t>Senzori de temperatură</a:t>
            </a:r>
            <a:br>
              <a:rPr lang="ro-RO">
                <a:solidFill>
                  <a:srgbClr val="D2533C"/>
                </a:solidFill>
              </a:rPr>
            </a:br>
            <a:r>
              <a:rPr lang="ro-RO" sz="2700">
                <a:solidFill>
                  <a:srgbClr val="D2533C"/>
                </a:solidFill>
              </a:rPr>
              <a:t>Semiconductor</a:t>
            </a:r>
            <a:endParaRPr lang="en-US"/>
          </a:p>
        </p:txBody>
      </p:sp>
      <p:sp>
        <p:nvSpPr>
          <p:cNvPr id="3" name="Content Placeholder 2"/>
          <p:cNvSpPr>
            <a:spLocks noGrp="1"/>
          </p:cNvSpPr>
          <p:nvPr>
            <p:ph idx="1"/>
          </p:nvPr>
        </p:nvSpPr>
        <p:spPr/>
        <p:txBody>
          <a:bodyPr/>
          <a:lstStyle/>
          <a:p>
            <a:r>
              <a:rPr lang="ro-RO"/>
              <a:t>Cel mai simplu senzor de temperatură tip semiconductor este o joncțiune PN, cum ar fi o diodă de semnal sau o joncțiune bază-emitor a unui tranzistor.</a:t>
            </a:r>
          </a:p>
          <a:p>
            <a:r>
              <a:rPr lang="ro-RO"/>
              <a:t>Curentul prin joncțiunea PN cu siliciu, polarizată direct, dacă este menținut constant, căderea de tensiune scade cu aproximativ 1,8mV pe °C.</a:t>
            </a:r>
          </a:p>
          <a:p>
            <a:r>
              <a:rPr lang="ro-RO"/>
              <a:t>LM335 produce o tensiune de ieșire proporțională cu temperatura. </a:t>
            </a:r>
            <a:endParaRPr lang="en-US"/>
          </a:p>
        </p:txBody>
      </p:sp>
      <p:sp>
        <p:nvSpPr>
          <p:cNvPr id="4" name="Date Placeholder 3"/>
          <p:cNvSpPr>
            <a:spLocks noGrp="1"/>
          </p:cNvSpPr>
          <p:nvPr>
            <p:ph type="dt" sz="half" idx="10"/>
          </p:nvPr>
        </p:nvSpPr>
        <p:spPr/>
        <p:txBody>
          <a:bodyPr/>
          <a:lstStyle/>
          <a:p>
            <a:pPr>
              <a:defRPr/>
            </a:pPr>
            <a:fld id="{6A80EDCE-09F3-4561-8893-5D58F5102021}"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4</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27</a:t>
            </a:fld>
            <a:endParaRPr lang="en-US"/>
          </a:p>
        </p:txBody>
      </p:sp>
      <p:pic>
        <p:nvPicPr>
          <p:cNvPr id="7" name="Picture 6"/>
          <p:cNvPicPr>
            <a:picLocks noChangeAspect="1"/>
          </p:cNvPicPr>
          <p:nvPr/>
        </p:nvPicPr>
        <p:blipFill>
          <a:blip r:embed="rId2"/>
          <a:stretch>
            <a:fillRect/>
          </a:stretch>
        </p:blipFill>
        <p:spPr>
          <a:xfrm>
            <a:off x="3644027" y="4568666"/>
            <a:ext cx="1855946" cy="1984534"/>
          </a:xfrm>
          <a:prstGeom prst="rect">
            <a:avLst/>
          </a:prstGeom>
        </p:spPr>
      </p:pic>
    </p:spTree>
    <p:extLst>
      <p:ext uri="{BB962C8B-B14F-4D97-AF65-F5344CB8AC3E}">
        <p14:creationId xmlns:p14="http://schemas.microsoft.com/office/powerpoint/2010/main" val="29188713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z="3100">
                <a:solidFill>
                  <a:srgbClr val="D2533C"/>
                </a:solidFill>
              </a:rPr>
              <a:t>Senzori optici</a:t>
            </a:r>
            <a:br>
              <a:rPr lang="ro-RO">
                <a:solidFill>
                  <a:srgbClr val="D2533C"/>
                </a:solidFill>
              </a:rPr>
            </a:br>
            <a:r>
              <a:rPr lang="ro-RO" sz="2700">
                <a:solidFill>
                  <a:srgbClr val="D2533C"/>
                </a:solidFill>
              </a:rPr>
              <a:t>Comutatoare cu fantă</a:t>
            </a:r>
            <a:endParaRPr lang="en-US"/>
          </a:p>
        </p:txBody>
      </p:sp>
      <p:sp>
        <p:nvSpPr>
          <p:cNvPr id="3" name="Content Placeholder 2"/>
          <p:cNvSpPr>
            <a:spLocks noGrp="1"/>
          </p:cNvSpPr>
          <p:nvPr>
            <p:ph idx="1"/>
          </p:nvPr>
        </p:nvSpPr>
        <p:spPr/>
        <p:txBody>
          <a:bodyPr/>
          <a:lstStyle/>
          <a:p>
            <a:r>
              <a:rPr lang="ro-RO"/>
              <a:t>Un LED este montat într-o carcasă din plastic, orientat spre un fototranzistor.</a:t>
            </a:r>
          </a:p>
          <a:p>
            <a:r>
              <a:rPr lang="ro-RO"/>
              <a:t>Un spațiu liber separă cele două componente, deci dacă ceva se mișcă în acel spațiu, blochează calea de lumină dintre LED și fototranzistor.</a:t>
            </a:r>
          </a:p>
          <a:p>
            <a:r>
              <a:rPr lang="ro-RO"/>
              <a:t>Comutatoarele cu fante sunt adesea folosite pentru a detecta viteza motorului prin plasarea unei roți cu fante pe arborele motorului; pe măsură ce arborele se rotește, acesta blochează și deblochează alternativ calea luminii.</a:t>
            </a:r>
          </a:p>
          <a:p>
            <a:r>
              <a:rPr lang="ro-RO"/>
              <a:t>O altă utilizare a comutatoarelor constă în indicarea deschiderii sau închiderii unei uși sau a unui capac. </a:t>
            </a:r>
            <a:endParaRPr lang="en-US"/>
          </a:p>
        </p:txBody>
      </p:sp>
      <p:sp>
        <p:nvSpPr>
          <p:cNvPr id="4" name="Date Placeholder 3"/>
          <p:cNvSpPr>
            <a:spLocks noGrp="1"/>
          </p:cNvSpPr>
          <p:nvPr>
            <p:ph type="dt" sz="half" idx="10"/>
          </p:nvPr>
        </p:nvSpPr>
        <p:spPr/>
        <p:txBody>
          <a:bodyPr/>
          <a:lstStyle/>
          <a:p>
            <a:pPr>
              <a:defRPr/>
            </a:pPr>
            <a:fld id="{B56EC8CE-3DEF-457F-B88A-573E605ED4C1}"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4</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28</a:t>
            </a:fld>
            <a:endParaRPr lang="en-US"/>
          </a:p>
        </p:txBody>
      </p:sp>
    </p:spTree>
    <p:extLst>
      <p:ext uri="{BB962C8B-B14F-4D97-AF65-F5344CB8AC3E}">
        <p14:creationId xmlns:p14="http://schemas.microsoft.com/office/powerpoint/2010/main" val="3791795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z="3100">
                <a:solidFill>
                  <a:srgbClr val="D2533C"/>
                </a:solidFill>
              </a:rPr>
              <a:t>Senzori optici</a:t>
            </a:r>
            <a:br>
              <a:rPr lang="ro-RO">
                <a:solidFill>
                  <a:srgbClr val="D2533C"/>
                </a:solidFill>
              </a:rPr>
            </a:br>
            <a:r>
              <a:rPr lang="ro-RO" sz="2700">
                <a:solidFill>
                  <a:srgbClr val="D2533C"/>
                </a:solidFill>
              </a:rPr>
              <a:t>Comutatoare cu fantă</a:t>
            </a:r>
            <a:endParaRPr lang="en-US"/>
          </a:p>
        </p:txBody>
      </p:sp>
      <p:sp>
        <p:nvSpPr>
          <p:cNvPr id="3" name="Content Placeholder 2"/>
          <p:cNvSpPr>
            <a:spLocks noGrp="1"/>
          </p:cNvSpPr>
          <p:nvPr>
            <p:ph idx="1"/>
          </p:nvPr>
        </p:nvSpPr>
        <p:spPr/>
        <p:txBody>
          <a:bodyPr/>
          <a:lstStyle/>
          <a:p>
            <a:r>
              <a:rPr lang="ro-RO"/>
              <a:t>Structură tipică:</a:t>
            </a:r>
            <a:endParaRPr lang="en-US"/>
          </a:p>
        </p:txBody>
      </p:sp>
      <p:sp>
        <p:nvSpPr>
          <p:cNvPr id="4" name="Date Placeholder 3"/>
          <p:cNvSpPr>
            <a:spLocks noGrp="1"/>
          </p:cNvSpPr>
          <p:nvPr>
            <p:ph type="dt" sz="half" idx="10"/>
          </p:nvPr>
        </p:nvSpPr>
        <p:spPr/>
        <p:txBody>
          <a:bodyPr/>
          <a:lstStyle/>
          <a:p>
            <a:pPr>
              <a:defRPr/>
            </a:pPr>
            <a:fld id="{63B9FB30-8200-4D8D-B8ED-9F9848BF11E3}"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4</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29</a:t>
            </a:fld>
            <a:endParaRPr lang="en-US"/>
          </a:p>
        </p:txBody>
      </p:sp>
      <p:pic>
        <p:nvPicPr>
          <p:cNvPr id="7" name="Picture 6"/>
          <p:cNvPicPr>
            <a:picLocks noChangeAspect="1"/>
          </p:cNvPicPr>
          <p:nvPr/>
        </p:nvPicPr>
        <p:blipFill>
          <a:blip r:embed="rId2"/>
          <a:stretch>
            <a:fillRect/>
          </a:stretch>
        </p:blipFill>
        <p:spPr>
          <a:xfrm>
            <a:off x="3288982" y="1709928"/>
            <a:ext cx="2566035" cy="4652010"/>
          </a:xfrm>
          <a:prstGeom prst="rect">
            <a:avLst/>
          </a:prstGeom>
        </p:spPr>
      </p:pic>
    </p:spTree>
    <p:extLst>
      <p:ext uri="{BB962C8B-B14F-4D97-AF65-F5344CB8AC3E}">
        <p14:creationId xmlns:p14="http://schemas.microsoft.com/office/powerpoint/2010/main" val="1788846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Senzori</a:t>
            </a:r>
            <a:endParaRPr lang="en-US"/>
          </a:p>
        </p:txBody>
      </p:sp>
      <p:sp>
        <p:nvSpPr>
          <p:cNvPr id="3" name="Content Placeholder 2"/>
          <p:cNvSpPr>
            <a:spLocks noGrp="1"/>
          </p:cNvSpPr>
          <p:nvPr>
            <p:ph idx="1"/>
          </p:nvPr>
        </p:nvSpPr>
        <p:spPr/>
        <p:txBody>
          <a:bodyPr>
            <a:normAutofit fontScale="92500" lnSpcReduction="10000"/>
          </a:bodyPr>
          <a:lstStyle/>
          <a:p>
            <a:r>
              <a:rPr lang="en-US"/>
              <a:t>Senzorul este un dispozitiv care măsoară o mărime fizică (masă, presiune, temperatură, umiditate etc.) și o transformă într-un semnal care poate fi citit de către un observator printr-un instrument sau poate fi prelucrat.</a:t>
            </a:r>
          </a:p>
          <a:p>
            <a:r>
              <a:rPr lang="ro-RO"/>
              <a:t>Clasificare generală</a:t>
            </a:r>
            <a:r>
              <a:rPr lang="en-US"/>
              <a:t>:</a:t>
            </a:r>
          </a:p>
          <a:p>
            <a:pPr lvl="1"/>
            <a:r>
              <a:rPr lang="en-US" b="1">
                <a:solidFill>
                  <a:srgbClr val="0070C0"/>
                </a:solidFill>
              </a:rPr>
              <a:t>Activ</a:t>
            </a:r>
            <a:r>
              <a:rPr lang="en-US"/>
              <a:t>: de exemplu radar </a:t>
            </a:r>
            <a:r>
              <a:rPr lang="ro-RO"/>
              <a:t>la care </a:t>
            </a:r>
            <a:r>
              <a:rPr lang="en-US"/>
              <a:t>măsurarea distanțelor </a:t>
            </a:r>
            <a:r>
              <a:rPr lang="ro-RO"/>
              <a:t>se face </a:t>
            </a:r>
            <a:r>
              <a:rPr lang="en-US"/>
              <a:t>prin emitere de radiatii electromagnetice</a:t>
            </a:r>
            <a:r>
              <a:rPr lang="ro-RO"/>
              <a:t>;</a:t>
            </a:r>
            <a:endParaRPr lang="en-US"/>
          </a:p>
          <a:p>
            <a:pPr lvl="1"/>
            <a:r>
              <a:rPr lang="en-US" b="1">
                <a:solidFill>
                  <a:srgbClr val="0070C0"/>
                </a:solidFill>
              </a:rPr>
              <a:t>Pasiv</a:t>
            </a:r>
            <a:r>
              <a:rPr lang="en-US"/>
              <a:t>: de exemplu fotorezistența cu care se poate măsura intensitatea luminii incidente.</a:t>
            </a:r>
          </a:p>
          <a:p>
            <a:r>
              <a:rPr lang="en-US"/>
              <a:t>În automatizare, informația calitativă/cantitativ</a:t>
            </a:r>
            <a:r>
              <a:rPr lang="ro-RO"/>
              <a:t>ă</a:t>
            </a:r>
            <a:r>
              <a:rPr lang="en-US"/>
              <a:t> măsurabilă livrată de senzori, dup</a:t>
            </a:r>
            <a:r>
              <a:rPr lang="ro-RO"/>
              <a:t>ă</a:t>
            </a:r>
            <a:r>
              <a:rPr lang="en-US"/>
              <a:t> o eventuală amplificare și prelucrare servește la controlul și reglarea sistemelor tehnice automate.</a:t>
            </a:r>
            <a:endParaRPr lang="ro-RO"/>
          </a:p>
          <a:p>
            <a:r>
              <a:rPr lang="ro-RO"/>
              <a:t>Senzorii reprezintă fereastra prin care un sistem cu microprocesor poate ”vedea” ce se întâmplă în lumea reală.</a:t>
            </a:r>
            <a:endParaRPr lang="en-US"/>
          </a:p>
        </p:txBody>
      </p:sp>
      <p:sp>
        <p:nvSpPr>
          <p:cNvPr id="4" name="Date Placeholder 3"/>
          <p:cNvSpPr>
            <a:spLocks noGrp="1"/>
          </p:cNvSpPr>
          <p:nvPr>
            <p:ph type="dt" sz="half" idx="10"/>
          </p:nvPr>
        </p:nvSpPr>
        <p:spPr/>
        <p:txBody>
          <a:bodyPr/>
          <a:lstStyle/>
          <a:p>
            <a:pPr>
              <a:defRPr/>
            </a:pPr>
            <a:fld id="{5D22188C-FAFD-453D-8AA2-47EEBCDD08B6}"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4</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3</a:t>
            </a:fld>
            <a:endParaRPr lang="en-US"/>
          </a:p>
        </p:txBody>
      </p:sp>
    </p:spTree>
    <p:extLst>
      <p:ext uri="{BB962C8B-B14F-4D97-AF65-F5344CB8AC3E}">
        <p14:creationId xmlns:p14="http://schemas.microsoft.com/office/powerpoint/2010/main" val="31101768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z="3100">
                <a:solidFill>
                  <a:srgbClr val="D2533C"/>
                </a:solidFill>
              </a:rPr>
              <a:t>Senzori optici</a:t>
            </a:r>
            <a:br>
              <a:rPr lang="ro-RO">
                <a:solidFill>
                  <a:srgbClr val="D2533C"/>
                </a:solidFill>
              </a:rPr>
            </a:br>
            <a:r>
              <a:rPr lang="en-US" sz="2700">
                <a:solidFill>
                  <a:srgbClr val="D2533C"/>
                </a:solidFill>
              </a:rPr>
              <a:t>Senzori cu reflexie</a:t>
            </a:r>
            <a:endParaRPr lang="en-US"/>
          </a:p>
        </p:txBody>
      </p:sp>
      <p:sp>
        <p:nvSpPr>
          <p:cNvPr id="3" name="Content Placeholder 2"/>
          <p:cNvSpPr>
            <a:spLocks noGrp="1"/>
          </p:cNvSpPr>
          <p:nvPr>
            <p:ph idx="1"/>
          </p:nvPr>
        </p:nvSpPr>
        <p:spPr/>
        <p:txBody>
          <a:bodyPr/>
          <a:lstStyle/>
          <a:p>
            <a:r>
              <a:rPr lang="ro-RO"/>
              <a:t>Un senzor </a:t>
            </a:r>
            <a:r>
              <a:rPr lang="en-US"/>
              <a:t>cu</a:t>
            </a:r>
            <a:r>
              <a:rPr lang="ro-RO"/>
              <a:t> reflexie funcționează la fel ca un </a:t>
            </a:r>
            <a:r>
              <a:rPr lang="en-US"/>
              <a:t>comuta</a:t>
            </a:r>
            <a:r>
              <a:rPr lang="ro-RO"/>
              <a:t>tor cu fantă, cu deosebirea că fototranzistorul captează lumina reflectată de pe orice obiect care se află în fața sa.</a:t>
            </a:r>
            <a:endParaRPr lang="en-US"/>
          </a:p>
        </p:txBody>
      </p:sp>
      <p:sp>
        <p:nvSpPr>
          <p:cNvPr id="4" name="Date Placeholder 3"/>
          <p:cNvSpPr>
            <a:spLocks noGrp="1"/>
          </p:cNvSpPr>
          <p:nvPr>
            <p:ph type="dt" sz="half" idx="10"/>
          </p:nvPr>
        </p:nvSpPr>
        <p:spPr/>
        <p:txBody>
          <a:bodyPr/>
          <a:lstStyle/>
          <a:p>
            <a:pPr>
              <a:defRPr/>
            </a:pPr>
            <a:fld id="{EB8F463C-6C25-4E69-9168-C8ACBB5908A8}"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4</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30</a:t>
            </a:fld>
            <a:endParaRPr lang="en-US"/>
          </a:p>
        </p:txBody>
      </p:sp>
      <p:pic>
        <p:nvPicPr>
          <p:cNvPr id="7" name="Picture 6"/>
          <p:cNvPicPr>
            <a:picLocks noChangeAspect="1"/>
          </p:cNvPicPr>
          <p:nvPr/>
        </p:nvPicPr>
        <p:blipFill>
          <a:blip r:embed="rId2"/>
          <a:stretch>
            <a:fillRect/>
          </a:stretch>
        </p:blipFill>
        <p:spPr>
          <a:xfrm>
            <a:off x="2705100" y="3248025"/>
            <a:ext cx="3733800" cy="3228975"/>
          </a:xfrm>
          <a:prstGeom prst="rect">
            <a:avLst/>
          </a:prstGeom>
        </p:spPr>
      </p:pic>
    </p:spTree>
    <p:extLst>
      <p:ext uri="{BB962C8B-B14F-4D97-AF65-F5344CB8AC3E}">
        <p14:creationId xmlns:p14="http://schemas.microsoft.com/office/powerpoint/2010/main" val="23292547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600">
                <a:solidFill>
                  <a:srgbClr val="D2533C"/>
                </a:solidFill>
              </a:rPr>
              <a:t>Senzori optici</a:t>
            </a:r>
          </a:p>
        </p:txBody>
      </p:sp>
      <p:sp>
        <p:nvSpPr>
          <p:cNvPr id="3" name="Content Placeholder 2"/>
          <p:cNvSpPr>
            <a:spLocks noGrp="1"/>
          </p:cNvSpPr>
          <p:nvPr>
            <p:ph idx="1"/>
          </p:nvPr>
        </p:nvSpPr>
        <p:spPr/>
        <p:txBody>
          <a:bodyPr/>
          <a:lstStyle/>
          <a:p>
            <a:r>
              <a:rPr lang="ro-RO"/>
              <a:t>Ambele tipuri de senzori optici au câteva caracteristici comune care trebuie luate în considerare la proiectarea unui sistem care le utilizează:</a:t>
            </a:r>
          </a:p>
          <a:p>
            <a:pPr lvl="1"/>
            <a:r>
              <a:rPr lang="ro-RO"/>
              <a:t>Viteza</a:t>
            </a:r>
          </a:p>
          <a:p>
            <a:pPr lvl="1"/>
            <a:r>
              <a:rPr lang="ro-RO"/>
              <a:t>Câștigul</a:t>
            </a:r>
          </a:p>
          <a:p>
            <a:pPr lvl="1"/>
            <a:r>
              <a:rPr lang="ro-RO"/>
              <a:t>Probleme de IR</a:t>
            </a:r>
          </a:p>
          <a:p>
            <a:pPr lvl="1"/>
            <a:r>
              <a:rPr lang="ro-RO"/>
              <a:t>Detecția lipsei de curent prin LED</a:t>
            </a:r>
            <a:endParaRPr lang="en-US"/>
          </a:p>
        </p:txBody>
      </p:sp>
      <p:sp>
        <p:nvSpPr>
          <p:cNvPr id="4" name="Date Placeholder 3"/>
          <p:cNvSpPr>
            <a:spLocks noGrp="1"/>
          </p:cNvSpPr>
          <p:nvPr>
            <p:ph type="dt" sz="half" idx="10"/>
          </p:nvPr>
        </p:nvSpPr>
        <p:spPr/>
        <p:txBody>
          <a:bodyPr/>
          <a:lstStyle/>
          <a:p>
            <a:pPr>
              <a:defRPr/>
            </a:pPr>
            <a:fld id="{8CB89B50-ADAD-4D2C-A5A4-7F5C34FC850F}"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4</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31</a:t>
            </a:fld>
            <a:endParaRPr lang="en-US"/>
          </a:p>
        </p:txBody>
      </p:sp>
    </p:spTree>
    <p:extLst>
      <p:ext uri="{BB962C8B-B14F-4D97-AF65-F5344CB8AC3E}">
        <p14:creationId xmlns:p14="http://schemas.microsoft.com/office/powerpoint/2010/main" val="13833165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600">
                <a:solidFill>
                  <a:srgbClr val="D2533C"/>
                </a:solidFill>
              </a:rPr>
              <a:t>Senzori optici</a:t>
            </a:r>
            <a:endParaRPr lang="en-US" sz="3600"/>
          </a:p>
        </p:txBody>
      </p:sp>
      <p:sp>
        <p:nvSpPr>
          <p:cNvPr id="3" name="Content Placeholder 2"/>
          <p:cNvSpPr>
            <a:spLocks noGrp="1"/>
          </p:cNvSpPr>
          <p:nvPr>
            <p:ph idx="1"/>
          </p:nvPr>
        </p:nvSpPr>
        <p:spPr/>
        <p:txBody>
          <a:bodyPr/>
          <a:lstStyle/>
          <a:p>
            <a:pPr marL="0" indent="0">
              <a:buNone/>
            </a:pPr>
            <a:r>
              <a:rPr lang="ro-RO" b="1"/>
              <a:t>Viteza</a:t>
            </a:r>
            <a:endParaRPr lang="en-US"/>
          </a:p>
          <a:p>
            <a:r>
              <a:rPr lang="ro-RO"/>
              <a:t>Fototranzistorul din orice comutator optic este destul de lent.</a:t>
            </a:r>
          </a:p>
          <a:p>
            <a:r>
              <a:rPr lang="ro-RO"/>
              <a:t>Acest lucru limitează viteza maximă care poate fi detectată.</a:t>
            </a:r>
          </a:p>
          <a:p>
            <a:r>
              <a:rPr lang="ro-RO"/>
              <a:t>Valorile tipice sunt 8</a:t>
            </a:r>
            <a:r>
              <a:rPr lang="ro-RO">
                <a:sym typeface="Symbol" panose="05050102010706020507" pitchFamily="18" charset="2"/>
              </a:rPr>
              <a:t></a:t>
            </a:r>
            <a:r>
              <a:rPr lang="ro-RO"/>
              <a:t>s timp de pornire și 50</a:t>
            </a:r>
            <a:r>
              <a:rPr lang="ro-RO">
                <a:sym typeface="Symbol" panose="05050102010706020507" pitchFamily="18" charset="2"/>
              </a:rPr>
              <a:t></a:t>
            </a:r>
            <a:r>
              <a:rPr lang="ro-RO"/>
              <a:t>s timp de oprire.</a:t>
            </a:r>
          </a:p>
          <a:p>
            <a:r>
              <a:rPr lang="ro-RO"/>
              <a:t>Acest timp este determinat de viteza joncțiunii bază-emitor.</a:t>
            </a:r>
            <a:endParaRPr lang="en-US"/>
          </a:p>
          <a:p>
            <a:endParaRPr lang="en-US"/>
          </a:p>
        </p:txBody>
      </p:sp>
      <p:sp>
        <p:nvSpPr>
          <p:cNvPr id="4" name="Date Placeholder 3"/>
          <p:cNvSpPr>
            <a:spLocks noGrp="1"/>
          </p:cNvSpPr>
          <p:nvPr>
            <p:ph type="dt" sz="half" idx="10"/>
          </p:nvPr>
        </p:nvSpPr>
        <p:spPr/>
        <p:txBody>
          <a:bodyPr/>
          <a:lstStyle/>
          <a:p>
            <a:pPr>
              <a:defRPr/>
            </a:pPr>
            <a:fld id="{B713B552-BEEF-40F2-AA40-10F3122FC109}"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4</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32</a:t>
            </a:fld>
            <a:endParaRPr lang="en-US"/>
          </a:p>
        </p:txBody>
      </p:sp>
    </p:spTree>
    <p:extLst>
      <p:ext uri="{BB962C8B-B14F-4D97-AF65-F5344CB8AC3E}">
        <p14:creationId xmlns:p14="http://schemas.microsoft.com/office/powerpoint/2010/main" val="18265166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600">
                <a:solidFill>
                  <a:srgbClr val="D2533C"/>
                </a:solidFill>
              </a:rPr>
              <a:t>Senzori optici</a:t>
            </a:r>
            <a:endParaRPr lang="en-US" sz="4400"/>
          </a:p>
        </p:txBody>
      </p:sp>
      <p:sp>
        <p:nvSpPr>
          <p:cNvPr id="3" name="Content Placeholder 2"/>
          <p:cNvSpPr>
            <a:spLocks noGrp="1"/>
          </p:cNvSpPr>
          <p:nvPr>
            <p:ph idx="1"/>
          </p:nvPr>
        </p:nvSpPr>
        <p:spPr/>
        <p:txBody>
          <a:bodyPr>
            <a:normAutofit fontScale="92500" lnSpcReduction="10000"/>
          </a:bodyPr>
          <a:lstStyle/>
          <a:p>
            <a:pPr marL="0" indent="0">
              <a:buNone/>
            </a:pPr>
            <a:r>
              <a:rPr lang="ro-RO" b="1"/>
              <a:t>Câștigul</a:t>
            </a:r>
            <a:endParaRPr lang="en-US"/>
          </a:p>
          <a:p>
            <a:r>
              <a:rPr lang="ro-RO"/>
              <a:t>Perechea LED-fototranzistor are un câștig limitat, de obicei mai puțin de unu.</a:t>
            </a:r>
          </a:p>
          <a:p>
            <a:r>
              <a:rPr lang="ro-RO"/>
              <a:t>Cantitatea de curent generată în colectorul fototranzistorului pentru un anumit curent prin LED se numește raportul de transfer al curentului (CTR - current transfer ratio).</a:t>
            </a:r>
          </a:p>
          <a:p>
            <a:r>
              <a:rPr lang="ro-RO"/>
              <a:t>CTR tipic pentru un comutator cu fantă este 0,1. Acest lucru înseamnă că un curent prin LED de 10 mA va duce la un curent în colector de 1mA.</a:t>
            </a:r>
          </a:p>
          <a:p>
            <a:r>
              <a:rPr lang="ro-RO"/>
              <a:t>CTR este uneori specificat ca un raport iar alteori este specificat într-un tabel care arată curentul colector pentru diferite valori ale curentului prin LED.</a:t>
            </a:r>
          </a:p>
          <a:p>
            <a:r>
              <a:rPr lang="ro-RO"/>
              <a:t>CTR depinde de caracteristicile LED-ului și fototranzistorului și poate varia foarte mult de la un dispozitiv la altul.</a:t>
            </a:r>
            <a:endParaRPr lang="en-US"/>
          </a:p>
        </p:txBody>
      </p:sp>
      <p:sp>
        <p:nvSpPr>
          <p:cNvPr id="4" name="Date Placeholder 3"/>
          <p:cNvSpPr>
            <a:spLocks noGrp="1"/>
          </p:cNvSpPr>
          <p:nvPr>
            <p:ph type="dt" sz="half" idx="10"/>
          </p:nvPr>
        </p:nvSpPr>
        <p:spPr/>
        <p:txBody>
          <a:bodyPr/>
          <a:lstStyle/>
          <a:p>
            <a:pPr>
              <a:defRPr/>
            </a:pPr>
            <a:fld id="{B7D66860-8FE7-4CFE-8E2A-9669390E0934}"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4</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33</a:t>
            </a:fld>
            <a:endParaRPr lang="en-US"/>
          </a:p>
        </p:txBody>
      </p:sp>
    </p:spTree>
    <p:extLst>
      <p:ext uri="{BB962C8B-B14F-4D97-AF65-F5344CB8AC3E}">
        <p14:creationId xmlns:p14="http://schemas.microsoft.com/office/powerpoint/2010/main" val="35358600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a:t>Senzori optici</a:t>
            </a:r>
          </a:p>
        </p:txBody>
      </p:sp>
      <p:sp>
        <p:nvSpPr>
          <p:cNvPr id="3" name="Content Placeholder 2"/>
          <p:cNvSpPr>
            <a:spLocks noGrp="1"/>
          </p:cNvSpPr>
          <p:nvPr>
            <p:ph idx="1"/>
          </p:nvPr>
        </p:nvSpPr>
        <p:spPr>
          <a:xfrm>
            <a:off x="534572" y="1709928"/>
            <a:ext cx="8229600" cy="4876800"/>
          </a:xfrm>
        </p:spPr>
        <p:txBody>
          <a:bodyPr>
            <a:noAutofit/>
          </a:bodyPr>
          <a:lstStyle/>
          <a:p>
            <a:r>
              <a:rPr lang="ro-RO"/>
              <a:t>Rata de transfer a curentului are mai multe implicații atunci când doriți să conectați un commutator</a:t>
            </a:r>
            <a:r>
              <a:rPr lang="en-US"/>
              <a:t> </a:t>
            </a:r>
            <a:r>
              <a:rPr lang="ro-RO"/>
              <a:t>optic la un sistem cu microprocesor.</a:t>
            </a:r>
          </a:p>
          <a:p>
            <a:r>
              <a:rPr lang="ro-RO"/>
              <a:t>În primul rând, dacă doriți să conectați comutatorul direct la o intrare digitală, ieșirea tranzistorului trebuie să se încadreze între nivele logice valide</a:t>
            </a:r>
            <a:r>
              <a:rPr lang="en-US"/>
              <a:t>.</a:t>
            </a:r>
            <a:endParaRPr lang="en-US" sz="2800"/>
          </a:p>
          <a:p>
            <a:endParaRPr lang="ro-RO"/>
          </a:p>
        </p:txBody>
      </p:sp>
      <p:sp>
        <p:nvSpPr>
          <p:cNvPr id="4" name="Date Placeholder 3"/>
          <p:cNvSpPr>
            <a:spLocks noGrp="1"/>
          </p:cNvSpPr>
          <p:nvPr>
            <p:ph type="dt" sz="half" idx="10"/>
          </p:nvPr>
        </p:nvSpPr>
        <p:spPr/>
        <p:txBody>
          <a:bodyPr/>
          <a:lstStyle/>
          <a:p>
            <a:pPr>
              <a:defRPr/>
            </a:pPr>
            <a:fld id="{DC76F7C7-3A23-4ECC-A7BB-9A162D99F425}"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4</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34</a:t>
            </a:fld>
            <a:endParaRPr lang="en-US"/>
          </a:p>
        </p:txBody>
      </p:sp>
      <p:pic>
        <p:nvPicPr>
          <p:cNvPr id="8" name="Picture 7">
            <a:extLst>
              <a:ext uri="{FF2B5EF4-FFF2-40B4-BE49-F238E27FC236}">
                <a16:creationId xmlns:a16="http://schemas.microsoft.com/office/drawing/2014/main" id="{B6B6DC37-8A3B-45F6-8729-A1D636D8EB02}"/>
              </a:ext>
            </a:extLst>
          </p:cNvPr>
          <p:cNvPicPr>
            <a:picLocks noChangeAspect="1"/>
          </p:cNvPicPr>
          <p:nvPr/>
        </p:nvPicPr>
        <p:blipFill>
          <a:blip r:embed="rId2"/>
          <a:stretch>
            <a:fillRect/>
          </a:stretch>
        </p:blipFill>
        <p:spPr>
          <a:xfrm>
            <a:off x="2638425" y="4191000"/>
            <a:ext cx="3867150" cy="2514600"/>
          </a:xfrm>
          <a:prstGeom prst="rect">
            <a:avLst/>
          </a:prstGeom>
        </p:spPr>
      </p:pic>
    </p:spTree>
    <p:extLst>
      <p:ext uri="{BB962C8B-B14F-4D97-AF65-F5344CB8AC3E}">
        <p14:creationId xmlns:p14="http://schemas.microsoft.com/office/powerpoint/2010/main" val="5721112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a:t>Senzori optici</a:t>
            </a:r>
          </a:p>
        </p:txBody>
      </p:sp>
      <p:sp>
        <p:nvSpPr>
          <p:cNvPr id="3" name="Content Placeholder 2"/>
          <p:cNvSpPr>
            <a:spLocks noGrp="1"/>
          </p:cNvSpPr>
          <p:nvPr>
            <p:ph idx="1"/>
          </p:nvPr>
        </p:nvSpPr>
        <p:spPr/>
        <p:txBody>
          <a:bodyPr>
            <a:noAutofit/>
          </a:bodyPr>
          <a:lstStyle/>
          <a:p>
            <a:r>
              <a:rPr lang="ro-RO"/>
              <a:t>Pentru a asigura că saturați fototranzistorul, valoarea rezistenței R este limitată.</a:t>
            </a:r>
          </a:p>
          <a:p>
            <a:r>
              <a:rPr lang="ro-RO"/>
              <a:t>De exemplu, dacă comandați LED-ul cu 10mA și valoarea minimă a CTR este 0,1, atunci R</a:t>
            </a:r>
            <a:r>
              <a:rPr lang="ro-RO">
                <a:sym typeface="Symbol" panose="05050102010706020507" pitchFamily="18" charset="2"/>
              </a:rPr>
              <a:t></a:t>
            </a:r>
            <a:r>
              <a:rPr lang="ro-RO"/>
              <a:t>5000 ohmi.</a:t>
            </a:r>
          </a:p>
          <a:p>
            <a:r>
              <a:rPr lang="ro-RO"/>
              <a:t>Un rezistor mai mic ar oferi o mai bună imunitate la zgomot (impedanță mai mică) și o viteză mai mare, dar nu ar funcționa cu toate dispozitivele, deoarece tranzistorul nu ar fi capabil să conducă suficient curent pentru a asigura un nivel logic scăzut valabil.</a:t>
            </a:r>
          </a:p>
          <a:p>
            <a:r>
              <a:rPr lang="ro-RO"/>
              <a:t>Pentru a utiliza o valoare R mai mică, puteți utiliza un comutator optic cu o valoare a CTR mai mare sau comandați LED-ul cu un curent mai mare.</a:t>
            </a:r>
            <a:endParaRPr lang="en-US" sz="2800"/>
          </a:p>
          <a:p>
            <a:endParaRPr lang="ro-RO"/>
          </a:p>
        </p:txBody>
      </p:sp>
      <p:sp>
        <p:nvSpPr>
          <p:cNvPr id="4" name="Date Placeholder 3"/>
          <p:cNvSpPr>
            <a:spLocks noGrp="1"/>
          </p:cNvSpPr>
          <p:nvPr>
            <p:ph type="dt" sz="half" idx="10"/>
          </p:nvPr>
        </p:nvSpPr>
        <p:spPr/>
        <p:txBody>
          <a:bodyPr/>
          <a:lstStyle/>
          <a:p>
            <a:pPr>
              <a:defRPr/>
            </a:pPr>
            <a:fld id="{A22F3419-56F0-4BC8-B35C-D8AB9F99B499}"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4</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35</a:t>
            </a:fld>
            <a:endParaRPr lang="en-US"/>
          </a:p>
        </p:txBody>
      </p:sp>
    </p:spTree>
    <p:extLst>
      <p:ext uri="{BB962C8B-B14F-4D97-AF65-F5344CB8AC3E}">
        <p14:creationId xmlns:p14="http://schemas.microsoft.com/office/powerpoint/2010/main" val="34870126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DCCD7-811F-446E-BF07-94EC0E942E00}"/>
              </a:ext>
            </a:extLst>
          </p:cNvPr>
          <p:cNvSpPr>
            <a:spLocks noGrp="1"/>
          </p:cNvSpPr>
          <p:nvPr>
            <p:ph type="title"/>
          </p:nvPr>
        </p:nvSpPr>
        <p:spPr/>
        <p:txBody>
          <a:bodyPr/>
          <a:lstStyle/>
          <a:p>
            <a:r>
              <a:rPr lang="en-US" sz="3600">
                <a:solidFill>
                  <a:srgbClr val="D2533C"/>
                </a:solidFill>
              </a:rPr>
              <a:t>Senzori optici</a:t>
            </a:r>
            <a:endParaRPr lang="en-US"/>
          </a:p>
        </p:txBody>
      </p:sp>
      <p:sp>
        <p:nvSpPr>
          <p:cNvPr id="3" name="Content Placeholder 2">
            <a:extLst>
              <a:ext uri="{FF2B5EF4-FFF2-40B4-BE49-F238E27FC236}">
                <a16:creationId xmlns:a16="http://schemas.microsoft.com/office/drawing/2014/main" id="{78D6FD55-5142-4923-95AF-2B2FE86F4F7C}"/>
              </a:ext>
            </a:extLst>
          </p:cNvPr>
          <p:cNvSpPr>
            <a:spLocks noGrp="1"/>
          </p:cNvSpPr>
          <p:nvPr>
            <p:ph idx="1"/>
          </p:nvPr>
        </p:nvSpPr>
        <p:spPr/>
        <p:txBody>
          <a:bodyPr/>
          <a:lstStyle/>
          <a:p>
            <a:r>
              <a:rPr lang="ro-RO"/>
              <a:t>Comutatoarele optice sunt disponibile cu ieșiri de tranzistor darlington, iar acestea au adesea un CTR mai mare de 1.</a:t>
            </a:r>
          </a:p>
          <a:p>
            <a:r>
              <a:rPr lang="ro-RO"/>
              <a:t>Cu toate acestea, viteza acestor ieșiri reprezintă doar 20% din viteza ieșirii cu un singur tranzistor și au o tensiune de saturație mai mare.</a:t>
            </a:r>
            <a:endParaRPr lang="en-US"/>
          </a:p>
          <a:p>
            <a:endParaRPr lang="en-US"/>
          </a:p>
        </p:txBody>
      </p:sp>
      <p:sp>
        <p:nvSpPr>
          <p:cNvPr id="4" name="Date Placeholder 3">
            <a:extLst>
              <a:ext uri="{FF2B5EF4-FFF2-40B4-BE49-F238E27FC236}">
                <a16:creationId xmlns:a16="http://schemas.microsoft.com/office/drawing/2014/main" id="{BC86DA4F-6AE9-4BFE-8CAB-A97FCB1307CF}"/>
              </a:ext>
            </a:extLst>
          </p:cNvPr>
          <p:cNvSpPr>
            <a:spLocks noGrp="1"/>
          </p:cNvSpPr>
          <p:nvPr>
            <p:ph type="dt" sz="half" idx="10"/>
          </p:nvPr>
        </p:nvSpPr>
        <p:spPr/>
        <p:txBody>
          <a:bodyPr/>
          <a:lstStyle/>
          <a:p>
            <a:pPr>
              <a:defRPr/>
            </a:pPr>
            <a:fld id="{BE3AB009-341A-4056-8DFE-442A69F51B36}" type="datetime1">
              <a:rPr lang="en-US" smtClean="0"/>
              <a:t>6/8/2019</a:t>
            </a:fld>
            <a:endParaRPr lang="en-US"/>
          </a:p>
        </p:txBody>
      </p:sp>
      <p:sp>
        <p:nvSpPr>
          <p:cNvPr id="5" name="Footer Placeholder 4">
            <a:extLst>
              <a:ext uri="{FF2B5EF4-FFF2-40B4-BE49-F238E27FC236}">
                <a16:creationId xmlns:a16="http://schemas.microsoft.com/office/drawing/2014/main" id="{985B1B91-4714-4B2E-BB76-2F241D838E9E}"/>
              </a:ext>
            </a:extLst>
          </p:cNvPr>
          <p:cNvSpPr>
            <a:spLocks noGrp="1"/>
          </p:cNvSpPr>
          <p:nvPr>
            <p:ph type="ftr" sz="quarter" idx="11"/>
          </p:nvPr>
        </p:nvSpPr>
        <p:spPr/>
        <p:txBody>
          <a:bodyPr/>
          <a:lstStyle/>
          <a:p>
            <a:pPr>
              <a:defRPr/>
            </a:pPr>
            <a:r>
              <a:rPr lang="en-US"/>
              <a:t>SAIC-Cursul nr. 4</a:t>
            </a:r>
          </a:p>
        </p:txBody>
      </p:sp>
      <p:sp>
        <p:nvSpPr>
          <p:cNvPr id="6" name="Slide Number Placeholder 5">
            <a:extLst>
              <a:ext uri="{FF2B5EF4-FFF2-40B4-BE49-F238E27FC236}">
                <a16:creationId xmlns:a16="http://schemas.microsoft.com/office/drawing/2014/main" id="{EFE77071-3343-4728-B841-1EB7CEBC65C8}"/>
              </a:ext>
            </a:extLst>
          </p:cNvPr>
          <p:cNvSpPr>
            <a:spLocks noGrp="1"/>
          </p:cNvSpPr>
          <p:nvPr>
            <p:ph type="sldNum" sz="quarter" idx="12"/>
          </p:nvPr>
        </p:nvSpPr>
        <p:spPr/>
        <p:txBody>
          <a:bodyPr/>
          <a:lstStyle/>
          <a:p>
            <a:pPr>
              <a:defRPr/>
            </a:pPr>
            <a:fld id="{43818A86-9CE6-4D7C-AD21-B877DB2F237E}" type="slidenum">
              <a:rPr lang="en-US" smtClean="0"/>
              <a:pPr>
                <a:defRPr/>
              </a:pPr>
              <a:t>36</a:t>
            </a:fld>
            <a:endParaRPr lang="en-US"/>
          </a:p>
        </p:txBody>
      </p:sp>
      <p:pic>
        <p:nvPicPr>
          <p:cNvPr id="7" name="Picture 6">
            <a:extLst>
              <a:ext uri="{FF2B5EF4-FFF2-40B4-BE49-F238E27FC236}">
                <a16:creationId xmlns:a16="http://schemas.microsoft.com/office/drawing/2014/main" id="{B83D5CE9-65D1-43D2-8FFA-4F33857D30B9}"/>
              </a:ext>
            </a:extLst>
          </p:cNvPr>
          <p:cNvPicPr>
            <a:picLocks noChangeAspect="1"/>
          </p:cNvPicPr>
          <p:nvPr/>
        </p:nvPicPr>
        <p:blipFill rotWithShape="1">
          <a:blip r:embed="rId2"/>
          <a:srcRect t="66822"/>
          <a:stretch/>
        </p:blipFill>
        <p:spPr>
          <a:xfrm>
            <a:off x="2286000" y="4131187"/>
            <a:ext cx="5524500" cy="2253226"/>
          </a:xfrm>
          <a:prstGeom prst="rect">
            <a:avLst/>
          </a:prstGeom>
        </p:spPr>
      </p:pic>
    </p:spTree>
    <p:extLst>
      <p:ext uri="{BB962C8B-B14F-4D97-AF65-F5344CB8AC3E}">
        <p14:creationId xmlns:p14="http://schemas.microsoft.com/office/powerpoint/2010/main" val="8587829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A6FD0-C404-4267-9524-5ED5215DDA40}"/>
              </a:ext>
            </a:extLst>
          </p:cNvPr>
          <p:cNvSpPr>
            <a:spLocks noGrp="1"/>
          </p:cNvSpPr>
          <p:nvPr>
            <p:ph type="title"/>
          </p:nvPr>
        </p:nvSpPr>
        <p:spPr/>
        <p:txBody>
          <a:bodyPr/>
          <a:lstStyle/>
          <a:p>
            <a:r>
              <a:rPr lang="en-US" sz="3600">
                <a:solidFill>
                  <a:srgbClr val="D2533C"/>
                </a:solidFill>
              </a:rPr>
              <a:t>Senzori optici</a:t>
            </a:r>
            <a:endParaRPr lang="en-US"/>
          </a:p>
        </p:txBody>
      </p:sp>
      <p:sp>
        <p:nvSpPr>
          <p:cNvPr id="3" name="Content Placeholder 2">
            <a:extLst>
              <a:ext uri="{FF2B5EF4-FFF2-40B4-BE49-F238E27FC236}">
                <a16:creationId xmlns:a16="http://schemas.microsoft.com/office/drawing/2014/main" id="{0112E3AF-80A5-4B2A-8276-C2F0797E3B2A}"/>
              </a:ext>
            </a:extLst>
          </p:cNvPr>
          <p:cNvSpPr>
            <a:spLocks noGrp="1"/>
          </p:cNvSpPr>
          <p:nvPr>
            <p:ph idx="1"/>
          </p:nvPr>
        </p:nvSpPr>
        <p:spPr/>
        <p:txBody>
          <a:bodyPr/>
          <a:lstStyle/>
          <a:p>
            <a:r>
              <a:rPr lang="ro-RO"/>
              <a:t>Senzorii reflectorizanți au, de asemenea, un CTR.</a:t>
            </a:r>
          </a:p>
          <a:p>
            <a:r>
              <a:rPr lang="ro-RO"/>
              <a:t>Deoarece senzorul depinde de lumina reflectată, valoarea CTR depinde de tipul de suprafață utilizat pentru testare și de distanța dintre suprafață și senzor.</a:t>
            </a:r>
          </a:p>
          <a:p>
            <a:r>
              <a:rPr lang="ro-RO"/>
              <a:t>CTR-ul unui senzor reflectorizant este în mod normal stabilit pe o suprafață de reflexie standard, plasată la distanța focală specificată pentru senzor.</a:t>
            </a:r>
          </a:p>
          <a:p>
            <a:r>
              <a:rPr lang="ro-RO"/>
              <a:t>CTR-ul unui senzor reflectorizant variază de la dispozitiv la dispozitiv, dar și cu aplicația.</a:t>
            </a:r>
            <a:endParaRPr lang="en-US"/>
          </a:p>
        </p:txBody>
      </p:sp>
      <p:sp>
        <p:nvSpPr>
          <p:cNvPr id="4" name="Date Placeholder 3">
            <a:extLst>
              <a:ext uri="{FF2B5EF4-FFF2-40B4-BE49-F238E27FC236}">
                <a16:creationId xmlns:a16="http://schemas.microsoft.com/office/drawing/2014/main" id="{BAF59F19-8EDA-4EED-BBB0-EA70A65F82E6}"/>
              </a:ext>
            </a:extLst>
          </p:cNvPr>
          <p:cNvSpPr>
            <a:spLocks noGrp="1"/>
          </p:cNvSpPr>
          <p:nvPr>
            <p:ph type="dt" sz="half" idx="10"/>
          </p:nvPr>
        </p:nvSpPr>
        <p:spPr/>
        <p:txBody>
          <a:bodyPr/>
          <a:lstStyle/>
          <a:p>
            <a:pPr>
              <a:defRPr/>
            </a:pPr>
            <a:fld id="{F547AE30-E0C1-4423-96D4-0B1BE7B76046}" type="datetime1">
              <a:rPr lang="en-US" smtClean="0"/>
              <a:t>6/8/2019</a:t>
            </a:fld>
            <a:endParaRPr lang="en-US"/>
          </a:p>
        </p:txBody>
      </p:sp>
      <p:sp>
        <p:nvSpPr>
          <p:cNvPr id="5" name="Footer Placeholder 4">
            <a:extLst>
              <a:ext uri="{FF2B5EF4-FFF2-40B4-BE49-F238E27FC236}">
                <a16:creationId xmlns:a16="http://schemas.microsoft.com/office/drawing/2014/main" id="{8C059979-D7F8-4E3E-8178-0D79F8E8FDC5}"/>
              </a:ext>
            </a:extLst>
          </p:cNvPr>
          <p:cNvSpPr>
            <a:spLocks noGrp="1"/>
          </p:cNvSpPr>
          <p:nvPr>
            <p:ph type="ftr" sz="quarter" idx="11"/>
          </p:nvPr>
        </p:nvSpPr>
        <p:spPr/>
        <p:txBody>
          <a:bodyPr/>
          <a:lstStyle/>
          <a:p>
            <a:pPr>
              <a:defRPr/>
            </a:pPr>
            <a:r>
              <a:rPr lang="en-US"/>
              <a:t>SAIC-Cursul nr. 4</a:t>
            </a:r>
          </a:p>
        </p:txBody>
      </p:sp>
      <p:sp>
        <p:nvSpPr>
          <p:cNvPr id="6" name="Slide Number Placeholder 5">
            <a:extLst>
              <a:ext uri="{FF2B5EF4-FFF2-40B4-BE49-F238E27FC236}">
                <a16:creationId xmlns:a16="http://schemas.microsoft.com/office/drawing/2014/main" id="{78AC4D97-95E0-44D0-A6C2-FF8BC44BAF9B}"/>
              </a:ext>
            </a:extLst>
          </p:cNvPr>
          <p:cNvSpPr>
            <a:spLocks noGrp="1"/>
          </p:cNvSpPr>
          <p:nvPr>
            <p:ph type="sldNum" sz="quarter" idx="12"/>
          </p:nvPr>
        </p:nvSpPr>
        <p:spPr/>
        <p:txBody>
          <a:bodyPr/>
          <a:lstStyle/>
          <a:p>
            <a:pPr>
              <a:defRPr/>
            </a:pPr>
            <a:fld id="{43818A86-9CE6-4D7C-AD21-B877DB2F237E}" type="slidenum">
              <a:rPr lang="en-US" smtClean="0"/>
              <a:pPr>
                <a:defRPr/>
              </a:pPr>
              <a:t>37</a:t>
            </a:fld>
            <a:endParaRPr lang="en-US"/>
          </a:p>
        </p:txBody>
      </p:sp>
    </p:spTree>
    <p:extLst>
      <p:ext uri="{BB962C8B-B14F-4D97-AF65-F5344CB8AC3E}">
        <p14:creationId xmlns:p14="http://schemas.microsoft.com/office/powerpoint/2010/main" val="13780837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D1905-1228-4D71-9C41-8A9CA61997A4}"/>
              </a:ext>
            </a:extLst>
          </p:cNvPr>
          <p:cNvSpPr>
            <a:spLocks noGrp="1"/>
          </p:cNvSpPr>
          <p:nvPr>
            <p:ph type="title"/>
          </p:nvPr>
        </p:nvSpPr>
        <p:spPr/>
        <p:txBody>
          <a:bodyPr/>
          <a:lstStyle/>
          <a:p>
            <a:r>
              <a:rPr lang="en-US" sz="3600">
                <a:solidFill>
                  <a:srgbClr val="D2533C"/>
                </a:solidFill>
              </a:rPr>
              <a:t>Senzori optici</a:t>
            </a:r>
            <a:endParaRPr lang="en-US"/>
          </a:p>
        </p:txBody>
      </p:sp>
      <p:sp>
        <p:nvSpPr>
          <p:cNvPr id="3" name="Content Placeholder 2">
            <a:extLst>
              <a:ext uri="{FF2B5EF4-FFF2-40B4-BE49-F238E27FC236}">
                <a16:creationId xmlns:a16="http://schemas.microsoft.com/office/drawing/2014/main" id="{FFAD7393-8AC0-4E56-A22D-D0C7B687DD53}"/>
              </a:ext>
            </a:extLst>
          </p:cNvPr>
          <p:cNvSpPr>
            <a:spLocks noGrp="1"/>
          </p:cNvSpPr>
          <p:nvPr>
            <p:ph idx="1"/>
          </p:nvPr>
        </p:nvSpPr>
        <p:spPr/>
        <p:txBody>
          <a:bodyPr/>
          <a:lstStyle/>
          <a:p>
            <a:r>
              <a:rPr lang="ro-RO" b="1"/>
              <a:t>Probleme de IR</a:t>
            </a:r>
            <a:endParaRPr lang="en-US"/>
          </a:p>
          <a:p>
            <a:r>
              <a:rPr lang="ro-RO"/>
              <a:t>Majoritatea senzorilor cu fantă și reflexie folosesc LED-uri IR și fototranzistori.</a:t>
            </a:r>
          </a:p>
          <a:p>
            <a:r>
              <a:rPr lang="ro-RO"/>
              <a:t>Aceasta înseamnă că răspunsul componentei nu poate fi același ca și în cazul unui spectru vizibil.</a:t>
            </a:r>
          </a:p>
          <a:p>
            <a:r>
              <a:rPr lang="ro-RO"/>
              <a:t>De obicei, obiectele care sunt bune la reflectarea sau blocarea luminii vizibile pot fi mai puțin eficiente la lungimi de undă corespunzătoare la IR.</a:t>
            </a:r>
          </a:p>
          <a:p>
            <a:r>
              <a:rPr lang="ro-RO"/>
              <a:t>Undele de IR sunt, de asemenea, susceptibile la interferențe de la lumina fluorescentă și lumina solară.</a:t>
            </a:r>
            <a:endParaRPr lang="en-US"/>
          </a:p>
        </p:txBody>
      </p:sp>
      <p:sp>
        <p:nvSpPr>
          <p:cNvPr id="4" name="Date Placeholder 3">
            <a:extLst>
              <a:ext uri="{FF2B5EF4-FFF2-40B4-BE49-F238E27FC236}">
                <a16:creationId xmlns:a16="http://schemas.microsoft.com/office/drawing/2014/main" id="{C3CC3D40-83F5-4B7B-B008-5D74596271AB}"/>
              </a:ext>
            </a:extLst>
          </p:cNvPr>
          <p:cNvSpPr>
            <a:spLocks noGrp="1"/>
          </p:cNvSpPr>
          <p:nvPr>
            <p:ph type="dt" sz="half" idx="10"/>
          </p:nvPr>
        </p:nvSpPr>
        <p:spPr/>
        <p:txBody>
          <a:bodyPr/>
          <a:lstStyle/>
          <a:p>
            <a:pPr>
              <a:defRPr/>
            </a:pPr>
            <a:fld id="{D1A03529-493F-4125-8A7D-ECAFE00E3D5D}" type="datetime1">
              <a:rPr lang="en-US" smtClean="0"/>
              <a:t>6/8/2019</a:t>
            </a:fld>
            <a:endParaRPr lang="en-US"/>
          </a:p>
        </p:txBody>
      </p:sp>
      <p:sp>
        <p:nvSpPr>
          <p:cNvPr id="5" name="Footer Placeholder 4">
            <a:extLst>
              <a:ext uri="{FF2B5EF4-FFF2-40B4-BE49-F238E27FC236}">
                <a16:creationId xmlns:a16="http://schemas.microsoft.com/office/drawing/2014/main" id="{FA75D6D9-6EAF-420B-8061-044143AB8DF6}"/>
              </a:ext>
            </a:extLst>
          </p:cNvPr>
          <p:cNvSpPr>
            <a:spLocks noGrp="1"/>
          </p:cNvSpPr>
          <p:nvPr>
            <p:ph type="ftr" sz="quarter" idx="11"/>
          </p:nvPr>
        </p:nvSpPr>
        <p:spPr/>
        <p:txBody>
          <a:bodyPr/>
          <a:lstStyle/>
          <a:p>
            <a:pPr>
              <a:defRPr/>
            </a:pPr>
            <a:r>
              <a:rPr lang="en-US"/>
              <a:t>SAIC-Cursul nr. 4</a:t>
            </a:r>
          </a:p>
        </p:txBody>
      </p:sp>
      <p:sp>
        <p:nvSpPr>
          <p:cNvPr id="6" name="Slide Number Placeholder 5">
            <a:extLst>
              <a:ext uri="{FF2B5EF4-FFF2-40B4-BE49-F238E27FC236}">
                <a16:creationId xmlns:a16="http://schemas.microsoft.com/office/drawing/2014/main" id="{BFD38C8C-F6C0-4445-9C23-7ADDCE3FE1E3}"/>
              </a:ext>
            </a:extLst>
          </p:cNvPr>
          <p:cNvSpPr>
            <a:spLocks noGrp="1"/>
          </p:cNvSpPr>
          <p:nvPr>
            <p:ph type="sldNum" sz="quarter" idx="12"/>
          </p:nvPr>
        </p:nvSpPr>
        <p:spPr/>
        <p:txBody>
          <a:bodyPr/>
          <a:lstStyle/>
          <a:p>
            <a:pPr>
              <a:defRPr/>
            </a:pPr>
            <a:fld id="{43818A86-9CE6-4D7C-AD21-B877DB2F237E}" type="slidenum">
              <a:rPr lang="en-US" smtClean="0"/>
              <a:pPr>
                <a:defRPr/>
              </a:pPr>
              <a:t>38</a:t>
            </a:fld>
            <a:endParaRPr lang="en-US"/>
          </a:p>
        </p:txBody>
      </p:sp>
    </p:spTree>
    <p:extLst>
      <p:ext uri="{BB962C8B-B14F-4D97-AF65-F5344CB8AC3E}">
        <p14:creationId xmlns:p14="http://schemas.microsoft.com/office/powerpoint/2010/main" val="37868360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653F9-44D9-406E-A576-2F91D7E9E592}"/>
              </a:ext>
            </a:extLst>
          </p:cNvPr>
          <p:cNvSpPr>
            <a:spLocks noGrp="1"/>
          </p:cNvSpPr>
          <p:nvPr>
            <p:ph type="title"/>
          </p:nvPr>
        </p:nvSpPr>
        <p:spPr/>
        <p:txBody>
          <a:bodyPr/>
          <a:lstStyle/>
          <a:p>
            <a:r>
              <a:rPr lang="en-US" sz="3600">
                <a:solidFill>
                  <a:srgbClr val="D2533C"/>
                </a:solidFill>
              </a:rPr>
              <a:t>Senzori optici</a:t>
            </a:r>
            <a:endParaRPr lang="en-US"/>
          </a:p>
        </p:txBody>
      </p:sp>
      <p:sp>
        <p:nvSpPr>
          <p:cNvPr id="3" name="Content Placeholder 2">
            <a:extLst>
              <a:ext uri="{FF2B5EF4-FFF2-40B4-BE49-F238E27FC236}">
                <a16:creationId xmlns:a16="http://schemas.microsoft.com/office/drawing/2014/main" id="{6101B1A6-7033-4ED3-B4B5-E81E0F6EAF4B}"/>
              </a:ext>
            </a:extLst>
          </p:cNvPr>
          <p:cNvSpPr>
            <a:spLocks noGrp="1"/>
          </p:cNvSpPr>
          <p:nvPr>
            <p:ph idx="1"/>
          </p:nvPr>
        </p:nvSpPr>
        <p:spPr/>
        <p:txBody>
          <a:bodyPr/>
          <a:lstStyle/>
          <a:p>
            <a:r>
              <a:rPr lang="ro-RO"/>
              <a:t>Comanda LED-ului cu un semnal dreptunghiular poate fi combinată cu un filtru pentru a elimina acest tip de interferență:</a:t>
            </a:r>
            <a:endParaRPr lang="en-US"/>
          </a:p>
        </p:txBody>
      </p:sp>
      <p:sp>
        <p:nvSpPr>
          <p:cNvPr id="4" name="Date Placeholder 3">
            <a:extLst>
              <a:ext uri="{FF2B5EF4-FFF2-40B4-BE49-F238E27FC236}">
                <a16:creationId xmlns:a16="http://schemas.microsoft.com/office/drawing/2014/main" id="{ADAD7432-FE83-482D-AFFD-1D2BB901925C}"/>
              </a:ext>
            </a:extLst>
          </p:cNvPr>
          <p:cNvSpPr>
            <a:spLocks noGrp="1"/>
          </p:cNvSpPr>
          <p:nvPr>
            <p:ph type="dt" sz="half" idx="10"/>
          </p:nvPr>
        </p:nvSpPr>
        <p:spPr/>
        <p:txBody>
          <a:bodyPr/>
          <a:lstStyle/>
          <a:p>
            <a:pPr>
              <a:defRPr/>
            </a:pPr>
            <a:fld id="{980373E6-CF53-40A8-9F05-559E9A8461F1}" type="datetime1">
              <a:rPr lang="en-US" smtClean="0"/>
              <a:t>6/8/2019</a:t>
            </a:fld>
            <a:endParaRPr lang="en-US"/>
          </a:p>
        </p:txBody>
      </p:sp>
      <p:sp>
        <p:nvSpPr>
          <p:cNvPr id="5" name="Footer Placeholder 4">
            <a:extLst>
              <a:ext uri="{FF2B5EF4-FFF2-40B4-BE49-F238E27FC236}">
                <a16:creationId xmlns:a16="http://schemas.microsoft.com/office/drawing/2014/main" id="{26338C6B-A829-4EB5-BA07-3D6180D12164}"/>
              </a:ext>
            </a:extLst>
          </p:cNvPr>
          <p:cNvSpPr>
            <a:spLocks noGrp="1"/>
          </p:cNvSpPr>
          <p:nvPr>
            <p:ph type="ftr" sz="quarter" idx="11"/>
          </p:nvPr>
        </p:nvSpPr>
        <p:spPr/>
        <p:txBody>
          <a:bodyPr/>
          <a:lstStyle/>
          <a:p>
            <a:pPr>
              <a:defRPr/>
            </a:pPr>
            <a:r>
              <a:rPr lang="en-US"/>
              <a:t>SAIC-Cursul nr. 4</a:t>
            </a:r>
          </a:p>
        </p:txBody>
      </p:sp>
      <p:sp>
        <p:nvSpPr>
          <p:cNvPr id="6" name="Slide Number Placeholder 5">
            <a:extLst>
              <a:ext uri="{FF2B5EF4-FFF2-40B4-BE49-F238E27FC236}">
                <a16:creationId xmlns:a16="http://schemas.microsoft.com/office/drawing/2014/main" id="{C428A806-A4B5-4D82-B600-57D54E8823E3}"/>
              </a:ext>
            </a:extLst>
          </p:cNvPr>
          <p:cNvSpPr>
            <a:spLocks noGrp="1"/>
          </p:cNvSpPr>
          <p:nvPr>
            <p:ph type="sldNum" sz="quarter" idx="12"/>
          </p:nvPr>
        </p:nvSpPr>
        <p:spPr/>
        <p:txBody>
          <a:bodyPr/>
          <a:lstStyle/>
          <a:p>
            <a:pPr>
              <a:defRPr/>
            </a:pPr>
            <a:fld id="{43818A86-9CE6-4D7C-AD21-B877DB2F237E}" type="slidenum">
              <a:rPr lang="en-US" smtClean="0"/>
              <a:pPr>
                <a:defRPr/>
              </a:pPr>
              <a:t>39</a:t>
            </a:fld>
            <a:endParaRPr lang="en-US"/>
          </a:p>
        </p:txBody>
      </p:sp>
      <p:pic>
        <p:nvPicPr>
          <p:cNvPr id="7" name="Picture 6">
            <a:extLst>
              <a:ext uri="{FF2B5EF4-FFF2-40B4-BE49-F238E27FC236}">
                <a16:creationId xmlns:a16="http://schemas.microsoft.com/office/drawing/2014/main" id="{27BB89A3-A69C-4032-8B88-103E63932912}"/>
              </a:ext>
            </a:extLst>
          </p:cNvPr>
          <p:cNvPicPr>
            <a:picLocks noChangeAspect="1"/>
          </p:cNvPicPr>
          <p:nvPr/>
        </p:nvPicPr>
        <p:blipFill>
          <a:blip r:embed="rId2"/>
          <a:stretch>
            <a:fillRect/>
          </a:stretch>
        </p:blipFill>
        <p:spPr>
          <a:xfrm>
            <a:off x="1800225" y="2983670"/>
            <a:ext cx="5543550" cy="3571875"/>
          </a:xfrm>
          <a:prstGeom prst="rect">
            <a:avLst/>
          </a:prstGeom>
        </p:spPr>
      </p:pic>
    </p:spTree>
    <p:extLst>
      <p:ext uri="{BB962C8B-B14F-4D97-AF65-F5344CB8AC3E}">
        <p14:creationId xmlns:p14="http://schemas.microsoft.com/office/powerpoint/2010/main" val="1523015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100"/>
              <a:t>Senzori de temperatură</a:t>
            </a:r>
            <a:br>
              <a:rPr lang="ro-RO"/>
            </a:br>
            <a:r>
              <a:rPr lang="ro-RO" sz="2700"/>
              <a:t>Generalități</a:t>
            </a:r>
            <a:endParaRPr lang="en-US" sz="2700"/>
          </a:p>
        </p:txBody>
      </p:sp>
      <p:sp>
        <p:nvSpPr>
          <p:cNvPr id="3" name="Content Placeholder 2"/>
          <p:cNvSpPr>
            <a:spLocks noGrp="1"/>
          </p:cNvSpPr>
          <p:nvPr>
            <p:ph idx="1"/>
          </p:nvPr>
        </p:nvSpPr>
        <p:spPr/>
        <p:txBody>
          <a:bodyPr/>
          <a:lstStyle/>
          <a:p>
            <a:r>
              <a:rPr lang="ro-RO"/>
              <a:t>Temperatura este una dintre cele mai frecvente caracteristici ale lumii reale care trebuie măsurată.</a:t>
            </a:r>
          </a:p>
          <a:p>
            <a:r>
              <a:rPr lang="ro-RO"/>
              <a:t>Multe procese industriale, de la fabricarea oțelului până la fabricarea semiconductorilor, depind de temperatură.</a:t>
            </a:r>
          </a:p>
          <a:p>
            <a:r>
              <a:rPr lang="ro-RO"/>
              <a:t>Unele produse electronice trebuie să-și măsoare propria temperatură, cum ar fi, de exemplu, un computer care monitorizează temperatura procesorului sau un controler de motor care trebuie să cunoască temperatura circuitului integrat (CI) de putere de comandă.</a:t>
            </a:r>
            <a:endParaRPr lang="en-US"/>
          </a:p>
        </p:txBody>
      </p:sp>
      <p:sp>
        <p:nvSpPr>
          <p:cNvPr id="4" name="Date Placeholder 3"/>
          <p:cNvSpPr>
            <a:spLocks noGrp="1"/>
          </p:cNvSpPr>
          <p:nvPr>
            <p:ph type="dt" sz="half" idx="10"/>
          </p:nvPr>
        </p:nvSpPr>
        <p:spPr/>
        <p:txBody>
          <a:bodyPr/>
          <a:lstStyle/>
          <a:p>
            <a:pPr>
              <a:defRPr/>
            </a:pPr>
            <a:fld id="{63586A6F-583E-4A13-9CFA-A574035DA319}"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4</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4</a:t>
            </a:fld>
            <a:endParaRPr lang="en-US"/>
          </a:p>
        </p:txBody>
      </p:sp>
    </p:spTree>
    <p:extLst>
      <p:ext uri="{BB962C8B-B14F-4D97-AF65-F5344CB8AC3E}">
        <p14:creationId xmlns:p14="http://schemas.microsoft.com/office/powerpoint/2010/main" val="24266662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1F42C-42C5-4427-B418-073B64340DDB}"/>
              </a:ext>
            </a:extLst>
          </p:cNvPr>
          <p:cNvSpPr>
            <a:spLocks noGrp="1"/>
          </p:cNvSpPr>
          <p:nvPr>
            <p:ph type="title"/>
          </p:nvPr>
        </p:nvSpPr>
        <p:spPr/>
        <p:txBody>
          <a:bodyPr/>
          <a:lstStyle/>
          <a:p>
            <a:r>
              <a:rPr lang="en-US" sz="3600">
                <a:solidFill>
                  <a:srgbClr val="D2533C"/>
                </a:solidFill>
              </a:rPr>
              <a:t>Senzori optici</a:t>
            </a:r>
            <a:endParaRPr lang="en-US"/>
          </a:p>
        </p:txBody>
      </p:sp>
      <p:sp>
        <p:nvSpPr>
          <p:cNvPr id="3" name="Content Placeholder 2">
            <a:extLst>
              <a:ext uri="{FF2B5EF4-FFF2-40B4-BE49-F238E27FC236}">
                <a16:creationId xmlns:a16="http://schemas.microsoft.com/office/drawing/2014/main" id="{231C119D-4A2B-4F39-B244-3ED6519D5EFB}"/>
              </a:ext>
            </a:extLst>
          </p:cNvPr>
          <p:cNvSpPr>
            <a:spLocks noGrp="1"/>
          </p:cNvSpPr>
          <p:nvPr>
            <p:ph idx="1"/>
          </p:nvPr>
        </p:nvSpPr>
        <p:spPr/>
        <p:txBody>
          <a:bodyPr/>
          <a:lstStyle/>
          <a:p>
            <a:r>
              <a:rPr lang="ro-RO"/>
              <a:t>Ocazional, trebuie să știți dacă un LED din senzor s-a defectat.</a:t>
            </a:r>
          </a:p>
          <a:p>
            <a:r>
              <a:rPr lang="ro-RO"/>
              <a:t>Un exemplu ar fi o situație în care utilizați un comutator cu fantă pentru a determina dacă un motor se rotește.</a:t>
            </a:r>
          </a:p>
          <a:p>
            <a:r>
              <a:rPr lang="ro-RO"/>
              <a:t>Dacă motorul pare să se oprească, este posibil să trebuiască să știți dacă motorul este blocat sau dacă LED-ul senzorului s-a defectat (sau a fost deconectat), astfel încât să puteți pune mesajul de diagnosticare corect pe panoul operatorului.</a:t>
            </a:r>
            <a:endParaRPr lang="en-US"/>
          </a:p>
          <a:p>
            <a:endParaRPr lang="en-US"/>
          </a:p>
        </p:txBody>
      </p:sp>
      <p:sp>
        <p:nvSpPr>
          <p:cNvPr id="4" name="Date Placeholder 3">
            <a:extLst>
              <a:ext uri="{FF2B5EF4-FFF2-40B4-BE49-F238E27FC236}">
                <a16:creationId xmlns:a16="http://schemas.microsoft.com/office/drawing/2014/main" id="{E15593BE-586A-49B1-9724-521DFF4AE4E1}"/>
              </a:ext>
            </a:extLst>
          </p:cNvPr>
          <p:cNvSpPr>
            <a:spLocks noGrp="1"/>
          </p:cNvSpPr>
          <p:nvPr>
            <p:ph type="dt" sz="half" idx="10"/>
          </p:nvPr>
        </p:nvSpPr>
        <p:spPr/>
        <p:txBody>
          <a:bodyPr/>
          <a:lstStyle/>
          <a:p>
            <a:pPr>
              <a:defRPr/>
            </a:pPr>
            <a:fld id="{D94E0C7B-603D-40B2-AE62-2D6780ECBEEC}" type="datetime1">
              <a:rPr lang="en-US" smtClean="0"/>
              <a:t>6/8/2019</a:t>
            </a:fld>
            <a:endParaRPr lang="en-US"/>
          </a:p>
        </p:txBody>
      </p:sp>
      <p:sp>
        <p:nvSpPr>
          <p:cNvPr id="5" name="Footer Placeholder 4">
            <a:extLst>
              <a:ext uri="{FF2B5EF4-FFF2-40B4-BE49-F238E27FC236}">
                <a16:creationId xmlns:a16="http://schemas.microsoft.com/office/drawing/2014/main" id="{B4439C3C-6149-4039-BC83-87394961E990}"/>
              </a:ext>
            </a:extLst>
          </p:cNvPr>
          <p:cNvSpPr>
            <a:spLocks noGrp="1"/>
          </p:cNvSpPr>
          <p:nvPr>
            <p:ph type="ftr" sz="quarter" idx="11"/>
          </p:nvPr>
        </p:nvSpPr>
        <p:spPr/>
        <p:txBody>
          <a:bodyPr/>
          <a:lstStyle/>
          <a:p>
            <a:pPr>
              <a:defRPr/>
            </a:pPr>
            <a:r>
              <a:rPr lang="en-US"/>
              <a:t>SAIC-Cursul nr. 4</a:t>
            </a:r>
          </a:p>
        </p:txBody>
      </p:sp>
      <p:sp>
        <p:nvSpPr>
          <p:cNvPr id="6" name="Slide Number Placeholder 5">
            <a:extLst>
              <a:ext uri="{FF2B5EF4-FFF2-40B4-BE49-F238E27FC236}">
                <a16:creationId xmlns:a16="http://schemas.microsoft.com/office/drawing/2014/main" id="{6B036780-5B68-49ED-BC77-BD1F302A667D}"/>
              </a:ext>
            </a:extLst>
          </p:cNvPr>
          <p:cNvSpPr>
            <a:spLocks noGrp="1"/>
          </p:cNvSpPr>
          <p:nvPr>
            <p:ph type="sldNum" sz="quarter" idx="12"/>
          </p:nvPr>
        </p:nvSpPr>
        <p:spPr/>
        <p:txBody>
          <a:bodyPr/>
          <a:lstStyle/>
          <a:p>
            <a:pPr>
              <a:defRPr/>
            </a:pPr>
            <a:fld id="{43818A86-9CE6-4D7C-AD21-B877DB2F237E}" type="slidenum">
              <a:rPr lang="en-US" smtClean="0"/>
              <a:pPr>
                <a:defRPr/>
              </a:pPr>
              <a:t>40</a:t>
            </a:fld>
            <a:endParaRPr lang="en-US"/>
          </a:p>
        </p:txBody>
      </p:sp>
    </p:spTree>
    <p:extLst>
      <p:ext uri="{BB962C8B-B14F-4D97-AF65-F5344CB8AC3E}">
        <p14:creationId xmlns:p14="http://schemas.microsoft.com/office/powerpoint/2010/main" val="34749260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6DDD9-C26B-49B8-B6D5-FFBFA7646365}"/>
              </a:ext>
            </a:extLst>
          </p:cNvPr>
          <p:cNvSpPr>
            <a:spLocks noGrp="1"/>
          </p:cNvSpPr>
          <p:nvPr>
            <p:ph type="title"/>
          </p:nvPr>
        </p:nvSpPr>
        <p:spPr/>
        <p:txBody>
          <a:bodyPr/>
          <a:lstStyle/>
          <a:p>
            <a:r>
              <a:rPr lang="en-US" sz="3600">
                <a:solidFill>
                  <a:srgbClr val="D2533C"/>
                </a:solidFill>
              </a:rPr>
              <a:t>Senzori optici</a:t>
            </a:r>
            <a:endParaRPr lang="en-US"/>
          </a:p>
        </p:txBody>
      </p:sp>
      <p:sp>
        <p:nvSpPr>
          <p:cNvPr id="3" name="Content Placeholder 2">
            <a:extLst>
              <a:ext uri="{FF2B5EF4-FFF2-40B4-BE49-F238E27FC236}">
                <a16:creationId xmlns:a16="http://schemas.microsoft.com/office/drawing/2014/main" id="{C2E799D7-461B-44F0-985A-A58F8BD22C53}"/>
              </a:ext>
            </a:extLst>
          </p:cNvPr>
          <p:cNvSpPr>
            <a:spLocks noGrp="1"/>
          </p:cNvSpPr>
          <p:nvPr>
            <p:ph idx="1"/>
          </p:nvPr>
        </p:nvSpPr>
        <p:spPr/>
        <p:txBody>
          <a:bodyPr/>
          <a:lstStyle/>
          <a:p>
            <a:r>
              <a:rPr lang="ro-RO"/>
              <a:t>O modalitate simplă de a detecta un LED defect</a:t>
            </a:r>
            <a:endParaRPr lang="en-US"/>
          </a:p>
        </p:txBody>
      </p:sp>
      <p:sp>
        <p:nvSpPr>
          <p:cNvPr id="4" name="Date Placeholder 3">
            <a:extLst>
              <a:ext uri="{FF2B5EF4-FFF2-40B4-BE49-F238E27FC236}">
                <a16:creationId xmlns:a16="http://schemas.microsoft.com/office/drawing/2014/main" id="{EBD6AD38-69CD-49A5-8B26-6F782000460A}"/>
              </a:ext>
            </a:extLst>
          </p:cNvPr>
          <p:cNvSpPr>
            <a:spLocks noGrp="1"/>
          </p:cNvSpPr>
          <p:nvPr>
            <p:ph type="dt" sz="half" idx="10"/>
          </p:nvPr>
        </p:nvSpPr>
        <p:spPr/>
        <p:txBody>
          <a:bodyPr/>
          <a:lstStyle/>
          <a:p>
            <a:pPr>
              <a:defRPr/>
            </a:pPr>
            <a:fld id="{A5F96F41-7CDE-4700-98EC-3EC8101CFF42}" type="datetime1">
              <a:rPr lang="en-US" smtClean="0"/>
              <a:t>6/8/2019</a:t>
            </a:fld>
            <a:endParaRPr lang="en-US"/>
          </a:p>
        </p:txBody>
      </p:sp>
      <p:sp>
        <p:nvSpPr>
          <p:cNvPr id="5" name="Footer Placeholder 4">
            <a:extLst>
              <a:ext uri="{FF2B5EF4-FFF2-40B4-BE49-F238E27FC236}">
                <a16:creationId xmlns:a16="http://schemas.microsoft.com/office/drawing/2014/main" id="{1AD68A4F-7536-42B3-A099-7004EAADF57C}"/>
              </a:ext>
            </a:extLst>
          </p:cNvPr>
          <p:cNvSpPr>
            <a:spLocks noGrp="1"/>
          </p:cNvSpPr>
          <p:nvPr>
            <p:ph type="ftr" sz="quarter" idx="11"/>
          </p:nvPr>
        </p:nvSpPr>
        <p:spPr/>
        <p:txBody>
          <a:bodyPr/>
          <a:lstStyle/>
          <a:p>
            <a:pPr>
              <a:defRPr/>
            </a:pPr>
            <a:r>
              <a:rPr lang="en-US"/>
              <a:t>SAIC-Cursul nr. 4</a:t>
            </a:r>
          </a:p>
        </p:txBody>
      </p:sp>
      <p:sp>
        <p:nvSpPr>
          <p:cNvPr id="6" name="Slide Number Placeholder 5">
            <a:extLst>
              <a:ext uri="{FF2B5EF4-FFF2-40B4-BE49-F238E27FC236}">
                <a16:creationId xmlns:a16="http://schemas.microsoft.com/office/drawing/2014/main" id="{97D68FFE-7A29-40F4-8465-C4B95FABDFB0}"/>
              </a:ext>
            </a:extLst>
          </p:cNvPr>
          <p:cNvSpPr>
            <a:spLocks noGrp="1"/>
          </p:cNvSpPr>
          <p:nvPr>
            <p:ph type="sldNum" sz="quarter" idx="12"/>
          </p:nvPr>
        </p:nvSpPr>
        <p:spPr/>
        <p:txBody>
          <a:bodyPr/>
          <a:lstStyle/>
          <a:p>
            <a:pPr>
              <a:defRPr/>
            </a:pPr>
            <a:fld id="{43818A86-9CE6-4D7C-AD21-B877DB2F237E}" type="slidenum">
              <a:rPr lang="en-US" smtClean="0"/>
              <a:pPr>
                <a:defRPr/>
              </a:pPr>
              <a:t>41</a:t>
            </a:fld>
            <a:endParaRPr lang="en-US"/>
          </a:p>
        </p:txBody>
      </p:sp>
      <p:pic>
        <p:nvPicPr>
          <p:cNvPr id="7" name="Picture 6">
            <a:extLst>
              <a:ext uri="{FF2B5EF4-FFF2-40B4-BE49-F238E27FC236}">
                <a16:creationId xmlns:a16="http://schemas.microsoft.com/office/drawing/2014/main" id="{3976927C-57F0-4D8D-BDD1-E737932B793A}"/>
              </a:ext>
            </a:extLst>
          </p:cNvPr>
          <p:cNvPicPr>
            <a:picLocks noChangeAspect="1"/>
          </p:cNvPicPr>
          <p:nvPr/>
        </p:nvPicPr>
        <p:blipFill>
          <a:blip r:embed="rId2"/>
          <a:stretch>
            <a:fillRect/>
          </a:stretch>
        </p:blipFill>
        <p:spPr>
          <a:xfrm>
            <a:off x="255563" y="2375535"/>
            <a:ext cx="4726305" cy="3949065"/>
          </a:xfrm>
          <a:prstGeom prst="rect">
            <a:avLst/>
          </a:prstGeom>
        </p:spPr>
      </p:pic>
      <p:sp>
        <p:nvSpPr>
          <p:cNvPr id="8" name="Rectangle 7">
            <a:extLst>
              <a:ext uri="{FF2B5EF4-FFF2-40B4-BE49-F238E27FC236}">
                <a16:creationId xmlns:a16="http://schemas.microsoft.com/office/drawing/2014/main" id="{96D78BBD-C292-4895-ACA3-B074FF7C75FB}"/>
              </a:ext>
            </a:extLst>
          </p:cNvPr>
          <p:cNvSpPr/>
          <p:nvPr/>
        </p:nvSpPr>
        <p:spPr>
          <a:xfrm>
            <a:off x="5183505" y="2468939"/>
            <a:ext cx="3731895" cy="3416320"/>
          </a:xfrm>
          <a:prstGeom prst="rect">
            <a:avLst/>
          </a:prstGeom>
        </p:spPr>
        <p:txBody>
          <a:bodyPr wrap="square">
            <a:spAutoFit/>
          </a:bodyPr>
          <a:lstStyle/>
          <a:p>
            <a:pPr marL="0" marR="0" algn="just">
              <a:spcBef>
                <a:spcPts val="0"/>
              </a:spcBef>
              <a:spcAft>
                <a:spcPts val="0"/>
              </a:spcAft>
            </a:pPr>
            <a:r>
              <a:rPr lang="ro-RO">
                <a:latin typeface="+mn-lt"/>
                <a:cs typeface="+mn-cs"/>
              </a:rPr>
              <a:t>Un comparator citește tensiunea la anodul LED-ului. Când LED-ul este pornit, va avea o cădere de tensiune în jurul valorii de 1.2V (tipic), astfel încât ieșirea comparatorului va fi în starea înaltă. Dacă LED-ul se întrerupe, tensiunea la anod va crește până la V+ și ieșirea comparatorului va trece în stare joasă. (Pentru ca acest lucru să funcționeze, V+ trebuie să fie mai mare de 3V).</a:t>
            </a:r>
            <a:endParaRPr lang="en-US">
              <a:latin typeface="+mn-lt"/>
              <a:cs typeface="+mn-cs"/>
            </a:endParaRPr>
          </a:p>
        </p:txBody>
      </p:sp>
    </p:spTree>
    <p:extLst>
      <p:ext uri="{BB962C8B-B14F-4D97-AF65-F5344CB8AC3E}">
        <p14:creationId xmlns:p14="http://schemas.microsoft.com/office/powerpoint/2010/main" val="9616841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sz="3400">
                <a:solidFill>
                  <a:srgbClr val="D2533C"/>
                </a:solidFill>
              </a:rPr>
              <a:t>Senzori optici</a:t>
            </a:r>
            <a:br>
              <a:rPr lang="en-US" sz="3600">
                <a:solidFill>
                  <a:srgbClr val="D2533C"/>
                </a:solidFill>
              </a:rPr>
            </a:br>
            <a:r>
              <a:rPr lang="en-US" sz="3000">
                <a:solidFill>
                  <a:srgbClr val="D2533C"/>
                </a:solidFill>
              </a:rPr>
              <a:t>Opto</a:t>
            </a:r>
            <a:r>
              <a:rPr lang="ro-RO" sz="3000">
                <a:solidFill>
                  <a:srgbClr val="D2533C"/>
                </a:solidFill>
              </a:rPr>
              <a:t>izolat</a:t>
            </a:r>
            <a:r>
              <a:rPr lang="en-US" sz="3000">
                <a:solidFill>
                  <a:srgbClr val="D2533C"/>
                </a:solidFill>
              </a:rPr>
              <a:t>oare</a:t>
            </a:r>
            <a:endParaRPr lang="en-US" sz="3000"/>
          </a:p>
        </p:txBody>
      </p:sp>
      <p:sp>
        <p:nvSpPr>
          <p:cNvPr id="3" name="Content Placeholder 2"/>
          <p:cNvSpPr>
            <a:spLocks noGrp="1"/>
          </p:cNvSpPr>
          <p:nvPr>
            <p:ph idx="1"/>
          </p:nvPr>
        </p:nvSpPr>
        <p:spPr/>
        <p:txBody>
          <a:bodyPr/>
          <a:lstStyle/>
          <a:p>
            <a:r>
              <a:rPr lang="en-US"/>
              <a:t>Se mai cunosc </a:t>
            </a:r>
            <a:r>
              <a:rPr lang="ro-RO"/>
              <a:t>și sub denumirea de optocuploare</a:t>
            </a:r>
          </a:p>
          <a:p>
            <a:r>
              <a:rPr lang="ro-RO"/>
              <a:t>Optoizolatorul găzduiește un LED și un fototranzistor în aceeași capsulă de CI.</a:t>
            </a:r>
          </a:p>
          <a:p>
            <a:r>
              <a:rPr lang="ro-RO"/>
              <a:t>Optoizolatorul este sigilat - nu există nicio modalitate de a întrerupe calea luminii.</a:t>
            </a:r>
          </a:p>
          <a:p>
            <a:r>
              <a:rPr lang="ro-RO"/>
              <a:t>Optoizolatorul nu este utilizat pentru a detecta mișcarea mecanică, ci pentru a asigura izolarea între două circuite electrice.</a:t>
            </a:r>
          </a:p>
          <a:p>
            <a:r>
              <a:rPr lang="ro-RO"/>
              <a:t>O utilizare obișnuită a optoizolatoarelor este de a realiza o izolare între un circuit de înaltă tensiune și microprocesorul care îl controlează.</a:t>
            </a:r>
            <a:endParaRPr lang="en-US"/>
          </a:p>
        </p:txBody>
      </p:sp>
      <p:sp>
        <p:nvSpPr>
          <p:cNvPr id="4" name="Date Placeholder 3"/>
          <p:cNvSpPr>
            <a:spLocks noGrp="1"/>
          </p:cNvSpPr>
          <p:nvPr>
            <p:ph type="dt" sz="half" idx="10"/>
          </p:nvPr>
        </p:nvSpPr>
        <p:spPr/>
        <p:txBody>
          <a:bodyPr/>
          <a:lstStyle/>
          <a:p>
            <a:pPr>
              <a:defRPr/>
            </a:pPr>
            <a:fld id="{7DD17851-F21F-4D65-8236-7AF1DF3731AD}"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4</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42</a:t>
            </a:fld>
            <a:endParaRPr lang="en-US"/>
          </a:p>
        </p:txBody>
      </p:sp>
    </p:spTree>
    <p:extLst>
      <p:ext uri="{BB962C8B-B14F-4D97-AF65-F5344CB8AC3E}">
        <p14:creationId xmlns:p14="http://schemas.microsoft.com/office/powerpoint/2010/main" val="2749498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sz="3400">
                <a:solidFill>
                  <a:srgbClr val="D2533C"/>
                </a:solidFill>
              </a:rPr>
              <a:t>Senzori optici</a:t>
            </a:r>
            <a:br>
              <a:rPr lang="en-US" sz="3600">
                <a:solidFill>
                  <a:srgbClr val="D2533C"/>
                </a:solidFill>
              </a:rPr>
            </a:br>
            <a:r>
              <a:rPr lang="en-US" sz="3000">
                <a:solidFill>
                  <a:srgbClr val="D2533C"/>
                </a:solidFill>
              </a:rPr>
              <a:t>Opto</a:t>
            </a:r>
            <a:r>
              <a:rPr lang="ro-RO" sz="3000">
                <a:solidFill>
                  <a:srgbClr val="D2533C"/>
                </a:solidFill>
              </a:rPr>
              <a:t>izolat</a:t>
            </a:r>
            <a:r>
              <a:rPr lang="en-US" sz="3000">
                <a:solidFill>
                  <a:srgbClr val="D2533C"/>
                </a:solidFill>
              </a:rPr>
              <a:t>oare</a:t>
            </a:r>
            <a:endParaRPr lang="en-US" sz="3000"/>
          </a:p>
        </p:txBody>
      </p:sp>
      <p:sp>
        <p:nvSpPr>
          <p:cNvPr id="3" name="Content Placeholder 2"/>
          <p:cNvSpPr>
            <a:spLocks noGrp="1"/>
          </p:cNvSpPr>
          <p:nvPr>
            <p:ph idx="1"/>
          </p:nvPr>
        </p:nvSpPr>
        <p:spPr/>
        <p:txBody>
          <a:bodyPr/>
          <a:lstStyle/>
          <a:p>
            <a:r>
              <a:rPr lang="ro-RO"/>
              <a:t>In figură se arată cum poate fi folosit un optoizolator pentru a transmite semnale de la un sistem la altul. </a:t>
            </a:r>
            <a:endParaRPr lang="en-US"/>
          </a:p>
        </p:txBody>
      </p:sp>
      <p:sp>
        <p:nvSpPr>
          <p:cNvPr id="4" name="Date Placeholder 3"/>
          <p:cNvSpPr>
            <a:spLocks noGrp="1"/>
          </p:cNvSpPr>
          <p:nvPr>
            <p:ph type="dt" sz="half" idx="10"/>
          </p:nvPr>
        </p:nvSpPr>
        <p:spPr/>
        <p:txBody>
          <a:bodyPr/>
          <a:lstStyle/>
          <a:p>
            <a:pPr>
              <a:defRPr/>
            </a:pPr>
            <a:fld id="{F79EE7D1-33F3-4D90-B567-08B2BC0F5896}"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4</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43</a:t>
            </a:fld>
            <a:endParaRPr lang="en-US"/>
          </a:p>
        </p:txBody>
      </p:sp>
      <p:pic>
        <p:nvPicPr>
          <p:cNvPr id="7" name="Picture 6"/>
          <p:cNvPicPr>
            <a:picLocks noChangeAspect="1"/>
          </p:cNvPicPr>
          <p:nvPr/>
        </p:nvPicPr>
        <p:blipFill>
          <a:blip r:embed="rId2"/>
          <a:stretch>
            <a:fillRect/>
          </a:stretch>
        </p:blipFill>
        <p:spPr>
          <a:xfrm>
            <a:off x="2175033" y="2590800"/>
            <a:ext cx="4793933" cy="3647123"/>
          </a:xfrm>
          <a:prstGeom prst="rect">
            <a:avLst/>
          </a:prstGeom>
        </p:spPr>
      </p:pic>
    </p:spTree>
    <p:extLst>
      <p:ext uri="{BB962C8B-B14F-4D97-AF65-F5344CB8AC3E}">
        <p14:creationId xmlns:p14="http://schemas.microsoft.com/office/powerpoint/2010/main" val="40907119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sz="3400">
                <a:solidFill>
                  <a:srgbClr val="D2533C"/>
                </a:solidFill>
              </a:rPr>
              <a:t>Senzori optici</a:t>
            </a:r>
            <a:br>
              <a:rPr lang="en-US" sz="3600">
                <a:solidFill>
                  <a:srgbClr val="D2533C"/>
                </a:solidFill>
              </a:rPr>
            </a:br>
            <a:r>
              <a:rPr lang="en-US" sz="3000">
                <a:solidFill>
                  <a:srgbClr val="D2533C"/>
                </a:solidFill>
              </a:rPr>
              <a:t>Opto</a:t>
            </a:r>
            <a:r>
              <a:rPr lang="ro-RO" sz="3000">
                <a:solidFill>
                  <a:srgbClr val="D2533C"/>
                </a:solidFill>
              </a:rPr>
              <a:t>izolat</a:t>
            </a:r>
            <a:r>
              <a:rPr lang="en-US" sz="3000">
                <a:solidFill>
                  <a:srgbClr val="D2533C"/>
                </a:solidFill>
              </a:rPr>
              <a:t>oare</a:t>
            </a:r>
            <a:endParaRPr lang="en-US" sz="3000"/>
          </a:p>
        </p:txBody>
      </p:sp>
      <p:sp>
        <p:nvSpPr>
          <p:cNvPr id="3" name="Content Placeholder 2"/>
          <p:cNvSpPr>
            <a:spLocks noGrp="1"/>
          </p:cNvSpPr>
          <p:nvPr>
            <p:ph idx="1"/>
          </p:nvPr>
        </p:nvSpPr>
        <p:spPr/>
        <p:txBody>
          <a:bodyPr>
            <a:normAutofit fontScale="92500" lnSpcReduction="10000"/>
          </a:bodyPr>
          <a:lstStyle/>
          <a:p>
            <a:r>
              <a:rPr lang="ro-RO"/>
              <a:t>Dacă o masă este deosebit de zgomotoasă, cum ar fi masa pentru un sistem cu motor comandat prin PWM (puls-width modulated), un optoizolator poate fi folosit pentru a feri masa digitală de zgomotul motorului.</a:t>
            </a:r>
            <a:endParaRPr lang="en-US"/>
          </a:p>
          <a:p>
            <a:r>
              <a:rPr lang="ro-RO"/>
              <a:t>Unele optoizolatoare sunt disponibile cu ieșiri logice în locul ieșirilor din fototranzistori. Aceste dispozitive conțin, de obicei, o poartă logică în interiorul CI pentru a converti ieșirea analogică într-un nivel digital.</a:t>
            </a:r>
            <a:endParaRPr lang="en-US"/>
          </a:p>
          <a:p>
            <a:r>
              <a:rPr lang="ro-RO"/>
              <a:t>Optoizolatoarele au valori de viteză și câștig asemănătoare cu senzorii optici. CTR-ul (Current Transfer Rate) unui optoizolator poate fi mai mare, de obicei în intervalul de la 20% la 100%, deoarece LED-ul este mai aproape de baza fototranzistorului.</a:t>
            </a:r>
            <a:endParaRPr lang="en-US"/>
          </a:p>
          <a:p>
            <a:r>
              <a:rPr lang="ro-RO"/>
              <a:t>Viteza unui optoizolator este de obicei mai mare decât a unui comutator optic.</a:t>
            </a:r>
            <a:endParaRPr lang="en-US"/>
          </a:p>
        </p:txBody>
      </p:sp>
      <p:sp>
        <p:nvSpPr>
          <p:cNvPr id="4" name="Date Placeholder 3"/>
          <p:cNvSpPr>
            <a:spLocks noGrp="1"/>
          </p:cNvSpPr>
          <p:nvPr>
            <p:ph type="dt" sz="half" idx="10"/>
          </p:nvPr>
        </p:nvSpPr>
        <p:spPr/>
        <p:txBody>
          <a:bodyPr/>
          <a:lstStyle/>
          <a:p>
            <a:pPr>
              <a:defRPr/>
            </a:pPr>
            <a:fld id="{062E24C4-A7FB-4AC3-B585-978FAAAA22CE}"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4</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44</a:t>
            </a:fld>
            <a:endParaRPr lang="en-US"/>
          </a:p>
        </p:txBody>
      </p:sp>
    </p:spTree>
    <p:extLst>
      <p:ext uri="{BB962C8B-B14F-4D97-AF65-F5344CB8AC3E}">
        <p14:creationId xmlns:p14="http://schemas.microsoft.com/office/powerpoint/2010/main" val="9293432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sz="3400">
                <a:solidFill>
                  <a:srgbClr val="D2533C"/>
                </a:solidFill>
              </a:rPr>
              <a:t>Senzori optici</a:t>
            </a:r>
            <a:br>
              <a:rPr lang="en-US" sz="3600">
                <a:solidFill>
                  <a:srgbClr val="D2533C"/>
                </a:solidFill>
              </a:rPr>
            </a:br>
            <a:r>
              <a:rPr lang="ro-RO" sz="3000"/>
              <a:t>Senzori optici discreți</a:t>
            </a:r>
            <a:endParaRPr lang="en-US" sz="3000"/>
          </a:p>
        </p:txBody>
      </p:sp>
      <p:sp>
        <p:nvSpPr>
          <p:cNvPr id="3" name="Content Placeholder 2"/>
          <p:cNvSpPr>
            <a:spLocks noGrp="1"/>
          </p:cNvSpPr>
          <p:nvPr>
            <p:ph idx="1"/>
          </p:nvPr>
        </p:nvSpPr>
        <p:spPr/>
        <p:txBody>
          <a:bodyPr>
            <a:normAutofit/>
          </a:bodyPr>
          <a:lstStyle/>
          <a:p>
            <a:r>
              <a:rPr lang="ro-RO"/>
              <a:t>Unele proiecte necesită uneori utilizarea unor componente optice discrete: un LED și un fototranzistor.</a:t>
            </a:r>
          </a:p>
          <a:p>
            <a:r>
              <a:rPr lang="ro-RO"/>
              <a:t>Acestea sunt de obicei componente cu infraroșu, cum ar fi cele din comutatoarele optice încapsulate.</a:t>
            </a:r>
          </a:p>
          <a:p>
            <a:r>
              <a:rPr lang="ro-RO"/>
              <a:t>Ele sunt folosite în mod normal pentru a detecta când un obiect blochează lumina dintre LED și fototranzistor, dar în locuri unde distanța sau lățimea sunt prea mari pentru un comutator optic.</a:t>
            </a:r>
            <a:endParaRPr lang="en-US"/>
          </a:p>
          <a:p>
            <a:endParaRPr lang="en-US"/>
          </a:p>
        </p:txBody>
      </p:sp>
      <p:sp>
        <p:nvSpPr>
          <p:cNvPr id="4" name="Date Placeholder 3"/>
          <p:cNvSpPr>
            <a:spLocks noGrp="1"/>
          </p:cNvSpPr>
          <p:nvPr>
            <p:ph type="dt" sz="half" idx="10"/>
          </p:nvPr>
        </p:nvSpPr>
        <p:spPr/>
        <p:txBody>
          <a:bodyPr/>
          <a:lstStyle/>
          <a:p>
            <a:pPr>
              <a:defRPr/>
            </a:pPr>
            <a:fld id="{E9A6EFE7-EBAE-4B2F-BE42-37450798B49B}"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4</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45</a:t>
            </a:fld>
            <a:endParaRPr lang="en-US"/>
          </a:p>
        </p:txBody>
      </p:sp>
    </p:spTree>
    <p:extLst>
      <p:ext uri="{BB962C8B-B14F-4D97-AF65-F5344CB8AC3E}">
        <p14:creationId xmlns:p14="http://schemas.microsoft.com/office/powerpoint/2010/main" val="11708748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sz="3400">
                <a:solidFill>
                  <a:srgbClr val="D2533C"/>
                </a:solidFill>
              </a:rPr>
              <a:t>Senzori optici</a:t>
            </a:r>
            <a:br>
              <a:rPr lang="en-US" sz="3600">
                <a:solidFill>
                  <a:srgbClr val="D2533C"/>
                </a:solidFill>
              </a:rPr>
            </a:br>
            <a:r>
              <a:rPr lang="ro-RO" sz="3000"/>
              <a:t>Senzori optici discreți</a:t>
            </a:r>
            <a:endParaRPr lang="en-US" sz="3000"/>
          </a:p>
        </p:txBody>
      </p:sp>
      <p:sp>
        <p:nvSpPr>
          <p:cNvPr id="3" name="Content Placeholder 2"/>
          <p:cNvSpPr>
            <a:spLocks noGrp="1"/>
          </p:cNvSpPr>
          <p:nvPr>
            <p:ph idx="1"/>
          </p:nvPr>
        </p:nvSpPr>
        <p:spPr/>
        <p:txBody>
          <a:bodyPr/>
          <a:lstStyle/>
          <a:p>
            <a:r>
              <a:rPr lang="ro-RO"/>
              <a:t>Componentele discrete sunt conectate și utilizate la fel ca un comutator optic sau un optoizolator, dar există și câteva considerații suplimentare.</a:t>
            </a:r>
          </a:p>
          <a:p>
            <a:r>
              <a:rPr lang="ro-RO"/>
              <a:t>Întrucât distanța dintre senzor și fototranzistor este de obicei mai mare, valoarea CTR este mai mică.</a:t>
            </a:r>
          </a:p>
          <a:p>
            <a:r>
              <a:rPr lang="ro-RO"/>
              <a:t>Circuitul necesită adesea o ajustare pentru pragul de curent al LED-ului sau pragul de detectare pentru funcționarea fiabilă și repetabilă.</a:t>
            </a:r>
          </a:p>
          <a:p>
            <a:r>
              <a:rPr lang="ro-RO"/>
              <a:t>În unele cazuri, poate fi necesară o lentilă, pe una dintre componente, pentru a focaliza lumina.</a:t>
            </a:r>
            <a:endParaRPr lang="en-US"/>
          </a:p>
          <a:p>
            <a:endParaRPr lang="en-US"/>
          </a:p>
        </p:txBody>
      </p:sp>
      <p:sp>
        <p:nvSpPr>
          <p:cNvPr id="4" name="Date Placeholder 3"/>
          <p:cNvSpPr>
            <a:spLocks noGrp="1"/>
          </p:cNvSpPr>
          <p:nvPr>
            <p:ph type="dt" sz="half" idx="10"/>
          </p:nvPr>
        </p:nvSpPr>
        <p:spPr/>
        <p:txBody>
          <a:bodyPr/>
          <a:lstStyle/>
          <a:p>
            <a:pPr>
              <a:defRPr/>
            </a:pPr>
            <a:fld id="{04CD0275-53B1-460C-923E-AB10EB80ACA1}"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4</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46</a:t>
            </a:fld>
            <a:endParaRPr lang="en-US"/>
          </a:p>
        </p:txBody>
      </p:sp>
    </p:spTree>
    <p:extLst>
      <p:ext uri="{BB962C8B-B14F-4D97-AF65-F5344CB8AC3E}">
        <p14:creationId xmlns:p14="http://schemas.microsoft.com/office/powerpoint/2010/main" val="18923045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600">
                <a:solidFill>
                  <a:srgbClr val="D2533C"/>
                </a:solidFill>
              </a:rPr>
              <a:t>Senzori optici</a:t>
            </a:r>
            <a:endParaRPr lang="en-US" sz="3200"/>
          </a:p>
        </p:txBody>
      </p:sp>
      <p:sp>
        <p:nvSpPr>
          <p:cNvPr id="3" name="Content Placeholder 2"/>
          <p:cNvSpPr>
            <a:spLocks noGrp="1"/>
          </p:cNvSpPr>
          <p:nvPr>
            <p:ph idx="1"/>
          </p:nvPr>
        </p:nvSpPr>
        <p:spPr/>
        <p:txBody>
          <a:bodyPr>
            <a:normAutofit/>
          </a:bodyPr>
          <a:lstStyle/>
          <a:p>
            <a:r>
              <a:rPr lang="ro-RO" sz="2000"/>
              <a:t>cele trei metode</a:t>
            </a:r>
            <a:br>
              <a:rPr lang="ro-RO" sz="2000"/>
            </a:br>
            <a:r>
              <a:rPr lang="ro-RO" sz="2000"/>
              <a:t>de bază de </a:t>
            </a:r>
            <a:br>
              <a:rPr lang="ro-RO" sz="2000"/>
            </a:br>
            <a:r>
              <a:rPr lang="ro-RO" sz="2000"/>
              <a:t>interfațare a </a:t>
            </a:r>
            <a:br>
              <a:rPr lang="ro-RO" sz="2000"/>
            </a:br>
            <a:r>
              <a:rPr lang="ro-RO" sz="2000"/>
              <a:t>unui senzor </a:t>
            </a:r>
            <a:br>
              <a:rPr lang="ro-RO" sz="2000"/>
            </a:br>
            <a:r>
              <a:rPr lang="ro-RO" sz="2000"/>
              <a:t>optic cu un </a:t>
            </a:r>
            <a:br>
              <a:rPr lang="ro-RO" sz="2000"/>
            </a:br>
            <a:r>
              <a:rPr lang="ro-RO" sz="2000"/>
              <a:t>microprocesor</a:t>
            </a:r>
            <a:endParaRPr lang="en-US" sz="2000"/>
          </a:p>
        </p:txBody>
      </p:sp>
      <p:sp>
        <p:nvSpPr>
          <p:cNvPr id="4" name="Date Placeholder 3"/>
          <p:cNvSpPr>
            <a:spLocks noGrp="1"/>
          </p:cNvSpPr>
          <p:nvPr>
            <p:ph type="dt" sz="half" idx="10"/>
          </p:nvPr>
        </p:nvSpPr>
        <p:spPr/>
        <p:txBody>
          <a:bodyPr/>
          <a:lstStyle/>
          <a:p>
            <a:pPr>
              <a:defRPr/>
            </a:pPr>
            <a:fld id="{E3FB6F8E-5699-4612-B23C-572D8B746A51}"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4</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47</a:t>
            </a:fld>
            <a:endParaRPr lang="en-US"/>
          </a:p>
        </p:txBody>
      </p:sp>
      <p:pic>
        <p:nvPicPr>
          <p:cNvPr id="7" name="Picture 6"/>
          <p:cNvPicPr/>
          <p:nvPr/>
        </p:nvPicPr>
        <p:blipFill>
          <a:blip r:embed="rId2"/>
          <a:stretch>
            <a:fillRect/>
          </a:stretch>
        </p:blipFill>
        <p:spPr>
          <a:xfrm>
            <a:off x="3023235" y="1676400"/>
            <a:ext cx="6120765" cy="4663440"/>
          </a:xfrm>
          <a:prstGeom prst="rect">
            <a:avLst/>
          </a:prstGeom>
        </p:spPr>
      </p:pic>
    </p:spTree>
    <p:extLst>
      <p:ext uri="{BB962C8B-B14F-4D97-AF65-F5344CB8AC3E}">
        <p14:creationId xmlns:p14="http://schemas.microsoft.com/office/powerpoint/2010/main" val="20365090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200"/>
              <a:t>Dispozitive cuplate prin sarcină</a:t>
            </a:r>
            <a:endParaRPr lang="en-US" sz="3200"/>
          </a:p>
        </p:txBody>
      </p:sp>
      <p:sp>
        <p:nvSpPr>
          <p:cNvPr id="3" name="Content Placeholder 2"/>
          <p:cNvSpPr>
            <a:spLocks noGrp="1"/>
          </p:cNvSpPr>
          <p:nvPr>
            <p:ph idx="1"/>
          </p:nvPr>
        </p:nvSpPr>
        <p:spPr/>
        <p:txBody>
          <a:bodyPr/>
          <a:lstStyle/>
          <a:p>
            <a:r>
              <a:rPr lang="ro-RO"/>
              <a:t>În engleză – CCD, adică Charge Coupled Device</a:t>
            </a:r>
          </a:p>
          <a:p>
            <a:r>
              <a:rPr lang="ro-RO"/>
              <a:t>CCD-urile convertesc direct intensitatea luminii într-o valoare electrică.</a:t>
            </a:r>
          </a:p>
          <a:p>
            <a:r>
              <a:rPr lang="ro-RO"/>
              <a:t>CCD-urile sunt utilizate în camere video portabile, camere de supraveghere, cititoare de coduri de bare, sisteme de imagistică și în orice alt loc unde este necesară reprezentarea unei imagini.</a:t>
            </a:r>
            <a:endParaRPr lang="en-US"/>
          </a:p>
        </p:txBody>
      </p:sp>
      <p:sp>
        <p:nvSpPr>
          <p:cNvPr id="4" name="Date Placeholder 3"/>
          <p:cNvSpPr>
            <a:spLocks noGrp="1"/>
          </p:cNvSpPr>
          <p:nvPr>
            <p:ph type="dt" sz="half" idx="10"/>
          </p:nvPr>
        </p:nvSpPr>
        <p:spPr/>
        <p:txBody>
          <a:bodyPr/>
          <a:lstStyle/>
          <a:p>
            <a:pPr>
              <a:defRPr/>
            </a:pPr>
            <a:fld id="{A78ADCB7-EE7F-42D2-BCF2-CA387B163E26}"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4</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48</a:t>
            </a:fld>
            <a:endParaRPr lang="en-US"/>
          </a:p>
        </p:txBody>
      </p:sp>
    </p:spTree>
    <p:extLst>
      <p:ext uri="{BB962C8B-B14F-4D97-AF65-F5344CB8AC3E}">
        <p14:creationId xmlns:p14="http://schemas.microsoft.com/office/powerpoint/2010/main" val="13481223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sz="3400"/>
              <a:t>Dispozitive cuplate prin sarcină</a:t>
            </a:r>
            <a:br>
              <a:rPr lang="ro-RO" sz="3200"/>
            </a:br>
            <a:r>
              <a:rPr lang="ro-RO" sz="3000"/>
              <a:t>Elemente de bază</a:t>
            </a:r>
            <a:endParaRPr lang="en-US" sz="3000"/>
          </a:p>
        </p:txBody>
      </p:sp>
      <p:sp>
        <p:nvSpPr>
          <p:cNvPr id="3" name="Content Placeholder 2"/>
          <p:cNvSpPr>
            <a:spLocks noGrp="1"/>
          </p:cNvSpPr>
          <p:nvPr>
            <p:ph idx="1"/>
          </p:nvPr>
        </p:nvSpPr>
        <p:spPr/>
        <p:txBody>
          <a:bodyPr>
            <a:normAutofit/>
          </a:bodyPr>
          <a:lstStyle/>
          <a:p>
            <a:r>
              <a:rPr lang="ro-RO"/>
              <a:t>Un CCD funcționează prin acumularea de sarcină pe o zonă cu semiconductori.</a:t>
            </a:r>
          </a:p>
          <a:p>
            <a:r>
              <a:rPr lang="ro-RO"/>
              <a:t>Atunci când fotonii cad pe o matrice de pixeli CCD, energia din fotoni este absorbită de siliciu, determinând formarea unei perechi electron-gol.</a:t>
            </a:r>
          </a:p>
          <a:p>
            <a:r>
              <a:rPr lang="ro-RO"/>
              <a:t>Numărul de perechi electron-gol este direct legat de numărul de fotoni absorbiți, deci este direct legat de cantitatea de lumină. </a:t>
            </a:r>
          </a:p>
          <a:p>
            <a:r>
              <a:rPr lang="ro-RO"/>
              <a:t>Cu cât este permisă mai mult acumularea acestei sarcini, cu atât se vor forma mai multe perechi electron-gol.</a:t>
            </a:r>
          </a:p>
        </p:txBody>
      </p:sp>
      <p:sp>
        <p:nvSpPr>
          <p:cNvPr id="4" name="Date Placeholder 3"/>
          <p:cNvSpPr>
            <a:spLocks noGrp="1"/>
          </p:cNvSpPr>
          <p:nvPr>
            <p:ph type="dt" sz="half" idx="10"/>
          </p:nvPr>
        </p:nvSpPr>
        <p:spPr/>
        <p:txBody>
          <a:bodyPr/>
          <a:lstStyle/>
          <a:p>
            <a:pPr>
              <a:defRPr/>
            </a:pPr>
            <a:fld id="{89482509-1F03-403F-952A-D69615495BEF}"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4</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49</a:t>
            </a:fld>
            <a:endParaRPr lang="en-US"/>
          </a:p>
        </p:txBody>
      </p:sp>
    </p:spTree>
    <p:extLst>
      <p:ext uri="{BB962C8B-B14F-4D97-AF65-F5344CB8AC3E}">
        <p14:creationId xmlns:p14="http://schemas.microsoft.com/office/powerpoint/2010/main" val="572113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100"/>
              <a:t>Senzori de temperatură</a:t>
            </a:r>
            <a:br>
              <a:rPr lang="ro-RO"/>
            </a:br>
            <a:r>
              <a:rPr lang="ro-RO" sz="2700"/>
              <a:t>Termistoare</a:t>
            </a:r>
            <a:endParaRPr lang="en-US" sz="2700"/>
          </a:p>
        </p:txBody>
      </p:sp>
      <p:sp>
        <p:nvSpPr>
          <p:cNvPr id="3" name="Content Placeholder 2"/>
          <p:cNvSpPr>
            <a:spLocks noGrp="1"/>
          </p:cNvSpPr>
          <p:nvPr>
            <p:ph idx="1"/>
          </p:nvPr>
        </p:nvSpPr>
        <p:spPr/>
        <p:txBody>
          <a:bodyPr/>
          <a:lstStyle/>
          <a:p>
            <a:r>
              <a:rPr lang="ro-RO"/>
              <a:t>Un termistor este un rezistor sensibil la temperatură.</a:t>
            </a:r>
          </a:p>
          <a:p>
            <a:r>
              <a:rPr lang="ro-RO"/>
              <a:t>Cele mai multe termistoare au un coeficient de temperatură negativ (NTC - </a:t>
            </a:r>
            <a:r>
              <a:rPr lang="en-US"/>
              <a:t>Negative Temperature Coefficient</a:t>
            </a:r>
            <a:r>
              <a:rPr lang="ro-RO"/>
              <a:t>), ceea ce înseamnă că rezistența scade odată cu creșterea temperaturii sau, altfel spus, crește odată cu scăderea temperaturii.</a:t>
            </a:r>
          </a:p>
          <a:p>
            <a:r>
              <a:rPr lang="ro-RO"/>
              <a:t>Dintre toți senzorii pasivi de măsurare a temperaturii, termistoarele au cea mai mare sensibilitate (= variația rezistenței pe un grad de schimbare a temperaturii).</a:t>
            </a:r>
          </a:p>
          <a:p>
            <a:r>
              <a:rPr lang="ro-RO"/>
              <a:t>Caracteristicile termistorului depind de procesul de fabricație și de materialele folosite.</a:t>
            </a:r>
            <a:endParaRPr lang="en-US"/>
          </a:p>
        </p:txBody>
      </p:sp>
      <p:sp>
        <p:nvSpPr>
          <p:cNvPr id="4" name="Date Placeholder 3"/>
          <p:cNvSpPr>
            <a:spLocks noGrp="1"/>
          </p:cNvSpPr>
          <p:nvPr>
            <p:ph type="dt" sz="half" idx="10"/>
          </p:nvPr>
        </p:nvSpPr>
        <p:spPr/>
        <p:txBody>
          <a:bodyPr/>
          <a:lstStyle/>
          <a:p>
            <a:pPr>
              <a:defRPr/>
            </a:pPr>
            <a:fld id="{FE1F90F9-11BB-4EF0-BAC8-F6F27CF59C9C}"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4</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5</a:t>
            </a:fld>
            <a:endParaRPr lang="en-US"/>
          </a:p>
        </p:txBody>
      </p:sp>
    </p:spTree>
    <p:extLst>
      <p:ext uri="{BB962C8B-B14F-4D97-AF65-F5344CB8AC3E}">
        <p14:creationId xmlns:p14="http://schemas.microsoft.com/office/powerpoint/2010/main" val="17527827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z="3100">
                <a:solidFill>
                  <a:srgbClr val="D2533C"/>
                </a:solidFill>
              </a:rPr>
              <a:t>Dispozitive cuplate prin sarcină</a:t>
            </a:r>
            <a:br>
              <a:rPr lang="ro-RO" sz="2900">
                <a:solidFill>
                  <a:srgbClr val="D2533C"/>
                </a:solidFill>
              </a:rPr>
            </a:br>
            <a:r>
              <a:rPr lang="ro-RO" sz="2700">
                <a:solidFill>
                  <a:srgbClr val="D2533C"/>
                </a:solidFill>
              </a:rPr>
              <a:t>Elemente de bază</a:t>
            </a:r>
            <a:endParaRPr lang="en-US"/>
          </a:p>
        </p:txBody>
      </p:sp>
      <p:sp>
        <p:nvSpPr>
          <p:cNvPr id="3" name="Content Placeholder 2"/>
          <p:cNvSpPr>
            <a:spLocks noGrp="1"/>
          </p:cNvSpPr>
          <p:nvPr>
            <p:ph idx="1"/>
          </p:nvPr>
        </p:nvSpPr>
        <p:spPr/>
        <p:txBody>
          <a:bodyPr>
            <a:normAutofit/>
          </a:bodyPr>
          <a:lstStyle/>
          <a:p>
            <a:r>
              <a:rPr lang="ro-RO"/>
              <a:t>Procesul de a permite luminii să cadă pe o matrice CCD pentru o anumită perioadă de timp pentru acumularea sarcinii se numește </a:t>
            </a:r>
            <a:r>
              <a:rPr lang="ro-RO" i="1"/>
              <a:t>integrare</a:t>
            </a:r>
            <a:r>
              <a:rPr lang="ro-RO"/>
              <a:t>, iar timpul de acumulare a sarcinii este numit </a:t>
            </a:r>
            <a:r>
              <a:rPr lang="ro-RO" i="1"/>
              <a:t>timpul de integrare</a:t>
            </a:r>
            <a:r>
              <a:rPr lang="ro-RO"/>
              <a:t>.</a:t>
            </a:r>
            <a:endParaRPr lang="en-US"/>
          </a:p>
          <a:p>
            <a:r>
              <a:rPr lang="ro-RO"/>
              <a:t>Sarcina acumulată reprezintă un potențial electrostatic.</a:t>
            </a:r>
          </a:p>
          <a:p>
            <a:r>
              <a:rPr lang="ro-RO"/>
              <a:t>Acestă sarcină poate fi mutată prin aplicarea de tensiuni pe pinii de ceas ai CCD, creând tensiuni variabile care pot deplasa sarcina electrostatică.</a:t>
            </a:r>
          </a:p>
          <a:p>
            <a:r>
              <a:rPr lang="ro-RO"/>
              <a:t>CCD este configurat ca un registru de deplasare analogic care trece sarcinile într-o singură direcție, de la o celulă la alta.</a:t>
            </a:r>
            <a:endParaRPr lang="en-US"/>
          </a:p>
        </p:txBody>
      </p:sp>
      <p:sp>
        <p:nvSpPr>
          <p:cNvPr id="4" name="Date Placeholder 3"/>
          <p:cNvSpPr>
            <a:spLocks noGrp="1"/>
          </p:cNvSpPr>
          <p:nvPr>
            <p:ph type="dt" sz="half" idx="10"/>
          </p:nvPr>
        </p:nvSpPr>
        <p:spPr/>
        <p:txBody>
          <a:bodyPr/>
          <a:lstStyle/>
          <a:p>
            <a:pPr>
              <a:defRPr/>
            </a:pPr>
            <a:fld id="{5DE44406-E680-4EF5-BAE8-B4D23F1DB58C}"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4</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50</a:t>
            </a:fld>
            <a:endParaRPr lang="en-US"/>
          </a:p>
        </p:txBody>
      </p:sp>
    </p:spTree>
    <p:extLst>
      <p:ext uri="{BB962C8B-B14F-4D97-AF65-F5344CB8AC3E}">
        <p14:creationId xmlns:p14="http://schemas.microsoft.com/office/powerpoint/2010/main" val="6613081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z="3100">
                <a:solidFill>
                  <a:srgbClr val="D2533C"/>
                </a:solidFill>
              </a:rPr>
              <a:t>Dispozitive cuplate prin sarcină</a:t>
            </a:r>
            <a:br>
              <a:rPr lang="ro-RO" sz="2900">
                <a:solidFill>
                  <a:srgbClr val="D2533C"/>
                </a:solidFill>
              </a:rPr>
            </a:br>
            <a:r>
              <a:rPr lang="ro-RO" sz="2700">
                <a:solidFill>
                  <a:srgbClr val="D2533C"/>
                </a:solidFill>
              </a:rPr>
              <a:t>Elemente de bază</a:t>
            </a:r>
            <a:endParaRPr lang="en-US"/>
          </a:p>
        </p:txBody>
      </p:sp>
      <p:sp>
        <p:nvSpPr>
          <p:cNvPr id="3" name="Content Placeholder 2"/>
          <p:cNvSpPr>
            <a:spLocks noGrp="1"/>
          </p:cNvSpPr>
          <p:nvPr>
            <p:ph idx="1"/>
          </p:nvPr>
        </p:nvSpPr>
        <p:spPr/>
        <p:txBody>
          <a:bodyPr/>
          <a:lstStyle/>
          <a:p>
            <a:r>
              <a:rPr lang="ro-RO"/>
              <a:t>La sfârșitul registrului de deplasare este un nod de direcție care transformă sarcina electrostatică într-o tensiune.</a:t>
            </a:r>
            <a:endParaRPr lang="en-US"/>
          </a:p>
        </p:txBody>
      </p:sp>
      <p:sp>
        <p:nvSpPr>
          <p:cNvPr id="4" name="Date Placeholder 3"/>
          <p:cNvSpPr>
            <a:spLocks noGrp="1"/>
          </p:cNvSpPr>
          <p:nvPr>
            <p:ph type="dt" sz="half" idx="10"/>
          </p:nvPr>
        </p:nvSpPr>
        <p:spPr/>
        <p:txBody>
          <a:bodyPr/>
          <a:lstStyle/>
          <a:p>
            <a:pPr>
              <a:defRPr/>
            </a:pPr>
            <a:fld id="{429987A8-DB07-48F6-96D0-7BD73FCC3354}"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4</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51</a:t>
            </a:fld>
            <a:endParaRPr lang="en-US"/>
          </a:p>
        </p:txBody>
      </p:sp>
      <p:pic>
        <p:nvPicPr>
          <p:cNvPr id="7" name="Picture 6"/>
          <p:cNvPicPr>
            <a:picLocks noChangeAspect="1"/>
          </p:cNvPicPr>
          <p:nvPr/>
        </p:nvPicPr>
        <p:blipFill>
          <a:blip r:embed="rId2"/>
          <a:stretch>
            <a:fillRect/>
          </a:stretch>
        </p:blipFill>
        <p:spPr>
          <a:xfrm>
            <a:off x="1980247" y="2868930"/>
            <a:ext cx="5183505" cy="3989070"/>
          </a:xfrm>
          <a:prstGeom prst="rect">
            <a:avLst/>
          </a:prstGeom>
        </p:spPr>
      </p:pic>
    </p:spTree>
    <p:extLst>
      <p:ext uri="{BB962C8B-B14F-4D97-AF65-F5344CB8AC3E}">
        <p14:creationId xmlns:p14="http://schemas.microsoft.com/office/powerpoint/2010/main" val="19302173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sz="3400"/>
              <a:t>Senzori magnetici</a:t>
            </a:r>
            <a:br>
              <a:rPr lang="ro-RO"/>
            </a:br>
            <a:r>
              <a:rPr lang="ro-RO" sz="3000"/>
              <a:t>Senzori cu efect Hall</a:t>
            </a:r>
            <a:endParaRPr lang="en-US" sz="3000"/>
          </a:p>
        </p:txBody>
      </p:sp>
      <p:sp>
        <p:nvSpPr>
          <p:cNvPr id="3" name="Content Placeholder 2"/>
          <p:cNvSpPr>
            <a:spLocks noGrp="1"/>
          </p:cNvSpPr>
          <p:nvPr>
            <p:ph idx="1"/>
          </p:nvPr>
        </p:nvSpPr>
        <p:spPr/>
        <p:txBody>
          <a:bodyPr/>
          <a:lstStyle/>
          <a:p>
            <a:r>
              <a:rPr lang="ro-RO"/>
              <a:t>Efectul Hall a fost descoperit de Dr. Edwin Hall în 1879.</a:t>
            </a:r>
          </a:p>
          <a:p>
            <a:r>
              <a:rPr lang="ro-RO"/>
              <a:t>El a descoperit că, dacă se plasează un câmp magnetic perpendicular pe o față a unei foi subțiri de aur, prin care curge un curent, va apărea o tensiune pe foaie.</a:t>
            </a:r>
            <a:endParaRPr lang="en-US"/>
          </a:p>
        </p:txBody>
      </p:sp>
      <p:sp>
        <p:nvSpPr>
          <p:cNvPr id="4" name="Date Placeholder 3"/>
          <p:cNvSpPr>
            <a:spLocks noGrp="1"/>
          </p:cNvSpPr>
          <p:nvPr>
            <p:ph type="dt" sz="half" idx="10"/>
          </p:nvPr>
        </p:nvSpPr>
        <p:spPr/>
        <p:txBody>
          <a:bodyPr/>
          <a:lstStyle/>
          <a:p>
            <a:pPr>
              <a:defRPr/>
            </a:pPr>
            <a:fld id="{06FCF8F9-A7C0-4091-9C7B-29B79B00F829}"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4</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52</a:t>
            </a:fld>
            <a:endParaRPr lang="en-US"/>
          </a:p>
        </p:txBody>
      </p:sp>
      <p:pic>
        <p:nvPicPr>
          <p:cNvPr id="7" name="Picture 6"/>
          <p:cNvPicPr>
            <a:picLocks noChangeAspect="1"/>
          </p:cNvPicPr>
          <p:nvPr/>
        </p:nvPicPr>
        <p:blipFill>
          <a:blip r:embed="rId2"/>
          <a:stretch>
            <a:fillRect/>
          </a:stretch>
        </p:blipFill>
        <p:spPr>
          <a:xfrm>
            <a:off x="234791" y="3886200"/>
            <a:ext cx="8674418" cy="2066925"/>
          </a:xfrm>
          <a:prstGeom prst="rect">
            <a:avLst/>
          </a:prstGeom>
        </p:spPr>
      </p:pic>
    </p:spTree>
    <p:extLst>
      <p:ext uri="{BB962C8B-B14F-4D97-AF65-F5344CB8AC3E}">
        <p14:creationId xmlns:p14="http://schemas.microsoft.com/office/powerpoint/2010/main" val="17556766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z="3100">
                <a:solidFill>
                  <a:srgbClr val="D2533C"/>
                </a:solidFill>
              </a:rPr>
              <a:t>Senzori magnetici</a:t>
            </a:r>
            <a:br>
              <a:rPr lang="ro-RO" sz="3600">
                <a:solidFill>
                  <a:srgbClr val="D2533C"/>
                </a:solidFill>
              </a:rPr>
            </a:br>
            <a:r>
              <a:rPr lang="ro-RO" sz="2700">
                <a:solidFill>
                  <a:srgbClr val="D2533C"/>
                </a:solidFill>
              </a:rPr>
              <a:t>Senzori cu efect Hall</a:t>
            </a:r>
            <a:endParaRPr lang="en-US"/>
          </a:p>
        </p:txBody>
      </p:sp>
      <p:sp>
        <p:nvSpPr>
          <p:cNvPr id="3" name="Content Placeholder 2"/>
          <p:cNvSpPr>
            <a:spLocks noGrp="1"/>
          </p:cNvSpPr>
          <p:nvPr>
            <p:ph idx="1"/>
          </p:nvPr>
        </p:nvSpPr>
        <p:spPr/>
        <p:txBody>
          <a:bodyPr/>
          <a:lstStyle/>
          <a:p>
            <a:r>
              <a:rPr lang="ro-RO"/>
              <a:t>Această tensiune este proporțională cu curentul care curge prin tablă și densitatea fluxului magnetic.</a:t>
            </a:r>
          </a:p>
          <a:p>
            <a:r>
              <a:rPr lang="ro-RO"/>
              <a:t>Un senzor de efect Hall este fabricat din siliciu, iar tensiunea Hall produsă în siliciu este de numai câțiva microvolți per volt per gauss.</a:t>
            </a:r>
          </a:p>
          <a:p>
            <a:r>
              <a:rPr lang="ro-RO"/>
              <a:t>În consecință, este nevoie de un amplificator cu câștig mare pentru a aduce semnalul de la elementul Hall într-un domeniu util.</a:t>
            </a:r>
          </a:p>
          <a:p>
            <a:r>
              <a:rPr lang="ro-RO"/>
              <a:t>Senzorii cu efect Hall integrează amplificatorul în același pachet cu elementul senzor.</a:t>
            </a:r>
            <a:endParaRPr lang="en-US"/>
          </a:p>
          <a:p>
            <a:endParaRPr lang="en-US"/>
          </a:p>
        </p:txBody>
      </p:sp>
      <p:sp>
        <p:nvSpPr>
          <p:cNvPr id="4" name="Date Placeholder 3"/>
          <p:cNvSpPr>
            <a:spLocks noGrp="1"/>
          </p:cNvSpPr>
          <p:nvPr>
            <p:ph type="dt" sz="half" idx="10"/>
          </p:nvPr>
        </p:nvSpPr>
        <p:spPr/>
        <p:txBody>
          <a:bodyPr/>
          <a:lstStyle/>
          <a:p>
            <a:pPr>
              <a:defRPr/>
            </a:pPr>
            <a:fld id="{BDA41788-1DD6-4D48-912D-8A29842F1988}"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4</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53</a:t>
            </a:fld>
            <a:endParaRPr lang="en-US"/>
          </a:p>
        </p:txBody>
      </p:sp>
    </p:spTree>
    <p:extLst>
      <p:ext uri="{BB962C8B-B14F-4D97-AF65-F5344CB8AC3E}">
        <p14:creationId xmlns:p14="http://schemas.microsoft.com/office/powerpoint/2010/main" val="35875919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z="3100">
                <a:solidFill>
                  <a:srgbClr val="D2533C"/>
                </a:solidFill>
              </a:rPr>
              <a:t>Senzori magnetici</a:t>
            </a:r>
            <a:br>
              <a:rPr lang="ro-RO" sz="3600">
                <a:solidFill>
                  <a:srgbClr val="D2533C"/>
                </a:solidFill>
              </a:rPr>
            </a:br>
            <a:r>
              <a:rPr lang="ro-RO" sz="2700">
                <a:solidFill>
                  <a:srgbClr val="D2533C"/>
                </a:solidFill>
              </a:rPr>
              <a:t>Senzori cu efect Hall</a:t>
            </a:r>
            <a:endParaRPr lang="en-US"/>
          </a:p>
        </p:txBody>
      </p:sp>
      <p:sp>
        <p:nvSpPr>
          <p:cNvPr id="3" name="Content Placeholder 2"/>
          <p:cNvSpPr>
            <a:spLocks noGrp="1"/>
          </p:cNvSpPr>
          <p:nvPr>
            <p:ph idx="1"/>
          </p:nvPr>
        </p:nvSpPr>
        <p:spPr/>
        <p:txBody>
          <a:bodyPr/>
          <a:lstStyle/>
          <a:p>
            <a:r>
              <a:rPr lang="ro-RO"/>
              <a:t>Senzorii cu efect Hall sunt disponibili</a:t>
            </a:r>
          </a:p>
          <a:p>
            <a:pPr lvl="1"/>
            <a:r>
              <a:rPr lang="ro-RO"/>
              <a:t>ca senzori care produc o ieșire proporțională cu câmpul magnetic sau</a:t>
            </a:r>
          </a:p>
          <a:p>
            <a:pPr lvl="1"/>
            <a:r>
              <a:rPr lang="ro-RO"/>
              <a:t>ca întrerupătoare care își schimbă starea atunci când câmpul magnetic depășește un anumit nivel.</a:t>
            </a:r>
          </a:p>
          <a:p>
            <a:r>
              <a:rPr lang="ro-RO"/>
              <a:t>Senzorii cu efect Hall analogici sunt potriviți pentru aplicații în care trebuie să știți cât de aproape este un magnet de un senzor - cum ar fi detectarea faptului că un braț oscilant, într-adevăr, se mișcă.</a:t>
            </a:r>
          </a:p>
          <a:p>
            <a:r>
              <a:rPr lang="ro-RO"/>
              <a:t>Comutatoarele cu efect de Hall sunt cele mai bune pentru aplicații în care trebuie doar să știți dacă un magnet se află în apropierea senzorului, cum ar fi detectarea dacă un capac de siguranță este închis sau deschis.</a:t>
            </a:r>
            <a:endParaRPr lang="en-US"/>
          </a:p>
        </p:txBody>
      </p:sp>
      <p:sp>
        <p:nvSpPr>
          <p:cNvPr id="4" name="Date Placeholder 3"/>
          <p:cNvSpPr>
            <a:spLocks noGrp="1"/>
          </p:cNvSpPr>
          <p:nvPr>
            <p:ph type="dt" sz="half" idx="10"/>
          </p:nvPr>
        </p:nvSpPr>
        <p:spPr/>
        <p:txBody>
          <a:bodyPr/>
          <a:lstStyle/>
          <a:p>
            <a:pPr>
              <a:defRPr/>
            </a:pPr>
            <a:fld id="{8CC31B2B-70B5-49A3-B21E-E591281F9F43}"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4</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54</a:t>
            </a:fld>
            <a:endParaRPr lang="en-US"/>
          </a:p>
        </p:txBody>
      </p:sp>
    </p:spTree>
    <p:extLst>
      <p:ext uri="{BB962C8B-B14F-4D97-AF65-F5344CB8AC3E}">
        <p14:creationId xmlns:p14="http://schemas.microsoft.com/office/powerpoint/2010/main" val="13967416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z="3100">
                <a:solidFill>
                  <a:srgbClr val="D2533C"/>
                </a:solidFill>
              </a:rPr>
              <a:t>Senzori magnetici</a:t>
            </a:r>
            <a:br>
              <a:rPr lang="ro-RO" sz="3600">
                <a:solidFill>
                  <a:srgbClr val="D2533C"/>
                </a:solidFill>
              </a:rPr>
            </a:br>
            <a:r>
              <a:rPr lang="ro-RO" sz="2700">
                <a:solidFill>
                  <a:srgbClr val="D2533C"/>
                </a:solidFill>
              </a:rPr>
              <a:t>Senzori cu efect Hall</a:t>
            </a:r>
            <a:endParaRPr lang="en-US"/>
          </a:p>
        </p:txBody>
      </p:sp>
      <p:sp>
        <p:nvSpPr>
          <p:cNvPr id="3" name="Content Placeholder 2"/>
          <p:cNvSpPr>
            <a:spLocks noGrp="1"/>
          </p:cNvSpPr>
          <p:nvPr>
            <p:ph idx="1"/>
          </p:nvPr>
        </p:nvSpPr>
        <p:spPr/>
        <p:txBody>
          <a:bodyPr>
            <a:noAutofit/>
          </a:bodyPr>
          <a:lstStyle/>
          <a:p>
            <a:r>
              <a:rPr lang="ro-RO"/>
              <a:t>Ieșirea unui senzor analog cu efect Hall poate fi conectată la un comparator sau un ADC ca orice alt senzor cu ieșire de tensiune.</a:t>
            </a:r>
          </a:p>
          <a:p>
            <a:r>
              <a:rPr lang="ro-RO"/>
              <a:t>O atenție deosebită trebuie acordată unor senzori cu ieșire analogică care asigură o ieșire proporțională cu tensiunea de alimentare.</a:t>
            </a:r>
          </a:p>
          <a:p>
            <a:r>
              <a:rPr lang="ro-RO"/>
              <a:t>Pentru o ieșire de precizie fără zgomot, trebuie să alimentați senzorul dintr-o sursă fără zgomot și bine stabilizată.</a:t>
            </a:r>
          </a:p>
        </p:txBody>
      </p:sp>
      <p:sp>
        <p:nvSpPr>
          <p:cNvPr id="4" name="Date Placeholder 3"/>
          <p:cNvSpPr>
            <a:spLocks noGrp="1"/>
          </p:cNvSpPr>
          <p:nvPr>
            <p:ph type="dt" sz="half" idx="10"/>
          </p:nvPr>
        </p:nvSpPr>
        <p:spPr/>
        <p:txBody>
          <a:bodyPr/>
          <a:lstStyle/>
          <a:p>
            <a:pPr>
              <a:defRPr/>
            </a:pPr>
            <a:fld id="{06E2FA26-16DB-4D44-A03B-F7DFEA2BBFE6}"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4</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55</a:t>
            </a:fld>
            <a:endParaRPr lang="en-US"/>
          </a:p>
        </p:txBody>
      </p:sp>
    </p:spTree>
    <p:extLst>
      <p:ext uri="{BB962C8B-B14F-4D97-AF65-F5344CB8AC3E}">
        <p14:creationId xmlns:p14="http://schemas.microsoft.com/office/powerpoint/2010/main" val="5321542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z="3100">
                <a:solidFill>
                  <a:srgbClr val="D2533C"/>
                </a:solidFill>
              </a:rPr>
              <a:t>Senzori magnetici</a:t>
            </a:r>
            <a:br>
              <a:rPr lang="ro-RO" sz="3600">
                <a:solidFill>
                  <a:srgbClr val="D2533C"/>
                </a:solidFill>
              </a:rPr>
            </a:br>
            <a:r>
              <a:rPr lang="ro-RO" sz="2700">
                <a:solidFill>
                  <a:srgbClr val="D2533C"/>
                </a:solidFill>
              </a:rPr>
              <a:t>Senzori cu efect Hall</a:t>
            </a:r>
            <a:endParaRPr lang="en-US"/>
          </a:p>
        </p:txBody>
      </p:sp>
      <p:sp>
        <p:nvSpPr>
          <p:cNvPr id="3" name="Content Placeholder 2"/>
          <p:cNvSpPr>
            <a:spLocks noGrp="1"/>
          </p:cNvSpPr>
          <p:nvPr>
            <p:ph idx="1"/>
          </p:nvPr>
        </p:nvSpPr>
        <p:spPr/>
        <p:txBody>
          <a:bodyPr>
            <a:noAutofit/>
          </a:bodyPr>
          <a:lstStyle/>
          <a:p>
            <a:r>
              <a:rPr lang="ro-RO"/>
              <a:t>Atunci când nu este prezent nici un câmp magnetic, un senzor tipic Hall analogic va produce o tensiune de ieșire care se află la jumătatea dintre tensiunea de alimentare și masă.</a:t>
            </a:r>
          </a:p>
          <a:p>
            <a:r>
              <a:rPr lang="ro-RO"/>
              <a:t>Atunci când polul de nord se află în apropierea senzorului, tensiunea se deplasează spre potențialul de masă, iar când un pol sud se află în apropierea senzorului, tensiunea se deplasează către alimentarea pozitivă.</a:t>
            </a:r>
            <a:endParaRPr lang="en-US"/>
          </a:p>
        </p:txBody>
      </p:sp>
      <p:sp>
        <p:nvSpPr>
          <p:cNvPr id="4" name="Date Placeholder 3"/>
          <p:cNvSpPr>
            <a:spLocks noGrp="1"/>
          </p:cNvSpPr>
          <p:nvPr>
            <p:ph type="dt" sz="half" idx="10"/>
          </p:nvPr>
        </p:nvSpPr>
        <p:spPr/>
        <p:txBody>
          <a:bodyPr/>
          <a:lstStyle/>
          <a:p>
            <a:pPr>
              <a:defRPr/>
            </a:pPr>
            <a:fld id="{6099BC98-1F09-4005-9793-EB7DB39F9C06}"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4</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56</a:t>
            </a:fld>
            <a:endParaRPr lang="en-US"/>
          </a:p>
        </p:txBody>
      </p:sp>
    </p:spTree>
    <p:extLst>
      <p:ext uri="{BB962C8B-B14F-4D97-AF65-F5344CB8AC3E}">
        <p14:creationId xmlns:p14="http://schemas.microsoft.com/office/powerpoint/2010/main" val="19702977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z="3100">
                <a:solidFill>
                  <a:srgbClr val="D2533C"/>
                </a:solidFill>
              </a:rPr>
              <a:t>Senzori magnetici</a:t>
            </a:r>
            <a:br>
              <a:rPr lang="ro-RO" sz="3600">
                <a:solidFill>
                  <a:srgbClr val="D2533C"/>
                </a:solidFill>
              </a:rPr>
            </a:br>
            <a:r>
              <a:rPr lang="ro-RO" sz="2700">
                <a:solidFill>
                  <a:srgbClr val="D2533C"/>
                </a:solidFill>
              </a:rPr>
              <a:t>Senzori cu efect Hall</a:t>
            </a:r>
            <a:endParaRPr lang="en-US"/>
          </a:p>
        </p:txBody>
      </p:sp>
      <p:sp>
        <p:nvSpPr>
          <p:cNvPr id="3" name="Content Placeholder 2"/>
          <p:cNvSpPr>
            <a:spLocks noGrp="1"/>
          </p:cNvSpPr>
          <p:nvPr>
            <p:ph idx="1"/>
          </p:nvPr>
        </p:nvSpPr>
        <p:spPr/>
        <p:txBody>
          <a:bodyPr/>
          <a:lstStyle/>
          <a:p>
            <a:r>
              <a:rPr lang="ro-RO"/>
              <a:t>Comutatoarele cu efect Hall produc o ieșire digitală pentru a indica prezența unui câmp magnetic.</a:t>
            </a:r>
          </a:p>
          <a:p>
            <a:r>
              <a:rPr lang="ro-RO"/>
              <a:t>Acestea comandă ieșirea în stare activă atunci când este detectat un anumit câmp magnetic (punctul de funcționare), apoi comandă ieșirea în stare inactivă atunci când câmpul magnetic scade sub un anumit nivel (punctul de eliberare).</a:t>
            </a:r>
          </a:p>
          <a:p>
            <a:r>
              <a:rPr lang="ro-RO"/>
              <a:t>Există un histerezis în domeniul de funcționare în care punctul de eliberare este mai mic decât punctul de funcționare.</a:t>
            </a:r>
            <a:endParaRPr lang="en-US"/>
          </a:p>
        </p:txBody>
      </p:sp>
      <p:sp>
        <p:nvSpPr>
          <p:cNvPr id="4" name="Date Placeholder 3"/>
          <p:cNvSpPr>
            <a:spLocks noGrp="1"/>
          </p:cNvSpPr>
          <p:nvPr>
            <p:ph type="dt" sz="half" idx="10"/>
          </p:nvPr>
        </p:nvSpPr>
        <p:spPr/>
        <p:txBody>
          <a:bodyPr/>
          <a:lstStyle/>
          <a:p>
            <a:pPr>
              <a:defRPr/>
            </a:pPr>
            <a:fld id="{7BB4B692-4B06-4342-99F5-E1947E45B4C3}"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4</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57</a:t>
            </a:fld>
            <a:endParaRPr lang="en-US"/>
          </a:p>
        </p:txBody>
      </p:sp>
    </p:spTree>
    <p:extLst>
      <p:ext uri="{BB962C8B-B14F-4D97-AF65-F5344CB8AC3E}">
        <p14:creationId xmlns:p14="http://schemas.microsoft.com/office/powerpoint/2010/main" val="536392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z="3100">
                <a:solidFill>
                  <a:srgbClr val="D2533C"/>
                </a:solidFill>
              </a:rPr>
              <a:t>Senzori magnetici</a:t>
            </a:r>
            <a:br>
              <a:rPr lang="ro-RO" sz="3600">
                <a:solidFill>
                  <a:srgbClr val="D2533C"/>
                </a:solidFill>
              </a:rPr>
            </a:br>
            <a:r>
              <a:rPr lang="ro-RO" sz="2700">
                <a:solidFill>
                  <a:srgbClr val="D2533C"/>
                </a:solidFill>
              </a:rPr>
              <a:t>Senzori cu efect Hall</a:t>
            </a:r>
            <a:endParaRPr lang="en-US"/>
          </a:p>
        </p:txBody>
      </p:sp>
      <p:sp>
        <p:nvSpPr>
          <p:cNvPr id="3" name="Content Placeholder 2"/>
          <p:cNvSpPr>
            <a:spLocks noGrp="1"/>
          </p:cNvSpPr>
          <p:nvPr>
            <p:ph idx="1"/>
          </p:nvPr>
        </p:nvSpPr>
        <p:spPr/>
        <p:txBody>
          <a:bodyPr>
            <a:normAutofit lnSpcReduction="10000"/>
          </a:bodyPr>
          <a:lstStyle/>
          <a:p>
            <a:r>
              <a:rPr lang="ro-RO"/>
              <a:t>Comutatoarele cu efect Hall vin în două varietăți: unipolar și bipolar, care uneori sunt numite fără zăvorâre (nonlatching) și cu zăvorâre (latching).</a:t>
            </a:r>
          </a:p>
          <a:p>
            <a:r>
              <a:rPr lang="ro-RO"/>
              <a:t>Comutatoarele bipolare au un punct de funcționare pozitiv (polul sud) și un punct de eliberare negativ (polul nord).</a:t>
            </a:r>
          </a:p>
          <a:p>
            <a:r>
              <a:rPr lang="ro-RO"/>
              <a:t>Comutatoarele unipolare au un punct de funcționare pozitiv (polul sud) și un punct de eliberare mai puțin pozitiv.</a:t>
            </a:r>
          </a:p>
          <a:p>
            <a:r>
              <a:rPr lang="ro-RO"/>
              <a:t>Punctele de operare și de eliberare variază în funcție de temperatură.</a:t>
            </a:r>
          </a:p>
          <a:p>
            <a:r>
              <a:rPr lang="ro-RO"/>
              <a:t>Atât comutatoarele bipolare cât și cele unipolare au în mod obișnuit o ieșire tip colector deschis care se conectează la alimentarea plus cu un rezistor extern.</a:t>
            </a:r>
            <a:endParaRPr lang="en-US"/>
          </a:p>
        </p:txBody>
      </p:sp>
      <p:sp>
        <p:nvSpPr>
          <p:cNvPr id="4" name="Date Placeholder 3"/>
          <p:cNvSpPr>
            <a:spLocks noGrp="1"/>
          </p:cNvSpPr>
          <p:nvPr>
            <p:ph type="dt" sz="half" idx="10"/>
          </p:nvPr>
        </p:nvSpPr>
        <p:spPr/>
        <p:txBody>
          <a:bodyPr/>
          <a:lstStyle/>
          <a:p>
            <a:pPr>
              <a:defRPr/>
            </a:pPr>
            <a:fld id="{DBBE0B30-CEEB-4B1A-A429-C1C3A02651F8}"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4</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58</a:t>
            </a:fld>
            <a:endParaRPr lang="en-US"/>
          </a:p>
        </p:txBody>
      </p:sp>
    </p:spTree>
    <p:extLst>
      <p:ext uri="{BB962C8B-B14F-4D97-AF65-F5344CB8AC3E}">
        <p14:creationId xmlns:p14="http://schemas.microsoft.com/office/powerpoint/2010/main" val="30987555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z="3100">
                <a:solidFill>
                  <a:srgbClr val="D2533C"/>
                </a:solidFill>
              </a:rPr>
              <a:t>Senzori magnetici</a:t>
            </a:r>
            <a:br>
              <a:rPr lang="ro-RO" sz="3600">
                <a:solidFill>
                  <a:srgbClr val="D2533C"/>
                </a:solidFill>
              </a:rPr>
            </a:br>
            <a:r>
              <a:rPr lang="ro-RO" sz="2700">
                <a:solidFill>
                  <a:srgbClr val="D2533C"/>
                </a:solidFill>
              </a:rPr>
              <a:t>Senzori cu efect Hall</a:t>
            </a:r>
            <a:endParaRPr lang="en-US"/>
          </a:p>
        </p:txBody>
      </p:sp>
      <p:sp>
        <p:nvSpPr>
          <p:cNvPr id="3" name="Content Placeholder 2"/>
          <p:cNvSpPr>
            <a:spLocks noGrp="1"/>
          </p:cNvSpPr>
          <p:nvPr>
            <p:ph idx="1"/>
          </p:nvPr>
        </p:nvSpPr>
        <p:spPr/>
        <p:txBody>
          <a:bodyPr>
            <a:normAutofit lnSpcReduction="10000"/>
          </a:bodyPr>
          <a:lstStyle/>
          <a:p>
            <a:r>
              <a:rPr lang="ro-RO"/>
              <a:t>Senzorii cu efect Hall sunt în mod obișnuit disponibili în capsule cu trei terminale similare cu cele de tranzistor </a:t>
            </a:r>
            <a:br>
              <a:rPr lang="ro-RO"/>
            </a:br>
            <a:r>
              <a:rPr lang="ro-RO"/>
              <a:t>TO-92. </a:t>
            </a:r>
          </a:p>
          <a:p>
            <a:r>
              <a:rPr lang="ro-RO"/>
              <a:t>Cele trei terminale sunt alimentare, masă și ieșire. Tensiunea tipică de alimentare este de 5 până la 10 V, deși unii senzori funcționează până la 30 V sau mai mult.</a:t>
            </a:r>
          </a:p>
          <a:p>
            <a:r>
              <a:rPr lang="ro-RO"/>
              <a:t>Câmpul magnetic scade cu aproximativ pătratul distanței.</a:t>
            </a:r>
          </a:p>
          <a:p>
            <a:r>
              <a:rPr lang="ro-RO"/>
              <a:t>Aproximativ deoarece rezultatul este afectat de dimensiunea și forma magnetului, precum și obiectele magnetizabile din jur.</a:t>
            </a:r>
          </a:p>
          <a:p>
            <a:r>
              <a:rPr lang="ro-RO"/>
              <a:t>În orice caz, ieșirea unui senzor Hall analogic poate fi liniară în raport cu intensitatea câmpului magnetic, dar nu va fi liniară cu distanța.</a:t>
            </a:r>
            <a:endParaRPr lang="en-US"/>
          </a:p>
        </p:txBody>
      </p:sp>
      <p:sp>
        <p:nvSpPr>
          <p:cNvPr id="4" name="Date Placeholder 3"/>
          <p:cNvSpPr>
            <a:spLocks noGrp="1"/>
          </p:cNvSpPr>
          <p:nvPr>
            <p:ph type="dt" sz="half" idx="10"/>
          </p:nvPr>
        </p:nvSpPr>
        <p:spPr/>
        <p:txBody>
          <a:bodyPr/>
          <a:lstStyle/>
          <a:p>
            <a:pPr>
              <a:defRPr/>
            </a:pPr>
            <a:fld id="{409317F7-94A8-4371-8593-69E43AED25C0}"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4</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59</a:t>
            </a:fld>
            <a:endParaRPr lang="en-US"/>
          </a:p>
        </p:txBody>
      </p:sp>
    </p:spTree>
    <p:extLst>
      <p:ext uri="{BB962C8B-B14F-4D97-AF65-F5344CB8AC3E}">
        <p14:creationId xmlns:p14="http://schemas.microsoft.com/office/powerpoint/2010/main" val="21171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100"/>
              <a:t>Senzori de temperatură</a:t>
            </a:r>
            <a:br>
              <a:rPr lang="ro-RO"/>
            </a:br>
            <a:r>
              <a:rPr lang="ro-RO" sz="2700"/>
              <a:t>Termistoare</a:t>
            </a:r>
            <a:endParaRPr lang="en-US" sz="2700"/>
          </a:p>
        </p:txBody>
      </p:sp>
      <p:sp>
        <p:nvSpPr>
          <p:cNvPr id="3" name="Content Placeholder 2"/>
          <p:cNvSpPr>
            <a:spLocks noGrp="1"/>
          </p:cNvSpPr>
          <p:nvPr>
            <p:ph idx="1"/>
          </p:nvPr>
        </p:nvSpPr>
        <p:spPr/>
        <p:txBody>
          <a:bodyPr>
            <a:normAutofit/>
          </a:bodyPr>
          <a:lstStyle/>
          <a:p>
            <a:r>
              <a:rPr lang="ro-RO"/>
              <a:t>Termistoarele au o curbă temperatură/rezistență neliniară.</a:t>
            </a:r>
          </a:p>
          <a:p>
            <a:endParaRPr lang="ro-RO"/>
          </a:p>
          <a:p>
            <a:endParaRPr lang="ro-RO"/>
          </a:p>
          <a:p>
            <a:endParaRPr lang="ro-RO"/>
          </a:p>
          <a:p>
            <a:endParaRPr lang="ro-RO"/>
          </a:p>
          <a:p>
            <a:endParaRPr lang="ro-RO"/>
          </a:p>
          <a:p>
            <a:endParaRPr lang="ro-RO"/>
          </a:p>
          <a:p>
            <a:endParaRPr lang="ro-RO"/>
          </a:p>
          <a:p>
            <a:endParaRPr lang="ro-RO"/>
          </a:p>
          <a:p>
            <a:endParaRPr lang="ro-RO"/>
          </a:p>
          <a:p>
            <a:pPr marL="0" indent="0" algn="ctr">
              <a:buNone/>
            </a:pPr>
            <a:r>
              <a:rPr lang="ro-RO" sz="2000"/>
              <a:t>(</a:t>
            </a:r>
            <a:r>
              <a:rPr lang="en-US" sz="2000"/>
              <a:t>NTC Thermistors, Radial Leaded and Coated</a:t>
            </a:r>
            <a:r>
              <a:rPr lang="ro-RO" sz="2000"/>
              <a:t>)</a:t>
            </a:r>
            <a:endParaRPr lang="en-US" sz="2000"/>
          </a:p>
        </p:txBody>
      </p:sp>
      <p:sp>
        <p:nvSpPr>
          <p:cNvPr id="4" name="Date Placeholder 3"/>
          <p:cNvSpPr>
            <a:spLocks noGrp="1"/>
          </p:cNvSpPr>
          <p:nvPr>
            <p:ph type="dt" sz="half" idx="10"/>
          </p:nvPr>
        </p:nvSpPr>
        <p:spPr/>
        <p:txBody>
          <a:bodyPr/>
          <a:lstStyle/>
          <a:p>
            <a:pPr>
              <a:defRPr/>
            </a:pPr>
            <a:fld id="{39B16657-EC87-4BC0-86FD-846E0CB16F2E}"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4</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6</a:t>
            </a:fld>
            <a:endParaRPr lang="en-US"/>
          </a:p>
        </p:txBody>
      </p:sp>
      <p:pic>
        <p:nvPicPr>
          <p:cNvPr id="7" name="Picture 6"/>
          <p:cNvPicPr>
            <a:picLocks noChangeAspect="1"/>
          </p:cNvPicPr>
          <p:nvPr/>
        </p:nvPicPr>
        <p:blipFill>
          <a:blip r:embed="rId2"/>
          <a:stretch>
            <a:fillRect/>
          </a:stretch>
        </p:blipFill>
        <p:spPr>
          <a:xfrm>
            <a:off x="1826180" y="2116217"/>
            <a:ext cx="5491639" cy="3844766"/>
          </a:xfrm>
          <a:prstGeom prst="rect">
            <a:avLst/>
          </a:prstGeom>
        </p:spPr>
      </p:pic>
    </p:spTree>
    <p:extLst>
      <p:ext uri="{BB962C8B-B14F-4D97-AF65-F5344CB8AC3E}">
        <p14:creationId xmlns:p14="http://schemas.microsoft.com/office/powerpoint/2010/main" val="29747231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z="3100">
                <a:solidFill>
                  <a:srgbClr val="D2533C"/>
                </a:solidFill>
              </a:rPr>
              <a:t>Senzori de mișcare/accelelrare</a:t>
            </a:r>
            <a:endParaRPr lang="en-US"/>
          </a:p>
        </p:txBody>
      </p:sp>
      <p:sp>
        <p:nvSpPr>
          <p:cNvPr id="3" name="Content Placeholder 2"/>
          <p:cNvSpPr>
            <a:spLocks noGrp="1"/>
          </p:cNvSpPr>
          <p:nvPr>
            <p:ph idx="1"/>
          </p:nvPr>
        </p:nvSpPr>
        <p:spPr/>
        <p:txBody>
          <a:bodyPr/>
          <a:lstStyle/>
          <a:p>
            <a:r>
              <a:rPr lang="ro-RO"/>
              <a:t>Senzorii de accelerație semiconductori utilizează condensatori interni pentru a măsura forța.</a:t>
            </a:r>
            <a:endParaRPr lang="en-US"/>
          </a:p>
        </p:txBody>
      </p:sp>
      <p:sp>
        <p:nvSpPr>
          <p:cNvPr id="4" name="Date Placeholder 3"/>
          <p:cNvSpPr>
            <a:spLocks noGrp="1"/>
          </p:cNvSpPr>
          <p:nvPr>
            <p:ph type="dt" sz="half" idx="10"/>
          </p:nvPr>
        </p:nvSpPr>
        <p:spPr/>
        <p:txBody>
          <a:bodyPr/>
          <a:lstStyle/>
          <a:p>
            <a:pPr>
              <a:defRPr/>
            </a:pPr>
            <a:fld id="{DC0EC5AE-7A93-4775-8782-1FF94EF6F00C}"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4</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60</a:t>
            </a:fld>
            <a:endParaRPr lang="en-US"/>
          </a:p>
        </p:txBody>
      </p:sp>
      <p:pic>
        <p:nvPicPr>
          <p:cNvPr id="7" name="Picture 6"/>
          <p:cNvPicPr>
            <a:picLocks noChangeAspect="1"/>
          </p:cNvPicPr>
          <p:nvPr/>
        </p:nvPicPr>
        <p:blipFill>
          <a:blip r:embed="rId2"/>
          <a:stretch>
            <a:fillRect/>
          </a:stretch>
        </p:blipFill>
        <p:spPr>
          <a:xfrm>
            <a:off x="2225992" y="2514600"/>
            <a:ext cx="4692015" cy="4246245"/>
          </a:xfrm>
          <a:prstGeom prst="rect">
            <a:avLst/>
          </a:prstGeom>
        </p:spPr>
      </p:pic>
    </p:spTree>
    <p:extLst>
      <p:ext uri="{BB962C8B-B14F-4D97-AF65-F5344CB8AC3E}">
        <p14:creationId xmlns:p14="http://schemas.microsoft.com/office/powerpoint/2010/main" val="7403713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z="3100">
                <a:solidFill>
                  <a:srgbClr val="D2533C"/>
                </a:solidFill>
              </a:rPr>
              <a:t>Senzori de mișcare/accelelrare</a:t>
            </a:r>
            <a:endParaRPr lang="en-US"/>
          </a:p>
        </p:txBody>
      </p:sp>
      <p:sp>
        <p:nvSpPr>
          <p:cNvPr id="3" name="Content Placeholder 2"/>
          <p:cNvSpPr>
            <a:spLocks noGrp="1"/>
          </p:cNvSpPr>
          <p:nvPr>
            <p:ph idx="1"/>
          </p:nvPr>
        </p:nvSpPr>
        <p:spPr/>
        <p:txBody>
          <a:bodyPr>
            <a:normAutofit/>
          </a:bodyPr>
          <a:lstStyle/>
          <a:p>
            <a:r>
              <a:rPr lang="ro-RO"/>
              <a:t>Sunt alcătuite dintr-o placă mobilă și două plăci fixe.</a:t>
            </a:r>
          </a:p>
          <a:p>
            <a:r>
              <a:rPr lang="ro-RO"/>
              <a:t>Placa mobilă are un arc care, atunci când nu există accelerație, o menține centrată între cele două plăci fixe.</a:t>
            </a:r>
          </a:p>
          <a:p>
            <a:r>
              <a:rPr lang="ro-RO"/>
              <a:t>Cele două plăci fixe sunt comandate cu un semnal de la un oscilator.</a:t>
            </a:r>
          </a:p>
          <a:p>
            <a:r>
              <a:rPr lang="ro-RO"/>
              <a:t>Cele două plăci primesc același semnal, dar defazate cu 180° unul față de celălalt. </a:t>
            </a:r>
          </a:p>
          <a:p>
            <a:r>
              <a:rPr lang="ro-RO"/>
              <a:t>Tensiunea rezultată la placa mobilă este zero.</a:t>
            </a:r>
          </a:p>
          <a:p>
            <a:r>
              <a:rPr lang="ro-RO"/>
              <a:t>Atunci când se aplică o forță asupra plăcii mobile, ea se apropie mai mult de una dintre plăcile fixe. </a:t>
            </a:r>
            <a:endParaRPr lang="en-US"/>
          </a:p>
        </p:txBody>
      </p:sp>
      <p:sp>
        <p:nvSpPr>
          <p:cNvPr id="4" name="Date Placeholder 3"/>
          <p:cNvSpPr>
            <a:spLocks noGrp="1"/>
          </p:cNvSpPr>
          <p:nvPr>
            <p:ph type="dt" sz="half" idx="10"/>
          </p:nvPr>
        </p:nvSpPr>
        <p:spPr/>
        <p:txBody>
          <a:bodyPr/>
          <a:lstStyle/>
          <a:p>
            <a:pPr>
              <a:defRPr/>
            </a:pPr>
            <a:fld id="{0B651B37-CAF3-480B-8E93-EFA756B1DE7A}"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4</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61</a:t>
            </a:fld>
            <a:endParaRPr lang="en-US"/>
          </a:p>
        </p:txBody>
      </p:sp>
    </p:spTree>
    <p:extLst>
      <p:ext uri="{BB962C8B-B14F-4D97-AF65-F5344CB8AC3E}">
        <p14:creationId xmlns:p14="http://schemas.microsoft.com/office/powerpoint/2010/main" val="21698229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z="3100">
                <a:solidFill>
                  <a:srgbClr val="D2533C"/>
                </a:solidFill>
              </a:rPr>
              <a:t>Senzori de mișcare/accelelrare</a:t>
            </a:r>
            <a:endParaRPr lang="en-US"/>
          </a:p>
        </p:txBody>
      </p:sp>
      <p:sp>
        <p:nvSpPr>
          <p:cNvPr id="3" name="Content Placeholder 2"/>
          <p:cNvSpPr>
            <a:spLocks noGrp="1"/>
          </p:cNvSpPr>
          <p:nvPr>
            <p:ph idx="1"/>
          </p:nvPr>
        </p:nvSpPr>
        <p:spPr/>
        <p:txBody>
          <a:bodyPr/>
          <a:lstStyle/>
          <a:p>
            <a:r>
              <a:rPr lang="ro-RO"/>
              <a:t>Astfel capacitatea dintre placa mobilă și placa fixă respectivă devine mai mare, iar capacitatea dintre placa mobilă și cealaltă placă fixă devine mai mică.</a:t>
            </a:r>
          </a:p>
          <a:p>
            <a:r>
              <a:rPr lang="ro-RO"/>
              <a:t>Rezultatul este că placa mai apropiată aduce (cuplează) mai mult semnal în placa mobilă iar placa mai depărtată aduce semnal mai puțin.</a:t>
            </a:r>
          </a:p>
          <a:p>
            <a:r>
              <a:rPr lang="ro-RO"/>
              <a:t>Tensiunea de ieșire este funcție de distanța pe care a fost deviată placa mobilă.</a:t>
            </a:r>
          </a:p>
          <a:p>
            <a:r>
              <a:rPr lang="ro-RO"/>
              <a:t>Senzorii de accelerație semiconductori măsoară accelerația într-o singură dimensiune. </a:t>
            </a:r>
            <a:endParaRPr lang="en-US"/>
          </a:p>
          <a:p>
            <a:endParaRPr lang="en-US"/>
          </a:p>
        </p:txBody>
      </p:sp>
      <p:sp>
        <p:nvSpPr>
          <p:cNvPr id="4" name="Date Placeholder 3"/>
          <p:cNvSpPr>
            <a:spLocks noGrp="1"/>
          </p:cNvSpPr>
          <p:nvPr>
            <p:ph type="dt" sz="half" idx="10"/>
          </p:nvPr>
        </p:nvSpPr>
        <p:spPr/>
        <p:txBody>
          <a:bodyPr/>
          <a:lstStyle/>
          <a:p>
            <a:pPr>
              <a:defRPr/>
            </a:pPr>
            <a:fld id="{4CDCF51F-30B5-4DCD-B942-B9E6D838099D}"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4</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62</a:t>
            </a:fld>
            <a:endParaRPr lang="en-US"/>
          </a:p>
        </p:txBody>
      </p:sp>
    </p:spTree>
    <p:extLst>
      <p:ext uri="{BB962C8B-B14F-4D97-AF65-F5344CB8AC3E}">
        <p14:creationId xmlns:p14="http://schemas.microsoft.com/office/powerpoint/2010/main" val="8483514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600"/>
              <a:t>Mărci tensiometrice</a:t>
            </a:r>
            <a:endParaRPr lang="en-US" sz="3600"/>
          </a:p>
        </p:txBody>
      </p:sp>
      <p:sp>
        <p:nvSpPr>
          <p:cNvPr id="3" name="Content Placeholder 2"/>
          <p:cNvSpPr>
            <a:spLocks noGrp="1"/>
          </p:cNvSpPr>
          <p:nvPr>
            <p:ph idx="1"/>
          </p:nvPr>
        </p:nvSpPr>
        <p:spPr/>
        <p:txBody>
          <a:bodyPr/>
          <a:lstStyle/>
          <a:p>
            <a:r>
              <a:rPr lang="ro-RO"/>
              <a:t>O marcă tensiometrică constă dintr-un conductor, cum ar fi un traseu de cupru depus pe un izolator.</a:t>
            </a:r>
            <a:endParaRPr lang="en-US"/>
          </a:p>
        </p:txBody>
      </p:sp>
      <p:sp>
        <p:nvSpPr>
          <p:cNvPr id="4" name="Date Placeholder 3"/>
          <p:cNvSpPr>
            <a:spLocks noGrp="1"/>
          </p:cNvSpPr>
          <p:nvPr>
            <p:ph type="dt" sz="half" idx="10"/>
          </p:nvPr>
        </p:nvSpPr>
        <p:spPr/>
        <p:txBody>
          <a:bodyPr/>
          <a:lstStyle/>
          <a:p>
            <a:pPr>
              <a:defRPr/>
            </a:pPr>
            <a:fld id="{16478B20-0D76-46D9-A6CC-544014002A9F}"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4</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63</a:t>
            </a:fld>
            <a:endParaRPr lang="en-US"/>
          </a:p>
        </p:txBody>
      </p:sp>
      <p:pic>
        <p:nvPicPr>
          <p:cNvPr id="8" name="Picture 7"/>
          <p:cNvPicPr>
            <a:picLocks noChangeAspect="1"/>
          </p:cNvPicPr>
          <p:nvPr/>
        </p:nvPicPr>
        <p:blipFill>
          <a:blip r:embed="rId2"/>
          <a:stretch>
            <a:fillRect/>
          </a:stretch>
        </p:blipFill>
        <p:spPr>
          <a:xfrm>
            <a:off x="2190750" y="2971800"/>
            <a:ext cx="4762500" cy="2552700"/>
          </a:xfrm>
          <a:prstGeom prst="rect">
            <a:avLst/>
          </a:prstGeom>
        </p:spPr>
      </p:pic>
    </p:spTree>
    <p:extLst>
      <p:ext uri="{BB962C8B-B14F-4D97-AF65-F5344CB8AC3E}">
        <p14:creationId xmlns:p14="http://schemas.microsoft.com/office/powerpoint/2010/main" val="36109758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z="3600">
                <a:solidFill>
                  <a:srgbClr val="D2533C"/>
                </a:solidFill>
              </a:rPr>
              <a:t>Mărci tensiometrice</a:t>
            </a:r>
            <a:endParaRPr lang="en-US"/>
          </a:p>
        </p:txBody>
      </p:sp>
      <p:sp>
        <p:nvSpPr>
          <p:cNvPr id="3" name="Content Placeholder 2"/>
          <p:cNvSpPr>
            <a:spLocks noGrp="1"/>
          </p:cNvSpPr>
          <p:nvPr>
            <p:ph idx="1"/>
          </p:nvPr>
        </p:nvSpPr>
        <p:spPr/>
        <p:txBody>
          <a:bodyPr/>
          <a:lstStyle/>
          <a:p>
            <a:r>
              <a:rPr lang="ro-RO"/>
              <a:t>Rezistența conductorului este determinată de dimensiunile sale.</a:t>
            </a:r>
          </a:p>
          <a:p>
            <a:r>
              <a:rPr lang="ro-RO"/>
              <a:t>Dacă izolatorul care ține conductorul este comprimat sau întins, conductorul își va schimba ușor forma și rezistența sa se va schimba.</a:t>
            </a:r>
          </a:p>
          <a:p>
            <a:r>
              <a:rPr lang="ro-RO"/>
              <a:t>Mărcile tensiometrice sunt caracterizate de o rezistență foarte mică și o schimbare chiar mai mică a rezistenței.</a:t>
            </a:r>
          </a:p>
          <a:p>
            <a:r>
              <a:rPr lang="ro-RO"/>
              <a:t>Avantajul unei mărci tensiometrice este că poate fi folosit pentru a măsura forța (cum ar fi greutatea unui camion pe un cântar) fără părți "în mișcare".</a:t>
            </a:r>
            <a:endParaRPr lang="en-US"/>
          </a:p>
        </p:txBody>
      </p:sp>
      <p:sp>
        <p:nvSpPr>
          <p:cNvPr id="4" name="Date Placeholder 3"/>
          <p:cNvSpPr>
            <a:spLocks noGrp="1"/>
          </p:cNvSpPr>
          <p:nvPr>
            <p:ph type="dt" sz="half" idx="10"/>
          </p:nvPr>
        </p:nvSpPr>
        <p:spPr/>
        <p:txBody>
          <a:bodyPr/>
          <a:lstStyle/>
          <a:p>
            <a:pPr>
              <a:defRPr/>
            </a:pPr>
            <a:fld id="{0071A2C7-1733-4D3F-B877-D825ACA62F68}"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4</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64</a:t>
            </a:fld>
            <a:endParaRPr lang="en-US"/>
          </a:p>
        </p:txBody>
      </p:sp>
    </p:spTree>
    <p:extLst>
      <p:ext uri="{BB962C8B-B14F-4D97-AF65-F5344CB8AC3E}">
        <p14:creationId xmlns:p14="http://schemas.microsoft.com/office/powerpoint/2010/main" val="32280814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z="3600">
                <a:solidFill>
                  <a:srgbClr val="D2533C"/>
                </a:solidFill>
              </a:rPr>
              <a:t>Mărci tensiometrice</a:t>
            </a:r>
            <a:endParaRPr lang="en-US"/>
          </a:p>
        </p:txBody>
      </p:sp>
      <p:sp>
        <p:nvSpPr>
          <p:cNvPr id="3" name="Content Placeholder 2"/>
          <p:cNvSpPr>
            <a:spLocks noGrp="1"/>
          </p:cNvSpPr>
          <p:nvPr>
            <p:ph idx="1"/>
          </p:nvPr>
        </p:nvSpPr>
        <p:spPr/>
        <p:txBody>
          <a:bodyPr/>
          <a:lstStyle/>
          <a:p>
            <a:r>
              <a:rPr lang="ro-RO"/>
              <a:t>Un timbru tensiometric este de obicei </a:t>
            </a:r>
            <a:br>
              <a:rPr lang="ro-RO"/>
            </a:br>
            <a:r>
              <a:rPr lang="ro-RO"/>
              <a:t>detectat folosind un circuit în punte.</a:t>
            </a:r>
          </a:p>
          <a:p>
            <a:r>
              <a:rPr lang="ro-RO"/>
              <a:t>În acest exemplu, raportul R1/R2 este același ca R3/Rs (Rs este rezistența mărcii tensiometrice) atunci când marca tensiometrică nu este deformată.</a:t>
            </a:r>
          </a:p>
          <a:p>
            <a:r>
              <a:rPr lang="ro-RO"/>
              <a:t>În această situație, tensiunea de ieșire, VOUT, este zero.</a:t>
            </a:r>
          </a:p>
          <a:p>
            <a:r>
              <a:rPr lang="ro-RO"/>
              <a:t>În cazul în care marca tensiometrică este deformată și rezistența acesteia se modifică, puntea devine neechilibrată, raportul R1/R2 nu mai este același ca R3/Rs (Rs s-a schimbat), iar tensiunea de ieșire este nenulă.</a:t>
            </a:r>
          </a:p>
          <a:p>
            <a:r>
              <a:rPr lang="ro-RO"/>
              <a:t>Această tensiune poate fi amplificată și măsurată.</a:t>
            </a:r>
            <a:endParaRPr lang="en-US"/>
          </a:p>
        </p:txBody>
      </p:sp>
      <p:sp>
        <p:nvSpPr>
          <p:cNvPr id="4" name="Date Placeholder 3"/>
          <p:cNvSpPr>
            <a:spLocks noGrp="1"/>
          </p:cNvSpPr>
          <p:nvPr>
            <p:ph type="dt" sz="half" idx="10"/>
          </p:nvPr>
        </p:nvSpPr>
        <p:spPr/>
        <p:txBody>
          <a:bodyPr/>
          <a:lstStyle/>
          <a:p>
            <a:pPr>
              <a:defRPr/>
            </a:pPr>
            <a:fld id="{510C35B7-634E-42A4-85CF-6ED6F7E924F0}"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4</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65</a:t>
            </a:fld>
            <a:endParaRPr lang="en-US"/>
          </a:p>
        </p:txBody>
      </p:sp>
      <p:pic>
        <p:nvPicPr>
          <p:cNvPr id="7" name="Picture 6"/>
          <p:cNvPicPr>
            <a:picLocks noChangeAspect="1"/>
          </p:cNvPicPr>
          <p:nvPr/>
        </p:nvPicPr>
        <p:blipFill>
          <a:blip r:embed="rId2"/>
          <a:stretch>
            <a:fillRect/>
          </a:stretch>
        </p:blipFill>
        <p:spPr>
          <a:xfrm>
            <a:off x="6324600" y="380997"/>
            <a:ext cx="2771775" cy="1833563"/>
          </a:xfrm>
          <a:prstGeom prst="rect">
            <a:avLst/>
          </a:prstGeom>
        </p:spPr>
      </p:pic>
    </p:spTree>
    <p:extLst>
      <p:ext uri="{BB962C8B-B14F-4D97-AF65-F5344CB8AC3E}">
        <p14:creationId xmlns:p14="http://schemas.microsoft.com/office/powerpoint/2010/main" val="1881197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100"/>
              <a:t>Senzori de temperatură</a:t>
            </a:r>
            <a:br>
              <a:rPr lang="ro-RO"/>
            </a:br>
            <a:r>
              <a:rPr lang="ro-RO" sz="2700"/>
              <a:t>Termistoare</a:t>
            </a:r>
            <a:endParaRPr lang="en-US" sz="2700"/>
          </a:p>
        </p:txBody>
      </p:sp>
      <p:sp>
        <p:nvSpPr>
          <p:cNvPr id="3" name="Content Placeholder 2"/>
          <p:cNvSpPr>
            <a:spLocks noGrp="1"/>
          </p:cNvSpPr>
          <p:nvPr>
            <p:ph idx="1"/>
          </p:nvPr>
        </p:nvSpPr>
        <p:spPr/>
        <p:txBody>
          <a:bodyPr/>
          <a:lstStyle/>
          <a:p>
            <a:r>
              <a:rPr lang="ro-RO"/>
              <a:t>Termistoarele sunt caracterizate de producători într-un tabel care arată raportul dintre rezistența la o temperatură dată și rezistența la 25°C (R/R</a:t>
            </a:r>
            <a:r>
              <a:rPr lang="ro-RO" baseline="-25000"/>
              <a:t>25</a:t>
            </a:r>
            <a:r>
              <a:rPr lang="ro-RO"/>
              <a:t>).</a:t>
            </a:r>
            <a:endParaRPr lang="en-US"/>
          </a:p>
          <a:p>
            <a:endParaRPr lang="en-US"/>
          </a:p>
        </p:txBody>
      </p:sp>
      <p:sp>
        <p:nvSpPr>
          <p:cNvPr id="4" name="Date Placeholder 3"/>
          <p:cNvSpPr>
            <a:spLocks noGrp="1"/>
          </p:cNvSpPr>
          <p:nvPr>
            <p:ph type="dt" sz="half" idx="10"/>
          </p:nvPr>
        </p:nvSpPr>
        <p:spPr/>
        <p:txBody>
          <a:bodyPr/>
          <a:lstStyle/>
          <a:p>
            <a:pPr>
              <a:defRPr/>
            </a:pPr>
            <a:fld id="{446C12BF-3272-4FAD-A302-2A4B81E2D2E9}"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4</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7</a:t>
            </a:fld>
            <a:endParaRPr lang="en-US"/>
          </a:p>
        </p:txBody>
      </p:sp>
      <p:pic>
        <p:nvPicPr>
          <p:cNvPr id="7" name="Picture 6"/>
          <p:cNvPicPr>
            <a:picLocks noChangeAspect="1"/>
          </p:cNvPicPr>
          <p:nvPr/>
        </p:nvPicPr>
        <p:blipFill>
          <a:blip r:embed="rId2"/>
          <a:stretch>
            <a:fillRect/>
          </a:stretch>
        </p:blipFill>
        <p:spPr>
          <a:xfrm>
            <a:off x="651510" y="2969895"/>
            <a:ext cx="7840980" cy="3573780"/>
          </a:xfrm>
          <a:prstGeom prst="rect">
            <a:avLst/>
          </a:prstGeom>
        </p:spPr>
      </p:pic>
    </p:spTree>
    <p:extLst>
      <p:ext uri="{BB962C8B-B14F-4D97-AF65-F5344CB8AC3E}">
        <p14:creationId xmlns:p14="http://schemas.microsoft.com/office/powerpoint/2010/main" val="2839202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100"/>
              <a:t>Senzori de temperatură</a:t>
            </a:r>
            <a:br>
              <a:rPr lang="ro-RO"/>
            </a:br>
            <a:r>
              <a:rPr lang="ro-RO" sz="2700"/>
              <a:t>Termistoare</a:t>
            </a:r>
            <a:endParaRPr lang="en-US" sz="2700"/>
          </a:p>
        </p:txBody>
      </p:sp>
      <p:sp>
        <p:nvSpPr>
          <p:cNvPr id="3" name="Content Placeholder 2"/>
          <p:cNvSpPr>
            <a:spLocks noGrp="1"/>
          </p:cNvSpPr>
          <p:nvPr>
            <p:ph idx="1"/>
          </p:nvPr>
        </p:nvSpPr>
        <p:spPr/>
        <p:txBody>
          <a:bodyPr/>
          <a:lstStyle/>
          <a:p>
            <a:r>
              <a:rPr lang="ro-RO"/>
              <a:t>Cum se folosesc datele din tabel?</a:t>
            </a:r>
          </a:p>
          <a:p>
            <a:r>
              <a:rPr lang="ro-RO"/>
              <a:t>Să presupunem că la 25</a:t>
            </a:r>
            <a:r>
              <a:rPr lang="ro-RO">
                <a:sym typeface="Symbol" panose="05050102010706020507" pitchFamily="18" charset="2"/>
              </a:rPr>
              <a:t>C un termistor are rezistența de 10k. Care este valoarea rezistenței la 0C, 10C, 20C și 50C?</a:t>
            </a:r>
          </a:p>
          <a:p>
            <a:r>
              <a:rPr lang="ro-RO" b="1">
                <a:sym typeface="Symbol" panose="05050102010706020507" pitchFamily="18" charset="2"/>
              </a:rPr>
              <a:t>Răspuns:</a:t>
            </a:r>
            <a:endParaRPr lang="ro-RO">
              <a:sym typeface="Symbol" panose="05050102010706020507" pitchFamily="18" charset="2"/>
            </a:endParaRPr>
          </a:p>
          <a:p>
            <a:endParaRPr lang="ro-RO">
              <a:sym typeface="Symbol" panose="05050102010706020507" pitchFamily="18" charset="2"/>
            </a:endParaRPr>
          </a:p>
          <a:p>
            <a:endParaRPr lang="ro-RO">
              <a:sym typeface="Symbol" panose="05050102010706020507" pitchFamily="18" charset="2"/>
            </a:endParaRPr>
          </a:p>
          <a:p>
            <a:r>
              <a:rPr lang="ro-RO">
                <a:sym typeface="Symbol" panose="05050102010706020507" pitchFamily="18" charset="2"/>
              </a:rPr>
              <a:t>La 0C, R/R</a:t>
            </a:r>
            <a:r>
              <a:rPr lang="ro-RO" baseline="-25000">
                <a:sym typeface="Symbol" panose="05050102010706020507" pitchFamily="18" charset="2"/>
              </a:rPr>
              <a:t>25</a:t>
            </a:r>
            <a:r>
              <a:rPr lang="ro-RO">
                <a:sym typeface="Symbol" panose="05050102010706020507" pitchFamily="18" charset="2"/>
              </a:rPr>
              <a:t>=2,81 și rezultă</a:t>
            </a:r>
          </a:p>
          <a:p>
            <a:r>
              <a:rPr lang="ro-RO">
                <a:sym typeface="Symbol" panose="05050102010706020507" pitchFamily="18" charset="2"/>
              </a:rPr>
              <a:t>Asemănător</a:t>
            </a:r>
            <a:endParaRPr lang="en-US"/>
          </a:p>
        </p:txBody>
      </p:sp>
      <p:sp>
        <p:nvSpPr>
          <p:cNvPr id="4" name="Date Placeholder 3"/>
          <p:cNvSpPr>
            <a:spLocks noGrp="1"/>
          </p:cNvSpPr>
          <p:nvPr>
            <p:ph type="dt" sz="half" idx="10"/>
          </p:nvPr>
        </p:nvSpPr>
        <p:spPr/>
        <p:txBody>
          <a:bodyPr/>
          <a:lstStyle/>
          <a:p>
            <a:pPr>
              <a:defRPr/>
            </a:pPr>
            <a:fld id="{ABB8D4EF-3463-4D26-8681-88E684A4A5B5}"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4</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8</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4150650638"/>
              </p:ext>
            </p:extLst>
          </p:nvPr>
        </p:nvGraphicFramePr>
        <p:xfrm>
          <a:off x="685800" y="3645120"/>
          <a:ext cx="4038480" cy="786960"/>
        </p:xfrm>
        <a:graphic>
          <a:graphicData uri="http://schemas.openxmlformats.org/presentationml/2006/ole">
            <mc:AlternateContent xmlns:mc="http://schemas.openxmlformats.org/markup-compatibility/2006">
              <mc:Choice xmlns:v="urn:schemas-microsoft-com:vml" Requires="v">
                <p:oleObj spid="_x0000_s1321" name="Equation" r:id="rId3" imgW="2019240" imgH="393480" progId="Equation.3">
                  <p:embed/>
                </p:oleObj>
              </mc:Choice>
              <mc:Fallback>
                <p:oleObj name="Equation" r:id="rId3" imgW="2019240" imgH="393480" progId="Equation.3">
                  <p:embed/>
                  <p:pic>
                    <p:nvPicPr>
                      <p:cNvPr id="0" name=""/>
                      <p:cNvPicPr/>
                      <p:nvPr/>
                    </p:nvPicPr>
                    <p:blipFill>
                      <a:blip r:embed="rId4"/>
                      <a:stretch>
                        <a:fillRect/>
                      </a:stretch>
                    </p:blipFill>
                    <p:spPr>
                      <a:xfrm>
                        <a:off x="685800" y="3645120"/>
                        <a:ext cx="4038480" cy="78696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854146665"/>
              </p:ext>
            </p:extLst>
          </p:nvPr>
        </p:nvGraphicFramePr>
        <p:xfrm>
          <a:off x="4724280" y="4572000"/>
          <a:ext cx="3124200" cy="457200"/>
        </p:xfrm>
        <a:graphic>
          <a:graphicData uri="http://schemas.openxmlformats.org/presentationml/2006/ole">
            <mc:AlternateContent xmlns:mc="http://schemas.openxmlformats.org/markup-compatibility/2006">
              <mc:Choice xmlns:v="urn:schemas-microsoft-com:vml" Requires="v">
                <p:oleObj spid="_x0000_s1322" name="Equation" r:id="rId5" imgW="1562040" imgH="228600" progId="Equation.3">
                  <p:embed/>
                </p:oleObj>
              </mc:Choice>
              <mc:Fallback>
                <p:oleObj name="Equation" r:id="rId5" imgW="1562040" imgH="228600" progId="Equation.3">
                  <p:embed/>
                  <p:pic>
                    <p:nvPicPr>
                      <p:cNvPr id="7" name="Object 6"/>
                      <p:cNvPicPr/>
                      <p:nvPr/>
                    </p:nvPicPr>
                    <p:blipFill>
                      <a:blip r:embed="rId6"/>
                      <a:stretch>
                        <a:fillRect/>
                      </a:stretch>
                    </p:blipFill>
                    <p:spPr>
                      <a:xfrm>
                        <a:off x="4724280" y="4572000"/>
                        <a:ext cx="3124200" cy="4572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429714036"/>
              </p:ext>
            </p:extLst>
          </p:nvPr>
        </p:nvGraphicFramePr>
        <p:xfrm>
          <a:off x="660400" y="5486400"/>
          <a:ext cx="3175000" cy="457200"/>
        </p:xfrm>
        <a:graphic>
          <a:graphicData uri="http://schemas.openxmlformats.org/presentationml/2006/ole">
            <mc:AlternateContent xmlns:mc="http://schemas.openxmlformats.org/markup-compatibility/2006">
              <mc:Choice xmlns:v="urn:schemas-microsoft-com:vml" Requires="v">
                <p:oleObj spid="_x0000_s1323" name="Equation" r:id="rId7" imgW="1587240" imgH="228600" progId="Equation.3">
                  <p:embed/>
                </p:oleObj>
              </mc:Choice>
              <mc:Fallback>
                <p:oleObj name="Equation" r:id="rId7" imgW="1587240" imgH="228600" progId="Equation.3">
                  <p:embed/>
                  <p:pic>
                    <p:nvPicPr>
                      <p:cNvPr id="8" name="Object 7"/>
                      <p:cNvPicPr/>
                      <p:nvPr/>
                    </p:nvPicPr>
                    <p:blipFill>
                      <a:blip r:embed="rId8"/>
                      <a:stretch>
                        <a:fillRect/>
                      </a:stretch>
                    </p:blipFill>
                    <p:spPr>
                      <a:xfrm>
                        <a:off x="660400" y="5486400"/>
                        <a:ext cx="3175000" cy="4572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134043093"/>
              </p:ext>
            </p:extLst>
          </p:nvPr>
        </p:nvGraphicFramePr>
        <p:xfrm>
          <a:off x="673100" y="6029325"/>
          <a:ext cx="3149600" cy="457200"/>
        </p:xfrm>
        <a:graphic>
          <a:graphicData uri="http://schemas.openxmlformats.org/presentationml/2006/ole">
            <mc:AlternateContent xmlns:mc="http://schemas.openxmlformats.org/markup-compatibility/2006">
              <mc:Choice xmlns:v="urn:schemas-microsoft-com:vml" Requires="v">
                <p:oleObj spid="_x0000_s1324" name="Equation" r:id="rId9" imgW="1574640" imgH="228600" progId="Equation.3">
                  <p:embed/>
                </p:oleObj>
              </mc:Choice>
              <mc:Fallback>
                <p:oleObj name="Equation" r:id="rId9" imgW="1574640" imgH="228600" progId="Equation.3">
                  <p:embed/>
                  <p:pic>
                    <p:nvPicPr>
                      <p:cNvPr id="8" name="Object 7"/>
                      <p:cNvPicPr/>
                      <p:nvPr/>
                    </p:nvPicPr>
                    <p:blipFill>
                      <a:blip r:embed="rId10"/>
                      <a:stretch>
                        <a:fillRect/>
                      </a:stretch>
                    </p:blipFill>
                    <p:spPr>
                      <a:xfrm>
                        <a:off x="673100" y="6029325"/>
                        <a:ext cx="3149600" cy="45720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500833780"/>
              </p:ext>
            </p:extLst>
          </p:nvPr>
        </p:nvGraphicFramePr>
        <p:xfrm>
          <a:off x="4267200" y="5476875"/>
          <a:ext cx="3733800" cy="457200"/>
        </p:xfrm>
        <a:graphic>
          <a:graphicData uri="http://schemas.openxmlformats.org/presentationml/2006/ole">
            <mc:AlternateContent xmlns:mc="http://schemas.openxmlformats.org/markup-compatibility/2006">
              <mc:Choice xmlns:v="urn:schemas-microsoft-com:vml" Requires="v">
                <p:oleObj spid="_x0000_s1325" name="Equation" r:id="rId11" imgW="1866600" imgH="228600" progId="Equation.3">
                  <p:embed/>
                </p:oleObj>
              </mc:Choice>
              <mc:Fallback>
                <p:oleObj name="Equation" r:id="rId11" imgW="1866600" imgH="228600" progId="Equation.3">
                  <p:embed/>
                  <p:pic>
                    <p:nvPicPr>
                      <p:cNvPr id="8" name="Object 7"/>
                      <p:cNvPicPr/>
                      <p:nvPr/>
                    </p:nvPicPr>
                    <p:blipFill>
                      <a:blip r:embed="rId12"/>
                      <a:stretch>
                        <a:fillRect/>
                      </a:stretch>
                    </p:blipFill>
                    <p:spPr>
                      <a:xfrm>
                        <a:off x="4267200" y="5476875"/>
                        <a:ext cx="3733800" cy="457200"/>
                      </a:xfrm>
                      <a:prstGeom prst="rect">
                        <a:avLst/>
                      </a:prstGeom>
                    </p:spPr>
                  </p:pic>
                </p:oleObj>
              </mc:Fallback>
            </mc:AlternateContent>
          </a:graphicData>
        </a:graphic>
      </p:graphicFrame>
    </p:spTree>
    <p:extLst>
      <p:ext uri="{BB962C8B-B14F-4D97-AF65-F5344CB8AC3E}">
        <p14:creationId xmlns:p14="http://schemas.microsoft.com/office/powerpoint/2010/main" val="3602584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100"/>
              <a:t>Senzori de temperatură</a:t>
            </a:r>
            <a:br>
              <a:rPr lang="ro-RO"/>
            </a:br>
            <a:r>
              <a:rPr lang="ro-RO" sz="2700"/>
              <a:t>Termistoare</a:t>
            </a:r>
            <a:endParaRPr lang="en-US" sz="2700"/>
          </a:p>
        </p:txBody>
      </p:sp>
      <p:sp>
        <p:nvSpPr>
          <p:cNvPr id="3" name="Content Placeholder 2"/>
          <p:cNvSpPr>
            <a:spLocks noGrp="1"/>
          </p:cNvSpPr>
          <p:nvPr>
            <p:ph idx="1"/>
          </p:nvPr>
        </p:nvSpPr>
        <p:spPr/>
        <p:txBody>
          <a:bodyPr>
            <a:normAutofit fontScale="92500"/>
          </a:bodyPr>
          <a:lstStyle/>
          <a:p>
            <a:r>
              <a:rPr lang="ro-RO"/>
              <a:t>Datele pentru termistorul analizat sunt date în trepte de 10°C. Unele tabele de termistoare au creșteri de 5°C sau chiar de 1°C.</a:t>
            </a:r>
          </a:p>
          <a:p>
            <a:r>
              <a:rPr lang="ro-RO"/>
              <a:t>În unele cazuri, trebuie să cunoașteți temperatura dintre două puncte din tabel. Puteți estima acest lucru utilizând curba neliniară sau puteți calcula rezistența direct. Formula pentru rezistență arată astfel:</a:t>
            </a:r>
          </a:p>
          <a:p>
            <a:endParaRPr lang="ro-RO"/>
          </a:p>
          <a:p>
            <a:endParaRPr lang="ro-RO"/>
          </a:p>
          <a:p>
            <a:endParaRPr lang="ro-RO"/>
          </a:p>
          <a:p>
            <a:pPr marL="0" indent="0">
              <a:buNone/>
            </a:pPr>
            <a:r>
              <a:rPr lang="ro-RO"/>
              <a:t>unde T = temperatura în grade Kelvin iar A, B, C și D sunt constante care depind de caracteristicile termistorului. Acești parametri trebuie furnizați de producătorul termistorului.</a:t>
            </a:r>
            <a:endParaRPr lang="en-US"/>
          </a:p>
        </p:txBody>
      </p:sp>
      <p:sp>
        <p:nvSpPr>
          <p:cNvPr id="4" name="Date Placeholder 3"/>
          <p:cNvSpPr>
            <a:spLocks noGrp="1"/>
          </p:cNvSpPr>
          <p:nvPr>
            <p:ph type="dt" sz="half" idx="10"/>
          </p:nvPr>
        </p:nvSpPr>
        <p:spPr/>
        <p:txBody>
          <a:bodyPr/>
          <a:lstStyle/>
          <a:p>
            <a:pPr>
              <a:defRPr/>
            </a:pPr>
            <a:fld id="{C25DD243-7DA6-4080-9F03-FC71DD61A92E}"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4</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9</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983907664"/>
              </p:ext>
            </p:extLst>
          </p:nvPr>
        </p:nvGraphicFramePr>
        <p:xfrm>
          <a:off x="2768760" y="4216920"/>
          <a:ext cx="3606480" cy="888480"/>
        </p:xfrm>
        <a:graphic>
          <a:graphicData uri="http://schemas.openxmlformats.org/presentationml/2006/ole">
            <mc:AlternateContent xmlns:mc="http://schemas.openxmlformats.org/markup-compatibility/2006">
              <mc:Choice xmlns:v="urn:schemas-microsoft-com:vml" Requires="v">
                <p:oleObj spid="_x0000_s2108" name="Equation" r:id="rId3" imgW="1803240" imgH="444240" progId="Equation.3">
                  <p:embed/>
                </p:oleObj>
              </mc:Choice>
              <mc:Fallback>
                <p:oleObj name="Equation" r:id="rId3" imgW="1803240" imgH="444240" progId="Equation.3">
                  <p:embed/>
                  <p:pic>
                    <p:nvPicPr>
                      <p:cNvPr id="0" name=""/>
                      <p:cNvPicPr/>
                      <p:nvPr/>
                    </p:nvPicPr>
                    <p:blipFill>
                      <a:blip r:embed="rId4"/>
                      <a:stretch>
                        <a:fillRect/>
                      </a:stretch>
                    </p:blipFill>
                    <p:spPr>
                      <a:xfrm>
                        <a:off x="2768760" y="4216920"/>
                        <a:ext cx="3606480" cy="888480"/>
                      </a:xfrm>
                      <a:prstGeom prst="rect">
                        <a:avLst/>
                      </a:prstGeom>
                      <a:solidFill>
                        <a:srgbClr val="FFFF00"/>
                      </a:solidFill>
                    </p:spPr>
                  </p:pic>
                </p:oleObj>
              </mc:Fallback>
            </mc:AlternateContent>
          </a:graphicData>
        </a:graphic>
      </p:graphicFrame>
    </p:spTree>
    <p:extLst>
      <p:ext uri="{BB962C8B-B14F-4D97-AF65-F5344CB8AC3E}">
        <p14:creationId xmlns:p14="http://schemas.microsoft.com/office/powerpoint/2010/main" val="22828204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5871</TotalTime>
  <Words>4406</Words>
  <Application>Microsoft Office PowerPoint</Application>
  <PresentationFormat>On-screen Show (4:3)</PresentationFormat>
  <Paragraphs>502</Paragraphs>
  <Slides>65</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65</vt:i4>
      </vt:variant>
    </vt:vector>
  </HeadingPairs>
  <TitlesOfParts>
    <vt:vector size="70" baseType="lpstr">
      <vt:lpstr>Arial</vt:lpstr>
      <vt:lpstr>Calibri</vt:lpstr>
      <vt:lpstr>UT Sans</vt:lpstr>
      <vt:lpstr>Clarity</vt:lpstr>
      <vt:lpstr>Equation</vt:lpstr>
      <vt:lpstr>SISTEME ANALOGICE DE INTERFAȚARE ȘI CONDIȚIONARE</vt:lpstr>
      <vt:lpstr>C4 - Probleme tratate</vt:lpstr>
      <vt:lpstr>Senzori</vt:lpstr>
      <vt:lpstr>Senzori de temperatură Generalități</vt:lpstr>
      <vt:lpstr>Senzori de temperatură Termistoare</vt:lpstr>
      <vt:lpstr>Senzori de temperatură Termistoare</vt:lpstr>
      <vt:lpstr>Senzori de temperatură Termistoare</vt:lpstr>
      <vt:lpstr>Senzori de temperatură Termistoare</vt:lpstr>
      <vt:lpstr>Senzori de temperatură Termistoare</vt:lpstr>
      <vt:lpstr>Senzori de temperatură Termistoare</vt:lpstr>
      <vt:lpstr>Senzori de temperatură Termistoare</vt:lpstr>
      <vt:lpstr>Senzori de temperatură Termistoare</vt:lpstr>
      <vt:lpstr>Senzori de temperatură Termistoare</vt:lpstr>
      <vt:lpstr>Senzori de temperatură Termistoare</vt:lpstr>
      <vt:lpstr>Senzori de temperatură Termistoare</vt:lpstr>
      <vt:lpstr>Senzori de temperatură Termistoare</vt:lpstr>
      <vt:lpstr>Senzori de temperatură Termistoare</vt:lpstr>
      <vt:lpstr>Senzori de temperatură Termistoare</vt:lpstr>
      <vt:lpstr>Senzori de temperatură Termistoare</vt:lpstr>
      <vt:lpstr>Senzori de temperatură Detector de temperatură rezistiv</vt:lpstr>
      <vt:lpstr>Senzori de temperatură Detector de temperatură rezistiv</vt:lpstr>
      <vt:lpstr>Senzori de temperatură Termocuple</vt:lpstr>
      <vt:lpstr>Senzori de temperatură Termocuple</vt:lpstr>
      <vt:lpstr>Senzori de temperatură Termocuple</vt:lpstr>
      <vt:lpstr>Senzori de temperatură Termocuple</vt:lpstr>
      <vt:lpstr>Senzori de temperatură Termocuple</vt:lpstr>
      <vt:lpstr>Senzori de temperatură Semiconductor</vt:lpstr>
      <vt:lpstr>Senzori optici Comutatoare cu fantă</vt:lpstr>
      <vt:lpstr>Senzori optici Comutatoare cu fantă</vt:lpstr>
      <vt:lpstr>Senzori optici Senzori cu reflexie</vt:lpstr>
      <vt:lpstr>Senzori optici</vt:lpstr>
      <vt:lpstr>Senzori optici</vt:lpstr>
      <vt:lpstr>Senzori optici</vt:lpstr>
      <vt:lpstr>Senzori optici</vt:lpstr>
      <vt:lpstr>Senzori optici</vt:lpstr>
      <vt:lpstr>Senzori optici</vt:lpstr>
      <vt:lpstr>Senzori optici</vt:lpstr>
      <vt:lpstr>Senzori optici</vt:lpstr>
      <vt:lpstr>Senzori optici</vt:lpstr>
      <vt:lpstr>Senzori optici</vt:lpstr>
      <vt:lpstr>Senzori optici</vt:lpstr>
      <vt:lpstr>Senzori optici Optoizolatoare</vt:lpstr>
      <vt:lpstr>Senzori optici Optoizolatoare</vt:lpstr>
      <vt:lpstr>Senzori optici Optoizolatoare</vt:lpstr>
      <vt:lpstr>Senzori optici Senzori optici discreți</vt:lpstr>
      <vt:lpstr>Senzori optici Senzori optici discreți</vt:lpstr>
      <vt:lpstr>Senzori optici</vt:lpstr>
      <vt:lpstr>Dispozitive cuplate prin sarcină</vt:lpstr>
      <vt:lpstr>Dispozitive cuplate prin sarcină Elemente de bază</vt:lpstr>
      <vt:lpstr>Dispozitive cuplate prin sarcină Elemente de bază</vt:lpstr>
      <vt:lpstr>Dispozitive cuplate prin sarcină Elemente de bază</vt:lpstr>
      <vt:lpstr>Senzori magnetici Senzori cu efect Hall</vt:lpstr>
      <vt:lpstr>Senzori magnetici Senzori cu efect Hall</vt:lpstr>
      <vt:lpstr>Senzori magnetici Senzori cu efect Hall</vt:lpstr>
      <vt:lpstr>Senzori magnetici Senzori cu efect Hall</vt:lpstr>
      <vt:lpstr>Senzori magnetici Senzori cu efect Hall</vt:lpstr>
      <vt:lpstr>Senzori magnetici Senzori cu efect Hall</vt:lpstr>
      <vt:lpstr>Senzori magnetici Senzori cu efect Hall</vt:lpstr>
      <vt:lpstr>Senzori magnetici Senzori cu efect Hall</vt:lpstr>
      <vt:lpstr>Senzori de mișcare/accelelrare</vt:lpstr>
      <vt:lpstr>Senzori de mișcare/accelelrare</vt:lpstr>
      <vt:lpstr>Senzori de mișcare/accelelrare</vt:lpstr>
      <vt:lpstr>Mărci tensiometrice</vt:lpstr>
      <vt:lpstr>Mărci tensiometrice</vt:lpstr>
      <vt:lpstr>Mărci tensiometrice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DISPOZITIVE ELECTRONICE SI CIRCUITE - 2</dc:title>
  <dc:creator>gyuri</dc:creator>
  <cp:lastModifiedBy>Gyuri</cp:lastModifiedBy>
  <cp:revision>784</cp:revision>
  <dcterms:created xsi:type="dcterms:W3CDTF">2011-02-28T18:09:23Z</dcterms:created>
  <dcterms:modified xsi:type="dcterms:W3CDTF">2019-06-08T08:47:51Z</dcterms:modified>
</cp:coreProperties>
</file>