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212" r:id="rId1"/>
  </p:sldMasterIdLst>
  <p:notesMasterIdLst>
    <p:notesMasterId r:id="rId52"/>
  </p:notesMasterIdLst>
  <p:sldIdLst>
    <p:sldId id="325" r:id="rId2"/>
    <p:sldId id="305" r:id="rId3"/>
    <p:sldId id="328" r:id="rId4"/>
    <p:sldId id="327" r:id="rId5"/>
    <p:sldId id="326" r:id="rId6"/>
    <p:sldId id="329" r:id="rId7"/>
    <p:sldId id="330" r:id="rId8"/>
    <p:sldId id="333" r:id="rId9"/>
    <p:sldId id="331" r:id="rId10"/>
    <p:sldId id="332" r:id="rId11"/>
    <p:sldId id="334" r:id="rId12"/>
    <p:sldId id="335" r:id="rId13"/>
    <p:sldId id="336" r:id="rId14"/>
    <p:sldId id="337" r:id="rId15"/>
    <p:sldId id="338" r:id="rId16"/>
    <p:sldId id="340" r:id="rId17"/>
    <p:sldId id="339" r:id="rId18"/>
    <p:sldId id="341" r:id="rId19"/>
    <p:sldId id="342" r:id="rId20"/>
    <p:sldId id="343" r:id="rId21"/>
    <p:sldId id="344" r:id="rId22"/>
    <p:sldId id="345" r:id="rId23"/>
    <p:sldId id="346" r:id="rId24"/>
    <p:sldId id="347" r:id="rId25"/>
    <p:sldId id="348" r:id="rId26"/>
    <p:sldId id="349" r:id="rId27"/>
    <p:sldId id="350" r:id="rId28"/>
    <p:sldId id="351" r:id="rId29"/>
    <p:sldId id="352" r:id="rId30"/>
    <p:sldId id="359" r:id="rId31"/>
    <p:sldId id="353" r:id="rId32"/>
    <p:sldId id="354" r:id="rId33"/>
    <p:sldId id="356" r:id="rId34"/>
    <p:sldId id="357" r:id="rId35"/>
    <p:sldId id="358" r:id="rId36"/>
    <p:sldId id="360" r:id="rId37"/>
    <p:sldId id="363" r:id="rId38"/>
    <p:sldId id="361" r:id="rId39"/>
    <p:sldId id="362" r:id="rId40"/>
    <p:sldId id="364" r:id="rId41"/>
    <p:sldId id="365" r:id="rId42"/>
    <p:sldId id="366" r:id="rId43"/>
    <p:sldId id="367" r:id="rId44"/>
    <p:sldId id="372" r:id="rId45"/>
    <p:sldId id="371" r:id="rId46"/>
    <p:sldId id="373" r:id="rId47"/>
    <p:sldId id="374" r:id="rId48"/>
    <p:sldId id="375" r:id="rId49"/>
    <p:sldId id="376" r:id="rId50"/>
    <p:sldId id="368" r:id="rId5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2E7726C-CA11-4020-8136-DCBCA8F394A0}" type="datetimeFigureOut">
              <a:rPr lang="en-US"/>
              <a:pPr>
                <a:defRPr/>
              </a:pPr>
              <a:t>6/8/2019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A033BF04-FE62-474A-ACBE-30BA9691FD99}" type="slidenum">
              <a:rPr lang="en-US"/>
              <a:pPr>
                <a:defRPr/>
              </a:pPr>
              <a:t>‹#›</a:t>
            </a:fld>
            <a:endParaRPr lang="en-US"/>
          </a:p>
        </p:txBody>
      </p:sp>
    </p:spTree>
    <p:extLst>
      <p:ext uri="{BB962C8B-B14F-4D97-AF65-F5344CB8AC3E}">
        <p14:creationId xmlns:p14="http://schemas.microsoft.com/office/powerpoint/2010/main" val="13013625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02E98AFA-CE94-4F5C-B761-48E6FAFE34DD}"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71D799F4-0100-45FA-A28D-DAEFCA3F7B3A}" type="slidenum">
              <a:rPr lang="en-US" smtClean="0"/>
              <a:pPr>
                <a:defRPr/>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ECDD352F-7A29-45FC-9ACA-D9CD3F04B500}"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DEE6DBEE-B393-4395-A3DA-D5E635ECC293}"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4BDBA2F9-CBB8-4520-962C-EC59DDEECE02}"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4F86D2A9-5878-435D-A7FB-2EDCC9A393F5}"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C2B96E8B-9613-4F3D-B4D6-99A618990129}"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FA2DDD37-4F0A-46FA-8B51-70E30D4AD6A0}"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45C5AD14-C7B0-416B-87FD-FDDB9F0E4B64}" type="slidenum">
              <a:rPr lang="en-US" smtClean="0"/>
              <a:pPr>
                <a:defRPr/>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86AD83D3-8B9C-44FD-8615-E93FAD79F4CC}" type="datetime1">
              <a:rPr lang="en-US" smtClean="0"/>
              <a:t>6/8/2019</a:t>
            </a:fld>
            <a:endParaRPr lang="en-US"/>
          </a:p>
        </p:txBody>
      </p:sp>
      <p:sp>
        <p:nvSpPr>
          <p:cNvPr id="6" name="Footer Placeholder 5"/>
          <p:cNvSpPr>
            <a:spLocks noGrp="1"/>
          </p:cNvSpPr>
          <p:nvPr>
            <p:ph type="ftr" sz="quarter" idx="11"/>
          </p:nvPr>
        </p:nvSpPr>
        <p:spPr/>
        <p:txBody>
          <a:bodyPr/>
          <a:lstStyle/>
          <a:p>
            <a:pPr>
              <a:defRPr/>
            </a:pPr>
            <a:r>
              <a:rPr lang="en-US"/>
              <a:t>SAIC-Cursul nr. 3</a:t>
            </a:r>
          </a:p>
        </p:txBody>
      </p:sp>
      <p:sp>
        <p:nvSpPr>
          <p:cNvPr id="7" name="Slide Number Placeholder 6"/>
          <p:cNvSpPr>
            <a:spLocks noGrp="1"/>
          </p:cNvSpPr>
          <p:nvPr>
            <p:ph type="sldNum" sz="quarter" idx="12"/>
          </p:nvPr>
        </p:nvSpPr>
        <p:spPr/>
        <p:txBody>
          <a:bodyPr/>
          <a:lstStyle/>
          <a:p>
            <a:pPr>
              <a:defRPr/>
            </a:pPr>
            <a:fld id="{AD5F975E-65F1-443E-9A94-342D22DF6E10}"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9769C1BF-0B11-40E3-AD0C-5DB60ABDC0CF}" type="datetime1">
              <a:rPr lang="en-US" smtClean="0"/>
              <a:t>6/8/2019</a:t>
            </a:fld>
            <a:endParaRPr lang="en-US"/>
          </a:p>
        </p:txBody>
      </p:sp>
      <p:sp>
        <p:nvSpPr>
          <p:cNvPr id="8" name="Footer Placeholder 7"/>
          <p:cNvSpPr>
            <a:spLocks noGrp="1"/>
          </p:cNvSpPr>
          <p:nvPr>
            <p:ph type="ftr" sz="quarter" idx="11"/>
          </p:nvPr>
        </p:nvSpPr>
        <p:spPr/>
        <p:txBody>
          <a:bodyPr/>
          <a:lstStyle/>
          <a:p>
            <a:pPr>
              <a:defRPr/>
            </a:pPr>
            <a:r>
              <a:rPr lang="en-US"/>
              <a:t>SAIC-Cursul nr. 3</a:t>
            </a:r>
          </a:p>
        </p:txBody>
      </p:sp>
      <p:sp>
        <p:nvSpPr>
          <p:cNvPr id="9" name="Slide Number Placeholder 8"/>
          <p:cNvSpPr>
            <a:spLocks noGrp="1"/>
          </p:cNvSpPr>
          <p:nvPr>
            <p:ph type="sldNum" sz="quarter" idx="12"/>
          </p:nvPr>
        </p:nvSpPr>
        <p:spPr/>
        <p:txBody>
          <a:bodyPr/>
          <a:lstStyle/>
          <a:p>
            <a:pPr>
              <a:defRPr/>
            </a:pPr>
            <a:fld id="{D66ABEAF-4FAA-48C0-8C04-F9C70C285096}" type="slidenum">
              <a:rPr lang="en-US" smtClean="0"/>
              <a:pPr>
                <a:defRPr/>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fld id="{89D965DF-1E2D-43FD-AC2F-5C4D8A3884B2}" type="datetime1">
              <a:rPr lang="en-US" smtClean="0"/>
              <a:t>6/8/2019</a:t>
            </a:fld>
            <a:endParaRPr lang="en-US"/>
          </a:p>
        </p:txBody>
      </p:sp>
      <p:sp>
        <p:nvSpPr>
          <p:cNvPr id="4" name="Footer Placeholder 3"/>
          <p:cNvSpPr>
            <a:spLocks noGrp="1"/>
          </p:cNvSpPr>
          <p:nvPr>
            <p:ph type="ftr" sz="quarter" idx="11"/>
          </p:nvPr>
        </p:nvSpPr>
        <p:spPr/>
        <p:txBody>
          <a:bodyPr/>
          <a:lstStyle/>
          <a:p>
            <a:pPr>
              <a:defRPr/>
            </a:pPr>
            <a:r>
              <a:rPr lang="en-US"/>
              <a:t>SAIC-Cursul nr. 3</a:t>
            </a:r>
          </a:p>
        </p:txBody>
      </p:sp>
      <p:sp>
        <p:nvSpPr>
          <p:cNvPr id="5" name="Slide Number Placeholder 4"/>
          <p:cNvSpPr>
            <a:spLocks noGrp="1"/>
          </p:cNvSpPr>
          <p:nvPr>
            <p:ph type="sldNum" sz="quarter" idx="12"/>
          </p:nvPr>
        </p:nvSpPr>
        <p:spPr/>
        <p:txBody>
          <a:bodyPr/>
          <a:lstStyle/>
          <a:p>
            <a:pPr>
              <a:defRPr/>
            </a:pPr>
            <a:fld id="{578927B9-C828-4FFE-956A-1B448B1D9191}"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CDE1E58D-617B-4E2F-A381-29C543BB41DB}" type="datetime1">
              <a:rPr lang="en-US" smtClean="0"/>
              <a:t>6/8/2019</a:t>
            </a:fld>
            <a:endParaRPr lang="en-US"/>
          </a:p>
        </p:txBody>
      </p:sp>
      <p:sp>
        <p:nvSpPr>
          <p:cNvPr id="3" name="Footer Placeholder 2"/>
          <p:cNvSpPr>
            <a:spLocks noGrp="1"/>
          </p:cNvSpPr>
          <p:nvPr>
            <p:ph type="ftr" sz="quarter" idx="11"/>
          </p:nvPr>
        </p:nvSpPr>
        <p:spPr/>
        <p:txBody>
          <a:bodyPr/>
          <a:lstStyle/>
          <a:p>
            <a:pPr>
              <a:defRPr/>
            </a:pPr>
            <a:r>
              <a:rPr lang="en-US"/>
              <a:t>SAIC-Cursul nr. 3</a:t>
            </a:r>
          </a:p>
        </p:txBody>
      </p:sp>
      <p:sp>
        <p:nvSpPr>
          <p:cNvPr id="4" name="Slide Number Placeholder 3"/>
          <p:cNvSpPr>
            <a:spLocks noGrp="1"/>
          </p:cNvSpPr>
          <p:nvPr>
            <p:ph type="sldNum" sz="quarter" idx="12"/>
          </p:nvPr>
        </p:nvSpPr>
        <p:spPr/>
        <p:txBody>
          <a:bodyPr/>
          <a:lstStyle/>
          <a:p>
            <a:pPr>
              <a:defRPr/>
            </a:pPr>
            <a:fld id="{2BF64D6C-28BE-434B-9ACC-031C75F59DC5}"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48FBDBE6-E0B5-4765-A6FE-0F1063B6A309}" type="datetime1">
              <a:rPr lang="en-US" smtClean="0"/>
              <a:t>6/8/2019</a:t>
            </a:fld>
            <a:endParaRPr lang="en-US"/>
          </a:p>
        </p:txBody>
      </p:sp>
      <p:sp>
        <p:nvSpPr>
          <p:cNvPr id="6" name="Footer Placeholder 5"/>
          <p:cNvSpPr>
            <a:spLocks noGrp="1"/>
          </p:cNvSpPr>
          <p:nvPr>
            <p:ph type="ftr" sz="quarter" idx="11"/>
          </p:nvPr>
        </p:nvSpPr>
        <p:spPr/>
        <p:txBody>
          <a:bodyPr/>
          <a:lstStyle/>
          <a:p>
            <a:pPr>
              <a:defRPr/>
            </a:pPr>
            <a:r>
              <a:rPr lang="en-US"/>
              <a:t>SAIC-Cursul nr. 3</a:t>
            </a:r>
          </a:p>
        </p:txBody>
      </p:sp>
      <p:sp>
        <p:nvSpPr>
          <p:cNvPr id="7" name="Slide Number Placeholder 6"/>
          <p:cNvSpPr>
            <a:spLocks noGrp="1"/>
          </p:cNvSpPr>
          <p:nvPr>
            <p:ph type="sldNum" sz="quarter" idx="12"/>
          </p:nvPr>
        </p:nvSpPr>
        <p:spPr/>
        <p:txBody>
          <a:bodyPr/>
          <a:lstStyle/>
          <a:p>
            <a:pPr>
              <a:defRPr/>
            </a:pPr>
            <a:fld id="{EBBB0EEC-858E-4413-AF86-9007DD45A816}" type="slidenum">
              <a:rPr lang="en-US" smtClean="0"/>
              <a:pPr>
                <a:defRPr/>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18757004-FD2B-4582-9670-C198E3BA3040}" type="datetime1">
              <a:rPr lang="en-US" smtClean="0"/>
              <a:t>6/8/2019</a:t>
            </a:fld>
            <a:endParaRPr lang="en-US"/>
          </a:p>
        </p:txBody>
      </p:sp>
      <p:sp>
        <p:nvSpPr>
          <p:cNvPr id="6" name="Footer Placeholder 5"/>
          <p:cNvSpPr>
            <a:spLocks noGrp="1"/>
          </p:cNvSpPr>
          <p:nvPr>
            <p:ph type="ftr" sz="quarter" idx="11"/>
          </p:nvPr>
        </p:nvSpPr>
        <p:spPr/>
        <p:txBody>
          <a:bodyPr/>
          <a:lstStyle/>
          <a:p>
            <a:pPr>
              <a:defRPr/>
            </a:pPr>
            <a:r>
              <a:rPr lang="en-US"/>
              <a:t>SAIC-Cursul nr. 3</a:t>
            </a:r>
          </a:p>
        </p:txBody>
      </p:sp>
      <p:sp>
        <p:nvSpPr>
          <p:cNvPr id="7" name="Slide Number Placeholder 6"/>
          <p:cNvSpPr>
            <a:spLocks noGrp="1"/>
          </p:cNvSpPr>
          <p:nvPr>
            <p:ph type="sldNum" sz="quarter" idx="12"/>
          </p:nvPr>
        </p:nvSpPr>
        <p:spPr/>
        <p:txBody>
          <a:bodyPr/>
          <a:lstStyle/>
          <a:p>
            <a:pPr>
              <a:defRPr/>
            </a:pPr>
            <a:fld id="{A4B063DC-6978-466C-B9CB-D71AFDDA12A2}"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a:defRPr/>
            </a:pPr>
            <a:fld id="{58B1B2FE-DBCA-480B-B93D-0AEF15C5C0D6}" type="datetime1">
              <a:rPr lang="en-US" smtClean="0"/>
              <a:t>6/8/2019</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defRPr/>
            </a:pPr>
            <a:r>
              <a:rPr lang="en-US"/>
              <a:t>SAIC-Cursul nr. 3</a:t>
            </a:r>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pPr>
              <a:defRPr/>
            </a:pPr>
            <a:fld id="{22E1246E-6791-43F0-BEE1-426C0FAAB358}"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4213" r:id="rId1"/>
    <p:sldLayoutId id="2147484214" r:id="rId2"/>
    <p:sldLayoutId id="2147484215" r:id="rId3"/>
    <p:sldLayoutId id="2147484216" r:id="rId4"/>
    <p:sldLayoutId id="2147484217" r:id="rId5"/>
    <p:sldLayoutId id="2147484218" r:id="rId6"/>
    <p:sldLayoutId id="2147484219" r:id="rId7"/>
    <p:sldLayoutId id="2147484220" r:id="rId8"/>
    <p:sldLayoutId id="2147484221" r:id="rId9"/>
    <p:sldLayoutId id="2147484222" r:id="rId10"/>
    <p:sldLayoutId id="2147484223" r:id="rId11"/>
  </p:sldLayoutIdLst>
  <p:hf hdr="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ro-RO" sz="3600"/>
              <a:t>SISTEME ANALOGICE DE INTERFAȚARE ȘI CONDIȚIONARE</a:t>
            </a:r>
            <a:endParaRPr lang="en-US" sz="3600"/>
          </a:p>
        </p:txBody>
      </p:sp>
      <p:sp>
        <p:nvSpPr>
          <p:cNvPr id="3" name="Subtitle 2"/>
          <p:cNvSpPr>
            <a:spLocks noGrp="1"/>
          </p:cNvSpPr>
          <p:nvPr>
            <p:ph type="subTitle" idx="1"/>
          </p:nvPr>
        </p:nvSpPr>
        <p:spPr/>
        <p:txBody>
          <a:bodyPr/>
          <a:lstStyle/>
          <a:p>
            <a:r>
              <a:rPr lang="ro-RO"/>
              <a:t>Cursul nr. 3</a:t>
            </a:r>
            <a:endParaRPr lang="en-US"/>
          </a:p>
        </p:txBody>
      </p:sp>
      <p:grpSp>
        <p:nvGrpSpPr>
          <p:cNvPr id="9" name="Group 8"/>
          <p:cNvGrpSpPr/>
          <p:nvPr/>
        </p:nvGrpSpPr>
        <p:grpSpPr>
          <a:xfrm>
            <a:off x="685800" y="596055"/>
            <a:ext cx="7498846" cy="1138340"/>
            <a:chOff x="685800" y="596055"/>
            <a:chExt cx="7498846" cy="1138340"/>
          </a:xfrm>
        </p:grpSpPr>
        <p:pic>
          <p:nvPicPr>
            <p:cNvPr id="7" name="Picture 6" descr="Logo-UT-IESC-RGB-RO"/>
            <p:cNvPicPr>
              <a:picLocks noChangeAspect="1" noChangeArrowheads="1"/>
            </p:cNvPicPr>
            <p:nvPr/>
          </p:nvPicPr>
          <p:blipFill>
            <a:blip r:embed="rId2">
              <a:extLst>
                <a:ext uri="{28A0092B-C50C-407E-A947-70E740481C1C}">
                  <a14:useLocalDpi xmlns:a14="http://schemas.microsoft.com/office/drawing/2010/main" val="0"/>
                </a:ext>
              </a:extLst>
            </a:blip>
            <a:srcRect t="15446" b="13008"/>
            <a:stretch>
              <a:fillRect/>
            </a:stretch>
          </p:blipFill>
          <p:spPr bwMode="auto">
            <a:xfrm>
              <a:off x="685800" y="596055"/>
              <a:ext cx="4146813" cy="1138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1"/>
            <p:cNvSpPr txBox="1">
              <a:spLocks noChangeAspect="1" noChangeArrowheads="1"/>
            </p:cNvSpPr>
            <p:nvPr/>
          </p:nvSpPr>
          <p:spPr bwMode="auto">
            <a:xfrm>
              <a:off x="5182366" y="679028"/>
              <a:ext cx="3002280" cy="609600"/>
            </a:xfrm>
            <a:prstGeom prst="rect">
              <a:avLst/>
            </a:prstGeom>
            <a:noFill/>
            <a:ln w="9525">
              <a:noFill/>
              <a:miter lim="800000"/>
              <a:headEnd/>
              <a:tailEnd/>
            </a:ln>
          </p:spPr>
          <p:txBody>
            <a:bodyPr wrap="square" lIns="91440" tIns="45720" rIns="91440" bIns="4572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US" sz="1100" b="1">
                  <a:latin typeface="UT Sans" pitchFamily="50" charset="0"/>
                  <a:ea typeface="+mn-ea"/>
                  <a:cs typeface="+mn-cs"/>
                </a:rPr>
                <a:t>Departamentul de Electronică şi Calculatoare</a:t>
              </a:r>
              <a:endParaRPr lang="ro-RO" sz="1100" b="1">
                <a:latin typeface="UT Sans" pitchFamily="50" charset="0"/>
                <a:ea typeface="+mn-ea"/>
                <a:cs typeface="+mn-cs"/>
              </a:endParaRPr>
            </a:p>
            <a:p>
              <a:pPr algn="r"/>
              <a:r>
                <a:rPr lang="ro-RO" sz="1100" b="0">
                  <a:latin typeface="UT Sans" pitchFamily="50" charset="0"/>
                  <a:ea typeface="+mn-ea"/>
                  <a:cs typeface="+mn-cs"/>
                </a:rPr>
                <a:t>s</a:t>
              </a:r>
              <a:r>
                <a:rPr lang="en-US" sz="1100">
                  <a:latin typeface="UT Sans" pitchFamily="50" charset="0"/>
                  <a:ea typeface="+mn-ea"/>
                  <a:cs typeface="+mn-cs"/>
                </a:rPr>
                <a:t>tr. Politehnicii 1, 500024 Braşov</a:t>
              </a:r>
              <a:endParaRPr lang="ro-RO" sz="900">
                <a:latin typeface="UT Sans" pitchFamily="50" charset="0"/>
              </a:endParaRPr>
            </a:p>
            <a:p>
              <a:pPr algn="r"/>
              <a:r>
                <a:rPr lang="en-US" sz="1100">
                  <a:latin typeface="UT Sans" pitchFamily="50" charset="0"/>
                  <a:ea typeface="+mn-ea"/>
                  <a:cs typeface="+mn-cs"/>
                </a:rPr>
                <a:t>0268 478705</a:t>
              </a:r>
              <a:endParaRPr lang="ro-RO" sz="900">
                <a:latin typeface="UT Sans" pitchFamily="50" charset="0"/>
              </a:endParaRPr>
            </a:p>
            <a:p>
              <a:pPr algn="r" rtl="1">
                <a:defRPr sz="1000"/>
              </a:pPr>
              <a:endParaRPr lang="en-GB" sz="900" b="0" i="0" strike="noStrike">
                <a:solidFill>
                  <a:srgbClr val="333333"/>
                </a:solidFill>
                <a:latin typeface="UT Sans" pitchFamily="50" charset="0"/>
              </a:endParaRPr>
            </a:p>
          </p:txBody>
        </p:sp>
      </p:grpSp>
    </p:spTree>
    <p:extLst>
      <p:ext uri="{BB962C8B-B14F-4D97-AF65-F5344CB8AC3E}">
        <p14:creationId xmlns:p14="http://schemas.microsoft.com/office/powerpoint/2010/main" val="2885026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800">
                <a:solidFill>
                  <a:srgbClr val="D2533C"/>
                </a:solidFill>
              </a:rPr>
              <a:t>Conversia digital-analogică</a:t>
            </a:r>
            <a:br>
              <a:rPr lang="ro-RO" sz="2800">
                <a:solidFill>
                  <a:srgbClr val="D2533C"/>
                </a:solidFill>
              </a:rPr>
            </a:br>
            <a:r>
              <a:rPr lang="ro-RO" sz="2400">
                <a:solidFill>
                  <a:srgbClr val="D2533C"/>
                </a:solidFill>
              </a:rPr>
              <a:t>DAC-ul R/2</a:t>
            </a:r>
            <a:r>
              <a:rPr lang="ro-RO" sz="2400" baseline="30000">
                <a:solidFill>
                  <a:srgbClr val="D2533C"/>
                </a:solidFill>
              </a:rPr>
              <a:t>n</a:t>
            </a:r>
            <a:r>
              <a:rPr lang="ro-RO" sz="2400">
                <a:solidFill>
                  <a:srgbClr val="D2533C"/>
                </a:solidFill>
              </a:rPr>
              <a:t>R</a:t>
            </a:r>
            <a:endParaRPr lang="en-US"/>
          </a:p>
        </p:txBody>
      </p:sp>
      <p:sp>
        <p:nvSpPr>
          <p:cNvPr id="3" name="Content Placeholder 2"/>
          <p:cNvSpPr>
            <a:spLocks noGrp="1"/>
          </p:cNvSpPr>
          <p:nvPr>
            <p:ph idx="1"/>
          </p:nvPr>
        </p:nvSpPr>
        <p:spPr/>
        <p:txBody>
          <a:bodyPr/>
          <a:lstStyle/>
          <a:p>
            <a:pPr marL="0" indent="0">
              <a:buNone/>
            </a:pPr>
            <a:r>
              <a:rPr lang="ro-RO" b="1"/>
              <a:t>Tema 1</a:t>
            </a:r>
          </a:p>
          <a:p>
            <a:r>
              <a:rPr lang="ro-RO"/>
              <a:t>pentru exemplul tratat anterior luând R=10k, modificați corespunzător valoarea rezistenței din bucla de reacție (R</a:t>
            </a:r>
            <a:r>
              <a:rPr lang="ro-RO" baseline="-25000"/>
              <a:t>reacție</a:t>
            </a:r>
            <a:r>
              <a:rPr lang="ro-RO"/>
              <a:t>), încât la ieșire să obțineți 0, -1V, -2V, ..., -7V</a:t>
            </a:r>
            <a:endParaRPr lang="en-US"/>
          </a:p>
        </p:txBody>
      </p:sp>
      <p:sp>
        <p:nvSpPr>
          <p:cNvPr id="4" name="Date Placeholder 3"/>
          <p:cNvSpPr>
            <a:spLocks noGrp="1"/>
          </p:cNvSpPr>
          <p:nvPr>
            <p:ph type="dt" sz="half" idx="10"/>
          </p:nvPr>
        </p:nvSpPr>
        <p:spPr/>
        <p:txBody>
          <a:bodyPr/>
          <a:lstStyle/>
          <a:p>
            <a:pPr>
              <a:defRPr/>
            </a:pPr>
            <a:fld id="{CE92B15E-A584-45C9-9BF2-C63E1E2A8772}"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10</a:t>
            </a:fld>
            <a:endParaRPr lang="en-US"/>
          </a:p>
        </p:txBody>
      </p:sp>
      <p:pic>
        <p:nvPicPr>
          <p:cNvPr id="7" name="Picture 6"/>
          <p:cNvPicPr>
            <a:picLocks noChangeAspect="1"/>
          </p:cNvPicPr>
          <p:nvPr/>
        </p:nvPicPr>
        <p:blipFill>
          <a:blip r:embed="rId2"/>
          <a:stretch>
            <a:fillRect/>
          </a:stretch>
        </p:blipFill>
        <p:spPr>
          <a:xfrm>
            <a:off x="1291368" y="3567010"/>
            <a:ext cx="6561263" cy="2943987"/>
          </a:xfrm>
          <a:prstGeom prst="rect">
            <a:avLst/>
          </a:prstGeom>
        </p:spPr>
      </p:pic>
    </p:spTree>
    <p:extLst>
      <p:ext uri="{BB962C8B-B14F-4D97-AF65-F5344CB8AC3E}">
        <p14:creationId xmlns:p14="http://schemas.microsoft.com/office/powerpoint/2010/main" val="27931059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800">
                <a:solidFill>
                  <a:srgbClr val="D2533C"/>
                </a:solidFill>
              </a:rPr>
              <a:t>Conversia digital-analogică</a:t>
            </a:r>
            <a:br>
              <a:rPr lang="ro-RO" sz="2800">
                <a:solidFill>
                  <a:srgbClr val="D2533C"/>
                </a:solidFill>
              </a:rPr>
            </a:br>
            <a:r>
              <a:rPr lang="ro-RO" sz="2400">
                <a:solidFill>
                  <a:srgbClr val="D2533C"/>
                </a:solidFill>
              </a:rPr>
              <a:t>DAC-ul R/2</a:t>
            </a:r>
            <a:r>
              <a:rPr lang="ro-RO" sz="2400" baseline="30000">
                <a:solidFill>
                  <a:srgbClr val="D2533C"/>
                </a:solidFill>
              </a:rPr>
              <a:t>n</a:t>
            </a:r>
            <a:r>
              <a:rPr lang="ro-RO" sz="2400">
                <a:solidFill>
                  <a:srgbClr val="D2533C"/>
                </a:solidFill>
              </a:rPr>
              <a:t>R</a:t>
            </a:r>
            <a:endParaRPr lang="en-US"/>
          </a:p>
        </p:txBody>
      </p:sp>
      <p:sp>
        <p:nvSpPr>
          <p:cNvPr id="3" name="Content Placeholder 2"/>
          <p:cNvSpPr>
            <a:spLocks noGrp="1"/>
          </p:cNvSpPr>
          <p:nvPr>
            <p:ph idx="1"/>
          </p:nvPr>
        </p:nvSpPr>
        <p:spPr/>
        <p:txBody>
          <a:bodyPr>
            <a:normAutofit lnSpcReduction="10000"/>
          </a:bodyPr>
          <a:lstStyle/>
          <a:p>
            <a:r>
              <a:rPr lang="ro-RO"/>
              <a:t>Trebuie remarcat faptul că toate porțile logice trebuie să aibă la ieșire exact aceleași tensiuni atunci când sunt în starea "înaltă".</a:t>
            </a:r>
          </a:p>
          <a:p>
            <a:r>
              <a:rPr lang="ro-RO"/>
              <a:t>Dacă o poartă are la ieșire +5.02V pentru starea "înaltă" în timp ce o altă ieșire are doar +4.86V, ieșirea analogică a DAC-ului va fi afectată în mod negativ.</a:t>
            </a:r>
          </a:p>
          <a:p>
            <a:r>
              <a:rPr lang="ro-RO"/>
              <a:t>De asemenea, toate nivelurile de tensiune "scăzută" ar trebui să fie identice între porți, în mod ideal exact 0V.</a:t>
            </a:r>
          </a:p>
          <a:p>
            <a:r>
              <a:rPr lang="ro-RO"/>
              <a:t>Se recomandă utilizarea unor porți de ieșire CMOS iar valorile rezistențelor de intrare, respectiv de reacție să fie astfel alese încât să minimizeze cantitatea de curent pe care fiecare poartă trebuie să o genereze </a:t>
            </a:r>
            <a:r>
              <a:rPr lang="ro-RO" i="1"/>
              <a:t>(source)</a:t>
            </a:r>
            <a:r>
              <a:rPr lang="ro-RO"/>
              <a:t> sau să o absoarbă </a:t>
            </a:r>
            <a:r>
              <a:rPr lang="ro-RO" i="1"/>
              <a:t>(sink).</a:t>
            </a:r>
            <a:endParaRPr lang="en-US" i="1"/>
          </a:p>
        </p:txBody>
      </p:sp>
      <p:sp>
        <p:nvSpPr>
          <p:cNvPr id="4" name="Date Placeholder 3"/>
          <p:cNvSpPr>
            <a:spLocks noGrp="1"/>
          </p:cNvSpPr>
          <p:nvPr>
            <p:ph type="dt" sz="half" idx="10"/>
          </p:nvPr>
        </p:nvSpPr>
        <p:spPr/>
        <p:txBody>
          <a:bodyPr/>
          <a:lstStyle/>
          <a:p>
            <a:pPr>
              <a:defRPr/>
            </a:pPr>
            <a:fld id="{D23C8868-ABBD-47A1-9A61-E2270247127C}"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11</a:t>
            </a:fld>
            <a:endParaRPr lang="en-US"/>
          </a:p>
        </p:txBody>
      </p:sp>
    </p:spTree>
    <p:extLst>
      <p:ext uri="{BB962C8B-B14F-4D97-AF65-F5344CB8AC3E}">
        <p14:creationId xmlns:p14="http://schemas.microsoft.com/office/powerpoint/2010/main" val="24697597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800">
                <a:solidFill>
                  <a:srgbClr val="D2533C"/>
                </a:solidFill>
              </a:rPr>
              <a:t>Conversia digital-analogică</a:t>
            </a:r>
            <a:br>
              <a:rPr lang="ro-RO" sz="2800">
                <a:solidFill>
                  <a:srgbClr val="D2533C"/>
                </a:solidFill>
              </a:rPr>
            </a:br>
            <a:r>
              <a:rPr lang="ro-RO" sz="2400">
                <a:solidFill>
                  <a:srgbClr val="D2533C"/>
                </a:solidFill>
              </a:rPr>
              <a:t>DAC-ul R/2R</a:t>
            </a:r>
            <a:endParaRPr lang="en-US"/>
          </a:p>
        </p:txBody>
      </p:sp>
      <p:sp>
        <p:nvSpPr>
          <p:cNvPr id="3" name="Content Placeholder 2"/>
          <p:cNvSpPr>
            <a:spLocks noGrp="1"/>
          </p:cNvSpPr>
          <p:nvPr>
            <p:ph idx="1"/>
          </p:nvPr>
        </p:nvSpPr>
        <p:spPr/>
        <p:txBody>
          <a:bodyPr/>
          <a:lstStyle/>
          <a:p>
            <a:r>
              <a:rPr lang="ro-RO"/>
              <a:t>O alternativă la DAC-ul cu intrare ponderată binar este așa-numitul </a:t>
            </a:r>
            <a:r>
              <a:rPr lang="ro-RO" b="1"/>
              <a:t>DAC R/2R</a:t>
            </a:r>
            <a:r>
              <a:rPr lang="ro-RO"/>
              <a:t>, care utilizează mai puține valori individuale de rezistențe.</a:t>
            </a:r>
          </a:p>
          <a:p>
            <a:r>
              <a:rPr lang="ro-RO"/>
              <a:t>DAC-ul cu intrare ponderată binar are marele dezavantaj că utilizează valori individuale de rezistențe de precizie pentru fiecare intrare de bit.</a:t>
            </a:r>
          </a:p>
          <a:p>
            <a:r>
              <a:rPr lang="ro-RO"/>
              <a:t>Prin utilizarea unui alt tip de rețea rezistivă pe intrarea circuitului sumator inversor, putem obține același tip de ponderare binară cu doar două valori distincte de rezistențe și cu o creștere modestă a numărului de rezistori.</a:t>
            </a:r>
          </a:p>
        </p:txBody>
      </p:sp>
      <p:sp>
        <p:nvSpPr>
          <p:cNvPr id="4" name="Date Placeholder 3"/>
          <p:cNvSpPr>
            <a:spLocks noGrp="1"/>
          </p:cNvSpPr>
          <p:nvPr>
            <p:ph type="dt" sz="half" idx="10"/>
          </p:nvPr>
        </p:nvSpPr>
        <p:spPr/>
        <p:txBody>
          <a:bodyPr/>
          <a:lstStyle/>
          <a:p>
            <a:pPr>
              <a:defRPr/>
            </a:pPr>
            <a:fld id="{1A614282-D19F-4D37-BB08-753035A8AE76}"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12</a:t>
            </a:fld>
            <a:endParaRPr lang="en-US"/>
          </a:p>
        </p:txBody>
      </p:sp>
    </p:spTree>
    <p:extLst>
      <p:ext uri="{BB962C8B-B14F-4D97-AF65-F5344CB8AC3E}">
        <p14:creationId xmlns:p14="http://schemas.microsoft.com/office/powerpoint/2010/main" val="7863198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800">
                <a:solidFill>
                  <a:srgbClr val="D2533C"/>
                </a:solidFill>
              </a:rPr>
              <a:t>Conversia digital-analogică</a:t>
            </a:r>
            <a:br>
              <a:rPr lang="ro-RO" sz="2800">
                <a:solidFill>
                  <a:srgbClr val="D2533C"/>
                </a:solidFill>
              </a:rPr>
            </a:br>
            <a:r>
              <a:rPr lang="ro-RO" sz="2400">
                <a:solidFill>
                  <a:srgbClr val="D2533C"/>
                </a:solidFill>
              </a:rPr>
              <a:t>DAC-ul R/2R</a:t>
            </a:r>
            <a:endParaRPr lang="en-US"/>
          </a:p>
        </p:txBody>
      </p:sp>
      <p:sp>
        <p:nvSpPr>
          <p:cNvPr id="3" name="Content Placeholder 2"/>
          <p:cNvSpPr>
            <a:spLocks noGrp="1"/>
          </p:cNvSpPr>
          <p:nvPr>
            <p:ph idx="1"/>
          </p:nvPr>
        </p:nvSpPr>
        <p:spPr/>
        <p:txBody>
          <a:bodyPr>
            <a:normAutofit lnSpcReduction="10000"/>
          </a:bodyPr>
          <a:lstStyle/>
          <a:p>
            <a:r>
              <a:rPr lang="ro-RO" sz="2000" dirty="0"/>
              <a:t>Schema cu rețea R/2R are forma:</a:t>
            </a:r>
          </a:p>
          <a:p>
            <a:endParaRPr lang="ro-RO" sz="2000" dirty="0"/>
          </a:p>
          <a:p>
            <a:endParaRPr lang="ro-RO" sz="2000" dirty="0"/>
          </a:p>
          <a:p>
            <a:endParaRPr lang="ro-RO" sz="2000" dirty="0"/>
          </a:p>
          <a:p>
            <a:endParaRPr lang="ro-RO" sz="2000" dirty="0"/>
          </a:p>
          <a:p>
            <a:endParaRPr lang="ro-RO" sz="2000" dirty="0"/>
          </a:p>
          <a:p>
            <a:endParaRPr lang="ro-RO" sz="2000" dirty="0"/>
          </a:p>
          <a:p>
            <a:endParaRPr lang="ro-RO" sz="2000" dirty="0"/>
          </a:p>
          <a:p>
            <a:endParaRPr lang="ro-RO" sz="2000" dirty="0"/>
          </a:p>
          <a:p>
            <a:endParaRPr lang="ro-RO" sz="2000" dirty="0"/>
          </a:p>
          <a:p>
            <a:endParaRPr lang="ro-RO" sz="2000" dirty="0"/>
          </a:p>
          <a:p>
            <a:r>
              <a:rPr lang="ro-RO" sz="2000" dirty="0"/>
              <a:t>Analiza din punct de vedere matematic a acestei rețele în scară este un pic mai complexă decât pentru circuitul anterior, unde fiecare intrare a furnizat un câștig ce s-a calculat cu ușurință pentru bitul respectiv.</a:t>
            </a:r>
            <a:endParaRPr lang="en-US" sz="2000" dirty="0"/>
          </a:p>
        </p:txBody>
      </p:sp>
      <p:sp>
        <p:nvSpPr>
          <p:cNvPr id="4" name="Date Placeholder 3"/>
          <p:cNvSpPr>
            <a:spLocks noGrp="1"/>
          </p:cNvSpPr>
          <p:nvPr>
            <p:ph type="dt" sz="half" idx="10"/>
          </p:nvPr>
        </p:nvSpPr>
        <p:spPr/>
        <p:txBody>
          <a:bodyPr/>
          <a:lstStyle/>
          <a:p>
            <a:pPr>
              <a:defRPr/>
            </a:pPr>
            <a:fld id="{E7B325CD-45E5-4F7F-88BA-EDB02DE64FE8}"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13</a:t>
            </a:fld>
            <a:endParaRPr lang="en-US"/>
          </a:p>
        </p:txBody>
      </p:sp>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t="7430"/>
          <a:stretch/>
        </p:blipFill>
        <p:spPr>
          <a:xfrm>
            <a:off x="1714516" y="2057400"/>
            <a:ext cx="5714968" cy="3305175"/>
          </a:xfrm>
          <a:prstGeom prst="rect">
            <a:avLst/>
          </a:prstGeom>
        </p:spPr>
      </p:pic>
    </p:spTree>
    <p:extLst>
      <p:ext uri="{BB962C8B-B14F-4D97-AF65-F5344CB8AC3E}">
        <p14:creationId xmlns:p14="http://schemas.microsoft.com/office/powerpoint/2010/main" val="34082418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800">
                <a:solidFill>
                  <a:srgbClr val="D2533C"/>
                </a:solidFill>
              </a:rPr>
              <a:t>Conversia digital-analogică</a:t>
            </a:r>
            <a:br>
              <a:rPr lang="ro-RO" sz="2800">
                <a:solidFill>
                  <a:srgbClr val="D2533C"/>
                </a:solidFill>
              </a:rPr>
            </a:br>
            <a:r>
              <a:rPr lang="ro-RO" sz="2400">
                <a:solidFill>
                  <a:srgbClr val="D2533C"/>
                </a:solidFill>
              </a:rPr>
              <a:t>DAC-ul R/2R</a:t>
            </a:r>
            <a:endParaRPr lang="en-US"/>
          </a:p>
        </p:txBody>
      </p:sp>
      <p:sp>
        <p:nvSpPr>
          <p:cNvPr id="3" name="Content Placeholder 2"/>
          <p:cNvSpPr>
            <a:spLocks noGrp="1"/>
          </p:cNvSpPr>
          <p:nvPr>
            <p:ph idx="1"/>
          </p:nvPr>
        </p:nvSpPr>
        <p:spPr/>
        <p:txBody>
          <a:bodyPr/>
          <a:lstStyle/>
          <a:p>
            <a:r>
              <a:rPr lang="ro-RO" dirty="0"/>
              <a:t>Pentru a determina răspunsul circuitului se poate utiliza teorema lui Thévenin (așa numita echivalare Thévenin) pentru fiecare intrare binară (considerând intrarea inversoare a AO punct de masă virtuală) și/sau un program de simulare precum SPICE.</a:t>
            </a:r>
          </a:p>
          <a:p>
            <a:r>
              <a:rPr lang="ro-RO" dirty="0"/>
              <a:t>Cu oricare metodă se obține același tabel ca în cazul DAC-ului cu rețea R/2</a:t>
            </a:r>
            <a:r>
              <a:rPr lang="ro-RO" baseline="30000" dirty="0"/>
              <a:t>n</a:t>
            </a:r>
            <a:r>
              <a:rPr lang="ro-RO" dirty="0"/>
              <a:t>R.</a:t>
            </a:r>
            <a:endParaRPr lang="en-US" dirty="0"/>
          </a:p>
        </p:txBody>
      </p:sp>
      <p:sp>
        <p:nvSpPr>
          <p:cNvPr id="4" name="Date Placeholder 3"/>
          <p:cNvSpPr>
            <a:spLocks noGrp="1"/>
          </p:cNvSpPr>
          <p:nvPr>
            <p:ph type="dt" sz="half" idx="10"/>
          </p:nvPr>
        </p:nvSpPr>
        <p:spPr/>
        <p:txBody>
          <a:bodyPr/>
          <a:lstStyle/>
          <a:p>
            <a:pPr>
              <a:defRPr/>
            </a:pPr>
            <a:fld id="{2B336524-4C4E-4599-9BFC-E8F6EECEB45A}"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14</a:t>
            </a:fld>
            <a:endParaRPr lang="en-US"/>
          </a:p>
        </p:txBody>
      </p:sp>
    </p:spTree>
    <p:extLst>
      <p:ext uri="{BB962C8B-B14F-4D97-AF65-F5344CB8AC3E}">
        <p14:creationId xmlns:p14="http://schemas.microsoft.com/office/powerpoint/2010/main" val="39319517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800">
                <a:solidFill>
                  <a:srgbClr val="D2533C"/>
                </a:solidFill>
              </a:rPr>
              <a:t>Conversia digital-analogică</a:t>
            </a:r>
            <a:br>
              <a:rPr lang="ro-RO" sz="2800">
                <a:solidFill>
                  <a:srgbClr val="D2533C"/>
                </a:solidFill>
              </a:rPr>
            </a:br>
            <a:r>
              <a:rPr lang="ro-RO" sz="2400">
                <a:solidFill>
                  <a:srgbClr val="D2533C"/>
                </a:solidFill>
              </a:rPr>
              <a:t>DAC-ul R/2R</a:t>
            </a:r>
            <a:endParaRPr lang="en-US"/>
          </a:p>
        </p:txBody>
      </p:sp>
      <p:sp>
        <p:nvSpPr>
          <p:cNvPr id="3" name="Content Placeholder 2"/>
          <p:cNvSpPr>
            <a:spLocks noGrp="1"/>
          </p:cNvSpPr>
          <p:nvPr>
            <p:ph idx="1"/>
          </p:nvPr>
        </p:nvSpPr>
        <p:spPr/>
        <p:txBody>
          <a:bodyPr/>
          <a:lstStyle/>
          <a:p>
            <a:pPr marL="0" indent="0">
              <a:buNone/>
            </a:pPr>
            <a:r>
              <a:rPr lang="ro-RO" b="1" dirty="0"/>
              <a:t>Tema 2</a:t>
            </a:r>
          </a:p>
          <a:p>
            <a:r>
              <a:rPr lang="ro-RO" sz="2000" dirty="0"/>
              <a:t>Determinați rezistența echivalentă ”vazută” de intrarea inversoare a AO, </a:t>
            </a:r>
            <a:r>
              <a:rPr lang="ro-RO" sz="2000" b="1" dirty="0"/>
              <a:t>R</a:t>
            </a:r>
            <a:r>
              <a:rPr lang="ro-RO" sz="2000" b="1" baseline="-25000" dirty="0"/>
              <a:t>IN-</a:t>
            </a:r>
            <a:r>
              <a:rPr lang="ro-RO" sz="2000" dirty="0"/>
              <a:t>. Se consideră, pe rând, începând de la LSB, biții egali cu 0, deci capetele de sus ale rezistențelor 2R legate la masa.</a:t>
            </a:r>
            <a:endParaRPr lang="en-US" sz="2000" dirty="0"/>
          </a:p>
        </p:txBody>
      </p:sp>
      <p:sp>
        <p:nvSpPr>
          <p:cNvPr id="4" name="Date Placeholder 3"/>
          <p:cNvSpPr>
            <a:spLocks noGrp="1"/>
          </p:cNvSpPr>
          <p:nvPr>
            <p:ph type="dt" sz="half" idx="10"/>
          </p:nvPr>
        </p:nvSpPr>
        <p:spPr/>
        <p:txBody>
          <a:bodyPr/>
          <a:lstStyle/>
          <a:p>
            <a:pPr>
              <a:defRPr/>
            </a:pPr>
            <a:fld id="{68BFF8B2-5B33-444A-8E59-BCAF4ECCC832}"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15</a:t>
            </a:fld>
            <a:endParaRPr lang="en-US"/>
          </a:p>
        </p:txBody>
      </p:sp>
      <p:pic>
        <p:nvPicPr>
          <p:cNvPr id="8" name="Picture 7"/>
          <p:cNvPicPr>
            <a:picLocks noChangeAspect="1"/>
          </p:cNvPicPr>
          <p:nvPr/>
        </p:nvPicPr>
        <p:blipFill>
          <a:blip r:embed="rId2"/>
          <a:stretch>
            <a:fillRect/>
          </a:stretch>
        </p:blipFill>
        <p:spPr>
          <a:xfrm>
            <a:off x="1232452" y="3048000"/>
            <a:ext cx="6679096" cy="3657600"/>
          </a:xfrm>
          <a:prstGeom prst="rect">
            <a:avLst/>
          </a:prstGeom>
        </p:spPr>
      </p:pic>
    </p:spTree>
    <p:extLst>
      <p:ext uri="{BB962C8B-B14F-4D97-AF65-F5344CB8AC3E}">
        <p14:creationId xmlns:p14="http://schemas.microsoft.com/office/powerpoint/2010/main" val="218061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800">
                <a:solidFill>
                  <a:srgbClr val="D2533C"/>
                </a:solidFill>
              </a:rPr>
              <a:t>Conversia digital-analogică</a:t>
            </a:r>
            <a:br>
              <a:rPr lang="ro-RO" sz="2800">
                <a:solidFill>
                  <a:srgbClr val="D2533C"/>
                </a:solidFill>
              </a:rPr>
            </a:br>
            <a:r>
              <a:rPr lang="ro-RO" sz="2400">
                <a:solidFill>
                  <a:srgbClr val="D2533C"/>
                </a:solidFill>
              </a:rPr>
              <a:t>DAC-ul R/2R</a:t>
            </a:r>
            <a:endParaRPr lang="en-US"/>
          </a:p>
        </p:txBody>
      </p:sp>
      <p:sp>
        <p:nvSpPr>
          <p:cNvPr id="3" name="Content Placeholder 2"/>
          <p:cNvSpPr>
            <a:spLocks noGrp="1"/>
          </p:cNvSpPr>
          <p:nvPr>
            <p:ph idx="1"/>
          </p:nvPr>
        </p:nvSpPr>
        <p:spPr/>
        <p:txBody>
          <a:bodyPr/>
          <a:lstStyle/>
          <a:p>
            <a:pPr marL="0" indent="0">
              <a:buNone/>
            </a:pPr>
            <a:r>
              <a:rPr lang="ro-RO" b="1" dirty="0"/>
              <a:t>Tema 3</a:t>
            </a:r>
          </a:p>
          <a:p>
            <a:r>
              <a:rPr lang="ro-RO" sz="2000" dirty="0"/>
              <a:t>Cât trebuie să fie în loc de 2R în bucla de reacție, pentru ca tensiunea de ieșire să fie cifra zecimală codificată în binar cu cei trei biți și cu semn schimbat.</a:t>
            </a:r>
            <a:endParaRPr lang="en-US" sz="2000" dirty="0"/>
          </a:p>
        </p:txBody>
      </p:sp>
      <p:sp>
        <p:nvSpPr>
          <p:cNvPr id="4" name="Date Placeholder 3"/>
          <p:cNvSpPr>
            <a:spLocks noGrp="1"/>
          </p:cNvSpPr>
          <p:nvPr>
            <p:ph type="dt" sz="half" idx="10"/>
          </p:nvPr>
        </p:nvSpPr>
        <p:spPr/>
        <p:txBody>
          <a:bodyPr/>
          <a:lstStyle/>
          <a:p>
            <a:pPr>
              <a:defRPr/>
            </a:pPr>
            <a:fld id="{96BB1F2C-AAF9-4BF3-B13F-1382D16EF4F8}"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16</a:t>
            </a:fld>
            <a:endParaRPr lang="en-US"/>
          </a:p>
        </p:txBody>
      </p:sp>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t="7430"/>
          <a:stretch/>
        </p:blipFill>
        <p:spPr>
          <a:xfrm>
            <a:off x="1420368" y="3048000"/>
            <a:ext cx="6303264" cy="3645421"/>
          </a:xfrm>
          <a:prstGeom prst="rect">
            <a:avLst/>
          </a:prstGeom>
        </p:spPr>
      </p:pic>
    </p:spTree>
    <p:extLst>
      <p:ext uri="{BB962C8B-B14F-4D97-AF65-F5344CB8AC3E}">
        <p14:creationId xmlns:p14="http://schemas.microsoft.com/office/powerpoint/2010/main" val="3087895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800">
                <a:solidFill>
                  <a:srgbClr val="D2533C"/>
                </a:solidFill>
              </a:rPr>
              <a:t>Conversia digital-analogică</a:t>
            </a:r>
            <a:br>
              <a:rPr lang="ro-RO" sz="2800">
                <a:solidFill>
                  <a:srgbClr val="D2533C"/>
                </a:solidFill>
              </a:rPr>
            </a:br>
            <a:r>
              <a:rPr lang="ro-RO" sz="2800">
                <a:solidFill>
                  <a:srgbClr val="D2533C"/>
                </a:solidFill>
              </a:rPr>
              <a:t>ADC-uri</a:t>
            </a:r>
            <a:endParaRPr lang="en-US"/>
          </a:p>
        </p:txBody>
      </p:sp>
      <p:sp>
        <p:nvSpPr>
          <p:cNvPr id="3" name="Content Placeholder 2"/>
          <p:cNvSpPr>
            <a:spLocks noGrp="1"/>
          </p:cNvSpPr>
          <p:nvPr>
            <p:ph idx="1"/>
          </p:nvPr>
        </p:nvSpPr>
        <p:spPr/>
        <p:txBody>
          <a:bodyPr/>
          <a:lstStyle/>
          <a:p>
            <a:r>
              <a:rPr lang="ro-RO" dirty="0"/>
              <a:t>Se analizează principalele tipuri de convertoare analog-numerice:</a:t>
            </a:r>
          </a:p>
          <a:p>
            <a:pPr marL="731520" lvl="1" indent="-457200">
              <a:buFont typeface="+mj-lt"/>
              <a:buAutoNum type="arabicPeriod"/>
            </a:pPr>
            <a:r>
              <a:rPr lang="ro-RO" dirty="0"/>
              <a:t>ADC paralel (Flash ADC)</a:t>
            </a:r>
          </a:p>
          <a:p>
            <a:pPr marL="731520" lvl="1" indent="-457200">
              <a:buFont typeface="+mj-lt"/>
              <a:buAutoNum type="arabicPeriod"/>
            </a:pPr>
            <a:r>
              <a:rPr lang="ro-RO" dirty="0"/>
              <a:t>ADC cu rampă digitală</a:t>
            </a:r>
          </a:p>
          <a:p>
            <a:pPr marL="731520" lvl="1" indent="-457200">
              <a:buFont typeface="+mj-lt"/>
              <a:buAutoNum type="arabicPeriod"/>
            </a:pPr>
            <a:r>
              <a:rPr lang="ro-RO" dirty="0"/>
              <a:t>ADC cu aproximații succesive</a:t>
            </a:r>
          </a:p>
          <a:p>
            <a:pPr marL="731520" lvl="1" indent="-457200">
              <a:buFont typeface="+mj-lt"/>
              <a:buAutoNum type="arabicPeriod"/>
            </a:pPr>
            <a:r>
              <a:rPr lang="ro-RO" dirty="0"/>
              <a:t>ADC cu urmărire</a:t>
            </a:r>
          </a:p>
          <a:p>
            <a:pPr marL="731520" lvl="1" indent="-457200">
              <a:buFont typeface="+mj-lt"/>
              <a:buAutoNum type="arabicPeriod"/>
            </a:pPr>
            <a:r>
              <a:rPr lang="ro-RO" dirty="0"/>
              <a:t>ADC cu integrare (simplă pantă)</a:t>
            </a:r>
          </a:p>
          <a:p>
            <a:pPr marL="731520" lvl="1" indent="-457200">
              <a:buFont typeface="+mj-lt"/>
              <a:buAutoNum type="arabicPeriod"/>
            </a:pPr>
            <a:r>
              <a:rPr lang="ro-RO" dirty="0"/>
              <a:t>ADC delta-sigma</a:t>
            </a:r>
          </a:p>
          <a:p>
            <a:r>
              <a:rPr lang="ro-RO" dirty="0"/>
              <a:t>Se iau în seamă și câteva considerații practice referitoare la circuitele cu ADC-uri.</a:t>
            </a:r>
            <a:endParaRPr lang="en-US" dirty="0"/>
          </a:p>
        </p:txBody>
      </p:sp>
      <p:sp>
        <p:nvSpPr>
          <p:cNvPr id="4" name="Date Placeholder 3"/>
          <p:cNvSpPr>
            <a:spLocks noGrp="1"/>
          </p:cNvSpPr>
          <p:nvPr>
            <p:ph type="dt" sz="half" idx="10"/>
          </p:nvPr>
        </p:nvSpPr>
        <p:spPr/>
        <p:txBody>
          <a:bodyPr/>
          <a:lstStyle/>
          <a:p>
            <a:pPr>
              <a:defRPr/>
            </a:pPr>
            <a:fld id="{128AD54D-50EA-44D8-845A-B78DAA60439B}"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17</a:t>
            </a:fld>
            <a:endParaRPr lang="en-US"/>
          </a:p>
        </p:txBody>
      </p:sp>
    </p:spTree>
    <p:extLst>
      <p:ext uri="{BB962C8B-B14F-4D97-AF65-F5344CB8AC3E}">
        <p14:creationId xmlns:p14="http://schemas.microsoft.com/office/powerpoint/2010/main" val="18992300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800">
                <a:solidFill>
                  <a:srgbClr val="D2533C"/>
                </a:solidFill>
              </a:rPr>
              <a:t>Conversia digital-analogică</a:t>
            </a:r>
            <a:br>
              <a:rPr lang="ro-RO" sz="2800">
                <a:solidFill>
                  <a:srgbClr val="D2533C"/>
                </a:solidFill>
              </a:rPr>
            </a:br>
            <a:r>
              <a:rPr lang="ro-RO" sz="2400">
                <a:solidFill>
                  <a:srgbClr val="D2533C"/>
                </a:solidFill>
              </a:rPr>
              <a:t>ADC paralel (Flash ADC)</a:t>
            </a:r>
            <a:endParaRPr lang="en-US"/>
          </a:p>
        </p:txBody>
      </p:sp>
      <p:sp>
        <p:nvSpPr>
          <p:cNvPr id="3" name="Content Placeholder 2"/>
          <p:cNvSpPr>
            <a:spLocks noGrp="1"/>
          </p:cNvSpPr>
          <p:nvPr>
            <p:ph idx="1"/>
          </p:nvPr>
        </p:nvSpPr>
        <p:spPr/>
        <p:txBody>
          <a:bodyPr/>
          <a:lstStyle/>
          <a:p>
            <a:r>
              <a:rPr lang="ro-RO" dirty="0"/>
              <a:t>ADC paralel este cel mai simplu de înțeles.</a:t>
            </a:r>
          </a:p>
          <a:p>
            <a:r>
              <a:rPr lang="ro-RO" dirty="0"/>
              <a:t>este format dintr-o serie de comparatoare, fiecare comparând semnalul de intrare cu o tensiune de referință unică.</a:t>
            </a:r>
          </a:p>
          <a:p>
            <a:r>
              <a:rPr lang="ro-RO" dirty="0"/>
              <a:t>Ieșirile comparatorului se conectează la intrările unui circuit codificator cu prioritate, care produce apoi o ieșire binară.</a:t>
            </a:r>
            <a:endParaRPr lang="en-US" dirty="0"/>
          </a:p>
        </p:txBody>
      </p:sp>
      <p:sp>
        <p:nvSpPr>
          <p:cNvPr id="4" name="Date Placeholder 3"/>
          <p:cNvSpPr>
            <a:spLocks noGrp="1"/>
          </p:cNvSpPr>
          <p:nvPr>
            <p:ph type="dt" sz="half" idx="10"/>
          </p:nvPr>
        </p:nvSpPr>
        <p:spPr/>
        <p:txBody>
          <a:bodyPr/>
          <a:lstStyle/>
          <a:p>
            <a:pPr>
              <a:defRPr/>
            </a:pPr>
            <a:fld id="{9512AD0A-339B-4F4B-B286-DDAB9EA23D57}"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18</a:t>
            </a:fld>
            <a:endParaRPr lang="en-US"/>
          </a:p>
        </p:txBody>
      </p:sp>
    </p:spTree>
    <p:extLst>
      <p:ext uri="{BB962C8B-B14F-4D97-AF65-F5344CB8AC3E}">
        <p14:creationId xmlns:p14="http://schemas.microsoft.com/office/powerpoint/2010/main" val="26291041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800">
                <a:solidFill>
                  <a:srgbClr val="D2533C"/>
                </a:solidFill>
              </a:rPr>
              <a:t>Conversia digital-analogică</a:t>
            </a:r>
            <a:br>
              <a:rPr lang="ro-RO" sz="2800">
                <a:solidFill>
                  <a:srgbClr val="D2533C"/>
                </a:solidFill>
              </a:rPr>
            </a:br>
            <a:r>
              <a:rPr lang="ro-RO" sz="2400">
                <a:solidFill>
                  <a:srgbClr val="D2533C"/>
                </a:solidFill>
              </a:rPr>
              <a:t>ADC paralel</a:t>
            </a:r>
            <a:endParaRPr lang="en-US"/>
          </a:p>
        </p:txBody>
      </p:sp>
      <p:sp>
        <p:nvSpPr>
          <p:cNvPr id="3" name="Content Placeholder 2"/>
          <p:cNvSpPr>
            <a:spLocks noGrp="1"/>
          </p:cNvSpPr>
          <p:nvPr>
            <p:ph idx="1"/>
          </p:nvPr>
        </p:nvSpPr>
        <p:spPr/>
        <p:txBody>
          <a:bodyPr>
            <a:normAutofit/>
          </a:bodyPr>
          <a:lstStyle/>
          <a:p>
            <a:r>
              <a:rPr lang="ro-RO" sz="2000" dirty="0"/>
              <a:t>Schema</a:t>
            </a:r>
            <a:endParaRPr lang="en-US" sz="2000" dirty="0"/>
          </a:p>
        </p:txBody>
      </p:sp>
      <p:sp>
        <p:nvSpPr>
          <p:cNvPr id="4" name="Date Placeholder 3"/>
          <p:cNvSpPr>
            <a:spLocks noGrp="1"/>
          </p:cNvSpPr>
          <p:nvPr>
            <p:ph type="dt" sz="half" idx="10"/>
          </p:nvPr>
        </p:nvSpPr>
        <p:spPr/>
        <p:txBody>
          <a:bodyPr/>
          <a:lstStyle/>
          <a:p>
            <a:pPr>
              <a:defRPr/>
            </a:pPr>
            <a:fld id="{BE428C10-D0A6-44D2-ADAF-DD61306E77DC}"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19</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875" y="1981200"/>
            <a:ext cx="4429124" cy="4848095"/>
          </a:xfrm>
          <a:prstGeom prst="rect">
            <a:avLst/>
          </a:prstGeom>
        </p:spPr>
      </p:pic>
      <p:sp>
        <p:nvSpPr>
          <p:cNvPr id="8" name="Rectangle 7"/>
          <p:cNvSpPr/>
          <p:nvPr/>
        </p:nvSpPr>
        <p:spPr>
          <a:xfrm>
            <a:off x="4571999" y="1719306"/>
            <a:ext cx="4449201" cy="4708981"/>
          </a:xfrm>
          <a:prstGeom prst="rect">
            <a:avLst/>
          </a:prstGeom>
        </p:spPr>
        <p:txBody>
          <a:bodyPr wrap="square">
            <a:spAutoFit/>
          </a:bodyPr>
          <a:lstStyle/>
          <a:p>
            <a:pPr marL="285750" indent="-285750">
              <a:buFont typeface="Arial" panose="020B0604020202020204" pitchFamily="34" charset="0"/>
              <a:buChar char="•"/>
            </a:pPr>
            <a:r>
              <a:rPr lang="ro-RO" sz="2000" b="1" dirty="0"/>
              <a:t>V</a:t>
            </a:r>
            <a:r>
              <a:rPr lang="ro-RO" sz="2000" b="1" baseline="-25000" dirty="0"/>
              <a:t>ref</a:t>
            </a:r>
            <a:r>
              <a:rPr lang="ro-RO" sz="2000" dirty="0"/>
              <a:t> este o tensiune de referință stabilă furnizată de un regulator de tensiune de precizie ca parte a circuitului convertorului, care nu este prezentat în schemă.</a:t>
            </a:r>
          </a:p>
          <a:p>
            <a:pPr marL="285750" indent="-285750">
              <a:buFont typeface="Arial" panose="020B0604020202020204" pitchFamily="34" charset="0"/>
              <a:buChar char="•"/>
            </a:pPr>
            <a:r>
              <a:rPr lang="ro-RO" sz="2000" dirty="0"/>
              <a:t>Când tensiunea de intrare analogică depășește tensiunea de referință de la fiecare comparator, ieșirile comparatoarelor se vor satura secvențial și vor trece în stare înaltă.</a:t>
            </a:r>
          </a:p>
          <a:p>
            <a:pPr marL="285750" indent="-285750">
              <a:buFont typeface="Arial" panose="020B0604020202020204" pitchFamily="34" charset="0"/>
              <a:buChar char="•"/>
            </a:pPr>
            <a:r>
              <a:rPr lang="ro-RO" sz="2000" dirty="0"/>
              <a:t>Codificatorul prioritar generează un număr binar bazat pe intrarea activă cea mai înaltă, ignorând toate celelalte intrări active.</a:t>
            </a:r>
            <a:endParaRPr lang="en-US" sz="2000" dirty="0"/>
          </a:p>
        </p:txBody>
      </p:sp>
    </p:spTree>
    <p:extLst>
      <p:ext uri="{BB962C8B-B14F-4D97-AF65-F5344CB8AC3E}">
        <p14:creationId xmlns:p14="http://schemas.microsoft.com/office/powerpoint/2010/main" val="782897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o-RO"/>
              <a:t>C3 - Probleme tratate</a:t>
            </a:r>
            <a:endParaRPr lang="en-US"/>
          </a:p>
        </p:txBody>
      </p:sp>
      <p:sp>
        <p:nvSpPr>
          <p:cNvPr id="3" name="Content Placeholder 2"/>
          <p:cNvSpPr>
            <a:spLocks noGrp="1"/>
          </p:cNvSpPr>
          <p:nvPr>
            <p:ph idx="1"/>
          </p:nvPr>
        </p:nvSpPr>
        <p:spPr/>
        <p:txBody>
          <a:bodyPr>
            <a:noAutofit/>
          </a:bodyPr>
          <a:lstStyle/>
          <a:p>
            <a:r>
              <a:rPr lang="ro-RO" sz="2800"/>
              <a:t>Conversia digital-analogică și analog-digitală</a:t>
            </a:r>
          </a:p>
          <a:p>
            <a:pPr lvl="1"/>
            <a:r>
              <a:rPr lang="ro-RO" sz="2400"/>
              <a:t>Introducere</a:t>
            </a:r>
          </a:p>
          <a:p>
            <a:pPr lvl="1"/>
            <a:r>
              <a:rPr lang="ro-RO" sz="2400"/>
              <a:t>DAC-ul R/2</a:t>
            </a:r>
            <a:r>
              <a:rPr lang="ro-RO" sz="2400" baseline="30000"/>
              <a:t>n</a:t>
            </a:r>
            <a:r>
              <a:rPr lang="ro-RO" sz="2400"/>
              <a:t>R</a:t>
            </a:r>
          </a:p>
          <a:p>
            <a:pPr lvl="1"/>
            <a:r>
              <a:rPr lang="ro-RO" sz="2400"/>
              <a:t>DAC-ul R/2R</a:t>
            </a:r>
          </a:p>
          <a:p>
            <a:pPr lvl="1"/>
            <a:r>
              <a:rPr lang="ro-RO" sz="2400"/>
              <a:t>ADC-uri</a:t>
            </a:r>
          </a:p>
          <a:p>
            <a:pPr lvl="2"/>
            <a:r>
              <a:rPr lang="ro-RO" sz="2200"/>
              <a:t>ADC paralel (Flash ADC)</a:t>
            </a:r>
          </a:p>
          <a:p>
            <a:pPr lvl="2"/>
            <a:r>
              <a:rPr lang="ro-RO" sz="2200"/>
              <a:t>ADC cu rampă digitală</a:t>
            </a:r>
          </a:p>
          <a:p>
            <a:pPr lvl="2"/>
            <a:r>
              <a:rPr lang="ro-RO" sz="2200"/>
              <a:t>ADC cu aproximații succesive</a:t>
            </a:r>
          </a:p>
          <a:p>
            <a:pPr lvl="2"/>
            <a:r>
              <a:rPr lang="ro-RO" sz="2200"/>
              <a:t>ADC cu urmărire</a:t>
            </a:r>
          </a:p>
          <a:p>
            <a:pPr lvl="2"/>
            <a:r>
              <a:rPr lang="ro-RO" sz="2200"/>
              <a:t>ADC cu integrare (simplă pantă)</a:t>
            </a:r>
          </a:p>
          <a:p>
            <a:pPr lvl="2"/>
            <a:r>
              <a:rPr lang="ro-RO" sz="2200"/>
              <a:t>ADC delta-sigma</a:t>
            </a:r>
          </a:p>
          <a:p>
            <a:pPr lvl="1"/>
            <a:endParaRPr lang="en-US" sz="2400"/>
          </a:p>
          <a:p>
            <a:endParaRPr lang="ro-RO"/>
          </a:p>
        </p:txBody>
      </p:sp>
      <p:sp>
        <p:nvSpPr>
          <p:cNvPr id="4" name="Date Placeholder 3"/>
          <p:cNvSpPr>
            <a:spLocks noGrp="1"/>
          </p:cNvSpPr>
          <p:nvPr>
            <p:ph type="dt" sz="half" idx="10"/>
          </p:nvPr>
        </p:nvSpPr>
        <p:spPr/>
        <p:txBody>
          <a:bodyPr/>
          <a:lstStyle/>
          <a:p>
            <a:pPr>
              <a:defRPr/>
            </a:pPr>
            <a:fld id="{F8CCD474-0CCA-4033-8CCF-4C2BFF3E9A15}"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2</a:t>
            </a:fld>
            <a:endParaRPr lang="en-US"/>
          </a:p>
        </p:txBody>
      </p:sp>
    </p:spTree>
    <p:extLst>
      <p:ext uri="{BB962C8B-B14F-4D97-AF65-F5344CB8AC3E}">
        <p14:creationId xmlns:p14="http://schemas.microsoft.com/office/powerpoint/2010/main" val="20461189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800">
                <a:solidFill>
                  <a:srgbClr val="D2533C"/>
                </a:solidFill>
              </a:rPr>
              <a:t>Conversia digital-analogică</a:t>
            </a:r>
            <a:br>
              <a:rPr lang="ro-RO" sz="2800">
                <a:solidFill>
                  <a:srgbClr val="D2533C"/>
                </a:solidFill>
              </a:rPr>
            </a:br>
            <a:r>
              <a:rPr lang="ro-RO" sz="2400">
                <a:solidFill>
                  <a:srgbClr val="D2533C"/>
                </a:solidFill>
              </a:rPr>
              <a:t>ADC paralel</a:t>
            </a:r>
            <a:endParaRPr lang="en-US"/>
          </a:p>
        </p:txBody>
      </p:sp>
      <p:sp>
        <p:nvSpPr>
          <p:cNvPr id="3" name="Content Placeholder 2"/>
          <p:cNvSpPr>
            <a:spLocks noGrp="1"/>
          </p:cNvSpPr>
          <p:nvPr>
            <p:ph idx="1"/>
          </p:nvPr>
        </p:nvSpPr>
        <p:spPr/>
        <p:txBody>
          <a:bodyPr/>
          <a:lstStyle/>
          <a:p>
            <a:r>
              <a:rPr lang="ro-RO"/>
              <a:t>Când lucrează, ADC-ul paralel produce un semnal de forma:</a:t>
            </a:r>
            <a:endParaRPr lang="en-US"/>
          </a:p>
        </p:txBody>
      </p:sp>
      <p:sp>
        <p:nvSpPr>
          <p:cNvPr id="4" name="Date Placeholder 3"/>
          <p:cNvSpPr>
            <a:spLocks noGrp="1"/>
          </p:cNvSpPr>
          <p:nvPr>
            <p:ph type="dt" sz="half" idx="10"/>
          </p:nvPr>
        </p:nvSpPr>
        <p:spPr/>
        <p:txBody>
          <a:bodyPr/>
          <a:lstStyle/>
          <a:p>
            <a:pPr>
              <a:defRPr/>
            </a:pPr>
            <a:fld id="{E7C733D5-D5C1-4788-B001-0405B1899644}"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20</a:t>
            </a:fld>
            <a:endParaRPr lang="en-US"/>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3437" y="2514600"/>
            <a:ext cx="7472363" cy="3957638"/>
          </a:xfrm>
          <a:prstGeom prst="rect">
            <a:avLst/>
          </a:prstGeom>
        </p:spPr>
      </p:pic>
    </p:spTree>
    <p:extLst>
      <p:ext uri="{BB962C8B-B14F-4D97-AF65-F5344CB8AC3E}">
        <p14:creationId xmlns:p14="http://schemas.microsoft.com/office/powerpoint/2010/main" val="24853126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800">
                <a:solidFill>
                  <a:srgbClr val="D2533C"/>
                </a:solidFill>
              </a:rPr>
              <a:t>Conversia digital-analogică</a:t>
            </a:r>
            <a:br>
              <a:rPr lang="ro-RO" sz="2800">
                <a:solidFill>
                  <a:srgbClr val="D2533C"/>
                </a:solidFill>
              </a:rPr>
            </a:br>
            <a:r>
              <a:rPr lang="ro-RO" sz="2400">
                <a:solidFill>
                  <a:srgbClr val="D2533C"/>
                </a:solidFill>
              </a:rPr>
              <a:t>ADC paralel</a:t>
            </a:r>
            <a:endParaRPr lang="en-US"/>
          </a:p>
        </p:txBody>
      </p:sp>
      <p:sp>
        <p:nvSpPr>
          <p:cNvPr id="3" name="Content Placeholder 2"/>
          <p:cNvSpPr>
            <a:spLocks noGrp="1"/>
          </p:cNvSpPr>
          <p:nvPr>
            <p:ph idx="1"/>
          </p:nvPr>
        </p:nvSpPr>
        <p:spPr/>
        <p:txBody>
          <a:bodyPr/>
          <a:lstStyle/>
          <a:p>
            <a:r>
              <a:rPr lang="ro-RO" dirty="0"/>
              <a:t>Nu este numai cel mai simplu din punctul de vedere al funcționării, ci este cel mai eficient dintre tehnologiile ADC din punct de vedere al vitezei, fiind limitat doar de întârzierile de propagare din comparatoare și porți.</a:t>
            </a:r>
          </a:p>
          <a:p>
            <a:r>
              <a:rPr lang="ro-RO" dirty="0"/>
              <a:t>Din păcate, folosește un număr mare de componente pentru un număr dat de biți de ieșire.</a:t>
            </a:r>
          </a:p>
          <a:p>
            <a:r>
              <a:rPr lang="ro-RO" dirty="0"/>
              <a:t>Acest ADC flash cu trei biți necesită șapte comparatoare.</a:t>
            </a:r>
          </a:p>
          <a:p>
            <a:r>
              <a:rPr lang="ro-RO" dirty="0"/>
              <a:t>O versiune pe patru biți ar necesita 15 comparatoare.</a:t>
            </a:r>
          </a:p>
          <a:p>
            <a:r>
              <a:rPr lang="ro-RO" dirty="0"/>
              <a:t>Considerând că opt biți sunt în general considerați minimul necesar pentru orice ADC practic (sunt necesare 255 de comparatoare!), metoda paralel își dezvăluie rapid slăbiciunea.</a:t>
            </a:r>
            <a:endParaRPr lang="en-US" dirty="0"/>
          </a:p>
        </p:txBody>
      </p:sp>
      <p:sp>
        <p:nvSpPr>
          <p:cNvPr id="4" name="Date Placeholder 3"/>
          <p:cNvSpPr>
            <a:spLocks noGrp="1"/>
          </p:cNvSpPr>
          <p:nvPr>
            <p:ph type="dt" sz="half" idx="10"/>
          </p:nvPr>
        </p:nvSpPr>
        <p:spPr/>
        <p:txBody>
          <a:bodyPr/>
          <a:lstStyle/>
          <a:p>
            <a:pPr>
              <a:defRPr/>
            </a:pPr>
            <a:fld id="{2D5229AB-7A60-4AC1-9878-BADE5BE68B23}"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21</a:t>
            </a:fld>
            <a:endParaRPr lang="en-US"/>
          </a:p>
        </p:txBody>
      </p:sp>
    </p:spTree>
    <p:extLst>
      <p:ext uri="{BB962C8B-B14F-4D97-AF65-F5344CB8AC3E}">
        <p14:creationId xmlns:p14="http://schemas.microsoft.com/office/powerpoint/2010/main" val="42644699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800">
                <a:solidFill>
                  <a:srgbClr val="D2533C"/>
                </a:solidFill>
              </a:rPr>
              <a:t>Conversia digital-analogică</a:t>
            </a:r>
            <a:br>
              <a:rPr lang="ro-RO" sz="2800">
                <a:solidFill>
                  <a:srgbClr val="D2533C"/>
                </a:solidFill>
              </a:rPr>
            </a:br>
            <a:r>
              <a:rPr lang="ro-RO" sz="2400">
                <a:solidFill>
                  <a:srgbClr val="D2533C"/>
                </a:solidFill>
              </a:rPr>
              <a:t>ADC paralel</a:t>
            </a:r>
            <a:endParaRPr lang="en-US"/>
          </a:p>
        </p:txBody>
      </p:sp>
      <p:sp>
        <p:nvSpPr>
          <p:cNvPr id="3" name="Content Placeholder 2"/>
          <p:cNvSpPr>
            <a:spLocks noGrp="1"/>
          </p:cNvSpPr>
          <p:nvPr>
            <p:ph idx="1"/>
          </p:nvPr>
        </p:nvSpPr>
        <p:spPr/>
        <p:txBody>
          <a:bodyPr/>
          <a:lstStyle/>
          <a:p>
            <a:r>
              <a:rPr lang="ro-RO" dirty="0"/>
              <a:t>Un avantaj suplimentar al convertorului paralel, adesea neglijat, este capacitatea acestuia de a produce o ieșire neliniară.</a:t>
            </a:r>
          </a:p>
          <a:p>
            <a:r>
              <a:rPr lang="ro-RO" dirty="0"/>
              <a:t>Cu rezistențe de valoare egală în rețeaua de divizoare a tensiunii de referință, fiecare număr binar consecutiv reprezintă aceeași cantitate în creșterea semnalului analogic, oferind un răspuns proporțional.</a:t>
            </a:r>
          </a:p>
          <a:p>
            <a:r>
              <a:rPr lang="ro-RO" dirty="0"/>
              <a:t>Cu toate acestea, pentru aplicații speciale, valorile rezistențelor din rețeaua de divizare pot fi inegale.</a:t>
            </a:r>
          </a:p>
          <a:p>
            <a:r>
              <a:rPr lang="ro-RO" dirty="0"/>
              <a:t>Acest lucru oferă ADC-ului un răspuns personalizat, neliniar la semnalul de intrare analogic.</a:t>
            </a:r>
            <a:endParaRPr lang="en-US" dirty="0"/>
          </a:p>
        </p:txBody>
      </p:sp>
      <p:sp>
        <p:nvSpPr>
          <p:cNvPr id="4" name="Date Placeholder 3"/>
          <p:cNvSpPr>
            <a:spLocks noGrp="1"/>
          </p:cNvSpPr>
          <p:nvPr>
            <p:ph type="dt" sz="half" idx="10"/>
          </p:nvPr>
        </p:nvSpPr>
        <p:spPr/>
        <p:txBody>
          <a:bodyPr/>
          <a:lstStyle/>
          <a:p>
            <a:pPr>
              <a:defRPr/>
            </a:pPr>
            <a:fld id="{6C3AEA02-A34F-4E07-9B00-29B1F92DA593}"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22</a:t>
            </a:fld>
            <a:endParaRPr lang="en-US"/>
          </a:p>
        </p:txBody>
      </p:sp>
    </p:spTree>
    <p:extLst>
      <p:ext uri="{BB962C8B-B14F-4D97-AF65-F5344CB8AC3E}">
        <p14:creationId xmlns:p14="http://schemas.microsoft.com/office/powerpoint/2010/main" val="27503756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800">
                <a:solidFill>
                  <a:srgbClr val="D2533C"/>
                </a:solidFill>
              </a:rPr>
              <a:t>Conversia digital-analogică</a:t>
            </a:r>
            <a:br>
              <a:rPr lang="ro-RO" sz="2800">
                <a:solidFill>
                  <a:srgbClr val="D2533C"/>
                </a:solidFill>
              </a:rPr>
            </a:br>
            <a:r>
              <a:rPr lang="ro-RO" sz="2400">
                <a:solidFill>
                  <a:srgbClr val="D2533C"/>
                </a:solidFill>
              </a:rPr>
              <a:t>ADC cu rampă digitală</a:t>
            </a:r>
            <a:endParaRPr lang="en-US"/>
          </a:p>
        </p:txBody>
      </p:sp>
      <p:sp>
        <p:nvSpPr>
          <p:cNvPr id="3" name="Content Placeholder 2"/>
          <p:cNvSpPr>
            <a:spLocks noGrp="1"/>
          </p:cNvSpPr>
          <p:nvPr>
            <p:ph idx="1"/>
          </p:nvPr>
        </p:nvSpPr>
        <p:spPr/>
        <p:txBody>
          <a:bodyPr/>
          <a:lstStyle/>
          <a:p>
            <a:r>
              <a:rPr lang="ro-RO" dirty="0"/>
              <a:t>De asemenea, cunoscut drept convertor cu rampă în trepte sau convertor A/D cu contor, este, de asemenea, destul de ușor de înțeles, dar, din păcate, suferă de mai multe limitări.</a:t>
            </a:r>
          </a:p>
          <a:p>
            <a:r>
              <a:rPr lang="ro-RO" dirty="0"/>
              <a:t>Se conectează ieșirii unui contor binar care rulează liber la intrarea unui DAC, apoi se compară ieșirea analogică a DAC-ului cu semnalul de intrare analogic care urmează să fie digitizat și se utilizează ieșirea comparatorului pentru a indica oprirea contorului.</a:t>
            </a:r>
            <a:endParaRPr lang="en-US" dirty="0"/>
          </a:p>
        </p:txBody>
      </p:sp>
      <p:sp>
        <p:nvSpPr>
          <p:cNvPr id="4" name="Date Placeholder 3"/>
          <p:cNvSpPr>
            <a:spLocks noGrp="1"/>
          </p:cNvSpPr>
          <p:nvPr>
            <p:ph type="dt" sz="half" idx="10"/>
          </p:nvPr>
        </p:nvSpPr>
        <p:spPr/>
        <p:txBody>
          <a:bodyPr/>
          <a:lstStyle/>
          <a:p>
            <a:pPr>
              <a:defRPr/>
            </a:pPr>
            <a:fld id="{F24087E1-9581-44FE-A9D3-71697939A274}"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23</a:t>
            </a:fld>
            <a:endParaRPr lang="en-US"/>
          </a:p>
        </p:txBody>
      </p:sp>
    </p:spTree>
    <p:extLst>
      <p:ext uri="{BB962C8B-B14F-4D97-AF65-F5344CB8AC3E}">
        <p14:creationId xmlns:p14="http://schemas.microsoft.com/office/powerpoint/2010/main" val="14875098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800">
                <a:solidFill>
                  <a:srgbClr val="D2533C"/>
                </a:solidFill>
              </a:rPr>
              <a:t>Conversia digital-analogică</a:t>
            </a:r>
            <a:br>
              <a:rPr lang="ro-RO" sz="2800">
                <a:solidFill>
                  <a:srgbClr val="D2533C"/>
                </a:solidFill>
              </a:rPr>
            </a:br>
            <a:r>
              <a:rPr lang="ro-RO" sz="2400">
                <a:solidFill>
                  <a:srgbClr val="D2533C"/>
                </a:solidFill>
              </a:rPr>
              <a:t>ADC cu rampă digitală</a:t>
            </a:r>
            <a:endParaRPr lang="en-US"/>
          </a:p>
        </p:txBody>
      </p:sp>
      <p:sp>
        <p:nvSpPr>
          <p:cNvPr id="3" name="Content Placeholder 2"/>
          <p:cNvSpPr>
            <a:spLocks noGrp="1"/>
          </p:cNvSpPr>
          <p:nvPr>
            <p:ph idx="1"/>
          </p:nvPr>
        </p:nvSpPr>
        <p:spPr/>
        <p:txBody>
          <a:bodyPr/>
          <a:lstStyle/>
          <a:p>
            <a:r>
              <a:rPr lang="ro-RO"/>
              <a:t>Schema</a:t>
            </a:r>
            <a:endParaRPr lang="en-US"/>
          </a:p>
        </p:txBody>
      </p:sp>
      <p:sp>
        <p:nvSpPr>
          <p:cNvPr id="4" name="Date Placeholder 3"/>
          <p:cNvSpPr>
            <a:spLocks noGrp="1"/>
          </p:cNvSpPr>
          <p:nvPr>
            <p:ph type="dt" sz="half" idx="10"/>
          </p:nvPr>
        </p:nvSpPr>
        <p:spPr/>
        <p:txBody>
          <a:bodyPr/>
          <a:lstStyle/>
          <a:p>
            <a:pPr>
              <a:defRPr/>
            </a:pPr>
            <a:fld id="{B0A9E55E-A875-4B9C-B976-A21C5173331E}"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24</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 y="2295525"/>
            <a:ext cx="5124450" cy="4238625"/>
          </a:xfrm>
          <a:prstGeom prst="rect">
            <a:avLst/>
          </a:prstGeom>
        </p:spPr>
      </p:pic>
      <p:sp>
        <p:nvSpPr>
          <p:cNvPr id="8" name="Rectangle 7"/>
          <p:cNvSpPr/>
          <p:nvPr/>
        </p:nvSpPr>
        <p:spPr>
          <a:xfrm>
            <a:off x="5276850" y="2201882"/>
            <a:ext cx="3790950" cy="3970318"/>
          </a:xfrm>
          <a:prstGeom prst="rect">
            <a:avLst/>
          </a:prstGeom>
        </p:spPr>
        <p:txBody>
          <a:bodyPr wrap="square">
            <a:spAutoFit/>
          </a:bodyPr>
          <a:lstStyle/>
          <a:p>
            <a:pPr marL="285750" indent="-285750">
              <a:buFont typeface="Arial" panose="020B0604020202020204" pitchFamily="34" charset="0"/>
              <a:buChar char="•"/>
            </a:pPr>
            <a:r>
              <a:rPr lang="ro-RO"/>
              <a:t>Pe măsură ce contorul numără crescător la fiecare impuls de ceas, la ieșirea DAC-ului se obține o tensiune ușor mai mare (mai pozitivă).</a:t>
            </a:r>
          </a:p>
          <a:p>
            <a:pPr marL="285750" indent="-285750">
              <a:buFont typeface="Arial" panose="020B0604020202020204" pitchFamily="34" charset="0"/>
              <a:buChar char="•"/>
            </a:pPr>
            <a:r>
              <a:rPr lang="ro-RO"/>
              <a:t>Această tensiune este comparată de către comparator cu tensiunea de intrare.</a:t>
            </a:r>
          </a:p>
          <a:p>
            <a:pPr marL="285750" indent="-285750">
              <a:buFont typeface="Arial" panose="020B0604020202020204" pitchFamily="34" charset="0"/>
              <a:buChar char="•"/>
            </a:pPr>
            <a:r>
              <a:rPr lang="ro-RO"/>
              <a:t>Dacă tensiunea de intrare este mai mare decât cea de la ieșirea DAC-ului, ieșirea comparatorului va fi în stare ”înaltă”, iar contorul va continua să numere în mod normal.</a:t>
            </a:r>
            <a:endParaRPr lang="en-US"/>
          </a:p>
        </p:txBody>
      </p:sp>
    </p:spTree>
    <p:extLst>
      <p:ext uri="{BB962C8B-B14F-4D97-AF65-F5344CB8AC3E}">
        <p14:creationId xmlns:p14="http://schemas.microsoft.com/office/powerpoint/2010/main" val="20754971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800">
                <a:solidFill>
                  <a:srgbClr val="D2533C"/>
                </a:solidFill>
              </a:rPr>
              <a:t>Conversia digital-analogică</a:t>
            </a:r>
            <a:br>
              <a:rPr lang="ro-RO" sz="2800">
                <a:solidFill>
                  <a:srgbClr val="D2533C"/>
                </a:solidFill>
              </a:rPr>
            </a:br>
            <a:r>
              <a:rPr lang="ro-RO" sz="2400">
                <a:solidFill>
                  <a:srgbClr val="D2533C"/>
                </a:solidFill>
              </a:rPr>
              <a:t>ADC cu rampă digitală</a:t>
            </a:r>
            <a:endParaRPr lang="en-US"/>
          </a:p>
        </p:txBody>
      </p:sp>
      <p:sp>
        <p:nvSpPr>
          <p:cNvPr id="3" name="Content Placeholder 2"/>
          <p:cNvSpPr>
            <a:spLocks noGrp="1"/>
          </p:cNvSpPr>
          <p:nvPr>
            <p:ph idx="1"/>
          </p:nvPr>
        </p:nvSpPr>
        <p:spPr/>
        <p:txBody>
          <a:bodyPr/>
          <a:lstStyle/>
          <a:p>
            <a:r>
              <a:rPr lang="ro-RO"/>
              <a:t>În cele din urmă, totuși, ieșirea DAC va depăși tensiunea de intrare, determinând ieșirea comparatorului să treacă în starea ”joasă”.</a:t>
            </a:r>
          </a:p>
          <a:p>
            <a:r>
              <a:rPr lang="ro-RO"/>
              <a:t>Acest fapt va determina două lucruri:</a:t>
            </a:r>
          </a:p>
          <a:p>
            <a:pPr lvl="1"/>
            <a:r>
              <a:rPr lang="ro-RO"/>
              <a:t>în primul rând, tranziția de la stare ”înaltă” la stare ”joasă” a ieșirii comparatorului va determina registrul de deplasare să "încarce" numărul binar la care a ajuns contorul, actualizând astfel ieșirea circuitului ADC;</a:t>
            </a:r>
          </a:p>
          <a:p>
            <a:pPr lvl="1"/>
            <a:r>
              <a:rPr lang="ro-RO"/>
              <a:t>în al doilea rând, contorul va primi un semnal de nivel ”scăzut” pe intrarea LOAD, activă în stare scăzută, determinând, pe următorul impuls de ceas, resetarea la 00000000.</a:t>
            </a:r>
            <a:endParaRPr lang="en-US"/>
          </a:p>
        </p:txBody>
      </p:sp>
      <p:sp>
        <p:nvSpPr>
          <p:cNvPr id="4" name="Date Placeholder 3"/>
          <p:cNvSpPr>
            <a:spLocks noGrp="1"/>
          </p:cNvSpPr>
          <p:nvPr>
            <p:ph type="dt" sz="half" idx="10"/>
          </p:nvPr>
        </p:nvSpPr>
        <p:spPr/>
        <p:txBody>
          <a:bodyPr/>
          <a:lstStyle/>
          <a:p>
            <a:pPr>
              <a:defRPr/>
            </a:pPr>
            <a:fld id="{DF6D5995-C4E1-4167-BECB-B30ADD6BF4EF}"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25</a:t>
            </a:fld>
            <a:endParaRPr lang="en-US"/>
          </a:p>
        </p:txBody>
      </p:sp>
    </p:spTree>
    <p:extLst>
      <p:ext uri="{BB962C8B-B14F-4D97-AF65-F5344CB8AC3E}">
        <p14:creationId xmlns:p14="http://schemas.microsoft.com/office/powerpoint/2010/main" val="40753387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800">
                <a:solidFill>
                  <a:srgbClr val="D2533C"/>
                </a:solidFill>
              </a:rPr>
              <a:t>Conversia digital-analogică</a:t>
            </a:r>
            <a:br>
              <a:rPr lang="ro-RO" sz="2800">
                <a:solidFill>
                  <a:srgbClr val="D2533C"/>
                </a:solidFill>
              </a:rPr>
            </a:br>
            <a:r>
              <a:rPr lang="ro-RO" sz="2400">
                <a:solidFill>
                  <a:srgbClr val="D2533C"/>
                </a:solidFill>
              </a:rPr>
              <a:t>ADC cu rampă digitală</a:t>
            </a:r>
            <a:endParaRPr lang="en-US"/>
          </a:p>
        </p:txBody>
      </p:sp>
      <p:sp>
        <p:nvSpPr>
          <p:cNvPr id="3" name="Content Placeholder 2"/>
          <p:cNvSpPr>
            <a:spLocks noGrp="1"/>
          </p:cNvSpPr>
          <p:nvPr>
            <p:ph idx="1"/>
          </p:nvPr>
        </p:nvSpPr>
        <p:spPr/>
        <p:txBody>
          <a:bodyPr>
            <a:normAutofit/>
          </a:bodyPr>
          <a:lstStyle/>
          <a:p>
            <a:r>
              <a:rPr lang="ro-RO" sz="2200" dirty="0"/>
              <a:t>Efectul acestui circuit este de a produce la ieșirea DAC-ului un semnal rampă până la un anumit nivel al semnalului de intrare analogic, de a oferi la ieșire numărul binar corespunzător acelui nivel analogic și de a porni mereu de la capăt.</a:t>
            </a:r>
            <a:endParaRPr lang="en-US" sz="2200" dirty="0"/>
          </a:p>
        </p:txBody>
      </p:sp>
      <p:sp>
        <p:nvSpPr>
          <p:cNvPr id="4" name="Date Placeholder 3"/>
          <p:cNvSpPr>
            <a:spLocks noGrp="1"/>
          </p:cNvSpPr>
          <p:nvPr>
            <p:ph type="dt" sz="half" idx="10"/>
          </p:nvPr>
        </p:nvSpPr>
        <p:spPr/>
        <p:txBody>
          <a:bodyPr/>
          <a:lstStyle/>
          <a:p>
            <a:pPr>
              <a:defRPr/>
            </a:pPr>
            <a:fld id="{011A4E8C-5E1C-412A-9D5F-DB3888302DBF}"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26</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1630" y="3352800"/>
            <a:ext cx="5920740" cy="3166110"/>
          </a:xfrm>
          <a:prstGeom prst="rect">
            <a:avLst/>
          </a:prstGeom>
        </p:spPr>
      </p:pic>
    </p:spTree>
    <p:extLst>
      <p:ext uri="{BB962C8B-B14F-4D97-AF65-F5344CB8AC3E}">
        <p14:creationId xmlns:p14="http://schemas.microsoft.com/office/powerpoint/2010/main" val="16403917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800">
                <a:solidFill>
                  <a:srgbClr val="D2533C"/>
                </a:solidFill>
              </a:rPr>
              <a:t>Conversia digital-analogică</a:t>
            </a:r>
            <a:br>
              <a:rPr lang="ro-RO" sz="2800">
                <a:solidFill>
                  <a:srgbClr val="D2533C"/>
                </a:solidFill>
              </a:rPr>
            </a:br>
            <a:r>
              <a:rPr lang="ro-RO" sz="2400">
                <a:solidFill>
                  <a:srgbClr val="D2533C"/>
                </a:solidFill>
              </a:rPr>
              <a:t>ADC cu rampă digitală</a:t>
            </a:r>
            <a:endParaRPr lang="en-US"/>
          </a:p>
        </p:txBody>
      </p:sp>
      <p:sp>
        <p:nvSpPr>
          <p:cNvPr id="3" name="Content Placeholder 2"/>
          <p:cNvSpPr>
            <a:spLocks noGrp="1"/>
          </p:cNvSpPr>
          <p:nvPr>
            <p:ph idx="1"/>
          </p:nvPr>
        </p:nvSpPr>
        <p:spPr/>
        <p:txBody>
          <a:bodyPr>
            <a:normAutofit/>
          </a:bodyPr>
          <a:lstStyle/>
          <a:p>
            <a:r>
              <a:rPr lang="ro-RO" sz="2200" dirty="0"/>
              <a:t>De reținut că timpul dintre actualizări (noile valori digitale de ieșire) se modifică în funcție de cât de mare este tensiunea de intrare.</a:t>
            </a:r>
          </a:p>
          <a:p>
            <a:r>
              <a:rPr lang="ro-RO" sz="2200" dirty="0"/>
              <a:t>Pentru niveluri scăzute de semnal, actualizările sunt destul de dese.</a:t>
            </a:r>
          </a:p>
          <a:p>
            <a:r>
              <a:rPr lang="ro-RO" sz="2200" dirty="0"/>
              <a:t>Pentru niveluri mai mari de semnal, acestea sunt mai distanțate în timp:</a:t>
            </a:r>
            <a:endParaRPr lang="en-US" sz="2200" dirty="0"/>
          </a:p>
        </p:txBody>
      </p:sp>
      <p:sp>
        <p:nvSpPr>
          <p:cNvPr id="4" name="Date Placeholder 3"/>
          <p:cNvSpPr>
            <a:spLocks noGrp="1"/>
          </p:cNvSpPr>
          <p:nvPr>
            <p:ph type="dt" sz="half" idx="10"/>
          </p:nvPr>
        </p:nvSpPr>
        <p:spPr/>
        <p:txBody>
          <a:bodyPr/>
          <a:lstStyle/>
          <a:p>
            <a:pPr>
              <a:defRPr/>
            </a:pPr>
            <a:fld id="{6D982185-E5E4-46EF-BBAF-1C1E5EAA9B45}"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27</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7397" y="4609221"/>
            <a:ext cx="7049206" cy="1847850"/>
          </a:xfrm>
          <a:prstGeom prst="rect">
            <a:avLst/>
          </a:prstGeom>
        </p:spPr>
      </p:pic>
    </p:spTree>
    <p:extLst>
      <p:ext uri="{BB962C8B-B14F-4D97-AF65-F5344CB8AC3E}">
        <p14:creationId xmlns:p14="http://schemas.microsoft.com/office/powerpoint/2010/main" val="11955874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800">
                <a:solidFill>
                  <a:srgbClr val="D2533C"/>
                </a:solidFill>
              </a:rPr>
              <a:t>Conversia digital-analogică</a:t>
            </a:r>
            <a:br>
              <a:rPr lang="ro-RO" sz="2800">
                <a:solidFill>
                  <a:srgbClr val="D2533C"/>
                </a:solidFill>
              </a:rPr>
            </a:br>
            <a:r>
              <a:rPr lang="ro-RO" sz="2400">
                <a:solidFill>
                  <a:srgbClr val="D2533C"/>
                </a:solidFill>
              </a:rPr>
              <a:t>ADC cu rampă digitală</a:t>
            </a:r>
            <a:endParaRPr lang="en-US"/>
          </a:p>
        </p:txBody>
      </p:sp>
      <p:sp>
        <p:nvSpPr>
          <p:cNvPr id="3" name="Content Placeholder 2"/>
          <p:cNvSpPr>
            <a:spLocks noGrp="1"/>
          </p:cNvSpPr>
          <p:nvPr>
            <p:ph idx="1"/>
          </p:nvPr>
        </p:nvSpPr>
        <p:spPr/>
        <p:txBody>
          <a:bodyPr/>
          <a:lstStyle/>
          <a:p>
            <a:r>
              <a:rPr lang="ro-RO"/>
              <a:t>Pentru multe aplicații cu ADC-uri, această variație în frecvența de actualizare (timpul de eșantionare) nu este acceptabilă.</a:t>
            </a:r>
          </a:p>
          <a:p>
            <a:r>
              <a:rPr lang="ro-RO"/>
              <a:t>Acest lucru și faptul că circuitul trebuie să numere mereu de la 0 la începutul fiecărui ciclu de numărare face ca semnalul analogic care poate fi digitizat să fie relativ lent, plasează ADC cu rampă digitală într-un dezavantaj față de alte strategii cu contor.</a:t>
            </a:r>
            <a:endParaRPr lang="en-US"/>
          </a:p>
        </p:txBody>
      </p:sp>
      <p:sp>
        <p:nvSpPr>
          <p:cNvPr id="4" name="Date Placeholder 3"/>
          <p:cNvSpPr>
            <a:spLocks noGrp="1"/>
          </p:cNvSpPr>
          <p:nvPr>
            <p:ph type="dt" sz="half" idx="10"/>
          </p:nvPr>
        </p:nvSpPr>
        <p:spPr/>
        <p:txBody>
          <a:bodyPr/>
          <a:lstStyle/>
          <a:p>
            <a:pPr>
              <a:defRPr/>
            </a:pPr>
            <a:fld id="{AE746DD5-27F5-4941-B5C6-74658E3AE3FB}"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28</a:t>
            </a:fld>
            <a:endParaRPr lang="en-US"/>
          </a:p>
        </p:txBody>
      </p:sp>
    </p:spTree>
    <p:extLst>
      <p:ext uri="{BB962C8B-B14F-4D97-AF65-F5344CB8AC3E}">
        <p14:creationId xmlns:p14="http://schemas.microsoft.com/office/powerpoint/2010/main" val="11199428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800">
                <a:solidFill>
                  <a:srgbClr val="D2533C"/>
                </a:solidFill>
              </a:rPr>
              <a:t>Conversia digital-analogică</a:t>
            </a:r>
            <a:br>
              <a:rPr lang="ro-RO" sz="2800">
                <a:solidFill>
                  <a:srgbClr val="D2533C"/>
                </a:solidFill>
              </a:rPr>
            </a:br>
            <a:r>
              <a:rPr lang="ro-RO" sz="2400">
                <a:solidFill>
                  <a:srgbClr val="D2533C"/>
                </a:solidFill>
              </a:rPr>
              <a:t>ADC cu aproximări succesive</a:t>
            </a:r>
            <a:endParaRPr lang="en-US"/>
          </a:p>
        </p:txBody>
      </p:sp>
      <p:sp>
        <p:nvSpPr>
          <p:cNvPr id="3" name="Content Placeholder 2"/>
          <p:cNvSpPr>
            <a:spLocks noGrp="1"/>
          </p:cNvSpPr>
          <p:nvPr>
            <p:ph idx="1"/>
          </p:nvPr>
        </p:nvSpPr>
        <p:spPr/>
        <p:txBody>
          <a:bodyPr>
            <a:normAutofit/>
          </a:bodyPr>
          <a:lstStyle/>
          <a:p>
            <a:r>
              <a:rPr lang="ro-RO"/>
              <a:t>Singura deosebire față de ADC cu rampă digitală constă într- un registru cu aproximări succesive.</a:t>
            </a:r>
          </a:p>
          <a:p>
            <a:r>
              <a:rPr lang="ro-RO"/>
              <a:t>În loc să numere într-o secvență binară, acest registru numără prin testarea tuturor valorilor de biți începând cu cel mai semnificativ bit și terminând în cel mai puțin semnificativ.</a:t>
            </a:r>
          </a:p>
          <a:p>
            <a:r>
              <a:rPr lang="ro-RO"/>
              <a:t>Pe tot parcursul procesului de numărare, registrul monitorizează ieșirea comparatorului pentru a vedea dacă numărul binar este mai mic sau mai mare decât semnalul de intrare analogic, ajustând, în consecință, valorile biților.</a:t>
            </a:r>
          </a:p>
        </p:txBody>
      </p:sp>
      <p:sp>
        <p:nvSpPr>
          <p:cNvPr id="4" name="Date Placeholder 3"/>
          <p:cNvSpPr>
            <a:spLocks noGrp="1"/>
          </p:cNvSpPr>
          <p:nvPr>
            <p:ph type="dt" sz="half" idx="10"/>
          </p:nvPr>
        </p:nvSpPr>
        <p:spPr/>
        <p:txBody>
          <a:bodyPr/>
          <a:lstStyle/>
          <a:p>
            <a:pPr>
              <a:defRPr/>
            </a:pPr>
            <a:fld id="{BD95F26E-8FD5-4CA0-8D16-DFA003FA802D}"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29</a:t>
            </a:fld>
            <a:endParaRPr lang="en-US"/>
          </a:p>
        </p:txBody>
      </p:sp>
    </p:spTree>
    <p:extLst>
      <p:ext uri="{BB962C8B-B14F-4D97-AF65-F5344CB8AC3E}">
        <p14:creationId xmlns:p14="http://schemas.microsoft.com/office/powerpoint/2010/main" val="3497029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800">
                <a:solidFill>
                  <a:srgbClr val="D2533C"/>
                </a:solidFill>
              </a:rPr>
              <a:t>Conversia digital-analogică</a:t>
            </a:r>
            <a:br>
              <a:rPr lang="ro-RO" sz="2800">
                <a:solidFill>
                  <a:srgbClr val="D2533C"/>
                </a:solidFill>
              </a:rPr>
            </a:br>
            <a:r>
              <a:rPr lang="ro-RO" sz="2400">
                <a:solidFill>
                  <a:srgbClr val="D2533C"/>
                </a:solidFill>
              </a:rPr>
              <a:t>Introducere</a:t>
            </a:r>
            <a:endParaRPr lang="en-US"/>
          </a:p>
        </p:txBody>
      </p:sp>
      <p:sp>
        <p:nvSpPr>
          <p:cNvPr id="3" name="Content Placeholder 2"/>
          <p:cNvSpPr>
            <a:spLocks noGrp="1"/>
          </p:cNvSpPr>
          <p:nvPr>
            <p:ph idx="1"/>
          </p:nvPr>
        </p:nvSpPr>
        <p:spPr/>
        <p:txBody>
          <a:bodyPr/>
          <a:lstStyle/>
          <a:p>
            <a:r>
              <a:rPr lang="ro-RO"/>
              <a:t>Conectarea circuitelor digitale la senzori este simplă dacă dispozitivele senzorilor lucrează și ele în mod digital.</a:t>
            </a:r>
          </a:p>
          <a:p>
            <a:r>
              <a:rPr lang="ro-RO"/>
              <a:t>Întrerupătoarele, releele și codificatoarele sunt ușor interfațate cu porțile logice, datorită naturii semnalelor lor de tip ON/OFF.</a:t>
            </a:r>
          </a:p>
          <a:p>
            <a:r>
              <a:rPr lang="ro-RO"/>
              <a:t>Cu toate acestea, atunci când sunt implicate dispozitive analogice, interfațarea devine mult mai complexă. </a:t>
            </a:r>
          </a:p>
          <a:p>
            <a:r>
              <a:rPr lang="ro-RO"/>
              <a:t>Este nevoie de o modalitate de translatare electronică a semnalelor analogice în valori digitale (binare) și invers.</a:t>
            </a:r>
          </a:p>
          <a:p>
            <a:r>
              <a:rPr lang="ro-RO"/>
              <a:t>Prima operație o face ADC-ul iar cea de-a doua DAC-ul.</a:t>
            </a:r>
            <a:endParaRPr lang="en-US"/>
          </a:p>
        </p:txBody>
      </p:sp>
      <p:sp>
        <p:nvSpPr>
          <p:cNvPr id="4" name="Date Placeholder 3"/>
          <p:cNvSpPr>
            <a:spLocks noGrp="1"/>
          </p:cNvSpPr>
          <p:nvPr>
            <p:ph type="dt" sz="half" idx="10"/>
          </p:nvPr>
        </p:nvSpPr>
        <p:spPr/>
        <p:txBody>
          <a:bodyPr/>
          <a:lstStyle/>
          <a:p>
            <a:pPr>
              <a:defRPr/>
            </a:pPr>
            <a:fld id="{11E4732D-DDA2-41D2-BF9A-47A42105C8CA}"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3</a:t>
            </a:fld>
            <a:endParaRPr lang="en-US"/>
          </a:p>
        </p:txBody>
      </p:sp>
    </p:spTree>
    <p:extLst>
      <p:ext uri="{BB962C8B-B14F-4D97-AF65-F5344CB8AC3E}">
        <p14:creationId xmlns:p14="http://schemas.microsoft.com/office/powerpoint/2010/main" val="35753163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800">
                <a:solidFill>
                  <a:srgbClr val="D2533C"/>
                </a:solidFill>
              </a:rPr>
              <a:t>Conversia digital-analogică</a:t>
            </a:r>
            <a:br>
              <a:rPr lang="ro-RO" sz="2800">
                <a:solidFill>
                  <a:srgbClr val="D2533C"/>
                </a:solidFill>
              </a:rPr>
            </a:br>
            <a:r>
              <a:rPr lang="ro-RO" sz="2400">
                <a:solidFill>
                  <a:srgbClr val="D2533C"/>
                </a:solidFill>
              </a:rPr>
              <a:t>ADC cu aproximări succesive</a:t>
            </a:r>
            <a:endParaRPr lang="en-US"/>
          </a:p>
        </p:txBody>
      </p:sp>
      <p:sp>
        <p:nvSpPr>
          <p:cNvPr id="3" name="Content Placeholder 2"/>
          <p:cNvSpPr>
            <a:spLocks noGrp="1"/>
          </p:cNvSpPr>
          <p:nvPr>
            <p:ph idx="1"/>
          </p:nvPr>
        </p:nvSpPr>
        <p:spPr/>
        <p:txBody>
          <a:bodyPr>
            <a:normAutofit/>
          </a:bodyPr>
          <a:lstStyle/>
          <a:p>
            <a:r>
              <a:rPr lang="ro-RO"/>
              <a:t>Modul în care este încărcat registrul este identic cu metoda "trial-and-fit" a conversiei binar-zecimale, prin care diferite valori de biți sunt testate, începând de la MSB la LSB pentru a obține un număr binar egal cu numărul zecimal inițial.</a:t>
            </a:r>
          </a:p>
          <a:p>
            <a:r>
              <a:rPr lang="ro-RO"/>
              <a:t>Avantajul acestei strategii de numărare constă în faptul că este mult mai rapid: ieșirea DAC-ului ajunge la valoarea semnalului analogic de intrare în pași mult mai mari decât în ​​numărarea care începe mereu de la 0.</a:t>
            </a:r>
            <a:endParaRPr lang="en-US"/>
          </a:p>
        </p:txBody>
      </p:sp>
      <p:sp>
        <p:nvSpPr>
          <p:cNvPr id="4" name="Date Placeholder 3"/>
          <p:cNvSpPr>
            <a:spLocks noGrp="1"/>
          </p:cNvSpPr>
          <p:nvPr>
            <p:ph type="dt" sz="half" idx="10"/>
          </p:nvPr>
        </p:nvSpPr>
        <p:spPr/>
        <p:txBody>
          <a:bodyPr/>
          <a:lstStyle/>
          <a:p>
            <a:pPr>
              <a:defRPr/>
            </a:pPr>
            <a:fld id="{F7CCD610-8AE0-43D3-BA16-68993F509E23}"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30</a:t>
            </a:fld>
            <a:endParaRPr lang="en-US"/>
          </a:p>
        </p:txBody>
      </p:sp>
    </p:spTree>
    <p:extLst>
      <p:ext uri="{BB962C8B-B14F-4D97-AF65-F5344CB8AC3E}">
        <p14:creationId xmlns:p14="http://schemas.microsoft.com/office/powerpoint/2010/main" val="17918912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800">
                <a:solidFill>
                  <a:srgbClr val="D2533C"/>
                </a:solidFill>
              </a:rPr>
              <a:t>Conversia digital-analogică</a:t>
            </a:r>
            <a:br>
              <a:rPr lang="ro-RO" sz="2800">
                <a:solidFill>
                  <a:srgbClr val="D2533C"/>
                </a:solidFill>
              </a:rPr>
            </a:br>
            <a:r>
              <a:rPr lang="ro-RO" sz="2400">
                <a:solidFill>
                  <a:srgbClr val="D2533C"/>
                </a:solidFill>
              </a:rPr>
              <a:t>ADC cu aproximări succesive</a:t>
            </a:r>
            <a:endParaRPr lang="en-US"/>
          </a:p>
        </p:txBody>
      </p:sp>
      <p:sp>
        <p:nvSpPr>
          <p:cNvPr id="3" name="Content Placeholder 2"/>
          <p:cNvSpPr>
            <a:spLocks noGrp="1"/>
          </p:cNvSpPr>
          <p:nvPr>
            <p:ph idx="1"/>
          </p:nvPr>
        </p:nvSpPr>
        <p:spPr/>
        <p:txBody>
          <a:bodyPr/>
          <a:lstStyle/>
          <a:p>
            <a:r>
              <a:rPr lang="ro-RO"/>
              <a:t>Schema:</a:t>
            </a:r>
            <a:endParaRPr lang="en-US"/>
          </a:p>
        </p:txBody>
      </p:sp>
      <p:sp>
        <p:nvSpPr>
          <p:cNvPr id="4" name="Date Placeholder 3"/>
          <p:cNvSpPr>
            <a:spLocks noGrp="1"/>
          </p:cNvSpPr>
          <p:nvPr>
            <p:ph type="dt" sz="half" idx="10"/>
          </p:nvPr>
        </p:nvSpPr>
        <p:spPr/>
        <p:txBody>
          <a:bodyPr/>
          <a:lstStyle/>
          <a:p>
            <a:pPr>
              <a:defRPr/>
            </a:pPr>
            <a:fld id="{0042E4C9-A707-4EFA-93E2-1FC987871AB1}"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31</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09775" y="2314575"/>
            <a:ext cx="5124450" cy="4238625"/>
          </a:xfrm>
          <a:prstGeom prst="rect">
            <a:avLst/>
          </a:prstGeom>
        </p:spPr>
      </p:pic>
    </p:spTree>
    <p:extLst>
      <p:ext uri="{BB962C8B-B14F-4D97-AF65-F5344CB8AC3E}">
        <p14:creationId xmlns:p14="http://schemas.microsoft.com/office/powerpoint/2010/main" val="23227428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800">
                <a:solidFill>
                  <a:srgbClr val="D2533C"/>
                </a:solidFill>
              </a:rPr>
              <a:t>Conversia digital-analogică</a:t>
            </a:r>
            <a:br>
              <a:rPr lang="ro-RO" sz="2800">
                <a:solidFill>
                  <a:srgbClr val="D2533C"/>
                </a:solidFill>
              </a:rPr>
            </a:br>
            <a:r>
              <a:rPr lang="ro-RO" sz="2400">
                <a:solidFill>
                  <a:srgbClr val="D2533C"/>
                </a:solidFill>
              </a:rPr>
              <a:t>ADC cu aproximări succesive</a:t>
            </a:r>
            <a:endParaRPr lang="en-US"/>
          </a:p>
        </p:txBody>
      </p:sp>
      <p:sp>
        <p:nvSpPr>
          <p:cNvPr id="3" name="Content Placeholder 2"/>
          <p:cNvSpPr>
            <a:spLocks noGrp="1"/>
          </p:cNvSpPr>
          <p:nvPr>
            <p:ph idx="1"/>
          </p:nvPr>
        </p:nvSpPr>
        <p:spPr/>
        <p:txBody>
          <a:bodyPr>
            <a:normAutofit lnSpcReduction="10000"/>
          </a:bodyPr>
          <a:lstStyle/>
          <a:p>
            <a:r>
              <a:rPr lang="ro-RO" sz="2000" dirty="0"/>
              <a:t>Trebuie remarcat faptul că SAR este, în general, capabil să emită numărul binar în format serial (un bit la un moment dat), eliminând astfel necesitatea unui registru de deplasare.</a:t>
            </a:r>
          </a:p>
          <a:p>
            <a:endParaRPr lang="ro-RO" sz="2000" dirty="0"/>
          </a:p>
          <a:p>
            <a:endParaRPr lang="ro-RO" sz="2000" dirty="0"/>
          </a:p>
          <a:p>
            <a:endParaRPr lang="ro-RO" sz="2000" dirty="0"/>
          </a:p>
          <a:p>
            <a:endParaRPr lang="ro-RO" sz="2000" dirty="0"/>
          </a:p>
          <a:p>
            <a:endParaRPr lang="ro-RO" sz="2000" dirty="0"/>
          </a:p>
          <a:p>
            <a:endParaRPr lang="ro-RO" sz="2000" dirty="0"/>
          </a:p>
          <a:p>
            <a:endParaRPr lang="ro-RO" sz="2000" dirty="0"/>
          </a:p>
          <a:p>
            <a:endParaRPr lang="ro-RO" sz="2000" dirty="0"/>
          </a:p>
          <a:p>
            <a:endParaRPr lang="ro-RO" sz="2000" dirty="0"/>
          </a:p>
          <a:p>
            <a:r>
              <a:rPr lang="ro-RO" sz="2000" dirty="0"/>
              <a:t>Spre deosebire de ADC cu rampă digitală, actualizările pentru acest ADC apar la intervale </a:t>
            </a:r>
            <a:r>
              <a:rPr lang="en-US" sz="2000" dirty="0" err="1"/>
              <a:t>egale</a:t>
            </a:r>
            <a:r>
              <a:rPr lang="ro-RO" sz="2000" dirty="0"/>
              <a:t>.</a:t>
            </a:r>
            <a:endParaRPr lang="en-US" sz="2000" dirty="0"/>
          </a:p>
        </p:txBody>
      </p:sp>
      <p:sp>
        <p:nvSpPr>
          <p:cNvPr id="4" name="Date Placeholder 3"/>
          <p:cNvSpPr>
            <a:spLocks noGrp="1"/>
          </p:cNvSpPr>
          <p:nvPr>
            <p:ph type="dt" sz="half" idx="10"/>
          </p:nvPr>
        </p:nvSpPr>
        <p:spPr/>
        <p:txBody>
          <a:bodyPr/>
          <a:lstStyle/>
          <a:p>
            <a:pPr>
              <a:defRPr/>
            </a:pPr>
            <a:fld id="{A0C3039D-4066-4B1D-A598-E562FD51653F}"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32</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20031" y="2514600"/>
            <a:ext cx="5503937" cy="2943225"/>
          </a:xfrm>
          <a:prstGeom prst="rect">
            <a:avLst/>
          </a:prstGeom>
        </p:spPr>
      </p:pic>
    </p:spTree>
    <p:extLst>
      <p:ext uri="{BB962C8B-B14F-4D97-AF65-F5344CB8AC3E}">
        <p14:creationId xmlns:p14="http://schemas.microsoft.com/office/powerpoint/2010/main" val="22791464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800">
                <a:solidFill>
                  <a:srgbClr val="D2533C"/>
                </a:solidFill>
              </a:rPr>
              <a:t>Conversia digital-analogică</a:t>
            </a:r>
            <a:br>
              <a:rPr lang="ro-RO" sz="2800">
                <a:solidFill>
                  <a:srgbClr val="D2533C"/>
                </a:solidFill>
              </a:rPr>
            </a:br>
            <a:r>
              <a:rPr lang="ro-RO" sz="2400">
                <a:solidFill>
                  <a:srgbClr val="D2533C"/>
                </a:solidFill>
              </a:rPr>
              <a:t>ADC cu </a:t>
            </a:r>
            <a:r>
              <a:rPr lang="en-US" sz="2400">
                <a:solidFill>
                  <a:srgbClr val="D2533C"/>
                </a:solidFill>
              </a:rPr>
              <a:t>ur</a:t>
            </a:r>
            <a:r>
              <a:rPr lang="ro-RO" sz="2400">
                <a:solidFill>
                  <a:srgbClr val="D2533C"/>
                </a:solidFill>
              </a:rPr>
              <a:t>mărire</a:t>
            </a:r>
            <a:endParaRPr lang="en-US"/>
          </a:p>
        </p:txBody>
      </p:sp>
      <p:sp>
        <p:nvSpPr>
          <p:cNvPr id="3" name="Content Placeholder 2"/>
          <p:cNvSpPr>
            <a:spLocks noGrp="1"/>
          </p:cNvSpPr>
          <p:nvPr>
            <p:ph idx="1"/>
          </p:nvPr>
        </p:nvSpPr>
        <p:spPr/>
        <p:txBody>
          <a:bodyPr>
            <a:normAutofit lnSpcReduction="10000"/>
          </a:bodyPr>
          <a:lstStyle/>
          <a:p>
            <a:r>
              <a:rPr lang="ro-RO"/>
              <a:t>O a treia variantă bazată pe tema DAC-ului cu numărător este și cea mai elegantă.</a:t>
            </a:r>
          </a:p>
          <a:p>
            <a:r>
              <a:rPr lang="ro-RO"/>
              <a:t>În loc de un numărător direct care comandă DAC-ul, acest circuit utilizează un numărător reversibil.</a:t>
            </a:r>
          </a:p>
          <a:p>
            <a:r>
              <a:rPr lang="ro-RO"/>
              <a:t>Numărătorului i se aplică continuu semnalul de ceas iar comanda de numărare reversibilă este dată de comparator.</a:t>
            </a:r>
          </a:p>
          <a:p>
            <a:r>
              <a:rPr lang="ro-RO"/>
              <a:t>Deci, când semnalul de intrare analogic depășește ieșirea DAC-ului, numărătorul intră în modul "numărare directă".</a:t>
            </a:r>
          </a:p>
          <a:p>
            <a:r>
              <a:rPr lang="ro-RO"/>
              <a:t>Când ieșirea DAC-ului depășește intrarea analogică, numărătorul trece în modul "numărare inversă".</a:t>
            </a:r>
          </a:p>
          <a:p>
            <a:r>
              <a:rPr lang="ro-RO"/>
              <a:t>În orice caz, ieșirea DAC-ului numără întotdeauna în direcția corectă pentru a urmări semnalul de intrare.</a:t>
            </a:r>
            <a:endParaRPr lang="en-US"/>
          </a:p>
        </p:txBody>
      </p:sp>
      <p:sp>
        <p:nvSpPr>
          <p:cNvPr id="4" name="Date Placeholder 3"/>
          <p:cNvSpPr>
            <a:spLocks noGrp="1"/>
          </p:cNvSpPr>
          <p:nvPr>
            <p:ph type="dt" sz="half" idx="10"/>
          </p:nvPr>
        </p:nvSpPr>
        <p:spPr/>
        <p:txBody>
          <a:bodyPr/>
          <a:lstStyle/>
          <a:p>
            <a:pPr>
              <a:defRPr/>
            </a:pPr>
            <a:fld id="{C1188B50-5CC6-4ABB-829E-9C59E97DD245}"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33</a:t>
            </a:fld>
            <a:endParaRPr lang="en-US"/>
          </a:p>
        </p:txBody>
      </p:sp>
    </p:spTree>
    <p:extLst>
      <p:ext uri="{BB962C8B-B14F-4D97-AF65-F5344CB8AC3E}">
        <p14:creationId xmlns:p14="http://schemas.microsoft.com/office/powerpoint/2010/main" val="9620437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800">
                <a:solidFill>
                  <a:srgbClr val="D2533C"/>
                </a:solidFill>
              </a:rPr>
              <a:t>Conversia digital-analogică</a:t>
            </a:r>
            <a:br>
              <a:rPr lang="ro-RO" sz="2800">
                <a:solidFill>
                  <a:srgbClr val="D2533C"/>
                </a:solidFill>
              </a:rPr>
            </a:br>
            <a:r>
              <a:rPr lang="ro-RO" sz="2400">
                <a:solidFill>
                  <a:srgbClr val="D2533C"/>
                </a:solidFill>
              </a:rPr>
              <a:t>ADC cu urmărire</a:t>
            </a:r>
            <a:endParaRPr lang="en-US"/>
          </a:p>
        </p:txBody>
      </p:sp>
      <p:sp>
        <p:nvSpPr>
          <p:cNvPr id="3" name="Content Placeholder 2"/>
          <p:cNvSpPr>
            <a:spLocks noGrp="1"/>
          </p:cNvSpPr>
          <p:nvPr>
            <p:ph idx="1"/>
          </p:nvPr>
        </p:nvSpPr>
        <p:spPr/>
        <p:txBody>
          <a:bodyPr/>
          <a:lstStyle/>
          <a:p>
            <a:r>
              <a:rPr lang="ro-RO"/>
              <a:t>Schema</a:t>
            </a:r>
            <a:endParaRPr lang="en-US"/>
          </a:p>
        </p:txBody>
      </p:sp>
      <p:sp>
        <p:nvSpPr>
          <p:cNvPr id="4" name="Date Placeholder 3"/>
          <p:cNvSpPr>
            <a:spLocks noGrp="1"/>
          </p:cNvSpPr>
          <p:nvPr>
            <p:ph type="dt" sz="half" idx="10"/>
          </p:nvPr>
        </p:nvSpPr>
        <p:spPr/>
        <p:txBody>
          <a:bodyPr/>
          <a:lstStyle/>
          <a:p>
            <a:pPr>
              <a:defRPr/>
            </a:pPr>
            <a:fld id="{A640C634-113C-4EFF-9E6F-F06F22409B24}"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34</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2438400"/>
            <a:ext cx="4410075" cy="3762375"/>
          </a:xfrm>
          <a:prstGeom prst="rect">
            <a:avLst/>
          </a:prstGeom>
        </p:spPr>
      </p:pic>
      <p:sp>
        <p:nvSpPr>
          <p:cNvPr id="8" name="Rectangle 7"/>
          <p:cNvSpPr/>
          <p:nvPr/>
        </p:nvSpPr>
        <p:spPr>
          <a:xfrm>
            <a:off x="5334000" y="2438400"/>
            <a:ext cx="3657600" cy="2585323"/>
          </a:xfrm>
          <a:prstGeom prst="rect">
            <a:avLst/>
          </a:prstGeom>
        </p:spPr>
        <p:txBody>
          <a:bodyPr wrap="square">
            <a:spAutoFit/>
          </a:bodyPr>
          <a:lstStyle/>
          <a:p>
            <a:pPr marL="285750" indent="-285750">
              <a:buFont typeface="Arial" panose="020B0604020202020204" pitchFamily="34" charset="0"/>
              <a:buChar char="•"/>
            </a:pPr>
            <a:r>
              <a:rPr lang="ro-RO"/>
              <a:t>Observați cum nu este necesar un registru de deplasare pentru a buffer-a numărul binar la sfârșitul unui ciclu.</a:t>
            </a:r>
          </a:p>
          <a:p>
            <a:pPr marL="285750" indent="-285750">
              <a:buFont typeface="Arial" panose="020B0604020202020204" pitchFamily="34" charset="0"/>
              <a:buChar char="•"/>
            </a:pPr>
            <a:r>
              <a:rPr lang="ro-RO"/>
              <a:t>Din moment ce ieșirea numărătorului urmărește continuu intrarea, ieșirea binară este actualizată cu fiecare impuls de ceas.</a:t>
            </a:r>
            <a:endParaRPr lang="en-US"/>
          </a:p>
        </p:txBody>
      </p:sp>
    </p:spTree>
    <p:extLst>
      <p:ext uri="{BB962C8B-B14F-4D97-AF65-F5344CB8AC3E}">
        <p14:creationId xmlns:p14="http://schemas.microsoft.com/office/powerpoint/2010/main" val="4697663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800">
                <a:solidFill>
                  <a:srgbClr val="D2533C"/>
                </a:solidFill>
              </a:rPr>
              <a:t>Conversia digital-analogică</a:t>
            </a:r>
            <a:br>
              <a:rPr lang="ro-RO" sz="2800">
                <a:solidFill>
                  <a:srgbClr val="D2533C"/>
                </a:solidFill>
              </a:rPr>
            </a:br>
            <a:r>
              <a:rPr lang="ro-RO" sz="2400">
                <a:solidFill>
                  <a:srgbClr val="D2533C"/>
                </a:solidFill>
              </a:rPr>
              <a:t>ADC cu urmărire</a:t>
            </a:r>
            <a:endParaRPr lang="en-US"/>
          </a:p>
        </p:txBody>
      </p:sp>
      <p:sp>
        <p:nvSpPr>
          <p:cNvPr id="3" name="Content Placeholder 2"/>
          <p:cNvSpPr>
            <a:spLocks noGrp="1"/>
          </p:cNvSpPr>
          <p:nvPr>
            <p:ph idx="1"/>
          </p:nvPr>
        </p:nvSpPr>
        <p:spPr/>
        <p:txBody>
          <a:bodyPr/>
          <a:lstStyle/>
          <a:p>
            <a:r>
              <a:rPr lang="ro-RO"/>
              <a:t>Un avantaj al acestui convertor este viteza, deoarece contorul nu trebuie niciodată să fie resetat.</a:t>
            </a:r>
            <a:endParaRPr lang="en-US"/>
          </a:p>
        </p:txBody>
      </p:sp>
      <p:sp>
        <p:nvSpPr>
          <p:cNvPr id="4" name="Date Placeholder 3"/>
          <p:cNvSpPr>
            <a:spLocks noGrp="1"/>
          </p:cNvSpPr>
          <p:nvPr>
            <p:ph type="dt" sz="half" idx="10"/>
          </p:nvPr>
        </p:nvSpPr>
        <p:spPr/>
        <p:txBody>
          <a:bodyPr/>
          <a:lstStyle/>
          <a:p>
            <a:pPr>
              <a:defRPr/>
            </a:pPr>
            <a:fld id="{524365C1-CE41-4848-92EF-31155692B1ED}"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35</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1630" y="2743200"/>
            <a:ext cx="5920740" cy="3166110"/>
          </a:xfrm>
          <a:prstGeom prst="rect">
            <a:avLst/>
          </a:prstGeom>
        </p:spPr>
      </p:pic>
    </p:spTree>
    <p:extLst>
      <p:ext uri="{BB962C8B-B14F-4D97-AF65-F5344CB8AC3E}">
        <p14:creationId xmlns:p14="http://schemas.microsoft.com/office/powerpoint/2010/main" val="35452324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800">
                <a:solidFill>
                  <a:srgbClr val="D2533C"/>
                </a:solidFill>
              </a:rPr>
              <a:t>Conversia digital-analogică</a:t>
            </a:r>
            <a:br>
              <a:rPr lang="ro-RO" sz="2800">
                <a:solidFill>
                  <a:srgbClr val="D2533C"/>
                </a:solidFill>
              </a:rPr>
            </a:br>
            <a:r>
              <a:rPr lang="ro-RO" sz="2400">
                <a:solidFill>
                  <a:srgbClr val="D2533C"/>
                </a:solidFill>
              </a:rPr>
              <a:t>ADC cu urmărire</a:t>
            </a:r>
            <a:endParaRPr lang="en-US"/>
          </a:p>
        </p:txBody>
      </p:sp>
      <p:sp>
        <p:nvSpPr>
          <p:cNvPr id="3" name="Content Placeholder 2"/>
          <p:cNvSpPr>
            <a:spLocks noGrp="1"/>
          </p:cNvSpPr>
          <p:nvPr>
            <p:ph idx="1"/>
          </p:nvPr>
        </p:nvSpPr>
        <p:spPr/>
        <p:txBody>
          <a:bodyPr/>
          <a:lstStyle/>
          <a:p>
            <a:r>
              <a:rPr lang="ro-RO"/>
              <a:t>Poate că cel mai mare dezavantaj al acestui ADC este faptul că ieșirea binară nu este niciodată stabilă: cu fiecare impuls de ceas se comută între numărări, chiar și cu un semnal de intrare analogic perfect stabil.</a:t>
            </a:r>
          </a:p>
          <a:p>
            <a:r>
              <a:rPr lang="ro-RO"/>
              <a:t>Acest fenomen este informal cunoscut sub numele de eroare de bit (bit bobble), și poate reprezenta o problemă în unele sisteme digitale.</a:t>
            </a:r>
          </a:p>
          <a:p>
            <a:r>
              <a:rPr lang="ro-RO"/>
              <a:t>Această situație poate fi depășită, totuși, prin utilizarea unui registru de deplasare.</a:t>
            </a:r>
            <a:endParaRPr lang="en-US"/>
          </a:p>
        </p:txBody>
      </p:sp>
      <p:sp>
        <p:nvSpPr>
          <p:cNvPr id="4" name="Date Placeholder 3"/>
          <p:cNvSpPr>
            <a:spLocks noGrp="1"/>
          </p:cNvSpPr>
          <p:nvPr>
            <p:ph type="dt" sz="half" idx="10"/>
          </p:nvPr>
        </p:nvSpPr>
        <p:spPr/>
        <p:txBody>
          <a:bodyPr/>
          <a:lstStyle/>
          <a:p>
            <a:pPr>
              <a:defRPr/>
            </a:pPr>
            <a:fld id="{49CCC172-E105-4001-9536-48E87B27BE9D}"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36</a:t>
            </a:fld>
            <a:endParaRPr lang="en-US"/>
          </a:p>
        </p:txBody>
      </p:sp>
    </p:spTree>
    <p:extLst>
      <p:ext uri="{BB962C8B-B14F-4D97-AF65-F5344CB8AC3E}">
        <p14:creationId xmlns:p14="http://schemas.microsoft.com/office/powerpoint/2010/main" val="173129966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800">
                <a:solidFill>
                  <a:srgbClr val="D2533C"/>
                </a:solidFill>
              </a:rPr>
              <a:t>Conversia digital-analogică</a:t>
            </a:r>
            <a:br>
              <a:rPr lang="ro-RO" sz="2800">
                <a:solidFill>
                  <a:srgbClr val="D2533C"/>
                </a:solidFill>
              </a:rPr>
            </a:br>
            <a:r>
              <a:rPr lang="ro-RO" sz="2400">
                <a:solidFill>
                  <a:srgbClr val="D2533C"/>
                </a:solidFill>
              </a:rPr>
              <a:t>ADC cu pantă simplă (cu integrare)</a:t>
            </a:r>
            <a:endParaRPr lang="en-US"/>
          </a:p>
        </p:txBody>
      </p:sp>
      <p:sp>
        <p:nvSpPr>
          <p:cNvPr id="3" name="Content Placeholder 2"/>
          <p:cNvSpPr>
            <a:spLocks noGrp="1"/>
          </p:cNvSpPr>
          <p:nvPr>
            <p:ph idx="1"/>
          </p:nvPr>
        </p:nvSpPr>
        <p:spPr/>
        <p:txBody>
          <a:bodyPr/>
          <a:lstStyle/>
          <a:p>
            <a:r>
              <a:rPr lang="ro-RO"/>
              <a:t>Până acum, am reușit să scăpăm de volumul mare de componente din convertorul paralel (flash) folosind un DAC ca parte a circuitului ADC.</a:t>
            </a:r>
          </a:p>
          <a:p>
            <a:r>
              <a:rPr lang="ro-RO"/>
              <a:t>Este posibil să evităm utilizarea unui DAC dacă înlocuim un circuit analogic de rampă și un numărător digital cu o temporizare precisă.</a:t>
            </a:r>
          </a:p>
          <a:p>
            <a:r>
              <a:rPr lang="ro-RO"/>
              <a:t>Aceasta este ideea de bază din spatele așa-numitului ADC cu integrare sau cu o singură pantă.</a:t>
            </a:r>
          </a:p>
          <a:p>
            <a:r>
              <a:rPr lang="ro-RO"/>
              <a:t>În loc să folosim un DAC cu o ieșire tip rampă, folosim un integrator cu AO pentru a genera o formă de undă în dinte de fierăstrău care este apoi comparată cu intrarea analogică de către un comparator.</a:t>
            </a:r>
            <a:endParaRPr lang="en-US"/>
          </a:p>
        </p:txBody>
      </p:sp>
      <p:sp>
        <p:nvSpPr>
          <p:cNvPr id="4" name="Date Placeholder 3"/>
          <p:cNvSpPr>
            <a:spLocks noGrp="1"/>
          </p:cNvSpPr>
          <p:nvPr>
            <p:ph type="dt" sz="half" idx="10"/>
          </p:nvPr>
        </p:nvSpPr>
        <p:spPr/>
        <p:txBody>
          <a:bodyPr/>
          <a:lstStyle/>
          <a:p>
            <a:pPr>
              <a:defRPr/>
            </a:pPr>
            <a:fld id="{058A1AA6-9B4F-48C7-9DB2-41B44AEEB184}"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37</a:t>
            </a:fld>
            <a:endParaRPr lang="en-US"/>
          </a:p>
        </p:txBody>
      </p:sp>
    </p:spTree>
    <p:extLst>
      <p:ext uri="{BB962C8B-B14F-4D97-AF65-F5344CB8AC3E}">
        <p14:creationId xmlns:p14="http://schemas.microsoft.com/office/powerpoint/2010/main" val="20061645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800">
                <a:solidFill>
                  <a:srgbClr val="D2533C"/>
                </a:solidFill>
              </a:rPr>
              <a:t>Conversia digital-analogică</a:t>
            </a:r>
            <a:br>
              <a:rPr lang="ro-RO" sz="2800">
                <a:solidFill>
                  <a:srgbClr val="D2533C"/>
                </a:solidFill>
              </a:rPr>
            </a:br>
            <a:r>
              <a:rPr lang="ro-RO" sz="2400">
                <a:solidFill>
                  <a:srgbClr val="D2533C"/>
                </a:solidFill>
              </a:rPr>
              <a:t>ADC cu pantă simplă (cu integrare)</a:t>
            </a:r>
            <a:endParaRPr lang="en-US"/>
          </a:p>
        </p:txBody>
      </p:sp>
      <p:sp>
        <p:nvSpPr>
          <p:cNvPr id="3" name="Content Placeholder 2"/>
          <p:cNvSpPr>
            <a:spLocks noGrp="1"/>
          </p:cNvSpPr>
          <p:nvPr>
            <p:ph idx="1"/>
          </p:nvPr>
        </p:nvSpPr>
        <p:spPr/>
        <p:txBody>
          <a:bodyPr/>
          <a:lstStyle/>
          <a:p>
            <a:r>
              <a:rPr lang="ro-RO"/>
              <a:t>Timpul necesar pentru ca unda în dinte de fierăstrău să depășească nivelul semnalului de intrare este măsurată cu ajutorul unui numărător digital care are tactul de frecvență precis (de obicei de la un oscilator cu cristal).</a:t>
            </a:r>
            <a:endParaRPr lang="en-US"/>
          </a:p>
        </p:txBody>
      </p:sp>
      <p:sp>
        <p:nvSpPr>
          <p:cNvPr id="4" name="Date Placeholder 3"/>
          <p:cNvSpPr>
            <a:spLocks noGrp="1"/>
          </p:cNvSpPr>
          <p:nvPr>
            <p:ph type="dt" sz="half" idx="10"/>
          </p:nvPr>
        </p:nvSpPr>
        <p:spPr/>
        <p:txBody>
          <a:bodyPr/>
          <a:lstStyle/>
          <a:p>
            <a:pPr>
              <a:defRPr/>
            </a:pPr>
            <a:fld id="{95A8074F-F656-40CD-BF0D-2E476DA1DFD7}"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38</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8942" y="3443068"/>
            <a:ext cx="8066116" cy="3124200"/>
          </a:xfrm>
          <a:prstGeom prst="rect">
            <a:avLst/>
          </a:prstGeom>
        </p:spPr>
      </p:pic>
    </p:spTree>
    <p:extLst>
      <p:ext uri="{BB962C8B-B14F-4D97-AF65-F5344CB8AC3E}">
        <p14:creationId xmlns:p14="http://schemas.microsoft.com/office/powerpoint/2010/main" val="33120867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800">
                <a:solidFill>
                  <a:srgbClr val="D2533C"/>
                </a:solidFill>
              </a:rPr>
              <a:t>Conversia digital-analogică</a:t>
            </a:r>
            <a:br>
              <a:rPr lang="ro-RO" sz="2800">
                <a:solidFill>
                  <a:srgbClr val="D2533C"/>
                </a:solidFill>
              </a:rPr>
            </a:br>
            <a:r>
              <a:rPr lang="ro-RO" sz="2400">
                <a:solidFill>
                  <a:srgbClr val="D2533C"/>
                </a:solidFill>
              </a:rPr>
              <a:t>ADC cu pantă simplă (cu integrare)</a:t>
            </a:r>
            <a:endParaRPr lang="en-US"/>
          </a:p>
        </p:txBody>
      </p:sp>
      <p:sp>
        <p:nvSpPr>
          <p:cNvPr id="3" name="Content Placeholder 2"/>
          <p:cNvSpPr>
            <a:spLocks noGrp="1"/>
          </p:cNvSpPr>
          <p:nvPr>
            <p:ph idx="1"/>
          </p:nvPr>
        </p:nvSpPr>
        <p:spPr/>
        <p:txBody>
          <a:bodyPr>
            <a:normAutofit/>
          </a:bodyPr>
          <a:lstStyle/>
          <a:p>
            <a:r>
              <a:rPr lang="ro-RO"/>
              <a:t>Acest ADC se comportă asemănător cu ADC cu rampa digitală, cu excepția faptului că tensiunea de referință a comparatorului este o undă netedă în formă de dinte de fierăstrău:</a:t>
            </a:r>
          </a:p>
        </p:txBody>
      </p:sp>
      <p:sp>
        <p:nvSpPr>
          <p:cNvPr id="4" name="Date Placeholder 3"/>
          <p:cNvSpPr>
            <a:spLocks noGrp="1"/>
          </p:cNvSpPr>
          <p:nvPr>
            <p:ph type="dt" sz="half" idx="10"/>
          </p:nvPr>
        </p:nvSpPr>
        <p:spPr/>
        <p:txBody>
          <a:bodyPr/>
          <a:lstStyle/>
          <a:p>
            <a:pPr>
              <a:defRPr/>
            </a:pPr>
            <a:fld id="{DFBCA9F3-10F0-461D-9182-6E8D4F388E10}"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39</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05025" y="3533775"/>
            <a:ext cx="4933950" cy="2638425"/>
          </a:xfrm>
          <a:prstGeom prst="rect">
            <a:avLst/>
          </a:prstGeom>
        </p:spPr>
      </p:pic>
    </p:spTree>
    <p:extLst>
      <p:ext uri="{BB962C8B-B14F-4D97-AF65-F5344CB8AC3E}">
        <p14:creationId xmlns:p14="http://schemas.microsoft.com/office/powerpoint/2010/main" val="3736255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800">
                <a:solidFill>
                  <a:srgbClr val="D2533C"/>
                </a:solidFill>
              </a:rPr>
              <a:t>Conversia digital-analogică</a:t>
            </a:r>
            <a:br>
              <a:rPr lang="ro-RO" sz="2800">
                <a:solidFill>
                  <a:srgbClr val="D2533C"/>
                </a:solidFill>
              </a:rPr>
            </a:br>
            <a:r>
              <a:rPr lang="ro-RO" sz="2400">
                <a:solidFill>
                  <a:srgbClr val="D2533C"/>
                </a:solidFill>
              </a:rPr>
              <a:t>Introducere</a:t>
            </a:r>
            <a:endParaRPr lang="en-US"/>
          </a:p>
        </p:txBody>
      </p:sp>
      <p:sp>
        <p:nvSpPr>
          <p:cNvPr id="3" name="Content Placeholder 2"/>
          <p:cNvSpPr>
            <a:spLocks noGrp="1"/>
          </p:cNvSpPr>
          <p:nvPr>
            <p:ph idx="1"/>
          </p:nvPr>
        </p:nvSpPr>
        <p:spPr/>
        <p:txBody>
          <a:bodyPr/>
          <a:lstStyle/>
          <a:p>
            <a:r>
              <a:rPr lang="ro-RO"/>
              <a:t>Un ADC are la intrare un semnal electric analogic, cum ar fi tensiunea sau curentul iar la ieșire un număr binar.</a:t>
            </a:r>
          </a:p>
          <a:p>
            <a:r>
              <a:rPr lang="ro-RO"/>
              <a:t>Un DAC, pe de altă parte, are la intrare un număr binar și scoate un semnal analogic sub formă de tensiune sau curent.</a:t>
            </a:r>
            <a:endParaRPr lang="en-US"/>
          </a:p>
        </p:txBody>
      </p:sp>
      <p:sp>
        <p:nvSpPr>
          <p:cNvPr id="4" name="Date Placeholder 3"/>
          <p:cNvSpPr>
            <a:spLocks noGrp="1"/>
          </p:cNvSpPr>
          <p:nvPr>
            <p:ph type="dt" sz="half" idx="10"/>
          </p:nvPr>
        </p:nvSpPr>
        <p:spPr/>
        <p:txBody>
          <a:bodyPr/>
          <a:lstStyle/>
          <a:p>
            <a:pPr>
              <a:defRPr/>
            </a:pPr>
            <a:fld id="{161C02F2-A14B-4C8B-B1EF-C34875604F34}"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4</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 y="3981450"/>
            <a:ext cx="3048000" cy="211455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00" y="3981450"/>
            <a:ext cx="2933700" cy="2114550"/>
          </a:xfrm>
          <a:prstGeom prst="rect">
            <a:avLst/>
          </a:prstGeom>
        </p:spPr>
      </p:pic>
    </p:spTree>
    <p:extLst>
      <p:ext uri="{BB962C8B-B14F-4D97-AF65-F5344CB8AC3E}">
        <p14:creationId xmlns:p14="http://schemas.microsoft.com/office/powerpoint/2010/main" val="53524493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800">
                <a:solidFill>
                  <a:srgbClr val="D2533C"/>
                </a:solidFill>
              </a:rPr>
              <a:t>Conversia digital-analogică</a:t>
            </a:r>
            <a:br>
              <a:rPr lang="ro-RO" sz="2800">
                <a:solidFill>
                  <a:srgbClr val="D2533C"/>
                </a:solidFill>
              </a:rPr>
            </a:br>
            <a:r>
              <a:rPr lang="ro-RO" sz="2400">
                <a:solidFill>
                  <a:srgbClr val="D2533C"/>
                </a:solidFill>
              </a:rPr>
              <a:t>ADC cu pantă simplă (cu integrare)</a:t>
            </a:r>
            <a:endParaRPr lang="en-US"/>
          </a:p>
        </p:txBody>
      </p:sp>
      <p:sp>
        <p:nvSpPr>
          <p:cNvPr id="3" name="Content Placeholder 2"/>
          <p:cNvSpPr>
            <a:spLocks noGrp="1"/>
          </p:cNvSpPr>
          <p:nvPr>
            <p:ph idx="1"/>
          </p:nvPr>
        </p:nvSpPr>
        <p:spPr/>
        <p:txBody>
          <a:bodyPr/>
          <a:lstStyle/>
          <a:p>
            <a:r>
              <a:rPr lang="ro-RO"/>
              <a:t>ADC cu o singură pantă suferă toate dezavantajele ADC cu rampă digitală, cu inconvenientul suplimentar al driftului de calibrare.</a:t>
            </a:r>
          </a:p>
          <a:p>
            <a:r>
              <a:rPr lang="ro-RO"/>
              <a:t>Un răspuns la această dilemă dată de driftul de calibrare se găsește într-o variantă de proiectare numită convertor cu panta dublă.</a:t>
            </a:r>
            <a:endParaRPr lang="en-US"/>
          </a:p>
          <a:p>
            <a:endParaRPr lang="en-US"/>
          </a:p>
        </p:txBody>
      </p:sp>
      <p:sp>
        <p:nvSpPr>
          <p:cNvPr id="4" name="Date Placeholder 3"/>
          <p:cNvSpPr>
            <a:spLocks noGrp="1"/>
          </p:cNvSpPr>
          <p:nvPr>
            <p:ph type="dt" sz="half" idx="10"/>
          </p:nvPr>
        </p:nvSpPr>
        <p:spPr/>
        <p:txBody>
          <a:bodyPr/>
          <a:lstStyle/>
          <a:p>
            <a:pPr>
              <a:defRPr/>
            </a:pPr>
            <a:fld id="{386E8AB6-8C2B-446E-BF43-4E4675550579}"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40</a:t>
            </a:fld>
            <a:endParaRPr lang="en-US"/>
          </a:p>
        </p:txBody>
      </p:sp>
    </p:spTree>
    <p:extLst>
      <p:ext uri="{BB962C8B-B14F-4D97-AF65-F5344CB8AC3E}">
        <p14:creationId xmlns:p14="http://schemas.microsoft.com/office/powerpoint/2010/main" val="3041193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800">
                <a:solidFill>
                  <a:srgbClr val="D2533C"/>
                </a:solidFill>
              </a:rPr>
              <a:t>Conversia digital-analogică</a:t>
            </a:r>
            <a:br>
              <a:rPr lang="ro-RO" sz="2800">
                <a:solidFill>
                  <a:srgbClr val="D2533C"/>
                </a:solidFill>
              </a:rPr>
            </a:br>
            <a:r>
              <a:rPr lang="ro-RO" sz="2400">
                <a:solidFill>
                  <a:srgbClr val="D2533C"/>
                </a:solidFill>
              </a:rPr>
              <a:t>ADC delta-sigma</a:t>
            </a:r>
            <a:endParaRPr lang="en-US"/>
          </a:p>
        </p:txBody>
      </p:sp>
      <p:sp>
        <p:nvSpPr>
          <p:cNvPr id="3" name="Content Placeholder 2"/>
          <p:cNvSpPr>
            <a:spLocks noGrp="1"/>
          </p:cNvSpPr>
          <p:nvPr>
            <p:ph idx="1"/>
          </p:nvPr>
        </p:nvSpPr>
        <p:spPr/>
        <p:txBody>
          <a:bodyPr>
            <a:normAutofit lnSpcReduction="10000"/>
          </a:bodyPr>
          <a:lstStyle/>
          <a:p>
            <a:r>
              <a:rPr lang="ro-RO"/>
              <a:t>Una dintre cele mai avansate tehnologii ADC este așa-numita delta-sigma sau, pe scurt, ΔΣ.</a:t>
            </a:r>
            <a:endParaRPr lang="en-US"/>
          </a:p>
          <a:p>
            <a:r>
              <a:rPr lang="ro-RO"/>
              <a:t>În matematică și fizică, delta (Δ) reprezintă diferența sau schimbarea, în timp ce sigma (Σ) reprezintă sumare.</a:t>
            </a:r>
            <a:endParaRPr lang="en-US"/>
          </a:p>
          <a:p>
            <a:r>
              <a:rPr lang="ro-RO"/>
              <a:t>Într-un convertor ΔΣ, semnalul analogic este conectat la intrarea unui integrator, producând </a:t>
            </a:r>
            <a:r>
              <a:rPr lang="en-US"/>
              <a:t>un semnal a c</a:t>
            </a:r>
            <a:r>
              <a:rPr lang="ro-RO"/>
              <a:t>ărui pantă este proporțională cu amplitudinea mărimii de intrare.</a:t>
            </a:r>
          </a:p>
          <a:p>
            <a:r>
              <a:rPr lang="ro-RO"/>
              <a:t>Într-un comparator, această tensiune tip rampă este apoi comparată cu potențialul masei.</a:t>
            </a:r>
          </a:p>
          <a:p>
            <a:r>
              <a:rPr lang="ro-RO"/>
              <a:t>Comparatorul acționează ca un fel de ADC pe 1 bit, producând un bit de ieșire (de nivel „ridicat" sau "scăzut") în funcție de ieșirea pozitivă sau negativă a integratorului.</a:t>
            </a:r>
            <a:endParaRPr lang="en-US"/>
          </a:p>
        </p:txBody>
      </p:sp>
      <p:sp>
        <p:nvSpPr>
          <p:cNvPr id="4" name="Date Placeholder 3"/>
          <p:cNvSpPr>
            <a:spLocks noGrp="1"/>
          </p:cNvSpPr>
          <p:nvPr>
            <p:ph type="dt" sz="half" idx="10"/>
          </p:nvPr>
        </p:nvSpPr>
        <p:spPr/>
        <p:txBody>
          <a:bodyPr/>
          <a:lstStyle/>
          <a:p>
            <a:pPr>
              <a:defRPr/>
            </a:pPr>
            <a:fld id="{658CED7C-3667-4532-ADCE-5E3782691305}"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41</a:t>
            </a:fld>
            <a:endParaRPr lang="en-US"/>
          </a:p>
        </p:txBody>
      </p:sp>
    </p:spTree>
    <p:extLst>
      <p:ext uri="{BB962C8B-B14F-4D97-AF65-F5344CB8AC3E}">
        <p14:creationId xmlns:p14="http://schemas.microsoft.com/office/powerpoint/2010/main" val="4554201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800">
                <a:solidFill>
                  <a:srgbClr val="D2533C"/>
                </a:solidFill>
              </a:rPr>
              <a:t>Conversia digital-analogică</a:t>
            </a:r>
            <a:br>
              <a:rPr lang="ro-RO" sz="2800">
                <a:solidFill>
                  <a:srgbClr val="D2533C"/>
                </a:solidFill>
              </a:rPr>
            </a:br>
            <a:r>
              <a:rPr lang="ro-RO" sz="2400">
                <a:solidFill>
                  <a:srgbClr val="D2533C"/>
                </a:solidFill>
              </a:rPr>
              <a:t>ADC delta-sigma</a:t>
            </a:r>
            <a:endParaRPr lang="en-US"/>
          </a:p>
        </p:txBody>
      </p:sp>
      <p:sp>
        <p:nvSpPr>
          <p:cNvPr id="3" name="Content Placeholder 2"/>
          <p:cNvSpPr>
            <a:spLocks noGrp="1"/>
          </p:cNvSpPr>
          <p:nvPr>
            <p:ph idx="1"/>
          </p:nvPr>
        </p:nvSpPr>
        <p:spPr/>
        <p:txBody>
          <a:bodyPr>
            <a:normAutofit/>
          </a:bodyPr>
          <a:lstStyle/>
          <a:p>
            <a:r>
              <a:rPr lang="ro-RO"/>
              <a:t>Ieșirea comparatorului este apoi trecută printr-un bistabil de tip D al cărui semnal de ceas este la o frecvență înaltă și trimis înapoi pe o altă intrare a integratorului pentru a-i comanda ieșirea spre de 0 volți.</a:t>
            </a:r>
            <a:endParaRPr lang="en-US"/>
          </a:p>
        </p:txBody>
      </p:sp>
      <p:sp>
        <p:nvSpPr>
          <p:cNvPr id="4" name="Date Placeholder 3"/>
          <p:cNvSpPr>
            <a:spLocks noGrp="1"/>
          </p:cNvSpPr>
          <p:nvPr>
            <p:ph type="dt" sz="half" idx="10"/>
          </p:nvPr>
        </p:nvSpPr>
        <p:spPr/>
        <p:txBody>
          <a:bodyPr/>
          <a:lstStyle/>
          <a:p>
            <a:pPr>
              <a:defRPr/>
            </a:pPr>
            <a:fld id="{55937F5E-7276-4DAE-B225-11577D944C61}"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42</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85962" y="3343275"/>
            <a:ext cx="5172075" cy="3362325"/>
          </a:xfrm>
          <a:prstGeom prst="rect">
            <a:avLst/>
          </a:prstGeom>
        </p:spPr>
      </p:pic>
    </p:spTree>
    <p:extLst>
      <p:ext uri="{BB962C8B-B14F-4D97-AF65-F5344CB8AC3E}">
        <p14:creationId xmlns:p14="http://schemas.microsoft.com/office/powerpoint/2010/main" val="24871249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800">
                <a:solidFill>
                  <a:srgbClr val="D2533C"/>
                </a:solidFill>
              </a:rPr>
              <a:t>Conversia digital-analogică</a:t>
            </a:r>
            <a:br>
              <a:rPr lang="ro-RO" sz="2800">
                <a:solidFill>
                  <a:srgbClr val="D2533C"/>
                </a:solidFill>
              </a:rPr>
            </a:br>
            <a:r>
              <a:rPr lang="ro-RO" sz="2400">
                <a:solidFill>
                  <a:srgbClr val="D2533C"/>
                </a:solidFill>
              </a:rPr>
              <a:t>Considerații practice</a:t>
            </a:r>
            <a:endParaRPr lang="en-US"/>
          </a:p>
        </p:txBody>
      </p:sp>
      <p:sp>
        <p:nvSpPr>
          <p:cNvPr id="3" name="Content Placeholder 2"/>
          <p:cNvSpPr>
            <a:spLocks noGrp="1"/>
          </p:cNvSpPr>
          <p:nvPr>
            <p:ph idx="1"/>
          </p:nvPr>
        </p:nvSpPr>
        <p:spPr/>
        <p:txBody>
          <a:bodyPr>
            <a:normAutofit fontScale="92500" lnSpcReduction="10000"/>
          </a:bodyPr>
          <a:lstStyle/>
          <a:p>
            <a:r>
              <a:rPr lang="ro-RO"/>
              <a:t>Poate că cel mai important parametru al unui ADC este </a:t>
            </a:r>
            <a:r>
              <a:rPr lang="ro-RO" b="1"/>
              <a:t>rezoluția</a:t>
            </a:r>
            <a:r>
              <a:rPr lang="ro-RO"/>
              <a:t>.</a:t>
            </a:r>
          </a:p>
          <a:p>
            <a:r>
              <a:rPr lang="ro-RO"/>
              <a:t>Rezoluția reprezintă numărul de biți de la ieșirea unui convertor.</a:t>
            </a:r>
          </a:p>
          <a:p>
            <a:r>
              <a:rPr lang="ro-RO"/>
              <a:t>De exemplu, un ADC cu o ieșire de 10 biți poate reprezenta până la 1024 (2</a:t>
            </a:r>
            <a:r>
              <a:rPr lang="ro-RO" baseline="30000"/>
              <a:t>10</a:t>
            </a:r>
            <a:r>
              <a:rPr lang="ro-RO"/>
              <a:t>) condiții unice de măsurare a semnalului. În intervalul de măsurare de la 0% la 100%, vor exista exact 1024 numere binare unice rezultate de la convertor (de la 0000000000 la 1111111111, inclusiv).</a:t>
            </a:r>
          </a:p>
          <a:p>
            <a:r>
              <a:rPr lang="ro-RO"/>
              <a:t>Un ADC pe 11 biți va avea de două ori mai multe stări la ieșirea sa (2048 sau 2</a:t>
            </a:r>
            <a:r>
              <a:rPr lang="ro-RO" baseline="30000"/>
              <a:t>11</a:t>
            </a:r>
            <a:r>
              <a:rPr lang="ro-RO"/>
              <a:t>), reprezentând de două ori mai multe condiții unice de măsurare a semnalului între 0% și 100%.</a:t>
            </a:r>
          </a:p>
          <a:p>
            <a:r>
              <a:rPr lang="ro-RO"/>
              <a:t>Rezoluția este foarte importantă în sistemele de achiziție de date.</a:t>
            </a:r>
            <a:endParaRPr lang="en-US"/>
          </a:p>
        </p:txBody>
      </p:sp>
      <p:sp>
        <p:nvSpPr>
          <p:cNvPr id="4" name="Date Placeholder 3"/>
          <p:cNvSpPr>
            <a:spLocks noGrp="1"/>
          </p:cNvSpPr>
          <p:nvPr>
            <p:ph type="dt" sz="half" idx="10"/>
          </p:nvPr>
        </p:nvSpPr>
        <p:spPr/>
        <p:txBody>
          <a:bodyPr/>
          <a:lstStyle/>
          <a:p>
            <a:pPr>
              <a:defRPr/>
            </a:pPr>
            <a:fld id="{F5969969-007C-4531-A9A5-8AD5543EDE58}"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43</a:t>
            </a:fld>
            <a:endParaRPr lang="en-US"/>
          </a:p>
        </p:txBody>
      </p:sp>
    </p:spTree>
    <p:extLst>
      <p:ext uri="{BB962C8B-B14F-4D97-AF65-F5344CB8AC3E}">
        <p14:creationId xmlns:p14="http://schemas.microsoft.com/office/powerpoint/2010/main" val="189734657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800">
                <a:solidFill>
                  <a:srgbClr val="D2533C"/>
                </a:solidFill>
              </a:rPr>
              <a:t>Conversia digital-analogică</a:t>
            </a:r>
            <a:br>
              <a:rPr lang="ro-RO" sz="2800">
                <a:solidFill>
                  <a:srgbClr val="D2533C"/>
                </a:solidFill>
              </a:rPr>
            </a:br>
            <a:r>
              <a:rPr lang="ro-RO" sz="2400">
                <a:solidFill>
                  <a:srgbClr val="D2533C"/>
                </a:solidFill>
              </a:rPr>
              <a:t>Considerații practice</a:t>
            </a:r>
            <a:endParaRPr lang="en-US"/>
          </a:p>
        </p:txBody>
      </p:sp>
      <p:sp>
        <p:nvSpPr>
          <p:cNvPr id="3" name="Content Placeholder 2"/>
          <p:cNvSpPr>
            <a:spLocks noGrp="1"/>
          </p:cNvSpPr>
          <p:nvPr>
            <p:ph idx="1"/>
          </p:nvPr>
        </p:nvSpPr>
        <p:spPr/>
        <p:txBody>
          <a:bodyPr>
            <a:normAutofit fontScale="92500"/>
          </a:bodyPr>
          <a:lstStyle/>
          <a:p>
            <a:r>
              <a:rPr lang="ro-RO"/>
              <a:t>Un alt parametru important al circuitelor ADC este </a:t>
            </a:r>
            <a:r>
              <a:rPr lang="ro-RO" b="1"/>
              <a:t>frecvența de eșantionare</a:t>
            </a:r>
            <a:r>
              <a:rPr lang="ro-RO"/>
              <a:t> sau </a:t>
            </a:r>
            <a:r>
              <a:rPr lang="ro-RO" b="1"/>
              <a:t>rata de conversie</a:t>
            </a:r>
            <a:r>
              <a:rPr lang="ro-RO"/>
              <a:t>.</a:t>
            </a:r>
          </a:p>
          <a:p>
            <a:r>
              <a:rPr lang="ro-RO"/>
              <a:t>Aceasta este pur și simplu viteza cu care convertorul emite un nou număr binar.</a:t>
            </a:r>
          </a:p>
          <a:p>
            <a:r>
              <a:rPr lang="ro-RO"/>
              <a:t>Ca și rezoluția, acest parametru  este legat de aplicația specifică a ADC-ului.</a:t>
            </a:r>
          </a:p>
          <a:p>
            <a:r>
              <a:rPr lang="ro-RO"/>
              <a:t>Dacă ADC este utilizat pentru a măsura semnalele cu schimbare lentă, cum ar fi nivelul într-un rezervor de stocare a apei, ar putea avea probabil o frecvență foarte mică de eșantionare și va funcționa în mod adecvat.</a:t>
            </a:r>
          </a:p>
          <a:p>
            <a:r>
              <a:rPr lang="ro-RO"/>
              <a:t>Dimpotrivă, dacă ADC-ul se folosește pentru digitizarea unui semnal de audiofrecvență, la care putem avea câteva mii de ciclii pe secundă, convertorul trebuie să fie mult mai rapid.</a:t>
            </a:r>
            <a:endParaRPr lang="en-US"/>
          </a:p>
        </p:txBody>
      </p:sp>
      <p:sp>
        <p:nvSpPr>
          <p:cNvPr id="4" name="Date Placeholder 3"/>
          <p:cNvSpPr>
            <a:spLocks noGrp="1"/>
          </p:cNvSpPr>
          <p:nvPr>
            <p:ph type="dt" sz="half" idx="10"/>
          </p:nvPr>
        </p:nvSpPr>
        <p:spPr/>
        <p:txBody>
          <a:bodyPr/>
          <a:lstStyle/>
          <a:p>
            <a:pPr>
              <a:defRPr/>
            </a:pPr>
            <a:fld id="{F746CD0F-7F5E-4361-A859-F05C21E9776B}"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44</a:t>
            </a:fld>
            <a:endParaRPr lang="en-US"/>
          </a:p>
        </p:txBody>
      </p:sp>
    </p:spTree>
    <p:extLst>
      <p:ext uri="{BB962C8B-B14F-4D97-AF65-F5344CB8AC3E}">
        <p14:creationId xmlns:p14="http://schemas.microsoft.com/office/powerpoint/2010/main" val="23863630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800">
                <a:solidFill>
                  <a:srgbClr val="D2533C"/>
                </a:solidFill>
              </a:rPr>
              <a:t>Conversia digital-analogică</a:t>
            </a:r>
            <a:br>
              <a:rPr lang="ro-RO" sz="2800">
                <a:solidFill>
                  <a:srgbClr val="D2533C"/>
                </a:solidFill>
              </a:rPr>
            </a:br>
            <a:r>
              <a:rPr lang="ro-RO" sz="2400">
                <a:solidFill>
                  <a:srgbClr val="D2533C"/>
                </a:solidFill>
              </a:rPr>
              <a:t>Considerații practice</a:t>
            </a:r>
            <a:endParaRPr lang="en-US"/>
          </a:p>
        </p:txBody>
      </p:sp>
      <p:sp>
        <p:nvSpPr>
          <p:cNvPr id="3" name="Content Placeholder 2"/>
          <p:cNvSpPr>
            <a:spLocks noGrp="1"/>
          </p:cNvSpPr>
          <p:nvPr>
            <p:ph idx="1"/>
          </p:nvPr>
        </p:nvSpPr>
        <p:spPr/>
        <p:txBody>
          <a:bodyPr>
            <a:normAutofit/>
          </a:bodyPr>
          <a:lstStyle/>
          <a:p>
            <a:r>
              <a:rPr lang="ro-RO" sz="2000"/>
              <a:t>Pentru a ilustra legătura dintre rata de conversie și tipul de semnal, se consideră următorul mod de lucru al unui ADC cu aproximație succesivă cu intervale regulate de eșantionare:</a:t>
            </a:r>
          </a:p>
          <a:p>
            <a:endParaRPr lang="ro-RO" sz="2000"/>
          </a:p>
          <a:p>
            <a:endParaRPr lang="ro-RO" sz="2000"/>
          </a:p>
          <a:p>
            <a:endParaRPr lang="ro-RO" sz="2000"/>
          </a:p>
          <a:p>
            <a:endParaRPr lang="ro-RO" sz="2000"/>
          </a:p>
          <a:p>
            <a:endParaRPr lang="ro-RO" sz="2000"/>
          </a:p>
          <a:p>
            <a:endParaRPr lang="ro-RO" sz="2000"/>
          </a:p>
          <a:p>
            <a:endParaRPr lang="ro-RO" sz="2000"/>
          </a:p>
          <a:p>
            <a:endParaRPr lang="ro-RO" sz="2000"/>
          </a:p>
          <a:p>
            <a:r>
              <a:rPr lang="ro-RO" sz="2000"/>
              <a:t>Pentru acest semnal cu schimbare lentă, rata de eșantionare este mai mult decât adecvată pentru a surprinde tendința sa generală.</a:t>
            </a:r>
            <a:endParaRPr lang="en-US" sz="2000"/>
          </a:p>
        </p:txBody>
      </p:sp>
      <p:sp>
        <p:nvSpPr>
          <p:cNvPr id="4" name="Date Placeholder 3"/>
          <p:cNvSpPr>
            <a:spLocks noGrp="1"/>
          </p:cNvSpPr>
          <p:nvPr>
            <p:ph type="dt" sz="half" idx="10"/>
          </p:nvPr>
        </p:nvSpPr>
        <p:spPr/>
        <p:txBody>
          <a:bodyPr/>
          <a:lstStyle/>
          <a:p>
            <a:pPr>
              <a:defRPr/>
            </a:pPr>
            <a:fld id="{C15F6646-715B-41B0-A5FE-59B0715C6EBF}"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45</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05025" y="2667000"/>
            <a:ext cx="4933950" cy="2743200"/>
          </a:xfrm>
          <a:prstGeom prst="rect">
            <a:avLst/>
          </a:prstGeom>
        </p:spPr>
      </p:pic>
    </p:spTree>
    <p:extLst>
      <p:ext uri="{BB962C8B-B14F-4D97-AF65-F5344CB8AC3E}">
        <p14:creationId xmlns:p14="http://schemas.microsoft.com/office/powerpoint/2010/main" val="55615181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800">
                <a:solidFill>
                  <a:srgbClr val="D2533C"/>
                </a:solidFill>
              </a:rPr>
              <a:t>Conversia digital-analogică</a:t>
            </a:r>
            <a:br>
              <a:rPr lang="ro-RO" sz="2800">
                <a:solidFill>
                  <a:srgbClr val="D2533C"/>
                </a:solidFill>
              </a:rPr>
            </a:br>
            <a:r>
              <a:rPr lang="ro-RO" sz="2400">
                <a:solidFill>
                  <a:srgbClr val="D2533C"/>
                </a:solidFill>
              </a:rPr>
              <a:t>Considerații practice</a:t>
            </a:r>
            <a:endParaRPr lang="en-US"/>
          </a:p>
        </p:txBody>
      </p:sp>
      <p:sp>
        <p:nvSpPr>
          <p:cNvPr id="3" name="Content Placeholder 2"/>
          <p:cNvSpPr>
            <a:spLocks noGrp="1"/>
          </p:cNvSpPr>
          <p:nvPr>
            <p:ph idx="1"/>
          </p:nvPr>
        </p:nvSpPr>
        <p:spPr/>
        <p:txBody>
          <a:bodyPr>
            <a:normAutofit lnSpcReduction="10000"/>
          </a:bodyPr>
          <a:lstStyle/>
          <a:p>
            <a:r>
              <a:rPr lang="ro-RO" sz="2000"/>
              <a:t>Dar să considerăm acum alt exemplu dar cu același timp de eșantionare:</a:t>
            </a:r>
          </a:p>
          <a:p>
            <a:endParaRPr lang="ro-RO" sz="2000"/>
          </a:p>
          <a:p>
            <a:endParaRPr lang="ro-RO" sz="2000"/>
          </a:p>
          <a:p>
            <a:endParaRPr lang="ro-RO" sz="2000"/>
          </a:p>
          <a:p>
            <a:endParaRPr lang="ro-RO" sz="2000"/>
          </a:p>
          <a:p>
            <a:endParaRPr lang="ro-RO" sz="2000"/>
          </a:p>
          <a:p>
            <a:endParaRPr lang="ro-RO" sz="2000"/>
          </a:p>
          <a:p>
            <a:endParaRPr lang="ro-RO" sz="2000"/>
          </a:p>
          <a:p>
            <a:endParaRPr lang="ro-RO" sz="2000"/>
          </a:p>
          <a:p>
            <a:endParaRPr lang="ro-RO" sz="2000"/>
          </a:p>
          <a:p>
            <a:r>
              <a:rPr lang="ro-RO" sz="2000"/>
              <a:t>Se observă cum, în special în porțiunea din urmă a semnalului analogic, ieșirea digitală nu reușește să reproducă adevărata formă.</a:t>
            </a:r>
          </a:p>
          <a:p>
            <a:r>
              <a:rPr lang="ro-RO" sz="2000"/>
              <a:t>Chiar și în prima parte a formei de undă analogice, reproducerea digitală se abate substanțial de forma adevărată a undelor.</a:t>
            </a:r>
            <a:endParaRPr lang="en-US" sz="2000"/>
          </a:p>
        </p:txBody>
      </p:sp>
      <p:sp>
        <p:nvSpPr>
          <p:cNvPr id="4" name="Date Placeholder 3"/>
          <p:cNvSpPr>
            <a:spLocks noGrp="1"/>
          </p:cNvSpPr>
          <p:nvPr>
            <p:ph type="dt" sz="half" idx="10"/>
          </p:nvPr>
        </p:nvSpPr>
        <p:spPr/>
        <p:txBody>
          <a:bodyPr/>
          <a:lstStyle/>
          <a:p>
            <a:pPr>
              <a:defRPr/>
            </a:pPr>
            <a:fld id="{5942B568-D10A-4B47-BA95-9B98A53185B0}"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46</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 y="2362200"/>
            <a:ext cx="4933950" cy="2743200"/>
          </a:xfrm>
          <a:prstGeom prst="rect">
            <a:avLst/>
          </a:prstGeom>
        </p:spPr>
      </p:pic>
      <p:sp>
        <p:nvSpPr>
          <p:cNvPr id="8" name="Rectangle 7"/>
          <p:cNvSpPr/>
          <p:nvPr/>
        </p:nvSpPr>
        <p:spPr>
          <a:xfrm>
            <a:off x="5867400" y="2438400"/>
            <a:ext cx="3124200" cy="1938992"/>
          </a:xfrm>
          <a:prstGeom prst="rect">
            <a:avLst/>
          </a:prstGeom>
        </p:spPr>
        <p:txBody>
          <a:bodyPr wrap="square">
            <a:spAutoFit/>
          </a:bodyPr>
          <a:lstStyle/>
          <a:p>
            <a:pPr marL="285750" indent="-285750">
              <a:buFont typeface="Arial" panose="020B0604020202020204" pitchFamily="34" charset="0"/>
              <a:buChar char="•"/>
            </a:pPr>
            <a:r>
              <a:rPr lang="ro-RO" sz="2000"/>
              <a:t>Când perioada de eșantionare este prea lungă, se vor pierde detaliile substanțiale ale semnalului analogic.</a:t>
            </a:r>
          </a:p>
        </p:txBody>
      </p:sp>
    </p:spTree>
    <p:extLst>
      <p:ext uri="{BB962C8B-B14F-4D97-AF65-F5344CB8AC3E}">
        <p14:creationId xmlns:p14="http://schemas.microsoft.com/office/powerpoint/2010/main" val="8617615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800">
                <a:solidFill>
                  <a:srgbClr val="D2533C"/>
                </a:solidFill>
              </a:rPr>
              <a:t>Conversia digital-analogică</a:t>
            </a:r>
            <a:br>
              <a:rPr lang="ro-RO" sz="2800">
                <a:solidFill>
                  <a:srgbClr val="D2533C"/>
                </a:solidFill>
              </a:rPr>
            </a:br>
            <a:r>
              <a:rPr lang="ro-RO" sz="2400">
                <a:solidFill>
                  <a:srgbClr val="D2533C"/>
                </a:solidFill>
              </a:rPr>
              <a:t>Considerații practice</a:t>
            </a:r>
            <a:endParaRPr lang="en-US"/>
          </a:p>
        </p:txBody>
      </p:sp>
      <p:sp>
        <p:nvSpPr>
          <p:cNvPr id="3" name="Content Placeholder 2"/>
          <p:cNvSpPr>
            <a:spLocks noGrp="1"/>
          </p:cNvSpPr>
          <p:nvPr>
            <p:ph idx="1"/>
          </p:nvPr>
        </p:nvSpPr>
        <p:spPr/>
        <p:txBody>
          <a:bodyPr>
            <a:normAutofit/>
          </a:bodyPr>
          <a:lstStyle/>
          <a:p>
            <a:r>
              <a:rPr lang="ro-RO"/>
              <a:t>Este imperativ ca timpul de eșantionare al unui ADC să fie suficient de rapid pentru a capta schimbări esențiale în forma de undă analogică.</a:t>
            </a:r>
          </a:p>
          <a:p>
            <a:r>
              <a:rPr lang="ro-RO"/>
              <a:t>În terminologia de achiziție a datelor, forma de undă cu frecvența cea mai mare pe care un ADC o poate capta teoretic este așa-numita frecvență Nyquist, egală cu jumătate din frecvența de eșantionare a ADC.</a:t>
            </a:r>
          </a:p>
          <a:p>
            <a:r>
              <a:rPr lang="ro-RO"/>
              <a:t>Prin urmare, dacă un circuit ADC are o frecvență de eșantionare de 5000 Hz, forma de undă cu frecvența cea mai înaltă pe care o poate rezolva cu succes va fi cea cu frecvența Nyquist de 2500 Hz.</a:t>
            </a:r>
            <a:endParaRPr lang="en-US"/>
          </a:p>
        </p:txBody>
      </p:sp>
      <p:sp>
        <p:nvSpPr>
          <p:cNvPr id="4" name="Date Placeholder 3"/>
          <p:cNvSpPr>
            <a:spLocks noGrp="1"/>
          </p:cNvSpPr>
          <p:nvPr>
            <p:ph type="dt" sz="half" idx="10"/>
          </p:nvPr>
        </p:nvSpPr>
        <p:spPr/>
        <p:txBody>
          <a:bodyPr/>
          <a:lstStyle/>
          <a:p>
            <a:pPr>
              <a:defRPr/>
            </a:pPr>
            <a:fld id="{AF6BF6FD-F45E-4542-BFDE-A87E38ADA060}"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47</a:t>
            </a:fld>
            <a:endParaRPr lang="en-US"/>
          </a:p>
        </p:txBody>
      </p:sp>
    </p:spTree>
    <p:extLst>
      <p:ext uri="{BB962C8B-B14F-4D97-AF65-F5344CB8AC3E}">
        <p14:creationId xmlns:p14="http://schemas.microsoft.com/office/powerpoint/2010/main" val="12579554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800">
                <a:solidFill>
                  <a:srgbClr val="D2533C"/>
                </a:solidFill>
              </a:rPr>
              <a:t>Conversia digital-analogică</a:t>
            </a:r>
            <a:br>
              <a:rPr lang="ro-RO" sz="2800">
                <a:solidFill>
                  <a:srgbClr val="D2533C"/>
                </a:solidFill>
              </a:rPr>
            </a:br>
            <a:r>
              <a:rPr lang="ro-RO" sz="2400">
                <a:solidFill>
                  <a:srgbClr val="D2533C"/>
                </a:solidFill>
              </a:rPr>
              <a:t>Considerații practice</a:t>
            </a:r>
            <a:endParaRPr lang="en-US"/>
          </a:p>
        </p:txBody>
      </p:sp>
      <p:sp>
        <p:nvSpPr>
          <p:cNvPr id="3" name="Content Placeholder 2"/>
          <p:cNvSpPr>
            <a:spLocks noGrp="1"/>
          </p:cNvSpPr>
          <p:nvPr>
            <p:ph idx="1"/>
          </p:nvPr>
        </p:nvSpPr>
        <p:spPr/>
        <p:txBody>
          <a:bodyPr>
            <a:normAutofit/>
          </a:bodyPr>
          <a:lstStyle/>
          <a:p>
            <a:r>
              <a:rPr lang="ro-RO" sz="2000"/>
              <a:t>Dacă un ADC este supus unui semnal de intrare analogic a cărui frecvență depășește frecvența Nyquist pentru acel ADC, convertorul va emite un semnal digitizat cu frecvență redusă falsă. Acest fenomen este cunoscut sub numele de aliere (aliasing).</a:t>
            </a:r>
            <a:endParaRPr lang="en-US" sz="2000"/>
          </a:p>
        </p:txBody>
      </p:sp>
      <p:sp>
        <p:nvSpPr>
          <p:cNvPr id="4" name="Date Placeholder 3"/>
          <p:cNvSpPr>
            <a:spLocks noGrp="1"/>
          </p:cNvSpPr>
          <p:nvPr>
            <p:ph type="dt" sz="half" idx="10"/>
          </p:nvPr>
        </p:nvSpPr>
        <p:spPr/>
        <p:txBody>
          <a:bodyPr/>
          <a:lstStyle/>
          <a:p>
            <a:pPr>
              <a:defRPr/>
            </a:pPr>
            <a:fld id="{64495162-AB7B-409D-B1F4-D889E63665F0}"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48</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81212" y="3219450"/>
            <a:ext cx="4981575" cy="2952750"/>
          </a:xfrm>
          <a:prstGeom prst="rect">
            <a:avLst/>
          </a:prstGeom>
        </p:spPr>
      </p:pic>
    </p:spTree>
    <p:extLst>
      <p:ext uri="{BB962C8B-B14F-4D97-AF65-F5344CB8AC3E}">
        <p14:creationId xmlns:p14="http://schemas.microsoft.com/office/powerpoint/2010/main" val="375079734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800">
                <a:solidFill>
                  <a:srgbClr val="D2533C"/>
                </a:solidFill>
              </a:rPr>
              <a:t>Conversia digital-analogică</a:t>
            </a:r>
            <a:br>
              <a:rPr lang="ro-RO" sz="2800">
                <a:solidFill>
                  <a:srgbClr val="D2533C"/>
                </a:solidFill>
              </a:rPr>
            </a:br>
            <a:r>
              <a:rPr lang="ro-RO" sz="2400">
                <a:solidFill>
                  <a:srgbClr val="D2533C"/>
                </a:solidFill>
              </a:rPr>
              <a:t>Considerații practice</a:t>
            </a:r>
            <a:endParaRPr lang="en-US"/>
          </a:p>
        </p:txBody>
      </p:sp>
      <p:sp>
        <p:nvSpPr>
          <p:cNvPr id="3" name="Content Placeholder 2"/>
          <p:cNvSpPr>
            <a:spLocks noGrp="1"/>
          </p:cNvSpPr>
          <p:nvPr>
            <p:ph idx="1"/>
          </p:nvPr>
        </p:nvSpPr>
        <p:spPr/>
        <p:txBody>
          <a:bodyPr>
            <a:normAutofit/>
          </a:bodyPr>
          <a:lstStyle/>
          <a:p>
            <a:r>
              <a:rPr lang="ro-RO"/>
              <a:t>Se observă că perioada semnalului de ieșire este mult mai lungă decât cea a formei de undă de intrare iar cele două forme de undă nu sunt chiar similare:</a:t>
            </a:r>
            <a:endParaRPr lang="en-US"/>
          </a:p>
        </p:txBody>
      </p:sp>
      <p:sp>
        <p:nvSpPr>
          <p:cNvPr id="4" name="Date Placeholder 3"/>
          <p:cNvSpPr>
            <a:spLocks noGrp="1"/>
          </p:cNvSpPr>
          <p:nvPr>
            <p:ph type="dt" sz="half" idx="10"/>
          </p:nvPr>
        </p:nvSpPr>
        <p:spPr/>
        <p:txBody>
          <a:bodyPr/>
          <a:lstStyle/>
          <a:p>
            <a:pPr>
              <a:defRPr/>
            </a:pPr>
            <a:fld id="{797450A7-739B-4B86-87AE-192FC04979CA}"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49</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81212" y="3314700"/>
            <a:ext cx="4981575" cy="2781300"/>
          </a:xfrm>
          <a:prstGeom prst="rect">
            <a:avLst/>
          </a:prstGeom>
        </p:spPr>
      </p:pic>
    </p:spTree>
    <p:extLst>
      <p:ext uri="{BB962C8B-B14F-4D97-AF65-F5344CB8AC3E}">
        <p14:creationId xmlns:p14="http://schemas.microsoft.com/office/powerpoint/2010/main" val="23182271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ro-RO" sz="2800"/>
              <a:t>Conversia digital-analogică</a:t>
            </a:r>
            <a:br>
              <a:rPr lang="ro-RO" sz="2800"/>
            </a:br>
            <a:r>
              <a:rPr lang="ro-RO" sz="2400"/>
              <a:t>Introducere</a:t>
            </a:r>
            <a:endParaRPr lang="en-US" sz="2400"/>
          </a:p>
        </p:txBody>
      </p:sp>
      <p:sp>
        <p:nvSpPr>
          <p:cNvPr id="3" name="Content Placeholder 2"/>
          <p:cNvSpPr>
            <a:spLocks noGrp="1"/>
          </p:cNvSpPr>
          <p:nvPr>
            <p:ph idx="1"/>
          </p:nvPr>
        </p:nvSpPr>
        <p:spPr/>
        <p:txBody>
          <a:bodyPr>
            <a:normAutofit lnSpcReduction="10000"/>
          </a:bodyPr>
          <a:lstStyle/>
          <a:p>
            <a:r>
              <a:rPr lang="ro-RO" sz="2200"/>
              <a:t>ADC-urile și DAC-urile sunt adesea folosite în sistemele digitale pentru a asigura o interfață completă cu senzorii analogi și dispozitivele de ieșire în sistemele de control, cum ar fi cele utilizate în comenzile pentru motoarele auto:</a:t>
            </a:r>
          </a:p>
          <a:p>
            <a:endParaRPr lang="ro-RO" sz="2200"/>
          </a:p>
          <a:p>
            <a:endParaRPr lang="ro-RO" sz="2200"/>
          </a:p>
          <a:p>
            <a:endParaRPr lang="ro-RO" sz="2200"/>
          </a:p>
          <a:p>
            <a:endParaRPr lang="ro-RO" sz="2200"/>
          </a:p>
          <a:p>
            <a:endParaRPr lang="ro-RO" sz="2200"/>
          </a:p>
          <a:p>
            <a:endParaRPr lang="ro-RO" sz="2200"/>
          </a:p>
          <a:p>
            <a:r>
              <a:rPr lang="ro-RO" sz="2200"/>
              <a:t>Este mult mai ușor să convertim un semnal digital într-un semnal analogic decât să facem operația inversă.</a:t>
            </a:r>
          </a:p>
          <a:p>
            <a:r>
              <a:rPr lang="ro-RO" sz="2200"/>
              <a:t>De aceea, vom începe analiza cu circuitul DAC și apoi vom trece la circuitul ADC.</a:t>
            </a:r>
            <a:endParaRPr lang="en-US" sz="2200"/>
          </a:p>
          <a:p>
            <a:endParaRPr lang="en-US"/>
          </a:p>
        </p:txBody>
      </p:sp>
      <p:sp>
        <p:nvSpPr>
          <p:cNvPr id="4" name="Date Placeholder 3"/>
          <p:cNvSpPr>
            <a:spLocks noGrp="1"/>
          </p:cNvSpPr>
          <p:nvPr>
            <p:ph type="dt" sz="half" idx="10"/>
          </p:nvPr>
        </p:nvSpPr>
        <p:spPr/>
        <p:txBody>
          <a:bodyPr/>
          <a:lstStyle/>
          <a:p>
            <a:pPr>
              <a:defRPr/>
            </a:pPr>
            <a:fld id="{89196203-E3E4-4AC9-907B-E841074C0C72}"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5</a:t>
            </a:fld>
            <a:endParaRPr lang="en-US"/>
          </a:p>
        </p:txBody>
      </p:sp>
      <p:pic>
        <p:nvPicPr>
          <p:cNvPr id="8" name="Picture 7"/>
          <p:cNvPicPr>
            <a:picLocks noChangeAspect="1"/>
          </p:cNvPicPr>
          <p:nvPr/>
        </p:nvPicPr>
        <p:blipFill rotWithShape="1">
          <a:blip r:embed="rId2">
            <a:extLst>
              <a:ext uri="{28A0092B-C50C-407E-A947-70E740481C1C}">
                <a14:useLocalDpi xmlns:a14="http://schemas.microsoft.com/office/drawing/2010/main" val="0"/>
              </a:ext>
            </a:extLst>
          </a:blip>
          <a:srcRect t="21223"/>
          <a:stretch/>
        </p:blipFill>
        <p:spPr>
          <a:xfrm>
            <a:off x="2143125" y="2995612"/>
            <a:ext cx="4857750" cy="2085975"/>
          </a:xfrm>
          <a:prstGeom prst="rect">
            <a:avLst/>
          </a:prstGeom>
        </p:spPr>
      </p:pic>
    </p:spTree>
    <p:extLst>
      <p:ext uri="{BB962C8B-B14F-4D97-AF65-F5344CB8AC3E}">
        <p14:creationId xmlns:p14="http://schemas.microsoft.com/office/powerpoint/2010/main" val="106652178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800">
                <a:solidFill>
                  <a:srgbClr val="D2533C"/>
                </a:solidFill>
              </a:rPr>
              <a:t>Conversia digital-analogică</a:t>
            </a:r>
            <a:br>
              <a:rPr lang="ro-RO" sz="2800">
                <a:solidFill>
                  <a:srgbClr val="D2533C"/>
                </a:solidFill>
              </a:rPr>
            </a:br>
            <a:r>
              <a:rPr lang="ro-RO" sz="2400">
                <a:solidFill>
                  <a:srgbClr val="D2533C"/>
                </a:solidFill>
              </a:rPr>
              <a:t>Considerații practice</a:t>
            </a:r>
            <a:endParaRPr lang="en-US"/>
          </a:p>
        </p:txBody>
      </p:sp>
      <p:sp>
        <p:nvSpPr>
          <p:cNvPr id="3" name="Content Placeholder 2"/>
          <p:cNvSpPr>
            <a:spLocks noGrp="1"/>
          </p:cNvSpPr>
          <p:nvPr>
            <p:ph idx="1"/>
          </p:nvPr>
        </p:nvSpPr>
        <p:spPr/>
        <p:txBody>
          <a:bodyPr>
            <a:normAutofit fontScale="92500" lnSpcReduction="10000"/>
          </a:bodyPr>
          <a:lstStyle/>
          <a:p>
            <a:r>
              <a:rPr lang="ro-RO"/>
              <a:t>Diferite tehnologii de ADC au puncte forte diferite. Iată un rezumat al acestora, în ordinea de la cel mai bun la cel mai rău:</a:t>
            </a:r>
            <a:br>
              <a:rPr lang="ro-RO"/>
            </a:br>
            <a:br>
              <a:rPr lang="ro-RO"/>
            </a:br>
            <a:r>
              <a:rPr lang="ro-RO" b="1"/>
              <a:t>Raportul rezoluție/complexitate:</a:t>
            </a:r>
            <a:br>
              <a:rPr lang="ro-RO" b="1"/>
            </a:br>
            <a:r>
              <a:rPr lang="ro-RO"/>
              <a:t>Integrare cu o singură pantă, integrare cu două pante, cu numărător, urmărire, aproximare succesivă, flash.</a:t>
            </a:r>
            <a:br>
              <a:rPr lang="ro-RO"/>
            </a:br>
            <a:br>
              <a:rPr lang="ro-RO"/>
            </a:br>
            <a:r>
              <a:rPr lang="ro-RO" b="1"/>
              <a:t>Viteză:</a:t>
            </a:r>
            <a:br>
              <a:rPr lang="ro-RO"/>
            </a:br>
            <a:r>
              <a:rPr lang="ro-RO"/>
              <a:t>Flash, urmărire, aproximare succesivă, integrare cu o singură pantă, integrare cu două pante.</a:t>
            </a:r>
            <a:br>
              <a:rPr lang="ro-RO"/>
            </a:br>
            <a:br>
              <a:rPr lang="ro-RO"/>
            </a:br>
            <a:r>
              <a:rPr lang="ro-RO" b="1"/>
              <a:t>Recuperarea pasului:</a:t>
            </a:r>
            <a:br>
              <a:rPr lang="ro-RO" b="1"/>
            </a:br>
            <a:r>
              <a:rPr lang="ro-RO"/>
              <a:t>Flash, aproximare succesivă, integrare cu o singură pantă, integrarea cu două pante, urmărire.</a:t>
            </a:r>
            <a:endParaRPr lang="en-US"/>
          </a:p>
        </p:txBody>
      </p:sp>
      <p:sp>
        <p:nvSpPr>
          <p:cNvPr id="4" name="Date Placeholder 3"/>
          <p:cNvSpPr>
            <a:spLocks noGrp="1"/>
          </p:cNvSpPr>
          <p:nvPr>
            <p:ph type="dt" sz="half" idx="10"/>
          </p:nvPr>
        </p:nvSpPr>
        <p:spPr/>
        <p:txBody>
          <a:bodyPr/>
          <a:lstStyle/>
          <a:p>
            <a:pPr>
              <a:defRPr/>
            </a:pPr>
            <a:fld id="{E62F1FC0-5914-47F2-BFF7-760D546D1384}"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50</a:t>
            </a:fld>
            <a:endParaRPr lang="en-US"/>
          </a:p>
        </p:txBody>
      </p:sp>
    </p:spTree>
    <p:extLst>
      <p:ext uri="{BB962C8B-B14F-4D97-AF65-F5344CB8AC3E}">
        <p14:creationId xmlns:p14="http://schemas.microsoft.com/office/powerpoint/2010/main" val="3724356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800">
                <a:solidFill>
                  <a:srgbClr val="D2533C"/>
                </a:solidFill>
              </a:rPr>
              <a:t>Conversia digital-analogică</a:t>
            </a:r>
            <a:br>
              <a:rPr lang="ro-RO" sz="2800">
                <a:solidFill>
                  <a:srgbClr val="D2533C"/>
                </a:solidFill>
              </a:rPr>
            </a:br>
            <a:r>
              <a:rPr lang="ro-RO" sz="2400">
                <a:solidFill>
                  <a:srgbClr val="D2533C"/>
                </a:solidFill>
              </a:rPr>
              <a:t>DAC-ul R/2</a:t>
            </a:r>
            <a:r>
              <a:rPr lang="ro-RO" sz="2400" baseline="30000">
                <a:solidFill>
                  <a:srgbClr val="D2533C"/>
                </a:solidFill>
              </a:rPr>
              <a:t>n</a:t>
            </a:r>
            <a:r>
              <a:rPr lang="ro-RO" sz="2400">
                <a:solidFill>
                  <a:srgbClr val="D2533C"/>
                </a:solidFill>
              </a:rPr>
              <a:t>R</a:t>
            </a:r>
            <a:endParaRPr lang="en-US"/>
          </a:p>
        </p:txBody>
      </p:sp>
      <p:sp>
        <p:nvSpPr>
          <p:cNvPr id="3" name="Content Placeholder 2"/>
          <p:cNvSpPr>
            <a:spLocks noGrp="1"/>
          </p:cNvSpPr>
          <p:nvPr>
            <p:ph idx="1"/>
          </p:nvPr>
        </p:nvSpPr>
        <p:spPr/>
        <p:txBody>
          <a:bodyPr>
            <a:normAutofit/>
          </a:bodyPr>
          <a:lstStyle/>
          <a:p>
            <a:r>
              <a:rPr lang="ro-RO" sz="2200" dirty="0"/>
              <a:t>Acest circuit DAC, altfel cunoscut sub numele de DAC cu intrare ponderată binar, este, în esență, un sumator inversor realizat cu AO.</a:t>
            </a:r>
          </a:p>
          <a:p>
            <a:r>
              <a:rPr lang="ro-RO" sz="2200" dirty="0"/>
              <a:t>Presupunem un circuit la care rezistențele de intrare sunt multiplu de putere a lui 2:</a:t>
            </a:r>
            <a:endParaRPr lang="en-US" sz="2200" dirty="0"/>
          </a:p>
        </p:txBody>
      </p:sp>
      <p:sp>
        <p:nvSpPr>
          <p:cNvPr id="4" name="Date Placeholder 3"/>
          <p:cNvSpPr>
            <a:spLocks noGrp="1"/>
          </p:cNvSpPr>
          <p:nvPr>
            <p:ph type="dt" sz="half" idx="10"/>
          </p:nvPr>
        </p:nvSpPr>
        <p:spPr/>
        <p:txBody>
          <a:bodyPr/>
          <a:lstStyle/>
          <a:p>
            <a:pPr>
              <a:defRPr/>
            </a:pPr>
            <a:fld id="{92ACC11D-6597-4D97-87FB-DBCA5F224121}"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6</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00312" y="3429000"/>
            <a:ext cx="4143375" cy="3314700"/>
          </a:xfrm>
          <a:prstGeom prst="rect">
            <a:avLst/>
          </a:prstGeom>
        </p:spPr>
      </p:pic>
    </p:spTree>
    <p:extLst>
      <p:ext uri="{BB962C8B-B14F-4D97-AF65-F5344CB8AC3E}">
        <p14:creationId xmlns:p14="http://schemas.microsoft.com/office/powerpoint/2010/main" val="4291716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800">
                <a:solidFill>
                  <a:srgbClr val="D2533C"/>
                </a:solidFill>
              </a:rPr>
              <a:t>Conversia digital-analogică</a:t>
            </a:r>
            <a:br>
              <a:rPr lang="ro-RO" sz="2800">
                <a:solidFill>
                  <a:srgbClr val="D2533C"/>
                </a:solidFill>
              </a:rPr>
            </a:br>
            <a:r>
              <a:rPr lang="ro-RO" sz="2400">
                <a:solidFill>
                  <a:srgbClr val="D2533C"/>
                </a:solidFill>
              </a:rPr>
              <a:t>DAC-ul R/2</a:t>
            </a:r>
            <a:r>
              <a:rPr lang="ro-RO" sz="2400" baseline="30000">
                <a:solidFill>
                  <a:srgbClr val="D2533C"/>
                </a:solidFill>
              </a:rPr>
              <a:t>n</a:t>
            </a:r>
            <a:r>
              <a:rPr lang="ro-RO" sz="2400">
                <a:solidFill>
                  <a:srgbClr val="D2533C"/>
                </a:solidFill>
              </a:rPr>
              <a:t>R</a:t>
            </a:r>
            <a:endParaRPr lang="en-US"/>
          </a:p>
        </p:txBody>
      </p:sp>
      <p:sp>
        <p:nvSpPr>
          <p:cNvPr id="3" name="Content Placeholder 2"/>
          <p:cNvSpPr>
            <a:spLocks noGrp="1"/>
          </p:cNvSpPr>
          <p:nvPr>
            <p:ph idx="1"/>
          </p:nvPr>
        </p:nvSpPr>
        <p:spPr/>
        <p:txBody>
          <a:bodyPr>
            <a:normAutofit/>
          </a:bodyPr>
          <a:lstStyle/>
          <a:p>
            <a:r>
              <a:rPr lang="ro-RO" sz="2200" dirty="0"/>
              <a:t>Tensiunea de intrare V1 are un efect de 1:1 asupra tensiunii de ieșire (câștig de 1), în timp ce tensiunea de intrare V2 are efect 1:2 asupra ieșirii (un câștig de 1/2) iar V3 un efect de 1:4 (un câștig de 1/4).</a:t>
            </a:r>
          </a:p>
        </p:txBody>
      </p:sp>
      <p:sp>
        <p:nvSpPr>
          <p:cNvPr id="4" name="Date Placeholder 3"/>
          <p:cNvSpPr>
            <a:spLocks noGrp="1"/>
          </p:cNvSpPr>
          <p:nvPr>
            <p:ph type="dt" sz="half" idx="10"/>
          </p:nvPr>
        </p:nvSpPr>
        <p:spPr/>
        <p:txBody>
          <a:bodyPr/>
          <a:lstStyle/>
          <a:p>
            <a:pPr>
              <a:defRPr/>
            </a:pPr>
            <a:fld id="{514CB3FD-7603-4D37-A1C3-3B3B26EB5374}"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7</a:t>
            </a:fld>
            <a:endParaRPr lang="en-US"/>
          </a:p>
        </p:txBody>
      </p:sp>
      <p:pic>
        <p:nvPicPr>
          <p:cNvPr id="9" name="Picture 8">
            <a:extLst>
              <a:ext uri="{FF2B5EF4-FFF2-40B4-BE49-F238E27FC236}">
                <a16:creationId xmlns:a16="http://schemas.microsoft.com/office/drawing/2014/main" id="{BCC7F3FC-D95C-4C85-AA78-7E63203E74F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00312" y="3429000"/>
            <a:ext cx="4143375" cy="3314700"/>
          </a:xfrm>
          <a:prstGeom prst="rect">
            <a:avLst/>
          </a:prstGeom>
        </p:spPr>
      </p:pic>
    </p:spTree>
    <p:extLst>
      <p:ext uri="{BB962C8B-B14F-4D97-AF65-F5344CB8AC3E}">
        <p14:creationId xmlns:p14="http://schemas.microsoft.com/office/powerpoint/2010/main" val="501696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800">
                <a:solidFill>
                  <a:srgbClr val="D2533C"/>
                </a:solidFill>
              </a:rPr>
              <a:t>Conversia digital-analogică</a:t>
            </a:r>
            <a:br>
              <a:rPr lang="ro-RO" sz="2800">
                <a:solidFill>
                  <a:srgbClr val="D2533C"/>
                </a:solidFill>
              </a:rPr>
            </a:br>
            <a:r>
              <a:rPr lang="ro-RO" sz="2400">
                <a:solidFill>
                  <a:srgbClr val="D2533C"/>
                </a:solidFill>
              </a:rPr>
              <a:t>DAC-ul R/2</a:t>
            </a:r>
            <a:r>
              <a:rPr lang="ro-RO" sz="2400" baseline="30000">
                <a:solidFill>
                  <a:srgbClr val="D2533C"/>
                </a:solidFill>
              </a:rPr>
              <a:t>n</a:t>
            </a:r>
            <a:r>
              <a:rPr lang="ro-RO" sz="2400">
                <a:solidFill>
                  <a:srgbClr val="D2533C"/>
                </a:solidFill>
              </a:rPr>
              <a:t>R</a:t>
            </a:r>
            <a:endParaRPr lang="en-US"/>
          </a:p>
        </p:txBody>
      </p:sp>
      <p:sp>
        <p:nvSpPr>
          <p:cNvPr id="3" name="Content Placeholder 2"/>
          <p:cNvSpPr>
            <a:spLocks noGrp="1"/>
          </p:cNvSpPr>
          <p:nvPr>
            <p:ph idx="1"/>
          </p:nvPr>
        </p:nvSpPr>
        <p:spPr/>
        <p:txBody>
          <a:bodyPr>
            <a:normAutofit/>
          </a:bodyPr>
          <a:lstStyle/>
          <a:p>
            <a:r>
              <a:rPr lang="ro-RO" sz="2200" dirty="0"/>
              <a:t>Aceste rapoarte nu au fost alese în mod arbitrar: ele sunt aceleași rapoarte care corespund ponderilor în sistemul de numărare binar.</a:t>
            </a:r>
          </a:p>
          <a:p>
            <a:r>
              <a:rPr lang="ro-RO" sz="2200" dirty="0"/>
              <a:t>Dacă comandăm intrările acestui circuit cu porți digitale, astfel încât fiecare intrare să reprezinte fie 0 volți, fie toată tensiunea de alimentare, atunci tensiunea de ieșire va fi o reprezentare analogică a valorii binare a acestor trei biți.</a:t>
            </a:r>
            <a:endParaRPr lang="en-US" sz="2200" dirty="0"/>
          </a:p>
        </p:txBody>
      </p:sp>
      <p:sp>
        <p:nvSpPr>
          <p:cNvPr id="4" name="Date Placeholder 3"/>
          <p:cNvSpPr>
            <a:spLocks noGrp="1"/>
          </p:cNvSpPr>
          <p:nvPr>
            <p:ph type="dt" sz="half" idx="10"/>
          </p:nvPr>
        </p:nvSpPr>
        <p:spPr/>
        <p:txBody>
          <a:bodyPr/>
          <a:lstStyle/>
          <a:p>
            <a:pPr>
              <a:defRPr/>
            </a:pPr>
            <a:fld id="{584D2ADB-CBA8-458F-A977-7AABE1D55561}"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8</a:t>
            </a:fld>
            <a:endParaRPr lang="en-US"/>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0235" y="4191000"/>
            <a:ext cx="5563529" cy="2496312"/>
          </a:xfrm>
          <a:prstGeom prst="rect">
            <a:avLst/>
          </a:prstGeom>
        </p:spPr>
      </p:pic>
    </p:spTree>
    <p:extLst>
      <p:ext uri="{BB962C8B-B14F-4D97-AF65-F5344CB8AC3E}">
        <p14:creationId xmlns:p14="http://schemas.microsoft.com/office/powerpoint/2010/main" val="16315510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800">
                <a:solidFill>
                  <a:srgbClr val="D2533C"/>
                </a:solidFill>
              </a:rPr>
              <a:t>Conversia digital-analogică</a:t>
            </a:r>
            <a:br>
              <a:rPr lang="ro-RO" sz="2800">
                <a:solidFill>
                  <a:srgbClr val="D2533C"/>
                </a:solidFill>
              </a:rPr>
            </a:br>
            <a:r>
              <a:rPr lang="ro-RO" sz="2400">
                <a:solidFill>
                  <a:srgbClr val="D2533C"/>
                </a:solidFill>
              </a:rPr>
              <a:t>DAC-ul R/2</a:t>
            </a:r>
            <a:r>
              <a:rPr lang="ro-RO" sz="2400" baseline="30000">
                <a:solidFill>
                  <a:srgbClr val="D2533C"/>
                </a:solidFill>
              </a:rPr>
              <a:t>n</a:t>
            </a:r>
            <a:r>
              <a:rPr lang="ro-RO" sz="2400">
                <a:solidFill>
                  <a:srgbClr val="D2533C"/>
                </a:solidFill>
              </a:rPr>
              <a:t>R</a:t>
            </a:r>
            <a:endParaRPr lang="en-US"/>
          </a:p>
        </p:txBody>
      </p:sp>
      <p:sp>
        <p:nvSpPr>
          <p:cNvPr id="3" name="Content Placeholder 2"/>
          <p:cNvSpPr>
            <a:spLocks noGrp="1"/>
          </p:cNvSpPr>
          <p:nvPr>
            <p:ph idx="1"/>
          </p:nvPr>
        </p:nvSpPr>
        <p:spPr/>
        <p:txBody>
          <a:bodyPr/>
          <a:lstStyle/>
          <a:p>
            <a:r>
              <a:rPr lang="ro-RO"/>
              <a:t>Reprezentarea tabelară a valorii tensiunii </a:t>
            </a:r>
            <a:br>
              <a:rPr lang="ro-RO"/>
            </a:br>
            <a:r>
              <a:rPr lang="ro-RO"/>
              <a:t>de ieșire pentru cele 8 combinații ale biților de intrare (între 000 și 111), considerând o alimentare de 5V:</a:t>
            </a:r>
            <a:endParaRPr lang="en-US"/>
          </a:p>
        </p:txBody>
      </p:sp>
      <p:sp>
        <p:nvSpPr>
          <p:cNvPr id="4" name="Date Placeholder 3"/>
          <p:cNvSpPr>
            <a:spLocks noGrp="1"/>
          </p:cNvSpPr>
          <p:nvPr>
            <p:ph type="dt" sz="half" idx="10"/>
          </p:nvPr>
        </p:nvSpPr>
        <p:spPr/>
        <p:txBody>
          <a:bodyPr/>
          <a:lstStyle/>
          <a:p>
            <a:pPr>
              <a:defRPr/>
            </a:pPr>
            <a:fld id="{40EDAA46-E46F-4EB7-9743-AB93FD22E28F}"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3</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9</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58025" y="381000"/>
            <a:ext cx="2085975" cy="1668780"/>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3502218101"/>
              </p:ext>
            </p:extLst>
          </p:nvPr>
        </p:nvGraphicFramePr>
        <p:xfrm>
          <a:off x="1524000" y="2987040"/>
          <a:ext cx="6096000" cy="333756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641051128"/>
                    </a:ext>
                  </a:extLst>
                </a:gridCol>
                <a:gridCol w="3048000">
                  <a:extLst>
                    <a:ext uri="{9D8B030D-6E8A-4147-A177-3AD203B41FA5}">
                      <a16:colId xmlns:a16="http://schemas.microsoft.com/office/drawing/2014/main" val="3201156941"/>
                    </a:ext>
                  </a:extLst>
                </a:gridCol>
              </a:tblGrid>
              <a:tr h="370840">
                <a:tc>
                  <a:txBody>
                    <a:bodyPr/>
                    <a:lstStyle/>
                    <a:p>
                      <a:pPr algn="ctr"/>
                      <a:r>
                        <a:rPr lang="ro-RO"/>
                        <a:t>Numărul binar</a:t>
                      </a:r>
                      <a:endParaRPr lang="en-US"/>
                    </a:p>
                  </a:txBody>
                  <a:tcPr/>
                </a:tc>
                <a:tc>
                  <a:txBody>
                    <a:bodyPr/>
                    <a:lstStyle/>
                    <a:p>
                      <a:pPr algn="ctr"/>
                      <a:r>
                        <a:rPr lang="ro-RO"/>
                        <a:t>Tensiunea de ieșire </a:t>
                      </a:r>
                      <a:r>
                        <a:rPr lang="en-US"/>
                        <a:t>[V]</a:t>
                      </a:r>
                    </a:p>
                  </a:txBody>
                  <a:tcPr/>
                </a:tc>
                <a:extLst>
                  <a:ext uri="{0D108BD9-81ED-4DB2-BD59-A6C34878D82A}">
                    <a16:rowId xmlns:a16="http://schemas.microsoft.com/office/drawing/2014/main" val="425821894"/>
                  </a:ext>
                </a:extLst>
              </a:tr>
              <a:tr h="370840">
                <a:tc>
                  <a:txBody>
                    <a:bodyPr/>
                    <a:lstStyle/>
                    <a:p>
                      <a:pPr algn="ctr"/>
                      <a:r>
                        <a:rPr lang="ro-RO"/>
                        <a:t>000</a:t>
                      </a:r>
                      <a:endParaRPr lang="en-US"/>
                    </a:p>
                  </a:txBody>
                  <a:tcPr/>
                </a:tc>
                <a:tc>
                  <a:txBody>
                    <a:bodyPr/>
                    <a:lstStyle/>
                    <a:p>
                      <a:pPr algn="ctr"/>
                      <a:r>
                        <a:rPr lang="ro-RO"/>
                        <a:t>0</a:t>
                      </a:r>
                      <a:endParaRPr lang="en-US"/>
                    </a:p>
                  </a:txBody>
                  <a:tcPr/>
                </a:tc>
                <a:extLst>
                  <a:ext uri="{0D108BD9-81ED-4DB2-BD59-A6C34878D82A}">
                    <a16:rowId xmlns:a16="http://schemas.microsoft.com/office/drawing/2014/main" val="1942123004"/>
                  </a:ext>
                </a:extLst>
              </a:tr>
              <a:tr h="370840">
                <a:tc>
                  <a:txBody>
                    <a:bodyPr/>
                    <a:lstStyle/>
                    <a:p>
                      <a:pPr algn="ctr"/>
                      <a:r>
                        <a:rPr lang="ro-RO"/>
                        <a:t>001</a:t>
                      </a:r>
                      <a:endParaRPr lang="en-US"/>
                    </a:p>
                  </a:txBody>
                  <a:tcPr/>
                </a:tc>
                <a:tc>
                  <a:txBody>
                    <a:bodyPr/>
                    <a:lstStyle/>
                    <a:p>
                      <a:pPr algn="ctr"/>
                      <a:r>
                        <a:rPr lang="ro-RO"/>
                        <a:t>-1,25</a:t>
                      </a:r>
                      <a:endParaRPr lang="en-US"/>
                    </a:p>
                  </a:txBody>
                  <a:tcPr/>
                </a:tc>
                <a:extLst>
                  <a:ext uri="{0D108BD9-81ED-4DB2-BD59-A6C34878D82A}">
                    <a16:rowId xmlns:a16="http://schemas.microsoft.com/office/drawing/2014/main" val="3677040163"/>
                  </a:ext>
                </a:extLst>
              </a:tr>
              <a:tr h="370840">
                <a:tc>
                  <a:txBody>
                    <a:bodyPr/>
                    <a:lstStyle/>
                    <a:p>
                      <a:pPr algn="ctr"/>
                      <a:r>
                        <a:rPr lang="ro-RO"/>
                        <a:t>010</a:t>
                      </a:r>
                      <a:endParaRPr lang="en-US"/>
                    </a:p>
                  </a:txBody>
                  <a:tcPr/>
                </a:tc>
                <a:tc>
                  <a:txBody>
                    <a:bodyPr/>
                    <a:lstStyle/>
                    <a:p>
                      <a:pPr algn="ctr"/>
                      <a:r>
                        <a:rPr lang="ro-RO"/>
                        <a:t>-2,50</a:t>
                      </a:r>
                      <a:endParaRPr lang="en-US"/>
                    </a:p>
                  </a:txBody>
                  <a:tcPr/>
                </a:tc>
                <a:extLst>
                  <a:ext uri="{0D108BD9-81ED-4DB2-BD59-A6C34878D82A}">
                    <a16:rowId xmlns:a16="http://schemas.microsoft.com/office/drawing/2014/main" val="2439828678"/>
                  </a:ext>
                </a:extLst>
              </a:tr>
              <a:tr h="370840">
                <a:tc>
                  <a:txBody>
                    <a:bodyPr/>
                    <a:lstStyle/>
                    <a:p>
                      <a:pPr algn="ctr"/>
                      <a:r>
                        <a:rPr lang="ro-RO"/>
                        <a:t>011</a:t>
                      </a:r>
                      <a:endParaRPr lang="en-US"/>
                    </a:p>
                  </a:txBody>
                  <a:tcPr/>
                </a:tc>
                <a:tc>
                  <a:txBody>
                    <a:bodyPr/>
                    <a:lstStyle/>
                    <a:p>
                      <a:pPr algn="ctr"/>
                      <a:r>
                        <a:rPr lang="ro-RO"/>
                        <a:t>-3,75</a:t>
                      </a:r>
                      <a:endParaRPr lang="en-US"/>
                    </a:p>
                  </a:txBody>
                  <a:tcPr/>
                </a:tc>
                <a:extLst>
                  <a:ext uri="{0D108BD9-81ED-4DB2-BD59-A6C34878D82A}">
                    <a16:rowId xmlns:a16="http://schemas.microsoft.com/office/drawing/2014/main" val="978951138"/>
                  </a:ext>
                </a:extLst>
              </a:tr>
              <a:tr h="370840">
                <a:tc>
                  <a:txBody>
                    <a:bodyPr/>
                    <a:lstStyle/>
                    <a:p>
                      <a:pPr algn="ctr"/>
                      <a:r>
                        <a:rPr lang="ro-RO"/>
                        <a:t>100</a:t>
                      </a:r>
                      <a:endParaRPr lang="en-US"/>
                    </a:p>
                  </a:txBody>
                  <a:tcPr/>
                </a:tc>
                <a:tc>
                  <a:txBody>
                    <a:bodyPr/>
                    <a:lstStyle/>
                    <a:p>
                      <a:pPr algn="ctr"/>
                      <a:r>
                        <a:rPr lang="ro-RO"/>
                        <a:t>-5,00</a:t>
                      </a:r>
                      <a:endParaRPr lang="en-US"/>
                    </a:p>
                  </a:txBody>
                  <a:tcPr/>
                </a:tc>
                <a:extLst>
                  <a:ext uri="{0D108BD9-81ED-4DB2-BD59-A6C34878D82A}">
                    <a16:rowId xmlns:a16="http://schemas.microsoft.com/office/drawing/2014/main" val="1612019625"/>
                  </a:ext>
                </a:extLst>
              </a:tr>
              <a:tr h="370840">
                <a:tc>
                  <a:txBody>
                    <a:bodyPr/>
                    <a:lstStyle/>
                    <a:p>
                      <a:pPr algn="ctr"/>
                      <a:r>
                        <a:rPr lang="ro-RO"/>
                        <a:t>101</a:t>
                      </a:r>
                      <a:endParaRPr lang="en-US"/>
                    </a:p>
                  </a:txBody>
                  <a:tcPr/>
                </a:tc>
                <a:tc>
                  <a:txBody>
                    <a:bodyPr/>
                    <a:lstStyle/>
                    <a:p>
                      <a:pPr algn="ctr"/>
                      <a:r>
                        <a:rPr lang="ro-RO"/>
                        <a:t>-6,25</a:t>
                      </a:r>
                      <a:endParaRPr lang="en-US"/>
                    </a:p>
                  </a:txBody>
                  <a:tcPr/>
                </a:tc>
                <a:extLst>
                  <a:ext uri="{0D108BD9-81ED-4DB2-BD59-A6C34878D82A}">
                    <a16:rowId xmlns:a16="http://schemas.microsoft.com/office/drawing/2014/main" val="3143811977"/>
                  </a:ext>
                </a:extLst>
              </a:tr>
              <a:tr h="370840">
                <a:tc>
                  <a:txBody>
                    <a:bodyPr/>
                    <a:lstStyle/>
                    <a:p>
                      <a:pPr algn="ctr"/>
                      <a:r>
                        <a:rPr lang="ro-RO"/>
                        <a:t>110</a:t>
                      </a:r>
                      <a:endParaRPr lang="en-US"/>
                    </a:p>
                  </a:txBody>
                  <a:tcPr/>
                </a:tc>
                <a:tc>
                  <a:txBody>
                    <a:bodyPr/>
                    <a:lstStyle/>
                    <a:p>
                      <a:pPr algn="ctr"/>
                      <a:r>
                        <a:rPr lang="ro-RO"/>
                        <a:t>-7,50</a:t>
                      </a:r>
                      <a:endParaRPr lang="en-US"/>
                    </a:p>
                  </a:txBody>
                  <a:tcPr/>
                </a:tc>
                <a:extLst>
                  <a:ext uri="{0D108BD9-81ED-4DB2-BD59-A6C34878D82A}">
                    <a16:rowId xmlns:a16="http://schemas.microsoft.com/office/drawing/2014/main" val="3810959924"/>
                  </a:ext>
                </a:extLst>
              </a:tr>
              <a:tr h="370840">
                <a:tc>
                  <a:txBody>
                    <a:bodyPr/>
                    <a:lstStyle/>
                    <a:p>
                      <a:pPr algn="ctr"/>
                      <a:r>
                        <a:rPr lang="ro-RO"/>
                        <a:t>111</a:t>
                      </a:r>
                      <a:endParaRPr lang="en-US"/>
                    </a:p>
                  </a:txBody>
                  <a:tcPr/>
                </a:tc>
                <a:tc>
                  <a:txBody>
                    <a:bodyPr/>
                    <a:lstStyle/>
                    <a:p>
                      <a:pPr algn="ctr"/>
                      <a:r>
                        <a:rPr lang="ro-RO"/>
                        <a:t>-8,75</a:t>
                      </a:r>
                      <a:endParaRPr lang="en-US"/>
                    </a:p>
                  </a:txBody>
                  <a:tcPr/>
                </a:tc>
                <a:extLst>
                  <a:ext uri="{0D108BD9-81ED-4DB2-BD59-A6C34878D82A}">
                    <a16:rowId xmlns:a16="http://schemas.microsoft.com/office/drawing/2014/main" val="3971572300"/>
                  </a:ext>
                </a:extLst>
              </a:tr>
            </a:tbl>
          </a:graphicData>
        </a:graphic>
      </p:graphicFrame>
    </p:spTree>
    <p:extLst>
      <p:ext uri="{BB962C8B-B14F-4D97-AF65-F5344CB8AC3E}">
        <p14:creationId xmlns:p14="http://schemas.microsoft.com/office/powerpoint/2010/main" val="39942055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5447</TotalTime>
  <Words>3505</Words>
  <Application>Microsoft Office PowerPoint</Application>
  <PresentationFormat>On-screen Show (4:3)</PresentationFormat>
  <Paragraphs>403</Paragraphs>
  <Slides>50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50</vt:i4>
      </vt:variant>
    </vt:vector>
  </HeadingPairs>
  <TitlesOfParts>
    <vt:vector size="54" baseType="lpstr">
      <vt:lpstr>Arial</vt:lpstr>
      <vt:lpstr>Calibri</vt:lpstr>
      <vt:lpstr>UT Sans</vt:lpstr>
      <vt:lpstr>Clarity</vt:lpstr>
      <vt:lpstr>SISTEME ANALOGICE DE INTERFAȚARE ȘI CONDIȚIONARE</vt:lpstr>
      <vt:lpstr>C3 - Probleme tratate</vt:lpstr>
      <vt:lpstr>Conversia digital-analogică Introducere</vt:lpstr>
      <vt:lpstr>Conversia digital-analogică Introducere</vt:lpstr>
      <vt:lpstr>Conversia digital-analogică Introducere</vt:lpstr>
      <vt:lpstr>Conversia digital-analogică DAC-ul R/2nR</vt:lpstr>
      <vt:lpstr>Conversia digital-analogică DAC-ul R/2nR</vt:lpstr>
      <vt:lpstr>Conversia digital-analogică DAC-ul R/2nR</vt:lpstr>
      <vt:lpstr>Conversia digital-analogică DAC-ul R/2nR</vt:lpstr>
      <vt:lpstr>Conversia digital-analogică DAC-ul R/2nR</vt:lpstr>
      <vt:lpstr>Conversia digital-analogică DAC-ul R/2nR</vt:lpstr>
      <vt:lpstr>Conversia digital-analogică DAC-ul R/2R</vt:lpstr>
      <vt:lpstr>Conversia digital-analogică DAC-ul R/2R</vt:lpstr>
      <vt:lpstr>Conversia digital-analogică DAC-ul R/2R</vt:lpstr>
      <vt:lpstr>Conversia digital-analogică DAC-ul R/2R</vt:lpstr>
      <vt:lpstr>Conversia digital-analogică DAC-ul R/2R</vt:lpstr>
      <vt:lpstr>Conversia digital-analogică ADC-uri</vt:lpstr>
      <vt:lpstr>Conversia digital-analogică ADC paralel (Flash ADC)</vt:lpstr>
      <vt:lpstr>Conversia digital-analogică ADC paralel</vt:lpstr>
      <vt:lpstr>Conversia digital-analogică ADC paralel</vt:lpstr>
      <vt:lpstr>Conversia digital-analogică ADC paralel</vt:lpstr>
      <vt:lpstr>Conversia digital-analogică ADC paralel</vt:lpstr>
      <vt:lpstr>Conversia digital-analogică ADC cu rampă digitală</vt:lpstr>
      <vt:lpstr>Conversia digital-analogică ADC cu rampă digitală</vt:lpstr>
      <vt:lpstr>Conversia digital-analogică ADC cu rampă digitală</vt:lpstr>
      <vt:lpstr>Conversia digital-analogică ADC cu rampă digitală</vt:lpstr>
      <vt:lpstr>Conversia digital-analogică ADC cu rampă digitală</vt:lpstr>
      <vt:lpstr>Conversia digital-analogică ADC cu rampă digitală</vt:lpstr>
      <vt:lpstr>Conversia digital-analogică ADC cu aproximări succesive</vt:lpstr>
      <vt:lpstr>Conversia digital-analogică ADC cu aproximări succesive</vt:lpstr>
      <vt:lpstr>Conversia digital-analogică ADC cu aproximări succesive</vt:lpstr>
      <vt:lpstr>Conversia digital-analogică ADC cu aproximări succesive</vt:lpstr>
      <vt:lpstr>Conversia digital-analogică ADC cu urmărire</vt:lpstr>
      <vt:lpstr>Conversia digital-analogică ADC cu urmărire</vt:lpstr>
      <vt:lpstr>Conversia digital-analogică ADC cu urmărire</vt:lpstr>
      <vt:lpstr>Conversia digital-analogică ADC cu urmărire</vt:lpstr>
      <vt:lpstr>Conversia digital-analogică ADC cu pantă simplă (cu integrare)</vt:lpstr>
      <vt:lpstr>Conversia digital-analogică ADC cu pantă simplă (cu integrare)</vt:lpstr>
      <vt:lpstr>Conversia digital-analogică ADC cu pantă simplă (cu integrare)</vt:lpstr>
      <vt:lpstr>Conversia digital-analogică ADC cu pantă simplă (cu integrare)</vt:lpstr>
      <vt:lpstr>Conversia digital-analogică ADC delta-sigma</vt:lpstr>
      <vt:lpstr>Conversia digital-analogică ADC delta-sigma</vt:lpstr>
      <vt:lpstr>Conversia digital-analogică Considerații practice</vt:lpstr>
      <vt:lpstr>Conversia digital-analogică Considerații practice</vt:lpstr>
      <vt:lpstr>Conversia digital-analogică Considerații practice</vt:lpstr>
      <vt:lpstr>Conversia digital-analogică Considerații practice</vt:lpstr>
      <vt:lpstr>Conversia digital-analogică Considerații practice</vt:lpstr>
      <vt:lpstr>Conversia digital-analogică Considerații practice</vt:lpstr>
      <vt:lpstr>Conversia digital-analogică Considerații practice</vt:lpstr>
      <vt:lpstr>Conversia digital-analogică Considerații practice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DISPOZITIVE ELECTRONICE SI CIRCUITE - 2</dc:title>
  <dc:creator>gyuri</dc:creator>
  <cp:lastModifiedBy>Gyuri</cp:lastModifiedBy>
  <cp:revision>727</cp:revision>
  <dcterms:created xsi:type="dcterms:W3CDTF">2011-02-28T18:09:23Z</dcterms:created>
  <dcterms:modified xsi:type="dcterms:W3CDTF">2019-06-08T08:47:22Z</dcterms:modified>
</cp:coreProperties>
</file>