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212" r:id="rId1"/>
  </p:sldMasterIdLst>
  <p:notesMasterIdLst>
    <p:notesMasterId r:id="rId81"/>
  </p:notesMasterIdLst>
  <p:sldIdLst>
    <p:sldId id="325" r:id="rId2"/>
    <p:sldId id="305" r:id="rId3"/>
    <p:sldId id="326" r:id="rId4"/>
    <p:sldId id="327" r:id="rId5"/>
    <p:sldId id="328" r:id="rId6"/>
    <p:sldId id="329" r:id="rId7"/>
    <p:sldId id="330" r:id="rId8"/>
    <p:sldId id="331" r:id="rId9"/>
    <p:sldId id="332" r:id="rId10"/>
    <p:sldId id="333" r:id="rId11"/>
    <p:sldId id="334" r:id="rId12"/>
    <p:sldId id="335" r:id="rId13"/>
    <p:sldId id="336" r:id="rId14"/>
    <p:sldId id="337" r:id="rId15"/>
    <p:sldId id="338" r:id="rId16"/>
    <p:sldId id="340" r:id="rId17"/>
    <p:sldId id="341" r:id="rId18"/>
    <p:sldId id="342" r:id="rId19"/>
    <p:sldId id="343" r:id="rId20"/>
    <p:sldId id="344" r:id="rId21"/>
    <p:sldId id="345" r:id="rId22"/>
    <p:sldId id="346" r:id="rId23"/>
    <p:sldId id="348" r:id="rId24"/>
    <p:sldId id="349" r:id="rId25"/>
    <p:sldId id="350" r:id="rId26"/>
    <p:sldId id="357" r:id="rId27"/>
    <p:sldId id="358" r:id="rId28"/>
    <p:sldId id="359" r:id="rId29"/>
    <p:sldId id="362" r:id="rId30"/>
    <p:sldId id="360" r:id="rId31"/>
    <p:sldId id="361" r:id="rId32"/>
    <p:sldId id="347" r:id="rId33"/>
    <p:sldId id="351" r:id="rId34"/>
    <p:sldId id="352" r:id="rId35"/>
    <p:sldId id="353" r:id="rId36"/>
    <p:sldId id="354" r:id="rId37"/>
    <p:sldId id="355" r:id="rId38"/>
    <p:sldId id="356" r:id="rId39"/>
    <p:sldId id="363" r:id="rId40"/>
    <p:sldId id="364" r:id="rId41"/>
    <p:sldId id="367" r:id="rId42"/>
    <p:sldId id="375" r:id="rId43"/>
    <p:sldId id="376" r:id="rId44"/>
    <p:sldId id="371" r:id="rId45"/>
    <p:sldId id="372" r:id="rId46"/>
    <p:sldId id="373" r:id="rId47"/>
    <p:sldId id="374" r:id="rId48"/>
    <p:sldId id="377" r:id="rId49"/>
    <p:sldId id="378" r:id="rId50"/>
    <p:sldId id="379" r:id="rId51"/>
    <p:sldId id="380" r:id="rId52"/>
    <p:sldId id="381" r:id="rId53"/>
    <p:sldId id="383" r:id="rId54"/>
    <p:sldId id="384" r:id="rId55"/>
    <p:sldId id="385" r:id="rId56"/>
    <p:sldId id="386" r:id="rId57"/>
    <p:sldId id="387" r:id="rId58"/>
    <p:sldId id="388" r:id="rId59"/>
    <p:sldId id="389" r:id="rId60"/>
    <p:sldId id="390" r:id="rId61"/>
    <p:sldId id="391" r:id="rId62"/>
    <p:sldId id="392" r:id="rId63"/>
    <p:sldId id="393" r:id="rId64"/>
    <p:sldId id="394" r:id="rId65"/>
    <p:sldId id="395" r:id="rId66"/>
    <p:sldId id="396" r:id="rId67"/>
    <p:sldId id="397" r:id="rId68"/>
    <p:sldId id="398" r:id="rId69"/>
    <p:sldId id="399" r:id="rId70"/>
    <p:sldId id="400" r:id="rId71"/>
    <p:sldId id="401" r:id="rId72"/>
    <p:sldId id="402" r:id="rId73"/>
    <p:sldId id="403" r:id="rId74"/>
    <p:sldId id="404" r:id="rId75"/>
    <p:sldId id="405" r:id="rId76"/>
    <p:sldId id="406" r:id="rId77"/>
    <p:sldId id="407" r:id="rId78"/>
    <p:sldId id="408" r:id="rId79"/>
    <p:sldId id="339" r:id="rId8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A4F1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p:cViewPr varScale="1">
        <p:scale>
          <a:sx n="86" d="100"/>
          <a:sy n="86" d="100"/>
        </p:scale>
        <p:origin x="1382" y="6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theme" Target="theme/theme1.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61" Type="http://schemas.openxmlformats.org/officeDocument/2006/relationships/slide" Target="slides/slide60.xml"/><Relationship Id="rId8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image" Target="../media/image5.wmf"/><Relationship Id="rId4" Type="http://schemas.openxmlformats.org/officeDocument/2006/relationships/image" Target="../media/image8.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36.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39.wmf"/><Relationship Id="rId2" Type="http://schemas.openxmlformats.org/officeDocument/2006/relationships/image" Target="../media/image38.wmf"/><Relationship Id="rId1" Type="http://schemas.openxmlformats.org/officeDocument/2006/relationships/image" Target="../media/image37.wmf"/><Relationship Id="rId4" Type="http://schemas.openxmlformats.org/officeDocument/2006/relationships/image" Target="../media/image40.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41.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44.wmf"/><Relationship Id="rId2" Type="http://schemas.openxmlformats.org/officeDocument/2006/relationships/image" Target="../media/image43.wmf"/><Relationship Id="rId1" Type="http://schemas.openxmlformats.org/officeDocument/2006/relationships/image" Target="../media/image42.wmf"/></Relationships>
</file>

<file path=ppt/drawings/_rels/vmlDrawing14.vml.rels><?xml version="1.0" encoding="UTF-8" standalone="yes"?>
<Relationships xmlns="http://schemas.openxmlformats.org/package/2006/relationships"><Relationship Id="rId3" Type="http://schemas.openxmlformats.org/officeDocument/2006/relationships/image" Target="../media/image47.wmf"/><Relationship Id="rId2" Type="http://schemas.openxmlformats.org/officeDocument/2006/relationships/image" Target="../media/image46.wmf"/><Relationship Id="rId1" Type="http://schemas.openxmlformats.org/officeDocument/2006/relationships/image" Target="../media/image45.wmf"/></Relationships>
</file>

<file path=ppt/drawings/_rels/vmlDrawing15.vml.rels><?xml version="1.0" encoding="UTF-8" standalone="yes"?>
<Relationships xmlns="http://schemas.openxmlformats.org/package/2006/relationships"><Relationship Id="rId2" Type="http://schemas.openxmlformats.org/officeDocument/2006/relationships/image" Target="../media/image49.wmf"/><Relationship Id="rId1" Type="http://schemas.openxmlformats.org/officeDocument/2006/relationships/image" Target="../media/image48.wmf"/></Relationships>
</file>

<file path=ppt/drawings/_rels/vmlDrawing16.vml.rels><?xml version="1.0" encoding="UTF-8" standalone="yes"?>
<Relationships xmlns="http://schemas.openxmlformats.org/package/2006/relationships"><Relationship Id="rId2" Type="http://schemas.openxmlformats.org/officeDocument/2006/relationships/image" Target="../media/image51.wmf"/><Relationship Id="rId1" Type="http://schemas.openxmlformats.org/officeDocument/2006/relationships/image" Target="../media/image50.wmf"/></Relationships>
</file>

<file path=ppt/drawings/_rels/vmlDrawing17.vml.rels><?xml version="1.0" encoding="UTF-8" standalone="yes"?>
<Relationships xmlns="http://schemas.openxmlformats.org/package/2006/relationships"><Relationship Id="rId2" Type="http://schemas.openxmlformats.org/officeDocument/2006/relationships/image" Target="../media/image53.wmf"/><Relationship Id="rId1" Type="http://schemas.openxmlformats.org/officeDocument/2006/relationships/image" Target="../media/image52.w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54.wmf"/></Relationships>
</file>

<file path=ppt/drawings/_rels/vmlDrawing19.vml.rels><?xml version="1.0" encoding="UTF-8" standalone="yes"?>
<Relationships xmlns="http://schemas.openxmlformats.org/package/2006/relationships"><Relationship Id="rId2" Type="http://schemas.openxmlformats.org/officeDocument/2006/relationships/image" Target="../media/image56.wmf"/><Relationship Id="rId1" Type="http://schemas.openxmlformats.org/officeDocument/2006/relationships/image" Target="../media/image55.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image" Target="../media/image11.w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57.wmf"/></Relationships>
</file>

<file path=ppt/drawings/_rels/vmlDrawing21.vml.rels><?xml version="1.0" encoding="UTF-8" standalone="yes"?>
<Relationships xmlns="http://schemas.openxmlformats.org/package/2006/relationships"><Relationship Id="rId2" Type="http://schemas.openxmlformats.org/officeDocument/2006/relationships/image" Target="../media/image61.wmf"/><Relationship Id="rId1" Type="http://schemas.openxmlformats.org/officeDocument/2006/relationships/image" Target="../media/image60.wmf"/></Relationships>
</file>

<file path=ppt/drawings/_rels/vmlDrawing22.vml.rels><?xml version="1.0" encoding="UTF-8" standalone="yes"?>
<Relationships xmlns="http://schemas.openxmlformats.org/package/2006/relationships"><Relationship Id="rId2" Type="http://schemas.openxmlformats.org/officeDocument/2006/relationships/image" Target="../media/image63.wmf"/><Relationship Id="rId1" Type="http://schemas.openxmlformats.org/officeDocument/2006/relationships/image" Target="../media/image62.wmf"/></Relationships>
</file>

<file path=ppt/drawings/_rels/vmlDrawing23.vml.rels><?xml version="1.0" encoding="UTF-8" standalone="yes"?>
<Relationships xmlns="http://schemas.openxmlformats.org/package/2006/relationships"><Relationship Id="rId3" Type="http://schemas.openxmlformats.org/officeDocument/2006/relationships/image" Target="../media/image66.wmf"/><Relationship Id="rId2" Type="http://schemas.openxmlformats.org/officeDocument/2006/relationships/image" Target="../media/image65.wmf"/><Relationship Id="rId1" Type="http://schemas.openxmlformats.org/officeDocument/2006/relationships/image" Target="../media/image64.wmf"/></Relationships>
</file>

<file path=ppt/drawings/_rels/vmlDrawing24.vml.rels><?xml version="1.0" encoding="UTF-8" standalone="yes"?>
<Relationships xmlns="http://schemas.openxmlformats.org/package/2006/relationships"><Relationship Id="rId2" Type="http://schemas.openxmlformats.org/officeDocument/2006/relationships/image" Target="../media/image69.wmf"/><Relationship Id="rId1" Type="http://schemas.openxmlformats.org/officeDocument/2006/relationships/image" Target="../media/image68.wmf"/></Relationships>
</file>

<file path=ppt/drawings/_rels/vmlDrawing25.vml.rels><?xml version="1.0" encoding="UTF-8" standalone="yes"?>
<Relationships xmlns="http://schemas.openxmlformats.org/package/2006/relationships"><Relationship Id="rId1" Type="http://schemas.openxmlformats.org/officeDocument/2006/relationships/image" Target="../media/image79.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image" Target="../media/image15.wmf"/><Relationship Id="rId1" Type="http://schemas.openxmlformats.org/officeDocument/2006/relationships/image" Target="../media/image14.wmf"/><Relationship Id="rId4" Type="http://schemas.openxmlformats.org/officeDocument/2006/relationships/image" Target="../media/image17.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image" Target="../media/image19.wmf"/><Relationship Id="rId1" Type="http://schemas.openxmlformats.org/officeDocument/2006/relationships/image" Target="../media/image18.wmf"/><Relationship Id="rId4" Type="http://schemas.openxmlformats.org/officeDocument/2006/relationships/image" Target="../media/image21.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25.wmf"/><Relationship Id="rId2" Type="http://schemas.openxmlformats.org/officeDocument/2006/relationships/image" Target="../media/image24.wmf"/><Relationship Id="rId1" Type="http://schemas.openxmlformats.org/officeDocument/2006/relationships/image" Target="../media/image23.wmf"/><Relationship Id="rId4" Type="http://schemas.openxmlformats.org/officeDocument/2006/relationships/image" Target="../media/image26.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28.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32.wmf"/><Relationship Id="rId2" Type="http://schemas.openxmlformats.org/officeDocument/2006/relationships/image" Target="../media/image31.wmf"/><Relationship Id="rId1" Type="http://schemas.openxmlformats.org/officeDocument/2006/relationships/image" Target="../media/image30.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34.wmf"/><Relationship Id="rId1" Type="http://schemas.openxmlformats.org/officeDocument/2006/relationships/image" Target="../media/image33.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3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A2E7726C-CA11-4020-8136-DCBCA8F394A0}" type="datetimeFigureOut">
              <a:rPr lang="en-US"/>
              <a:pPr>
                <a:defRPr/>
              </a:pPr>
              <a:t>6/8/2019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A033BF04-FE62-474A-ACBE-30BA9691FD99}" type="slidenum">
              <a:rPr lang="en-US"/>
              <a:pPr>
                <a:defRPr/>
              </a:pPr>
              <a:t>‹#›</a:t>
            </a:fld>
            <a:endParaRPr lang="en-US"/>
          </a:p>
        </p:txBody>
      </p:sp>
    </p:spTree>
    <p:extLst>
      <p:ext uri="{BB962C8B-B14F-4D97-AF65-F5344CB8AC3E}">
        <p14:creationId xmlns:p14="http://schemas.microsoft.com/office/powerpoint/2010/main" val="130136252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A033BF04-FE62-474A-ACBE-30BA9691FD99}" type="slidenum">
              <a:rPr lang="en-US" smtClean="0"/>
              <a:pPr>
                <a:defRPr/>
              </a:pPr>
              <a:t>59</a:t>
            </a:fld>
            <a:endParaRPr lang="en-US"/>
          </a:p>
        </p:txBody>
      </p:sp>
    </p:spTree>
    <p:extLst>
      <p:ext uri="{BB962C8B-B14F-4D97-AF65-F5344CB8AC3E}">
        <p14:creationId xmlns:p14="http://schemas.microsoft.com/office/powerpoint/2010/main" val="22834380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fld id="{10464B44-8F3A-4077-8DB7-5F0A1DEFF8E5}"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2</a:t>
            </a:r>
          </a:p>
        </p:txBody>
      </p:sp>
      <p:sp>
        <p:nvSpPr>
          <p:cNvPr id="6" name="Slide Number Placeholder 5"/>
          <p:cNvSpPr>
            <a:spLocks noGrp="1"/>
          </p:cNvSpPr>
          <p:nvPr>
            <p:ph type="sldNum" sz="quarter" idx="12"/>
          </p:nvPr>
        </p:nvSpPr>
        <p:spPr/>
        <p:txBody>
          <a:bodyPr/>
          <a:lstStyle/>
          <a:p>
            <a:pPr>
              <a:defRPr/>
            </a:pPr>
            <a:fld id="{71D799F4-0100-45FA-A28D-DAEFCA3F7B3A}" type="slidenum">
              <a:rPr lang="en-US" smtClean="0"/>
              <a:pPr>
                <a:defRPr/>
              </a:pPr>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AB104D3A-2858-4185-8A07-1EB8293CC294}"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2</a:t>
            </a:r>
          </a:p>
        </p:txBody>
      </p:sp>
      <p:sp>
        <p:nvSpPr>
          <p:cNvPr id="6" name="Slide Number Placeholder 5"/>
          <p:cNvSpPr>
            <a:spLocks noGrp="1"/>
          </p:cNvSpPr>
          <p:nvPr>
            <p:ph type="sldNum" sz="quarter" idx="12"/>
          </p:nvPr>
        </p:nvSpPr>
        <p:spPr/>
        <p:txBody>
          <a:bodyPr/>
          <a:lstStyle/>
          <a:p>
            <a:pPr>
              <a:defRPr/>
            </a:pPr>
            <a:fld id="{DEE6DBEE-B393-4395-A3DA-D5E635ECC293}"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208F89F6-D675-4D38-878B-4048ED42BEFE}"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2</a:t>
            </a:r>
          </a:p>
        </p:txBody>
      </p:sp>
      <p:sp>
        <p:nvSpPr>
          <p:cNvPr id="6" name="Slide Number Placeholder 5"/>
          <p:cNvSpPr>
            <a:spLocks noGrp="1"/>
          </p:cNvSpPr>
          <p:nvPr>
            <p:ph type="sldNum" sz="quarter" idx="12"/>
          </p:nvPr>
        </p:nvSpPr>
        <p:spPr/>
        <p:txBody>
          <a:bodyPr/>
          <a:lstStyle/>
          <a:p>
            <a:pPr>
              <a:defRPr/>
            </a:pPr>
            <a:fld id="{4F86D2A9-5878-435D-A7FB-2EDCC9A393F5}"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41478B88-015D-43EC-BAC3-3C985A588410}"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2</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A83AE478-3C8A-4FAF-BA8A-180812722F98}"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2</a:t>
            </a:r>
          </a:p>
        </p:txBody>
      </p:sp>
      <p:sp>
        <p:nvSpPr>
          <p:cNvPr id="6" name="Slide Number Placeholder 5"/>
          <p:cNvSpPr>
            <a:spLocks noGrp="1"/>
          </p:cNvSpPr>
          <p:nvPr>
            <p:ph type="sldNum" sz="quarter" idx="12"/>
          </p:nvPr>
        </p:nvSpPr>
        <p:spPr/>
        <p:txBody>
          <a:bodyPr/>
          <a:lstStyle/>
          <a:p>
            <a:pPr>
              <a:defRPr/>
            </a:pPr>
            <a:fld id="{45C5AD14-C7B0-416B-87FD-FDDB9F0E4B64}" type="slidenum">
              <a:rPr lang="en-US" smtClean="0"/>
              <a:pPr>
                <a:defRPr/>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fld id="{4E15F581-921E-4FA0-B94C-DD3A8EE0BD99}" type="datetime1">
              <a:rPr lang="en-US" smtClean="0"/>
              <a:t>6/8/2019</a:t>
            </a:fld>
            <a:endParaRPr lang="en-US"/>
          </a:p>
        </p:txBody>
      </p:sp>
      <p:sp>
        <p:nvSpPr>
          <p:cNvPr id="6" name="Footer Placeholder 5"/>
          <p:cNvSpPr>
            <a:spLocks noGrp="1"/>
          </p:cNvSpPr>
          <p:nvPr>
            <p:ph type="ftr" sz="quarter" idx="11"/>
          </p:nvPr>
        </p:nvSpPr>
        <p:spPr/>
        <p:txBody>
          <a:bodyPr/>
          <a:lstStyle/>
          <a:p>
            <a:pPr>
              <a:defRPr/>
            </a:pPr>
            <a:r>
              <a:rPr lang="en-US"/>
              <a:t>SAIC-Cursul nr. 2</a:t>
            </a:r>
          </a:p>
        </p:txBody>
      </p:sp>
      <p:sp>
        <p:nvSpPr>
          <p:cNvPr id="7" name="Slide Number Placeholder 6"/>
          <p:cNvSpPr>
            <a:spLocks noGrp="1"/>
          </p:cNvSpPr>
          <p:nvPr>
            <p:ph type="sldNum" sz="quarter" idx="12"/>
          </p:nvPr>
        </p:nvSpPr>
        <p:spPr/>
        <p:txBody>
          <a:bodyPr/>
          <a:lstStyle/>
          <a:p>
            <a:pPr>
              <a:defRPr/>
            </a:pPr>
            <a:fld id="{AD5F975E-65F1-443E-9A94-342D22DF6E10}"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fld id="{9ABCC4ED-B535-4BCB-8D34-B6B3795B88D1}" type="datetime1">
              <a:rPr lang="en-US" smtClean="0"/>
              <a:t>6/8/2019</a:t>
            </a:fld>
            <a:endParaRPr lang="en-US"/>
          </a:p>
        </p:txBody>
      </p:sp>
      <p:sp>
        <p:nvSpPr>
          <p:cNvPr id="8" name="Footer Placeholder 7"/>
          <p:cNvSpPr>
            <a:spLocks noGrp="1"/>
          </p:cNvSpPr>
          <p:nvPr>
            <p:ph type="ftr" sz="quarter" idx="11"/>
          </p:nvPr>
        </p:nvSpPr>
        <p:spPr/>
        <p:txBody>
          <a:bodyPr/>
          <a:lstStyle/>
          <a:p>
            <a:pPr>
              <a:defRPr/>
            </a:pPr>
            <a:r>
              <a:rPr lang="en-US"/>
              <a:t>SAIC-Cursul nr. 2</a:t>
            </a:r>
          </a:p>
        </p:txBody>
      </p:sp>
      <p:sp>
        <p:nvSpPr>
          <p:cNvPr id="9" name="Slide Number Placeholder 8"/>
          <p:cNvSpPr>
            <a:spLocks noGrp="1"/>
          </p:cNvSpPr>
          <p:nvPr>
            <p:ph type="sldNum" sz="quarter" idx="12"/>
          </p:nvPr>
        </p:nvSpPr>
        <p:spPr/>
        <p:txBody>
          <a:bodyPr/>
          <a:lstStyle/>
          <a:p>
            <a:pPr>
              <a:defRPr/>
            </a:pPr>
            <a:fld id="{D66ABEAF-4FAA-48C0-8C04-F9C70C285096}" type="slidenum">
              <a:rPr lang="en-US" smtClean="0"/>
              <a:pPr>
                <a:defRPr/>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fld id="{2C0DA740-3111-4CA4-8CB8-98A05B99B3C6}" type="datetime1">
              <a:rPr lang="en-US" smtClean="0"/>
              <a:t>6/8/2019</a:t>
            </a:fld>
            <a:endParaRPr lang="en-US"/>
          </a:p>
        </p:txBody>
      </p:sp>
      <p:sp>
        <p:nvSpPr>
          <p:cNvPr id="4" name="Footer Placeholder 3"/>
          <p:cNvSpPr>
            <a:spLocks noGrp="1"/>
          </p:cNvSpPr>
          <p:nvPr>
            <p:ph type="ftr" sz="quarter" idx="11"/>
          </p:nvPr>
        </p:nvSpPr>
        <p:spPr/>
        <p:txBody>
          <a:bodyPr/>
          <a:lstStyle/>
          <a:p>
            <a:pPr>
              <a:defRPr/>
            </a:pPr>
            <a:r>
              <a:rPr lang="en-US"/>
              <a:t>SAIC-Cursul nr. 2</a:t>
            </a:r>
          </a:p>
        </p:txBody>
      </p:sp>
      <p:sp>
        <p:nvSpPr>
          <p:cNvPr id="5" name="Slide Number Placeholder 4"/>
          <p:cNvSpPr>
            <a:spLocks noGrp="1"/>
          </p:cNvSpPr>
          <p:nvPr>
            <p:ph type="sldNum" sz="quarter" idx="12"/>
          </p:nvPr>
        </p:nvSpPr>
        <p:spPr/>
        <p:txBody>
          <a:bodyPr/>
          <a:lstStyle/>
          <a:p>
            <a:pPr>
              <a:defRPr/>
            </a:pPr>
            <a:fld id="{578927B9-C828-4FFE-956A-1B448B1D9191}"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6FFB147F-E1E8-4A7D-9F20-515073BC7C0E}" type="datetime1">
              <a:rPr lang="en-US" smtClean="0"/>
              <a:t>6/8/2019</a:t>
            </a:fld>
            <a:endParaRPr lang="en-US"/>
          </a:p>
        </p:txBody>
      </p:sp>
      <p:sp>
        <p:nvSpPr>
          <p:cNvPr id="3" name="Footer Placeholder 2"/>
          <p:cNvSpPr>
            <a:spLocks noGrp="1"/>
          </p:cNvSpPr>
          <p:nvPr>
            <p:ph type="ftr" sz="quarter" idx="11"/>
          </p:nvPr>
        </p:nvSpPr>
        <p:spPr/>
        <p:txBody>
          <a:bodyPr/>
          <a:lstStyle/>
          <a:p>
            <a:pPr>
              <a:defRPr/>
            </a:pPr>
            <a:r>
              <a:rPr lang="en-US"/>
              <a:t>SAIC-Cursul nr. 2</a:t>
            </a:r>
          </a:p>
        </p:txBody>
      </p:sp>
      <p:sp>
        <p:nvSpPr>
          <p:cNvPr id="4" name="Slide Number Placeholder 3"/>
          <p:cNvSpPr>
            <a:spLocks noGrp="1"/>
          </p:cNvSpPr>
          <p:nvPr>
            <p:ph type="sldNum" sz="quarter" idx="12"/>
          </p:nvPr>
        </p:nvSpPr>
        <p:spPr/>
        <p:txBody>
          <a:bodyPr/>
          <a:lstStyle/>
          <a:p>
            <a:pPr>
              <a:defRPr/>
            </a:pPr>
            <a:fld id="{2BF64D6C-28BE-434B-9ACC-031C75F59DC5}"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8D2FF6DA-D659-49D9-8076-BA1FAD0303CA}" type="datetime1">
              <a:rPr lang="en-US" smtClean="0"/>
              <a:t>6/8/2019</a:t>
            </a:fld>
            <a:endParaRPr lang="en-US"/>
          </a:p>
        </p:txBody>
      </p:sp>
      <p:sp>
        <p:nvSpPr>
          <p:cNvPr id="6" name="Footer Placeholder 5"/>
          <p:cNvSpPr>
            <a:spLocks noGrp="1"/>
          </p:cNvSpPr>
          <p:nvPr>
            <p:ph type="ftr" sz="quarter" idx="11"/>
          </p:nvPr>
        </p:nvSpPr>
        <p:spPr/>
        <p:txBody>
          <a:bodyPr/>
          <a:lstStyle/>
          <a:p>
            <a:pPr>
              <a:defRPr/>
            </a:pPr>
            <a:r>
              <a:rPr lang="en-US"/>
              <a:t>SAIC-Cursul nr. 2</a:t>
            </a:r>
          </a:p>
        </p:txBody>
      </p:sp>
      <p:sp>
        <p:nvSpPr>
          <p:cNvPr id="7" name="Slide Number Placeholder 6"/>
          <p:cNvSpPr>
            <a:spLocks noGrp="1"/>
          </p:cNvSpPr>
          <p:nvPr>
            <p:ph type="sldNum" sz="quarter" idx="12"/>
          </p:nvPr>
        </p:nvSpPr>
        <p:spPr/>
        <p:txBody>
          <a:bodyPr/>
          <a:lstStyle/>
          <a:p>
            <a:pPr>
              <a:defRPr/>
            </a:pPr>
            <a:fld id="{EBBB0EEC-858E-4413-AF86-9007DD45A816}" type="slidenum">
              <a:rPr lang="en-US" smtClean="0"/>
              <a:pPr>
                <a:defRPr/>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085ABAB0-5E7D-4F68-8FD8-59A9DD07F126}" type="datetime1">
              <a:rPr lang="en-US" smtClean="0"/>
              <a:t>6/8/2019</a:t>
            </a:fld>
            <a:endParaRPr lang="en-US"/>
          </a:p>
        </p:txBody>
      </p:sp>
      <p:sp>
        <p:nvSpPr>
          <p:cNvPr id="6" name="Footer Placeholder 5"/>
          <p:cNvSpPr>
            <a:spLocks noGrp="1"/>
          </p:cNvSpPr>
          <p:nvPr>
            <p:ph type="ftr" sz="quarter" idx="11"/>
          </p:nvPr>
        </p:nvSpPr>
        <p:spPr/>
        <p:txBody>
          <a:bodyPr/>
          <a:lstStyle/>
          <a:p>
            <a:pPr>
              <a:defRPr/>
            </a:pPr>
            <a:r>
              <a:rPr lang="en-US"/>
              <a:t>SAIC-Cursul nr. 2</a:t>
            </a:r>
          </a:p>
        </p:txBody>
      </p:sp>
      <p:sp>
        <p:nvSpPr>
          <p:cNvPr id="7" name="Slide Number Placeholder 6"/>
          <p:cNvSpPr>
            <a:spLocks noGrp="1"/>
          </p:cNvSpPr>
          <p:nvPr>
            <p:ph type="sldNum" sz="quarter" idx="12"/>
          </p:nvPr>
        </p:nvSpPr>
        <p:spPr/>
        <p:txBody>
          <a:bodyPr/>
          <a:lstStyle/>
          <a:p>
            <a:pPr>
              <a:defRPr/>
            </a:pPr>
            <a:fld id="{A4B063DC-6978-466C-B9CB-D71AFDDA12A2}"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pPr>
              <a:defRPr/>
            </a:pPr>
            <a:fld id="{673F3596-8F10-4325-92E2-3580E3FF7D59}" type="datetime1">
              <a:rPr lang="en-US" smtClean="0"/>
              <a:t>6/8/2019</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pPr>
              <a:defRPr/>
            </a:pPr>
            <a:r>
              <a:rPr lang="en-US"/>
              <a:t>SAIC-Cursul nr. 2</a:t>
            </a:r>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pPr>
              <a:defRPr/>
            </a:pPr>
            <a:fld id="{22E1246E-6791-43F0-BEE1-426C0FAAB358}"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4213" r:id="rId1"/>
    <p:sldLayoutId id="2147484214" r:id="rId2"/>
    <p:sldLayoutId id="2147484215" r:id="rId3"/>
    <p:sldLayoutId id="2147484216" r:id="rId4"/>
    <p:sldLayoutId id="2147484217" r:id="rId5"/>
    <p:sldLayoutId id="2147484218" r:id="rId6"/>
    <p:sldLayoutId id="2147484219" r:id="rId7"/>
    <p:sldLayoutId id="2147484220" r:id="rId8"/>
    <p:sldLayoutId id="2147484221" r:id="rId9"/>
    <p:sldLayoutId id="2147484222" r:id="rId10"/>
    <p:sldLayoutId id="2147484223" r:id="rId11"/>
  </p:sldLayoutIdLst>
  <p:hf hdr="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image" Target="../media/image9.wmf"/><Relationship Id="rId7" Type="http://schemas.openxmlformats.org/officeDocument/2006/relationships/image" Target="../media/image6.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image" Target="../media/image8.wmf"/><Relationship Id="rId5" Type="http://schemas.openxmlformats.org/officeDocument/2006/relationships/image" Target="../media/image5.wmf"/><Relationship Id="rId10" Type="http://schemas.openxmlformats.org/officeDocument/2006/relationships/oleObject" Target="../embeddings/oleObject4.bin"/><Relationship Id="rId4" Type="http://schemas.openxmlformats.org/officeDocument/2006/relationships/oleObject" Target="../embeddings/oleObject1.bin"/><Relationship Id="rId9" Type="http://schemas.openxmlformats.org/officeDocument/2006/relationships/image" Target="../media/image7.wmf"/></Relationships>
</file>

<file path=ppt/slides/_rels/slide27.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8" Type="http://schemas.openxmlformats.org/officeDocument/2006/relationships/image" Target="../media/image10.wmf"/><Relationship Id="rId3" Type="http://schemas.openxmlformats.org/officeDocument/2006/relationships/image" Target="../media/image13.wmf"/><Relationship Id="rId7" Type="http://schemas.openxmlformats.org/officeDocument/2006/relationships/image" Target="../media/image12.w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6.bin"/><Relationship Id="rId5" Type="http://schemas.openxmlformats.org/officeDocument/2006/relationships/image" Target="../media/image11.wmf"/><Relationship Id="rId4" Type="http://schemas.openxmlformats.org/officeDocument/2006/relationships/oleObject" Target="../embeddings/oleObject5.bin"/></Relationships>
</file>

<file path=ppt/slides/_rels/slide29.xml.rels><?xml version="1.0" encoding="UTF-8" standalone="yes"?>
<Relationships xmlns="http://schemas.openxmlformats.org/package/2006/relationships"><Relationship Id="rId8" Type="http://schemas.openxmlformats.org/officeDocument/2006/relationships/oleObject" Target="../embeddings/oleObject9.bin"/><Relationship Id="rId3" Type="http://schemas.openxmlformats.org/officeDocument/2006/relationships/image" Target="../media/image13.wmf"/><Relationship Id="rId7" Type="http://schemas.openxmlformats.org/officeDocument/2006/relationships/image" Target="../media/image15.wmf"/><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8.bin"/><Relationship Id="rId11" Type="http://schemas.openxmlformats.org/officeDocument/2006/relationships/image" Target="../media/image17.wmf"/><Relationship Id="rId5" Type="http://schemas.openxmlformats.org/officeDocument/2006/relationships/image" Target="../media/image14.wmf"/><Relationship Id="rId10" Type="http://schemas.openxmlformats.org/officeDocument/2006/relationships/oleObject" Target="../embeddings/oleObject10.bin"/><Relationship Id="rId4" Type="http://schemas.openxmlformats.org/officeDocument/2006/relationships/oleObject" Target="../embeddings/oleObject7.bin"/><Relationship Id="rId9" Type="http://schemas.openxmlformats.org/officeDocument/2006/relationships/image" Target="../media/image16.wmf"/></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oleObject" Target="../embeddings/oleObject13.bin"/><Relationship Id="rId3" Type="http://schemas.openxmlformats.org/officeDocument/2006/relationships/image" Target="../media/image22.wmf"/><Relationship Id="rId7" Type="http://schemas.openxmlformats.org/officeDocument/2006/relationships/image" Target="../media/image19.wmf"/><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oleObject" Target="../embeddings/oleObject12.bin"/><Relationship Id="rId11" Type="http://schemas.openxmlformats.org/officeDocument/2006/relationships/image" Target="../media/image21.wmf"/><Relationship Id="rId5" Type="http://schemas.openxmlformats.org/officeDocument/2006/relationships/image" Target="../media/image18.wmf"/><Relationship Id="rId10" Type="http://schemas.openxmlformats.org/officeDocument/2006/relationships/oleObject" Target="../embeddings/oleObject14.bin"/><Relationship Id="rId4" Type="http://schemas.openxmlformats.org/officeDocument/2006/relationships/oleObject" Target="../embeddings/oleObject11.bin"/><Relationship Id="rId9" Type="http://schemas.openxmlformats.org/officeDocument/2006/relationships/image" Target="../media/image20.wmf"/></Relationships>
</file>

<file path=ppt/slides/_rels/slide31.xml.rels><?xml version="1.0" encoding="UTF-8" standalone="yes"?>
<Relationships xmlns="http://schemas.openxmlformats.org/package/2006/relationships"><Relationship Id="rId8" Type="http://schemas.openxmlformats.org/officeDocument/2006/relationships/oleObject" Target="../embeddings/oleObject17.bin"/><Relationship Id="rId3" Type="http://schemas.openxmlformats.org/officeDocument/2006/relationships/image" Target="../media/image27.wmf"/><Relationship Id="rId7" Type="http://schemas.openxmlformats.org/officeDocument/2006/relationships/image" Target="../media/image24.wmf"/><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oleObject" Target="../embeddings/oleObject16.bin"/><Relationship Id="rId11" Type="http://schemas.openxmlformats.org/officeDocument/2006/relationships/image" Target="../media/image26.wmf"/><Relationship Id="rId5" Type="http://schemas.openxmlformats.org/officeDocument/2006/relationships/image" Target="../media/image23.wmf"/><Relationship Id="rId10" Type="http://schemas.openxmlformats.org/officeDocument/2006/relationships/oleObject" Target="../embeddings/oleObject18.bin"/><Relationship Id="rId4" Type="http://schemas.openxmlformats.org/officeDocument/2006/relationships/oleObject" Target="../embeddings/oleObject15.bin"/><Relationship Id="rId9" Type="http://schemas.openxmlformats.org/officeDocument/2006/relationships/image" Target="../media/image25.wmf"/></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9.emf"/><Relationship Id="rId2" Type="http://schemas.openxmlformats.org/officeDocument/2006/relationships/slideLayout" Target="../slideLayouts/slideLayout2.xml"/><Relationship Id="rId1" Type="http://schemas.openxmlformats.org/officeDocument/2006/relationships/vmlDrawing" Target="../drawings/vmlDrawing6.vml"/><Relationship Id="rId5" Type="http://schemas.openxmlformats.org/officeDocument/2006/relationships/image" Target="../media/image28.wmf"/><Relationship Id="rId4" Type="http://schemas.openxmlformats.org/officeDocument/2006/relationships/oleObject" Target="../embeddings/oleObject19.bin"/></Relationships>
</file>

<file path=ppt/slides/_rels/slide34.xml.rels><?xml version="1.0" encoding="UTF-8" standalone="yes"?>
<Relationships xmlns="http://schemas.openxmlformats.org/package/2006/relationships"><Relationship Id="rId8" Type="http://schemas.openxmlformats.org/officeDocument/2006/relationships/oleObject" Target="../embeddings/oleObject22.bin"/><Relationship Id="rId3" Type="http://schemas.openxmlformats.org/officeDocument/2006/relationships/image" Target="../media/image29.emf"/><Relationship Id="rId7" Type="http://schemas.openxmlformats.org/officeDocument/2006/relationships/image" Target="../media/image31.wmf"/><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oleObject" Target="../embeddings/oleObject21.bin"/><Relationship Id="rId5" Type="http://schemas.openxmlformats.org/officeDocument/2006/relationships/image" Target="../media/image30.wmf"/><Relationship Id="rId4" Type="http://schemas.openxmlformats.org/officeDocument/2006/relationships/oleObject" Target="../embeddings/oleObject20.bin"/><Relationship Id="rId9" Type="http://schemas.openxmlformats.org/officeDocument/2006/relationships/image" Target="../media/image32.wmf"/></Relationships>
</file>

<file path=ppt/slides/_rels/slide35.xml.rels><?xml version="1.0" encoding="UTF-8" standalone="yes"?>
<Relationships xmlns="http://schemas.openxmlformats.org/package/2006/relationships"><Relationship Id="rId3" Type="http://schemas.openxmlformats.org/officeDocument/2006/relationships/oleObject" Target="../embeddings/oleObject23.bin"/><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image" Target="../media/image34.wmf"/><Relationship Id="rId5" Type="http://schemas.openxmlformats.org/officeDocument/2006/relationships/oleObject" Target="../embeddings/oleObject24.bin"/><Relationship Id="rId4" Type="http://schemas.openxmlformats.org/officeDocument/2006/relationships/image" Target="../media/image33.wmf"/></Relationships>
</file>

<file path=ppt/slides/_rels/slide36.xml.rels><?xml version="1.0" encoding="UTF-8" standalone="yes"?>
<Relationships xmlns="http://schemas.openxmlformats.org/package/2006/relationships"><Relationship Id="rId3" Type="http://schemas.openxmlformats.org/officeDocument/2006/relationships/oleObject" Target="../embeddings/oleObject25.bin"/><Relationship Id="rId2" Type="http://schemas.openxmlformats.org/officeDocument/2006/relationships/slideLayout" Target="../slideLayouts/slideLayout2.xml"/><Relationship Id="rId1" Type="http://schemas.openxmlformats.org/officeDocument/2006/relationships/vmlDrawing" Target="../drawings/vmlDrawing9.vml"/><Relationship Id="rId4" Type="http://schemas.openxmlformats.org/officeDocument/2006/relationships/image" Target="../media/image35.wmf"/></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oleObject" Target="../embeddings/oleObject26.bin"/><Relationship Id="rId2" Type="http://schemas.openxmlformats.org/officeDocument/2006/relationships/slideLayout" Target="../slideLayouts/slideLayout2.xml"/><Relationship Id="rId1" Type="http://schemas.openxmlformats.org/officeDocument/2006/relationships/vmlDrawing" Target="../drawings/vmlDrawing10.vml"/><Relationship Id="rId4" Type="http://schemas.openxmlformats.org/officeDocument/2006/relationships/image" Target="../media/image36.wmf"/></Relationships>
</file>

<file path=ppt/slides/_rels/slide39.xml.rels><?xml version="1.0" encoding="UTF-8" standalone="yes"?>
<Relationships xmlns="http://schemas.openxmlformats.org/package/2006/relationships"><Relationship Id="rId8" Type="http://schemas.openxmlformats.org/officeDocument/2006/relationships/image" Target="../media/image39.wmf"/><Relationship Id="rId3" Type="http://schemas.openxmlformats.org/officeDocument/2006/relationships/oleObject" Target="../embeddings/oleObject27.bin"/><Relationship Id="rId7" Type="http://schemas.openxmlformats.org/officeDocument/2006/relationships/oleObject" Target="../embeddings/oleObject29.bin"/><Relationship Id="rId2" Type="http://schemas.openxmlformats.org/officeDocument/2006/relationships/slideLayout" Target="../slideLayouts/slideLayout2.xml"/><Relationship Id="rId1" Type="http://schemas.openxmlformats.org/officeDocument/2006/relationships/vmlDrawing" Target="../drawings/vmlDrawing11.vml"/><Relationship Id="rId6" Type="http://schemas.openxmlformats.org/officeDocument/2006/relationships/image" Target="../media/image38.wmf"/><Relationship Id="rId5" Type="http://schemas.openxmlformats.org/officeDocument/2006/relationships/oleObject" Target="../embeddings/oleObject28.bin"/><Relationship Id="rId10" Type="http://schemas.openxmlformats.org/officeDocument/2006/relationships/image" Target="../media/image40.wmf"/><Relationship Id="rId4" Type="http://schemas.openxmlformats.org/officeDocument/2006/relationships/image" Target="../media/image37.wmf"/><Relationship Id="rId9" Type="http://schemas.openxmlformats.org/officeDocument/2006/relationships/oleObject" Target="../embeddings/oleObject30.bin"/></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oleObject" Target="../embeddings/oleObject31.bin"/><Relationship Id="rId2" Type="http://schemas.openxmlformats.org/officeDocument/2006/relationships/slideLayout" Target="../slideLayouts/slideLayout2.xml"/><Relationship Id="rId1" Type="http://schemas.openxmlformats.org/officeDocument/2006/relationships/vmlDrawing" Target="../drawings/vmlDrawing12.vml"/><Relationship Id="rId5" Type="http://schemas.openxmlformats.org/officeDocument/2006/relationships/image" Target="../media/image22.wmf"/><Relationship Id="rId4" Type="http://schemas.openxmlformats.org/officeDocument/2006/relationships/image" Target="../media/image41.wmf"/></Relationships>
</file>

<file path=ppt/slides/_rels/slide41.xml.rels><?xml version="1.0" encoding="UTF-8" standalone="yes"?>
<Relationships xmlns="http://schemas.openxmlformats.org/package/2006/relationships"><Relationship Id="rId8" Type="http://schemas.openxmlformats.org/officeDocument/2006/relationships/oleObject" Target="../embeddings/oleObject34.bin"/><Relationship Id="rId3" Type="http://schemas.openxmlformats.org/officeDocument/2006/relationships/oleObject" Target="../embeddings/oleObject32.bin"/><Relationship Id="rId7" Type="http://schemas.openxmlformats.org/officeDocument/2006/relationships/image" Target="../media/image22.wmf"/><Relationship Id="rId2" Type="http://schemas.openxmlformats.org/officeDocument/2006/relationships/slideLayout" Target="../slideLayouts/slideLayout2.xml"/><Relationship Id="rId1" Type="http://schemas.openxmlformats.org/officeDocument/2006/relationships/vmlDrawing" Target="../drawings/vmlDrawing13.vml"/><Relationship Id="rId6" Type="http://schemas.openxmlformats.org/officeDocument/2006/relationships/image" Target="../media/image43.wmf"/><Relationship Id="rId5" Type="http://schemas.openxmlformats.org/officeDocument/2006/relationships/oleObject" Target="../embeddings/oleObject33.bin"/><Relationship Id="rId4" Type="http://schemas.openxmlformats.org/officeDocument/2006/relationships/image" Target="../media/image42.wmf"/><Relationship Id="rId9" Type="http://schemas.openxmlformats.org/officeDocument/2006/relationships/image" Target="../media/image44.wmf"/></Relationships>
</file>

<file path=ppt/slides/_rels/slide42.xml.rels><?xml version="1.0" encoding="UTF-8" standalone="yes"?>
<Relationships xmlns="http://schemas.openxmlformats.org/package/2006/relationships"><Relationship Id="rId8" Type="http://schemas.openxmlformats.org/officeDocument/2006/relationships/image" Target="../media/image47.wmf"/><Relationship Id="rId3" Type="http://schemas.openxmlformats.org/officeDocument/2006/relationships/oleObject" Target="../embeddings/oleObject35.bin"/><Relationship Id="rId7" Type="http://schemas.openxmlformats.org/officeDocument/2006/relationships/oleObject" Target="../embeddings/oleObject37.bin"/><Relationship Id="rId2" Type="http://schemas.openxmlformats.org/officeDocument/2006/relationships/slideLayout" Target="../slideLayouts/slideLayout2.xml"/><Relationship Id="rId1" Type="http://schemas.openxmlformats.org/officeDocument/2006/relationships/vmlDrawing" Target="../drawings/vmlDrawing14.vml"/><Relationship Id="rId6" Type="http://schemas.openxmlformats.org/officeDocument/2006/relationships/image" Target="../media/image46.wmf"/><Relationship Id="rId5" Type="http://schemas.openxmlformats.org/officeDocument/2006/relationships/oleObject" Target="../embeddings/oleObject36.bin"/><Relationship Id="rId4" Type="http://schemas.openxmlformats.org/officeDocument/2006/relationships/image" Target="../media/image45.wmf"/><Relationship Id="rId9" Type="http://schemas.openxmlformats.org/officeDocument/2006/relationships/image" Target="../media/image22.wmf"/></Relationships>
</file>

<file path=ppt/slides/_rels/slide43.xml.rels><?xml version="1.0" encoding="UTF-8" standalone="yes"?>
<Relationships xmlns="http://schemas.openxmlformats.org/package/2006/relationships"><Relationship Id="rId3" Type="http://schemas.openxmlformats.org/officeDocument/2006/relationships/oleObject" Target="../embeddings/oleObject38.bin"/><Relationship Id="rId7" Type="http://schemas.openxmlformats.org/officeDocument/2006/relationships/image" Target="../media/image22.wmf"/><Relationship Id="rId2" Type="http://schemas.openxmlformats.org/officeDocument/2006/relationships/slideLayout" Target="../slideLayouts/slideLayout2.xml"/><Relationship Id="rId1" Type="http://schemas.openxmlformats.org/officeDocument/2006/relationships/vmlDrawing" Target="../drawings/vmlDrawing15.vml"/><Relationship Id="rId6" Type="http://schemas.openxmlformats.org/officeDocument/2006/relationships/image" Target="../media/image49.wmf"/><Relationship Id="rId5" Type="http://schemas.openxmlformats.org/officeDocument/2006/relationships/oleObject" Target="../embeddings/oleObject39.bin"/><Relationship Id="rId4" Type="http://schemas.openxmlformats.org/officeDocument/2006/relationships/image" Target="../media/image48.wmf"/></Relationships>
</file>

<file path=ppt/slides/_rels/slide44.xml.rels><?xml version="1.0" encoding="UTF-8" standalone="yes"?>
<Relationships xmlns="http://schemas.openxmlformats.org/package/2006/relationships"><Relationship Id="rId2" Type="http://schemas.openxmlformats.org/officeDocument/2006/relationships/image" Target="../media/image22.wmf"/><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22.wmf"/><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oleObject" Target="../embeddings/oleObject40.bin"/><Relationship Id="rId7" Type="http://schemas.openxmlformats.org/officeDocument/2006/relationships/image" Target="../media/image22.wmf"/><Relationship Id="rId2" Type="http://schemas.openxmlformats.org/officeDocument/2006/relationships/slideLayout" Target="../slideLayouts/slideLayout2.xml"/><Relationship Id="rId1" Type="http://schemas.openxmlformats.org/officeDocument/2006/relationships/vmlDrawing" Target="../drawings/vmlDrawing16.vml"/><Relationship Id="rId6" Type="http://schemas.openxmlformats.org/officeDocument/2006/relationships/image" Target="../media/image51.wmf"/><Relationship Id="rId5" Type="http://schemas.openxmlformats.org/officeDocument/2006/relationships/oleObject" Target="../embeddings/oleObject41.bin"/><Relationship Id="rId4" Type="http://schemas.openxmlformats.org/officeDocument/2006/relationships/image" Target="../media/image50.wmf"/></Relationships>
</file>

<file path=ppt/slides/_rels/slide47.xml.rels><?xml version="1.0" encoding="UTF-8" standalone="yes"?>
<Relationships xmlns="http://schemas.openxmlformats.org/package/2006/relationships"><Relationship Id="rId3" Type="http://schemas.openxmlformats.org/officeDocument/2006/relationships/oleObject" Target="../embeddings/oleObject42.bin"/><Relationship Id="rId7" Type="http://schemas.openxmlformats.org/officeDocument/2006/relationships/image" Target="../media/image22.wmf"/><Relationship Id="rId2" Type="http://schemas.openxmlformats.org/officeDocument/2006/relationships/slideLayout" Target="../slideLayouts/slideLayout2.xml"/><Relationship Id="rId1" Type="http://schemas.openxmlformats.org/officeDocument/2006/relationships/vmlDrawing" Target="../drawings/vmlDrawing17.vml"/><Relationship Id="rId6" Type="http://schemas.openxmlformats.org/officeDocument/2006/relationships/image" Target="../media/image53.wmf"/><Relationship Id="rId5" Type="http://schemas.openxmlformats.org/officeDocument/2006/relationships/oleObject" Target="../embeddings/oleObject43.bin"/><Relationship Id="rId4" Type="http://schemas.openxmlformats.org/officeDocument/2006/relationships/image" Target="../media/image52.wmf"/></Relationships>
</file>

<file path=ppt/slides/_rels/slide48.xml.rels><?xml version="1.0" encoding="UTF-8" standalone="yes"?>
<Relationships xmlns="http://schemas.openxmlformats.org/package/2006/relationships"><Relationship Id="rId3" Type="http://schemas.openxmlformats.org/officeDocument/2006/relationships/oleObject" Target="../embeddings/oleObject44.bin"/><Relationship Id="rId2" Type="http://schemas.openxmlformats.org/officeDocument/2006/relationships/slideLayout" Target="../slideLayouts/slideLayout2.xml"/><Relationship Id="rId1" Type="http://schemas.openxmlformats.org/officeDocument/2006/relationships/vmlDrawing" Target="../drawings/vmlDrawing18.vml"/><Relationship Id="rId4" Type="http://schemas.openxmlformats.org/officeDocument/2006/relationships/image" Target="../media/image54.wmf"/></Relationships>
</file>

<file path=ppt/slides/_rels/slide49.xml.rels><?xml version="1.0" encoding="UTF-8" standalone="yes"?>
<Relationships xmlns="http://schemas.openxmlformats.org/package/2006/relationships"><Relationship Id="rId3" Type="http://schemas.openxmlformats.org/officeDocument/2006/relationships/oleObject" Target="../embeddings/oleObject45.bin"/><Relationship Id="rId7" Type="http://schemas.openxmlformats.org/officeDocument/2006/relationships/image" Target="../media/image22.wmf"/><Relationship Id="rId2" Type="http://schemas.openxmlformats.org/officeDocument/2006/relationships/slideLayout" Target="../slideLayouts/slideLayout2.xml"/><Relationship Id="rId1" Type="http://schemas.openxmlformats.org/officeDocument/2006/relationships/vmlDrawing" Target="../drawings/vmlDrawing19.vml"/><Relationship Id="rId6" Type="http://schemas.openxmlformats.org/officeDocument/2006/relationships/image" Target="../media/image56.wmf"/><Relationship Id="rId5" Type="http://schemas.openxmlformats.org/officeDocument/2006/relationships/oleObject" Target="../embeddings/oleObject46.bin"/><Relationship Id="rId4" Type="http://schemas.openxmlformats.org/officeDocument/2006/relationships/image" Target="../media/image55.w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oleObject" Target="../embeddings/oleObject47.bin"/><Relationship Id="rId2" Type="http://schemas.openxmlformats.org/officeDocument/2006/relationships/slideLayout" Target="../slideLayouts/slideLayout2.xml"/><Relationship Id="rId1" Type="http://schemas.openxmlformats.org/officeDocument/2006/relationships/vmlDrawing" Target="../drawings/vmlDrawing20.vml"/><Relationship Id="rId5" Type="http://schemas.openxmlformats.org/officeDocument/2006/relationships/image" Target="../media/image22.wmf"/><Relationship Id="rId4" Type="http://schemas.openxmlformats.org/officeDocument/2006/relationships/image" Target="../media/image57.wmf"/></Relationships>
</file>

<file path=ppt/slides/_rels/slide51.xml.rels><?xml version="1.0" encoding="UTF-8" standalone="yes"?>
<Relationships xmlns="http://schemas.openxmlformats.org/package/2006/relationships"><Relationship Id="rId2" Type="http://schemas.openxmlformats.org/officeDocument/2006/relationships/image" Target="../media/image58.emf"/><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59.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oleObject" Target="../embeddings/oleObject48.bin"/><Relationship Id="rId2" Type="http://schemas.openxmlformats.org/officeDocument/2006/relationships/slideLayout" Target="../slideLayouts/slideLayout2.xml"/><Relationship Id="rId1" Type="http://schemas.openxmlformats.org/officeDocument/2006/relationships/vmlDrawing" Target="../drawings/vmlDrawing21.vml"/><Relationship Id="rId6" Type="http://schemas.openxmlformats.org/officeDocument/2006/relationships/image" Target="../media/image61.wmf"/><Relationship Id="rId5" Type="http://schemas.openxmlformats.org/officeDocument/2006/relationships/oleObject" Target="../embeddings/oleObject49.bin"/><Relationship Id="rId4" Type="http://schemas.openxmlformats.org/officeDocument/2006/relationships/image" Target="../media/image60.wmf"/></Relationships>
</file>

<file path=ppt/slides/_rels/slide58.xml.rels><?xml version="1.0" encoding="UTF-8" standalone="yes"?>
<Relationships xmlns="http://schemas.openxmlformats.org/package/2006/relationships"><Relationship Id="rId3" Type="http://schemas.openxmlformats.org/officeDocument/2006/relationships/oleObject" Target="../embeddings/oleObject50.bin"/><Relationship Id="rId2" Type="http://schemas.openxmlformats.org/officeDocument/2006/relationships/slideLayout" Target="../slideLayouts/slideLayout2.xml"/><Relationship Id="rId1" Type="http://schemas.openxmlformats.org/officeDocument/2006/relationships/vmlDrawing" Target="../drawings/vmlDrawing22.vml"/><Relationship Id="rId6" Type="http://schemas.openxmlformats.org/officeDocument/2006/relationships/image" Target="../media/image63.wmf"/><Relationship Id="rId5" Type="http://schemas.openxmlformats.org/officeDocument/2006/relationships/oleObject" Target="../embeddings/oleObject51.bin"/><Relationship Id="rId4" Type="http://schemas.openxmlformats.org/officeDocument/2006/relationships/image" Target="../media/image62.wmf"/></Relationships>
</file>

<file path=ppt/slides/_rels/slide59.xml.rels><?xml version="1.0" encoding="UTF-8" standalone="yes"?>
<Relationships xmlns="http://schemas.openxmlformats.org/package/2006/relationships"><Relationship Id="rId8" Type="http://schemas.openxmlformats.org/officeDocument/2006/relationships/oleObject" Target="../embeddings/oleObject54.bin"/><Relationship Id="rId3" Type="http://schemas.openxmlformats.org/officeDocument/2006/relationships/notesSlide" Target="../notesSlides/notesSlide1.xml"/><Relationship Id="rId7" Type="http://schemas.openxmlformats.org/officeDocument/2006/relationships/image" Target="../media/image65.wmf"/><Relationship Id="rId2" Type="http://schemas.openxmlformats.org/officeDocument/2006/relationships/slideLayout" Target="../slideLayouts/slideLayout2.xml"/><Relationship Id="rId1" Type="http://schemas.openxmlformats.org/officeDocument/2006/relationships/vmlDrawing" Target="../drawings/vmlDrawing23.vml"/><Relationship Id="rId6" Type="http://schemas.openxmlformats.org/officeDocument/2006/relationships/oleObject" Target="../embeddings/oleObject53.bin"/><Relationship Id="rId5" Type="http://schemas.openxmlformats.org/officeDocument/2006/relationships/image" Target="../media/image64.wmf"/><Relationship Id="rId10" Type="http://schemas.openxmlformats.org/officeDocument/2006/relationships/image" Target="../media/image67.emf"/><Relationship Id="rId4" Type="http://schemas.openxmlformats.org/officeDocument/2006/relationships/oleObject" Target="../embeddings/oleObject52.bin"/><Relationship Id="rId9" Type="http://schemas.openxmlformats.org/officeDocument/2006/relationships/image" Target="../media/image66.wmf"/></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oleObject" Target="../embeddings/oleObject55.bin"/><Relationship Id="rId2" Type="http://schemas.openxmlformats.org/officeDocument/2006/relationships/slideLayout" Target="../slideLayouts/slideLayout2.xml"/><Relationship Id="rId1" Type="http://schemas.openxmlformats.org/officeDocument/2006/relationships/vmlDrawing" Target="../drawings/vmlDrawing24.vml"/><Relationship Id="rId6" Type="http://schemas.openxmlformats.org/officeDocument/2006/relationships/image" Target="../media/image69.wmf"/><Relationship Id="rId5" Type="http://schemas.openxmlformats.org/officeDocument/2006/relationships/oleObject" Target="../embeddings/oleObject56.bin"/><Relationship Id="rId4" Type="http://schemas.openxmlformats.org/officeDocument/2006/relationships/image" Target="../media/image68.wmf"/></Relationships>
</file>

<file path=ppt/slides/_rels/slide61.xml.rels><?xml version="1.0" encoding="UTF-8" standalone="yes"?>
<Relationships xmlns="http://schemas.openxmlformats.org/package/2006/relationships"><Relationship Id="rId3" Type="http://schemas.openxmlformats.org/officeDocument/2006/relationships/image" Target="../media/image71.emf"/><Relationship Id="rId2" Type="http://schemas.openxmlformats.org/officeDocument/2006/relationships/image" Target="../media/image70.emf"/><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72.emf"/><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image" Target="../media/image73.emf"/><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image" Target="../media/image73.emf"/><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image" Target="../media/image7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image" Target="../media/image75.png"/><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image" Target="../media/image76.emf"/><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image" Target="../media/image76.emf"/><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image" Target="../media/image76.emf"/><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image" Target="../media/image77.emf"/><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image" Target="../media/image78.emf"/><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3" Type="http://schemas.openxmlformats.org/officeDocument/2006/relationships/oleObject" Target="../embeddings/oleObject57.bin"/><Relationship Id="rId2" Type="http://schemas.openxmlformats.org/officeDocument/2006/relationships/slideLayout" Target="../slideLayouts/slideLayout2.xml"/><Relationship Id="rId1" Type="http://schemas.openxmlformats.org/officeDocument/2006/relationships/vmlDrawing" Target="../drawings/vmlDrawing25.vml"/><Relationship Id="rId4" Type="http://schemas.openxmlformats.org/officeDocument/2006/relationships/image" Target="../media/image79.wmf"/></Relationships>
</file>

<file path=ppt/slides/_rels/slide79.xml.rels><?xml version="1.0" encoding="UTF-8" standalone="yes"?>
<Relationships xmlns="http://schemas.openxmlformats.org/package/2006/relationships"><Relationship Id="rId2" Type="http://schemas.openxmlformats.org/officeDocument/2006/relationships/image" Target="../media/image80.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ro-RO" sz="3600"/>
              <a:t>SISTEME ANALOGICE DE INTERFAȚARE ȘI CONDIȚIONARE</a:t>
            </a:r>
            <a:endParaRPr lang="en-US" sz="3600"/>
          </a:p>
        </p:txBody>
      </p:sp>
      <p:sp>
        <p:nvSpPr>
          <p:cNvPr id="3" name="Subtitle 2"/>
          <p:cNvSpPr>
            <a:spLocks noGrp="1"/>
          </p:cNvSpPr>
          <p:nvPr>
            <p:ph type="subTitle" idx="1"/>
          </p:nvPr>
        </p:nvSpPr>
        <p:spPr/>
        <p:txBody>
          <a:bodyPr/>
          <a:lstStyle/>
          <a:p>
            <a:r>
              <a:rPr lang="ro-RO"/>
              <a:t>Cursul nr. </a:t>
            </a:r>
            <a:r>
              <a:rPr lang="en-US"/>
              <a:t>2</a:t>
            </a:r>
          </a:p>
        </p:txBody>
      </p:sp>
      <p:grpSp>
        <p:nvGrpSpPr>
          <p:cNvPr id="9" name="Group 8"/>
          <p:cNvGrpSpPr/>
          <p:nvPr/>
        </p:nvGrpSpPr>
        <p:grpSpPr>
          <a:xfrm>
            <a:off x="685800" y="596055"/>
            <a:ext cx="7498846" cy="1138340"/>
            <a:chOff x="685800" y="596055"/>
            <a:chExt cx="7498846" cy="1138340"/>
          </a:xfrm>
        </p:grpSpPr>
        <p:pic>
          <p:nvPicPr>
            <p:cNvPr id="7" name="Picture 6" descr="Logo-UT-IESC-RGB-RO"/>
            <p:cNvPicPr>
              <a:picLocks noChangeAspect="1" noChangeArrowheads="1"/>
            </p:cNvPicPr>
            <p:nvPr/>
          </p:nvPicPr>
          <p:blipFill>
            <a:blip r:embed="rId2">
              <a:extLst>
                <a:ext uri="{28A0092B-C50C-407E-A947-70E740481C1C}">
                  <a14:useLocalDpi xmlns:a14="http://schemas.microsoft.com/office/drawing/2010/main" val="0"/>
                </a:ext>
              </a:extLst>
            </a:blip>
            <a:srcRect t="15446" b="13008"/>
            <a:stretch>
              <a:fillRect/>
            </a:stretch>
          </p:blipFill>
          <p:spPr bwMode="auto">
            <a:xfrm>
              <a:off x="685800" y="596055"/>
              <a:ext cx="4146813" cy="1138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Box 1"/>
            <p:cNvSpPr txBox="1">
              <a:spLocks noChangeAspect="1" noChangeArrowheads="1"/>
            </p:cNvSpPr>
            <p:nvPr/>
          </p:nvSpPr>
          <p:spPr bwMode="auto">
            <a:xfrm>
              <a:off x="5182366" y="679028"/>
              <a:ext cx="3002280" cy="609600"/>
            </a:xfrm>
            <a:prstGeom prst="rect">
              <a:avLst/>
            </a:prstGeom>
            <a:noFill/>
            <a:ln w="9525">
              <a:noFill/>
              <a:miter lim="800000"/>
              <a:headEnd/>
              <a:tailEnd/>
            </a:ln>
          </p:spPr>
          <p:txBody>
            <a:bodyPr wrap="square" lIns="91440" tIns="45720" rIns="91440" bIns="4572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r"/>
              <a:r>
                <a:rPr lang="en-US" sz="1100" b="1">
                  <a:latin typeface="UT Sans" pitchFamily="50" charset="0"/>
                  <a:ea typeface="+mn-ea"/>
                  <a:cs typeface="+mn-cs"/>
                </a:rPr>
                <a:t>Departamentul de Electronică şi Calculatoare</a:t>
              </a:r>
              <a:endParaRPr lang="ro-RO" sz="1100" b="1">
                <a:latin typeface="UT Sans" pitchFamily="50" charset="0"/>
                <a:ea typeface="+mn-ea"/>
                <a:cs typeface="+mn-cs"/>
              </a:endParaRPr>
            </a:p>
            <a:p>
              <a:pPr algn="r"/>
              <a:r>
                <a:rPr lang="ro-RO" sz="1100" b="0">
                  <a:latin typeface="UT Sans" pitchFamily="50" charset="0"/>
                  <a:ea typeface="+mn-ea"/>
                  <a:cs typeface="+mn-cs"/>
                </a:rPr>
                <a:t>s</a:t>
              </a:r>
              <a:r>
                <a:rPr lang="en-US" sz="1100">
                  <a:latin typeface="UT Sans" pitchFamily="50" charset="0"/>
                  <a:ea typeface="+mn-ea"/>
                  <a:cs typeface="+mn-cs"/>
                </a:rPr>
                <a:t>tr. Politehnicii 1, 500024 Braşov</a:t>
              </a:r>
              <a:endParaRPr lang="ro-RO" sz="900">
                <a:latin typeface="UT Sans" pitchFamily="50" charset="0"/>
              </a:endParaRPr>
            </a:p>
            <a:p>
              <a:pPr algn="r"/>
              <a:r>
                <a:rPr lang="en-US" sz="1100">
                  <a:latin typeface="UT Sans" pitchFamily="50" charset="0"/>
                  <a:ea typeface="+mn-ea"/>
                  <a:cs typeface="+mn-cs"/>
                </a:rPr>
                <a:t>0268 478705</a:t>
              </a:r>
              <a:endParaRPr lang="ro-RO" sz="900">
                <a:latin typeface="UT Sans" pitchFamily="50" charset="0"/>
              </a:endParaRPr>
            </a:p>
            <a:p>
              <a:pPr algn="r" rtl="1">
                <a:defRPr sz="1000"/>
              </a:pPr>
              <a:endParaRPr lang="en-GB" sz="900" b="0" i="0" strike="noStrike">
                <a:solidFill>
                  <a:srgbClr val="333333"/>
                </a:solidFill>
                <a:latin typeface="UT Sans" pitchFamily="50" charset="0"/>
              </a:endParaRPr>
            </a:p>
          </p:txBody>
        </p:sp>
      </p:grpSp>
    </p:spTree>
    <p:extLst>
      <p:ext uri="{BB962C8B-B14F-4D97-AF65-F5344CB8AC3E}">
        <p14:creationId xmlns:p14="http://schemas.microsoft.com/office/powerpoint/2010/main" val="28850260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o-RO"/>
              <a:t>Preprocesarea analogică</a:t>
            </a:r>
            <a:br>
              <a:rPr lang="ro-RO"/>
            </a:br>
            <a:r>
              <a:rPr lang="ro-RO" sz="3100"/>
              <a:t>Specificații</a:t>
            </a:r>
            <a:endParaRPr lang="en-US"/>
          </a:p>
        </p:txBody>
      </p:sp>
      <p:sp>
        <p:nvSpPr>
          <p:cNvPr id="3" name="Content Placeholder 2"/>
          <p:cNvSpPr>
            <a:spLocks noGrp="1"/>
          </p:cNvSpPr>
          <p:nvPr>
            <p:ph idx="1"/>
          </p:nvPr>
        </p:nvSpPr>
        <p:spPr/>
        <p:txBody>
          <a:bodyPr>
            <a:normAutofit lnSpcReduction="10000"/>
          </a:bodyPr>
          <a:lstStyle/>
          <a:p>
            <a:pPr marL="0" indent="0">
              <a:buNone/>
            </a:pPr>
            <a:r>
              <a:rPr lang="ro-RO" b="1">
                <a:solidFill>
                  <a:srgbClr val="0070C0"/>
                </a:solidFill>
              </a:rPr>
              <a:t>Cerințele minime/maxime garantate (VMIN/VMAX)</a:t>
            </a:r>
          </a:p>
          <a:p>
            <a:r>
              <a:rPr lang="ro-RO"/>
              <a:t>definesc limitele unui parametru.</a:t>
            </a:r>
          </a:p>
          <a:p>
            <a:r>
              <a:rPr lang="ro-RO"/>
              <a:t>Parametrul depășește întotdeauna valoarea minimă și nu depășește niciodată valoarea maximă.</a:t>
            </a:r>
          </a:p>
          <a:p>
            <a:r>
              <a:rPr lang="ro-RO"/>
              <a:t>Specificațiile min/max garantate sunt specificații de proiectare.</a:t>
            </a:r>
          </a:p>
          <a:p>
            <a:pPr marL="0" indent="0">
              <a:buNone/>
            </a:pPr>
            <a:r>
              <a:rPr lang="ro-RO" b="1">
                <a:solidFill>
                  <a:srgbClr val="0070C0"/>
                </a:solidFill>
              </a:rPr>
              <a:t>Specificațiile garantate, dar netestate (GNT)</a:t>
            </a:r>
          </a:p>
          <a:p>
            <a:r>
              <a:rPr lang="ro-RO"/>
              <a:t>se aplică de obicei parametrilor care sunt foarte scumpi pentru a fi testați.</a:t>
            </a:r>
          </a:p>
          <a:p>
            <a:r>
              <a:rPr lang="ro-RO"/>
              <a:t>Producătorul testează alți parametri legați de specificație sau testează fiecare lot pentru a asigura conformitatea.</a:t>
            </a:r>
          </a:p>
          <a:p>
            <a:r>
              <a:rPr lang="ro-RO"/>
              <a:t>Specificațiile GNT sunt specificații de proiectare.</a:t>
            </a:r>
            <a:endParaRPr lang="ro-RO" b="1">
              <a:solidFill>
                <a:srgbClr val="0070C0"/>
              </a:solidFill>
            </a:endParaRPr>
          </a:p>
        </p:txBody>
      </p:sp>
      <p:sp>
        <p:nvSpPr>
          <p:cNvPr id="4" name="Date Placeholder 3"/>
          <p:cNvSpPr>
            <a:spLocks noGrp="1"/>
          </p:cNvSpPr>
          <p:nvPr>
            <p:ph type="dt" sz="half" idx="10"/>
          </p:nvPr>
        </p:nvSpPr>
        <p:spPr/>
        <p:txBody>
          <a:bodyPr/>
          <a:lstStyle/>
          <a:p>
            <a:pPr>
              <a:defRPr/>
            </a:pPr>
            <a:fld id="{7B5477E6-EF46-4AED-B0BD-5CE645C07018}"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2</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10</a:t>
            </a:fld>
            <a:endParaRPr lang="en-US"/>
          </a:p>
        </p:txBody>
      </p:sp>
    </p:spTree>
    <p:extLst>
      <p:ext uri="{BB962C8B-B14F-4D97-AF65-F5344CB8AC3E}">
        <p14:creationId xmlns:p14="http://schemas.microsoft.com/office/powerpoint/2010/main" val="22412323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o-RO"/>
              <a:t>Preprocesarea analogică</a:t>
            </a:r>
            <a:br>
              <a:rPr lang="ro-RO"/>
            </a:br>
            <a:r>
              <a:rPr lang="ro-RO" sz="3100"/>
              <a:t>Specificații</a:t>
            </a:r>
            <a:endParaRPr lang="en-US"/>
          </a:p>
        </p:txBody>
      </p:sp>
      <p:sp>
        <p:nvSpPr>
          <p:cNvPr id="3" name="Content Placeholder 2"/>
          <p:cNvSpPr>
            <a:spLocks noGrp="1"/>
          </p:cNvSpPr>
          <p:nvPr>
            <p:ph idx="1"/>
          </p:nvPr>
        </p:nvSpPr>
        <p:spPr/>
        <p:txBody>
          <a:bodyPr/>
          <a:lstStyle/>
          <a:p>
            <a:r>
              <a:rPr lang="ro-RO"/>
              <a:t>Toate specificațiile au condiții asociate cu testarea.</a:t>
            </a:r>
          </a:p>
          <a:p>
            <a:r>
              <a:rPr lang="ro-RO"/>
              <a:t>Acestea </a:t>
            </a:r>
            <a:r>
              <a:rPr lang="en-US"/>
              <a:t>ind</a:t>
            </a:r>
            <a:r>
              <a:rPr lang="ro-RO"/>
              <a:t>ică temperatura ambiantă, tensiunea de alimentare, semnalele de încercare, sarcinile de încercare și alte condiții și ele definesc modul în care sunt efectuate măsurătorile.</a:t>
            </a:r>
          </a:p>
          <a:p>
            <a:r>
              <a:rPr lang="ro-RO"/>
              <a:t>Controlați cu atenție condițiile de testare.</a:t>
            </a:r>
          </a:p>
          <a:p>
            <a:r>
              <a:rPr lang="ro-RO"/>
              <a:t>De exemplu, un AO la care se specifică o variație la ieșire de 5V </a:t>
            </a:r>
            <a:r>
              <a:rPr lang="en-US"/>
              <a:t>pe</a:t>
            </a:r>
            <a:r>
              <a:rPr lang="ro-RO"/>
              <a:t> o sarcină de 50</a:t>
            </a:r>
            <a:r>
              <a:rPr lang="ro-RO">
                <a:sym typeface="Symbol" panose="05050102010706020507" pitchFamily="18" charset="2"/>
              </a:rPr>
              <a:t></a:t>
            </a:r>
            <a:r>
              <a:rPr lang="ro-RO"/>
              <a:t> este mult mai capabil de a comanda o sarcină mai mică decât 10k</a:t>
            </a:r>
            <a:r>
              <a:rPr lang="ro-RO">
                <a:sym typeface="Symbol" panose="05050102010706020507" pitchFamily="18" charset="2"/>
              </a:rPr>
              <a:t>  </a:t>
            </a:r>
            <a:r>
              <a:rPr lang="ro-RO"/>
              <a:t>decât un AO la care se specifică tot o variație la ieșire de 5V dar </a:t>
            </a:r>
            <a:r>
              <a:rPr lang="en-US"/>
              <a:t>pe</a:t>
            </a:r>
            <a:r>
              <a:rPr lang="ro-RO"/>
              <a:t> o sarcină de 10k</a:t>
            </a:r>
            <a:r>
              <a:rPr lang="ro-RO">
                <a:sym typeface="Symbol" panose="05050102010706020507" pitchFamily="18" charset="2"/>
              </a:rPr>
              <a:t></a:t>
            </a:r>
            <a:r>
              <a:rPr lang="ro-RO"/>
              <a:t>.</a:t>
            </a:r>
            <a:endParaRPr lang="en-US"/>
          </a:p>
        </p:txBody>
      </p:sp>
      <p:sp>
        <p:nvSpPr>
          <p:cNvPr id="4" name="Date Placeholder 3"/>
          <p:cNvSpPr>
            <a:spLocks noGrp="1"/>
          </p:cNvSpPr>
          <p:nvPr>
            <p:ph type="dt" sz="half" idx="10"/>
          </p:nvPr>
        </p:nvSpPr>
        <p:spPr/>
        <p:txBody>
          <a:bodyPr/>
          <a:lstStyle/>
          <a:p>
            <a:pPr>
              <a:defRPr/>
            </a:pPr>
            <a:fld id="{35001D8F-36A2-4105-A83F-75273450139F}"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2</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11</a:t>
            </a:fld>
            <a:endParaRPr lang="en-US"/>
          </a:p>
        </p:txBody>
      </p:sp>
    </p:spTree>
    <p:extLst>
      <p:ext uri="{BB962C8B-B14F-4D97-AF65-F5344CB8AC3E}">
        <p14:creationId xmlns:p14="http://schemas.microsoft.com/office/powerpoint/2010/main" val="39434236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o-RO"/>
              <a:t>Preprocesarea analogică</a:t>
            </a:r>
            <a:br>
              <a:rPr lang="ro-RO"/>
            </a:br>
            <a:r>
              <a:rPr lang="ro-RO" sz="3100"/>
              <a:t>Bugetul de erori</a:t>
            </a:r>
            <a:endParaRPr lang="en-US"/>
          </a:p>
        </p:txBody>
      </p:sp>
      <p:sp>
        <p:nvSpPr>
          <p:cNvPr id="3" name="Content Placeholder 2"/>
          <p:cNvSpPr>
            <a:spLocks noGrp="1"/>
          </p:cNvSpPr>
          <p:nvPr>
            <p:ph idx="1"/>
          </p:nvPr>
        </p:nvSpPr>
        <p:spPr/>
        <p:txBody>
          <a:bodyPr>
            <a:normAutofit/>
          </a:bodyPr>
          <a:lstStyle/>
          <a:p>
            <a:r>
              <a:rPr lang="ro-RO"/>
              <a:t>Un buget de erori este o metodă logică și ordonată de prezentare sub formă de tabel a erorilor și ajută proiectantul să urmărească erorile după sursele lor.</a:t>
            </a:r>
          </a:p>
          <a:p>
            <a:r>
              <a:rPr lang="ro-RO"/>
              <a:t>Respectarea specificațiilor sistemului se traduce prin minimizarea erorilor, alegerea componentelor cu erori acceptabile și anularea sau eliminarea erorilor atunci când este posibil.</a:t>
            </a:r>
          </a:p>
          <a:p>
            <a:r>
              <a:rPr lang="ro-RO"/>
              <a:t>Bugetul de erori este aplicat mai întâi la ADC și traductor, deoarece acestea sunt componentele asupra cărora proiectantul are cel mai puțin control.</a:t>
            </a:r>
            <a:endParaRPr lang="en-US"/>
          </a:p>
        </p:txBody>
      </p:sp>
      <p:sp>
        <p:nvSpPr>
          <p:cNvPr id="4" name="Date Placeholder 3"/>
          <p:cNvSpPr>
            <a:spLocks noGrp="1"/>
          </p:cNvSpPr>
          <p:nvPr>
            <p:ph type="dt" sz="half" idx="10"/>
          </p:nvPr>
        </p:nvSpPr>
        <p:spPr/>
        <p:txBody>
          <a:bodyPr/>
          <a:lstStyle/>
          <a:p>
            <a:pPr>
              <a:defRPr/>
            </a:pPr>
            <a:fld id="{E9E005CA-0834-4347-AB2F-039454307CDE}"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2</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12</a:t>
            </a:fld>
            <a:endParaRPr lang="en-US"/>
          </a:p>
        </p:txBody>
      </p:sp>
    </p:spTree>
    <p:extLst>
      <p:ext uri="{BB962C8B-B14F-4D97-AF65-F5344CB8AC3E}">
        <p14:creationId xmlns:p14="http://schemas.microsoft.com/office/powerpoint/2010/main" val="28743546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o-RO"/>
              <a:t>Preprocesarea analogică</a:t>
            </a:r>
            <a:br>
              <a:rPr lang="ro-RO"/>
            </a:br>
            <a:r>
              <a:rPr lang="ro-RO" sz="3100"/>
              <a:t>Bugetul de erori</a:t>
            </a:r>
            <a:endParaRPr lang="en-US"/>
          </a:p>
        </p:txBody>
      </p:sp>
      <p:sp>
        <p:nvSpPr>
          <p:cNvPr id="3" name="Content Placeholder 2"/>
          <p:cNvSpPr>
            <a:spLocks noGrp="1"/>
          </p:cNvSpPr>
          <p:nvPr>
            <p:ph idx="1"/>
          </p:nvPr>
        </p:nvSpPr>
        <p:spPr/>
        <p:txBody>
          <a:bodyPr>
            <a:normAutofit/>
          </a:bodyPr>
          <a:lstStyle/>
          <a:p>
            <a:r>
              <a:rPr lang="ro-RO"/>
              <a:t>Atunci când aceste două bugete de erori sunt combinate și scăzute din sistemul de eroare permis, rezultatul este indicele de eroare pentru amplificator și circuitele periferice.</a:t>
            </a:r>
          </a:p>
          <a:p>
            <a:r>
              <a:rPr lang="ro-RO"/>
              <a:t>Proiectantul trebuie să aleagă componentele și metoda de proiectare cu înțelepciune pentru a rămâne în limitele de eroare permise, în caz contrar specificațiile sistemului nu sunt îndeplinite.</a:t>
            </a:r>
            <a:endParaRPr lang="en-US"/>
          </a:p>
        </p:txBody>
      </p:sp>
      <p:sp>
        <p:nvSpPr>
          <p:cNvPr id="4" name="Date Placeholder 3"/>
          <p:cNvSpPr>
            <a:spLocks noGrp="1"/>
          </p:cNvSpPr>
          <p:nvPr>
            <p:ph type="dt" sz="half" idx="10"/>
          </p:nvPr>
        </p:nvSpPr>
        <p:spPr/>
        <p:txBody>
          <a:bodyPr/>
          <a:lstStyle/>
          <a:p>
            <a:pPr>
              <a:defRPr/>
            </a:pPr>
            <a:fld id="{72761696-244A-42F4-9090-E57D2FB55577}"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2</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13</a:t>
            </a:fld>
            <a:endParaRPr lang="en-US"/>
          </a:p>
        </p:txBody>
      </p:sp>
    </p:spTree>
    <p:extLst>
      <p:ext uri="{BB962C8B-B14F-4D97-AF65-F5344CB8AC3E}">
        <p14:creationId xmlns:p14="http://schemas.microsoft.com/office/powerpoint/2010/main" val="14592987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o-RO"/>
              <a:t>Preprocesarea analogică</a:t>
            </a:r>
            <a:br>
              <a:rPr lang="ro-RO"/>
            </a:br>
            <a:r>
              <a:rPr lang="ro-RO" sz="3100"/>
              <a:t>Bugetul de erori</a:t>
            </a:r>
            <a:endParaRPr lang="en-US"/>
          </a:p>
        </p:txBody>
      </p:sp>
      <p:sp>
        <p:nvSpPr>
          <p:cNvPr id="3" name="Content Placeholder 2"/>
          <p:cNvSpPr>
            <a:spLocks noGrp="1"/>
          </p:cNvSpPr>
          <p:nvPr>
            <p:ph idx="1"/>
          </p:nvPr>
        </p:nvSpPr>
        <p:spPr/>
        <p:txBody>
          <a:bodyPr>
            <a:normAutofit/>
          </a:bodyPr>
          <a:lstStyle/>
          <a:p>
            <a:r>
              <a:rPr lang="ro-RO"/>
              <a:t>Bugetele de erori sunt singura apărare a inginerului proiectant împotriva acuzațiilor subiective.</a:t>
            </a:r>
          </a:p>
          <a:p>
            <a:r>
              <a:rPr lang="ro-RO"/>
              <a:t>Bugetele de erori confirmă traseul de proiectare și arată unde trebuie făcute schimbări pentru a face cea mai bună lucrare posibilă.</a:t>
            </a:r>
          </a:p>
          <a:p>
            <a:r>
              <a:rPr lang="ro-RO"/>
              <a:t>Este foarte greu să mențineți un buget de erori, deoarece erorile trebuie convertite în unități echivalente (volți, biți sau amperi), iar impactul termenului de eroare este posibil să nu poată fi calculat într-un anumit stadiu al proiectului.</a:t>
            </a:r>
          </a:p>
          <a:p>
            <a:r>
              <a:rPr lang="ro-RO"/>
              <a:t>Când apare această situație, treceți termenii de eroare într-un tabel și calculați efectul lor mai târziu în procesul de proiectare.</a:t>
            </a:r>
            <a:endParaRPr lang="en-US"/>
          </a:p>
        </p:txBody>
      </p:sp>
      <p:sp>
        <p:nvSpPr>
          <p:cNvPr id="4" name="Date Placeholder 3"/>
          <p:cNvSpPr>
            <a:spLocks noGrp="1"/>
          </p:cNvSpPr>
          <p:nvPr>
            <p:ph type="dt" sz="half" idx="10"/>
          </p:nvPr>
        </p:nvSpPr>
        <p:spPr/>
        <p:txBody>
          <a:bodyPr/>
          <a:lstStyle/>
          <a:p>
            <a:pPr>
              <a:defRPr/>
            </a:pPr>
            <a:fld id="{6BF85D23-8A74-42A3-A1AE-8B2CC1A15979}"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2</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14</a:t>
            </a:fld>
            <a:endParaRPr lang="en-US"/>
          </a:p>
        </p:txBody>
      </p:sp>
    </p:spTree>
    <p:extLst>
      <p:ext uri="{BB962C8B-B14F-4D97-AF65-F5344CB8AC3E}">
        <p14:creationId xmlns:p14="http://schemas.microsoft.com/office/powerpoint/2010/main" val="40088016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o-RO"/>
              <a:t>Preprocesarea analogică</a:t>
            </a:r>
            <a:br>
              <a:rPr lang="ro-RO"/>
            </a:br>
            <a:r>
              <a:rPr lang="ro-RO" sz="3100"/>
              <a:t>Procedura de proiectare</a:t>
            </a:r>
            <a:endParaRPr lang="en-US"/>
          </a:p>
        </p:txBody>
      </p:sp>
      <p:sp>
        <p:nvSpPr>
          <p:cNvPr id="3" name="Content Placeholder 2"/>
          <p:cNvSpPr>
            <a:spLocks noGrp="1"/>
          </p:cNvSpPr>
          <p:nvPr>
            <p:ph idx="1"/>
          </p:nvPr>
        </p:nvSpPr>
        <p:spPr/>
        <p:txBody>
          <a:bodyPr/>
          <a:lstStyle/>
          <a:p>
            <a:r>
              <a:rPr lang="ro-RO"/>
              <a:t>O procedură de proiectare pas cu pas care are ca rezultat alegerea corectă a AO și proiectarea circuitului.</a:t>
            </a:r>
          </a:p>
          <a:p>
            <a:r>
              <a:rPr lang="ro-RO"/>
              <a:t>Această procedură de proiectare funcționează cel mai bine atunci când AO are performanțe aproapiate de cele ideale (vezi </a:t>
            </a:r>
            <a:r>
              <a:rPr lang="ro-RO" b="1"/>
              <a:t>C2-Anexa 1.</a:t>
            </a:r>
            <a:r>
              <a:rPr lang="ro-RO"/>
              <a:t> </a:t>
            </a:r>
            <a:r>
              <a:rPr lang="ro-RO" i="1"/>
              <a:t>Presupuneri de idealitate ale AO și consecințe</a:t>
            </a:r>
            <a:r>
              <a:rPr lang="ro-RO"/>
              <a:t>).</a:t>
            </a:r>
          </a:p>
          <a:p>
            <a:r>
              <a:rPr lang="ro-RO"/>
              <a:t>Cea mai recentă generație de AO rail-to-rail (AO la care excursia tensiunilor de intrare și de ieșire are loc între barele de alimentare) se apropie de presupunerea de AO ideal.</a:t>
            </a:r>
            <a:endParaRPr lang="en-US"/>
          </a:p>
        </p:txBody>
      </p:sp>
      <p:sp>
        <p:nvSpPr>
          <p:cNvPr id="4" name="Date Placeholder 3"/>
          <p:cNvSpPr>
            <a:spLocks noGrp="1"/>
          </p:cNvSpPr>
          <p:nvPr>
            <p:ph type="dt" sz="half" idx="10"/>
          </p:nvPr>
        </p:nvSpPr>
        <p:spPr/>
        <p:txBody>
          <a:bodyPr/>
          <a:lstStyle/>
          <a:p>
            <a:pPr>
              <a:defRPr/>
            </a:pPr>
            <a:fld id="{0C1FAD1A-3314-49D0-A811-369A9FEDA0AB}"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2</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15</a:t>
            </a:fld>
            <a:endParaRPr lang="en-US"/>
          </a:p>
        </p:txBody>
      </p:sp>
    </p:spTree>
    <p:extLst>
      <p:ext uri="{BB962C8B-B14F-4D97-AF65-F5344CB8AC3E}">
        <p14:creationId xmlns:p14="http://schemas.microsoft.com/office/powerpoint/2010/main" val="23156322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o-RO"/>
              <a:t>Preprocesarea analogică</a:t>
            </a:r>
            <a:br>
              <a:rPr lang="ro-RO"/>
            </a:br>
            <a:r>
              <a:rPr lang="ro-RO" sz="3100"/>
              <a:t>Procedura de proiectare</a:t>
            </a:r>
            <a:endParaRPr lang="en-US"/>
          </a:p>
        </p:txBody>
      </p:sp>
      <p:sp>
        <p:nvSpPr>
          <p:cNvPr id="3" name="Content Placeholder 2"/>
          <p:cNvSpPr>
            <a:spLocks noGrp="1"/>
          </p:cNvSpPr>
          <p:nvPr>
            <p:ph idx="1"/>
          </p:nvPr>
        </p:nvSpPr>
        <p:spPr/>
        <p:txBody>
          <a:bodyPr/>
          <a:lstStyle/>
          <a:p>
            <a:r>
              <a:rPr lang="ro-RO"/>
              <a:t>Nicio procedură de proiectare nu poate anticipa toate situațiile posibile.</a:t>
            </a:r>
          </a:p>
          <a:p>
            <a:r>
              <a:rPr lang="ro-RO"/>
              <a:t>În funcție de amplificatorul selectat, pot fi necesare modificări de procedură pentru a ține cont de curentul de polarizare a intrărilor AO, de tensiunea de intrare de offset (decalaj) sau de alți parametri.</a:t>
            </a:r>
          </a:p>
          <a:p>
            <a:r>
              <a:rPr lang="ro-RO"/>
              <a:t>Această procedură de proiectare presupune că cerințele de sistem au determinat selecția traductorului și a </a:t>
            </a:r>
            <a:br>
              <a:rPr lang="ro-RO"/>
            </a:br>
            <a:r>
              <a:rPr lang="ro-RO"/>
              <a:t>ADC-ului iar modificarea acestor selecții ar afecta negativ proiectarea.</a:t>
            </a:r>
            <a:endParaRPr lang="en-US"/>
          </a:p>
        </p:txBody>
      </p:sp>
      <p:sp>
        <p:nvSpPr>
          <p:cNvPr id="4" name="Date Placeholder 3"/>
          <p:cNvSpPr>
            <a:spLocks noGrp="1"/>
          </p:cNvSpPr>
          <p:nvPr>
            <p:ph type="dt" sz="half" idx="10"/>
          </p:nvPr>
        </p:nvSpPr>
        <p:spPr/>
        <p:txBody>
          <a:bodyPr/>
          <a:lstStyle/>
          <a:p>
            <a:pPr>
              <a:defRPr/>
            </a:pPr>
            <a:fld id="{25DD4DE8-1D5B-45AF-B343-29655F862093}"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2</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16</a:t>
            </a:fld>
            <a:endParaRPr lang="en-US"/>
          </a:p>
        </p:txBody>
      </p:sp>
    </p:spTree>
    <p:extLst>
      <p:ext uri="{BB962C8B-B14F-4D97-AF65-F5344CB8AC3E}">
        <p14:creationId xmlns:p14="http://schemas.microsoft.com/office/powerpoint/2010/main" val="9942170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o-RO"/>
              <a:t>Preprocesarea analogică</a:t>
            </a:r>
            <a:br>
              <a:rPr lang="ro-RO"/>
            </a:br>
            <a:r>
              <a:rPr lang="ro-RO" sz="3100"/>
              <a:t>Procedura de proiectare</a:t>
            </a:r>
            <a:endParaRPr lang="en-US"/>
          </a:p>
        </p:txBody>
      </p:sp>
      <p:sp>
        <p:nvSpPr>
          <p:cNvPr id="3" name="Content Placeholder 2"/>
          <p:cNvSpPr>
            <a:spLocks noGrp="1"/>
          </p:cNvSpPr>
          <p:nvPr>
            <p:ph idx="1"/>
          </p:nvPr>
        </p:nvSpPr>
        <p:spPr/>
        <p:txBody>
          <a:bodyPr>
            <a:normAutofit fontScale="92500" lnSpcReduction="10000"/>
          </a:bodyPr>
          <a:lstStyle/>
          <a:p>
            <a:r>
              <a:rPr lang="ro-RO">
                <a:solidFill>
                  <a:srgbClr val="0070C0"/>
                </a:solidFill>
              </a:rPr>
              <a:t>Pașii care trebuie parcurși</a:t>
            </a:r>
          </a:p>
          <a:p>
            <a:pPr marL="457200" indent="-457200">
              <a:buFont typeface="+mj-lt"/>
              <a:buAutoNum type="arabicPeriod"/>
            </a:pPr>
            <a:r>
              <a:rPr lang="ro-RO"/>
              <a:t>Examinați specificațiile sistemului pentru a obține </a:t>
            </a:r>
            <a:r>
              <a:rPr lang="en-US"/>
              <a:t>inform</a:t>
            </a:r>
            <a:r>
              <a:rPr lang="ro-RO"/>
              <a:t>ații privind zgomotul, alimentarea, curenții, răspunsul în frecvență, precizia și alte variabile care ar putea afecta proiectarea.</a:t>
            </a:r>
            <a:endParaRPr lang="en-US"/>
          </a:p>
          <a:p>
            <a:pPr marL="457200" indent="-457200">
              <a:buFont typeface="+mj-lt"/>
              <a:buAutoNum type="arabicPeriod"/>
            </a:pPr>
            <a:r>
              <a:rPr lang="ro-RO"/>
              <a:t>Caracterizați tensiunea de referință, inclusiv toleranțele inițiale și abaterea (driftul).</a:t>
            </a:r>
            <a:endParaRPr lang="en-US"/>
          </a:p>
          <a:p>
            <a:pPr marL="457200" indent="-457200">
              <a:buFont typeface="+mj-lt"/>
              <a:buAutoNum type="arabicPeriod"/>
            </a:pPr>
            <a:r>
              <a:rPr lang="ro-RO"/>
              <a:t>Caracterizați traductorul pentru a determina parametrii săi importanți, inclusiv variația tensiunii de ieșire, impedanța de ieșire, tensiunea de decalaj de c.c., abaterea tensiunii de ieșire și cerințele de alimentare. Acești parametri determină intervalul tensiunii de intrare necesar pentru AO (VIN1 până la VIN2) și cerințele de impedanță de intrare. Tensiunea de decalaj și abaterea tensiunii sunt trecute în tabel ca erori. Proiectați circuite periferice, dacă este necesar.</a:t>
            </a:r>
            <a:endParaRPr lang="en-US"/>
          </a:p>
        </p:txBody>
      </p:sp>
      <p:sp>
        <p:nvSpPr>
          <p:cNvPr id="4" name="Date Placeholder 3"/>
          <p:cNvSpPr>
            <a:spLocks noGrp="1"/>
          </p:cNvSpPr>
          <p:nvPr>
            <p:ph type="dt" sz="half" idx="10"/>
          </p:nvPr>
        </p:nvSpPr>
        <p:spPr/>
        <p:txBody>
          <a:bodyPr/>
          <a:lstStyle/>
          <a:p>
            <a:pPr>
              <a:defRPr/>
            </a:pPr>
            <a:fld id="{F31A4BFB-DEB8-45BF-8F32-4EF5AAFE8CCD}"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2</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17</a:t>
            </a:fld>
            <a:endParaRPr lang="en-US"/>
          </a:p>
        </p:txBody>
      </p:sp>
    </p:spTree>
    <p:extLst>
      <p:ext uri="{BB962C8B-B14F-4D97-AF65-F5344CB8AC3E}">
        <p14:creationId xmlns:p14="http://schemas.microsoft.com/office/powerpoint/2010/main" val="24151897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o-RO"/>
              <a:t>Preprocesarea analogică</a:t>
            </a:r>
            <a:br>
              <a:rPr lang="ro-RO"/>
            </a:br>
            <a:r>
              <a:rPr lang="ro-RO" sz="3100"/>
              <a:t>Procedura de proiectare</a:t>
            </a:r>
            <a:endParaRPr lang="en-US"/>
          </a:p>
        </p:txBody>
      </p:sp>
      <p:sp>
        <p:nvSpPr>
          <p:cNvPr id="3" name="Content Placeholder 2"/>
          <p:cNvSpPr>
            <a:spLocks noGrp="1"/>
          </p:cNvSpPr>
          <p:nvPr>
            <p:ph idx="1"/>
          </p:nvPr>
        </p:nvSpPr>
        <p:spPr/>
        <p:txBody>
          <a:bodyPr>
            <a:normAutofit fontScale="92500" lnSpcReduction="10000"/>
          </a:bodyPr>
          <a:lstStyle/>
          <a:p>
            <a:r>
              <a:rPr lang="ro-RO">
                <a:solidFill>
                  <a:srgbClr val="0070C0"/>
                </a:solidFill>
              </a:rPr>
              <a:t>Pașii care trebuie parcurși (continuare)</a:t>
            </a:r>
          </a:p>
          <a:p>
            <a:pPr marL="457200" indent="-457200">
              <a:buFont typeface="+mj-lt"/>
              <a:buAutoNum type="arabicPeriod" startAt="4"/>
            </a:pPr>
            <a:r>
              <a:rPr lang="ro-RO"/>
              <a:t>Examinați foaia de specificații a ADC-ului pentru a determina intervalul tensiunii de intrare necesar, deoarece acest interval stabilește în cele din urmă cerința de variație a tensiunii de ieșire a AO (între VOUT1 și VOUT2). Determinați rezistența de intrare a ADC, capacitatea de intrare, rezoluția, precizia, intervalul maxim de măsurare și timpul admisibil de încărcare al circuitului de intrare. Calculați valoarea LSB</a:t>
            </a:r>
            <a:r>
              <a:rPr lang="en-US"/>
              <a:t> (</a:t>
            </a:r>
            <a:r>
              <a:rPr lang="en-US" i="1"/>
              <a:t>least significant bit)</a:t>
            </a:r>
            <a:r>
              <a:rPr lang="ro-RO"/>
              <a:t>.</a:t>
            </a:r>
            <a:endParaRPr lang="en-US"/>
          </a:p>
          <a:p>
            <a:pPr marL="457200" indent="-457200">
              <a:buFont typeface="+mj-lt"/>
              <a:buAutoNum type="arabicPeriod" startAt="4"/>
            </a:pPr>
            <a:r>
              <a:rPr lang="ro-RO"/>
              <a:t>Creați un buget de erori (în biți) pentru traductor și ADC. Utilizați bugetul de erori al traductorului/ADC-ului pentru a determina valoarea și intervalul parametrilor critici ai AO. Selectați un AO și justificați selecția creând un buget de erori pentru circuitul realizat cu AO.</a:t>
            </a:r>
            <a:endParaRPr lang="en-US"/>
          </a:p>
        </p:txBody>
      </p:sp>
      <p:sp>
        <p:nvSpPr>
          <p:cNvPr id="4" name="Date Placeholder 3"/>
          <p:cNvSpPr>
            <a:spLocks noGrp="1"/>
          </p:cNvSpPr>
          <p:nvPr>
            <p:ph type="dt" sz="half" idx="10"/>
          </p:nvPr>
        </p:nvSpPr>
        <p:spPr/>
        <p:txBody>
          <a:bodyPr/>
          <a:lstStyle/>
          <a:p>
            <a:pPr>
              <a:defRPr/>
            </a:pPr>
            <a:fld id="{415826E6-5771-405E-B558-B81A322EE8B9}"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2</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18</a:t>
            </a:fld>
            <a:endParaRPr lang="en-US"/>
          </a:p>
        </p:txBody>
      </p:sp>
    </p:spTree>
    <p:extLst>
      <p:ext uri="{BB962C8B-B14F-4D97-AF65-F5344CB8AC3E}">
        <p14:creationId xmlns:p14="http://schemas.microsoft.com/office/powerpoint/2010/main" val="32360818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o-RO"/>
              <a:t>Preprocesarea analogică</a:t>
            </a:r>
            <a:br>
              <a:rPr lang="ro-RO"/>
            </a:br>
            <a:r>
              <a:rPr lang="ro-RO" sz="3100"/>
              <a:t>Procedura de proiectare</a:t>
            </a:r>
            <a:endParaRPr lang="en-US"/>
          </a:p>
        </p:txBody>
      </p:sp>
      <p:sp>
        <p:nvSpPr>
          <p:cNvPr id="3" name="Content Placeholder 2"/>
          <p:cNvSpPr>
            <a:spLocks noGrp="1"/>
          </p:cNvSpPr>
          <p:nvPr>
            <p:ph idx="1"/>
          </p:nvPr>
        </p:nvSpPr>
        <p:spPr/>
        <p:txBody>
          <a:bodyPr>
            <a:normAutofit/>
          </a:bodyPr>
          <a:lstStyle/>
          <a:p>
            <a:r>
              <a:rPr lang="ro-RO" sz="2200">
                <a:solidFill>
                  <a:srgbClr val="0070C0"/>
                </a:solidFill>
              </a:rPr>
              <a:t>Pașii care trebuie parcurși (continuare)</a:t>
            </a:r>
          </a:p>
          <a:p>
            <a:pPr marL="457200" indent="-457200">
              <a:buFont typeface="+mj-lt"/>
              <a:buAutoNum type="arabicPeriod" startAt="6"/>
            </a:pPr>
            <a:r>
              <a:rPr lang="ro-RO" sz="2200"/>
              <a:t>Scanați specificațiile traductorului și ale ADC-ului și faceți un set de specificații ale amplificatorului pentru interfața analogică (AIA - </a:t>
            </a:r>
            <a:r>
              <a:rPr lang="en-US" sz="2200"/>
              <a:t>analog interface amplifier)</a:t>
            </a:r>
            <a:r>
              <a:rPr lang="ro-RO" sz="2200"/>
              <a:t>.</a:t>
            </a:r>
            <a:endParaRPr lang="en-US" sz="2200"/>
          </a:p>
          <a:p>
            <a:pPr marL="457200" indent="-457200">
              <a:buFont typeface="+mj-lt"/>
              <a:buAutoNum type="arabicPeriod" startAt="6"/>
            </a:pPr>
            <a:r>
              <a:rPr lang="ro-RO" sz="2200"/>
              <a:t>Finalizați proiectarea circuitului pentru AIA.</a:t>
            </a:r>
            <a:endParaRPr lang="en-US" sz="2200"/>
          </a:p>
          <a:p>
            <a:pPr marL="457200" indent="-457200">
              <a:buFont typeface="+mj-lt"/>
              <a:buAutoNum type="arabicPeriod" startAt="6"/>
            </a:pPr>
            <a:r>
              <a:rPr lang="ro-RO" sz="2200"/>
              <a:t>Construiți circuitul și testați-l.</a:t>
            </a:r>
            <a:endParaRPr lang="en-US" sz="2200"/>
          </a:p>
        </p:txBody>
      </p:sp>
      <p:sp>
        <p:nvSpPr>
          <p:cNvPr id="4" name="Date Placeholder 3"/>
          <p:cNvSpPr>
            <a:spLocks noGrp="1"/>
          </p:cNvSpPr>
          <p:nvPr>
            <p:ph type="dt" sz="half" idx="10"/>
          </p:nvPr>
        </p:nvSpPr>
        <p:spPr/>
        <p:txBody>
          <a:bodyPr/>
          <a:lstStyle/>
          <a:p>
            <a:pPr>
              <a:defRPr/>
            </a:pPr>
            <a:fld id="{30F3F85E-5505-47A6-B100-FE43CC01C58C}"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2</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19</a:t>
            </a:fld>
            <a:endParaRPr lang="en-US"/>
          </a:p>
        </p:txBody>
      </p:sp>
    </p:spTree>
    <p:extLst>
      <p:ext uri="{BB962C8B-B14F-4D97-AF65-F5344CB8AC3E}">
        <p14:creationId xmlns:p14="http://schemas.microsoft.com/office/powerpoint/2010/main" val="24361333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ro-RO"/>
              <a:t>C</a:t>
            </a:r>
            <a:r>
              <a:rPr lang="en-US"/>
              <a:t>2</a:t>
            </a:r>
            <a:r>
              <a:rPr lang="ro-RO"/>
              <a:t> - Probleme tratate</a:t>
            </a:r>
            <a:endParaRPr lang="en-US"/>
          </a:p>
        </p:txBody>
      </p:sp>
      <p:sp>
        <p:nvSpPr>
          <p:cNvPr id="3" name="Content Placeholder 2"/>
          <p:cNvSpPr>
            <a:spLocks noGrp="1"/>
          </p:cNvSpPr>
          <p:nvPr>
            <p:ph idx="1"/>
          </p:nvPr>
        </p:nvSpPr>
        <p:spPr/>
        <p:txBody>
          <a:bodyPr>
            <a:noAutofit/>
          </a:bodyPr>
          <a:lstStyle/>
          <a:p>
            <a:r>
              <a:rPr lang="en-US"/>
              <a:t>Circuite de condi</a:t>
            </a:r>
            <a:r>
              <a:rPr lang="ro-RO"/>
              <a:t>ț</a:t>
            </a:r>
            <a:r>
              <a:rPr lang="en-US"/>
              <a:t>ionare de semnal</a:t>
            </a:r>
            <a:r>
              <a:rPr lang="ro-RO"/>
              <a:t> (CCS)</a:t>
            </a:r>
          </a:p>
          <a:p>
            <a:pPr lvl="1"/>
            <a:r>
              <a:rPr lang="ro-RO" sz="1800"/>
              <a:t>Generalități</a:t>
            </a:r>
          </a:p>
          <a:p>
            <a:pPr lvl="1"/>
            <a:r>
              <a:rPr lang="ro-RO" sz="1800"/>
              <a:t>Preprocesarea analogică</a:t>
            </a:r>
          </a:p>
          <a:p>
            <a:pPr lvl="2"/>
            <a:r>
              <a:rPr lang="ro-RO"/>
              <a:t>Specificații și bugetul de erori</a:t>
            </a:r>
          </a:p>
          <a:p>
            <a:pPr lvl="2"/>
            <a:r>
              <a:rPr lang="ro-RO"/>
              <a:t>Procedura de proiectare</a:t>
            </a:r>
          </a:p>
          <a:p>
            <a:pPr lvl="2"/>
            <a:r>
              <a:rPr lang="ro-RO"/>
              <a:t>Proiectarea circuitului amplificator pentru interfața analogică (AIA)</a:t>
            </a:r>
          </a:p>
          <a:p>
            <a:pPr lvl="3"/>
            <a:r>
              <a:rPr lang="ro-RO" sz="1200"/>
              <a:t>Alegerea AO, determinarea parametrilor </a:t>
            </a:r>
            <a:r>
              <a:rPr lang="ro-RO" sz="1200" i="1"/>
              <a:t>m</a:t>
            </a:r>
            <a:r>
              <a:rPr lang="ro-RO" sz="1200"/>
              <a:t> și </a:t>
            </a:r>
            <a:r>
              <a:rPr lang="ro-RO" sz="1200" i="1"/>
              <a:t>b</a:t>
            </a:r>
            <a:r>
              <a:rPr lang="ro-RO" sz="1200"/>
              <a:t> pentru stabilirea structurii circuitului AIA, dimensionarea rezistențelor circuitului AIA, eliminarea erorilor</a:t>
            </a:r>
          </a:p>
          <a:p>
            <a:pPr lvl="2"/>
            <a:r>
              <a:rPr lang="ro-RO"/>
              <a:t>Exemplul 1</a:t>
            </a:r>
          </a:p>
          <a:p>
            <a:pPr lvl="1"/>
            <a:r>
              <a:rPr lang="ro-RO" sz="1800"/>
              <a:t>Postprocesarea analogică</a:t>
            </a:r>
          </a:p>
          <a:p>
            <a:pPr lvl="2"/>
            <a:r>
              <a:rPr lang="ro-RO"/>
              <a:t>Generalități</a:t>
            </a:r>
          </a:p>
          <a:p>
            <a:pPr lvl="2"/>
            <a:r>
              <a:rPr lang="ro-RO"/>
              <a:t>Sistemul de control digital</a:t>
            </a:r>
          </a:p>
          <a:p>
            <a:pPr lvl="3"/>
            <a:r>
              <a:rPr lang="ro-RO"/>
              <a:t>Amplificatorul de putere mică</a:t>
            </a:r>
          </a:p>
          <a:p>
            <a:pPr lvl="3"/>
            <a:r>
              <a:rPr lang="ro-RO"/>
              <a:t>Exemplul 2</a:t>
            </a:r>
          </a:p>
          <a:p>
            <a:pPr lvl="3"/>
            <a:r>
              <a:rPr lang="ro-RO"/>
              <a:t>Amplificatorul de putere</a:t>
            </a:r>
            <a:endParaRPr lang="ro-RO" sz="1400"/>
          </a:p>
          <a:p>
            <a:endParaRPr lang="ro-RO"/>
          </a:p>
        </p:txBody>
      </p:sp>
      <p:sp>
        <p:nvSpPr>
          <p:cNvPr id="4" name="Date Placeholder 3"/>
          <p:cNvSpPr>
            <a:spLocks noGrp="1"/>
          </p:cNvSpPr>
          <p:nvPr>
            <p:ph type="dt" sz="half" idx="10"/>
          </p:nvPr>
        </p:nvSpPr>
        <p:spPr/>
        <p:txBody>
          <a:bodyPr/>
          <a:lstStyle/>
          <a:p>
            <a:pPr>
              <a:defRPr/>
            </a:pPr>
            <a:fld id="{EEF04157-D478-4B9F-94C8-0E8083D809A9}"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2</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2</a:t>
            </a:fld>
            <a:endParaRPr lang="en-US"/>
          </a:p>
        </p:txBody>
      </p:sp>
    </p:spTree>
    <p:extLst>
      <p:ext uri="{BB962C8B-B14F-4D97-AF65-F5344CB8AC3E}">
        <p14:creationId xmlns:p14="http://schemas.microsoft.com/office/powerpoint/2010/main" val="20461189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o-RO" sz="3600">
                <a:solidFill>
                  <a:srgbClr val="D2533C"/>
                </a:solidFill>
              </a:rPr>
              <a:t>Preprocesarea analogică</a:t>
            </a:r>
            <a:br>
              <a:rPr lang="ro-RO" sz="3600">
                <a:solidFill>
                  <a:srgbClr val="D2533C"/>
                </a:solidFill>
              </a:rPr>
            </a:br>
            <a:r>
              <a:rPr lang="ro-RO" sz="2800">
                <a:solidFill>
                  <a:srgbClr val="D2533C"/>
                </a:solidFill>
              </a:rPr>
              <a:t>Proiectarea circuitului AIA</a:t>
            </a:r>
            <a:endParaRPr lang="en-US"/>
          </a:p>
        </p:txBody>
      </p:sp>
      <p:sp>
        <p:nvSpPr>
          <p:cNvPr id="3" name="Content Placeholder 2"/>
          <p:cNvSpPr>
            <a:spLocks noGrp="1"/>
          </p:cNvSpPr>
          <p:nvPr>
            <p:ph idx="1"/>
          </p:nvPr>
        </p:nvSpPr>
        <p:spPr/>
        <p:txBody>
          <a:bodyPr/>
          <a:lstStyle/>
          <a:p>
            <a:r>
              <a:rPr lang="ro-RO"/>
              <a:t>Etape</a:t>
            </a:r>
          </a:p>
          <a:p>
            <a:pPr marL="457200" indent="-457200">
              <a:buFont typeface="+mj-lt"/>
              <a:buAutoNum type="arabicPeriod"/>
            </a:pPr>
            <a:r>
              <a:rPr lang="ro-RO"/>
              <a:t>Alegerea AO</a:t>
            </a:r>
          </a:p>
          <a:p>
            <a:pPr marL="457200" indent="-457200">
              <a:buFont typeface="+mj-lt"/>
              <a:buAutoNum type="arabicPeriod"/>
            </a:pPr>
            <a:r>
              <a:rPr lang="ro-RO"/>
              <a:t>Determinarea parametrilor </a:t>
            </a:r>
            <a:r>
              <a:rPr lang="ro-RO" i="1"/>
              <a:t>m</a:t>
            </a:r>
            <a:r>
              <a:rPr lang="ro-RO"/>
              <a:t> și </a:t>
            </a:r>
            <a:r>
              <a:rPr lang="ro-RO" i="1"/>
              <a:t>b</a:t>
            </a:r>
            <a:r>
              <a:rPr lang="ro-RO"/>
              <a:t> pentru stabilirea structurii circuitului AIA</a:t>
            </a:r>
          </a:p>
          <a:p>
            <a:pPr marL="457200" indent="-457200">
              <a:buFont typeface="+mj-lt"/>
              <a:buAutoNum type="arabicPeriod"/>
            </a:pPr>
            <a:r>
              <a:rPr lang="ro-RO"/>
              <a:t>Dimensionarea rezistențelor circuitului AIA</a:t>
            </a:r>
          </a:p>
          <a:p>
            <a:pPr marL="457200" indent="-457200">
              <a:buFont typeface="+mj-lt"/>
              <a:buAutoNum type="arabicPeriod"/>
            </a:pPr>
            <a:r>
              <a:rPr lang="ro-RO"/>
              <a:t>Eliminarea erorilor</a:t>
            </a:r>
            <a:endParaRPr lang="en-US"/>
          </a:p>
        </p:txBody>
      </p:sp>
      <p:sp>
        <p:nvSpPr>
          <p:cNvPr id="4" name="Date Placeholder 3"/>
          <p:cNvSpPr>
            <a:spLocks noGrp="1"/>
          </p:cNvSpPr>
          <p:nvPr>
            <p:ph type="dt" sz="half" idx="10"/>
          </p:nvPr>
        </p:nvSpPr>
        <p:spPr/>
        <p:txBody>
          <a:bodyPr/>
          <a:lstStyle/>
          <a:p>
            <a:pPr>
              <a:defRPr/>
            </a:pPr>
            <a:fld id="{3DA8A548-7067-40F2-82F5-F04AD9801BAE}"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2</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20</a:t>
            </a:fld>
            <a:endParaRPr lang="en-US"/>
          </a:p>
        </p:txBody>
      </p:sp>
    </p:spTree>
    <p:extLst>
      <p:ext uri="{BB962C8B-B14F-4D97-AF65-F5344CB8AC3E}">
        <p14:creationId xmlns:p14="http://schemas.microsoft.com/office/powerpoint/2010/main" val="8185354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o-RO" sz="3600">
                <a:solidFill>
                  <a:srgbClr val="D2533C"/>
                </a:solidFill>
              </a:rPr>
              <a:t>Preprocesarea analogică</a:t>
            </a:r>
            <a:br>
              <a:rPr lang="ro-RO" sz="3600">
                <a:solidFill>
                  <a:srgbClr val="D2533C"/>
                </a:solidFill>
              </a:rPr>
            </a:br>
            <a:r>
              <a:rPr lang="ro-RO" sz="2800">
                <a:solidFill>
                  <a:srgbClr val="D2533C"/>
                </a:solidFill>
              </a:rPr>
              <a:t>Proiectarea circuitului AIA</a:t>
            </a:r>
            <a:endParaRPr lang="en-US"/>
          </a:p>
        </p:txBody>
      </p:sp>
      <p:sp>
        <p:nvSpPr>
          <p:cNvPr id="3" name="Content Placeholder 2"/>
          <p:cNvSpPr>
            <a:spLocks noGrp="1"/>
          </p:cNvSpPr>
          <p:nvPr>
            <p:ph idx="1"/>
          </p:nvPr>
        </p:nvSpPr>
        <p:spPr/>
        <p:txBody>
          <a:bodyPr/>
          <a:lstStyle/>
          <a:p>
            <a:pPr marL="0" indent="0">
              <a:buNone/>
            </a:pPr>
            <a:r>
              <a:rPr lang="ro-RO" b="1">
                <a:solidFill>
                  <a:srgbClr val="0070C0"/>
                </a:solidFill>
              </a:rPr>
              <a:t>Alegerea AO</a:t>
            </a:r>
          </a:p>
          <a:p>
            <a:r>
              <a:rPr lang="ro-RO"/>
              <a:t>Cel mai simplu mod de a face acest lucru este:</a:t>
            </a:r>
          </a:p>
          <a:p>
            <a:pPr lvl="1"/>
            <a:r>
              <a:rPr lang="ro-RO"/>
              <a:t>să enumerați specificațiile sau cerințele cunoscute,</a:t>
            </a:r>
          </a:p>
          <a:p>
            <a:pPr lvl="1"/>
            <a:r>
              <a:rPr lang="ro-RO"/>
              <a:t>să enumerați specificațiile unui candidat de AO și</a:t>
            </a:r>
          </a:p>
          <a:p>
            <a:pPr lvl="1"/>
            <a:r>
              <a:rPr lang="ro-RO"/>
              <a:t>să calculați eroarea proiectată pe care o obține candidatul de AO</a:t>
            </a:r>
          </a:p>
          <a:p>
            <a:r>
              <a:rPr lang="ro-RO"/>
              <a:t>Un AO candidat posibil având în vedere frecvența cu care este utilizat în astfel de circuite este un AO din seria TLV2xxx, cum ar fi, de exemplu, TLV2221 sau TLV2471, realizat în tehnologie CMOS, cu capabilități rail-to-rail atât pe intrare cât și pe ieșire, indicat pentru circuite alimentate de la o singură tensiune de 5V.</a:t>
            </a:r>
            <a:endParaRPr lang="en-US"/>
          </a:p>
        </p:txBody>
      </p:sp>
      <p:sp>
        <p:nvSpPr>
          <p:cNvPr id="4" name="Date Placeholder 3"/>
          <p:cNvSpPr>
            <a:spLocks noGrp="1"/>
          </p:cNvSpPr>
          <p:nvPr>
            <p:ph type="dt" sz="half" idx="10"/>
          </p:nvPr>
        </p:nvSpPr>
        <p:spPr/>
        <p:txBody>
          <a:bodyPr/>
          <a:lstStyle/>
          <a:p>
            <a:pPr>
              <a:defRPr/>
            </a:pPr>
            <a:fld id="{EECAFCCB-7EFC-4B05-8C51-92BEDD5AFBDD}"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2</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21</a:t>
            </a:fld>
            <a:endParaRPr lang="en-US"/>
          </a:p>
        </p:txBody>
      </p:sp>
    </p:spTree>
    <p:extLst>
      <p:ext uri="{BB962C8B-B14F-4D97-AF65-F5344CB8AC3E}">
        <p14:creationId xmlns:p14="http://schemas.microsoft.com/office/powerpoint/2010/main" val="19343906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o-RO" sz="3600">
                <a:solidFill>
                  <a:srgbClr val="D2533C"/>
                </a:solidFill>
              </a:rPr>
              <a:t>Preprocesarea analogică</a:t>
            </a:r>
            <a:br>
              <a:rPr lang="ro-RO" sz="3600">
                <a:solidFill>
                  <a:srgbClr val="D2533C"/>
                </a:solidFill>
              </a:rPr>
            </a:br>
            <a:r>
              <a:rPr lang="ro-RO" sz="2800">
                <a:solidFill>
                  <a:srgbClr val="D2533C"/>
                </a:solidFill>
              </a:rPr>
              <a:t>Proiectarea circuitului AIA</a:t>
            </a:r>
            <a:endParaRPr lang="en-US"/>
          </a:p>
        </p:txBody>
      </p:sp>
      <p:sp>
        <p:nvSpPr>
          <p:cNvPr id="3" name="Content Placeholder 2"/>
          <p:cNvSpPr>
            <a:spLocks noGrp="1"/>
          </p:cNvSpPr>
          <p:nvPr>
            <p:ph idx="1"/>
          </p:nvPr>
        </p:nvSpPr>
        <p:spPr/>
        <p:txBody>
          <a:bodyPr/>
          <a:lstStyle/>
          <a:p>
            <a:r>
              <a:rPr lang="ro-RO"/>
              <a:t>Tabel pentru selecția AO (parametrii pentru TLV2221)</a:t>
            </a:r>
            <a:endParaRPr lang="en-US"/>
          </a:p>
        </p:txBody>
      </p:sp>
      <p:sp>
        <p:nvSpPr>
          <p:cNvPr id="4" name="Date Placeholder 3"/>
          <p:cNvSpPr>
            <a:spLocks noGrp="1"/>
          </p:cNvSpPr>
          <p:nvPr>
            <p:ph type="dt" sz="half" idx="10"/>
          </p:nvPr>
        </p:nvSpPr>
        <p:spPr/>
        <p:txBody>
          <a:bodyPr/>
          <a:lstStyle/>
          <a:p>
            <a:pPr>
              <a:defRPr/>
            </a:pPr>
            <a:fld id="{2458EEDD-55C6-43D1-B1BD-317688F6DB39}"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2</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22</a:t>
            </a:fld>
            <a:endParaRPr lang="en-US"/>
          </a:p>
        </p:txBody>
      </p:sp>
      <p:graphicFrame>
        <p:nvGraphicFramePr>
          <p:cNvPr id="9" name="Table 8"/>
          <p:cNvGraphicFramePr>
            <a:graphicFrameLocks noGrp="1"/>
          </p:cNvGraphicFramePr>
          <p:nvPr>
            <p:extLst>
              <p:ext uri="{D42A27DB-BD31-4B8C-83A1-F6EECF244321}">
                <p14:modId xmlns:p14="http://schemas.microsoft.com/office/powerpoint/2010/main" val="1677956838"/>
              </p:ext>
            </p:extLst>
          </p:nvPr>
        </p:nvGraphicFramePr>
        <p:xfrm>
          <a:off x="1524000" y="2245360"/>
          <a:ext cx="6096000" cy="3977640"/>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2765892370"/>
                    </a:ext>
                  </a:extLst>
                </a:gridCol>
                <a:gridCol w="2032000">
                  <a:extLst>
                    <a:ext uri="{9D8B030D-6E8A-4147-A177-3AD203B41FA5}">
                      <a16:colId xmlns:a16="http://schemas.microsoft.com/office/drawing/2014/main" val="2577238600"/>
                    </a:ext>
                  </a:extLst>
                </a:gridCol>
                <a:gridCol w="2032000">
                  <a:extLst>
                    <a:ext uri="{9D8B030D-6E8A-4147-A177-3AD203B41FA5}">
                      <a16:colId xmlns:a16="http://schemas.microsoft.com/office/drawing/2014/main" val="4373669"/>
                    </a:ext>
                  </a:extLst>
                </a:gridCol>
              </a:tblGrid>
              <a:tr h="370840">
                <a:tc>
                  <a:txBody>
                    <a:bodyPr/>
                    <a:lstStyle/>
                    <a:p>
                      <a:pPr algn="ctr"/>
                      <a:r>
                        <a:rPr lang="ro-RO"/>
                        <a:t>Specificații</a:t>
                      </a:r>
                      <a:endParaRPr lang="en-US"/>
                    </a:p>
                  </a:txBody>
                  <a:tcPr anchor="ctr"/>
                </a:tc>
                <a:tc>
                  <a:txBody>
                    <a:bodyPr/>
                    <a:lstStyle/>
                    <a:p>
                      <a:pPr algn="ctr"/>
                      <a:r>
                        <a:rPr lang="ro-RO"/>
                        <a:t>Valori estimate</a:t>
                      </a:r>
                      <a:endParaRPr lang="en-US"/>
                    </a:p>
                  </a:txBody>
                  <a:tcPr anchor="ctr"/>
                </a:tc>
                <a:tc>
                  <a:txBody>
                    <a:bodyPr/>
                    <a:lstStyle/>
                    <a:p>
                      <a:pPr algn="ctr"/>
                      <a:r>
                        <a:rPr lang="ro-RO"/>
                        <a:t>Parametrii candidat AO</a:t>
                      </a:r>
                      <a:endParaRPr lang="en-US"/>
                    </a:p>
                  </a:txBody>
                  <a:tcPr anchor="ctr"/>
                </a:tc>
                <a:extLst>
                  <a:ext uri="{0D108BD9-81ED-4DB2-BD59-A6C34878D82A}">
                    <a16:rowId xmlns:a16="http://schemas.microsoft.com/office/drawing/2014/main" val="4144452515"/>
                  </a:ext>
                </a:extLst>
              </a:tr>
              <a:tr h="370840">
                <a:tc>
                  <a:txBody>
                    <a:bodyPr/>
                    <a:lstStyle/>
                    <a:p>
                      <a:pPr algn="ctr"/>
                      <a:r>
                        <a:rPr lang="ro-RO"/>
                        <a:t>R</a:t>
                      </a:r>
                      <a:r>
                        <a:rPr lang="ro-RO" baseline="-25000"/>
                        <a:t>in</a:t>
                      </a:r>
                      <a:endParaRPr lang="en-US"/>
                    </a:p>
                  </a:txBody>
                  <a:tcPr anchor="ctr"/>
                </a:tc>
                <a:tc>
                  <a:txBody>
                    <a:bodyPr/>
                    <a:lstStyle/>
                    <a:p>
                      <a:pPr algn="ctr"/>
                      <a:endParaRPr lang="en-US"/>
                    </a:p>
                  </a:txBody>
                  <a:tcPr anchor="ctr"/>
                </a:tc>
                <a:tc>
                  <a:txBody>
                    <a:bodyPr/>
                    <a:lstStyle/>
                    <a:p>
                      <a:pPr algn="ctr"/>
                      <a:r>
                        <a:rPr lang="ro-RO"/>
                        <a:t>10</a:t>
                      </a:r>
                      <a:r>
                        <a:rPr lang="ro-RO" baseline="30000"/>
                        <a:t>12</a:t>
                      </a:r>
                      <a:r>
                        <a:rPr lang="ro-RO">
                          <a:sym typeface="Symbol" panose="05050102010706020507" pitchFamily="18" charset="2"/>
                        </a:rPr>
                        <a:t></a:t>
                      </a:r>
                      <a:endParaRPr lang="en-US"/>
                    </a:p>
                  </a:txBody>
                  <a:tcPr anchor="ctr"/>
                </a:tc>
                <a:extLst>
                  <a:ext uri="{0D108BD9-81ED-4DB2-BD59-A6C34878D82A}">
                    <a16:rowId xmlns:a16="http://schemas.microsoft.com/office/drawing/2014/main" val="1080597020"/>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sym typeface="Symbol" panose="05050102010706020507" pitchFamily="18" charset="2"/>
                        </a:rPr>
                        <a:t></a:t>
                      </a:r>
                      <a:r>
                        <a:rPr lang="ro-RO">
                          <a:sym typeface="Symbol" panose="05050102010706020507" pitchFamily="18" charset="2"/>
                        </a:rPr>
                        <a:t>U</a:t>
                      </a:r>
                      <a:r>
                        <a:rPr lang="ro-RO" baseline="-25000">
                          <a:sym typeface="Symbol" panose="05050102010706020507" pitchFamily="18" charset="2"/>
                        </a:rPr>
                        <a:t>in</a:t>
                      </a:r>
                      <a:endParaRPr lang="en-US"/>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p>
                  </a:txBody>
                  <a:tcPr anchor="ctr"/>
                </a:tc>
                <a:tc>
                  <a:txBody>
                    <a:bodyPr/>
                    <a:lstStyle/>
                    <a:p>
                      <a:pPr algn="ctr"/>
                      <a:r>
                        <a:rPr lang="ro-RO"/>
                        <a:t>-0,3...V</a:t>
                      </a:r>
                      <a:r>
                        <a:rPr lang="ro-RO" baseline="-25000"/>
                        <a:t>DD</a:t>
                      </a:r>
                      <a:endParaRPr lang="en-US"/>
                    </a:p>
                  </a:txBody>
                  <a:tcPr anchor="ctr"/>
                </a:tc>
                <a:extLst>
                  <a:ext uri="{0D108BD9-81ED-4DB2-BD59-A6C34878D82A}">
                    <a16:rowId xmlns:a16="http://schemas.microsoft.com/office/drawing/2014/main" val="1350545248"/>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o-RO"/>
                        <a:t>R</a:t>
                      </a:r>
                      <a:r>
                        <a:rPr lang="ro-RO" baseline="-25000"/>
                        <a:t>out</a:t>
                      </a:r>
                      <a:endParaRPr lang="en-US"/>
                    </a:p>
                  </a:txBody>
                  <a:tcPr anchor="ctr"/>
                </a:tc>
                <a:tc>
                  <a:txBody>
                    <a:bodyPr/>
                    <a:lstStyle/>
                    <a:p>
                      <a:pPr algn="ctr"/>
                      <a:endParaRPr lang="en-US"/>
                    </a:p>
                  </a:txBody>
                  <a:tcPr anchor="ctr"/>
                </a:tc>
                <a:tc>
                  <a:txBody>
                    <a:bodyPr/>
                    <a:lstStyle/>
                    <a:p>
                      <a:pPr algn="ctr"/>
                      <a:r>
                        <a:rPr lang="ro-RO"/>
                        <a:t>90</a:t>
                      </a:r>
                      <a:r>
                        <a:rPr lang="ro-RO">
                          <a:sym typeface="Symbol" panose="05050102010706020507" pitchFamily="18" charset="2"/>
                        </a:rPr>
                        <a:t></a:t>
                      </a:r>
                      <a:endParaRPr lang="en-US"/>
                    </a:p>
                  </a:txBody>
                  <a:tcPr anchor="ctr"/>
                </a:tc>
                <a:extLst>
                  <a:ext uri="{0D108BD9-81ED-4DB2-BD59-A6C34878D82A}">
                    <a16:rowId xmlns:a16="http://schemas.microsoft.com/office/drawing/2014/main" val="1189092712"/>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sym typeface="Symbol" panose="05050102010706020507" pitchFamily="18" charset="2"/>
                        </a:rPr>
                        <a:t></a:t>
                      </a:r>
                      <a:r>
                        <a:rPr lang="ro-RO">
                          <a:sym typeface="Symbol" panose="05050102010706020507" pitchFamily="18" charset="2"/>
                        </a:rPr>
                        <a:t>U</a:t>
                      </a:r>
                      <a:r>
                        <a:rPr lang="ro-RO" baseline="-25000">
                          <a:sym typeface="Symbol" panose="05050102010706020507" pitchFamily="18" charset="2"/>
                        </a:rPr>
                        <a:t>in,ADC</a:t>
                      </a:r>
                      <a:endParaRPr lang="en-US" baseline="-25000"/>
                    </a:p>
                  </a:txBody>
                  <a:tcPr anchor="ctr"/>
                </a:tc>
                <a:tc>
                  <a:txBody>
                    <a:bodyPr/>
                    <a:lstStyle/>
                    <a:p>
                      <a:pPr algn="ctr"/>
                      <a:r>
                        <a:rPr lang="ro-RO"/>
                        <a:t>0 - 4</a:t>
                      </a:r>
                      <a:endParaRPr lang="en-US"/>
                    </a:p>
                  </a:txBody>
                  <a:tcPr anchor="ctr"/>
                </a:tc>
                <a:tc>
                  <a:txBody>
                    <a:bodyPr/>
                    <a:lstStyle/>
                    <a:p>
                      <a:pPr algn="ctr"/>
                      <a:r>
                        <a:rPr lang="ro-RO"/>
                        <a:t>0,5 – 4,5</a:t>
                      </a:r>
                      <a:endParaRPr lang="en-US"/>
                    </a:p>
                  </a:txBody>
                  <a:tcPr anchor="ctr"/>
                </a:tc>
                <a:extLst>
                  <a:ext uri="{0D108BD9-81ED-4DB2-BD59-A6C34878D82A}">
                    <a16:rowId xmlns:a16="http://schemas.microsoft.com/office/drawing/2014/main" val="382669531"/>
                  </a:ext>
                </a:extLst>
              </a:tr>
              <a:tr h="370840">
                <a:tc>
                  <a:txBody>
                    <a:bodyPr/>
                    <a:lstStyle/>
                    <a:p>
                      <a:pPr algn="ctr"/>
                      <a:r>
                        <a:rPr lang="ro-RO"/>
                        <a:t>U</a:t>
                      </a:r>
                      <a:r>
                        <a:rPr lang="ro-RO" baseline="-25000"/>
                        <a:t>IO</a:t>
                      </a:r>
                      <a:r>
                        <a:rPr lang="ro-RO" baseline="0"/>
                        <a:t> (V</a:t>
                      </a:r>
                      <a:r>
                        <a:rPr lang="ro-RO" baseline="-25000"/>
                        <a:t>IO</a:t>
                      </a:r>
                      <a:r>
                        <a:rPr lang="ro-RO" baseline="0"/>
                        <a:t>)</a:t>
                      </a:r>
                      <a:endParaRPr lang="en-US"/>
                    </a:p>
                  </a:txBody>
                  <a:tcPr anchor="ctr"/>
                </a:tc>
                <a:tc>
                  <a:txBody>
                    <a:bodyPr/>
                    <a:lstStyle/>
                    <a:p>
                      <a:pPr algn="ctr"/>
                      <a:endParaRPr lang="en-US"/>
                    </a:p>
                  </a:txBody>
                  <a:tcPr anchor="ctr"/>
                </a:tc>
                <a:tc>
                  <a:txBody>
                    <a:bodyPr/>
                    <a:lstStyle/>
                    <a:p>
                      <a:pPr algn="ctr"/>
                      <a:r>
                        <a:rPr lang="ro-RO"/>
                        <a:t>3mV</a:t>
                      </a:r>
                      <a:endParaRPr lang="en-US"/>
                    </a:p>
                  </a:txBody>
                  <a:tcPr anchor="ctr"/>
                </a:tc>
                <a:extLst>
                  <a:ext uri="{0D108BD9-81ED-4DB2-BD59-A6C34878D82A}">
                    <a16:rowId xmlns:a16="http://schemas.microsoft.com/office/drawing/2014/main" val="2053376750"/>
                  </a:ext>
                </a:extLst>
              </a:tr>
              <a:tr h="370840">
                <a:tc>
                  <a:txBody>
                    <a:bodyPr/>
                    <a:lstStyle/>
                    <a:p>
                      <a:pPr algn="ctr"/>
                      <a:r>
                        <a:rPr lang="ro-RO"/>
                        <a:t>I</a:t>
                      </a:r>
                      <a:r>
                        <a:rPr lang="ro-RO" baseline="-25000"/>
                        <a:t>B</a:t>
                      </a:r>
                      <a:endParaRPr lang="en-US"/>
                    </a:p>
                  </a:txBody>
                  <a:tcPr anchor="ctr"/>
                </a:tc>
                <a:tc>
                  <a:txBody>
                    <a:bodyPr/>
                    <a:lstStyle/>
                    <a:p>
                      <a:pPr algn="ctr"/>
                      <a:endParaRPr lang="en-US"/>
                    </a:p>
                  </a:txBody>
                  <a:tcPr anchor="ctr"/>
                </a:tc>
                <a:tc>
                  <a:txBody>
                    <a:bodyPr/>
                    <a:lstStyle/>
                    <a:p>
                      <a:pPr algn="ctr"/>
                      <a:r>
                        <a:rPr lang="ro-RO"/>
                        <a:t>150pA</a:t>
                      </a:r>
                      <a:endParaRPr lang="en-US"/>
                    </a:p>
                  </a:txBody>
                  <a:tcPr anchor="ctr"/>
                </a:tc>
                <a:extLst>
                  <a:ext uri="{0D108BD9-81ED-4DB2-BD59-A6C34878D82A}">
                    <a16:rowId xmlns:a16="http://schemas.microsoft.com/office/drawing/2014/main" val="4203110179"/>
                  </a:ext>
                </a:extLst>
              </a:tr>
              <a:tr h="370840">
                <a:tc>
                  <a:txBody>
                    <a:bodyPr/>
                    <a:lstStyle/>
                    <a:p>
                      <a:pPr algn="ctr"/>
                      <a:r>
                        <a:rPr lang="ro-RO"/>
                        <a:t>V</a:t>
                      </a:r>
                      <a:r>
                        <a:rPr lang="ro-RO" baseline="-25000"/>
                        <a:t>N</a:t>
                      </a:r>
                      <a:endParaRPr lang="en-US"/>
                    </a:p>
                  </a:txBody>
                  <a:tcPr anchor="ctr"/>
                </a:tc>
                <a:tc>
                  <a:txBody>
                    <a:bodyPr/>
                    <a:lstStyle/>
                    <a:p>
                      <a:pPr algn="ctr"/>
                      <a:endParaRPr lang="en-US"/>
                    </a:p>
                  </a:txBody>
                  <a:tcPr anchor="ctr"/>
                </a:tc>
                <a:tc>
                  <a:txBody>
                    <a:bodyPr/>
                    <a:lstStyle/>
                    <a:p>
                      <a:pPr algn="ctr"/>
                      <a:r>
                        <a:rPr lang="ro-RO"/>
                        <a:t>120nV/Hz</a:t>
                      </a:r>
                      <a:r>
                        <a:rPr lang="ro-RO" baseline="30000"/>
                        <a:t>0,5</a:t>
                      </a:r>
                      <a:endParaRPr lang="en-US"/>
                    </a:p>
                  </a:txBody>
                  <a:tcPr anchor="ctr"/>
                </a:tc>
                <a:extLst>
                  <a:ext uri="{0D108BD9-81ED-4DB2-BD59-A6C34878D82A}">
                    <a16:rowId xmlns:a16="http://schemas.microsoft.com/office/drawing/2014/main" val="779573853"/>
                  </a:ext>
                </a:extLst>
              </a:tr>
              <a:tr h="370840">
                <a:tc>
                  <a:txBody>
                    <a:bodyPr/>
                    <a:lstStyle/>
                    <a:p>
                      <a:pPr algn="ctr"/>
                      <a:r>
                        <a:rPr lang="ro-RO"/>
                        <a:t>I</a:t>
                      </a:r>
                      <a:r>
                        <a:rPr lang="ro-RO" baseline="-25000"/>
                        <a:t>N</a:t>
                      </a:r>
                      <a:endParaRPr lang="en-US"/>
                    </a:p>
                  </a:txBody>
                  <a:tcPr anchor="ctr"/>
                </a:tc>
                <a:tc>
                  <a:txBody>
                    <a:bodyPr/>
                    <a:lstStyle/>
                    <a:p>
                      <a:pPr algn="ctr"/>
                      <a:endParaRPr lang="en-US"/>
                    </a:p>
                  </a:txBody>
                  <a:tcPr anchor="ctr"/>
                </a:tc>
                <a:tc>
                  <a:txBody>
                    <a:bodyPr/>
                    <a:lstStyle/>
                    <a:p>
                      <a:pPr algn="ctr"/>
                      <a:r>
                        <a:rPr lang="ro-RO"/>
                        <a:t>0,6fA/Hz</a:t>
                      </a:r>
                      <a:r>
                        <a:rPr lang="ro-RO" baseline="30000"/>
                        <a:t>0,5</a:t>
                      </a:r>
                      <a:endParaRPr lang="en-US"/>
                    </a:p>
                  </a:txBody>
                  <a:tcPr anchor="ctr"/>
                </a:tc>
                <a:extLst>
                  <a:ext uri="{0D108BD9-81ED-4DB2-BD59-A6C34878D82A}">
                    <a16:rowId xmlns:a16="http://schemas.microsoft.com/office/drawing/2014/main" val="882023463"/>
                  </a:ext>
                </a:extLst>
              </a:tr>
              <a:tr h="370840">
                <a:tc>
                  <a:txBody>
                    <a:bodyPr/>
                    <a:lstStyle/>
                    <a:p>
                      <a:pPr algn="ctr"/>
                      <a:r>
                        <a:rPr lang="ro-RO"/>
                        <a:t>k</a:t>
                      </a:r>
                      <a:r>
                        <a:rPr lang="ro-RO" baseline="-25000"/>
                        <a:t>SVR</a:t>
                      </a:r>
                      <a:endParaRPr lang="en-US"/>
                    </a:p>
                  </a:txBody>
                  <a:tcPr anchor="ctr"/>
                </a:tc>
                <a:tc>
                  <a:txBody>
                    <a:bodyPr/>
                    <a:lstStyle/>
                    <a:p>
                      <a:pPr algn="ctr"/>
                      <a:endParaRPr lang="en-US"/>
                    </a:p>
                  </a:txBody>
                  <a:tcPr anchor="ctr"/>
                </a:tc>
                <a:tc>
                  <a:txBody>
                    <a:bodyPr/>
                    <a:lstStyle/>
                    <a:p>
                      <a:pPr algn="ctr"/>
                      <a:r>
                        <a:rPr lang="ro-RO"/>
                        <a:t>80dB</a:t>
                      </a:r>
                      <a:endParaRPr lang="en-US"/>
                    </a:p>
                  </a:txBody>
                  <a:tcPr anchor="ctr"/>
                </a:tc>
                <a:extLst>
                  <a:ext uri="{0D108BD9-81ED-4DB2-BD59-A6C34878D82A}">
                    <a16:rowId xmlns:a16="http://schemas.microsoft.com/office/drawing/2014/main" val="1781013035"/>
                  </a:ext>
                </a:extLst>
              </a:tr>
            </a:tbl>
          </a:graphicData>
        </a:graphic>
      </p:graphicFrame>
    </p:spTree>
    <p:extLst>
      <p:ext uri="{BB962C8B-B14F-4D97-AF65-F5344CB8AC3E}">
        <p14:creationId xmlns:p14="http://schemas.microsoft.com/office/powerpoint/2010/main" val="25878829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o-RO" sz="3600">
                <a:solidFill>
                  <a:srgbClr val="D2533C"/>
                </a:solidFill>
              </a:rPr>
              <a:t>Preprocesarea analogică</a:t>
            </a:r>
            <a:br>
              <a:rPr lang="ro-RO" sz="3600">
                <a:solidFill>
                  <a:srgbClr val="D2533C"/>
                </a:solidFill>
              </a:rPr>
            </a:br>
            <a:r>
              <a:rPr lang="ro-RO" sz="2800">
                <a:solidFill>
                  <a:srgbClr val="D2533C"/>
                </a:solidFill>
              </a:rPr>
              <a:t>Proiectarea circuitului AIA</a:t>
            </a:r>
            <a:endParaRPr lang="en-US"/>
          </a:p>
        </p:txBody>
      </p:sp>
      <p:sp>
        <p:nvSpPr>
          <p:cNvPr id="3" name="Content Placeholder 2"/>
          <p:cNvSpPr>
            <a:spLocks noGrp="1"/>
          </p:cNvSpPr>
          <p:nvPr>
            <p:ph idx="1"/>
          </p:nvPr>
        </p:nvSpPr>
        <p:spPr/>
        <p:txBody>
          <a:bodyPr>
            <a:normAutofit lnSpcReduction="10000"/>
          </a:bodyPr>
          <a:lstStyle/>
          <a:p>
            <a:pPr marL="0" indent="0">
              <a:buNone/>
            </a:pPr>
            <a:r>
              <a:rPr lang="ro-RO">
                <a:solidFill>
                  <a:srgbClr val="0070C0"/>
                </a:solidFill>
              </a:rPr>
              <a:t>Determinarea parametrilor </a:t>
            </a:r>
            <a:r>
              <a:rPr lang="ro-RO" i="1">
                <a:solidFill>
                  <a:srgbClr val="0070C0"/>
                </a:solidFill>
              </a:rPr>
              <a:t>m</a:t>
            </a:r>
            <a:r>
              <a:rPr lang="ro-RO">
                <a:solidFill>
                  <a:srgbClr val="0070C0"/>
                </a:solidFill>
              </a:rPr>
              <a:t> și </a:t>
            </a:r>
            <a:r>
              <a:rPr lang="ro-RO" i="1">
                <a:solidFill>
                  <a:srgbClr val="0070C0"/>
                </a:solidFill>
              </a:rPr>
              <a:t>b</a:t>
            </a:r>
            <a:r>
              <a:rPr lang="ro-RO">
                <a:solidFill>
                  <a:srgbClr val="0070C0"/>
                </a:solidFill>
              </a:rPr>
              <a:t> pentru stabilirea structurii circuitului AIA</a:t>
            </a:r>
          </a:p>
          <a:p>
            <a:r>
              <a:rPr lang="ro-RO"/>
              <a:t>De obicei se cunosc intervalul tensiunii de la ieșirea senzorului/traductorului și intervalul tensiunii de la intrarea ADC, date prin câte 2 valori și anume limitele intervalului.</a:t>
            </a:r>
          </a:p>
          <a:p>
            <a:r>
              <a:rPr lang="ro-RO"/>
              <a:t>intervalul tensiunii de la ieșirea senzorului/traductorului devine domeniul tensiunii de intrare în AO, cu limitele U</a:t>
            </a:r>
            <a:r>
              <a:rPr lang="ro-RO" baseline="-25000"/>
              <a:t>IN1</a:t>
            </a:r>
            <a:r>
              <a:rPr lang="ro-RO"/>
              <a:t>, respectiv U</a:t>
            </a:r>
            <a:r>
              <a:rPr lang="ro-RO" baseline="-25000"/>
              <a:t>IN2</a:t>
            </a:r>
            <a:r>
              <a:rPr lang="ro-RO"/>
              <a:t>.</a:t>
            </a:r>
          </a:p>
          <a:p>
            <a:r>
              <a:rPr lang="ro-RO"/>
              <a:t>intervalul tensiunii de la intrarea ADC devine domeniul tensiunii de la ieșirea AO, cu limitele U</a:t>
            </a:r>
            <a:r>
              <a:rPr lang="ro-RO" baseline="-25000"/>
              <a:t>OUT1</a:t>
            </a:r>
            <a:r>
              <a:rPr lang="ro-RO"/>
              <a:t>, respectiv U</a:t>
            </a:r>
            <a:r>
              <a:rPr lang="ro-RO" baseline="-25000"/>
              <a:t>OUT2</a:t>
            </a:r>
            <a:r>
              <a:rPr lang="ro-RO"/>
              <a:t>.</a:t>
            </a:r>
          </a:p>
          <a:p>
            <a:r>
              <a:rPr lang="ro-RO"/>
              <a:t>La U</a:t>
            </a:r>
            <a:r>
              <a:rPr lang="ro-RO" baseline="-25000"/>
              <a:t>IN1</a:t>
            </a:r>
            <a:r>
              <a:rPr lang="ro-RO"/>
              <a:t> corespunde U</a:t>
            </a:r>
            <a:r>
              <a:rPr lang="ro-RO" baseline="-25000"/>
              <a:t>OUT1</a:t>
            </a:r>
            <a:r>
              <a:rPr lang="ro-RO"/>
              <a:t>, respectiv la U</a:t>
            </a:r>
            <a:r>
              <a:rPr lang="ro-RO" baseline="-25000"/>
              <a:t>IN2</a:t>
            </a:r>
            <a:r>
              <a:rPr lang="ro-RO"/>
              <a:t> corespunde U</a:t>
            </a:r>
            <a:r>
              <a:rPr lang="ro-RO" baseline="-25000"/>
              <a:t>OUT2</a:t>
            </a:r>
            <a:r>
              <a:rPr lang="ro-RO"/>
              <a:t>.</a:t>
            </a:r>
          </a:p>
          <a:p>
            <a:endParaRPr lang="en-US"/>
          </a:p>
        </p:txBody>
      </p:sp>
      <p:sp>
        <p:nvSpPr>
          <p:cNvPr id="4" name="Date Placeholder 3"/>
          <p:cNvSpPr>
            <a:spLocks noGrp="1"/>
          </p:cNvSpPr>
          <p:nvPr>
            <p:ph type="dt" sz="half" idx="10"/>
          </p:nvPr>
        </p:nvSpPr>
        <p:spPr/>
        <p:txBody>
          <a:bodyPr/>
          <a:lstStyle/>
          <a:p>
            <a:pPr>
              <a:defRPr/>
            </a:pPr>
            <a:fld id="{D0964CBD-4C5D-4AFF-B84A-13CA740E5907}"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2</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23</a:t>
            </a:fld>
            <a:endParaRPr lang="en-US"/>
          </a:p>
        </p:txBody>
      </p:sp>
    </p:spTree>
    <p:extLst>
      <p:ext uri="{BB962C8B-B14F-4D97-AF65-F5344CB8AC3E}">
        <p14:creationId xmlns:p14="http://schemas.microsoft.com/office/powerpoint/2010/main" val="1370931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o-RO" sz="3600">
                <a:solidFill>
                  <a:srgbClr val="D2533C"/>
                </a:solidFill>
              </a:rPr>
              <a:t>Preprocesarea analogică</a:t>
            </a:r>
            <a:br>
              <a:rPr lang="ro-RO" sz="3600">
                <a:solidFill>
                  <a:srgbClr val="D2533C"/>
                </a:solidFill>
              </a:rPr>
            </a:br>
            <a:r>
              <a:rPr lang="ro-RO" sz="2800">
                <a:solidFill>
                  <a:srgbClr val="D2533C"/>
                </a:solidFill>
              </a:rPr>
              <a:t>Proiectarea circuitului AIA</a:t>
            </a:r>
            <a:endParaRPr lang="en-US"/>
          </a:p>
        </p:txBody>
      </p:sp>
      <p:sp>
        <p:nvSpPr>
          <p:cNvPr id="3" name="Content Placeholder 2"/>
          <p:cNvSpPr>
            <a:spLocks noGrp="1"/>
          </p:cNvSpPr>
          <p:nvPr>
            <p:ph idx="1"/>
          </p:nvPr>
        </p:nvSpPr>
        <p:spPr/>
        <p:txBody>
          <a:bodyPr/>
          <a:lstStyle/>
          <a:p>
            <a:r>
              <a:rPr lang="ro-RO"/>
              <a:t>De obicei, relația dintre semnalul obținut de la traductor și cel de la ieșirea circuitului de condiționare nu corespunde primei bisectoare, deci nu este o simplă amplificare.</a:t>
            </a:r>
            <a:endParaRPr lang="en-US"/>
          </a:p>
          <a:p>
            <a:r>
              <a:rPr lang="ro-RO"/>
              <a:t>Caracteristica de transfer a circuitului corespunde unei drepte cu ecuația generală:</a:t>
            </a:r>
          </a:p>
          <a:p>
            <a:pPr algn="ctr">
              <a:buFont typeface="Wingdings 3" pitchFamily="18" charset="2"/>
              <a:buNone/>
            </a:pPr>
            <a:r>
              <a:rPr lang="ro-RO" b="1">
                <a:solidFill>
                  <a:srgbClr val="0070C0"/>
                </a:solidFill>
              </a:rPr>
              <a:t>y=mx+b</a:t>
            </a:r>
            <a:r>
              <a:rPr lang="ro-RO"/>
              <a:t>,</a:t>
            </a:r>
          </a:p>
          <a:p>
            <a:pPr>
              <a:buFont typeface="Wingdings 3" pitchFamily="18" charset="2"/>
              <a:buNone/>
            </a:pPr>
            <a:r>
              <a:rPr lang="ro-RO"/>
              <a:t>	unde </a:t>
            </a:r>
            <a:r>
              <a:rPr lang="ro-RO" b="1">
                <a:solidFill>
                  <a:srgbClr val="0070C0"/>
                </a:solidFill>
              </a:rPr>
              <a:t>y</a:t>
            </a:r>
            <a:r>
              <a:rPr lang="ro-RO" b="1">
                <a:solidFill>
                  <a:srgbClr val="0070C0"/>
                </a:solidFill>
                <a:sym typeface="Symbol" pitchFamily="18" charset="2"/>
              </a:rPr>
              <a:t></a:t>
            </a:r>
            <a:r>
              <a:rPr lang="ro-RO" b="1">
                <a:solidFill>
                  <a:srgbClr val="0070C0"/>
                </a:solidFill>
              </a:rPr>
              <a:t>U</a:t>
            </a:r>
            <a:r>
              <a:rPr lang="ro-RO" b="1" baseline="-25000">
                <a:solidFill>
                  <a:srgbClr val="0070C0"/>
                </a:solidFill>
              </a:rPr>
              <a:t>OUT</a:t>
            </a:r>
            <a:r>
              <a:rPr lang="ro-RO"/>
              <a:t>, </a:t>
            </a:r>
            <a:r>
              <a:rPr lang="ro-RO" b="1">
                <a:solidFill>
                  <a:srgbClr val="0070C0"/>
                </a:solidFill>
              </a:rPr>
              <a:t>x</a:t>
            </a:r>
            <a:r>
              <a:rPr lang="ro-RO" b="1">
                <a:solidFill>
                  <a:srgbClr val="0070C0"/>
                </a:solidFill>
                <a:sym typeface="Symbol" pitchFamily="18" charset="2"/>
              </a:rPr>
              <a:t></a:t>
            </a:r>
            <a:r>
              <a:rPr lang="ro-RO" b="1">
                <a:solidFill>
                  <a:srgbClr val="0070C0"/>
                </a:solidFill>
              </a:rPr>
              <a:t>U</a:t>
            </a:r>
            <a:r>
              <a:rPr lang="ro-RO" b="1" baseline="-25000">
                <a:solidFill>
                  <a:srgbClr val="0070C0"/>
                </a:solidFill>
              </a:rPr>
              <a:t>IN</a:t>
            </a:r>
            <a:r>
              <a:rPr lang="ro-RO"/>
              <a:t>, </a:t>
            </a:r>
            <a:r>
              <a:rPr lang="ro-RO" b="1">
                <a:solidFill>
                  <a:srgbClr val="0070C0"/>
                </a:solidFill>
              </a:rPr>
              <a:t>m</a:t>
            </a:r>
            <a:r>
              <a:rPr lang="ro-RO"/>
              <a:t> este o constantă adimensională și reprezintă panta dreptei iar </a:t>
            </a:r>
            <a:r>
              <a:rPr lang="ro-RO" b="1">
                <a:solidFill>
                  <a:srgbClr val="0070C0"/>
                </a:solidFill>
              </a:rPr>
              <a:t>b</a:t>
            </a:r>
            <a:r>
              <a:rPr lang="ro-RO"/>
              <a:t> o constantă cu dimensiune de tensiune și reprezintă intersecția cu ordonata.</a:t>
            </a:r>
            <a:endParaRPr lang="en-US"/>
          </a:p>
          <a:p>
            <a:endParaRPr lang="en-US"/>
          </a:p>
        </p:txBody>
      </p:sp>
      <p:sp>
        <p:nvSpPr>
          <p:cNvPr id="4" name="Date Placeholder 3"/>
          <p:cNvSpPr>
            <a:spLocks noGrp="1"/>
          </p:cNvSpPr>
          <p:nvPr>
            <p:ph type="dt" sz="half" idx="10"/>
          </p:nvPr>
        </p:nvSpPr>
        <p:spPr/>
        <p:txBody>
          <a:bodyPr/>
          <a:lstStyle/>
          <a:p>
            <a:pPr>
              <a:defRPr/>
            </a:pPr>
            <a:fld id="{4D2DA8BF-E49A-4E2D-A404-43A79AD898C5}"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2</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24</a:t>
            </a:fld>
            <a:endParaRPr lang="en-US"/>
          </a:p>
        </p:txBody>
      </p:sp>
    </p:spTree>
    <p:extLst>
      <p:ext uri="{BB962C8B-B14F-4D97-AF65-F5344CB8AC3E}">
        <p14:creationId xmlns:p14="http://schemas.microsoft.com/office/powerpoint/2010/main" val="15746101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o-RO" sz="3600">
                <a:solidFill>
                  <a:srgbClr val="D2533C"/>
                </a:solidFill>
              </a:rPr>
              <a:t>Preprocesarea analogică</a:t>
            </a:r>
            <a:br>
              <a:rPr lang="ro-RO" sz="3600">
                <a:solidFill>
                  <a:srgbClr val="D2533C"/>
                </a:solidFill>
              </a:rPr>
            </a:br>
            <a:r>
              <a:rPr lang="ro-RO" sz="2800">
                <a:solidFill>
                  <a:srgbClr val="D2533C"/>
                </a:solidFill>
              </a:rPr>
              <a:t>Proiectarea circuitului AIA</a:t>
            </a:r>
            <a:endParaRPr lang="en-US"/>
          </a:p>
        </p:txBody>
      </p:sp>
      <p:sp>
        <p:nvSpPr>
          <p:cNvPr id="3" name="Content Placeholder 2"/>
          <p:cNvSpPr>
            <a:spLocks noGrp="1"/>
          </p:cNvSpPr>
          <p:nvPr>
            <p:ph idx="1"/>
          </p:nvPr>
        </p:nvSpPr>
        <p:spPr/>
        <p:txBody>
          <a:bodyPr/>
          <a:lstStyle/>
          <a:p>
            <a:pPr fontAlgn="auto">
              <a:spcAft>
                <a:spcPts val="0"/>
              </a:spcAft>
              <a:defRPr/>
            </a:pPr>
            <a:r>
              <a:rPr lang="ro-RO"/>
              <a:t>În funcție de semnul constantelor </a:t>
            </a:r>
            <a:r>
              <a:rPr lang="ro-RO" i="1"/>
              <a:t>m</a:t>
            </a:r>
            <a:r>
              <a:rPr lang="ro-RO"/>
              <a:t> și </a:t>
            </a:r>
            <a:r>
              <a:rPr lang="ro-RO" i="1"/>
              <a:t>b</a:t>
            </a:r>
            <a:r>
              <a:rPr lang="ro-RO"/>
              <a:t> rezultă următoarele 4 cazuri:</a:t>
            </a:r>
            <a:endParaRPr lang="en-US"/>
          </a:p>
          <a:p>
            <a:pPr marL="457200" indent="-457200" fontAlgn="auto">
              <a:spcAft>
                <a:spcPts val="0"/>
              </a:spcAft>
              <a:buFont typeface="+mj-lt"/>
              <a:buAutoNum type="arabicPeriod"/>
              <a:defRPr/>
            </a:pPr>
            <a:r>
              <a:rPr lang="ro-RO"/>
              <a:t>m</a:t>
            </a:r>
            <a:r>
              <a:rPr lang="en-US"/>
              <a:t>&gt;0, b&gt;0</a:t>
            </a:r>
          </a:p>
          <a:p>
            <a:pPr marL="457200" indent="-457200">
              <a:buFont typeface="+mj-lt"/>
              <a:buAutoNum type="arabicPeriod"/>
              <a:defRPr/>
            </a:pPr>
            <a:r>
              <a:rPr lang="en-US"/>
              <a:t>m&gt;0, b&lt;0</a:t>
            </a:r>
          </a:p>
          <a:p>
            <a:pPr marL="457200" indent="-457200">
              <a:buFont typeface="+mj-lt"/>
              <a:buAutoNum type="arabicPeriod"/>
              <a:defRPr/>
            </a:pPr>
            <a:r>
              <a:rPr lang="en-US"/>
              <a:t>m&lt;0, b&gt;0</a:t>
            </a:r>
          </a:p>
          <a:p>
            <a:pPr marL="457200" indent="-457200">
              <a:buFont typeface="+mj-lt"/>
              <a:buAutoNum type="arabicPeriod"/>
              <a:defRPr/>
            </a:pPr>
            <a:r>
              <a:rPr lang="en-US"/>
              <a:t>m&lt;0, b&lt;0</a:t>
            </a:r>
          </a:p>
          <a:p>
            <a:endParaRPr lang="en-US"/>
          </a:p>
        </p:txBody>
      </p:sp>
      <p:sp>
        <p:nvSpPr>
          <p:cNvPr id="4" name="Date Placeholder 3"/>
          <p:cNvSpPr>
            <a:spLocks noGrp="1"/>
          </p:cNvSpPr>
          <p:nvPr>
            <p:ph type="dt" sz="half" idx="10"/>
          </p:nvPr>
        </p:nvSpPr>
        <p:spPr/>
        <p:txBody>
          <a:bodyPr/>
          <a:lstStyle/>
          <a:p>
            <a:pPr>
              <a:defRPr/>
            </a:pPr>
            <a:fld id="{A731C52E-AE62-4148-A8C4-E343128526A7}"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2</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25</a:t>
            </a:fld>
            <a:endParaRPr lang="en-US"/>
          </a:p>
        </p:txBody>
      </p:sp>
    </p:spTree>
    <p:extLst>
      <p:ext uri="{BB962C8B-B14F-4D97-AF65-F5344CB8AC3E}">
        <p14:creationId xmlns:p14="http://schemas.microsoft.com/office/powerpoint/2010/main" val="7618339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pPr fontAlgn="auto">
              <a:spcAft>
                <a:spcPts val="0"/>
              </a:spcAft>
              <a:defRPr/>
            </a:pPr>
            <a:r>
              <a:rPr lang="ro-RO" sz="3600">
                <a:solidFill>
                  <a:srgbClr val="D2533C"/>
                </a:solidFill>
              </a:rPr>
              <a:t>Preprocesarea analogică</a:t>
            </a:r>
            <a:br>
              <a:rPr lang="ro-RO" sz="3600">
                <a:solidFill>
                  <a:srgbClr val="D2533C"/>
                </a:solidFill>
              </a:rPr>
            </a:br>
            <a:r>
              <a:rPr lang="ro-RO" sz="2800">
                <a:solidFill>
                  <a:srgbClr val="D2533C"/>
                </a:solidFill>
              </a:rPr>
              <a:t>Proiectarea circuitului AIA</a:t>
            </a:r>
            <a:endParaRPr lang="en-US" sz="2700"/>
          </a:p>
        </p:txBody>
      </p:sp>
      <p:sp>
        <p:nvSpPr>
          <p:cNvPr id="445450" name="Date Placeholder 2"/>
          <p:cNvSpPr>
            <a:spLocks noGrp="1"/>
          </p:cNvSpPr>
          <p:nvPr>
            <p:ph type="dt" sz="half" idx="10"/>
          </p:nvPr>
        </p:nvSpPr>
        <p:spPr bwMode="auto">
          <a:noFill/>
          <a:ln>
            <a:miter lim="800000"/>
            <a:headEnd/>
            <a:tailEnd/>
          </a:ln>
        </p:spPr>
        <p:txBody>
          <a:bodyPr wrap="square" lIns="91440" tIns="45720" rIns="91440" bIns="45720" numCol="1" anchorCtr="0" compatLnSpc="1">
            <a:prstTxWarp prst="textNoShape">
              <a:avLst/>
            </a:prstTxWarp>
          </a:bodyPr>
          <a:lstStyle/>
          <a:p>
            <a:fld id="{DCB91581-7105-4CE0-9625-8B0A90E9EEB3}" type="datetime1">
              <a:rPr lang="en-US" smtClean="0"/>
              <a:t>6/8/2019</a:t>
            </a:fld>
            <a:endParaRPr lang="en-US"/>
          </a:p>
        </p:txBody>
      </p:sp>
      <p:sp>
        <p:nvSpPr>
          <p:cNvPr id="445451" name="Footer Placeholder 3"/>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en-US"/>
              <a:t>SAIC-Cursul nr. 2</a:t>
            </a:r>
          </a:p>
        </p:txBody>
      </p:sp>
      <p:sp>
        <p:nvSpPr>
          <p:cNvPr id="445452" name="Slide Number Placeholder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6CBB9550-7223-417E-8BCC-458FC9D09D8E}" type="slidenum">
              <a:rPr lang="en-US"/>
              <a:pPr/>
              <a:t>26</a:t>
            </a:fld>
            <a:endParaRPr lang="en-US"/>
          </a:p>
        </p:txBody>
      </p:sp>
      <p:sp>
        <p:nvSpPr>
          <p:cNvPr id="445449" name="Content Placeholder 1"/>
          <p:cNvSpPr>
            <a:spLocks noGrp="1"/>
          </p:cNvSpPr>
          <p:nvPr>
            <p:ph sz="quarter" idx="1"/>
          </p:nvPr>
        </p:nvSpPr>
        <p:spPr/>
        <p:txBody>
          <a:bodyPr/>
          <a:lstStyle/>
          <a:p>
            <a:pPr marL="109728" indent="0">
              <a:buNone/>
            </a:pPr>
            <a:r>
              <a:rPr lang="ro-RO" b="1">
                <a:solidFill>
                  <a:srgbClr val="0070C0"/>
                </a:solidFill>
              </a:rPr>
              <a:t>Cazul 1: m</a:t>
            </a:r>
            <a:r>
              <a:rPr lang="en-US" b="1">
                <a:solidFill>
                  <a:srgbClr val="0070C0"/>
                </a:solidFill>
              </a:rPr>
              <a:t>&gt;0, b&gt;0</a:t>
            </a:r>
            <a:endParaRPr lang="ro-RO" b="1">
              <a:solidFill>
                <a:srgbClr val="0070C0"/>
              </a:solidFill>
            </a:endParaRPr>
          </a:p>
          <a:p>
            <a:pPr marL="452628" indent="-342900"/>
            <a:r>
              <a:rPr lang="ro-RO"/>
              <a:t>Se aplică superpoziţia:</a:t>
            </a:r>
            <a:endParaRPr lang="en-US"/>
          </a:p>
        </p:txBody>
      </p:sp>
      <p:sp>
        <p:nvSpPr>
          <p:cNvPr id="445454"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pic>
        <p:nvPicPr>
          <p:cNvPr id="8" name="Picture 7"/>
          <p:cNvPicPr>
            <a:picLocks noChangeAspect="1" noChangeArrowheads="1"/>
          </p:cNvPicPr>
          <p:nvPr/>
        </p:nvPicPr>
        <p:blipFill>
          <a:blip r:embed="rId3"/>
          <a:srcRect/>
          <a:stretch>
            <a:fillRect/>
          </a:stretch>
        </p:blipFill>
        <p:spPr bwMode="auto">
          <a:xfrm>
            <a:off x="2471737" y="4698424"/>
            <a:ext cx="4200525" cy="2199991"/>
          </a:xfrm>
          <a:prstGeom prst="rect">
            <a:avLst/>
          </a:prstGeom>
          <a:noFill/>
          <a:ln w="9525">
            <a:noFill/>
            <a:miter lim="800000"/>
            <a:headEnd/>
            <a:tailEnd/>
          </a:ln>
        </p:spPr>
      </p:pic>
      <p:sp>
        <p:nvSpPr>
          <p:cNvPr id="445456"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graphicFrame>
        <p:nvGraphicFramePr>
          <p:cNvPr id="445441" name="Object 1"/>
          <p:cNvGraphicFramePr>
            <a:graphicFrameLocks noChangeAspect="1"/>
          </p:cNvGraphicFramePr>
          <p:nvPr>
            <p:extLst>
              <p:ext uri="{D42A27DB-BD31-4B8C-83A1-F6EECF244321}">
                <p14:modId xmlns:p14="http://schemas.microsoft.com/office/powerpoint/2010/main" val="1155395983"/>
              </p:ext>
            </p:extLst>
          </p:nvPr>
        </p:nvGraphicFramePr>
        <p:xfrm>
          <a:off x="1309688" y="2577412"/>
          <a:ext cx="6430962" cy="914400"/>
        </p:xfrm>
        <a:graphic>
          <a:graphicData uri="http://schemas.openxmlformats.org/presentationml/2006/ole">
            <mc:AlternateContent xmlns:mc="http://schemas.openxmlformats.org/markup-compatibility/2006">
              <mc:Choice xmlns:v="urn:schemas-microsoft-com:vml" Requires="v">
                <p:oleObj spid="_x0000_s2406" name="Equation" r:id="rId4" imgW="3416040" imgH="482400" progId="Equation.3">
                  <p:embed/>
                </p:oleObj>
              </mc:Choice>
              <mc:Fallback>
                <p:oleObj name="Equation" r:id="rId4" imgW="3416040" imgH="482400" progId="Equation.3">
                  <p:embed/>
                  <p:pic>
                    <p:nvPicPr>
                      <p:cNvPr id="445441"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09688" y="2577412"/>
                        <a:ext cx="6430962" cy="914400"/>
                      </a:xfrm>
                      <a:prstGeom prst="rect">
                        <a:avLst/>
                      </a:prstGeom>
                      <a:solidFill>
                        <a:srgbClr val="FFFF00"/>
                      </a:solidFill>
                    </p:spPr>
                  </p:pic>
                </p:oleObj>
              </mc:Fallback>
            </mc:AlternateContent>
          </a:graphicData>
        </a:graphic>
      </p:graphicFrame>
      <p:sp>
        <p:nvSpPr>
          <p:cNvPr id="445457" name="Rectangle 3"/>
          <p:cNvSpPr>
            <a:spLocks noChangeArrowheads="1"/>
          </p:cNvSpPr>
          <p:nvPr/>
        </p:nvSpPr>
        <p:spPr bwMode="auto">
          <a:xfrm>
            <a:off x="0" y="485775"/>
            <a:ext cx="9144000" cy="0"/>
          </a:xfrm>
          <a:prstGeom prst="rect">
            <a:avLst/>
          </a:prstGeom>
          <a:noFill/>
          <a:ln w="9525">
            <a:noFill/>
            <a:miter lim="800000"/>
            <a:headEnd/>
            <a:tailEnd/>
          </a:ln>
        </p:spPr>
        <p:txBody>
          <a:bodyPr wrap="none" anchor="ctr">
            <a:spAutoFit/>
          </a:bodyPr>
          <a:lstStyle/>
          <a:p>
            <a:endParaRPr lang="en-US"/>
          </a:p>
        </p:txBody>
      </p:sp>
      <p:sp>
        <p:nvSpPr>
          <p:cNvPr id="445458" name="Rectangle 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graphicFrame>
        <p:nvGraphicFramePr>
          <p:cNvPr id="445444" name="Object 4"/>
          <p:cNvGraphicFramePr>
            <a:graphicFrameLocks noChangeAspect="1"/>
          </p:cNvGraphicFramePr>
          <p:nvPr>
            <p:extLst>
              <p:ext uri="{D42A27DB-BD31-4B8C-83A1-F6EECF244321}">
                <p14:modId xmlns:p14="http://schemas.microsoft.com/office/powerpoint/2010/main" val="3878705278"/>
              </p:ext>
            </p:extLst>
          </p:nvPr>
        </p:nvGraphicFramePr>
        <p:xfrm>
          <a:off x="698500" y="3782821"/>
          <a:ext cx="1773237" cy="627063"/>
        </p:xfrm>
        <a:graphic>
          <a:graphicData uri="http://schemas.openxmlformats.org/presentationml/2006/ole">
            <mc:AlternateContent xmlns:mc="http://schemas.openxmlformats.org/markup-compatibility/2006">
              <mc:Choice xmlns:v="urn:schemas-microsoft-com:vml" Requires="v">
                <p:oleObj spid="_x0000_s2407" name="Equation" r:id="rId6" imgW="1371600" imgH="482400" progId="Equation.3">
                  <p:embed/>
                </p:oleObj>
              </mc:Choice>
              <mc:Fallback>
                <p:oleObj name="Equation" r:id="rId6" imgW="1371600" imgH="482400" progId="Equation.3">
                  <p:embed/>
                  <p:pic>
                    <p:nvPicPr>
                      <p:cNvPr id="445444" name="Object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98500" y="3782821"/>
                        <a:ext cx="1773237" cy="6270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45459" name="Rectangle 7"/>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graphicFrame>
        <p:nvGraphicFramePr>
          <p:cNvPr id="445446" name="Object 6"/>
          <p:cNvGraphicFramePr>
            <a:graphicFrameLocks noChangeAspect="1"/>
          </p:cNvGraphicFramePr>
          <p:nvPr>
            <p:extLst>
              <p:ext uri="{D42A27DB-BD31-4B8C-83A1-F6EECF244321}">
                <p14:modId xmlns:p14="http://schemas.microsoft.com/office/powerpoint/2010/main" val="59674988"/>
              </p:ext>
            </p:extLst>
          </p:nvPr>
        </p:nvGraphicFramePr>
        <p:xfrm>
          <a:off x="3335338" y="3753452"/>
          <a:ext cx="2379662" cy="685800"/>
        </p:xfrm>
        <a:graphic>
          <a:graphicData uri="http://schemas.openxmlformats.org/presentationml/2006/ole">
            <mc:AlternateContent xmlns:mc="http://schemas.openxmlformats.org/markup-compatibility/2006">
              <mc:Choice xmlns:v="urn:schemas-microsoft-com:vml" Requires="v">
                <p:oleObj spid="_x0000_s2408" name="Equation" r:id="rId8" imgW="1688760" imgH="482400" progId="Equation.3">
                  <p:embed/>
                </p:oleObj>
              </mc:Choice>
              <mc:Fallback>
                <p:oleObj name="Equation" r:id="rId8" imgW="1688760" imgH="482400" progId="Equation.3">
                  <p:embed/>
                  <p:pic>
                    <p:nvPicPr>
                      <p:cNvPr id="445446" name="Object 6"/>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335338" y="3753452"/>
                        <a:ext cx="2379662" cy="685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45460" name="Rectangle 9"/>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graphicFrame>
        <p:nvGraphicFramePr>
          <p:cNvPr id="445448" name="Object 8"/>
          <p:cNvGraphicFramePr>
            <a:graphicFrameLocks noChangeAspect="1"/>
          </p:cNvGraphicFramePr>
          <p:nvPr>
            <p:extLst>
              <p:ext uri="{D42A27DB-BD31-4B8C-83A1-F6EECF244321}">
                <p14:modId xmlns:p14="http://schemas.microsoft.com/office/powerpoint/2010/main" val="1860187960"/>
              </p:ext>
            </p:extLst>
          </p:nvPr>
        </p:nvGraphicFramePr>
        <p:xfrm>
          <a:off x="6378575" y="3782821"/>
          <a:ext cx="2003425" cy="690563"/>
        </p:xfrm>
        <a:graphic>
          <a:graphicData uri="http://schemas.openxmlformats.org/presentationml/2006/ole">
            <mc:AlternateContent xmlns:mc="http://schemas.openxmlformats.org/markup-compatibility/2006">
              <mc:Choice xmlns:v="urn:schemas-microsoft-com:vml" Requires="v">
                <p:oleObj spid="_x0000_s2409" name="Equation" r:id="rId10" imgW="1409400" imgH="482400" progId="Equation.DSMT4">
                  <p:embed/>
                </p:oleObj>
              </mc:Choice>
              <mc:Fallback>
                <p:oleObj name="Equation" r:id="rId10" imgW="1409400" imgH="482400" progId="Equation.DSMT4">
                  <p:embed/>
                  <p:pic>
                    <p:nvPicPr>
                      <p:cNvPr id="445448" name="Object 8"/>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378575" y="3782821"/>
                        <a:ext cx="2003425" cy="6905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8057617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pPr fontAlgn="auto">
              <a:spcAft>
                <a:spcPts val="0"/>
              </a:spcAft>
              <a:defRPr/>
            </a:pPr>
            <a:r>
              <a:rPr lang="ro-RO" sz="3600">
                <a:solidFill>
                  <a:srgbClr val="D2533C"/>
                </a:solidFill>
              </a:rPr>
              <a:t>Preprocesarea analogică</a:t>
            </a:r>
            <a:br>
              <a:rPr lang="ro-RO" sz="3600">
                <a:solidFill>
                  <a:srgbClr val="D2533C"/>
                </a:solidFill>
              </a:rPr>
            </a:br>
            <a:r>
              <a:rPr lang="ro-RO" sz="2800">
                <a:solidFill>
                  <a:srgbClr val="D2533C"/>
                </a:solidFill>
              </a:rPr>
              <a:t>Proiectarea circuitului AIA</a:t>
            </a:r>
            <a:endParaRPr lang="en-US" sz="2700"/>
          </a:p>
        </p:txBody>
      </p:sp>
      <p:sp>
        <p:nvSpPr>
          <p:cNvPr id="454658" name="Date Placeholder 2"/>
          <p:cNvSpPr>
            <a:spLocks noGrp="1"/>
          </p:cNvSpPr>
          <p:nvPr>
            <p:ph type="dt" sz="half" idx="10"/>
          </p:nvPr>
        </p:nvSpPr>
        <p:spPr bwMode="auto">
          <a:noFill/>
          <a:ln>
            <a:miter lim="800000"/>
            <a:headEnd/>
            <a:tailEnd/>
          </a:ln>
        </p:spPr>
        <p:txBody>
          <a:bodyPr wrap="square" lIns="91440" tIns="45720" rIns="91440" bIns="45720" numCol="1" anchorCtr="0" compatLnSpc="1">
            <a:prstTxWarp prst="textNoShape">
              <a:avLst/>
            </a:prstTxWarp>
          </a:bodyPr>
          <a:lstStyle/>
          <a:p>
            <a:fld id="{6305E0C0-59DD-4CC6-9FE0-56CB03BD76EA}" type="datetime1">
              <a:rPr lang="en-US" smtClean="0"/>
              <a:t>6/8/2019</a:t>
            </a:fld>
            <a:endParaRPr lang="en-US"/>
          </a:p>
        </p:txBody>
      </p:sp>
      <p:sp>
        <p:nvSpPr>
          <p:cNvPr id="454659" name="Footer Placeholder 3"/>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en-US"/>
              <a:t>SAIC-Cursul nr. 2</a:t>
            </a:r>
          </a:p>
        </p:txBody>
      </p:sp>
      <p:sp>
        <p:nvSpPr>
          <p:cNvPr id="454660" name="Slide Number Placeholder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74896221-D935-43B5-A075-AF4F54C2981B}" type="slidenum">
              <a:rPr lang="en-US"/>
              <a:pPr/>
              <a:t>27</a:t>
            </a:fld>
            <a:endParaRPr lang="en-US"/>
          </a:p>
        </p:txBody>
      </p:sp>
      <p:sp>
        <p:nvSpPr>
          <p:cNvPr id="454657" name="Content Placeholder 1"/>
          <p:cNvSpPr>
            <a:spLocks noGrp="1"/>
          </p:cNvSpPr>
          <p:nvPr>
            <p:ph sz="quarter" idx="1"/>
          </p:nvPr>
        </p:nvSpPr>
        <p:spPr/>
        <p:txBody>
          <a:bodyPr/>
          <a:lstStyle/>
          <a:p>
            <a:pPr marL="109728" indent="0">
              <a:buNone/>
            </a:pPr>
            <a:r>
              <a:rPr lang="ro-RO" b="1">
                <a:solidFill>
                  <a:srgbClr val="0070C0"/>
                </a:solidFill>
              </a:rPr>
              <a:t>Cazul </a:t>
            </a:r>
            <a:r>
              <a:rPr lang="en-US" b="1">
                <a:solidFill>
                  <a:srgbClr val="0070C0"/>
                </a:solidFill>
              </a:rPr>
              <a:t>2</a:t>
            </a:r>
            <a:r>
              <a:rPr lang="ro-RO" b="1">
                <a:solidFill>
                  <a:srgbClr val="0070C0"/>
                </a:solidFill>
              </a:rPr>
              <a:t>: m</a:t>
            </a:r>
            <a:r>
              <a:rPr lang="en-US" b="1">
                <a:solidFill>
                  <a:srgbClr val="0070C0"/>
                </a:solidFill>
              </a:rPr>
              <a:t>&gt;0, b&lt;0</a:t>
            </a:r>
            <a:endParaRPr lang="ro-RO" b="1">
              <a:solidFill>
                <a:srgbClr val="0070C0"/>
              </a:solidFill>
            </a:endParaRPr>
          </a:p>
          <a:p>
            <a:pPr marL="452628" indent="-342900"/>
            <a:r>
              <a:rPr lang="ro-RO"/>
              <a:t>Pentru a determina expresia tensiunii de ieșire se aplică teorema lui Th</a:t>
            </a:r>
            <a:r>
              <a:rPr lang="en-US"/>
              <a:t>é</a:t>
            </a:r>
            <a:r>
              <a:rPr lang="ro-RO"/>
              <a:t>venin între bornele </a:t>
            </a:r>
            <a:r>
              <a:rPr lang="ro-RO" b="1"/>
              <a:t>X</a:t>
            </a:r>
            <a:r>
              <a:rPr lang="ro-RO"/>
              <a:t> și </a:t>
            </a:r>
            <a:r>
              <a:rPr lang="ro-RO" b="1"/>
              <a:t>Y</a:t>
            </a:r>
            <a:r>
              <a:rPr lang="ro-RO"/>
              <a:t> și apoi superpoziția.</a:t>
            </a:r>
            <a:endParaRPr lang="en-US"/>
          </a:p>
          <a:p>
            <a:pPr marL="109728" indent="0">
              <a:buNone/>
            </a:pPr>
            <a:endParaRPr lang="en-US"/>
          </a:p>
        </p:txBody>
      </p:sp>
      <p:sp>
        <p:nvSpPr>
          <p:cNvPr id="454662"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pic>
        <p:nvPicPr>
          <p:cNvPr id="8" name="Picture 7"/>
          <p:cNvPicPr>
            <a:picLocks noChangeAspect="1" noChangeArrowheads="1"/>
          </p:cNvPicPr>
          <p:nvPr/>
        </p:nvPicPr>
        <p:blipFill>
          <a:blip r:embed="rId2"/>
          <a:srcRect/>
          <a:stretch>
            <a:fillRect/>
          </a:stretch>
        </p:blipFill>
        <p:spPr bwMode="auto">
          <a:xfrm>
            <a:off x="2197893" y="3733800"/>
            <a:ext cx="5129213" cy="2372596"/>
          </a:xfrm>
          <a:prstGeom prst="rect">
            <a:avLst/>
          </a:prstGeom>
          <a:noFill/>
          <a:ln w="9525">
            <a:noFill/>
            <a:miter lim="800000"/>
            <a:headEnd/>
            <a:tailEnd/>
          </a:ln>
        </p:spPr>
      </p:pic>
    </p:spTree>
    <p:extLst>
      <p:ext uri="{BB962C8B-B14F-4D97-AF65-F5344CB8AC3E}">
        <p14:creationId xmlns:p14="http://schemas.microsoft.com/office/powerpoint/2010/main" val="21874245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pPr fontAlgn="auto">
              <a:spcAft>
                <a:spcPts val="0"/>
              </a:spcAft>
              <a:defRPr/>
            </a:pPr>
            <a:r>
              <a:rPr lang="ro-RO" sz="3600">
                <a:solidFill>
                  <a:srgbClr val="D2533C"/>
                </a:solidFill>
              </a:rPr>
              <a:t>Preprocesarea analogică</a:t>
            </a:r>
            <a:br>
              <a:rPr lang="ro-RO" sz="3600">
                <a:solidFill>
                  <a:srgbClr val="D2533C"/>
                </a:solidFill>
              </a:rPr>
            </a:br>
            <a:r>
              <a:rPr lang="ro-RO" sz="2800">
                <a:solidFill>
                  <a:srgbClr val="D2533C"/>
                </a:solidFill>
              </a:rPr>
              <a:t>Proiectarea circuitului AIA</a:t>
            </a:r>
            <a:endParaRPr lang="en-US" sz="2700"/>
          </a:p>
        </p:txBody>
      </p:sp>
      <p:sp>
        <p:nvSpPr>
          <p:cNvPr id="443406" name="Date Placeholder 2"/>
          <p:cNvSpPr>
            <a:spLocks noGrp="1"/>
          </p:cNvSpPr>
          <p:nvPr>
            <p:ph type="dt" sz="half" idx="10"/>
          </p:nvPr>
        </p:nvSpPr>
        <p:spPr bwMode="auto">
          <a:noFill/>
          <a:ln>
            <a:miter lim="800000"/>
            <a:headEnd/>
            <a:tailEnd/>
          </a:ln>
        </p:spPr>
        <p:txBody>
          <a:bodyPr wrap="square" lIns="91440" tIns="45720" rIns="91440" bIns="45720" numCol="1" anchorCtr="0" compatLnSpc="1">
            <a:prstTxWarp prst="textNoShape">
              <a:avLst/>
            </a:prstTxWarp>
          </a:bodyPr>
          <a:lstStyle/>
          <a:p>
            <a:fld id="{417243D0-2895-4CB9-A697-2234D153334E}" type="datetime1">
              <a:rPr lang="en-US" smtClean="0"/>
              <a:t>6/8/2019</a:t>
            </a:fld>
            <a:endParaRPr lang="en-US"/>
          </a:p>
        </p:txBody>
      </p:sp>
      <p:sp>
        <p:nvSpPr>
          <p:cNvPr id="443407" name="Footer Placeholder 3"/>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en-US"/>
              <a:t>SAIC-Cursul nr. 2</a:t>
            </a:r>
          </a:p>
        </p:txBody>
      </p:sp>
      <p:sp>
        <p:nvSpPr>
          <p:cNvPr id="443408" name="Slide Number Placeholder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F363746E-B0EF-4D90-B10B-785A61340F12}" type="slidenum">
              <a:rPr lang="en-US"/>
              <a:pPr/>
              <a:t>28</a:t>
            </a:fld>
            <a:endParaRPr lang="en-US"/>
          </a:p>
        </p:txBody>
      </p:sp>
      <p:sp>
        <p:nvSpPr>
          <p:cNvPr id="443405" name="Content Placeholder 1"/>
          <p:cNvSpPr>
            <a:spLocks noGrp="1"/>
          </p:cNvSpPr>
          <p:nvPr>
            <p:ph sz="quarter" idx="1"/>
          </p:nvPr>
        </p:nvSpPr>
        <p:spPr/>
        <p:txBody>
          <a:bodyPr/>
          <a:lstStyle/>
          <a:p>
            <a:r>
              <a:rPr lang="ro-RO" b="1">
                <a:solidFill>
                  <a:srgbClr val="0070C0"/>
                </a:solidFill>
              </a:rPr>
              <a:t>Cazul </a:t>
            </a:r>
            <a:r>
              <a:rPr lang="en-US" b="1">
                <a:solidFill>
                  <a:srgbClr val="0070C0"/>
                </a:solidFill>
              </a:rPr>
              <a:t>2</a:t>
            </a:r>
            <a:r>
              <a:rPr lang="ro-RO" b="1">
                <a:solidFill>
                  <a:srgbClr val="0070C0"/>
                </a:solidFill>
              </a:rPr>
              <a:t>: m</a:t>
            </a:r>
            <a:r>
              <a:rPr lang="en-US" b="1">
                <a:solidFill>
                  <a:srgbClr val="0070C0"/>
                </a:solidFill>
              </a:rPr>
              <a:t>&gt;0, b&lt;0</a:t>
            </a:r>
            <a:br>
              <a:rPr lang="ro-RO" b="1">
                <a:solidFill>
                  <a:srgbClr val="0070C0"/>
                </a:solidFill>
              </a:rPr>
            </a:br>
            <a:r>
              <a:rPr lang="ro-RO">
                <a:solidFill>
                  <a:srgbClr val="0070C0"/>
                </a:solidFill>
              </a:rPr>
              <a:t>(continuare)</a:t>
            </a:r>
            <a:endParaRPr lang="ro-RO"/>
          </a:p>
          <a:p>
            <a:r>
              <a:rPr lang="ro-RO" sz="2000"/>
              <a:t>Prin aplicarea echivalării</a:t>
            </a:r>
            <a:br>
              <a:rPr lang="ro-RO" sz="2000"/>
            </a:br>
            <a:r>
              <a:rPr lang="ro-RO" sz="2000"/>
              <a:t>Thévenin, se obţine </a:t>
            </a:r>
            <a:br>
              <a:rPr lang="ro-RO" sz="2000"/>
            </a:br>
            <a:r>
              <a:rPr lang="ro-RO" sz="2000"/>
              <a:t>circuitul echivalent de calcul:</a:t>
            </a:r>
            <a:endParaRPr lang="en-US" sz="2000"/>
          </a:p>
        </p:txBody>
      </p:sp>
      <p:sp>
        <p:nvSpPr>
          <p:cNvPr id="443410"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pic>
        <p:nvPicPr>
          <p:cNvPr id="8" name="Picture 7"/>
          <p:cNvPicPr>
            <a:picLocks noChangeAspect="1" noChangeArrowheads="1"/>
          </p:cNvPicPr>
          <p:nvPr/>
        </p:nvPicPr>
        <p:blipFill>
          <a:blip r:embed="rId3"/>
          <a:srcRect/>
          <a:stretch>
            <a:fillRect/>
          </a:stretch>
        </p:blipFill>
        <p:spPr bwMode="auto">
          <a:xfrm>
            <a:off x="76200" y="3810000"/>
            <a:ext cx="5129213" cy="2372596"/>
          </a:xfrm>
          <a:prstGeom prst="rect">
            <a:avLst/>
          </a:prstGeom>
          <a:noFill/>
          <a:ln w="9525">
            <a:noFill/>
            <a:miter lim="800000"/>
            <a:headEnd/>
            <a:tailEnd/>
          </a:ln>
        </p:spPr>
      </p:pic>
      <p:sp>
        <p:nvSpPr>
          <p:cNvPr id="443412"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443413" name="Rectangle 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graphicFrame>
        <p:nvGraphicFramePr>
          <p:cNvPr id="443395" name="Object 3"/>
          <p:cNvGraphicFramePr>
            <a:graphicFrameLocks noChangeAspect="1"/>
          </p:cNvGraphicFramePr>
          <p:nvPr>
            <p:extLst>
              <p:ext uri="{D42A27DB-BD31-4B8C-83A1-F6EECF244321}">
                <p14:modId xmlns:p14="http://schemas.microsoft.com/office/powerpoint/2010/main" val="604705715"/>
              </p:ext>
            </p:extLst>
          </p:nvPr>
        </p:nvGraphicFramePr>
        <p:xfrm>
          <a:off x="5601312" y="3886200"/>
          <a:ext cx="2628288" cy="1188432"/>
        </p:xfrm>
        <a:graphic>
          <a:graphicData uri="http://schemas.openxmlformats.org/presentationml/2006/ole">
            <mc:AlternateContent xmlns:mc="http://schemas.openxmlformats.org/markup-compatibility/2006">
              <mc:Choice xmlns:v="urn:schemas-microsoft-com:vml" Requires="v">
                <p:oleObj spid="_x0000_s3260" name="Equation" r:id="rId4" imgW="1460160" imgH="660240" progId="Equation.3">
                  <p:embed/>
                </p:oleObj>
              </mc:Choice>
              <mc:Fallback>
                <p:oleObj name="Equation" r:id="rId4" imgW="1460160" imgH="660240" progId="Equation.3">
                  <p:embed/>
                  <p:pic>
                    <p:nvPicPr>
                      <p:cNvPr id="443395" name="Object 3"/>
                      <p:cNvPicPr>
                        <a:picLocks noChangeAspect="1" noChangeArrowheads="1"/>
                      </p:cNvPicPr>
                      <p:nvPr/>
                    </p:nvPicPr>
                    <p:blipFill>
                      <a:blip r:embed="rId5"/>
                      <a:srcRect/>
                      <a:stretch>
                        <a:fillRect/>
                      </a:stretch>
                    </p:blipFill>
                    <p:spPr bwMode="auto">
                      <a:xfrm>
                        <a:off x="5601312" y="3886200"/>
                        <a:ext cx="2628288" cy="118843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43414" name="Rectangle 5"/>
          <p:cNvSpPr>
            <a:spLocks noChangeArrowheads="1"/>
          </p:cNvSpPr>
          <p:nvPr/>
        </p:nvSpPr>
        <p:spPr bwMode="auto">
          <a:xfrm>
            <a:off x="0" y="428625"/>
            <a:ext cx="9144000" cy="0"/>
          </a:xfrm>
          <a:prstGeom prst="rect">
            <a:avLst/>
          </a:prstGeom>
          <a:noFill/>
          <a:ln w="9525">
            <a:noFill/>
            <a:miter lim="800000"/>
            <a:headEnd/>
            <a:tailEnd/>
          </a:ln>
        </p:spPr>
        <p:txBody>
          <a:bodyPr wrap="none" anchor="ctr">
            <a:spAutoFit/>
          </a:bodyPr>
          <a:lstStyle/>
          <a:p>
            <a:endParaRPr lang="en-US"/>
          </a:p>
        </p:txBody>
      </p:sp>
      <p:sp>
        <p:nvSpPr>
          <p:cNvPr id="443415" name="Rectangle 7"/>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graphicFrame>
        <p:nvGraphicFramePr>
          <p:cNvPr id="443398" name="Object 6"/>
          <p:cNvGraphicFramePr>
            <a:graphicFrameLocks noChangeAspect="1"/>
          </p:cNvGraphicFramePr>
          <p:nvPr>
            <p:extLst>
              <p:ext uri="{D42A27DB-BD31-4B8C-83A1-F6EECF244321}">
                <p14:modId xmlns:p14="http://schemas.microsoft.com/office/powerpoint/2010/main" val="1842960845"/>
              </p:ext>
            </p:extLst>
          </p:nvPr>
        </p:nvGraphicFramePr>
        <p:xfrm>
          <a:off x="5578200" y="5334000"/>
          <a:ext cx="3337200" cy="914328"/>
        </p:xfrm>
        <a:graphic>
          <a:graphicData uri="http://schemas.openxmlformats.org/presentationml/2006/ole">
            <mc:AlternateContent xmlns:mc="http://schemas.openxmlformats.org/markup-compatibility/2006">
              <mc:Choice xmlns:v="urn:schemas-microsoft-com:vml" Requires="v">
                <p:oleObj spid="_x0000_s3261" name="Equation" r:id="rId6" imgW="1854000" imgH="507960" progId="Equation.3">
                  <p:embed/>
                </p:oleObj>
              </mc:Choice>
              <mc:Fallback>
                <p:oleObj name="Equation" r:id="rId6" imgW="1854000" imgH="507960" progId="Equation.3">
                  <p:embed/>
                  <p:pic>
                    <p:nvPicPr>
                      <p:cNvPr id="443398" name="Object 6"/>
                      <p:cNvPicPr>
                        <a:picLocks noChangeAspect="1" noChangeArrowheads="1"/>
                      </p:cNvPicPr>
                      <p:nvPr/>
                    </p:nvPicPr>
                    <p:blipFill>
                      <a:blip r:embed="rId7"/>
                      <a:srcRect/>
                      <a:stretch>
                        <a:fillRect/>
                      </a:stretch>
                    </p:blipFill>
                    <p:spPr bwMode="auto">
                      <a:xfrm>
                        <a:off x="5578200" y="5334000"/>
                        <a:ext cx="3337200" cy="91432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43416" name="Rectangle 9"/>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443417" name="Rectangle 11"/>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443418" name="Rectangle 13"/>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pic>
        <p:nvPicPr>
          <p:cNvPr id="443419" name="Picture 21"/>
          <p:cNvPicPr>
            <a:picLocks noChangeAspect="1" noChangeArrowheads="1"/>
          </p:cNvPicPr>
          <p:nvPr/>
        </p:nvPicPr>
        <p:blipFill>
          <a:blip r:embed="rId8"/>
          <a:srcRect/>
          <a:stretch>
            <a:fillRect/>
          </a:stretch>
        </p:blipFill>
        <p:spPr bwMode="auto">
          <a:xfrm>
            <a:off x="4495800" y="1524000"/>
            <a:ext cx="4559300" cy="2108200"/>
          </a:xfrm>
          <a:prstGeom prst="rect">
            <a:avLst/>
          </a:prstGeom>
          <a:solidFill>
            <a:schemeClr val="bg1"/>
          </a:solidFill>
          <a:ln w="9525">
            <a:noFill/>
            <a:miter lim="800000"/>
            <a:headEnd/>
            <a:tailEnd/>
          </a:ln>
        </p:spPr>
      </p:pic>
    </p:spTree>
    <p:extLst>
      <p:ext uri="{BB962C8B-B14F-4D97-AF65-F5344CB8AC3E}">
        <p14:creationId xmlns:p14="http://schemas.microsoft.com/office/powerpoint/2010/main" val="191360749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pPr fontAlgn="auto">
              <a:spcAft>
                <a:spcPts val="0"/>
              </a:spcAft>
              <a:defRPr/>
            </a:pPr>
            <a:r>
              <a:rPr lang="ro-RO" sz="3600">
                <a:solidFill>
                  <a:srgbClr val="D2533C"/>
                </a:solidFill>
              </a:rPr>
              <a:t>Preprocesarea analogică</a:t>
            </a:r>
            <a:br>
              <a:rPr lang="ro-RO" sz="3600">
                <a:solidFill>
                  <a:srgbClr val="D2533C"/>
                </a:solidFill>
              </a:rPr>
            </a:br>
            <a:r>
              <a:rPr lang="ro-RO" sz="2800">
                <a:solidFill>
                  <a:srgbClr val="D2533C"/>
                </a:solidFill>
              </a:rPr>
              <a:t>Proiectarea circuitului AIA</a:t>
            </a:r>
            <a:endParaRPr lang="en-US" sz="2400"/>
          </a:p>
        </p:txBody>
      </p:sp>
      <p:sp>
        <p:nvSpPr>
          <p:cNvPr id="443406" name="Date Placeholder 2"/>
          <p:cNvSpPr>
            <a:spLocks noGrp="1"/>
          </p:cNvSpPr>
          <p:nvPr>
            <p:ph type="dt" sz="half" idx="10"/>
          </p:nvPr>
        </p:nvSpPr>
        <p:spPr bwMode="auto">
          <a:noFill/>
          <a:ln>
            <a:miter lim="800000"/>
            <a:headEnd/>
            <a:tailEnd/>
          </a:ln>
        </p:spPr>
        <p:txBody>
          <a:bodyPr wrap="square" lIns="91440" tIns="45720" rIns="91440" bIns="45720" numCol="1" anchorCtr="0" compatLnSpc="1">
            <a:prstTxWarp prst="textNoShape">
              <a:avLst/>
            </a:prstTxWarp>
          </a:bodyPr>
          <a:lstStyle/>
          <a:p>
            <a:fld id="{F8CF7440-4EC8-4C02-A965-096363615A7E}" type="datetime1">
              <a:rPr lang="en-US" smtClean="0"/>
              <a:t>6/8/2019</a:t>
            </a:fld>
            <a:endParaRPr lang="en-US"/>
          </a:p>
        </p:txBody>
      </p:sp>
      <p:sp>
        <p:nvSpPr>
          <p:cNvPr id="443407" name="Footer Placeholder 3"/>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en-US"/>
              <a:t>SAIC-Cursul nr. 2</a:t>
            </a:r>
          </a:p>
        </p:txBody>
      </p:sp>
      <p:sp>
        <p:nvSpPr>
          <p:cNvPr id="443408" name="Slide Number Placeholder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F363746E-B0EF-4D90-B10B-785A61340F12}" type="slidenum">
              <a:rPr lang="en-US"/>
              <a:pPr/>
              <a:t>29</a:t>
            </a:fld>
            <a:endParaRPr lang="en-US"/>
          </a:p>
        </p:txBody>
      </p:sp>
      <p:sp>
        <p:nvSpPr>
          <p:cNvPr id="443405" name="Content Placeholder 1"/>
          <p:cNvSpPr>
            <a:spLocks noGrp="1"/>
          </p:cNvSpPr>
          <p:nvPr>
            <p:ph sz="quarter" idx="1"/>
          </p:nvPr>
        </p:nvSpPr>
        <p:spPr/>
        <p:txBody>
          <a:bodyPr/>
          <a:lstStyle/>
          <a:p>
            <a:r>
              <a:rPr lang="ro-RO" b="1">
                <a:solidFill>
                  <a:srgbClr val="0070C0"/>
                </a:solidFill>
              </a:rPr>
              <a:t>Cazul </a:t>
            </a:r>
            <a:r>
              <a:rPr lang="en-US" b="1">
                <a:solidFill>
                  <a:srgbClr val="0070C0"/>
                </a:solidFill>
              </a:rPr>
              <a:t>2</a:t>
            </a:r>
            <a:r>
              <a:rPr lang="ro-RO" b="1">
                <a:solidFill>
                  <a:srgbClr val="0070C0"/>
                </a:solidFill>
              </a:rPr>
              <a:t>: m</a:t>
            </a:r>
            <a:r>
              <a:rPr lang="en-US" b="1">
                <a:solidFill>
                  <a:srgbClr val="0070C0"/>
                </a:solidFill>
              </a:rPr>
              <a:t>&gt;0, b&lt;0</a:t>
            </a:r>
            <a:r>
              <a:rPr lang="ro-RO" b="1">
                <a:solidFill>
                  <a:srgbClr val="0070C0"/>
                </a:solidFill>
              </a:rPr>
              <a:t> </a:t>
            </a:r>
            <a:r>
              <a:rPr lang="ro-RO" sz="2000">
                <a:solidFill>
                  <a:srgbClr val="0070C0"/>
                </a:solidFill>
              </a:rPr>
              <a:t>(continuare)</a:t>
            </a:r>
            <a:br>
              <a:rPr lang="ro-RO" b="1">
                <a:solidFill>
                  <a:srgbClr val="0070C0"/>
                </a:solidFill>
              </a:rPr>
            </a:br>
            <a:r>
              <a:rPr lang="ro-RO"/>
              <a:t>Se aplică superpoziția (suprapunerea de efecte):</a:t>
            </a:r>
            <a:endParaRPr lang="en-US"/>
          </a:p>
        </p:txBody>
      </p:sp>
      <p:sp>
        <p:nvSpPr>
          <p:cNvPr id="443410"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pic>
        <p:nvPicPr>
          <p:cNvPr id="8" name="Picture 7"/>
          <p:cNvPicPr>
            <a:picLocks noChangeAspect="1" noChangeArrowheads="1"/>
          </p:cNvPicPr>
          <p:nvPr/>
        </p:nvPicPr>
        <p:blipFill>
          <a:blip r:embed="rId3"/>
          <a:srcRect/>
          <a:stretch>
            <a:fillRect/>
          </a:stretch>
        </p:blipFill>
        <p:spPr bwMode="auto">
          <a:xfrm>
            <a:off x="2011362" y="4327525"/>
            <a:ext cx="5129213" cy="2372596"/>
          </a:xfrm>
          <a:prstGeom prst="rect">
            <a:avLst/>
          </a:prstGeom>
          <a:noFill/>
          <a:ln w="9525">
            <a:noFill/>
            <a:miter lim="800000"/>
            <a:headEnd/>
            <a:tailEnd/>
          </a:ln>
        </p:spPr>
      </p:pic>
      <p:sp>
        <p:nvSpPr>
          <p:cNvPr id="443412"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graphicFrame>
        <p:nvGraphicFramePr>
          <p:cNvPr id="443393" name="Object 1"/>
          <p:cNvGraphicFramePr>
            <a:graphicFrameLocks noChangeAspect="1"/>
          </p:cNvGraphicFramePr>
          <p:nvPr>
            <p:extLst>
              <p:ext uri="{D42A27DB-BD31-4B8C-83A1-F6EECF244321}">
                <p14:modId xmlns:p14="http://schemas.microsoft.com/office/powerpoint/2010/main" val="3320557388"/>
              </p:ext>
            </p:extLst>
          </p:nvPr>
        </p:nvGraphicFramePr>
        <p:xfrm>
          <a:off x="158750" y="2597150"/>
          <a:ext cx="8828088" cy="755650"/>
        </p:xfrm>
        <a:graphic>
          <a:graphicData uri="http://schemas.openxmlformats.org/presentationml/2006/ole">
            <mc:AlternateContent xmlns:mc="http://schemas.openxmlformats.org/markup-compatibility/2006">
              <mc:Choice xmlns:v="urn:schemas-microsoft-com:vml" Requires="v">
                <p:oleObj spid="_x0000_s6500" name="Equation" r:id="rId4" imgW="5676840" imgH="482400" progId="Equation.DSMT4">
                  <p:embed/>
                </p:oleObj>
              </mc:Choice>
              <mc:Fallback>
                <p:oleObj name="Equation" r:id="rId4" imgW="5676840" imgH="482400" progId="Equation.DSMT4">
                  <p:embed/>
                  <p:pic>
                    <p:nvPicPr>
                      <p:cNvPr id="443393" name="Object 1"/>
                      <p:cNvPicPr>
                        <a:picLocks noChangeAspect="1" noChangeArrowheads="1"/>
                      </p:cNvPicPr>
                      <p:nvPr/>
                    </p:nvPicPr>
                    <p:blipFill>
                      <a:blip r:embed="rId5"/>
                      <a:srcRect/>
                      <a:stretch>
                        <a:fillRect/>
                      </a:stretch>
                    </p:blipFill>
                    <p:spPr bwMode="auto">
                      <a:xfrm>
                        <a:off x="158750" y="2597150"/>
                        <a:ext cx="8828088" cy="755650"/>
                      </a:xfrm>
                      <a:prstGeom prst="rect">
                        <a:avLst/>
                      </a:prstGeom>
                      <a:solidFill>
                        <a:srgbClr val="FFFF00"/>
                      </a:solidFill>
                    </p:spPr>
                  </p:pic>
                </p:oleObj>
              </mc:Fallback>
            </mc:AlternateContent>
          </a:graphicData>
        </a:graphic>
      </p:graphicFrame>
      <p:sp>
        <p:nvSpPr>
          <p:cNvPr id="443413" name="Rectangle 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443414" name="Rectangle 5"/>
          <p:cNvSpPr>
            <a:spLocks noChangeArrowheads="1"/>
          </p:cNvSpPr>
          <p:nvPr/>
        </p:nvSpPr>
        <p:spPr bwMode="auto">
          <a:xfrm>
            <a:off x="0" y="428625"/>
            <a:ext cx="9144000" cy="0"/>
          </a:xfrm>
          <a:prstGeom prst="rect">
            <a:avLst/>
          </a:prstGeom>
          <a:noFill/>
          <a:ln w="9525">
            <a:noFill/>
            <a:miter lim="800000"/>
            <a:headEnd/>
            <a:tailEnd/>
          </a:ln>
        </p:spPr>
        <p:txBody>
          <a:bodyPr wrap="none" anchor="ctr">
            <a:spAutoFit/>
          </a:bodyPr>
          <a:lstStyle/>
          <a:p>
            <a:endParaRPr lang="en-US"/>
          </a:p>
        </p:txBody>
      </p:sp>
      <p:sp>
        <p:nvSpPr>
          <p:cNvPr id="443415" name="Rectangle 7"/>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443416" name="Rectangle 9"/>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graphicFrame>
        <p:nvGraphicFramePr>
          <p:cNvPr id="443400" name="Object 8"/>
          <p:cNvGraphicFramePr>
            <a:graphicFrameLocks noChangeAspect="1"/>
          </p:cNvGraphicFramePr>
          <p:nvPr>
            <p:extLst>
              <p:ext uri="{D42A27DB-BD31-4B8C-83A1-F6EECF244321}">
                <p14:modId xmlns:p14="http://schemas.microsoft.com/office/powerpoint/2010/main" val="3654394260"/>
              </p:ext>
            </p:extLst>
          </p:nvPr>
        </p:nvGraphicFramePr>
        <p:xfrm>
          <a:off x="530224" y="3505200"/>
          <a:ext cx="1481138" cy="609600"/>
        </p:xfrm>
        <a:graphic>
          <a:graphicData uri="http://schemas.openxmlformats.org/presentationml/2006/ole">
            <mc:AlternateContent xmlns:mc="http://schemas.openxmlformats.org/markup-compatibility/2006">
              <mc:Choice xmlns:v="urn:schemas-microsoft-com:vml" Requires="v">
                <p:oleObj spid="_x0000_s6501" name="Equation" r:id="rId6" imgW="1041120" imgH="431640" progId="Equation.3">
                  <p:embed/>
                </p:oleObj>
              </mc:Choice>
              <mc:Fallback>
                <p:oleObj name="Equation" r:id="rId6" imgW="1041120" imgH="431640" progId="Equation.3">
                  <p:embed/>
                  <p:pic>
                    <p:nvPicPr>
                      <p:cNvPr id="443400" name="Object 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30224" y="3505200"/>
                        <a:ext cx="1481138" cy="609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43417" name="Rectangle 11"/>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graphicFrame>
        <p:nvGraphicFramePr>
          <p:cNvPr id="443402" name="Object 10"/>
          <p:cNvGraphicFramePr>
            <a:graphicFrameLocks noChangeAspect="1"/>
          </p:cNvGraphicFramePr>
          <p:nvPr>
            <p:extLst>
              <p:ext uri="{D42A27DB-BD31-4B8C-83A1-F6EECF244321}">
                <p14:modId xmlns:p14="http://schemas.microsoft.com/office/powerpoint/2010/main" val="1373966274"/>
              </p:ext>
            </p:extLst>
          </p:nvPr>
        </p:nvGraphicFramePr>
        <p:xfrm>
          <a:off x="3282950" y="3505200"/>
          <a:ext cx="2578100" cy="609600"/>
        </p:xfrm>
        <a:graphic>
          <a:graphicData uri="http://schemas.openxmlformats.org/presentationml/2006/ole">
            <mc:AlternateContent xmlns:mc="http://schemas.openxmlformats.org/markup-compatibility/2006">
              <mc:Choice xmlns:v="urn:schemas-microsoft-com:vml" Requires="v">
                <p:oleObj spid="_x0000_s6502" name="Equation" r:id="rId8" imgW="1815840" imgH="431640" progId="Equation.3">
                  <p:embed/>
                </p:oleObj>
              </mc:Choice>
              <mc:Fallback>
                <p:oleObj name="Equation" r:id="rId8" imgW="1815840" imgH="431640" progId="Equation.3">
                  <p:embed/>
                  <p:pic>
                    <p:nvPicPr>
                      <p:cNvPr id="443402" name="Object 10"/>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282950" y="3505200"/>
                        <a:ext cx="2578100" cy="609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43418" name="Rectangle 13"/>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graphicFrame>
        <p:nvGraphicFramePr>
          <p:cNvPr id="443404" name="Object 12"/>
          <p:cNvGraphicFramePr>
            <a:graphicFrameLocks noChangeAspect="1"/>
          </p:cNvGraphicFramePr>
          <p:nvPr>
            <p:extLst>
              <p:ext uri="{D42A27DB-BD31-4B8C-83A1-F6EECF244321}">
                <p14:modId xmlns:p14="http://schemas.microsoft.com/office/powerpoint/2010/main" val="1382021251"/>
              </p:ext>
            </p:extLst>
          </p:nvPr>
        </p:nvGraphicFramePr>
        <p:xfrm>
          <a:off x="6603999" y="3498850"/>
          <a:ext cx="2155825" cy="692150"/>
        </p:xfrm>
        <a:graphic>
          <a:graphicData uri="http://schemas.openxmlformats.org/presentationml/2006/ole">
            <mc:AlternateContent xmlns:mc="http://schemas.openxmlformats.org/markup-compatibility/2006">
              <mc:Choice xmlns:v="urn:schemas-microsoft-com:vml" Requires="v">
                <p:oleObj spid="_x0000_s6503" name="Equation" r:id="rId10" imgW="1511280" imgH="482400" progId="Equation.3">
                  <p:embed/>
                </p:oleObj>
              </mc:Choice>
              <mc:Fallback>
                <p:oleObj name="Equation" r:id="rId10" imgW="1511280" imgH="482400" progId="Equation.3">
                  <p:embed/>
                  <p:pic>
                    <p:nvPicPr>
                      <p:cNvPr id="443404" name="Object 12"/>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603999" y="3498850"/>
                        <a:ext cx="2155825" cy="6921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6908796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ro-RO"/>
              <a:t>Generalități</a:t>
            </a:r>
            <a:endParaRPr lang="en-US"/>
          </a:p>
        </p:txBody>
      </p:sp>
      <p:sp>
        <p:nvSpPr>
          <p:cNvPr id="3" name="Content Placeholder 2"/>
          <p:cNvSpPr>
            <a:spLocks noGrp="1"/>
          </p:cNvSpPr>
          <p:nvPr>
            <p:ph idx="1"/>
          </p:nvPr>
        </p:nvSpPr>
        <p:spPr/>
        <p:txBody>
          <a:bodyPr>
            <a:normAutofit/>
          </a:bodyPr>
          <a:lstStyle/>
          <a:p>
            <a:r>
              <a:rPr lang="ro-RO" sz="2200"/>
              <a:t>Circuitele de condiționare de semnal intervin în lanțul de prelucrare a semnalului în vederea obținerii unei comenzi atât înainte de procesarea digitală</a:t>
            </a:r>
            <a:r>
              <a:rPr lang="en-US" sz="2200"/>
              <a:t> </a:t>
            </a:r>
            <a:r>
              <a:rPr lang="ro-RO" sz="2200"/>
              <a:t>cât și după</a:t>
            </a:r>
            <a:r>
              <a:rPr lang="en-US" sz="2200"/>
              <a:t> ea</a:t>
            </a:r>
            <a:r>
              <a:rPr lang="ro-RO" sz="2200"/>
              <a:t>.</a:t>
            </a:r>
          </a:p>
          <a:p>
            <a:r>
              <a:rPr lang="ro-RO" sz="2200"/>
              <a:t>”înainte” = preprocesare analogică</a:t>
            </a:r>
          </a:p>
          <a:p>
            <a:r>
              <a:rPr lang="ro-RO" sz="2200"/>
              <a:t>”după” = postprocesare analogică</a:t>
            </a:r>
            <a:endParaRPr lang="en-US" sz="2200"/>
          </a:p>
        </p:txBody>
      </p:sp>
      <p:sp>
        <p:nvSpPr>
          <p:cNvPr id="4" name="Date Placeholder 3"/>
          <p:cNvSpPr>
            <a:spLocks noGrp="1"/>
          </p:cNvSpPr>
          <p:nvPr>
            <p:ph type="dt" sz="half" idx="10"/>
          </p:nvPr>
        </p:nvSpPr>
        <p:spPr/>
        <p:txBody>
          <a:bodyPr/>
          <a:lstStyle/>
          <a:p>
            <a:pPr>
              <a:defRPr/>
            </a:pPr>
            <a:fld id="{FB341271-B9B9-4304-B2E0-E01D61A2C756}"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2</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3</a:t>
            </a:fld>
            <a:endParaRPr lang="en-US"/>
          </a:p>
        </p:txBody>
      </p:sp>
      <p:pic>
        <p:nvPicPr>
          <p:cNvPr id="8" name="Picture 7"/>
          <p:cNvPicPr>
            <a:picLocks noChangeAspect="1"/>
          </p:cNvPicPr>
          <p:nvPr/>
        </p:nvPicPr>
        <p:blipFill>
          <a:blip r:embed="rId2"/>
          <a:stretch>
            <a:fillRect/>
          </a:stretch>
        </p:blipFill>
        <p:spPr>
          <a:xfrm>
            <a:off x="609600" y="3581400"/>
            <a:ext cx="4533900" cy="3229334"/>
          </a:xfrm>
          <a:prstGeom prst="rect">
            <a:avLst/>
          </a:prstGeom>
        </p:spPr>
      </p:pic>
      <p:sp>
        <p:nvSpPr>
          <p:cNvPr id="7" name="TextBox 6">
            <a:extLst>
              <a:ext uri="{FF2B5EF4-FFF2-40B4-BE49-F238E27FC236}">
                <a16:creationId xmlns:a16="http://schemas.microsoft.com/office/drawing/2014/main" id="{6180C920-433B-4AED-B3CB-62A42CAF63AC}"/>
              </a:ext>
            </a:extLst>
          </p:cNvPr>
          <p:cNvSpPr txBox="1"/>
          <p:nvPr/>
        </p:nvSpPr>
        <p:spPr>
          <a:xfrm>
            <a:off x="5562600" y="3581400"/>
            <a:ext cx="3200400" cy="3139321"/>
          </a:xfrm>
          <a:prstGeom prst="rect">
            <a:avLst/>
          </a:prstGeom>
          <a:noFill/>
        </p:spPr>
        <p:txBody>
          <a:bodyPr wrap="square" rtlCol="0">
            <a:spAutoFit/>
          </a:bodyPr>
          <a:lstStyle/>
          <a:p>
            <a:r>
              <a:rPr lang="ro-RO"/>
              <a:t>Observații:</a:t>
            </a:r>
          </a:p>
          <a:p>
            <a:r>
              <a:rPr lang="ro-RO"/>
              <a:t>În partea de </a:t>
            </a:r>
            <a:r>
              <a:rPr lang="ro-RO" b="1">
                <a:solidFill>
                  <a:srgbClr val="0070C0"/>
                </a:solidFill>
              </a:rPr>
              <a:t>preprocesare analogică</a:t>
            </a:r>
            <a:r>
              <a:rPr lang="ro-RO"/>
              <a:t>, circuitele de condiționare de semnal sunt denumite </a:t>
            </a:r>
            <a:r>
              <a:rPr lang="ro-RO">
                <a:solidFill>
                  <a:srgbClr val="0070C0"/>
                </a:solidFill>
              </a:rPr>
              <a:t>amplificatoare pentru interfața analogică (AIA) </a:t>
            </a:r>
            <a:r>
              <a:rPr lang="ro-RO"/>
              <a:t>iar în partea de </a:t>
            </a:r>
            <a:r>
              <a:rPr lang="ro-RO" b="1">
                <a:solidFill>
                  <a:srgbClr val="DA4F10"/>
                </a:solidFill>
              </a:rPr>
              <a:t>postprocesare analogică </a:t>
            </a:r>
            <a:r>
              <a:rPr lang="ro-RO"/>
              <a:t>se face referire la ele sub denumirea de </a:t>
            </a:r>
            <a:r>
              <a:rPr lang="ro-RO">
                <a:solidFill>
                  <a:srgbClr val="DA4F10"/>
                </a:solidFill>
              </a:rPr>
              <a:t>amplificatoare de putere mică</a:t>
            </a:r>
            <a:r>
              <a:rPr lang="ro-RO"/>
              <a:t>.</a:t>
            </a:r>
            <a:endParaRPr lang="en-US"/>
          </a:p>
        </p:txBody>
      </p:sp>
    </p:spTree>
    <p:extLst>
      <p:ext uri="{BB962C8B-B14F-4D97-AF65-F5344CB8AC3E}">
        <p14:creationId xmlns:p14="http://schemas.microsoft.com/office/powerpoint/2010/main" val="57245480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pPr fontAlgn="auto">
              <a:spcAft>
                <a:spcPts val="0"/>
              </a:spcAft>
              <a:defRPr/>
            </a:pPr>
            <a:r>
              <a:rPr lang="ro-RO" sz="3200">
                <a:solidFill>
                  <a:srgbClr val="D2533C"/>
                </a:solidFill>
              </a:rPr>
              <a:t>Preprocesarea analogică</a:t>
            </a:r>
            <a:br>
              <a:rPr lang="ro-RO" sz="3200">
                <a:solidFill>
                  <a:srgbClr val="D2533C"/>
                </a:solidFill>
              </a:rPr>
            </a:br>
            <a:r>
              <a:rPr lang="ro-RO" sz="2500">
                <a:solidFill>
                  <a:srgbClr val="D2533C"/>
                </a:solidFill>
              </a:rPr>
              <a:t>Proiectarea circuitului AIA</a:t>
            </a:r>
            <a:endParaRPr lang="en-US" sz="2400"/>
          </a:p>
        </p:txBody>
      </p:sp>
      <p:sp>
        <p:nvSpPr>
          <p:cNvPr id="442378" name="Date Placeholder 2"/>
          <p:cNvSpPr>
            <a:spLocks noGrp="1"/>
          </p:cNvSpPr>
          <p:nvPr>
            <p:ph type="dt" sz="half" idx="10"/>
          </p:nvPr>
        </p:nvSpPr>
        <p:spPr bwMode="auto">
          <a:noFill/>
          <a:ln>
            <a:miter lim="800000"/>
            <a:headEnd/>
            <a:tailEnd/>
          </a:ln>
        </p:spPr>
        <p:txBody>
          <a:bodyPr wrap="square" lIns="91440" tIns="45720" rIns="91440" bIns="45720" numCol="1" anchorCtr="0" compatLnSpc="1">
            <a:prstTxWarp prst="textNoShape">
              <a:avLst/>
            </a:prstTxWarp>
          </a:bodyPr>
          <a:lstStyle/>
          <a:p>
            <a:fld id="{84835030-D0F4-4119-891B-D7EC9FF12EDB}" type="datetime1">
              <a:rPr lang="en-US" smtClean="0"/>
              <a:t>6/8/2019</a:t>
            </a:fld>
            <a:endParaRPr lang="en-US"/>
          </a:p>
        </p:txBody>
      </p:sp>
      <p:sp>
        <p:nvSpPr>
          <p:cNvPr id="442379" name="Footer Placeholder 3"/>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en-US"/>
              <a:t>SAIC-Cursul nr. 2</a:t>
            </a:r>
          </a:p>
        </p:txBody>
      </p:sp>
      <p:sp>
        <p:nvSpPr>
          <p:cNvPr id="442380" name="Slide Number Placeholder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C28D8143-9AB8-4F7C-8C54-9E637851FF8F}" type="slidenum">
              <a:rPr lang="en-US"/>
              <a:pPr/>
              <a:t>30</a:t>
            </a:fld>
            <a:endParaRPr lang="en-US"/>
          </a:p>
        </p:txBody>
      </p:sp>
      <p:sp>
        <p:nvSpPr>
          <p:cNvPr id="442377" name="Content Placeholder 1"/>
          <p:cNvSpPr>
            <a:spLocks noGrp="1"/>
          </p:cNvSpPr>
          <p:nvPr>
            <p:ph sz="quarter" idx="1"/>
          </p:nvPr>
        </p:nvSpPr>
        <p:spPr/>
        <p:txBody>
          <a:bodyPr/>
          <a:lstStyle/>
          <a:p>
            <a:pPr marL="109728" indent="0">
              <a:buNone/>
            </a:pPr>
            <a:r>
              <a:rPr lang="ro-RO" b="1">
                <a:solidFill>
                  <a:srgbClr val="0070C0"/>
                </a:solidFill>
              </a:rPr>
              <a:t>Cazul </a:t>
            </a:r>
            <a:r>
              <a:rPr lang="en-US" b="1">
                <a:solidFill>
                  <a:srgbClr val="0070C0"/>
                </a:solidFill>
              </a:rPr>
              <a:t>3</a:t>
            </a:r>
            <a:r>
              <a:rPr lang="ro-RO" b="1">
                <a:solidFill>
                  <a:srgbClr val="0070C0"/>
                </a:solidFill>
              </a:rPr>
              <a:t>: m</a:t>
            </a:r>
            <a:r>
              <a:rPr lang="en-US" b="1">
                <a:solidFill>
                  <a:srgbClr val="0070C0"/>
                </a:solidFill>
              </a:rPr>
              <a:t>&lt;0, b&gt;0</a:t>
            </a:r>
            <a:endParaRPr lang="en-US">
              <a:solidFill>
                <a:srgbClr val="0070C0"/>
              </a:solidFill>
            </a:endParaRPr>
          </a:p>
        </p:txBody>
      </p:sp>
      <p:sp>
        <p:nvSpPr>
          <p:cNvPr id="442382"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pic>
        <p:nvPicPr>
          <p:cNvPr id="8" name="Picture 7"/>
          <p:cNvPicPr>
            <a:picLocks noChangeAspect="1" noChangeArrowheads="1"/>
          </p:cNvPicPr>
          <p:nvPr/>
        </p:nvPicPr>
        <p:blipFill>
          <a:blip r:embed="rId3"/>
          <a:srcRect/>
          <a:stretch>
            <a:fillRect/>
          </a:stretch>
        </p:blipFill>
        <p:spPr bwMode="auto">
          <a:xfrm>
            <a:off x="2507456" y="4467049"/>
            <a:ext cx="4129088" cy="2372663"/>
          </a:xfrm>
          <a:prstGeom prst="rect">
            <a:avLst/>
          </a:prstGeom>
          <a:noFill/>
          <a:ln w="9525">
            <a:noFill/>
            <a:miter lim="800000"/>
            <a:headEnd/>
            <a:tailEnd/>
          </a:ln>
        </p:spPr>
      </p:pic>
      <p:sp>
        <p:nvSpPr>
          <p:cNvPr id="442384"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graphicFrame>
        <p:nvGraphicFramePr>
          <p:cNvPr id="442369" name="Object 1"/>
          <p:cNvGraphicFramePr>
            <a:graphicFrameLocks noChangeAspect="1"/>
          </p:cNvGraphicFramePr>
          <p:nvPr>
            <p:extLst>
              <p:ext uri="{D42A27DB-BD31-4B8C-83A1-F6EECF244321}">
                <p14:modId xmlns:p14="http://schemas.microsoft.com/office/powerpoint/2010/main" val="122465769"/>
              </p:ext>
            </p:extLst>
          </p:nvPr>
        </p:nvGraphicFramePr>
        <p:xfrm>
          <a:off x="1863725" y="2185988"/>
          <a:ext cx="5418138" cy="990600"/>
        </p:xfrm>
        <a:graphic>
          <a:graphicData uri="http://schemas.openxmlformats.org/presentationml/2006/ole">
            <mc:AlternateContent xmlns:mc="http://schemas.openxmlformats.org/markup-compatibility/2006">
              <mc:Choice xmlns:v="urn:schemas-microsoft-com:vml" Requires="v">
                <p:oleObj spid="_x0000_s4462" name="Equation" r:id="rId4" imgW="2654280" imgH="482400" progId="Equation.DSMT4">
                  <p:embed/>
                </p:oleObj>
              </mc:Choice>
              <mc:Fallback>
                <p:oleObj name="Equation" r:id="rId4" imgW="2654280" imgH="482400" progId="Equation.DSMT4">
                  <p:embed/>
                  <p:pic>
                    <p:nvPicPr>
                      <p:cNvPr id="442369" name="Object 1"/>
                      <p:cNvPicPr>
                        <a:picLocks noChangeAspect="1" noChangeArrowheads="1"/>
                      </p:cNvPicPr>
                      <p:nvPr/>
                    </p:nvPicPr>
                    <p:blipFill>
                      <a:blip r:embed="rId5"/>
                      <a:srcRect/>
                      <a:stretch>
                        <a:fillRect/>
                      </a:stretch>
                    </p:blipFill>
                    <p:spPr bwMode="auto">
                      <a:xfrm>
                        <a:off x="1863725" y="2185988"/>
                        <a:ext cx="5418138" cy="990600"/>
                      </a:xfrm>
                      <a:prstGeom prst="rect">
                        <a:avLst/>
                      </a:prstGeom>
                      <a:solidFill>
                        <a:srgbClr val="FFFF00"/>
                      </a:solidFill>
                    </p:spPr>
                  </p:pic>
                </p:oleObj>
              </mc:Fallback>
            </mc:AlternateContent>
          </a:graphicData>
        </a:graphic>
      </p:graphicFrame>
      <p:sp>
        <p:nvSpPr>
          <p:cNvPr id="442385" name="Rectangle 3"/>
          <p:cNvSpPr>
            <a:spLocks noChangeArrowheads="1"/>
          </p:cNvSpPr>
          <p:nvPr/>
        </p:nvSpPr>
        <p:spPr bwMode="auto">
          <a:xfrm>
            <a:off x="0" y="485775"/>
            <a:ext cx="9144000" cy="0"/>
          </a:xfrm>
          <a:prstGeom prst="rect">
            <a:avLst/>
          </a:prstGeom>
          <a:noFill/>
          <a:ln w="9525">
            <a:noFill/>
            <a:miter lim="800000"/>
            <a:headEnd/>
            <a:tailEnd/>
          </a:ln>
        </p:spPr>
        <p:txBody>
          <a:bodyPr wrap="none" anchor="ctr">
            <a:spAutoFit/>
          </a:bodyPr>
          <a:lstStyle/>
          <a:p>
            <a:endParaRPr lang="en-US"/>
          </a:p>
        </p:txBody>
      </p:sp>
      <p:sp>
        <p:nvSpPr>
          <p:cNvPr id="442386" name="Rectangle 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graphicFrame>
        <p:nvGraphicFramePr>
          <p:cNvPr id="442372" name="Object 4"/>
          <p:cNvGraphicFramePr>
            <a:graphicFrameLocks noChangeAspect="1"/>
          </p:cNvGraphicFramePr>
          <p:nvPr>
            <p:extLst>
              <p:ext uri="{D42A27DB-BD31-4B8C-83A1-F6EECF244321}">
                <p14:modId xmlns:p14="http://schemas.microsoft.com/office/powerpoint/2010/main" val="3463267843"/>
              </p:ext>
            </p:extLst>
          </p:nvPr>
        </p:nvGraphicFramePr>
        <p:xfrm>
          <a:off x="779463" y="3417887"/>
          <a:ext cx="1125537" cy="795338"/>
        </p:xfrm>
        <a:graphic>
          <a:graphicData uri="http://schemas.openxmlformats.org/presentationml/2006/ole">
            <mc:AlternateContent xmlns:mc="http://schemas.openxmlformats.org/markup-compatibility/2006">
              <mc:Choice xmlns:v="urn:schemas-microsoft-com:vml" Requires="v">
                <p:oleObj spid="_x0000_s4463" name="Equation" r:id="rId6" imgW="609480" imgH="431640" progId="Equation.3">
                  <p:embed/>
                </p:oleObj>
              </mc:Choice>
              <mc:Fallback>
                <p:oleObj name="Equation" r:id="rId6" imgW="609480" imgH="431640" progId="Equation.3">
                  <p:embed/>
                  <p:pic>
                    <p:nvPicPr>
                      <p:cNvPr id="442372" name="Object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79463" y="3417887"/>
                        <a:ext cx="1125537" cy="7953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42387" name="Rectangle 7"/>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graphicFrame>
        <p:nvGraphicFramePr>
          <p:cNvPr id="442374" name="Object 6"/>
          <p:cNvGraphicFramePr>
            <a:graphicFrameLocks noChangeAspect="1"/>
          </p:cNvGraphicFramePr>
          <p:nvPr>
            <p:extLst>
              <p:ext uri="{D42A27DB-BD31-4B8C-83A1-F6EECF244321}">
                <p14:modId xmlns:p14="http://schemas.microsoft.com/office/powerpoint/2010/main" val="1625053360"/>
              </p:ext>
            </p:extLst>
          </p:nvPr>
        </p:nvGraphicFramePr>
        <p:xfrm>
          <a:off x="3117056" y="3392945"/>
          <a:ext cx="2909888" cy="838200"/>
        </p:xfrm>
        <a:graphic>
          <a:graphicData uri="http://schemas.openxmlformats.org/presentationml/2006/ole">
            <mc:AlternateContent xmlns:mc="http://schemas.openxmlformats.org/markup-compatibility/2006">
              <mc:Choice xmlns:v="urn:schemas-microsoft-com:vml" Requires="v">
                <p:oleObj spid="_x0000_s4464" name="Equation" r:id="rId8" imgW="1688760" imgH="482400" progId="Equation.3">
                  <p:embed/>
                </p:oleObj>
              </mc:Choice>
              <mc:Fallback>
                <p:oleObj name="Equation" r:id="rId8" imgW="1688760" imgH="482400" progId="Equation.3">
                  <p:embed/>
                  <p:pic>
                    <p:nvPicPr>
                      <p:cNvPr id="442374" name="Object 6"/>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117056" y="3392945"/>
                        <a:ext cx="2909888" cy="838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42388" name="Rectangle 9"/>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graphicFrame>
        <p:nvGraphicFramePr>
          <p:cNvPr id="442376" name="Object 8"/>
          <p:cNvGraphicFramePr>
            <a:graphicFrameLocks noChangeAspect="1"/>
          </p:cNvGraphicFramePr>
          <p:nvPr>
            <p:extLst>
              <p:ext uri="{D42A27DB-BD31-4B8C-83A1-F6EECF244321}">
                <p14:modId xmlns:p14="http://schemas.microsoft.com/office/powerpoint/2010/main" val="2186504170"/>
              </p:ext>
            </p:extLst>
          </p:nvPr>
        </p:nvGraphicFramePr>
        <p:xfrm>
          <a:off x="6502400" y="3424695"/>
          <a:ext cx="2506663" cy="806450"/>
        </p:xfrm>
        <a:graphic>
          <a:graphicData uri="http://schemas.openxmlformats.org/presentationml/2006/ole">
            <mc:AlternateContent xmlns:mc="http://schemas.openxmlformats.org/markup-compatibility/2006">
              <mc:Choice xmlns:v="urn:schemas-microsoft-com:vml" Requires="v">
                <p:oleObj spid="_x0000_s4465" name="Equation" r:id="rId10" imgW="1511280" imgH="482400" progId="Equation.3">
                  <p:embed/>
                </p:oleObj>
              </mc:Choice>
              <mc:Fallback>
                <p:oleObj name="Equation" r:id="rId10" imgW="1511280" imgH="482400" progId="Equation.3">
                  <p:embed/>
                  <p:pic>
                    <p:nvPicPr>
                      <p:cNvPr id="442376" name="Object 8"/>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502400" y="3424695"/>
                        <a:ext cx="2506663" cy="8064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41894406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pPr fontAlgn="auto">
              <a:spcAft>
                <a:spcPts val="0"/>
              </a:spcAft>
              <a:defRPr/>
            </a:pPr>
            <a:r>
              <a:rPr lang="ro-RO" sz="3200">
                <a:solidFill>
                  <a:srgbClr val="D2533C"/>
                </a:solidFill>
              </a:rPr>
              <a:t>Preprocesarea analogică</a:t>
            </a:r>
            <a:br>
              <a:rPr lang="ro-RO" sz="3200">
                <a:solidFill>
                  <a:srgbClr val="D2533C"/>
                </a:solidFill>
              </a:rPr>
            </a:br>
            <a:r>
              <a:rPr lang="ro-RO" sz="2500">
                <a:solidFill>
                  <a:srgbClr val="D2533C"/>
                </a:solidFill>
              </a:rPr>
              <a:t>Proiectarea circuitului AIA</a:t>
            </a:r>
            <a:endParaRPr lang="en-US" sz="2400"/>
          </a:p>
        </p:txBody>
      </p:sp>
      <p:sp>
        <p:nvSpPr>
          <p:cNvPr id="441355" name="Date Placeholder 2"/>
          <p:cNvSpPr>
            <a:spLocks noGrp="1"/>
          </p:cNvSpPr>
          <p:nvPr>
            <p:ph type="dt" sz="half" idx="10"/>
          </p:nvPr>
        </p:nvSpPr>
        <p:spPr bwMode="auto">
          <a:noFill/>
          <a:ln>
            <a:miter lim="800000"/>
            <a:headEnd/>
            <a:tailEnd/>
          </a:ln>
        </p:spPr>
        <p:txBody>
          <a:bodyPr wrap="square" lIns="91440" tIns="45720" rIns="91440" bIns="45720" numCol="1" anchorCtr="0" compatLnSpc="1">
            <a:prstTxWarp prst="textNoShape">
              <a:avLst/>
            </a:prstTxWarp>
          </a:bodyPr>
          <a:lstStyle/>
          <a:p>
            <a:fld id="{4AB4106E-B3A0-499B-ABCC-35020F38568F}" type="datetime1">
              <a:rPr lang="en-US" smtClean="0"/>
              <a:t>6/8/2019</a:t>
            </a:fld>
            <a:endParaRPr lang="en-US"/>
          </a:p>
        </p:txBody>
      </p:sp>
      <p:sp>
        <p:nvSpPr>
          <p:cNvPr id="441356" name="Footer Placeholder 3"/>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en-US"/>
              <a:t>SAIC-Cursul nr. 2</a:t>
            </a:r>
          </a:p>
        </p:txBody>
      </p:sp>
      <p:sp>
        <p:nvSpPr>
          <p:cNvPr id="441357" name="Slide Number Placeholder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4515CFD9-E576-4F02-82FB-16D2216FEAD8}" type="slidenum">
              <a:rPr lang="en-US"/>
              <a:pPr/>
              <a:t>31</a:t>
            </a:fld>
            <a:endParaRPr lang="en-US"/>
          </a:p>
        </p:txBody>
      </p:sp>
      <p:sp>
        <p:nvSpPr>
          <p:cNvPr id="441354" name="Content Placeholder 1"/>
          <p:cNvSpPr>
            <a:spLocks noGrp="1"/>
          </p:cNvSpPr>
          <p:nvPr>
            <p:ph sz="quarter" idx="1"/>
          </p:nvPr>
        </p:nvSpPr>
        <p:spPr/>
        <p:txBody>
          <a:bodyPr/>
          <a:lstStyle/>
          <a:p>
            <a:pPr marL="109728" indent="0">
              <a:buNone/>
            </a:pPr>
            <a:r>
              <a:rPr lang="ro-RO" b="1">
                <a:solidFill>
                  <a:srgbClr val="0070C0"/>
                </a:solidFill>
              </a:rPr>
              <a:t>Cazul </a:t>
            </a:r>
            <a:r>
              <a:rPr lang="en-US" b="1">
                <a:solidFill>
                  <a:srgbClr val="0070C0"/>
                </a:solidFill>
              </a:rPr>
              <a:t>4</a:t>
            </a:r>
            <a:r>
              <a:rPr lang="ro-RO" b="1">
                <a:solidFill>
                  <a:srgbClr val="0070C0"/>
                </a:solidFill>
              </a:rPr>
              <a:t>: m</a:t>
            </a:r>
            <a:r>
              <a:rPr lang="en-US" b="1">
                <a:solidFill>
                  <a:srgbClr val="0070C0"/>
                </a:solidFill>
              </a:rPr>
              <a:t>&lt;0, b&lt;0</a:t>
            </a:r>
            <a:endParaRPr lang="en-US">
              <a:solidFill>
                <a:srgbClr val="0070C0"/>
              </a:solidFill>
            </a:endParaRPr>
          </a:p>
        </p:txBody>
      </p:sp>
      <p:sp>
        <p:nvSpPr>
          <p:cNvPr id="441359"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pic>
        <p:nvPicPr>
          <p:cNvPr id="8" name="Picture 7"/>
          <p:cNvPicPr>
            <a:picLocks noChangeAspect="1" noChangeArrowheads="1"/>
          </p:cNvPicPr>
          <p:nvPr/>
        </p:nvPicPr>
        <p:blipFill>
          <a:blip r:embed="rId3"/>
          <a:srcRect/>
          <a:stretch>
            <a:fillRect/>
          </a:stretch>
        </p:blipFill>
        <p:spPr bwMode="auto">
          <a:xfrm>
            <a:off x="2078831" y="4565650"/>
            <a:ext cx="4986338" cy="2143381"/>
          </a:xfrm>
          <a:prstGeom prst="rect">
            <a:avLst/>
          </a:prstGeom>
          <a:noFill/>
          <a:ln w="9525">
            <a:noFill/>
            <a:miter lim="800000"/>
            <a:headEnd/>
            <a:tailEnd/>
          </a:ln>
        </p:spPr>
      </p:pic>
      <p:sp>
        <p:nvSpPr>
          <p:cNvPr id="441361"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graphicFrame>
        <p:nvGraphicFramePr>
          <p:cNvPr id="441345" name="Object 1"/>
          <p:cNvGraphicFramePr>
            <a:graphicFrameLocks noChangeAspect="1"/>
          </p:cNvGraphicFramePr>
          <p:nvPr>
            <p:extLst>
              <p:ext uri="{D42A27DB-BD31-4B8C-83A1-F6EECF244321}">
                <p14:modId xmlns:p14="http://schemas.microsoft.com/office/powerpoint/2010/main" val="3901376352"/>
              </p:ext>
            </p:extLst>
          </p:nvPr>
        </p:nvGraphicFramePr>
        <p:xfrm>
          <a:off x="2429669" y="2319146"/>
          <a:ext cx="4284662" cy="990600"/>
        </p:xfrm>
        <a:graphic>
          <a:graphicData uri="http://schemas.openxmlformats.org/presentationml/2006/ole">
            <mc:AlternateContent xmlns:mc="http://schemas.openxmlformats.org/markup-compatibility/2006">
              <mc:Choice xmlns:v="urn:schemas-microsoft-com:vml" Requires="v">
                <p:oleObj spid="_x0000_s5482" name="Equation" r:id="rId4" imgW="1854000" imgH="431640" progId="Equation.3">
                  <p:embed/>
                </p:oleObj>
              </mc:Choice>
              <mc:Fallback>
                <p:oleObj name="Equation" r:id="rId4" imgW="1854000" imgH="431640" progId="Equation.3">
                  <p:embed/>
                  <p:pic>
                    <p:nvPicPr>
                      <p:cNvPr id="441345"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29669" y="2319146"/>
                        <a:ext cx="4284662" cy="990600"/>
                      </a:xfrm>
                      <a:prstGeom prst="rect">
                        <a:avLst/>
                      </a:prstGeom>
                      <a:solidFill>
                        <a:srgbClr val="FFFF00"/>
                      </a:solidFill>
                    </p:spPr>
                  </p:pic>
                </p:oleObj>
              </mc:Fallback>
            </mc:AlternateContent>
          </a:graphicData>
        </a:graphic>
      </p:graphicFrame>
      <p:sp>
        <p:nvSpPr>
          <p:cNvPr id="441362" name="Rectangle 3"/>
          <p:cNvSpPr>
            <a:spLocks noChangeArrowheads="1"/>
          </p:cNvSpPr>
          <p:nvPr/>
        </p:nvSpPr>
        <p:spPr bwMode="auto">
          <a:xfrm>
            <a:off x="0" y="428625"/>
            <a:ext cx="9144000" cy="0"/>
          </a:xfrm>
          <a:prstGeom prst="rect">
            <a:avLst/>
          </a:prstGeom>
          <a:noFill/>
          <a:ln w="9525">
            <a:noFill/>
            <a:miter lim="800000"/>
            <a:headEnd/>
            <a:tailEnd/>
          </a:ln>
        </p:spPr>
        <p:txBody>
          <a:bodyPr wrap="none" anchor="ctr">
            <a:spAutoFit/>
          </a:bodyPr>
          <a:lstStyle/>
          <a:p>
            <a:endParaRPr lang="en-US"/>
          </a:p>
        </p:txBody>
      </p:sp>
      <p:sp>
        <p:nvSpPr>
          <p:cNvPr id="441363" name="Rectangle 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graphicFrame>
        <p:nvGraphicFramePr>
          <p:cNvPr id="441348" name="Object 4"/>
          <p:cNvGraphicFramePr>
            <a:graphicFrameLocks noChangeAspect="1"/>
          </p:cNvGraphicFramePr>
          <p:nvPr>
            <p:extLst>
              <p:ext uri="{D42A27DB-BD31-4B8C-83A1-F6EECF244321}">
                <p14:modId xmlns:p14="http://schemas.microsoft.com/office/powerpoint/2010/main" val="2282474664"/>
              </p:ext>
            </p:extLst>
          </p:nvPr>
        </p:nvGraphicFramePr>
        <p:xfrm>
          <a:off x="660400" y="3616325"/>
          <a:ext cx="1244600" cy="844550"/>
        </p:xfrm>
        <a:graphic>
          <a:graphicData uri="http://schemas.openxmlformats.org/presentationml/2006/ole">
            <mc:AlternateContent xmlns:mc="http://schemas.openxmlformats.org/markup-compatibility/2006">
              <mc:Choice xmlns:v="urn:schemas-microsoft-com:vml" Requires="v">
                <p:oleObj spid="_x0000_s5483" name="Equation" r:id="rId6" imgW="634680" imgH="431640" progId="Equation.3">
                  <p:embed/>
                </p:oleObj>
              </mc:Choice>
              <mc:Fallback>
                <p:oleObj name="Equation" r:id="rId6" imgW="634680" imgH="431640" progId="Equation.3">
                  <p:embed/>
                  <p:pic>
                    <p:nvPicPr>
                      <p:cNvPr id="441348" name="Object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60400" y="3616325"/>
                        <a:ext cx="1244600" cy="8445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41364" name="Rectangle 7"/>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graphicFrame>
        <p:nvGraphicFramePr>
          <p:cNvPr id="441350" name="Object 6"/>
          <p:cNvGraphicFramePr>
            <a:graphicFrameLocks noChangeAspect="1"/>
          </p:cNvGraphicFramePr>
          <p:nvPr>
            <p:extLst>
              <p:ext uri="{D42A27DB-BD31-4B8C-83A1-F6EECF244321}">
                <p14:modId xmlns:p14="http://schemas.microsoft.com/office/powerpoint/2010/main" val="867778500"/>
              </p:ext>
            </p:extLst>
          </p:nvPr>
        </p:nvGraphicFramePr>
        <p:xfrm>
          <a:off x="3594100" y="3616325"/>
          <a:ext cx="1892300" cy="838200"/>
        </p:xfrm>
        <a:graphic>
          <a:graphicData uri="http://schemas.openxmlformats.org/presentationml/2006/ole">
            <mc:AlternateContent xmlns:mc="http://schemas.openxmlformats.org/markup-compatibility/2006">
              <mc:Choice xmlns:v="urn:schemas-microsoft-com:vml" Requires="v">
                <p:oleObj spid="_x0000_s5484" name="Equation" r:id="rId8" imgW="965160" imgH="431640" progId="Equation.3">
                  <p:embed/>
                </p:oleObj>
              </mc:Choice>
              <mc:Fallback>
                <p:oleObj name="Equation" r:id="rId8" imgW="965160" imgH="431640" progId="Equation.3">
                  <p:embed/>
                  <p:pic>
                    <p:nvPicPr>
                      <p:cNvPr id="441350" name="Object 6"/>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594100" y="3616325"/>
                        <a:ext cx="1892300" cy="838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41365" name="Rectangle 8"/>
          <p:cNvSpPr>
            <a:spLocks noChangeArrowheads="1"/>
          </p:cNvSpPr>
          <p:nvPr/>
        </p:nvSpPr>
        <p:spPr bwMode="auto">
          <a:xfrm>
            <a:off x="0" y="428625"/>
            <a:ext cx="9144000" cy="0"/>
          </a:xfrm>
          <a:prstGeom prst="rect">
            <a:avLst/>
          </a:prstGeom>
          <a:noFill/>
          <a:ln w="9525">
            <a:noFill/>
            <a:miter lim="800000"/>
            <a:headEnd/>
            <a:tailEnd/>
          </a:ln>
        </p:spPr>
        <p:txBody>
          <a:bodyPr wrap="none" anchor="ctr">
            <a:spAutoFit/>
          </a:bodyPr>
          <a:lstStyle/>
          <a:p>
            <a:endParaRPr lang="en-US"/>
          </a:p>
        </p:txBody>
      </p:sp>
      <p:sp>
        <p:nvSpPr>
          <p:cNvPr id="441366" name="Rectangle 10"/>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graphicFrame>
        <p:nvGraphicFramePr>
          <p:cNvPr id="441353" name="Object 9"/>
          <p:cNvGraphicFramePr>
            <a:graphicFrameLocks noChangeAspect="1"/>
          </p:cNvGraphicFramePr>
          <p:nvPr>
            <p:extLst>
              <p:ext uri="{D42A27DB-BD31-4B8C-83A1-F6EECF244321}">
                <p14:modId xmlns:p14="http://schemas.microsoft.com/office/powerpoint/2010/main" val="836669646"/>
              </p:ext>
            </p:extLst>
          </p:nvPr>
        </p:nvGraphicFramePr>
        <p:xfrm>
          <a:off x="6121400" y="3571874"/>
          <a:ext cx="2844800" cy="914400"/>
        </p:xfrm>
        <a:graphic>
          <a:graphicData uri="http://schemas.openxmlformats.org/presentationml/2006/ole">
            <mc:AlternateContent xmlns:mc="http://schemas.openxmlformats.org/markup-compatibility/2006">
              <mc:Choice xmlns:v="urn:schemas-microsoft-com:vml" Requires="v">
                <p:oleObj spid="_x0000_s5485" name="Equation" r:id="rId10" imgW="1511280" imgH="482400" progId="Equation.3">
                  <p:embed/>
                </p:oleObj>
              </mc:Choice>
              <mc:Fallback>
                <p:oleObj name="Equation" r:id="rId10" imgW="1511280" imgH="482400" progId="Equation.3">
                  <p:embed/>
                  <p:pic>
                    <p:nvPicPr>
                      <p:cNvPr id="441353" name="Object 9"/>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121400" y="3571874"/>
                        <a:ext cx="2844800" cy="914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03764164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o-RO" sz="3600">
                <a:solidFill>
                  <a:srgbClr val="D2533C"/>
                </a:solidFill>
              </a:rPr>
              <a:t>Preprocesarea analogică</a:t>
            </a:r>
            <a:br>
              <a:rPr lang="ro-RO" sz="3600">
                <a:solidFill>
                  <a:srgbClr val="D2533C"/>
                </a:solidFill>
              </a:rPr>
            </a:br>
            <a:r>
              <a:rPr lang="ro-RO" sz="2800">
                <a:solidFill>
                  <a:srgbClr val="D2533C"/>
                </a:solidFill>
              </a:rPr>
              <a:t>Proiectarea circuitului AIA</a:t>
            </a:r>
            <a:endParaRPr lang="en-US"/>
          </a:p>
        </p:txBody>
      </p:sp>
      <p:sp>
        <p:nvSpPr>
          <p:cNvPr id="3" name="Content Placeholder 2"/>
          <p:cNvSpPr>
            <a:spLocks noGrp="1"/>
          </p:cNvSpPr>
          <p:nvPr>
            <p:ph idx="1"/>
          </p:nvPr>
        </p:nvSpPr>
        <p:spPr/>
        <p:txBody>
          <a:bodyPr>
            <a:normAutofit fontScale="92500"/>
          </a:bodyPr>
          <a:lstStyle/>
          <a:p>
            <a:pPr marL="0" indent="0">
              <a:buNone/>
            </a:pPr>
            <a:r>
              <a:rPr lang="ro-RO" b="1">
                <a:solidFill>
                  <a:srgbClr val="0070C0"/>
                </a:solidFill>
              </a:rPr>
              <a:t>Exemplul 1</a:t>
            </a:r>
          </a:p>
          <a:p>
            <a:r>
              <a:rPr lang="ro-RO" sz="2200"/>
              <a:t>să se dimensioneze un AIA care prelucrează semnal preluat de la un senzor de tempertură de tipul joncțiune semiconductoare dacă se cunosc:</a:t>
            </a:r>
          </a:p>
          <a:p>
            <a:endParaRPr lang="ro-RO"/>
          </a:p>
          <a:p>
            <a:endParaRPr lang="ro-RO"/>
          </a:p>
          <a:p>
            <a:endParaRPr lang="ro-RO"/>
          </a:p>
          <a:p>
            <a:endParaRPr lang="ro-RO" sz="2200"/>
          </a:p>
          <a:p>
            <a:r>
              <a:rPr lang="ro-RO" sz="2200"/>
              <a:t>Referința de tensiune pentru traductorul de temperatură și circuitul AIA este realizată cu stabilizatorul paralel și reglabil, cu 3 terminale de tipul TL431. Se dimensionează și rezistențele referinței.</a:t>
            </a:r>
          </a:p>
          <a:p>
            <a:r>
              <a:rPr lang="ro-RO" sz="2200"/>
              <a:t>Sistemul analogic se alimentează la 5V. Toleranța rezistențelor este 1%.</a:t>
            </a:r>
            <a:endParaRPr lang="en-US" sz="2200"/>
          </a:p>
        </p:txBody>
      </p:sp>
      <p:sp>
        <p:nvSpPr>
          <p:cNvPr id="4" name="Date Placeholder 3"/>
          <p:cNvSpPr>
            <a:spLocks noGrp="1"/>
          </p:cNvSpPr>
          <p:nvPr>
            <p:ph type="dt" sz="half" idx="10"/>
          </p:nvPr>
        </p:nvSpPr>
        <p:spPr/>
        <p:txBody>
          <a:bodyPr/>
          <a:lstStyle/>
          <a:p>
            <a:pPr>
              <a:defRPr/>
            </a:pPr>
            <a:fld id="{4B8AF491-8295-4664-AA02-1E6EDA849BAD}"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2</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32</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2749675164"/>
              </p:ext>
            </p:extLst>
          </p:nvPr>
        </p:nvGraphicFramePr>
        <p:xfrm>
          <a:off x="1524000" y="3124200"/>
          <a:ext cx="6096000"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2774690171"/>
                    </a:ext>
                  </a:extLst>
                </a:gridCol>
                <a:gridCol w="3048000">
                  <a:extLst>
                    <a:ext uri="{9D8B030D-6E8A-4147-A177-3AD203B41FA5}">
                      <a16:colId xmlns:a16="http://schemas.microsoft.com/office/drawing/2014/main" val="3629148506"/>
                    </a:ext>
                  </a:extLst>
                </a:gridCol>
              </a:tblGrid>
              <a:tr h="370840">
                <a:tc>
                  <a:txBody>
                    <a:bodyPr/>
                    <a:lstStyle/>
                    <a:p>
                      <a:pPr algn="ctr"/>
                      <a:r>
                        <a:rPr lang="ro-RO"/>
                        <a:t>Tensiune de intrare</a:t>
                      </a:r>
                      <a:endParaRPr lang="en-US"/>
                    </a:p>
                  </a:txBody>
                  <a:tcPr anchor="ctr"/>
                </a:tc>
                <a:tc>
                  <a:txBody>
                    <a:bodyPr/>
                    <a:lstStyle/>
                    <a:p>
                      <a:pPr algn="ctr"/>
                      <a:r>
                        <a:rPr lang="ro-RO"/>
                        <a:t>Tensiune de ieșire</a:t>
                      </a:r>
                      <a:endParaRPr lang="en-US"/>
                    </a:p>
                  </a:txBody>
                  <a:tcPr anchor="ctr"/>
                </a:tc>
                <a:extLst>
                  <a:ext uri="{0D108BD9-81ED-4DB2-BD59-A6C34878D82A}">
                    <a16:rowId xmlns:a16="http://schemas.microsoft.com/office/drawing/2014/main" val="2168203134"/>
                  </a:ext>
                </a:extLst>
              </a:tr>
              <a:tr h="370840">
                <a:tc>
                  <a:txBody>
                    <a:bodyPr/>
                    <a:lstStyle/>
                    <a:p>
                      <a:pPr algn="ctr"/>
                      <a:r>
                        <a:rPr lang="ro-RO"/>
                        <a:t>U</a:t>
                      </a:r>
                      <a:r>
                        <a:rPr lang="ro-RO" baseline="-25000"/>
                        <a:t>IN1</a:t>
                      </a:r>
                      <a:r>
                        <a:rPr lang="ro-RO" baseline="0"/>
                        <a:t>=650mV</a:t>
                      </a:r>
                      <a:endParaRPr lang="en-US"/>
                    </a:p>
                  </a:txBody>
                  <a:tcPr anchor="ctr"/>
                </a:tc>
                <a:tc>
                  <a:txBody>
                    <a:bodyPr/>
                    <a:lstStyle/>
                    <a:p>
                      <a:pPr algn="ctr"/>
                      <a:r>
                        <a:rPr lang="ro-RO"/>
                        <a:t>U</a:t>
                      </a:r>
                      <a:r>
                        <a:rPr lang="ro-RO" baseline="-25000"/>
                        <a:t>OUT1</a:t>
                      </a:r>
                      <a:r>
                        <a:rPr lang="ro-RO" baseline="0"/>
                        <a:t>=0V</a:t>
                      </a:r>
                      <a:endParaRPr lang="en-US"/>
                    </a:p>
                  </a:txBody>
                  <a:tcPr anchor="ctr"/>
                </a:tc>
                <a:extLst>
                  <a:ext uri="{0D108BD9-81ED-4DB2-BD59-A6C34878D82A}">
                    <a16:rowId xmlns:a16="http://schemas.microsoft.com/office/drawing/2014/main" val="1298461070"/>
                  </a:ext>
                </a:extLst>
              </a:tr>
              <a:tr h="370840">
                <a:tc>
                  <a:txBody>
                    <a:bodyPr/>
                    <a:lstStyle/>
                    <a:p>
                      <a:pPr algn="ctr"/>
                      <a:r>
                        <a:rPr lang="ro-RO"/>
                        <a:t>U</a:t>
                      </a:r>
                      <a:r>
                        <a:rPr lang="ro-RO" baseline="-25000"/>
                        <a:t>IN2</a:t>
                      </a:r>
                      <a:r>
                        <a:rPr lang="ro-RO" baseline="0"/>
                        <a:t>=400mV</a:t>
                      </a:r>
                      <a:endParaRPr lang="en-US"/>
                    </a:p>
                  </a:txBody>
                  <a:tcPr anchor="ctr"/>
                </a:tc>
                <a:tc>
                  <a:txBody>
                    <a:bodyPr/>
                    <a:lstStyle/>
                    <a:p>
                      <a:pPr algn="ctr"/>
                      <a:r>
                        <a:rPr lang="ro-RO"/>
                        <a:t>U</a:t>
                      </a:r>
                      <a:r>
                        <a:rPr lang="ro-RO" baseline="-25000"/>
                        <a:t>OUT2</a:t>
                      </a:r>
                      <a:r>
                        <a:rPr lang="ro-RO" baseline="0"/>
                        <a:t>=4V</a:t>
                      </a:r>
                      <a:endParaRPr lang="en-US"/>
                    </a:p>
                  </a:txBody>
                  <a:tcPr anchor="ctr"/>
                </a:tc>
                <a:extLst>
                  <a:ext uri="{0D108BD9-81ED-4DB2-BD59-A6C34878D82A}">
                    <a16:rowId xmlns:a16="http://schemas.microsoft.com/office/drawing/2014/main" val="133183400"/>
                  </a:ext>
                </a:extLst>
              </a:tr>
            </a:tbl>
          </a:graphicData>
        </a:graphic>
      </p:graphicFrame>
    </p:spTree>
    <p:extLst>
      <p:ext uri="{BB962C8B-B14F-4D97-AF65-F5344CB8AC3E}">
        <p14:creationId xmlns:p14="http://schemas.microsoft.com/office/powerpoint/2010/main" val="34959009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o-RO" sz="3600">
                <a:solidFill>
                  <a:srgbClr val="D2533C"/>
                </a:solidFill>
              </a:rPr>
              <a:t>Preprocesarea analogică</a:t>
            </a:r>
            <a:br>
              <a:rPr lang="ro-RO" sz="3600">
                <a:solidFill>
                  <a:srgbClr val="D2533C"/>
                </a:solidFill>
              </a:rPr>
            </a:br>
            <a:r>
              <a:rPr lang="ro-RO" sz="2800">
                <a:solidFill>
                  <a:srgbClr val="D2533C"/>
                </a:solidFill>
              </a:rPr>
              <a:t>Proiectarea circuitului AIA</a:t>
            </a:r>
            <a:endParaRPr lang="en-US"/>
          </a:p>
        </p:txBody>
      </p:sp>
      <p:sp>
        <p:nvSpPr>
          <p:cNvPr id="3" name="Content Placeholder 2"/>
          <p:cNvSpPr>
            <a:spLocks noGrp="1"/>
          </p:cNvSpPr>
          <p:nvPr>
            <p:ph idx="1"/>
          </p:nvPr>
        </p:nvSpPr>
        <p:spPr/>
        <p:txBody>
          <a:bodyPr/>
          <a:lstStyle/>
          <a:p>
            <a:pPr marL="0" indent="0">
              <a:buNone/>
            </a:pPr>
            <a:r>
              <a:rPr lang="ro-RO" b="1">
                <a:solidFill>
                  <a:srgbClr val="0070C0"/>
                </a:solidFill>
              </a:rPr>
              <a:t>Rezolvare</a:t>
            </a:r>
          </a:p>
          <a:p>
            <a:pPr marL="457200" indent="-457200">
              <a:buFont typeface="+mj-lt"/>
              <a:buAutoNum type="arabicPeriod"/>
            </a:pPr>
            <a:r>
              <a:rPr lang="ro-RO" b="1"/>
              <a:t>Referința de tensiune</a:t>
            </a:r>
          </a:p>
          <a:p>
            <a:r>
              <a:rPr lang="ro-RO"/>
              <a:t>Din foile de catalog pentru CI TL431</a:t>
            </a:r>
            <a:br>
              <a:rPr lang="ro-RO"/>
            </a:br>
            <a:r>
              <a:rPr lang="ro-RO"/>
              <a:t>rezultă V</a:t>
            </a:r>
            <a:r>
              <a:rPr lang="ro-RO" baseline="-25000"/>
              <a:t>ref</a:t>
            </a:r>
            <a:r>
              <a:rPr lang="ro-RO"/>
              <a:t>=2,495V</a:t>
            </a:r>
            <a:r>
              <a:rPr lang="ro-RO">
                <a:sym typeface="Symbol" panose="05050102010706020507" pitchFamily="18" charset="2"/>
              </a:rPr>
              <a:t>55mV la I</a:t>
            </a:r>
            <a:r>
              <a:rPr lang="ro-RO" baseline="-25000">
                <a:sym typeface="Symbol" panose="05050102010706020507" pitchFamily="18" charset="2"/>
              </a:rPr>
              <a:t>ref</a:t>
            </a:r>
            <a:r>
              <a:rPr lang="ro-RO">
                <a:sym typeface="Symbol" panose="05050102010706020507" pitchFamily="18" charset="2"/>
              </a:rPr>
              <a:t>=10mA</a:t>
            </a:r>
            <a:endParaRPr lang="ro-RO"/>
          </a:p>
          <a:p>
            <a:pPr marL="0" indent="0">
              <a:buNone/>
            </a:pPr>
            <a:r>
              <a:rPr lang="ro-RO" b="1">
                <a:solidFill>
                  <a:srgbClr val="0070C0"/>
                </a:solidFill>
              </a:rPr>
              <a:t>Caracterizarea senzorului</a:t>
            </a:r>
          </a:p>
          <a:p>
            <a:r>
              <a:rPr lang="ro-RO"/>
              <a:t>Senzorul de temperatură este o diodă polarizată direct.</a:t>
            </a:r>
          </a:p>
          <a:p>
            <a:r>
              <a:rPr lang="ro-RO"/>
              <a:t>La 25</a:t>
            </a:r>
            <a:r>
              <a:rPr lang="ro-RO">
                <a:sym typeface="Symbol" panose="05050102010706020507" pitchFamily="18" charset="2"/>
              </a:rPr>
              <a:t>C și un curent de polarizare de 2mA0,1mA, căderea directă de tensiune este 0,55V50mV și un coeficient de temperatură egal cu -2mV/C.</a:t>
            </a:r>
          </a:p>
          <a:p>
            <a:r>
              <a:rPr lang="ro-RO">
                <a:sym typeface="Symbol" panose="05050102010706020507" pitchFamily="18" charset="2"/>
              </a:rPr>
              <a:t>Cu aceste date rezultă:</a:t>
            </a:r>
            <a:endParaRPr lang="en-US"/>
          </a:p>
        </p:txBody>
      </p:sp>
      <p:sp>
        <p:nvSpPr>
          <p:cNvPr id="4" name="Date Placeholder 3"/>
          <p:cNvSpPr>
            <a:spLocks noGrp="1"/>
          </p:cNvSpPr>
          <p:nvPr>
            <p:ph type="dt" sz="half" idx="10"/>
          </p:nvPr>
        </p:nvSpPr>
        <p:spPr/>
        <p:txBody>
          <a:bodyPr/>
          <a:lstStyle/>
          <a:p>
            <a:pPr>
              <a:defRPr/>
            </a:pPr>
            <a:fld id="{769672D3-06B5-45D8-BAC7-262DB54B652F}"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2</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33</a:t>
            </a:fld>
            <a:endParaRPr lang="en-US"/>
          </a:p>
        </p:txBody>
      </p:sp>
      <p:pic>
        <p:nvPicPr>
          <p:cNvPr id="7" name="Picture 6"/>
          <p:cNvPicPr>
            <a:picLocks noChangeAspect="1"/>
          </p:cNvPicPr>
          <p:nvPr/>
        </p:nvPicPr>
        <p:blipFill>
          <a:blip r:embed="rId3"/>
          <a:stretch>
            <a:fillRect/>
          </a:stretch>
        </p:blipFill>
        <p:spPr>
          <a:xfrm>
            <a:off x="6210300" y="442722"/>
            <a:ext cx="2857500" cy="2451099"/>
          </a:xfrm>
          <a:prstGeom prst="rect">
            <a:avLst/>
          </a:prstGeom>
        </p:spPr>
      </p:pic>
      <p:graphicFrame>
        <p:nvGraphicFramePr>
          <p:cNvPr id="8" name="Object 7"/>
          <p:cNvGraphicFramePr>
            <a:graphicFrameLocks noChangeAspect="1"/>
          </p:cNvGraphicFramePr>
          <p:nvPr>
            <p:extLst>
              <p:ext uri="{D42A27DB-BD31-4B8C-83A1-F6EECF244321}">
                <p14:modId xmlns:p14="http://schemas.microsoft.com/office/powerpoint/2010/main" val="3428141694"/>
              </p:ext>
            </p:extLst>
          </p:nvPr>
        </p:nvGraphicFramePr>
        <p:xfrm>
          <a:off x="2413080" y="5918400"/>
          <a:ext cx="4317840" cy="482400"/>
        </p:xfrm>
        <a:graphic>
          <a:graphicData uri="http://schemas.openxmlformats.org/presentationml/2006/ole">
            <mc:AlternateContent xmlns:mc="http://schemas.openxmlformats.org/markup-compatibility/2006">
              <mc:Choice xmlns:v="urn:schemas-microsoft-com:vml" Requires="v">
                <p:oleObj spid="_x0000_s7252" name="Equation" r:id="rId4" imgW="2158920" imgH="241200" progId="Equation.3">
                  <p:embed/>
                </p:oleObj>
              </mc:Choice>
              <mc:Fallback>
                <p:oleObj name="Equation" r:id="rId4" imgW="2158920" imgH="241200" progId="Equation.3">
                  <p:embed/>
                  <p:pic>
                    <p:nvPicPr>
                      <p:cNvPr id="0" name=""/>
                      <p:cNvPicPr/>
                      <p:nvPr/>
                    </p:nvPicPr>
                    <p:blipFill>
                      <a:blip r:embed="rId5"/>
                      <a:stretch>
                        <a:fillRect/>
                      </a:stretch>
                    </p:blipFill>
                    <p:spPr>
                      <a:xfrm>
                        <a:off x="2413080" y="5918400"/>
                        <a:ext cx="4317840" cy="482400"/>
                      </a:xfrm>
                      <a:prstGeom prst="rect">
                        <a:avLst/>
                      </a:prstGeom>
                    </p:spPr>
                  </p:pic>
                </p:oleObj>
              </mc:Fallback>
            </mc:AlternateContent>
          </a:graphicData>
        </a:graphic>
      </p:graphicFrame>
    </p:spTree>
    <p:extLst>
      <p:ext uri="{BB962C8B-B14F-4D97-AF65-F5344CB8AC3E}">
        <p14:creationId xmlns:p14="http://schemas.microsoft.com/office/powerpoint/2010/main" val="149976092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o-RO" sz="3600">
                <a:solidFill>
                  <a:srgbClr val="D2533C"/>
                </a:solidFill>
              </a:rPr>
              <a:t>Preprocesarea analogică</a:t>
            </a:r>
            <a:br>
              <a:rPr lang="ro-RO" sz="3600">
                <a:solidFill>
                  <a:srgbClr val="D2533C"/>
                </a:solidFill>
              </a:rPr>
            </a:br>
            <a:r>
              <a:rPr lang="ro-RO" sz="2800">
                <a:solidFill>
                  <a:srgbClr val="D2533C"/>
                </a:solidFill>
              </a:rPr>
              <a:t>Proiectarea circuitului AIA</a:t>
            </a:r>
            <a:endParaRPr lang="en-US"/>
          </a:p>
        </p:txBody>
      </p:sp>
      <p:sp>
        <p:nvSpPr>
          <p:cNvPr id="3" name="Content Placeholder 2"/>
          <p:cNvSpPr>
            <a:spLocks noGrp="1"/>
          </p:cNvSpPr>
          <p:nvPr>
            <p:ph idx="1"/>
          </p:nvPr>
        </p:nvSpPr>
        <p:spPr/>
        <p:txBody>
          <a:bodyPr/>
          <a:lstStyle/>
          <a:p>
            <a:r>
              <a:rPr lang="ro-RO"/>
              <a:t>Dimensionarea rezistențelor</a:t>
            </a:r>
          </a:p>
          <a:p>
            <a:endParaRPr lang="ro-RO"/>
          </a:p>
          <a:p>
            <a:endParaRPr lang="ro-RO"/>
          </a:p>
          <a:p>
            <a:endParaRPr lang="ro-RO"/>
          </a:p>
          <a:p>
            <a:endParaRPr lang="ro-RO"/>
          </a:p>
          <a:p>
            <a:r>
              <a:rPr lang="ro-RO"/>
              <a:t>Valorile standard la toleranță de 1% sunt:</a:t>
            </a:r>
          </a:p>
          <a:p>
            <a:endParaRPr lang="ro-RO"/>
          </a:p>
          <a:p>
            <a:endParaRPr lang="ro-RO"/>
          </a:p>
          <a:p>
            <a:r>
              <a:rPr lang="ro-RO" b="1"/>
              <a:t>Observații</a:t>
            </a:r>
            <a:r>
              <a:rPr lang="ro-RO"/>
              <a:t>: ambele valori standard s-au ales mai mici decât valorile rezultate din calcul ca o măsură preventivă pentru a se asigura curentul și în condițiile cele mai grele.</a:t>
            </a:r>
          </a:p>
          <a:p>
            <a:endParaRPr lang="en-US"/>
          </a:p>
        </p:txBody>
      </p:sp>
      <p:sp>
        <p:nvSpPr>
          <p:cNvPr id="4" name="Date Placeholder 3"/>
          <p:cNvSpPr>
            <a:spLocks noGrp="1"/>
          </p:cNvSpPr>
          <p:nvPr>
            <p:ph type="dt" sz="half" idx="10"/>
          </p:nvPr>
        </p:nvSpPr>
        <p:spPr/>
        <p:txBody>
          <a:bodyPr/>
          <a:lstStyle/>
          <a:p>
            <a:pPr>
              <a:defRPr/>
            </a:pPr>
            <a:fld id="{27761CC3-A88E-4DF8-BD65-2B48047BC7DB}"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2</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34</a:t>
            </a:fld>
            <a:endParaRPr lang="en-US"/>
          </a:p>
        </p:txBody>
      </p:sp>
      <p:pic>
        <p:nvPicPr>
          <p:cNvPr id="7" name="Picture 6"/>
          <p:cNvPicPr>
            <a:picLocks noChangeAspect="1"/>
          </p:cNvPicPr>
          <p:nvPr/>
        </p:nvPicPr>
        <p:blipFill>
          <a:blip r:embed="rId3"/>
          <a:stretch>
            <a:fillRect/>
          </a:stretch>
        </p:blipFill>
        <p:spPr>
          <a:xfrm>
            <a:off x="6210300" y="442722"/>
            <a:ext cx="2857500" cy="2451099"/>
          </a:xfrm>
          <a:prstGeom prst="rect">
            <a:avLst/>
          </a:prstGeom>
        </p:spPr>
      </p:pic>
      <p:graphicFrame>
        <p:nvGraphicFramePr>
          <p:cNvPr id="8" name="Object 7"/>
          <p:cNvGraphicFramePr>
            <a:graphicFrameLocks noChangeAspect="1"/>
          </p:cNvGraphicFramePr>
          <p:nvPr>
            <p:extLst>
              <p:ext uri="{D42A27DB-BD31-4B8C-83A1-F6EECF244321}">
                <p14:modId xmlns:p14="http://schemas.microsoft.com/office/powerpoint/2010/main" val="922863564"/>
              </p:ext>
            </p:extLst>
          </p:nvPr>
        </p:nvGraphicFramePr>
        <p:xfrm>
          <a:off x="762000" y="2125911"/>
          <a:ext cx="3352320" cy="786960"/>
        </p:xfrm>
        <a:graphic>
          <a:graphicData uri="http://schemas.openxmlformats.org/presentationml/2006/ole">
            <mc:AlternateContent xmlns:mc="http://schemas.openxmlformats.org/markup-compatibility/2006">
              <mc:Choice xmlns:v="urn:schemas-microsoft-com:vml" Requires="v">
                <p:oleObj spid="_x0000_s8445" name="Equation" r:id="rId4" imgW="1676160" imgH="393480" progId="Equation.3">
                  <p:embed/>
                </p:oleObj>
              </mc:Choice>
              <mc:Fallback>
                <p:oleObj name="Equation" r:id="rId4" imgW="1676160" imgH="393480" progId="Equation.3">
                  <p:embed/>
                  <p:pic>
                    <p:nvPicPr>
                      <p:cNvPr id="0" name=""/>
                      <p:cNvPicPr/>
                      <p:nvPr/>
                    </p:nvPicPr>
                    <p:blipFill>
                      <a:blip r:embed="rId5"/>
                      <a:stretch>
                        <a:fillRect/>
                      </a:stretch>
                    </p:blipFill>
                    <p:spPr>
                      <a:xfrm>
                        <a:off x="762000" y="2125911"/>
                        <a:ext cx="3352320" cy="786960"/>
                      </a:xfrm>
                      <a:prstGeom prst="rect">
                        <a:avLst/>
                      </a:prstGeom>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1965497652"/>
              </p:ext>
            </p:extLst>
          </p:nvPr>
        </p:nvGraphicFramePr>
        <p:xfrm>
          <a:off x="762000" y="2989071"/>
          <a:ext cx="3759200" cy="785813"/>
        </p:xfrm>
        <a:graphic>
          <a:graphicData uri="http://schemas.openxmlformats.org/presentationml/2006/ole">
            <mc:AlternateContent xmlns:mc="http://schemas.openxmlformats.org/markup-compatibility/2006">
              <mc:Choice xmlns:v="urn:schemas-microsoft-com:vml" Requires="v">
                <p:oleObj spid="_x0000_s8446" name="Equation" r:id="rId6" imgW="1879560" imgH="393480" progId="Equation.3">
                  <p:embed/>
                </p:oleObj>
              </mc:Choice>
              <mc:Fallback>
                <p:oleObj name="Equation" r:id="rId6" imgW="1879560" imgH="393480" progId="Equation.3">
                  <p:embed/>
                  <p:pic>
                    <p:nvPicPr>
                      <p:cNvPr id="8" name="Object 7"/>
                      <p:cNvPicPr/>
                      <p:nvPr/>
                    </p:nvPicPr>
                    <p:blipFill>
                      <a:blip r:embed="rId7"/>
                      <a:stretch>
                        <a:fillRect/>
                      </a:stretch>
                    </p:blipFill>
                    <p:spPr>
                      <a:xfrm>
                        <a:off x="762000" y="2989071"/>
                        <a:ext cx="3759200" cy="785813"/>
                      </a:xfrm>
                      <a:prstGeom prst="rect">
                        <a:avLst/>
                      </a:prstGeom>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315792289"/>
              </p:ext>
            </p:extLst>
          </p:nvPr>
        </p:nvGraphicFramePr>
        <p:xfrm>
          <a:off x="774700" y="4191000"/>
          <a:ext cx="2159000" cy="914400"/>
        </p:xfrm>
        <a:graphic>
          <a:graphicData uri="http://schemas.openxmlformats.org/presentationml/2006/ole">
            <mc:AlternateContent xmlns:mc="http://schemas.openxmlformats.org/markup-compatibility/2006">
              <mc:Choice xmlns:v="urn:schemas-microsoft-com:vml" Requires="v">
                <p:oleObj spid="_x0000_s8447" name="Equation" r:id="rId8" imgW="1079280" imgH="457200" progId="Equation.3">
                  <p:embed/>
                </p:oleObj>
              </mc:Choice>
              <mc:Fallback>
                <p:oleObj name="Equation" r:id="rId8" imgW="1079280" imgH="457200" progId="Equation.3">
                  <p:embed/>
                  <p:pic>
                    <p:nvPicPr>
                      <p:cNvPr id="0" name=""/>
                      <p:cNvPicPr/>
                      <p:nvPr/>
                    </p:nvPicPr>
                    <p:blipFill>
                      <a:blip r:embed="rId9"/>
                      <a:stretch>
                        <a:fillRect/>
                      </a:stretch>
                    </p:blipFill>
                    <p:spPr>
                      <a:xfrm>
                        <a:off x="774700" y="4191000"/>
                        <a:ext cx="2159000" cy="914400"/>
                      </a:xfrm>
                      <a:prstGeom prst="rect">
                        <a:avLst/>
                      </a:prstGeom>
                    </p:spPr>
                  </p:pic>
                </p:oleObj>
              </mc:Fallback>
            </mc:AlternateContent>
          </a:graphicData>
        </a:graphic>
      </p:graphicFrame>
    </p:spTree>
    <p:extLst>
      <p:ext uri="{BB962C8B-B14F-4D97-AF65-F5344CB8AC3E}">
        <p14:creationId xmlns:p14="http://schemas.microsoft.com/office/powerpoint/2010/main" val="345858334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o-RO" sz="3600">
                <a:solidFill>
                  <a:srgbClr val="D2533C"/>
                </a:solidFill>
              </a:rPr>
              <a:t>Preprocesarea analogică</a:t>
            </a:r>
            <a:br>
              <a:rPr lang="ro-RO" sz="3600">
                <a:solidFill>
                  <a:srgbClr val="D2533C"/>
                </a:solidFill>
              </a:rPr>
            </a:br>
            <a:r>
              <a:rPr lang="ro-RO" sz="2800">
                <a:solidFill>
                  <a:srgbClr val="D2533C"/>
                </a:solidFill>
              </a:rPr>
              <a:t>Proiectarea circuitului AIA</a:t>
            </a:r>
            <a:endParaRPr lang="en-US"/>
          </a:p>
        </p:txBody>
      </p:sp>
      <p:sp>
        <p:nvSpPr>
          <p:cNvPr id="3" name="Content Placeholder 2"/>
          <p:cNvSpPr>
            <a:spLocks noGrp="1"/>
          </p:cNvSpPr>
          <p:nvPr>
            <p:ph idx="1"/>
          </p:nvPr>
        </p:nvSpPr>
        <p:spPr/>
        <p:txBody>
          <a:bodyPr>
            <a:normAutofit lnSpcReduction="10000"/>
          </a:bodyPr>
          <a:lstStyle/>
          <a:p>
            <a:r>
              <a:rPr lang="ro-RO"/>
              <a:t>Se determină limitele de variație ale curentului I</a:t>
            </a:r>
            <a:r>
              <a:rPr lang="ro-RO" baseline="-25000"/>
              <a:t>D</a:t>
            </a:r>
            <a:r>
              <a:rPr lang="ro-RO"/>
              <a:t>. Pentru aceasta se ține seama și de deviația tensiunii de referință, V</a:t>
            </a:r>
            <a:r>
              <a:rPr lang="ro-RO" baseline="-25000"/>
              <a:t>I(dev)</a:t>
            </a:r>
            <a:r>
              <a:rPr lang="ro-RO"/>
              <a:t>=25mV.</a:t>
            </a:r>
          </a:p>
          <a:p>
            <a:endParaRPr lang="ro-RO"/>
          </a:p>
          <a:p>
            <a:endParaRPr lang="ro-RO"/>
          </a:p>
          <a:p>
            <a:endParaRPr lang="ro-RO"/>
          </a:p>
          <a:p>
            <a:endParaRPr lang="ro-RO"/>
          </a:p>
          <a:p>
            <a:endParaRPr lang="ro-RO"/>
          </a:p>
          <a:p>
            <a:r>
              <a:rPr lang="ro-RO"/>
              <a:t>Valorile extreme ale curentului de polarizare nu depășesc cerințele curentului de polarizare a senzorului, astfel încât senzorul îndeplinește specificațiile anunțate (1,9mA</a:t>
            </a:r>
            <a:r>
              <a:rPr lang="ro-RO">
                <a:sym typeface="Symbol" panose="05050102010706020507" pitchFamily="18" charset="2"/>
              </a:rPr>
              <a:t>2,1mA)</a:t>
            </a:r>
            <a:r>
              <a:rPr lang="ro-RO"/>
              <a:t>.</a:t>
            </a:r>
            <a:endParaRPr lang="en-US"/>
          </a:p>
        </p:txBody>
      </p:sp>
      <p:sp>
        <p:nvSpPr>
          <p:cNvPr id="4" name="Date Placeholder 3"/>
          <p:cNvSpPr>
            <a:spLocks noGrp="1"/>
          </p:cNvSpPr>
          <p:nvPr>
            <p:ph type="dt" sz="half" idx="10"/>
          </p:nvPr>
        </p:nvSpPr>
        <p:spPr/>
        <p:txBody>
          <a:bodyPr/>
          <a:lstStyle/>
          <a:p>
            <a:pPr>
              <a:defRPr/>
            </a:pPr>
            <a:fld id="{88304300-2D67-4BA2-AB28-924DB6055CC4}"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2</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35</a:t>
            </a:fld>
            <a:endParaRPr lang="en-US"/>
          </a:p>
        </p:txBody>
      </p:sp>
      <p:graphicFrame>
        <p:nvGraphicFramePr>
          <p:cNvPr id="7" name="Object 6"/>
          <p:cNvGraphicFramePr>
            <a:graphicFrameLocks noChangeAspect="1"/>
          </p:cNvGraphicFramePr>
          <p:nvPr>
            <p:extLst>
              <p:ext uri="{D42A27DB-BD31-4B8C-83A1-F6EECF244321}">
                <p14:modId xmlns:p14="http://schemas.microsoft.com/office/powerpoint/2010/main" val="2693972649"/>
              </p:ext>
            </p:extLst>
          </p:nvPr>
        </p:nvGraphicFramePr>
        <p:xfrm>
          <a:off x="673100" y="2743200"/>
          <a:ext cx="5003800" cy="838200"/>
        </p:xfrm>
        <a:graphic>
          <a:graphicData uri="http://schemas.openxmlformats.org/presentationml/2006/ole">
            <mc:AlternateContent xmlns:mc="http://schemas.openxmlformats.org/markup-compatibility/2006">
              <mc:Choice xmlns:v="urn:schemas-microsoft-com:vml" Requires="v">
                <p:oleObj spid="_x0000_s9382" name="Equation" r:id="rId3" imgW="2501640" imgH="419040" progId="Equation.3">
                  <p:embed/>
                </p:oleObj>
              </mc:Choice>
              <mc:Fallback>
                <p:oleObj name="Equation" r:id="rId3" imgW="2501640" imgH="419040" progId="Equation.3">
                  <p:embed/>
                  <p:pic>
                    <p:nvPicPr>
                      <p:cNvPr id="0" name=""/>
                      <p:cNvPicPr/>
                      <p:nvPr/>
                    </p:nvPicPr>
                    <p:blipFill>
                      <a:blip r:embed="rId4"/>
                      <a:stretch>
                        <a:fillRect/>
                      </a:stretch>
                    </p:blipFill>
                    <p:spPr>
                      <a:xfrm>
                        <a:off x="673100" y="2743200"/>
                        <a:ext cx="5003800" cy="838200"/>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1911266403"/>
              </p:ext>
            </p:extLst>
          </p:nvPr>
        </p:nvGraphicFramePr>
        <p:xfrm>
          <a:off x="711200" y="3733800"/>
          <a:ext cx="5080000" cy="838200"/>
        </p:xfrm>
        <a:graphic>
          <a:graphicData uri="http://schemas.openxmlformats.org/presentationml/2006/ole">
            <mc:AlternateContent xmlns:mc="http://schemas.openxmlformats.org/markup-compatibility/2006">
              <mc:Choice xmlns:v="urn:schemas-microsoft-com:vml" Requires="v">
                <p:oleObj spid="_x0000_s9383" name="Equation" r:id="rId5" imgW="2539800" imgH="419040" progId="Equation.3">
                  <p:embed/>
                </p:oleObj>
              </mc:Choice>
              <mc:Fallback>
                <p:oleObj name="Equation" r:id="rId5" imgW="2539800" imgH="419040" progId="Equation.3">
                  <p:embed/>
                  <p:pic>
                    <p:nvPicPr>
                      <p:cNvPr id="7" name="Object 6"/>
                      <p:cNvPicPr/>
                      <p:nvPr/>
                    </p:nvPicPr>
                    <p:blipFill>
                      <a:blip r:embed="rId6"/>
                      <a:stretch>
                        <a:fillRect/>
                      </a:stretch>
                    </p:blipFill>
                    <p:spPr>
                      <a:xfrm>
                        <a:off x="711200" y="3733800"/>
                        <a:ext cx="5080000" cy="838200"/>
                      </a:xfrm>
                      <a:prstGeom prst="rect">
                        <a:avLst/>
                      </a:prstGeom>
                    </p:spPr>
                  </p:pic>
                </p:oleObj>
              </mc:Fallback>
            </mc:AlternateContent>
          </a:graphicData>
        </a:graphic>
      </p:graphicFrame>
    </p:spTree>
    <p:extLst>
      <p:ext uri="{BB962C8B-B14F-4D97-AF65-F5344CB8AC3E}">
        <p14:creationId xmlns:p14="http://schemas.microsoft.com/office/powerpoint/2010/main" val="335157758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o-RO" sz="3600">
                <a:solidFill>
                  <a:srgbClr val="D2533C"/>
                </a:solidFill>
              </a:rPr>
              <a:t>Preprocesarea analogică</a:t>
            </a:r>
            <a:br>
              <a:rPr lang="ro-RO" sz="3600">
                <a:solidFill>
                  <a:srgbClr val="D2533C"/>
                </a:solidFill>
              </a:rPr>
            </a:br>
            <a:r>
              <a:rPr lang="ro-RO" sz="2800">
                <a:solidFill>
                  <a:srgbClr val="D2533C"/>
                </a:solidFill>
              </a:rPr>
              <a:t>Proiectarea circuitului AIA</a:t>
            </a:r>
            <a:endParaRPr lang="en-US"/>
          </a:p>
        </p:txBody>
      </p:sp>
      <p:sp>
        <p:nvSpPr>
          <p:cNvPr id="3" name="Content Placeholder 2"/>
          <p:cNvSpPr>
            <a:spLocks noGrp="1"/>
          </p:cNvSpPr>
          <p:nvPr>
            <p:ph idx="1"/>
          </p:nvPr>
        </p:nvSpPr>
        <p:spPr/>
        <p:txBody>
          <a:bodyPr>
            <a:normAutofit fontScale="92500"/>
          </a:bodyPr>
          <a:lstStyle/>
          <a:p>
            <a:r>
              <a:rPr lang="ro-RO"/>
              <a:t>Rezistența de ieșire a traductorului este chiar rezistența dinamică sau de difuzie a diodei (senzorului)</a:t>
            </a:r>
          </a:p>
          <a:p>
            <a:endParaRPr lang="ro-RO"/>
          </a:p>
          <a:p>
            <a:endParaRPr lang="ro-RO"/>
          </a:p>
          <a:p>
            <a:r>
              <a:rPr lang="ro-RO"/>
              <a:t>În această etapă a proiectării, doi parametri influențează precizia măsurării: coeficientul de temperatură al traductorului și impedanța de ieșire a traductorului.</a:t>
            </a:r>
          </a:p>
          <a:p>
            <a:r>
              <a:rPr lang="ro-RO"/>
              <a:t>Traductorul de temperatură a fost polarizat corect, deci coeficientul său de temperatură ar trebui să fie valoarea anunțată de -2mV/</a:t>
            </a:r>
            <a:r>
              <a:rPr lang="ro-RO">
                <a:sym typeface="Symbol" panose="05050102010706020507" pitchFamily="18" charset="2"/>
              </a:rPr>
              <a:t></a:t>
            </a:r>
            <a:r>
              <a:rPr lang="ro-RO"/>
              <a:t>C.</a:t>
            </a:r>
          </a:p>
          <a:p>
            <a:r>
              <a:rPr lang="ro-RO"/>
              <a:t>Impedanța de ieșire a traductorului formează un divizor de tensiune cu rezistența de intrare a AIA, dar această eroare nu poate fi calculată până când nu este selectat AIA.</a:t>
            </a:r>
            <a:endParaRPr lang="en-US"/>
          </a:p>
        </p:txBody>
      </p:sp>
      <p:sp>
        <p:nvSpPr>
          <p:cNvPr id="4" name="Date Placeholder 3"/>
          <p:cNvSpPr>
            <a:spLocks noGrp="1"/>
          </p:cNvSpPr>
          <p:nvPr>
            <p:ph type="dt" sz="half" idx="10"/>
          </p:nvPr>
        </p:nvSpPr>
        <p:spPr/>
        <p:txBody>
          <a:bodyPr/>
          <a:lstStyle/>
          <a:p>
            <a:pPr>
              <a:defRPr/>
            </a:pPr>
            <a:fld id="{61B20315-77DB-4EEA-8985-FC53DDF9C899}"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2</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36</a:t>
            </a:fld>
            <a:endParaRPr lang="en-US"/>
          </a:p>
        </p:txBody>
      </p:sp>
      <p:graphicFrame>
        <p:nvGraphicFramePr>
          <p:cNvPr id="7" name="Object 6"/>
          <p:cNvGraphicFramePr>
            <a:graphicFrameLocks noChangeAspect="1"/>
          </p:cNvGraphicFramePr>
          <p:nvPr>
            <p:extLst>
              <p:ext uri="{D42A27DB-BD31-4B8C-83A1-F6EECF244321}">
                <p14:modId xmlns:p14="http://schemas.microsoft.com/office/powerpoint/2010/main" val="2253520098"/>
              </p:ext>
            </p:extLst>
          </p:nvPr>
        </p:nvGraphicFramePr>
        <p:xfrm>
          <a:off x="762000" y="2362200"/>
          <a:ext cx="2971440" cy="863280"/>
        </p:xfrm>
        <a:graphic>
          <a:graphicData uri="http://schemas.openxmlformats.org/presentationml/2006/ole">
            <mc:AlternateContent xmlns:mc="http://schemas.openxmlformats.org/markup-compatibility/2006">
              <mc:Choice xmlns:v="urn:schemas-microsoft-com:vml" Requires="v">
                <p:oleObj spid="_x0000_s10321" name="Equation" r:id="rId3" imgW="1485720" imgH="431640" progId="Equation.3">
                  <p:embed/>
                </p:oleObj>
              </mc:Choice>
              <mc:Fallback>
                <p:oleObj name="Equation" r:id="rId3" imgW="1485720" imgH="431640" progId="Equation.3">
                  <p:embed/>
                  <p:pic>
                    <p:nvPicPr>
                      <p:cNvPr id="0" name=""/>
                      <p:cNvPicPr/>
                      <p:nvPr/>
                    </p:nvPicPr>
                    <p:blipFill>
                      <a:blip r:embed="rId4"/>
                      <a:stretch>
                        <a:fillRect/>
                      </a:stretch>
                    </p:blipFill>
                    <p:spPr>
                      <a:xfrm>
                        <a:off x="762000" y="2362200"/>
                        <a:ext cx="2971440" cy="863280"/>
                      </a:xfrm>
                      <a:prstGeom prst="rect">
                        <a:avLst/>
                      </a:prstGeom>
                    </p:spPr>
                  </p:pic>
                </p:oleObj>
              </mc:Fallback>
            </mc:AlternateContent>
          </a:graphicData>
        </a:graphic>
      </p:graphicFrame>
    </p:spTree>
    <p:extLst>
      <p:ext uri="{BB962C8B-B14F-4D97-AF65-F5344CB8AC3E}">
        <p14:creationId xmlns:p14="http://schemas.microsoft.com/office/powerpoint/2010/main" val="248170284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o-RO" sz="3600">
                <a:solidFill>
                  <a:srgbClr val="D2533C"/>
                </a:solidFill>
              </a:rPr>
              <a:t>Preprocesarea analogică</a:t>
            </a:r>
            <a:br>
              <a:rPr lang="ro-RO" sz="3600">
                <a:solidFill>
                  <a:srgbClr val="D2533C"/>
                </a:solidFill>
              </a:rPr>
            </a:br>
            <a:r>
              <a:rPr lang="ro-RO" sz="2800">
                <a:solidFill>
                  <a:srgbClr val="D2533C"/>
                </a:solidFill>
              </a:rPr>
              <a:t>Proiectarea circuitului AIA</a:t>
            </a:r>
            <a:endParaRPr lang="en-US"/>
          </a:p>
        </p:txBody>
      </p:sp>
      <p:sp>
        <p:nvSpPr>
          <p:cNvPr id="3" name="Content Placeholder 2"/>
          <p:cNvSpPr>
            <a:spLocks noGrp="1"/>
          </p:cNvSpPr>
          <p:nvPr>
            <p:ph idx="1"/>
          </p:nvPr>
        </p:nvSpPr>
        <p:spPr/>
        <p:txBody>
          <a:bodyPr/>
          <a:lstStyle/>
          <a:p>
            <a:pPr marL="0" indent="0">
              <a:buNone/>
            </a:pPr>
            <a:r>
              <a:rPr lang="ro-RO" b="1">
                <a:solidFill>
                  <a:srgbClr val="0070C0"/>
                </a:solidFill>
              </a:rPr>
              <a:t>Caracterizarea ADC</a:t>
            </a:r>
          </a:p>
          <a:p>
            <a:r>
              <a:rPr lang="ro-RO"/>
              <a:t>Se presupune că se folosește un ADC pe 12 biți la care impedanța de intrare este de 20k</a:t>
            </a:r>
            <a:r>
              <a:rPr lang="ro-RO">
                <a:sym typeface="Symbol" panose="05050102010706020507" pitchFamily="18" charset="2"/>
              </a:rPr>
              <a:t>.</a:t>
            </a:r>
          </a:p>
          <a:p>
            <a:r>
              <a:rPr lang="ro-RO"/>
              <a:t>Ieșirea ADC este sca</a:t>
            </a:r>
            <a:r>
              <a:rPr lang="en-US"/>
              <a:t>l</a:t>
            </a:r>
            <a:r>
              <a:rPr lang="ro-RO"/>
              <a:t>ă completă (toți biții în 1) când tensiunea de intrare este de 4 V și este zero (toți biții în 0) când tensiunea de intrare este de 0 V.</a:t>
            </a:r>
            <a:endParaRPr lang="en-US"/>
          </a:p>
        </p:txBody>
      </p:sp>
      <p:sp>
        <p:nvSpPr>
          <p:cNvPr id="4" name="Date Placeholder 3"/>
          <p:cNvSpPr>
            <a:spLocks noGrp="1"/>
          </p:cNvSpPr>
          <p:nvPr>
            <p:ph type="dt" sz="half" idx="10"/>
          </p:nvPr>
        </p:nvSpPr>
        <p:spPr/>
        <p:txBody>
          <a:bodyPr/>
          <a:lstStyle/>
          <a:p>
            <a:pPr>
              <a:defRPr/>
            </a:pPr>
            <a:fld id="{638C89A0-2693-4655-9110-0BD7F9D978C1}"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2</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37</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3147920806"/>
              </p:ext>
            </p:extLst>
          </p:nvPr>
        </p:nvGraphicFramePr>
        <p:xfrm>
          <a:off x="304800" y="4343400"/>
          <a:ext cx="8503920" cy="1381760"/>
        </p:xfrm>
        <a:graphic>
          <a:graphicData uri="http://schemas.openxmlformats.org/drawingml/2006/table">
            <a:tbl>
              <a:tblPr firstRow="1" bandRow="1">
                <a:tableStyleId>{5C22544A-7EE6-4342-B048-85BDC9FD1C3A}</a:tableStyleId>
              </a:tblPr>
              <a:tblGrid>
                <a:gridCol w="2834640">
                  <a:extLst>
                    <a:ext uri="{9D8B030D-6E8A-4147-A177-3AD203B41FA5}">
                      <a16:colId xmlns:a16="http://schemas.microsoft.com/office/drawing/2014/main" val="2258904056"/>
                    </a:ext>
                  </a:extLst>
                </a:gridCol>
                <a:gridCol w="2834640">
                  <a:extLst>
                    <a:ext uri="{9D8B030D-6E8A-4147-A177-3AD203B41FA5}">
                      <a16:colId xmlns:a16="http://schemas.microsoft.com/office/drawing/2014/main" val="1361639203"/>
                    </a:ext>
                  </a:extLst>
                </a:gridCol>
                <a:gridCol w="2834640">
                  <a:extLst>
                    <a:ext uri="{9D8B030D-6E8A-4147-A177-3AD203B41FA5}">
                      <a16:colId xmlns:a16="http://schemas.microsoft.com/office/drawing/2014/main" val="2654059692"/>
                    </a:ext>
                  </a:extLst>
                </a:gridCol>
              </a:tblGrid>
              <a:tr h="370840">
                <a:tc>
                  <a:txBody>
                    <a:bodyPr/>
                    <a:lstStyle/>
                    <a:p>
                      <a:pPr algn="ctr"/>
                      <a:r>
                        <a:rPr lang="ro-RO"/>
                        <a:t>Tensiunea de intrare a ADC</a:t>
                      </a:r>
                      <a:endParaRPr lang="en-US"/>
                    </a:p>
                  </a:txBody>
                  <a:tcPr anchor="ctr"/>
                </a:tc>
                <a:tc>
                  <a:txBody>
                    <a:bodyPr/>
                    <a:lstStyle/>
                    <a:p>
                      <a:pPr algn="ctr"/>
                      <a:r>
                        <a:rPr lang="ro-RO"/>
                        <a:t>Ieșirea digitală</a:t>
                      </a:r>
                      <a:endParaRPr lang="en-US"/>
                    </a:p>
                  </a:txBody>
                  <a:tcPr anchor="ctr"/>
                </a:tc>
                <a:tc>
                  <a:txBody>
                    <a:bodyPr/>
                    <a:lstStyle/>
                    <a:p>
                      <a:pPr algn="ctr"/>
                      <a:r>
                        <a:rPr lang="ro-RO"/>
                        <a:t>Tensiunea de ieșire a circuitului AIA</a:t>
                      </a:r>
                      <a:endParaRPr lang="en-US"/>
                    </a:p>
                  </a:txBody>
                  <a:tcPr anchor="ctr"/>
                </a:tc>
                <a:extLst>
                  <a:ext uri="{0D108BD9-81ED-4DB2-BD59-A6C34878D82A}">
                    <a16:rowId xmlns:a16="http://schemas.microsoft.com/office/drawing/2014/main" val="2862430699"/>
                  </a:ext>
                </a:extLst>
              </a:tr>
              <a:tr h="370840">
                <a:tc>
                  <a:txBody>
                    <a:bodyPr/>
                    <a:lstStyle/>
                    <a:p>
                      <a:pPr algn="ctr"/>
                      <a:r>
                        <a:rPr lang="ro-RO"/>
                        <a:t>0V</a:t>
                      </a:r>
                      <a:endParaRPr lang="en-US"/>
                    </a:p>
                  </a:txBody>
                  <a:tcPr anchor="ctr"/>
                </a:tc>
                <a:tc>
                  <a:txBody>
                    <a:bodyPr/>
                    <a:lstStyle/>
                    <a:p>
                      <a:pPr algn="ctr"/>
                      <a:r>
                        <a:rPr lang="ro-RO"/>
                        <a:t>000000000000</a:t>
                      </a:r>
                      <a:endParaRPr lang="en-US"/>
                    </a:p>
                  </a:txBody>
                  <a:tcPr anchor="ctr"/>
                </a:tc>
                <a:tc>
                  <a:txBody>
                    <a:bodyPr/>
                    <a:lstStyle/>
                    <a:p>
                      <a:pPr algn="ctr"/>
                      <a:r>
                        <a:rPr lang="ro-RO"/>
                        <a:t>V</a:t>
                      </a:r>
                      <a:r>
                        <a:rPr lang="ro-RO" baseline="-25000"/>
                        <a:t>OUT1</a:t>
                      </a:r>
                      <a:r>
                        <a:rPr lang="ro-RO" baseline="0"/>
                        <a:t>=0V</a:t>
                      </a:r>
                      <a:endParaRPr lang="en-US"/>
                    </a:p>
                  </a:txBody>
                  <a:tcPr anchor="ctr"/>
                </a:tc>
                <a:extLst>
                  <a:ext uri="{0D108BD9-81ED-4DB2-BD59-A6C34878D82A}">
                    <a16:rowId xmlns:a16="http://schemas.microsoft.com/office/drawing/2014/main" val="3389711111"/>
                  </a:ext>
                </a:extLst>
              </a:tr>
              <a:tr h="370840">
                <a:tc>
                  <a:txBody>
                    <a:bodyPr/>
                    <a:lstStyle/>
                    <a:p>
                      <a:pPr algn="ctr"/>
                      <a:r>
                        <a:rPr lang="ro-RO"/>
                        <a:t>4V</a:t>
                      </a:r>
                      <a:endParaRPr lang="en-US"/>
                    </a:p>
                  </a:txBody>
                  <a:tcPr anchor="ctr"/>
                </a:tc>
                <a:tc>
                  <a:txBody>
                    <a:bodyPr/>
                    <a:lstStyle/>
                    <a:p>
                      <a:pPr algn="ctr"/>
                      <a:r>
                        <a:rPr lang="ro-RO"/>
                        <a:t>111111111111</a:t>
                      </a:r>
                      <a:endParaRPr lang="en-US"/>
                    </a:p>
                  </a:txBody>
                  <a:tcPr anchor="ctr"/>
                </a:tc>
                <a:tc>
                  <a:txBody>
                    <a:bodyPr/>
                    <a:lstStyle/>
                    <a:p>
                      <a:pPr algn="ctr"/>
                      <a:r>
                        <a:rPr lang="ro-RO"/>
                        <a:t>V</a:t>
                      </a:r>
                      <a:r>
                        <a:rPr lang="ro-RO" baseline="-25000"/>
                        <a:t>OUT2</a:t>
                      </a:r>
                      <a:r>
                        <a:rPr lang="ro-RO" baseline="0"/>
                        <a:t>=4V</a:t>
                      </a:r>
                      <a:endParaRPr lang="en-US"/>
                    </a:p>
                  </a:txBody>
                  <a:tcPr anchor="ctr"/>
                </a:tc>
                <a:extLst>
                  <a:ext uri="{0D108BD9-81ED-4DB2-BD59-A6C34878D82A}">
                    <a16:rowId xmlns:a16="http://schemas.microsoft.com/office/drawing/2014/main" val="4002546694"/>
                  </a:ext>
                </a:extLst>
              </a:tr>
            </a:tbl>
          </a:graphicData>
        </a:graphic>
      </p:graphicFrame>
    </p:spTree>
    <p:extLst>
      <p:ext uri="{BB962C8B-B14F-4D97-AF65-F5344CB8AC3E}">
        <p14:creationId xmlns:p14="http://schemas.microsoft.com/office/powerpoint/2010/main" val="11171026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o-RO" sz="3600">
                <a:solidFill>
                  <a:srgbClr val="D2533C"/>
                </a:solidFill>
              </a:rPr>
              <a:t>Preprocesarea analogică</a:t>
            </a:r>
            <a:br>
              <a:rPr lang="ro-RO" sz="3600">
                <a:solidFill>
                  <a:srgbClr val="D2533C"/>
                </a:solidFill>
              </a:rPr>
            </a:br>
            <a:r>
              <a:rPr lang="ro-RO" sz="2800">
                <a:solidFill>
                  <a:srgbClr val="D2533C"/>
                </a:solidFill>
              </a:rPr>
              <a:t>Proiectarea circuitului AIA</a:t>
            </a:r>
            <a:endParaRPr lang="en-US"/>
          </a:p>
        </p:txBody>
      </p:sp>
      <p:sp>
        <p:nvSpPr>
          <p:cNvPr id="3" name="Content Placeholder 2"/>
          <p:cNvSpPr>
            <a:spLocks noGrp="1"/>
          </p:cNvSpPr>
          <p:nvPr>
            <p:ph idx="1"/>
          </p:nvPr>
        </p:nvSpPr>
        <p:spPr/>
        <p:txBody>
          <a:bodyPr/>
          <a:lstStyle/>
          <a:p>
            <a:pPr marL="457200" indent="-457200">
              <a:buFont typeface="+mj-lt"/>
              <a:buAutoNum type="arabicPeriod" startAt="2"/>
            </a:pPr>
            <a:r>
              <a:rPr lang="ro-RO" b="1">
                <a:solidFill>
                  <a:srgbClr val="0070C0"/>
                </a:solidFill>
              </a:rPr>
              <a:t>Alegerea AO</a:t>
            </a:r>
          </a:p>
          <a:p>
            <a:r>
              <a:rPr lang="ro-RO"/>
              <a:t>Se alege AO de tipul TLV2221 pentru că îndeplinește toate cerințele de sistem.</a:t>
            </a:r>
          </a:p>
          <a:p>
            <a:pPr marL="457200" indent="-457200">
              <a:buFont typeface="+mj-lt"/>
              <a:buAutoNum type="arabicPeriod" startAt="3"/>
            </a:pPr>
            <a:r>
              <a:rPr lang="ro-RO" b="1">
                <a:solidFill>
                  <a:srgbClr val="0070C0"/>
                </a:solidFill>
              </a:rPr>
              <a:t>Proiectarea amplificatorului</a:t>
            </a:r>
            <a:r>
              <a:rPr lang="en-US" b="1">
                <a:solidFill>
                  <a:srgbClr val="0070C0"/>
                </a:solidFill>
              </a:rPr>
              <a:t> (circuitul AIA)</a:t>
            </a:r>
            <a:endParaRPr lang="ro-RO" b="1">
              <a:solidFill>
                <a:srgbClr val="0070C0"/>
              </a:solidFill>
            </a:endParaRPr>
          </a:p>
          <a:p>
            <a:r>
              <a:rPr lang="ro-RO"/>
              <a:t>Începe cu determinarea parametrilor </a:t>
            </a:r>
            <a:r>
              <a:rPr lang="ro-RO" i="1"/>
              <a:t>m</a:t>
            </a:r>
            <a:r>
              <a:rPr lang="ro-RO"/>
              <a:t> și </a:t>
            </a:r>
            <a:r>
              <a:rPr lang="ro-RO" i="1"/>
              <a:t>b</a:t>
            </a:r>
            <a:r>
              <a:rPr lang="ro-RO"/>
              <a:t>.</a:t>
            </a:r>
          </a:p>
          <a:p>
            <a:r>
              <a:rPr lang="ro-RO"/>
              <a:t>Ecuația AO este ecuația unei linii drepte</a:t>
            </a:r>
            <a:br>
              <a:rPr lang="ro-RO"/>
            </a:br>
            <a:br>
              <a:rPr lang="ro-RO"/>
            </a:br>
            <a:r>
              <a:rPr lang="ro-RO"/>
              <a:t>unde</a:t>
            </a:r>
            <a:br>
              <a:rPr lang="ro-RO"/>
            </a:br>
            <a:r>
              <a:rPr lang="ro-RO"/>
              <a:t>y = U</a:t>
            </a:r>
            <a:r>
              <a:rPr lang="ro-RO" baseline="-25000"/>
              <a:t>OUT</a:t>
            </a:r>
            <a:br>
              <a:rPr lang="ro-RO"/>
            </a:br>
            <a:r>
              <a:rPr lang="ro-RO"/>
              <a:t>b = constantă care depinde de tensiunea de </a:t>
            </a:r>
            <a:r>
              <a:rPr lang="en-US"/>
              <a:t>referin</a:t>
            </a:r>
            <a:r>
              <a:rPr lang="ro-RO"/>
              <a:t>ță</a:t>
            </a:r>
            <a:endParaRPr lang="en-US"/>
          </a:p>
        </p:txBody>
      </p:sp>
      <p:sp>
        <p:nvSpPr>
          <p:cNvPr id="4" name="Date Placeholder 3"/>
          <p:cNvSpPr>
            <a:spLocks noGrp="1"/>
          </p:cNvSpPr>
          <p:nvPr>
            <p:ph type="dt" sz="half" idx="10"/>
          </p:nvPr>
        </p:nvSpPr>
        <p:spPr/>
        <p:txBody>
          <a:bodyPr/>
          <a:lstStyle/>
          <a:p>
            <a:pPr>
              <a:defRPr/>
            </a:pPr>
            <a:fld id="{25855113-7D28-4BC5-AF6F-9D00B4655AB7}"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2</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38</a:t>
            </a:fld>
            <a:endParaRPr lang="en-US"/>
          </a:p>
        </p:txBody>
      </p:sp>
      <p:graphicFrame>
        <p:nvGraphicFramePr>
          <p:cNvPr id="7" name="Object 6"/>
          <p:cNvGraphicFramePr>
            <a:graphicFrameLocks noChangeAspect="1"/>
          </p:cNvGraphicFramePr>
          <p:nvPr>
            <p:extLst>
              <p:ext uri="{D42A27DB-BD31-4B8C-83A1-F6EECF244321}">
                <p14:modId xmlns:p14="http://schemas.microsoft.com/office/powerpoint/2010/main" val="930474081"/>
              </p:ext>
            </p:extLst>
          </p:nvPr>
        </p:nvGraphicFramePr>
        <p:xfrm>
          <a:off x="3899160" y="4191000"/>
          <a:ext cx="1345680" cy="406080"/>
        </p:xfrm>
        <a:graphic>
          <a:graphicData uri="http://schemas.openxmlformats.org/presentationml/2006/ole">
            <mc:AlternateContent xmlns:mc="http://schemas.openxmlformats.org/markup-compatibility/2006">
              <mc:Choice xmlns:v="urn:schemas-microsoft-com:vml" Requires="v">
                <p:oleObj spid="_x0000_s11340" name="Equation" r:id="rId3" imgW="672840" imgH="203040" progId="Equation.3">
                  <p:embed/>
                </p:oleObj>
              </mc:Choice>
              <mc:Fallback>
                <p:oleObj name="Equation" r:id="rId3" imgW="672840" imgH="203040" progId="Equation.3">
                  <p:embed/>
                  <p:pic>
                    <p:nvPicPr>
                      <p:cNvPr id="0" name=""/>
                      <p:cNvPicPr/>
                      <p:nvPr/>
                    </p:nvPicPr>
                    <p:blipFill>
                      <a:blip r:embed="rId4"/>
                      <a:stretch>
                        <a:fillRect/>
                      </a:stretch>
                    </p:blipFill>
                    <p:spPr>
                      <a:xfrm>
                        <a:off x="3899160" y="4191000"/>
                        <a:ext cx="1345680" cy="406080"/>
                      </a:xfrm>
                      <a:prstGeom prst="rect">
                        <a:avLst/>
                      </a:prstGeom>
                    </p:spPr>
                  </p:pic>
                </p:oleObj>
              </mc:Fallback>
            </mc:AlternateContent>
          </a:graphicData>
        </a:graphic>
      </p:graphicFrame>
    </p:spTree>
    <p:extLst>
      <p:ext uri="{BB962C8B-B14F-4D97-AF65-F5344CB8AC3E}">
        <p14:creationId xmlns:p14="http://schemas.microsoft.com/office/powerpoint/2010/main" val="320909664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o-RO" sz="3600">
                <a:solidFill>
                  <a:srgbClr val="D2533C"/>
                </a:solidFill>
              </a:rPr>
              <a:t>Preprocesarea analogică</a:t>
            </a:r>
            <a:br>
              <a:rPr lang="ro-RO" sz="3600">
                <a:solidFill>
                  <a:srgbClr val="D2533C"/>
                </a:solidFill>
              </a:rPr>
            </a:br>
            <a:r>
              <a:rPr lang="ro-RO" sz="2800">
                <a:solidFill>
                  <a:srgbClr val="D2533C"/>
                </a:solidFill>
              </a:rPr>
              <a:t>Proiectarea circuitului AIA</a:t>
            </a:r>
            <a:endParaRPr lang="en-US"/>
          </a:p>
        </p:txBody>
      </p:sp>
      <p:sp>
        <p:nvSpPr>
          <p:cNvPr id="3" name="Content Placeholder 2"/>
          <p:cNvSpPr>
            <a:spLocks noGrp="1"/>
          </p:cNvSpPr>
          <p:nvPr>
            <p:ph idx="1"/>
          </p:nvPr>
        </p:nvSpPr>
        <p:spPr/>
        <p:txBody>
          <a:bodyPr/>
          <a:lstStyle/>
          <a:p>
            <a:r>
              <a:rPr lang="ro-RO"/>
              <a:t>Cele 2 perechi de tensiuni date în tabelul din enunțul problemei conduc la sistemul de 2 ecuații cu necunoscutele </a:t>
            </a:r>
            <a:r>
              <a:rPr lang="ro-RO" i="1"/>
              <a:t>m</a:t>
            </a:r>
            <a:r>
              <a:rPr lang="ro-RO"/>
              <a:t> și </a:t>
            </a:r>
            <a:r>
              <a:rPr lang="ro-RO" i="1"/>
              <a:t>b</a:t>
            </a:r>
            <a:r>
              <a:rPr lang="ro-RO"/>
              <a:t>:</a:t>
            </a:r>
          </a:p>
          <a:p>
            <a:endParaRPr lang="ro-RO"/>
          </a:p>
          <a:p>
            <a:endParaRPr lang="ro-RO"/>
          </a:p>
          <a:p>
            <a:r>
              <a:rPr lang="ro-RO"/>
              <a:t>Din prima relație rezultă</a:t>
            </a:r>
          </a:p>
          <a:p>
            <a:endParaRPr lang="ro-RO"/>
          </a:p>
          <a:p>
            <a:r>
              <a:rPr lang="ro-RO"/>
              <a:t>și substituită în cea de-a 2-a relație obținem</a:t>
            </a:r>
          </a:p>
        </p:txBody>
      </p:sp>
      <p:sp>
        <p:nvSpPr>
          <p:cNvPr id="4" name="Date Placeholder 3"/>
          <p:cNvSpPr>
            <a:spLocks noGrp="1"/>
          </p:cNvSpPr>
          <p:nvPr>
            <p:ph type="dt" sz="half" idx="10"/>
          </p:nvPr>
        </p:nvSpPr>
        <p:spPr/>
        <p:txBody>
          <a:bodyPr/>
          <a:lstStyle/>
          <a:p>
            <a:pPr>
              <a:defRPr/>
            </a:pPr>
            <a:fld id="{80576856-AEF5-49DF-A163-536AC3053D6D}"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2</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39</a:t>
            </a:fld>
            <a:endParaRPr lang="en-US"/>
          </a:p>
        </p:txBody>
      </p:sp>
      <p:graphicFrame>
        <p:nvGraphicFramePr>
          <p:cNvPr id="7" name="Object 6"/>
          <p:cNvGraphicFramePr>
            <a:graphicFrameLocks noChangeAspect="1"/>
          </p:cNvGraphicFramePr>
          <p:nvPr>
            <p:extLst>
              <p:ext uri="{D42A27DB-BD31-4B8C-83A1-F6EECF244321}">
                <p14:modId xmlns:p14="http://schemas.microsoft.com/office/powerpoint/2010/main" val="3042791069"/>
              </p:ext>
            </p:extLst>
          </p:nvPr>
        </p:nvGraphicFramePr>
        <p:xfrm>
          <a:off x="685800" y="2743200"/>
          <a:ext cx="1854000" cy="914400"/>
        </p:xfrm>
        <a:graphic>
          <a:graphicData uri="http://schemas.openxmlformats.org/presentationml/2006/ole">
            <mc:AlternateContent xmlns:mc="http://schemas.openxmlformats.org/markup-compatibility/2006">
              <mc:Choice xmlns:v="urn:schemas-microsoft-com:vml" Requires="v">
                <p:oleObj spid="_x0000_s12584" name="Equation" r:id="rId3" imgW="927000" imgH="457200" progId="Equation.3">
                  <p:embed/>
                </p:oleObj>
              </mc:Choice>
              <mc:Fallback>
                <p:oleObj name="Equation" r:id="rId3" imgW="927000" imgH="457200" progId="Equation.3">
                  <p:embed/>
                  <p:pic>
                    <p:nvPicPr>
                      <p:cNvPr id="0" name=""/>
                      <p:cNvPicPr/>
                      <p:nvPr/>
                    </p:nvPicPr>
                    <p:blipFill>
                      <a:blip r:embed="rId4"/>
                      <a:stretch>
                        <a:fillRect/>
                      </a:stretch>
                    </p:blipFill>
                    <p:spPr>
                      <a:xfrm>
                        <a:off x="685800" y="2743200"/>
                        <a:ext cx="1854000" cy="914400"/>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1139962316"/>
              </p:ext>
            </p:extLst>
          </p:nvPr>
        </p:nvGraphicFramePr>
        <p:xfrm>
          <a:off x="685800" y="4165920"/>
          <a:ext cx="1473120" cy="406080"/>
        </p:xfrm>
        <a:graphic>
          <a:graphicData uri="http://schemas.openxmlformats.org/presentationml/2006/ole">
            <mc:AlternateContent xmlns:mc="http://schemas.openxmlformats.org/markup-compatibility/2006">
              <mc:Choice xmlns:v="urn:schemas-microsoft-com:vml" Requires="v">
                <p:oleObj spid="_x0000_s12585" name="Equation" r:id="rId5" imgW="736560" imgH="203040" progId="Equation.3">
                  <p:embed/>
                </p:oleObj>
              </mc:Choice>
              <mc:Fallback>
                <p:oleObj name="Equation" r:id="rId5" imgW="736560" imgH="203040" progId="Equation.3">
                  <p:embed/>
                  <p:pic>
                    <p:nvPicPr>
                      <p:cNvPr id="0" name=""/>
                      <p:cNvPicPr/>
                      <p:nvPr/>
                    </p:nvPicPr>
                    <p:blipFill>
                      <a:blip r:embed="rId6"/>
                      <a:stretch>
                        <a:fillRect/>
                      </a:stretch>
                    </p:blipFill>
                    <p:spPr>
                      <a:xfrm>
                        <a:off x="685800" y="4165920"/>
                        <a:ext cx="1473120" cy="406080"/>
                      </a:xfrm>
                      <a:prstGeom prst="rect">
                        <a:avLst/>
                      </a:prstGeom>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1615193137"/>
              </p:ext>
            </p:extLst>
          </p:nvPr>
        </p:nvGraphicFramePr>
        <p:xfrm>
          <a:off x="657225" y="4953000"/>
          <a:ext cx="4699000" cy="838200"/>
        </p:xfrm>
        <a:graphic>
          <a:graphicData uri="http://schemas.openxmlformats.org/presentationml/2006/ole">
            <mc:AlternateContent xmlns:mc="http://schemas.openxmlformats.org/markup-compatibility/2006">
              <mc:Choice xmlns:v="urn:schemas-microsoft-com:vml" Requires="v">
                <p:oleObj spid="_x0000_s12586" name="Equation" r:id="rId7" imgW="2349360" imgH="419040" progId="Equation.3">
                  <p:embed/>
                </p:oleObj>
              </mc:Choice>
              <mc:Fallback>
                <p:oleObj name="Equation" r:id="rId7" imgW="2349360" imgH="419040" progId="Equation.3">
                  <p:embed/>
                  <p:pic>
                    <p:nvPicPr>
                      <p:cNvPr id="0" name=""/>
                      <p:cNvPicPr/>
                      <p:nvPr/>
                    </p:nvPicPr>
                    <p:blipFill>
                      <a:blip r:embed="rId8"/>
                      <a:stretch>
                        <a:fillRect/>
                      </a:stretch>
                    </p:blipFill>
                    <p:spPr>
                      <a:xfrm>
                        <a:off x="657225" y="4953000"/>
                        <a:ext cx="4699000" cy="838200"/>
                      </a:xfrm>
                      <a:prstGeom prst="rect">
                        <a:avLst/>
                      </a:prstGeom>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3346471604"/>
              </p:ext>
            </p:extLst>
          </p:nvPr>
        </p:nvGraphicFramePr>
        <p:xfrm>
          <a:off x="676275" y="5918460"/>
          <a:ext cx="3047760" cy="431280"/>
        </p:xfrm>
        <a:graphic>
          <a:graphicData uri="http://schemas.openxmlformats.org/presentationml/2006/ole">
            <mc:AlternateContent xmlns:mc="http://schemas.openxmlformats.org/markup-compatibility/2006">
              <mc:Choice xmlns:v="urn:schemas-microsoft-com:vml" Requires="v">
                <p:oleObj spid="_x0000_s12587" name="Equation" r:id="rId9" imgW="1523880" imgH="215640" progId="Equation.3">
                  <p:embed/>
                </p:oleObj>
              </mc:Choice>
              <mc:Fallback>
                <p:oleObj name="Equation" r:id="rId9" imgW="1523880" imgH="215640" progId="Equation.3">
                  <p:embed/>
                  <p:pic>
                    <p:nvPicPr>
                      <p:cNvPr id="0" name=""/>
                      <p:cNvPicPr/>
                      <p:nvPr/>
                    </p:nvPicPr>
                    <p:blipFill>
                      <a:blip r:embed="rId10"/>
                      <a:stretch>
                        <a:fillRect/>
                      </a:stretch>
                    </p:blipFill>
                    <p:spPr>
                      <a:xfrm>
                        <a:off x="676275" y="5918460"/>
                        <a:ext cx="3047760" cy="431280"/>
                      </a:xfrm>
                      <a:prstGeom prst="rect">
                        <a:avLst/>
                      </a:prstGeom>
                    </p:spPr>
                  </p:pic>
                </p:oleObj>
              </mc:Fallback>
            </mc:AlternateContent>
          </a:graphicData>
        </a:graphic>
      </p:graphicFrame>
    </p:spTree>
    <p:extLst>
      <p:ext uri="{BB962C8B-B14F-4D97-AF65-F5344CB8AC3E}">
        <p14:creationId xmlns:p14="http://schemas.microsoft.com/office/powerpoint/2010/main" val="10206819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a:t>Generalități</a:t>
            </a:r>
            <a:endParaRPr lang="en-US"/>
          </a:p>
        </p:txBody>
      </p:sp>
      <p:sp>
        <p:nvSpPr>
          <p:cNvPr id="3" name="Content Placeholder 2"/>
          <p:cNvSpPr>
            <a:spLocks noGrp="1"/>
          </p:cNvSpPr>
          <p:nvPr>
            <p:ph idx="1"/>
          </p:nvPr>
        </p:nvSpPr>
        <p:spPr/>
        <p:txBody>
          <a:bodyPr/>
          <a:lstStyle/>
          <a:p>
            <a:r>
              <a:rPr lang="ro-RO" i="1"/>
              <a:t>Preprocesarea analogică </a:t>
            </a:r>
            <a:r>
              <a:rPr lang="ro-RO"/>
              <a:t>realizează interfațarea corectă dintre senzor/traductor și convertorul analog numeric (ADC – analog to digital converter) astfel încât:</a:t>
            </a:r>
          </a:p>
          <a:p>
            <a:pPr lvl="1"/>
            <a:r>
              <a:rPr lang="ro-RO"/>
              <a:t>să nu se piardă date de la senzor și</a:t>
            </a:r>
          </a:p>
          <a:p>
            <a:pPr lvl="1"/>
            <a:r>
              <a:rPr lang="ro-RO"/>
              <a:t>să se folosească ADC la precizia maximă.</a:t>
            </a:r>
          </a:p>
          <a:p>
            <a:r>
              <a:rPr lang="ro-RO" i="1"/>
              <a:t>Postprocesarea analogică </a:t>
            </a:r>
            <a:r>
              <a:rPr lang="ro-RO"/>
              <a:t>realizează interfațarea corectă dintre convertorul numeric analogic (DAC – digital to analog converter) sau ieșirea controlerului și elementul de execuție astfel încât să existe o adaptare corectă de putere între ieșirea din ADC, respectiv controler</a:t>
            </a:r>
            <a:r>
              <a:rPr lang="en-US"/>
              <a:t>,</a:t>
            </a:r>
            <a:r>
              <a:rPr lang="ro-RO"/>
              <a:t> cu cerințele elementului de execuție.</a:t>
            </a:r>
            <a:endParaRPr lang="en-US"/>
          </a:p>
        </p:txBody>
      </p:sp>
      <p:sp>
        <p:nvSpPr>
          <p:cNvPr id="4" name="Date Placeholder 3"/>
          <p:cNvSpPr>
            <a:spLocks noGrp="1"/>
          </p:cNvSpPr>
          <p:nvPr>
            <p:ph type="dt" sz="half" idx="10"/>
          </p:nvPr>
        </p:nvSpPr>
        <p:spPr/>
        <p:txBody>
          <a:bodyPr/>
          <a:lstStyle/>
          <a:p>
            <a:pPr>
              <a:defRPr/>
            </a:pPr>
            <a:fld id="{A197CC81-F4B1-4D0E-98FA-6F99E4D9C454}"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2</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4</a:t>
            </a:fld>
            <a:endParaRPr lang="en-US"/>
          </a:p>
        </p:txBody>
      </p:sp>
    </p:spTree>
    <p:extLst>
      <p:ext uri="{BB962C8B-B14F-4D97-AF65-F5344CB8AC3E}">
        <p14:creationId xmlns:p14="http://schemas.microsoft.com/office/powerpoint/2010/main" val="311153190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o-RO" sz="3600">
                <a:solidFill>
                  <a:srgbClr val="D2533C"/>
                </a:solidFill>
              </a:rPr>
              <a:t>Preprocesarea analogică</a:t>
            </a:r>
            <a:br>
              <a:rPr lang="ro-RO" sz="3600">
                <a:solidFill>
                  <a:srgbClr val="D2533C"/>
                </a:solidFill>
              </a:rPr>
            </a:br>
            <a:r>
              <a:rPr lang="ro-RO" sz="2800">
                <a:solidFill>
                  <a:srgbClr val="D2533C"/>
                </a:solidFill>
              </a:rPr>
              <a:t>Proiectarea circuitului AIA</a:t>
            </a:r>
            <a:endParaRPr lang="en-US"/>
          </a:p>
        </p:txBody>
      </p:sp>
      <p:sp>
        <p:nvSpPr>
          <p:cNvPr id="3" name="Content Placeholder 2"/>
          <p:cNvSpPr>
            <a:spLocks noGrp="1"/>
          </p:cNvSpPr>
          <p:nvPr>
            <p:ph idx="1"/>
          </p:nvPr>
        </p:nvSpPr>
        <p:spPr/>
        <p:txBody>
          <a:bodyPr/>
          <a:lstStyle/>
          <a:p>
            <a:r>
              <a:rPr lang="ro-RO"/>
              <a:t>Ecuația finală după care funcționează circuitul AIA este:</a:t>
            </a:r>
          </a:p>
          <a:p>
            <a:endParaRPr lang="ro-RO"/>
          </a:p>
          <a:p>
            <a:r>
              <a:rPr lang="en-US"/>
              <a:t>Se observă că m&lt;0 </a:t>
            </a:r>
            <a:r>
              <a:rPr lang="ro-RO"/>
              <a:t>şi </a:t>
            </a:r>
            <a:r>
              <a:rPr lang="en-US"/>
              <a:t>b&gt;0.</a:t>
            </a:r>
            <a:endParaRPr lang="ro-RO"/>
          </a:p>
          <a:p>
            <a:r>
              <a:rPr lang="en-US"/>
              <a:t>Rezultă că ne af</a:t>
            </a:r>
            <a:r>
              <a:rPr lang="ro-RO"/>
              <a:t>lăm în </a:t>
            </a:r>
            <a:r>
              <a:rPr lang="ro-RO" u="sng"/>
              <a:t>cazul 3</a:t>
            </a:r>
            <a:r>
              <a:rPr lang="ro-RO"/>
              <a:t>, schema circuitului fiind:</a:t>
            </a:r>
            <a:br>
              <a:rPr lang="ro-RO"/>
            </a:br>
            <a:br>
              <a:rPr lang="ro-RO"/>
            </a:br>
            <a:br>
              <a:rPr lang="ro-RO"/>
            </a:br>
            <a:br>
              <a:rPr lang="ro-RO"/>
            </a:br>
            <a:br>
              <a:rPr lang="ro-RO"/>
            </a:br>
            <a:br>
              <a:rPr lang="ro-RO"/>
            </a:br>
            <a:br>
              <a:rPr lang="ro-RO"/>
            </a:br>
            <a:br>
              <a:rPr lang="ro-RO"/>
            </a:br>
            <a:r>
              <a:rPr lang="ro-RO"/>
              <a:t>unde U</a:t>
            </a:r>
            <a:r>
              <a:rPr lang="ro-RO" baseline="-25000"/>
              <a:t>REF</a:t>
            </a:r>
            <a:r>
              <a:rPr lang="ro-RO"/>
              <a:t>=2,495V (dat de TL431) iar E</a:t>
            </a:r>
            <a:r>
              <a:rPr lang="ro-RO" baseline="-25000"/>
              <a:t>C</a:t>
            </a:r>
            <a:r>
              <a:rPr lang="ro-RO"/>
              <a:t>=5V.</a:t>
            </a:r>
            <a:endParaRPr lang="en-US"/>
          </a:p>
        </p:txBody>
      </p:sp>
      <p:sp>
        <p:nvSpPr>
          <p:cNvPr id="4" name="Date Placeholder 3"/>
          <p:cNvSpPr>
            <a:spLocks noGrp="1"/>
          </p:cNvSpPr>
          <p:nvPr>
            <p:ph type="dt" sz="half" idx="10"/>
          </p:nvPr>
        </p:nvSpPr>
        <p:spPr/>
        <p:txBody>
          <a:bodyPr/>
          <a:lstStyle/>
          <a:p>
            <a:pPr>
              <a:defRPr/>
            </a:pPr>
            <a:fld id="{87CC2115-318A-4583-B504-93074DA35EB4}"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2</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40</a:t>
            </a:fld>
            <a:endParaRPr lang="en-US"/>
          </a:p>
        </p:txBody>
      </p:sp>
      <p:graphicFrame>
        <p:nvGraphicFramePr>
          <p:cNvPr id="7" name="Object 6"/>
          <p:cNvGraphicFramePr>
            <a:graphicFrameLocks noChangeAspect="1"/>
          </p:cNvGraphicFramePr>
          <p:nvPr>
            <p:extLst>
              <p:ext uri="{D42A27DB-BD31-4B8C-83A1-F6EECF244321}">
                <p14:modId xmlns:p14="http://schemas.microsoft.com/office/powerpoint/2010/main" val="151917101"/>
              </p:ext>
            </p:extLst>
          </p:nvPr>
        </p:nvGraphicFramePr>
        <p:xfrm>
          <a:off x="711720" y="2057400"/>
          <a:ext cx="2717280" cy="457200"/>
        </p:xfrm>
        <a:graphic>
          <a:graphicData uri="http://schemas.openxmlformats.org/presentationml/2006/ole">
            <mc:AlternateContent xmlns:mc="http://schemas.openxmlformats.org/markup-compatibility/2006">
              <mc:Choice xmlns:v="urn:schemas-microsoft-com:vml" Requires="v">
                <p:oleObj spid="_x0000_s13391" name="Equation" r:id="rId3" imgW="1358640" imgH="228600" progId="Equation.3">
                  <p:embed/>
                </p:oleObj>
              </mc:Choice>
              <mc:Fallback>
                <p:oleObj name="Equation" r:id="rId3" imgW="1358640" imgH="228600" progId="Equation.3">
                  <p:embed/>
                  <p:pic>
                    <p:nvPicPr>
                      <p:cNvPr id="0" name=""/>
                      <p:cNvPicPr/>
                      <p:nvPr/>
                    </p:nvPicPr>
                    <p:blipFill>
                      <a:blip r:embed="rId4"/>
                      <a:stretch>
                        <a:fillRect/>
                      </a:stretch>
                    </p:blipFill>
                    <p:spPr>
                      <a:xfrm>
                        <a:off x="711720" y="2057400"/>
                        <a:ext cx="2717280" cy="457200"/>
                      </a:xfrm>
                      <a:prstGeom prst="rect">
                        <a:avLst/>
                      </a:prstGeom>
                    </p:spPr>
                  </p:pic>
                </p:oleObj>
              </mc:Fallback>
            </mc:AlternateContent>
          </a:graphicData>
        </a:graphic>
      </p:graphicFrame>
      <p:pic>
        <p:nvPicPr>
          <p:cNvPr id="8" name="Picture 7"/>
          <p:cNvPicPr>
            <a:picLocks noChangeAspect="1" noChangeArrowheads="1"/>
          </p:cNvPicPr>
          <p:nvPr/>
        </p:nvPicPr>
        <p:blipFill>
          <a:blip r:embed="rId5"/>
          <a:srcRect/>
          <a:stretch>
            <a:fillRect/>
          </a:stretch>
        </p:blipFill>
        <p:spPr bwMode="auto">
          <a:xfrm>
            <a:off x="2507456" y="3429000"/>
            <a:ext cx="4129088" cy="2372663"/>
          </a:xfrm>
          <a:prstGeom prst="rect">
            <a:avLst/>
          </a:prstGeom>
          <a:noFill/>
          <a:ln w="9525">
            <a:noFill/>
            <a:miter lim="800000"/>
            <a:headEnd/>
            <a:tailEnd/>
          </a:ln>
        </p:spPr>
      </p:pic>
    </p:spTree>
    <p:extLst>
      <p:ext uri="{BB962C8B-B14F-4D97-AF65-F5344CB8AC3E}">
        <p14:creationId xmlns:p14="http://schemas.microsoft.com/office/powerpoint/2010/main" val="179734083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o-RO" sz="3600">
                <a:solidFill>
                  <a:srgbClr val="D2533C"/>
                </a:solidFill>
              </a:rPr>
              <a:t>Preprocesarea analogică</a:t>
            </a:r>
            <a:br>
              <a:rPr lang="ro-RO" sz="3600">
                <a:solidFill>
                  <a:srgbClr val="D2533C"/>
                </a:solidFill>
              </a:rPr>
            </a:br>
            <a:r>
              <a:rPr lang="ro-RO" sz="2800">
                <a:solidFill>
                  <a:srgbClr val="D2533C"/>
                </a:solidFill>
              </a:rPr>
              <a:t>Proiectarea circuitului AIA</a:t>
            </a:r>
            <a:endParaRPr lang="en-US"/>
          </a:p>
        </p:txBody>
      </p:sp>
      <p:sp>
        <p:nvSpPr>
          <p:cNvPr id="3" name="Content Placeholder 2"/>
          <p:cNvSpPr>
            <a:spLocks noGrp="1"/>
          </p:cNvSpPr>
          <p:nvPr>
            <p:ph idx="1"/>
          </p:nvPr>
        </p:nvSpPr>
        <p:spPr>
          <a:xfrm>
            <a:off x="485775" y="1600200"/>
            <a:ext cx="8229600" cy="4876800"/>
          </a:xfrm>
        </p:spPr>
        <p:txBody>
          <a:bodyPr/>
          <a:lstStyle/>
          <a:p>
            <a:r>
              <a:rPr lang="ro-RO"/>
              <a:t>Făcând înlocuirile în relațiile pentru </a:t>
            </a:r>
            <a:r>
              <a:rPr lang="ro-RO" i="1"/>
              <a:t>m</a:t>
            </a:r>
            <a:r>
              <a:rPr lang="ro-RO"/>
              <a:t> și </a:t>
            </a:r>
            <a:r>
              <a:rPr lang="ro-RO" i="1"/>
              <a:t>b</a:t>
            </a:r>
            <a:r>
              <a:rPr lang="ro-RO"/>
              <a:t>, obținem:</a:t>
            </a:r>
          </a:p>
          <a:p>
            <a:endParaRPr lang="ro-RO"/>
          </a:p>
          <a:p>
            <a:endParaRPr lang="ro-RO"/>
          </a:p>
          <a:p>
            <a:endParaRPr lang="ro-RO"/>
          </a:p>
          <a:p>
            <a:endParaRPr lang="ro-RO"/>
          </a:p>
          <a:p>
            <a:r>
              <a:rPr lang="ro-RO"/>
              <a:t>Se alege R</a:t>
            </a:r>
            <a:r>
              <a:rPr lang="ro-RO" baseline="-25000"/>
              <a:t>I</a:t>
            </a:r>
            <a:r>
              <a:rPr lang="ro-RO">
                <a:sym typeface="Symbol" panose="05050102010706020507" pitchFamily="18" charset="2"/>
              </a:rPr>
              <a:t> și rezultă R</a:t>
            </a:r>
            <a:r>
              <a:rPr lang="ro-RO" baseline="-25000">
                <a:sym typeface="Symbol" panose="05050102010706020507" pitchFamily="18" charset="2"/>
              </a:rPr>
              <a:t>R.</a:t>
            </a:r>
            <a:r>
              <a:rPr lang="ro-RO">
                <a:sym typeface="Symbol" panose="05050102010706020507" pitchFamily="18" charset="2"/>
              </a:rPr>
              <a:t> Valorile pentru perechile (R</a:t>
            </a:r>
            <a:r>
              <a:rPr lang="ro-RO" baseline="-25000">
                <a:sym typeface="Symbol" panose="05050102010706020507" pitchFamily="18" charset="2"/>
              </a:rPr>
              <a:t>I</a:t>
            </a:r>
            <a:r>
              <a:rPr lang="ro-RO">
                <a:sym typeface="Symbol" panose="05050102010706020507" pitchFamily="18" charset="2"/>
              </a:rPr>
              <a:t>, R</a:t>
            </a:r>
            <a:r>
              <a:rPr lang="ro-RO" baseline="-25000">
                <a:sym typeface="Symbol" panose="05050102010706020507" pitchFamily="18" charset="2"/>
              </a:rPr>
              <a:t>R</a:t>
            </a:r>
            <a:r>
              <a:rPr lang="ro-RO">
                <a:sym typeface="Symbol" panose="05050102010706020507" pitchFamily="18" charset="2"/>
              </a:rPr>
              <a:t>) și (R</a:t>
            </a:r>
            <a:r>
              <a:rPr lang="ro-RO" baseline="-25000">
                <a:sym typeface="Symbol" panose="05050102010706020507" pitchFamily="18" charset="2"/>
              </a:rPr>
              <a:t>1</a:t>
            </a:r>
            <a:r>
              <a:rPr lang="ro-RO">
                <a:sym typeface="Symbol" panose="05050102010706020507" pitchFamily="18" charset="2"/>
              </a:rPr>
              <a:t>, R</a:t>
            </a:r>
            <a:r>
              <a:rPr lang="ro-RO" baseline="-25000">
                <a:sym typeface="Symbol" panose="05050102010706020507" pitchFamily="18" charset="2"/>
              </a:rPr>
              <a:t>2</a:t>
            </a:r>
            <a:r>
              <a:rPr lang="ro-RO">
                <a:sym typeface="Symbol" panose="05050102010706020507" pitchFamily="18" charset="2"/>
              </a:rPr>
              <a:t>) ar trebui astfel potrivite încât intrările AO să vadă rezistențe de valori egale spre masă. În acest fel se anulează efectul curenților de polarizare a intrărilor AO.</a:t>
            </a:r>
          </a:p>
          <a:p>
            <a:r>
              <a:rPr lang="ro-RO">
                <a:sym typeface="Symbol" panose="05050102010706020507" pitchFamily="18" charset="2"/>
              </a:rPr>
              <a:t>Analizând circuitul AIA, acestă condiție înseamnă:</a:t>
            </a:r>
          </a:p>
        </p:txBody>
      </p:sp>
      <p:sp>
        <p:nvSpPr>
          <p:cNvPr id="4" name="Date Placeholder 3"/>
          <p:cNvSpPr>
            <a:spLocks noGrp="1"/>
          </p:cNvSpPr>
          <p:nvPr>
            <p:ph type="dt" sz="half" idx="10"/>
          </p:nvPr>
        </p:nvSpPr>
        <p:spPr/>
        <p:txBody>
          <a:bodyPr/>
          <a:lstStyle/>
          <a:p>
            <a:pPr>
              <a:defRPr/>
            </a:pPr>
            <a:fld id="{04BBF982-21AA-4B3E-8CBA-53B764718A53}"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2</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41</a:t>
            </a:fld>
            <a:endParaRPr lang="en-US"/>
          </a:p>
        </p:txBody>
      </p:sp>
      <p:graphicFrame>
        <p:nvGraphicFramePr>
          <p:cNvPr id="7" name="Object 4"/>
          <p:cNvGraphicFramePr>
            <a:graphicFrameLocks noChangeAspect="1"/>
          </p:cNvGraphicFramePr>
          <p:nvPr>
            <p:extLst>
              <p:ext uri="{D42A27DB-BD31-4B8C-83A1-F6EECF244321}">
                <p14:modId xmlns:p14="http://schemas.microsoft.com/office/powerpoint/2010/main" val="3140371564"/>
              </p:ext>
            </p:extLst>
          </p:nvPr>
        </p:nvGraphicFramePr>
        <p:xfrm>
          <a:off x="762000" y="1981200"/>
          <a:ext cx="3632200" cy="863600"/>
        </p:xfrm>
        <a:graphic>
          <a:graphicData uri="http://schemas.openxmlformats.org/presentationml/2006/ole">
            <mc:AlternateContent xmlns:mc="http://schemas.openxmlformats.org/markup-compatibility/2006">
              <mc:Choice xmlns:v="urn:schemas-microsoft-com:vml" Requires="v">
                <p:oleObj spid="_x0000_s14575" name="Equation" r:id="rId3" imgW="1815840" imgH="431640" progId="Equation.3">
                  <p:embed/>
                </p:oleObj>
              </mc:Choice>
              <mc:Fallback>
                <p:oleObj name="Equation" r:id="rId3" imgW="1815840" imgH="431640" progId="Equation.3">
                  <p:embed/>
                  <p:pic>
                    <p:nvPicPr>
                      <p:cNvPr id="442372" name="Object 4"/>
                      <p:cNvPicPr>
                        <a:picLocks noChangeAspect="1" noChangeArrowheads="1"/>
                      </p:cNvPicPr>
                      <p:nvPr/>
                    </p:nvPicPr>
                    <p:blipFill>
                      <a:blip r:embed="rId4"/>
                      <a:srcRect/>
                      <a:stretch>
                        <a:fillRect/>
                      </a:stretch>
                    </p:blipFill>
                    <p:spPr bwMode="auto">
                      <a:xfrm>
                        <a:off x="762000" y="1981200"/>
                        <a:ext cx="3632200" cy="863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 name="Object 6"/>
          <p:cNvGraphicFramePr>
            <a:graphicFrameLocks noChangeAspect="1"/>
          </p:cNvGraphicFramePr>
          <p:nvPr>
            <p:extLst>
              <p:ext uri="{D42A27DB-BD31-4B8C-83A1-F6EECF244321}">
                <p14:modId xmlns:p14="http://schemas.microsoft.com/office/powerpoint/2010/main" val="3342318040"/>
              </p:ext>
            </p:extLst>
          </p:nvPr>
        </p:nvGraphicFramePr>
        <p:xfrm>
          <a:off x="812800" y="2819400"/>
          <a:ext cx="7645400" cy="965200"/>
        </p:xfrm>
        <a:graphic>
          <a:graphicData uri="http://schemas.openxmlformats.org/presentationml/2006/ole">
            <mc:AlternateContent xmlns:mc="http://schemas.openxmlformats.org/markup-compatibility/2006">
              <mc:Choice xmlns:v="urn:schemas-microsoft-com:vml" Requires="v">
                <p:oleObj spid="_x0000_s14576" name="Equation" r:id="rId5" imgW="3822480" imgH="482400" progId="Equation.3">
                  <p:embed/>
                </p:oleObj>
              </mc:Choice>
              <mc:Fallback>
                <p:oleObj name="Equation" r:id="rId5" imgW="3822480" imgH="482400" progId="Equation.3">
                  <p:embed/>
                  <p:pic>
                    <p:nvPicPr>
                      <p:cNvPr id="442374" name="Object 6"/>
                      <p:cNvPicPr>
                        <a:picLocks noChangeAspect="1" noChangeArrowheads="1"/>
                      </p:cNvPicPr>
                      <p:nvPr/>
                    </p:nvPicPr>
                    <p:blipFill>
                      <a:blip r:embed="rId6"/>
                      <a:srcRect/>
                      <a:stretch>
                        <a:fillRect/>
                      </a:stretch>
                    </p:blipFill>
                    <p:spPr bwMode="auto">
                      <a:xfrm>
                        <a:off x="812800" y="2819400"/>
                        <a:ext cx="7645400" cy="965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11" name="Picture 10"/>
          <p:cNvPicPr>
            <a:picLocks noChangeAspect="1" noChangeArrowheads="1"/>
          </p:cNvPicPr>
          <p:nvPr/>
        </p:nvPicPr>
        <p:blipFill>
          <a:blip r:embed="rId7"/>
          <a:srcRect/>
          <a:stretch>
            <a:fillRect/>
          </a:stretch>
        </p:blipFill>
        <p:spPr bwMode="auto">
          <a:xfrm>
            <a:off x="6941820" y="381000"/>
            <a:ext cx="2202180" cy="1264920"/>
          </a:xfrm>
          <a:prstGeom prst="rect">
            <a:avLst/>
          </a:prstGeom>
          <a:noFill/>
          <a:ln w="9525">
            <a:noFill/>
            <a:miter lim="800000"/>
            <a:headEnd/>
            <a:tailEnd/>
          </a:ln>
        </p:spPr>
      </p:pic>
      <p:graphicFrame>
        <p:nvGraphicFramePr>
          <p:cNvPr id="13" name="Object 12"/>
          <p:cNvGraphicFramePr>
            <a:graphicFrameLocks noChangeAspect="1"/>
          </p:cNvGraphicFramePr>
          <p:nvPr>
            <p:extLst>
              <p:ext uri="{D42A27DB-BD31-4B8C-83A1-F6EECF244321}">
                <p14:modId xmlns:p14="http://schemas.microsoft.com/office/powerpoint/2010/main" val="3904531030"/>
              </p:ext>
            </p:extLst>
          </p:nvPr>
        </p:nvGraphicFramePr>
        <p:xfrm>
          <a:off x="749300" y="5791200"/>
          <a:ext cx="1828800" cy="508000"/>
        </p:xfrm>
        <a:graphic>
          <a:graphicData uri="http://schemas.openxmlformats.org/presentationml/2006/ole">
            <mc:AlternateContent xmlns:mc="http://schemas.openxmlformats.org/markup-compatibility/2006">
              <mc:Choice xmlns:v="urn:schemas-microsoft-com:vml" Requires="v">
                <p:oleObj spid="_x0000_s14577" name="Equation" r:id="rId8" imgW="914400" imgH="253800" progId="Equation.3">
                  <p:embed/>
                </p:oleObj>
              </mc:Choice>
              <mc:Fallback>
                <p:oleObj name="Equation" r:id="rId8" imgW="914400" imgH="253800" progId="Equation.3">
                  <p:embed/>
                  <p:pic>
                    <p:nvPicPr>
                      <p:cNvPr id="13" name="Object 12"/>
                      <p:cNvPicPr/>
                      <p:nvPr/>
                    </p:nvPicPr>
                    <p:blipFill>
                      <a:blip r:embed="rId9"/>
                      <a:stretch>
                        <a:fillRect/>
                      </a:stretch>
                    </p:blipFill>
                    <p:spPr>
                      <a:xfrm>
                        <a:off x="749300" y="5791200"/>
                        <a:ext cx="1828800" cy="508000"/>
                      </a:xfrm>
                      <a:prstGeom prst="rect">
                        <a:avLst/>
                      </a:prstGeom>
                    </p:spPr>
                  </p:pic>
                </p:oleObj>
              </mc:Fallback>
            </mc:AlternateContent>
          </a:graphicData>
        </a:graphic>
      </p:graphicFrame>
    </p:spTree>
    <p:extLst>
      <p:ext uri="{BB962C8B-B14F-4D97-AF65-F5344CB8AC3E}">
        <p14:creationId xmlns:p14="http://schemas.microsoft.com/office/powerpoint/2010/main" val="260207396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o-RO" sz="3600">
                <a:solidFill>
                  <a:srgbClr val="D2533C"/>
                </a:solidFill>
              </a:rPr>
              <a:t>Preprocesarea analogică</a:t>
            </a:r>
            <a:br>
              <a:rPr lang="ro-RO" sz="3600">
                <a:solidFill>
                  <a:srgbClr val="D2533C"/>
                </a:solidFill>
              </a:rPr>
            </a:br>
            <a:r>
              <a:rPr lang="ro-RO" sz="2800">
                <a:solidFill>
                  <a:srgbClr val="D2533C"/>
                </a:solidFill>
              </a:rPr>
              <a:t>Proiectarea circuitului AIA</a:t>
            </a:r>
            <a:endParaRPr lang="en-US" sz="2700"/>
          </a:p>
        </p:txBody>
      </p:sp>
      <p:sp>
        <p:nvSpPr>
          <p:cNvPr id="3" name="Content Placeholder 2"/>
          <p:cNvSpPr>
            <a:spLocks noGrp="1"/>
          </p:cNvSpPr>
          <p:nvPr>
            <p:ph idx="1"/>
          </p:nvPr>
        </p:nvSpPr>
        <p:spPr/>
        <p:txBody>
          <a:bodyPr/>
          <a:lstStyle/>
          <a:p>
            <a:r>
              <a:rPr lang="ro-RO">
                <a:sym typeface="Symbol" panose="05050102010706020507" pitchFamily="18" charset="2"/>
              </a:rPr>
              <a:t>După mai multe încercări, se alege R</a:t>
            </a:r>
            <a:r>
              <a:rPr lang="ro-RO" baseline="-25000">
                <a:sym typeface="Symbol" panose="05050102010706020507" pitchFamily="18" charset="2"/>
              </a:rPr>
              <a:t>R</a:t>
            </a:r>
            <a:r>
              <a:rPr lang="ro-RO">
                <a:sym typeface="Symbol" panose="05050102010706020507" pitchFamily="18" charset="2"/>
              </a:rPr>
              <a:t>=383k și rezultă pentru R</a:t>
            </a:r>
            <a:r>
              <a:rPr lang="ro-RO" baseline="-25000">
                <a:sym typeface="Symbol" panose="05050102010706020507" pitchFamily="18" charset="2"/>
              </a:rPr>
              <a:t>I</a:t>
            </a:r>
            <a:r>
              <a:rPr lang="ro-RO">
                <a:sym typeface="Symbol" panose="05050102010706020507" pitchFamily="18" charset="2"/>
              </a:rPr>
              <a:t> valoarea R</a:t>
            </a:r>
            <a:r>
              <a:rPr lang="ro-RO" baseline="-25000">
                <a:sym typeface="Symbol" panose="05050102010706020507" pitchFamily="18" charset="2"/>
              </a:rPr>
              <a:t>I</a:t>
            </a:r>
            <a:r>
              <a:rPr lang="ro-RO">
                <a:sym typeface="Symbol" panose="05050102010706020507" pitchFamily="18" charset="2"/>
              </a:rPr>
              <a:t>=R</a:t>
            </a:r>
            <a:r>
              <a:rPr lang="ro-RO" baseline="-25000">
                <a:sym typeface="Symbol" panose="05050102010706020507" pitchFamily="18" charset="2"/>
              </a:rPr>
              <a:t>R</a:t>
            </a:r>
            <a:r>
              <a:rPr lang="ro-RO">
                <a:sym typeface="Symbol" panose="05050102010706020507" pitchFamily="18" charset="2"/>
              </a:rPr>
              <a:t>/16=23,94k. Se alege valoarea standard R</a:t>
            </a:r>
            <a:r>
              <a:rPr lang="ro-RO" baseline="-25000">
                <a:sym typeface="Symbol" panose="05050102010706020507" pitchFamily="18" charset="2"/>
              </a:rPr>
              <a:t>I</a:t>
            </a:r>
            <a:r>
              <a:rPr lang="ro-RO">
                <a:sym typeface="Symbol" panose="05050102010706020507" pitchFamily="18" charset="2"/>
              </a:rPr>
              <a:t>=23,7k, toleranța 1%.</a:t>
            </a:r>
          </a:p>
          <a:p>
            <a:r>
              <a:rPr lang="ro-RO">
                <a:sym typeface="Symbol" panose="05050102010706020507" pitchFamily="18" charset="2"/>
              </a:rPr>
              <a:t>Cu aceste valori, R</a:t>
            </a:r>
            <a:r>
              <a:rPr lang="ro-RO" baseline="-25000">
                <a:sym typeface="Symbol" panose="05050102010706020507" pitchFamily="18" charset="2"/>
              </a:rPr>
              <a:t>1</a:t>
            </a:r>
            <a:r>
              <a:rPr lang="ro-RO">
                <a:sym typeface="Symbol" panose="05050102010706020507" pitchFamily="18" charset="2"/>
              </a:rPr>
              <a:t> și R</a:t>
            </a:r>
            <a:r>
              <a:rPr lang="ro-RO" baseline="-25000">
                <a:sym typeface="Symbol" panose="05050102010706020507" pitchFamily="18" charset="2"/>
              </a:rPr>
              <a:t>2</a:t>
            </a:r>
            <a:r>
              <a:rPr lang="ro-RO">
                <a:sym typeface="Symbol" panose="05050102010706020507" pitchFamily="18" charset="2"/>
              </a:rPr>
              <a:t> sunt în relația</a:t>
            </a:r>
          </a:p>
          <a:p>
            <a:endParaRPr lang="ro-RO">
              <a:sym typeface="Symbol" panose="05050102010706020507" pitchFamily="18" charset="2"/>
            </a:endParaRPr>
          </a:p>
          <a:p>
            <a:endParaRPr lang="ro-RO">
              <a:sym typeface="Symbol" panose="05050102010706020507" pitchFamily="18" charset="2"/>
            </a:endParaRPr>
          </a:p>
          <a:p>
            <a:endParaRPr lang="ro-RO">
              <a:sym typeface="Symbol" panose="05050102010706020507" pitchFamily="18" charset="2"/>
            </a:endParaRPr>
          </a:p>
          <a:p>
            <a:endParaRPr lang="ro-RO">
              <a:sym typeface="Symbol" panose="05050102010706020507" pitchFamily="18" charset="2"/>
            </a:endParaRPr>
          </a:p>
          <a:p>
            <a:endParaRPr lang="ro-RO">
              <a:sym typeface="Symbol" panose="05050102010706020507" pitchFamily="18" charset="2"/>
            </a:endParaRPr>
          </a:p>
          <a:p>
            <a:r>
              <a:rPr lang="ro-RO">
                <a:sym typeface="Symbol" panose="05050102010706020507" pitchFamily="18" charset="2"/>
              </a:rPr>
              <a:t>Se alege R</a:t>
            </a:r>
            <a:r>
              <a:rPr lang="ro-RO" baseline="-25000">
                <a:sym typeface="Symbol" panose="05050102010706020507" pitchFamily="18" charset="2"/>
              </a:rPr>
              <a:t>1</a:t>
            </a:r>
            <a:r>
              <a:rPr lang="ro-RO">
                <a:sym typeface="Symbol" panose="05050102010706020507" pitchFamily="18" charset="2"/>
              </a:rPr>
              <a:t>=105k și rezultă R</a:t>
            </a:r>
            <a:r>
              <a:rPr lang="ro-RO" baseline="-25000">
                <a:sym typeface="Symbol" panose="05050102010706020507" pitchFamily="18" charset="2"/>
              </a:rPr>
              <a:t>2</a:t>
            </a:r>
            <a:r>
              <a:rPr lang="ro-RO">
                <a:sym typeface="Symbol" panose="05050102010706020507" pitchFamily="18" charset="2"/>
              </a:rPr>
              <a:t>=33,18k. Se alege valoarea standard R</a:t>
            </a:r>
            <a:r>
              <a:rPr lang="ro-RO" baseline="-25000">
                <a:sym typeface="Symbol" panose="05050102010706020507" pitchFamily="18" charset="2"/>
              </a:rPr>
              <a:t>2</a:t>
            </a:r>
            <a:r>
              <a:rPr lang="ro-RO">
                <a:sym typeface="Symbol" panose="05050102010706020507" pitchFamily="18" charset="2"/>
              </a:rPr>
              <a:t>=33,2k.</a:t>
            </a:r>
            <a:endParaRPr lang="en-US"/>
          </a:p>
        </p:txBody>
      </p:sp>
      <p:sp>
        <p:nvSpPr>
          <p:cNvPr id="4" name="Date Placeholder 3"/>
          <p:cNvSpPr>
            <a:spLocks noGrp="1"/>
          </p:cNvSpPr>
          <p:nvPr>
            <p:ph type="dt" sz="half" idx="10"/>
          </p:nvPr>
        </p:nvSpPr>
        <p:spPr/>
        <p:txBody>
          <a:bodyPr/>
          <a:lstStyle/>
          <a:p>
            <a:pPr>
              <a:defRPr/>
            </a:pPr>
            <a:fld id="{9F34DFB8-09EE-4BE7-8106-E4D523D953A4}"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2</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42</a:t>
            </a:fld>
            <a:endParaRPr lang="en-US"/>
          </a:p>
        </p:txBody>
      </p:sp>
      <p:graphicFrame>
        <p:nvGraphicFramePr>
          <p:cNvPr id="8" name="Object 7"/>
          <p:cNvGraphicFramePr>
            <a:graphicFrameLocks noChangeAspect="1"/>
          </p:cNvGraphicFramePr>
          <p:nvPr>
            <p:extLst>
              <p:ext uri="{D42A27DB-BD31-4B8C-83A1-F6EECF244321}">
                <p14:modId xmlns:p14="http://schemas.microsoft.com/office/powerpoint/2010/main" val="3657626364"/>
              </p:ext>
            </p:extLst>
          </p:nvPr>
        </p:nvGraphicFramePr>
        <p:xfrm>
          <a:off x="685800" y="4902720"/>
          <a:ext cx="4038480" cy="431280"/>
        </p:xfrm>
        <a:graphic>
          <a:graphicData uri="http://schemas.openxmlformats.org/presentationml/2006/ole">
            <mc:AlternateContent xmlns:mc="http://schemas.openxmlformats.org/markup-compatibility/2006">
              <mc:Choice xmlns:v="urn:schemas-microsoft-com:vml" Requires="v">
                <p:oleObj spid="_x0000_s19670" name="Equation" r:id="rId3" imgW="2019240" imgH="215640" progId="Equation.3">
                  <p:embed/>
                </p:oleObj>
              </mc:Choice>
              <mc:Fallback>
                <p:oleObj name="Equation" r:id="rId3" imgW="2019240" imgH="215640" progId="Equation.3">
                  <p:embed/>
                  <p:pic>
                    <p:nvPicPr>
                      <p:cNvPr id="0" name=""/>
                      <p:cNvPicPr/>
                      <p:nvPr/>
                    </p:nvPicPr>
                    <p:blipFill>
                      <a:blip r:embed="rId4"/>
                      <a:stretch>
                        <a:fillRect/>
                      </a:stretch>
                    </p:blipFill>
                    <p:spPr>
                      <a:xfrm>
                        <a:off x="685800" y="4902720"/>
                        <a:ext cx="4038480" cy="431280"/>
                      </a:xfrm>
                      <a:prstGeom prst="rect">
                        <a:avLst/>
                      </a:prstGeom>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1612635912"/>
              </p:ext>
            </p:extLst>
          </p:nvPr>
        </p:nvGraphicFramePr>
        <p:xfrm>
          <a:off x="685800" y="4369320"/>
          <a:ext cx="2615760" cy="431280"/>
        </p:xfrm>
        <a:graphic>
          <a:graphicData uri="http://schemas.openxmlformats.org/presentationml/2006/ole">
            <mc:AlternateContent xmlns:mc="http://schemas.openxmlformats.org/markup-compatibility/2006">
              <mc:Choice xmlns:v="urn:schemas-microsoft-com:vml" Requires="v">
                <p:oleObj spid="_x0000_s19671" name="Equation" r:id="rId5" imgW="1307880" imgH="215640" progId="Equation.3">
                  <p:embed/>
                </p:oleObj>
              </mc:Choice>
              <mc:Fallback>
                <p:oleObj name="Equation" r:id="rId5" imgW="1307880" imgH="215640" progId="Equation.3">
                  <p:embed/>
                  <p:pic>
                    <p:nvPicPr>
                      <p:cNvPr id="0" name=""/>
                      <p:cNvPicPr/>
                      <p:nvPr/>
                    </p:nvPicPr>
                    <p:blipFill>
                      <a:blip r:embed="rId6"/>
                      <a:stretch>
                        <a:fillRect/>
                      </a:stretch>
                    </p:blipFill>
                    <p:spPr>
                      <a:xfrm>
                        <a:off x="685800" y="4369320"/>
                        <a:ext cx="2615760" cy="431280"/>
                      </a:xfrm>
                      <a:prstGeom prst="rect">
                        <a:avLst/>
                      </a:prstGeom>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2870953563"/>
              </p:ext>
            </p:extLst>
          </p:nvPr>
        </p:nvGraphicFramePr>
        <p:xfrm>
          <a:off x="685800" y="3276600"/>
          <a:ext cx="6807200" cy="863600"/>
        </p:xfrm>
        <a:graphic>
          <a:graphicData uri="http://schemas.openxmlformats.org/presentationml/2006/ole">
            <mc:AlternateContent xmlns:mc="http://schemas.openxmlformats.org/markup-compatibility/2006">
              <mc:Choice xmlns:v="urn:schemas-microsoft-com:vml" Requires="v">
                <p:oleObj spid="_x0000_s19672" name="Equation" r:id="rId7" imgW="3403440" imgH="431640" progId="Equation.3">
                  <p:embed/>
                </p:oleObj>
              </mc:Choice>
              <mc:Fallback>
                <p:oleObj name="Equation" r:id="rId7" imgW="3403440" imgH="431640" progId="Equation.3">
                  <p:embed/>
                  <p:pic>
                    <p:nvPicPr>
                      <p:cNvPr id="10" name="Object 9"/>
                      <p:cNvPicPr/>
                      <p:nvPr/>
                    </p:nvPicPr>
                    <p:blipFill>
                      <a:blip r:embed="rId8"/>
                      <a:stretch>
                        <a:fillRect/>
                      </a:stretch>
                    </p:blipFill>
                    <p:spPr>
                      <a:xfrm>
                        <a:off x="685800" y="3276600"/>
                        <a:ext cx="6807200" cy="863600"/>
                      </a:xfrm>
                      <a:prstGeom prst="rect">
                        <a:avLst/>
                      </a:prstGeom>
                    </p:spPr>
                  </p:pic>
                </p:oleObj>
              </mc:Fallback>
            </mc:AlternateContent>
          </a:graphicData>
        </a:graphic>
      </p:graphicFrame>
      <p:pic>
        <p:nvPicPr>
          <p:cNvPr id="11" name="Picture 10"/>
          <p:cNvPicPr>
            <a:picLocks noChangeAspect="1" noChangeArrowheads="1"/>
          </p:cNvPicPr>
          <p:nvPr/>
        </p:nvPicPr>
        <p:blipFill>
          <a:blip r:embed="rId9"/>
          <a:srcRect/>
          <a:stretch>
            <a:fillRect/>
          </a:stretch>
        </p:blipFill>
        <p:spPr bwMode="auto">
          <a:xfrm>
            <a:off x="6941820" y="381000"/>
            <a:ext cx="2202180" cy="1264920"/>
          </a:xfrm>
          <a:prstGeom prst="rect">
            <a:avLst/>
          </a:prstGeom>
          <a:noFill/>
          <a:ln w="9525">
            <a:noFill/>
            <a:miter lim="800000"/>
            <a:headEnd/>
            <a:tailEnd/>
          </a:ln>
        </p:spPr>
      </p:pic>
    </p:spTree>
    <p:extLst>
      <p:ext uri="{BB962C8B-B14F-4D97-AF65-F5344CB8AC3E}">
        <p14:creationId xmlns:p14="http://schemas.microsoft.com/office/powerpoint/2010/main" val="135384787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sz="3200">
                <a:solidFill>
                  <a:srgbClr val="D2533C"/>
                </a:solidFill>
              </a:rPr>
              <a:t>Preprocesarea analogică</a:t>
            </a:r>
            <a:br>
              <a:rPr lang="ro-RO" sz="3200">
                <a:solidFill>
                  <a:srgbClr val="D2533C"/>
                </a:solidFill>
              </a:rPr>
            </a:br>
            <a:r>
              <a:rPr lang="ro-RO" sz="2500">
                <a:solidFill>
                  <a:srgbClr val="D2533C"/>
                </a:solidFill>
              </a:rPr>
              <a:t>Proiectarea circuitului AIA</a:t>
            </a:r>
            <a:endParaRPr lang="en-US"/>
          </a:p>
        </p:txBody>
      </p:sp>
      <p:sp>
        <p:nvSpPr>
          <p:cNvPr id="3" name="Content Placeholder 2"/>
          <p:cNvSpPr>
            <a:spLocks noGrp="1"/>
          </p:cNvSpPr>
          <p:nvPr>
            <p:ph idx="1"/>
          </p:nvPr>
        </p:nvSpPr>
        <p:spPr/>
        <p:txBody>
          <a:bodyPr/>
          <a:lstStyle/>
          <a:p>
            <a:r>
              <a:rPr lang="ro-RO"/>
              <a:t>Se determină R</a:t>
            </a:r>
            <a:r>
              <a:rPr lang="ro-RO" baseline="-25000"/>
              <a:t>I</a:t>
            </a:r>
            <a:r>
              <a:rPr lang="en-US"/>
              <a:t>||R</a:t>
            </a:r>
            <a:r>
              <a:rPr lang="en-US" baseline="-25000"/>
              <a:t>R</a:t>
            </a:r>
            <a:r>
              <a:rPr lang="en-US"/>
              <a:t> </a:t>
            </a:r>
            <a:r>
              <a:rPr lang="ro-RO"/>
              <a:t>și</a:t>
            </a:r>
            <a:r>
              <a:rPr lang="en-US"/>
              <a:t> R</a:t>
            </a:r>
            <a:r>
              <a:rPr lang="en-US" baseline="-25000"/>
              <a:t>1</a:t>
            </a:r>
            <a:r>
              <a:rPr lang="en-US"/>
              <a:t>||R</a:t>
            </a:r>
            <a:r>
              <a:rPr lang="en-US" baseline="-25000"/>
              <a:t>2</a:t>
            </a:r>
            <a:endParaRPr lang="ro-RO"/>
          </a:p>
          <a:p>
            <a:endParaRPr lang="ro-RO"/>
          </a:p>
          <a:p>
            <a:endParaRPr lang="ro-RO"/>
          </a:p>
          <a:p>
            <a:endParaRPr lang="ro-RO"/>
          </a:p>
          <a:p>
            <a:endParaRPr lang="ro-RO"/>
          </a:p>
          <a:p>
            <a:r>
              <a:rPr lang="ro-RO"/>
              <a:t>Diferențele nu sunt atât de mari, astfel încât se poate presupune că intrările AO ”văd” spre masă rezistențede valori egale și astfel se anulează efectul curenților de polarizare a intrărilor AO.</a:t>
            </a:r>
            <a:endParaRPr lang="en-US"/>
          </a:p>
        </p:txBody>
      </p:sp>
      <p:sp>
        <p:nvSpPr>
          <p:cNvPr id="4" name="Date Placeholder 3"/>
          <p:cNvSpPr>
            <a:spLocks noGrp="1"/>
          </p:cNvSpPr>
          <p:nvPr>
            <p:ph type="dt" sz="half" idx="10"/>
          </p:nvPr>
        </p:nvSpPr>
        <p:spPr/>
        <p:txBody>
          <a:bodyPr/>
          <a:lstStyle/>
          <a:p>
            <a:pPr>
              <a:defRPr/>
            </a:pPr>
            <a:fld id="{9B7E40F7-7385-44BE-8F81-467546DCEB61}"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2</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43</a:t>
            </a:fld>
            <a:endParaRPr lang="en-US"/>
          </a:p>
        </p:txBody>
      </p:sp>
      <p:graphicFrame>
        <p:nvGraphicFramePr>
          <p:cNvPr id="7" name="Object 6"/>
          <p:cNvGraphicFramePr>
            <a:graphicFrameLocks noChangeAspect="1"/>
          </p:cNvGraphicFramePr>
          <p:nvPr>
            <p:extLst>
              <p:ext uri="{D42A27DB-BD31-4B8C-83A1-F6EECF244321}">
                <p14:modId xmlns:p14="http://schemas.microsoft.com/office/powerpoint/2010/main" val="2633776740"/>
              </p:ext>
            </p:extLst>
          </p:nvPr>
        </p:nvGraphicFramePr>
        <p:xfrm>
          <a:off x="685800" y="2057400"/>
          <a:ext cx="3733800" cy="838200"/>
        </p:xfrm>
        <a:graphic>
          <a:graphicData uri="http://schemas.openxmlformats.org/presentationml/2006/ole">
            <mc:AlternateContent xmlns:mc="http://schemas.openxmlformats.org/markup-compatibility/2006">
              <mc:Choice xmlns:v="urn:schemas-microsoft-com:vml" Requires="v">
                <p:oleObj spid="_x0000_s20616" name="Equation" r:id="rId3" imgW="1866600" imgH="419040" progId="Equation.3">
                  <p:embed/>
                </p:oleObj>
              </mc:Choice>
              <mc:Fallback>
                <p:oleObj name="Equation" r:id="rId3" imgW="1866600" imgH="419040" progId="Equation.3">
                  <p:embed/>
                  <p:pic>
                    <p:nvPicPr>
                      <p:cNvPr id="14" name="Object 13"/>
                      <p:cNvPicPr/>
                      <p:nvPr/>
                    </p:nvPicPr>
                    <p:blipFill>
                      <a:blip r:embed="rId4"/>
                      <a:stretch>
                        <a:fillRect/>
                      </a:stretch>
                    </p:blipFill>
                    <p:spPr>
                      <a:xfrm>
                        <a:off x="685800" y="2057400"/>
                        <a:ext cx="3733800" cy="838200"/>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1594689532"/>
              </p:ext>
            </p:extLst>
          </p:nvPr>
        </p:nvGraphicFramePr>
        <p:xfrm>
          <a:off x="685800" y="2971800"/>
          <a:ext cx="3657600" cy="836613"/>
        </p:xfrm>
        <a:graphic>
          <a:graphicData uri="http://schemas.openxmlformats.org/presentationml/2006/ole">
            <mc:AlternateContent xmlns:mc="http://schemas.openxmlformats.org/markup-compatibility/2006">
              <mc:Choice xmlns:v="urn:schemas-microsoft-com:vml" Requires="v">
                <p:oleObj spid="_x0000_s20617" name="Equation" r:id="rId5" imgW="1828800" imgH="419040" progId="Equation.3">
                  <p:embed/>
                </p:oleObj>
              </mc:Choice>
              <mc:Fallback>
                <p:oleObj name="Equation" r:id="rId5" imgW="1828800" imgH="419040" progId="Equation.3">
                  <p:embed/>
                  <p:pic>
                    <p:nvPicPr>
                      <p:cNvPr id="15" name="Object 14"/>
                      <p:cNvPicPr/>
                      <p:nvPr/>
                    </p:nvPicPr>
                    <p:blipFill>
                      <a:blip r:embed="rId6"/>
                      <a:stretch>
                        <a:fillRect/>
                      </a:stretch>
                    </p:blipFill>
                    <p:spPr>
                      <a:xfrm>
                        <a:off x="685800" y="2971800"/>
                        <a:ext cx="3657600" cy="836613"/>
                      </a:xfrm>
                      <a:prstGeom prst="rect">
                        <a:avLst/>
                      </a:prstGeom>
                    </p:spPr>
                  </p:pic>
                </p:oleObj>
              </mc:Fallback>
            </mc:AlternateContent>
          </a:graphicData>
        </a:graphic>
      </p:graphicFrame>
      <p:pic>
        <p:nvPicPr>
          <p:cNvPr id="9" name="Picture 8"/>
          <p:cNvPicPr>
            <a:picLocks noChangeAspect="1" noChangeArrowheads="1"/>
          </p:cNvPicPr>
          <p:nvPr/>
        </p:nvPicPr>
        <p:blipFill>
          <a:blip r:embed="rId7"/>
          <a:srcRect/>
          <a:stretch>
            <a:fillRect/>
          </a:stretch>
        </p:blipFill>
        <p:spPr bwMode="auto">
          <a:xfrm>
            <a:off x="6941820" y="381000"/>
            <a:ext cx="2202180" cy="1264920"/>
          </a:xfrm>
          <a:prstGeom prst="rect">
            <a:avLst/>
          </a:prstGeom>
          <a:noFill/>
          <a:ln w="9525">
            <a:noFill/>
            <a:miter lim="800000"/>
            <a:headEnd/>
            <a:tailEnd/>
          </a:ln>
        </p:spPr>
      </p:pic>
    </p:spTree>
    <p:extLst>
      <p:ext uri="{BB962C8B-B14F-4D97-AF65-F5344CB8AC3E}">
        <p14:creationId xmlns:p14="http://schemas.microsoft.com/office/powerpoint/2010/main" val="323332702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ro-RO" sz="3200">
                <a:solidFill>
                  <a:srgbClr val="D2533C"/>
                </a:solidFill>
              </a:rPr>
              <a:t>Preprocesarea analogică</a:t>
            </a:r>
            <a:br>
              <a:rPr lang="ro-RO" sz="3200">
                <a:solidFill>
                  <a:srgbClr val="D2533C"/>
                </a:solidFill>
              </a:rPr>
            </a:br>
            <a:r>
              <a:rPr lang="ro-RO" sz="2500">
                <a:solidFill>
                  <a:srgbClr val="D2533C"/>
                </a:solidFill>
              </a:rPr>
              <a:t>Proiectarea circuitului AIA</a:t>
            </a:r>
            <a:endParaRPr lang="en-US" sz="3200"/>
          </a:p>
        </p:txBody>
      </p:sp>
      <p:sp>
        <p:nvSpPr>
          <p:cNvPr id="3" name="Content Placeholder 2"/>
          <p:cNvSpPr>
            <a:spLocks noGrp="1"/>
          </p:cNvSpPr>
          <p:nvPr>
            <p:ph idx="1"/>
          </p:nvPr>
        </p:nvSpPr>
        <p:spPr/>
        <p:txBody>
          <a:bodyPr/>
          <a:lstStyle/>
          <a:p>
            <a:r>
              <a:rPr lang="ro-RO"/>
              <a:t>Câștigul, </a:t>
            </a:r>
            <a:r>
              <a:rPr lang="ro-RO" i="1"/>
              <a:t>m</a:t>
            </a:r>
            <a:r>
              <a:rPr lang="ro-RO"/>
              <a:t> și intersecția cu ordonata, </a:t>
            </a:r>
            <a:r>
              <a:rPr lang="ro-RO" i="1"/>
              <a:t>b</a:t>
            </a:r>
            <a:r>
              <a:rPr lang="ro-RO"/>
              <a:t>, nu sunt exacte, deoarece valorile exacte ale rezistențelor nu au fost disponibile în seria E96 (toleranța 1%).</a:t>
            </a:r>
          </a:p>
          <a:p>
            <a:r>
              <a:rPr lang="ro-RO"/>
              <a:t>Aceasta este o situație normală, dar eroarea trebuie eliminată.</a:t>
            </a:r>
          </a:p>
          <a:p>
            <a:r>
              <a:rPr lang="ro-RO"/>
              <a:t>Se utilizează două ajustări: o ajustare controlează câștigul, </a:t>
            </a:r>
            <a:r>
              <a:rPr lang="ro-RO" i="1"/>
              <a:t>m</a:t>
            </a:r>
            <a:r>
              <a:rPr lang="ro-RO"/>
              <a:t>, iar cealaltă controlează intersecția cu ordonata, </a:t>
            </a:r>
            <a:r>
              <a:rPr lang="ro-RO" i="1"/>
              <a:t>b</a:t>
            </a:r>
            <a:r>
              <a:rPr lang="ro-RO"/>
              <a:t>.</a:t>
            </a:r>
          </a:p>
          <a:p>
            <a:r>
              <a:rPr lang="ro-RO"/>
              <a:t>Valoarea rezistorului reglabil trebuie să fie suficient de mare pentru a oferi un interval de ajustare adecvat, dar orice valoare mai mare decât cea adecvată scade rezoluția de ajustare.</a:t>
            </a:r>
            <a:endParaRPr lang="en-US"/>
          </a:p>
        </p:txBody>
      </p:sp>
      <p:sp>
        <p:nvSpPr>
          <p:cNvPr id="4" name="Date Placeholder 3"/>
          <p:cNvSpPr>
            <a:spLocks noGrp="1"/>
          </p:cNvSpPr>
          <p:nvPr>
            <p:ph type="dt" sz="half" idx="10"/>
          </p:nvPr>
        </p:nvSpPr>
        <p:spPr/>
        <p:txBody>
          <a:bodyPr/>
          <a:lstStyle/>
          <a:p>
            <a:pPr>
              <a:defRPr/>
            </a:pPr>
            <a:fld id="{E338A401-621B-429D-8499-F2B09E27E627}"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2</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44</a:t>
            </a:fld>
            <a:endParaRPr lang="en-US"/>
          </a:p>
        </p:txBody>
      </p:sp>
      <p:pic>
        <p:nvPicPr>
          <p:cNvPr id="13" name="Picture 12"/>
          <p:cNvPicPr>
            <a:picLocks noChangeAspect="1" noChangeArrowheads="1"/>
          </p:cNvPicPr>
          <p:nvPr/>
        </p:nvPicPr>
        <p:blipFill>
          <a:blip r:embed="rId2"/>
          <a:srcRect/>
          <a:stretch>
            <a:fillRect/>
          </a:stretch>
        </p:blipFill>
        <p:spPr bwMode="auto">
          <a:xfrm>
            <a:off x="6941820" y="381000"/>
            <a:ext cx="2202180" cy="1264920"/>
          </a:xfrm>
          <a:prstGeom prst="rect">
            <a:avLst/>
          </a:prstGeom>
          <a:noFill/>
          <a:ln w="9525">
            <a:noFill/>
            <a:miter lim="800000"/>
            <a:headEnd/>
            <a:tailEnd/>
          </a:ln>
        </p:spPr>
      </p:pic>
    </p:spTree>
    <p:extLst>
      <p:ext uri="{BB962C8B-B14F-4D97-AF65-F5344CB8AC3E}">
        <p14:creationId xmlns:p14="http://schemas.microsoft.com/office/powerpoint/2010/main" val="412075288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ro-RO" sz="3200">
                <a:solidFill>
                  <a:srgbClr val="D2533C"/>
                </a:solidFill>
              </a:rPr>
              <a:t>Preprocesarea analogică</a:t>
            </a:r>
            <a:br>
              <a:rPr lang="ro-RO" sz="3200">
                <a:solidFill>
                  <a:srgbClr val="D2533C"/>
                </a:solidFill>
              </a:rPr>
            </a:br>
            <a:r>
              <a:rPr lang="ro-RO" sz="2500">
                <a:solidFill>
                  <a:srgbClr val="D2533C"/>
                </a:solidFill>
              </a:rPr>
              <a:t>Proiectarea circuitului AIA</a:t>
            </a:r>
            <a:endParaRPr lang="en-US"/>
          </a:p>
        </p:txBody>
      </p:sp>
      <p:sp>
        <p:nvSpPr>
          <p:cNvPr id="3" name="Content Placeholder 2"/>
          <p:cNvSpPr>
            <a:spLocks noGrp="1"/>
          </p:cNvSpPr>
          <p:nvPr>
            <p:ph idx="1"/>
          </p:nvPr>
        </p:nvSpPr>
        <p:spPr/>
        <p:txBody>
          <a:bodyPr/>
          <a:lstStyle/>
          <a:p>
            <a:pPr marL="0" indent="0">
              <a:buNone/>
            </a:pPr>
            <a:r>
              <a:rPr lang="ro-RO" b="1">
                <a:solidFill>
                  <a:srgbClr val="0070C0"/>
                </a:solidFill>
              </a:rPr>
              <a:t>Ajustarea pentru </a:t>
            </a:r>
            <a:r>
              <a:rPr lang="ro-RO" b="1" i="1">
                <a:solidFill>
                  <a:srgbClr val="0070C0"/>
                </a:solidFill>
              </a:rPr>
              <a:t>b</a:t>
            </a:r>
            <a:endParaRPr lang="ro-RO" b="1">
              <a:solidFill>
                <a:srgbClr val="0070C0"/>
              </a:solidFill>
            </a:endParaRPr>
          </a:p>
          <a:p>
            <a:r>
              <a:rPr lang="ro-RO"/>
              <a:t>Ajustarea pentru inter</a:t>
            </a:r>
            <a:r>
              <a:rPr lang="en-US"/>
              <a:t>sec</a:t>
            </a:r>
            <a:r>
              <a:rPr lang="ro-RO"/>
              <a:t>ția cu ordonata, b, depinde de R</a:t>
            </a:r>
            <a:r>
              <a:rPr lang="ro-RO" baseline="-25000"/>
              <a:t>1</a:t>
            </a:r>
            <a:r>
              <a:rPr lang="ro-RO"/>
              <a:t>, R</a:t>
            </a:r>
            <a:r>
              <a:rPr lang="ro-RO" baseline="-25000"/>
              <a:t>2</a:t>
            </a:r>
            <a:r>
              <a:rPr lang="ro-RO"/>
              <a:t> și U</a:t>
            </a:r>
            <a:r>
              <a:rPr lang="ro-RO" baseline="-25000"/>
              <a:t>REF</a:t>
            </a:r>
            <a:r>
              <a:rPr lang="ro-RO"/>
              <a:t>.</a:t>
            </a:r>
          </a:p>
          <a:p>
            <a:r>
              <a:rPr lang="ro-RO"/>
              <a:t>Această ajustare trebuie să țină seama de offsetul referinței, de tensiunea de intrare de offset a AO, de curentul de polarizare a intrărilor AO și de toleranța rezistențelor.</a:t>
            </a:r>
          </a:p>
          <a:p>
            <a:r>
              <a:rPr lang="ro-RO"/>
              <a:t>Tensiunea de offset inerentă a referinței este dată ca fiind </a:t>
            </a:r>
            <a:r>
              <a:rPr lang="ro-RO">
                <a:sym typeface="Symbol" panose="05050102010706020507" pitchFamily="18" charset="2"/>
              </a:rPr>
              <a:t></a:t>
            </a:r>
            <a:r>
              <a:rPr lang="ro-RO"/>
              <a:t>25 mV.</a:t>
            </a:r>
          </a:p>
        </p:txBody>
      </p:sp>
      <p:sp>
        <p:nvSpPr>
          <p:cNvPr id="4" name="Date Placeholder 3"/>
          <p:cNvSpPr>
            <a:spLocks noGrp="1"/>
          </p:cNvSpPr>
          <p:nvPr>
            <p:ph type="dt" sz="half" idx="10"/>
          </p:nvPr>
        </p:nvSpPr>
        <p:spPr/>
        <p:txBody>
          <a:bodyPr/>
          <a:lstStyle/>
          <a:p>
            <a:pPr>
              <a:defRPr/>
            </a:pPr>
            <a:fld id="{D06E0003-C5BA-4271-AE75-219A0924E309}"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2</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45</a:t>
            </a:fld>
            <a:endParaRPr lang="en-US"/>
          </a:p>
        </p:txBody>
      </p:sp>
      <p:pic>
        <p:nvPicPr>
          <p:cNvPr id="7" name="Picture 6"/>
          <p:cNvPicPr>
            <a:picLocks noChangeAspect="1" noChangeArrowheads="1"/>
          </p:cNvPicPr>
          <p:nvPr/>
        </p:nvPicPr>
        <p:blipFill>
          <a:blip r:embed="rId2"/>
          <a:srcRect/>
          <a:stretch>
            <a:fillRect/>
          </a:stretch>
        </p:blipFill>
        <p:spPr bwMode="auto">
          <a:xfrm>
            <a:off x="6941820" y="381000"/>
            <a:ext cx="2202180" cy="1264920"/>
          </a:xfrm>
          <a:prstGeom prst="rect">
            <a:avLst/>
          </a:prstGeom>
          <a:noFill/>
          <a:ln w="9525">
            <a:noFill/>
            <a:miter lim="800000"/>
            <a:headEnd/>
            <a:tailEnd/>
          </a:ln>
        </p:spPr>
      </p:pic>
    </p:spTree>
    <p:extLst>
      <p:ext uri="{BB962C8B-B14F-4D97-AF65-F5344CB8AC3E}">
        <p14:creationId xmlns:p14="http://schemas.microsoft.com/office/powerpoint/2010/main" val="196651670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ro-RO" sz="3200">
                <a:solidFill>
                  <a:srgbClr val="D2533C"/>
                </a:solidFill>
              </a:rPr>
              <a:t>Preprocesarea analogică</a:t>
            </a:r>
            <a:br>
              <a:rPr lang="ro-RO" sz="3200">
                <a:solidFill>
                  <a:srgbClr val="D2533C"/>
                </a:solidFill>
              </a:rPr>
            </a:br>
            <a:r>
              <a:rPr lang="ro-RO" sz="2500">
                <a:solidFill>
                  <a:srgbClr val="D2533C"/>
                </a:solidFill>
              </a:rPr>
              <a:t>Proiectarea circuitului AIA</a:t>
            </a:r>
            <a:endParaRPr lang="en-US"/>
          </a:p>
        </p:txBody>
      </p:sp>
      <p:sp>
        <p:nvSpPr>
          <p:cNvPr id="3" name="Content Placeholder 2"/>
          <p:cNvSpPr>
            <a:spLocks noGrp="1"/>
          </p:cNvSpPr>
          <p:nvPr>
            <p:ph idx="1"/>
          </p:nvPr>
        </p:nvSpPr>
        <p:spPr/>
        <p:txBody>
          <a:bodyPr>
            <a:normAutofit fontScale="92500"/>
          </a:bodyPr>
          <a:lstStyle/>
          <a:p>
            <a:r>
              <a:rPr lang="ro-RO"/>
              <a:t>Se determină tensiunea de referință de pe intrarea neinversoare, în situația cea mai defavorabilă, U</a:t>
            </a:r>
            <a:r>
              <a:rPr lang="ro-RO" baseline="-25000"/>
              <a:t>REF(MIN)</a:t>
            </a:r>
            <a:endParaRPr lang="ro-RO"/>
          </a:p>
          <a:p>
            <a:endParaRPr lang="ro-RO"/>
          </a:p>
          <a:p>
            <a:endParaRPr lang="ro-RO"/>
          </a:p>
          <a:p>
            <a:endParaRPr lang="ro-RO"/>
          </a:p>
          <a:p>
            <a:endParaRPr lang="ro-RO"/>
          </a:p>
          <a:p>
            <a:r>
              <a:rPr lang="ro-RO"/>
              <a:t>Valoarea ideală este</a:t>
            </a:r>
          </a:p>
          <a:p>
            <a:endParaRPr lang="ro-RO"/>
          </a:p>
          <a:p>
            <a:endParaRPr lang="ro-RO"/>
          </a:p>
          <a:p>
            <a:r>
              <a:rPr lang="ro-RO"/>
              <a:t>Abaterea este de 22mV, astfel încât tensiunea de referință trebuie să aibă o plajă de reglare de aproximativ 20 mV în jurul valorii nominale sau un interval total de reglare de 40 mV.</a:t>
            </a:r>
            <a:endParaRPr lang="en-US"/>
          </a:p>
          <a:p>
            <a:endParaRPr lang="ro-RO"/>
          </a:p>
        </p:txBody>
      </p:sp>
      <p:sp>
        <p:nvSpPr>
          <p:cNvPr id="4" name="Date Placeholder 3"/>
          <p:cNvSpPr>
            <a:spLocks noGrp="1"/>
          </p:cNvSpPr>
          <p:nvPr>
            <p:ph type="dt" sz="half" idx="10"/>
          </p:nvPr>
        </p:nvSpPr>
        <p:spPr/>
        <p:txBody>
          <a:bodyPr/>
          <a:lstStyle/>
          <a:p>
            <a:pPr>
              <a:defRPr/>
            </a:pPr>
            <a:fld id="{2EC46492-41C7-40EF-8F10-43CE52BA400F}"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2</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46</a:t>
            </a:fld>
            <a:endParaRPr lang="en-US"/>
          </a:p>
        </p:txBody>
      </p:sp>
      <p:graphicFrame>
        <p:nvGraphicFramePr>
          <p:cNvPr id="10" name="Object 9"/>
          <p:cNvGraphicFramePr>
            <a:graphicFrameLocks noChangeAspect="1"/>
          </p:cNvGraphicFramePr>
          <p:nvPr>
            <p:extLst>
              <p:ext uri="{D42A27DB-BD31-4B8C-83A1-F6EECF244321}">
                <p14:modId xmlns:p14="http://schemas.microsoft.com/office/powerpoint/2010/main" val="1415136208"/>
              </p:ext>
            </p:extLst>
          </p:nvPr>
        </p:nvGraphicFramePr>
        <p:xfrm>
          <a:off x="762000" y="2286000"/>
          <a:ext cx="5791200" cy="1727200"/>
        </p:xfrm>
        <a:graphic>
          <a:graphicData uri="http://schemas.openxmlformats.org/presentationml/2006/ole">
            <mc:AlternateContent xmlns:mc="http://schemas.openxmlformats.org/markup-compatibility/2006">
              <mc:Choice xmlns:v="urn:schemas-microsoft-com:vml" Requires="v">
                <p:oleObj spid="_x0000_s21634" name="Equation" r:id="rId3" imgW="2895480" imgH="863280" progId="Equation.3">
                  <p:embed/>
                </p:oleObj>
              </mc:Choice>
              <mc:Fallback>
                <p:oleObj name="Equation" r:id="rId3" imgW="2895480" imgH="863280" progId="Equation.3">
                  <p:embed/>
                  <p:pic>
                    <p:nvPicPr>
                      <p:cNvPr id="8" name="Object 7"/>
                      <p:cNvPicPr/>
                      <p:nvPr/>
                    </p:nvPicPr>
                    <p:blipFill>
                      <a:blip r:embed="rId4"/>
                      <a:stretch>
                        <a:fillRect/>
                      </a:stretch>
                    </p:blipFill>
                    <p:spPr>
                      <a:xfrm>
                        <a:off x="762000" y="2286000"/>
                        <a:ext cx="5791200" cy="1727200"/>
                      </a:xfrm>
                      <a:prstGeom prst="rect">
                        <a:avLst/>
                      </a:prstGeom>
                    </p:spPr>
                  </p:pic>
                </p:oleObj>
              </mc:Fallback>
            </mc:AlternateContent>
          </a:graphicData>
        </a:graphic>
      </p:graphicFrame>
      <p:graphicFrame>
        <p:nvGraphicFramePr>
          <p:cNvPr id="11" name="Object 10"/>
          <p:cNvGraphicFramePr>
            <a:graphicFrameLocks noChangeAspect="1"/>
          </p:cNvGraphicFramePr>
          <p:nvPr>
            <p:extLst>
              <p:ext uri="{D42A27DB-BD31-4B8C-83A1-F6EECF244321}">
                <p14:modId xmlns:p14="http://schemas.microsoft.com/office/powerpoint/2010/main" val="1211536277"/>
              </p:ext>
            </p:extLst>
          </p:nvPr>
        </p:nvGraphicFramePr>
        <p:xfrm>
          <a:off x="762000" y="4343400"/>
          <a:ext cx="3276000" cy="838080"/>
        </p:xfrm>
        <a:graphic>
          <a:graphicData uri="http://schemas.openxmlformats.org/presentationml/2006/ole">
            <mc:AlternateContent xmlns:mc="http://schemas.openxmlformats.org/markup-compatibility/2006">
              <mc:Choice xmlns:v="urn:schemas-microsoft-com:vml" Requires="v">
                <p:oleObj spid="_x0000_s21635" name="Equation" r:id="rId5" imgW="1638000" imgH="419040" progId="Equation.3">
                  <p:embed/>
                </p:oleObj>
              </mc:Choice>
              <mc:Fallback>
                <p:oleObj name="Equation" r:id="rId5" imgW="1638000" imgH="419040" progId="Equation.3">
                  <p:embed/>
                  <p:pic>
                    <p:nvPicPr>
                      <p:cNvPr id="0" name=""/>
                      <p:cNvPicPr/>
                      <p:nvPr/>
                    </p:nvPicPr>
                    <p:blipFill>
                      <a:blip r:embed="rId6"/>
                      <a:stretch>
                        <a:fillRect/>
                      </a:stretch>
                    </p:blipFill>
                    <p:spPr>
                      <a:xfrm>
                        <a:off x="762000" y="4343400"/>
                        <a:ext cx="3276000" cy="838080"/>
                      </a:xfrm>
                      <a:prstGeom prst="rect">
                        <a:avLst/>
                      </a:prstGeom>
                    </p:spPr>
                  </p:pic>
                </p:oleObj>
              </mc:Fallback>
            </mc:AlternateContent>
          </a:graphicData>
        </a:graphic>
      </p:graphicFrame>
      <p:pic>
        <p:nvPicPr>
          <p:cNvPr id="9" name="Picture 8"/>
          <p:cNvPicPr>
            <a:picLocks noChangeAspect="1" noChangeArrowheads="1"/>
          </p:cNvPicPr>
          <p:nvPr/>
        </p:nvPicPr>
        <p:blipFill>
          <a:blip r:embed="rId7"/>
          <a:srcRect/>
          <a:stretch>
            <a:fillRect/>
          </a:stretch>
        </p:blipFill>
        <p:spPr bwMode="auto">
          <a:xfrm>
            <a:off x="6941820" y="381000"/>
            <a:ext cx="2202180" cy="1264920"/>
          </a:xfrm>
          <a:prstGeom prst="rect">
            <a:avLst/>
          </a:prstGeom>
          <a:noFill/>
          <a:ln w="9525">
            <a:noFill/>
            <a:miter lim="800000"/>
            <a:headEnd/>
            <a:tailEnd/>
          </a:ln>
        </p:spPr>
      </p:pic>
    </p:spTree>
    <p:extLst>
      <p:ext uri="{BB962C8B-B14F-4D97-AF65-F5344CB8AC3E}">
        <p14:creationId xmlns:p14="http://schemas.microsoft.com/office/powerpoint/2010/main" val="101611100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ro-RO" sz="3200">
                <a:solidFill>
                  <a:srgbClr val="D2533C"/>
                </a:solidFill>
              </a:rPr>
              <a:t>Preprocesarea analogică</a:t>
            </a:r>
            <a:br>
              <a:rPr lang="ro-RO" sz="3200">
                <a:solidFill>
                  <a:srgbClr val="D2533C"/>
                </a:solidFill>
              </a:rPr>
            </a:br>
            <a:r>
              <a:rPr lang="ro-RO" sz="2500">
                <a:solidFill>
                  <a:srgbClr val="D2533C"/>
                </a:solidFill>
              </a:rPr>
              <a:t>Proiectarea circuitului AIA</a:t>
            </a:r>
            <a:endParaRPr lang="en-US"/>
          </a:p>
        </p:txBody>
      </p:sp>
      <p:sp>
        <p:nvSpPr>
          <p:cNvPr id="3" name="Content Placeholder 2"/>
          <p:cNvSpPr>
            <a:spLocks noGrp="1"/>
          </p:cNvSpPr>
          <p:nvPr>
            <p:ph idx="1"/>
          </p:nvPr>
        </p:nvSpPr>
        <p:spPr/>
        <p:txBody>
          <a:bodyPr/>
          <a:lstStyle/>
          <a:p>
            <a:r>
              <a:rPr lang="ro-RO"/>
              <a:t>Curentul nominal prin divizorul R</a:t>
            </a:r>
            <a:r>
              <a:rPr lang="ro-RO" baseline="-25000"/>
              <a:t>1</a:t>
            </a:r>
            <a:r>
              <a:rPr lang="ro-RO"/>
              <a:t>, R</a:t>
            </a:r>
            <a:r>
              <a:rPr lang="ro-RO" baseline="-25000"/>
              <a:t>2</a:t>
            </a:r>
            <a:r>
              <a:rPr lang="ro-RO"/>
              <a:t> este</a:t>
            </a:r>
          </a:p>
          <a:p>
            <a:endParaRPr lang="ro-RO"/>
          </a:p>
          <a:p>
            <a:endParaRPr lang="ro-RO"/>
          </a:p>
          <a:p>
            <a:r>
              <a:rPr lang="ro-RO"/>
              <a:t>și căderea de tensiune de 40mV are loc pe o rezistență</a:t>
            </a:r>
          </a:p>
          <a:p>
            <a:endParaRPr lang="ro-RO"/>
          </a:p>
          <a:p>
            <a:endParaRPr lang="ro-RO"/>
          </a:p>
          <a:p>
            <a:r>
              <a:rPr lang="ro-RO"/>
              <a:t>Valorile standard ale potențiometrelor semireglabile sunt:</a:t>
            </a:r>
            <a:br>
              <a:rPr lang="ro-RO"/>
            </a:br>
            <a:br>
              <a:rPr lang="ro-RO"/>
            </a:br>
            <a:r>
              <a:rPr lang="ro-RO"/>
              <a:t>10 20 50 100 200 500 1k 2k 5k</a:t>
            </a:r>
            <a:br>
              <a:rPr lang="ro-RO"/>
            </a:br>
            <a:r>
              <a:rPr lang="ro-RO"/>
              <a:t>10k 20k 50k 100k 200k 500k 1M 2M 5M</a:t>
            </a:r>
          </a:p>
          <a:p>
            <a:endParaRPr lang="en-US"/>
          </a:p>
        </p:txBody>
      </p:sp>
      <p:sp>
        <p:nvSpPr>
          <p:cNvPr id="4" name="Date Placeholder 3"/>
          <p:cNvSpPr>
            <a:spLocks noGrp="1"/>
          </p:cNvSpPr>
          <p:nvPr>
            <p:ph type="dt" sz="half" idx="10"/>
          </p:nvPr>
        </p:nvSpPr>
        <p:spPr/>
        <p:txBody>
          <a:bodyPr/>
          <a:lstStyle/>
          <a:p>
            <a:pPr>
              <a:defRPr/>
            </a:pPr>
            <a:fld id="{832BF166-0F08-4C36-B029-56B7F1188077}"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2</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47</a:t>
            </a:fld>
            <a:endParaRPr lang="en-US"/>
          </a:p>
        </p:txBody>
      </p:sp>
      <p:graphicFrame>
        <p:nvGraphicFramePr>
          <p:cNvPr id="7" name="Object 6"/>
          <p:cNvGraphicFramePr>
            <a:graphicFrameLocks noChangeAspect="1"/>
          </p:cNvGraphicFramePr>
          <p:nvPr>
            <p:extLst>
              <p:ext uri="{D42A27DB-BD31-4B8C-83A1-F6EECF244321}">
                <p14:modId xmlns:p14="http://schemas.microsoft.com/office/powerpoint/2010/main" val="1427427060"/>
              </p:ext>
            </p:extLst>
          </p:nvPr>
        </p:nvGraphicFramePr>
        <p:xfrm>
          <a:off x="762000" y="2057400"/>
          <a:ext cx="4038480" cy="838080"/>
        </p:xfrm>
        <a:graphic>
          <a:graphicData uri="http://schemas.openxmlformats.org/presentationml/2006/ole">
            <mc:AlternateContent xmlns:mc="http://schemas.openxmlformats.org/markup-compatibility/2006">
              <mc:Choice xmlns:v="urn:schemas-microsoft-com:vml" Requires="v">
                <p:oleObj spid="_x0000_s22657" name="Equation" r:id="rId3" imgW="2019240" imgH="419040" progId="Equation.3">
                  <p:embed/>
                </p:oleObj>
              </mc:Choice>
              <mc:Fallback>
                <p:oleObj name="Equation" r:id="rId3" imgW="2019240" imgH="419040" progId="Equation.3">
                  <p:embed/>
                  <p:pic>
                    <p:nvPicPr>
                      <p:cNvPr id="0" name=""/>
                      <p:cNvPicPr/>
                      <p:nvPr/>
                    </p:nvPicPr>
                    <p:blipFill>
                      <a:blip r:embed="rId4"/>
                      <a:stretch>
                        <a:fillRect/>
                      </a:stretch>
                    </p:blipFill>
                    <p:spPr>
                      <a:xfrm>
                        <a:off x="762000" y="2057400"/>
                        <a:ext cx="4038480" cy="838080"/>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576227014"/>
              </p:ext>
            </p:extLst>
          </p:nvPr>
        </p:nvGraphicFramePr>
        <p:xfrm>
          <a:off x="762000" y="3371730"/>
          <a:ext cx="3479760" cy="838080"/>
        </p:xfrm>
        <a:graphic>
          <a:graphicData uri="http://schemas.openxmlformats.org/presentationml/2006/ole">
            <mc:AlternateContent xmlns:mc="http://schemas.openxmlformats.org/markup-compatibility/2006">
              <mc:Choice xmlns:v="urn:schemas-microsoft-com:vml" Requires="v">
                <p:oleObj spid="_x0000_s22658" name="Equation" r:id="rId5" imgW="1739880" imgH="419040" progId="Equation.3">
                  <p:embed/>
                </p:oleObj>
              </mc:Choice>
              <mc:Fallback>
                <p:oleObj name="Equation" r:id="rId5" imgW="1739880" imgH="419040" progId="Equation.3">
                  <p:embed/>
                  <p:pic>
                    <p:nvPicPr>
                      <p:cNvPr id="0" name=""/>
                      <p:cNvPicPr/>
                      <p:nvPr/>
                    </p:nvPicPr>
                    <p:blipFill>
                      <a:blip r:embed="rId6"/>
                      <a:stretch>
                        <a:fillRect/>
                      </a:stretch>
                    </p:blipFill>
                    <p:spPr>
                      <a:xfrm>
                        <a:off x="762000" y="3371730"/>
                        <a:ext cx="3479760" cy="838080"/>
                      </a:xfrm>
                      <a:prstGeom prst="rect">
                        <a:avLst/>
                      </a:prstGeom>
                    </p:spPr>
                  </p:pic>
                </p:oleObj>
              </mc:Fallback>
            </mc:AlternateContent>
          </a:graphicData>
        </a:graphic>
      </p:graphicFrame>
      <p:pic>
        <p:nvPicPr>
          <p:cNvPr id="9" name="Picture 8"/>
          <p:cNvPicPr>
            <a:picLocks noChangeAspect="1" noChangeArrowheads="1"/>
          </p:cNvPicPr>
          <p:nvPr/>
        </p:nvPicPr>
        <p:blipFill>
          <a:blip r:embed="rId7"/>
          <a:srcRect/>
          <a:stretch>
            <a:fillRect/>
          </a:stretch>
        </p:blipFill>
        <p:spPr bwMode="auto">
          <a:xfrm>
            <a:off x="6941820" y="381000"/>
            <a:ext cx="2202180" cy="1264920"/>
          </a:xfrm>
          <a:prstGeom prst="rect">
            <a:avLst/>
          </a:prstGeom>
          <a:noFill/>
          <a:ln w="9525">
            <a:noFill/>
            <a:miter lim="800000"/>
            <a:headEnd/>
            <a:tailEnd/>
          </a:ln>
        </p:spPr>
      </p:pic>
    </p:spTree>
    <p:extLst>
      <p:ext uri="{BB962C8B-B14F-4D97-AF65-F5344CB8AC3E}">
        <p14:creationId xmlns:p14="http://schemas.microsoft.com/office/powerpoint/2010/main" val="353779897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ro-RO" sz="3200">
                <a:solidFill>
                  <a:srgbClr val="D2533C"/>
                </a:solidFill>
              </a:rPr>
              <a:t>Preprocesarea analogică</a:t>
            </a:r>
            <a:br>
              <a:rPr lang="ro-RO" sz="3200">
                <a:solidFill>
                  <a:srgbClr val="D2533C"/>
                </a:solidFill>
              </a:rPr>
            </a:br>
            <a:r>
              <a:rPr lang="ro-RO" sz="2500">
                <a:solidFill>
                  <a:srgbClr val="D2533C"/>
                </a:solidFill>
              </a:rPr>
              <a:t>Proiectarea circuitului AIA</a:t>
            </a:r>
            <a:endParaRPr lang="en-US"/>
          </a:p>
        </p:txBody>
      </p:sp>
      <p:sp>
        <p:nvSpPr>
          <p:cNvPr id="3" name="Content Placeholder 2"/>
          <p:cNvSpPr>
            <a:spLocks noGrp="1"/>
          </p:cNvSpPr>
          <p:nvPr>
            <p:ph idx="1"/>
          </p:nvPr>
        </p:nvSpPr>
        <p:spPr/>
        <p:txBody>
          <a:bodyPr/>
          <a:lstStyle/>
          <a:p>
            <a:r>
              <a:rPr lang="ro-RO"/>
              <a:t>Se poate alege un semireglabil R</a:t>
            </a:r>
            <a:r>
              <a:rPr lang="ro-RO" baseline="-25000"/>
              <a:t>2A</a:t>
            </a:r>
            <a:r>
              <a:rPr lang="ro-RO"/>
              <a:t>=5k</a:t>
            </a:r>
            <a:r>
              <a:rPr lang="ro-RO">
                <a:sym typeface="Symbol" panose="05050102010706020507" pitchFamily="18" charset="2"/>
              </a:rPr>
              <a:t>.</a:t>
            </a:r>
          </a:p>
          <a:p>
            <a:r>
              <a:rPr lang="ro-RO"/>
              <a:t>Din valoarea lui R</a:t>
            </a:r>
            <a:r>
              <a:rPr lang="ro-RO" baseline="-25000"/>
              <a:t>2</a:t>
            </a:r>
            <a:r>
              <a:rPr lang="ro-RO"/>
              <a:t> se scade jumătate din valoarea potențiometrului și rezultă valoarea lui R</a:t>
            </a:r>
            <a:r>
              <a:rPr lang="ro-RO" baseline="-25000"/>
              <a:t>2B</a:t>
            </a:r>
            <a:r>
              <a:rPr lang="ro-RO"/>
              <a:t>.</a:t>
            </a:r>
          </a:p>
          <a:p>
            <a:r>
              <a:rPr lang="ro-RO"/>
              <a:t>Făcând această scădere se centrează ajustarea pe valoarea nominală de 0,6 V.</a:t>
            </a:r>
            <a:endParaRPr lang="ro-RO">
              <a:sym typeface="Symbol" panose="05050102010706020507" pitchFamily="18" charset="2"/>
            </a:endParaRPr>
          </a:p>
          <a:p>
            <a:endParaRPr lang="ro-RO">
              <a:sym typeface="Symbol" panose="05050102010706020507" pitchFamily="18" charset="2"/>
            </a:endParaRPr>
          </a:p>
          <a:p>
            <a:r>
              <a:rPr lang="ro-RO">
                <a:sym typeface="Symbol" panose="05050102010706020507" pitchFamily="18" charset="2"/>
              </a:rPr>
              <a:t>Valoarea standard la 1% toleranță este R</a:t>
            </a:r>
            <a:r>
              <a:rPr lang="ro-RO" baseline="-25000">
                <a:sym typeface="Symbol" panose="05050102010706020507" pitchFamily="18" charset="2"/>
              </a:rPr>
              <a:t>2B</a:t>
            </a:r>
            <a:r>
              <a:rPr lang="ro-RO">
                <a:sym typeface="Symbol" panose="05050102010706020507" pitchFamily="18" charset="2"/>
              </a:rPr>
              <a:t>=30,9k.</a:t>
            </a:r>
          </a:p>
          <a:p>
            <a:endParaRPr lang="ro-RO">
              <a:sym typeface="Symbol" panose="05050102010706020507" pitchFamily="18" charset="2"/>
            </a:endParaRPr>
          </a:p>
          <a:p>
            <a:endParaRPr lang="ro-RO">
              <a:sym typeface="Symbol" panose="05050102010706020507" pitchFamily="18" charset="2"/>
            </a:endParaRPr>
          </a:p>
        </p:txBody>
      </p:sp>
      <p:sp>
        <p:nvSpPr>
          <p:cNvPr id="4" name="Date Placeholder 3"/>
          <p:cNvSpPr>
            <a:spLocks noGrp="1"/>
          </p:cNvSpPr>
          <p:nvPr>
            <p:ph type="dt" sz="half" idx="10"/>
          </p:nvPr>
        </p:nvSpPr>
        <p:spPr/>
        <p:txBody>
          <a:bodyPr/>
          <a:lstStyle/>
          <a:p>
            <a:pPr>
              <a:defRPr/>
            </a:pPr>
            <a:fld id="{834D32B4-A682-4E5B-8637-C10646680742}"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2</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48</a:t>
            </a:fld>
            <a:endParaRPr lang="en-US"/>
          </a:p>
        </p:txBody>
      </p:sp>
      <p:graphicFrame>
        <p:nvGraphicFramePr>
          <p:cNvPr id="7" name="Object 6"/>
          <p:cNvGraphicFramePr>
            <a:graphicFrameLocks noChangeAspect="1"/>
          </p:cNvGraphicFramePr>
          <p:nvPr>
            <p:extLst>
              <p:ext uri="{D42A27DB-BD31-4B8C-83A1-F6EECF244321}">
                <p14:modId xmlns:p14="http://schemas.microsoft.com/office/powerpoint/2010/main" val="2603735740"/>
              </p:ext>
            </p:extLst>
          </p:nvPr>
        </p:nvGraphicFramePr>
        <p:xfrm>
          <a:off x="762000" y="3657600"/>
          <a:ext cx="3327400" cy="431800"/>
        </p:xfrm>
        <a:graphic>
          <a:graphicData uri="http://schemas.openxmlformats.org/presentationml/2006/ole">
            <mc:AlternateContent xmlns:mc="http://schemas.openxmlformats.org/markup-compatibility/2006">
              <mc:Choice xmlns:v="urn:schemas-microsoft-com:vml" Requires="v">
                <p:oleObj spid="_x0000_s23616" name="Equation" r:id="rId3" imgW="1663560" imgH="215640" progId="Equation.3">
                  <p:embed/>
                </p:oleObj>
              </mc:Choice>
              <mc:Fallback>
                <p:oleObj name="Equation" r:id="rId3" imgW="1663560" imgH="215640" progId="Equation.3">
                  <p:embed/>
                  <p:pic>
                    <p:nvPicPr>
                      <p:cNvPr id="9" name="Object 8"/>
                      <p:cNvPicPr/>
                      <p:nvPr/>
                    </p:nvPicPr>
                    <p:blipFill>
                      <a:blip r:embed="rId4"/>
                      <a:stretch>
                        <a:fillRect/>
                      </a:stretch>
                    </p:blipFill>
                    <p:spPr>
                      <a:xfrm>
                        <a:off x="762000" y="3657600"/>
                        <a:ext cx="3327400" cy="431800"/>
                      </a:xfrm>
                      <a:prstGeom prst="rect">
                        <a:avLst/>
                      </a:prstGeom>
                    </p:spPr>
                  </p:pic>
                </p:oleObj>
              </mc:Fallback>
            </mc:AlternateContent>
          </a:graphicData>
        </a:graphic>
      </p:graphicFrame>
    </p:spTree>
    <p:extLst>
      <p:ext uri="{BB962C8B-B14F-4D97-AF65-F5344CB8AC3E}">
        <p14:creationId xmlns:p14="http://schemas.microsoft.com/office/powerpoint/2010/main" val="371747283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ro-RO" sz="3200">
                <a:solidFill>
                  <a:srgbClr val="D2533C"/>
                </a:solidFill>
              </a:rPr>
              <a:t>Preprocesarea analogică</a:t>
            </a:r>
            <a:br>
              <a:rPr lang="ro-RO" sz="3200">
                <a:solidFill>
                  <a:srgbClr val="D2533C"/>
                </a:solidFill>
              </a:rPr>
            </a:br>
            <a:r>
              <a:rPr lang="ro-RO" sz="2500">
                <a:solidFill>
                  <a:srgbClr val="D2533C"/>
                </a:solidFill>
              </a:rPr>
              <a:t>Proiectarea circuitului AIA</a:t>
            </a:r>
            <a:endParaRPr lang="en-US"/>
          </a:p>
        </p:txBody>
      </p:sp>
      <p:sp>
        <p:nvSpPr>
          <p:cNvPr id="3" name="Content Placeholder 2"/>
          <p:cNvSpPr>
            <a:spLocks noGrp="1"/>
          </p:cNvSpPr>
          <p:nvPr>
            <p:ph idx="1"/>
          </p:nvPr>
        </p:nvSpPr>
        <p:spPr/>
        <p:txBody>
          <a:bodyPr/>
          <a:lstStyle/>
          <a:p>
            <a:pPr marL="0" indent="0">
              <a:buNone/>
            </a:pPr>
            <a:r>
              <a:rPr lang="ro-RO" b="1">
                <a:solidFill>
                  <a:srgbClr val="0070C0"/>
                </a:solidFill>
                <a:sym typeface="Symbol" panose="05050102010706020507" pitchFamily="18" charset="2"/>
              </a:rPr>
              <a:t>Ajustarea pentru </a:t>
            </a:r>
            <a:r>
              <a:rPr lang="ro-RO" b="1" i="1">
                <a:solidFill>
                  <a:srgbClr val="0070C0"/>
                </a:solidFill>
                <a:sym typeface="Symbol" panose="05050102010706020507" pitchFamily="18" charset="2"/>
              </a:rPr>
              <a:t>m</a:t>
            </a:r>
          </a:p>
          <a:p>
            <a:r>
              <a:rPr lang="ro-RO"/>
              <a:t>Ajustarea pentru </a:t>
            </a:r>
            <a:r>
              <a:rPr lang="ro-RO" i="1"/>
              <a:t>m</a:t>
            </a:r>
            <a:r>
              <a:rPr lang="ro-RO"/>
              <a:t> folosește R</a:t>
            </a:r>
            <a:r>
              <a:rPr lang="ro-RO" baseline="-25000"/>
              <a:t>R</a:t>
            </a:r>
            <a:r>
              <a:rPr lang="ro-RO"/>
              <a:t> și R</a:t>
            </a:r>
            <a:r>
              <a:rPr lang="ro-RO" baseline="-25000"/>
              <a:t>I</a:t>
            </a:r>
            <a:r>
              <a:rPr lang="ro-RO"/>
              <a:t> pentru a se asigura acea valoare necesară a câștigului pentru care variația ieșirii traductorului umple intervalul de intrare a ADC.</a:t>
            </a:r>
          </a:p>
          <a:p>
            <a:r>
              <a:rPr lang="ro-RO">
                <a:sym typeface="Symbol" panose="05050102010706020507" pitchFamily="18" charset="2"/>
              </a:rPr>
              <a:t>Din relația</a:t>
            </a:r>
          </a:p>
          <a:p>
            <a:endParaRPr lang="ro-RO">
              <a:sym typeface="Symbol" panose="05050102010706020507" pitchFamily="18" charset="2"/>
            </a:endParaRPr>
          </a:p>
          <a:p>
            <a:endParaRPr lang="ro-RO">
              <a:sym typeface="Symbol" panose="05050102010706020507" pitchFamily="18" charset="2"/>
            </a:endParaRPr>
          </a:p>
          <a:p>
            <a:r>
              <a:rPr lang="ro-RO">
                <a:sym typeface="Symbol" panose="05050102010706020507" pitchFamily="18" charset="2"/>
              </a:rPr>
              <a:t>Datele de catalog ale AO TLV2221 arată că excursia tensiunii de ieșire a AO, în cazul cel mai defavorabil este între 0,5V și 3,5V, deci câștigul </a:t>
            </a:r>
            <a:r>
              <a:rPr lang="ro-RO" i="1">
                <a:sym typeface="Symbol" panose="05050102010706020507" pitchFamily="18" charset="2"/>
              </a:rPr>
              <a:t>m</a:t>
            </a:r>
            <a:r>
              <a:rPr lang="ro-RO">
                <a:sym typeface="Symbol" panose="05050102010706020507" pitchFamily="18" charset="2"/>
              </a:rPr>
              <a:t> este:</a:t>
            </a:r>
          </a:p>
        </p:txBody>
      </p:sp>
      <p:sp>
        <p:nvSpPr>
          <p:cNvPr id="4" name="Date Placeholder 3"/>
          <p:cNvSpPr>
            <a:spLocks noGrp="1"/>
          </p:cNvSpPr>
          <p:nvPr>
            <p:ph type="dt" sz="half" idx="10"/>
          </p:nvPr>
        </p:nvSpPr>
        <p:spPr/>
        <p:txBody>
          <a:bodyPr/>
          <a:lstStyle/>
          <a:p>
            <a:pPr>
              <a:defRPr/>
            </a:pPr>
            <a:fld id="{97B2D344-236E-4FC7-9657-D0856CD58209}"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2</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49</a:t>
            </a:fld>
            <a:endParaRPr lang="en-US"/>
          </a:p>
        </p:txBody>
      </p:sp>
      <p:graphicFrame>
        <p:nvGraphicFramePr>
          <p:cNvPr id="7" name="Object 6"/>
          <p:cNvGraphicFramePr>
            <a:graphicFrameLocks noChangeAspect="1"/>
          </p:cNvGraphicFramePr>
          <p:nvPr>
            <p:extLst>
              <p:ext uri="{D42A27DB-BD31-4B8C-83A1-F6EECF244321}">
                <p14:modId xmlns:p14="http://schemas.microsoft.com/office/powerpoint/2010/main" val="1117794715"/>
              </p:ext>
            </p:extLst>
          </p:nvPr>
        </p:nvGraphicFramePr>
        <p:xfrm>
          <a:off x="685800" y="3606800"/>
          <a:ext cx="5080000" cy="863600"/>
        </p:xfrm>
        <a:graphic>
          <a:graphicData uri="http://schemas.openxmlformats.org/presentationml/2006/ole">
            <mc:AlternateContent xmlns:mc="http://schemas.openxmlformats.org/markup-compatibility/2006">
              <mc:Choice xmlns:v="urn:schemas-microsoft-com:vml" Requires="v">
                <p:oleObj spid="_x0000_s24703" name="Equation" r:id="rId3" imgW="2539800" imgH="431640" progId="Equation.3">
                  <p:embed/>
                </p:oleObj>
              </mc:Choice>
              <mc:Fallback>
                <p:oleObj name="Equation" r:id="rId3" imgW="2539800" imgH="431640" progId="Equation.3">
                  <p:embed/>
                  <p:pic>
                    <p:nvPicPr>
                      <p:cNvPr id="7" name="Object 6"/>
                      <p:cNvPicPr/>
                      <p:nvPr/>
                    </p:nvPicPr>
                    <p:blipFill>
                      <a:blip r:embed="rId4"/>
                      <a:stretch>
                        <a:fillRect/>
                      </a:stretch>
                    </p:blipFill>
                    <p:spPr>
                      <a:xfrm>
                        <a:off x="685800" y="3606800"/>
                        <a:ext cx="5080000" cy="863600"/>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1138596571"/>
              </p:ext>
            </p:extLst>
          </p:nvPr>
        </p:nvGraphicFramePr>
        <p:xfrm>
          <a:off x="685800" y="5715000"/>
          <a:ext cx="2565400" cy="838200"/>
        </p:xfrm>
        <a:graphic>
          <a:graphicData uri="http://schemas.openxmlformats.org/presentationml/2006/ole">
            <mc:AlternateContent xmlns:mc="http://schemas.openxmlformats.org/markup-compatibility/2006">
              <mc:Choice xmlns:v="urn:schemas-microsoft-com:vml" Requires="v">
                <p:oleObj spid="_x0000_s24704" name="Equation" r:id="rId5" imgW="1282680" imgH="419040" progId="Equation.3">
                  <p:embed/>
                </p:oleObj>
              </mc:Choice>
              <mc:Fallback>
                <p:oleObj name="Equation" r:id="rId5" imgW="1282680" imgH="419040" progId="Equation.3">
                  <p:embed/>
                  <p:pic>
                    <p:nvPicPr>
                      <p:cNvPr id="0" name=""/>
                      <p:cNvPicPr/>
                      <p:nvPr/>
                    </p:nvPicPr>
                    <p:blipFill>
                      <a:blip r:embed="rId6"/>
                      <a:stretch>
                        <a:fillRect/>
                      </a:stretch>
                    </p:blipFill>
                    <p:spPr>
                      <a:xfrm>
                        <a:off x="685800" y="5715000"/>
                        <a:ext cx="2565400" cy="838200"/>
                      </a:xfrm>
                      <a:prstGeom prst="rect">
                        <a:avLst/>
                      </a:prstGeom>
                    </p:spPr>
                  </p:pic>
                </p:oleObj>
              </mc:Fallback>
            </mc:AlternateContent>
          </a:graphicData>
        </a:graphic>
      </p:graphicFrame>
      <p:pic>
        <p:nvPicPr>
          <p:cNvPr id="9" name="Picture 8"/>
          <p:cNvPicPr>
            <a:picLocks noChangeAspect="1" noChangeArrowheads="1"/>
          </p:cNvPicPr>
          <p:nvPr/>
        </p:nvPicPr>
        <p:blipFill>
          <a:blip r:embed="rId7"/>
          <a:srcRect/>
          <a:stretch>
            <a:fillRect/>
          </a:stretch>
        </p:blipFill>
        <p:spPr bwMode="auto">
          <a:xfrm>
            <a:off x="6941820" y="381000"/>
            <a:ext cx="2202180" cy="1264920"/>
          </a:xfrm>
          <a:prstGeom prst="rect">
            <a:avLst/>
          </a:prstGeom>
          <a:noFill/>
          <a:ln w="9525">
            <a:noFill/>
            <a:miter lim="800000"/>
            <a:headEnd/>
            <a:tailEnd/>
          </a:ln>
        </p:spPr>
      </p:pic>
    </p:spTree>
    <p:extLst>
      <p:ext uri="{BB962C8B-B14F-4D97-AF65-F5344CB8AC3E}">
        <p14:creationId xmlns:p14="http://schemas.microsoft.com/office/powerpoint/2010/main" val="12131643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a:t>Preprocesare analogică</a:t>
            </a:r>
            <a:endParaRPr lang="en-US"/>
          </a:p>
        </p:txBody>
      </p:sp>
      <p:sp>
        <p:nvSpPr>
          <p:cNvPr id="3" name="Content Placeholder 2"/>
          <p:cNvSpPr>
            <a:spLocks noGrp="1"/>
          </p:cNvSpPr>
          <p:nvPr>
            <p:ph idx="1"/>
          </p:nvPr>
        </p:nvSpPr>
        <p:spPr/>
        <p:txBody>
          <a:bodyPr>
            <a:normAutofit/>
          </a:bodyPr>
          <a:lstStyle/>
          <a:p>
            <a:r>
              <a:rPr lang="ro-RO"/>
              <a:t>Nu există niciun motiv să așteptăm ca intervalul tensiunii de ieșire a traductorului selectat să se potrivească cu intervalul tensiunii de intrare al ADC-ului selectat.</a:t>
            </a:r>
          </a:p>
          <a:p>
            <a:r>
              <a:rPr lang="ro-RO"/>
              <a:t>Pentru a realiza această potrivire între intervalele de tensiune</a:t>
            </a:r>
            <a:r>
              <a:rPr lang="en-US"/>
              <a:t>,</a:t>
            </a:r>
            <a:r>
              <a:rPr lang="ro-RO"/>
              <a:t> trebuie utilizat un etaj de amplificare.</a:t>
            </a:r>
          </a:p>
          <a:p>
            <a:r>
              <a:rPr lang="ro-RO"/>
              <a:t>Etajul de amplificare mărește intervalul tensiunii de ieșire a traductorului și îi schimbă nivelul de c.c. până când intervalul tensiunii de ieșire a traductorului se potrivește cu intervalul tensiunii de intrare a ADC.</a:t>
            </a:r>
          </a:p>
          <a:p>
            <a:r>
              <a:rPr lang="ro-RO"/>
              <a:t>Când cele 2 domenii se potrivesc, combinația traductor/ADC atinge precizia finală; orice altă condiție sacrifică precizia sau intervalul dinamic.</a:t>
            </a:r>
            <a:endParaRPr lang="en-US"/>
          </a:p>
        </p:txBody>
      </p:sp>
      <p:sp>
        <p:nvSpPr>
          <p:cNvPr id="4" name="Date Placeholder 3"/>
          <p:cNvSpPr>
            <a:spLocks noGrp="1"/>
          </p:cNvSpPr>
          <p:nvPr>
            <p:ph type="dt" sz="half" idx="10"/>
          </p:nvPr>
        </p:nvSpPr>
        <p:spPr/>
        <p:txBody>
          <a:bodyPr/>
          <a:lstStyle/>
          <a:p>
            <a:pPr>
              <a:defRPr/>
            </a:pPr>
            <a:fld id="{29C9D36D-B563-4026-A27E-CA877D8F79DF}"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2</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5</a:t>
            </a:fld>
            <a:endParaRPr lang="en-US"/>
          </a:p>
        </p:txBody>
      </p:sp>
    </p:spTree>
    <p:extLst>
      <p:ext uri="{BB962C8B-B14F-4D97-AF65-F5344CB8AC3E}">
        <p14:creationId xmlns:p14="http://schemas.microsoft.com/office/powerpoint/2010/main" val="251536765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ro-RO" sz="3200">
                <a:solidFill>
                  <a:srgbClr val="D2533C"/>
                </a:solidFill>
              </a:rPr>
              <a:t>Preprocesarea analogică</a:t>
            </a:r>
            <a:br>
              <a:rPr lang="ro-RO" sz="3200">
                <a:solidFill>
                  <a:srgbClr val="D2533C"/>
                </a:solidFill>
              </a:rPr>
            </a:br>
            <a:r>
              <a:rPr lang="ro-RO" sz="2500">
                <a:solidFill>
                  <a:srgbClr val="D2533C"/>
                </a:solidFill>
              </a:rPr>
              <a:t>Proiectarea circuitului AIA</a:t>
            </a:r>
            <a:endParaRPr lang="en-US"/>
          </a:p>
        </p:txBody>
      </p:sp>
      <p:sp>
        <p:nvSpPr>
          <p:cNvPr id="3" name="Content Placeholder 2"/>
          <p:cNvSpPr>
            <a:spLocks noGrp="1"/>
          </p:cNvSpPr>
          <p:nvPr>
            <p:ph idx="1"/>
          </p:nvPr>
        </p:nvSpPr>
        <p:spPr/>
        <p:txBody>
          <a:bodyPr/>
          <a:lstStyle/>
          <a:p>
            <a:r>
              <a:rPr lang="ro-RO"/>
              <a:t>Câștigul, în modul, ținând seama de toleranța rezistențelor în cazul cel mai defavorabil conduce la următoare relație între rezistențe:</a:t>
            </a:r>
          </a:p>
          <a:p>
            <a:endParaRPr lang="ro-RO"/>
          </a:p>
          <a:p>
            <a:r>
              <a:rPr lang="ro-RO"/>
              <a:t>14,078 este valoarea minimă și câștigul trebuie să se modifice de la 14,078 la 16, adică are o variație de aproximativ 2.</a:t>
            </a:r>
          </a:p>
          <a:p>
            <a:r>
              <a:rPr lang="ro-RO"/>
              <a:t>Per total, câștigul trebuie să se modifice între 14 și 18.</a:t>
            </a:r>
          </a:p>
          <a:p>
            <a:r>
              <a:rPr lang="ro-RO"/>
              <a:t>Pentru R</a:t>
            </a:r>
            <a:r>
              <a:rPr lang="ro-RO" baseline="-25000"/>
              <a:t>I</a:t>
            </a:r>
            <a:r>
              <a:rPr lang="ro-RO"/>
              <a:t>=23,7k, R</a:t>
            </a:r>
            <a:r>
              <a:rPr lang="ro-RO" baseline="-25000"/>
              <a:t>R</a:t>
            </a:r>
            <a:r>
              <a:rPr lang="ro-RO"/>
              <a:t> trebuie să se modifce între 331,8k și 426,6k.</a:t>
            </a:r>
          </a:p>
          <a:p>
            <a:r>
              <a:rPr lang="ro-RO"/>
              <a:t>R</a:t>
            </a:r>
            <a:r>
              <a:rPr lang="ro-RO" baseline="-25000"/>
              <a:t>R</a:t>
            </a:r>
            <a:r>
              <a:rPr lang="ro-RO"/>
              <a:t> poate fi împărțit în două: R</a:t>
            </a:r>
            <a:r>
              <a:rPr lang="ro-RO" baseline="-25000"/>
              <a:t>RA</a:t>
            </a:r>
            <a:r>
              <a:rPr lang="ro-RO"/>
              <a:t>=100k un semireglabil, în serie cu o rezistență fixă R</a:t>
            </a:r>
            <a:r>
              <a:rPr lang="ro-RO" baseline="-25000"/>
              <a:t>RB</a:t>
            </a:r>
            <a:r>
              <a:rPr lang="ro-RO"/>
              <a:t>=328k.</a:t>
            </a:r>
          </a:p>
        </p:txBody>
      </p:sp>
      <p:sp>
        <p:nvSpPr>
          <p:cNvPr id="4" name="Date Placeholder 3"/>
          <p:cNvSpPr>
            <a:spLocks noGrp="1"/>
          </p:cNvSpPr>
          <p:nvPr>
            <p:ph type="dt" sz="half" idx="10"/>
          </p:nvPr>
        </p:nvSpPr>
        <p:spPr/>
        <p:txBody>
          <a:bodyPr/>
          <a:lstStyle/>
          <a:p>
            <a:pPr>
              <a:defRPr/>
            </a:pPr>
            <a:fld id="{96564FDA-88FD-41B2-9B60-99AEB7EF330C}"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2</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50</a:t>
            </a:fld>
            <a:endParaRPr lang="en-US"/>
          </a:p>
        </p:txBody>
      </p:sp>
      <p:graphicFrame>
        <p:nvGraphicFramePr>
          <p:cNvPr id="7" name="Object 6"/>
          <p:cNvGraphicFramePr>
            <a:graphicFrameLocks noChangeAspect="1"/>
          </p:cNvGraphicFramePr>
          <p:nvPr>
            <p:extLst>
              <p:ext uri="{D42A27DB-BD31-4B8C-83A1-F6EECF244321}">
                <p14:modId xmlns:p14="http://schemas.microsoft.com/office/powerpoint/2010/main" val="495168258"/>
              </p:ext>
            </p:extLst>
          </p:nvPr>
        </p:nvGraphicFramePr>
        <p:xfrm>
          <a:off x="685800" y="2819400"/>
          <a:ext cx="4851360" cy="431280"/>
        </p:xfrm>
        <a:graphic>
          <a:graphicData uri="http://schemas.openxmlformats.org/presentationml/2006/ole">
            <mc:AlternateContent xmlns:mc="http://schemas.openxmlformats.org/markup-compatibility/2006">
              <mc:Choice xmlns:v="urn:schemas-microsoft-com:vml" Requires="v">
                <p:oleObj spid="_x0000_s25665" name="Equation" r:id="rId3" imgW="2425680" imgH="215640" progId="Equation.3">
                  <p:embed/>
                </p:oleObj>
              </mc:Choice>
              <mc:Fallback>
                <p:oleObj name="Equation" r:id="rId3" imgW="2425680" imgH="215640" progId="Equation.3">
                  <p:embed/>
                  <p:pic>
                    <p:nvPicPr>
                      <p:cNvPr id="0" name=""/>
                      <p:cNvPicPr/>
                      <p:nvPr/>
                    </p:nvPicPr>
                    <p:blipFill>
                      <a:blip r:embed="rId4"/>
                      <a:stretch>
                        <a:fillRect/>
                      </a:stretch>
                    </p:blipFill>
                    <p:spPr>
                      <a:xfrm>
                        <a:off x="685800" y="2819400"/>
                        <a:ext cx="4851360" cy="431280"/>
                      </a:xfrm>
                      <a:prstGeom prst="rect">
                        <a:avLst/>
                      </a:prstGeom>
                    </p:spPr>
                  </p:pic>
                </p:oleObj>
              </mc:Fallback>
            </mc:AlternateContent>
          </a:graphicData>
        </a:graphic>
      </p:graphicFrame>
      <p:pic>
        <p:nvPicPr>
          <p:cNvPr id="8" name="Picture 7"/>
          <p:cNvPicPr>
            <a:picLocks noChangeAspect="1" noChangeArrowheads="1"/>
          </p:cNvPicPr>
          <p:nvPr/>
        </p:nvPicPr>
        <p:blipFill>
          <a:blip r:embed="rId5"/>
          <a:srcRect/>
          <a:stretch>
            <a:fillRect/>
          </a:stretch>
        </p:blipFill>
        <p:spPr bwMode="auto">
          <a:xfrm>
            <a:off x="6941820" y="381000"/>
            <a:ext cx="2202180" cy="1264920"/>
          </a:xfrm>
          <a:prstGeom prst="rect">
            <a:avLst/>
          </a:prstGeom>
          <a:noFill/>
          <a:ln w="9525">
            <a:noFill/>
            <a:miter lim="800000"/>
            <a:headEnd/>
            <a:tailEnd/>
          </a:ln>
        </p:spPr>
      </p:pic>
    </p:spTree>
    <p:extLst>
      <p:ext uri="{BB962C8B-B14F-4D97-AF65-F5344CB8AC3E}">
        <p14:creationId xmlns:p14="http://schemas.microsoft.com/office/powerpoint/2010/main" val="267012165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ro-RO" sz="3200">
                <a:solidFill>
                  <a:srgbClr val="D2533C"/>
                </a:solidFill>
              </a:rPr>
              <a:t>Preprocesarea analogică</a:t>
            </a:r>
            <a:br>
              <a:rPr lang="ro-RO" sz="3200">
                <a:solidFill>
                  <a:srgbClr val="D2533C"/>
                </a:solidFill>
              </a:rPr>
            </a:br>
            <a:r>
              <a:rPr lang="ro-RO" sz="2500">
                <a:solidFill>
                  <a:srgbClr val="D2533C"/>
                </a:solidFill>
              </a:rPr>
              <a:t>Proiectarea circuitului AIA</a:t>
            </a:r>
            <a:endParaRPr lang="en-US"/>
          </a:p>
        </p:txBody>
      </p:sp>
      <p:sp>
        <p:nvSpPr>
          <p:cNvPr id="3" name="Content Placeholder 2"/>
          <p:cNvSpPr>
            <a:spLocks noGrp="1"/>
          </p:cNvSpPr>
          <p:nvPr>
            <p:ph idx="1"/>
          </p:nvPr>
        </p:nvSpPr>
        <p:spPr/>
        <p:txBody>
          <a:bodyPr/>
          <a:lstStyle/>
          <a:p>
            <a:pPr marL="0" indent="0">
              <a:buNone/>
            </a:pPr>
            <a:r>
              <a:rPr lang="ro-RO" b="1">
                <a:solidFill>
                  <a:srgbClr val="0070C0"/>
                </a:solidFill>
              </a:rPr>
              <a:t>Schema finală</a:t>
            </a:r>
          </a:p>
          <a:p>
            <a:endParaRPr lang="en-US"/>
          </a:p>
        </p:txBody>
      </p:sp>
      <p:sp>
        <p:nvSpPr>
          <p:cNvPr id="4" name="Date Placeholder 3"/>
          <p:cNvSpPr>
            <a:spLocks noGrp="1"/>
          </p:cNvSpPr>
          <p:nvPr>
            <p:ph type="dt" sz="half" idx="10"/>
          </p:nvPr>
        </p:nvSpPr>
        <p:spPr/>
        <p:txBody>
          <a:bodyPr/>
          <a:lstStyle/>
          <a:p>
            <a:pPr>
              <a:defRPr/>
            </a:pPr>
            <a:fld id="{F628C9D1-54B8-4D46-BA90-CD9F4C5C9F1D}"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2</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51</a:t>
            </a:fld>
            <a:endParaRPr lang="en-US"/>
          </a:p>
        </p:txBody>
      </p:sp>
      <p:pic>
        <p:nvPicPr>
          <p:cNvPr id="8" name="Picture 7"/>
          <p:cNvPicPr>
            <a:picLocks noChangeAspect="1"/>
          </p:cNvPicPr>
          <p:nvPr/>
        </p:nvPicPr>
        <p:blipFill>
          <a:blip r:embed="rId2"/>
          <a:stretch>
            <a:fillRect/>
          </a:stretch>
        </p:blipFill>
        <p:spPr>
          <a:xfrm>
            <a:off x="1364456" y="1981200"/>
            <a:ext cx="6415088" cy="3876159"/>
          </a:xfrm>
          <a:prstGeom prst="rect">
            <a:avLst/>
          </a:prstGeom>
        </p:spPr>
      </p:pic>
      <p:sp>
        <p:nvSpPr>
          <p:cNvPr id="7" name="TextBox 6">
            <a:extLst>
              <a:ext uri="{FF2B5EF4-FFF2-40B4-BE49-F238E27FC236}">
                <a16:creationId xmlns:a16="http://schemas.microsoft.com/office/drawing/2014/main" id="{D5F67195-023C-4883-96D6-F824D798C2FF}"/>
              </a:ext>
            </a:extLst>
          </p:cNvPr>
          <p:cNvSpPr txBox="1"/>
          <p:nvPr/>
        </p:nvSpPr>
        <p:spPr>
          <a:xfrm>
            <a:off x="457200" y="5943600"/>
            <a:ext cx="8229600" cy="646331"/>
          </a:xfrm>
          <a:prstGeom prst="rect">
            <a:avLst/>
          </a:prstGeom>
          <a:noFill/>
        </p:spPr>
        <p:txBody>
          <a:bodyPr wrap="square" rtlCol="0">
            <a:spAutoFit/>
          </a:bodyPr>
          <a:lstStyle/>
          <a:p>
            <a:r>
              <a:rPr lang="ro-RO"/>
              <a:t>Bibliografie ”Proiectarea circuitului AIA”: </a:t>
            </a:r>
            <a:r>
              <a:rPr lang="en-US"/>
              <a:t>Op Amps for Everyone</a:t>
            </a:r>
            <a:r>
              <a:rPr lang="ro-RO"/>
              <a:t>, </a:t>
            </a:r>
            <a:r>
              <a:rPr lang="en-US"/>
              <a:t>3rd Edition</a:t>
            </a:r>
            <a:r>
              <a:rPr lang="ro-RO"/>
              <a:t>,</a:t>
            </a:r>
            <a:r>
              <a:rPr lang="en-US"/>
              <a:t> 2009</a:t>
            </a:r>
          </a:p>
        </p:txBody>
      </p:sp>
    </p:spTree>
    <p:extLst>
      <p:ext uri="{BB962C8B-B14F-4D97-AF65-F5344CB8AC3E}">
        <p14:creationId xmlns:p14="http://schemas.microsoft.com/office/powerpoint/2010/main" val="193206710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o-RO"/>
              <a:t>Postprocesarea analogică</a:t>
            </a:r>
            <a:br>
              <a:rPr lang="ro-RO"/>
            </a:br>
            <a:r>
              <a:rPr lang="ro-RO"/>
              <a:t>Generalități</a:t>
            </a:r>
            <a:endParaRPr lang="en-US"/>
          </a:p>
        </p:txBody>
      </p:sp>
      <p:sp>
        <p:nvSpPr>
          <p:cNvPr id="3" name="Content Placeholder 2"/>
          <p:cNvSpPr>
            <a:spLocks noGrp="1"/>
          </p:cNvSpPr>
          <p:nvPr>
            <p:ph idx="1"/>
          </p:nvPr>
        </p:nvSpPr>
        <p:spPr/>
        <p:txBody>
          <a:bodyPr>
            <a:normAutofit/>
          </a:bodyPr>
          <a:lstStyle/>
          <a:p>
            <a:r>
              <a:rPr lang="en-US" b="1">
                <a:solidFill>
                  <a:srgbClr val="0070C0"/>
                </a:solidFill>
              </a:rPr>
              <a:t>Postprocesarea analo</a:t>
            </a:r>
            <a:r>
              <a:rPr lang="ro-RO" b="1">
                <a:solidFill>
                  <a:srgbClr val="0070C0"/>
                </a:solidFill>
              </a:rPr>
              <a:t>gică</a:t>
            </a:r>
            <a:r>
              <a:rPr lang="ro-RO"/>
              <a:t> presupune interfațarea unui DAC (Digital-to-Analog Converter) cu o sarcină, care, de regulă, cere putere destul de mare (elemente de încălzire/răcire, motoare electrice).</a:t>
            </a:r>
          </a:p>
          <a:p>
            <a:r>
              <a:rPr lang="ro-RO"/>
              <a:t>Tehnicile de proiectare sunt similare cu cele prezentate la preprocesare analogică, cu diferența că multe DAC-uri utilizează ieșiri de curent, nu de tensiune.</a:t>
            </a:r>
          </a:p>
          <a:p>
            <a:r>
              <a:rPr lang="ro-RO"/>
              <a:t>Se folosesc tot amplificatoare operaționale (AO) dar la interfața cu DAC-ul este AO de mică putere iar pentru comanda actuatoarelor AO trebuie să fie de putere, montate de multe ori pe radiatoare.</a:t>
            </a:r>
          </a:p>
        </p:txBody>
      </p:sp>
      <p:sp>
        <p:nvSpPr>
          <p:cNvPr id="4" name="Date Placeholder 3"/>
          <p:cNvSpPr>
            <a:spLocks noGrp="1"/>
          </p:cNvSpPr>
          <p:nvPr>
            <p:ph type="dt" sz="half" idx="10"/>
          </p:nvPr>
        </p:nvSpPr>
        <p:spPr/>
        <p:txBody>
          <a:bodyPr/>
          <a:lstStyle/>
          <a:p>
            <a:pPr>
              <a:defRPr/>
            </a:pPr>
            <a:fld id="{DE838E8B-3D47-4E09-B13D-6D7F98AD18AE}"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2</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52</a:t>
            </a:fld>
            <a:endParaRPr lang="en-US"/>
          </a:p>
        </p:txBody>
      </p:sp>
      <p:sp>
        <p:nvSpPr>
          <p:cNvPr id="7" name="TextBox 6">
            <a:extLst>
              <a:ext uri="{FF2B5EF4-FFF2-40B4-BE49-F238E27FC236}">
                <a16:creationId xmlns:a16="http://schemas.microsoft.com/office/drawing/2014/main" id="{10C378D3-95AB-4D25-B261-99856CAC2CFC}"/>
              </a:ext>
            </a:extLst>
          </p:cNvPr>
          <p:cNvSpPr txBox="1"/>
          <p:nvPr/>
        </p:nvSpPr>
        <p:spPr>
          <a:xfrm>
            <a:off x="609600" y="6107668"/>
            <a:ext cx="7924800" cy="369332"/>
          </a:xfrm>
          <a:prstGeom prst="rect">
            <a:avLst/>
          </a:prstGeom>
          <a:noFill/>
        </p:spPr>
        <p:txBody>
          <a:bodyPr wrap="square" rtlCol="0">
            <a:spAutoFit/>
          </a:bodyPr>
          <a:lstStyle/>
          <a:p>
            <a:r>
              <a:rPr lang="ro-RO"/>
              <a:t>Bibliografie: </a:t>
            </a:r>
            <a:r>
              <a:rPr lang="en-US"/>
              <a:t>Op Amps for Everyone</a:t>
            </a:r>
            <a:r>
              <a:rPr lang="ro-RO"/>
              <a:t>, </a:t>
            </a:r>
            <a:r>
              <a:rPr lang="en-US"/>
              <a:t>4th Edition</a:t>
            </a:r>
            <a:r>
              <a:rPr lang="ro-RO"/>
              <a:t>,</a:t>
            </a:r>
            <a:r>
              <a:rPr lang="en-US"/>
              <a:t> 2013 (Carter B.)</a:t>
            </a:r>
          </a:p>
        </p:txBody>
      </p:sp>
    </p:spTree>
    <p:extLst>
      <p:ext uri="{BB962C8B-B14F-4D97-AF65-F5344CB8AC3E}">
        <p14:creationId xmlns:p14="http://schemas.microsoft.com/office/powerpoint/2010/main" val="197731872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a:t>Sistemul de control digital</a:t>
            </a:r>
            <a:endParaRPr lang="en-US"/>
          </a:p>
        </p:txBody>
      </p:sp>
      <p:sp>
        <p:nvSpPr>
          <p:cNvPr id="3" name="Content Placeholder 2"/>
          <p:cNvSpPr>
            <a:spLocks noGrp="1"/>
          </p:cNvSpPr>
          <p:nvPr>
            <p:ph idx="1"/>
          </p:nvPr>
        </p:nvSpPr>
        <p:spPr/>
        <p:txBody>
          <a:bodyPr/>
          <a:lstStyle/>
          <a:p>
            <a:r>
              <a:rPr lang="ro-RO"/>
              <a:t>Pentru a interfața un DAC cu un dispozitiv de acționare (actuator)</a:t>
            </a:r>
            <a:r>
              <a:rPr lang="en-US"/>
              <a:t> trebuie utilizat un amplificator</a:t>
            </a:r>
            <a:r>
              <a:rPr lang="ro-RO"/>
              <a:t>:</a:t>
            </a:r>
          </a:p>
          <a:p>
            <a:endParaRPr lang="ro-RO"/>
          </a:p>
          <a:p>
            <a:endParaRPr lang="ro-RO"/>
          </a:p>
          <a:p>
            <a:endParaRPr lang="ro-RO"/>
          </a:p>
          <a:p>
            <a:endParaRPr lang="ro-RO"/>
          </a:p>
          <a:p>
            <a:endParaRPr lang="ro-RO"/>
          </a:p>
          <a:p>
            <a:r>
              <a:rPr lang="ro-RO"/>
              <a:t>Amplificatorul este compus din:</a:t>
            </a:r>
          </a:p>
          <a:p>
            <a:pPr lvl="1"/>
            <a:r>
              <a:rPr lang="ro-RO"/>
              <a:t>Partea de mică putere care realizează adaptarea dintre ieșirea DAC-ului și cerințele părții de putere și</a:t>
            </a:r>
          </a:p>
          <a:p>
            <a:pPr lvl="1"/>
            <a:r>
              <a:rPr lang="ro-RO"/>
              <a:t>Partea de putere care comandă dispozitivul de acționare (actuator).</a:t>
            </a:r>
            <a:endParaRPr lang="en-US"/>
          </a:p>
        </p:txBody>
      </p:sp>
      <p:sp>
        <p:nvSpPr>
          <p:cNvPr id="4" name="Date Placeholder 3"/>
          <p:cNvSpPr>
            <a:spLocks noGrp="1"/>
          </p:cNvSpPr>
          <p:nvPr>
            <p:ph type="dt" sz="half" idx="10"/>
          </p:nvPr>
        </p:nvSpPr>
        <p:spPr/>
        <p:txBody>
          <a:bodyPr/>
          <a:lstStyle/>
          <a:p>
            <a:pPr>
              <a:defRPr/>
            </a:pPr>
            <a:fld id="{7758D2A3-EC8E-4E5A-AF7F-A1364B3102CC}"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2</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53</a:t>
            </a:fld>
            <a:endParaRPr lang="en-US"/>
          </a:p>
        </p:txBody>
      </p:sp>
      <p:pic>
        <p:nvPicPr>
          <p:cNvPr id="10" name="Picture 9"/>
          <p:cNvPicPr>
            <a:picLocks noChangeAspect="1"/>
          </p:cNvPicPr>
          <p:nvPr/>
        </p:nvPicPr>
        <p:blipFill>
          <a:blip r:embed="rId2"/>
          <a:stretch>
            <a:fillRect/>
          </a:stretch>
        </p:blipFill>
        <p:spPr>
          <a:xfrm>
            <a:off x="152400" y="2651284"/>
            <a:ext cx="8759190" cy="1692116"/>
          </a:xfrm>
          <a:prstGeom prst="rect">
            <a:avLst/>
          </a:prstGeom>
        </p:spPr>
      </p:pic>
    </p:spTree>
    <p:extLst>
      <p:ext uri="{BB962C8B-B14F-4D97-AF65-F5344CB8AC3E}">
        <p14:creationId xmlns:p14="http://schemas.microsoft.com/office/powerpoint/2010/main" val="38530693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o-RO" sz="3200"/>
              <a:t>Sistem de control digital</a:t>
            </a:r>
            <a:br>
              <a:rPr lang="ro-RO"/>
            </a:br>
            <a:r>
              <a:rPr lang="ro-RO" sz="2800"/>
              <a:t>Amplificatorul de mică putere</a:t>
            </a:r>
            <a:endParaRPr lang="en-US" sz="2800"/>
          </a:p>
        </p:txBody>
      </p:sp>
      <p:sp>
        <p:nvSpPr>
          <p:cNvPr id="3" name="Content Placeholder 2"/>
          <p:cNvSpPr>
            <a:spLocks noGrp="1"/>
          </p:cNvSpPr>
          <p:nvPr>
            <p:ph idx="1"/>
          </p:nvPr>
        </p:nvSpPr>
        <p:spPr/>
        <p:txBody>
          <a:bodyPr>
            <a:normAutofit lnSpcReduction="10000"/>
          </a:bodyPr>
          <a:lstStyle/>
          <a:p>
            <a:r>
              <a:rPr lang="ro-RO"/>
              <a:t>Cele mai multe DAC-uri au ieșire în curent, în acest fel asigurându-se precizia maximă a DAC-ului. </a:t>
            </a:r>
          </a:p>
          <a:p>
            <a:r>
              <a:rPr lang="ro-RO"/>
              <a:t>Amplificatorul de putere mică (un AO) se conectează la ieșirea DAC-ului și face adaptarea dintre curentul de ieșire al DAC-ului și cerințele amplificatorului de putere (de obicei o tensiune, cu valoarea precizată între anumite limite).</a:t>
            </a:r>
          </a:p>
          <a:p>
            <a:r>
              <a:rPr lang="ro-RO"/>
              <a:t>Există și implementări la care un AO este integrat pe cipul DAC-ului, având parametrii optimizați pentru modul de intrare în curent.</a:t>
            </a:r>
            <a:endParaRPr lang="en-US"/>
          </a:p>
          <a:p>
            <a:r>
              <a:rPr lang="ro-RO"/>
              <a:t>Amplificatorul de mică putere este, în esență, tot un circuit de condiționare de semnal, cu deosebirea că o intrare este de curent și o alta de tensiune.</a:t>
            </a:r>
          </a:p>
        </p:txBody>
      </p:sp>
      <p:sp>
        <p:nvSpPr>
          <p:cNvPr id="4" name="Date Placeholder 3"/>
          <p:cNvSpPr>
            <a:spLocks noGrp="1"/>
          </p:cNvSpPr>
          <p:nvPr>
            <p:ph type="dt" sz="half" idx="10"/>
          </p:nvPr>
        </p:nvSpPr>
        <p:spPr/>
        <p:txBody>
          <a:bodyPr/>
          <a:lstStyle/>
          <a:p>
            <a:pPr>
              <a:defRPr/>
            </a:pPr>
            <a:fld id="{123668DA-4D3F-45C4-A2AC-5ADF35EAF9C9}"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2</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54</a:t>
            </a:fld>
            <a:endParaRPr lang="en-US"/>
          </a:p>
        </p:txBody>
      </p:sp>
    </p:spTree>
    <p:extLst>
      <p:ext uri="{BB962C8B-B14F-4D97-AF65-F5344CB8AC3E}">
        <p14:creationId xmlns:p14="http://schemas.microsoft.com/office/powerpoint/2010/main" val="337191583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sz="2900">
                <a:solidFill>
                  <a:srgbClr val="D2533C"/>
                </a:solidFill>
              </a:rPr>
              <a:t>Sistem de control digital</a:t>
            </a:r>
            <a:br>
              <a:rPr lang="ro-RO" sz="3600">
                <a:solidFill>
                  <a:srgbClr val="D2533C"/>
                </a:solidFill>
              </a:rPr>
            </a:br>
            <a:r>
              <a:rPr lang="ro-RO" sz="2500">
                <a:solidFill>
                  <a:srgbClr val="D2533C"/>
                </a:solidFill>
              </a:rPr>
              <a:t>Amplificatorul de mică putere</a:t>
            </a:r>
            <a:endParaRPr lang="en-US"/>
          </a:p>
        </p:txBody>
      </p:sp>
      <p:sp>
        <p:nvSpPr>
          <p:cNvPr id="3" name="Content Placeholder 2"/>
          <p:cNvSpPr>
            <a:spLocks noGrp="1"/>
          </p:cNvSpPr>
          <p:nvPr>
            <p:ph idx="1"/>
          </p:nvPr>
        </p:nvSpPr>
        <p:spPr/>
        <p:txBody>
          <a:bodyPr>
            <a:normAutofit/>
          </a:bodyPr>
          <a:lstStyle/>
          <a:p>
            <a:pPr marL="0" indent="0">
              <a:buNone/>
            </a:pPr>
            <a:r>
              <a:rPr lang="ro-RO" b="1">
                <a:solidFill>
                  <a:srgbClr val="0070C0"/>
                </a:solidFill>
              </a:rPr>
              <a:t>Exemplul 2</a:t>
            </a:r>
          </a:p>
          <a:p>
            <a:r>
              <a:rPr lang="ro-RO"/>
              <a:t>Se presupune că la ieșirea unui DAC, curentul poate fi:</a:t>
            </a:r>
          </a:p>
          <a:p>
            <a:pPr lvl="1"/>
            <a:r>
              <a:rPr lang="ro-RO"/>
              <a:t>I</a:t>
            </a:r>
            <a:r>
              <a:rPr lang="ro-RO" baseline="-25000"/>
              <a:t>OUT(0)</a:t>
            </a:r>
            <a:r>
              <a:rPr lang="ro-RO"/>
              <a:t>=-1mA, în cazul biților DAC-ului în zero, respectiv</a:t>
            </a:r>
          </a:p>
          <a:p>
            <a:pPr lvl="1"/>
            <a:r>
              <a:rPr lang="ro-RO"/>
              <a:t>I</a:t>
            </a:r>
            <a:r>
              <a:rPr lang="ro-RO" baseline="-25000"/>
              <a:t>OUT(1)</a:t>
            </a:r>
            <a:r>
              <a:rPr lang="ro-RO"/>
              <a:t>=-2mA, în cazul biților DAC-ului în 1.</a:t>
            </a:r>
          </a:p>
          <a:p>
            <a:r>
              <a:rPr lang="ro-RO"/>
              <a:t>Curenții sunt afectați de semnul minus și asta înseamnă că sunt absorbiți prin pinul de ieșire al DAC-ului.</a:t>
            </a:r>
          </a:p>
          <a:p>
            <a:r>
              <a:rPr lang="ro-RO"/>
              <a:t>Cerința de ieșire este o excursie de tensiune de la U</a:t>
            </a:r>
            <a:r>
              <a:rPr lang="ro-RO" baseline="-25000"/>
              <a:t>OUT1</a:t>
            </a:r>
            <a:r>
              <a:rPr lang="ro-RO"/>
              <a:t>=1V la U</a:t>
            </a:r>
            <a:r>
              <a:rPr lang="ro-RO" baseline="-25000"/>
              <a:t>OUT2</a:t>
            </a:r>
            <a:r>
              <a:rPr lang="ro-RO"/>
              <a:t>=4V, pe o rezistență de sarcină de 100kΩ.</a:t>
            </a:r>
            <a:endParaRPr lang="en-US"/>
          </a:p>
        </p:txBody>
      </p:sp>
      <p:sp>
        <p:nvSpPr>
          <p:cNvPr id="4" name="Date Placeholder 3"/>
          <p:cNvSpPr>
            <a:spLocks noGrp="1"/>
          </p:cNvSpPr>
          <p:nvPr>
            <p:ph type="dt" sz="half" idx="10"/>
          </p:nvPr>
        </p:nvSpPr>
        <p:spPr/>
        <p:txBody>
          <a:bodyPr/>
          <a:lstStyle/>
          <a:p>
            <a:pPr>
              <a:defRPr/>
            </a:pPr>
            <a:fld id="{A2DC8008-A61D-4FE2-9B99-F3A6704DDDDA}"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2</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55</a:t>
            </a:fld>
            <a:endParaRPr lang="en-US"/>
          </a:p>
        </p:txBody>
      </p:sp>
    </p:spTree>
    <p:extLst>
      <p:ext uri="{BB962C8B-B14F-4D97-AF65-F5344CB8AC3E}">
        <p14:creationId xmlns:p14="http://schemas.microsoft.com/office/powerpoint/2010/main" val="285068305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sz="2900">
                <a:solidFill>
                  <a:srgbClr val="D2533C"/>
                </a:solidFill>
              </a:rPr>
              <a:t>Sistem de control digital</a:t>
            </a:r>
            <a:br>
              <a:rPr lang="ro-RO" sz="3600">
                <a:solidFill>
                  <a:srgbClr val="D2533C"/>
                </a:solidFill>
              </a:rPr>
            </a:br>
            <a:r>
              <a:rPr lang="ro-RO" sz="2500">
                <a:solidFill>
                  <a:srgbClr val="D2533C"/>
                </a:solidFill>
              </a:rPr>
              <a:t>Amplificatorul de mică putere</a:t>
            </a:r>
            <a:endParaRPr lang="en-US"/>
          </a:p>
        </p:txBody>
      </p:sp>
      <p:sp>
        <p:nvSpPr>
          <p:cNvPr id="3" name="Content Placeholder 2"/>
          <p:cNvSpPr>
            <a:spLocks noGrp="1"/>
          </p:cNvSpPr>
          <p:nvPr>
            <p:ph idx="1"/>
          </p:nvPr>
        </p:nvSpPr>
        <p:spPr>
          <a:solidFill>
            <a:schemeClr val="bg1"/>
          </a:solidFill>
        </p:spPr>
        <p:txBody>
          <a:bodyPr>
            <a:normAutofit lnSpcReduction="10000"/>
          </a:bodyPr>
          <a:lstStyle/>
          <a:p>
            <a:r>
              <a:rPr lang="ro-RO"/>
              <a:t>Se presupune că sistemul se alimentează dintr-o sursă de 5 V, care se folosește și ca sursă de referință, U</a:t>
            </a:r>
            <a:r>
              <a:rPr lang="ro-RO" baseline="-25000"/>
              <a:t>REF</a:t>
            </a:r>
            <a:r>
              <a:rPr lang="ro-RO"/>
              <a:t>.</a:t>
            </a:r>
          </a:p>
          <a:p>
            <a:r>
              <a:rPr lang="ro-RO"/>
              <a:t>Se presupune, de asemenea, că proiectantul utilizează rezistențe cu toleranța de 5%.</a:t>
            </a:r>
          </a:p>
          <a:p>
            <a:r>
              <a:rPr lang="ro-RO"/>
              <a:t>DAC-ul este conectat la o intrare a amplificatorului de mică putere, curentul lui de ieșire devenind curent de intrare în amplificator.</a:t>
            </a:r>
          </a:p>
          <a:p>
            <a:r>
              <a:rPr lang="ro-RO"/>
              <a:t>Specificațiile de ieșire/intrare ale amplificatorului sunt:</a:t>
            </a:r>
          </a:p>
          <a:p>
            <a:pPr lvl="1"/>
            <a:r>
              <a:rPr lang="ro-RO" b="1">
                <a:solidFill>
                  <a:srgbClr val="0070C0"/>
                </a:solidFill>
              </a:rPr>
              <a:t>U</a:t>
            </a:r>
            <a:r>
              <a:rPr lang="ro-RO" b="1" baseline="-25000">
                <a:solidFill>
                  <a:srgbClr val="0070C0"/>
                </a:solidFill>
              </a:rPr>
              <a:t>OUT1</a:t>
            </a:r>
            <a:r>
              <a:rPr lang="ro-RO" b="1">
                <a:solidFill>
                  <a:srgbClr val="0070C0"/>
                </a:solidFill>
              </a:rPr>
              <a:t>=1V la I</a:t>
            </a:r>
            <a:r>
              <a:rPr lang="ro-RO" b="1" baseline="-25000">
                <a:solidFill>
                  <a:srgbClr val="0070C0"/>
                </a:solidFill>
              </a:rPr>
              <a:t>IN1</a:t>
            </a:r>
            <a:r>
              <a:rPr lang="ro-RO" b="1">
                <a:solidFill>
                  <a:srgbClr val="0070C0"/>
                </a:solidFill>
              </a:rPr>
              <a:t>=-1mA, </a:t>
            </a:r>
            <a:r>
              <a:rPr lang="ro-RO"/>
              <a:t>respectiv</a:t>
            </a:r>
          </a:p>
          <a:p>
            <a:pPr lvl="1"/>
            <a:r>
              <a:rPr lang="ro-RO" b="1">
                <a:solidFill>
                  <a:srgbClr val="0070C0"/>
                </a:solidFill>
              </a:rPr>
              <a:t>U</a:t>
            </a:r>
            <a:r>
              <a:rPr lang="ro-RO" b="1" baseline="-25000">
                <a:solidFill>
                  <a:srgbClr val="0070C0"/>
                </a:solidFill>
              </a:rPr>
              <a:t>OUT2</a:t>
            </a:r>
            <a:r>
              <a:rPr lang="ro-RO" b="1">
                <a:solidFill>
                  <a:srgbClr val="0070C0"/>
                </a:solidFill>
              </a:rPr>
              <a:t>=4V la I</a:t>
            </a:r>
            <a:r>
              <a:rPr lang="ro-RO" b="1" baseline="-25000">
                <a:solidFill>
                  <a:srgbClr val="0070C0"/>
                </a:solidFill>
              </a:rPr>
              <a:t>IN2</a:t>
            </a:r>
            <a:r>
              <a:rPr lang="ro-RO" b="1">
                <a:solidFill>
                  <a:srgbClr val="0070C0"/>
                </a:solidFill>
              </a:rPr>
              <a:t>=-2mA.</a:t>
            </a:r>
          </a:p>
          <a:p>
            <a:r>
              <a:rPr lang="ro-RO"/>
              <a:t>La fel ca în cazul circuitului de adaptare dintre traductor și ADC, se ajunge la rezolvarea ecuației unei drepte, de forma: </a:t>
            </a:r>
            <a:r>
              <a:rPr lang="ro-RO" b="1">
                <a:solidFill>
                  <a:srgbClr val="0070C0"/>
                </a:solidFill>
              </a:rPr>
              <a:t>y=mx+b</a:t>
            </a:r>
            <a:endParaRPr lang="en-US" b="1">
              <a:solidFill>
                <a:srgbClr val="0070C0"/>
              </a:solidFill>
            </a:endParaRPr>
          </a:p>
        </p:txBody>
      </p:sp>
      <p:sp>
        <p:nvSpPr>
          <p:cNvPr id="4" name="Date Placeholder 3"/>
          <p:cNvSpPr>
            <a:spLocks noGrp="1"/>
          </p:cNvSpPr>
          <p:nvPr>
            <p:ph type="dt" sz="half" idx="10"/>
          </p:nvPr>
        </p:nvSpPr>
        <p:spPr/>
        <p:txBody>
          <a:bodyPr/>
          <a:lstStyle/>
          <a:p>
            <a:pPr>
              <a:defRPr/>
            </a:pPr>
            <a:fld id="{9577809A-4E67-438A-8838-2DD300014823}"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2</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56</a:t>
            </a:fld>
            <a:endParaRPr lang="en-US"/>
          </a:p>
        </p:txBody>
      </p:sp>
    </p:spTree>
    <p:extLst>
      <p:ext uri="{BB962C8B-B14F-4D97-AF65-F5344CB8AC3E}">
        <p14:creationId xmlns:p14="http://schemas.microsoft.com/office/powerpoint/2010/main" val="65558516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sz="2900">
                <a:solidFill>
                  <a:srgbClr val="D2533C"/>
                </a:solidFill>
              </a:rPr>
              <a:t>Sistem de control digital</a:t>
            </a:r>
            <a:br>
              <a:rPr lang="ro-RO" sz="3600">
                <a:solidFill>
                  <a:srgbClr val="D2533C"/>
                </a:solidFill>
              </a:rPr>
            </a:br>
            <a:r>
              <a:rPr lang="ro-RO" sz="2500">
                <a:solidFill>
                  <a:srgbClr val="D2533C"/>
                </a:solidFill>
              </a:rPr>
              <a:t>Amplificatorul de mică putere</a:t>
            </a:r>
            <a:endParaRPr lang="en-US"/>
          </a:p>
        </p:txBody>
      </p:sp>
      <p:sp>
        <p:nvSpPr>
          <p:cNvPr id="3" name="Content Placeholder 2"/>
          <p:cNvSpPr>
            <a:spLocks noGrp="1"/>
          </p:cNvSpPr>
          <p:nvPr>
            <p:ph idx="1"/>
          </p:nvPr>
        </p:nvSpPr>
        <p:spPr/>
        <p:txBody>
          <a:bodyPr/>
          <a:lstStyle/>
          <a:p>
            <a:pPr marL="0" indent="0">
              <a:buNone/>
            </a:pPr>
            <a:r>
              <a:rPr lang="ro-RO"/>
              <a:t>unde</a:t>
            </a:r>
            <a:br>
              <a:rPr lang="ro-RO"/>
            </a:br>
            <a:r>
              <a:rPr lang="ro-RO"/>
              <a:t>  </a:t>
            </a:r>
            <a:r>
              <a:rPr lang="ro-RO" b="1">
                <a:solidFill>
                  <a:srgbClr val="0070C0"/>
                </a:solidFill>
              </a:rPr>
              <a:t>m</a:t>
            </a:r>
            <a:r>
              <a:rPr lang="ro-RO"/>
              <a:t> reprezintă panta dreptei iar</a:t>
            </a:r>
            <a:br>
              <a:rPr lang="ro-RO"/>
            </a:br>
            <a:r>
              <a:rPr lang="ro-RO"/>
              <a:t>  </a:t>
            </a:r>
            <a:r>
              <a:rPr lang="ro-RO" b="1">
                <a:solidFill>
                  <a:srgbClr val="0070C0"/>
                </a:solidFill>
              </a:rPr>
              <a:t>b</a:t>
            </a:r>
            <a:r>
              <a:rPr lang="ro-RO"/>
              <a:t> – intersecția cu ordonata.</a:t>
            </a:r>
          </a:p>
          <a:p>
            <a:r>
              <a:rPr lang="ro-RO"/>
              <a:t>În cazul circuitului analizat, ecuația dreptei se scrie sub forma:</a:t>
            </a:r>
          </a:p>
          <a:p>
            <a:endParaRPr lang="ro-RO"/>
          </a:p>
          <a:p>
            <a:r>
              <a:rPr lang="ro-RO"/>
              <a:t>Specificațiile de ieșire/intrare duc la următorul sistem de ecuații:</a:t>
            </a:r>
            <a:endParaRPr lang="en-US"/>
          </a:p>
        </p:txBody>
      </p:sp>
      <p:sp>
        <p:nvSpPr>
          <p:cNvPr id="4" name="Date Placeholder 3"/>
          <p:cNvSpPr>
            <a:spLocks noGrp="1"/>
          </p:cNvSpPr>
          <p:nvPr>
            <p:ph type="dt" sz="half" idx="10"/>
          </p:nvPr>
        </p:nvSpPr>
        <p:spPr/>
        <p:txBody>
          <a:bodyPr/>
          <a:lstStyle/>
          <a:p>
            <a:pPr>
              <a:defRPr/>
            </a:pPr>
            <a:fld id="{1BECB1B9-5508-43DA-B459-FC41C611B388}"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2</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57</a:t>
            </a:fld>
            <a:endParaRPr lang="en-US"/>
          </a:p>
        </p:txBody>
      </p:sp>
      <p:graphicFrame>
        <p:nvGraphicFramePr>
          <p:cNvPr id="7" name="Object 6"/>
          <p:cNvGraphicFramePr>
            <a:graphicFrameLocks noChangeAspect="1"/>
          </p:cNvGraphicFramePr>
          <p:nvPr/>
        </p:nvGraphicFramePr>
        <p:xfrm>
          <a:off x="3479800" y="3505200"/>
          <a:ext cx="2184400" cy="457200"/>
        </p:xfrm>
        <a:graphic>
          <a:graphicData uri="http://schemas.openxmlformats.org/presentationml/2006/ole">
            <mc:AlternateContent xmlns:mc="http://schemas.openxmlformats.org/markup-compatibility/2006">
              <mc:Choice xmlns:v="urn:schemas-microsoft-com:vml" Requires="v">
                <p:oleObj spid="_x0000_s26662" name="Equation" r:id="rId3" imgW="1091880" imgH="228600" progId="Equation.3">
                  <p:embed/>
                </p:oleObj>
              </mc:Choice>
              <mc:Fallback>
                <p:oleObj name="Equation" r:id="rId3" imgW="1091880" imgH="228600" progId="Equation.3">
                  <p:embed/>
                  <p:pic>
                    <p:nvPicPr>
                      <p:cNvPr id="7" name="Object 6"/>
                      <p:cNvPicPr/>
                      <p:nvPr/>
                    </p:nvPicPr>
                    <p:blipFill>
                      <a:blip r:embed="rId4"/>
                      <a:stretch>
                        <a:fillRect/>
                      </a:stretch>
                    </p:blipFill>
                    <p:spPr>
                      <a:xfrm>
                        <a:off x="3479800" y="3505200"/>
                        <a:ext cx="2184400" cy="457200"/>
                      </a:xfrm>
                      <a:prstGeom prst="rect">
                        <a:avLst/>
                      </a:prstGeom>
                      <a:solidFill>
                        <a:srgbClr val="FFFF00"/>
                      </a:solidFill>
                    </p:spPr>
                  </p:pic>
                </p:oleObj>
              </mc:Fallback>
            </mc:AlternateContent>
          </a:graphicData>
        </a:graphic>
      </p:graphicFrame>
      <p:graphicFrame>
        <p:nvGraphicFramePr>
          <p:cNvPr id="8" name="Object 7"/>
          <p:cNvGraphicFramePr>
            <a:graphicFrameLocks noChangeAspect="1"/>
          </p:cNvGraphicFramePr>
          <p:nvPr/>
        </p:nvGraphicFramePr>
        <p:xfrm>
          <a:off x="3733800" y="4800600"/>
          <a:ext cx="1676400" cy="914400"/>
        </p:xfrm>
        <a:graphic>
          <a:graphicData uri="http://schemas.openxmlformats.org/presentationml/2006/ole">
            <mc:AlternateContent xmlns:mc="http://schemas.openxmlformats.org/markup-compatibility/2006">
              <mc:Choice xmlns:v="urn:schemas-microsoft-com:vml" Requires="v">
                <p:oleObj spid="_x0000_s26663" name="Equation" r:id="rId5" imgW="838080" imgH="457200" progId="Equation.3">
                  <p:embed/>
                </p:oleObj>
              </mc:Choice>
              <mc:Fallback>
                <p:oleObj name="Equation" r:id="rId5" imgW="838080" imgH="457200" progId="Equation.3">
                  <p:embed/>
                  <p:pic>
                    <p:nvPicPr>
                      <p:cNvPr id="8" name="Object 7"/>
                      <p:cNvPicPr/>
                      <p:nvPr/>
                    </p:nvPicPr>
                    <p:blipFill>
                      <a:blip r:embed="rId6"/>
                      <a:stretch>
                        <a:fillRect/>
                      </a:stretch>
                    </p:blipFill>
                    <p:spPr>
                      <a:xfrm>
                        <a:off x="3733800" y="4800600"/>
                        <a:ext cx="1676400" cy="914400"/>
                      </a:xfrm>
                      <a:prstGeom prst="rect">
                        <a:avLst/>
                      </a:prstGeom>
                    </p:spPr>
                  </p:pic>
                </p:oleObj>
              </mc:Fallback>
            </mc:AlternateContent>
          </a:graphicData>
        </a:graphic>
      </p:graphicFrame>
    </p:spTree>
    <p:extLst>
      <p:ext uri="{BB962C8B-B14F-4D97-AF65-F5344CB8AC3E}">
        <p14:creationId xmlns:p14="http://schemas.microsoft.com/office/powerpoint/2010/main" val="356928189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sz="2900">
                <a:solidFill>
                  <a:srgbClr val="D2533C"/>
                </a:solidFill>
              </a:rPr>
              <a:t>Sistem de control digital</a:t>
            </a:r>
            <a:br>
              <a:rPr lang="ro-RO" sz="3600">
                <a:solidFill>
                  <a:srgbClr val="D2533C"/>
                </a:solidFill>
              </a:rPr>
            </a:br>
            <a:r>
              <a:rPr lang="ro-RO" sz="2500">
                <a:solidFill>
                  <a:srgbClr val="D2533C"/>
                </a:solidFill>
              </a:rPr>
              <a:t>Amplificatorul de mică putere</a:t>
            </a:r>
            <a:endParaRPr lang="en-US"/>
          </a:p>
        </p:txBody>
      </p:sp>
      <p:sp>
        <p:nvSpPr>
          <p:cNvPr id="3" name="Content Placeholder 2"/>
          <p:cNvSpPr>
            <a:spLocks noGrp="1"/>
          </p:cNvSpPr>
          <p:nvPr>
            <p:ph idx="1"/>
          </p:nvPr>
        </p:nvSpPr>
        <p:spPr/>
        <p:txBody>
          <a:bodyPr/>
          <a:lstStyle/>
          <a:p>
            <a:r>
              <a:rPr lang="ro-RO"/>
              <a:t>Se înmulțește prima relație cu (-1) și se obține</a:t>
            </a:r>
          </a:p>
          <a:p>
            <a:endParaRPr lang="ro-RO"/>
          </a:p>
          <a:p>
            <a:endParaRPr lang="ro-RO"/>
          </a:p>
          <a:p>
            <a:endParaRPr lang="ro-RO"/>
          </a:p>
          <a:p>
            <a:r>
              <a:rPr lang="ro-RO"/>
              <a:t>Cu această valoare pentru </a:t>
            </a:r>
            <a:r>
              <a:rPr lang="ro-RO" i="1"/>
              <a:t>m</a:t>
            </a:r>
            <a:r>
              <a:rPr lang="ro-RO"/>
              <a:t>, introdusă în prima relație, valoarea lui </a:t>
            </a:r>
            <a:r>
              <a:rPr lang="ro-RO" i="1"/>
              <a:t>b</a:t>
            </a:r>
            <a:r>
              <a:rPr lang="ro-RO"/>
              <a:t> devine</a:t>
            </a:r>
          </a:p>
          <a:p>
            <a:endParaRPr lang="ro-RO"/>
          </a:p>
          <a:p>
            <a:r>
              <a:rPr lang="ro-RO"/>
              <a:t>Se observă că m</a:t>
            </a:r>
            <a:r>
              <a:rPr lang="en-US"/>
              <a:t>&lt;0 </a:t>
            </a:r>
            <a:r>
              <a:rPr lang="ro-RO"/>
              <a:t>și </a:t>
            </a:r>
            <a:r>
              <a:rPr lang="en-US"/>
              <a:t>b&lt;0</a:t>
            </a:r>
            <a:r>
              <a:rPr lang="ro-RO"/>
              <a:t> și într-o analiză asemănătoare cu cea evidențiată la preprocesarea analogică, deducem că ne aflăm în cazul 4.</a:t>
            </a:r>
            <a:endParaRPr lang="en-US"/>
          </a:p>
        </p:txBody>
      </p:sp>
      <p:sp>
        <p:nvSpPr>
          <p:cNvPr id="4" name="Date Placeholder 3"/>
          <p:cNvSpPr>
            <a:spLocks noGrp="1"/>
          </p:cNvSpPr>
          <p:nvPr>
            <p:ph type="dt" sz="half" idx="10"/>
          </p:nvPr>
        </p:nvSpPr>
        <p:spPr/>
        <p:txBody>
          <a:bodyPr/>
          <a:lstStyle/>
          <a:p>
            <a:pPr>
              <a:defRPr/>
            </a:pPr>
            <a:fld id="{DBE3B6C9-11AE-4B5F-B768-264BBAD78407}"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2</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58</a:t>
            </a:fld>
            <a:endParaRPr lang="en-US"/>
          </a:p>
        </p:txBody>
      </p:sp>
      <p:graphicFrame>
        <p:nvGraphicFramePr>
          <p:cNvPr id="8" name="Object 7"/>
          <p:cNvGraphicFramePr>
            <a:graphicFrameLocks noChangeAspect="1"/>
          </p:cNvGraphicFramePr>
          <p:nvPr/>
        </p:nvGraphicFramePr>
        <p:xfrm>
          <a:off x="698500" y="2184400"/>
          <a:ext cx="5461000" cy="1016000"/>
        </p:xfrm>
        <a:graphic>
          <a:graphicData uri="http://schemas.openxmlformats.org/presentationml/2006/ole">
            <mc:AlternateContent xmlns:mc="http://schemas.openxmlformats.org/markup-compatibility/2006">
              <mc:Choice xmlns:v="urn:schemas-microsoft-com:vml" Requires="v">
                <p:oleObj spid="_x0000_s27686" name="Equation" r:id="rId3" imgW="2730240" imgH="507960" progId="Equation.3">
                  <p:embed/>
                </p:oleObj>
              </mc:Choice>
              <mc:Fallback>
                <p:oleObj name="Equation" r:id="rId3" imgW="2730240" imgH="507960" progId="Equation.3">
                  <p:embed/>
                  <p:pic>
                    <p:nvPicPr>
                      <p:cNvPr id="8" name="Object 7"/>
                      <p:cNvPicPr/>
                      <p:nvPr/>
                    </p:nvPicPr>
                    <p:blipFill>
                      <a:blip r:embed="rId4"/>
                      <a:stretch>
                        <a:fillRect/>
                      </a:stretch>
                    </p:blipFill>
                    <p:spPr>
                      <a:xfrm>
                        <a:off x="698500" y="2184400"/>
                        <a:ext cx="5461000" cy="1016000"/>
                      </a:xfrm>
                      <a:prstGeom prst="rect">
                        <a:avLst/>
                      </a:prstGeom>
                    </p:spPr>
                  </p:pic>
                </p:oleObj>
              </mc:Fallback>
            </mc:AlternateContent>
          </a:graphicData>
        </a:graphic>
      </p:graphicFrame>
      <p:graphicFrame>
        <p:nvGraphicFramePr>
          <p:cNvPr id="9" name="Object 8"/>
          <p:cNvGraphicFramePr>
            <a:graphicFrameLocks noChangeAspect="1"/>
          </p:cNvGraphicFramePr>
          <p:nvPr/>
        </p:nvGraphicFramePr>
        <p:xfrm>
          <a:off x="698500" y="4165600"/>
          <a:ext cx="2819400" cy="431800"/>
        </p:xfrm>
        <a:graphic>
          <a:graphicData uri="http://schemas.openxmlformats.org/presentationml/2006/ole">
            <mc:AlternateContent xmlns:mc="http://schemas.openxmlformats.org/markup-compatibility/2006">
              <mc:Choice xmlns:v="urn:schemas-microsoft-com:vml" Requires="v">
                <p:oleObj spid="_x0000_s27687" name="Equation" r:id="rId5" imgW="1409400" imgH="215640" progId="Equation.3">
                  <p:embed/>
                </p:oleObj>
              </mc:Choice>
              <mc:Fallback>
                <p:oleObj name="Equation" r:id="rId5" imgW="1409400" imgH="215640" progId="Equation.3">
                  <p:embed/>
                  <p:pic>
                    <p:nvPicPr>
                      <p:cNvPr id="9" name="Object 8"/>
                      <p:cNvPicPr/>
                      <p:nvPr/>
                    </p:nvPicPr>
                    <p:blipFill>
                      <a:blip r:embed="rId6"/>
                      <a:stretch>
                        <a:fillRect/>
                      </a:stretch>
                    </p:blipFill>
                    <p:spPr>
                      <a:xfrm>
                        <a:off x="698500" y="4165600"/>
                        <a:ext cx="2819400" cy="431800"/>
                      </a:xfrm>
                      <a:prstGeom prst="rect">
                        <a:avLst/>
                      </a:prstGeom>
                    </p:spPr>
                  </p:pic>
                </p:oleObj>
              </mc:Fallback>
            </mc:AlternateContent>
          </a:graphicData>
        </a:graphic>
      </p:graphicFrame>
    </p:spTree>
    <p:extLst>
      <p:ext uri="{BB962C8B-B14F-4D97-AF65-F5344CB8AC3E}">
        <p14:creationId xmlns:p14="http://schemas.microsoft.com/office/powerpoint/2010/main" val="330578034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sz="2900">
                <a:solidFill>
                  <a:srgbClr val="D2533C"/>
                </a:solidFill>
              </a:rPr>
              <a:t>Sistem de control digital</a:t>
            </a:r>
            <a:br>
              <a:rPr lang="ro-RO" sz="3600">
                <a:solidFill>
                  <a:srgbClr val="D2533C"/>
                </a:solidFill>
              </a:rPr>
            </a:br>
            <a:r>
              <a:rPr lang="ro-RO" sz="2500">
                <a:solidFill>
                  <a:srgbClr val="D2533C"/>
                </a:solidFill>
              </a:rPr>
              <a:t>Amplificatorul de mică putere</a:t>
            </a:r>
            <a:endParaRPr lang="en-US"/>
          </a:p>
        </p:txBody>
      </p:sp>
      <p:sp>
        <p:nvSpPr>
          <p:cNvPr id="3" name="Content Placeholder 2"/>
          <p:cNvSpPr>
            <a:spLocks noGrp="1"/>
          </p:cNvSpPr>
          <p:nvPr>
            <p:ph idx="1"/>
          </p:nvPr>
        </p:nvSpPr>
        <p:spPr/>
        <p:txBody>
          <a:bodyPr/>
          <a:lstStyle/>
          <a:p>
            <a:r>
              <a:rPr lang="ro-RO"/>
              <a:t>Circuitul care satisface condiția m</a:t>
            </a:r>
            <a:r>
              <a:rPr lang="en-US"/>
              <a:t>&lt;</a:t>
            </a:r>
            <a:r>
              <a:rPr lang="ro-RO"/>
              <a:t>0 și b</a:t>
            </a:r>
            <a:r>
              <a:rPr lang="en-US"/>
              <a:t>&lt;</a:t>
            </a:r>
            <a:r>
              <a:rPr lang="ro-RO"/>
              <a:t>0 este de forma:</a:t>
            </a:r>
            <a:br>
              <a:rPr lang="en-US"/>
            </a:br>
            <a:br>
              <a:rPr lang="en-US"/>
            </a:br>
            <a:br>
              <a:rPr lang="en-US"/>
            </a:br>
            <a:br>
              <a:rPr lang="en-US"/>
            </a:br>
            <a:br>
              <a:rPr lang="en-US"/>
            </a:br>
            <a:br>
              <a:rPr lang="en-US"/>
            </a:br>
            <a:br>
              <a:rPr lang="en-US"/>
            </a:br>
            <a:br>
              <a:rPr lang="en-US"/>
            </a:br>
            <a:br>
              <a:rPr lang="en-US"/>
            </a:br>
            <a:br>
              <a:rPr lang="en-US"/>
            </a:br>
            <a:br>
              <a:rPr lang="en-US"/>
            </a:br>
            <a:r>
              <a:rPr lang="en-US"/>
              <a:t>unde </a:t>
            </a:r>
          </a:p>
        </p:txBody>
      </p:sp>
      <p:sp>
        <p:nvSpPr>
          <p:cNvPr id="4" name="Date Placeholder 3"/>
          <p:cNvSpPr>
            <a:spLocks noGrp="1"/>
          </p:cNvSpPr>
          <p:nvPr>
            <p:ph type="dt" sz="half" idx="10"/>
          </p:nvPr>
        </p:nvSpPr>
        <p:spPr/>
        <p:txBody>
          <a:bodyPr/>
          <a:lstStyle/>
          <a:p>
            <a:pPr>
              <a:defRPr/>
            </a:pPr>
            <a:fld id="{E8B5865B-D671-4083-979C-0842BFAA4C4A}"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2</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59</a:t>
            </a:fld>
            <a:endParaRPr lang="en-US"/>
          </a:p>
        </p:txBody>
      </p:sp>
      <p:graphicFrame>
        <p:nvGraphicFramePr>
          <p:cNvPr id="8" name="Object 1"/>
          <p:cNvGraphicFramePr>
            <a:graphicFrameLocks noChangeAspect="1"/>
          </p:cNvGraphicFramePr>
          <p:nvPr/>
        </p:nvGraphicFramePr>
        <p:xfrm>
          <a:off x="2576513" y="4800600"/>
          <a:ext cx="3990975" cy="990600"/>
        </p:xfrm>
        <a:graphic>
          <a:graphicData uri="http://schemas.openxmlformats.org/presentationml/2006/ole">
            <mc:AlternateContent xmlns:mc="http://schemas.openxmlformats.org/markup-compatibility/2006">
              <mc:Choice xmlns:v="urn:schemas-microsoft-com:vml" Requires="v">
                <p:oleObj spid="_x0000_s28728" name="Equation" r:id="rId4" imgW="1726920" imgH="431640" progId="Equation.3">
                  <p:embed/>
                </p:oleObj>
              </mc:Choice>
              <mc:Fallback>
                <p:oleObj name="Equation" r:id="rId4" imgW="1726920" imgH="431640" progId="Equation.3">
                  <p:embed/>
                  <p:pic>
                    <p:nvPicPr>
                      <p:cNvPr id="8" name="Object 1"/>
                      <p:cNvPicPr>
                        <a:picLocks noChangeAspect="1" noChangeArrowheads="1"/>
                      </p:cNvPicPr>
                      <p:nvPr/>
                    </p:nvPicPr>
                    <p:blipFill>
                      <a:blip r:embed="rId5"/>
                      <a:srcRect/>
                      <a:stretch>
                        <a:fillRect/>
                      </a:stretch>
                    </p:blipFill>
                    <p:spPr bwMode="auto">
                      <a:xfrm>
                        <a:off x="2576513" y="4800600"/>
                        <a:ext cx="3990975" cy="990600"/>
                      </a:xfrm>
                      <a:prstGeom prst="rect">
                        <a:avLst/>
                      </a:prstGeom>
                      <a:solidFill>
                        <a:srgbClr val="FFFF00"/>
                      </a:solidFill>
                    </p:spPr>
                  </p:pic>
                </p:oleObj>
              </mc:Fallback>
            </mc:AlternateContent>
          </a:graphicData>
        </a:graphic>
      </p:graphicFrame>
      <p:graphicFrame>
        <p:nvGraphicFramePr>
          <p:cNvPr id="9" name="Object 8"/>
          <p:cNvGraphicFramePr>
            <a:graphicFrameLocks noChangeAspect="1"/>
          </p:cNvGraphicFramePr>
          <p:nvPr/>
        </p:nvGraphicFramePr>
        <p:xfrm>
          <a:off x="2667000" y="5867400"/>
          <a:ext cx="6350000" cy="863600"/>
        </p:xfrm>
        <a:graphic>
          <a:graphicData uri="http://schemas.openxmlformats.org/presentationml/2006/ole">
            <mc:AlternateContent xmlns:mc="http://schemas.openxmlformats.org/markup-compatibility/2006">
              <mc:Choice xmlns:v="urn:schemas-microsoft-com:vml" Requires="v">
                <p:oleObj spid="_x0000_s28729" name="Equation" r:id="rId6" imgW="3174840" imgH="431640" progId="Equation.3">
                  <p:embed/>
                </p:oleObj>
              </mc:Choice>
              <mc:Fallback>
                <p:oleObj name="Equation" r:id="rId6" imgW="3174840" imgH="431640" progId="Equation.3">
                  <p:embed/>
                  <p:pic>
                    <p:nvPicPr>
                      <p:cNvPr id="9" name="Object 8"/>
                      <p:cNvPicPr/>
                      <p:nvPr/>
                    </p:nvPicPr>
                    <p:blipFill>
                      <a:blip r:embed="rId7"/>
                      <a:stretch>
                        <a:fillRect/>
                      </a:stretch>
                    </p:blipFill>
                    <p:spPr>
                      <a:xfrm>
                        <a:off x="2667000" y="5867400"/>
                        <a:ext cx="6350000" cy="863600"/>
                      </a:xfrm>
                      <a:prstGeom prst="rect">
                        <a:avLst/>
                      </a:prstGeom>
                    </p:spPr>
                  </p:pic>
                </p:oleObj>
              </mc:Fallback>
            </mc:AlternateContent>
          </a:graphicData>
        </a:graphic>
      </p:graphicFrame>
      <p:graphicFrame>
        <p:nvGraphicFramePr>
          <p:cNvPr id="10" name="Object 9"/>
          <p:cNvGraphicFramePr>
            <a:graphicFrameLocks noChangeAspect="1"/>
          </p:cNvGraphicFramePr>
          <p:nvPr/>
        </p:nvGraphicFramePr>
        <p:xfrm>
          <a:off x="685800" y="6083300"/>
          <a:ext cx="1727200" cy="431800"/>
        </p:xfrm>
        <a:graphic>
          <a:graphicData uri="http://schemas.openxmlformats.org/presentationml/2006/ole">
            <mc:AlternateContent xmlns:mc="http://schemas.openxmlformats.org/markup-compatibility/2006">
              <mc:Choice xmlns:v="urn:schemas-microsoft-com:vml" Requires="v">
                <p:oleObj spid="_x0000_s28730" name="Equation" r:id="rId8" imgW="863280" imgH="215640" progId="Equation.3">
                  <p:embed/>
                </p:oleObj>
              </mc:Choice>
              <mc:Fallback>
                <p:oleObj name="Equation" r:id="rId8" imgW="863280" imgH="215640" progId="Equation.3">
                  <p:embed/>
                  <p:pic>
                    <p:nvPicPr>
                      <p:cNvPr id="10" name="Object 9"/>
                      <p:cNvPicPr/>
                      <p:nvPr/>
                    </p:nvPicPr>
                    <p:blipFill>
                      <a:blip r:embed="rId9"/>
                      <a:stretch>
                        <a:fillRect/>
                      </a:stretch>
                    </p:blipFill>
                    <p:spPr>
                      <a:xfrm>
                        <a:off x="685800" y="6083300"/>
                        <a:ext cx="1727200" cy="431800"/>
                      </a:xfrm>
                      <a:prstGeom prst="rect">
                        <a:avLst/>
                      </a:prstGeom>
                    </p:spPr>
                  </p:pic>
                </p:oleObj>
              </mc:Fallback>
            </mc:AlternateContent>
          </a:graphicData>
        </a:graphic>
      </p:graphicFrame>
      <p:pic>
        <p:nvPicPr>
          <p:cNvPr id="11" name="Picture 10"/>
          <p:cNvPicPr>
            <a:picLocks noChangeAspect="1"/>
          </p:cNvPicPr>
          <p:nvPr/>
        </p:nvPicPr>
        <p:blipFill>
          <a:blip r:embed="rId10"/>
          <a:stretch>
            <a:fillRect/>
          </a:stretch>
        </p:blipFill>
        <p:spPr>
          <a:xfrm>
            <a:off x="1678781" y="2054513"/>
            <a:ext cx="5786438" cy="2636359"/>
          </a:xfrm>
          <a:prstGeom prst="rect">
            <a:avLst/>
          </a:prstGeom>
        </p:spPr>
      </p:pic>
    </p:spTree>
    <p:extLst>
      <p:ext uri="{BB962C8B-B14F-4D97-AF65-F5344CB8AC3E}">
        <p14:creationId xmlns:p14="http://schemas.microsoft.com/office/powerpoint/2010/main" val="38851433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a:t>Preprocesare analogică</a:t>
            </a:r>
            <a:endParaRPr lang="en-US"/>
          </a:p>
        </p:txBody>
      </p:sp>
      <p:sp>
        <p:nvSpPr>
          <p:cNvPr id="3" name="Content Placeholder 2"/>
          <p:cNvSpPr>
            <a:spLocks noGrp="1"/>
          </p:cNvSpPr>
          <p:nvPr>
            <p:ph idx="1"/>
          </p:nvPr>
        </p:nvSpPr>
        <p:spPr/>
        <p:txBody>
          <a:bodyPr/>
          <a:lstStyle/>
          <a:p>
            <a:r>
              <a:rPr lang="ro-RO"/>
              <a:t>Datele traductorului sunt pierdute sau intervalul dinamic al ADC nu este utilizat în totalitate atunci când</a:t>
            </a:r>
            <a:r>
              <a:rPr lang="en-US"/>
              <a:t>:</a:t>
            </a:r>
            <a:endParaRPr lang="ro-RO"/>
          </a:p>
          <a:p>
            <a:pPr lvl="1"/>
            <a:r>
              <a:rPr lang="ro-RO"/>
              <a:t>încep cu diferite tensiuni de c.c. (a) sau </a:t>
            </a:r>
          </a:p>
          <a:p>
            <a:pPr lvl="1"/>
            <a:r>
              <a:rPr lang="ro-RO"/>
              <a:t>domeniile sunt inegale (b) sau</a:t>
            </a:r>
          </a:p>
          <a:p>
            <a:pPr lvl="1"/>
            <a:r>
              <a:rPr lang="en-US"/>
              <a:t>combina</a:t>
            </a:r>
            <a:r>
              <a:rPr lang="ro-RO"/>
              <a:t>ție între cele două situații (c). </a:t>
            </a:r>
            <a:endParaRPr lang="en-US"/>
          </a:p>
        </p:txBody>
      </p:sp>
      <p:sp>
        <p:nvSpPr>
          <p:cNvPr id="4" name="Date Placeholder 3"/>
          <p:cNvSpPr>
            <a:spLocks noGrp="1"/>
          </p:cNvSpPr>
          <p:nvPr>
            <p:ph type="dt" sz="half" idx="10"/>
          </p:nvPr>
        </p:nvSpPr>
        <p:spPr/>
        <p:txBody>
          <a:bodyPr/>
          <a:lstStyle/>
          <a:p>
            <a:pPr>
              <a:defRPr/>
            </a:pPr>
            <a:fld id="{0C66B60C-97EA-4C2D-AAF8-3F75257D5EF4}"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2</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6</a:t>
            </a:fld>
            <a:endParaRPr lang="en-US"/>
          </a:p>
        </p:txBody>
      </p:sp>
      <p:pic>
        <p:nvPicPr>
          <p:cNvPr id="7" name="Picture 6"/>
          <p:cNvPicPr>
            <a:picLocks noChangeAspect="1"/>
          </p:cNvPicPr>
          <p:nvPr/>
        </p:nvPicPr>
        <p:blipFill rotWithShape="1">
          <a:blip r:embed="rId2"/>
          <a:srcRect b="15528"/>
          <a:stretch/>
        </p:blipFill>
        <p:spPr>
          <a:xfrm>
            <a:off x="464820" y="3793910"/>
            <a:ext cx="8214360" cy="2606890"/>
          </a:xfrm>
          <a:prstGeom prst="rect">
            <a:avLst/>
          </a:prstGeom>
        </p:spPr>
      </p:pic>
    </p:spTree>
    <p:extLst>
      <p:ext uri="{BB962C8B-B14F-4D97-AF65-F5344CB8AC3E}">
        <p14:creationId xmlns:p14="http://schemas.microsoft.com/office/powerpoint/2010/main" val="183140559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sz="2900">
                <a:solidFill>
                  <a:srgbClr val="D2533C"/>
                </a:solidFill>
              </a:rPr>
              <a:t>Sistem de control digital</a:t>
            </a:r>
            <a:br>
              <a:rPr lang="ro-RO" sz="3600">
                <a:solidFill>
                  <a:srgbClr val="D2533C"/>
                </a:solidFill>
              </a:rPr>
            </a:br>
            <a:r>
              <a:rPr lang="ro-RO" sz="2500">
                <a:solidFill>
                  <a:srgbClr val="D2533C"/>
                </a:solidFill>
              </a:rPr>
              <a:t>Amplificatorul de mică putere</a:t>
            </a:r>
            <a:endParaRPr lang="en-US"/>
          </a:p>
        </p:txBody>
      </p:sp>
      <p:sp>
        <p:nvSpPr>
          <p:cNvPr id="3" name="Content Placeholder 2"/>
          <p:cNvSpPr>
            <a:spLocks noGrp="1"/>
          </p:cNvSpPr>
          <p:nvPr>
            <p:ph idx="1"/>
          </p:nvPr>
        </p:nvSpPr>
        <p:spPr/>
        <p:txBody>
          <a:bodyPr/>
          <a:lstStyle/>
          <a:p>
            <a:r>
              <a:rPr lang="en-US"/>
              <a:t>Valorile rezisten</a:t>
            </a:r>
            <a:r>
              <a:rPr lang="ro-RO"/>
              <a:t>ț</a:t>
            </a:r>
            <a:r>
              <a:rPr lang="en-US"/>
              <a:t>elor</a:t>
            </a:r>
            <a:r>
              <a:rPr lang="ro-RO"/>
              <a:t>, standard la toleranță de </a:t>
            </a:r>
            <a:r>
              <a:rPr lang="ro-RO">
                <a:sym typeface="Symbol" panose="05050102010706020507" pitchFamily="18" charset="2"/>
              </a:rPr>
              <a:t>5%,</a:t>
            </a:r>
            <a:r>
              <a:rPr lang="en-US"/>
              <a:t> sunt</a:t>
            </a:r>
            <a:r>
              <a:rPr lang="ro-RO"/>
              <a:t>:</a:t>
            </a:r>
            <a:br>
              <a:rPr lang="ro-RO"/>
            </a:br>
            <a:br>
              <a:rPr lang="ro-RO"/>
            </a:br>
            <a:br>
              <a:rPr lang="ro-RO"/>
            </a:br>
            <a:br>
              <a:rPr lang="ro-RO"/>
            </a:br>
            <a:br>
              <a:rPr lang="ro-RO"/>
            </a:br>
            <a:r>
              <a:rPr lang="en-US" sz="2000" b="1">
                <a:solidFill>
                  <a:srgbClr val="0070C0"/>
                </a:solidFill>
              </a:rPr>
              <a:t>Seri</a:t>
            </a:r>
            <a:r>
              <a:rPr lang="ro-RO" sz="2000" b="1">
                <a:solidFill>
                  <a:srgbClr val="0070C0"/>
                </a:solidFill>
              </a:rPr>
              <a:t>a </a:t>
            </a:r>
            <a:r>
              <a:rPr lang="en-US" sz="2000" b="1">
                <a:solidFill>
                  <a:srgbClr val="0070C0"/>
                </a:solidFill>
              </a:rPr>
              <a:t>E24 (toleran</a:t>
            </a:r>
            <a:r>
              <a:rPr lang="ro-RO" sz="2000" b="1">
                <a:solidFill>
                  <a:srgbClr val="0070C0"/>
                </a:solidFill>
              </a:rPr>
              <a:t>ța</a:t>
            </a:r>
            <a:r>
              <a:rPr lang="en-US" sz="2000" b="1">
                <a:solidFill>
                  <a:srgbClr val="0070C0"/>
                </a:solidFill>
              </a:rPr>
              <a:t> 5%)</a:t>
            </a:r>
            <a:endParaRPr lang="en-US" sz="2000">
              <a:solidFill>
                <a:srgbClr val="0070C0"/>
              </a:solidFill>
            </a:endParaRPr>
          </a:p>
          <a:p>
            <a:pPr marL="0" indent="0">
              <a:buNone/>
            </a:pPr>
            <a:r>
              <a:rPr lang="en-US" sz="2000">
                <a:solidFill>
                  <a:srgbClr val="0070C0"/>
                </a:solidFill>
              </a:rPr>
              <a:t>10 11 12 13 15 16 18 20 22 24 27 30 </a:t>
            </a:r>
            <a:br>
              <a:rPr lang="en-US" sz="2000">
                <a:solidFill>
                  <a:srgbClr val="0070C0"/>
                </a:solidFill>
              </a:rPr>
            </a:br>
            <a:r>
              <a:rPr lang="en-US" sz="2000">
                <a:solidFill>
                  <a:srgbClr val="0070C0"/>
                </a:solidFill>
              </a:rPr>
              <a:t>33 36 39 43 47 51 56 62 68 75 82 91</a:t>
            </a:r>
            <a:endParaRPr lang="ro-RO" sz="2000">
              <a:solidFill>
                <a:srgbClr val="0070C0"/>
              </a:solidFill>
            </a:endParaRPr>
          </a:p>
          <a:p>
            <a:r>
              <a:rPr lang="ro-RO" sz="2000" b="1"/>
              <a:t>Observații:</a:t>
            </a:r>
            <a:r>
              <a:rPr lang="ro-RO" sz="2000"/>
              <a:t> ”E” provine de la termenul ”exponent” al lui 10 cu ajutorul căruia se determină pasul seriei</a:t>
            </a:r>
          </a:p>
          <a:p>
            <a:endParaRPr lang="ro-RO" sz="2000"/>
          </a:p>
          <a:p>
            <a:pPr marL="0" indent="0">
              <a:buNone/>
            </a:pPr>
            <a:r>
              <a:rPr lang="ro-RO" sz="2000"/>
              <a:t>   </a:t>
            </a:r>
          </a:p>
          <a:p>
            <a:pPr marL="0" indent="0">
              <a:buNone/>
            </a:pPr>
            <a:r>
              <a:rPr lang="ro-RO" sz="2000"/>
              <a:t>   Fiecare valoare = valoarea anterioara x pasul seriei</a:t>
            </a:r>
            <a:endParaRPr lang="en-US" sz="2000"/>
          </a:p>
        </p:txBody>
      </p:sp>
      <p:sp>
        <p:nvSpPr>
          <p:cNvPr id="4" name="Date Placeholder 3"/>
          <p:cNvSpPr>
            <a:spLocks noGrp="1"/>
          </p:cNvSpPr>
          <p:nvPr>
            <p:ph type="dt" sz="half" idx="10"/>
          </p:nvPr>
        </p:nvSpPr>
        <p:spPr/>
        <p:txBody>
          <a:bodyPr/>
          <a:lstStyle/>
          <a:p>
            <a:pPr>
              <a:defRPr/>
            </a:pPr>
            <a:fld id="{13492DE8-A6DF-489B-93E3-F8A8D8E3071D}"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2</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60</a:t>
            </a:fld>
            <a:endParaRPr lang="en-US"/>
          </a:p>
        </p:txBody>
      </p:sp>
      <p:graphicFrame>
        <p:nvGraphicFramePr>
          <p:cNvPr id="7" name="Object 6"/>
          <p:cNvGraphicFramePr>
            <a:graphicFrameLocks noChangeAspect="1"/>
          </p:cNvGraphicFramePr>
          <p:nvPr/>
        </p:nvGraphicFramePr>
        <p:xfrm>
          <a:off x="685800" y="2057400"/>
          <a:ext cx="2539440" cy="1320480"/>
        </p:xfrm>
        <a:graphic>
          <a:graphicData uri="http://schemas.openxmlformats.org/presentationml/2006/ole">
            <mc:AlternateContent xmlns:mc="http://schemas.openxmlformats.org/markup-compatibility/2006">
              <mc:Choice xmlns:v="urn:schemas-microsoft-com:vml" Requires="v">
                <p:oleObj spid="_x0000_s29734" name="Equation" r:id="rId3" imgW="1269720" imgH="660240" progId="Equation.3">
                  <p:embed/>
                </p:oleObj>
              </mc:Choice>
              <mc:Fallback>
                <p:oleObj name="Equation" r:id="rId3" imgW="1269720" imgH="660240" progId="Equation.3">
                  <p:embed/>
                  <p:pic>
                    <p:nvPicPr>
                      <p:cNvPr id="7" name="Object 6"/>
                      <p:cNvPicPr/>
                      <p:nvPr/>
                    </p:nvPicPr>
                    <p:blipFill>
                      <a:blip r:embed="rId4"/>
                      <a:stretch>
                        <a:fillRect/>
                      </a:stretch>
                    </p:blipFill>
                    <p:spPr>
                      <a:xfrm>
                        <a:off x="685800" y="2057400"/>
                        <a:ext cx="2539440" cy="1320480"/>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142781227"/>
              </p:ext>
            </p:extLst>
          </p:nvPr>
        </p:nvGraphicFramePr>
        <p:xfrm>
          <a:off x="2374920" y="5260759"/>
          <a:ext cx="4394160" cy="457200"/>
        </p:xfrm>
        <a:graphic>
          <a:graphicData uri="http://schemas.openxmlformats.org/presentationml/2006/ole">
            <mc:AlternateContent xmlns:mc="http://schemas.openxmlformats.org/markup-compatibility/2006">
              <mc:Choice xmlns:v="urn:schemas-microsoft-com:vml" Requires="v">
                <p:oleObj spid="_x0000_s29735" name="Equation" r:id="rId5" imgW="2197080" imgH="228600" progId="Equation.3">
                  <p:embed/>
                </p:oleObj>
              </mc:Choice>
              <mc:Fallback>
                <p:oleObj name="Equation" r:id="rId5" imgW="2197080" imgH="228600" progId="Equation.3">
                  <p:embed/>
                  <p:pic>
                    <p:nvPicPr>
                      <p:cNvPr id="8" name="Object 7"/>
                      <p:cNvPicPr/>
                      <p:nvPr/>
                    </p:nvPicPr>
                    <p:blipFill>
                      <a:blip r:embed="rId6"/>
                      <a:stretch>
                        <a:fillRect/>
                      </a:stretch>
                    </p:blipFill>
                    <p:spPr>
                      <a:xfrm>
                        <a:off x="2374920" y="5260759"/>
                        <a:ext cx="4394160" cy="457200"/>
                      </a:xfrm>
                      <a:prstGeom prst="rect">
                        <a:avLst/>
                      </a:prstGeom>
                      <a:solidFill>
                        <a:srgbClr val="FFFF00"/>
                      </a:solidFill>
                    </p:spPr>
                  </p:pic>
                </p:oleObj>
              </mc:Fallback>
            </mc:AlternateContent>
          </a:graphicData>
        </a:graphic>
      </p:graphicFrame>
    </p:spTree>
    <p:extLst>
      <p:ext uri="{BB962C8B-B14F-4D97-AF65-F5344CB8AC3E}">
        <p14:creationId xmlns:p14="http://schemas.microsoft.com/office/powerpoint/2010/main" val="374549889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sz="2900">
                <a:solidFill>
                  <a:srgbClr val="D2533C"/>
                </a:solidFill>
              </a:rPr>
              <a:t>Sistem de control digital</a:t>
            </a:r>
            <a:br>
              <a:rPr lang="ro-RO" sz="3600">
                <a:solidFill>
                  <a:srgbClr val="D2533C"/>
                </a:solidFill>
              </a:rPr>
            </a:br>
            <a:r>
              <a:rPr lang="ro-RO" sz="2500">
                <a:solidFill>
                  <a:srgbClr val="D2533C"/>
                </a:solidFill>
              </a:rPr>
              <a:t>Amplificatorul de mică putere</a:t>
            </a:r>
            <a:endParaRPr lang="en-US"/>
          </a:p>
        </p:txBody>
      </p:sp>
      <p:sp>
        <p:nvSpPr>
          <p:cNvPr id="3" name="Content Placeholder 2"/>
          <p:cNvSpPr>
            <a:spLocks noGrp="1"/>
          </p:cNvSpPr>
          <p:nvPr>
            <p:ph idx="1"/>
          </p:nvPr>
        </p:nvSpPr>
        <p:spPr/>
        <p:txBody>
          <a:bodyPr/>
          <a:lstStyle/>
          <a:p>
            <a:r>
              <a:rPr lang="ro-RO"/>
              <a:t>Verificare SPICE</a:t>
            </a:r>
            <a:endParaRPr lang="en-US"/>
          </a:p>
        </p:txBody>
      </p:sp>
      <p:sp>
        <p:nvSpPr>
          <p:cNvPr id="4" name="Date Placeholder 3"/>
          <p:cNvSpPr>
            <a:spLocks noGrp="1"/>
          </p:cNvSpPr>
          <p:nvPr>
            <p:ph type="dt" sz="half" idx="10"/>
          </p:nvPr>
        </p:nvSpPr>
        <p:spPr/>
        <p:txBody>
          <a:bodyPr/>
          <a:lstStyle/>
          <a:p>
            <a:pPr>
              <a:defRPr/>
            </a:pPr>
            <a:fld id="{9AC7E8DD-4DB0-4CD4-B452-9EB9F05C5D96}"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2</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61</a:t>
            </a:fld>
            <a:endParaRPr lang="en-US"/>
          </a:p>
        </p:txBody>
      </p:sp>
      <p:pic>
        <p:nvPicPr>
          <p:cNvPr id="7" name="Picture 6"/>
          <p:cNvPicPr>
            <a:picLocks noChangeAspect="1"/>
          </p:cNvPicPr>
          <p:nvPr/>
        </p:nvPicPr>
        <p:blipFill>
          <a:blip r:embed="rId2"/>
          <a:stretch>
            <a:fillRect/>
          </a:stretch>
        </p:blipFill>
        <p:spPr>
          <a:xfrm>
            <a:off x="257917" y="3494366"/>
            <a:ext cx="8628166" cy="3287434"/>
          </a:xfrm>
          <a:prstGeom prst="rect">
            <a:avLst/>
          </a:prstGeom>
        </p:spPr>
      </p:pic>
      <p:pic>
        <p:nvPicPr>
          <p:cNvPr id="8" name="Picture 7"/>
          <p:cNvPicPr>
            <a:picLocks noChangeAspect="1"/>
          </p:cNvPicPr>
          <p:nvPr/>
        </p:nvPicPr>
        <p:blipFill>
          <a:blip r:embed="rId3"/>
          <a:stretch>
            <a:fillRect/>
          </a:stretch>
        </p:blipFill>
        <p:spPr>
          <a:xfrm>
            <a:off x="3313587" y="1371600"/>
            <a:ext cx="5672138" cy="2223091"/>
          </a:xfrm>
          <a:prstGeom prst="rect">
            <a:avLst/>
          </a:prstGeom>
        </p:spPr>
      </p:pic>
    </p:spTree>
    <p:extLst>
      <p:ext uri="{BB962C8B-B14F-4D97-AF65-F5344CB8AC3E}">
        <p14:creationId xmlns:p14="http://schemas.microsoft.com/office/powerpoint/2010/main" val="265591507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sz="2900">
                <a:solidFill>
                  <a:srgbClr val="D2533C"/>
                </a:solidFill>
              </a:rPr>
              <a:t>Sistem de control digital</a:t>
            </a:r>
            <a:br>
              <a:rPr lang="ro-RO" sz="3600">
                <a:solidFill>
                  <a:srgbClr val="D2533C"/>
                </a:solidFill>
              </a:rPr>
            </a:br>
            <a:r>
              <a:rPr lang="ro-RO" sz="2500">
                <a:solidFill>
                  <a:srgbClr val="D2533C"/>
                </a:solidFill>
              </a:rPr>
              <a:t>Amplificatorul de putere</a:t>
            </a:r>
            <a:endParaRPr lang="en-US"/>
          </a:p>
        </p:txBody>
      </p:sp>
      <p:sp>
        <p:nvSpPr>
          <p:cNvPr id="3" name="Content Placeholder 2"/>
          <p:cNvSpPr>
            <a:spLocks noGrp="1"/>
          </p:cNvSpPr>
          <p:nvPr>
            <p:ph idx="1"/>
          </p:nvPr>
        </p:nvSpPr>
        <p:spPr/>
        <p:txBody>
          <a:bodyPr/>
          <a:lstStyle/>
          <a:p>
            <a:pPr marL="0" indent="0">
              <a:buNone/>
            </a:pPr>
            <a:r>
              <a:rPr lang="ro-RO" b="1">
                <a:solidFill>
                  <a:srgbClr val="0070C0"/>
                </a:solidFill>
              </a:rPr>
              <a:t>Amplificatoare tampon (buffer)</a:t>
            </a:r>
          </a:p>
          <a:p>
            <a:r>
              <a:rPr lang="ro-RO"/>
              <a:t>AO folosite până în acest moment nu pot transfera puteri prea mari sarcinii.</a:t>
            </a:r>
          </a:p>
          <a:p>
            <a:r>
              <a:rPr lang="ro-RO"/>
              <a:t>În general, VFA pot comanda o sarcină de 600Ω destul de bine, dar nu sunt proiectate pentru impedanțe mai mici.</a:t>
            </a:r>
          </a:p>
          <a:p>
            <a:r>
              <a:rPr lang="ro-RO"/>
              <a:t>CFA-urile, pe de altă parte, sunt adesea proiectate cu etaje de ieșire foarte robuste.</a:t>
            </a:r>
          </a:p>
          <a:p>
            <a:r>
              <a:rPr lang="ro-RO"/>
              <a:t>Amplificatoarele buffer pot fi considerate ca un tampon integrat cu câștig unitate: conectați o sursă de alimentare, o filtrați în mod corespunzător, aplicați un semnal de intrare și conectați ieșirea la sarcină.</a:t>
            </a:r>
          </a:p>
          <a:p>
            <a:r>
              <a:rPr lang="ro-RO"/>
              <a:t>Nu sunt necesare rezistoare!</a:t>
            </a:r>
            <a:endParaRPr lang="en-US"/>
          </a:p>
        </p:txBody>
      </p:sp>
      <p:sp>
        <p:nvSpPr>
          <p:cNvPr id="4" name="Date Placeholder 3"/>
          <p:cNvSpPr>
            <a:spLocks noGrp="1"/>
          </p:cNvSpPr>
          <p:nvPr>
            <p:ph type="dt" sz="half" idx="10"/>
          </p:nvPr>
        </p:nvSpPr>
        <p:spPr/>
        <p:txBody>
          <a:bodyPr/>
          <a:lstStyle/>
          <a:p>
            <a:pPr>
              <a:defRPr/>
            </a:pPr>
            <a:fld id="{22071C9E-5558-4677-9AF1-27D19FDACAE7}"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2</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62</a:t>
            </a:fld>
            <a:endParaRPr lang="en-US"/>
          </a:p>
        </p:txBody>
      </p:sp>
    </p:spTree>
    <p:extLst>
      <p:ext uri="{BB962C8B-B14F-4D97-AF65-F5344CB8AC3E}">
        <p14:creationId xmlns:p14="http://schemas.microsoft.com/office/powerpoint/2010/main" val="238299609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sz="2900">
                <a:solidFill>
                  <a:srgbClr val="D2533C"/>
                </a:solidFill>
              </a:rPr>
              <a:t>Sistem de control digital</a:t>
            </a:r>
            <a:br>
              <a:rPr lang="ro-RO" sz="3600">
                <a:solidFill>
                  <a:srgbClr val="D2533C"/>
                </a:solidFill>
              </a:rPr>
            </a:br>
            <a:r>
              <a:rPr lang="ro-RO" sz="2500">
                <a:solidFill>
                  <a:srgbClr val="D2533C"/>
                </a:solidFill>
              </a:rPr>
              <a:t>Amplificatorul de putere. Amplificatoare buffer</a:t>
            </a:r>
            <a:endParaRPr lang="en-US"/>
          </a:p>
        </p:txBody>
      </p:sp>
      <p:sp>
        <p:nvSpPr>
          <p:cNvPr id="3" name="Content Placeholder 2"/>
          <p:cNvSpPr>
            <a:spLocks noGrp="1"/>
          </p:cNvSpPr>
          <p:nvPr>
            <p:ph idx="1"/>
          </p:nvPr>
        </p:nvSpPr>
        <p:spPr/>
        <p:txBody>
          <a:bodyPr/>
          <a:lstStyle/>
          <a:p>
            <a:r>
              <a:rPr lang="ro-RO"/>
              <a:t>Amplificatoarele buffer, fiind dispozitive active, vor influența caracteristicile semnalului datorită propriilor lor caracteristici.</a:t>
            </a:r>
          </a:p>
          <a:p>
            <a:r>
              <a:rPr lang="ro-RO"/>
              <a:t>Pentru a reduce aceste influențe, amplificatorul buffer se conectează în bucla unui AO:</a:t>
            </a:r>
            <a:endParaRPr lang="en-US"/>
          </a:p>
        </p:txBody>
      </p:sp>
      <p:sp>
        <p:nvSpPr>
          <p:cNvPr id="4" name="Date Placeholder 3"/>
          <p:cNvSpPr>
            <a:spLocks noGrp="1"/>
          </p:cNvSpPr>
          <p:nvPr>
            <p:ph type="dt" sz="half" idx="10"/>
          </p:nvPr>
        </p:nvSpPr>
        <p:spPr/>
        <p:txBody>
          <a:bodyPr/>
          <a:lstStyle/>
          <a:p>
            <a:pPr>
              <a:defRPr/>
            </a:pPr>
            <a:fld id="{428DDB54-7B90-4B6F-99B2-3E1387424E49}"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2</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63</a:t>
            </a:fld>
            <a:endParaRPr lang="en-US"/>
          </a:p>
        </p:txBody>
      </p:sp>
      <p:pic>
        <p:nvPicPr>
          <p:cNvPr id="10" name="Picture 9"/>
          <p:cNvPicPr>
            <a:picLocks noChangeAspect="1"/>
          </p:cNvPicPr>
          <p:nvPr/>
        </p:nvPicPr>
        <p:blipFill>
          <a:blip r:embed="rId2"/>
          <a:stretch>
            <a:fillRect/>
          </a:stretch>
        </p:blipFill>
        <p:spPr>
          <a:xfrm>
            <a:off x="1978818" y="3769390"/>
            <a:ext cx="5186363" cy="2707610"/>
          </a:xfrm>
          <a:prstGeom prst="rect">
            <a:avLst/>
          </a:prstGeom>
        </p:spPr>
      </p:pic>
    </p:spTree>
    <p:extLst>
      <p:ext uri="{BB962C8B-B14F-4D97-AF65-F5344CB8AC3E}">
        <p14:creationId xmlns:p14="http://schemas.microsoft.com/office/powerpoint/2010/main" val="315989206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sz="2900">
                <a:solidFill>
                  <a:srgbClr val="D2533C"/>
                </a:solidFill>
              </a:rPr>
              <a:t>Sistem de control digital</a:t>
            </a:r>
            <a:br>
              <a:rPr lang="ro-RO" sz="3600">
                <a:solidFill>
                  <a:srgbClr val="D2533C"/>
                </a:solidFill>
              </a:rPr>
            </a:br>
            <a:r>
              <a:rPr lang="ro-RO" sz="2500">
                <a:solidFill>
                  <a:srgbClr val="D2533C"/>
                </a:solidFill>
              </a:rPr>
              <a:t>Amplificatorul de putere. Amplificatoare buffer</a:t>
            </a:r>
            <a:endParaRPr lang="en-US"/>
          </a:p>
        </p:txBody>
      </p:sp>
      <p:sp>
        <p:nvSpPr>
          <p:cNvPr id="3" name="Content Placeholder 2"/>
          <p:cNvSpPr>
            <a:spLocks noGrp="1"/>
          </p:cNvSpPr>
          <p:nvPr>
            <p:ph idx="1"/>
          </p:nvPr>
        </p:nvSpPr>
        <p:spPr/>
        <p:txBody>
          <a:bodyPr/>
          <a:lstStyle/>
          <a:p>
            <a:r>
              <a:rPr lang="ro-RO"/>
              <a:t>Etajele de putere au surse de instabilitate asociate cu sarcinile lor mari.</a:t>
            </a:r>
          </a:p>
          <a:p>
            <a:r>
              <a:rPr lang="ro-RO"/>
              <a:t>Trebuie să urmăriți cu atenție instrucțiunile din foaia de catalog pentru decuplarere, valorile maxime ale inductanței și capacității pe intrări și ieșiri.</a:t>
            </a:r>
          </a:p>
          <a:p>
            <a:r>
              <a:rPr lang="ro-RO"/>
              <a:t>De asemenea, pot exista recomandări pentru rețelele de compensare în frecvență pentru a suprima oscilațiile nedorite de înaltă frecvență. </a:t>
            </a:r>
            <a:endParaRPr lang="en-US"/>
          </a:p>
        </p:txBody>
      </p:sp>
      <p:sp>
        <p:nvSpPr>
          <p:cNvPr id="4" name="Date Placeholder 3"/>
          <p:cNvSpPr>
            <a:spLocks noGrp="1"/>
          </p:cNvSpPr>
          <p:nvPr>
            <p:ph type="dt" sz="half" idx="10"/>
          </p:nvPr>
        </p:nvSpPr>
        <p:spPr/>
        <p:txBody>
          <a:bodyPr/>
          <a:lstStyle/>
          <a:p>
            <a:pPr>
              <a:defRPr/>
            </a:pPr>
            <a:fld id="{F027BA46-4799-4730-BB11-D9615C26BD04}"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2</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64</a:t>
            </a:fld>
            <a:endParaRPr lang="en-US"/>
          </a:p>
        </p:txBody>
      </p:sp>
    </p:spTree>
    <p:extLst>
      <p:ext uri="{BB962C8B-B14F-4D97-AF65-F5344CB8AC3E}">
        <p14:creationId xmlns:p14="http://schemas.microsoft.com/office/powerpoint/2010/main" val="110033207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sz="2900">
                <a:solidFill>
                  <a:srgbClr val="D2533C"/>
                </a:solidFill>
              </a:rPr>
              <a:t>Sistem de control digital</a:t>
            </a:r>
            <a:br>
              <a:rPr lang="ro-RO" sz="3600">
                <a:solidFill>
                  <a:srgbClr val="D2533C"/>
                </a:solidFill>
              </a:rPr>
            </a:br>
            <a:r>
              <a:rPr lang="ro-RO" sz="2500">
                <a:solidFill>
                  <a:srgbClr val="D2533C"/>
                </a:solidFill>
              </a:rPr>
              <a:t>Amplificatorul de putere. Amplificatoare buffer</a:t>
            </a:r>
            <a:endParaRPr lang="en-US"/>
          </a:p>
        </p:txBody>
      </p:sp>
      <p:sp>
        <p:nvSpPr>
          <p:cNvPr id="3" name="Content Placeholder 2"/>
          <p:cNvSpPr>
            <a:spLocks noGrp="1"/>
          </p:cNvSpPr>
          <p:nvPr>
            <p:ph idx="1"/>
          </p:nvPr>
        </p:nvSpPr>
        <p:spPr/>
        <p:txBody>
          <a:bodyPr>
            <a:normAutofit lnSpcReduction="10000"/>
          </a:bodyPr>
          <a:lstStyle/>
          <a:p>
            <a:r>
              <a:rPr lang="ro-RO"/>
              <a:t>Amplificatoarele buffer pot fi înlocuite cu circuite neinversoare realizate cu AO.</a:t>
            </a:r>
          </a:p>
          <a:p>
            <a:r>
              <a:rPr lang="ro-RO"/>
              <a:t>CFA-urile au adesea un etaj de ieșire mai robust decât VFA-urile și atâta timp cât aveți grijă să respectați recomandările de stabilitate pentru CFA-uri, acestea vor funcționa bine ca amplificatoare buffer.</a:t>
            </a:r>
          </a:p>
          <a:p>
            <a:r>
              <a:rPr lang="ro-RO"/>
              <a:t>Sunt disponibile și VFA de putere, dintre care unele pot susține curenți de sarcină de mai mulți amperi la nivele de tensiune ridicată.</a:t>
            </a:r>
          </a:p>
          <a:p>
            <a:r>
              <a:rPr lang="ro-RO"/>
              <a:t>Trebuie să acordați o atenție deosebită caracteristicilor foii de catalog și recomandărilor date pentru aceste dispozitive și, de cele mai multe ori, pentru a funcționa la sarcinile recomandate, ele necesită un radiator.</a:t>
            </a:r>
            <a:endParaRPr lang="en-US"/>
          </a:p>
        </p:txBody>
      </p:sp>
      <p:sp>
        <p:nvSpPr>
          <p:cNvPr id="4" name="Date Placeholder 3"/>
          <p:cNvSpPr>
            <a:spLocks noGrp="1"/>
          </p:cNvSpPr>
          <p:nvPr>
            <p:ph type="dt" sz="half" idx="10"/>
          </p:nvPr>
        </p:nvSpPr>
        <p:spPr/>
        <p:txBody>
          <a:bodyPr/>
          <a:lstStyle/>
          <a:p>
            <a:pPr>
              <a:defRPr/>
            </a:pPr>
            <a:fld id="{1933D7FA-3045-4E84-9626-DE16233539A3}"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2</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65</a:t>
            </a:fld>
            <a:endParaRPr lang="en-US"/>
          </a:p>
        </p:txBody>
      </p:sp>
    </p:spTree>
    <p:extLst>
      <p:ext uri="{BB962C8B-B14F-4D97-AF65-F5344CB8AC3E}">
        <p14:creationId xmlns:p14="http://schemas.microsoft.com/office/powerpoint/2010/main" val="89534637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sz="2900">
                <a:solidFill>
                  <a:srgbClr val="D2533C"/>
                </a:solidFill>
              </a:rPr>
              <a:t>Sistem de control digital</a:t>
            </a:r>
            <a:br>
              <a:rPr lang="ro-RO" sz="3600">
                <a:solidFill>
                  <a:srgbClr val="D2533C"/>
                </a:solidFill>
              </a:rPr>
            </a:br>
            <a:r>
              <a:rPr lang="ro-RO" sz="2500">
                <a:solidFill>
                  <a:srgbClr val="D2533C"/>
                </a:solidFill>
              </a:rPr>
              <a:t>Amplificatorul de putere. Amplificatoare buffer</a:t>
            </a:r>
            <a:endParaRPr lang="en-US"/>
          </a:p>
        </p:txBody>
      </p:sp>
      <p:sp>
        <p:nvSpPr>
          <p:cNvPr id="3" name="Content Placeholder 2"/>
          <p:cNvSpPr>
            <a:spLocks noGrp="1"/>
          </p:cNvSpPr>
          <p:nvPr>
            <p:ph idx="1"/>
          </p:nvPr>
        </p:nvSpPr>
        <p:spPr/>
        <p:txBody>
          <a:bodyPr>
            <a:normAutofit/>
          </a:bodyPr>
          <a:lstStyle/>
          <a:p>
            <a:r>
              <a:rPr lang="ro-RO"/>
              <a:t>Pentru a se obține o putere de ieșire mai mare, amplificatoarele buffer sunt conectate în paralel:</a:t>
            </a:r>
            <a:endParaRPr lang="en-US"/>
          </a:p>
        </p:txBody>
      </p:sp>
      <p:sp>
        <p:nvSpPr>
          <p:cNvPr id="4" name="Date Placeholder 3"/>
          <p:cNvSpPr>
            <a:spLocks noGrp="1"/>
          </p:cNvSpPr>
          <p:nvPr>
            <p:ph type="dt" sz="half" idx="10"/>
          </p:nvPr>
        </p:nvSpPr>
        <p:spPr/>
        <p:txBody>
          <a:bodyPr/>
          <a:lstStyle/>
          <a:p>
            <a:pPr>
              <a:defRPr/>
            </a:pPr>
            <a:fld id="{9A5249FC-3995-4C00-B7AF-8481ADC88432}"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2</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66</a:t>
            </a:fld>
            <a:endParaRPr lang="en-US"/>
          </a:p>
        </p:txBody>
      </p:sp>
      <p:pic>
        <p:nvPicPr>
          <p:cNvPr id="8" name="Picture 7"/>
          <p:cNvPicPr>
            <a:picLocks noChangeAspect="1"/>
          </p:cNvPicPr>
          <p:nvPr/>
        </p:nvPicPr>
        <p:blipFill>
          <a:blip r:embed="rId2"/>
          <a:stretch>
            <a:fillRect/>
          </a:stretch>
        </p:blipFill>
        <p:spPr>
          <a:xfrm>
            <a:off x="1693068" y="2543988"/>
            <a:ext cx="5757863" cy="3990162"/>
          </a:xfrm>
          <a:prstGeom prst="rect">
            <a:avLst/>
          </a:prstGeom>
        </p:spPr>
      </p:pic>
    </p:spTree>
    <p:extLst>
      <p:ext uri="{BB962C8B-B14F-4D97-AF65-F5344CB8AC3E}">
        <p14:creationId xmlns:p14="http://schemas.microsoft.com/office/powerpoint/2010/main" val="75491365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o-RO" sz="2900">
                <a:solidFill>
                  <a:srgbClr val="D2533C"/>
                </a:solidFill>
              </a:rPr>
              <a:t>Sistem de control digital</a:t>
            </a:r>
            <a:br>
              <a:rPr lang="ro-RO" sz="3600">
                <a:solidFill>
                  <a:srgbClr val="D2533C"/>
                </a:solidFill>
              </a:rPr>
            </a:br>
            <a:r>
              <a:rPr lang="ro-RO" sz="2500">
                <a:solidFill>
                  <a:srgbClr val="D2533C"/>
                </a:solidFill>
              </a:rPr>
              <a:t>Amplificatorul de putere</a:t>
            </a:r>
            <a:br>
              <a:rPr lang="ro-RO" sz="2500">
                <a:solidFill>
                  <a:srgbClr val="D2533C"/>
                </a:solidFill>
              </a:rPr>
            </a:br>
            <a:r>
              <a:rPr lang="ro-RO" sz="2600">
                <a:solidFill>
                  <a:srgbClr val="D2533C"/>
                </a:solidFill>
              </a:rPr>
              <a:t>Amplificatoare buffer</a:t>
            </a:r>
            <a:endParaRPr lang="en-US" sz="2600">
              <a:solidFill>
                <a:srgbClr val="D2533C"/>
              </a:solidFill>
            </a:endParaRPr>
          </a:p>
        </p:txBody>
      </p:sp>
      <p:sp>
        <p:nvSpPr>
          <p:cNvPr id="3" name="Content Placeholder 2"/>
          <p:cNvSpPr>
            <a:spLocks noGrp="1"/>
          </p:cNvSpPr>
          <p:nvPr>
            <p:ph idx="1"/>
          </p:nvPr>
        </p:nvSpPr>
        <p:spPr/>
        <p:txBody>
          <a:bodyPr>
            <a:normAutofit lnSpcReduction="10000"/>
          </a:bodyPr>
          <a:lstStyle/>
          <a:p>
            <a:r>
              <a:rPr lang="ro-RO"/>
              <a:t>Pentru a asigura o împărțire</a:t>
            </a:r>
            <a:br>
              <a:rPr lang="ro-RO"/>
            </a:br>
            <a:r>
              <a:rPr lang="ro-RO"/>
              <a:t>cât mai egală a curentului între</a:t>
            </a:r>
            <a:br>
              <a:rPr lang="ro-RO"/>
            </a:br>
            <a:r>
              <a:rPr lang="ro-RO"/>
              <a:t>amplificatoarele buffer, la fiecare </a:t>
            </a:r>
            <a:br>
              <a:rPr lang="ro-RO"/>
            </a:br>
            <a:r>
              <a:rPr lang="ro-RO"/>
              <a:t>ieșire sunt plasate niște rezistențe</a:t>
            </a:r>
            <a:br>
              <a:rPr lang="ro-RO"/>
            </a:br>
            <a:r>
              <a:rPr lang="ro-RO"/>
              <a:t>serie R</a:t>
            </a:r>
            <a:r>
              <a:rPr lang="ro-RO" baseline="-25000"/>
              <a:t>O1</a:t>
            </a:r>
            <a:r>
              <a:rPr lang="ro-RO"/>
              <a:t> și R</a:t>
            </a:r>
            <a:r>
              <a:rPr lang="ro-RO" baseline="-25000"/>
              <a:t>O2</a:t>
            </a:r>
            <a:r>
              <a:rPr lang="ro-RO"/>
              <a:t>, de valori mici, </a:t>
            </a:r>
            <a:br>
              <a:rPr lang="ro-RO"/>
            </a:br>
            <a:r>
              <a:rPr lang="ro-RO"/>
              <a:t>de obicei între 1Ω și 5Ω.</a:t>
            </a:r>
          </a:p>
          <a:p>
            <a:r>
              <a:rPr lang="ro-RO"/>
              <a:t>Aceste rezistențe determină o scădere a excursiei tensiunii de ieșire, deoarece ele formează divizoare de tensiune cu sarcina.</a:t>
            </a:r>
          </a:p>
          <a:p>
            <a:r>
              <a:rPr lang="ro-RO"/>
              <a:t>Dar fără aceste rezistoare serie, bufferele ar avea tendința de a se comanda reciproc în oscilație.</a:t>
            </a:r>
          </a:p>
          <a:p>
            <a:r>
              <a:rPr lang="ro-RO"/>
              <a:t>Valoarea corectă se găsește experimental.</a:t>
            </a:r>
          </a:p>
          <a:p>
            <a:r>
              <a:rPr lang="ro-RO"/>
              <a:t>Rezistoarele serie sunt rezistoare de putere.</a:t>
            </a:r>
            <a:endParaRPr lang="en-US"/>
          </a:p>
        </p:txBody>
      </p:sp>
      <p:sp>
        <p:nvSpPr>
          <p:cNvPr id="4" name="Date Placeholder 3"/>
          <p:cNvSpPr>
            <a:spLocks noGrp="1"/>
          </p:cNvSpPr>
          <p:nvPr>
            <p:ph type="dt" sz="half" idx="10"/>
          </p:nvPr>
        </p:nvSpPr>
        <p:spPr/>
        <p:txBody>
          <a:bodyPr/>
          <a:lstStyle/>
          <a:p>
            <a:pPr>
              <a:defRPr/>
            </a:pPr>
            <a:fld id="{94072D56-AE94-43A2-86FE-6362120F7FFF}"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2</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67</a:t>
            </a:fld>
            <a:endParaRPr lang="en-US"/>
          </a:p>
        </p:txBody>
      </p:sp>
      <p:pic>
        <p:nvPicPr>
          <p:cNvPr id="7" name="Picture 6"/>
          <p:cNvPicPr>
            <a:picLocks noChangeAspect="1"/>
          </p:cNvPicPr>
          <p:nvPr/>
        </p:nvPicPr>
        <p:blipFill>
          <a:blip r:embed="rId2"/>
          <a:stretch>
            <a:fillRect/>
          </a:stretch>
        </p:blipFill>
        <p:spPr>
          <a:xfrm>
            <a:off x="5244975" y="381000"/>
            <a:ext cx="3899025" cy="2702000"/>
          </a:xfrm>
          <a:prstGeom prst="rect">
            <a:avLst/>
          </a:prstGeom>
        </p:spPr>
      </p:pic>
    </p:spTree>
    <p:extLst>
      <p:ext uri="{BB962C8B-B14F-4D97-AF65-F5344CB8AC3E}">
        <p14:creationId xmlns:p14="http://schemas.microsoft.com/office/powerpoint/2010/main" val="95277724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sz="2900">
                <a:solidFill>
                  <a:srgbClr val="D2533C"/>
                </a:solidFill>
              </a:rPr>
              <a:t>Sistem de control digital</a:t>
            </a:r>
            <a:br>
              <a:rPr lang="ro-RO" sz="3600">
                <a:solidFill>
                  <a:srgbClr val="D2533C"/>
                </a:solidFill>
              </a:rPr>
            </a:br>
            <a:r>
              <a:rPr lang="ro-RO" sz="2500">
                <a:solidFill>
                  <a:srgbClr val="D2533C"/>
                </a:solidFill>
              </a:rPr>
              <a:t>Amplificatorul de putere compus</a:t>
            </a:r>
            <a:endParaRPr lang="en-US"/>
          </a:p>
        </p:txBody>
      </p:sp>
      <p:sp>
        <p:nvSpPr>
          <p:cNvPr id="3" name="Content Placeholder 2"/>
          <p:cNvSpPr>
            <a:spLocks noGrp="1"/>
          </p:cNvSpPr>
          <p:nvPr>
            <p:ph idx="1"/>
          </p:nvPr>
        </p:nvSpPr>
        <p:spPr/>
        <p:txBody>
          <a:bodyPr/>
          <a:lstStyle/>
          <a:p>
            <a:r>
              <a:rPr lang="ro-RO"/>
              <a:t>Se poate realiza un amplificator compus ale cărui caracteristici importante sunt mai bune decât cele ale fiecărui amplificator individual.</a:t>
            </a:r>
          </a:p>
          <a:p>
            <a:r>
              <a:rPr lang="ro-RO"/>
              <a:t>Un astfel de amplificator compus poate fi construit cu un AO de tipul OPA277 și un al doilea AO de tipul OPA512.</a:t>
            </a:r>
          </a:p>
          <a:p>
            <a:r>
              <a:rPr lang="ro-RO"/>
              <a:t>OPA512 este folosit ca buffer de ieșire de putere în bucla de reacție a circuitului OPA277.</a:t>
            </a:r>
          </a:p>
          <a:p>
            <a:r>
              <a:rPr lang="ro-RO"/>
              <a:t>OPA512 are viteză de lucru mai mare și, prin urmare, funcționează într-o buclă închisă locală.</a:t>
            </a:r>
          </a:p>
          <a:p>
            <a:r>
              <a:rPr lang="ro-RO"/>
              <a:t>OPA277, mai lent, este în bucla exterioară.</a:t>
            </a:r>
          </a:p>
          <a:p>
            <a:r>
              <a:rPr lang="ro-RO"/>
              <a:t>Condensatorul de 4,7 pF ajută la creșterea stabilității sistemului.</a:t>
            </a:r>
            <a:endParaRPr lang="en-US"/>
          </a:p>
        </p:txBody>
      </p:sp>
      <p:sp>
        <p:nvSpPr>
          <p:cNvPr id="4" name="Date Placeholder 3"/>
          <p:cNvSpPr>
            <a:spLocks noGrp="1"/>
          </p:cNvSpPr>
          <p:nvPr>
            <p:ph type="dt" sz="half" idx="10"/>
          </p:nvPr>
        </p:nvSpPr>
        <p:spPr/>
        <p:txBody>
          <a:bodyPr/>
          <a:lstStyle/>
          <a:p>
            <a:pPr>
              <a:defRPr/>
            </a:pPr>
            <a:fld id="{96D690BB-E05F-4B41-BDE4-5D481BF3E5A1}"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2</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68</a:t>
            </a:fld>
            <a:endParaRPr lang="en-US"/>
          </a:p>
        </p:txBody>
      </p:sp>
    </p:spTree>
    <p:extLst>
      <p:ext uri="{BB962C8B-B14F-4D97-AF65-F5344CB8AC3E}">
        <p14:creationId xmlns:p14="http://schemas.microsoft.com/office/powerpoint/2010/main" val="88754436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sz="2900">
                <a:solidFill>
                  <a:srgbClr val="D2533C"/>
                </a:solidFill>
              </a:rPr>
              <a:t>Sistem de control digital</a:t>
            </a:r>
            <a:br>
              <a:rPr lang="ro-RO" sz="3600">
                <a:solidFill>
                  <a:srgbClr val="D2533C"/>
                </a:solidFill>
              </a:rPr>
            </a:br>
            <a:r>
              <a:rPr lang="ro-RO" sz="2500">
                <a:solidFill>
                  <a:srgbClr val="D2533C"/>
                </a:solidFill>
              </a:rPr>
              <a:t>Amplificatorul de putere compus</a:t>
            </a:r>
            <a:endParaRPr lang="en-US"/>
          </a:p>
        </p:txBody>
      </p:sp>
      <p:sp>
        <p:nvSpPr>
          <p:cNvPr id="3" name="Content Placeholder 2"/>
          <p:cNvSpPr>
            <a:spLocks noGrp="1"/>
          </p:cNvSpPr>
          <p:nvPr>
            <p:ph idx="1"/>
          </p:nvPr>
        </p:nvSpPr>
        <p:spPr/>
        <p:txBody>
          <a:bodyPr/>
          <a:lstStyle/>
          <a:p>
            <a:r>
              <a:rPr lang="ro-RO"/>
              <a:t>Exemplu de amplificator compus</a:t>
            </a:r>
            <a:endParaRPr lang="en-US"/>
          </a:p>
        </p:txBody>
      </p:sp>
      <p:sp>
        <p:nvSpPr>
          <p:cNvPr id="4" name="Date Placeholder 3"/>
          <p:cNvSpPr>
            <a:spLocks noGrp="1"/>
          </p:cNvSpPr>
          <p:nvPr>
            <p:ph type="dt" sz="half" idx="10"/>
          </p:nvPr>
        </p:nvSpPr>
        <p:spPr/>
        <p:txBody>
          <a:bodyPr/>
          <a:lstStyle/>
          <a:p>
            <a:pPr>
              <a:defRPr/>
            </a:pPr>
            <a:fld id="{028C35EF-A870-4E2E-9A7C-4F962C60B20F}"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2</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69</a:t>
            </a:fld>
            <a:endParaRPr lang="en-US"/>
          </a:p>
        </p:txBody>
      </p:sp>
      <p:pic>
        <p:nvPicPr>
          <p:cNvPr id="7" name="Picture 6"/>
          <p:cNvPicPr>
            <a:picLocks noChangeAspect="1"/>
          </p:cNvPicPr>
          <p:nvPr/>
        </p:nvPicPr>
        <p:blipFill>
          <a:blip r:embed="rId2"/>
          <a:stretch>
            <a:fillRect/>
          </a:stretch>
        </p:blipFill>
        <p:spPr>
          <a:xfrm>
            <a:off x="748189" y="2139315"/>
            <a:ext cx="7647622" cy="4413885"/>
          </a:xfrm>
          <a:prstGeom prst="rect">
            <a:avLst/>
          </a:prstGeom>
        </p:spPr>
      </p:pic>
    </p:spTree>
    <p:extLst>
      <p:ext uri="{BB962C8B-B14F-4D97-AF65-F5344CB8AC3E}">
        <p14:creationId xmlns:p14="http://schemas.microsoft.com/office/powerpoint/2010/main" val="30508862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a:t>Preprocesarea analogică</a:t>
            </a:r>
            <a:endParaRPr lang="en-US"/>
          </a:p>
        </p:txBody>
      </p:sp>
      <p:sp>
        <p:nvSpPr>
          <p:cNvPr id="3" name="Content Placeholder 2"/>
          <p:cNvSpPr>
            <a:spLocks noGrp="1"/>
          </p:cNvSpPr>
          <p:nvPr>
            <p:ph idx="1"/>
          </p:nvPr>
        </p:nvSpPr>
        <p:spPr/>
        <p:txBody>
          <a:bodyPr/>
          <a:lstStyle/>
          <a:p>
            <a:r>
              <a:rPr lang="ro-RO"/>
              <a:t>Pentru a obține performanțe optime, intervalul de ieșire al traductorului trebuie să corespundă intervalului de intrare al ADC.</a:t>
            </a:r>
          </a:p>
          <a:p>
            <a:r>
              <a:rPr lang="ro-RO"/>
              <a:t>Când domeniile sunt necorespunzătoare, fie tensiunea de ieșire a traductorului nu se încadrează în intervalul de intrare al ADC, pierzându-se astfel date de la senzor, fie tensiunea de ieșire a traductorului nu umple intervalul de intrare al ADC, pierzându-se astfel precizia ADC.</a:t>
            </a:r>
          </a:p>
          <a:p>
            <a:r>
              <a:rPr lang="ro-RO"/>
              <a:t>Această situație necesită o creștere a intervalului dinamic al ADC (costuri crescute), deoarece, pentru a obține aceeași rezoluție, trebuie folosit un convertor pe mai mulți biți.</a:t>
            </a:r>
            <a:endParaRPr lang="en-US"/>
          </a:p>
        </p:txBody>
      </p:sp>
      <p:sp>
        <p:nvSpPr>
          <p:cNvPr id="4" name="Date Placeholder 3"/>
          <p:cNvSpPr>
            <a:spLocks noGrp="1"/>
          </p:cNvSpPr>
          <p:nvPr>
            <p:ph type="dt" sz="half" idx="10"/>
          </p:nvPr>
        </p:nvSpPr>
        <p:spPr/>
        <p:txBody>
          <a:bodyPr/>
          <a:lstStyle/>
          <a:p>
            <a:pPr>
              <a:defRPr/>
            </a:pPr>
            <a:fld id="{53D1D40F-598F-4058-B147-0CFD0D4AD6CA}"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2</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7</a:t>
            </a:fld>
            <a:endParaRPr lang="en-US"/>
          </a:p>
        </p:txBody>
      </p:sp>
    </p:spTree>
    <p:extLst>
      <p:ext uri="{BB962C8B-B14F-4D97-AF65-F5344CB8AC3E}">
        <p14:creationId xmlns:p14="http://schemas.microsoft.com/office/powerpoint/2010/main" val="361812703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sz="2900">
                <a:solidFill>
                  <a:srgbClr val="D2533C"/>
                </a:solidFill>
              </a:rPr>
              <a:t>Sistem de control digital</a:t>
            </a:r>
            <a:br>
              <a:rPr lang="ro-RO" sz="3600">
                <a:solidFill>
                  <a:srgbClr val="D2533C"/>
                </a:solidFill>
              </a:rPr>
            </a:br>
            <a:r>
              <a:rPr lang="ro-RO" sz="2500">
                <a:solidFill>
                  <a:srgbClr val="D2533C"/>
                </a:solidFill>
              </a:rPr>
              <a:t>Amplificatorul de putere compus</a:t>
            </a:r>
            <a:endParaRPr lang="en-US"/>
          </a:p>
        </p:txBody>
      </p:sp>
      <p:sp>
        <p:nvSpPr>
          <p:cNvPr id="3" name="Content Placeholder 2"/>
          <p:cNvSpPr>
            <a:spLocks noGrp="1"/>
          </p:cNvSpPr>
          <p:nvPr>
            <p:ph idx="1"/>
          </p:nvPr>
        </p:nvSpPr>
        <p:spPr/>
        <p:txBody>
          <a:bodyPr/>
          <a:lstStyle/>
          <a:p>
            <a:r>
              <a:rPr lang="ro-RO"/>
              <a:t>Performanțele amplificatorului compus</a:t>
            </a:r>
            <a:endParaRPr lang="en-US"/>
          </a:p>
        </p:txBody>
      </p:sp>
      <p:sp>
        <p:nvSpPr>
          <p:cNvPr id="4" name="Date Placeholder 3"/>
          <p:cNvSpPr>
            <a:spLocks noGrp="1"/>
          </p:cNvSpPr>
          <p:nvPr>
            <p:ph type="dt" sz="half" idx="10"/>
          </p:nvPr>
        </p:nvSpPr>
        <p:spPr/>
        <p:txBody>
          <a:bodyPr/>
          <a:lstStyle/>
          <a:p>
            <a:pPr>
              <a:defRPr/>
            </a:pPr>
            <a:fld id="{0CD26E42-E877-4A4D-A48B-9192B255C6E8}"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2</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70</a:t>
            </a:fld>
            <a:endParaRPr lang="en-US"/>
          </a:p>
        </p:txBody>
      </p:sp>
      <p:pic>
        <p:nvPicPr>
          <p:cNvPr id="7" name="Picture 6"/>
          <p:cNvPicPr>
            <a:picLocks noChangeAspect="1"/>
          </p:cNvPicPr>
          <p:nvPr/>
        </p:nvPicPr>
        <p:blipFill>
          <a:blip r:embed="rId2"/>
          <a:stretch>
            <a:fillRect/>
          </a:stretch>
        </p:blipFill>
        <p:spPr>
          <a:xfrm>
            <a:off x="1152525" y="2276475"/>
            <a:ext cx="6838950" cy="3743325"/>
          </a:xfrm>
          <a:prstGeom prst="rect">
            <a:avLst/>
          </a:prstGeom>
        </p:spPr>
      </p:pic>
    </p:spTree>
    <p:extLst>
      <p:ext uri="{BB962C8B-B14F-4D97-AF65-F5344CB8AC3E}">
        <p14:creationId xmlns:p14="http://schemas.microsoft.com/office/powerpoint/2010/main" val="139857771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sz="2900">
                <a:solidFill>
                  <a:srgbClr val="D2533C"/>
                </a:solidFill>
              </a:rPr>
              <a:t>Sistem de control digital</a:t>
            </a:r>
            <a:br>
              <a:rPr lang="ro-RO" sz="3600">
                <a:solidFill>
                  <a:srgbClr val="D2533C"/>
                </a:solidFill>
              </a:rPr>
            </a:br>
            <a:r>
              <a:rPr lang="ro-RO" sz="2500">
                <a:solidFill>
                  <a:srgbClr val="D2533C"/>
                </a:solidFill>
              </a:rPr>
              <a:t>Amplificatorul de putere compus</a:t>
            </a:r>
            <a:endParaRPr lang="en-US"/>
          </a:p>
        </p:txBody>
      </p:sp>
      <p:sp>
        <p:nvSpPr>
          <p:cNvPr id="3" name="Content Placeholder 2"/>
          <p:cNvSpPr>
            <a:spLocks noGrp="1"/>
          </p:cNvSpPr>
          <p:nvPr>
            <p:ph idx="1"/>
          </p:nvPr>
        </p:nvSpPr>
        <p:spPr/>
        <p:txBody>
          <a:bodyPr/>
          <a:lstStyle/>
          <a:p>
            <a:r>
              <a:rPr lang="ro-RO"/>
              <a:t>Amplificatoarele hibride de mare viteză pot fi construite cu un VFA și un CFA, astfel încât acestea să profite de viteza și puterea de ieșire a CFA.</a:t>
            </a:r>
            <a:endParaRPr lang="en-US"/>
          </a:p>
        </p:txBody>
      </p:sp>
      <p:sp>
        <p:nvSpPr>
          <p:cNvPr id="4" name="Date Placeholder 3"/>
          <p:cNvSpPr>
            <a:spLocks noGrp="1"/>
          </p:cNvSpPr>
          <p:nvPr>
            <p:ph type="dt" sz="half" idx="10"/>
          </p:nvPr>
        </p:nvSpPr>
        <p:spPr/>
        <p:txBody>
          <a:bodyPr/>
          <a:lstStyle/>
          <a:p>
            <a:pPr>
              <a:defRPr/>
            </a:pPr>
            <a:fld id="{D7657948-E798-4FB2-8E85-FBE57D0ED057}"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2</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71</a:t>
            </a:fld>
            <a:endParaRPr lang="en-US"/>
          </a:p>
        </p:txBody>
      </p:sp>
      <p:pic>
        <p:nvPicPr>
          <p:cNvPr id="8" name="Picture 7"/>
          <p:cNvPicPr>
            <a:picLocks noChangeAspect="1"/>
          </p:cNvPicPr>
          <p:nvPr/>
        </p:nvPicPr>
        <p:blipFill>
          <a:blip r:embed="rId2"/>
          <a:stretch>
            <a:fillRect/>
          </a:stretch>
        </p:blipFill>
        <p:spPr>
          <a:xfrm>
            <a:off x="1905000" y="2971800"/>
            <a:ext cx="5329238" cy="3377388"/>
          </a:xfrm>
          <a:prstGeom prst="rect">
            <a:avLst/>
          </a:prstGeom>
        </p:spPr>
      </p:pic>
    </p:spTree>
    <p:extLst>
      <p:ext uri="{BB962C8B-B14F-4D97-AF65-F5344CB8AC3E}">
        <p14:creationId xmlns:p14="http://schemas.microsoft.com/office/powerpoint/2010/main" val="302825420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sz="2900">
                <a:solidFill>
                  <a:srgbClr val="D2533C"/>
                </a:solidFill>
              </a:rPr>
              <a:t>Sistem de control digital</a:t>
            </a:r>
            <a:br>
              <a:rPr lang="ro-RO" sz="3600">
                <a:solidFill>
                  <a:srgbClr val="D2533C"/>
                </a:solidFill>
              </a:rPr>
            </a:br>
            <a:r>
              <a:rPr lang="ro-RO" sz="2500">
                <a:solidFill>
                  <a:srgbClr val="D2533C"/>
                </a:solidFill>
              </a:rPr>
              <a:t>Amplificatorul de putere compus</a:t>
            </a:r>
            <a:endParaRPr lang="en-US"/>
          </a:p>
        </p:txBody>
      </p:sp>
      <p:sp>
        <p:nvSpPr>
          <p:cNvPr id="3" name="Content Placeholder 2"/>
          <p:cNvSpPr>
            <a:spLocks noGrp="1"/>
          </p:cNvSpPr>
          <p:nvPr>
            <p:ph idx="1"/>
          </p:nvPr>
        </p:nvSpPr>
        <p:spPr/>
        <p:txBody>
          <a:bodyPr/>
          <a:lstStyle/>
          <a:p>
            <a:r>
              <a:rPr lang="ro-RO"/>
              <a:t>În această configurație, trebuie să utilizați </a:t>
            </a:r>
            <a:br>
              <a:rPr lang="ro-RO"/>
            </a:br>
            <a:r>
              <a:rPr lang="ro-RO"/>
              <a:t>valorile recomandate în foile de catalog pentru R</a:t>
            </a:r>
            <a:r>
              <a:rPr lang="ro-RO" baseline="-25000"/>
              <a:t>R-2</a:t>
            </a:r>
            <a:r>
              <a:rPr lang="ro-RO"/>
              <a:t> și R</a:t>
            </a:r>
            <a:r>
              <a:rPr lang="ro-RO" baseline="-25000"/>
              <a:t>I-2</a:t>
            </a:r>
            <a:r>
              <a:rPr lang="ro-RO"/>
              <a:t>.</a:t>
            </a:r>
          </a:p>
          <a:p>
            <a:r>
              <a:rPr lang="ro-RO"/>
              <a:t>CFA poate fi utilizat și în modul de câștig unitate prin îndepărtarea lui R</a:t>
            </a:r>
            <a:r>
              <a:rPr lang="ro-RO" baseline="-25000"/>
              <a:t>I-2</a:t>
            </a:r>
            <a:r>
              <a:rPr lang="ro-RO"/>
              <a:t>.</a:t>
            </a:r>
          </a:p>
          <a:p>
            <a:r>
              <a:rPr lang="ro-RO"/>
              <a:t>Să ne amintim, totuși, că cea mai puțin stabilă configurație cu AO este cea cu câștig unitate, de aceea, la etajul cu CFA, se recomandă un câștig egal cu 2.</a:t>
            </a:r>
          </a:p>
          <a:p>
            <a:r>
              <a:rPr lang="ro-RO"/>
              <a:t>Rețeaua RC dintre cele două etaje are rolul să împiedice intrarea în oscilație a circuitului.</a:t>
            </a:r>
          </a:p>
          <a:p>
            <a:r>
              <a:rPr lang="ro-RO"/>
              <a:t>Același efect se poate obține prin conectarea unui condensator în paralel cu R</a:t>
            </a:r>
            <a:r>
              <a:rPr lang="ro-RO" baseline="-25000"/>
              <a:t>R-1</a:t>
            </a:r>
            <a:r>
              <a:rPr lang="ro-RO"/>
              <a:t>.</a:t>
            </a:r>
            <a:endParaRPr lang="en-US"/>
          </a:p>
        </p:txBody>
      </p:sp>
      <p:sp>
        <p:nvSpPr>
          <p:cNvPr id="4" name="Date Placeholder 3"/>
          <p:cNvSpPr>
            <a:spLocks noGrp="1"/>
          </p:cNvSpPr>
          <p:nvPr>
            <p:ph type="dt" sz="half" idx="10"/>
          </p:nvPr>
        </p:nvSpPr>
        <p:spPr/>
        <p:txBody>
          <a:bodyPr/>
          <a:lstStyle/>
          <a:p>
            <a:pPr>
              <a:defRPr/>
            </a:pPr>
            <a:fld id="{302EB6CC-9096-4266-ADC2-E221E8D57322}"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2</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72</a:t>
            </a:fld>
            <a:endParaRPr lang="en-US"/>
          </a:p>
        </p:txBody>
      </p:sp>
      <p:pic>
        <p:nvPicPr>
          <p:cNvPr id="7" name="Picture 6"/>
          <p:cNvPicPr>
            <a:picLocks noChangeAspect="1"/>
          </p:cNvPicPr>
          <p:nvPr/>
        </p:nvPicPr>
        <p:blipFill>
          <a:blip r:embed="rId2"/>
          <a:stretch>
            <a:fillRect/>
          </a:stretch>
        </p:blipFill>
        <p:spPr>
          <a:xfrm>
            <a:off x="6738150" y="385572"/>
            <a:ext cx="2405850" cy="1524700"/>
          </a:xfrm>
          <a:prstGeom prst="rect">
            <a:avLst/>
          </a:prstGeom>
        </p:spPr>
      </p:pic>
    </p:spTree>
    <p:extLst>
      <p:ext uri="{BB962C8B-B14F-4D97-AF65-F5344CB8AC3E}">
        <p14:creationId xmlns:p14="http://schemas.microsoft.com/office/powerpoint/2010/main" val="144368411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sz="2900">
                <a:solidFill>
                  <a:srgbClr val="D2533C"/>
                </a:solidFill>
              </a:rPr>
              <a:t>Sistem de control digital</a:t>
            </a:r>
            <a:br>
              <a:rPr lang="ro-RO" sz="3600">
                <a:solidFill>
                  <a:srgbClr val="D2533C"/>
                </a:solidFill>
              </a:rPr>
            </a:br>
            <a:r>
              <a:rPr lang="ro-RO" sz="2500">
                <a:solidFill>
                  <a:srgbClr val="D2533C"/>
                </a:solidFill>
              </a:rPr>
              <a:t>Amplificatorul de putere compus</a:t>
            </a:r>
            <a:endParaRPr lang="en-US"/>
          </a:p>
        </p:txBody>
      </p:sp>
      <p:sp>
        <p:nvSpPr>
          <p:cNvPr id="3" name="Content Placeholder 2"/>
          <p:cNvSpPr>
            <a:spLocks noGrp="1"/>
          </p:cNvSpPr>
          <p:nvPr>
            <p:ph idx="1"/>
          </p:nvPr>
        </p:nvSpPr>
        <p:spPr/>
        <p:txBody>
          <a:bodyPr/>
          <a:lstStyle/>
          <a:p>
            <a:r>
              <a:rPr lang="ro-RO"/>
              <a:t>Valorile lui R</a:t>
            </a:r>
            <a:r>
              <a:rPr lang="ro-RO" baseline="-25000"/>
              <a:t>R-1</a:t>
            </a:r>
            <a:r>
              <a:rPr lang="ro-RO"/>
              <a:t> și R</a:t>
            </a:r>
            <a:r>
              <a:rPr lang="ro-RO" baseline="-25000"/>
              <a:t>I-1</a:t>
            </a:r>
            <a:r>
              <a:rPr lang="ro-RO"/>
              <a:t> vor determina câștigul</a:t>
            </a:r>
            <a:br>
              <a:rPr lang="ro-RO"/>
            </a:br>
            <a:r>
              <a:rPr lang="ro-RO"/>
              <a:t>întregului etaj.</a:t>
            </a:r>
          </a:p>
          <a:p>
            <a:r>
              <a:rPr lang="ro-RO"/>
              <a:t>Valorile R</a:t>
            </a:r>
            <a:r>
              <a:rPr lang="ro-RO" baseline="-25000"/>
              <a:t>R-2</a:t>
            </a:r>
            <a:r>
              <a:rPr lang="ro-RO"/>
              <a:t> și R</a:t>
            </a:r>
            <a:r>
              <a:rPr lang="ro-RO" baseline="-25000"/>
              <a:t>I-2</a:t>
            </a:r>
            <a:r>
              <a:rPr lang="ro-RO"/>
              <a:t> vor determina excursia maximă posibilă de tensiune la ieșirea CFA dar vor stabili și excursia maximă de tensiune a întregului etaj.</a:t>
            </a:r>
          </a:p>
          <a:p>
            <a:r>
              <a:rPr lang="ro-RO"/>
              <a:t>Există multe lucruri de echilibrat și trebuie făcute unele compromisuri pentru a se obține performanțe acceptabile, deci și acest circuit necesită o activitate de experimentare pentru a-l pune în funcțiune.</a:t>
            </a:r>
            <a:endParaRPr lang="en-US"/>
          </a:p>
        </p:txBody>
      </p:sp>
      <p:sp>
        <p:nvSpPr>
          <p:cNvPr id="4" name="Date Placeholder 3"/>
          <p:cNvSpPr>
            <a:spLocks noGrp="1"/>
          </p:cNvSpPr>
          <p:nvPr>
            <p:ph type="dt" sz="half" idx="10"/>
          </p:nvPr>
        </p:nvSpPr>
        <p:spPr/>
        <p:txBody>
          <a:bodyPr/>
          <a:lstStyle/>
          <a:p>
            <a:pPr>
              <a:defRPr/>
            </a:pPr>
            <a:fld id="{0AF78CF9-5224-4861-BB2B-67156882D8E0}"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2</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73</a:t>
            </a:fld>
            <a:endParaRPr lang="en-US"/>
          </a:p>
        </p:txBody>
      </p:sp>
      <p:pic>
        <p:nvPicPr>
          <p:cNvPr id="7" name="Picture 6"/>
          <p:cNvPicPr>
            <a:picLocks noChangeAspect="1"/>
          </p:cNvPicPr>
          <p:nvPr/>
        </p:nvPicPr>
        <p:blipFill>
          <a:blip r:embed="rId2"/>
          <a:stretch>
            <a:fillRect/>
          </a:stretch>
        </p:blipFill>
        <p:spPr>
          <a:xfrm>
            <a:off x="6738150" y="385572"/>
            <a:ext cx="2405850" cy="1524700"/>
          </a:xfrm>
          <a:prstGeom prst="rect">
            <a:avLst/>
          </a:prstGeom>
        </p:spPr>
      </p:pic>
    </p:spTree>
    <p:extLst>
      <p:ext uri="{BB962C8B-B14F-4D97-AF65-F5344CB8AC3E}">
        <p14:creationId xmlns:p14="http://schemas.microsoft.com/office/powerpoint/2010/main" val="142893213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sz="2900">
                <a:solidFill>
                  <a:srgbClr val="D2533C"/>
                </a:solidFill>
              </a:rPr>
              <a:t>Sistem de control digital</a:t>
            </a:r>
            <a:br>
              <a:rPr lang="ro-RO" sz="3600">
                <a:solidFill>
                  <a:srgbClr val="D2533C"/>
                </a:solidFill>
              </a:rPr>
            </a:br>
            <a:r>
              <a:rPr lang="ro-RO" sz="2500">
                <a:solidFill>
                  <a:srgbClr val="D2533C"/>
                </a:solidFill>
              </a:rPr>
              <a:t>Amplificatorul de putere compus. Creșterea puterii de ieșire</a:t>
            </a:r>
            <a:endParaRPr lang="en-US"/>
          </a:p>
        </p:txBody>
      </p:sp>
      <p:sp>
        <p:nvSpPr>
          <p:cNvPr id="3" name="Content Placeholder 2"/>
          <p:cNvSpPr>
            <a:spLocks noGrp="1"/>
          </p:cNvSpPr>
          <p:nvPr>
            <p:ph idx="1"/>
          </p:nvPr>
        </p:nvSpPr>
        <p:spPr/>
        <p:txBody>
          <a:bodyPr>
            <a:normAutofit/>
          </a:bodyPr>
          <a:lstStyle/>
          <a:p>
            <a:r>
              <a:rPr lang="en-US" sz="1800"/>
              <a:t>Cre</a:t>
            </a:r>
            <a:r>
              <a:rPr lang="ro-RO" sz="1800"/>
              <a:t>șterea puterii de ieșire se face prin conectarea de CFA-uri în paralel:</a:t>
            </a:r>
            <a:endParaRPr lang="en-US" sz="1800"/>
          </a:p>
        </p:txBody>
      </p:sp>
      <p:sp>
        <p:nvSpPr>
          <p:cNvPr id="4" name="Date Placeholder 3"/>
          <p:cNvSpPr>
            <a:spLocks noGrp="1"/>
          </p:cNvSpPr>
          <p:nvPr>
            <p:ph type="dt" sz="half" idx="10"/>
          </p:nvPr>
        </p:nvSpPr>
        <p:spPr/>
        <p:txBody>
          <a:bodyPr/>
          <a:lstStyle/>
          <a:p>
            <a:pPr>
              <a:defRPr/>
            </a:pPr>
            <a:fld id="{CBC7824A-59C0-4198-BC72-F063497C6133}"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2</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74</a:t>
            </a:fld>
            <a:endParaRPr lang="en-US"/>
          </a:p>
        </p:txBody>
      </p:sp>
      <p:pic>
        <p:nvPicPr>
          <p:cNvPr id="7" name="Picture 6"/>
          <p:cNvPicPr>
            <a:picLocks noChangeAspect="1"/>
          </p:cNvPicPr>
          <p:nvPr/>
        </p:nvPicPr>
        <p:blipFill>
          <a:blip r:embed="rId2"/>
          <a:stretch>
            <a:fillRect/>
          </a:stretch>
        </p:blipFill>
        <p:spPr>
          <a:xfrm>
            <a:off x="1478756" y="1905000"/>
            <a:ext cx="6186488" cy="4816698"/>
          </a:xfrm>
          <a:prstGeom prst="rect">
            <a:avLst/>
          </a:prstGeom>
        </p:spPr>
      </p:pic>
    </p:spTree>
    <p:extLst>
      <p:ext uri="{BB962C8B-B14F-4D97-AF65-F5344CB8AC3E}">
        <p14:creationId xmlns:p14="http://schemas.microsoft.com/office/powerpoint/2010/main" val="899442270"/>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sz="2900">
                <a:solidFill>
                  <a:srgbClr val="D2533C"/>
                </a:solidFill>
              </a:rPr>
              <a:t>Sistem de control digital</a:t>
            </a:r>
            <a:br>
              <a:rPr lang="ro-RO" sz="3600">
                <a:solidFill>
                  <a:srgbClr val="D2533C"/>
                </a:solidFill>
              </a:rPr>
            </a:br>
            <a:r>
              <a:rPr lang="ro-RO" sz="2500">
                <a:solidFill>
                  <a:srgbClr val="D2533C"/>
                </a:solidFill>
              </a:rPr>
              <a:t>Amplificatorul de putere compus</a:t>
            </a:r>
            <a:endParaRPr lang="en-US"/>
          </a:p>
        </p:txBody>
      </p:sp>
      <p:sp>
        <p:nvSpPr>
          <p:cNvPr id="3" name="Content Placeholder 2"/>
          <p:cNvSpPr>
            <a:spLocks noGrp="1"/>
          </p:cNvSpPr>
          <p:nvPr>
            <p:ph idx="1"/>
          </p:nvPr>
        </p:nvSpPr>
        <p:spPr/>
        <p:txBody>
          <a:bodyPr/>
          <a:lstStyle/>
          <a:p>
            <a:r>
              <a:rPr lang="ro-RO"/>
              <a:t>Și în proiectarea analogică există compromisuri.</a:t>
            </a:r>
          </a:p>
          <a:p>
            <a:r>
              <a:rPr lang="ro-RO"/>
              <a:t>În acest caz, excursia tensiunii de ieșire a etajului este redusă din cauza rezistențelor serie de egalizare.</a:t>
            </a:r>
          </a:p>
          <a:p>
            <a:r>
              <a:rPr lang="ro-RO"/>
              <a:t>Deoarece puterea este U</a:t>
            </a:r>
            <a:r>
              <a:rPr lang="ro-RO" baseline="30000"/>
              <a:t>2</a:t>
            </a:r>
            <a:r>
              <a:rPr lang="ro-RO"/>
              <a:t>/R, acesta este un compromis destul de serios, dar unul necesar.</a:t>
            </a:r>
          </a:p>
          <a:p>
            <a:r>
              <a:rPr lang="ro-RO"/>
              <a:t>Efectul acestui compromis poate fi eliminat prin creșterea tensiunii de alimentare sau prin comanda circuitului într-o configurație de punte:</a:t>
            </a:r>
            <a:endParaRPr lang="en-US"/>
          </a:p>
        </p:txBody>
      </p:sp>
      <p:sp>
        <p:nvSpPr>
          <p:cNvPr id="4" name="Date Placeholder 3"/>
          <p:cNvSpPr>
            <a:spLocks noGrp="1"/>
          </p:cNvSpPr>
          <p:nvPr>
            <p:ph type="dt" sz="half" idx="10"/>
          </p:nvPr>
        </p:nvSpPr>
        <p:spPr/>
        <p:txBody>
          <a:bodyPr/>
          <a:lstStyle/>
          <a:p>
            <a:pPr>
              <a:defRPr/>
            </a:pPr>
            <a:fld id="{DF8CEAE1-E429-444D-AD94-1D14BA3728A1}"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2</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75</a:t>
            </a:fld>
            <a:endParaRPr lang="en-US"/>
          </a:p>
        </p:txBody>
      </p:sp>
    </p:spTree>
    <p:extLst>
      <p:ext uri="{BB962C8B-B14F-4D97-AF65-F5344CB8AC3E}">
        <p14:creationId xmlns:p14="http://schemas.microsoft.com/office/powerpoint/2010/main" val="3221628261"/>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sz="2900">
                <a:solidFill>
                  <a:srgbClr val="D2533C"/>
                </a:solidFill>
              </a:rPr>
              <a:t>Sistem de control digital</a:t>
            </a:r>
            <a:br>
              <a:rPr lang="ro-RO" sz="3600">
                <a:solidFill>
                  <a:srgbClr val="D2533C"/>
                </a:solidFill>
              </a:rPr>
            </a:br>
            <a:r>
              <a:rPr lang="ro-RO" sz="2500">
                <a:solidFill>
                  <a:srgbClr val="D2533C"/>
                </a:solidFill>
              </a:rPr>
              <a:t>Amplificatorul de putere compus</a:t>
            </a:r>
            <a:endParaRPr lang="en-US"/>
          </a:p>
        </p:txBody>
      </p:sp>
      <p:sp>
        <p:nvSpPr>
          <p:cNvPr id="3" name="Content Placeholder 2"/>
          <p:cNvSpPr>
            <a:spLocks noGrp="1"/>
          </p:cNvSpPr>
          <p:nvPr>
            <p:ph idx="1"/>
          </p:nvPr>
        </p:nvSpPr>
        <p:spPr/>
        <p:txBody>
          <a:bodyPr/>
          <a:lstStyle/>
          <a:p>
            <a:pPr marL="0" indent="0">
              <a:buNone/>
            </a:pPr>
            <a:r>
              <a:rPr lang="ro-RO" b="1">
                <a:solidFill>
                  <a:srgbClr val="0070C0"/>
                </a:solidFill>
              </a:rPr>
              <a:t>Configurația în punte</a:t>
            </a:r>
          </a:p>
          <a:p>
            <a:pPr marL="0" indent="0">
              <a:buNone/>
            </a:pPr>
            <a:endParaRPr lang="ro-RO" b="1">
              <a:solidFill>
                <a:srgbClr val="0070C0"/>
              </a:solidFill>
            </a:endParaRPr>
          </a:p>
          <a:p>
            <a:pPr marL="0" indent="0">
              <a:buNone/>
            </a:pPr>
            <a:endParaRPr lang="ro-RO" b="1">
              <a:solidFill>
                <a:srgbClr val="0070C0"/>
              </a:solidFill>
            </a:endParaRPr>
          </a:p>
          <a:p>
            <a:pPr marL="0" indent="0">
              <a:buNone/>
            </a:pPr>
            <a:endParaRPr lang="ro-RO" b="1">
              <a:solidFill>
                <a:srgbClr val="0070C0"/>
              </a:solidFill>
            </a:endParaRPr>
          </a:p>
          <a:p>
            <a:pPr marL="0" indent="0">
              <a:buNone/>
            </a:pPr>
            <a:endParaRPr lang="ro-RO" b="1">
              <a:solidFill>
                <a:srgbClr val="0070C0"/>
              </a:solidFill>
            </a:endParaRPr>
          </a:p>
          <a:p>
            <a:pPr marL="0" indent="0">
              <a:buNone/>
            </a:pPr>
            <a:endParaRPr lang="ro-RO" b="1">
              <a:solidFill>
                <a:srgbClr val="0070C0"/>
              </a:solidFill>
            </a:endParaRPr>
          </a:p>
          <a:p>
            <a:pPr marL="0" indent="0">
              <a:buNone/>
            </a:pPr>
            <a:endParaRPr lang="ro-RO" b="1">
              <a:solidFill>
                <a:srgbClr val="0070C0"/>
              </a:solidFill>
            </a:endParaRPr>
          </a:p>
          <a:p>
            <a:pPr marL="0" indent="0">
              <a:buNone/>
            </a:pPr>
            <a:endParaRPr lang="ro-RO" b="1">
              <a:solidFill>
                <a:srgbClr val="0070C0"/>
              </a:solidFill>
            </a:endParaRPr>
          </a:p>
          <a:p>
            <a:pPr marL="0" indent="0">
              <a:buNone/>
            </a:pPr>
            <a:endParaRPr lang="ro-RO" b="1">
              <a:solidFill>
                <a:srgbClr val="0070C0"/>
              </a:solidFill>
            </a:endParaRPr>
          </a:p>
          <a:p>
            <a:pPr marL="0" indent="0">
              <a:buNone/>
            </a:pPr>
            <a:endParaRPr lang="ro-RO" b="1">
              <a:solidFill>
                <a:srgbClr val="0070C0"/>
              </a:solidFill>
            </a:endParaRPr>
          </a:p>
          <a:p>
            <a:r>
              <a:rPr lang="ro-RO" sz="2000"/>
              <a:t>Grupul din stânga este un neinversor iar cel din dreapta un inversor.</a:t>
            </a:r>
            <a:endParaRPr lang="en-US" sz="2000"/>
          </a:p>
        </p:txBody>
      </p:sp>
      <p:sp>
        <p:nvSpPr>
          <p:cNvPr id="4" name="Date Placeholder 3"/>
          <p:cNvSpPr>
            <a:spLocks noGrp="1"/>
          </p:cNvSpPr>
          <p:nvPr>
            <p:ph type="dt" sz="half" idx="10"/>
          </p:nvPr>
        </p:nvSpPr>
        <p:spPr/>
        <p:txBody>
          <a:bodyPr/>
          <a:lstStyle/>
          <a:p>
            <a:pPr>
              <a:defRPr/>
            </a:pPr>
            <a:fld id="{EE681A6C-AE13-4BCB-9563-5646DD8C3CA0}"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2</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76</a:t>
            </a:fld>
            <a:endParaRPr lang="en-US"/>
          </a:p>
        </p:txBody>
      </p:sp>
      <p:pic>
        <p:nvPicPr>
          <p:cNvPr id="7" name="Picture 6"/>
          <p:cNvPicPr>
            <a:picLocks noChangeAspect="1"/>
          </p:cNvPicPr>
          <p:nvPr/>
        </p:nvPicPr>
        <p:blipFill>
          <a:blip r:embed="rId2"/>
          <a:stretch>
            <a:fillRect/>
          </a:stretch>
        </p:blipFill>
        <p:spPr>
          <a:xfrm>
            <a:off x="0" y="2058866"/>
            <a:ext cx="9107402" cy="3808534"/>
          </a:xfrm>
          <a:prstGeom prst="rect">
            <a:avLst/>
          </a:prstGeom>
        </p:spPr>
      </p:pic>
    </p:spTree>
    <p:extLst>
      <p:ext uri="{BB962C8B-B14F-4D97-AF65-F5344CB8AC3E}">
        <p14:creationId xmlns:p14="http://schemas.microsoft.com/office/powerpoint/2010/main" val="292262017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sz="2900">
                <a:solidFill>
                  <a:srgbClr val="D2533C"/>
                </a:solidFill>
              </a:rPr>
              <a:t>Sistem de control digital</a:t>
            </a:r>
            <a:br>
              <a:rPr lang="ro-RO" sz="3600">
                <a:solidFill>
                  <a:srgbClr val="D2533C"/>
                </a:solidFill>
              </a:rPr>
            </a:br>
            <a:r>
              <a:rPr lang="ro-RO" sz="2500">
                <a:solidFill>
                  <a:srgbClr val="D2533C"/>
                </a:solidFill>
              </a:rPr>
              <a:t>Amplificatorul de putere compus</a:t>
            </a:r>
            <a:endParaRPr lang="en-US"/>
          </a:p>
        </p:txBody>
      </p:sp>
      <p:sp>
        <p:nvSpPr>
          <p:cNvPr id="3" name="Content Placeholder 2"/>
          <p:cNvSpPr>
            <a:spLocks noGrp="1"/>
          </p:cNvSpPr>
          <p:nvPr>
            <p:ph idx="1"/>
          </p:nvPr>
        </p:nvSpPr>
        <p:spPr/>
        <p:txBody>
          <a:bodyPr/>
          <a:lstStyle/>
          <a:p>
            <a:r>
              <a:rPr lang="ro-RO"/>
              <a:t>Ieșirea U</a:t>
            </a:r>
            <a:r>
              <a:rPr lang="ro-RO" baseline="-25000"/>
              <a:t>out</a:t>
            </a:r>
            <a:r>
              <a:rPr lang="ro-RO"/>
              <a:t> este o ieșire diferențială, cu două tensiuni egale și de polaritate opusă, astfel excursia tensiunii de ieșire crește de 2 ori iar puterea de ieșire de 4 ori.</a:t>
            </a:r>
          </a:p>
          <a:p>
            <a:r>
              <a:rPr lang="ro-RO"/>
              <a:t>Există numeroase tehnici pentru inversarea unui semnal, fără a inversa celălalt semnal.</a:t>
            </a:r>
          </a:p>
          <a:p>
            <a:r>
              <a:rPr lang="ro-RO"/>
              <a:t>Tehnica utilizată aici este de a echilibra câștigul neinversor determinat de R</a:t>
            </a:r>
            <a:r>
              <a:rPr lang="ro-RO" baseline="-25000"/>
              <a:t>R-1</a:t>
            </a:r>
            <a:r>
              <a:rPr lang="ro-RO"/>
              <a:t> și R</a:t>
            </a:r>
            <a:r>
              <a:rPr lang="ro-RO" baseline="-25000"/>
              <a:t>I-1</a:t>
            </a:r>
            <a:r>
              <a:rPr lang="ro-RO"/>
              <a:t> cu câștigul inversor determinat de R</a:t>
            </a:r>
            <a:r>
              <a:rPr lang="ro-RO" baseline="-25000"/>
              <a:t>R-4</a:t>
            </a:r>
            <a:r>
              <a:rPr lang="ro-RO"/>
              <a:t> și R</a:t>
            </a:r>
            <a:r>
              <a:rPr lang="ro-RO" baseline="-25000"/>
              <a:t>I-4</a:t>
            </a:r>
            <a:r>
              <a:rPr lang="ro-RO"/>
              <a:t>.</a:t>
            </a:r>
          </a:p>
          <a:p>
            <a:r>
              <a:rPr lang="ro-RO"/>
              <a:t>Deoarece între cele 2 amplificări există o diferență de mărime egală cu 1, rezistoarele nu pot fi de aceleași valori.</a:t>
            </a:r>
            <a:endParaRPr lang="en-US"/>
          </a:p>
        </p:txBody>
      </p:sp>
      <p:sp>
        <p:nvSpPr>
          <p:cNvPr id="4" name="Date Placeholder 3"/>
          <p:cNvSpPr>
            <a:spLocks noGrp="1"/>
          </p:cNvSpPr>
          <p:nvPr>
            <p:ph type="dt" sz="half" idx="10"/>
          </p:nvPr>
        </p:nvSpPr>
        <p:spPr/>
        <p:txBody>
          <a:bodyPr/>
          <a:lstStyle/>
          <a:p>
            <a:pPr>
              <a:defRPr/>
            </a:pPr>
            <a:fld id="{29AC393F-A2AB-43BE-852A-5000E17EC436}"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2</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77</a:t>
            </a:fld>
            <a:endParaRPr lang="en-US"/>
          </a:p>
        </p:txBody>
      </p:sp>
    </p:spTree>
    <p:extLst>
      <p:ext uri="{BB962C8B-B14F-4D97-AF65-F5344CB8AC3E}">
        <p14:creationId xmlns:p14="http://schemas.microsoft.com/office/powerpoint/2010/main" val="1486131917"/>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sz="2900">
                <a:solidFill>
                  <a:srgbClr val="D2533C"/>
                </a:solidFill>
              </a:rPr>
              <a:t>Sistem de control digital</a:t>
            </a:r>
            <a:br>
              <a:rPr lang="ro-RO" sz="3600">
                <a:solidFill>
                  <a:srgbClr val="D2533C"/>
                </a:solidFill>
              </a:rPr>
            </a:br>
            <a:r>
              <a:rPr lang="ro-RO" sz="2500">
                <a:solidFill>
                  <a:srgbClr val="D2533C"/>
                </a:solidFill>
              </a:rPr>
              <a:t>Amplificatorul de putere compus</a:t>
            </a:r>
            <a:endParaRPr lang="en-US"/>
          </a:p>
        </p:txBody>
      </p:sp>
      <p:sp>
        <p:nvSpPr>
          <p:cNvPr id="3" name="Content Placeholder 2"/>
          <p:cNvSpPr>
            <a:spLocks noGrp="1"/>
          </p:cNvSpPr>
          <p:nvPr>
            <p:ph idx="1"/>
          </p:nvPr>
        </p:nvSpPr>
        <p:spPr/>
        <p:txBody>
          <a:bodyPr>
            <a:noAutofit/>
          </a:bodyPr>
          <a:lstStyle/>
          <a:p>
            <a:r>
              <a:rPr lang="ro-RO"/>
              <a:t>Dar se pot face aproximații foarte bune pentru a da:</a:t>
            </a:r>
          </a:p>
          <a:p>
            <a:endParaRPr lang="ro-RO"/>
          </a:p>
          <a:p>
            <a:endParaRPr lang="ro-RO"/>
          </a:p>
          <a:p>
            <a:endParaRPr lang="ro-RO"/>
          </a:p>
          <a:p>
            <a:r>
              <a:rPr lang="ro-RO"/>
              <a:t>De exemplu, pentru R</a:t>
            </a:r>
            <a:r>
              <a:rPr lang="ro-RO" baseline="-25000"/>
              <a:t>R-4</a:t>
            </a:r>
            <a:r>
              <a:rPr lang="ro-RO"/>
              <a:t>/R</a:t>
            </a:r>
            <a:r>
              <a:rPr lang="ro-RO" baseline="-25000"/>
              <a:t>I-4</a:t>
            </a:r>
            <a:r>
              <a:rPr lang="ro-RO"/>
              <a:t>=4 și (1+R</a:t>
            </a:r>
            <a:r>
              <a:rPr lang="ro-RO" baseline="-25000"/>
              <a:t>R-1</a:t>
            </a:r>
            <a:r>
              <a:rPr lang="ro-RO"/>
              <a:t>/R</a:t>
            </a:r>
            <a:r>
              <a:rPr lang="ro-RO" baseline="-25000"/>
              <a:t>I-1</a:t>
            </a:r>
            <a:r>
              <a:rPr lang="ro-RO"/>
              <a:t>)=4, adică R</a:t>
            </a:r>
            <a:r>
              <a:rPr lang="ro-RO" baseline="-25000"/>
              <a:t>R-1</a:t>
            </a:r>
            <a:r>
              <a:rPr lang="ro-RO"/>
              <a:t>/R</a:t>
            </a:r>
            <a:r>
              <a:rPr lang="ro-RO" baseline="-25000"/>
              <a:t>I-1</a:t>
            </a:r>
            <a:r>
              <a:rPr lang="ro-RO"/>
              <a:t>=3, rezistențele ar putea avea valorile:</a:t>
            </a:r>
          </a:p>
          <a:p>
            <a:pPr lvl="1"/>
            <a:r>
              <a:rPr lang="ro-RO"/>
              <a:t>R</a:t>
            </a:r>
            <a:r>
              <a:rPr lang="ro-RO" baseline="-25000"/>
              <a:t>R-1</a:t>
            </a:r>
            <a:r>
              <a:rPr lang="ro-RO"/>
              <a:t>=30k</a:t>
            </a:r>
            <a:r>
              <a:rPr lang="ro-RO">
                <a:sym typeface="Symbol" panose="05050102010706020507" pitchFamily="18" charset="2"/>
              </a:rPr>
              <a:t></a:t>
            </a:r>
            <a:endParaRPr lang="ro-RO"/>
          </a:p>
          <a:p>
            <a:pPr lvl="1"/>
            <a:r>
              <a:rPr lang="ro-RO"/>
              <a:t>R</a:t>
            </a:r>
            <a:r>
              <a:rPr lang="ro-RO" baseline="-25000"/>
              <a:t>I-1</a:t>
            </a:r>
            <a:r>
              <a:rPr lang="ro-RO"/>
              <a:t>=10k</a:t>
            </a:r>
            <a:r>
              <a:rPr lang="ro-RO">
                <a:sym typeface="Symbol" panose="05050102010706020507" pitchFamily="18" charset="2"/>
              </a:rPr>
              <a:t></a:t>
            </a:r>
            <a:endParaRPr lang="ro-RO"/>
          </a:p>
          <a:p>
            <a:pPr lvl="1"/>
            <a:r>
              <a:rPr lang="ro-RO"/>
              <a:t>R</a:t>
            </a:r>
            <a:r>
              <a:rPr lang="ro-RO" baseline="-25000"/>
              <a:t>R-4</a:t>
            </a:r>
            <a:r>
              <a:rPr lang="ro-RO"/>
              <a:t>=10,2k</a:t>
            </a:r>
            <a:r>
              <a:rPr lang="ro-RO">
                <a:sym typeface="Symbol" panose="05050102010706020507" pitchFamily="18" charset="2"/>
              </a:rPr>
              <a:t></a:t>
            </a:r>
            <a:endParaRPr lang="ro-RO"/>
          </a:p>
          <a:p>
            <a:pPr lvl="1"/>
            <a:r>
              <a:rPr lang="ro-RO"/>
              <a:t>R</a:t>
            </a:r>
            <a:r>
              <a:rPr lang="ro-RO" baseline="-25000"/>
              <a:t>I-4</a:t>
            </a:r>
            <a:r>
              <a:rPr lang="ro-RO"/>
              <a:t>=2,55k</a:t>
            </a:r>
            <a:r>
              <a:rPr lang="ro-RO">
                <a:sym typeface="Symbol" panose="05050102010706020507" pitchFamily="18" charset="2"/>
              </a:rPr>
              <a:t></a:t>
            </a:r>
          </a:p>
          <a:p>
            <a:pPr lvl="1"/>
            <a:r>
              <a:rPr lang="ro-RO"/>
              <a:t>Obs. Această situație presupune ca CFA-urile să lucreze la câștig unitate (rezistențele R</a:t>
            </a:r>
            <a:r>
              <a:rPr lang="ro-RO" baseline="-25000"/>
              <a:t>I-2</a:t>
            </a:r>
            <a:r>
              <a:rPr lang="ro-RO"/>
              <a:t>, R</a:t>
            </a:r>
            <a:r>
              <a:rPr lang="ro-RO" baseline="-25000"/>
              <a:t>I-3</a:t>
            </a:r>
            <a:r>
              <a:rPr lang="ro-RO"/>
              <a:t>, R</a:t>
            </a:r>
            <a:r>
              <a:rPr lang="ro-RO" baseline="-25000"/>
              <a:t>I-5</a:t>
            </a:r>
            <a:r>
              <a:rPr lang="ro-RO"/>
              <a:t> și R</a:t>
            </a:r>
            <a:r>
              <a:rPr lang="ro-RO" baseline="-25000"/>
              <a:t>I-6</a:t>
            </a:r>
            <a:r>
              <a:rPr lang="ro-RO"/>
              <a:t> nu sunt utilizate)</a:t>
            </a:r>
          </a:p>
        </p:txBody>
      </p:sp>
      <p:sp>
        <p:nvSpPr>
          <p:cNvPr id="4" name="Date Placeholder 3"/>
          <p:cNvSpPr>
            <a:spLocks noGrp="1"/>
          </p:cNvSpPr>
          <p:nvPr>
            <p:ph type="dt" sz="half" idx="10"/>
          </p:nvPr>
        </p:nvSpPr>
        <p:spPr/>
        <p:txBody>
          <a:bodyPr/>
          <a:lstStyle/>
          <a:p>
            <a:pPr>
              <a:defRPr/>
            </a:pPr>
            <a:fld id="{3286C9AE-607C-4FB0-87CA-86E15F9856D6}"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2</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78</a:t>
            </a:fld>
            <a:endParaRPr lang="en-US"/>
          </a:p>
        </p:txBody>
      </p:sp>
      <p:graphicFrame>
        <p:nvGraphicFramePr>
          <p:cNvPr id="7" name="Object 6"/>
          <p:cNvGraphicFramePr>
            <a:graphicFrameLocks noChangeAspect="1"/>
          </p:cNvGraphicFramePr>
          <p:nvPr/>
        </p:nvGraphicFramePr>
        <p:xfrm>
          <a:off x="3454400" y="2209800"/>
          <a:ext cx="2235200" cy="965200"/>
        </p:xfrm>
        <a:graphic>
          <a:graphicData uri="http://schemas.openxmlformats.org/presentationml/2006/ole">
            <mc:AlternateContent xmlns:mc="http://schemas.openxmlformats.org/markup-compatibility/2006">
              <mc:Choice xmlns:v="urn:schemas-microsoft-com:vml" Requires="v">
                <p:oleObj spid="_x0000_s30740" name="Equation" r:id="rId3" imgW="1117440" imgH="482400" progId="Equation.3">
                  <p:embed/>
                </p:oleObj>
              </mc:Choice>
              <mc:Fallback>
                <p:oleObj name="Equation" r:id="rId3" imgW="1117440" imgH="482400" progId="Equation.3">
                  <p:embed/>
                  <p:pic>
                    <p:nvPicPr>
                      <p:cNvPr id="7" name="Object 6"/>
                      <p:cNvPicPr/>
                      <p:nvPr/>
                    </p:nvPicPr>
                    <p:blipFill>
                      <a:blip r:embed="rId4"/>
                      <a:stretch>
                        <a:fillRect/>
                      </a:stretch>
                    </p:blipFill>
                    <p:spPr>
                      <a:xfrm>
                        <a:off x="3454400" y="2209800"/>
                        <a:ext cx="2235200" cy="965200"/>
                      </a:xfrm>
                      <a:prstGeom prst="rect">
                        <a:avLst/>
                      </a:prstGeom>
                      <a:solidFill>
                        <a:srgbClr val="FFFF00"/>
                      </a:solidFill>
                    </p:spPr>
                  </p:pic>
                </p:oleObj>
              </mc:Fallback>
            </mc:AlternateContent>
          </a:graphicData>
        </a:graphic>
      </p:graphicFrame>
    </p:spTree>
    <p:extLst>
      <p:ext uri="{BB962C8B-B14F-4D97-AF65-F5344CB8AC3E}">
        <p14:creationId xmlns:p14="http://schemas.microsoft.com/office/powerpoint/2010/main" val="4185961708"/>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o-RO" sz="3600"/>
              <a:t>C2-Anexa 1</a:t>
            </a:r>
            <a:br>
              <a:rPr lang="ro-RO"/>
            </a:br>
            <a:r>
              <a:rPr lang="ro-RO" sz="2800"/>
              <a:t>Presupuneri de idealitate ale AO și consecințe</a:t>
            </a:r>
            <a:endParaRPr lang="en-US" sz="2800"/>
          </a:p>
        </p:txBody>
      </p:sp>
      <p:sp>
        <p:nvSpPr>
          <p:cNvPr id="3" name="Content Placeholder 2"/>
          <p:cNvSpPr>
            <a:spLocks noGrp="1"/>
          </p:cNvSpPr>
          <p:nvPr>
            <p:ph idx="1"/>
          </p:nvPr>
        </p:nvSpPr>
        <p:spPr/>
        <p:txBody>
          <a:bodyPr/>
          <a:lstStyle/>
          <a:p>
            <a:r>
              <a:rPr lang="ro-RO"/>
              <a:t>Modelul simplificat al AO (VFA)</a:t>
            </a:r>
          </a:p>
          <a:p>
            <a:endParaRPr lang="en-US"/>
          </a:p>
        </p:txBody>
      </p:sp>
      <p:sp>
        <p:nvSpPr>
          <p:cNvPr id="4" name="Date Placeholder 3"/>
          <p:cNvSpPr>
            <a:spLocks noGrp="1"/>
          </p:cNvSpPr>
          <p:nvPr>
            <p:ph type="dt" sz="half" idx="10"/>
          </p:nvPr>
        </p:nvSpPr>
        <p:spPr/>
        <p:txBody>
          <a:bodyPr/>
          <a:lstStyle/>
          <a:p>
            <a:pPr>
              <a:defRPr/>
            </a:pPr>
            <a:fld id="{A984E09A-D3A7-4AA1-BC47-D0094019A498}"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2</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79</a:t>
            </a:fld>
            <a:endParaRPr lang="en-US"/>
          </a:p>
        </p:txBody>
      </p:sp>
      <p:pic>
        <p:nvPicPr>
          <p:cNvPr id="7" name="Picture 9"/>
          <p:cNvPicPr>
            <a:picLocks noChangeAspect="1" noChangeArrowheads="1"/>
          </p:cNvPicPr>
          <p:nvPr/>
        </p:nvPicPr>
        <p:blipFill>
          <a:blip r:embed="rId2"/>
          <a:srcRect/>
          <a:stretch>
            <a:fillRect/>
          </a:stretch>
        </p:blipFill>
        <p:spPr bwMode="auto">
          <a:xfrm>
            <a:off x="404812" y="2057400"/>
            <a:ext cx="5386388" cy="2510150"/>
          </a:xfrm>
          <a:prstGeom prst="rect">
            <a:avLst/>
          </a:prstGeom>
          <a:noFill/>
          <a:ln w="9525">
            <a:noFill/>
            <a:miter lim="800000"/>
            <a:headEnd/>
            <a:tailEnd/>
          </a:ln>
          <a:effectLst/>
        </p:spPr>
      </p:pic>
      <p:sp>
        <p:nvSpPr>
          <p:cNvPr id="8" name="Rectangle 7"/>
          <p:cNvSpPr/>
          <p:nvPr/>
        </p:nvSpPr>
        <p:spPr>
          <a:xfrm>
            <a:off x="6019800" y="2209800"/>
            <a:ext cx="2819400" cy="2031325"/>
          </a:xfrm>
          <a:prstGeom prst="rect">
            <a:avLst/>
          </a:prstGeom>
        </p:spPr>
        <p:txBody>
          <a:bodyPr wrap="square">
            <a:spAutoFit/>
          </a:bodyPr>
          <a:lstStyle/>
          <a:p>
            <a:r>
              <a:rPr lang="ro-RO" sz="2400" b="1"/>
              <a:t>r</a:t>
            </a:r>
            <a:r>
              <a:rPr lang="ro-RO" sz="2400" b="1" baseline="-25000"/>
              <a:t>d</a:t>
            </a:r>
            <a:r>
              <a:rPr lang="ro-RO"/>
              <a:t> = rezistenţa de intrare diferenţială;</a:t>
            </a:r>
          </a:p>
          <a:p>
            <a:r>
              <a:rPr lang="ro-RO" sz="2400" b="1"/>
              <a:t>r</a:t>
            </a:r>
            <a:r>
              <a:rPr lang="ro-RO" sz="2400" b="1" baseline="-25000"/>
              <a:t>o</a:t>
            </a:r>
            <a:r>
              <a:rPr lang="ro-RO"/>
              <a:t> = rezistenţa de ieşire (în buclă deschisă);</a:t>
            </a:r>
          </a:p>
          <a:p>
            <a:r>
              <a:rPr lang="ro-RO" sz="2400" b="1"/>
              <a:t>a </a:t>
            </a:r>
            <a:r>
              <a:rPr lang="ro-RO"/>
              <a:t> = amplificarea în buclă deschisă.</a:t>
            </a:r>
            <a:endParaRPr lang="en-US"/>
          </a:p>
        </p:txBody>
      </p:sp>
      <p:graphicFrame>
        <p:nvGraphicFramePr>
          <p:cNvPr id="9" name="Table 8"/>
          <p:cNvGraphicFramePr>
            <a:graphicFrameLocks noGrp="1"/>
          </p:cNvGraphicFramePr>
          <p:nvPr>
            <p:extLst>
              <p:ext uri="{D42A27DB-BD31-4B8C-83A1-F6EECF244321}">
                <p14:modId xmlns:p14="http://schemas.microsoft.com/office/powerpoint/2010/main" val="241361164"/>
              </p:ext>
            </p:extLst>
          </p:nvPr>
        </p:nvGraphicFramePr>
        <p:xfrm>
          <a:off x="2019748" y="4800749"/>
          <a:ext cx="5104504" cy="1886201"/>
        </p:xfrm>
        <a:graphic>
          <a:graphicData uri="http://schemas.openxmlformats.org/drawingml/2006/table">
            <a:tbl>
              <a:tblPr>
                <a:tableStyleId>{327F97BB-C833-4FB7-BDE5-3F7075034690}</a:tableStyleId>
              </a:tblPr>
              <a:tblGrid>
                <a:gridCol w="1779494">
                  <a:extLst>
                    <a:ext uri="{9D8B030D-6E8A-4147-A177-3AD203B41FA5}">
                      <a16:colId xmlns:a16="http://schemas.microsoft.com/office/drawing/2014/main" val="20000"/>
                    </a:ext>
                  </a:extLst>
                </a:gridCol>
                <a:gridCol w="3325010">
                  <a:extLst>
                    <a:ext uri="{9D8B030D-6E8A-4147-A177-3AD203B41FA5}">
                      <a16:colId xmlns:a16="http://schemas.microsoft.com/office/drawing/2014/main" val="20001"/>
                    </a:ext>
                  </a:extLst>
                </a:gridCol>
              </a:tblGrid>
              <a:tr h="419156">
                <a:tc>
                  <a:txBody>
                    <a:bodyPr/>
                    <a:lstStyle/>
                    <a:p>
                      <a:pPr algn="ctr">
                        <a:lnSpc>
                          <a:spcPct val="115000"/>
                        </a:lnSpc>
                        <a:spcAft>
                          <a:spcPts val="0"/>
                        </a:spcAft>
                      </a:pPr>
                      <a:r>
                        <a:rPr lang="en-US" sz="1800">
                          <a:solidFill>
                            <a:srgbClr val="FFFF00"/>
                          </a:solidFill>
                          <a:effectLst>
                            <a:outerShdw blurRad="38100" dist="38100" dir="2700000" algn="tl">
                              <a:srgbClr val="000000">
                                <a:alpha val="43137"/>
                              </a:srgbClr>
                            </a:outerShdw>
                          </a:effectLst>
                        </a:rPr>
                        <a:t>AO ideal</a:t>
                      </a:r>
                      <a:endParaRPr lang="en-US" sz="1800" b="1">
                        <a:solidFill>
                          <a:srgbClr val="FFFF00"/>
                        </a:solidFill>
                        <a:effectLst>
                          <a:outerShdw blurRad="38100" dist="38100" dir="2700000" algn="tl">
                            <a:srgbClr val="000000">
                              <a:alpha val="43137"/>
                            </a:srgbClr>
                          </a:outerShdw>
                        </a:effectLst>
                        <a:latin typeface="Times New Roman"/>
                        <a:ea typeface="Calibri"/>
                      </a:endParaRPr>
                    </a:p>
                  </a:txBody>
                  <a:tcPr marL="96819" marR="9681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lnSpc>
                          <a:spcPct val="115000"/>
                        </a:lnSpc>
                        <a:spcAft>
                          <a:spcPts val="0"/>
                        </a:spcAft>
                      </a:pPr>
                      <a:r>
                        <a:rPr lang="en-US" sz="1800">
                          <a:solidFill>
                            <a:srgbClr val="FFFF00"/>
                          </a:solidFill>
                          <a:effectLst>
                            <a:outerShdw blurRad="38100" dist="38100" dir="2700000" algn="tl">
                              <a:srgbClr val="000000">
                                <a:alpha val="43137"/>
                              </a:srgbClr>
                            </a:outerShdw>
                          </a:effectLst>
                        </a:rPr>
                        <a:t>Consecinţe</a:t>
                      </a:r>
                      <a:endParaRPr lang="en-US" sz="1800" b="1">
                        <a:solidFill>
                          <a:srgbClr val="FFFF00"/>
                        </a:solidFill>
                        <a:effectLst>
                          <a:outerShdw blurRad="38100" dist="38100" dir="2700000" algn="tl">
                            <a:srgbClr val="000000">
                              <a:alpha val="43137"/>
                            </a:srgbClr>
                          </a:outerShdw>
                        </a:effectLst>
                        <a:latin typeface="Times New Roman"/>
                        <a:ea typeface="Calibri"/>
                      </a:endParaRPr>
                    </a:p>
                  </a:txBody>
                  <a:tcPr marL="96819" marR="9681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489015">
                <a:tc>
                  <a:txBody>
                    <a:bodyPr/>
                    <a:lstStyle/>
                    <a:p>
                      <a:pPr algn="ctr">
                        <a:lnSpc>
                          <a:spcPct val="115000"/>
                        </a:lnSpc>
                        <a:spcAft>
                          <a:spcPts val="0"/>
                        </a:spcAft>
                      </a:pPr>
                      <a:r>
                        <a:rPr lang="ro-RO" sz="2000" b="1">
                          <a:solidFill>
                            <a:srgbClr val="FFFF00"/>
                          </a:solidFill>
                          <a:effectLst>
                            <a:outerShdw blurRad="38100" dist="38100" dir="2700000" algn="tl">
                              <a:srgbClr val="000000">
                                <a:alpha val="43137"/>
                              </a:srgbClr>
                            </a:outerShdw>
                          </a:effectLst>
                          <a:latin typeface="Times New Roman"/>
                          <a:ea typeface="Calibri"/>
                        </a:rPr>
                        <a:t>r</a:t>
                      </a:r>
                      <a:r>
                        <a:rPr lang="ro-RO" sz="2000" b="1" baseline="-25000">
                          <a:solidFill>
                            <a:srgbClr val="FFFF00"/>
                          </a:solidFill>
                          <a:effectLst>
                            <a:outerShdw blurRad="38100" dist="38100" dir="2700000" algn="tl">
                              <a:srgbClr val="000000">
                                <a:alpha val="43137"/>
                              </a:srgbClr>
                            </a:outerShdw>
                          </a:effectLst>
                          <a:latin typeface="Times New Roman"/>
                          <a:ea typeface="Calibri"/>
                        </a:rPr>
                        <a:t>d</a:t>
                      </a:r>
                      <a:r>
                        <a:rPr lang="ro-RO" sz="2000" b="1" baseline="0">
                          <a:solidFill>
                            <a:srgbClr val="FFFF00"/>
                          </a:solidFill>
                          <a:effectLst>
                            <a:outerShdw blurRad="38100" dist="38100" dir="2700000" algn="tl">
                              <a:srgbClr val="000000">
                                <a:alpha val="43137"/>
                              </a:srgbClr>
                            </a:outerShdw>
                          </a:effectLst>
                          <a:latin typeface="Times New Roman"/>
                          <a:ea typeface="Calibri"/>
                        </a:rPr>
                        <a:t> </a:t>
                      </a:r>
                      <a:r>
                        <a:rPr lang="ro-RO" sz="2000" b="1" baseline="0">
                          <a:solidFill>
                            <a:srgbClr val="FFFF00"/>
                          </a:solidFill>
                          <a:effectLst>
                            <a:outerShdw blurRad="38100" dist="38100" dir="2700000" algn="tl">
                              <a:srgbClr val="000000">
                                <a:alpha val="43137"/>
                              </a:srgbClr>
                            </a:outerShdw>
                          </a:effectLst>
                          <a:latin typeface="Times New Roman"/>
                          <a:ea typeface="Calibri"/>
                          <a:sym typeface="Symbol" panose="05050102010706020507" pitchFamily="18" charset="2"/>
                        </a:rPr>
                        <a:t> </a:t>
                      </a:r>
                      <a:endParaRPr lang="en-US" sz="2000" b="1">
                        <a:solidFill>
                          <a:srgbClr val="FFFF00"/>
                        </a:solidFill>
                        <a:effectLst>
                          <a:outerShdw blurRad="38100" dist="38100" dir="2700000" algn="tl">
                            <a:srgbClr val="000000">
                              <a:alpha val="43137"/>
                            </a:srgbClr>
                          </a:outerShdw>
                        </a:effectLst>
                        <a:latin typeface="Times New Roman"/>
                        <a:ea typeface="Calibri"/>
                      </a:endParaRPr>
                    </a:p>
                  </a:txBody>
                  <a:tcPr marL="96819" marR="9681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lnSpc>
                          <a:spcPct val="115000"/>
                        </a:lnSpc>
                        <a:spcAft>
                          <a:spcPts val="0"/>
                        </a:spcAft>
                      </a:pPr>
                      <a:r>
                        <a:rPr lang="ro-RO" sz="2000" b="1">
                          <a:solidFill>
                            <a:srgbClr val="FFFF00"/>
                          </a:solidFill>
                          <a:effectLst>
                            <a:outerShdw blurRad="38100" dist="38100" dir="2700000" algn="tl">
                              <a:srgbClr val="000000">
                                <a:alpha val="43137"/>
                              </a:srgbClr>
                            </a:outerShdw>
                          </a:effectLst>
                          <a:latin typeface="Times New Roman"/>
                          <a:ea typeface="Calibri"/>
                        </a:rPr>
                        <a:t>i</a:t>
                      </a:r>
                      <a:r>
                        <a:rPr lang="ro-RO" sz="2000" b="1" baseline="30000">
                          <a:solidFill>
                            <a:srgbClr val="FFFF00"/>
                          </a:solidFill>
                          <a:effectLst>
                            <a:outerShdw blurRad="38100" dist="38100" dir="2700000" algn="tl">
                              <a:srgbClr val="000000">
                                <a:alpha val="43137"/>
                              </a:srgbClr>
                            </a:outerShdw>
                          </a:effectLst>
                          <a:latin typeface="Times New Roman"/>
                          <a:ea typeface="Calibri"/>
                        </a:rPr>
                        <a:t>+</a:t>
                      </a:r>
                      <a:r>
                        <a:rPr lang="ro-RO" sz="2000" b="1" baseline="0">
                          <a:solidFill>
                            <a:srgbClr val="FFFF00"/>
                          </a:solidFill>
                          <a:effectLst>
                            <a:outerShdw blurRad="38100" dist="38100" dir="2700000" algn="tl">
                              <a:srgbClr val="000000">
                                <a:alpha val="43137"/>
                              </a:srgbClr>
                            </a:outerShdw>
                          </a:effectLst>
                          <a:latin typeface="Times New Roman"/>
                          <a:ea typeface="Calibri"/>
                        </a:rPr>
                        <a:t> = i</a:t>
                      </a:r>
                      <a:r>
                        <a:rPr lang="ro-RO" sz="2000" b="1" baseline="30000">
                          <a:solidFill>
                            <a:srgbClr val="FFFF00"/>
                          </a:solidFill>
                          <a:effectLst>
                            <a:outerShdw blurRad="38100" dist="38100" dir="2700000" algn="tl">
                              <a:srgbClr val="000000">
                                <a:alpha val="43137"/>
                              </a:srgbClr>
                            </a:outerShdw>
                          </a:effectLst>
                          <a:latin typeface="Times New Roman"/>
                          <a:ea typeface="Calibri"/>
                        </a:rPr>
                        <a:t>-</a:t>
                      </a:r>
                      <a:r>
                        <a:rPr lang="ro-RO" sz="2000" b="1" baseline="0">
                          <a:solidFill>
                            <a:srgbClr val="FFFF00"/>
                          </a:solidFill>
                          <a:effectLst>
                            <a:outerShdw blurRad="38100" dist="38100" dir="2700000" algn="tl">
                              <a:srgbClr val="000000">
                                <a:alpha val="43137"/>
                              </a:srgbClr>
                            </a:outerShdw>
                          </a:effectLst>
                          <a:latin typeface="Times New Roman"/>
                          <a:ea typeface="Calibri"/>
                        </a:rPr>
                        <a:t> = 0</a:t>
                      </a:r>
                      <a:endParaRPr lang="en-US" sz="2000" b="1">
                        <a:solidFill>
                          <a:srgbClr val="FFFF00"/>
                        </a:solidFill>
                        <a:effectLst>
                          <a:outerShdw blurRad="38100" dist="38100" dir="2700000" algn="tl">
                            <a:srgbClr val="000000">
                              <a:alpha val="43137"/>
                            </a:srgbClr>
                          </a:outerShdw>
                        </a:effectLst>
                        <a:latin typeface="Times New Roman"/>
                        <a:ea typeface="Calibri"/>
                      </a:endParaRPr>
                    </a:p>
                  </a:txBody>
                  <a:tcPr marL="96819" marR="9681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1"/>
                  </a:ext>
                </a:extLst>
              </a:tr>
              <a:tr h="489015">
                <a:tc>
                  <a:txBody>
                    <a:bodyPr/>
                    <a:lstStyle/>
                    <a:p>
                      <a:pPr algn="ctr">
                        <a:lnSpc>
                          <a:spcPct val="115000"/>
                        </a:lnSpc>
                        <a:spcAft>
                          <a:spcPts val="0"/>
                        </a:spcAft>
                      </a:pPr>
                      <a:r>
                        <a:rPr lang="ro-RO" sz="2000" b="1">
                          <a:solidFill>
                            <a:srgbClr val="FFFF00"/>
                          </a:solidFill>
                          <a:effectLst>
                            <a:outerShdw blurRad="38100" dist="38100" dir="2700000" algn="tl">
                              <a:srgbClr val="000000">
                                <a:alpha val="43137"/>
                              </a:srgbClr>
                            </a:outerShdw>
                          </a:effectLst>
                          <a:latin typeface="Times New Roman"/>
                          <a:ea typeface="Calibri"/>
                        </a:rPr>
                        <a:t>r</a:t>
                      </a:r>
                      <a:r>
                        <a:rPr lang="ro-RO" sz="2000" b="1" baseline="-25000">
                          <a:solidFill>
                            <a:srgbClr val="FFFF00"/>
                          </a:solidFill>
                          <a:effectLst>
                            <a:outerShdw blurRad="38100" dist="38100" dir="2700000" algn="tl">
                              <a:srgbClr val="000000">
                                <a:alpha val="43137"/>
                              </a:srgbClr>
                            </a:outerShdw>
                          </a:effectLst>
                          <a:latin typeface="Times New Roman"/>
                          <a:ea typeface="Calibri"/>
                        </a:rPr>
                        <a:t>o</a:t>
                      </a:r>
                      <a:r>
                        <a:rPr lang="ro-RO" sz="2000" b="1" baseline="0">
                          <a:solidFill>
                            <a:srgbClr val="FFFF00"/>
                          </a:solidFill>
                          <a:effectLst>
                            <a:outerShdw blurRad="38100" dist="38100" dir="2700000" algn="tl">
                              <a:srgbClr val="000000">
                                <a:alpha val="43137"/>
                              </a:srgbClr>
                            </a:outerShdw>
                          </a:effectLst>
                          <a:latin typeface="Times New Roman"/>
                          <a:ea typeface="Calibri"/>
                        </a:rPr>
                        <a:t> = 0</a:t>
                      </a:r>
                      <a:endParaRPr lang="en-US" sz="2000" b="1">
                        <a:solidFill>
                          <a:srgbClr val="FFFF00"/>
                        </a:solidFill>
                        <a:effectLst>
                          <a:outerShdw blurRad="38100" dist="38100" dir="2700000" algn="tl">
                            <a:srgbClr val="000000">
                              <a:alpha val="43137"/>
                            </a:srgbClr>
                          </a:outerShdw>
                        </a:effectLst>
                        <a:latin typeface="Times New Roman"/>
                        <a:ea typeface="Calibri"/>
                      </a:endParaRPr>
                    </a:p>
                  </a:txBody>
                  <a:tcPr marL="96819" marR="9681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lnSpc>
                          <a:spcPct val="115000"/>
                        </a:lnSpc>
                        <a:spcAft>
                          <a:spcPts val="0"/>
                        </a:spcAft>
                      </a:pPr>
                      <a:r>
                        <a:rPr lang="ro-RO" sz="2000" b="1">
                          <a:solidFill>
                            <a:srgbClr val="FFFF00"/>
                          </a:solidFill>
                          <a:effectLst>
                            <a:outerShdw blurRad="38100" dist="38100" dir="2700000" algn="tl">
                              <a:srgbClr val="000000">
                                <a:alpha val="43137"/>
                              </a:srgbClr>
                            </a:outerShdw>
                          </a:effectLst>
                          <a:latin typeface="Times New Roman"/>
                          <a:ea typeface="Calibri"/>
                        </a:rPr>
                        <a:t>u</a:t>
                      </a:r>
                      <a:r>
                        <a:rPr lang="ro-RO" sz="2000" b="1" baseline="-25000">
                          <a:solidFill>
                            <a:srgbClr val="FFFF00"/>
                          </a:solidFill>
                          <a:effectLst>
                            <a:outerShdw blurRad="38100" dist="38100" dir="2700000" algn="tl">
                              <a:srgbClr val="000000">
                                <a:alpha val="43137"/>
                              </a:srgbClr>
                            </a:outerShdw>
                          </a:effectLst>
                          <a:latin typeface="Times New Roman"/>
                          <a:ea typeface="Calibri"/>
                        </a:rPr>
                        <a:t>o</a:t>
                      </a:r>
                      <a:r>
                        <a:rPr lang="ro-RO" sz="2000" b="1" baseline="0">
                          <a:solidFill>
                            <a:srgbClr val="FFFF00"/>
                          </a:solidFill>
                          <a:effectLst>
                            <a:outerShdw blurRad="38100" dist="38100" dir="2700000" algn="tl">
                              <a:srgbClr val="000000">
                                <a:alpha val="43137"/>
                              </a:srgbClr>
                            </a:outerShdw>
                          </a:effectLst>
                          <a:latin typeface="Times New Roman"/>
                          <a:ea typeface="Calibri"/>
                        </a:rPr>
                        <a:t> = au</a:t>
                      </a:r>
                      <a:r>
                        <a:rPr lang="ro-RO" sz="2000" b="1" baseline="-25000">
                          <a:solidFill>
                            <a:srgbClr val="FFFF00"/>
                          </a:solidFill>
                          <a:effectLst>
                            <a:outerShdw blurRad="38100" dist="38100" dir="2700000" algn="tl">
                              <a:srgbClr val="000000">
                                <a:alpha val="43137"/>
                              </a:srgbClr>
                            </a:outerShdw>
                          </a:effectLst>
                          <a:latin typeface="Times New Roman"/>
                          <a:ea typeface="Calibri"/>
                        </a:rPr>
                        <a:t>d</a:t>
                      </a:r>
                      <a:endParaRPr lang="en-US" sz="2000" b="1">
                        <a:solidFill>
                          <a:srgbClr val="FFFF00"/>
                        </a:solidFill>
                        <a:effectLst>
                          <a:outerShdw blurRad="38100" dist="38100" dir="2700000" algn="tl">
                            <a:srgbClr val="000000">
                              <a:alpha val="43137"/>
                            </a:srgbClr>
                          </a:outerShdw>
                        </a:effectLst>
                        <a:latin typeface="Times New Roman"/>
                        <a:ea typeface="Calibri"/>
                      </a:endParaRPr>
                    </a:p>
                  </a:txBody>
                  <a:tcPr marL="96819" marR="9681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2"/>
                  </a:ext>
                </a:extLst>
              </a:tr>
              <a:tr h="489015">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ro-RO" sz="2000" b="1">
                          <a:solidFill>
                            <a:srgbClr val="FFFF00"/>
                          </a:solidFill>
                          <a:effectLst>
                            <a:outerShdw blurRad="38100" dist="38100" dir="2700000" algn="tl">
                              <a:srgbClr val="000000">
                                <a:alpha val="43137"/>
                              </a:srgbClr>
                            </a:outerShdw>
                          </a:effectLst>
                          <a:latin typeface="Times New Roman"/>
                          <a:ea typeface="Calibri"/>
                        </a:rPr>
                        <a:t>a</a:t>
                      </a:r>
                      <a:r>
                        <a:rPr lang="ro-RO" sz="2000" b="1" baseline="0">
                          <a:solidFill>
                            <a:srgbClr val="FFFF00"/>
                          </a:solidFill>
                          <a:effectLst>
                            <a:outerShdw blurRad="38100" dist="38100" dir="2700000" algn="tl">
                              <a:srgbClr val="000000">
                                <a:alpha val="43137"/>
                              </a:srgbClr>
                            </a:outerShdw>
                          </a:effectLst>
                          <a:latin typeface="Times New Roman"/>
                          <a:ea typeface="Calibri"/>
                        </a:rPr>
                        <a:t> </a:t>
                      </a:r>
                      <a:r>
                        <a:rPr lang="ro-RO" sz="2000" b="1" baseline="0">
                          <a:solidFill>
                            <a:srgbClr val="FFFF00"/>
                          </a:solidFill>
                          <a:effectLst>
                            <a:outerShdw blurRad="38100" dist="38100" dir="2700000" algn="tl">
                              <a:srgbClr val="000000">
                                <a:alpha val="43137"/>
                              </a:srgbClr>
                            </a:outerShdw>
                          </a:effectLst>
                          <a:latin typeface="Times New Roman"/>
                          <a:ea typeface="Calibri"/>
                          <a:sym typeface="Symbol" panose="05050102010706020507" pitchFamily="18" charset="2"/>
                        </a:rPr>
                        <a:t> </a:t>
                      </a:r>
                      <a:endParaRPr lang="en-US" sz="2000" b="1">
                        <a:solidFill>
                          <a:srgbClr val="FFFF00"/>
                        </a:solidFill>
                        <a:effectLst>
                          <a:outerShdw blurRad="38100" dist="38100" dir="2700000" algn="tl">
                            <a:srgbClr val="000000">
                              <a:alpha val="43137"/>
                            </a:srgbClr>
                          </a:outerShdw>
                        </a:effectLst>
                        <a:latin typeface="Times New Roman"/>
                        <a:ea typeface="Calibri"/>
                      </a:endParaRPr>
                    </a:p>
                  </a:txBody>
                  <a:tcPr marL="96819" marR="9681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lnSpc>
                          <a:spcPct val="115000"/>
                        </a:lnSpc>
                        <a:spcAft>
                          <a:spcPts val="0"/>
                        </a:spcAft>
                      </a:pPr>
                      <a:r>
                        <a:rPr lang="ro-RO" sz="2000" b="1">
                          <a:solidFill>
                            <a:srgbClr val="FFFF00"/>
                          </a:solidFill>
                          <a:effectLst>
                            <a:outerShdw blurRad="38100" dist="38100" dir="2700000" algn="tl">
                              <a:srgbClr val="000000">
                                <a:alpha val="43137"/>
                              </a:srgbClr>
                            </a:outerShdw>
                          </a:effectLst>
                          <a:latin typeface="Times New Roman"/>
                          <a:ea typeface="Calibri"/>
                        </a:rPr>
                        <a:t>u</a:t>
                      </a:r>
                      <a:r>
                        <a:rPr lang="ro-RO" sz="2000" b="1" baseline="-25000">
                          <a:solidFill>
                            <a:srgbClr val="FFFF00"/>
                          </a:solidFill>
                          <a:effectLst>
                            <a:outerShdw blurRad="38100" dist="38100" dir="2700000" algn="tl">
                              <a:srgbClr val="000000">
                                <a:alpha val="43137"/>
                              </a:srgbClr>
                            </a:outerShdw>
                          </a:effectLst>
                          <a:latin typeface="Times New Roman"/>
                          <a:ea typeface="Calibri"/>
                        </a:rPr>
                        <a:t>d</a:t>
                      </a:r>
                      <a:r>
                        <a:rPr lang="ro-RO" sz="2000" b="1" baseline="0">
                          <a:solidFill>
                            <a:srgbClr val="FFFF00"/>
                          </a:solidFill>
                          <a:effectLst>
                            <a:outerShdw blurRad="38100" dist="38100" dir="2700000" algn="tl">
                              <a:srgbClr val="000000">
                                <a:alpha val="43137"/>
                              </a:srgbClr>
                            </a:outerShdw>
                          </a:effectLst>
                          <a:latin typeface="Times New Roman"/>
                          <a:ea typeface="Calibri"/>
                        </a:rPr>
                        <a:t> = u</a:t>
                      </a:r>
                      <a:r>
                        <a:rPr lang="ro-RO" sz="2000" b="1" baseline="-25000">
                          <a:solidFill>
                            <a:srgbClr val="FFFF00"/>
                          </a:solidFill>
                          <a:effectLst>
                            <a:outerShdw blurRad="38100" dist="38100" dir="2700000" algn="tl">
                              <a:srgbClr val="000000">
                                <a:alpha val="43137"/>
                              </a:srgbClr>
                            </a:outerShdw>
                          </a:effectLst>
                          <a:latin typeface="Times New Roman"/>
                          <a:ea typeface="Calibri"/>
                        </a:rPr>
                        <a:t>o</a:t>
                      </a:r>
                      <a:r>
                        <a:rPr lang="ro-RO" sz="2000" b="1" baseline="0">
                          <a:solidFill>
                            <a:srgbClr val="FFFF00"/>
                          </a:solidFill>
                          <a:effectLst>
                            <a:outerShdw blurRad="38100" dist="38100" dir="2700000" algn="tl">
                              <a:srgbClr val="000000">
                                <a:alpha val="43137"/>
                              </a:srgbClr>
                            </a:outerShdw>
                          </a:effectLst>
                          <a:latin typeface="Times New Roman"/>
                          <a:ea typeface="Calibri"/>
                        </a:rPr>
                        <a:t>/a = 0 sau u</a:t>
                      </a:r>
                      <a:r>
                        <a:rPr lang="ro-RO" sz="2000" b="1" baseline="30000">
                          <a:solidFill>
                            <a:srgbClr val="FFFF00"/>
                          </a:solidFill>
                          <a:effectLst>
                            <a:outerShdw blurRad="38100" dist="38100" dir="2700000" algn="tl">
                              <a:srgbClr val="000000">
                                <a:alpha val="43137"/>
                              </a:srgbClr>
                            </a:outerShdw>
                          </a:effectLst>
                          <a:latin typeface="Times New Roman"/>
                          <a:ea typeface="Calibri"/>
                        </a:rPr>
                        <a:t>+</a:t>
                      </a:r>
                      <a:r>
                        <a:rPr lang="ro-RO" sz="2000" b="1" baseline="0">
                          <a:solidFill>
                            <a:srgbClr val="FFFF00"/>
                          </a:solidFill>
                          <a:effectLst>
                            <a:outerShdw blurRad="38100" dist="38100" dir="2700000" algn="tl">
                              <a:srgbClr val="000000">
                                <a:alpha val="43137"/>
                              </a:srgbClr>
                            </a:outerShdw>
                          </a:effectLst>
                          <a:latin typeface="Times New Roman"/>
                          <a:ea typeface="Calibri"/>
                        </a:rPr>
                        <a:t> = u</a:t>
                      </a:r>
                      <a:r>
                        <a:rPr lang="ro-RO" sz="2000" b="1" baseline="30000">
                          <a:solidFill>
                            <a:srgbClr val="FFFF00"/>
                          </a:solidFill>
                          <a:effectLst>
                            <a:outerShdw blurRad="38100" dist="38100" dir="2700000" algn="tl">
                              <a:srgbClr val="000000">
                                <a:alpha val="43137"/>
                              </a:srgbClr>
                            </a:outerShdw>
                          </a:effectLst>
                          <a:latin typeface="Times New Roman"/>
                          <a:ea typeface="Calibri"/>
                        </a:rPr>
                        <a:t>-</a:t>
                      </a:r>
                      <a:endParaRPr lang="en-US" sz="2000" b="1" baseline="30000">
                        <a:solidFill>
                          <a:srgbClr val="FFFF00"/>
                        </a:solidFill>
                        <a:effectLst>
                          <a:outerShdw blurRad="38100" dist="38100" dir="2700000" algn="tl">
                            <a:srgbClr val="000000">
                              <a:alpha val="43137"/>
                            </a:srgbClr>
                          </a:outerShdw>
                        </a:effectLst>
                        <a:latin typeface="Times New Roman"/>
                        <a:ea typeface="Calibri"/>
                      </a:endParaRPr>
                    </a:p>
                  </a:txBody>
                  <a:tcPr marL="96819" marR="9681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4810878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o-RO"/>
              <a:t>Preprocesarea analogică</a:t>
            </a:r>
            <a:br>
              <a:rPr lang="ro-RO"/>
            </a:br>
            <a:r>
              <a:rPr lang="ro-RO" sz="3100"/>
              <a:t>Specificații</a:t>
            </a:r>
            <a:endParaRPr lang="en-US" sz="3100"/>
          </a:p>
        </p:txBody>
      </p:sp>
      <p:sp>
        <p:nvSpPr>
          <p:cNvPr id="3" name="Content Placeholder 2"/>
          <p:cNvSpPr>
            <a:spLocks noGrp="1"/>
          </p:cNvSpPr>
          <p:nvPr>
            <p:ph idx="1"/>
          </p:nvPr>
        </p:nvSpPr>
        <p:spPr/>
        <p:txBody>
          <a:bodyPr>
            <a:normAutofit/>
          </a:bodyPr>
          <a:lstStyle/>
          <a:p>
            <a:r>
              <a:rPr lang="ro-RO"/>
              <a:t>Specificațiile sistemului determină în cele din urmă specificațiile traductorului, ale ADC-ului și ale circuitului analogic.</a:t>
            </a:r>
          </a:p>
          <a:p>
            <a:r>
              <a:rPr lang="ro-RO"/>
              <a:t>Specificațiile sistemului sunt văzute ca specificații absolute; acestea trebuie îndeplinite pentru ca proiectarea să se desfășoare într-o manieră satisfăcătoare.</a:t>
            </a:r>
          </a:p>
          <a:p>
            <a:r>
              <a:rPr lang="ro-RO"/>
              <a:t>Specificațiile componentelor sunt împărțite în mai multe categorii:</a:t>
            </a:r>
          </a:p>
          <a:p>
            <a:pPr lvl="1"/>
            <a:r>
              <a:rPr lang="ro-RO"/>
              <a:t>evaluări maxime absolute (AMR - </a:t>
            </a:r>
            <a:r>
              <a:rPr lang="en-US"/>
              <a:t>absolute maximum ratings</a:t>
            </a:r>
            <a:r>
              <a:rPr lang="ro-RO"/>
              <a:t>),</a:t>
            </a:r>
          </a:p>
          <a:p>
            <a:pPr lvl="1"/>
            <a:r>
              <a:rPr lang="ro-RO"/>
              <a:t>specificații minime/maxime garantate (VMIN sau VMAX),</a:t>
            </a:r>
          </a:p>
          <a:p>
            <a:pPr lvl="1"/>
            <a:r>
              <a:rPr lang="ro-RO"/>
              <a:t>specificații tipice (V) și</a:t>
            </a:r>
          </a:p>
          <a:p>
            <a:pPr lvl="1"/>
            <a:r>
              <a:rPr lang="ro-RO"/>
              <a:t>specificații garantate, dar netestate (GNT).</a:t>
            </a:r>
            <a:endParaRPr lang="en-US"/>
          </a:p>
        </p:txBody>
      </p:sp>
      <p:sp>
        <p:nvSpPr>
          <p:cNvPr id="4" name="Date Placeholder 3"/>
          <p:cNvSpPr>
            <a:spLocks noGrp="1"/>
          </p:cNvSpPr>
          <p:nvPr>
            <p:ph type="dt" sz="half" idx="10"/>
          </p:nvPr>
        </p:nvSpPr>
        <p:spPr/>
        <p:txBody>
          <a:bodyPr/>
          <a:lstStyle/>
          <a:p>
            <a:pPr>
              <a:defRPr/>
            </a:pPr>
            <a:fld id="{9CEFB84D-559E-4F49-86DD-1E84FFBB072B}"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2</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8</a:t>
            </a:fld>
            <a:endParaRPr lang="en-US"/>
          </a:p>
        </p:txBody>
      </p:sp>
    </p:spTree>
    <p:extLst>
      <p:ext uri="{BB962C8B-B14F-4D97-AF65-F5344CB8AC3E}">
        <p14:creationId xmlns:p14="http://schemas.microsoft.com/office/powerpoint/2010/main" val="41566372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o-RO"/>
              <a:t>Preprocesarea analogică</a:t>
            </a:r>
            <a:br>
              <a:rPr lang="ro-RO"/>
            </a:br>
            <a:r>
              <a:rPr lang="ro-RO" sz="3100"/>
              <a:t>Specificații</a:t>
            </a:r>
            <a:endParaRPr lang="en-US"/>
          </a:p>
        </p:txBody>
      </p:sp>
      <p:sp>
        <p:nvSpPr>
          <p:cNvPr id="3" name="Content Placeholder 2"/>
          <p:cNvSpPr>
            <a:spLocks noGrp="1"/>
          </p:cNvSpPr>
          <p:nvPr>
            <p:ph idx="1"/>
          </p:nvPr>
        </p:nvSpPr>
        <p:spPr/>
        <p:txBody>
          <a:bodyPr/>
          <a:lstStyle/>
          <a:p>
            <a:pPr marL="0" indent="0">
              <a:buNone/>
            </a:pPr>
            <a:r>
              <a:rPr lang="ro-RO" b="1">
                <a:solidFill>
                  <a:srgbClr val="0070C0"/>
                </a:solidFill>
              </a:rPr>
              <a:t>AMR</a:t>
            </a:r>
          </a:p>
          <a:p>
            <a:r>
              <a:rPr lang="ro-RO"/>
              <a:t>Dacă oricare dintre parametrii dispozitivului este luat dincolo de AMR, dispozitivul poate fi distrus.</a:t>
            </a:r>
          </a:p>
          <a:p>
            <a:pPr marL="0" indent="0">
              <a:buNone/>
            </a:pPr>
            <a:r>
              <a:rPr lang="ro-RO" b="1">
                <a:solidFill>
                  <a:srgbClr val="0070C0"/>
                </a:solidFill>
              </a:rPr>
              <a:t>Specificațiile tipice</a:t>
            </a:r>
          </a:p>
          <a:p>
            <a:r>
              <a:rPr lang="ro-RO"/>
              <a:t>sunt cele mai atrăgătoare, însă evitați-le, deoarece în majoritatea cazurilor acestea nu au sens și nu sunt legate de date semnificative; mai degrabă, sunt ”vise de marketing”.</a:t>
            </a:r>
          </a:p>
          <a:p>
            <a:r>
              <a:rPr lang="ro-RO"/>
              <a:t>Nu proiectați niciodată cu specificații tipice, cu excepția cazului în care aveți obiceiul să proiectați date fără sens sau aveți, totuși, un motiv întemeiat în a crede că specificația tipică este aproape de realitate.</a:t>
            </a:r>
            <a:endParaRPr lang="en-US"/>
          </a:p>
        </p:txBody>
      </p:sp>
      <p:sp>
        <p:nvSpPr>
          <p:cNvPr id="4" name="Date Placeholder 3"/>
          <p:cNvSpPr>
            <a:spLocks noGrp="1"/>
          </p:cNvSpPr>
          <p:nvPr>
            <p:ph type="dt" sz="half" idx="10"/>
          </p:nvPr>
        </p:nvSpPr>
        <p:spPr/>
        <p:txBody>
          <a:bodyPr/>
          <a:lstStyle/>
          <a:p>
            <a:pPr>
              <a:defRPr/>
            </a:pPr>
            <a:fld id="{400D5E9F-925B-4578-8016-A024737B4538}"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2</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9</a:t>
            </a:fld>
            <a:endParaRPr lang="en-US"/>
          </a:p>
        </p:txBody>
      </p:sp>
    </p:spTree>
    <p:extLst>
      <p:ext uri="{BB962C8B-B14F-4D97-AF65-F5344CB8AC3E}">
        <p14:creationId xmlns:p14="http://schemas.microsoft.com/office/powerpoint/2010/main" val="373629296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4550</TotalTime>
  <Words>5129</Words>
  <Application>Microsoft Office PowerPoint</Application>
  <PresentationFormat>On-screen Show (4:3)</PresentationFormat>
  <Paragraphs>722</Paragraphs>
  <Slides>79</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79</vt:i4>
      </vt:variant>
    </vt:vector>
  </HeadingPairs>
  <TitlesOfParts>
    <vt:vector size="88" baseType="lpstr">
      <vt:lpstr>Arial</vt:lpstr>
      <vt:lpstr>Calibri</vt:lpstr>
      <vt:lpstr>Symbol</vt:lpstr>
      <vt:lpstr>Times New Roman</vt:lpstr>
      <vt:lpstr>UT Sans</vt:lpstr>
      <vt:lpstr>Wingdings 3</vt:lpstr>
      <vt:lpstr>Clarity</vt:lpstr>
      <vt:lpstr>Equation</vt:lpstr>
      <vt:lpstr>Microsoft Equation 3.0</vt:lpstr>
      <vt:lpstr>SISTEME ANALOGICE DE INTERFAȚARE ȘI CONDIȚIONARE</vt:lpstr>
      <vt:lpstr>C2 - Probleme tratate</vt:lpstr>
      <vt:lpstr>Generalități</vt:lpstr>
      <vt:lpstr>Generalități</vt:lpstr>
      <vt:lpstr>Preprocesare analogică</vt:lpstr>
      <vt:lpstr>Preprocesare analogică</vt:lpstr>
      <vt:lpstr>Preprocesarea analogică</vt:lpstr>
      <vt:lpstr>Preprocesarea analogică Specificații</vt:lpstr>
      <vt:lpstr>Preprocesarea analogică Specificații</vt:lpstr>
      <vt:lpstr>Preprocesarea analogică Specificații</vt:lpstr>
      <vt:lpstr>Preprocesarea analogică Specificații</vt:lpstr>
      <vt:lpstr>Preprocesarea analogică Bugetul de erori</vt:lpstr>
      <vt:lpstr>Preprocesarea analogică Bugetul de erori</vt:lpstr>
      <vt:lpstr>Preprocesarea analogică Bugetul de erori</vt:lpstr>
      <vt:lpstr>Preprocesarea analogică Procedura de proiectare</vt:lpstr>
      <vt:lpstr>Preprocesarea analogică Procedura de proiectare</vt:lpstr>
      <vt:lpstr>Preprocesarea analogică Procedura de proiectare</vt:lpstr>
      <vt:lpstr>Preprocesarea analogică Procedura de proiectare</vt:lpstr>
      <vt:lpstr>Preprocesarea analogică Procedura de proiectare</vt:lpstr>
      <vt:lpstr>Preprocesarea analogică Proiectarea circuitului AIA</vt:lpstr>
      <vt:lpstr>Preprocesarea analogică Proiectarea circuitului AIA</vt:lpstr>
      <vt:lpstr>Preprocesarea analogică Proiectarea circuitului AIA</vt:lpstr>
      <vt:lpstr>Preprocesarea analogică Proiectarea circuitului AIA</vt:lpstr>
      <vt:lpstr>Preprocesarea analogică Proiectarea circuitului AIA</vt:lpstr>
      <vt:lpstr>Preprocesarea analogică Proiectarea circuitului AIA</vt:lpstr>
      <vt:lpstr>Preprocesarea analogică Proiectarea circuitului AIA</vt:lpstr>
      <vt:lpstr>Preprocesarea analogică Proiectarea circuitului AIA</vt:lpstr>
      <vt:lpstr>Preprocesarea analogică Proiectarea circuitului AIA</vt:lpstr>
      <vt:lpstr>Preprocesarea analogică Proiectarea circuitului AIA</vt:lpstr>
      <vt:lpstr>Preprocesarea analogică Proiectarea circuitului AIA</vt:lpstr>
      <vt:lpstr>Preprocesarea analogică Proiectarea circuitului AIA</vt:lpstr>
      <vt:lpstr>Preprocesarea analogică Proiectarea circuitului AIA</vt:lpstr>
      <vt:lpstr>Preprocesarea analogică Proiectarea circuitului AIA</vt:lpstr>
      <vt:lpstr>Preprocesarea analogică Proiectarea circuitului AIA</vt:lpstr>
      <vt:lpstr>Preprocesarea analogică Proiectarea circuitului AIA</vt:lpstr>
      <vt:lpstr>Preprocesarea analogică Proiectarea circuitului AIA</vt:lpstr>
      <vt:lpstr>Preprocesarea analogică Proiectarea circuitului AIA</vt:lpstr>
      <vt:lpstr>Preprocesarea analogică Proiectarea circuitului AIA</vt:lpstr>
      <vt:lpstr>Preprocesarea analogică Proiectarea circuitului AIA</vt:lpstr>
      <vt:lpstr>Preprocesarea analogică Proiectarea circuitului AIA</vt:lpstr>
      <vt:lpstr>Preprocesarea analogică Proiectarea circuitului AIA</vt:lpstr>
      <vt:lpstr>Preprocesarea analogică Proiectarea circuitului AIA</vt:lpstr>
      <vt:lpstr>Preprocesarea analogică Proiectarea circuitului AIA</vt:lpstr>
      <vt:lpstr>Preprocesarea analogică Proiectarea circuitului AIA</vt:lpstr>
      <vt:lpstr>Preprocesarea analogică Proiectarea circuitului AIA</vt:lpstr>
      <vt:lpstr>Preprocesarea analogică Proiectarea circuitului AIA</vt:lpstr>
      <vt:lpstr>Preprocesarea analogică Proiectarea circuitului AIA</vt:lpstr>
      <vt:lpstr>Preprocesarea analogică Proiectarea circuitului AIA</vt:lpstr>
      <vt:lpstr>Preprocesarea analogică Proiectarea circuitului AIA</vt:lpstr>
      <vt:lpstr>Preprocesarea analogică Proiectarea circuitului AIA</vt:lpstr>
      <vt:lpstr>Preprocesarea analogică Proiectarea circuitului AIA</vt:lpstr>
      <vt:lpstr>Postprocesarea analogică Generalități</vt:lpstr>
      <vt:lpstr>Sistemul de control digital</vt:lpstr>
      <vt:lpstr>Sistem de control digital Amplificatorul de mică putere</vt:lpstr>
      <vt:lpstr>Sistem de control digital Amplificatorul de mică putere</vt:lpstr>
      <vt:lpstr>Sistem de control digital Amplificatorul de mică putere</vt:lpstr>
      <vt:lpstr>Sistem de control digital Amplificatorul de mică putere</vt:lpstr>
      <vt:lpstr>Sistem de control digital Amplificatorul de mică putere</vt:lpstr>
      <vt:lpstr>Sistem de control digital Amplificatorul de mică putere</vt:lpstr>
      <vt:lpstr>Sistem de control digital Amplificatorul de mică putere</vt:lpstr>
      <vt:lpstr>Sistem de control digital Amplificatorul de mică putere</vt:lpstr>
      <vt:lpstr>Sistem de control digital Amplificatorul de putere</vt:lpstr>
      <vt:lpstr>Sistem de control digital Amplificatorul de putere. Amplificatoare buffer</vt:lpstr>
      <vt:lpstr>Sistem de control digital Amplificatorul de putere. Amplificatoare buffer</vt:lpstr>
      <vt:lpstr>Sistem de control digital Amplificatorul de putere. Amplificatoare buffer</vt:lpstr>
      <vt:lpstr>Sistem de control digital Amplificatorul de putere. Amplificatoare buffer</vt:lpstr>
      <vt:lpstr>Sistem de control digital Amplificatorul de putere Amplificatoare buffer</vt:lpstr>
      <vt:lpstr>Sistem de control digital Amplificatorul de putere compus</vt:lpstr>
      <vt:lpstr>Sistem de control digital Amplificatorul de putere compus</vt:lpstr>
      <vt:lpstr>Sistem de control digital Amplificatorul de putere compus</vt:lpstr>
      <vt:lpstr>Sistem de control digital Amplificatorul de putere compus</vt:lpstr>
      <vt:lpstr>Sistem de control digital Amplificatorul de putere compus</vt:lpstr>
      <vt:lpstr>Sistem de control digital Amplificatorul de putere compus</vt:lpstr>
      <vt:lpstr>Sistem de control digital Amplificatorul de putere compus. Creșterea puterii de ieșire</vt:lpstr>
      <vt:lpstr>Sistem de control digital Amplificatorul de putere compus</vt:lpstr>
      <vt:lpstr>Sistem de control digital Amplificatorul de putere compus</vt:lpstr>
      <vt:lpstr>Sistem de control digital Amplificatorul de putere compus</vt:lpstr>
      <vt:lpstr>Sistem de control digital Amplificatorul de putere compus</vt:lpstr>
      <vt:lpstr>C2-Anexa 1 Presupuneri de idealitate ale AO și consecințe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DISPOZITIVE ELECTRONICE SI CIRCUITE - 2</dc:title>
  <dc:creator>gyuri</dc:creator>
  <cp:lastModifiedBy>Gyuri</cp:lastModifiedBy>
  <cp:revision>599</cp:revision>
  <dcterms:created xsi:type="dcterms:W3CDTF">2011-02-28T18:09:23Z</dcterms:created>
  <dcterms:modified xsi:type="dcterms:W3CDTF">2019-06-08T17:19:23Z</dcterms:modified>
</cp:coreProperties>
</file>