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2" r:id="rId1"/>
  </p:sldMasterIdLst>
  <p:notesMasterIdLst>
    <p:notesMasterId r:id="rId63"/>
  </p:notesMasterIdLst>
  <p:sldIdLst>
    <p:sldId id="325" r:id="rId2"/>
    <p:sldId id="309" r:id="rId3"/>
    <p:sldId id="305" r:id="rId4"/>
    <p:sldId id="259" r:id="rId5"/>
    <p:sldId id="329" r:id="rId6"/>
    <p:sldId id="330" r:id="rId7"/>
    <p:sldId id="331" r:id="rId8"/>
    <p:sldId id="332" r:id="rId9"/>
    <p:sldId id="297" r:id="rId10"/>
    <p:sldId id="298" r:id="rId11"/>
    <p:sldId id="300" r:id="rId12"/>
    <p:sldId id="302" r:id="rId13"/>
    <p:sldId id="303"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4" r:id="rId27"/>
    <p:sldId id="385" r:id="rId28"/>
    <p:sldId id="350" r:id="rId29"/>
    <p:sldId id="351" r:id="rId30"/>
    <p:sldId id="353" r:id="rId31"/>
    <p:sldId id="352" r:id="rId32"/>
    <p:sldId id="355" r:id="rId33"/>
    <p:sldId id="356" r:id="rId34"/>
    <p:sldId id="357" r:id="rId35"/>
    <p:sldId id="358" r:id="rId36"/>
    <p:sldId id="359" r:id="rId37"/>
    <p:sldId id="360" r:id="rId38"/>
    <p:sldId id="361" r:id="rId39"/>
    <p:sldId id="362" r:id="rId40"/>
    <p:sldId id="363"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84" r:id="rId57"/>
    <p:sldId id="379" r:id="rId58"/>
    <p:sldId id="380" r:id="rId59"/>
    <p:sldId id="381" r:id="rId60"/>
    <p:sldId id="382" r:id="rId61"/>
    <p:sldId id="383"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6.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11.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0.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E7726C-CA11-4020-8136-DCBCA8F394A0}" type="datetimeFigureOut">
              <a:rPr lang="en-US"/>
              <a:pPr>
                <a:defRPr/>
              </a:pPr>
              <a:t>6/8/2019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3BF04-FE62-474A-ACBE-30BA9691FD99}" type="slidenum">
              <a:rPr lang="en-US"/>
              <a:pPr>
                <a:defRPr/>
              </a:pPr>
              <a:t>‹#›</a:t>
            </a:fld>
            <a:endParaRPr lang="en-US"/>
          </a:p>
        </p:txBody>
      </p:sp>
    </p:spTree>
    <p:extLst>
      <p:ext uri="{BB962C8B-B14F-4D97-AF65-F5344CB8AC3E}">
        <p14:creationId xmlns:p14="http://schemas.microsoft.com/office/powerpoint/2010/main" val="1301362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D446484-5B53-4F47-B07D-B422B2BCD23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71D799F4-0100-45FA-A28D-DAEFCA3F7B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42BBBA3-B791-4D05-83C5-5853F657791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DEE6DBEE-B393-4395-A3DA-D5E635ECC29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4ACB53D-E203-451E-9298-FD64BED7FFA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F86D2A9-5878-435D-A7FB-2EDCC9A393F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5DBC09B-0D71-4E74-ADF7-598D5DEFEA9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29EABFA-61CE-4F4A-8320-503DE39E206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5C5AD14-C7B0-416B-87FD-FDDB9F0E4B6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715B2CF-C91B-4218-B510-D485015813CF}"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1</a:t>
            </a:r>
          </a:p>
        </p:txBody>
      </p:sp>
      <p:sp>
        <p:nvSpPr>
          <p:cNvPr id="7" name="Slide Number Placeholder 6"/>
          <p:cNvSpPr>
            <a:spLocks noGrp="1"/>
          </p:cNvSpPr>
          <p:nvPr>
            <p:ph type="sldNum" sz="quarter" idx="12"/>
          </p:nvPr>
        </p:nvSpPr>
        <p:spPr/>
        <p:txBody>
          <a:bodyPr/>
          <a:lstStyle/>
          <a:p>
            <a:pPr>
              <a:defRPr/>
            </a:pPr>
            <a:fld id="{AD5F975E-65F1-443E-9A94-342D22DF6E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60A1BAC-1B08-42DE-BCF7-F41AAE06BA10}" type="datetime1">
              <a:rPr lang="en-US" smtClean="0"/>
              <a:t>6/8/2019</a:t>
            </a:fld>
            <a:endParaRPr lang="en-US"/>
          </a:p>
        </p:txBody>
      </p:sp>
      <p:sp>
        <p:nvSpPr>
          <p:cNvPr id="8" name="Footer Placeholder 7"/>
          <p:cNvSpPr>
            <a:spLocks noGrp="1"/>
          </p:cNvSpPr>
          <p:nvPr>
            <p:ph type="ftr" sz="quarter" idx="11"/>
          </p:nvPr>
        </p:nvSpPr>
        <p:spPr/>
        <p:txBody>
          <a:bodyPr/>
          <a:lstStyle/>
          <a:p>
            <a:pPr>
              <a:defRPr/>
            </a:pPr>
            <a:r>
              <a:rPr lang="en-US"/>
              <a:t>SAIC-Cursul nr. 1</a:t>
            </a:r>
          </a:p>
        </p:txBody>
      </p:sp>
      <p:sp>
        <p:nvSpPr>
          <p:cNvPr id="9" name="Slide Number Placeholder 8"/>
          <p:cNvSpPr>
            <a:spLocks noGrp="1"/>
          </p:cNvSpPr>
          <p:nvPr>
            <p:ph type="sldNum" sz="quarter" idx="12"/>
          </p:nvPr>
        </p:nvSpPr>
        <p:spPr/>
        <p:txBody>
          <a:bodyPr/>
          <a:lstStyle/>
          <a:p>
            <a:pPr>
              <a:defRPr/>
            </a:pPr>
            <a:fld id="{D66ABEAF-4FAA-48C0-8C04-F9C70C285096}"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619CC65-D1EC-4819-AC28-37897CF1AEC3}"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578927B9-C828-4FFE-956A-1B448B1D919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BAF4D3-C671-41C7-87C4-1A9349D0BBE7}" type="datetime1">
              <a:rPr lang="en-US" smtClean="0"/>
              <a:t>6/8/2019</a:t>
            </a:fld>
            <a:endParaRPr lang="en-US"/>
          </a:p>
        </p:txBody>
      </p:sp>
      <p:sp>
        <p:nvSpPr>
          <p:cNvPr id="3" name="Footer Placeholder 2"/>
          <p:cNvSpPr>
            <a:spLocks noGrp="1"/>
          </p:cNvSpPr>
          <p:nvPr>
            <p:ph type="ftr" sz="quarter" idx="11"/>
          </p:nvPr>
        </p:nvSpPr>
        <p:spPr/>
        <p:txBody>
          <a:bodyPr/>
          <a:lstStyle/>
          <a:p>
            <a:pPr>
              <a:defRPr/>
            </a:pPr>
            <a:r>
              <a:rPr lang="en-US"/>
              <a:t>SAIC-Cursul nr. 1</a:t>
            </a:r>
          </a:p>
        </p:txBody>
      </p:sp>
      <p:sp>
        <p:nvSpPr>
          <p:cNvPr id="4" name="Slide Number Placeholder 3"/>
          <p:cNvSpPr>
            <a:spLocks noGrp="1"/>
          </p:cNvSpPr>
          <p:nvPr>
            <p:ph type="sldNum" sz="quarter" idx="12"/>
          </p:nvPr>
        </p:nvSpPr>
        <p:spPr/>
        <p:txBody>
          <a:bodyPr/>
          <a:lstStyle/>
          <a:p>
            <a:pPr>
              <a:defRPr/>
            </a:pPr>
            <a:fld id="{2BF64D6C-28BE-434B-9ACC-031C75F59D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0971D83-DA55-471A-8A23-409126A65D34}"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1</a:t>
            </a:r>
          </a:p>
        </p:txBody>
      </p:sp>
      <p:sp>
        <p:nvSpPr>
          <p:cNvPr id="7" name="Slide Number Placeholder 6"/>
          <p:cNvSpPr>
            <a:spLocks noGrp="1"/>
          </p:cNvSpPr>
          <p:nvPr>
            <p:ph type="sldNum" sz="quarter" idx="12"/>
          </p:nvPr>
        </p:nvSpPr>
        <p:spPr/>
        <p:txBody>
          <a:bodyPr/>
          <a:lstStyle/>
          <a:p>
            <a:pPr>
              <a:defRPr/>
            </a:pPr>
            <a:fld id="{EBBB0EEC-858E-4413-AF86-9007DD45A816}"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BE6CAF0-B370-4106-89FE-703133813F4F}"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1</a:t>
            </a:r>
          </a:p>
        </p:txBody>
      </p:sp>
      <p:sp>
        <p:nvSpPr>
          <p:cNvPr id="7" name="Slide Number Placeholder 6"/>
          <p:cNvSpPr>
            <a:spLocks noGrp="1"/>
          </p:cNvSpPr>
          <p:nvPr>
            <p:ph type="sldNum" sz="quarter" idx="12"/>
          </p:nvPr>
        </p:nvSpPr>
        <p:spPr/>
        <p:txBody>
          <a:bodyPr/>
          <a:lstStyle/>
          <a:p>
            <a:pPr>
              <a:defRPr/>
            </a:pPr>
            <a:fld id="{A4B063DC-6978-466C-B9CB-D71AFDDA12A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A3BA31AD-9571-4528-A3CE-79C9F9DC2131}" type="datetime1">
              <a:rPr lang="en-US" smtClean="0"/>
              <a:t>6/8/2019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SAIC-Cursul nr. 1</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2E1246E-6791-43F0-BEE1-426C0FAAB3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2.emf"/><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6.wmf"/><Relationship Id="rId4" Type="http://schemas.openxmlformats.org/officeDocument/2006/relationships/oleObject" Target="../embeddings/oleObject4.bin"/><Relationship Id="rId9" Type="http://schemas.openxmlformats.org/officeDocument/2006/relationships/image" Target="../media/image1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7.bin"/><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2.emf"/><Relationship Id="rId4" Type="http://schemas.openxmlformats.org/officeDocument/2006/relationships/image" Target="../media/image19.wmf"/><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23.emf"/><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23.emf"/><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24.wmf"/><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7.wmf"/><Relationship Id="rId9" Type="http://schemas.openxmlformats.org/officeDocument/2006/relationships/image" Target="../media/image2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32.emf"/><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11" Type="http://schemas.openxmlformats.org/officeDocument/2006/relationships/image" Target="../media/image31.wmf"/><Relationship Id="rId5" Type="http://schemas.openxmlformats.org/officeDocument/2006/relationships/image" Target="../media/image1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3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3.bin"/><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32.emf"/><Relationship Id="rId4" Type="http://schemas.openxmlformats.org/officeDocument/2006/relationships/image" Target="../media/image33.wmf"/><Relationship Id="rId9" Type="http://schemas.openxmlformats.org/officeDocument/2006/relationships/image" Target="../media/image3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9.emf"/><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7.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7.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1.bin"/><Relationship Id="rId5" Type="http://schemas.openxmlformats.org/officeDocument/2006/relationships/image" Target="../media/image40.wmf"/><Relationship Id="rId4" Type="http://schemas.openxmlformats.org/officeDocument/2006/relationships/oleObject" Target="../embeddings/oleObject30.bin"/><Relationship Id="rId9" Type="http://schemas.openxmlformats.org/officeDocument/2006/relationships/image" Target="../media/image42.wmf"/></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4.bin"/><Relationship Id="rId5" Type="http://schemas.openxmlformats.org/officeDocument/2006/relationships/image" Target="../media/image43.wmf"/><Relationship Id="rId4" Type="http://schemas.openxmlformats.org/officeDocument/2006/relationships/oleObject" Target="../embeddings/oleObject3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6.wmf"/><Relationship Id="rId4" Type="http://schemas.openxmlformats.org/officeDocument/2006/relationships/oleObject" Target="../embeddings/oleObject3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2.wmf"/><Relationship Id="rId5" Type="http://schemas.openxmlformats.org/officeDocument/2006/relationships/oleObject" Target="../embeddings/oleObject37.bin"/><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wmf"/><Relationship Id="rId5" Type="http://schemas.openxmlformats.org/officeDocument/2006/relationships/oleObject" Target="../embeddings/oleObject38.bin"/><Relationship Id="rId4" Type="http://schemas.openxmlformats.org/officeDocument/2006/relationships/image" Target="../media/image5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8.wmf"/></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9.wmf"/><Relationship Id="rId5" Type="http://schemas.openxmlformats.org/officeDocument/2006/relationships/oleObject" Target="../embeddings/oleObject40.bin"/><Relationship Id="rId4" Type="http://schemas.openxmlformats.org/officeDocument/2006/relationships/image" Target="../media/image61.emf"/></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2.wmf"/><Relationship Id="rId5" Type="http://schemas.openxmlformats.org/officeDocument/2006/relationships/oleObject" Target="../embeddings/oleObject41.bin"/><Relationship Id="rId4" Type="http://schemas.openxmlformats.org/officeDocument/2006/relationships/image" Target="../media/image6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oleObject" Target="../embeddings/oleObject42.bin"/><Relationship Id="rId7" Type="http://schemas.openxmlformats.org/officeDocument/2006/relationships/image" Target="../media/image66.emf"/><Relationship Id="rId12" Type="http://schemas.openxmlformats.org/officeDocument/2006/relationships/image" Target="../media/image7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8.wmf"/><Relationship Id="rId11" Type="http://schemas.openxmlformats.org/officeDocument/2006/relationships/oleObject" Target="../embeddings/oleObject45.bin"/><Relationship Id="rId5" Type="http://schemas.openxmlformats.org/officeDocument/2006/relationships/oleObject" Target="../embeddings/oleObject43.bin"/><Relationship Id="rId10" Type="http://schemas.openxmlformats.org/officeDocument/2006/relationships/image" Target="../media/image69.wmf"/><Relationship Id="rId4" Type="http://schemas.openxmlformats.org/officeDocument/2006/relationships/image" Target="../media/image67.wmf"/><Relationship Id="rId9"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2.wmf"/><Relationship Id="rId5" Type="http://schemas.openxmlformats.org/officeDocument/2006/relationships/oleObject" Target="../embeddings/oleObject46.bin"/><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7.emf"/><Relationship Id="rId5" Type="http://schemas.openxmlformats.org/officeDocument/2006/relationships/image" Target="../media/image75.wmf"/><Relationship Id="rId4" Type="http://schemas.openxmlformats.org/officeDocument/2006/relationships/oleObject" Target="../embeddings/oleObject47.bin"/></Relationships>
</file>

<file path=ppt/slides/_rels/slide55.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81.png"/><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78.wmf"/><Relationship Id="rId5" Type="http://schemas.openxmlformats.org/officeDocument/2006/relationships/oleObject" Target="../embeddings/oleObject48.bin"/><Relationship Id="rId10" Type="http://schemas.openxmlformats.org/officeDocument/2006/relationships/image" Target="../media/image80.wmf"/><Relationship Id="rId4" Type="http://schemas.openxmlformats.org/officeDocument/2006/relationships/image" Target="../media/image82.emf"/><Relationship Id="rId9" Type="http://schemas.openxmlformats.org/officeDocument/2006/relationships/oleObject" Target="../embeddings/oleObject50.bin"/></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3600"/>
              <a:t>SISTEME ANALOGICE DE INTERFAȚARE ȘI CONDIȚIONARE</a:t>
            </a:r>
            <a:endParaRPr lang="en-US" sz="3600"/>
          </a:p>
        </p:txBody>
      </p:sp>
      <p:sp>
        <p:nvSpPr>
          <p:cNvPr id="3" name="Subtitle 2"/>
          <p:cNvSpPr>
            <a:spLocks noGrp="1"/>
          </p:cNvSpPr>
          <p:nvPr>
            <p:ph type="subTitle" idx="1"/>
          </p:nvPr>
        </p:nvSpPr>
        <p:spPr/>
        <p:txBody>
          <a:bodyPr/>
          <a:lstStyle/>
          <a:p>
            <a:r>
              <a:rPr lang="ro-RO"/>
              <a:t>Cursul nr. 1</a:t>
            </a:r>
            <a:endParaRPr lang="en-US"/>
          </a:p>
        </p:txBody>
      </p:sp>
      <p:grpSp>
        <p:nvGrpSpPr>
          <p:cNvPr id="9" name="Group 8"/>
          <p:cNvGrpSpPr/>
          <p:nvPr/>
        </p:nvGrpSpPr>
        <p:grpSpPr>
          <a:xfrm>
            <a:off x="685800" y="596055"/>
            <a:ext cx="7498846" cy="1138340"/>
            <a:chOff x="685800" y="596055"/>
            <a:chExt cx="7498846" cy="1138340"/>
          </a:xfrm>
        </p:grpSpPr>
        <p:pic>
          <p:nvPicPr>
            <p:cNvPr id="7" name="Picture 6" descr="Logo-UT-IESC-RGB-RO"/>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a:latin typeface="UT Sans" pitchFamily="50" charset="0"/>
                  <a:ea typeface="+mn-ea"/>
                  <a:cs typeface="+mn-cs"/>
                </a:rPr>
                <a:t>Departamentul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2885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a:t>Alimentarea AO</a:t>
            </a:r>
            <a:endParaRPr lang="en-US"/>
          </a:p>
        </p:txBody>
      </p:sp>
      <p:sp>
        <p:nvSpPr>
          <p:cNvPr id="2" name="Content Placeholder 1"/>
          <p:cNvSpPr>
            <a:spLocks noGrp="1"/>
          </p:cNvSpPr>
          <p:nvPr>
            <p:ph idx="1"/>
          </p:nvPr>
        </p:nvSpPr>
        <p:spPr/>
        <p:txBody>
          <a:bodyPr>
            <a:normAutofit/>
          </a:bodyPr>
          <a:lstStyle/>
          <a:p>
            <a:r>
              <a:rPr lang="ro-RO" sz="2000"/>
              <a:t>Exemplu de </a:t>
            </a:r>
            <a:r>
              <a:rPr lang="ro-RO" sz="2000" b="1">
                <a:solidFill>
                  <a:srgbClr val="0070C0"/>
                </a:solidFill>
              </a:rPr>
              <a:t>alimentare cu tensiune dublă</a:t>
            </a:r>
            <a:r>
              <a:rPr lang="ro-RO" sz="2000"/>
              <a:t> la AO de tipul LM324</a:t>
            </a:r>
          </a:p>
          <a:p>
            <a:endParaRPr lang="ro-RO" sz="2000"/>
          </a:p>
          <a:p>
            <a:endParaRPr lang="ro-RO" sz="2000"/>
          </a:p>
          <a:p>
            <a:endParaRPr lang="ro-RO" sz="2000"/>
          </a:p>
          <a:p>
            <a:endParaRPr lang="ro-RO" sz="2000"/>
          </a:p>
          <a:p>
            <a:endParaRPr lang="ro-RO" sz="2000"/>
          </a:p>
          <a:p>
            <a:endParaRPr lang="ro-RO" sz="2000"/>
          </a:p>
          <a:p>
            <a:r>
              <a:rPr lang="ro-RO" sz="2000"/>
              <a:t>Exemplu de </a:t>
            </a:r>
            <a:r>
              <a:rPr lang="ro-RO" sz="2000" b="1">
                <a:solidFill>
                  <a:srgbClr val="0070C0"/>
                </a:solidFill>
              </a:rPr>
              <a:t>alimentare cu o singură tensiune </a:t>
            </a:r>
            <a:r>
              <a:rPr lang="ro-RO" sz="2000"/>
              <a:t>la AO de tipul LM324</a:t>
            </a:r>
            <a:endParaRPr lang="en-US" sz="2000"/>
          </a:p>
        </p:txBody>
      </p:sp>
      <p:sp>
        <p:nvSpPr>
          <p:cNvPr id="3" name="Date Placeholder 2"/>
          <p:cNvSpPr>
            <a:spLocks noGrp="1"/>
          </p:cNvSpPr>
          <p:nvPr>
            <p:ph type="dt" sz="half" idx="10"/>
          </p:nvPr>
        </p:nvSpPr>
        <p:spPr/>
        <p:txBody>
          <a:bodyPr/>
          <a:lstStyle/>
          <a:p>
            <a:fld id="{8A1AF968-CE16-4C0C-AAAC-493B73FCEAA7}" type="datetime1">
              <a:rPr lang="en-US" smtClean="0"/>
              <a:t>6/8/2019</a:t>
            </a:fld>
            <a:endParaRPr lang="en-US"/>
          </a:p>
        </p:txBody>
      </p:sp>
      <p:sp>
        <p:nvSpPr>
          <p:cNvPr id="4" name="Footer Placeholder 3"/>
          <p:cNvSpPr>
            <a:spLocks noGrp="1"/>
          </p:cNvSpPr>
          <p:nvPr>
            <p:ph type="ftr" sz="quarter" idx="11"/>
          </p:nvPr>
        </p:nvSpPr>
        <p:spPr/>
        <p:txBody>
          <a:bodyPr/>
          <a:lstStyle/>
          <a:p>
            <a:r>
              <a:rPr lang="en-US"/>
              <a:t>EA-Cursul nr.2</a:t>
            </a:r>
          </a:p>
        </p:txBody>
      </p:sp>
      <p:sp>
        <p:nvSpPr>
          <p:cNvPr id="5" name="Slide Number Placeholder 4"/>
          <p:cNvSpPr>
            <a:spLocks noGrp="1"/>
          </p:cNvSpPr>
          <p:nvPr>
            <p:ph type="sldNum" sz="quarter" idx="12"/>
          </p:nvPr>
        </p:nvSpPr>
        <p:spPr/>
        <p:txBody>
          <a:bodyPr/>
          <a:lstStyle/>
          <a:p>
            <a:fld id="{B116191C-0ADB-43DD-A7F5-5EEE073FCA28}" type="slidenum">
              <a:rPr lang="en-US" smtClean="0"/>
              <a:pPr/>
              <a:t>10</a:t>
            </a:fld>
            <a:endParaRPr lang="en-US"/>
          </a:p>
        </p:txBody>
      </p:sp>
      <p:pic>
        <p:nvPicPr>
          <p:cNvPr id="7" name="Picture 6">
            <a:extLst>
              <a:ext uri="{FF2B5EF4-FFF2-40B4-BE49-F238E27FC236}">
                <a16:creationId xmlns:a16="http://schemas.microsoft.com/office/drawing/2014/main" id="{6B5ACEC5-E271-4D2A-B79B-562312A143EF}"/>
              </a:ext>
            </a:extLst>
          </p:cNvPr>
          <p:cNvPicPr>
            <a:picLocks noChangeAspect="1"/>
          </p:cNvPicPr>
          <p:nvPr/>
        </p:nvPicPr>
        <p:blipFill>
          <a:blip r:embed="rId2"/>
          <a:stretch>
            <a:fillRect/>
          </a:stretch>
        </p:blipFill>
        <p:spPr>
          <a:xfrm>
            <a:off x="2050256" y="1981200"/>
            <a:ext cx="5043488" cy="1980830"/>
          </a:xfrm>
          <a:prstGeom prst="rect">
            <a:avLst/>
          </a:prstGeom>
        </p:spPr>
      </p:pic>
      <p:pic>
        <p:nvPicPr>
          <p:cNvPr id="15" name="Picture 14">
            <a:extLst>
              <a:ext uri="{FF2B5EF4-FFF2-40B4-BE49-F238E27FC236}">
                <a16:creationId xmlns:a16="http://schemas.microsoft.com/office/drawing/2014/main" id="{8B322A36-BF13-43AC-A266-2D3311F4ADD2}"/>
              </a:ext>
            </a:extLst>
          </p:cNvPr>
          <p:cNvPicPr>
            <a:picLocks noChangeAspect="1"/>
          </p:cNvPicPr>
          <p:nvPr/>
        </p:nvPicPr>
        <p:blipFill>
          <a:blip r:embed="rId3"/>
          <a:stretch>
            <a:fillRect/>
          </a:stretch>
        </p:blipFill>
        <p:spPr>
          <a:xfrm>
            <a:off x="2057400" y="4506654"/>
            <a:ext cx="4514850" cy="2351346"/>
          </a:xfrm>
          <a:prstGeom prst="rect">
            <a:avLst/>
          </a:prstGeom>
        </p:spPr>
      </p:pic>
    </p:spTree>
    <p:extLst>
      <p:ext uri="{BB962C8B-B14F-4D97-AF65-F5344CB8AC3E}">
        <p14:creationId xmlns:p14="http://schemas.microsoft.com/office/powerpoint/2010/main" val="47504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fontAlgn="auto">
              <a:spcAft>
                <a:spcPts val="0"/>
              </a:spcAft>
              <a:defRPr/>
            </a:pPr>
            <a:r>
              <a:rPr lang="en-US"/>
              <a:t>Decuplarea surselor de alimentare</a:t>
            </a:r>
            <a:endParaRPr lang="en-US" sz="6000"/>
          </a:p>
        </p:txBody>
      </p:sp>
      <p:sp>
        <p:nvSpPr>
          <p:cNvPr id="41986" name="Content Placeholder 1"/>
          <p:cNvSpPr>
            <a:spLocks noGrp="1"/>
          </p:cNvSpPr>
          <p:nvPr>
            <p:ph idx="1"/>
          </p:nvPr>
        </p:nvSpPr>
        <p:spPr/>
        <p:txBody>
          <a:bodyPr>
            <a:normAutofit/>
          </a:bodyPr>
          <a:lstStyle/>
          <a:p>
            <a:r>
              <a:rPr lang="ro-RO" sz="2000"/>
              <a:t>Decuplare generală a plăcii</a:t>
            </a:r>
            <a:r>
              <a:rPr lang="en-US" sz="2000"/>
              <a:t> </a:t>
            </a:r>
            <a:r>
              <a:rPr lang="ro-RO" sz="2000"/>
              <a:t>şi decuplarea locală, la fiecare AO:</a:t>
            </a:r>
          </a:p>
          <a:p>
            <a:endParaRPr lang="ro-RO" sz="2000"/>
          </a:p>
          <a:p>
            <a:endParaRPr lang="ro-RO" sz="2000"/>
          </a:p>
          <a:p>
            <a:endParaRPr lang="ro-RO" sz="2000"/>
          </a:p>
          <a:p>
            <a:endParaRPr lang="ro-RO" sz="2000"/>
          </a:p>
          <a:p>
            <a:endParaRPr lang="ro-RO" sz="2000"/>
          </a:p>
          <a:p>
            <a:endParaRPr lang="ro-RO" sz="2000"/>
          </a:p>
          <a:p>
            <a:pPr lvl="1"/>
            <a:endParaRPr lang="ro-RO" sz="1800"/>
          </a:p>
          <a:p>
            <a:pPr lvl="1"/>
            <a:endParaRPr lang="ro-RO" sz="1800"/>
          </a:p>
          <a:p>
            <a:pPr lvl="1"/>
            <a:endParaRPr lang="ro-RO" sz="1800"/>
          </a:p>
          <a:p>
            <a:pPr lvl="1"/>
            <a:r>
              <a:rPr lang="ro-RO" sz="1800"/>
              <a:t>C1 şi C2 = condensatoare electrolitice (decuplare generală a plăcii)</a:t>
            </a:r>
          </a:p>
          <a:p>
            <a:pPr lvl="1"/>
            <a:r>
              <a:rPr lang="ro-RO" sz="1800"/>
              <a:t>C3...C6 = condensatoare ceramice sau multistrat (decuplare locală)</a:t>
            </a:r>
          </a:p>
          <a:p>
            <a:pPr marL="274320" lvl="1" indent="0">
              <a:buNone/>
            </a:pPr>
            <a:r>
              <a:rPr lang="ro-RO" sz="1800">
                <a:solidFill>
                  <a:srgbClr val="0070C0"/>
                </a:solidFill>
              </a:rPr>
              <a:t>Observație: cu V+ și V- sunt notați pinii de alimentare ai AO. În cele ce urmează se folosesc notațiile echivalente V</a:t>
            </a:r>
            <a:r>
              <a:rPr lang="ro-RO" sz="1800" baseline="-25000">
                <a:solidFill>
                  <a:srgbClr val="0070C0"/>
                </a:solidFill>
              </a:rPr>
              <a:t>CC</a:t>
            </a:r>
            <a:r>
              <a:rPr lang="ro-RO" sz="1800">
                <a:solidFill>
                  <a:srgbClr val="0070C0"/>
                </a:solidFill>
              </a:rPr>
              <a:t> (V+) și V</a:t>
            </a:r>
            <a:r>
              <a:rPr lang="ro-RO" sz="1800" baseline="-25000">
                <a:solidFill>
                  <a:srgbClr val="0070C0"/>
                </a:solidFill>
              </a:rPr>
              <a:t>EE</a:t>
            </a:r>
            <a:r>
              <a:rPr lang="ro-RO" sz="1800">
                <a:solidFill>
                  <a:srgbClr val="0070C0"/>
                </a:solidFill>
              </a:rPr>
              <a:t> (V-).</a:t>
            </a:r>
            <a:endParaRPr lang="en-US" sz="1800">
              <a:solidFill>
                <a:srgbClr val="0070C0"/>
              </a:solidFill>
            </a:endParaRPr>
          </a:p>
        </p:txBody>
      </p:sp>
      <p:sp>
        <p:nvSpPr>
          <p:cNvPr id="41987"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0A2FE9A-8DB0-4277-B322-4D0BBA77B689}" type="datetime1">
              <a:rPr lang="en-US" smtClean="0"/>
              <a:t>6/8/2019</a:t>
            </a:fld>
            <a:endParaRPr lang="en-US"/>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EA-Cursul nr.2</a:t>
            </a:r>
          </a:p>
        </p:txBody>
      </p:sp>
      <p:sp>
        <p:nvSpPr>
          <p:cNvPr id="419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58DACFBF-9BBC-4850-AB4E-5DA631E57E94}" type="slidenum">
              <a:rPr lang="en-US"/>
              <a:pPr fontAlgn="base">
                <a:spcBef>
                  <a:spcPct val="0"/>
                </a:spcBef>
                <a:spcAft>
                  <a:spcPct val="0"/>
                </a:spcAft>
              </a:pPr>
              <a:t>11</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2057400"/>
            <a:ext cx="68008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3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fontAlgn="auto">
              <a:spcAft>
                <a:spcPts val="0"/>
              </a:spcAft>
              <a:defRPr/>
            </a:pPr>
            <a:r>
              <a:rPr lang="ro-RO"/>
              <a:t>Tensiunile de saturaţie</a:t>
            </a:r>
            <a:endParaRPr lang="en-US"/>
          </a:p>
        </p:txBody>
      </p:sp>
      <p:sp>
        <p:nvSpPr>
          <p:cNvPr id="43010" name="Content Placeholder 1"/>
          <p:cNvSpPr>
            <a:spLocks noGrp="1"/>
          </p:cNvSpPr>
          <p:nvPr>
            <p:ph idx="1"/>
          </p:nvPr>
        </p:nvSpPr>
        <p:spPr/>
        <p:txBody>
          <a:bodyPr>
            <a:normAutofit/>
          </a:bodyPr>
          <a:lstStyle/>
          <a:p>
            <a:r>
              <a:rPr lang="ro-RO"/>
              <a:t>Reprezintă valorile maxime, pozitive, +V</a:t>
            </a:r>
            <a:r>
              <a:rPr lang="ro-RO" baseline="-25000"/>
              <a:t>sat</a:t>
            </a:r>
            <a:r>
              <a:rPr lang="ro-RO"/>
              <a:t> sau negative, </a:t>
            </a:r>
            <a:br>
              <a:rPr lang="ro-RO"/>
            </a:br>
            <a:r>
              <a:rPr lang="ro-RO"/>
              <a:t>-V</a:t>
            </a:r>
            <a:r>
              <a:rPr lang="ro-RO" baseline="-25000"/>
              <a:t>sat</a:t>
            </a:r>
            <a:r>
              <a:rPr lang="ro-RO"/>
              <a:t> ale tensiunii de ieşire.</a:t>
            </a:r>
            <a:endParaRPr lang="en-US"/>
          </a:p>
        </p:txBody>
      </p:sp>
      <p:sp>
        <p:nvSpPr>
          <p:cNvPr id="43011"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9C77CCB-A858-43F1-9D78-7159497E4D03}" type="datetime1">
              <a:rPr lang="en-US" smtClean="0"/>
              <a:t>6/8/2019</a:t>
            </a:fld>
            <a:endParaRPr lang="en-US"/>
          </a:p>
        </p:txBody>
      </p:sp>
      <p:sp>
        <p:nvSpPr>
          <p:cNvPr id="43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EA-Cursul nr.2</a:t>
            </a:r>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93C0EC8-06CB-4AB1-8251-1EAFB1C35315}" type="slidenum">
              <a:rPr lang="en-US"/>
              <a:pPr fontAlgn="base">
                <a:spcBef>
                  <a:spcPct val="0"/>
                </a:spcBef>
                <a:spcAft>
                  <a:spcPct val="0"/>
                </a:spcAft>
              </a:pPr>
              <a:t>12</a:t>
            </a:fld>
            <a:endParaRPr lang="en-US"/>
          </a:p>
        </p:txBody>
      </p:sp>
      <p:pic>
        <p:nvPicPr>
          <p:cNvPr id="2" name="Picture 1">
            <a:extLst>
              <a:ext uri="{FF2B5EF4-FFF2-40B4-BE49-F238E27FC236}">
                <a16:creationId xmlns:a16="http://schemas.microsoft.com/office/drawing/2014/main" id="{D5632619-7F17-41B4-AA08-48947F12BDB1}"/>
              </a:ext>
            </a:extLst>
          </p:cNvPr>
          <p:cNvPicPr>
            <a:picLocks noChangeAspect="1"/>
          </p:cNvPicPr>
          <p:nvPr/>
        </p:nvPicPr>
        <p:blipFill>
          <a:blip r:embed="rId2"/>
          <a:stretch>
            <a:fillRect/>
          </a:stretch>
        </p:blipFill>
        <p:spPr>
          <a:xfrm>
            <a:off x="304800" y="2819400"/>
            <a:ext cx="3228975" cy="3200400"/>
          </a:xfrm>
          <a:prstGeom prst="rect">
            <a:avLst/>
          </a:prstGeom>
        </p:spPr>
      </p:pic>
      <p:pic>
        <p:nvPicPr>
          <p:cNvPr id="3" name="Picture 2">
            <a:extLst>
              <a:ext uri="{FF2B5EF4-FFF2-40B4-BE49-F238E27FC236}">
                <a16:creationId xmlns:a16="http://schemas.microsoft.com/office/drawing/2014/main" id="{7D4E3B04-8196-4A07-A6BE-7A49460F1EB1}"/>
              </a:ext>
            </a:extLst>
          </p:cNvPr>
          <p:cNvPicPr>
            <a:picLocks noChangeAspect="1"/>
          </p:cNvPicPr>
          <p:nvPr/>
        </p:nvPicPr>
        <p:blipFill>
          <a:blip r:embed="rId3"/>
          <a:stretch>
            <a:fillRect/>
          </a:stretch>
        </p:blipFill>
        <p:spPr>
          <a:xfrm>
            <a:off x="3615787" y="3648075"/>
            <a:ext cx="5375813" cy="1914525"/>
          </a:xfrm>
          <a:prstGeom prst="rect">
            <a:avLst/>
          </a:prstGeom>
        </p:spPr>
      </p:pic>
    </p:spTree>
    <p:extLst>
      <p:ext uri="{BB962C8B-B14F-4D97-AF65-F5344CB8AC3E}">
        <p14:creationId xmlns:p14="http://schemas.microsoft.com/office/powerpoint/2010/main" val="3314103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fontAlgn="auto">
              <a:spcAft>
                <a:spcPts val="0"/>
              </a:spcAft>
              <a:defRPr/>
            </a:pPr>
            <a:r>
              <a:rPr lang="ro-RO"/>
              <a:t>Tensiunile de saturaţie</a:t>
            </a:r>
            <a:endParaRPr lang="en-US"/>
          </a:p>
        </p:txBody>
      </p:sp>
      <p:sp>
        <p:nvSpPr>
          <p:cNvPr id="43010" name="Content Placeholder 1"/>
          <p:cNvSpPr>
            <a:spLocks noGrp="1"/>
          </p:cNvSpPr>
          <p:nvPr>
            <p:ph idx="1"/>
          </p:nvPr>
        </p:nvSpPr>
        <p:spPr/>
        <p:txBody>
          <a:bodyPr>
            <a:normAutofit lnSpcReduction="10000"/>
          </a:bodyPr>
          <a:lstStyle/>
          <a:p>
            <a:pPr marL="0" indent="0">
              <a:buNone/>
            </a:pPr>
            <a:r>
              <a:rPr lang="ro-RO" sz="2800"/>
              <a:t>Clasificarea AO după valoarea V</a:t>
            </a:r>
            <a:r>
              <a:rPr lang="ro-RO" sz="2800" baseline="-25000"/>
              <a:t>sat</a:t>
            </a:r>
            <a:r>
              <a:rPr lang="ro-RO" sz="2800"/>
              <a:t>:</a:t>
            </a:r>
          </a:p>
          <a:p>
            <a:pPr marL="731520" lvl="1" indent="-457200">
              <a:buFont typeface="+mj-lt"/>
              <a:buAutoNum type="arabicPeriod"/>
            </a:pPr>
            <a:r>
              <a:rPr lang="ro-RO" sz="2400"/>
              <a:t>AO la care V</a:t>
            </a:r>
            <a:r>
              <a:rPr lang="ro-RO" sz="2400" baseline="-25000"/>
              <a:t>sat</a:t>
            </a:r>
            <a:r>
              <a:rPr lang="ro-RO" sz="2400"/>
              <a:t> este depărtată cu aprox. </a:t>
            </a:r>
            <a:r>
              <a:rPr lang="ro-RO" sz="2400" b="1">
                <a:solidFill>
                  <a:srgbClr val="C00000"/>
                </a:solidFill>
              </a:rPr>
              <a:t>2V</a:t>
            </a:r>
            <a:r>
              <a:rPr lang="ro-RO" sz="2400"/>
              <a:t> faţă de tensiunile de alimentare: +V</a:t>
            </a:r>
            <a:r>
              <a:rPr lang="ro-RO" sz="2400" baseline="-25000"/>
              <a:t>sat</a:t>
            </a:r>
            <a:r>
              <a:rPr lang="ro-RO" sz="2400"/>
              <a:t> ≈ V</a:t>
            </a:r>
            <a:r>
              <a:rPr lang="ro-RO" sz="2400" baseline="30000"/>
              <a:t>+</a:t>
            </a:r>
            <a:r>
              <a:rPr lang="ro-RO" sz="2400"/>
              <a:t>-2V, -V</a:t>
            </a:r>
            <a:r>
              <a:rPr lang="ro-RO" sz="2400" baseline="-25000"/>
              <a:t>sat</a:t>
            </a:r>
            <a:r>
              <a:rPr lang="ro-RO" sz="2400"/>
              <a:t> ≈ V</a:t>
            </a:r>
            <a:r>
              <a:rPr lang="ro-RO" sz="2400" baseline="30000"/>
              <a:t>-</a:t>
            </a:r>
            <a:r>
              <a:rPr lang="ro-RO" sz="2400"/>
              <a:t>+2V;</a:t>
            </a:r>
          </a:p>
          <a:p>
            <a:pPr lvl="2"/>
            <a:r>
              <a:rPr lang="ro-RO" sz="2200"/>
              <a:t>Pentru V</a:t>
            </a:r>
            <a:r>
              <a:rPr lang="ro-RO" sz="2200" baseline="30000"/>
              <a:t>+</a:t>
            </a:r>
            <a:r>
              <a:rPr lang="ro-RO" sz="2200"/>
              <a:t>=15V şi V</a:t>
            </a:r>
            <a:r>
              <a:rPr lang="ro-RO" sz="2200" baseline="30000"/>
              <a:t>-</a:t>
            </a:r>
            <a:r>
              <a:rPr lang="ro-RO" sz="2200"/>
              <a:t>=-15V rezultă +V</a:t>
            </a:r>
            <a:r>
              <a:rPr lang="ro-RO" sz="2200" baseline="-25000"/>
              <a:t>sat</a:t>
            </a:r>
            <a:r>
              <a:rPr lang="ro-RO" sz="2200"/>
              <a:t>=13V, -V</a:t>
            </a:r>
            <a:r>
              <a:rPr lang="ro-RO" sz="2200" baseline="-25000"/>
              <a:t>sat</a:t>
            </a:r>
            <a:r>
              <a:rPr lang="ro-RO" sz="2200"/>
              <a:t>=-13V.</a:t>
            </a:r>
          </a:p>
          <a:p>
            <a:pPr marL="731520" lvl="1" indent="-457200">
              <a:buFont typeface="+mj-lt"/>
              <a:buAutoNum type="arabicPeriod" startAt="2"/>
            </a:pPr>
            <a:r>
              <a:rPr lang="ro-RO" sz="2400"/>
              <a:t>AO de tipul </a:t>
            </a:r>
            <a:r>
              <a:rPr lang="ro-RO" sz="2400" b="1">
                <a:solidFill>
                  <a:srgbClr val="C00000"/>
                </a:solidFill>
              </a:rPr>
              <a:t>Rail-to-Rail</a:t>
            </a:r>
            <a:r>
              <a:rPr lang="ro-RO" sz="2400"/>
              <a:t> la care V</a:t>
            </a:r>
            <a:r>
              <a:rPr lang="ro-RO" sz="2400" baseline="-25000"/>
              <a:t>sat</a:t>
            </a:r>
            <a:r>
              <a:rPr lang="ro-RO" sz="2400"/>
              <a:t> este depărtată cu aprox. </a:t>
            </a:r>
            <a:r>
              <a:rPr lang="ro-RO" sz="2400" b="1">
                <a:solidFill>
                  <a:srgbClr val="C00000"/>
                </a:solidFill>
              </a:rPr>
              <a:t>0,1V</a:t>
            </a:r>
            <a:r>
              <a:rPr lang="ro-RO" sz="2400"/>
              <a:t> sau chiar zeci de mV faţă de tensiunile de alimentare.</a:t>
            </a:r>
          </a:p>
          <a:p>
            <a:pPr lvl="2"/>
            <a:r>
              <a:rPr lang="ro-RO" sz="2200"/>
              <a:t>În general, AO de tipul Rail-to-Rail au valorile tensiunilor de intrare şi de ieşire foarte apropiate de tensiunile de alimentare;</a:t>
            </a:r>
          </a:p>
          <a:p>
            <a:pPr lvl="2"/>
            <a:r>
              <a:rPr lang="ro-RO" sz="2200"/>
              <a:t>AO de tipul Rail-to-Rail se folosesc la tensiuni mici de alimentare (aparatura portabilă) sau în circuite cu o singură tensiune de alimentare.</a:t>
            </a:r>
            <a:endParaRPr lang="en-US" sz="2200"/>
          </a:p>
        </p:txBody>
      </p:sp>
      <p:sp>
        <p:nvSpPr>
          <p:cNvPr id="43011" name="Date Placeholder 2"/>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A8816D53-EEF0-48E1-B5E8-7EEB0CB9CCF9}" type="datetime1">
              <a:rPr lang="en-US" smtClean="0"/>
              <a:t>6/8/2019</a:t>
            </a:fld>
            <a:endParaRPr lang="en-US"/>
          </a:p>
        </p:txBody>
      </p:sp>
      <p:sp>
        <p:nvSpPr>
          <p:cNvPr id="430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EA-Cursul nr.2</a:t>
            </a:r>
          </a:p>
        </p:txBody>
      </p:sp>
      <p:sp>
        <p:nvSpPr>
          <p:cNvPr id="430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93C0EC8-06CB-4AB1-8251-1EAFB1C35315}"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9327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Configurații de bază</a:t>
            </a:r>
            <a:endParaRPr lang="en-US"/>
          </a:p>
        </p:txBody>
      </p:sp>
      <p:sp>
        <p:nvSpPr>
          <p:cNvPr id="3" name="Content Placeholder 2"/>
          <p:cNvSpPr>
            <a:spLocks noGrp="1"/>
          </p:cNvSpPr>
          <p:nvPr>
            <p:ph idx="1"/>
          </p:nvPr>
        </p:nvSpPr>
        <p:spPr/>
        <p:txBody>
          <a:bodyPr/>
          <a:lstStyle/>
          <a:p>
            <a:pPr marL="452628" indent="-342900">
              <a:defRPr/>
            </a:pPr>
            <a:r>
              <a:rPr lang="ro-RO"/>
              <a:t>Cu AO se pot realiza 2 configuraţii, numite </a:t>
            </a:r>
            <a:r>
              <a:rPr lang="ro-RO" b="1">
                <a:solidFill>
                  <a:srgbClr val="0070C0"/>
                </a:solidFill>
              </a:rPr>
              <a:t>configuraţii</a:t>
            </a:r>
            <a:r>
              <a:rPr lang="ro-RO">
                <a:solidFill>
                  <a:srgbClr val="0070C0"/>
                </a:solidFill>
              </a:rPr>
              <a:t> </a:t>
            </a:r>
            <a:r>
              <a:rPr lang="ro-RO" b="1">
                <a:solidFill>
                  <a:srgbClr val="0070C0"/>
                </a:solidFill>
              </a:rPr>
              <a:t>de bază</a:t>
            </a:r>
            <a:r>
              <a:rPr lang="ro-RO"/>
              <a:t>:</a:t>
            </a:r>
          </a:p>
          <a:p>
            <a:pPr marL="624078" indent="-514350" fontAlgn="auto">
              <a:spcAft>
                <a:spcPts val="0"/>
              </a:spcAft>
              <a:buFont typeface="+mj-lt"/>
              <a:buAutoNum type="arabicPeriod"/>
              <a:defRPr/>
            </a:pPr>
            <a:r>
              <a:rPr lang="ro-RO" b="1">
                <a:solidFill>
                  <a:srgbClr val="C00000"/>
                </a:solidFill>
              </a:rPr>
              <a:t>CONFIGURAŢIA INVERSOARE</a:t>
            </a:r>
          </a:p>
          <a:p>
            <a:pPr marL="624078" indent="-514350" fontAlgn="auto">
              <a:spcAft>
                <a:spcPts val="0"/>
              </a:spcAft>
              <a:buFont typeface="+mj-lt"/>
              <a:buAutoNum type="arabicPeriod"/>
              <a:defRPr/>
            </a:pPr>
            <a:r>
              <a:rPr lang="ro-RO" b="1">
                <a:solidFill>
                  <a:srgbClr val="C00000"/>
                </a:solidFill>
              </a:rPr>
              <a:t>CONFIGURAŢIA NEINVERSOARE</a:t>
            </a:r>
          </a:p>
          <a:p>
            <a:pPr marL="452628" indent="-342900">
              <a:defRPr/>
            </a:pPr>
            <a:r>
              <a:rPr lang="ro-RO"/>
              <a:t>Ambele configuraţii sunt circuite cu reacţie negativă.</a:t>
            </a:r>
          </a:p>
          <a:p>
            <a:pPr marL="452628" indent="-342900">
              <a:defRPr/>
            </a:pPr>
            <a:r>
              <a:rPr lang="ro-RO"/>
              <a:t>La ambele configuraţii bucla de reacţie negativă este conectată între ieşirea AO şi intrarea inversoare a AO.</a:t>
            </a:r>
            <a:endParaRPr lang="en-US"/>
          </a:p>
        </p:txBody>
      </p:sp>
      <p:sp>
        <p:nvSpPr>
          <p:cNvPr id="4" name="Date Placeholder 3"/>
          <p:cNvSpPr>
            <a:spLocks noGrp="1"/>
          </p:cNvSpPr>
          <p:nvPr>
            <p:ph type="dt" sz="half" idx="10"/>
          </p:nvPr>
        </p:nvSpPr>
        <p:spPr/>
        <p:txBody>
          <a:bodyPr/>
          <a:lstStyle/>
          <a:p>
            <a:pPr>
              <a:defRPr/>
            </a:pPr>
            <a:fld id="{90658F22-ADCE-4E69-92E0-F27C4B112F2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14</a:t>
            </a:fld>
            <a:endParaRPr lang="en-US"/>
          </a:p>
        </p:txBody>
      </p:sp>
      <p:pic>
        <p:nvPicPr>
          <p:cNvPr id="8" name="Picture 7">
            <a:extLst>
              <a:ext uri="{FF2B5EF4-FFF2-40B4-BE49-F238E27FC236}">
                <a16:creationId xmlns:a16="http://schemas.microsoft.com/office/drawing/2014/main" id="{2C3C9A42-C33A-4F5C-8D75-A7739D8F6C7C}"/>
              </a:ext>
            </a:extLst>
          </p:cNvPr>
          <p:cNvPicPr>
            <a:picLocks noChangeAspect="1"/>
          </p:cNvPicPr>
          <p:nvPr/>
        </p:nvPicPr>
        <p:blipFill>
          <a:blip r:embed="rId2"/>
          <a:stretch>
            <a:fillRect/>
          </a:stretch>
        </p:blipFill>
        <p:spPr>
          <a:xfrm>
            <a:off x="1028700" y="4678597"/>
            <a:ext cx="7086600" cy="1866827"/>
          </a:xfrm>
          <a:prstGeom prst="rect">
            <a:avLst/>
          </a:prstGeom>
        </p:spPr>
      </p:pic>
    </p:spTree>
    <p:extLst>
      <p:ext uri="{BB962C8B-B14F-4D97-AF65-F5344CB8AC3E}">
        <p14:creationId xmlns:p14="http://schemas.microsoft.com/office/powerpoint/2010/main" val="211636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Configurația inversoare</a:t>
            </a:r>
            <a:endParaRPr lang="en-US"/>
          </a:p>
        </p:txBody>
      </p:sp>
      <p:sp>
        <p:nvSpPr>
          <p:cNvPr id="3" name="Content Placeholder 2"/>
          <p:cNvSpPr>
            <a:spLocks noGrp="1"/>
          </p:cNvSpPr>
          <p:nvPr>
            <p:ph idx="1"/>
          </p:nvPr>
        </p:nvSpPr>
        <p:spPr/>
        <p:txBody>
          <a:bodyPr/>
          <a:lstStyle/>
          <a:p>
            <a:r>
              <a:rPr lang="ro-RO"/>
              <a:t>Schema</a:t>
            </a:r>
          </a:p>
          <a:p>
            <a:endParaRPr lang="ro-RO"/>
          </a:p>
          <a:p>
            <a:endParaRPr lang="ro-RO"/>
          </a:p>
          <a:p>
            <a:endParaRPr lang="ro-RO"/>
          </a:p>
          <a:p>
            <a:endParaRPr lang="ro-RO"/>
          </a:p>
          <a:p>
            <a:r>
              <a:rPr lang="ro-RO"/>
              <a:t>Ecuația de bază a AO este</a:t>
            </a:r>
          </a:p>
          <a:p>
            <a:endParaRPr lang="ro-RO"/>
          </a:p>
          <a:p>
            <a:endParaRPr lang="ro-RO"/>
          </a:p>
          <a:p>
            <a:r>
              <a:rPr lang="ro-RO"/>
              <a:t>unde</a:t>
            </a:r>
          </a:p>
          <a:p>
            <a:pPr lvl="1"/>
            <a:r>
              <a:rPr lang="ro-RO" b="1" i="1"/>
              <a:t>a</a:t>
            </a:r>
            <a:r>
              <a:rPr lang="ro-RO"/>
              <a:t> reprezintă amplificarea în buclă deschisă a AO</a:t>
            </a:r>
          </a:p>
          <a:p>
            <a:pPr lvl="1"/>
            <a:r>
              <a:rPr lang="ro-RO" b="1" i="1"/>
              <a:t>v</a:t>
            </a:r>
            <a:r>
              <a:rPr lang="ro-RO" b="1" i="1" baseline="-25000"/>
              <a:t>P</a:t>
            </a:r>
            <a:r>
              <a:rPr lang="ro-RO" b="1" i="1"/>
              <a:t> </a:t>
            </a:r>
            <a:r>
              <a:rPr lang="ro-RO"/>
              <a:t>și </a:t>
            </a:r>
            <a:r>
              <a:rPr lang="ro-RO" b="1" i="1"/>
              <a:t>v</a:t>
            </a:r>
            <a:r>
              <a:rPr lang="ro-RO" b="1" i="1" baseline="-25000"/>
              <a:t>N</a:t>
            </a:r>
            <a:r>
              <a:rPr lang="ro-RO" b="1" i="1"/>
              <a:t> </a:t>
            </a:r>
            <a:r>
              <a:rPr lang="ro-RO"/>
              <a:t>valorile individuale ale tensiunilor de pe intrările AO</a:t>
            </a:r>
            <a:endParaRPr lang="en-US" b="1" i="1"/>
          </a:p>
        </p:txBody>
      </p:sp>
      <p:sp>
        <p:nvSpPr>
          <p:cNvPr id="4" name="Date Placeholder 3"/>
          <p:cNvSpPr>
            <a:spLocks noGrp="1"/>
          </p:cNvSpPr>
          <p:nvPr>
            <p:ph type="dt" sz="half" idx="10"/>
          </p:nvPr>
        </p:nvSpPr>
        <p:spPr/>
        <p:txBody>
          <a:bodyPr/>
          <a:lstStyle/>
          <a:p>
            <a:pPr>
              <a:defRPr/>
            </a:pPr>
            <a:fld id="{D25FB995-006C-4172-BCEC-9D66BE81824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15</a:t>
            </a:fld>
            <a:endParaRPr lang="en-US"/>
          </a:p>
        </p:txBody>
      </p:sp>
      <p:pic>
        <p:nvPicPr>
          <p:cNvPr id="7" name="Picture 6">
            <a:extLst>
              <a:ext uri="{FF2B5EF4-FFF2-40B4-BE49-F238E27FC236}">
                <a16:creationId xmlns:a16="http://schemas.microsoft.com/office/drawing/2014/main" id="{7057DD05-9648-4FFB-80C9-EC33830D60F6}"/>
              </a:ext>
            </a:extLst>
          </p:cNvPr>
          <p:cNvPicPr>
            <a:picLocks noChangeAspect="1"/>
          </p:cNvPicPr>
          <p:nvPr/>
        </p:nvPicPr>
        <p:blipFill>
          <a:blip r:embed="rId3"/>
          <a:stretch>
            <a:fillRect/>
          </a:stretch>
        </p:blipFill>
        <p:spPr>
          <a:xfrm>
            <a:off x="2728912" y="1745695"/>
            <a:ext cx="3686175" cy="1952330"/>
          </a:xfrm>
          <a:prstGeom prst="rect">
            <a:avLst/>
          </a:prstGeom>
        </p:spPr>
      </p:pic>
      <p:graphicFrame>
        <p:nvGraphicFramePr>
          <p:cNvPr id="10" name="Object 9">
            <a:extLst>
              <a:ext uri="{FF2B5EF4-FFF2-40B4-BE49-F238E27FC236}">
                <a16:creationId xmlns:a16="http://schemas.microsoft.com/office/drawing/2014/main" id="{613F19A3-A941-450F-B309-392886AD23F9}"/>
              </a:ext>
            </a:extLst>
          </p:cNvPr>
          <p:cNvGraphicFramePr>
            <a:graphicFrameLocks noChangeAspect="1"/>
          </p:cNvGraphicFramePr>
          <p:nvPr>
            <p:extLst>
              <p:ext uri="{D42A27DB-BD31-4B8C-83A1-F6EECF244321}">
                <p14:modId xmlns:p14="http://schemas.microsoft.com/office/powerpoint/2010/main" val="3503702552"/>
              </p:ext>
            </p:extLst>
          </p:nvPr>
        </p:nvGraphicFramePr>
        <p:xfrm>
          <a:off x="3581639" y="4579912"/>
          <a:ext cx="1980720" cy="507600"/>
        </p:xfrm>
        <a:graphic>
          <a:graphicData uri="http://schemas.openxmlformats.org/presentationml/2006/ole">
            <mc:AlternateContent xmlns:mc="http://schemas.openxmlformats.org/markup-compatibility/2006">
              <mc:Choice xmlns:v="urn:schemas-microsoft-com:vml" Requires="v">
                <p:oleObj spid="_x0000_s36967" name="Equation" r:id="rId4" imgW="990360" imgH="253800" progId="Equation.DSMT4">
                  <p:embed/>
                </p:oleObj>
              </mc:Choice>
              <mc:Fallback>
                <p:oleObj name="Equation" r:id="rId4" imgW="990360" imgH="253800" progId="Equation.DSMT4">
                  <p:embed/>
                  <p:pic>
                    <p:nvPicPr>
                      <p:cNvPr id="0" name=""/>
                      <p:cNvPicPr/>
                      <p:nvPr/>
                    </p:nvPicPr>
                    <p:blipFill>
                      <a:blip r:embed="rId5"/>
                      <a:stretch>
                        <a:fillRect/>
                      </a:stretch>
                    </p:blipFill>
                    <p:spPr>
                      <a:xfrm>
                        <a:off x="3581639" y="4579912"/>
                        <a:ext cx="1980720" cy="5076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93042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Configurația inversoare</a:t>
            </a:r>
            <a:endParaRPr lang="en-US"/>
          </a:p>
        </p:txBody>
      </p:sp>
      <p:sp>
        <p:nvSpPr>
          <p:cNvPr id="3" name="Content Placeholder 2"/>
          <p:cNvSpPr>
            <a:spLocks noGrp="1"/>
          </p:cNvSpPr>
          <p:nvPr>
            <p:ph idx="1"/>
          </p:nvPr>
        </p:nvSpPr>
        <p:spPr/>
        <p:txBody>
          <a:bodyPr/>
          <a:lstStyle/>
          <a:p>
            <a:endParaRPr lang="ro-RO"/>
          </a:p>
          <a:p>
            <a:endParaRPr lang="ro-RO"/>
          </a:p>
          <a:p>
            <a:endParaRPr lang="ro-RO"/>
          </a:p>
          <a:p>
            <a:endParaRPr lang="ro-RO"/>
          </a:p>
          <a:p>
            <a:endParaRPr lang="ro-RO"/>
          </a:p>
          <a:p>
            <a:r>
              <a:rPr lang="ro-RO" sz="2000"/>
              <a:t>Se pot scrie următoarele relații:</a:t>
            </a:r>
          </a:p>
          <a:p>
            <a:r>
              <a:rPr lang="ro-RO" sz="2000"/>
              <a:t>v</a:t>
            </a:r>
            <a:r>
              <a:rPr lang="ro-RO" sz="2000" baseline="-25000"/>
              <a:t>P</a:t>
            </a:r>
            <a:r>
              <a:rPr lang="ro-RO" sz="2000"/>
              <a:t>=0, deoarece intrarea neinversoare este legată la masă</a:t>
            </a:r>
          </a:p>
          <a:p>
            <a:r>
              <a:rPr lang="ro-RO" sz="2000"/>
              <a:t>v</a:t>
            </a:r>
            <a:r>
              <a:rPr lang="ro-RO" sz="2000" baseline="-25000"/>
              <a:t>N</a:t>
            </a:r>
            <a:r>
              <a:rPr lang="ro-RO" sz="2000"/>
              <a:t>=v</a:t>
            </a:r>
            <a:r>
              <a:rPr lang="ro-RO" sz="2000" baseline="-25000"/>
              <a:t>R1</a:t>
            </a:r>
            <a:r>
              <a:rPr lang="ro-RO" sz="2000"/>
              <a:t>+v</a:t>
            </a:r>
            <a:r>
              <a:rPr lang="ro-RO" sz="2000" baseline="-25000"/>
              <a:t>I</a:t>
            </a:r>
            <a:r>
              <a:rPr lang="ro-RO" sz="2000"/>
              <a:t>, iar v</a:t>
            </a:r>
            <a:r>
              <a:rPr lang="ro-RO" sz="2000" baseline="-25000"/>
              <a:t>R1</a:t>
            </a:r>
            <a:r>
              <a:rPr lang="ro-RO" sz="2000"/>
              <a:t> se determină aplicând regula divizorului de tensiune</a:t>
            </a:r>
          </a:p>
          <a:p>
            <a:endParaRPr lang="ro-RO" sz="2000"/>
          </a:p>
          <a:p>
            <a:endParaRPr lang="ro-RO" sz="2000"/>
          </a:p>
          <a:p>
            <a:r>
              <a:rPr lang="ro-RO" sz="2000"/>
              <a:t>De unde</a:t>
            </a:r>
            <a:endParaRPr lang="en-US" sz="2000"/>
          </a:p>
        </p:txBody>
      </p:sp>
      <p:sp>
        <p:nvSpPr>
          <p:cNvPr id="4" name="Date Placeholder 3"/>
          <p:cNvSpPr>
            <a:spLocks noGrp="1"/>
          </p:cNvSpPr>
          <p:nvPr>
            <p:ph type="dt" sz="half" idx="10"/>
          </p:nvPr>
        </p:nvSpPr>
        <p:spPr/>
        <p:txBody>
          <a:bodyPr/>
          <a:lstStyle/>
          <a:p>
            <a:pPr>
              <a:defRPr/>
            </a:pPr>
            <a:fld id="{652488FA-5B2D-4496-B3EC-1C3B7922D51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16</a:t>
            </a:fld>
            <a:endParaRPr lang="en-US"/>
          </a:p>
        </p:txBody>
      </p:sp>
      <p:pic>
        <p:nvPicPr>
          <p:cNvPr id="8" name="Picture 7">
            <a:extLst>
              <a:ext uri="{FF2B5EF4-FFF2-40B4-BE49-F238E27FC236}">
                <a16:creationId xmlns:a16="http://schemas.microsoft.com/office/drawing/2014/main" id="{AF991162-EBB3-4DCB-8E5E-51B0EDFAFC4F}"/>
              </a:ext>
            </a:extLst>
          </p:cNvPr>
          <p:cNvPicPr>
            <a:picLocks noChangeAspect="1"/>
          </p:cNvPicPr>
          <p:nvPr/>
        </p:nvPicPr>
        <p:blipFill>
          <a:blip r:embed="rId3"/>
          <a:stretch>
            <a:fillRect/>
          </a:stretch>
        </p:blipFill>
        <p:spPr>
          <a:xfrm>
            <a:off x="2743200" y="1604865"/>
            <a:ext cx="3657600" cy="2094835"/>
          </a:xfrm>
          <a:prstGeom prst="rect">
            <a:avLst/>
          </a:prstGeom>
        </p:spPr>
      </p:pic>
      <p:graphicFrame>
        <p:nvGraphicFramePr>
          <p:cNvPr id="11" name="Object 10">
            <a:extLst>
              <a:ext uri="{FF2B5EF4-FFF2-40B4-BE49-F238E27FC236}">
                <a16:creationId xmlns:a16="http://schemas.microsoft.com/office/drawing/2014/main" id="{2DC760B1-E212-41FC-8EEF-0DF55AC0549F}"/>
              </a:ext>
            </a:extLst>
          </p:cNvPr>
          <p:cNvGraphicFramePr>
            <a:graphicFrameLocks noChangeAspect="1"/>
          </p:cNvGraphicFramePr>
          <p:nvPr>
            <p:extLst>
              <p:ext uri="{D42A27DB-BD31-4B8C-83A1-F6EECF244321}">
                <p14:modId xmlns:p14="http://schemas.microsoft.com/office/powerpoint/2010/main" val="2245118741"/>
              </p:ext>
            </p:extLst>
          </p:nvPr>
        </p:nvGraphicFramePr>
        <p:xfrm>
          <a:off x="3213360" y="4877760"/>
          <a:ext cx="2717280" cy="863280"/>
        </p:xfrm>
        <a:graphic>
          <a:graphicData uri="http://schemas.openxmlformats.org/presentationml/2006/ole">
            <mc:AlternateContent xmlns:mc="http://schemas.openxmlformats.org/markup-compatibility/2006">
              <mc:Choice xmlns:v="urn:schemas-microsoft-com:vml" Requires="v">
                <p:oleObj spid="_x0000_s38086" name="Equation" r:id="rId4" imgW="1358640" imgH="431640" progId="Equation.DSMT4">
                  <p:embed/>
                </p:oleObj>
              </mc:Choice>
              <mc:Fallback>
                <p:oleObj name="Equation" r:id="rId4" imgW="1358640" imgH="431640" progId="Equation.DSMT4">
                  <p:embed/>
                  <p:pic>
                    <p:nvPicPr>
                      <p:cNvPr id="0" name=""/>
                      <p:cNvPicPr/>
                      <p:nvPr/>
                    </p:nvPicPr>
                    <p:blipFill>
                      <a:blip r:embed="rId5"/>
                      <a:stretch>
                        <a:fillRect/>
                      </a:stretch>
                    </p:blipFill>
                    <p:spPr>
                      <a:xfrm>
                        <a:off x="3213360" y="4877760"/>
                        <a:ext cx="2717280" cy="86328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18598780-3184-4FEF-9871-17AAE4753F96}"/>
              </a:ext>
            </a:extLst>
          </p:cNvPr>
          <p:cNvGraphicFramePr>
            <a:graphicFrameLocks noChangeAspect="1"/>
          </p:cNvGraphicFramePr>
          <p:nvPr>
            <p:extLst>
              <p:ext uri="{D42A27DB-BD31-4B8C-83A1-F6EECF244321}">
                <p14:modId xmlns:p14="http://schemas.microsoft.com/office/powerpoint/2010/main" val="1696182357"/>
              </p:ext>
            </p:extLst>
          </p:nvPr>
        </p:nvGraphicFramePr>
        <p:xfrm>
          <a:off x="2984760" y="5892960"/>
          <a:ext cx="3174480" cy="863280"/>
        </p:xfrm>
        <a:graphic>
          <a:graphicData uri="http://schemas.openxmlformats.org/presentationml/2006/ole">
            <mc:AlternateContent xmlns:mc="http://schemas.openxmlformats.org/markup-compatibility/2006">
              <mc:Choice xmlns:v="urn:schemas-microsoft-com:vml" Requires="v">
                <p:oleObj spid="_x0000_s38087" name="Equation" r:id="rId6" imgW="1587240" imgH="431640" progId="Equation.DSMT4">
                  <p:embed/>
                </p:oleObj>
              </mc:Choice>
              <mc:Fallback>
                <p:oleObj name="Equation" r:id="rId6" imgW="1587240" imgH="431640" progId="Equation.DSMT4">
                  <p:embed/>
                  <p:pic>
                    <p:nvPicPr>
                      <p:cNvPr id="0" name=""/>
                      <p:cNvPicPr/>
                      <p:nvPr/>
                    </p:nvPicPr>
                    <p:blipFill>
                      <a:blip r:embed="rId7"/>
                      <a:stretch>
                        <a:fillRect/>
                      </a:stretch>
                    </p:blipFill>
                    <p:spPr>
                      <a:xfrm>
                        <a:off x="2984760" y="5892960"/>
                        <a:ext cx="3174480" cy="863280"/>
                      </a:xfrm>
                      <a:prstGeom prst="rect">
                        <a:avLst/>
                      </a:prstGeom>
                    </p:spPr>
                  </p:pic>
                </p:oleObj>
              </mc:Fallback>
            </mc:AlternateContent>
          </a:graphicData>
        </a:graphic>
      </p:graphicFrame>
    </p:spTree>
    <p:extLst>
      <p:ext uri="{BB962C8B-B14F-4D97-AF65-F5344CB8AC3E}">
        <p14:creationId xmlns:p14="http://schemas.microsoft.com/office/powerpoint/2010/main" val="1424736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Configurația inversoare</a:t>
            </a:r>
            <a:endParaRPr lang="en-US"/>
          </a:p>
        </p:txBody>
      </p:sp>
      <p:sp>
        <p:nvSpPr>
          <p:cNvPr id="3" name="Content Placeholder 2"/>
          <p:cNvSpPr>
            <a:spLocks noGrp="1"/>
          </p:cNvSpPr>
          <p:nvPr>
            <p:ph idx="1"/>
          </p:nvPr>
        </p:nvSpPr>
        <p:spPr/>
        <p:txBody>
          <a:bodyPr/>
          <a:lstStyle/>
          <a:p>
            <a:r>
              <a:rPr lang="ro-RO"/>
              <a:t>Expresia tensiunii de ieșire:</a:t>
            </a:r>
          </a:p>
          <a:p>
            <a:endParaRPr lang="ro-RO"/>
          </a:p>
          <a:p>
            <a:endParaRPr lang="ro-RO"/>
          </a:p>
          <a:p>
            <a:endParaRPr lang="ro-RO"/>
          </a:p>
          <a:p>
            <a:r>
              <a:rPr lang="ro-RO"/>
              <a:t>Rezolvând pentru v</a:t>
            </a:r>
            <a:r>
              <a:rPr lang="ro-RO" baseline="-25000"/>
              <a:t>O</a:t>
            </a:r>
            <a:r>
              <a:rPr lang="ro-RO"/>
              <a:t>:</a:t>
            </a:r>
          </a:p>
          <a:p>
            <a:endParaRPr lang="ro-RO"/>
          </a:p>
          <a:p>
            <a:endParaRPr lang="ro-RO"/>
          </a:p>
          <a:p>
            <a:r>
              <a:rPr lang="ro-RO"/>
              <a:t>Împărțind și numărătorul și numitorul termenului din partea dreaptă cu </a:t>
            </a:r>
            <a:r>
              <a:rPr lang="ro-RO" b="1" i="1"/>
              <a:t>a</a:t>
            </a:r>
            <a:r>
              <a:rPr lang="ro-RO"/>
              <a:t>:</a:t>
            </a:r>
            <a:endParaRPr lang="en-US"/>
          </a:p>
          <a:p>
            <a:endParaRPr lang="en-US"/>
          </a:p>
        </p:txBody>
      </p:sp>
      <p:sp>
        <p:nvSpPr>
          <p:cNvPr id="4" name="Date Placeholder 3"/>
          <p:cNvSpPr>
            <a:spLocks noGrp="1"/>
          </p:cNvSpPr>
          <p:nvPr>
            <p:ph type="dt" sz="half" idx="10"/>
          </p:nvPr>
        </p:nvSpPr>
        <p:spPr/>
        <p:txBody>
          <a:bodyPr/>
          <a:lstStyle/>
          <a:p>
            <a:pPr>
              <a:defRPr/>
            </a:pPr>
            <a:fld id="{D5CB3DE7-6E20-437B-8219-2DA81056E85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17</a:t>
            </a:fld>
            <a:endParaRPr lang="en-US"/>
          </a:p>
        </p:txBody>
      </p:sp>
      <p:sp>
        <p:nvSpPr>
          <p:cNvPr id="8" name="Rectangle 2"/>
          <p:cNvSpPr>
            <a:spLocks noChangeArrowheads="1"/>
          </p:cNvSpPr>
          <p:nvPr/>
        </p:nvSpPr>
        <p:spPr bwMode="auto">
          <a:xfrm>
            <a:off x="762000" y="2244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143000" y="4322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a:extLst>
              <a:ext uri="{FF2B5EF4-FFF2-40B4-BE49-F238E27FC236}">
                <a16:creationId xmlns:a16="http://schemas.microsoft.com/office/drawing/2014/main" id="{004C14CF-2BF4-456E-9FDF-F1082566F2AB}"/>
              </a:ext>
            </a:extLst>
          </p:cNvPr>
          <p:cNvPicPr>
            <a:picLocks noChangeAspect="1"/>
          </p:cNvPicPr>
          <p:nvPr/>
        </p:nvPicPr>
        <p:blipFill>
          <a:blip r:embed="rId3"/>
          <a:stretch>
            <a:fillRect/>
          </a:stretch>
        </p:blipFill>
        <p:spPr>
          <a:xfrm>
            <a:off x="5457825" y="1295400"/>
            <a:ext cx="3686175" cy="1952330"/>
          </a:xfrm>
          <a:prstGeom prst="rect">
            <a:avLst/>
          </a:prstGeom>
        </p:spPr>
      </p:pic>
      <p:graphicFrame>
        <p:nvGraphicFramePr>
          <p:cNvPr id="14" name="Object 13">
            <a:extLst>
              <a:ext uri="{FF2B5EF4-FFF2-40B4-BE49-F238E27FC236}">
                <a16:creationId xmlns:a16="http://schemas.microsoft.com/office/drawing/2014/main" id="{465C7F2E-1E01-4239-AC1F-772ECBA17C89}"/>
              </a:ext>
            </a:extLst>
          </p:cNvPr>
          <p:cNvGraphicFramePr>
            <a:graphicFrameLocks noChangeAspect="1"/>
          </p:cNvGraphicFramePr>
          <p:nvPr>
            <p:extLst>
              <p:ext uri="{D42A27DB-BD31-4B8C-83A1-F6EECF244321}">
                <p14:modId xmlns:p14="http://schemas.microsoft.com/office/powerpoint/2010/main" val="4196493366"/>
              </p:ext>
            </p:extLst>
          </p:nvPr>
        </p:nvGraphicFramePr>
        <p:xfrm>
          <a:off x="710033" y="2263864"/>
          <a:ext cx="5663520" cy="964800"/>
        </p:xfrm>
        <a:graphic>
          <a:graphicData uri="http://schemas.openxmlformats.org/presentationml/2006/ole">
            <mc:AlternateContent xmlns:mc="http://schemas.openxmlformats.org/markup-compatibility/2006">
              <mc:Choice xmlns:v="urn:schemas-microsoft-com:vml" Requires="v">
                <p:oleObj spid="_x0000_s39211" name="Equation" r:id="rId4" imgW="2831760" imgH="482400" progId="Equation.DSMT4">
                  <p:embed/>
                </p:oleObj>
              </mc:Choice>
              <mc:Fallback>
                <p:oleObj name="Equation" r:id="rId4" imgW="2831760" imgH="482400" progId="Equation.DSMT4">
                  <p:embed/>
                  <p:pic>
                    <p:nvPicPr>
                      <p:cNvPr id="0" name=""/>
                      <p:cNvPicPr/>
                      <p:nvPr/>
                    </p:nvPicPr>
                    <p:blipFill>
                      <a:blip r:embed="rId5"/>
                      <a:stretch>
                        <a:fillRect/>
                      </a:stretch>
                    </p:blipFill>
                    <p:spPr>
                      <a:xfrm>
                        <a:off x="710033" y="2263864"/>
                        <a:ext cx="5663520" cy="964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55D640-72FA-42F0-91BA-C5E1D1431D93}"/>
              </a:ext>
            </a:extLst>
          </p:cNvPr>
          <p:cNvGraphicFramePr>
            <a:graphicFrameLocks noChangeAspect="1"/>
          </p:cNvGraphicFramePr>
          <p:nvPr>
            <p:extLst>
              <p:ext uri="{D42A27DB-BD31-4B8C-83A1-F6EECF244321}">
                <p14:modId xmlns:p14="http://schemas.microsoft.com/office/powerpoint/2010/main" val="2270057357"/>
              </p:ext>
            </p:extLst>
          </p:nvPr>
        </p:nvGraphicFramePr>
        <p:xfrm>
          <a:off x="710033" y="3889218"/>
          <a:ext cx="2489040" cy="863280"/>
        </p:xfrm>
        <a:graphic>
          <a:graphicData uri="http://schemas.openxmlformats.org/presentationml/2006/ole">
            <mc:AlternateContent xmlns:mc="http://schemas.openxmlformats.org/markup-compatibility/2006">
              <mc:Choice xmlns:v="urn:schemas-microsoft-com:vml" Requires="v">
                <p:oleObj spid="_x0000_s39212" name="Equation" r:id="rId6" imgW="1244520" imgH="431640" progId="Equation.DSMT4">
                  <p:embed/>
                </p:oleObj>
              </mc:Choice>
              <mc:Fallback>
                <p:oleObj name="Equation" r:id="rId6" imgW="1244520" imgH="431640" progId="Equation.DSMT4">
                  <p:embed/>
                  <p:pic>
                    <p:nvPicPr>
                      <p:cNvPr id="0" name=""/>
                      <p:cNvPicPr/>
                      <p:nvPr/>
                    </p:nvPicPr>
                    <p:blipFill>
                      <a:blip r:embed="rId7"/>
                      <a:stretch>
                        <a:fillRect/>
                      </a:stretch>
                    </p:blipFill>
                    <p:spPr>
                      <a:xfrm>
                        <a:off x="710033" y="3889218"/>
                        <a:ext cx="2489040" cy="86328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5C49E349-B092-4A2E-9E64-989F16538E13}"/>
              </a:ext>
            </a:extLst>
          </p:cNvPr>
          <p:cNvGraphicFramePr>
            <a:graphicFrameLocks noChangeAspect="1"/>
          </p:cNvGraphicFramePr>
          <p:nvPr>
            <p:extLst>
              <p:ext uri="{D42A27DB-BD31-4B8C-83A1-F6EECF244321}">
                <p14:modId xmlns:p14="http://schemas.microsoft.com/office/powerpoint/2010/main" val="3519893775"/>
              </p:ext>
            </p:extLst>
          </p:nvPr>
        </p:nvGraphicFramePr>
        <p:xfrm>
          <a:off x="759280" y="5524192"/>
          <a:ext cx="2463120" cy="1167840"/>
        </p:xfrm>
        <a:graphic>
          <a:graphicData uri="http://schemas.openxmlformats.org/presentationml/2006/ole">
            <mc:AlternateContent xmlns:mc="http://schemas.openxmlformats.org/markup-compatibility/2006">
              <mc:Choice xmlns:v="urn:schemas-microsoft-com:vml" Requires="v">
                <p:oleObj spid="_x0000_s39213" name="Equation" r:id="rId8" imgW="1231560" imgH="583920" progId="Equation.DSMT4">
                  <p:embed/>
                </p:oleObj>
              </mc:Choice>
              <mc:Fallback>
                <p:oleObj name="Equation" r:id="rId8" imgW="1231560" imgH="583920" progId="Equation.DSMT4">
                  <p:embed/>
                  <p:pic>
                    <p:nvPicPr>
                      <p:cNvPr id="0" name=""/>
                      <p:cNvPicPr/>
                      <p:nvPr/>
                    </p:nvPicPr>
                    <p:blipFill>
                      <a:blip r:embed="rId9"/>
                      <a:stretch>
                        <a:fillRect/>
                      </a:stretch>
                    </p:blipFill>
                    <p:spPr>
                      <a:xfrm>
                        <a:off x="759280" y="5524192"/>
                        <a:ext cx="2463120" cy="1167840"/>
                      </a:xfrm>
                      <a:prstGeom prst="rect">
                        <a:avLst/>
                      </a:prstGeom>
                    </p:spPr>
                  </p:pic>
                </p:oleObj>
              </mc:Fallback>
            </mc:AlternateContent>
          </a:graphicData>
        </a:graphic>
      </p:graphicFrame>
    </p:spTree>
    <p:extLst>
      <p:ext uri="{BB962C8B-B14F-4D97-AF65-F5344CB8AC3E}">
        <p14:creationId xmlns:p14="http://schemas.microsoft.com/office/powerpoint/2010/main" val="183988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Configurația inversoare</a:t>
            </a:r>
            <a:endParaRPr lang="en-US"/>
          </a:p>
        </p:txBody>
      </p:sp>
      <p:sp>
        <p:nvSpPr>
          <p:cNvPr id="3" name="Content Placeholder 2"/>
          <p:cNvSpPr>
            <a:spLocks noGrp="1"/>
          </p:cNvSpPr>
          <p:nvPr>
            <p:ph idx="1"/>
          </p:nvPr>
        </p:nvSpPr>
        <p:spPr/>
        <p:txBody>
          <a:bodyPr>
            <a:normAutofit/>
          </a:bodyPr>
          <a:lstStyle/>
          <a:p>
            <a:endParaRPr lang="ro-RO" sz="2000"/>
          </a:p>
          <a:p>
            <a:endParaRPr lang="ro-RO" sz="2000"/>
          </a:p>
          <a:p>
            <a:endParaRPr lang="ro-RO" sz="2000"/>
          </a:p>
          <a:p>
            <a:endParaRPr lang="ro-RO" sz="2000"/>
          </a:p>
          <a:p>
            <a:endParaRPr lang="ro-RO" sz="2000"/>
          </a:p>
          <a:p>
            <a:r>
              <a:rPr lang="ro-RO" sz="2000"/>
              <a:t>Dacă </a:t>
            </a:r>
            <a:r>
              <a:rPr lang="ro-RO" sz="2000" b="1" i="1"/>
              <a:t>a</a:t>
            </a:r>
            <a:r>
              <a:rPr lang="ro-RO" sz="2000"/>
              <a:t> este foarte mare, termenii </a:t>
            </a:r>
            <a:r>
              <a:rPr lang="ro-RO" sz="2000" b="1"/>
              <a:t>R</a:t>
            </a:r>
            <a:r>
              <a:rPr lang="ro-RO" sz="2000" b="1" baseline="-25000"/>
              <a:t>1</a:t>
            </a:r>
            <a:r>
              <a:rPr lang="ro-RO" sz="2000" b="1"/>
              <a:t>/a</a:t>
            </a:r>
            <a:r>
              <a:rPr lang="ro-RO" sz="2000"/>
              <a:t> și </a:t>
            </a:r>
            <a:r>
              <a:rPr lang="ro-RO" sz="2000" b="1"/>
              <a:t>R</a:t>
            </a:r>
            <a:r>
              <a:rPr lang="ro-RO" sz="2000" b="1" baseline="-25000"/>
              <a:t>2</a:t>
            </a:r>
            <a:r>
              <a:rPr lang="ro-RO" sz="2000" b="1"/>
              <a:t>/a</a:t>
            </a:r>
            <a:r>
              <a:rPr lang="ro-RO" sz="2000"/>
              <a:t> tind la zero</a:t>
            </a:r>
          </a:p>
          <a:p>
            <a:endParaRPr lang="ro-RO" sz="2000"/>
          </a:p>
          <a:p>
            <a:endParaRPr lang="ro-RO" sz="2000"/>
          </a:p>
          <a:p>
            <a:endParaRPr lang="ro-RO" sz="2000"/>
          </a:p>
          <a:p>
            <a:r>
              <a:rPr lang="ro-RO" sz="2000"/>
              <a:t>unde (-R</a:t>
            </a:r>
            <a:r>
              <a:rPr lang="ro-RO" sz="2000" baseline="-25000"/>
              <a:t>2</a:t>
            </a:r>
            <a:r>
              <a:rPr lang="ro-RO" sz="2000"/>
              <a:t>/R</a:t>
            </a:r>
            <a:r>
              <a:rPr lang="ro-RO" sz="2000" baseline="-25000"/>
              <a:t>1</a:t>
            </a:r>
            <a:r>
              <a:rPr lang="ro-RO" sz="2000"/>
              <a:t>) este amplificarea configurației inversoare.</a:t>
            </a:r>
            <a:endParaRPr lang="en-US" sz="2000"/>
          </a:p>
        </p:txBody>
      </p:sp>
      <p:sp>
        <p:nvSpPr>
          <p:cNvPr id="4" name="Date Placeholder 3"/>
          <p:cNvSpPr>
            <a:spLocks noGrp="1"/>
          </p:cNvSpPr>
          <p:nvPr>
            <p:ph type="dt" sz="half" idx="10"/>
          </p:nvPr>
        </p:nvSpPr>
        <p:spPr/>
        <p:txBody>
          <a:bodyPr/>
          <a:lstStyle/>
          <a:p>
            <a:pPr>
              <a:defRPr/>
            </a:pPr>
            <a:fld id="{691B0A7A-CC95-4E76-8819-0BCB9623521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18</a:t>
            </a:fld>
            <a:endParaRPr lang="en-US"/>
          </a:p>
        </p:txBody>
      </p:sp>
      <p:sp>
        <p:nvSpPr>
          <p:cNvPr id="8" name="Rectangle 2"/>
          <p:cNvSpPr>
            <a:spLocks noChangeArrowheads="1"/>
          </p:cNvSpPr>
          <p:nvPr/>
        </p:nvSpPr>
        <p:spPr bwMode="auto">
          <a:xfrm>
            <a:off x="762000" y="22447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1143000" y="432243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
          <p:cNvSpPr>
            <a:spLocks noChangeArrowheads="1"/>
          </p:cNvSpPr>
          <p:nvPr/>
        </p:nvSpPr>
        <p:spPr bwMode="auto">
          <a:xfrm>
            <a:off x="762000" y="40005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660552724"/>
              </p:ext>
            </p:extLst>
          </p:nvPr>
        </p:nvGraphicFramePr>
        <p:xfrm>
          <a:off x="3861000" y="5537520"/>
          <a:ext cx="1422000" cy="863280"/>
        </p:xfrm>
        <a:graphic>
          <a:graphicData uri="http://schemas.openxmlformats.org/presentationml/2006/ole">
            <mc:AlternateContent xmlns:mc="http://schemas.openxmlformats.org/markup-compatibility/2006">
              <mc:Choice xmlns:v="urn:schemas-microsoft-com:vml" Requires="v">
                <p:oleObj spid="_x0000_s40235" name="Equation" r:id="rId3" imgW="711000" imgH="431640" progId="Equation.3">
                  <p:embed/>
                </p:oleObj>
              </mc:Choice>
              <mc:Fallback>
                <p:oleObj name="Equation" r:id="rId3" imgW="711000" imgH="431640" progId="Equation.3">
                  <p:embed/>
                  <p:pic>
                    <p:nvPicPr>
                      <p:cNvPr id="0" name=""/>
                      <p:cNvPicPr/>
                      <p:nvPr/>
                    </p:nvPicPr>
                    <p:blipFill>
                      <a:blip r:embed="rId4"/>
                      <a:stretch>
                        <a:fillRect/>
                      </a:stretch>
                    </p:blipFill>
                    <p:spPr>
                      <a:xfrm>
                        <a:off x="3861000" y="5537520"/>
                        <a:ext cx="1422000" cy="863280"/>
                      </a:xfrm>
                      <a:prstGeom prst="rect">
                        <a:avLst/>
                      </a:prstGeom>
                      <a:solidFill>
                        <a:srgbClr val="FFFF00"/>
                      </a:solidFill>
                    </p:spPr>
                  </p:pic>
                </p:oleObj>
              </mc:Fallback>
            </mc:AlternateContent>
          </a:graphicData>
        </a:graphic>
      </p:graphicFrame>
      <p:pic>
        <p:nvPicPr>
          <p:cNvPr id="17" name="Picture 16">
            <a:extLst>
              <a:ext uri="{FF2B5EF4-FFF2-40B4-BE49-F238E27FC236}">
                <a16:creationId xmlns:a16="http://schemas.microsoft.com/office/drawing/2014/main" id="{9477562C-4EE3-4EF4-AF29-FEEC9F20E676}"/>
              </a:ext>
            </a:extLst>
          </p:cNvPr>
          <p:cNvPicPr>
            <a:picLocks noChangeAspect="1"/>
          </p:cNvPicPr>
          <p:nvPr/>
        </p:nvPicPr>
        <p:blipFill>
          <a:blip r:embed="rId5"/>
          <a:stretch>
            <a:fillRect/>
          </a:stretch>
        </p:blipFill>
        <p:spPr>
          <a:xfrm>
            <a:off x="5457825" y="1295400"/>
            <a:ext cx="3686175" cy="1952330"/>
          </a:xfrm>
          <a:prstGeom prst="rect">
            <a:avLst/>
          </a:prstGeom>
        </p:spPr>
      </p:pic>
      <p:graphicFrame>
        <p:nvGraphicFramePr>
          <p:cNvPr id="18" name="Object 17">
            <a:extLst>
              <a:ext uri="{FF2B5EF4-FFF2-40B4-BE49-F238E27FC236}">
                <a16:creationId xmlns:a16="http://schemas.microsoft.com/office/drawing/2014/main" id="{82E2CF84-13BC-4F36-B7C4-B4110EAE37E5}"/>
              </a:ext>
            </a:extLst>
          </p:cNvPr>
          <p:cNvGraphicFramePr>
            <a:graphicFrameLocks noChangeAspect="1"/>
          </p:cNvGraphicFramePr>
          <p:nvPr>
            <p:extLst>
              <p:ext uri="{D42A27DB-BD31-4B8C-83A1-F6EECF244321}">
                <p14:modId xmlns:p14="http://schemas.microsoft.com/office/powerpoint/2010/main" val="3526804025"/>
              </p:ext>
            </p:extLst>
          </p:nvPr>
        </p:nvGraphicFramePr>
        <p:xfrm>
          <a:off x="762000" y="2064768"/>
          <a:ext cx="2463120" cy="1167840"/>
        </p:xfrm>
        <a:graphic>
          <a:graphicData uri="http://schemas.openxmlformats.org/presentationml/2006/ole">
            <mc:AlternateContent xmlns:mc="http://schemas.openxmlformats.org/markup-compatibility/2006">
              <mc:Choice xmlns:v="urn:schemas-microsoft-com:vml" Requires="v">
                <p:oleObj spid="_x0000_s40236" name="Equation" r:id="rId6" imgW="1231560" imgH="583920" progId="Equation.DSMT4">
                  <p:embed/>
                </p:oleObj>
              </mc:Choice>
              <mc:Fallback>
                <p:oleObj name="Equation" r:id="rId6" imgW="1231560" imgH="583920" progId="Equation.DSMT4">
                  <p:embed/>
                  <p:pic>
                    <p:nvPicPr>
                      <p:cNvPr id="16" name="Object 15">
                        <a:extLst>
                          <a:ext uri="{FF2B5EF4-FFF2-40B4-BE49-F238E27FC236}">
                            <a16:creationId xmlns:a16="http://schemas.microsoft.com/office/drawing/2014/main" id="{5C49E349-B092-4A2E-9E64-989F16538E13}"/>
                          </a:ext>
                        </a:extLst>
                      </p:cNvPr>
                      <p:cNvPicPr/>
                      <p:nvPr/>
                    </p:nvPicPr>
                    <p:blipFill>
                      <a:blip r:embed="rId7"/>
                      <a:stretch>
                        <a:fillRect/>
                      </a:stretch>
                    </p:blipFill>
                    <p:spPr>
                      <a:xfrm>
                        <a:off x="762000" y="2064768"/>
                        <a:ext cx="2463120" cy="116784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4A0EF451-CD89-438A-B8F0-72382C574A59}"/>
              </a:ext>
            </a:extLst>
          </p:cNvPr>
          <p:cNvGraphicFramePr>
            <a:graphicFrameLocks noChangeAspect="1"/>
          </p:cNvGraphicFramePr>
          <p:nvPr>
            <p:extLst>
              <p:ext uri="{D42A27DB-BD31-4B8C-83A1-F6EECF244321}">
                <p14:modId xmlns:p14="http://schemas.microsoft.com/office/powerpoint/2010/main" val="3854510471"/>
              </p:ext>
            </p:extLst>
          </p:nvPr>
        </p:nvGraphicFramePr>
        <p:xfrm>
          <a:off x="762000" y="3890794"/>
          <a:ext cx="2844720" cy="863280"/>
        </p:xfrm>
        <a:graphic>
          <a:graphicData uri="http://schemas.openxmlformats.org/presentationml/2006/ole">
            <mc:AlternateContent xmlns:mc="http://schemas.openxmlformats.org/markup-compatibility/2006">
              <mc:Choice xmlns:v="urn:schemas-microsoft-com:vml" Requires="v">
                <p:oleObj spid="_x0000_s40237" name="Equation" r:id="rId8" imgW="1422360" imgH="431640" progId="Equation.DSMT4">
                  <p:embed/>
                </p:oleObj>
              </mc:Choice>
              <mc:Fallback>
                <p:oleObj name="Equation" r:id="rId8" imgW="1422360" imgH="431640" progId="Equation.DSMT4">
                  <p:embed/>
                  <p:pic>
                    <p:nvPicPr>
                      <p:cNvPr id="0" name=""/>
                      <p:cNvPicPr/>
                      <p:nvPr/>
                    </p:nvPicPr>
                    <p:blipFill>
                      <a:blip r:embed="rId9"/>
                      <a:stretch>
                        <a:fillRect/>
                      </a:stretch>
                    </p:blipFill>
                    <p:spPr>
                      <a:xfrm>
                        <a:off x="762000" y="3890794"/>
                        <a:ext cx="2844720" cy="863280"/>
                      </a:xfrm>
                      <a:prstGeom prst="rect">
                        <a:avLst/>
                      </a:prstGeom>
                    </p:spPr>
                  </p:pic>
                </p:oleObj>
              </mc:Fallback>
            </mc:AlternateContent>
          </a:graphicData>
        </a:graphic>
      </p:graphicFrame>
    </p:spTree>
    <p:extLst>
      <p:ext uri="{BB962C8B-B14F-4D97-AF65-F5344CB8AC3E}">
        <p14:creationId xmlns:p14="http://schemas.microsoft.com/office/powerpoint/2010/main" val="1236145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AO. Con</a:t>
            </a:r>
            <a:r>
              <a:rPr lang="ro-RO"/>
              <a:t>figurația neinversoare</a:t>
            </a:r>
            <a:endParaRPr lang="en-US"/>
          </a:p>
        </p:txBody>
      </p:sp>
      <p:sp>
        <p:nvSpPr>
          <p:cNvPr id="3" name="Content Placeholder 2"/>
          <p:cNvSpPr>
            <a:spLocks noGrp="1"/>
          </p:cNvSpPr>
          <p:nvPr>
            <p:ph idx="1"/>
          </p:nvPr>
        </p:nvSpPr>
        <p:spPr/>
        <p:txBody>
          <a:bodyPr/>
          <a:lstStyle/>
          <a:p>
            <a:r>
              <a:rPr lang="ro-RO"/>
              <a:t>Schema</a:t>
            </a:r>
          </a:p>
          <a:p>
            <a:endParaRPr lang="ro-RO"/>
          </a:p>
          <a:p>
            <a:endParaRPr lang="ro-RO"/>
          </a:p>
          <a:p>
            <a:endParaRPr lang="ro-RO"/>
          </a:p>
          <a:p>
            <a:r>
              <a:rPr lang="ro-RO"/>
              <a:t>Se pornește tot de la ecuația de bază a AO</a:t>
            </a:r>
          </a:p>
          <a:p>
            <a:endParaRPr lang="ro-RO"/>
          </a:p>
          <a:p>
            <a:endParaRPr lang="ro-RO"/>
          </a:p>
          <a:p>
            <a:endParaRPr lang="ro-RO"/>
          </a:p>
          <a:p>
            <a:r>
              <a:rPr lang="ro-RO"/>
              <a:t>Aplicând regula divizorului de tensiune</a:t>
            </a:r>
          </a:p>
          <a:p>
            <a:endParaRPr lang="en-US"/>
          </a:p>
        </p:txBody>
      </p:sp>
      <p:sp>
        <p:nvSpPr>
          <p:cNvPr id="4" name="Date Placeholder 3"/>
          <p:cNvSpPr>
            <a:spLocks noGrp="1"/>
          </p:cNvSpPr>
          <p:nvPr>
            <p:ph type="dt" sz="half" idx="10"/>
          </p:nvPr>
        </p:nvSpPr>
        <p:spPr/>
        <p:txBody>
          <a:bodyPr/>
          <a:lstStyle/>
          <a:p>
            <a:pPr>
              <a:defRPr/>
            </a:pPr>
            <a:fld id="{5E20D10A-E510-4C4C-AAA9-4B8C82F5346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19</a:t>
            </a:fld>
            <a:endParaRPr lang="en-US"/>
          </a:p>
        </p:txBody>
      </p:sp>
      <p:pic>
        <p:nvPicPr>
          <p:cNvPr id="10" name="Picture 9">
            <a:extLst>
              <a:ext uri="{FF2B5EF4-FFF2-40B4-BE49-F238E27FC236}">
                <a16:creationId xmlns:a16="http://schemas.microsoft.com/office/drawing/2014/main" id="{97307D0D-A4CF-4E62-9D46-939BFAF4F06D}"/>
              </a:ext>
            </a:extLst>
          </p:cNvPr>
          <p:cNvPicPr>
            <a:picLocks noChangeAspect="1"/>
          </p:cNvPicPr>
          <p:nvPr/>
        </p:nvPicPr>
        <p:blipFill>
          <a:blip r:embed="rId3"/>
          <a:stretch>
            <a:fillRect/>
          </a:stretch>
        </p:blipFill>
        <p:spPr>
          <a:xfrm>
            <a:off x="2871787" y="1691633"/>
            <a:ext cx="3400425" cy="1539063"/>
          </a:xfrm>
          <a:prstGeom prst="rect">
            <a:avLst/>
          </a:prstGeom>
        </p:spPr>
      </p:pic>
      <p:graphicFrame>
        <p:nvGraphicFramePr>
          <p:cNvPr id="11" name="Object 10">
            <a:extLst>
              <a:ext uri="{FF2B5EF4-FFF2-40B4-BE49-F238E27FC236}">
                <a16:creationId xmlns:a16="http://schemas.microsoft.com/office/drawing/2014/main" id="{37C14E08-9897-4C9F-82BA-EF0C28DB04BD}"/>
              </a:ext>
            </a:extLst>
          </p:cNvPr>
          <p:cNvGraphicFramePr>
            <a:graphicFrameLocks noChangeAspect="1"/>
          </p:cNvGraphicFramePr>
          <p:nvPr>
            <p:extLst>
              <p:ext uri="{D42A27DB-BD31-4B8C-83A1-F6EECF244321}">
                <p14:modId xmlns:p14="http://schemas.microsoft.com/office/powerpoint/2010/main" val="3903370524"/>
              </p:ext>
            </p:extLst>
          </p:nvPr>
        </p:nvGraphicFramePr>
        <p:xfrm>
          <a:off x="3505680" y="3962400"/>
          <a:ext cx="1980720" cy="507600"/>
        </p:xfrm>
        <a:graphic>
          <a:graphicData uri="http://schemas.openxmlformats.org/presentationml/2006/ole">
            <mc:AlternateContent xmlns:mc="http://schemas.openxmlformats.org/markup-compatibility/2006">
              <mc:Choice xmlns:v="urn:schemas-microsoft-com:vml" Requires="v">
                <p:oleObj spid="_x0000_s41168" name="Equation" r:id="rId4" imgW="990360" imgH="253800" progId="Equation.DSMT4">
                  <p:embed/>
                </p:oleObj>
              </mc:Choice>
              <mc:Fallback>
                <p:oleObj name="Equation" r:id="rId4" imgW="990360" imgH="253800" progId="Equation.DSMT4">
                  <p:embed/>
                  <p:pic>
                    <p:nvPicPr>
                      <p:cNvPr id="10" name="Object 9">
                        <a:extLst>
                          <a:ext uri="{FF2B5EF4-FFF2-40B4-BE49-F238E27FC236}">
                            <a16:creationId xmlns:a16="http://schemas.microsoft.com/office/drawing/2014/main" id="{613F19A3-A941-450F-B309-392886AD23F9}"/>
                          </a:ext>
                        </a:extLst>
                      </p:cNvPr>
                      <p:cNvPicPr/>
                      <p:nvPr/>
                    </p:nvPicPr>
                    <p:blipFill>
                      <a:blip r:embed="rId5"/>
                      <a:stretch>
                        <a:fillRect/>
                      </a:stretch>
                    </p:blipFill>
                    <p:spPr>
                      <a:xfrm>
                        <a:off x="3505680" y="3962400"/>
                        <a:ext cx="1980720" cy="507600"/>
                      </a:xfrm>
                      <a:prstGeom prst="rect">
                        <a:avLst/>
                      </a:prstGeom>
                      <a:solidFill>
                        <a:srgbClr val="FFFF00"/>
                      </a:solidFill>
                    </p:spPr>
                  </p:pic>
                </p:oleObj>
              </mc:Fallback>
            </mc:AlternateContent>
          </a:graphicData>
        </a:graphic>
      </p:graphicFrame>
      <p:graphicFrame>
        <p:nvGraphicFramePr>
          <p:cNvPr id="12" name="Object 11">
            <a:extLst>
              <a:ext uri="{FF2B5EF4-FFF2-40B4-BE49-F238E27FC236}">
                <a16:creationId xmlns:a16="http://schemas.microsoft.com/office/drawing/2014/main" id="{B24C0CE7-0D11-408B-8B0F-768172F99EB5}"/>
              </a:ext>
            </a:extLst>
          </p:cNvPr>
          <p:cNvGraphicFramePr>
            <a:graphicFrameLocks noChangeAspect="1"/>
          </p:cNvGraphicFramePr>
          <p:nvPr>
            <p:extLst>
              <p:ext uri="{D42A27DB-BD31-4B8C-83A1-F6EECF244321}">
                <p14:modId xmlns:p14="http://schemas.microsoft.com/office/powerpoint/2010/main" val="1653744494"/>
              </p:ext>
            </p:extLst>
          </p:nvPr>
        </p:nvGraphicFramePr>
        <p:xfrm>
          <a:off x="685800" y="5613720"/>
          <a:ext cx="1904400" cy="863280"/>
        </p:xfrm>
        <a:graphic>
          <a:graphicData uri="http://schemas.openxmlformats.org/presentationml/2006/ole">
            <mc:AlternateContent xmlns:mc="http://schemas.openxmlformats.org/markup-compatibility/2006">
              <mc:Choice xmlns:v="urn:schemas-microsoft-com:vml" Requires="v">
                <p:oleObj spid="_x0000_s41169" name="Equation" r:id="rId6" imgW="952200" imgH="431640" progId="Equation.DSMT4">
                  <p:embed/>
                </p:oleObj>
              </mc:Choice>
              <mc:Fallback>
                <p:oleObj name="Equation" r:id="rId6" imgW="952200" imgH="431640" progId="Equation.DSMT4">
                  <p:embed/>
                  <p:pic>
                    <p:nvPicPr>
                      <p:cNvPr id="0" name=""/>
                      <p:cNvPicPr/>
                      <p:nvPr/>
                    </p:nvPicPr>
                    <p:blipFill>
                      <a:blip r:embed="rId7"/>
                      <a:stretch>
                        <a:fillRect/>
                      </a:stretch>
                    </p:blipFill>
                    <p:spPr>
                      <a:xfrm>
                        <a:off x="685800" y="5613720"/>
                        <a:ext cx="1904400" cy="86328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E569B9C-A779-4E98-85C5-B81D2BC4EF77}"/>
              </a:ext>
            </a:extLst>
          </p:cNvPr>
          <p:cNvGraphicFramePr>
            <a:graphicFrameLocks noChangeAspect="1"/>
          </p:cNvGraphicFramePr>
          <p:nvPr>
            <p:extLst>
              <p:ext uri="{D42A27DB-BD31-4B8C-83A1-F6EECF244321}">
                <p14:modId xmlns:p14="http://schemas.microsoft.com/office/powerpoint/2010/main" val="2732620250"/>
              </p:ext>
            </p:extLst>
          </p:nvPr>
        </p:nvGraphicFramePr>
        <p:xfrm>
          <a:off x="685800" y="4572000"/>
          <a:ext cx="889000" cy="455612"/>
        </p:xfrm>
        <a:graphic>
          <a:graphicData uri="http://schemas.openxmlformats.org/presentationml/2006/ole">
            <mc:AlternateContent xmlns:mc="http://schemas.openxmlformats.org/markup-compatibility/2006">
              <mc:Choice xmlns:v="urn:schemas-microsoft-com:vml" Requires="v">
                <p:oleObj spid="_x0000_s41170" name="Equation" r:id="rId8" imgW="444240" imgH="228600" progId="Equation.DSMT4">
                  <p:embed/>
                </p:oleObj>
              </mc:Choice>
              <mc:Fallback>
                <p:oleObj name="Equation" r:id="rId8" imgW="444240" imgH="228600" progId="Equation.DSMT4">
                  <p:embed/>
                  <p:pic>
                    <p:nvPicPr>
                      <p:cNvPr id="12" name="Object 11">
                        <a:extLst>
                          <a:ext uri="{FF2B5EF4-FFF2-40B4-BE49-F238E27FC236}">
                            <a16:creationId xmlns:a16="http://schemas.microsoft.com/office/drawing/2014/main" id="{B24C0CE7-0D11-408B-8B0F-768172F99EB5}"/>
                          </a:ext>
                        </a:extLst>
                      </p:cNvPr>
                      <p:cNvPicPr/>
                      <p:nvPr/>
                    </p:nvPicPr>
                    <p:blipFill>
                      <a:blip r:embed="rId9"/>
                      <a:stretch>
                        <a:fillRect/>
                      </a:stretch>
                    </p:blipFill>
                    <p:spPr>
                      <a:xfrm>
                        <a:off x="685800" y="4572000"/>
                        <a:ext cx="889000" cy="455612"/>
                      </a:xfrm>
                      <a:prstGeom prst="rect">
                        <a:avLst/>
                      </a:prstGeom>
                    </p:spPr>
                  </p:pic>
                </p:oleObj>
              </mc:Fallback>
            </mc:AlternateContent>
          </a:graphicData>
        </a:graphic>
      </p:graphicFrame>
    </p:spTree>
    <p:extLst>
      <p:ext uri="{BB962C8B-B14F-4D97-AF65-F5344CB8AC3E}">
        <p14:creationId xmlns:p14="http://schemas.microsoft.com/office/powerpoint/2010/main" val="302331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Disciplina „SAIC”</a:t>
            </a:r>
            <a:endParaRPr lang="en-US"/>
          </a:p>
        </p:txBody>
      </p:sp>
      <p:sp>
        <p:nvSpPr>
          <p:cNvPr id="6" name="Content Placeholder 5"/>
          <p:cNvSpPr>
            <a:spLocks noGrp="1"/>
          </p:cNvSpPr>
          <p:nvPr>
            <p:ph idx="1"/>
          </p:nvPr>
        </p:nvSpPr>
        <p:spPr/>
        <p:txBody>
          <a:bodyPr>
            <a:normAutofit/>
          </a:bodyPr>
          <a:lstStyle/>
          <a:p>
            <a:pPr marL="0" indent="0">
              <a:buNone/>
            </a:pPr>
            <a:r>
              <a:rPr lang="ro-RO" b="1">
                <a:solidFill>
                  <a:srgbClr val="0070C0"/>
                </a:solidFill>
              </a:rPr>
              <a:t>Structură</a:t>
            </a:r>
          </a:p>
          <a:p>
            <a:r>
              <a:rPr lang="en-US"/>
              <a:t>1</a:t>
            </a:r>
            <a:r>
              <a:rPr lang="ro-RO"/>
              <a:t> oră curs</a:t>
            </a:r>
            <a:r>
              <a:rPr lang="en-US"/>
              <a:t>/</a:t>
            </a:r>
            <a:r>
              <a:rPr lang="ro-RO"/>
              <a:t>săpt.</a:t>
            </a:r>
          </a:p>
          <a:p>
            <a:r>
              <a:rPr lang="ro-RO"/>
              <a:t>2 ore proiect</a:t>
            </a:r>
            <a:r>
              <a:rPr lang="en-US"/>
              <a:t>/</a:t>
            </a:r>
            <a:r>
              <a:rPr lang="ro-RO"/>
              <a:t>săpt.</a:t>
            </a:r>
          </a:p>
          <a:p>
            <a:pPr marL="0" indent="0">
              <a:buNone/>
            </a:pPr>
            <a:endParaRPr lang="ro-RO" b="1">
              <a:solidFill>
                <a:srgbClr val="0070C0"/>
              </a:solidFill>
            </a:endParaRPr>
          </a:p>
          <a:p>
            <a:pPr marL="0" indent="0">
              <a:buNone/>
            </a:pPr>
            <a:r>
              <a:rPr lang="ro-RO" b="1">
                <a:solidFill>
                  <a:srgbClr val="0070C0"/>
                </a:solidFill>
              </a:rPr>
              <a:t>Evaluare</a:t>
            </a:r>
          </a:p>
          <a:p>
            <a:r>
              <a:rPr lang="ro-RO"/>
              <a:t>Examen+parțiale = 40%</a:t>
            </a:r>
          </a:p>
          <a:p>
            <a:r>
              <a:rPr lang="ro-RO"/>
              <a:t>Proiect = 60%</a:t>
            </a:r>
          </a:p>
        </p:txBody>
      </p:sp>
      <p:sp>
        <p:nvSpPr>
          <p:cNvPr id="3" name="Date Placeholder 2"/>
          <p:cNvSpPr>
            <a:spLocks noGrp="1"/>
          </p:cNvSpPr>
          <p:nvPr>
            <p:ph type="dt" sz="half" idx="10"/>
          </p:nvPr>
        </p:nvSpPr>
        <p:spPr/>
        <p:txBody>
          <a:bodyPr/>
          <a:lstStyle/>
          <a:p>
            <a:fld id="{30900994-A737-4371-802C-772BFA6270F6}" type="datetime1">
              <a:rPr lang="en-US" smtClean="0"/>
              <a:t>6/8/2019</a:t>
            </a:fld>
            <a:endParaRPr lang="en-US"/>
          </a:p>
        </p:txBody>
      </p:sp>
      <p:sp>
        <p:nvSpPr>
          <p:cNvPr id="4" name="Footer Placeholder 3"/>
          <p:cNvSpPr>
            <a:spLocks noGrp="1"/>
          </p:cNvSpPr>
          <p:nvPr>
            <p:ph type="ftr" sz="quarter" idx="11"/>
          </p:nvPr>
        </p:nvSpPr>
        <p:spPr/>
        <p:txBody>
          <a:bodyPr/>
          <a:lstStyle/>
          <a:p>
            <a:r>
              <a:rPr lang="en-US"/>
              <a:t>SAIC-Cursul nr. 1</a:t>
            </a:r>
          </a:p>
        </p:txBody>
      </p:sp>
      <p:sp>
        <p:nvSpPr>
          <p:cNvPr id="5" name="Slide Number Placeholder 4"/>
          <p:cNvSpPr>
            <a:spLocks noGrp="1"/>
          </p:cNvSpPr>
          <p:nvPr>
            <p:ph type="sldNum" sz="quarter" idx="12"/>
          </p:nvPr>
        </p:nvSpPr>
        <p:spPr/>
        <p:txBody>
          <a:bodyPr/>
          <a:lstStyle/>
          <a:p>
            <a:fld id="{C8D03C79-9948-4E13-80CE-50CD36ACA350}" type="slidenum">
              <a:rPr lang="en-US" smtClean="0"/>
              <a:t>2</a:t>
            </a:fld>
            <a:endParaRPr lang="en-US"/>
          </a:p>
        </p:txBody>
      </p:sp>
    </p:spTree>
    <p:extLst>
      <p:ext uri="{BB962C8B-B14F-4D97-AF65-F5344CB8AC3E}">
        <p14:creationId xmlns:p14="http://schemas.microsoft.com/office/powerpoint/2010/main" val="85900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a:t>Se înlocuiesc aceste relații în ecuația de bază a AO:</a:t>
            </a:r>
          </a:p>
          <a:p>
            <a:endParaRPr lang="ro-RO"/>
          </a:p>
          <a:p>
            <a:endParaRPr lang="ro-RO"/>
          </a:p>
          <a:p>
            <a:r>
              <a:rPr lang="ro-RO"/>
              <a:t>Dezvoltând și rezolvând pentru U</a:t>
            </a:r>
            <a:r>
              <a:rPr lang="ro-RO" baseline="-25000"/>
              <a:t>o</a:t>
            </a:r>
            <a:r>
              <a:rPr lang="ro-RO"/>
              <a:t> </a:t>
            </a:r>
          </a:p>
          <a:p>
            <a:endParaRPr lang="ro-RO"/>
          </a:p>
          <a:p>
            <a:endParaRPr lang="ro-RO"/>
          </a:p>
          <a:p>
            <a:r>
              <a:rPr lang="ro-RO"/>
              <a:t>Dacă se împarte și numărătorul și numitorul termenului din dreapta cu </a:t>
            </a:r>
            <a:r>
              <a:rPr lang="ro-RO" b="1" i="1"/>
              <a:t>a</a:t>
            </a:r>
            <a:endParaRPr lang="en-US"/>
          </a:p>
        </p:txBody>
      </p:sp>
      <p:sp>
        <p:nvSpPr>
          <p:cNvPr id="2" name="Title 1"/>
          <p:cNvSpPr>
            <a:spLocks noGrp="1"/>
          </p:cNvSpPr>
          <p:nvPr>
            <p:ph type="title"/>
          </p:nvPr>
        </p:nvSpPr>
        <p:spPr/>
        <p:txBody>
          <a:bodyPr/>
          <a:lstStyle/>
          <a:p>
            <a:r>
              <a:rPr lang="ro-RO"/>
              <a:t>AO. Configurația neinversoare</a:t>
            </a:r>
            <a:endParaRPr lang="en-US"/>
          </a:p>
        </p:txBody>
      </p:sp>
      <p:sp>
        <p:nvSpPr>
          <p:cNvPr id="4" name="Date Placeholder 3"/>
          <p:cNvSpPr>
            <a:spLocks noGrp="1"/>
          </p:cNvSpPr>
          <p:nvPr>
            <p:ph type="dt" sz="half" idx="10"/>
          </p:nvPr>
        </p:nvSpPr>
        <p:spPr/>
        <p:txBody>
          <a:bodyPr/>
          <a:lstStyle/>
          <a:p>
            <a:pPr>
              <a:defRPr/>
            </a:pPr>
            <a:fld id="{9E35E266-788A-4A08-9838-53500272D04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20</a:t>
            </a:fld>
            <a:endParaRPr lang="en-US"/>
          </a:p>
        </p:txBody>
      </p:sp>
      <p:pic>
        <p:nvPicPr>
          <p:cNvPr id="11" name="Picture 10">
            <a:extLst>
              <a:ext uri="{FF2B5EF4-FFF2-40B4-BE49-F238E27FC236}">
                <a16:creationId xmlns:a16="http://schemas.microsoft.com/office/drawing/2014/main" id="{C77DD9B3-1040-449A-A47D-1FF706A54D8A}"/>
              </a:ext>
            </a:extLst>
          </p:cNvPr>
          <p:cNvPicPr>
            <a:picLocks noChangeAspect="1"/>
          </p:cNvPicPr>
          <p:nvPr/>
        </p:nvPicPr>
        <p:blipFill>
          <a:blip r:embed="rId3"/>
          <a:stretch>
            <a:fillRect/>
          </a:stretch>
        </p:blipFill>
        <p:spPr>
          <a:xfrm>
            <a:off x="5008012" y="4920831"/>
            <a:ext cx="3400425" cy="1539063"/>
          </a:xfrm>
          <a:prstGeom prst="rect">
            <a:avLst/>
          </a:prstGeom>
        </p:spPr>
      </p:pic>
      <p:graphicFrame>
        <p:nvGraphicFramePr>
          <p:cNvPr id="8" name="Object 7">
            <a:extLst>
              <a:ext uri="{FF2B5EF4-FFF2-40B4-BE49-F238E27FC236}">
                <a16:creationId xmlns:a16="http://schemas.microsoft.com/office/drawing/2014/main" id="{C447C684-5B6B-4D7E-A2FB-0B1296FE65AE}"/>
              </a:ext>
            </a:extLst>
          </p:cNvPr>
          <p:cNvGraphicFramePr>
            <a:graphicFrameLocks noChangeAspect="1"/>
          </p:cNvGraphicFramePr>
          <p:nvPr>
            <p:extLst>
              <p:ext uri="{D42A27DB-BD31-4B8C-83A1-F6EECF244321}">
                <p14:modId xmlns:p14="http://schemas.microsoft.com/office/powerpoint/2010/main" val="2595270175"/>
              </p:ext>
            </p:extLst>
          </p:nvPr>
        </p:nvGraphicFramePr>
        <p:xfrm>
          <a:off x="735563" y="1994340"/>
          <a:ext cx="2946240" cy="964800"/>
        </p:xfrm>
        <a:graphic>
          <a:graphicData uri="http://schemas.openxmlformats.org/presentationml/2006/ole">
            <mc:AlternateContent xmlns:mc="http://schemas.openxmlformats.org/markup-compatibility/2006">
              <mc:Choice xmlns:v="urn:schemas-microsoft-com:vml" Requires="v">
                <p:oleObj spid="_x0000_s42253" name="Equation" r:id="rId4" imgW="1473120" imgH="482400" progId="Equation.DSMT4">
                  <p:embed/>
                </p:oleObj>
              </mc:Choice>
              <mc:Fallback>
                <p:oleObj name="Equation" r:id="rId4" imgW="1473120" imgH="482400" progId="Equation.DSMT4">
                  <p:embed/>
                  <p:pic>
                    <p:nvPicPr>
                      <p:cNvPr id="0" name=""/>
                      <p:cNvPicPr/>
                      <p:nvPr/>
                    </p:nvPicPr>
                    <p:blipFill>
                      <a:blip r:embed="rId5"/>
                      <a:stretch>
                        <a:fillRect/>
                      </a:stretch>
                    </p:blipFill>
                    <p:spPr>
                      <a:xfrm>
                        <a:off x="735563" y="1994340"/>
                        <a:ext cx="2946240" cy="9648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F140C91-005D-4B77-89C7-DB96055B63CF}"/>
              </a:ext>
            </a:extLst>
          </p:cNvPr>
          <p:cNvGraphicFramePr>
            <a:graphicFrameLocks noChangeAspect="1"/>
          </p:cNvGraphicFramePr>
          <p:nvPr>
            <p:extLst>
              <p:ext uri="{D42A27DB-BD31-4B8C-83A1-F6EECF244321}">
                <p14:modId xmlns:p14="http://schemas.microsoft.com/office/powerpoint/2010/main" val="3075669602"/>
              </p:ext>
            </p:extLst>
          </p:nvPr>
        </p:nvGraphicFramePr>
        <p:xfrm>
          <a:off x="735563" y="3346470"/>
          <a:ext cx="2286000" cy="914400"/>
        </p:xfrm>
        <a:graphic>
          <a:graphicData uri="http://schemas.openxmlformats.org/presentationml/2006/ole">
            <mc:AlternateContent xmlns:mc="http://schemas.openxmlformats.org/markup-compatibility/2006">
              <mc:Choice xmlns:v="urn:schemas-microsoft-com:vml" Requires="v">
                <p:oleObj spid="_x0000_s42254" name="Equation" r:id="rId6" imgW="1143000" imgH="457200" progId="Equation.DSMT4">
                  <p:embed/>
                </p:oleObj>
              </mc:Choice>
              <mc:Fallback>
                <p:oleObj name="Equation" r:id="rId6" imgW="1143000" imgH="457200" progId="Equation.DSMT4">
                  <p:embed/>
                  <p:pic>
                    <p:nvPicPr>
                      <p:cNvPr id="0" name=""/>
                      <p:cNvPicPr/>
                      <p:nvPr/>
                    </p:nvPicPr>
                    <p:blipFill>
                      <a:blip r:embed="rId7"/>
                      <a:stretch>
                        <a:fillRect/>
                      </a:stretch>
                    </p:blipFill>
                    <p:spPr>
                      <a:xfrm>
                        <a:off x="735563" y="3346470"/>
                        <a:ext cx="2286000" cy="914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0D1357B-AE0C-4A99-8EFA-9CF64DA795DE}"/>
              </a:ext>
            </a:extLst>
          </p:cNvPr>
          <p:cNvGraphicFramePr>
            <a:graphicFrameLocks noChangeAspect="1"/>
          </p:cNvGraphicFramePr>
          <p:nvPr>
            <p:extLst>
              <p:ext uri="{D42A27DB-BD31-4B8C-83A1-F6EECF244321}">
                <p14:modId xmlns:p14="http://schemas.microsoft.com/office/powerpoint/2010/main" val="710533792"/>
              </p:ext>
            </p:extLst>
          </p:nvPr>
        </p:nvGraphicFramePr>
        <p:xfrm>
          <a:off x="735563" y="5167734"/>
          <a:ext cx="2234880" cy="1218960"/>
        </p:xfrm>
        <a:graphic>
          <a:graphicData uri="http://schemas.openxmlformats.org/presentationml/2006/ole">
            <mc:AlternateContent xmlns:mc="http://schemas.openxmlformats.org/markup-compatibility/2006">
              <mc:Choice xmlns:v="urn:schemas-microsoft-com:vml" Requires="v">
                <p:oleObj spid="_x0000_s42255" name="Equation" r:id="rId8" imgW="1117440" imgH="609480" progId="Equation.DSMT4">
                  <p:embed/>
                </p:oleObj>
              </mc:Choice>
              <mc:Fallback>
                <p:oleObj name="Equation" r:id="rId8" imgW="1117440" imgH="609480" progId="Equation.DSMT4">
                  <p:embed/>
                  <p:pic>
                    <p:nvPicPr>
                      <p:cNvPr id="0" name=""/>
                      <p:cNvPicPr/>
                      <p:nvPr/>
                    </p:nvPicPr>
                    <p:blipFill>
                      <a:blip r:embed="rId9"/>
                      <a:stretch>
                        <a:fillRect/>
                      </a:stretch>
                    </p:blipFill>
                    <p:spPr>
                      <a:xfrm>
                        <a:off x="735563" y="5167734"/>
                        <a:ext cx="2234880" cy="1218960"/>
                      </a:xfrm>
                      <a:prstGeom prst="rect">
                        <a:avLst/>
                      </a:prstGeom>
                    </p:spPr>
                  </p:pic>
                </p:oleObj>
              </mc:Fallback>
            </mc:AlternateContent>
          </a:graphicData>
        </a:graphic>
      </p:graphicFrame>
    </p:spTree>
    <p:extLst>
      <p:ext uri="{BB962C8B-B14F-4D97-AF65-F5344CB8AC3E}">
        <p14:creationId xmlns:p14="http://schemas.microsoft.com/office/powerpoint/2010/main" val="3258313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Configurația neinversoare</a:t>
            </a:r>
            <a:endParaRPr lang="en-US"/>
          </a:p>
        </p:txBody>
      </p:sp>
      <p:sp>
        <p:nvSpPr>
          <p:cNvPr id="3" name="Content Placeholder 2"/>
          <p:cNvSpPr>
            <a:spLocks noGrp="1"/>
          </p:cNvSpPr>
          <p:nvPr>
            <p:ph idx="1"/>
          </p:nvPr>
        </p:nvSpPr>
        <p:spPr/>
        <p:txBody>
          <a:bodyPr/>
          <a:lstStyle/>
          <a:p>
            <a:endParaRPr lang="ro-RO"/>
          </a:p>
          <a:p>
            <a:endParaRPr lang="ro-RO"/>
          </a:p>
          <a:p>
            <a:endParaRPr lang="ro-RO"/>
          </a:p>
          <a:p>
            <a:r>
              <a:rPr lang="ro-RO"/>
              <a:t>Dacă </a:t>
            </a:r>
            <a:r>
              <a:rPr lang="ro-RO" b="1" i="1"/>
              <a:t>a</a:t>
            </a:r>
            <a:r>
              <a:rPr lang="ro-RO"/>
              <a:t> este foarte mare, termenii </a:t>
            </a:r>
            <a:r>
              <a:rPr lang="ro-RO" b="1"/>
              <a:t>R</a:t>
            </a:r>
            <a:r>
              <a:rPr lang="ro-RO" b="1" baseline="-25000"/>
              <a:t>1</a:t>
            </a:r>
            <a:r>
              <a:rPr lang="ro-RO" b="1"/>
              <a:t>/a</a:t>
            </a:r>
            <a:r>
              <a:rPr lang="ro-RO"/>
              <a:t> și </a:t>
            </a:r>
            <a:r>
              <a:rPr lang="ro-RO" b="1"/>
              <a:t>R</a:t>
            </a:r>
            <a:r>
              <a:rPr lang="ro-RO" b="1" baseline="-25000"/>
              <a:t>2</a:t>
            </a:r>
            <a:r>
              <a:rPr lang="ro-RO" b="1"/>
              <a:t>/a</a:t>
            </a:r>
            <a:r>
              <a:rPr lang="ro-RO"/>
              <a:t> tind la zero</a:t>
            </a:r>
          </a:p>
          <a:p>
            <a:endParaRPr lang="ro-RO"/>
          </a:p>
          <a:p>
            <a:endParaRPr lang="ro-RO"/>
          </a:p>
          <a:p>
            <a:endParaRPr lang="ro-RO"/>
          </a:p>
          <a:p>
            <a:r>
              <a:rPr lang="ro-RO"/>
              <a:t>Unde amplificarea configurației neinversoare este</a:t>
            </a:r>
          </a:p>
        </p:txBody>
      </p:sp>
      <p:sp>
        <p:nvSpPr>
          <p:cNvPr id="4" name="Date Placeholder 3"/>
          <p:cNvSpPr>
            <a:spLocks noGrp="1"/>
          </p:cNvSpPr>
          <p:nvPr>
            <p:ph type="dt" sz="half" idx="10"/>
          </p:nvPr>
        </p:nvSpPr>
        <p:spPr/>
        <p:txBody>
          <a:bodyPr/>
          <a:lstStyle/>
          <a:p>
            <a:pPr>
              <a:defRPr/>
            </a:pPr>
            <a:fld id="{A84EE2F9-A0E6-4E26-BE3F-692C94AE871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21</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46066704"/>
              </p:ext>
            </p:extLst>
          </p:nvPr>
        </p:nvGraphicFramePr>
        <p:xfrm>
          <a:off x="3695760" y="5257800"/>
          <a:ext cx="1752480" cy="863280"/>
        </p:xfrm>
        <a:graphic>
          <a:graphicData uri="http://schemas.openxmlformats.org/presentationml/2006/ole">
            <mc:AlternateContent xmlns:mc="http://schemas.openxmlformats.org/markup-compatibility/2006">
              <mc:Choice xmlns:v="urn:schemas-microsoft-com:vml" Requires="v">
                <p:oleObj spid="_x0000_s43271" name="Equation" r:id="rId3" imgW="876240" imgH="431640" progId="Equation.3">
                  <p:embed/>
                </p:oleObj>
              </mc:Choice>
              <mc:Fallback>
                <p:oleObj name="Equation" r:id="rId3" imgW="876240" imgH="431640" progId="Equation.3">
                  <p:embed/>
                  <p:pic>
                    <p:nvPicPr>
                      <p:cNvPr id="0" name=""/>
                      <p:cNvPicPr/>
                      <p:nvPr/>
                    </p:nvPicPr>
                    <p:blipFill>
                      <a:blip r:embed="rId4"/>
                      <a:stretch>
                        <a:fillRect/>
                      </a:stretch>
                    </p:blipFill>
                    <p:spPr>
                      <a:xfrm>
                        <a:off x="3695760" y="5257800"/>
                        <a:ext cx="1752480" cy="863280"/>
                      </a:xfrm>
                      <a:prstGeom prst="rect">
                        <a:avLst/>
                      </a:prstGeom>
                      <a:solidFill>
                        <a:srgbClr val="FFFF00"/>
                      </a:solidFill>
                    </p:spPr>
                  </p:pic>
                </p:oleObj>
              </mc:Fallback>
            </mc:AlternateContent>
          </a:graphicData>
        </a:graphic>
      </p:graphicFrame>
      <p:graphicFrame>
        <p:nvGraphicFramePr>
          <p:cNvPr id="10" name="Object 9">
            <a:extLst>
              <a:ext uri="{FF2B5EF4-FFF2-40B4-BE49-F238E27FC236}">
                <a16:creationId xmlns:a16="http://schemas.microsoft.com/office/drawing/2014/main" id="{3D409154-9A9C-4485-89D4-2A00F2EC5BAC}"/>
              </a:ext>
            </a:extLst>
          </p:cNvPr>
          <p:cNvGraphicFramePr>
            <a:graphicFrameLocks noChangeAspect="1"/>
          </p:cNvGraphicFramePr>
          <p:nvPr>
            <p:extLst>
              <p:ext uri="{D42A27DB-BD31-4B8C-83A1-F6EECF244321}">
                <p14:modId xmlns:p14="http://schemas.microsoft.com/office/powerpoint/2010/main" val="2977656826"/>
              </p:ext>
            </p:extLst>
          </p:nvPr>
        </p:nvGraphicFramePr>
        <p:xfrm>
          <a:off x="735563" y="1600200"/>
          <a:ext cx="2234880" cy="1218960"/>
        </p:xfrm>
        <a:graphic>
          <a:graphicData uri="http://schemas.openxmlformats.org/presentationml/2006/ole">
            <mc:AlternateContent xmlns:mc="http://schemas.openxmlformats.org/markup-compatibility/2006">
              <mc:Choice xmlns:v="urn:schemas-microsoft-com:vml" Requires="v">
                <p:oleObj spid="_x0000_s43272" name="Equation" r:id="rId5" imgW="1117440" imgH="609480" progId="Equation.DSMT4">
                  <p:embed/>
                </p:oleObj>
              </mc:Choice>
              <mc:Fallback>
                <p:oleObj name="Equation" r:id="rId5" imgW="1117440" imgH="609480" progId="Equation.DSMT4">
                  <p:embed/>
                  <p:pic>
                    <p:nvPicPr>
                      <p:cNvPr id="13" name="Object 12">
                        <a:extLst>
                          <a:ext uri="{FF2B5EF4-FFF2-40B4-BE49-F238E27FC236}">
                            <a16:creationId xmlns:a16="http://schemas.microsoft.com/office/drawing/2014/main" id="{50D1357B-AE0C-4A99-8EFA-9CF64DA795DE}"/>
                          </a:ext>
                        </a:extLst>
                      </p:cNvPr>
                      <p:cNvPicPr/>
                      <p:nvPr/>
                    </p:nvPicPr>
                    <p:blipFill>
                      <a:blip r:embed="rId6"/>
                      <a:stretch>
                        <a:fillRect/>
                      </a:stretch>
                    </p:blipFill>
                    <p:spPr>
                      <a:xfrm>
                        <a:off x="735563" y="1600200"/>
                        <a:ext cx="2234880" cy="121896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2F3BE09-FC7F-4F38-AF70-611E2C344652}"/>
              </a:ext>
            </a:extLst>
          </p:cNvPr>
          <p:cNvPicPr>
            <a:picLocks noChangeAspect="1"/>
          </p:cNvPicPr>
          <p:nvPr/>
        </p:nvPicPr>
        <p:blipFill>
          <a:blip r:embed="rId7"/>
          <a:stretch>
            <a:fillRect/>
          </a:stretch>
        </p:blipFill>
        <p:spPr>
          <a:xfrm>
            <a:off x="5008012" y="1295400"/>
            <a:ext cx="3400425" cy="1539063"/>
          </a:xfrm>
          <a:prstGeom prst="rect">
            <a:avLst/>
          </a:prstGeom>
        </p:spPr>
      </p:pic>
      <p:graphicFrame>
        <p:nvGraphicFramePr>
          <p:cNvPr id="12" name="Object 11">
            <a:extLst>
              <a:ext uri="{FF2B5EF4-FFF2-40B4-BE49-F238E27FC236}">
                <a16:creationId xmlns:a16="http://schemas.microsoft.com/office/drawing/2014/main" id="{3A021F70-AD95-4EE0-9DB7-FD04FFBAFEDF}"/>
              </a:ext>
            </a:extLst>
          </p:cNvPr>
          <p:cNvGraphicFramePr>
            <a:graphicFrameLocks noChangeAspect="1"/>
          </p:cNvGraphicFramePr>
          <p:nvPr>
            <p:extLst>
              <p:ext uri="{D42A27DB-BD31-4B8C-83A1-F6EECF244321}">
                <p14:modId xmlns:p14="http://schemas.microsoft.com/office/powerpoint/2010/main" val="267062716"/>
              </p:ext>
            </p:extLst>
          </p:nvPr>
        </p:nvGraphicFramePr>
        <p:xfrm>
          <a:off x="741783" y="3563732"/>
          <a:ext cx="3479760" cy="964800"/>
        </p:xfrm>
        <a:graphic>
          <a:graphicData uri="http://schemas.openxmlformats.org/presentationml/2006/ole">
            <mc:AlternateContent xmlns:mc="http://schemas.openxmlformats.org/markup-compatibility/2006">
              <mc:Choice xmlns:v="urn:schemas-microsoft-com:vml" Requires="v">
                <p:oleObj spid="_x0000_s43273" name="Equation" r:id="rId8" imgW="1739880" imgH="482400" progId="Equation.DSMT4">
                  <p:embed/>
                </p:oleObj>
              </mc:Choice>
              <mc:Fallback>
                <p:oleObj name="Equation" r:id="rId8" imgW="1739880" imgH="482400" progId="Equation.DSMT4">
                  <p:embed/>
                  <p:pic>
                    <p:nvPicPr>
                      <p:cNvPr id="0" name=""/>
                      <p:cNvPicPr/>
                      <p:nvPr/>
                    </p:nvPicPr>
                    <p:blipFill>
                      <a:blip r:embed="rId9"/>
                      <a:stretch>
                        <a:fillRect/>
                      </a:stretch>
                    </p:blipFill>
                    <p:spPr>
                      <a:xfrm>
                        <a:off x="741783" y="3563732"/>
                        <a:ext cx="3479760" cy="964800"/>
                      </a:xfrm>
                      <a:prstGeom prst="rect">
                        <a:avLst/>
                      </a:prstGeom>
                    </p:spPr>
                  </p:pic>
                </p:oleObj>
              </mc:Fallback>
            </mc:AlternateContent>
          </a:graphicData>
        </a:graphic>
      </p:graphicFrame>
    </p:spTree>
    <p:extLst>
      <p:ext uri="{BB962C8B-B14F-4D97-AF65-F5344CB8AC3E}">
        <p14:creationId xmlns:p14="http://schemas.microsoft.com/office/powerpoint/2010/main" val="237749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Repetorul (buffer)</a:t>
            </a:r>
            <a:endParaRPr lang="en-US"/>
          </a:p>
        </p:txBody>
      </p:sp>
      <p:sp>
        <p:nvSpPr>
          <p:cNvPr id="3" name="Content Placeholder 2"/>
          <p:cNvSpPr>
            <a:spLocks noGrp="1"/>
          </p:cNvSpPr>
          <p:nvPr>
            <p:ph idx="1"/>
          </p:nvPr>
        </p:nvSpPr>
        <p:spPr/>
        <p:txBody>
          <a:bodyPr/>
          <a:lstStyle/>
          <a:p>
            <a:r>
              <a:rPr lang="ro-RO"/>
              <a:t>Schema</a:t>
            </a:r>
          </a:p>
          <a:p>
            <a:endParaRPr lang="ro-RO"/>
          </a:p>
          <a:p>
            <a:endParaRPr lang="ro-RO"/>
          </a:p>
          <a:p>
            <a:endParaRPr lang="ro-RO"/>
          </a:p>
          <a:p>
            <a:r>
              <a:rPr lang="ro-RO"/>
              <a:t>Se pornește de la ecuația de bază a AO:</a:t>
            </a:r>
          </a:p>
          <a:p>
            <a:pPr marL="0" indent="0">
              <a:buNone/>
            </a:pPr>
            <a:endParaRPr lang="ro-RO" baseline="-25000"/>
          </a:p>
          <a:p>
            <a:endParaRPr lang="ro-RO" baseline="-25000"/>
          </a:p>
          <a:p>
            <a:endParaRPr lang="ro-RO"/>
          </a:p>
          <a:p>
            <a:endParaRPr lang="ro-RO"/>
          </a:p>
          <a:p>
            <a:r>
              <a:rPr lang="ro-RO"/>
              <a:t>și rezolvând pentru v</a:t>
            </a:r>
            <a:r>
              <a:rPr lang="ro-RO" baseline="-25000"/>
              <a:t>O</a:t>
            </a:r>
            <a:endParaRPr lang="en-US" baseline="-25000"/>
          </a:p>
        </p:txBody>
      </p:sp>
      <p:sp>
        <p:nvSpPr>
          <p:cNvPr id="4" name="Date Placeholder 3"/>
          <p:cNvSpPr>
            <a:spLocks noGrp="1"/>
          </p:cNvSpPr>
          <p:nvPr>
            <p:ph type="dt" sz="half" idx="10"/>
          </p:nvPr>
        </p:nvSpPr>
        <p:spPr/>
        <p:txBody>
          <a:bodyPr/>
          <a:lstStyle/>
          <a:p>
            <a:pPr>
              <a:defRPr/>
            </a:pPr>
            <a:fld id="{34F626A5-6A1D-4E5D-9A79-1DD2494707B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22</a:t>
            </a:fld>
            <a:endParaRPr lang="en-US"/>
          </a:p>
        </p:txBody>
      </p:sp>
      <p:pic>
        <p:nvPicPr>
          <p:cNvPr id="11" name="Picture 10">
            <a:extLst>
              <a:ext uri="{FF2B5EF4-FFF2-40B4-BE49-F238E27FC236}">
                <a16:creationId xmlns:a16="http://schemas.microsoft.com/office/drawing/2014/main" id="{1F759166-7C39-434F-B444-98C9F443EEE4}"/>
              </a:ext>
            </a:extLst>
          </p:cNvPr>
          <p:cNvPicPr>
            <a:picLocks noChangeAspect="1"/>
          </p:cNvPicPr>
          <p:nvPr/>
        </p:nvPicPr>
        <p:blipFill>
          <a:blip r:embed="rId3"/>
          <a:stretch>
            <a:fillRect/>
          </a:stretch>
        </p:blipFill>
        <p:spPr>
          <a:xfrm>
            <a:off x="3157536" y="1872047"/>
            <a:ext cx="2828925" cy="1368056"/>
          </a:xfrm>
          <a:prstGeom prst="rect">
            <a:avLst/>
          </a:prstGeom>
        </p:spPr>
      </p:pic>
      <p:graphicFrame>
        <p:nvGraphicFramePr>
          <p:cNvPr id="12" name="Object 11">
            <a:extLst>
              <a:ext uri="{FF2B5EF4-FFF2-40B4-BE49-F238E27FC236}">
                <a16:creationId xmlns:a16="http://schemas.microsoft.com/office/drawing/2014/main" id="{70FED8D9-8BC9-4027-913E-3A44A93F76A4}"/>
              </a:ext>
            </a:extLst>
          </p:cNvPr>
          <p:cNvGraphicFramePr>
            <a:graphicFrameLocks noChangeAspect="1"/>
          </p:cNvGraphicFramePr>
          <p:nvPr>
            <p:extLst>
              <p:ext uri="{D42A27DB-BD31-4B8C-83A1-F6EECF244321}">
                <p14:modId xmlns:p14="http://schemas.microsoft.com/office/powerpoint/2010/main" val="1513510147"/>
              </p:ext>
            </p:extLst>
          </p:nvPr>
        </p:nvGraphicFramePr>
        <p:xfrm>
          <a:off x="3505680" y="3810000"/>
          <a:ext cx="1980720" cy="507600"/>
        </p:xfrm>
        <a:graphic>
          <a:graphicData uri="http://schemas.openxmlformats.org/presentationml/2006/ole">
            <mc:AlternateContent xmlns:mc="http://schemas.openxmlformats.org/markup-compatibility/2006">
              <mc:Choice xmlns:v="urn:schemas-microsoft-com:vml" Requires="v">
                <p:oleObj spid="_x0000_s44315" name="Equation" r:id="rId4" imgW="990360" imgH="253800" progId="Equation.DSMT4">
                  <p:embed/>
                </p:oleObj>
              </mc:Choice>
              <mc:Fallback>
                <p:oleObj name="Equation" r:id="rId4" imgW="990360" imgH="253800" progId="Equation.DSMT4">
                  <p:embed/>
                  <p:pic>
                    <p:nvPicPr>
                      <p:cNvPr id="11" name="Object 10">
                        <a:extLst>
                          <a:ext uri="{FF2B5EF4-FFF2-40B4-BE49-F238E27FC236}">
                            <a16:creationId xmlns:a16="http://schemas.microsoft.com/office/drawing/2014/main" id="{37C14E08-9897-4C9F-82BA-EF0C28DB04BD}"/>
                          </a:ext>
                        </a:extLst>
                      </p:cNvPr>
                      <p:cNvPicPr/>
                      <p:nvPr/>
                    </p:nvPicPr>
                    <p:blipFill>
                      <a:blip r:embed="rId5"/>
                      <a:stretch>
                        <a:fillRect/>
                      </a:stretch>
                    </p:blipFill>
                    <p:spPr>
                      <a:xfrm>
                        <a:off x="3505680" y="3810000"/>
                        <a:ext cx="1980720" cy="507600"/>
                      </a:xfrm>
                      <a:prstGeom prst="rect">
                        <a:avLst/>
                      </a:prstGeom>
                      <a:solidFill>
                        <a:srgbClr val="FFFF00"/>
                      </a:solidFill>
                    </p:spPr>
                  </p:pic>
                </p:oleObj>
              </mc:Fallback>
            </mc:AlternateContent>
          </a:graphicData>
        </a:graphic>
      </p:graphicFrame>
      <p:graphicFrame>
        <p:nvGraphicFramePr>
          <p:cNvPr id="13" name="Object 12">
            <a:extLst>
              <a:ext uri="{FF2B5EF4-FFF2-40B4-BE49-F238E27FC236}">
                <a16:creationId xmlns:a16="http://schemas.microsoft.com/office/drawing/2014/main" id="{D06C66A4-AF87-4D7C-B6FE-712B65C38D66}"/>
              </a:ext>
            </a:extLst>
          </p:cNvPr>
          <p:cNvGraphicFramePr>
            <a:graphicFrameLocks noChangeAspect="1"/>
          </p:cNvGraphicFramePr>
          <p:nvPr>
            <p:extLst>
              <p:ext uri="{D42A27DB-BD31-4B8C-83A1-F6EECF244321}">
                <p14:modId xmlns:p14="http://schemas.microsoft.com/office/powerpoint/2010/main" val="3144782560"/>
              </p:ext>
            </p:extLst>
          </p:nvPr>
        </p:nvGraphicFramePr>
        <p:xfrm>
          <a:off x="762000" y="4710734"/>
          <a:ext cx="1930400" cy="508000"/>
        </p:xfrm>
        <a:graphic>
          <a:graphicData uri="http://schemas.openxmlformats.org/presentationml/2006/ole">
            <mc:AlternateContent xmlns:mc="http://schemas.openxmlformats.org/markup-compatibility/2006">
              <mc:Choice xmlns:v="urn:schemas-microsoft-com:vml" Requires="v">
                <p:oleObj spid="_x0000_s44316" name="Equation" r:id="rId6" imgW="965160" imgH="253800" progId="Equation.DSMT4">
                  <p:embed/>
                </p:oleObj>
              </mc:Choice>
              <mc:Fallback>
                <p:oleObj name="Equation" r:id="rId6" imgW="965160" imgH="253800" progId="Equation.DSMT4">
                  <p:embed/>
                  <p:pic>
                    <p:nvPicPr>
                      <p:cNvPr id="12" name="Object 11">
                        <a:extLst>
                          <a:ext uri="{FF2B5EF4-FFF2-40B4-BE49-F238E27FC236}">
                            <a16:creationId xmlns:a16="http://schemas.microsoft.com/office/drawing/2014/main" id="{70FED8D9-8BC9-4027-913E-3A44A93F76A4}"/>
                          </a:ext>
                        </a:extLst>
                      </p:cNvPr>
                      <p:cNvPicPr/>
                      <p:nvPr/>
                    </p:nvPicPr>
                    <p:blipFill>
                      <a:blip r:embed="rId7"/>
                      <a:stretch>
                        <a:fillRect/>
                      </a:stretch>
                    </p:blipFill>
                    <p:spPr>
                      <a:xfrm>
                        <a:off x="762000" y="4710734"/>
                        <a:ext cx="1930400" cy="50800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FA114EB0-6E93-4E4D-8729-D532A35A09C3}"/>
              </a:ext>
            </a:extLst>
          </p:cNvPr>
          <p:cNvGraphicFramePr>
            <a:graphicFrameLocks noChangeAspect="1"/>
          </p:cNvGraphicFramePr>
          <p:nvPr>
            <p:extLst>
              <p:ext uri="{D42A27DB-BD31-4B8C-83A1-F6EECF244321}">
                <p14:modId xmlns:p14="http://schemas.microsoft.com/office/powerpoint/2010/main" val="2788863049"/>
              </p:ext>
            </p:extLst>
          </p:nvPr>
        </p:nvGraphicFramePr>
        <p:xfrm>
          <a:off x="762000" y="5690040"/>
          <a:ext cx="1269360" cy="786960"/>
        </p:xfrm>
        <a:graphic>
          <a:graphicData uri="http://schemas.openxmlformats.org/presentationml/2006/ole">
            <mc:AlternateContent xmlns:mc="http://schemas.openxmlformats.org/markup-compatibility/2006">
              <mc:Choice xmlns:v="urn:schemas-microsoft-com:vml" Requires="v">
                <p:oleObj spid="_x0000_s44317" name="Equation" r:id="rId8" imgW="634680" imgH="393480" progId="Equation.DSMT4">
                  <p:embed/>
                </p:oleObj>
              </mc:Choice>
              <mc:Fallback>
                <p:oleObj name="Equation" r:id="rId8" imgW="634680" imgH="393480" progId="Equation.DSMT4">
                  <p:embed/>
                  <p:pic>
                    <p:nvPicPr>
                      <p:cNvPr id="0" name=""/>
                      <p:cNvPicPr/>
                      <p:nvPr/>
                    </p:nvPicPr>
                    <p:blipFill>
                      <a:blip r:embed="rId9"/>
                      <a:stretch>
                        <a:fillRect/>
                      </a:stretch>
                    </p:blipFill>
                    <p:spPr>
                      <a:xfrm>
                        <a:off x="762000" y="5690040"/>
                        <a:ext cx="1269360" cy="78696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611C6BF-F6EE-4572-93C9-CE52016F3C9A}"/>
              </a:ext>
            </a:extLst>
          </p:cNvPr>
          <p:cNvGraphicFramePr>
            <a:graphicFrameLocks noChangeAspect="1"/>
          </p:cNvGraphicFramePr>
          <p:nvPr>
            <p:extLst>
              <p:ext uri="{D42A27DB-BD31-4B8C-83A1-F6EECF244321}">
                <p14:modId xmlns:p14="http://schemas.microsoft.com/office/powerpoint/2010/main" val="3190634092"/>
              </p:ext>
            </p:extLst>
          </p:nvPr>
        </p:nvGraphicFramePr>
        <p:xfrm>
          <a:off x="762000" y="4253534"/>
          <a:ext cx="2005920" cy="457200"/>
        </p:xfrm>
        <a:graphic>
          <a:graphicData uri="http://schemas.openxmlformats.org/presentationml/2006/ole">
            <mc:AlternateContent xmlns:mc="http://schemas.openxmlformats.org/markup-compatibility/2006">
              <mc:Choice xmlns:v="urn:schemas-microsoft-com:vml" Requires="v">
                <p:oleObj spid="_x0000_s44318" name="Equation" r:id="rId10" imgW="1002960" imgH="228600" progId="Equation.DSMT4">
                  <p:embed/>
                </p:oleObj>
              </mc:Choice>
              <mc:Fallback>
                <p:oleObj name="Equation" r:id="rId10" imgW="1002960" imgH="228600" progId="Equation.DSMT4">
                  <p:embed/>
                  <p:pic>
                    <p:nvPicPr>
                      <p:cNvPr id="0" name=""/>
                      <p:cNvPicPr/>
                      <p:nvPr/>
                    </p:nvPicPr>
                    <p:blipFill>
                      <a:blip r:embed="rId11"/>
                      <a:stretch>
                        <a:fillRect/>
                      </a:stretch>
                    </p:blipFill>
                    <p:spPr>
                      <a:xfrm>
                        <a:off x="762000" y="4253534"/>
                        <a:ext cx="2005920" cy="457200"/>
                      </a:xfrm>
                      <a:prstGeom prst="rect">
                        <a:avLst/>
                      </a:prstGeom>
                    </p:spPr>
                  </p:pic>
                </p:oleObj>
              </mc:Fallback>
            </mc:AlternateContent>
          </a:graphicData>
        </a:graphic>
      </p:graphicFrame>
    </p:spTree>
    <p:extLst>
      <p:ext uri="{BB962C8B-B14F-4D97-AF65-F5344CB8AC3E}">
        <p14:creationId xmlns:p14="http://schemas.microsoft.com/office/powerpoint/2010/main" val="3299240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Repetorul</a:t>
            </a:r>
            <a:endParaRPr lang="en-US"/>
          </a:p>
        </p:txBody>
      </p:sp>
      <p:sp>
        <p:nvSpPr>
          <p:cNvPr id="3" name="Content Placeholder 2"/>
          <p:cNvSpPr>
            <a:spLocks noGrp="1"/>
          </p:cNvSpPr>
          <p:nvPr>
            <p:ph idx="1"/>
          </p:nvPr>
        </p:nvSpPr>
        <p:spPr/>
        <p:txBody>
          <a:bodyPr/>
          <a:lstStyle/>
          <a:p>
            <a:endParaRPr lang="ro-RO"/>
          </a:p>
          <a:p>
            <a:endParaRPr lang="ro-RO"/>
          </a:p>
          <a:p>
            <a:r>
              <a:rPr lang="ro-RO"/>
              <a:t>Împărțind cu și numărătorul și numitorul </a:t>
            </a:r>
            <a:r>
              <a:rPr lang="ro-RO" b="1" i="1"/>
              <a:t>a</a:t>
            </a:r>
            <a:endParaRPr lang="ro-RO"/>
          </a:p>
          <a:p>
            <a:endParaRPr lang="ro-RO"/>
          </a:p>
          <a:p>
            <a:endParaRPr lang="ro-RO"/>
          </a:p>
          <a:p>
            <a:endParaRPr lang="ro-RO"/>
          </a:p>
          <a:p>
            <a:r>
              <a:rPr lang="ro-RO"/>
              <a:t>Dacă </a:t>
            </a:r>
            <a:r>
              <a:rPr lang="ro-RO" b="1" i="1"/>
              <a:t>a</a:t>
            </a:r>
            <a:r>
              <a:rPr lang="ro-RO"/>
              <a:t> este foarte mare, termenul </a:t>
            </a:r>
            <a:r>
              <a:rPr lang="ro-RO" b="1"/>
              <a:t>1/</a:t>
            </a:r>
            <a:r>
              <a:rPr lang="ro-RO" b="1" i="1"/>
              <a:t>a</a:t>
            </a:r>
            <a:r>
              <a:rPr lang="ro-RO"/>
              <a:t> se apropie de zero, determinând v</a:t>
            </a:r>
            <a:r>
              <a:rPr lang="ro-RO" baseline="-25000"/>
              <a:t>O</a:t>
            </a:r>
            <a:r>
              <a:rPr lang="ro-RO"/>
              <a:t> = v</a:t>
            </a:r>
            <a:r>
              <a:rPr lang="ro-RO" baseline="-25000"/>
              <a:t>I</a:t>
            </a:r>
            <a:r>
              <a:rPr lang="ro-RO"/>
              <a:t>.</a:t>
            </a:r>
          </a:p>
          <a:p>
            <a:endParaRPr lang="en-US"/>
          </a:p>
        </p:txBody>
      </p:sp>
      <p:sp>
        <p:nvSpPr>
          <p:cNvPr id="4" name="Date Placeholder 3"/>
          <p:cNvSpPr>
            <a:spLocks noGrp="1"/>
          </p:cNvSpPr>
          <p:nvPr>
            <p:ph type="dt" sz="half" idx="10"/>
          </p:nvPr>
        </p:nvSpPr>
        <p:spPr/>
        <p:txBody>
          <a:bodyPr/>
          <a:lstStyle/>
          <a:p>
            <a:pPr>
              <a:defRPr/>
            </a:pPr>
            <a:fld id="{33E4AFC9-F6D3-4C86-AC75-F263CAFCD9F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878972784"/>
              </p:ext>
            </p:extLst>
          </p:nvPr>
        </p:nvGraphicFramePr>
        <p:xfrm>
          <a:off x="4089600" y="5181600"/>
          <a:ext cx="964800" cy="482400"/>
        </p:xfrm>
        <a:graphic>
          <a:graphicData uri="http://schemas.openxmlformats.org/presentationml/2006/ole">
            <mc:AlternateContent xmlns:mc="http://schemas.openxmlformats.org/markup-compatibility/2006">
              <mc:Choice xmlns:v="urn:schemas-microsoft-com:vml" Requires="v">
                <p:oleObj spid="_x0000_s45309" name="Equation" r:id="rId3" imgW="482400" imgH="241200" progId="Equation.3">
                  <p:embed/>
                </p:oleObj>
              </mc:Choice>
              <mc:Fallback>
                <p:oleObj name="Equation" r:id="rId3" imgW="482400" imgH="241200" progId="Equation.3">
                  <p:embed/>
                  <p:pic>
                    <p:nvPicPr>
                      <p:cNvPr id="0" name=""/>
                      <p:cNvPicPr/>
                      <p:nvPr/>
                    </p:nvPicPr>
                    <p:blipFill>
                      <a:blip r:embed="rId4"/>
                      <a:stretch>
                        <a:fillRect/>
                      </a:stretch>
                    </p:blipFill>
                    <p:spPr>
                      <a:xfrm>
                        <a:off x="4089600" y="5181600"/>
                        <a:ext cx="964800" cy="482400"/>
                      </a:xfrm>
                      <a:prstGeom prst="rect">
                        <a:avLst/>
                      </a:prstGeom>
                      <a:solidFill>
                        <a:srgbClr val="FFFF00"/>
                      </a:solidFill>
                    </p:spPr>
                  </p:pic>
                </p:oleObj>
              </mc:Fallback>
            </mc:AlternateContent>
          </a:graphicData>
        </a:graphic>
      </p:graphicFrame>
      <p:pic>
        <p:nvPicPr>
          <p:cNvPr id="10" name="Picture 9">
            <a:extLst>
              <a:ext uri="{FF2B5EF4-FFF2-40B4-BE49-F238E27FC236}">
                <a16:creationId xmlns:a16="http://schemas.microsoft.com/office/drawing/2014/main" id="{0631818D-B271-42DD-A27B-13013DD56722}"/>
              </a:ext>
            </a:extLst>
          </p:cNvPr>
          <p:cNvPicPr>
            <a:picLocks noChangeAspect="1"/>
          </p:cNvPicPr>
          <p:nvPr/>
        </p:nvPicPr>
        <p:blipFill>
          <a:blip r:embed="rId5"/>
          <a:stretch>
            <a:fillRect/>
          </a:stretch>
        </p:blipFill>
        <p:spPr>
          <a:xfrm>
            <a:off x="5845753" y="878072"/>
            <a:ext cx="2828925" cy="1368056"/>
          </a:xfrm>
          <a:prstGeom prst="rect">
            <a:avLst/>
          </a:prstGeom>
        </p:spPr>
      </p:pic>
      <p:graphicFrame>
        <p:nvGraphicFramePr>
          <p:cNvPr id="11" name="Object 10">
            <a:extLst>
              <a:ext uri="{FF2B5EF4-FFF2-40B4-BE49-F238E27FC236}">
                <a16:creationId xmlns:a16="http://schemas.microsoft.com/office/drawing/2014/main" id="{0E138488-AB7A-4945-8387-47E97768B3D5}"/>
              </a:ext>
            </a:extLst>
          </p:cNvPr>
          <p:cNvGraphicFramePr>
            <a:graphicFrameLocks noChangeAspect="1"/>
          </p:cNvGraphicFramePr>
          <p:nvPr>
            <p:extLst>
              <p:ext uri="{D42A27DB-BD31-4B8C-83A1-F6EECF244321}">
                <p14:modId xmlns:p14="http://schemas.microsoft.com/office/powerpoint/2010/main" val="1195682470"/>
              </p:ext>
            </p:extLst>
          </p:nvPr>
        </p:nvGraphicFramePr>
        <p:xfrm>
          <a:off x="762000" y="1600200"/>
          <a:ext cx="1269360" cy="786960"/>
        </p:xfrm>
        <a:graphic>
          <a:graphicData uri="http://schemas.openxmlformats.org/presentationml/2006/ole">
            <mc:AlternateContent xmlns:mc="http://schemas.openxmlformats.org/markup-compatibility/2006">
              <mc:Choice xmlns:v="urn:schemas-microsoft-com:vml" Requires="v">
                <p:oleObj spid="_x0000_s45310" name="Equation" r:id="rId6" imgW="634680" imgH="393480" progId="Equation.DSMT4">
                  <p:embed/>
                </p:oleObj>
              </mc:Choice>
              <mc:Fallback>
                <p:oleObj name="Equation" r:id="rId6" imgW="634680" imgH="393480" progId="Equation.DSMT4">
                  <p:embed/>
                  <p:pic>
                    <p:nvPicPr>
                      <p:cNvPr id="14" name="Object 13">
                        <a:extLst>
                          <a:ext uri="{FF2B5EF4-FFF2-40B4-BE49-F238E27FC236}">
                            <a16:creationId xmlns:a16="http://schemas.microsoft.com/office/drawing/2014/main" id="{FA114EB0-6E93-4E4D-8729-D532A35A09C3}"/>
                          </a:ext>
                        </a:extLst>
                      </p:cNvPr>
                      <p:cNvPicPr/>
                      <p:nvPr/>
                    </p:nvPicPr>
                    <p:blipFill>
                      <a:blip r:embed="rId7"/>
                      <a:stretch>
                        <a:fillRect/>
                      </a:stretch>
                    </p:blipFill>
                    <p:spPr>
                      <a:xfrm>
                        <a:off x="762000" y="1600200"/>
                        <a:ext cx="1269360" cy="786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DBD5F60-B1A1-4C83-9D1D-D661C212660C}"/>
              </a:ext>
            </a:extLst>
          </p:cNvPr>
          <p:cNvGraphicFramePr>
            <a:graphicFrameLocks noChangeAspect="1"/>
          </p:cNvGraphicFramePr>
          <p:nvPr>
            <p:extLst>
              <p:ext uri="{D42A27DB-BD31-4B8C-83A1-F6EECF244321}">
                <p14:modId xmlns:p14="http://schemas.microsoft.com/office/powerpoint/2010/main" val="3338049783"/>
              </p:ext>
            </p:extLst>
          </p:nvPr>
        </p:nvGraphicFramePr>
        <p:xfrm>
          <a:off x="762000" y="2994331"/>
          <a:ext cx="1320480" cy="1167840"/>
        </p:xfrm>
        <a:graphic>
          <a:graphicData uri="http://schemas.openxmlformats.org/presentationml/2006/ole">
            <mc:AlternateContent xmlns:mc="http://schemas.openxmlformats.org/markup-compatibility/2006">
              <mc:Choice xmlns:v="urn:schemas-microsoft-com:vml" Requires="v">
                <p:oleObj spid="_x0000_s45311" name="Equation" r:id="rId8" imgW="660240" imgH="583920" progId="Equation.DSMT4">
                  <p:embed/>
                </p:oleObj>
              </mc:Choice>
              <mc:Fallback>
                <p:oleObj name="Equation" r:id="rId8" imgW="660240" imgH="583920" progId="Equation.DSMT4">
                  <p:embed/>
                  <p:pic>
                    <p:nvPicPr>
                      <p:cNvPr id="0" name=""/>
                      <p:cNvPicPr/>
                      <p:nvPr/>
                    </p:nvPicPr>
                    <p:blipFill>
                      <a:blip r:embed="rId9"/>
                      <a:stretch>
                        <a:fillRect/>
                      </a:stretch>
                    </p:blipFill>
                    <p:spPr>
                      <a:xfrm>
                        <a:off x="762000" y="2994331"/>
                        <a:ext cx="1320480" cy="1167840"/>
                      </a:xfrm>
                      <a:prstGeom prst="rect">
                        <a:avLst/>
                      </a:prstGeom>
                    </p:spPr>
                  </p:pic>
                </p:oleObj>
              </mc:Fallback>
            </mc:AlternateContent>
          </a:graphicData>
        </a:graphic>
      </p:graphicFrame>
    </p:spTree>
    <p:extLst>
      <p:ext uri="{BB962C8B-B14F-4D97-AF65-F5344CB8AC3E}">
        <p14:creationId xmlns:p14="http://schemas.microsoft.com/office/powerpoint/2010/main" val="105879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Amplificatorul diferențial</a:t>
            </a:r>
            <a:endParaRPr lang="en-US"/>
          </a:p>
        </p:txBody>
      </p:sp>
      <p:sp>
        <p:nvSpPr>
          <p:cNvPr id="3" name="Content Placeholder 2"/>
          <p:cNvSpPr>
            <a:spLocks noGrp="1"/>
          </p:cNvSpPr>
          <p:nvPr>
            <p:ph idx="1"/>
          </p:nvPr>
        </p:nvSpPr>
        <p:spPr/>
        <p:txBody>
          <a:bodyPr>
            <a:normAutofit/>
          </a:bodyPr>
          <a:lstStyle/>
          <a:p>
            <a:r>
              <a:rPr lang="ro-RO" sz="2200"/>
              <a:t>Amplificatorul diferențial este o </a:t>
            </a:r>
            <a:br>
              <a:rPr lang="ro-RO" sz="2200"/>
            </a:br>
            <a:r>
              <a:rPr lang="ro-RO" sz="2200"/>
              <a:t>combinație a configurațiilor </a:t>
            </a:r>
            <a:br>
              <a:rPr lang="ro-RO" sz="2200"/>
            </a:br>
            <a:r>
              <a:rPr lang="ro-RO" sz="2200"/>
              <a:t>inversoare și neinversoare.</a:t>
            </a:r>
          </a:p>
          <a:p>
            <a:endParaRPr lang="ro-RO" sz="2200"/>
          </a:p>
          <a:p>
            <a:endParaRPr lang="ro-RO" sz="2200"/>
          </a:p>
          <a:p>
            <a:r>
              <a:rPr lang="ro-RO" sz="2200"/>
              <a:t>Înlocuind în ecuația de bază a AO:</a:t>
            </a:r>
            <a:endParaRPr lang="en-US" sz="2200"/>
          </a:p>
          <a:p>
            <a:endParaRPr lang="en-US" sz="2200"/>
          </a:p>
          <a:p>
            <a:endParaRPr lang="en-US" sz="2200"/>
          </a:p>
          <a:p>
            <a:endParaRPr lang="ro-RO" sz="2200"/>
          </a:p>
          <a:p>
            <a:r>
              <a:rPr lang="ro-RO" sz="2200"/>
              <a:t>Dezvoltând și rezolvând pentru v</a:t>
            </a:r>
            <a:r>
              <a:rPr lang="ro-RO" sz="2200" baseline="-25000"/>
              <a:t>O</a:t>
            </a:r>
            <a:r>
              <a:rPr lang="ro-RO" sz="2200"/>
              <a:t>:</a:t>
            </a:r>
            <a:endParaRPr lang="en-US" sz="2200"/>
          </a:p>
        </p:txBody>
      </p:sp>
      <p:sp>
        <p:nvSpPr>
          <p:cNvPr id="4" name="Date Placeholder 3"/>
          <p:cNvSpPr>
            <a:spLocks noGrp="1"/>
          </p:cNvSpPr>
          <p:nvPr>
            <p:ph type="dt" sz="half" idx="10"/>
          </p:nvPr>
        </p:nvSpPr>
        <p:spPr/>
        <p:txBody>
          <a:bodyPr/>
          <a:lstStyle/>
          <a:p>
            <a:pPr>
              <a:defRPr/>
            </a:pPr>
            <a:fld id="{2D2EFFD3-4ADD-498C-A9FE-D4809103FD6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24</a:t>
            </a:fld>
            <a:endParaRPr lang="en-US"/>
          </a:p>
        </p:txBody>
      </p:sp>
      <p:pic>
        <p:nvPicPr>
          <p:cNvPr id="7" name="Picture 6">
            <a:extLst>
              <a:ext uri="{FF2B5EF4-FFF2-40B4-BE49-F238E27FC236}">
                <a16:creationId xmlns:a16="http://schemas.microsoft.com/office/drawing/2014/main" id="{5EF4D650-195E-4C66-98BE-9E0471EB8B97}"/>
              </a:ext>
            </a:extLst>
          </p:cNvPr>
          <p:cNvPicPr>
            <a:picLocks noChangeAspect="1"/>
          </p:cNvPicPr>
          <p:nvPr/>
        </p:nvPicPr>
        <p:blipFill>
          <a:blip r:embed="rId3"/>
          <a:stretch>
            <a:fillRect/>
          </a:stretch>
        </p:blipFill>
        <p:spPr>
          <a:xfrm>
            <a:off x="5600700" y="1143000"/>
            <a:ext cx="3543300" cy="2522353"/>
          </a:xfrm>
          <a:prstGeom prst="rect">
            <a:avLst/>
          </a:prstGeom>
        </p:spPr>
      </p:pic>
      <p:graphicFrame>
        <p:nvGraphicFramePr>
          <p:cNvPr id="9" name="Object 8">
            <a:extLst>
              <a:ext uri="{FF2B5EF4-FFF2-40B4-BE49-F238E27FC236}">
                <a16:creationId xmlns:a16="http://schemas.microsoft.com/office/drawing/2014/main" id="{73C31E5A-3F9F-44F9-A3FD-19948BBE77FC}"/>
              </a:ext>
            </a:extLst>
          </p:cNvPr>
          <p:cNvGraphicFramePr>
            <a:graphicFrameLocks noChangeAspect="1"/>
          </p:cNvGraphicFramePr>
          <p:nvPr>
            <p:extLst>
              <p:ext uri="{D42A27DB-BD31-4B8C-83A1-F6EECF244321}">
                <p14:modId xmlns:p14="http://schemas.microsoft.com/office/powerpoint/2010/main" val="1914328832"/>
              </p:ext>
            </p:extLst>
          </p:nvPr>
        </p:nvGraphicFramePr>
        <p:xfrm>
          <a:off x="686400" y="2625169"/>
          <a:ext cx="1802880" cy="863280"/>
        </p:xfrm>
        <a:graphic>
          <a:graphicData uri="http://schemas.openxmlformats.org/presentationml/2006/ole">
            <mc:AlternateContent xmlns:mc="http://schemas.openxmlformats.org/markup-compatibility/2006">
              <mc:Choice xmlns:v="urn:schemas-microsoft-com:vml" Requires="v">
                <p:oleObj spid="_x0000_s46418" name="Equation" r:id="rId4" imgW="901440" imgH="431640" progId="Equation.DSMT4">
                  <p:embed/>
                </p:oleObj>
              </mc:Choice>
              <mc:Fallback>
                <p:oleObj name="Equation" r:id="rId4" imgW="901440" imgH="431640" progId="Equation.DSMT4">
                  <p:embed/>
                  <p:pic>
                    <p:nvPicPr>
                      <p:cNvPr id="0" name=""/>
                      <p:cNvPicPr/>
                      <p:nvPr/>
                    </p:nvPicPr>
                    <p:blipFill>
                      <a:blip r:embed="rId5"/>
                      <a:stretch>
                        <a:fillRect/>
                      </a:stretch>
                    </p:blipFill>
                    <p:spPr>
                      <a:xfrm>
                        <a:off x="686400" y="2625169"/>
                        <a:ext cx="1802880" cy="86328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D8DBA75-DE25-4F74-A47D-695AF10266D1}"/>
              </a:ext>
            </a:extLst>
          </p:cNvPr>
          <p:cNvGraphicFramePr>
            <a:graphicFrameLocks noChangeAspect="1"/>
          </p:cNvGraphicFramePr>
          <p:nvPr>
            <p:extLst>
              <p:ext uri="{D42A27DB-BD31-4B8C-83A1-F6EECF244321}">
                <p14:modId xmlns:p14="http://schemas.microsoft.com/office/powerpoint/2010/main" val="2375283545"/>
              </p:ext>
            </p:extLst>
          </p:nvPr>
        </p:nvGraphicFramePr>
        <p:xfrm>
          <a:off x="2870640" y="2599609"/>
          <a:ext cx="2615760" cy="914400"/>
        </p:xfrm>
        <a:graphic>
          <a:graphicData uri="http://schemas.openxmlformats.org/presentationml/2006/ole">
            <mc:AlternateContent xmlns:mc="http://schemas.openxmlformats.org/markup-compatibility/2006">
              <mc:Choice xmlns:v="urn:schemas-microsoft-com:vml" Requires="v">
                <p:oleObj spid="_x0000_s46419" name="Equation" r:id="rId6" imgW="1307880" imgH="457200" progId="Equation.DSMT4">
                  <p:embed/>
                </p:oleObj>
              </mc:Choice>
              <mc:Fallback>
                <p:oleObj name="Equation" r:id="rId6" imgW="1307880" imgH="457200" progId="Equation.DSMT4">
                  <p:embed/>
                  <p:pic>
                    <p:nvPicPr>
                      <p:cNvPr id="0" name=""/>
                      <p:cNvPicPr/>
                      <p:nvPr/>
                    </p:nvPicPr>
                    <p:blipFill>
                      <a:blip r:embed="rId7"/>
                      <a:stretch>
                        <a:fillRect/>
                      </a:stretch>
                    </p:blipFill>
                    <p:spPr>
                      <a:xfrm>
                        <a:off x="2870640" y="2599609"/>
                        <a:ext cx="2615760" cy="9144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BA44F55-9EB0-4BC3-8E7A-60EFCB3E236B}"/>
              </a:ext>
            </a:extLst>
          </p:cNvPr>
          <p:cNvGraphicFramePr>
            <a:graphicFrameLocks noChangeAspect="1"/>
          </p:cNvGraphicFramePr>
          <p:nvPr>
            <p:extLst>
              <p:ext uri="{D42A27DB-BD31-4B8C-83A1-F6EECF244321}">
                <p14:modId xmlns:p14="http://schemas.microsoft.com/office/powerpoint/2010/main" val="459905801"/>
              </p:ext>
            </p:extLst>
          </p:nvPr>
        </p:nvGraphicFramePr>
        <p:xfrm>
          <a:off x="686400" y="3968067"/>
          <a:ext cx="4546080" cy="964800"/>
        </p:xfrm>
        <a:graphic>
          <a:graphicData uri="http://schemas.openxmlformats.org/presentationml/2006/ole">
            <mc:AlternateContent xmlns:mc="http://schemas.openxmlformats.org/markup-compatibility/2006">
              <mc:Choice xmlns:v="urn:schemas-microsoft-com:vml" Requires="v">
                <p:oleObj spid="_x0000_s46420" name="Equation" r:id="rId8" imgW="2273040" imgH="482400" progId="Equation.DSMT4">
                  <p:embed/>
                </p:oleObj>
              </mc:Choice>
              <mc:Fallback>
                <p:oleObj name="Equation" r:id="rId8" imgW="2273040" imgH="482400" progId="Equation.DSMT4">
                  <p:embed/>
                  <p:pic>
                    <p:nvPicPr>
                      <p:cNvPr id="0" name=""/>
                      <p:cNvPicPr/>
                      <p:nvPr/>
                    </p:nvPicPr>
                    <p:blipFill>
                      <a:blip r:embed="rId9"/>
                      <a:stretch>
                        <a:fillRect/>
                      </a:stretch>
                    </p:blipFill>
                    <p:spPr>
                      <a:xfrm>
                        <a:off x="686400" y="3968067"/>
                        <a:ext cx="4546080" cy="964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1AEDA91-DC5A-4D30-B5A5-A2D31CF56205}"/>
              </a:ext>
            </a:extLst>
          </p:cNvPr>
          <p:cNvGraphicFramePr>
            <a:graphicFrameLocks noChangeAspect="1"/>
          </p:cNvGraphicFramePr>
          <p:nvPr>
            <p:extLst>
              <p:ext uri="{D42A27DB-BD31-4B8C-83A1-F6EECF244321}">
                <p14:modId xmlns:p14="http://schemas.microsoft.com/office/powerpoint/2010/main" val="612906283"/>
              </p:ext>
            </p:extLst>
          </p:nvPr>
        </p:nvGraphicFramePr>
        <p:xfrm>
          <a:off x="686400" y="5537400"/>
          <a:ext cx="5460480" cy="939600"/>
        </p:xfrm>
        <a:graphic>
          <a:graphicData uri="http://schemas.openxmlformats.org/presentationml/2006/ole">
            <mc:AlternateContent xmlns:mc="http://schemas.openxmlformats.org/markup-compatibility/2006">
              <mc:Choice xmlns:v="urn:schemas-microsoft-com:vml" Requires="v">
                <p:oleObj spid="_x0000_s46421" name="Equation" r:id="rId10" imgW="2730240" imgH="469800" progId="Equation.DSMT4">
                  <p:embed/>
                </p:oleObj>
              </mc:Choice>
              <mc:Fallback>
                <p:oleObj name="Equation" r:id="rId10" imgW="2730240" imgH="469800" progId="Equation.DSMT4">
                  <p:embed/>
                  <p:pic>
                    <p:nvPicPr>
                      <p:cNvPr id="0" name=""/>
                      <p:cNvPicPr/>
                      <p:nvPr/>
                    </p:nvPicPr>
                    <p:blipFill>
                      <a:blip r:embed="rId11"/>
                      <a:stretch>
                        <a:fillRect/>
                      </a:stretch>
                    </p:blipFill>
                    <p:spPr>
                      <a:xfrm>
                        <a:off x="686400" y="5537400"/>
                        <a:ext cx="5460480" cy="939600"/>
                      </a:xfrm>
                      <a:prstGeom prst="rect">
                        <a:avLst/>
                      </a:prstGeom>
                    </p:spPr>
                  </p:pic>
                </p:oleObj>
              </mc:Fallback>
            </mc:AlternateContent>
          </a:graphicData>
        </a:graphic>
      </p:graphicFrame>
    </p:spTree>
    <p:extLst>
      <p:ext uri="{BB962C8B-B14F-4D97-AF65-F5344CB8AC3E}">
        <p14:creationId xmlns:p14="http://schemas.microsoft.com/office/powerpoint/2010/main" val="3765650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Amplificatorul diferențial</a:t>
            </a:r>
            <a:endParaRPr lang="en-US"/>
          </a:p>
        </p:txBody>
      </p:sp>
      <p:sp>
        <p:nvSpPr>
          <p:cNvPr id="3" name="Content Placeholder 2"/>
          <p:cNvSpPr>
            <a:spLocks noGrp="1"/>
          </p:cNvSpPr>
          <p:nvPr>
            <p:ph idx="1"/>
          </p:nvPr>
        </p:nvSpPr>
        <p:spPr/>
        <p:txBody>
          <a:bodyPr/>
          <a:lstStyle/>
          <a:p>
            <a:r>
              <a:rPr lang="ro-RO" sz="2200"/>
              <a:t>Împărțind cu </a:t>
            </a:r>
            <a:r>
              <a:rPr lang="ro-RO" sz="2200" b="1" i="1"/>
              <a:t>a</a:t>
            </a:r>
            <a:r>
              <a:rPr lang="ro-RO" sz="2200"/>
              <a:t> și numărătorul și numitorul la fracția din dreapta și considerând </a:t>
            </a:r>
            <a:r>
              <a:rPr lang="en-US" sz="2200" b="1" i="1"/>
              <a:t>a</a:t>
            </a:r>
            <a:r>
              <a:rPr lang="ro-RO" sz="2200"/>
              <a:t> foarte mare:</a:t>
            </a:r>
            <a:endParaRPr lang="en-US" sz="2200"/>
          </a:p>
          <a:p>
            <a:endParaRPr lang="en-US"/>
          </a:p>
          <a:p>
            <a:endParaRPr lang="en-US"/>
          </a:p>
          <a:p>
            <a:endParaRPr lang="en-US"/>
          </a:p>
          <a:p>
            <a:endParaRPr lang="en-US"/>
          </a:p>
          <a:p>
            <a:endParaRPr lang="en-US"/>
          </a:p>
          <a:p>
            <a:r>
              <a:rPr lang="ro-RO" sz="2200"/>
              <a:t>Dacă R</a:t>
            </a:r>
            <a:r>
              <a:rPr lang="ro-RO" sz="2200" baseline="-25000"/>
              <a:t>2</a:t>
            </a:r>
            <a:r>
              <a:rPr lang="ro-RO" sz="2200"/>
              <a:t> = R</a:t>
            </a:r>
            <a:r>
              <a:rPr lang="en-US" sz="2200" baseline="-25000"/>
              <a:t>4</a:t>
            </a:r>
            <a:r>
              <a:rPr lang="ro-RO" sz="2200"/>
              <a:t> și R</a:t>
            </a:r>
            <a:r>
              <a:rPr lang="ro-RO" sz="2200" baseline="-25000"/>
              <a:t>1</a:t>
            </a:r>
            <a:r>
              <a:rPr lang="ro-RO" sz="2200"/>
              <a:t> = R</a:t>
            </a:r>
            <a:r>
              <a:rPr lang="ro-RO" sz="2200" baseline="-25000"/>
              <a:t>3</a:t>
            </a:r>
            <a:r>
              <a:rPr lang="ro-RO" sz="2200"/>
              <a:t>, atunci</a:t>
            </a:r>
            <a:endParaRPr lang="en-US" sz="2200"/>
          </a:p>
          <a:p>
            <a:endParaRPr lang="en-US"/>
          </a:p>
        </p:txBody>
      </p:sp>
      <p:sp>
        <p:nvSpPr>
          <p:cNvPr id="4" name="Date Placeholder 3"/>
          <p:cNvSpPr>
            <a:spLocks noGrp="1"/>
          </p:cNvSpPr>
          <p:nvPr>
            <p:ph type="dt" sz="half" idx="10"/>
          </p:nvPr>
        </p:nvSpPr>
        <p:spPr/>
        <p:txBody>
          <a:bodyPr/>
          <a:lstStyle/>
          <a:p>
            <a:pPr>
              <a:defRPr/>
            </a:pPr>
            <a:fld id="{009AD2E6-F370-49B4-AEB4-22959AF0E21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25</a:t>
            </a:fld>
            <a:endParaRPr lang="en-US"/>
          </a:p>
        </p:txBody>
      </p:sp>
      <p:pic>
        <p:nvPicPr>
          <p:cNvPr id="10" name="Picture 9">
            <a:extLst>
              <a:ext uri="{FF2B5EF4-FFF2-40B4-BE49-F238E27FC236}">
                <a16:creationId xmlns:a16="http://schemas.microsoft.com/office/drawing/2014/main" id="{9B3134AC-B320-4E03-A682-42911C022034}"/>
              </a:ext>
            </a:extLst>
          </p:cNvPr>
          <p:cNvPicPr>
            <a:picLocks noChangeAspect="1"/>
          </p:cNvPicPr>
          <p:nvPr/>
        </p:nvPicPr>
        <p:blipFill>
          <a:blip r:embed="rId3"/>
          <a:stretch>
            <a:fillRect/>
          </a:stretch>
        </p:blipFill>
        <p:spPr>
          <a:xfrm>
            <a:off x="5410200" y="4114800"/>
            <a:ext cx="3543300" cy="2522353"/>
          </a:xfrm>
          <a:prstGeom prst="rect">
            <a:avLst/>
          </a:prstGeom>
        </p:spPr>
      </p:pic>
      <p:graphicFrame>
        <p:nvGraphicFramePr>
          <p:cNvPr id="11" name="Object 10">
            <a:extLst>
              <a:ext uri="{FF2B5EF4-FFF2-40B4-BE49-F238E27FC236}">
                <a16:creationId xmlns:a16="http://schemas.microsoft.com/office/drawing/2014/main" id="{C49C9F83-B678-4EDA-B40A-E138D69DE09A}"/>
              </a:ext>
            </a:extLst>
          </p:cNvPr>
          <p:cNvGraphicFramePr>
            <a:graphicFrameLocks noChangeAspect="1"/>
          </p:cNvGraphicFramePr>
          <p:nvPr>
            <p:extLst>
              <p:ext uri="{D42A27DB-BD31-4B8C-83A1-F6EECF244321}">
                <p14:modId xmlns:p14="http://schemas.microsoft.com/office/powerpoint/2010/main" val="2121129023"/>
              </p:ext>
            </p:extLst>
          </p:nvPr>
        </p:nvGraphicFramePr>
        <p:xfrm>
          <a:off x="762000" y="2402633"/>
          <a:ext cx="4495680" cy="914400"/>
        </p:xfrm>
        <a:graphic>
          <a:graphicData uri="http://schemas.openxmlformats.org/presentationml/2006/ole">
            <mc:AlternateContent xmlns:mc="http://schemas.openxmlformats.org/markup-compatibility/2006">
              <mc:Choice xmlns:v="urn:schemas-microsoft-com:vml" Requires="v">
                <p:oleObj spid="_x0000_s47353" name="Equation" r:id="rId4" imgW="2247840" imgH="457200" progId="Equation.DSMT4">
                  <p:embed/>
                </p:oleObj>
              </mc:Choice>
              <mc:Fallback>
                <p:oleObj name="Equation" r:id="rId4" imgW="2247840" imgH="457200" progId="Equation.DSMT4">
                  <p:embed/>
                  <p:pic>
                    <p:nvPicPr>
                      <p:cNvPr id="0" name=""/>
                      <p:cNvPicPr/>
                      <p:nvPr/>
                    </p:nvPicPr>
                    <p:blipFill>
                      <a:blip r:embed="rId5"/>
                      <a:stretch>
                        <a:fillRect/>
                      </a:stretch>
                    </p:blipFill>
                    <p:spPr>
                      <a:xfrm>
                        <a:off x="762000" y="2402633"/>
                        <a:ext cx="4495680" cy="914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24547A7-6095-4860-8E20-111668F66C08}"/>
              </a:ext>
            </a:extLst>
          </p:cNvPr>
          <p:cNvGraphicFramePr>
            <a:graphicFrameLocks noChangeAspect="1"/>
          </p:cNvGraphicFramePr>
          <p:nvPr>
            <p:extLst>
              <p:ext uri="{D42A27DB-BD31-4B8C-83A1-F6EECF244321}">
                <p14:modId xmlns:p14="http://schemas.microsoft.com/office/powerpoint/2010/main" val="3476410864"/>
              </p:ext>
            </p:extLst>
          </p:nvPr>
        </p:nvGraphicFramePr>
        <p:xfrm>
          <a:off x="762000" y="3430276"/>
          <a:ext cx="3834720" cy="964800"/>
        </p:xfrm>
        <a:graphic>
          <a:graphicData uri="http://schemas.openxmlformats.org/presentationml/2006/ole">
            <mc:AlternateContent xmlns:mc="http://schemas.openxmlformats.org/markup-compatibility/2006">
              <mc:Choice xmlns:v="urn:schemas-microsoft-com:vml" Requires="v">
                <p:oleObj spid="_x0000_s47354" name="Equation" r:id="rId6" imgW="1917360" imgH="482400" progId="Equation.DSMT4">
                  <p:embed/>
                </p:oleObj>
              </mc:Choice>
              <mc:Fallback>
                <p:oleObj name="Equation" r:id="rId6" imgW="1917360" imgH="482400" progId="Equation.DSMT4">
                  <p:embed/>
                  <p:pic>
                    <p:nvPicPr>
                      <p:cNvPr id="0" name=""/>
                      <p:cNvPicPr/>
                      <p:nvPr/>
                    </p:nvPicPr>
                    <p:blipFill>
                      <a:blip r:embed="rId7"/>
                      <a:stretch>
                        <a:fillRect/>
                      </a:stretch>
                    </p:blipFill>
                    <p:spPr>
                      <a:xfrm>
                        <a:off x="762000" y="3430276"/>
                        <a:ext cx="3834720" cy="964800"/>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8C6786D6-3375-44C1-8B20-ABA24A9D90F6}"/>
              </a:ext>
            </a:extLst>
          </p:cNvPr>
          <p:cNvGraphicFramePr>
            <a:graphicFrameLocks noChangeAspect="1"/>
          </p:cNvGraphicFramePr>
          <p:nvPr>
            <p:extLst>
              <p:ext uri="{D42A27DB-BD31-4B8C-83A1-F6EECF244321}">
                <p14:modId xmlns:p14="http://schemas.microsoft.com/office/powerpoint/2010/main" val="1921540915"/>
              </p:ext>
            </p:extLst>
          </p:nvPr>
        </p:nvGraphicFramePr>
        <p:xfrm>
          <a:off x="2400300" y="5372100"/>
          <a:ext cx="2057400" cy="863600"/>
        </p:xfrm>
        <a:graphic>
          <a:graphicData uri="http://schemas.openxmlformats.org/presentationml/2006/ole">
            <mc:AlternateContent xmlns:mc="http://schemas.openxmlformats.org/markup-compatibility/2006">
              <mc:Choice xmlns:v="urn:schemas-microsoft-com:vml" Requires="v">
                <p:oleObj spid="_x0000_s47355" name="Equation" r:id="rId8" imgW="1028520" imgH="431640" progId="Equation.DSMT4">
                  <p:embed/>
                </p:oleObj>
              </mc:Choice>
              <mc:Fallback>
                <p:oleObj name="Equation" r:id="rId8" imgW="1028520" imgH="431640" progId="Equation.DSMT4">
                  <p:embed/>
                  <p:pic>
                    <p:nvPicPr>
                      <p:cNvPr id="12" name="Object 11">
                        <a:extLst>
                          <a:ext uri="{FF2B5EF4-FFF2-40B4-BE49-F238E27FC236}">
                            <a16:creationId xmlns:a16="http://schemas.microsoft.com/office/drawing/2014/main" id="{924547A7-6095-4860-8E20-111668F66C08}"/>
                          </a:ext>
                        </a:extLst>
                      </p:cNvPr>
                      <p:cNvPicPr/>
                      <p:nvPr/>
                    </p:nvPicPr>
                    <p:blipFill>
                      <a:blip r:embed="rId9"/>
                      <a:stretch>
                        <a:fillRect/>
                      </a:stretch>
                    </p:blipFill>
                    <p:spPr>
                      <a:xfrm>
                        <a:off x="2400300" y="5372100"/>
                        <a:ext cx="2057400" cy="8636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83004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Amplificatorul diferențial</a:t>
            </a:r>
            <a:endParaRPr lang="en-US"/>
          </a:p>
        </p:txBody>
      </p:sp>
      <p:sp>
        <p:nvSpPr>
          <p:cNvPr id="3" name="Content Placeholder 2"/>
          <p:cNvSpPr>
            <a:spLocks noGrp="1"/>
          </p:cNvSpPr>
          <p:nvPr>
            <p:ph idx="1"/>
          </p:nvPr>
        </p:nvSpPr>
        <p:spPr/>
        <p:txBody>
          <a:bodyPr/>
          <a:lstStyle/>
          <a:p>
            <a:r>
              <a:rPr lang="ro-RO"/>
              <a:t>Rezistența de intrare diferențială a amplificatorului diferențial este:</a:t>
            </a:r>
          </a:p>
          <a:p>
            <a:endParaRPr lang="ro-RO"/>
          </a:p>
          <a:p>
            <a:endParaRPr lang="ro-RO"/>
          </a:p>
          <a:p>
            <a:r>
              <a:rPr lang="ro-RO"/>
              <a:t>Rezistența de intrare de mod comun este:</a:t>
            </a:r>
            <a:endParaRPr lang="en-US"/>
          </a:p>
        </p:txBody>
      </p:sp>
      <p:sp>
        <p:nvSpPr>
          <p:cNvPr id="4" name="Date Placeholder 3"/>
          <p:cNvSpPr>
            <a:spLocks noGrp="1"/>
          </p:cNvSpPr>
          <p:nvPr>
            <p:ph type="dt" sz="half" idx="10"/>
          </p:nvPr>
        </p:nvSpPr>
        <p:spPr/>
        <p:txBody>
          <a:bodyPr/>
          <a:lstStyle/>
          <a:p>
            <a:pPr>
              <a:defRPr/>
            </a:pPr>
            <a:fld id="{B91DCEAB-6287-44A9-99A2-9D26AF86C84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26</a:t>
            </a:fld>
            <a:endParaRPr lang="en-US"/>
          </a:p>
        </p:txBody>
      </p:sp>
      <p:pic>
        <p:nvPicPr>
          <p:cNvPr id="10" name="Picture 9">
            <a:extLst>
              <a:ext uri="{FF2B5EF4-FFF2-40B4-BE49-F238E27FC236}">
                <a16:creationId xmlns:a16="http://schemas.microsoft.com/office/drawing/2014/main" id="{01B8C20D-39B5-490C-84F3-9E82D2F9BE43}"/>
              </a:ext>
            </a:extLst>
          </p:cNvPr>
          <p:cNvPicPr>
            <a:picLocks noChangeAspect="1"/>
          </p:cNvPicPr>
          <p:nvPr/>
        </p:nvPicPr>
        <p:blipFill>
          <a:blip r:embed="rId3"/>
          <a:stretch>
            <a:fillRect/>
          </a:stretch>
        </p:blipFill>
        <p:spPr>
          <a:xfrm>
            <a:off x="5410200" y="4114800"/>
            <a:ext cx="3543300" cy="2522353"/>
          </a:xfrm>
          <a:prstGeom prst="rect">
            <a:avLst/>
          </a:prstGeom>
        </p:spPr>
      </p:pic>
      <p:graphicFrame>
        <p:nvGraphicFramePr>
          <p:cNvPr id="7" name="Object 6">
            <a:extLst>
              <a:ext uri="{FF2B5EF4-FFF2-40B4-BE49-F238E27FC236}">
                <a16:creationId xmlns:a16="http://schemas.microsoft.com/office/drawing/2014/main" id="{CC55DEE2-8461-457A-9916-45D782A0B038}"/>
              </a:ext>
            </a:extLst>
          </p:cNvPr>
          <p:cNvGraphicFramePr>
            <a:graphicFrameLocks noChangeAspect="1"/>
          </p:cNvGraphicFramePr>
          <p:nvPr>
            <p:extLst>
              <p:ext uri="{D42A27DB-BD31-4B8C-83A1-F6EECF244321}">
                <p14:modId xmlns:p14="http://schemas.microsoft.com/office/powerpoint/2010/main" val="1560161973"/>
              </p:ext>
            </p:extLst>
          </p:nvPr>
        </p:nvGraphicFramePr>
        <p:xfrm>
          <a:off x="762000" y="2590800"/>
          <a:ext cx="1854000" cy="482400"/>
        </p:xfrm>
        <a:graphic>
          <a:graphicData uri="http://schemas.openxmlformats.org/presentationml/2006/ole">
            <mc:AlternateContent xmlns:mc="http://schemas.openxmlformats.org/markup-compatibility/2006">
              <mc:Choice xmlns:v="urn:schemas-microsoft-com:vml" Requires="v">
                <p:oleObj spid="_x0000_s49253" name="Equation" r:id="rId4" imgW="927000" imgH="241200" progId="Equation.DSMT4">
                  <p:embed/>
                </p:oleObj>
              </mc:Choice>
              <mc:Fallback>
                <p:oleObj name="Equation" r:id="rId4" imgW="927000" imgH="241200" progId="Equation.DSMT4">
                  <p:embed/>
                  <p:pic>
                    <p:nvPicPr>
                      <p:cNvPr id="0" name=""/>
                      <p:cNvPicPr/>
                      <p:nvPr/>
                    </p:nvPicPr>
                    <p:blipFill>
                      <a:blip r:embed="rId5"/>
                      <a:stretch>
                        <a:fillRect/>
                      </a:stretch>
                    </p:blipFill>
                    <p:spPr>
                      <a:xfrm>
                        <a:off x="762000" y="2590800"/>
                        <a:ext cx="1854000" cy="4824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7F26774-73B6-46D5-BF95-BBBC5BB13D10}"/>
              </a:ext>
            </a:extLst>
          </p:cNvPr>
          <p:cNvGraphicFramePr>
            <a:graphicFrameLocks noChangeAspect="1"/>
          </p:cNvGraphicFramePr>
          <p:nvPr>
            <p:extLst>
              <p:ext uri="{D42A27DB-BD31-4B8C-83A1-F6EECF244321}">
                <p14:modId xmlns:p14="http://schemas.microsoft.com/office/powerpoint/2010/main" val="938129133"/>
              </p:ext>
            </p:extLst>
          </p:nvPr>
        </p:nvGraphicFramePr>
        <p:xfrm>
          <a:off x="762000" y="3955561"/>
          <a:ext cx="3454400" cy="558800"/>
        </p:xfrm>
        <a:graphic>
          <a:graphicData uri="http://schemas.openxmlformats.org/presentationml/2006/ole">
            <mc:AlternateContent xmlns:mc="http://schemas.openxmlformats.org/markup-compatibility/2006">
              <mc:Choice xmlns:v="urn:schemas-microsoft-com:vml" Requires="v">
                <p:oleObj spid="_x0000_s49254" name="Equation" r:id="rId6" imgW="1726920" imgH="279360" progId="Equation.DSMT4">
                  <p:embed/>
                </p:oleObj>
              </mc:Choice>
              <mc:Fallback>
                <p:oleObj name="Equation" r:id="rId6" imgW="1726920" imgH="279360" progId="Equation.DSMT4">
                  <p:embed/>
                  <p:pic>
                    <p:nvPicPr>
                      <p:cNvPr id="7" name="Object 6">
                        <a:extLst>
                          <a:ext uri="{FF2B5EF4-FFF2-40B4-BE49-F238E27FC236}">
                            <a16:creationId xmlns:a16="http://schemas.microsoft.com/office/drawing/2014/main" id="{CC55DEE2-8461-457A-9916-45D782A0B038}"/>
                          </a:ext>
                        </a:extLst>
                      </p:cNvPr>
                      <p:cNvPicPr/>
                      <p:nvPr/>
                    </p:nvPicPr>
                    <p:blipFill>
                      <a:blip r:embed="rId7"/>
                      <a:stretch>
                        <a:fillRect/>
                      </a:stretch>
                    </p:blipFill>
                    <p:spPr>
                      <a:xfrm>
                        <a:off x="762000" y="3955561"/>
                        <a:ext cx="3454400" cy="558800"/>
                      </a:xfrm>
                      <a:prstGeom prst="rect">
                        <a:avLst/>
                      </a:prstGeom>
                    </p:spPr>
                  </p:pic>
                </p:oleObj>
              </mc:Fallback>
            </mc:AlternateContent>
          </a:graphicData>
        </a:graphic>
      </p:graphicFrame>
    </p:spTree>
    <p:extLst>
      <p:ext uri="{BB962C8B-B14F-4D97-AF65-F5344CB8AC3E}">
        <p14:creationId xmlns:p14="http://schemas.microsoft.com/office/powerpoint/2010/main" val="205224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Analiza simplificată</a:t>
            </a:r>
            <a:endParaRPr lang="en-US"/>
          </a:p>
        </p:txBody>
      </p:sp>
      <p:sp>
        <p:nvSpPr>
          <p:cNvPr id="3" name="Content Placeholder 2"/>
          <p:cNvSpPr>
            <a:spLocks noGrp="1"/>
          </p:cNvSpPr>
          <p:nvPr>
            <p:ph idx="1"/>
          </p:nvPr>
        </p:nvSpPr>
        <p:spPr/>
        <p:txBody>
          <a:bodyPr>
            <a:normAutofit/>
          </a:bodyPr>
          <a:lstStyle/>
          <a:p>
            <a:r>
              <a:rPr lang="ro-RO" sz="2200"/>
              <a:t>În general, un AO care funcționează în domeniul liniar (unde ieșirea nu este saturată) va avea un fel de conexiune de la ieșire la intrarea inversoare (reacție negativă) sau un fel de conexiune inversată de la ieșire la intrarea neinversoare (per total tot reacție negativă).</a:t>
            </a:r>
          </a:p>
          <a:p>
            <a:r>
              <a:rPr lang="ro-RO" sz="2200"/>
              <a:t>Acesta este cazul pentru majoritatea aplicațiilor cu AO.</a:t>
            </a:r>
          </a:p>
          <a:p>
            <a:r>
              <a:rPr lang="ro-RO" sz="2200"/>
              <a:t>Pentru aceste cazuri, se poate face următoarea simplificare în analiza circuitelor și în determinarea ecuațiilor care descriu funcționare lor:</a:t>
            </a:r>
          </a:p>
          <a:p>
            <a:endParaRPr lang="ro-RO" sz="2200"/>
          </a:p>
          <a:p>
            <a:endParaRPr lang="ro-RO" sz="2200"/>
          </a:p>
          <a:p>
            <a:r>
              <a:rPr lang="ro-RO" sz="2200"/>
              <a:t>Relația de mai sus justifică afirmația: între intrările AO se poate considera că există un </a:t>
            </a:r>
            <a:r>
              <a:rPr lang="ro-RO" sz="2200" b="1">
                <a:solidFill>
                  <a:srgbClr val="0070C0"/>
                </a:solidFill>
              </a:rPr>
              <a:t>scurt circuit virtual</a:t>
            </a:r>
            <a:r>
              <a:rPr lang="ro-RO" sz="2200"/>
              <a:t>.</a:t>
            </a:r>
            <a:endParaRPr lang="en-US" sz="2200"/>
          </a:p>
        </p:txBody>
      </p:sp>
      <p:sp>
        <p:nvSpPr>
          <p:cNvPr id="4" name="Date Placeholder 3"/>
          <p:cNvSpPr>
            <a:spLocks noGrp="1"/>
          </p:cNvSpPr>
          <p:nvPr>
            <p:ph type="dt" sz="half" idx="10"/>
          </p:nvPr>
        </p:nvSpPr>
        <p:spPr/>
        <p:txBody>
          <a:bodyPr/>
          <a:lstStyle/>
          <a:p>
            <a:pPr>
              <a:defRPr/>
            </a:pPr>
            <a:fld id="{9B88318D-FB93-412D-BC56-5548ED24816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27</a:t>
            </a:fld>
            <a:endParaRPr 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63F45DA5-08B8-4B41-8B64-31F6FB1F8DFF}"/>
              </a:ext>
            </a:extLst>
          </p:cNvPr>
          <p:cNvGraphicFramePr>
            <a:graphicFrameLocks noChangeAspect="1"/>
          </p:cNvGraphicFramePr>
          <p:nvPr>
            <p:extLst>
              <p:ext uri="{D42A27DB-BD31-4B8C-83A1-F6EECF244321}">
                <p14:modId xmlns:p14="http://schemas.microsoft.com/office/powerpoint/2010/main" val="1539082377"/>
              </p:ext>
            </p:extLst>
          </p:nvPr>
        </p:nvGraphicFramePr>
        <p:xfrm>
          <a:off x="4089600" y="4876800"/>
          <a:ext cx="964800" cy="457200"/>
        </p:xfrm>
        <a:graphic>
          <a:graphicData uri="http://schemas.openxmlformats.org/presentationml/2006/ole">
            <mc:AlternateContent xmlns:mc="http://schemas.openxmlformats.org/markup-compatibility/2006">
              <mc:Choice xmlns:v="urn:schemas-microsoft-com:vml" Requires="v">
                <p:oleObj spid="_x0000_s59447" name="Equation" r:id="rId3" imgW="482400" imgH="228600" progId="Equation.DSMT4">
                  <p:embed/>
                </p:oleObj>
              </mc:Choice>
              <mc:Fallback>
                <p:oleObj name="Equation" r:id="rId3" imgW="482400" imgH="228600" progId="Equation.DSMT4">
                  <p:embed/>
                  <p:pic>
                    <p:nvPicPr>
                      <p:cNvPr id="0" name=""/>
                      <p:cNvPicPr/>
                      <p:nvPr/>
                    </p:nvPicPr>
                    <p:blipFill>
                      <a:blip r:embed="rId4"/>
                      <a:stretch>
                        <a:fillRect/>
                      </a:stretch>
                    </p:blipFill>
                    <p:spPr>
                      <a:xfrm>
                        <a:off x="4089600" y="4876800"/>
                        <a:ext cx="964800" cy="457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73156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AO. Amplificatorul de instrumenta</a:t>
            </a:r>
            <a:r>
              <a:rPr lang="ro-RO"/>
              <a:t>ț</a:t>
            </a:r>
            <a:r>
              <a:rPr lang="en-US"/>
              <a:t>ie</a:t>
            </a:r>
          </a:p>
        </p:txBody>
      </p:sp>
      <p:sp>
        <p:nvSpPr>
          <p:cNvPr id="3" name="Content Placeholder 2"/>
          <p:cNvSpPr>
            <a:spLocks noGrp="1"/>
          </p:cNvSpPr>
          <p:nvPr>
            <p:ph idx="1"/>
          </p:nvPr>
        </p:nvSpPr>
        <p:spPr/>
        <p:txBody>
          <a:bodyPr/>
          <a:lstStyle/>
          <a:p>
            <a:r>
              <a:rPr lang="ro-RO"/>
              <a:t>Impedanța de intrare a unui circuit practic </a:t>
            </a:r>
            <a:r>
              <a:rPr lang="en-US"/>
              <a:t>realizat cu AO </a:t>
            </a:r>
            <a:r>
              <a:rPr lang="ro-RO"/>
              <a:t>este limitată</a:t>
            </a:r>
            <a:r>
              <a:rPr lang="en-US"/>
              <a:t> (la inversor, de </a:t>
            </a:r>
            <a:r>
              <a:rPr lang="ro-RO"/>
              <a:t>exemplu, impedanța de intrare este rezistența R</a:t>
            </a:r>
            <a:r>
              <a:rPr lang="ro-RO" baseline="-25000"/>
              <a:t>1</a:t>
            </a:r>
            <a:r>
              <a:rPr lang="ro-RO"/>
              <a:t> dintre sursa de semnal și intrarea inversoare).</a:t>
            </a:r>
          </a:p>
          <a:p>
            <a:r>
              <a:rPr lang="ro-RO"/>
              <a:t>În timp ce impedanța de intrare a AO în sine este foarte mare, impedanța de intrare a unui circuit în buclă închisă, cum ar fi un amplificator diferențial, este limitată de rezistoare.</a:t>
            </a:r>
          </a:p>
          <a:p>
            <a:r>
              <a:rPr lang="ro-RO"/>
              <a:t>În unele aplicații, este necesară o impedanță înaltă pe intrări, păstrând amplificarea diferențială care rejectează zgomotul</a:t>
            </a:r>
            <a:r>
              <a:rPr lang="en-US"/>
              <a:t> (semnal de mod comun)</a:t>
            </a:r>
            <a:r>
              <a:rPr lang="ro-RO"/>
              <a:t>.</a:t>
            </a:r>
          </a:p>
          <a:p>
            <a:r>
              <a:rPr lang="ro-RO"/>
              <a:t>Amplificatorul de instrumentație oferă această capacitate.</a:t>
            </a:r>
          </a:p>
        </p:txBody>
      </p:sp>
      <p:sp>
        <p:nvSpPr>
          <p:cNvPr id="4" name="Date Placeholder 3"/>
          <p:cNvSpPr>
            <a:spLocks noGrp="1"/>
          </p:cNvSpPr>
          <p:nvPr>
            <p:ph type="dt" sz="half" idx="10"/>
          </p:nvPr>
        </p:nvSpPr>
        <p:spPr/>
        <p:txBody>
          <a:bodyPr/>
          <a:lstStyle/>
          <a:p>
            <a:pPr>
              <a:defRPr/>
            </a:pPr>
            <a:fld id="{4D5F62AD-123F-49CE-B710-9BCB9B58074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28</a:t>
            </a:fld>
            <a:endParaRPr lang="en-US"/>
          </a:p>
        </p:txBody>
      </p:sp>
    </p:spTree>
    <p:extLst>
      <p:ext uri="{BB962C8B-B14F-4D97-AF65-F5344CB8AC3E}">
        <p14:creationId xmlns:p14="http://schemas.microsoft.com/office/powerpoint/2010/main" val="350390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AO. Amplificatorul de instrumenta</a:t>
            </a:r>
            <a:r>
              <a:rPr lang="ro-RO"/>
              <a:t>ț</a:t>
            </a:r>
            <a:r>
              <a:rPr lang="en-US"/>
              <a:t>ie</a:t>
            </a:r>
          </a:p>
        </p:txBody>
      </p:sp>
      <p:sp>
        <p:nvSpPr>
          <p:cNvPr id="3" name="Content Placeholder 2"/>
          <p:cNvSpPr>
            <a:spLocks noGrp="1"/>
          </p:cNvSpPr>
          <p:nvPr>
            <p:ph idx="1"/>
          </p:nvPr>
        </p:nvSpPr>
        <p:spPr/>
        <p:txBody>
          <a:bodyPr/>
          <a:lstStyle/>
          <a:p>
            <a:r>
              <a:rPr lang="ro-RO"/>
              <a:t>Schema</a:t>
            </a:r>
          </a:p>
          <a:p>
            <a:endParaRPr lang="ro-RO"/>
          </a:p>
          <a:p>
            <a:endParaRPr lang="ro-RO"/>
          </a:p>
          <a:p>
            <a:endParaRPr lang="ro-RO"/>
          </a:p>
          <a:p>
            <a:endParaRPr lang="ro-RO"/>
          </a:p>
          <a:p>
            <a:endParaRPr lang="ro-RO"/>
          </a:p>
          <a:p>
            <a:endParaRPr lang="ro-RO"/>
          </a:p>
          <a:p>
            <a:endParaRPr lang="ro-RO"/>
          </a:p>
          <a:p>
            <a:r>
              <a:rPr lang="ro-RO"/>
              <a:t>Punând condițiile R</a:t>
            </a:r>
            <a:r>
              <a:rPr lang="ro-RO" baseline="-25000"/>
              <a:t>1</a:t>
            </a:r>
            <a:r>
              <a:rPr lang="ro-RO"/>
              <a:t>=R</a:t>
            </a:r>
            <a:r>
              <a:rPr lang="ro-RO" baseline="-25000"/>
              <a:t>2</a:t>
            </a:r>
            <a:r>
              <a:rPr lang="ro-RO"/>
              <a:t>, R</a:t>
            </a:r>
            <a:r>
              <a:rPr lang="ro-RO" baseline="-25000"/>
              <a:t>3</a:t>
            </a:r>
            <a:r>
              <a:rPr lang="ro-RO"/>
              <a:t>=R</a:t>
            </a:r>
            <a:r>
              <a:rPr lang="ro-RO" baseline="-25000"/>
              <a:t>5</a:t>
            </a:r>
            <a:r>
              <a:rPr lang="ro-RO"/>
              <a:t>, R</a:t>
            </a:r>
            <a:r>
              <a:rPr lang="ro-RO" baseline="-25000"/>
              <a:t>4</a:t>
            </a:r>
            <a:r>
              <a:rPr lang="ro-RO"/>
              <a:t>=R</a:t>
            </a:r>
            <a:r>
              <a:rPr lang="ro-RO" baseline="-25000"/>
              <a:t>6</a:t>
            </a:r>
            <a:r>
              <a:rPr lang="ro-RO"/>
              <a:t> </a:t>
            </a:r>
            <a:endParaRPr lang="en-US"/>
          </a:p>
          <a:p>
            <a:endParaRPr lang="en-US"/>
          </a:p>
          <a:p>
            <a:endParaRPr lang="en-US"/>
          </a:p>
        </p:txBody>
      </p:sp>
      <p:sp>
        <p:nvSpPr>
          <p:cNvPr id="4" name="Date Placeholder 3"/>
          <p:cNvSpPr>
            <a:spLocks noGrp="1"/>
          </p:cNvSpPr>
          <p:nvPr>
            <p:ph type="dt" sz="half" idx="10"/>
          </p:nvPr>
        </p:nvSpPr>
        <p:spPr/>
        <p:txBody>
          <a:bodyPr/>
          <a:lstStyle/>
          <a:p>
            <a:pPr>
              <a:defRPr/>
            </a:pPr>
            <a:fld id="{C127713B-326A-4797-838C-846C3EA3893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29</a:t>
            </a:fld>
            <a:endParaRPr lang="en-US"/>
          </a:p>
        </p:txBody>
      </p:sp>
      <p:pic>
        <p:nvPicPr>
          <p:cNvPr id="7" name="Picture 6">
            <a:extLst>
              <a:ext uri="{FF2B5EF4-FFF2-40B4-BE49-F238E27FC236}">
                <a16:creationId xmlns:a16="http://schemas.microsoft.com/office/drawing/2014/main" id="{864972D8-2AC6-46FF-9E9F-93B4F128A98B}"/>
              </a:ext>
            </a:extLst>
          </p:cNvPr>
          <p:cNvPicPr>
            <a:picLocks noChangeAspect="1"/>
          </p:cNvPicPr>
          <p:nvPr/>
        </p:nvPicPr>
        <p:blipFill>
          <a:blip r:embed="rId3"/>
          <a:stretch>
            <a:fillRect/>
          </a:stretch>
        </p:blipFill>
        <p:spPr>
          <a:xfrm>
            <a:off x="1928812" y="1715118"/>
            <a:ext cx="5286375" cy="3377388"/>
          </a:xfrm>
          <a:prstGeom prst="rect">
            <a:avLst/>
          </a:prstGeom>
        </p:spPr>
      </p:pic>
      <p:graphicFrame>
        <p:nvGraphicFramePr>
          <p:cNvPr id="10" name="Object 9">
            <a:extLst>
              <a:ext uri="{FF2B5EF4-FFF2-40B4-BE49-F238E27FC236}">
                <a16:creationId xmlns:a16="http://schemas.microsoft.com/office/drawing/2014/main" id="{A81186B6-7DEA-4EBC-BF59-9C6EEBDE8DBE}"/>
              </a:ext>
            </a:extLst>
          </p:cNvPr>
          <p:cNvGraphicFramePr>
            <a:graphicFrameLocks noChangeAspect="1"/>
          </p:cNvGraphicFramePr>
          <p:nvPr>
            <p:extLst>
              <p:ext uri="{D42A27DB-BD31-4B8C-83A1-F6EECF244321}">
                <p14:modId xmlns:p14="http://schemas.microsoft.com/office/powerpoint/2010/main" val="704086939"/>
              </p:ext>
            </p:extLst>
          </p:nvPr>
        </p:nvGraphicFramePr>
        <p:xfrm>
          <a:off x="2222639" y="5714271"/>
          <a:ext cx="4698720" cy="964800"/>
        </p:xfrm>
        <a:graphic>
          <a:graphicData uri="http://schemas.openxmlformats.org/presentationml/2006/ole">
            <mc:AlternateContent xmlns:mc="http://schemas.openxmlformats.org/markup-compatibility/2006">
              <mc:Choice xmlns:v="urn:schemas-microsoft-com:vml" Requires="v">
                <p:oleObj spid="_x0000_s48206" name="Equation" r:id="rId4" imgW="2349360" imgH="482400" progId="Equation.DSMT4">
                  <p:embed/>
                </p:oleObj>
              </mc:Choice>
              <mc:Fallback>
                <p:oleObj name="Equation" r:id="rId4" imgW="2349360" imgH="482400" progId="Equation.DSMT4">
                  <p:embed/>
                  <p:pic>
                    <p:nvPicPr>
                      <p:cNvPr id="0" name=""/>
                      <p:cNvPicPr/>
                      <p:nvPr/>
                    </p:nvPicPr>
                    <p:blipFill>
                      <a:blip r:embed="rId5"/>
                      <a:stretch>
                        <a:fillRect/>
                      </a:stretch>
                    </p:blipFill>
                    <p:spPr>
                      <a:xfrm>
                        <a:off x="2222639" y="5714271"/>
                        <a:ext cx="4698720" cy="9648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59795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C1 - Probleme tratate</a:t>
            </a:r>
            <a:endParaRPr lang="en-US"/>
          </a:p>
        </p:txBody>
      </p:sp>
      <p:sp>
        <p:nvSpPr>
          <p:cNvPr id="3" name="Content Placeholder 2"/>
          <p:cNvSpPr>
            <a:spLocks noGrp="1"/>
          </p:cNvSpPr>
          <p:nvPr>
            <p:ph idx="1"/>
          </p:nvPr>
        </p:nvSpPr>
        <p:spPr/>
        <p:txBody>
          <a:bodyPr>
            <a:noAutofit/>
          </a:bodyPr>
          <a:lstStyle/>
          <a:p>
            <a:r>
              <a:rPr lang="ro-RO"/>
              <a:t>Introducere</a:t>
            </a:r>
          </a:p>
          <a:p>
            <a:r>
              <a:rPr lang="ro-RO"/>
              <a:t>Amplificatorul operațional (AO) – element de bază în procesarea analogică a semnalelor</a:t>
            </a:r>
          </a:p>
          <a:p>
            <a:pPr lvl="1"/>
            <a:r>
              <a:rPr lang="ro-RO"/>
              <a:t>Definiție</a:t>
            </a:r>
          </a:p>
          <a:p>
            <a:pPr lvl="1"/>
            <a:r>
              <a:rPr lang="ro-RO"/>
              <a:t>Alimentare</a:t>
            </a:r>
          </a:p>
          <a:p>
            <a:pPr lvl="1"/>
            <a:r>
              <a:rPr lang="ro-RO"/>
              <a:t>Tensiuni de saturație</a:t>
            </a:r>
          </a:p>
          <a:p>
            <a:pPr lvl="1"/>
            <a:r>
              <a:rPr lang="ro-RO"/>
              <a:t>Configurații de bază</a:t>
            </a:r>
          </a:p>
          <a:p>
            <a:pPr lvl="1"/>
            <a:r>
              <a:rPr lang="ro-RO"/>
              <a:t>Repetorul</a:t>
            </a:r>
          </a:p>
          <a:p>
            <a:pPr lvl="1"/>
            <a:r>
              <a:rPr lang="ro-RO"/>
              <a:t>Amplificatorul diferențial</a:t>
            </a:r>
          </a:p>
          <a:p>
            <a:pPr lvl="1"/>
            <a:r>
              <a:rPr lang="ro-RO"/>
              <a:t>Amplificatorul de instrumentație</a:t>
            </a:r>
          </a:p>
          <a:p>
            <a:pPr lvl="1"/>
            <a:r>
              <a:rPr lang="ro-RO"/>
              <a:t>Inversarea intrărilor</a:t>
            </a:r>
          </a:p>
          <a:p>
            <a:pPr lvl="1"/>
            <a:r>
              <a:rPr lang="ro-RO"/>
              <a:t>Comparatoare</a:t>
            </a:r>
          </a:p>
          <a:p>
            <a:pPr lvl="1"/>
            <a:endParaRPr lang="ro-RO"/>
          </a:p>
          <a:p>
            <a:endParaRPr lang="ro-RO"/>
          </a:p>
        </p:txBody>
      </p:sp>
      <p:sp>
        <p:nvSpPr>
          <p:cNvPr id="4" name="Date Placeholder 3"/>
          <p:cNvSpPr>
            <a:spLocks noGrp="1"/>
          </p:cNvSpPr>
          <p:nvPr>
            <p:ph type="dt" sz="half" idx="10"/>
          </p:nvPr>
        </p:nvSpPr>
        <p:spPr/>
        <p:txBody>
          <a:bodyPr/>
          <a:lstStyle/>
          <a:p>
            <a:pPr>
              <a:defRPr/>
            </a:pPr>
            <a:fld id="{2BCA0BB4-8851-45D8-80E3-ABD41AB06FB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a:t>
            </a:fld>
            <a:endParaRPr lang="en-US"/>
          </a:p>
        </p:txBody>
      </p:sp>
    </p:spTree>
    <p:extLst>
      <p:ext uri="{BB962C8B-B14F-4D97-AF65-F5344CB8AC3E}">
        <p14:creationId xmlns:p14="http://schemas.microsoft.com/office/powerpoint/2010/main" val="2046118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AO. Amplificatorul de instrumenta</a:t>
            </a:r>
            <a:r>
              <a:rPr lang="ro-RO"/>
              <a:t>ț</a:t>
            </a:r>
            <a:r>
              <a:rPr lang="en-US"/>
              <a:t>ie</a:t>
            </a:r>
          </a:p>
        </p:txBody>
      </p:sp>
      <p:sp>
        <p:nvSpPr>
          <p:cNvPr id="3" name="Content Placeholder 2"/>
          <p:cNvSpPr>
            <a:spLocks noGrp="1"/>
          </p:cNvSpPr>
          <p:nvPr>
            <p:ph idx="1"/>
          </p:nvPr>
        </p:nvSpPr>
        <p:spPr/>
        <p:txBody>
          <a:bodyPr/>
          <a:lstStyle/>
          <a:p>
            <a:r>
              <a:rPr lang="ro-RO"/>
              <a:t>Impedanța de intrare a amplificatorului de instrumentație este egală cu impedanța de intrare a celor două AO de la intrare (</a:t>
            </a:r>
            <a:r>
              <a:rPr lang="en-US"/>
              <a:t>AO1</a:t>
            </a:r>
            <a:r>
              <a:rPr lang="ro-RO"/>
              <a:t> și </a:t>
            </a:r>
            <a:r>
              <a:rPr lang="en-US"/>
              <a:t>AO2</a:t>
            </a:r>
            <a:r>
              <a:rPr lang="ro-RO"/>
              <a:t>)</a:t>
            </a:r>
            <a:r>
              <a:rPr lang="en-US"/>
              <a:t> </a:t>
            </a:r>
            <a:r>
              <a:rPr lang="ro-RO"/>
              <a:t>și este foarte mare.</a:t>
            </a:r>
            <a:endParaRPr lang="en-US"/>
          </a:p>
          <a:p>
            <a:endParaRPr lang="en-US"/>
          </a:p>
        </p:txBody>
      </p:sp>
      <p:sp>
        <p:nvSpPr>
          <p:cNvPr id="4" name="Date Placeholder 3"/>
          <p:cNvSpPr>
            <a:spLocks noGrp="1"/>
          </p:cNvSpPr>
          <p:nvPr>
            <p:ph type="dt" sz="half" idx="10"/>
          </p:nvPr>
        </p:nvSpPr>
        <p:spPr/>
        <p:txBody>
          <a:bodyPr/>
          <a:lstStyle/>
          <a:p>
            <a:pPr>
              <a:defRPr/>
            </a:pPr>
            <a:fld id="{64EFE5DD-7AC1-46B1-B21C-B4219AB5138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30</a:t>
            </a:fld>
            <a:endParaRPr lang="en-US"/>
          </a:p>
        </p:txBody>
      </p:sp>
      <p:pic>
        <p:nvPicPr>
          <p:cNvPr id="8" name="Picture 7">
            <a:extLst>
              <a:ext uri="{FF2B5EF4-FFF2-40B4-BE49-F238E27FC236}">
                <a16:creationId xmlns:a16="http://schemas.microsoft.com/office/drawing/2014/main" id="{0C0FB3BB-00CB-4F2B-89FE-749A6487A6A9}"/>
              </a:ext>
            </a:extLst>
          </p:cNvPr>
          <p:cNvPicPr>
            <a:picLocks noChangeAspect="1"/>
          </p:cNvPicPr>
          <p:nvPr/>
        </p:nvPicPr>
        <p:blipFill>
          <a:blip r:embed="rId2"/>
          <a:stretch>
            <a:fillRect/>
          </a:stretch>
        </p:blipFill>
        <p:spPr>
          <a:xfrm>
            <a:off x="1928812" y="3099612"/>
            <a:ext cx="5286375" cy="3377388"/>
          </a:xfrm>
          <a:prstGeom prst="rect">
            <a:avLst/>
          </a:prstGeom>
        </p:spPr>
      </p:pic>
    </p:spTree>
    <p:extLst>
      <p:ext uri="{BB962C8B-B14F-4D97-AF65-F5344CB8AC3E}">
        <p14:creationId xmlns:p14="http://schemas.microsoft.com/office/powerpoint/2010/main" val="22773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AO. Amplificatorul de instrumenta</a:t>
            </a:r>
            <a:r>
              <a:rPr lang="ro-RO"/>
              <a:t>ț</a:t>
            </a:r>
            <a:r>
              <a:rPr lang="en-US"/>
              <a:t>ie</a:t>
            </a:r>
          </a:p>
        </p:txBody>
      </p:sp>
      <p:sp>
        <p:nvSpPr>
          <p:cNvPr id="3" name="Content Placeholder 2"/>
          <p:cNvSpPr>
            <a:spLocks noGrp="1"/>
          </p:cNvSpPr>
          <p:nvPr>
            <p:ph idx="1"/>
          </p:nvPr>
        </p:nvSpPr>
        <p:spPr/>
        <p:txBody>
          <a:bodyPr/>
          <a:lstStyle/>
          <a:p>
            <a:r>
              <a:rPr lang="ro-RO"/>
              <a:t>Realizare sub formă de CI</a:t>
            </a:r>
          </a:p>
          <a:p>
            <a:r>
              <a:rPr lang="ro-RO"/>
              <a:t>Exemplu: AD624 – AI de precizie</a:t>
            </a:r>
          </a:p>
          <a:p>
            <a:r>
              <a:rPr lang="ro-RO"/>
              <a:t>Poate fi programat pentru un câștig de 1, 100, 200, 500 sau 1000</a:t>
            </a:r>
            <a:endParaRPr lang="en-US"/>
          </a:p>
        </p:txBody>
      </p:sp>
      <p:sp>
        <p:nvSpPr>
          <p:cNvPr id="4" name="Date Placeholder 3"/>
          <p:cNvSpPr>
            <a:spLocks noGrp="1"/>
          </p:cNvSpPr>
          <p:nvPr>
            <p:ph type="dt" sz="half" idx="10"/>
          </p:nvPr>
        </p:nvSpPr>
        <p:spPr/>
        <p:txBody>
          <a:bodyPr/>
          <a:lstStyle/>
          <a:p>
            <a:pPr>
              <a:defRPr/>
            </a:pPr>
            <a:fld id="{B9E4D75B-F0A6-43DD-BD40-7CAE25A8CD8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31</a:t>
            </a:fld>
            <a:endParaRPr lang="en-US"/>
          </a:p>
        </p:txBody>
      </p:sp>
      <p:pic>
        <p:nvPicPr>
          <p:cNvPr id="7" name="Picture 6"/>
          <p:cNvPicPr>
            <a:picLocks noChangeAspect="1"/>
          </p:cNvPicPr>
          <p:nvPr/>
        </p:nvPicPr>
        <p:blipFill rotWithShape="1">
          <a:blip r:embed="rId2"/>
          <a:srcRect l="54722" t="45705" r="6167" b="13268"/>
          <a:stretch/>
        </p:blipFill>
        <p:spPr bwMode="auto">
          <a:xfrm>
            <a:off x="1710952" y="3352800"/>
            <a:ext cx="5722096" cy="33763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3438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Inversarea intrărilor</a:t>
            </a:r>
            <a:endParaRPr lang="en-US"/>
          </a:p>
        </p:txBody>
      </p:sp>
      <p:sp>
        <p:nvSpPr>
          <p:cNvPr id="3" name="Content Placeholder 2"/>
          <p:cNvSpPr>
            <a:spLocks noGrp="1"/>
          </p:cNvSpPr>
          <p:nvPr>
            <p:ph idx="1"/>
          </p:nvPr>
        </p:nvSpPr>
        <p:spPr/>
        <p:txBody>
          <a:bodyPr/>
          <a:lstStyle/>
          <a:p>
            <a:r>
              <a:rPr lang="ro-RO"/>
              <a:t>În unele aplicații, pentru a asigura funcționarea AO cu reacție negativă, trebuie inversate intrările AO</a:t>
            </a:r>
          </a:p>
          <a:p>
            <a:r>
              <a:rPr lang="ro-RO"/>
              <a:t>Asta înseamnă că intrarea inversoare a AO va avea rol de intrare neinversoare a circuitului iar intrarea neinversoare  a AO va deveni intrare</a:t>
            </a:r>
            <a:r>
              <a:rPr lang="en-US"/>
              <a:t>a</a:t>
            </a:r>
            <a:r>
              <a:rPr lang="ro-RO"/>
              <a:t> inversoare a circuitului.</a:t>
            </a:r>
          </a:p>
          <a:p>
            <a:r>
              <a:rPr lang="ro-RO"/>
              <a:t>Exemplu:</a:t>
            </a:r>
            <a:endParaRPr lang="en-US"/>
          </a:p>
        </p:txBody>
      </p:sp>
      <p:sp>
        <p:nvSpPr>
          <p:cNvPr id="4" name="Date Placeholder 3"/>
          <p:cNvSpPr>
            <a:spLocks noGrp="1"/>
          </p:cNvSpPr>
          <p:nvPr>
            <p:ph type="dt" sz="half" idx="10"/>
          </p:nvPr>
        </p:nvSpPr>
        <p:spPr/>
        <p:txBody>
          <a:bodyPr/>
          <a:lstStyle/>
          <a:p>
            <a:pPr>
              <a:defRPr/>
            </a:pPr>
            <a:fld id="{3FE51102-B6E4-4FFA-961C-A12F23DB4FA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32</a:t>
            </a:fld>
            <a:endParaRPr lang="en-US"/>
          </a:p>
        </p:txBody>
      </p:sp>
      <p:pic>
        <p:nvPicPr>
          <p:cNvPr id="8" name="Picture 7">
            <a:extLst>
              <a:ext uri="{FF2B5EF4-FFF2-40B4-BE49-F238E27FC236}">
                <a16:creationId xmlns:a16="http://schemas.microsoft.com/office/drawing/2014/main" id="{7AD366A2-92A4-471C-8F2E-77207408F8C3}"/>
              </a:ext>
            </a:extLst>
          </p:cNvPr>
          <p:cNvPicPr>
            <a:picLocks noChangeAspect="1"/>
          </p:cNvPicPr>
          <p:nvPr/>
        </p:nvPicPr>
        <p:blipFill>
          <a:blip r:embed="rId2"/>
          <a:stretch>
            <a:fillRect/>
          </a:stretch>
        </p:blipFill>
        <p:spPr>
          <a:xfrm>
            <a:off x="2793206" y="3889744"/>
            <a:ext cx="3557588" cy="2736112"/>
          </a:xfrm>
          <a:prstGeom prst="rect">
            <a:avLst/>
          </a:prstGeom>
        </p:spPr>
      </p:pic>
    </p:spTree>
    <p:extLst>
      <p:ext uri="{BB962C8B-B14F-4D97-AF65-F5344CB8AC3E}">
        <p14:creationId xmlns:p14="http://schemas.microsoft.com/office/powerpoint/2010/main" val="1054203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Inversarea intrărilor</a:t>
            </a:r>
            <a:endParaRPr lang="en-US"/>
          </a:p>
        </p:txBody>
      </p:sp>
      <p:sp>
        <p:nvSpPr>
          <p:cNvPr id="3" name="Content Placeholder 2"/>
          <p:cNvSpPr>
            <a:spLocks noGrp="1"/>
          </p:cNvSpPr>
          <p:nvPr>
            <p:ph idx="1"/>
          </p:nvPr>
        </p:nvSpPr>
        <p:spPr/>
        <p:txBody>
          <a:bodyPr>
            <a:normAutofit/>
          </a:bodyPr>
          <a:lstStyle/>
          <a:p>
            <a:r>
              <a:rPr lang="ro-RO"/>
              <a:t>AO comandă un tranzistor NPN (Q1) </a:t>
            </a:r>
            <a:br>
              <a:rPr lang="ro-RO"/>
            </a:br>
            <a:r>
              <a:rPr lang="ro-RO"/>
              <a:t>printr-un rezistor de limitare a curentului, R1.</a:t>
            </a:r>
          </a:p>
          <a:p>
            <a:r>
              <a:rPr lang="ro-RO"/>
              <a:t>Se utilizează un circuit ca acesta atunci când sarcina necesită un curent mai mare decât poate AO să absoarbă.</a:t>
            </a:r>
          </a:p>
          <a:p>
            <a:r>
              <a:rPr lang="ro-RO"/>
              <a:t>Funcția intrărilor inversoare și neinversoare ale AO este inversată deoarece Q1 acționează ca un amplificator inversor.</a:t>
            </a:r>
          </a:p>
          <a:p>
            <a:r>
              <a:rPr lang="ro-RO"/>
              <a:t>În acest caz, AO acționează ca un repetor, punctul de conexiune dintre Q1 și sarcină urmărind variațiile tensiunii de intrare.</a:t>
            </a:r>
          </a:p>
        </p:txBody>
      </p:sp>
      <p:sp>
        <p:nvSpPr>
          <p:cNvPr id="4" name="Date Placeholder 3"/>
          <p:cNvSpPr>
            <a:spLocks noGrp="1"/>
          </p:cNvSpPr>
          <p:nvPr>
            <p:ph type="dt" sz="half" idx="10"/>
          </p:nvPr>
        </p:nvSpPr>
        <p:spPr/>
        <p:txBody>
          <a:bodyPr/>
          <a:lstStyle/>
          <a:p>
            <a:pPr>
              <a:defRPr/>
            </a:pPr>
            <a:fld id="{35FBE7FF-8C62-470D-8B1F-E01FFF5CB9D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33</a:t>
            </a:fld>
            <a:endParaRPr lang="en-US"/>
          </a:p>
        </p:txBody>
      </p:sp>
      <p:pic>
        <p:nvPicPr>
          <p:cNvPr id="8" name="Picture 7">
            <a:extLst>
              <a:ext uri="{FF2B5EF4-FFF2-40B4-BE49-F238E27FC236}">
                <a16:creationId xmlns:a16="http://schemas.microsoft.com/office/drawing/2014/main" id="{7571767D-2508-4753-A25A-4BBDFEC66B60}"/>
              </a:ext>
            </a:extLst>
          </p:cNvPr>
          <p:cNvPicPr>
            <a:picLocks noChangeAspect="1"/>
          </p:cNvPicPr>
          <p:nvPr/>
        </p:nvPicPr>
        <p:blipFill>
          <a:blip r:embed="rId2"/>
          <a:stretch>
            <a:fillRect/>
          </a:stretch>
        </p:blipFill>
        <p:spPr>
          <a:xfrm>
            <a:off x="6781800" y="328811"/>
            <a:ext cx="2362200" cy="1816749"/>
          </a:xfrm>
          <a:prstGeom prst="rect">
            <a:avLst/>
          </a:prstGeom>
        </p:spPr>
      </p:pic>
    </p:spTree>
    <p:extLst>
      <p:ext uri="{BB962C8B-B14F-4D97-AF65-F5344CB8AC3E}">
        <p14:creationId xmlns:p14="http://schemas.microsoft.com/office/powerpoint/2010/main" val="251665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Inversarea intrărilor</a:t>
            </a:r>
            <a:endParaRPr lang="en-US"/>
          </a:p>
        </p:txBody>
      </p:sp>
      <p:sp>
        <p:nvSpPr>
          <p:cNvPr id="3" name="Content Placeholder 2"/>
          <p:cNvSpPr>
            <a:spLocks noGrp="1"/>
          </p:cNvSpPr>
          <p:nvPr>
            <p:ph idx="1"/>
          </p:nvPr>
        </p:nvSpPr>
        <p:spPr/>
        <p:txBody>
          <a:bodyPr/>
          <a:lstStyle/>
          <a:p>
            <a:r>
              <a:rPr lang="ro-RO"/>
              <a:t>În loc de un tranzistor, putem avea un alt AO, conectat ca un amplificator inversor, în calea de reacție și rezultatul ar fi același – inversarea intrărilor AO. </a:t>
            </a:r>
            <a:endParaRPr lang="en-US"/>
          </a:p>
        </p:txBody>
      </p:sp>
      <p:sp>
        <p:nvSpPr>
          <p:cNvPr id="4" name="Date Placeholder 3"/>
          <p:cNvSpPr>
            <a:spLocks noGrp="1"/>
          </p:cNvSpPr>
          <p:nvPr>
            <p:ph type="dt" sz="half" idx="10"/>
          </p:nvPr>
        </p:nvSpPr>
        <p:spPr/>
        <p:txBody>
          <a:bodyPr/>
          <a:lstStyle/>
          <a:p>
            <a:pPr>
              <a:defRPr/>
            </a:pPr>
            <a:fld id="{F602B9DF-5919-486E-A8A7-8ACE3BDE793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34</a:t>
            </a:fld>
            <a:endParaRPr lang="en-US"/>
          </a:p>
        </p:txBody>
      </p:sp>
      <p:pic>
        <p:nvPicPr>
          <p:cNvPr id="7" name="Picture 6"/>
          <p:cNvPicPr>
            <a:picLocks noChangeAspect="1"/>
          </p:cNvPicPr>
          <p:nvPr/>
        </p:nvPicPr>
        <p:blipFill>
          <a:blip r:embed="rId2"/>
          <a:stretch>
            <a:fillRect/>
          </a:stretch>
        </p:blipFill>
        <p:spPr>
          <a:xfrm>
            <a:off x="2087880" y="2743200"/>
            <a:ext cx="4968240" cy="3985260"/>
          </a:xfrm>
          <a:prstGeom prst="rect">
            <a:avLst/>
          </a:prstGeom>
        </p:spPr>
      </p:pic>
    </p:spTree>
    <p:extLst>
      <p:ext uri="{BB962C8B-B14F-4D97-AF65-F5344CB8AC3E}">
        <p14:creationId xmlns:p14="http://schemas.microsoft.com/office/powerpoint/2010/main" val="3528340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Comparatoare</a:t>
            </a:r>
          </a:p>
        </p:txBody>
      </p:sp>
      <p:sp>
        <p:nvSpPr>
          <p:cNvPr id="2" name="Content Placeholder 1"/>
          <p:cNvSpPr>
            <a:spLocks noGrp="1"/>
          </p:cNvSpPr>
          <p:nvPr>
            <p:ph idx="1"/>
          </p:nvPr>
        </p:nvSpPr>
        <p:spPr/>
        <p:txBody>
          <a:bodyPr>
            <a:normAutofit/>
          </a:bodyPr>
          <a:lstStyle/>
          <a:p>
            <a:pPr>
              <a:buNone/>
            </a:pPr>
            <a:r>
              <a:rPr lang="ro-RO" b="1"/>
              <a:t>Definiție:</a:t>
            </a:r>
            <a:r>
              <a:rPr lang="ro-RO"/>
              <a:t> Comparatoarele sunt circuite neliniare care produc la ieşire două nivele de tensiune, dependente de nivelul semnalului de intrare.</a:t>
            </a:r>
            <a:endParaRPr lang="en-US"/>
          </a:p>
          <a:p>
            <a:pPr>
              <a:buNone/>
            </a:pPr>
            <a:r>
              <a:rPr lang="ro-RO" b="1"/>
              <a:t>Implementarea</a:t>
            </a:r>
            <a:r>
              <a:rPr lang="ro-RO"/>
              <a:t> funcției de comparare se poate face cu:</a:t>
            </a:r>
            <a:endParaRPr lang="en-US"/>
          </a:p>
          <a:p>
            <a:pPr lvl="1"/>
            <a:r>
              <a:rPr lang="ro-RO" sz="2400"/>
              <a:t>AO sau</a:t>
            </a:r>
            <a:endParaRPr lang="en-US" sz="2400"/>
          </a:p>
          <a:p>
            <a:pPr lvl="1"/>
            <a:r>
              <a:rPr lang="ro-RO" sz="2400"/>
              <a:t>circuite integrate specializate (comparatoare integrate).</a:t>
            </a:r>
            <a:endParaRPr lang="en-US" sz="2400"/>
          </a:p>
        </p:txBody>
      </p:sp>
      <p:sp>
        <p:nvSpPr>
          <p:cNvPr id="3" name="Date Placeholder 2"/>
          <p:cNvSpPr>
            <a:spLocks noGrp="1"/>
          </p:cNvSpPr>
          <p:nvPr>
            <p:ph type="dt" sz="half" idx="10"/>
          </p:nvPr>
        </p:nvSpPr>
        <p:spPr/>
        <p:txBody>
          <a:bodyPr/>
          <a:lstStyle/>
          <a:p>
            <a:pPr>
              <a:defRPr/>
            </a:pPr>
            <a:fld id="{06DAC2D0-35FE-4291-8F8C-78DFBA4512FE}"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35</a:t>
            </a:fld>
            <a:endParaRPr lang="en-US"/>
          </a:p>
        </p:txBody>
      </p:sp>
      <p:pic>
        <p:nvPicPr>
          <p:cNvPr id="7" name="Picture 6"/>
          <p:cNvPicPr>
            <a:picLocks noChangeAspect="1"/>
          </p:cNvPicPr>
          <p:nvPr/>
        </p:nvPicPr>
        <p:blipFill rotWithShape="1">
          <a:blip r:embed="rId2"/>
          <a:srcRect t="1616" r="21959" b="77778"/>
          <a:stretch/>
        </p:blipFill>
        <p:spPr bwMode="auto">
          <a:xfrm>
            <a:off x="533400" y="5166073"/>
            <a:ext cx="3542389" cy="689798"/>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2"/>
          <a:srcRect l="10277" t="34747"/>
          <a:stretch/>
        </p:blipFill>
        <p:spPr bwMode="auto">
          <a:xfrm>
            <a:off x="4343399" y="4418780"/>
            <a:ext cx="4072652" cy="21843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509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Comparatoare</a:t>
            </a:r>
          </a:p>
        </p:txBody>
      </p:sp>
      <p:sp>
        <p:nvSpPr>
          <p:cNvPr id="2" name="Content Placeholder 1"/>
          <p:cNvSpPr>
            <a:spLocks noGrp="1"/>
          </p:cNvSpPr>
          <p:nvPr>
            <p:ph idx="1"/>
          </p:nvPr>
        </p:nvSpPr>
        <p:spPr/>
        <p:txBody>
          <a:bodyPr>
            <a:normAutofit/>
          </a:bodyPr>
          <a:lstStyle/>
          <a:p>
            <a:pPr>
              <a:buNone/>
            </a:pPr>
            <a:r>
              <a:rPr lang="ro-RO" b="1"/>
              <a:t>Aplicații</a:t>
            </a:r>
            <a:r>
              <a:rPr lang="ro-RO"/>
              <a:t>:</a:t>
            </a:r>
            <a:endParaRPr lang="en-US"/>
          </a:p>
          <a:p>
            <a:pPr lvl="0"/>
            <a:r>
              <a:rPr lang="ro-RO"/>
              <a:t>în sistemele de conversie analog-numerică şi numeric-analogică;</a:t>
            </a:r>
            <a:endParaRPr lang="en-US"/>
          </a:p>
          <a:p>
            <a:pPr lvl="0"/>
            <a:r>
              <a:rPr lang="ro-RO"/>
              <a:t>în structura oscilatoarelor şi a generatoarelor de forme de undă.</a:t>
            </a:r>
            <a:endParaRPr lang="en-US"/>
          </a:p>
          <a:p>
            <a:pPr>
              <a:buNone/>
            </a:pPr>
            <a:r>
              <a:rPr lang="ro-RO" b="1"/>
              <a:t>Comparatoarele realizate cu AO</a:t>
            </a:r>
            <a:r>
              <a:rPr lang="ro-RO"/>
              <a:t> se împart în:</a:t>
            </a:r>
            <a:endParaRPr lang="en-US"/>
          </a:p>
          <a:p>
            <a:pPr lvl="0"/>
            <a:r>
              <a:rPr lang="ro-RO"/>
              <a:t>comparatoare în buclă deschisă şi</a:t>
            </a:r>
            <a:endParaRPr lang="en-US"/>
          </a:p>
          <a:p>
            <a:pPr lvl="0"/>
            <a:r>
              <a:rPr lang="ro-RO"/>
              <a:t>comparatoare cu reacţie pozitivă (trigger Schmitt).</a:t>
            </a:r>
            <a:endParaRPr lang="en-US"/>
          </a:p>
        </p:txBody>
      </p:sp>
      <p:sp>
        <p:nvSpPr>
          <p:cNvPr id="3" name="Date Placeholder 2"/>
          <p:cNvSpPr>
            <a:spLocks noGrp="1"/>
          </p:cNvSpPr>
          <p:nvPr>
            <p:ph type="dt" sz="half" idx="10"/>
          </p:nvPr>
        </p:nvSpPr>
        <p:spPr/>
        <p:txBody>
          <a:bodyPr/>
          <a:lstStyle/>
          <a:p>
            <a:pPr>
              <a:defRPr/>
            </a:pPr>
            <a:fld id="{8A0B104A-5EDA-4CC1-A584-7D8E429CB64F}"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36</a:t>
            </a:fld>
            <a:endParaRPr lang="en-US"/>
          </a:p>
        </p:txBody>
      </p:sp>
    </p:spTree>
    <p:extLst>
      <p:ext uri="{BB962C8B-B14F-4D97-AF65-F5344CB8AC3E}">
        <p14:creationId xmlns:p14="http://schemas.microsoft.com/office/powerpoint/2010/main" val="261564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Comparatoare </a:t>
            </a:r>
            <a:r>
              <a:rPr lang="ro-RO"/>
              <a:t>în buclă deschisă</a:t>
            </a:r>
            <a:endParaRPr lang="en-US"/>
          </a:p>
        </p:txBody>
      </p:sp>
      <p:sp>
        <p:nvSpPr>
          <p:cNvPr id="2" name="Content Placeholder 1"/>
          <p:cNvSpPr>
            <a:spLocks noGrp="1"/>
          </p:cNvSpPr>
          <p:nvPr>
            <p:ph idx="1"/>
          </p:nvPr>
        </p:nvSpPr>
        <p:spPr/>
        <p:txBody>
          <a:bodyPr/>
          <a:lstStyle/>
          <a:p>
            <a:r>
              <a:rPr lang="ro-RO"/>
              <a:t>Sunt cele mai simple comparatoare realizate cu AO care lucrează fără buclă de reacție, de unde provine și numele lor.</a:t>
            </a:r>
            <a:endParaRPr lang="en-US"/>
          </a:p>
          <a:p>
            <a:endParaRPr lang="en-US"/>
          </a:p>
          <a:p>
            <a:pPr>
              <a:buNone/>
            </a:pPr>
            <a:r>
              <a:rPr lang="ro-RO" b="1"/>
              <a:t>Clasificare</a:t>
            </a:r>
            <a:r>
              <a:rPr lang="ro-RO"/>
              <a:t>:</a:t>
            </a:r>
            <a:endParaRPr lang="en-US"/>
          </a:p>
          <a:p>
            <a:pPr lvl="0"/>
            <a:r>
              <a:rPr lang="ro-RO"/>
              <a:t>Comparatoare saturate</a:t>
            </a:r>
            <a:endParaRPr lang="en-US"/>
          </a:p>
          <a:p>
            <a:pPr lvl="0"/>
            <a:r>
              <a:rPr lang="ro-RO"/>
              <a:t>Comparatoare nesaturate</a:t>
            </a:r>
            <a:r>
              <a:rPr lang="en-US"/>
              <a:t> </a:t>
            </a:r>
          </a:p>
        </p:txBody>
      </p:sp>
      <p:sp>
        <p:nvSpPr>
          <p:cNvPr id="3" name="Date Placeholder 2"/>
          <p:cNvSpPr>
            <a:spLocks noGrp="1"/>
          </p:cNvSpPr>
          <p:nvPr>
            <p:ph type="dt" sz="half" idx="10"/>
          </p:nvPr>
        </p:nvSpPr>
        <p:spPr/>
        <p:txBody>
          <a:bodyPr/>
          <a:lstStyle/>
          <a:p>
            <a:pPr>
              <a:defRPr/>
            </a:pPr>
            <a:fld id="{0E4853A1-AC7D-400E-AF5A-10CDCC69059F}"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37</a:t>
            </a:fld>
            <a:endParaRPr lang="en-US"/>
          </a:p>
        </p:txBody>
      </p:sp>
    </p:spTree>
    <p:extLst>
      <p:ext uri="{BB962C8B-B14F-4D97-AF65-F5344CB8AC3E}">
        <p14:creationId xmlns:p14="http://schemas.microsoft.com/office/powerpoint/2010/main" val="3379184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Comparatoare </a:t>
            </a:r>
            <a:r>
              <a:rPr lang="ro-RO"/>
              <a:t>în buclă deschisă</a:t>
            </a:r>
            <a:endParaRPr lang="en-US"/>
          </a:p>
        </p:txBody>
      </p:sp>
      <p:sp>
        <p:nvSpPr>
          <p:cNvPr id="2" name="Content Placeholder 1"/>
          <p:cNvSpPr>
            <a:spLocks noGrp="1"/>
          </p:cNvSpPr>
          <p:nvPr>
            <p:ph idx="1"/>
          </p:nvPr>
        </p:nvSpPr>
        <p:spPr/>
        <p:txBody>
          <a:bodyPr/>
          <a:lstStyle/>
          <a:p>
            <a:r>
              <a:rPr lang="ro-RO"/>
              <a:t>Comparatoarele saturate au răspunsul în timp mai lent decât cele nesaturate, ceea ce constituie o limitare în aplicaţii.</a:t>
            </a:r>
            <a:endParaRPr lang="en-US"/>
          </a:p>
          <a:p>
            <a:r>
              <a:rPr lang="ro-RO"/>
              <a:t>Viteza de comutare se poate creşte prin utilizarea unor tehnici speciale de limitare a tensiunii de ieşire a comparatorului sub nivelul de saturaţie, aspect întâlnit la comparatoarele nesaturate.</a:t>
            </a:r>
            <a:endParaRPr lang="en-US"/>
          </a:p>
        </p:txBody>
      </p:sp>
      <p:sp>
        <p:nvSpPr>
          <p:cNvPr id="3" name="Date Placeholder 2"/>
          <p:cNvSpPr>
            <a:spLocks noGrp="1"/>
          </p:cNvSpPr>
          <p:nvPr>
            <p:ph type="dt" sz="half" idx="10"/>
          </p:nvPr>
        </p:nvSpPr>
        <p:spPr/>
        <p:txBody>
          <a:bodyPr/>
          <a:lstStyle/>
          <a:p>
            <a:pPr>
              <a:defRPr/>
            </a:pPr>
            <a:fld id="{70ABD076-53DD-47E9-939C-B0911813DAD4}"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38</a:t>
            </a:fld>
            <a:endParaRPr lang="en-US"/>
          </a:p>
        </p:txBody>
      </p:sp>
    </p:spTree>
    <p:extLst>
      <p:ext uri="{BB962C8B-B14F-4D97-AF65-F5344CB8AC3E}">
        <p14:creationId xmlns:p14="http://schemas.microsoft.com/office/powerpoint/2010/main" val="3196904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Comparatoare </a:t>
            </a:r>
            <a:r>
              <a:rPr lang="ro-RO"/>
              <a:t>în buclă deschisă</a:t>
            </a:r>
            <a:endParaRPr lang="en-US"/>
          </a:p>
        </p:txBody>
      </p:sp>
      <p:sp>
        <p:nvSpPr>
          <p:cNvPr id="2" name="Content Placeholder 1"/>
          <p:cNvSpPr>
            <a:spLocks noGrp="1"/>
          </p:cNvSpPr>
          <p:nvPr>
            <p:ph idx="1"/>
          </p:nvPr>
        </p:nvSpPr>
        <p:spPr/>
        <p:txBody>
          <a:bodyPr/>
          <a:lstStyle/>
          <a:p>
            <a:pPr>
              <a:buNone/>
            </a:pPr>
            <a:r>
              <a:rPr lang="ro-RO"/>
              <a:t>Comparatoarele, indiferent dacă sunt saturate sau nu, se mai pot împărţi în:</a:t>
            </a:r>
            <a:endParaRPr lang="en-US"/>
          </a:p>
          <a:p>
            <a:pPr lvl="1"/>
            <a:r>
              <a:rPr lang="ro-RO"/>
              <a:t>comparatoare </a:t>
            </a:r>
            <a:r>
              <a:rPr lang="ro-RO">
                <a:solidFill>
                  <a:srgbClr val="FF0000"/>
                </a:solidFill>
              </a:rPr>
              <a:t>neinversoare</a:t>
            </a:r>
            <a:r>
              <a:rPr lang="ro-RO"/>
              <a:t> şi</a:t>
            </a:r>
            <a:endParaRPr lang="en-US"/>
          </a:p>
          <a:p>
            <a:pPr lvl="1"/>
            <a:r>
              <a:rPr lang="ro-RO"/>
              <a:t>comparatoare </a:t>
            </a:r>
            <a:r>
              <a:rPr lang="ro-RO">
                <a:solidFill>
                  <a:srgbClr val="0070C0"/>
                </a:solidFill>
              </a:rPr>
              <a:t>inversoare</a:t>
            </a:r>
          </a:p>
          <a:p>
            <a:r>
              <a:rPr lang="ro-RO">
                <a:solidFill>
                  <a:srgbClr val="FF0000"/>
                </a:solidFill>
              </a:rPr>
              <a:t>Comparatorul este neinversor</a:t>
            </a:r>
            <a:r>
              <a:rPr lang="ro-RO"/>
              <a:t> dacă ieşirea trece în starea înaltă (saturaţia pozitivă) atunci când semnalul de intrare depăşeşte un anumit nivel de prag.</a:t>
            </a:r>
            <a:endParaRPr lang="en-US"/>
          </a:p>
          <a:p>
            <a:r>
              <a:rPr lang="ro-RO">
                <a:solidFill>
                  <a:srgbClr val="0070C0"/>
                </a:solidFill>
              </a:rPr>
              <a:t>Comparatorul este inversor</a:t>
            </a:r>
            <a:r>
              <a:rPr lang="ro-RO"/>
              <a:t> dacă ieşirea trece în starea joasă (saturaţia negativă) atunci când semnalul de intrare depăşeşte un anumit nivel de prag.</a:t>
            </a:r>
            <a:endParaRPr lang="en-US"/>
          </a:p>
        </p:txBody>
      </p:sp>
      <p:sp>
        <p:nvSpPr>
          <p:cNvPr id="3" name="Date Placeholder 2"/>
          <p:cNvSpPr>
            <a:spLocks noGrp="1"/>
          </p:cNvSpPr>
          <p:nvPr>
            <p:ph type="dt" sz="half" idx="10"/>
          </p:nvPr>
        </p:nvSpPr>
        <p:spPr/>
        <p:txBody>
          <a:bodyPr/>
          <a:lstStyle/>
          <a:p>
            <a:pPr>
              <a:defRPr/>
            </a:pPr>
            <a:fld id="{BE11FDEC-4D44-4BF8-8851-63D0257D4D33}"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39</a:t>
            </a:fld>
            <a:endParaRPr lang="en-US"/>
          </a:p>
        </p:txBody>
      </p:sp>
    </p:spTree>
    <p:extLst>
      <p:ext uri="{BB962C8B-B14F-4D97-AF65-F5344CB8AC3E}">
        <p14:creationId xmlns:p14="http://schemas.microsoft.com/office/powerpoint/2010/main" val="11742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ro-RO"/>
              <a:t>Bibliografie</a:t>
            </a:r>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defRPr/>
            </a:pPr>
            <a:r>
              <a:rPr lang="ro-RO"/>
              <a:t>Pană, Gh. – </a:t>
            </a:r>
            <a:r>
              <a:rPr lang="ro-RO" i="1"/>
              <a:t>Sisteme analogice de interfațare și condiționare</a:t>
            </a:r>
            <a:r>
              <a:rPr lang="ro-RO"/>
              <a:t>, notițe de curs, Universitatea Transilvania, Braşov, 2019</a:t>
            </a:r>
          </a:p>
          <a:p>
            <a:pPr marL="514350" indent="-514350">
              <a:buFont typeface="+mj-lt"/>
              <a:buAutoNum type="arabicPeriod"/>
              <a:defRPr/>
            </a:pPr>
            <a:r>
              <a:rPr lang="ro-RO"/>
              <a:t>Pană, Gh. – </a:t>
            </a:r>
            <a:r>
              <a:rPr lang="ro-RO" i="1"/>
              <a:t>Electronică analogică implementată cu amplificatoare operaționale</a:t>
            </a:r>
            <a:r>
              <a:rPr lang="ro-RO"/>
              <a:t>, Editura Universității Transilvania, Brașov, 2005</a:t>
            </a:r>
          </a:p>
          <a:p>
            <a:pPr marL="514350" indent="-514350">
              <a:buFont typeface="+mj-lt"/>
              <a:buAutoNum type="arabicPeriod"/>
              <a:defRPr/>
            </a:pPr>
            <a:r>
              <a:rPr lang="en-US"/>
              <a:t>Stuart Ball </a:t>
            </a:r>
            <a:r>
              <a:rPr lang="ro-RO"/>
              <a:t>- </a:t>
            </a:r>
            <a:r>
              <a:rPr lang="en-US" i="1"/>
              <a:t>Analog Interfacing to Embedded</a:t>
            </a:r>
            <a:br>
              <a:rPr lang="en-US" i="1"/>
            </a:br>
            <a:r>
              <a:rPr lang="en-US" i="1"/>
              <a:t>Microprocessors</a:t>
            </a:r>
            <a:r>
              <a:rPr lang="ro-RO"/>
              <a:t>. </a:t>
            </a:r>
            <a:r>
              <a:rPr lang="en-US" i="1"/>
              <a:t>Real World Design</a:t>
            </a:r>
            <a:r>
              <a:rPr lang="ro-RO"/>
              <a:t>, 2</a:t>
            </a:r>
            <a:r>
              <a:rPr lang="ro-RO" baseline="30000"/>
              <a:t>end</a:t>
            </a:r>
            <a:r>
              <a:rPr lang="ro-RO"/>
              <a:t> ed., Elsevier, 2004</a:t>
            </a:r>
          </a:p>
          <a:p>
            <a:pPr marL="514350" indent="-514350">
              <a:buFont typeface="+mj-lt"/>
              <a:buAutoNum type="arabicPeriod"/>
              <a:defRPr/>
            </a:pPr>
            <a:r>
              <a:rPr lang="ro-RO"/>
              <a:t>Bruce Carter, Ron Mancini – </a:t>
            </a:r>
            <a:r>
              <a:rPr lang="ro-RO" i="1"/>
              <a:t>Op Amps for everyone</a:t>
            </a:r>
            <a:r>
              <a:rPr lang="ro-RO"/>
              <a:t>, 3</a:t>
            </a:r>
            <a:r>
              <a:rPr lang="ro-RO" baseline="30000"/>
              <a:t>rd</a:t>
            </a:r>
            <a:r>
              <a:rPr lang="ro-RO"/>
              <a:t> ed., Elsevier, 2009</a:t>
            </a:r>
            <a:br>
              <a:rPr lang="en-US"/>
            </a:br>
            <a:br>
              <a:rPr lang="en-US"/>
            </a:br>
            <a:endParaRPr lang="en-US"/>
          </a:p>
        </p:txBody>
      </p:sp>
      <p:sp>
        <p:nvSpPr>
          <p:cNvPr id="24579"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75C74FA-F081-4058-A30A-4069BA27A916}" type="datetime1">
              <a:rPr lang="en-US" smtClean="0"/>
              <a:t>6/8/2019</a:t>
            </a:fld>
            <a:endParaRPr lang="en-US"/>
          </a:p>
        </p:txBody>
      </p:sp>
      <p:sp>
        <p:nvSpPr>
          <p:cNvPr id="24580" name="Footer Placeholder 4"/>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a:t>SAIC-Cursul nr. 1</a:t>
            </a:r>
          </a:p>
        </p:txBody>
      </p:sp>
      <p:sp>
        <p:nvSpPr>
          <p:cNvPr id="24581"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A6E9FBB-310C-45BA-A858-A6F14153D382}" type="slidenum">
              <a:rPr lang="en-US" smtClean="0"/>
              <a:pPr fontAlgn="base">
                <a:spcBef>
                  <a:spcPct val="0"/>
                </a:spcBef>
                <a:spcAft>
                  <a:spcPct val="0"/>
                </a:spcAft>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Comparator</a:t>
            </a:r>
            <a:r>
              <a:rPr lang="ro-RO"/>
              <a:t>ul saturat neinversor</a:t>
            </a:r>
            <a:endParaRPr lang="en-US" sz="4400"/>
          </a:p>
        </p:txBody>
      </p:sp>
      <p:sp>
        <p:nvSpPr>
          <p:cNvPr id="2" name="Content Placeholder 1"/>
          <p:cNvSpPr>
            <a:spLocks noGrp="1"/>
          </p:cNvSpPr>
          <p:nvPr>
            <p:ph idx="1"/>
          </p:nvPr>
        </p:nvSpPr>
        <p:spPr/>
        <p:txBody>
          <a:bodyPr/>
          <a:lstStyle/>
          <a:p>
            <a:pPr>
              <a:buNone/>
            </a:pPr>
            <a:r>
              <a:rPr lang="ro-RO"/>
              <a:t>          </a:t>
            </a:r>
            <a:r>
              <a:rPr lang="en-US"/>
              <a:t>Schema		</a:t>
            </a:r>
            <a:r>
              <a:rPr lang="ro-RO"/>
              <a:t>     </a:t>
            </a:r>
            <a:r>
              <a:rPr lang="en-US"/>
              <a:t>Caracteristica de transfer</a:t>
            </a:r>
          </a:p>
        </p:txBody>
      </p:sp>
      <p:sp>
        <p:nvSpPr>
          <p:cNvPr id="3" name="Date Placeholder 2"/>
          <p:cNvSpPr>
            <a:spLocks noGrp="1"/>
          </p:cNvSpPr>
          <p:nvPr>
            <p:ph type="dt" sz="half" idx="10"/>
          </p:nvPr>
        </p:nvSpPr>
        <p:spPr/>
        <p:txBody>
          <a:bodyPr/>
          <a:lstStyle/>
          <a:p>
            <a:pPr>
              <a:defRPr/>
            </a:pPr>
            <a:fld id="{76DAABE6-9E43-4D28-AEF0-86DC4138F3D0}"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40</a:t>
            </a:fld>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0667373-BF86-41EB-8FFF-F4EC56332888}"/>
              </a:ext>
            </a:extLst>
          </p:cNvPr>
          <p:cNvPicPr>
            <a:picLocks noChangeAspect="1"/>
          </p:cNvPicPr>
          <p:nvPr/>
        </p:nvPicPr>
        <p:blipFill>
          <a:blip r:embed="rId3"/>
          <a:stretch>
            <a:fillRect/>
          </a:stretch>
        </p:blipFill>
        <p:spPr>
          <a:xfrm>
            <a:off x="685800" y="2354668"/>
            <a:ext cx="2943225" cy="1539063"/>
          </a:xfrm>
          <a:prstGeom prst="rect">
            <a:avLst/>
          </a:prstGeom>
        </p:spPr>
      </p:pic>
      <p:pic>
        <p:nvPicPr>
          <p:cNvPr id="10" name="Picture 9">
            <a:extLst>
              <a:ext uri="{FF2B5EF4-FFF2-40B4-BE49-F238E27FC236}">
                <a16:creationId xmlns:a16="http://schemas.microsoft.com/office/drawing/2014/main" id="{92D13CCF-6533-470B-97EF-6E9C5871589D}"/>
              </a:ext>
            </a:extLst>
          </p:cNvPr>
          <p:cNvPicPr>
            <a:picLocks noChangeAspect="1"/>
          </p:cNvPicPr>
          <p:nvPr/>
        </p:nvPicPr>
        <p:blipFill>
          <a:blip r:embed="rId4"/>
          <a:stretch>
            <a:fillRect/>
          </a:stretch>
        </p:blipFill>
        <p:spPr>
          <a:xfrm>
            <a:off x="4800600" y="2171699"/>
            <a:ext cx="3429000" cy="1905000"/>
          </a:xfrm>
          <a:prstGeom prst="rect">
            <a:avLst/>
          </a:prstGeom>
        </p:spPr>
      </p:pic>
      <p:graphicFrame>
        <p:nvGraphicFramePr>
          <p:cNvPr id="11" name="Object 10">
            <a:extLst>
              <a:ext uri="{FF2B5EF4-FFF2-40B4-BE49-F238E27FC236}">
                <a16:creationId xmlns:a16="http://schemas.microsoft.com/office/drawing/2014/main" id="{6AA3BF87-C93D-400B-B810-2F2154EC0259}"/>
              </a:ext>
            </a:extLst>
          </p:cNvPr>
          <p:cNvGraphicFramePr>
            <a:graphicFrameLocks noChangeAspect="1"/>
          </p:cNvGraphicFramePr>
          <p:nvPr>
            <p:extLst>
              <p:ext uri="{D42A27DB-BD31-4B8C-83A1-F6EECF244321}">
                <p14:modId xmlns:p14="http://schemas.microsoft.com/office/powerpoint/2010/main" val="4164412411"/>
              </p:ext>
            </p:extLst>
          </p:nvPr>
        </p:nvGraphicFramePr>
        <p:xfrm>
          <a:off x="3048120" y="4648198"/>
          <a:ext cx="3047760" cy="964800"/>
        </p:xfrm>
        <a:graphic>
          <a:graphicData uri="http://schemas.openxmlformats.org/presentationml/2006/ole">
            <mc:AlternateContent xmlns:mc="http://schemas.openxmlformats.org/markup-compatibility/2006">
              <mc:Choice xmlns:v="urn:schemas-microsoft-com:vml" Requires="v">
                <p:oleObj spid="_x0000_s50243" name="Equation" r:id="rId5" imgW="1523880" imgH="482400" progId="Equation.DSMT4">
                  <p:embed/>
                </p:oleObj>
              </mc:Choice>
              <mc:Fallback>
                <p:oleObj name="Equation" r:id="rId5" imgW="1523880" imgH="482400" progId="Equation.DSMT4">
                  <p:embed/>
                  <p:pic>
                    <p:nvPicPr>
                      <p:cNvPr id="0" name=""/>
                      <p:cNvPicPr/>
                      <p:nvPr/>
                    </p:nvPicPr>
                    <p:blipFill>
                      <a:blip r:embed="rId6"/>
                      <a:stretch>
                        <a:fillRect/>
                      </a:stretch>
                    </p:blipFill>
                    <p:spPr>
                      <a:xfrm>
                        <a:off x="3048120" y="4648198"/>
                        <a:ext cx="3047760" cy="9648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233851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a:t>Comparator</a:t>
            </a:r>
            <a:r>
              <a:rPr lang="ro-RO"/>
              <a:t>ul saturat inversor</a:t>
            </a:r>
            <a:endParaRPr lang="en-US" sz="4400"/>
          </a:p>
        </p:txBody>
      </p:sp>
      <p:sp>
        <p:nvSpPr>
          <p:cNvPr id="2" name="Content Placeholder 1"/>
          <p:cNvSpPr>
            <a:spLocks noGrp="1"/>
          </p:cNvSpPr>
          <p:nvPr>
            <p:ph idx="1"/>
          </p:nvPr>
        </p:nvSpPr>
        <p:spPr/>
        <p:txBody>
          <a:bodyPr/>
          <a:lstStyle/>
          <a:p>
            <a:pPr>
              <a:buNone/>
            </a:pPr>
            <a:r>
              <a:rPr lang="ro-RO"/>
              <a:t>          </a:t>
            </a:r>
            <a:r>
              <a:rPr lang="en-US"/>
              <a:t>Schema		</a:t>
            </a:r>
            <a:r>
              <a:rPr lang="ro-RO"/>
              <a:t>     </a:t>
            </a:r>
            <a:r>
              <a:rPr lang="en-US"/>
              <a:t>Caracteristica de transfer</a:t>
            </a:r>
          </a:p>
        </p:txBody>
      </p:sp>
      <p:sp>
        <p:nvSpPr>
          <p:cNvPr id="3" name="Date Placeholder 2"/>
          <p:cNvSpPr>
            <a:spLocks noGrp="1"/>
          </p:cNvSpPr>
          <p:nvPr>
            <p:ph type="dt" sz="half" idx="10"/>
          </p:nvPr>
        </p:nvSpPr>
        <p:spPr/>
        <p:txBody>
          <a:bodyPr/>
          <a:lstStyle/>
          <a:p>
            <a:pPr>
              <a:defRPr/>
            </a:pPr>
            <a:fld id="{3ECD313D-1287-4FE1-BCEE-690127FAE76A}"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41</a:t>
            </a:fld>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3FA8979B-274F-4B78-8E1B-0426E994B6C8}"/>
              </a:ext>
            </a:extLst>
          </p:cNvPr>
          <p:cNvPicPr>
            <a:picLocks noChangeAspect="1"/>
          </p:cNvPicPr>
          <p:nvPr/>
        </p:nvPicPr>
        <p:blipFill>
          <a:blip r:embed="rId3"/>
          <a:stretch>
            <a:fillRect/>
          </a:stretch>
        </p:blipFill>
        <p:spPr>
          <a:xfrm>
            <a:off x="4876800" y="2057399"/>
            <a:ext cx="3419475" cy="1895475"/>
          </a:xfrm>
          <a:prstGeom prst="rect">
            <a:avLst/>
          </a:prstGeom>
        </p:spPr>
      </p:pic>
      <p:pic>
        <p:nvPicPr>
          <p:cNvPr id="8" name="Picture 7">
            <a:extLst>
              <a:ext uri="{FF2B5EF4-FFF2-40B4-BE49-F238E27FC236}">
                <a16:creationId xmlns:a16="http://schemas.microsoft.com/office/drawing/2014/main" id="{D8F6902A-3962-4D10-8515-D7B166DF3EE5}"/>
              </a:ext>
            </a:extLst>
          </p:cNvPr>
          <p:cNvPicPr>
            <a:picLocks noChangeAspect="1"/>
          </p:cNvPicPr>
          <p:nvPr/>
        </p:nvPicPr>
        <p:blipFill>
          <a:blip r:embed="rId4"/>
          <a:stretch>
            <a:fillRect/>
          </a:stretch>
        </p:blipFill>
        <p:spPr>
          <a:xfrm>
            <a:off x="847725" y="2449363"/>
            <a:ext cx="2943225" cy="1111545"/>
          </a:xfrm>
          <a:prstGeom prst="rect">
            <a:avLst/>
          </a:prstGeom>
        </p:spPr>
      </p:pic>
      <p:graphicFrame>
        <p:nvGraphicFramePr>
          <p:cNvPr id="14" name="Object 13">
            <a:extLst>
              <a:ext uri="{FF2B5EF4-FFF2-40B4-BE49-F238E27FC236}">
                <a16:creationId xmlns:a16="http://schemas.microsoft.com/office/drawing/2014/main" id="{0E941B9C-0864-4A0C-B390-ABE06963CDDF}"/>
              </a:ext>
            </a:extLst>
          </p:cNvPr>
          <p:cNvGraphicFramePr>
            <a:graphicFrameLocks noChangeAspect="1"/>
          </p:cNvGraphicFramePr>
          <p:nvPr>
            <p:extLst>
              <p:ext uri="{D42A27DB-BD31-4B8C-83A1-F6EECF244321}">
                <p14:modId xmlns:p14="http://schemas.microsoft.com/office/powerpoint/2010/main" val="3539748557"/>
              </p:ext>
            </p:extLst>
          </p:nvPr>
        </p:nvGraphicFramePr>
        <p:xfrm>
          <a:off x="3048120" y="4648198"/>
          <a:ext cx="3047760" cy="964800"/>
        </p:xfrm>
        <a:graphic>
          <a:graphicData uri="http://schemas.openxmlformats.org/presentationml/2006/ole">
            <mc:AlternateContent xmlns:mc="http://schemas.openxmlformats.org/markup-compatibility/2006">
              <mc:Choice xmlns:v="urn:schemas-microsoft-com:vml" Requires="v">
                <p:oleObj spid="_x0000_s51267" name="Equation" r:id="rId5" imgW="1523880" imgH="482400" progId="Equation.DSMT4">
                  <p:embed/>
                </p:oleObj>
              </mc:Choice>
              <mc:Fallback>
                <p:oleObj name="Equation" r:id="rId5" imgW="1523880" imgH="482400" progId="Equation.DSMT4">
                  <p:embed/>
                  <p:pic>
                    <p:nvPicPr>
                      <p:cNvPr id="11" name="Object 10">
                        <a:extLst>
                          <a:ext uri="{FF2B5EF4-FFF2-40B4-BE49-F238E27FC236}">
                            <a16:creationId xmlns:a16="http://schemas.microsoft.com/office/drawing/2014/main" id="{6AA3BF87-C93D-400B-B810-2F2154EC0259}"/>
                          </a:ext>
                        </a:extLst>
                      </p:cNvPr>
                      <p:cNvPicPr/>
                      <p:nvPr/>
                    </p:nvPicPr>
                    <p:blipFill>
                      <a:blip r:embed="rId6"/>
                      <a:stretch>
                        <a:fillRect/>
                      </a:stretch>
                    </p:blipFill>
                    <p:spPr>
                      <a:xfrm>
                        <a:off x="3048120" y="4648198"/>
                        <a:ext cx="3047760" cy="9648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128628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Schimbarea pragului de comutare</a:t>
            </a:r>
            <a:endParaRPr lang="en-US"/>
          </a:p>
        </p:txBody>
      </p:sp>
      <p:sp>
        <p:nvSpPr>
          <p:cNvPr id="2" name="Content Placeholder 1"/>
          <p:cNvSpPr>
            <a:spLocks noGrp="1"/>
          </p:cNvSpPr>
          <p:nvPr>
            <p:ph idx="1"/>
          </p:nvPr>
        </p:nvSpPr>
        <p:spPr/>
        <p:txBody>
          <a:bodyPr>
            <a:normAutofit/>
          </a:bodyPr>
          <a:lstStyle/>
          <a:p>
            <a:pPr>
              <a:lnSpc>
                <a:spcPct val="110000"/>
              </a:lnSpc>
            </a:pPr>
            <a:r>
              <a:rPr lang="ro-RO"/>
              <a:t>În funcţie de polaritatea tensiunii de referinţă şi terminalul amplificatorului la care se conectează tensiunea de referință (prag), sunt posibile patru combinaţii:</a:t>
            </a:r>
          </a:p>
          <a:p>
            <a:pPr lvl="1">
              <a:lnSpc>
                <a:spcPct val="110000"/>
              </a:lnSpc>
            </a:pPr>
            <a:r>
              <a:rPr lang="ro-RO" sz="2400"/>
              <a:t>Comparator neinversor cu polarizare pozitivă</a:t>
            </a:r>
          </a:p>
          <a:p>
            <a:pPr lvl="1">
              <a:lnSpc>
                <a:spcPct val="110000"/>
              </a:lnSpc>
            </a:pPr>
            <a:r>
              <a:rPr lang="ro-RO" sz="2400"/>
              <a:t>Comparator neinversor cu polarizare negativă</a:t>
            </a:r>
          </a:p>
          <a:p>
            <a:pPr lvl="1">
              <a:lnSpc>
                <a:spcPct val="110000"/>
              </a:lnSpc>
            </a:pPr>
            <a:r>
              <a:rPr lang="ro-RO" sz="2400"/>
              <a:t>Comparator inversor cu polarizare pozitivă</a:t>
            </a:r>
          </a:p>
          <a:p>
            <a:pPr lvl="1">
              <a:lnSpc>
                <a:spcPct val="110000"/>
              </a:lnSpc>
            </a:pPr>
            <a:r>
              <a:rPr lang="ro-RO" sz="2400"/>
              <a:t>Comparator inversor cu polarizare negativă</a:t>
            </a:r>
          </a:p>
        </p:txBody>
      </p:sp>
      <p:sp>
        <p:nvSpPr>
          <p:cNvPr id="3" name="Date Placeholder 2"/>
          <p:cNvSpPr>
            <a:spLocks noGrp="1"/>
          </p:cNvSpPr>
          <p:nvPr>
            <p:ph type="dt" sz="half" idx="10"/>
          </p:nvPr>
        </p:nvSpPr>
        <p:spPr/>
        <p:txBody>
          <a:bodyPr/>
          <a:lstStyle/>
          <a:p>
            <a:pPr>
              <a:defRPr/>
            </a:pPr>
            <a:fld id="{27B6068B-AFBD-4F26-8A3F-FA34A4F849DE}"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42</a:t>
            </a:fld>
            <a:endParaRPr lang="en-US"/>
          </a:p>
        </p:txBody>
      </p:sp>
    </p:spTree>
    <p:extLst>
      <p:ext uri="{BB962C8B-B14F-4D97-AF65-F5344CB8AC3E}">
        <p14:creationId xmlns:p14="http://schemas.microsoft.com/office/powerpoint/2010/main" val="3200335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Schimbarea pragului de comutare</a:t>
            </a:r>
            <a:endParaRPr lang="en-US"/>
          </a:p>
        </p:txBody>
      </p:sp>
      <p:sp>
        <p:nvSpPr>
          <p:cNvPr id="2" name="Content Placeholder 1"/>
          <p:cNvSpPr>
            <a:spLocks noGrp="1"/>
          </p:cNvSpPr>
          <p:nvPr>
            <p:ph idx="1"/>
          </p:nvPr>
        </p:nvSpPr>
        <p:spPr/>
        <p:txBody>
          <a:bodyPr>
            <a:normAutofit/>
          </a:bodyPr>
          <a:lstStyle/>
          <a:p>
            <a:pPr>
              <a:lnSpc>
                <a:spcPct val="110000"/>
              </a:lnSpc>
            </a:pPr>
            <a:r>
              <a:rPr lang="ro-RO"/>
              <a:t>Analiza se face în funcţie de următoarele proprietăţi:</a:t>
            </a:r>
            <a:endParaRPr lang="en-US"/>
          </a:p>
          <a:p>
            <a:pPr lvl="1">
              <a:lnSpc>
                <a:spcPct val="110000"/>
              </a:lnSpc>
            </a:pPr>
            <a:r>
              <a:rPr lang="ro-RO" sz="2400"/>
              <a:t>când tensiunea diferenţială de intrare este pozitivă, tensiunea de ieşire trece în valoarea corespunzătoare saturaţiei pozitive;</a:t>
            </a:r>
            <a:endParaRPr lang="en-US" sz="2400"/>
          </a:p>
          <a:p>
            <a:pPr lvl="1">
              <a:lnSpc>
                <a:spcPct val="110000"/>
              </a:lnSpc>
            </a:pPr>
            <a:r>
              <a:rPr lang="ro-RO" sz="2400"/>
              <a:t>când tensiunea diferenţială de intrare este negativă, tensiunea de ieşire trece în valoarea corespunzătoare saturaţiei negative.</a:t>
            </a:r>
            <a:endParaRPr lang="en-US" sz="2400"/>
          </a:p>
        </p:txBody>
      </p:sp>
      <p:sp>
        <p:nvSpPr>
          <p:cNvPr id="3" name="Date Placeholder 2"/>
          <p:cNvSpPr>
            <a:spLocks noGrp="1"/>
          </p:cNvSpPr>
          <p:nvPr>
            <p:ph type="dt" sz="half" idx="10"/>
          </p:nvPr>
        </p:nvSpPr>
        <p:spPr/>
        <p:txBody>
          <a:bodyPr/>
          <a:lstStyle/>
          <a:p>
            <a:pPr>
              <a:defRPr/>
            </a:pPr>
            <a:fld id="{E0FF7D64-B969-4E1B-B5BC-9654A573ADC9}"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43</a:t>
            </a:fld>
            <a:endParaRPr lang="en-US"/>
          </a:p>
        </p:txBody>
      </p:sp>
      <p:graphicFrame>
        <p:nvGraphicFramePr>
          <p:cNvPr id="8" name="Object 7">
            <a:extLst>
              <a:ext uri="{FF2B5EF4-FFF2-40B4-BE49-F238E27FC236}">
                <a16:creationId xmlns:a16="http://schemas.microsoft.com/office/drawing/2014/main" id="{A25F72EF-C9CD-4E6C-8FAD-CE69BEB5C18B}"/>
              </a:ext>
            </a:extLst>
          </p:cNvPr>
          <p:cNvGraphicFramePr>
            <a:graphicFrameLocks noChangeAspect="1"/>
          </p:cNvGraphicFramePr>
          <p:nvPr>
            <p:extLst>
              <p:ext uri="{D42A27DB-BD31-4B8C-83A1-F6EECF244321}">
                <p14:modId xmlns:p14="http://schemas.microsoft.com/office/powerpoint/2010/main" val="2486696091"/>
              </p:ext>
            </p:extLst>
          </p:nvPr>
        </p:nvGraphicFramePr>
        <p:xfrm>
          <a:off x="3353040" y="5226698"/>
          <a:ext cx="2437920" cy="914400"/>
        </p:xfrm>
        <a:graphic>
          <a:graphicData uri="http://schemas.openxmlformats.org/presentationml/2006/ole">
            <mc:AlternateContent xmlns:mc="http://schemas.openxmlformats.org/markup-compatibility/2006">
              <mc:Choice xmlns:v="urn:schemas-microsoft-com:vml" Requires="v">
                <p:oleObj spid="_x0000_s52291" name="Equation" r:id="rId3" imgW="1218960" imgH="457200" progId="Equation.DSMT4">
                  <p:embed/>
                </p:oleObj>
              </mc:Choice>
              <mc:Fallback>
                <p:oleObj name="Equation" r:id="rId3" imgW="1218960" imgH="457200" progId="Equation.DSMT4">
                  <p:embed/>
                  <p:pic>
                    <p:nvPicPr>
                      <p:cNvPr id="0" name=""/>
                      <p:cNvPicPr/>
                      <p:nvPr/>
                    </p:nvPicPr>
                    <p:blipFill>
                      <a:blip r:embed="rId4"/>
                      <a:stretch>
                        <a:fillRect/>
                      </a:stretch>
                    </p:blipFill>
                    <p:spPr>
                      <a:xfrm>
                        <a:off x="3353040" y="5226698"/>
                        <a:ext cx="2437920" cy="9144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341401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a:t>Comparatorul neinversor cu polarizare pozitivă</a:t>
            </a:r>
            <a:endParaRPr lang="en-US"/>
          </a:p>
        </p:txBody>
      </p:sp>
      <p:sp>
        <p:nvSpPr>
          <p:cNvPr id="2" name="Content Placeholder 1"/>
          <p:cNvSpPr>
            <a:spLocks noGrp="1"/>
          </p:cNvSpPr>
          <p:nvPr>
            <p:ph idx="1"/>
          </p:nvPr>
        </p:nvSpPr>
        <p:spPr/>
        <p:txBody>
          <a:bodyPr/>
          <a:lstStyle/>
          <a:p>
            <a:pPr>
              <a:buNone/>
            </a:pPr>
            <a:r>
              <a:rPr lang="ro-RO">
                <a:solidFill>
                  <a:srgbClr val="0070C0"/>
                </a:solidFill>
              </a:rPr>
              <a:t>            </a:t>
            </a:r>
            <a:r>
              <a:rPr lang="en-US">
                <a:solidFill>
                  <a:srgbClr val="0070C0"/>
                </a:solidFill>
              </a:rPr>
              <a:t>Schema</a:t>
            </a:r>
            <a:r>
              <a:rPr lang="en-US"/>
              <a:t>		</a:t>
            </a:r>
            <a:r>
              <a:rPr lang="ro-RO"/>
              <a:t>     </a:t>
            </a:r>
            <a:r>
              <a:rPr lang="en-US">
                <a:solidFill>
                  <a:srgbClr val="0070C0"/>
                </a:solidFill>
              </a:rPr>
              <a:t>Caracteristica de transfer</a:t>
            </a:r>
          </a:p>
        </p:txBody>
      </p:sp>
      <p:sp>
        <p:nvSpPr>
          <p:cNvPr id="3" name="Date Placeholder 2"/>
          <p:cNvSpPr>
            <a:spLocks noGrp="1"/>
          </p:cNvSpPr>
          <p:nvPr>
            <p:ph type="dt" sz="half" idx="10"/>
          </p:nvPr>
        </p:nvSpPr>
        <p:spPr/>
        <p:txBody>
          <a:bodyPr/>
          <a:lstStyle/>
          <a:p>
            <a:pPr>
              <a:defRPr/>
            </a:pPr>
            <a:fld id="{D020691E-7217-4EDD-A33A-C8819691534D}"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44</a:t>
            </a:fld>
            <a:endParaRPr lang="en-US"/>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2C1E8507-AE98-4589-96D6-02B46F69955C}"/>
              </a:ext>
            </a:extLst>
          </p:cNvPr>
          <p:cNvPicPr>
            <a:picLocks noChangeAspect="1"/>
          </p:cNvPicPr>
          <p:nvPr/>
        </p:nvPicPr>
        <p:blipFill>
          <a:blip r:embed="rId3"/>
          <a:stretch>
            <a:fillRect/>
          </a:stretch>
        </p:blipFill>
        <p:spPr>
          <a:xfrm>
            <a:off x="4800600" y="2228850"/>
            <a:ext cx="3295650" cy="1866900"/>
          </a:xfrm>
          <a:prstGeom prst="rect">
            <a:avLst/>
          </a:prstGeom>
        </p:spPr>
      </p:pic>
      <p:pic>
        <p:nvPicPr>
          <p:cNvPr id="10" name="Picture 9">
            <a:extLst>
              <a:ext uri="{FF2B5EF4-FFF2-40B4-BE49-F238E27FC236}">
                <a16:creationId xmlns:a16="http://schemas.microsoft.com/office/drawing/2014/main" id="{57DD6685-46CD-48A5-8385-3D9DBB3BC47B}"/>
              </a:ext>
            </a:extLst>
          </p:cNvPr>
          <p:cNvPicPr>
            <a:picLocks noChangeAspect="1"/>
          </p:cNvPicPr>
          <p:nvPr/>
        </p:nvPicPr>
        <p:blipFill>
          <a:blip r:embed="rId4"/>
          <a:stretch>
            <a:fillRect/>
          </a:stretch>
        </p:blipFill>
        <p:spPr>
          <a:xfrm>
            <a:off x="1047750" y="2179010"/>
            <a:ext cx="2943225" cy="1966580"/>
          </a:xfrm>
          <a:prstGeom prst="rect">
            <a:avLst/>
          </a:prstGeom>
        </p:spPr>
      </p:pic>
      <p:graphicFrame>
        <p:nvGraphicFramePr>
          <p:cNvPr id="13" name="Object 12">
            <a:extLst>
              <a:ext uri="{FF2B5EF4-FFF2-40B4-BE49-F238E27FC236}">
                <a16:creationId xmlns:a16="http://schemas.microsoft.com/office/drawing/2014/main" id="{B87A1142-4AFF-400C-A3D9-4CFB835162A0}"/>
              </a:ext>
            </a:extLst>
          </p:cNvPr>
          <p:cNvGraphicFramePr>
            <a:graphicFrameLocks noChangeAspect="1"/>
          </p:cNvGraphicFramePr>
          <p:nvPr>
            <p:extLst>
              <p:ext uri="{D42A27DB-BD31-4B8C-83A1-F6EECF244321}">
                <p14:modId xmlns:p14="http://schemas.microsoft.com/office/powerpoint/2010/main" val="3836008676"/>
              </p:ext>
            </p:extLst>
          </p:nvPr>
        </p:nvGraphicFramePr>
        <p:xfrm>
          <a:off x="2971800" y="4648200"/>
          <a:ext cx="3200400" cy="965200"/>
        </p:xfrm>
        <a:graphic>
          <a:graphicData uri="http://schemas.openxmlformats.org/presentationml/2006/ole">
            <mc:AlternateContent xmlns:mc="http://schemas.openxmlformats.org/markup-compatibility/2006">
              <mc:Choice xmlns:v="urn:schemas-microsoft-com:vml" Requires="v">
                <p:oleObj spid="_x0000_s53315" name="Equation" r:id="rId5" imgW="1600200" imgH="482400" progId="Equation.DSMT4">
                  <p:embed/>
                </p:oleObj>
              </mc:Choice>
              <mc:Fallback>
                <p:oleObj name="Equation" r:id="rId5" imgW="1600200" imgH="482400" progId="Equation.DSMT4">
                  <p:embed/>
                  <p:pic>
                    <p:nvPicPr>
                      <p:cNvPr id="14" name="Object 13">
                        <a:extLst>
                          <a:ext uri="{FF2B5EF4-FFF2-40B4-BE49-F238E27FC236}">
                            <a16:creationId xmlns:a16="http://schemas.microsoft.com/office/drawing/2014/main" id="{0E941B9C-0864-4A0C-B390-ABE06963CDDF}"/>
                          </a:ext>
                        </a:extLst>
                      </p:cNvPr>
                      <p:cNvPicPr/>
                      <p:nvPr/>
                    </p:nvPicPr>
                    <p:blipFill>
                      <a:blip r:embed="rId6"/>
                      <a:stretch>
                        <a:fillRect/>
                      </a:stretch>
                    </p:blipFill>
                    <p:spPr>
                      <a:xfrm>
                        <a:off x="2971800" y="4648200"/>
                        <a:ext cx="3200400" cy="965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896306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a:t>Comparatorul inversor cu polarizare </a:t>
            </a:r>
            <a:r>
              <a:rPr lang="en-US"/>
              <a:t>nega</a:t>
            </a:r>
            <a:r>
              <a:rPr lang="ro-RO"/>
              <a:t>tivă</a:t>
            </a:r>
            <a:endParaRPr lang="en-US"/>
          </a:p>
        </p:txBody>
      </p:sp>
      <p:sp>
        <p:nvSpPr>
          <p:cNvPr id="2" name="Content Placeholder 1"/>
          <p:cNvSpPr>
            <a:spLocks noGrp="1"/>
          </p:cNvSpPr>
          <p:nvPr>
            <p:ph idx="1"/>
          </p:nvPr>
        </p:nvSpPr>
        <p:spPr/>
        <p:txBody>
          <a:bodyPr/>
          <a:lstStyle/>
          <a:p>
            <a:pPr>
              <a:buNone/>
            </a:pPr>
            <a:r>
              <a:rPr lang="ro-RO">
                <a:solidFill>
                  <a:srgbClr val="0070C0"/>
                </a:solidFill>
              </a:rPr>
              <a:t>            </a:t>
            </a:r>
            <a:r>
              <a:rPr lang="en-US">
                <a:solidFill>
                  <a:srgbClr val="0070C0"/>
                </a:solidFill>
              </a:rPr>
              <a:t>Schema</a:t>
            </a:r>
            <a:r>
              <a:rPr lang="en-US"/>
              <a:t>		</a:t>
            </a:r>
            <a:r>
              <a:rPr lang="ro-RO"/>
              <a:t>     </a:t>
            </a:r>
            <a:r>
              <a:rPr lang="en-US">
                <a:solidFill>
                  <a:srgbClr val="0070C0"/>
                </a:solidFill>
              </a:rPr>
              <a:t>Caracteristica de transfer</a:t>
            </a:r>
          </a:p>
        </p:txBody>
      </p:sp>
      <p:sp>
        <p:nvSpPr>
          <p:cNvPr id="3" name="Date Placeholder 2"/>
          <p:cNvSpPr>
            <a:spLocks noGrp="1"/>
          </p:cNvSpPr>
          <p:nvPr>
            <p:ph type="dt" sz="half" idx="10"/>
          </p:nvPr>
        </p:nvSpPr>
        <p:spPr/>
        <p:txBody>
          <a:bodyPr/>
          <a:lstStyle/>
          <a:p>
            <a:pPr>
              <a:defRPr/>
            </a:pPr>
            <a:fld id="{14AEA0C1-82EE-44D8-BC23-9293DB33809C}"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45</a:t>
            </a:fld>
            <a:endParaRPr lang="en-US"/>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200EA5C7-CFB7-491B-A285-117B87057129}"/>
              </a:ext>
            </a:extLst>
          </p:cNvPr>
          <p:cNvPicPr>
            <a:picLocks noChangeAspect="1"/>
          </p:cNvPicPr>
          <p:nvPr/>
        </p:nvPicPr>
        <p:blipFill>
          <a:blip r:embed="rId3"/>
          <a:stretch>
            <a:fillRect/>
          </a:stretch>
        </p:blipFill>
        <p:spPr>
          <a:xfrm>
            <a:off x="4872718" y="2095501"/>
            <a:ext cx="3248025" cy="1905000"/>
          </a:xfrm>
          <a:prstGeom prst="rect">
            <a:avLst/>
          </a:prstGeom>
        </p:spPr>
      </p:pic>
      <p:pic>
        <p:nvPicPr>
          <p:cNvPr id="8" name="Picture 7">
            <a:extLst>
              <a:ext uri="{FF2B5EF4-FFF2-40B4-BE49-F238E27FC236}">
                <a16:creationId xmlns:a16="http://schemas.microsoft.com/office/drawing/2014/main" id="{ECB41A71-38AA-4522-AAA8-E7C6C79E4E03}"/>
              </a:ext>
            </a:extLst>
          </p:cNvPr>
          <p:cNvPicPr>
            <a:picLocks noChangeAspect="1"/>
          </p:cNvPicPr>
          <p:nvPr/>
        </p:nvPicPr>
        <p:blipFill>
          <a:blip r:embed="rId4"/>
          <a:stretch>
            <a:fillRect/>
          </a:stretch>
        </p:blipFill>
        <p:spPr>
          <a:xfrm>
            <a:off x="838200" y="2445710"/>
            <a:ext cx="2943225" cy="1966580"/>
          </a:xfrm>
          <a:prstGeom prst="rect">
            <a:avLst/>
          </a:prstGeom>
        </p:spPr>
      </p:pic>
      <p:graphicFrame>
        <p:nvGraphicFramePr>
          <p:cNvPr id="14" name="Object 13">
            <a:extLst>
              <a:ext uri="{FF2B5EF4-FFF2-40B4-BE49-F238E27FC236}">
                <a16:creationId xmlns:a16="http://schemas.microsoft.com/office/drawing/2014/main" id="{4A561275-6BB2-45F4-9FD8-0DE7634CC956}"/>
              </a:ext>
            </a:extLst>
          </p:cNvPr>
          <p:cNvGraphicFramePr>
            <a:graphicFrameLocks noChangeAspect="1"/>
          </p:cNvGraphicFramePr>
          <p:nvPr>
            <p:extLst>
              <p:ext uri="{D42A27DB-BD31-4B8C-83A1-F6EECF244321}">
                <p14:modId xmlns:p14="http://schemas.microsoft.com/office/powerpoint/2010/main" val="1885511029"/>
              </p:ext>
            </p:extLst>
          </p:nvPr>
        </p:nvGraphicFramePr>
        <p:xfrm>
          <a:off x="2844800" y="4648200"/>
          <a:ext cx="3454400" cy="965200"/>
        </p:xfrm>
        <a:graphic>
          <a:graphicData uri="http://schemas.openxmlformats.org/presentationml/2006/ole">
            <mc:AlternateContent xmlns:mc="http://schemas.openxmlformats.org/markup-compatibility/2006">
              <mc:Choice xmlns:v="urn:schemas-microsoft-com:vml" Requires="v">
                <p:oleObj spid="_x0000_s54339" name="Equation" r:id="rId5" imgW="1726920" imgH="482400" progId="Equation.DSMT4">
                  <p:embed/>
                </p:oleObj>
              </mc:Choice>
              <mc:Fallback>
                <p:oleObj name="Equation" r:id="rId5" imgW="1726920" imgH="482400" progId="Equation.DSMT4">
                  <p:embed/>
                  <p:pic>
                    <p:nvPicPr>
                      <p:cNvPr id="13" name="Object 12">
                        <a:extLst>
                          <a:ext uri="{FF2B5EF4-FFF2-40B4-BE49-F238E27FC236}">
                            <a16:creationId xmlns:a16="http://schemas.microsoft.com/office/drawing/2014/main" id="{B87A1142-4AFF-400C-A3D9-4CFB835162A0}"/>
                          </a:ext>
                        </a:extLst>
                      </p:cNvPr>
                      <p:cNvPicPr/>
                      <p:nvPr/>
                    </p:nvPicPr>
                    <p:blipFill>
                      <a:blip r:embed="rId6"/>
                      <a:stretch>
                        <a:fillRect/>
                      </a:stretch>
                    </p:blipFill>
                    <p:spPr>
                      <a:xfrm>
                        <a:off x="2844800" y="4648200"/>
                        <a:ext cx="3454400" cy="965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707845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sz="3200" b="1">
                <a:solidFill>
                  <a:srgbClr val="0070C0"/>
                </a:solidFill>
              </a:rPr>
              <a:t>Comparatoare în buclă deschisă</a:t>
            </a:r>
            <a:br>
              <a:rPr lang="en-US" sz="3200" b="1">
                <a:solidFill>
                  <a:srgbClr val="0070C0"/>
                </a:solidFill>
              </a:rPr>
            </a:br>
            <a:r>
              <a:rPr lang="ro-RO" sz="2800" b="1">
                <a:solidFill>
                  <a:srgbClr val="0070C0"/>
                </a:solidFill>
              </a:rPr>
              <a:t>Temă</a:t>
            </a:r>
            <a:endParaRPr lang="en-US" sz="2800" b="1">
              <a:solidFill>
                <a:srgbClr val="0070C0"/>
              </a:solidFill>
            </a:endParaRPr>
          </a:p>
        </p:txBody>
      </p:sp>
      <p:sp>
        <p:nvSpPr>
          <p:cNvPr id="2" name="Content Placeholder 1"/>
          <p:cNvSpPr>
            <a:spLocks noGrp="1"/>
          </p:cNvSpPr>
          <p:nvPr>
            <p:ph idx="1"/>
          </p:nvPr>
        </p:nvSpPr>
        <p:spPr/>
        <p:txBody>
          <a:bodyPr/>
          <a:lstStyle/>
          <a:p>
            <a:r>
              <a:rPr lang="ro-RO"/>
              <a:t>Având ca punct de plecare cele două comparatoare cu prag prezentate, să se deseneze schemele, caracteristicile de transfer și să se scrie relaţiile de funcţionare pentru:</a:t>
            </a:r>
            <a:endParaRPr lang="en-US"/>
          </a:p>
          <a:p>
            <a:pPr lvl="1"/>
            <a:r>
              <a:rPr lang="ro-RO" sz="2400"/>
              <a:t>Comparatorul neinversor cu polarizare negativă</a:t>
            </a:r>
            <a:endParaRPr lang="en-US" sz="2400"/>
          </a:p>
          <a:p>
            <a:pPr lvl="1"/>
            <a:r>
              <a:rPr lang="ro-RO" sz="2400"/>
              <a:t>Comparatorul inversor cu polarizare pozitivă </a:t>
            </a:r>
            <a:endParaRPr lang="en-US" sz="2400"/>
          </a:p>
        </p:txBody>
      </p:sp>
      <p:sp>
        <p:nvSpPr>
          <p:cNvPr id="3" name="Date Placeholder 2"/>
          <p:cNvSpPr>
            <a:spLocks noGrp="1"/>
          </p:cNvSpPr>
          <p:nvPr>
            <p:ph type="dt" sz="half" idx="10"/>
          </p:nvPr>
        </p:nvSpPr>
        <p:spPr/>
        <p:txBody>
          <a:bodyPr/>
          <a:lstStyle/>
          <a:p>
            <a:pPr>
              <a:defRPr/>
            </a:pPr>
            <a:fld id="{810C9473-63BC-4727-9DC5-B9B9AB2B70E7}"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46</a:t>
            </a:fld>
            <a:endParaRPr lang="en-US"/>
          </a:p>
        </p:txBody>
      </p:sp>
    </p:spTree>
    <p:extLst>
      <p:ext uri="{BB962C8B-B14F-4D97-AF65-F5344CB8AC3E}">
        <p14:creationId xmlns:p14="http://schemas.microsoft.com/office/powerpoint/2010/main" val="3071578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Circuite formatoare de semnal </a:t>
            </a:r>
            <a:endParaRPr lang="en-US"/>
          </a:p>
        </p:txBody>
      </p:sp>
      <p:sp>
        <p:nvSpPr>
          <p:cNvPr id="2" name="Content Placeholder 1"/>
          <p:cNvSpPr>
            <a:spLocks noGrp="1"/>
          </p:cNvSpPr>
          <p:nvPr>
            <p:ph idx="1"/>
          </p:nvPr>
        </p:nvSpPr>
        <p:spPr/>
        <p:txBody>
          <a:bodyPr>
            <a:normAutofit/>
          </a:bodyPr>
          <a:lstStyle/>
          <a:p>
            <a:r>
              <a:rPr lang="ro-RO"/>
              <a:t>Semnalele periodice sinusoidale sau triunghiulare se pot converti cu ajutorul comparatoarelor în impulsuri dreptunghiulare.</a:t>
            </a:r>
            <a:endParaRPr lang="en-US"/>
          </a:p>
          <a:p>
            <a:r>
              <a:rPr lang="ro-RO"/>
              <a:t>Comparatoarele pot genera varianta „curată“ a unor impulsuri de date, transmise în medii zgomotoase şi degradate de sistemele de transmisie a datelor.</a:t>
            </a:r>
            <a:endParaRPr lang="en-US"/>
          </a:p>
          <a:p>
            <a:r>
              <a:rPr lang="ro-RO"/>
              <a:t>Atât timp cât se păstrează trecerile prin zero ale semnalului care trebuie refăcut, se poate construi o versiune nouă a acestui semnal, fără zgomot şi distorsiuni.</a:t>
            </a:r>
            <a:r>
              <a:rPr lang="en-US"/>
              <a:t> </a:t>
            </a:r>
          </a:p>
        </p:txBody>
      </p:sp>
      <p:sp>
        <p:nvSpPr>
          <p:cNvPr id="3" name="Date Placeholder 2"/>
          <p:cNvSpPr>
            <a:spLocks noGrp="1"/>
          </p:cNvSpPr>
          <p:nvPr>
            <p:ph type="dt" sz="half" idx="10"/>
          </p:nvPr>
        </p:nvSpPr>
        <p:spPr/>
        <p:txBody>
          <a:bodyPr/>
          <a:lstStyle/>
          <a:p>
            <a:pPr>
              <a:defRPr/>
            </a:pPr>
            <a:fld id="{633D528A-5454-432C-A3C9-4E26209A545B}"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47</a:t>
            </a:fld>
            <a:endParaRPr lang="en-US"/>
          </a:p>
        </p:txBody>
      </p:sp>
    </p:spTree>
    <p:extLst>
      <p:ext uri="{BB962C8B-B14F-4D97-AF65-F5344CB8AC3E}">
        <p14:creationId xmlns:p14="http://schemas.microsoft.com/office/powerpoint/2010/main" val="1135992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sz="2800" b="1">
                <a:solidFill>
                  <a:srgbClr val="0070C0"/>
                </a:solidFill>
              </a:rPr>
              <a:t>Circuite formatoare de semnal</a:t>
            </a:r>
            <a:br>
              <a:rPr lang="en-US" sz="2800" b="1">
                <a:solidFill>
                  <a:srgbClr val="0070C0"/>
                </a:solidFill>
              </a:rPr>
            </a:br>
            <a:r>
              <a:rPr lang="en-US" sz="2400" b="1">
                <a:solidFill>
                  <a:srgbClr val="0070C0"/>
                </a:solidFill>
              </a:rPr>
              <a:t>Exemplul 1</a:t>
            </a:r>
            <a:r>
              <a:rPr lang="ro-RO" sz="2400" b="1">
                <a:solidFill>
                  <a:srgbClr val="0070C0"/>
                </a:solidFill>
              </a:rPr>
              <a:t> </a:t>
            </a:r>
            <a:endParaRPr lang="en-US" sz="2400" b="1">
              <a:solidFill>
                <a:srgbClr val="0070C0"/>
              </a:solidFill>
            </a:endParaRPr>
          </a:p>
        </p:txBody>
      </p:sp>
      <p:sp>
        <p:nvSpPr>
          <p:cNvPr id="2" name="Content Placeholder 1"/>
          <p:cNvSpPr>
            <a:spLocks noGrp="1"/>
          </p:cNvSpPr>
          <p:nvPr>
            <p:ph idx="1"/>
          </p:nvPr>
        </p:nvSpPr>
        <p:spPr/>
        <p:txBody>
          <a:bodyPr>
            <a:normAutofit/>
          </a:bodyPr>
          <a:lstStyle/>
          <a:p>
            <a:pPr>
              <a:buNone/>
            </a:pPr>
            <a:r>
              <a:rPr lang="ro-RO"/>
              <a:t>Un semnal sinusoidal, având amplitudinea de 5V, se aplică la intrarea unui comparator neinversor saturat (cu prag zero).</a:t>
            </a:r>
            <a:endParaRPr lang="en-US"/>
          </a:p>
          <a:p>
            <a:r>
              <a:rPr lang="ro-RO"/>
              <a:t>Să se deseneze forma tensiunii de ieşire.</a:t>
            </a:r>
            <a:endParaRPr lang="en-US"/>
          </a:p>
          <a:p>
            <a:pPr>
              <a:buNone/>
            </a:pPr>
            <a:r>
              <a:rPr lang="ro-RO"/>
              <a:t>Se presupune că frecvenţa semnalului este suficient de mică pentru ca efectele de SR să fie neglijabile şi se admite că tensiunile de saturaţie sunt: U</a:t>
            </a:r>
            <a:r>
              <a:rPr lang="ro-RO" baseline="-25000"/>
              <a:t>sat</a:t>
            </a:r>
            <a:r>
              <a:rPr lang="ro-RO"/>
              <a:t>=</a:t>
            </a:r>
            <a:r>
              <a:rPr lang="ro-RO">
                <a:sym typeface="Symbol"/>
              </a:rPr>
              <a:t></a:t>
            </a:r>
            <a:r>
              <a:rPr lang="ro-RO"/>
              <a:t>13V</a:t>
            </a:r>
            <a:r>
              <a:rPr lang="en-US"/>
              <a:t>.</a:t>
            </a:r>
          </a:p>
        </p:txBody>
      </p:sp>
      <p:sp>
        <p:nvSpPr>
          <p:cNvPr id="3" name="Date Placeholder 2"/>
          <p:cNvSpPr>
            <a:spLocks noGrp="1"/>
          </p:cNvSpPr>
          <p:nvPr>
            <p:ph type="dt" sz="half" idx="10"/>
          </p:nvPr>
        </p:nvSpPr>
        <p:spPr/>
        <p:txBody>
          <a:bodyPr/>
          <a:lstStyle/>
          <a:p>
            <a:pPr>
              <a:defRPr/>
            </a:pPr>
            <a:fld id="{B095ECBE-D29C-4652-8344-07A88B6E7801}"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48</a:t>
            </a:fld>
            <a:endParaRPr lang="en-US"/>
          </a:p>
        </p:txBody>
      </p:sp>
      <p:pic>
        <p:nvPicPr>
          <p:cNvPr id="8" name="Picture 7">
            <a:extLst>
              <a:ext uri="{FF2B5EF4-FFF2-40B4-BE49-F238E27FC236}">
                <a16:creationId xmlns:a16="http://schemas.microsoft.com/office/drawing/2014/main" id="{32210968-D7C8-461C-902F-8EAE242C4BDA}"/>
              </a:ext>
            </a:extLst>
          </p:cNvPr>
          <p:cNvPicPr>
            <a:picLocks noChangeAspect="1"/>
          </p:cNvPicPr>
          <p:nvPr/>
        </p:nvPicPr>
        <p:blipFill>
          <a:blip r:embed="rId2"/>
          <a:stretch>
            <a:fillRect/>
          </a:stretch>
        </p:blipFill>
        <p:spPr>
          <a:xfrm>
            <a:off x="3100387" y="4804198"/>
            <a:ext cx="2943225" cy="1539063"/>
          </a:xfrm>
          <a:prstGeom prst="rect">
            <a:avLst/>
          </a:prstGeom>
        </p:spPr>
      </p:pic>
    </p:spTree>
    <p:extLst>
      <p:ext uri="{BB962C8B-B14F-4D97-AF65-F5344CB8AC3E}">
        <p14:creationId xmlns:p14="http://schemas.microsoft.com/office/powerpoint/2010/main" val="11353436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sz="2800" b="1">
                <a:solidFill>
                  <a:srgbClr val="0070C0"/>
                </a:solidFill>
              </a:rPr>
              <a:t>Circuite formatoare de semnal</a:t>
            </a:r>
            <a:br>
              <a:rPr lang="en-US" sz="2800" b="1">
                <a:solidFill>
                  <a:srgbClr val="0070C0"/>
                </a:solidFill>
              </a:rPr>
            </a:br>
            <a:r>
              <a:rPr lang="en-US" sz="2400" b="1">
                <a:solidFill>
                  <a:srgbClr val="0070C0"/>
                </a:solidFill>
              </a:rPr>
              <a:t>Exemplul 1</a:t>
            </a:r>
            <a:r>
              <a:rPr lang="ro-RO" sz="2400" b="1">
                <a:solidFill>
                  <a:srgbClr val="0070C0"/>
                </a:solidFill>
              </a:rPr>
              <a:t> </a:t>
            </a:r>
            <a:endParaRPr lang="en-US" sz="2400" b="1">
              <a:solidFill>
                <a:srgbClr val="0070C0"/>
              </a:solidFill>
            </a:endParaRPr>
          </a:p>
        </p:txBody>
      </p:sp>
      <p:sp>
        <p:nvSpPr>
          <p:cNvPr id="2" name="Content Placeholder 1"/>
          <p:cNvSpPr>
            <a:spLocks noGrp="1"/>
          </p:cNvSpPr>
          <p:nvPr>
            <p:ph idx="1"/>
          </p:nvPr>
        </p:nvSpPr>
        <p:spPr/>
        <p:txBody>
          <a:bodyPr>
            <a:normAutofit/>
          </a:bodyPr>
          <a:lstStyle/>
          <a:p>
            <a:r>
              <a:rPr lang="en-US"/>
              <a:t>Rezolvare</a:t>
            </a:r>
          </a:p>
        </p:txBody>
      </p:sp>
      <p:sp>
        <p:nvSpPr>
          <p:cNvPr id="3" name="Date Placeholder 2"/>
          <p:cNvSpPr>
            <a:spLocks noGrp="1"/>
          </p:cNvSpPr>
          <p:nvPr>
            <p:ph type="dt" sz="half" idx="10"/>
          </p:nvPr>
        </p:nvSpPr>
        <p:spPr/>
        <p:txBody>
          <a:bodyPr/>
          <a:lstStyle/>
          <a:p>
            <a:pPr>
              <a:defRPr/>
            </a:pPr>
            <a:fld id="{3B7CA27E-4EA2-4ADB-BE15-C5A0A76031FD}"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49</a:t>
            </a:fld>
            <a:endParaRPr lang="en-US"/>
          </a:p>
        </p:txBody>
      </p:sp>
      <p:sp>
        <p:nvSpPr>
          <p:cNvPr id="8" name="TextBox 7"/>
          <p:cNvSpPr txBox="1"/>
          <p:nvPr/>
        </p:nvSpPr>
        <p:spPr>
          <a:xfrm>
            <a:off x="5105400" y="2362200"/>
            <a:ext cx="3733800" cy="1754326"/>
          </a:xfrm>
          <a:prstGeom prst="rect">
            <a:avLst/>
          </a:prstGeom>
          <a:noFill/>
        </p:spPr>
        <p:txBody>
          <a:bodyPr wrap="square" rtlCol="0">
            <a:spAutoFit/>
          </a:bodyPr>
          <a:lstStyle/>
          <a:p>
            <a:r>
              <a:rPr lang="en-US" b="1"/>
              <a:t>Observaţie</a:t>
            </a:r>
            <a:r>
              <a:rPr lang="en-US"/>
              <a:t>: </a:t>
            </a:r>
            <a:r>
              <a:rPr lang="ro-RO"/>
              <a:t>În cazul AO de tipul 741, dacă U</a:t>
            </a:r>
            <a:r>
              <a:rPr lang="ro-RO" baseline="-25000"/>
              <a:t>sat</a:t>
            </a:r>
            <a:r>
              <a:rPr lang="ro-RO"/>
              <a:t>=13V şi a=200.000, pentru a determina ieşirea să treacă în saturaţia pozitivă</a:t>
            </a:r>
            <a:r>
              <a:rPr lang="en-US"/>
              <a:t>, </a:t>
            </a:r>
            <a:r>
              <a:rPr lang="ro-RO"/>
              <a:t>este nevoie de o tensiune de intrare (de prag) egală cu </a:t>
            </a:r>
            <a:r>
              <a:rPr lang="en-US"/>
              <a:t>13V/200.000=65</a:t>
            </a:r>
            <a:r>
              <a:rPr lang="en-US">
                <a:sym typeface="Symbol"/>
              </a:rPr>
              <a:t></a:t>
            </a:r>
            <a:r>
              <a:rPr lang="en-US"/>
              <a:t>V.</a:t>
            </a:r>
          </a:p>
        </p:txBody>
      </p:sp>
      <p:pic>
        <p:nvPicPr>
          <p:cNvPr id="10" name="Picture 9">
            <a:extLst>
              <a:ext uri="{FF2B5EF4-FFF2-40B4-BE49-F238E27FC236}">
                <a16:creationId xmlns:a16="http://schemas.microsoft.com/office/drawing/2014/main" id="{CC567DF7-B2E7-4117-B930-C166A92911F3}"/>
              </a:ext>
            </a:extLst>
          </p:cNvPr>
          <p:cNvPicPr>
            <a:picLocks noChangeAspect="1"/>
          </p:cNvPicPr>
          <p:nvPr/>
        </p:nvPicPr>
        <p:blipFill>
          <a:blip r:embed="rId2"/>
          <a:stretch>
            <a:fillRect/>
          </a:stretch>
        </p:blipFill>
        <p:spPr>
          <a:xfrm>
            <a:off x="5484845" y="4724400"/>
            <a:ext cx="2943225" cy="1539063"/>
          </a:xfrm>
          <a:prstGeom prst="rect">
            <a:avLst/>
          </a:prstGeom>
        </p:spPr>
      </p:pic>
      <p:pic>
        <p:nvPicPr>
          <p:cNvPr id="11" name="Picture 10">
            <a:extLst>
              <a:ext uri="{FF2B5EF4-FFF2-40B4-BE49-F238E27FC236}">
                <a16:creationId xmlns:a16="http://schemas.microsoft.com/office/drawing/2014/main" id="{D61D9A84-1AED-4F67-ABA8-5972A0EB2015}"/>
              </a:ext>
            </a:extLst>
          </p:cNvPr>
          <p:cNvPicPr>
            <a:picLocks noChangeAspect="1"/>
          </p:cNvPicPr>
          <p:nvPr/>
        </p:nvPicPr>
        <p:blipFill>
          <a:blip r:embed="rId3"/>
          <a:stretch>
            <a:fillRect/>
          </a:stretch>
        </p:blipFill>
        <p:spPr>
          <a:xfrm>
            <a:off x="533400" y="2195512"/>
            <a:ext cx="3943350" cy="3686175"/>
          </a:xfrm>
          <a:prstGeom prst="rect">
            <a:avLst/>
          </a:prstGeom>
        </p:spPr>
      </p:pic>
    </p:spTree>
    <p:extLst>
      <p:ext uri="{BB962C8B-B14F-4D97-AF65-F5344CB8AC3E}">
        <p14:creationId xmlns:p14="http://schemas.microsoft.com/office/powerpoint/2010/main" val="38685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Introducere</a:t>
            </a:r>
            <a:endParaRPr lang="en-US"/>
          </a:p>
        </p:txBody>
      </p:sp>
      <p:sp>
        <p:nvSpPr>
          <p:cNvPr id="3" name="Content Placeholder 2"/>
          <p:cNvSpPr>
            <a:spLocks noGrp="1"/>
          </p:cNvSpPr>
          <p:nvPr>
            <p:ph idx="1"/>
          </p:nvPr>
        </p:nvSpPr>
        <p:spPr/>
        <p:txBody>
          <a:bodyPr>
            <a:normAutofit lnSpcReduction="10000"/>
          </a:bodyPr>
          <a:lstStyle/>
          <a:p>
            <a:pPr marL="0" indent="0">
              <a:buNone/>
            </a:pPr>
            <a:r>
              <a:rPr lang="ro-RO" b="1">
                <a:solidFill>
                  <a:srgbClr val="0070C0"/>
                </a:solidFill>
              </a:rPr>
              <a:t>Digital sau analogic?</a:t>
            </a:r>
          </a:p>
          <a:p>
            <a:r>
              <a:rPr lang="en-US"/>
              <a:t>dezvoltarea tehnologică favorizează implementarea aplicațiilor în domeniul digital</a:t>
            </a:r>
            <a:r>
              <a:rPr lang="ro-RO"/>
              <a:t>;</a:t>
            </a:r>
          </a:p>
          <a:p>
            <a:r>
              <a:rPr lang="en-US"/>
              <a:t>avantajele aplicațiilor digitale:</a:t>
            </a:r>
          </a:p>
          <a:p>
            <a:pPr lvl="1"/>
            <a:r>
              <a:rPr lang="en-US" b="1">
                <a:solidFill>
                  <a:srgbClr val="0070C0"/>
                </a:solidFill>
              </a:rPr>
              <a:t>robustețe</a:t>
            </a:r>
            <a:r>
              <a:rPr lang="en-US"/>
              <a:t> – nu depind de temperatură, de toleranțele inerente procesului de fabricație, de variațiile tensiunii de alimentare, de îmbătrânirea componentelor, etc.</a:t>
            </a:r>
          </a:p>
          <a:p>
            <a:pPr lvl="1"/>
            <a:r>
              <a:rPr lang="en-US" b="1">
                <a:solidFill>
                  <a:srgbClr val="0070C0"/>
                </a:solidFill>
              </a:rPr>
              <a:t>programabilitate</a:t>
            </a:r>
            <a:r>
              <a:rPr lang="en-US"/>
              <a:t> – modificarea unor coeficienți într-un program</a:t>
            </a:r>
            <a:endParaRPr lang="ro-RO"/>
          </a:p>
          <a:p>
            <a:pPr lvl="1"/>
            <a:r>
              <a:rPr lang="en-US" b="1">
                <a:solidFill>
                  <a:srgbClr val="0070C0"/>
                </a:solidFill>
              </a:rPr>
              <a:t>flexibilitate</a:t>
            </a:r>
            <a:r>
              <a:rPr lang="en-US"/>
              <a:t> – modificarea relativ simplă a setului de parametri asociați unei aplicații</a:t>
            </a:r>
          </a:p>
          <a:p>
            <a:r>
              <a:rPr lang="en-US"/>
              <a:t>cu toate </a:t>
            </a:r>
            <a:r>
              <a:rPr lang="ro-RO"/>
              <a:t>aceste </a:t>
            </a:r>
            <a:r>
              <a:rPr lang="en-US"/>
              <a:t>avantaje</a:t>
            </a:r>
            <a:r>
              <a:rPr lang="ro-RO"/>
              <a:t> a</a:t>
            </a:r>
            <a:r>
              <a:rPr lang="en-US"/>
              <a:t>le implementărilor digitale, sistemele analogice par depășite și inutile</a:t>
            </a:r>
            <a:r>
              <a:rPr lang="ro-RO"/>
              <a:t>;</a:t>
            </a:r>
            <a:endParaRPr lang="en-US"/>
          </a:p>
          <a:p>
            <a:r>
              <a:rPr lang="en-US"/>
              <a:t>de ce studiem totuși circuitele analogice ?</a:t>
            </a:r>
          </a:p>
        </p:txBody>
      </p:sp>
      <p:sp>
        <p:nvSpPr>
          <p:cNvPr id="4" name="Date Placeholder 3"/>
          <p:cNvSpPr>
            <a:spLocks noGrp="1"/>
          </p:cNvSpPr>
          <p:nvPr>
            <p:ph type="dt" sz="half" idx="10"/>
          </p:nvPr>
        </p:nvSpPr>
        <p:spPr/>
        <p:txBody>
          <a:bodyPr/>
          <a:lstStyle/>
          <a:p>
            <a:pPr>
              <a:defRPr/>
            </a:pPr>
            <a:fld id="{4463C706-446D-44AD-82EF-02BCF6E8B7C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a:t>
            </a:fld>
            <a:endParaRPr lang="en-US"/>
          </a:p>
        </p:txBody>
      </p:sp>
    </p:spTree>
    <p:extLst>
      <p:ext uri="{BB962C8B-B14F-4D97-AF65-F5344CB8AC3E}">
        <p14:creationId xmlns:p14="http://schemas.microsoft.com/office/powerpoint/2010/main" val="1272344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sz="2800" b="1">
                <a:solidFill>
                  <a:srgbClr val="0070C0"/>
                </a:solidFill>
              </a:rPr>
              <a:t>Circuite formatoare de semnal</a:t>
            </a:r>
            <a:br>
              <a:rPr lang="en-US" sz="2800" b="1">
                <a:solidFill>
                  <a:srgbClr val="0070C0"/>
                </a:solidFill>
              </a:rPr>
            </a:br>
            <a:r>
              <a:rPr lang="en-US" sz="2400" b="1">
                <a:solidFill>
                  <a:srgbClr val="0070C0"/>
                </a:solidFill>
              </a:rPr>
              <a:t>Exemplul 2</a:t>
            </a:r>
          </a:p>
        </p:txBody>
      </p:sp>
      <p:sp>
        <p:nvSpPr>
          <p:cNvPr id="2" name="Content Placeholder 1"/>
          <p:cNvSpPr>
            <a:spLocks noGrp="1"/>
          </p:cNvSpPr>
          <p:nvPr>
            <p:ph idx="1"/>
          </p:nvPr>
        </p:nvSpPr>
        <p:spPr/>
        <p:txBody>
          <a:bodyPr/>
          <a:lstStyle/>
          <a:p>
            <a:pPr>
              <a:buNone/>
            </a:pPr>
            <a:r>
              <a:rPr lang="ro-RO"/>
              <a:t>Să se deseneze forma de undă a tensiunii de ieşire</a:t>
            </a:r>
            <a:r>
              <a:rPr lang="en-US"/>
              <a:t> pentru circuitul din figur</a:t>
            </a:r>
            <a:r>
              <a:rPr lang="ro-RO"/>
              <a:t>ă dacă:</a:t>
            </a:r>
            <a:endParaRPr lang="en-US"/>
          </a:p>
          <a:p>
            <a:pPr lvl="0"/>
            <a:r>
              <a:rPr lang="ro-RO"/>
              <a:t>se presupune că frecvenţa semnalului este suficient de mică pentru ca efectele de SR să fie neglijabile;</a:t>
            </a:r>
            <a:endParaRPr lang="en-US"/>
          </a:p>
          <a:p>
            <a:pPr lvl="0"/>
            <a:r>
              <a:rPr lang="ro-RO"/>
              <a:t>se admite că tensiunile de saturaţie sunt: V</a:t>
            </a:r>
            <a:r>
              <a:rPr lang="ro-RO" baseline="-25000"/>
              <a:t>sat</a:t>
            </a:r>
            <a:r>
              <a:rPr lang="ro-RO"/>
              <a:t>=</a:t>
            </a:r>
            <a:r>
              <a:rPr lang="ro-RO">
                <a:sym typeface="Symbol"/>
              </a:rPr>
              <a:t></a:t>
            </a:r>
            <a:r>
              <a:rPr lang="ro-RO"/>
              <a:t>13V;</a:t>
            </a:r>
            <a:endParaRPr lang="en-US"/>
          </a:p>
          <a:p>
            <a:pPr lvl="0"/>
            <a:r>
              <a:rPr lang="ro-RO"/>
              <a:t>amplitudinea semnalului sinusoidal de la intrare este 6V.</a:t>
            </a:r>
            <a:endParaRPr lang="en-US"/>
          </a:p>
        </p:txBody>
      </p:sp>
      <p:sp>
        <p:nvSpPr>
          <p:cNvPr id="3" name="Date Placeholder 2"/>
          <p:cNvSpPr>
            <a:spLocks noGrp="1"/>
          </p:cNvSpPr>
          <p:nvPr>
            <p:ph type="dt" sz="half" idx="10"/>
          </p:nvPr>
        </p:nvSpPr>
        <p:spPr/>
        <p:txBody>
          <a:bodyPr/>
          <a:lstStyle/>
          <a:p>
            <a:pPr>
              <a:defRPr/>
            </a:pPr>
            <a:fld id="{62B1D6AE-B6D4-47EE-AFEE-C156622B5A80}"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50</a:t>
            </a:fld>
            <a:endParaRPr lang="en-US"/>
          </a:p>
        </p:txBody>
      </p:sp>
    </p:spTree>
    <p:extLst>
      <p:ext uri="{BB962C8B-B14F-4D97-AF65-F5344CB8AC3E}">
        <p14:creationId xmlns:p14="http://schemas.microsoft.com/office/powerpoint/2010/main" val="1985892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sz="2800" b="1">
                <a:solidFill>
                  <a:srgbClr val="0070C0"/>
                </a:solidFill>
              </a:rPr>
              <a:t>Circuite formatoare de semnal</a:t>
            </a:r>
            <a:br>
              <a:rPr lang="en-US" sz="2800" b="1">
                <a:solidFill>
                  <a:srgbClr val="0070C0"/>
                </a:solidFill>
              </a:rPr>
            </a:br>
            <a:r>
              <a:rPr lang="en-US" sz="2400" b="1">
                <a:solidFill>
                  <a:srgbClr val="0070C0"/>
                </a:solidFill>
              </a:rPr>
              <a:t>Exemplul 2</a:t>
            </a:r>
          </a:p>
        </p:txBody>
      </p:sp>
      <p:sp>
        <p:nvSpPr>
          <p:cNvPr id="2" name="Content Placeholder 1"/>
          <p:cNvSpPr>
            <a:spLocks noGrp="1"/>
          </p:cNvSpPr>
          <p:nvPr>
            <p:ph idx="1"/>
          </p:nvPr>
        </p:nvSpPr>
        <p:spPr/>
        <p:txBody>
          <a:bodyPr/>
          <a:lstStyle/>
          <a:p>
            <a:pPr marL="109728" indent="0">
              <a:buNone/>
            </a:pPr>
            <a:r>
              <a:rPr lang="en-US">
                <a:solidFill>
                  <a:srgbClr val="0070C0"/>
                </a:solidFill>
              </a:rPr>
              <a:t>Schema</a:t>
            </a:r>
          </a:p>
        </p:txBody>
      </p:sp>
      <p:sp>
        <p:nvSpPr>
          <p:cNvPr id="3" name="Date Placeholder 2"/>
          <p:cNvSpPr>
            <a:spLocks noGrp="1"/>
          </p:cNvSpPr>
          <p:nvPr>
            <p:ph type="dt" sz="half" idx="10"/>
          </p:nvPr>
        </p:nvSpPr>
        <p:spPr/>
        <p:txBody>
          <a:bodyPr/>
          <a:lstStyle/>
          <a:p>
            <a:pPr>
              <a:defRPr/>
            </a:pPr>
            <a:fld id="{0EF3EA5E-25AD-4448-B211-26A95493054D}"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51</a:t>
            </a:fld>
            <a:endParaRPr lang="en-US"/>
          </a:p>
        </p:txBody>
      </p:sp>
      <p:pic>
        <p:nvPicPr>
          <p:cNvPr id="8" name="Picture 7">
            <a:extLst>
              <a:ext uri="{FF2B5EF4-FFF2-40B4-BE49-F238E27FC236}">
                <a16:creationId xmlns:a16="http://schemas.microsoft.com/office/drawing/2014/main" id="{EF039B54-29EC-4A7F-8349-ED8EC92A9AC9}"/>
              </a:ext>
            </a:extLst>
          </p:cNvPr>
          <p:cNvPicPr>
            <a:picLocks noChangeAspect="1"/>
          </p:cNvPicPr>
          <p:nvPr/>
        </p:nvPicPr>
        <p:blipFill>
          <a:blip r:embed="rId2"/>
          <a:stretch>
            <a:fillRect/>
          </a:stretch>
        </p:blipFill>
        <p:spPr>
          <a:xfrm>
            <a:off x="1959750" y="2743200"/>
            <a:ext cx="5224500" cy="2933601"/>
          </a:xfrm>
          <a:prstGeom prst="rect">
            <a:avLst/>
          </a:prstGeom>
        </p:spPr>
      </p:pic>
    </p:spTree>
    <p:extLst>
      <p:ext uri="{BB962C8B-B14F-4D97-AF65-F5344CB8AC3E}">
        <p14:creationId xmlns:p14="http://schemas.microsoft.com/office/powerpoint/2010/main" val="3414581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sz="2800" b="1">
                <a:solidFill>
                  <a:srgbClr val="0070C0"/>
                </a:solidFill>
              </a:rPr>
              <a:t>Circuite formatoare de semnal</a:t>
            </a:r>
            <a:br>
              <a:rPr lang="en-US" sz="2800" b="1">
                <a:solidFill>
                  <a:srgbClr val="0070C0"/>
                </a:solidFill>
              </a:rPr>
            </a:br>
            <a:r>
              <a:rPr lang="en-US" sz="2400" b="1">
                <a:solidFill>
                  <a:srgbClr val="0070C0"/>
                </a:solidFill>
              </a:rPr>
              <a:t>Exemplul 2</a:t>
            </a:r>
          </a:p>
        </p:txBody>
      </p:sp>
      <p:sp>
        <p:nvSpPr>
          <p:cNvPr id="2" name="Content Placeholder 1"/>
          <p:cNvSpPr>
            <a:spLocks noGrp="1"/>
          </p:cNvSpPr>
          <p:nvPr>
            <p:ph idx="1"/>
          </p:nvPr>
        </p:nvSpPr>
        <p:spPr>
          <a:xfrm>
            <a:off x="457200" y="1618861"/>
            <a:ext cx="8229600" cy="4876800"/>
          </a:xfrm>
        </p:spPr>
        <p:txBody>
          <a:bodyPr/>
          <a:lstStyle/>
          <a:p>
            <a:pPr marL="109728" indent="0">
              <a:buNone/>
            </a:pPr>
            <a:r>
              <a:rPr lang="en-US">
                <a:solidFill>
                  <a:srgbClr val="0070C0"/>
                </a:solidFill>
              </a:rPr>
              <a:t>Rezolvare</a:t>
            </a:r>
          </a:p>
        </p:txBody>
      </p:sp>
      <p:sp>
        <p:nvSpPr>
          <p:cNvPr id="3" name="Date Placeholder 2"/>
          <p:cNvSpPr>
            <a:spLocks noGrp="1"/>
          </p:cNvSpPr>
          <p:nvPr>
            <p:ph type="dt" sz="half" idx="10"/>
          </p:nvPr>
        </p:nvSpPr>
        <p:spPr/>
        <p:txBody>
          <a:bodyPr/>
          <a:lstStyle/>
          <a:p>
            <a:pPr>
              <a:defRPr/>
            </a:pPr>
            <a:fld id="{BDF34BA6-8A74-4ACB-B973-DB6FCA4F0945}"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52</a:t>
            </a:fld>
            <a:endParaRPr lang="en-US"/>
          </a:p>
        </p:txBody>
      </p:sp>
      <p:sp>
        <p:nvSpPr>
          <p:cNvPr id="9" name="TextBox 8"/>
          <p:cNvSpPr txBox="1"/>
          <p:nvPr/>
        </p:nvSpPr>
        <p:spPr>
          <a:xfrm>
            <a:off x="4800600" y="4724400"/>
            <a:ext cx="4114800" cy="369332"/>
          </a:xfrm>
          <a:prstGeom prst="rect">
            <a:avLst/>
          </a:prstGeom>
          <a:noFill/>
        </p:spPr>
        <p:txBody>
          <a:bodyPr wrap="square" rtlCol="0">
            <a:spAutoFit/>
          </a:bodyPr>
          <a:lstStyle/>
          <a:p>
            <a:r>
              <a:rPr lang="ro-RO"/>
              <a:t>Factorul de umplere (duty-factor) </a:t>
            </a:r>
            <a:r>
              <a:rPr lang="en-US"/>
              <a:t>este:</a:t>
            </a: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0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7" name="Object 5"/>
          <p:cNvGraphicFramePr>
            <a:graphicFrameLocks noChangeAspect="1"/>
          </p:cNvGraphicFramePr>
          <p:nvPr>
            <p:extLst>
              <p:ext uri="{D42A27DB-BD31-4B8C-83A1-F6EECF244321}">
                <p14:modId xmlns:p14="http://schemas.microsoft.com/office/powerpoint/2010/main" val="2443071745"/>
              </p:ext>
            </p:extLst>
          </p:nvPr>
        </p:nvGraphicFramePr>
        <p:xfrm>
          <a:off x="4875213" y="3886200"/>
          <a:ext cx="3900487" cy="762000"/>
        </p:xfrm>
        <a:graphic>
          <a:graphicData uri="http://schemas.openxmlformats.org/presentationml/2006/ole">
            <mc:AlternateContent xmlns:mc="http://schemas.openxmlformats.org/markup-compatibility/2006">
              <mc:Choice xmlns:v="urn:schemas-microsoft-com:vml" Requires="v">
                <p:oleObj spid="_x0000_s55558" name="Equation" r:id="rId3" imgW="2489040" imgH="482400" progId="Equation.3">
                  <p:embed/>
                </p:oleObj>
              </mc:Choice>
              <mc:Fallback>
                <p:oleObj name="Equation" r:id="rId3" imgW="2489040" imgH="482400" progId="Equation.3">
                  <p:embed/>
                  <p:pic>
                    <p:nvPicPr>
                      <p:cNvPr id="0" name=""/>
                      <p:cNvPicPr>
                        <a:picLocks noChangeAspect="1" noChangeArrowheads="1"/>
                      </p:cNvPicPr>
                      <p:nvPr/>
                    </p:nvPicPr>
                    <p:blipFill>
                      <a:blip r:embed="rId4"/>
                      <a:srcRect/>
                      <a:stretch>
                        <a:fillRect/>
                      </a:stretch>
                    </p:blipFill>
                    <p:spPr bwMode="auto">
                      <a:xfrm>
                        <a:off x="4875213" y="3886200"/>
                        <a:ext cx="39004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0359" name="Object 7"/>
          <p:cNvGraphicFramePr>
            <a:graphicFrameLocks noChangeAspect="1"/>
          </p:cNvGraphicFramePr>
          <p:nvPr>
            <p:extLst>
              <p:ext uri="{D42A27DB-BD31-4B8C-83A1-F6EECF244321}">
                <p14:modId xmlns:p14="http://schemas.microsoft.com/office/powerpoint/2010/main" val="1133606816"/>
              </p:ext>
            </p:extLst>
          </p:nvPr>
        </p:nvGraphicFramePr>
        <p:xfrm>
          <a:off x="1685131" y="5781526"/>
          <a:ext cx="6380163" cy="728662"/>
        </p:xfrm>
        <a:graphic>
          <a:graphicData uri="http://schemas.openxmlformats.org/presentationml/2006/ole">
            <mc:AlternateContent xmlns:mc="http://schemas.openxmlformats.org/markup-compatibility/2006">
              <mc:Choice xmlns:v="urn:schemas-microsoft-com:vml" Requires="v">
                <p:oleObj spid="_x0000_s55559" name="Equation" r:id="rId5" imgW="3898800" imgH="444240" progId="Equation.3">
                  <p:embed/>
                </p:oleObj>
              </mc:Choice>
              <mc:Fallback>
                <p:oleObj name="Equation" r:id="rId5" imgW="3898800" imgH="444240" progId="Equation.3">
                  <p:embed/>
                  <p:pic>
                    <p:nvPicPr>
                      <p:cNvPr id="0" name=""/>
                      <p:cNvPicPr>
                        <a:picLocks noChangeAspect="1" noChangeArrowheads="1"/>
                      </p:cNvPicPr>
                      <p:nvPr/>
                    </p:nvPicPr>
                    <p:blipFill>
                      <a:blip r:embed="rId6"/>
                      <a:srcRect/>
                      <a:stretch>
                        <a:fillRect/>
                      </a:stretch>
                    </p:blipFill>
                    <p:spPr bwMode="auto">
                      <a:xfrm>
                        <a:off x="1685131" y="5781526"/>
                        <a:ext cx="6380163"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 name="Picture 17">
            <a:extLst>
              <a:ext uri="{FF2B5EF4-FFF2-40B4-BE49-F238E27FC236}">
                <a16:creationId xmlns:a16="http://schemas.microsoft.com/office/drawing/2014/main" id="{8CD133B0-9FC7-4216-9165-6CD6C71E5004}"/>
              </a:ext>
            </a:extLst>
          </p:cNvPr>
          <p:cNvPicPr>
            <a:picLocks noChangeAspect="1"/>
          </p:cNvPicPr>
          <p:nvPr/>
        </p:nvPicPr>
        <p:blipFill>
          <a:blip r:embed="rId7"/>
          <a:stretch>
            <a:fillRect/>
          </a:stretch>
        </p:blipFill>
        <p:spPr>
          <a:xfrm>
            <a:off x="5568734" y="381001"/>
            <a:ext cx="3575266" cy="2007542"/>
          </a:xfrm>
          <a:prstGeom prst="rect">
            <a:avLst/>
          </a:prstGeom>
        </p:spPr>
      </p:pic>
      <p:pic>
        <p:nvPicPr>
          <p:cNvPr id="10" name="Picture 9">
            <a:extLst>
              <a:ext uri="{FF2B5EF4-FFF2-40B4-BE49-F238E27FC236}">
                <a16:creationId xmlns:a16="http://schemas.microsoft.com/office/drawing/2014/main" id="{2E78F495-DE1F-41A5-AEB2-31E13FCEA468}"/>
              </a:ext>
            </a:extLst>
          </p:cNvPr>
          <p:cNvPicPr>
            <a:picLocks noChangeAspect="1"/>
          </p:cNvPicPr>
          <p:nvPr/>
        </p:nvPicPr>
        <p:blipFill>
          <a:blip r:embed="rId8"/>
          <a:stretch>
            <a:fillRect/>
          </a:stretch>
        </p:blipFill>
        <p:spPr>
          <a:xfrm>
            <a:off x="457200" y="2228850"/>
            <a:ext cx="3552825" cy="3409950"/>
          </a:xfrm>
          <a:prstGeom prst="rect">
            <a:avLst/>
          </a:prstGeom>
        </p:spPr>
      </p:pic>
      <p:graphicFrame>
        <p:nvGraphicFramePr>
          <p:cNvPr id="11" name="Object 10">
            <a:extLst>
              <a:ext uri="{FF2B5EF4-FFF2-40B4-BE49-F238E27FC236}">
                <a16:creationId xmlns:a16="http://schemas.microsoft.com/office/drawing/2014/main" id="{86D6B9C7-D0C4-43C0-967E-7169953F8D21}"/>
              </a:ext>
            </a:extLst>
          </p:cNvPr>
          <p:cNvGraphicFramePr>
            <a:graphicFrameLocks noChangeAspect="1"/>
          </p:cNvGraphicFramePr>
          <p:nvPr>
            <p:extLst>
              <p:ext uri="{D42A27DB-BD31-4B8C-83A1-F6EECF244321}">
                <p14:modId xmlns:p14="http://schemas.microsoft.com/office/powerpoint/2010/main" val="3440811095"/>
              </p:ext>
            </p:extLst>
          </p:nvPr>
        </p:nvGraphicFramePr>
        <p:xfrm>
          <a:off x="4797309" y="2362892"/>
          <a:ext cx="2946240" cy="786960"/>
        </p:xfrm>
        <a:graphic>
          <a:graphicData uri="http://schemas.openxmlformats.org/presentationml/2006/ole">
            <mc:AlternateContent xmlns:mc="http://schemas.openxmlformats.org/markup-compatibility/2006">
              <mc:Choice xmlns:v="urn:schemas-microsoft-com:vml" Requires="v">
                <p:oleObj spid="_x0000_s55560" name="Equation" r:id="rId9" imgW="1473120" imgH="393480" progId="Equation.DSMT4">
                  <p:embed/>
                </p:oleObj>
              </mc:Choice>
              <mc:Fallback>
                <p:oleObj name="Equation" r:id="rId9" imgW="1473120" imgH="393480" progId="Equation.DSMT4">
                  <p:embed/>
                  <p:pic>
                    <p:nvPicPr>
                      <p:cNvPr id="0" name=""/>
                      <p:cNvPicPr/>
                      <p:nvPr/>
                    </p:nvPicPr>
                    <p:blipFill>
                      <a:blip r:embed="rId10"/>
                      <a:stretch>
                        <a:fillRect/>
                      </a:stretch>
                    </p:blipFill>
                    <p:spPr>
                      <a:xfrm>
                        <a:off x="4797309" y="2362892"/>
                        <a:ext cx="2946240" cy="7869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131AA0A-2936-4994-9745-00B38CC5A77B}"/>
              </a:ext>
            </a:extLst>
          </p:cNvPr>
          <p:cNvGraphicFramePr>
            <a:graphicFrameLocks noChangeAspect="1"/>
          </p:cNvGraphicFramePr>
          <p:nvPr>
            <p:extLst>
              <p:ext uri="{D42A27DB-BD31-4B8C-83A1-F6EECF244321}">
                <p14:modId xmlns:p14="http://schemas.microsoft.com/office/powerpoint/2010/main" val="4105408566"/>
              </p:ext>
            </p:extLst>
          </p:nvPr>
        </p:nvGraphicFramePr>
        <p:xfrm>
          <a:off x="4797309" y="3137201"/>
          <a:ext cx="2920320" cy="634320"/>
        </p:xfrm>
        <a:graphic>
          <a:graphicData uri="http://schemas.openxmlformats.org/presentationml/2006/ole">
            <mc:AlternateContent xmlns:mc="http://schemas.openxmlformats.org/markup-compatibility/2006">
              <mc:Choice xmlns:v="urn:schemas-microsoft-com:vml" Requires="v">
                <p:oleObj spid="_x0000_s55561" name="Equation" r:id="rId11" imgW="1460160" imgH="317160" progId="Equation.DSMT4">
                  <p:embed/>
                </p:oleObj>
              </mc:Choice>
              <mc:Fallback>
                <p:oleObj name="Equation" r:id="rId11" imgW="1460160" imgH="317160" progId="Equation.DSMT4">
                  <p:embed/>
                  <p:pic>
                    <p:nvPicPr>
                      <p:cNvPr id="0" name=""/>
                      <p:cNvPicPr/>
                      <p:nvPr/>
                    </p:nvPicPr>
                    <p:blipFill>
                      <a:blip r:embed="rId12"/>
                      <a:stretch>
                        <a:fillRect/>
                      </a:stretch>
                    </p:blipFill>
                    <p:spPr>
                      <a:xfrm>
                        <a:off x="4797309" y="3137201"/>
                        <a:ext cx="2920320" cy="634320"/>
                      </a:xfrm>
                      <a:prstGeom prst="rect">
                        <a:avLst/>
                      </a:prstGeom>
                    </p:spPr>
                  </p:pic>
                </p:oleObj>
              </mc:Fallback>
            </mc:AlternateContent>
          </a:graphicData>
        </a:graphic>
      </p:graphicFrame>
    </p:spTree>
    <p:extLst>
      <p:ext uri="{BB962C8B-B14F-4D97-AF65-F5344CB8AC3E}">
        <p14:creationId xmlns:p14="http://schemas.microsoft.com/office/powerpoint/2010/main" val="537245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nesaturate</a:t>
            </a:r>
            <a:endParaRPr lang="en-US"/>
          </a:p>
        </p:txBody>
      </p:sp>
      <p:sp>
        <p:nvSpPr>
          <p:cNvPr id="2" name="Content Placeholder 1"/>
          <p:cNvSpPr>
            <a:spLocks noGrp="1"/>
          </p:cNvSpPr>
          <p:nvPr>
            <p:ph idx="1"/>
          </p:nvPr>
        </p:nvSpPr>
        <p:spPr/>
        <p:txBody>
          <a:bodyPr/>
          <a:lstStyle/>
          <a:p>
            <a:pPr>
              <a:buNone/>
            </a:pPr>
            <a:r>
              <a:rPr lang="ro-RO">
                <a:solidFill>
                  <a:srgbClr val="0070C0"/>
                </a:solidFill>
              </a:rPr>
              <a:t>            </a:t>
            </a:r>
            <a:r>
              <a:rPr lang="en-US">
                <a:solidFill>
                  <a:srgbClr val="0070C0"/>
                </a:solidFill>
              </a:rPr>
              <a:t>Schema </a:t>
            </a:r>
            <a:r>
              <a:rPr lang="en-US"/>
              <a:t>		</a:t>
            </a:r>
            <a:r>
              <a:rPr lang="ro-RO"/>
              <a:t>       </a:t>
            </a:r>
            <a:r>
              <a:rPr lang="en-US">
                <a:solidFill>
                  <a:srgbClr val="0070C0"/>
                </a:solidFill>
              </a:rPr>
              <a:t>Caracteristica de transfer</a:t>
            </a:r>
          </a:p>
        </p:txBody>
      </p:sp>
      <p:sp>
        <p:nvSpPr>
          <p:cNvPr id="3" name="Date Placeholder 2"/>
          <p:cNvSpPr>
            <a:spLocks noGrp="1"/>
          </p:cNvSpPr>
          <p:nvPr>
            <p:ph type="dt" sz="half" idx="10"/>
          </p:nvPr>
        </p:nvSpPr>
        <p:spPr/>
        <p:txBody>
          <a:bodyPr/>
          <a:lstStyle/>
          <a:p>
            <a:pPr>
              <a:defRPr/>
            </a:pPr>
            <a:fld id="{A66800AD-2E99-49F2-B526-79E01591A404}"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53</a:t>
            </a:fld>
            <a:endParaRPr lang="en-US"/>
          </a:p>
        </p:txBody>
      </p:sp>
      <p:pic>
        <p:nvPicPr>
          <p:cNvPr id="9" name="Picture 8">
            <a:extLst>
              <a:ext uri="{FF2B5EF4-FFF2-40B4-BE49-F238E27FC236}">
                <a16:creationId xmlns:a16="http://schemas.microsoft.com/office/drawing/2014/main" id="{D6815165-1875-4CA6-B98F-BC7AE20F4224}"/>
              </a:ext>
            </a:extLst>
          </p:cNvPr>
          <p:cNvPicPr>
            <a:picLocks noChangeAspect="1"/>
          </p:cNvPicPr>
          <p:nvPr/>
        </p:nvPicPr>
        <p:blipFill>
          <a:blip r:embed="rId3"/>
          <a:stretch>
            <a:fillRect/>
          </a:stretch>
        </p:blipFill>
        <p:spPr>
          <a:xfrm>
            <a:off x="850900" y="2327988"/>
            <a:ext cx="2943225" cy="1966580"/>
          </a:xfrm>
          <a:prstGeom prst="rect">
            <a:avLst/>
          </a:prstGeom>
        </p:spPr>
      </p:pic>
      <p:pic>
        <p:nvPicPr>
          <p:cNvPr id="10" name="Picture 9">
            <a:extLst>
              <a:ext uri="{FF2B5EF4-FFF2-40B4-BE49-F238E27FC236}">
                <a16:creationId xmlns:a16="http://schemas.microsoft.com/office/drawing/2014/main" id="{277CCBF4-AE58-4934-8D86-DF15AECDA7EA}"/>
              </a:ext>
            </a:extLst>
          </p:cNvPr>
          <p:cNvPicPr>
            <a:picLocks noChangeAspect="1"/>
          </p:cNvPicPr>
          <p:nvPr/>
        </p:nvPicPr>
        <p:blipFill>
          <a:blip r:embed="rId4"/>
          <a:stretch>
            <a:fillRect/>
          </a:stretch>
        </p:blipFill>
        <p:spPr>
          <a:xfrm>
            <a:off x="5059362" y="2105025"/>
            <a:ext cx="3609975" cy="2009775"/>
          </a:xfrm>
          <a:prstGeom prst="rect">
            <a:avLst/>
          </a:prstGeom>
        </p:spPr>
      </p:pic>
      <p:graphicFrame>
        <p:nvGraphicFramePr>
          <p:cNvPr id="11" name="Object 10">
            <a:extLst>
              <a:ext uri="{FF2B5EF4-FFF2-40B4-BE49-F238E27FC236}">
                <a16:creationId xmlns:a16="http://schemas.microsoft.com/office/drawing/2014/main" id="{49148DD1-EC13-4926-963A-181959DC3661}"/>
              </a:ext>
            </a:extLst>
          </p:cNvPr>
          <p:cNvGraphicFramePr>
            <a:graphicFrameLocks noChangeAspect="1"/>
          </p:cNvGraphicFramePr>
          <p:nvPr>
            <p:extLst>
              <p:ext uri="{D42A27DB-BD31-4B8C-83A1-F6EECF244321}">
                <p14:modId xmlns:p14="http://schemas.microsoft.com/office/powerpoint/2010/main" val="3679190829"/>
              </p:ext>
            </p:extLst>
          </p:nvPr>
        </p:nvGraphicFramePr>
        <p:xfrm>
          <a:off x="2590920" y="4801080"/>
          <a:ext cx="3962160" cy="1066320"/>
        </p:xfrm>
        <a:graphic>
          <a:graphicData uri="http://schemas.openxmlformats.org/presentationml/2006/ole">
            <mc:AlternateContent xmlns:mc="http://schemas.openxmlformats.org/markup-compatibility/2006">
              <mc:Choice xmlns:v="urn:schemas-microsoft-com:vml" Requires="v">
                <p:oleObj spid="_x0000_s56388" name="Equation" r:id="rId5" imgW="1981080" imgH="533160" progId="Equation.DSMT4">
                  <p:embed/>
                </p:oleObj>
              </mc:Choice>
              <mc:Fallback>
                <p:oleObj name="Equation" r:id="rId5" imgW="1981080" imgH="533160" progId="Equation.DSMT4">
                  <p:embed/>
                  <p:pic>
                    <p:nvPicPr>
                      <p:cNvPr id="0" name=""/>
                      <p:cNvPicPr/>
                      <p:nvPr/>
                    </p:nvPicPr>
                    <p:blipFill>
                      <a:blip r:embed="rId6"/>
                      <a:stretch>
                        <a:fillRect/>
                      </a:stretch>
                    </p:blipFill>
                    <p:spPr>
                      <a:xfrm>
                        <a:off x="2590920" y="4801080"/>
                        <a:ext cx="3962160" cy="106632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035493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a:t>Comparatoare cu reacţie pozitivă</a:t>
            </a:r>
            <a:endParaRPr lang="en-US"/>
          </a:p>
        </p:txBody>
      </p:sp>
      <p:sp>
        <p:nvSpPr>
          <p:cNvPr id="2" name="Content Placeholder 1"/>
          <p:cNvSpPr>
            <a:spLocks noGrp="1"/>
          </p:cNvSpPr>
          <p:nvPr>
            <p:ph idx="1"/>
          </p:nvPr>
        </p:nvSpPr>
        <p:spPr/>
        <p:txBody>
          <a:bodyPr/>
          <a:lstStyle/>
          <a:p>
            <a:pPr>
              <a:buNone/>
            </a:pPr>
            <a:r>
              <a:rPr lang="ro-RO">
                <a:solidFill>
                  <a:srgbClr val="0070C0"/>
                </a:solidFill>
              </a:rPr>
              <a:t> </a:t>
            </a:r>
            <a:r>
              <a:rPr lang="ro-RO" b="1"/>
              <a:t>Triggerul Schmitt inversor</a:t>
            </a:r>
            <a:r>
              <a:rPr lang="ro-RO" b="1">
                <a:solidFill>
                  <a:srgbClr val="0070C0"/>
                </a:solidFill>
              </a:rPr>
              <a:t> </a:t>
            </a:r>
          </a:p>
          <a:p>
            <a:pPr>
              <a:buNone/>
            </a:pPr>
            <a:r>
              <a:rPr lang="ro-RO">
                <a:solidFill>
                  <a:srgbClr val="0070C0"/>
                </a:solidFill>
              </a:rPr>
              <a:t>         Schema                        Caracteristica de transfer</a:t>
            </a:r>
            <a:endParaRPr lang="en-US">
              <a:solidFill>
                <a:srgbClr val="0070C0"/>
              </a:solidFill>
            </a:endParaRPr>
          </a:p>
          <a:p>
            <a:endParaRPr lang="en-US"/>
          </a:p>
        </p:txBody>
      </p:sp>
      <p:sp>
        <p:nvSpPr>
          <p:cNvPr id="3" name="Date Placeholder 2"/>
          <p:cNvSpPr>
            <a:spLocks noGrp="1"/>
          </p:cNvSpPr>
          <p:nvPr>
            <p:ph type="dt" sz="half" idx="10"/>
          </p:nvPr>
        </p:nvSpPr>
        <p:spPr/>
        <p:txBody>
          <a:bodyPr/>
          <a:lstStyle/>
          <a:p>
            <a:pPr>
              <a:defRPr/>
            </a:pPr>
            <a:fld id="{E64E3919-9303-483E-B861-EDCE8D464189}"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54</a:t>
            </a:fld>
            <a:endParaRPr lang="en-US"/>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E35118C2-88AA-4ED2-852E-8CBDF229F7F3}"/>
              </a:ext>
            </a:extLst>
          </p:cNvPr>
          <p:cNvPicPr>
            <a:picLocks noChangeAspect="1"/>
          </p:cNvPicPr>
          <p:nvPr/>
        </p:nvPicPr>
        <p:blipFill>
          <a:blip r:embed="rId3"/>
          <a:stretch>
            <a:fillRect/>
          </a:stretch>
        </p:blipFill>
        <p:spPr>
          <a:xfrm>
            <a:off x="4572000" y="2486025"/>
            <a:ext cx="3743325" cy="2771775"/>
          </a:xfrm>
          <a:prstGeom prst="rect">
            <a:avLst/>
          </a:prstGeom>
        </p:spPr>
      </p:pic>
      <p:graphicFrame>
        <p:nvGraphicFramePr>
          <p:cNvPr id="11" name="Object 10">
            <a:extLst>
              <a:ext uri="{FF2B5EF4-FFF2-40B4-BE49-F238E27FC236}">
                <a16:creationId xmlns:a16="http://schemas.microsoft.com/office/drawing/2014/main" id="{4B227F01-3E2F-4CDC-97DB-958207472A0B}"/>
              </a:ext>
            </a:extLst>
          </p:cNvPr>
          <p:cNvGraphicFramePr>
            <a:graphicFrameLocks noChangeAspect="1"/>
          </p:cNvGraphicFramePr>
          <p:nvPr>
            <p:extLst>
              <p:ext uri="{D42A27DB-BD31-4B8C-83A1-F6EECF244321}">
                <p14:modId xmlns:p14="http://schemas.microsoft.com/office/powerpoint/2010/main" val="3209298185"/>
              </p:ext>
            </p:extLst>
          </p:nvPr>
        </p:nvGraphicFramePr>
        <p:xfrm>
          <a:off x="3264120" y="5551950"/>
          <a:ext cx="2615760" cy="863280"/>
        </p:xfrm>
        <a:graphic>
          <a:graphicData uri="http://schemas.openxmlformats.org/presentationml/2006/ole">
            <mc:AlternateContent xmlns:mc="http://schemas.openxmlformats.org/markup-compatibility/2006">
              <mc:Choice xmlns:v="urn:schemas-microsoft-com:vml" Requires="v">
                <p:oleObj spid="_x0000_s57413" name="Equation" r:id="rId4" imgW="1307880" imgH="431640" progId="Equation.DSMT4">
                  <p:embed/>
                </p:oleObj>
              </mc:Choice>
              <mc:Fallback>
                <p:oleObj name="Equation" r:id="rId4" imgW="1307880" imgH="431640" progId="Equation.DSMT4">
                  <p:embed/>
                  <p:pic>
                    <p:nvPicPr>
                      <p:cNvPr id="0" name=""/>
                      <p:cNvPicPr/>
                      <p:nvPr/>
                    </p:nvPicPr>
                    <p:blipFill>
                      <a:blip r:embed="rId5"/>
                      <a:stretch>
                        <a:fillRect/>
                      </a:stretch>
                    </p:blipFill>
                    <p:spPr>
                      <a:xfrm>
                        <a:off x="3264120" y="5551950"/>
                        <a:ext cx="2615760" cy="863280"/>
                      </a:xfrm>
                      <a:prstGeom prst="rect">
                        <a:avLst/>
                      </a:prstGeom>
                      <a:solidFill>
                        <a:srgbClr val="FFFF00"/>
                      </a:solidFill>
                    </p:spPr>
                  </p:pic>
                </p:oleObj>
              </mc:Fallback>
            </mc:AlternateContent>
          </a:graphicData>
        </a:graphic>
      </p:graphicFrame>
      <p:pic>
        <p:nvPicPr>
          <p:cNvPr id="7" name="Picture 6">
            <a:extLst>
              <a:ext uri="{FF2B5EF4-FFF2-40B4-BE49-F238E27FC236}">
                <a16:creationId xmlns:a16="http://schemas.microsoft.com/office/drawing/2014/main" id="{1FA16430-D4AC-4C10-ADDD-3E6C9520DCF6}"/>
              </a:ext>
            </a:extLst>
          </p:cNvPr>
          <p:cNvPicPr>
            <a:picLocks noChangeAspect="1"/>
          </p:cNvPicPr>
          <p:nvPr/>
        </p:nvPicPr>
        <p:blipFill>
          <a:blip r:embed="rId6"/>
          <a:stretch>
            <a:fillRect/>
          </a:stretch>
        </p:blipFill>
        <p:spPr>
          <a:xfrm>
            <a:off x="541759" y="2754702"/>
            <a:ext cx="2943225" cy="2394098"/>
          </a:xfrm>
          <a:prstGeom prst="rect">
            <a:avLst/>
          </a:prstGeom>
        </p:spPr>
      </p:pic>
    </p:spTree>
    <p:extLst>
      <p:ext uri="{BB962C8B-B14F-4D97-AF65-F5344CB8AC3E}">
        <p14:creationId xmlns:p14="http://schemas.microsoft.com/office/powerpoint/2010/main" val="1338030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a:t>Comparatoare cu reacţie poziti</a:t>
            </a:r>
            <a:r>
              <a:rPr lang="ro-RO"/>
              <a:t>vă</a:t>
            </a:r>
            <a:endParaRPr lang="en-US" sz="3600"/>
          </a:p>
        </p:txBody>
      </p:sp>
      <p:sp>
        <p:nvSpPr>
          <p:cNvPr id="2" name="Content Placeholder 1"/>
          <p:cNvSpPr>
            <a:spLocks noGrp="1"/>
          </p:cNvSpPr>
          <p:nvPr>
            <p:ph idx="1"/>
          </p:nvPr>
        </p:nvSpPr>
        <p:spPr/>
        <p:txBody>
          <a:bodyPr/>
          <a:lstStyle/>
          <a:p>
            <a:pPr>
              <a:buNone/>
            </a:pPr>
            <a:r>
              <a:rPr lang="ro-RO" b="1"/>
              <a:t>Triggerul Schmitt neinversor</a:t>
            </a:r>
          </a:p>
          <a:p>
            <a:pPr>
              <a:buNone/>
            </a:pPr>
            <a:r>
              <a:rPr lang="ro-RO">
                <a:solidFill>
                  <a:srgbClr val="0070C0"/>
                </a:solidFill>
              </a:rPr>
              <a:t>            Schema                        Caracteristica de transfer</a:t>
            </a:r>
          </a:p>
          <a:p>
            <a:pPr>
              <a:buNone/>
            </a:pPr>
            <a:endParaRPr lang="ro-RO">
              <a:solidFill>
                <a:srgbClr val="0070C0"/>
              </a:solidFill>
            </a:endParaRPr>
          </a:p>
          <a:p>
            <a:pPr>
              <a:buNone/>
            </a:pPr>
            <a:endParaRPr lang="ro-RO">
              <a:solidFill>
                <a:srgbClr val="0070C0"/>
              </a:solidFill>
            </a:endParaRPr>
          </a:p>
          <a:p>
            <a:pPr>
              <a:buNone/>
            </a:pPr>
            <a:endParaRPr lang="ro-RO">
              <a:solidFill>
                <a:srgbClr val="0070C0"/>
              </a:solidFill>
            </a:endParaRPr>
          </a:p>
          <a:p>
            <a:pPr>
              <a:buNone/>
            </a:pPr>
            <a:endParaRPr lang="ro-RO">
              <a:solidFill>
                <a:srgbClr val="0070C0"/>
              </a:solidFill>
            </a:endParaRPr>
          </a:p>
          <a:p>
            <a:pPr>
              <a:buNone/>
            </a:pPr>
            <a:endParaRPr lang="ro-RO">
              <a:solidFill>
                <a:srgbClr val="0070C0"/>
              </a:solidFill>
            </a:endParaRPr>
          </a:p>
          <a:p>
            <a:pPr>
              <a:buNone/>
            </a:pPr>
            <a:endParaRPr lang="en-US">
              <a:solidFill>
                <a:srgbClr val="0070C0"/>
              </a:solidFill>
            </a:endParaRPr>
          </a:p>
          <a:p>
            <a:endParaRPr lang="ro-RO"/>
          </a:p>
          <a:p>
            <a:r>
              <a:rPr lang="ro-RO"/>
              <a:t>Comutația are loc pentru v</a:t>
            </a:r>
            <a:r>
              <a:rPr lang="ro-RO" baseline="-25000"/>
              <a:t>P</a:t>
            </a:r>
            <a:r>
              <a:rPr lang="ro-RO"/>
              <a:t>=0</a:t>
            </a:r>
            <a:endParaRPr lang="en-US"/>
          </a:p>
        </p:txBody>
      </p:sp>
      <p:sp>
        <p:nvSpPr>
          <p:cNvPr id="3" name="Date Placeholder 2"/>
          <p:cNvSpPr>
            <a:spLocks noGrp="1"/>
          </p:cNvSpPr>
          <p:nvPr>
            <p:ph type="dt" sz="half" idx="10"/>
          </p:nvPr>
        </p:nvSpPr>
        <p:spPr/>
        <p:txBody>
          <a:bodyPr/>
          <a:lstStyle/>
          <a:p>
            <a:pPr>
              <a:defRPr/>
            </a:pPr>
            <a:fld id="{950F1396-3876-4B67-B008-48655D4FC41E}"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55</a:t>
            </a:fld>
            <a:endParaRPr lang="en-US"/>
          </a:p>
        </p:txBody>
      </p:sp>
      <p:sp>
        <p:nvSpPr>
          <p:cNvPr id="1085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95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1A79A5E9-91F7-40D0-9A82-E0F27ABDE33F}"/>
              </a:ext>
            </a:extLst>
          </p:cNvPr>
          <p:cNvPicPr>
            <a:picLocks noChangeAspect="1"/>
          </p:cNvPicPr>
          <p:nvPr/>
        </p:nvPicPr>
        <p:blipFill>
          <a:blip r:embed="rId3"/>
          <a:stretch>
            <a:fillRect/>
          </a:stretch>
        </p:blipFill>
        <p:spPr>
          <a:xfrm>
            <a:off x="4876800" y="2557463"/>
            <a:ext cx="3438525" cy="2809875"/>
          </a:xfrm>
          <a:prstGeom prst="rect">
            <a:avLst/>
          </a:prstGeom>
        </p:spPr>
      </p:pic>
      <p:pic>
        <p:nvPicPr>
          <p:cNvPr id="10" name="Picture 9">
            <a:extLst>
              <a:ext uri="{FF2B5EF4-FFF2-40B4-BE49-F238E27FC236}">
                <a16:creationId xmlns:a16="http://schemas.microsoft.com/office/drawing/2014/main" id="{52916D82-B3D6-41BB-94D0-AD6A196C1EA3}"/>
              </a:ext>
            </a:extLst>
          </p:cNvPr>
          <p:cNvPicPr>
            <a:picLocks noChangeAspect="1"/>
          </p:cNvPicPr>
          <p:nvPr/>
        </p:nvPicPr>
        <p:blipFill>
          <a:blip r:embed="rId4"/>
          <a:stretch>
            <a:fillRect/>
          </a:stretch>
        </p:blipFill>
        <p:spPr>
          <a:xfrm>
            <a:off x="609555" y="2915363"/>
            <a:ext cx="3514725" cy="1425057"/>
          </a:xfrm>
          <a:prstGeom prst="rect">
            <a:avLst/>
          </a:prstGeom>
        </p:spPr>
      </p:pic>
      <p:graphicFrame>
        <p:nvGraphicFramePr>
          <p:cNvPr id="13" name="Object 12">
            <a:extLst>
              <a:ext uri="{FF2B5EF4-FFF2-40B4-BE49-F238E27FC236}">
                <a16:creationId xmlns:a16="http://schemas.microsoft.com/office/drawing/2014/main" id="{860AF971-362F-48A5-804B-CB17FD3D4D27}"/>
              </a:ext>
            </a:extLst>
          </p:cNvPr>
          <p:cNvGraphicFramePr>
            <a:graphicFrameLocks noChangeAspect="1"/>
          </p:cNvGraphicFramePr>
          <p:nvPr>
            <p:extLst>
              <p:ext uri="{D42A27DB-BD31-4B8C-83A1-F6EECF244321}">
                <p14:modId xmlns:p14="http://schemas.microsoft.com/office/powerpoint/2010/main" val="3992519614"/>
              </p:ext>
            </p:extLst>
          </p:nvPr>
        </p:nvGraphicFramePr>
        <p:xfrm>
          <a:off x="690757" y="4504058"/>
          <a:ext cx="3352320" cy="863280"/>
        </p:xfrm>
        <a:graphic>
          <a:graphicData uri="http://schemas.openxmlformats.org/presentationml/2006/ole">
            <mc:AlternateContent xmlns:mc="http://schemas.openxmlformats.org/markup-compatibility/2006">
              <mc:Choice xmlns:v="urn:schemas-microsoft-com:vml" Requires="v">
                <p:oleObj spid="_x0000_s58555" name="Equation" r:id="rId5" imgW="1676160" imgH="431640" progId="Equation.DSMT4">
                  <p:embed/>
                </p:oleObj>
              </mc:Choice>
              <mc:Fallback>
                <p:oleObj name="Equation" r:id="rId5" imgW="1676160" imgH="431640" progId="Equation.DSMT4">
                  <p:embed/>
                  <p:pic>
                    <p:nvPicPr>
                      <p:cNvPr id="0" name=""/>
                      <p:cNvPicPr/>
                      <p:nvPr/>
                    </p:nvPicPr>
                    <p:blipFill>
                      <a:blip r:embed="rId6"/>
                      <a:stretch>
                        <a:fillRect/>
                      </a:stretch>
                    </p:blipFill>
                    <p:spPr>
                      <a:xfrm>
                        <a:off x="690757" y="4504058"/>
                        <a:ext cx="3352320" cy="86328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876257CB-9173-4A09-A839-D0D53283BCF3}"/>
              </a:ext>
            </a:extLst>
          </p:cNvPr>
          <p:cNvGraphicFramePr>
            <a:graphicFrameLocks noChangeAspect="1"/>
          </p:cNvGraphicFramePr>
          <p:nvPr>
            <p:extLst>
              <p:ext uri="{D42A27DB-BD31-4B8C-83A1-F6EECF244321}">
                <p14:modId xmlns:p14="http://schemas.microsoft.com/office/powerpoint/2010/main" val="1891625854"/>
              </p:ext>
            </p:extLst>
          </p:nvPr>
        </p:nvGraphicFramePr>
        <p:xfrm>
          <a:off x="690757" y="6172390"/>
          <a:ext cx="1980720" cy="457200"/>
        </p:xfrm>
        <a:graphic>
          <a:graphicData uri="http://schemas.openxmlformats.org/presentationml/2006/ole">
            <mc:AlternateContent xmlns:mc="http://schemas.openxmlformats.org/markup-compatibility/2006">
              <mc:Choice xmlns:v="urn:schemas-microsoft-com:vml" Requires="v">
                <p:oleObj spid="_x0000_s58556" name="Equation" r:id="rId7" imgW="990360" imgH="228600" progId="Equation.DSMT4">
                  <p:embed/>
                </p:oleObj>
              </mc:Choice>
              <mc:Fallback>
                <p:oleObj name="Equation" r:id="rId7" imgW="990360" imgH="228600" progId="Equation.DSMT4">
                  <p:embed/>
                  <p:pic>
                    <p:nvPicPr>
                      <p:cNvPr id="0" name=""/>
                      <p:cNvPicPr/>
                      <p:nvPr/>
                    </p:nvPicPr>
                    <p:blipFill>
                      <a:blip r:embed="rId8"/>
                      <a:stretch>
                        <a:fillRect/>
                      </a:stretch>
                    </p:blipFill>
                    <p:spPr>
                      <a:xfrm>
                        <a:off x="690757" y="6172390"/>
                        <a:ext cx="1980720" cy="4572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6A75F1F-3F00-4152-AFF2-CB122D0BAD6F}"/>
              </a:ext>
            </a:extLst>
          </p:cNvPr>
          <p:cNvGraphicFramePr>
            <a:graphicFrameLocks noChangeAspect="1"/>
          </p:cNvGraphicFramePr>
          <p:nvPr>
            <p:extLst>
              <p:ext uri="{D42A27DB-BD31-4B8C-83A1-F6EECF244321}">
                <p14:modId xmlns:p14="http://schemas.microsoft.com/office/powerpoint/2010/main" val="3127691541"/>
              </p:ext>
            </p:extLst>
          </p:nvPr>
        </p:nvGraphicFramePr>
        <p:xfrm>
          <a:off x="6461834" y="5766310"/>
          <a:ext cx="1574640" cy="863280"/>
        </p:xfrm>
        <a:graphic>
          <a:graphicData uri="http://schemas.openxmlformats.org/presentationml/2006/ole">
            <mc:AlternateContent xmlns:mc="http://schemas.openxmlformats.org/markup-compatibility/2006">
              <mc:Choice xmlns:v="urn:schemas-microsoft-com:vml" Requires="v">
                <p:oleObj spid="_x0000_s58557" name="Equation" r:id="rId9" imgW="787320" imgH="431640" progId="Equation.DSMT4">
                  <p:embed/>
                </p:oleObj>
              </mc:Choice>
              <mc:Fallback>
                <p:oleObj name="Equation" r:id="rId9" imgW="787320" imgH="431640" progId="Equation.DSMT4">
                  <p:embed/>
                  <p:pic>
                    <p:nvPicPr>
                      <p:cNvPr id="0" name=""/>
                      <p:cNvPicPr/>
                      <p:nvPr/>
                    </p:nvPicPr>
                    <p:blipFill>
                      <a:blip r:embed="rId10"/>
                      <a:stretch>
                        <a:fillRect/>
                      </a:stretch>
                    </p:blipFill>
                    <p:spPr>
                      <a:xfrm>
                        <a:off x="6461834" y="5766310"/>
                        <a:ext cx="1574640" cy="86328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123672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Comparatoare cu reacţie poziti</a:t>
            </a:r>
            <a:r>
              <a:rPr lang="ro-RO"/>
              <a:t>vă</a:t>
            </a:r>
            <a:endParaRPr lang="en-US"/>
          </a:p>
        </p:txBody>
      </p:sp>
      <p:sp>
        <p:nvSpPr>
          <p:cNvPr id="3" name="Content Placeholder 2"/>
          <p:cNvSpPr>
            <a:spLocks noGrp="1"/>
          </p:cNvSpPr>
          <p:nvPr>
            <p:ph idx="1"/>
          </p:nvPr>
        </p:nvSpPr>
        <p:spPr/>
        <p:txBody>
          <a:bodyPr/>
          <a:lstStyle/>
          <a:p>
            <a:r>
              <a:rPr lang="ro-RO"/>
              <a:t>Rolul unui comparator cu reacție pozitivă se poate arăta prin comparație cu acțiunea unui comparator cu prag, ambele circuite prelucrând un semnal zgomotos:</a:t>
            </a:r>
          </a:p>
          <a:p>
            <a:r>
              <a:rPr lang="ro-RO" sz="2000"/>
              <a:t>U = semnal analogic cu zgomot</a:t>
            </a:r>
          </a:p>
          <a:p>
            <a:r>
              <a:rPr lang="ro-RO" sz="2000"/>
              <a:t>A = răspunsul comparatorului </a:t>
            </a:r>
            <a:br>
              <a:rPr lang="ro-RO" sz="2000"/>
            </a:br>
            <a:r>
              <a:rPr lang="ro-RO" sz="2000"/>
              <a:t>cu prag (pragul = linia roșie)</a:t>
            </a:r>
          </a:p>
          <a:p>
            <a:r>
              <a:rPr lang="ro-RO" sz="2000"/>
              <a:t>B = răspunsul Triggerului Schmitt</a:t>
            </a:r>
          </a:p>
          <a:p>
            <a:r>
              <a:rPr lang="ro-RO"/>
              <a:t>Triggerul Schmitt dacă are</a:t>
            </a:r>
            <a:br>
              <a:rPr lang="ro-RO"/>
            </a:br>
            <a:r>
              <a:rPr lang="ro-RO"/>
              <a:t>tensiunile de prag (liniile</a:t>
            </a:r>
            <a:br>
              <a:rPr lang="ro-RO"/>
            </a:br>
            <a:r>
              <a:rPr lang="ro-RO"/>
              <a:t>verzi) alese corespunzător,</a:t>
            </a:r>
            <a:br>
              <a:rPr lang="ro-RO"/>
            </a:br>
            <a:r>
              <a:rPr lang="ro-RO"/>
              <a:t>zgomotul nu produce comu-</a:t>
            </a:r>
            <a:br>
              <a:rPr lang="ro-RO"/>
            </a:br>
            <a:r>
              <a:rPr lang="ro-RO"/>
              <a:t>tații false în semnalul de </a:t>
            </a:r>
            <a:br>
              <a:rPr lang="ro-RO"/>
            </a:br>
            <a:r>
              <a:rPr lang="ro-RO"/>
              <a:t>ieșire.</a:t>
            </a:r>
            <a:endParaRPr lang="en-US" sz="2800"/>
          </a:p>
        </p:txBody>
      </p:sp>
      <p:sp>
        <p:nvSpPr>
          <p:cNvPr id="4" name="Date Placeholder 3"/>
          <p:cNvSpPr>
            <a:spLocks noGrp="1"/>
          </p:cNvSpPr>
          <p:nvPr>
            <p:ph type="dt" sz="half" idx="10"/>
          </p:nvPr>
        </p:nvSpPr>
        <p:spPr/>
        <p:txBody>
          <a:bodyPr/>
          <a:lstStyle/>
          <a:p>
            <a:pPr>
              <a:defRPr/>
            </a:pPr>
            <a:fld id="{7F4D2859-B990-4811-AE0F-946F9BCE157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56</a:t>
            </a:fld>
            <a:endParaRPr lang="en-US"/>
          </a:p>
        </p:txBody>
      </p:sp>
      <p:pic>
        <p:nvPicPr>
          <p:cNvPr id="7" name="Picture 6"/>
          <p:cNvPicPr>
            <a:picLocks noChangeAspect="1"/>
          </p:cNvPicPr>
          <p:nvPr/>
        </p:nvPicPr>
        <p:blipFill rotWithShape="1">
          <a:blip r:embed="rId2"/>
          <a:srcRect l="63057" t="24386" r="4127" b="23792"/>
          <a:stretch/>
        </p:blipFill>
        <p:spPr bwMode="auto">
          <a:xfrm>
            <a:off x="4800600" y="2971792"/>
            <a:ext cx="4269739" cy="37908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325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integrate</a:t>
            </a:r>
            <a:endParaRPr lang="en-US"/>
          </a:p>
        </p:txBody>
      </p:sp>
      <p:sp>
        <p:nvSpPr>
          <p:cNvPr id="2" name="Content Placeholder 1"/>
          <p:cNvSpPr>
            <a:spLocks noGrp="1"/>
          </p:cNvSpPr>
          <p:nvPr>
            <p:ph idx="1"/>
          </p:nvPr>
        </p:nvSpPr>
        <p:spPr/>
        <p:txBody>
          <a:bodyPr/>
          <a:lstStyle/>
          <a:p>
            <a:pPr>
              <a:buNone/>
            </a:pPr>
            <a:r>
              <a:rPr lang="ro-RO" b="1"/>
              <a:t>Exemplu: </a:t>
            </a:r>
            <a:r>
              <a:rPr lang="ro-RO"/>
              <a:t>Circuitul integrat de tipul</a:t>
            </a:r>
            <a:r>
              <a:rPr lang="ro-RO" b="1"/>
              <a:t> LM339</a:t>
            </a:r>
            <a:endParaRPr lang="en-US"/>
          </a:p>
        </p:txBody>
      </p:sp>
      <p:sp>
        <p:nvSpPr>
          <p:cNvPr id="3" name="Date Placeholder 2"/>
          <p:cNvSpPr>
            <a:spLocks noGrp="1"/>
          </p:cNvSpPr>
          <p:nvPr>
            <p:ph type="dt" sz="half" idx="10"/>
          </p:nvPr>
        </p:nvSpPr>
        <p:spPr/>
        <p:txBody>
          <a:bodyPr/>
          <a:lstStyle/>
          <a:p>
            <a:pPr>
              <a:defRPr/>
            </a:pPr>
            <a:fld id="{2A73B546-F284-4F09-80E8-63746D8A582D}"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57</a:t>
            </a:fld>
            <a:endParaRPr lang="en-US"/>
          </a:p>
        </p:txBody>
      </p:sp>
      <p:pic>
        <p:nvPicPr>
          <p:cNvPr id="7" name="Picture 6"/>
          <p:cNvPicPr/>
          <p:nvPr/>
        </p:nvPicPr>
        <p:blipFill>
          <a:blip r:embed="rId2" cstate="print"/>
          <a:srcRect/>
          <a:stretch>
            <a:fillRect/>
          </a:stretch>
        </p:blipFill>
        <p:spPr bwMode="auto">
          <a:xfrm>
            <a:off x="304800" y="2702716"/>
            <a:ext cx="3124200" cy="3164684"/>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3886200" y="3115310"/>
            <a:ext cx="2362200" cy="2371090"/>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6705600" y="3505200"/>
            <a:ext cx="2078923" cy="1600200"/>
          </a:xfrm>
          <a:prstGeom prst="rect">
            <a:avLst/>
          </a:prstGeom>
          <a:noFill/>
          <a:ln w="9525">
            <a:noFill/>
            <a:miter lim="800000"/>
            <a:headEnd/>
            <a:tailEnd/>
          </a:ln>
        </p:spPr>
      </p:pic>
    </p:spTree>
    <p:extLst>
      <p:ext uri="{BB962C8B-B14F-4D97-AF65-F5344CB8AC3E}">
        <p14:creationId xmlns:p14="http://schemas.microsoft.com/office/powerpoint/2010/main" val="1804577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integrate</a:t>
            </a:r>
            <a:endParaRPr lang="en-US"/>
          </a:p>
        </p:txBody>
      </p:sp>
      <p:sp>
        <p:nvSpPr>
          <p:cNvPr id="2" name="Content Placeholder 1"/>
          <p:cNvSpPr>
            <a:spLocks noGrp="1"/>
          </p:cNvSpPr>
          <p:nvPr>
            <p:ph idx="1"/>
          </p:nvPr>
        </p:nvSpPr>
        <p:spPr/>
        <p:txBody>
          <a:bodyPr/>
          <a:lstStyle/>
          <a:p>
            <a:pPr marL="109728" indent="0">
              <a:buNone/>
            </a:pPr>
            <a:r>
              <a:rPr lang="ro-RO" b="1"/>
              <a:t>Caracteristici de comutare </a:t>
            </a:r>
            <a:r>
              <a:rPr lang="ro-RO"/>
              <a:t>pentru circuitul integrat de tipul</a:t>
            </a:r>
            <a:r>
              <a:rPr lang="ro-RO" b="1"/>
              <a:t> LM339</a:t>
            </a:r>
          </a:p>
          <a:p>
            <a:pPr marL="109728" indent="0">
              <a:buNone/>
            </a:pPr>
            <a:endParaRPr lang="ro-RO" b="1"/>
          </a:p>
          <a:p>
            <a:pPr marL="109728" indent="0">
              <a:buNone/>
            </a:pPr>
            <a:endParaRPr lang="ro-RO" b="1"/>
          </a:p>
          <a:p>
            <a:pPr marL="109728" indent="0">
              <a:buNone/>
            </a:pPr>
            <a:endParaRPr lang="ro-RO" b="1"/>
          </a:p>
          <a:p>
            <a:pPr marL="109728" indent="0">
              <a:buNone/>
            </a:pPr>
            <a:endParaRPr lang="ro-RO" b="1"/>
          </a:p>
          <a:p>
            <a:pPr marL="109728" indent="0">
              <a:buNone/>
            </a:pPr>
            <a:endParaRPr lang="ro-RO" b="1"/>
          </a:p>
          <a:p>
            <a:pPr marL="109728" indent="0">
              <a:buNone/>
            </a:pPr>
            <a:r>
              <a:rPr lang="ro-RO" b="1"/>
              <a:t>Timp de răspuns: 1,3</a:t>
            </a:r>
            <a:r>
              <a:rPr lang="ro-RO" b="1">
                <a:sym typeface="Symbol"/>
              </a:rPr>
              <a:t>s</a:t>
            </a:r>
            <a:endParaRPr lang="en-US"/>
          </a:p>
        </p:txBody>
      </p:sp>
      <p:sp>
        <p:nvSpPr>
          <p:cNvPr id="3" name="Date Placeholder 2"/>
          <p:cNvSpPr>
            <a:spLocks noGrp="1"/>
          </p:cNvSpPr>
          <p:nvPr>
            <p:ph type="dt" sz="half" idx="10"/>
          </p:nvPr>
        </p:nvSpPr>
        <p:spPr/>
        <p:txBody>
          <a:bodyPr/>
          <a:lstStyle/>
          <a:p>
            <a:pPr>
              <a:defRPr/>
            </a:pPr>
            <a:fld id="{524435C8-4393-4958-846E-7C5351117B84}"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58</a:t>
            </a:fld>
            <a:endParaRPr lang="en-US"/>
          </a:p>
        </p:txBody>
      </p:sp>
      <p:pic>
        <p:nvPicPr>
          <p:cNvPr id="119810" name="Picture 2"/>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33400" y="2667000"/>
            <a:ext cx="807287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937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integrate</a:t>
            </a:r>
            <a:endParaRPr lang="en-US"/>
          </a:p>
        </p:txBody>
      </p:sp>
      <p:sp>
        <p:nvSpPr>
          <p:cNvPr id="2" name="Content Placeholder 1"/>
          <p:cNvSpPr>
            <a:spLocks noGrp="1"/>
          </p:cNvSpPr>
          <p:nvPr>
            <p:ph idx="1"/>
          </p:nvPr>
        </p:nvSpPr>
        <p:spPr/>
        <p:txBody>
          <a:bodyPr/>
          <a:lstStyle/>
          <a:p>
            <a:r>
              <a:rPr lang="ro-RO" b="1"/>
              <a:t>Important:  </a:t>
            </a:r>
            <a:r>
              <a:rPr lang="ro-RO"/>
              <a:t>Circuitul are ieşiri tip </a:t>
            </a:r>
            <a:br>
              <a:rPr lang="ro-RO"/>
            </a:br>
            <a:r>
              <a:rPr lang="en-US"/>
              <a:t>“open-co</a:t>
            </a:r>
            <a:r>
              <a:rPr lang="ro-RO"/>
              <a:t>ll</a:t>
            </a:r>
            <a:r>
              <a:rPr lang="en-US"/>
              <a:t>ector”.</a:t>
            </a:r>
          </a:p>
          <a:p>
            <a:r>
              <a:rPr lang="ro-RO"/>
              <a:t>În cazul ieşirilor tip </a:t>
            </a:r>
            <a:r>
              <a:rPr lang="en-US"/>
              <a:t>“open-collector” </a:t>
            </a:r>
            <a:r>
              <a:rPr lang="ro-RO"/>
              <a:t>se utilizează rezistenţe externe pentru conectarea ieşirii la tensiunea de alimentare (rezistenţa de 3k</a:t>
            </a:r>
            <a:r>
              <a:rPr lang="ro-RO">
                <a:sym typeface="Symbol"/>
              </a:rPr>
              <a:t>)</a:t>
            </a:r>
            <a:r>
              <a:rPr lang="ro-RO"/>
              <a:t>.</a:t>
            </a:r>
          </a:p>
          <a:p>
            <a:r>
              <a:rPr lang="ro-RO"/>
              <a:t>În acest fel se asigură</a:t>
            </a:r>
            <a:br>
              <a:rPr lang="ro-RO"/>
            </a:br>
            <a:r>
              <a:rPr lang="ro-RO"/>
              <a:t>cale de închidere a</a:t>
            </a:r>
            <a:br>
              <a:rPr lang="ro-RO"/>
            </a:br>
            <a:r>
              <a:rPr lang="ro-RO"/>
              <a:t>curentului prin tranzistorul</a:t>
            </a:r>
            <a:br>
              <a:rPr lang="ro-RO"/>
            </a:br>
            <a:r>
              <a:rPr lang="ro-RO"/>
              <a:t>de la ieşirea comparatorului.</a:t>
            </a:r>
            <a:endParaRPr lang="en-US"/>
          </a:p>
        </p:txBody>
      </p:sp>
      <p:sp>
        <p:nvSpPr>
          <p:cNvPr id="3" name="Date Placeholder 2"/>
          <p:cNvSpPr>
            <a:spLocks noGrp="1"/>
          </p:cNvSpPr>
          <p:nvPr>
            <p:ph type="dt" sz="half" idx="10"/>
          </p:nvPr>
        </p:nvSpPr>
        <p:spPr/>
        <p:txBody>
          <a:bodyPr/>
          <a:lstStyle/>
          <a:p>
            <a:pPr>
              <a:defRPr/>
            </a:pPr>
            <a:fld id="{7DFE7ACF-E0CD-4D2D-9440-9E1E34F7DFDB}"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59</a:t>
            </a:fld>
            <a:endParaRPr lang="en-US"/>
          </a:p>
        </p:txBody>
      </p:sp>
      <p:pic>
        <p:nvPicPr>
          <p:cNvPr id="7" name="Picture 6"/>
          <p:cNvPicPr/>
          <p:nvPr/>
        </p:nvPicPr>
        <p:blipFill>
          <a:blip r:embed="rId2" cstate="print"/>
          <a:srcRect/>
          <a:stretch>
            <a:fillRect/>
          </a:stretch>
        </p:blipFill>
        <p:spPr bwMode="auto">
          <a:xfrm>
            <a:off x="5824537" y="3857625"/>
            <a:ext cx="3014663" cy="2314575"/>
          </a:xfrm>
          <a:prstGeom prst="rect">
            <a:avLst/>
          </a:prstGeom>
          <a:noFill/>
          <a:ln w="9525">
            <a:noFill/>
            <a:miter lim="800000"/>
            <a:headEnd/>
            <a:tailEnd/>
          </a:ln>
        </p:spPr>
      </p:pic>
      <p:pic>
        <p:nvPicPr>
          <p:cNvPr id="8" name="Picture 7"/>
          <p:cNvPicPr/>
          <p:nvPr/>
        </p:nvPicPr>
        <p:blipFill>
          <a:blip r:embed="rId3" cstate="print"/>
          <a:srcRect/>
          <a:stretch>
            <a:fillRect/>
          </a:stretch>
        </p:blipFill>
        <p:spPr bwMode="auto">
          <a:xfrm>
            <a:off x="7599651" y="372110"/>
            <a:ext cx="1527143" cy="1532890"/>
          </a:xfrm>
          <a:prstGeom prst="rect">
            <a:avLst/>
          </a:prstGeom>
          <a:noFill/>
          <a:ln w="9525">
            <a:noFill/>
            <a:miter lim="800000"/>
            <a:headEnd/>
            <a:tailEnd/>
          </a:ln>
        </p:spPr>
      </p:pic>
    </p:spTree>
    <p:extLst>
      <p:ext uri="{BB962C8B-B14F-4D97-AF65-F5344CB8AC3E}">
        <p14:creationId xmlns:p14="http://schemas.microsoft.com/office/powerpoint/2010/main" val="115305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Introducere</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De ce sisteme analogice?</a:t>
            </a:r>
          </a:p>
          <a:p>
            <a:r>
              <a:rPr lang="en-US" sz="2000"/>
              <a:t>Interfațarea cu lumea reală este analogică</a:t>
            </a:r>
            <a:r>
              <a:rPr lang="ro-RO" sz="2000"/>
              <a:t>;</a:t>
            </a:r>
            <a:endParaRPr lang="en-US" sz="2000"/>
          </a:p>
          <a:p>
            <a:r>
              <a:rPr lang="en-US" sz="2000"/>
              <a:t>Domeniul digital domină în aplicații, dar semnalele trebuie convertite</a:t>
            </a:r>
            <a:r>
              <a:rPr lang="ro-RO" sz="2000"/>
              <a:t>;</a:t>
            </a:r>
            <a:endParaRPr lang="en-US" sz="2000"/>
          </a:p>
          <a:p>
            <a:r>
              <a:rPr lang="ro-RO" sz="2000"/>
              <a:t>Preprocesarea analogică și postprocesarea analogică presupun o</a:t>
            </a:r>
            <a:r>
              <a:rPr lang="en-US" sz="2000"/>
              <a:t>perații analogice de condiționare a semnalului</a:t>
            </a:r>
            <a:r>
              <a:rPr lang="ro-RO" sz="2000"/>
              <a:t>.</a:t>
            </a:r>
            <a:endParaRPr lang="en-US" sz="2000"/>
          </a:p>
        </p:txBody>
      </p:sp>
      <p:sp>
        <p:nvSpPr>
          <p:cNvPr id="4" name="Date Placeholder 3"/>
          <p:cNvSpPr>
            <a:spLocks noGrp="1"/>
          </p:cNvSpPr>
          <p:nvPr>
            <p:ph type="dt" sz="half" idx="10"/>
          </p:nvPr>
        </p:nvSpPr>
        <p:spPr/>
        <p:txBody>
          <a:bodyPr/>
          <a:lstStyle/>
          <a:p>
            <a:pPr>
              <a:defRPr/>
            </a:pPr>
            <a:fld id="{91D91DA2-F3A9-4D5B-B484-A80D1150166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a:t>
            </a:fld>
            <a:endParaRPr lang="en-US"/>
          </a:p>
        </p:txBody>
      </p:sp>
      <p:pic>
        <p:nvPicPr>
          <p:cNvPr id="8" name="Picture 7">
            <a:extLst>
              <a:ext uri="{FF2B5EF4-FFF2-40B4-BE49-F238E27FC236}">
                <a16:creationId xmlns:a16="http://schemas.microsoft.com/office/drawing/2014/main" id="{EECE740A-EC9E-4F8D-9197-D3A456D582B3}"/>
              </a:ext>
            </a:extLst>
          </p:cNvPr>
          <p:cNvPicPr>
            <a:picLocks noChangeAspect="1"/>
          </p:cNvPicPr>
          <p:nvPr/>
        </p:nvPicPr>
        <p:blipFill>
          <a:blip r:embed="rId2"/>
          <a:stretch>
            <a:fillRect/>
          </a:stretch>
        </p:blipFill>
        <p:spPr>
          <a:xfrm>
            <a:off x="2286000" y="3476625"/>
            <a:ext cx="4572000" cy="3228975"/>
          </a:xfrm>
          <a:prstGeom prst="rect">
            <a:avLst/>
          </a:prstGeom>
        </p:spPr>
      </p:pic>
    </p:spTree>
    <p:extLst>
      <p:ext uri="{BB962C8B-B14F-4D97-AF65-F5344CB8AC3E}">
        <p14:creationId xmlns:p14="http://schemas.microsoft.com/office/powerpoint/2010/main" val="1334365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integrate</a:t>
            </a:r>
            <a:endParaRPr lang="en-US"/>
          </a:p>
        </p:txBody>
      </p:sp>
      <p:sp>
        <p:nvSpPr>
          <p:cNvPr id="2" name="Content Placeholder 1"/>
          <p:cNvSpPr>
            <a:spLocks noGrp="1"/>
          </p:cNvSpPr>
          <p:nvPr>
            <p:ph idx="1"/>
          </p:nvPr>
        </p:nvSpPr>
        <p:spPr/>
        <p:txBody>
          <a:bodyPr/>
          <a:lstStyle/>
          <a:p>
            <a:r>
              <a:rPr lang="en-US"/>
              <a:t>Exemplu de conectare comparator – circuit logic</a:t>
            </a:r>
          </a:p>
        </p:txBody>
      </p:sp>
      <p:sp>
        <p:nvSpPr>
          <p:cNvPr id="3" name="Date Placeholder 2"/>
          <p:cNvSpPr>
            <a:spLocks noGrp="1"/>
          </p:cNvSpPr>
          <p:nvPr>
            <p:ph type="dt" sz="half" idx="10"/>
          </p:nvPr>
        </p:nvSpPr>
        <p:spPr/>
        <p:txBody>
          <a:bodyPr/>
          <a:lstStyle/>
          <a:p>
            <a:pPr>
              <a:defRPr/>
            </a:pPr>
            <a:fld id="{9F616A86-C48E-443E-9355-01CBD5D12BE8}"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60</a:t>
            </a:fld>
            <a:endParaRPr lang="en-US"/>
          </a:p>
        </p:txBody>
      </p:sp>
      <p:pic>
        <p:nvPicPr>
          <p:cNvPr id="7" name="Object 3"/>
          <p:cNvPicPr/>
          <p:nvPr/>
        </p:nvPicPr>
        <p:blipFill>
          <a:blip r:embed="rId2" cstate="print"/>
          <a:srcRect t="-188" r="-101" b="-188"/>
          <a:stretch>
            <a:fillRect/>
          </a:stretch>
        </p:blipFill>
        <p:spPr bwMode="auto">
          <a:xfrm>
            <a:off x="2590800" y="2216243"/>
            <a:ext cx="3922712" cy="4184557"/>
          </a:xfrm>
          <a:prstGeom prst="rect">
            <a:avLst/>
          </a:prstGeom>
          <a:noFill/>
          <a:ln w="9525">
            <a:noFill/>
            <a:miter lim="800000"/>
            <a:headEnd/>
            <a:tailEnd/>
          </a:ln>
        </p:spPr>
      </p:pic>
    </p:spTree>
    <p:extLst>
      <p:ext uri="{BB962C8B-B14F-4D97-AF65-F5344CB8AC3E}">
        <p14:creationId xmlns:p14="http://schemas.microsoft.com/office/powerpoint/2010/main" val="125283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ro-RO"/>
              <a:t>Comparatoare integrate</a:t>
            </a:r>
            <a:endParaRPr lang="en-US"/>
          </a:p>
        </p:txBody>
      </p:sp>
      <p:sp>
        <p:nvSpPr>
          <p:cNvPr id="2" name="Content Placeholder 1"/>
          <p:cNvSpPr>
            <a:spLocks noGrp="1"/>
          </p:cNvSpPr>
          <p:nvPr>
            <p:ph idx="1"/>
          </p:nvPr>
        </p:nvSpPr>
        <p:spPr/>
        <p:txBody>
          <a:bodyPr/>
          <a:lstStyle/>
          <a:p>
            <a:r>
              <a:rPr lang="en-US"/>
              <a:t>Exemplu – detector de trecere prin zero</a:t>
            </a:r>
          </a:p>
        </p:txBody>
      </p:sp>
      <p:sp>
        <p:nvSpPr>
          <p:cNvPr id="3" name="Date Placeholder 2"/>
          <p:cNvSpPr>
            <a:spLocks noGrp="1"/>
          </p:cNvSpPr>
          <p:nvPr>
            <p:ph type="dt" sz="half" idx="10"/>
          </p:nvPr>
        </p:nvSpPr>
        <p:spPr/>
        <p:txBody>
          <a:bodyPr/>
          <a:lstStyle/>
          <a:p>
            <a:pPr>
              <a:defRPr/>
            </a:pPr>
            <a:fld id="{E4F023DB-F6C6-4BBB-AC8A-93AF7D027CEB}"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1</a:t>
            </a:r>
          </a:p>
        </p:txBody>
      </p:sp>
      <p:sp>
        <p:nvSpPr>
          <p:cNvPr id="5" name="Slide Number Placeholder 4"/>
          <p:cNvSpPr>
            <a:spLocks noGrp="1"/>
          </p:cNvSpPr>
          <p:nvPr>
            <p:ph type="sldNum" sz="quarter" idx="12"/>
          </p:nvPr>
        </p:nvSpPr>
        <p:spPr/>
        <p:txBody>
          <a:bodyPr/>
          <a:lstStyle/>
          <a:p>
            <a:pPr>
              <a:defRPr/>
            </a:pPr>
            <a:fld id="{1F33F3B5-6BD6-4929-9996-8D9D217494F8}" type="slidenum">
              <a:rPr lang="en-US" smtClean="0"/>
              <a:pPr>
                <a:defRPr/>
              </a:pPr>
              <a:t>61</a:t>
            </a:fld>
            <a:endParaRPr lang="en-US"/>
          </a:p>
        </p:txBody>
      </p:sp>
      <p:pic>
        <p:nvPicPr>
          <p:cNvPr id="7" name="Object 4"/>
          <p:cNvPicPr/>
          <p:nvPr/>
        </p:nvPicPr>
        <p:blipFill>
          <a:blip r:embed="rId2" cstate="print"/>
          <a:srcRect t="-204" b="-204"/>
          <a:stretch>
            <a:fillRect/>
          </a:stretch>
        </p:blipFill>
        <p:spPr bwMode="auto">
          <a:xfrm>
            <a:off x="1905000" y="2324693"/>
            <a:ext cx="5257800" cy="4076107"/>
          </a:xfrm>
          <a:prstGeom prst="rect">
            <a:avLst/>
          </a:prstGeom>
          <a:noFill/>
          <a:ln w="9525">
            <a:noFill/>
            <a:miter lim="800000"/>
            <a:headEnd/>
            <a:tailEnd/>
          </a:ln>
        </p:spPr>
      </p:pic>
    </p:spTree>
    <p:extLst>
      <p:ext uri="{BB962C8B-B14F-4D97-AF65-F5344CB8AC3E}">
        <p14:creationId xmlns:p14="http://schemas.microsoft.com/office/powerpoint/2010/main" val="26769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Definiție</a:t>
            </a:r>
            <a:endParaRPr lang="en-US"/>
          </a:p>
        </p:txBody>
      </p:sp>
      <p:sp>
        <p:nvSpPr>
          <p:cNvPr id="3" name="Content Placeholder 2"/>
          <p:cNvSpPr>
            <a:spLocks noGrp="1"/>
          </p:cNvSpPr>
          <p:nvPr>
            <p:ph idx="1"/>
          </p:nvPr>
        </p:nvSpPr>
        <p:spPr/>
        <p:txBody>
          <a:bodyPr>
            <a:normAutofit lnSpcReduction="10000"/>
          </a:bodyPr>
          <a:lstStyle/>
          <a:p>
            <a:r>
              <a:rPr lang="ro-RO" b="1">
                <a:solidFill>
                  <a:srgbClr val="0070C0"/>
                </a:solidFill>
              </a:rPr>
              <a:t>Amplificatorul operaţional </a:t>
            </a:r>
            <a:r>
              <a:rPr lang="ro-RO"/>
              <a:t>(AO) este un amplificator electronic de curent continuu, cu câştig mare, realizat, de obicei, sub formă de circuit integrat (CI), care amplifică diferenţa tensiunilor aplicate pe cele două intrări (VFA) sau </a:t>
            </a:r>
            <a:r>
              <a:rPr lang="en-US"/>
              <a:t>diferen</a:t>
            </a:r>
            <a:r>
              <a:rPr lang="ro-RO"/>
              <a:t>ţa curenţilor prin cele două intrări (CFA) şi este capabil să realizeze o gamă largă de funcţii liniare, neliniare şi de procesare de semnal</a:t>
            </a:r>
            <a:r>
              <a:rPr lang="en-US"/>
              <a:t>, </a:t>
            </a:r>
            <a:r>
              <a:rPr lang="ro-RO"/>
              <a:t>adică să realizeze diferite “OPERAŢII”.</a:t>
            </a:r>
          </a:p>
          <a:p>
            <a:r>
              <a:rPr lang="ro-RO"/>
              <a:t>Poate realiza suma, diferenţa, multiplicarea cu o constantă, derivarea, integrarea, logaritmarea, exponenţierea, înmulţirea, împărţirea semnalelor analogice.</a:t>
            </a:r>
          </a:p>
          <a:p>
            <a:r>
              <a:rPr lang="ro-RO"/>
              <a:t>Aceste operații se pot efectua prin alegerea adecvată a elementelor din bucla de reacție negativă. </a:t>
            </a:r>
            <a:endParaRPr lang="en-US"/>
          </a:p>
        </p:txBody>
      </p:sp>
      <p:sp>
        <p:nvSpPr>
          <p:cNvPr id="4" name="Date Placeholder 3"/>
          <p:cNvSpPr>
            <a:spLocks noGrp="1"/>
          </p:cNvSpPr>
          <p:nvPr>
            <p:ph type="dt" sz="half" idx="10"/>
          </p:nvPr>
        </p:nvSpPr>
        <p:spPr/>
        <p:txBody>
          <a:bodyPr/>
          <a:lstStyle/>
          <a:p>
            <a:pPr>
              <a:defRPr/>
            </a:pPr>
            <a:fld id="{F7B0B057-CD7A-4807-99D4-9B7FE0EBE76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7</a:t>
            </a:fld>
            <a:endParaRPr lang="en-US"/>
          </a:p>
        </p:txBody>
      </p:sp>
    </p:spTree>
    <p:extLst>
      <p:ext uri="{BB962C8B-B14F-4D97-AF65-F5344CB8AC3E}">
        <p14:creationId xmlns:p14="http://schemas.microsoft.com/office/powerpoint/2010/main" val="3270943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AO. Definiție</a:t>
            </a:r>
            <a:endParaRPr lang="en-US"/>
          </a:p>
        </p:txBody>
      </p:sp>
      <p:sp>
        <p:nvSpPr>
          <p:cNvPr id="3" name="Content Placeholder 2"/>
          <p:cNvSpPr>
            <a:spLocks noGrp="1"/>
          </p:cNvSpPr>
          <p:nvPr>
            <p:ph idx="1"/>
          </p:nvPr>
        </p:nvSpPr>
        <p:spPr/>
        <p:txBody>
          <a:bodyPr/>
          <a:lstStyle/>
          <a:p>
            <a:r>
              <a:rPr lang="en-US"/>
              <a:t>Amplificatorul operaţional este un circuit indispensabil în majoritatea aplicaţiilor care implică prelucrarea analogică a semnalelor, regăsindu-se inclusiv în structura circuitelor de eşantionare-memorare, conversie analog-numerică şi numeric-analogică.</a:t>
            </a:r>
          </a:p>
          <a:p>
            <a:r>
              <a:rPr lang="ro-RO"/>
              <a:t>Observații:</a:t>
            </a:r>
          </a:p>
          <a:p>
            <a:pPr lvl="1"/>
            <a:r>
              <a:rPr lang="ro-RO" b="1">
                <a:solidFill>
                  <a:srgbClr val="FF0000"/>
                </a:solidFill>
              </a:rPr>
              <a:t>VFA</a:t>
            </a:r>
            <a:r>
              <a:rPr lang="ro-RO"/>
              <a:t> = </a:t>
            </a:r>
            <a:r>
              <a:rPr lang="ro-RO" b="1"/>
              <a:t>V</a:t>
            </a:r>
            <a:r>
              <a:rPr lang="ro-RO"/>
              <a:t>oltage </a:t>
            </a:r>
            <a:r>
              <a:rPr lang="ro-RO" b="1"/>
              <a:t>F</a:t>
            </a:r>
            <a:r>
              <a:rPr lang="ro-RO"/>
              <a:t>eedback </a:t>
            </a:r>
            <a:r>
              <a:rPr lang="ro-RO" b="1"/>
              <a:t>A</a:t>
            </a:r>
            <a:r>
              <a:rPr lang="ro-RO"/>
              <a:t>mplifier, adică amplificator cu reacţie în tensiune;</a:t>
            </a:r>
          </a:p>
          <a:p>
            <a:pPr lvl="1"/>
            <a:r>
              <a:rPr lang="ro-RO" b="1">
                <a:solidFill>
                  <a:srgbClr val="FF0000"/>
                </a:solidFill>
              </a:rPr>
              <a:t>CFA</a:t>
            </a:r>
            <a:r>
              <a:rPr lang="ro-RO"/>
              <a:t> = </a:t>
            </a:r>
            <a:r>
              <a:rPr lang="ro-RO" b="1"/>
              <a:t>C</a:t>
            </a:r>
            <a:r>
              <a:rPr lang="ro-RO"/>
              <a:t>urrent </a:t>
            </a:r>
            <a:r>
              <a:rPr lang="ro-RO" b="1"/>
              <a:t>F</a:t>
            </a:r>
            <a:r>
              <a:rPr lang="ro-RO"/>
              <a:t>eedback </a:t>
            </a:r>
            <a:r>
              <a:rPr lang="ro-RO" b="1"/>
              <a:t>A</a:t>
            </a:r>
            <a:r>
              <a:rPr lang="ro-RO"/>
              <a:t>mplifier, adică amplificator cu reacţie în curent;</a:t>
            </a:r>
          </a:p>
          <a:p>
            <a:pPr lvl="1"/>
            <a:r>
              <a:rPr lang="ro-RO"/>
              <a:t>În cele ce urmează se face referire în special la VFA, numit, pe scurt, amplificator operațional (AO).</a:t>
            </a:r>
            <a:endParaRPr lang="en-US"/>
          </a:p>
          <a:p>
            <a:endParaRPr lang="en-US"/>
          </a:p>
        </p:txBody>
      </p:sp>
      <p:sp>
        <p:nvSpPr>
          <p:cNvPr id="4" name="Date Placeholder 3"/>
          <p:cNvSpPr>
            <a:spLocks noGrp="1"/>
          </p:cNvSpPr>
          <p:nvPr>
            <p:ph type="dt" sz="half" idx="10"/>
          </p:nvPr>
        </p:nvSpPr>
        <p:spPr/>
        <p:txBody>
          <a:bodyPr/>
          <a:lstStyle/>
          <a:p>
            <a:pPr>
              <a:defRPr/>
            </a:pPr>
            <a:fld id="{AD780B6A-7928-46F2-8FD8-FA34AA727DE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1</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8</a:t>
            </a:fld>
            <a:endParaRPr lang="en-US"/>
          </a:p>
        </p:txBody>
      </p:sp>
    </p:spTree>
    <p:extLst>
      <p:ext uri="{BB962C8B-B14F-4D97-AF65-F5344CB8AC3E}">
        <p14:creationId xmlns:p14="http://schemas.microsoft.com/office/powerpoint/2010/main" val="343972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ro-RO"/>
              <a:t>Alimentarea AO</a:t>
            </a:r>
            <a:endParaRPr lang="en-US"/>
          </a:p>
        </p:txBody>
      </p:sp>
      <p:sp>
        <p:nvSpPr>
          <p:cNvPr id="2" name="Content Placeholder 1"/>
          <p:cNvSpPr>
            <a:spLocks noGrp="1"/>
          </p:cNvSpPr>
          <p:nvPr>
            <p:ph idx="1"/>
          </p:nvPr>
        </p:nvSpPr>
        <p:spPr/>
        <p:txBody>
          <a:bodyPr>
            <a:normAutofit/>
          </a:bodyPr>
          <a:lstStyle/>
          <a:p>
            <a:r>
              <a:rPr lang="ro-RO" sz="2000"/>
              <a:t>Pentru a funcționa, AO trebuie alimentate extern.</a:t>
            </a:r>
          </a:p>
          <a:p>
            <a:r>
              <a:rPr lang="ro-RO" sz="2000"/>
              <a:t>Rolul alimentării:</a:t>
            </a:r>
          </a:p>
          <a:p>
            <a:pPr lvl="1"/>
            <a:r>
              <a:rPr lang="ro-RO" sz="1600"/>
              <a:t>Polarizarea tranzistoarelor din AO,</a:t>
            </a:r>
          </a:p>
          <a:p>
            <a:pPr lvl="1"/>
            <a:r>
              <a:rPr lang="ro-RO" sz="1600"/>
              <a:t>Asigurarea curentului de sarcină și a celui prin rețeaua de reacție.</a:t>
            </a:r>
          </a:p>
          <a:p>
            <a:r>
              <a:rPr lang="ro-RO" sz="2000"/>
              <a:t>Alimentarea poate fi:</a:t>
            </a:r>
          </a:p>
          <a:p>
            <a:pPr lvl="1"/>
            <a:r>
              <a:rPr lang="ro-RO" sz="1600" b="1">
                <a:solidFill>
                  <a:srgbClr val="0070C0"/>
                </a:solidFill>
              </a:rPr>
              <a:t>Alimentare cu două tensiuni (tensiune dublă): </a:t>
            </a:r>
            <a:r>
              <a:rPr lang="ro-RO" sz="1600"/>
              <a:t>2 baterii de c.c. înseriate, punctul de înseriere </a:t>
            </a:r>
            <a:r>
              <a:rPr lang="en-US" sz="1600"/>
              <a:t>se alege ca</a:t>
            </a:r>
            <a:r>
              <a:rPr lang="ro-RO" sz="1600"/>
              <a:t> referinţă de potenţial = mas</a:t>
            </a:r>
            <a:r>
              <a:rPr lang="en-US" sz="1600"/>
              <a:t>a fizic</a:t>
            </a:r>
            <a:r>
              <a:rPr lang="ro-RO" sz="1600"/>
              <a:t>ă;</a:t>
            </a:r>
          </a:p>
          <a:p>
            <a:pPr lvl="1"/>
            <a:r>
              <a:rPr lang="ro-RO" sz="1600" b="1">
                <a:solidFill>
                  <a:srgbClr val="0070C0"/>
                </a:solidFill>
              </a:rPr>
              <a:t>Alimentare cu o tensiune (tensiune simplă): </a:t>
            </a:r>
            <a:r>
              <a:rPr lang="ro-RO" sz="1600"/>
              <a:t>1 baterie de c.c., minusul bateriei </a:t>
            </a:r>
            <a:r>
              <a:rPr lang="en-US" sz="1600"/>
              <a:t>se alege ca</a:t>
            </a:r>
            <a:r>
              <a:rPr lang="ro-RO" sz="1600"/>
              <a:t> referinţă de potenţial = masa fizică.</a:t>
            </a:r>
            <a:endParaRPr lang="en-US" sz="1600"/>
          </a:p>
        </p:txBody>
      </p:sp>
      <p:sp>
        <p:nvSpPr>
          <p:cNvPr id="3" name="Date Placeholder 2"/>
          <p:cNvSpPr>
            <a:spLocks noGrp="1"/>
          </p:cNvSpPr>
          <p:nvPr>
            <p:ph type="dt" sz="half" idx="10"/>
          </p:nvPr>
        </p:nvSpPr>
        <p:spPr/>
        <p:txBody>
          <a:bodyPr/>
          <a:lstStyle/>
          <a:p>
            <a:fld id="{B53AE0C8-D906-46A6-B5DE-1196E514DF4D}" type="datetime1">
              <a:rPr lang="en-US" smtClean="0"/>
              <a:t>6/8/2019</a:t>
            </a:fld>
            <a:endParaRPr lang="en-US"/>
          </a:p>
        </p:txBody>
      </p:sp>
      <p:sp>
        <p:nvSpPr>
          <p:cNvPr id="4" name="Footer Placeholder 3"/>
          <p:cNvSpPr>
            <a:spLocks noGrp="1"/>
          </p:cNvSpPr>
          <p:nvPr>
            <p:ph type="ftr" sz="quarter" idx="11"/>
          </p:nvPr>
        </p:nvSpPr>
        <p:spPr/>
        <p:txBody>
          <a:bodyPr/>
          <a:lstStyle/>
          <a:p>
            <a:r>
              <a:rPr lang="en-US"/>
              <a:t>EA-Cursul nr.2</a:t>
            </a:r>
          </a:p>
        </p:txBody>
      </p:sp>
      <p:sp>
        <p:nvSpPr>
          <p:cNvPr id="5" name="Slide Number Placeholder 4"/>
          <p:cNvSpPr>
            <a:spLocks noGrp="1"/>
          </p:cNvSpPr>
          <p:nvPr>
            <p:ph type="sldNum" sz="quarter" idx="12"/>
          </p:nvPr>
        </p:nvSpPr>
        <p:spPr/>
        <p:txBody>
          <a:bodyPr/>
          <a:lstStyle/>
          <a:p>
            <a:fld id="{B116191C-0ADB-43DD-A7F5-5EEE073FCA28}" type="slidenum">
              <a:rPr lang="en-US" smtClean="0"/>
              <a:pPr/>
              <a:t>9</a:t>
            </a:fld>
            <a:endParaRPr lang="en-US"/>
          </a:p>
        </p:txBody>
      </p:sp>
      <p:pic>
        <p:nvPicPr>
          <p:cNvPr id="28674" name="Picture 2"/>
          <p:cNvPicPr>
            <a:picLocks noChangeAspect="1" noChangeArrowheads="1"/>
          </p:cNvPicPr>
          <p:nvPr/>
        </p:nvPicPr>
        <p:blipFill rotWithShape="1">
          <a:blip r:embed="rId2"/>
          <a:srcRect b="4213"/>
          <a:stretch/>
        </p:blipFill>
        <p:spPr bwMode="auto">
          <a:xfrm>
            <a:off x="2586037" y="4510508"/>
            <a:ext cx="3971925" cy="2271292"/>
          </a:xfrm>
          <a:prstGeom prst="rect">
            <a:avLst/>
          </a:prstGeom>
          <a:noFill/>
          <a:ln w="9525">
            <a:noFill/>
            <a:miter lim="800000"/>
            <a:headEnd/>
            <a:tailEnd/>
          </a:ln>
          <a:effectLst/>
        </p:spPr>
      </p:pic>
    </p:spTree>
    <p:extLst>
      <p:ext uri="{BB962C8B-B14F-4D97-AF65-F5344CB8AC3E}">
        <p14:creationId xmlns:p14="http://schemas.microsoft.com/office/powerpoint/2010/main" val="10047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4137</TotalTime>
  <Words>2744</Words>
  <Application>Microsoft Office PowerPoint</Application>
  <PresentationFormat>On-screen Show (4:3)</PresentationFormat>
  <Paragraphs>541</Paragraphs>
  <Slides>61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7" baseType="lpstr">
      <vt:lpstr>Arial</vt:lpstr>
      <vt:lpstr>Calibri</vt:lpstr>
      <vt:lpstr>Lucida Sans Unicode</vt:lpstr>
      <vt:lpstr>UT Sans</vt:lpstr>
      <vt:lpstr>Clarity</vt:lpstr>
      <vt:lpstr>Equation</vt:lpstr>
      <vt:lpstr>SISTEME ANALOGICE DE INTERFAȚARE ȘI CONDIȚIONARE</vt:lpstr>
      <vt:lpstr>Disciplina „SAIC”</vt:lpstr>
      <vt:lpstr>C1 - Probleme tratate</vt:lpstr>
      <vt:lpstr>Bibliografie</vt:lpstr>
      <vt:lpstr>Introducere</vt:lpstr>
      <vt:lpstr>Introducere</vt:lpstr>
      <vt:lpstr>AO. Definiție</vt:lpstr>
      <vt:lpstr>AO. Definiție</vt:lpstr>
      <vt:lpstr>Alimentarea AO</vt:lpstr>
      <vt:lpstr>Alimentarea AO</vt:lpstr>
      <vt:lpstr>Decuplarea surselor de alimentare</vt:lpstr>
      <vt:lpstr>Tensiunile de saturaţie</vt:lpstr>
      <vt:lpstr>Tensiunile de saturaţie</vt:lpstr>
      <vt:lpstr>AO. Configurații de bază</vt:lpstr>
      <vt:lpstr>AO. Configurația inversoare</vt:lpstr>
      <vt:lpstr>AO. Configurația inversoare</vt:lpstr>
      <vt:lpstr>AO. Configurația inversoare</vt:lpstr>
      <vt:lpstr>AO. Configurația inversoare</vt:lpstr>
      <vt:lpstr>AO. Configurația neinversoare</vt:lpstr>
      <vt:lpstr>AO. Configurația neinversoare</vt:lpstr>
      <vt:lpstr>AO. Configurația neinversoare</vt:lpstr>
      <vt:lpstr>AO. Repetorul (buffer)</vt:lpstr>
      <vt:lpstr>AO. Repetorul</vt:lpstr>
      <vt:lpstr>AO. Amplificatorul diferențial</vt:lpstr>
      <vt:lpstr>AO. Amplificatorul diferențial</vt:lpstr>
      <vt:lpstr>AO. Amplificatorul diferențial</vt:lpstr>
      <vt:lpstr>AO. Analiza simplificată</vt:lpstr>
      <vt:lpstr>AO. Amplificatorul de instrumentație</vt:lpstr>
      <vt:lpstr>AO. Amplificatorul de instrumentație</vt:lpstr>
      <vt:lpstr>AO. Amplificatorul de instrumentație</vt:lpstr>
      <vt:lpstr>AO. Amplificatorul de instrumentație</vt:lpstr>
      <vt:lpstr>AO. Inversarea intrărilor</vt:lpstr>
      <vt:lpstr>AO. Inversarea intrărilor</vt:lpstr>
      <vt:lpstr>AO. Inversarea intrărilor</vt:lpstr>
      <vt:lpstr>Comparatoare</vt:lpstr>
      <vt:lpstr>Comparatoare</vt:lpstr>
      <vt:lpstr>Comparatoare în buclă deschisă</vt:lpstr>
      <vt:lpstr>Comparatoare în buclă deschisă</vt:lpstr>
      <vt:lpstr>Comparatoare în buclă deschisă</vt:lpstr>
      <vt:lpstr>Comparatorul saturat neinversor</vt:lpstr>
      <vt:lpstr>Comparatorul saturat inversor</vt:lpstr>
      <vt:lpstr>Schimbarea pragului de comutare</vt:lpstr>
      <vt:lpstr>Schimbarea pragului de comutare</vt:lpstr>
      <vt:lpstr>Comparatorul neinversor cu polarizare pozitivă</vt:lpstr>
      <vt:lpstr>Comparatorul inversor cu polarizare negativă</vt:lpstr>
      <vt:lpstr>Comparatoare în buclă deschisă Temă</vt:lpstr>
      <vt:lpstr>Circuite formatoare de semnal </vt:lpstr>
      <vt:lpstr>Circuite formatoare de semnal Exemplul 1 </vt:lpstr>
      <vt:lpstr>Circuite formatoare de semnal Exemplul 1 </vt:lpstr>
      <vt:lpstr>Circuite formatoare de semnal Exemplul 2</vt:lpstr>
      <vt:lpstr>Circuite formatoare de semnal Exemplul 2</vt:lpstr>
      <vt:lpstr>Circuite formatoare de semnal Exemplul 2</vt:lpstr>
      <vt:lpstr>Comparatoare nesaturate</vt:lpstr>
      <vt:lpstr>Comparatoare cu reacţie pozitivă</vt:lpstr>
      <vt:lpstr>Comparatoare cu reacţie pozitivă</vt:lpstr>
      <vt:lpstr>Comparatoare cu reacţie pozitivă</vt:lpstr>
      <vt:lpstr>Comparatoare integrate</vt:lpstr>
      <vt:lpstr>Comparatoare integrate</vt:lpstr>
      <vt:lpstr>Comparatoare integrate</vt:lpstr>
      <vt:lpstr>Comparatoare integrate</vt:lpstr>
      <vt:lpstr>Comparatoare integrate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 SI CIRCUITE - 2</dc:title>
  <dc:creator>gyuri</dc:creator>
  <cp:lastModifiedBy>Gyuri</cp:lastModifiedBy>
  <cp:revision>502</cp:revision>
  <dcterms:created xsi:type="dcterms:W3CDTF">2011-02-28T18:09:23Z</dcterms:created>
  <dcterms:modified xsi:type="dcterms:W3CDTF">2019-06-08T06:48:06Z</dcterms:modified>
</cp:coreProperties>
</file>