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76" r:id="rId2"/>
    <p:sldId id="277" r:id="rId3"/>
    <p:sldId id="278" r:id="rId4"/>
    <p:sldId id="291" r:id="rId5"/>
    <p:sldId id="284" r:id="rId6"/>
    <p:sldId id="279" r:id="rId7"/>
    <p:sldId id="303" r:id="rId8"/>
    <p:sldId id="280" r:id="rId9"/>
    <p:sldId id="281" r:id="rId10"/>
    <p:sldId id="282" r:id="rId11"/>
    <p:sldId id="283" r:id="rId12"/>
    <p:sldId id="290" r:id="rId13"/>
    <p:sldId id="285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E3E8C-BA88-4264-ADE6-D0B3854D7F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509D7-E948-4292-97F5-9B921B94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642-1A4A-4F4B-B721-9016756E6555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2F8E-3381-44DD-8650-7AE3EA00B01F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73E-12C7-4128-927F-7C49B11B832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765F-18E6-4BB1-A50D-4987CEA8609B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1A53-7EB2-4214-8A8C-63F685B351A2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45EC-2022-4A2E-8FCF-E88398D89C86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C07-6451-42E4-AC48-73444760F92B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17C-7EDE-4B5F-85C0-06154C41B342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C95A-A9E8-4A69-A25E-7BB959EC65D3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E291-FC5A-437D-B4D1-DB8AEBDD394D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BB06E4-DA8A-4610-8CA0-B3C04E9332E9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2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7.e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ega.unitbv.ro/~pana/etti/modele.spice/lab.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ega.unitbv.ro/~pana/TIE/16.6_2015_OrCAD_Lite_All_Products.7z" TargetMode="External"/><Relationship Id="rId2" Type="http://schemas.openxmlformats.org/officeDocument/2006/relationships/hyperlink" Target="http://vega.unitbv.ro/~pana/TIE/32b_16.6_2015_OrCAD_Lite_All_Products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vega.unitbv.ro/~pana/TIE/64b_17.2-2016_S024_OrCAD_Lite_All_Products.zi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Laboratorul </a:t>
            </a:r>
            <a:r>
              <a:rPr lang="ro-RO"/>
              <a:t>introductiv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762D15-DE0A-4510-95FB-605FB4B50079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3F4E844B-0F8A-4B73-ABDD-5E000ED02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EC2A0A72-5960-4323-BE4B-AE579059F5A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46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</a:t>
            </a:r>
            <a:r>
              <a:rPr lang="en-US"/>
              <a:t> </a:t>
            </a:r>
            <a:r>
              <a:rPr lang="ro-RO" sz="3600"/>
              <a:t>introductiv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/>
              <a:t>Descrierea grafică de circuit are în spate o descriere tip text</a:t>
            </a:r>
          </a:p>
          <a:p>
            <a:r>
              <a:rPr lang="ro-RO" sz="2200"/>
              <a:t>Editorul folosit de descrierea tip text este simplu, nu face diferența între litera mică şi litera mare şi nu cunoaşte caracterele greceşti</a:t>
            </a:r>
          </a:p>
          <a:p>
            <a:r>
              <a:rPr lang="ro-RO" sz="2200"/>
              <a:t>Consecințe:</a:t>
            </a:r>
          </a:p>
          <a:p>
            <a:pPr lvl="1"/>
            <a:r>
              <a:rPr lang="ro-RO" sz="2200"/>
              <a:t>O rezistență cu valoare de 1 megaohm se scrie </a:t>
            </a:r>
            <a:r>
              <a:rPr lang="ro-RO" sz="2200" b="1">
                <a:solidFill>
                  <a:srgbClr val="C00000"/>
                </a:solidFill>
              </a:rPr>
              <a:t>1Meg</a:t>
            </a:r>
            <a:r>
              <a:rPr lang="ro-RO" sz="2200"/>
              <a:t> şi nu 1M ca pe schemele electronice pentru că 1M</a:t>
            </a:r>
            <a:r>
              <a:rPr lang="ro-RO" sz="2200">
                <a:sym typeface="Symbol" panose="05050102010706020507" pitchFamily="18" charset="2"/>
              </a:rPr>
              <a:t>1m şi înseamnă 1 miliohm!</a:t>
            </a:r>
          </a:p>
          <a:p>
            <a:pPr lvl="1"/>
            <a:r>
              <a:rPr lang="ro-RO" sz="2200">
                <a:sym typeface="Symbol" panose="05050102010706020507" pitchFamily="18" charset="2"/>
              </a:rPr>
              <a:t>Litera cea mai apropiată de </a:t>
            </a:r>
            <a:r>
              <a:rPr lang="ro-RO" sz="2200" b="1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ro-RO" sz="2200">
                <a:sym typeface="Symbol" panose="05050102010706020507" pitchFamily="18" charset="2"/>
              </a:rPr>
              <a:t> este </a:t>
            </a:r>
            <a:r>
              <a:rPr lang="ro-RO" sz="2200" b="1">
                <a:solidFill>
                  <a:srgbClr val="C00000"/>
                </a:solidFill>
                <a:sym typeface="Symbol" panose="05050102010706020507" pitchFamily="18" charset="2"/>
              </a:rPr>
              <a:t>u</a:t>
            </a:r>
            <a:r>
              <a:rPr lang="ro-RO" sz="2200">
                <a:sym typeface="Symbol" panose="05050102010706020507" pitchFamily="18" charset="2"/>
              </a:rPr>
              <a:t>, astfel că o capacitate de 1 microfarad se scrie </a:t>
            </a:r>
            <a:r>
              <a:rPr lang="ro-RO" sz="2200" b="1">
                <a:solidFill>
                  <a:srgbClr val="C00000"/>
                </a:solidFill>
                <a:sym typeface="Symbol" panose="05050102010706020507" pitchFamily="18" charset="2"/>
              </a:rPr>
              <a:t>1u</a:t>
            </a:r>
            <a:r>
              <a:rPr lang="ro-RO" sz="2200">
                <a:sym typeface="Symbol" panose="05050102010706020507" pitchFamily="18" charset="2"/>
              </a:rPr>
              <a:t> sau </a:t>
            </a:r>
            <a:r>
              <a:rPr lang="ro-RO" sz="2200" b="1">
                <a:solidFill>
                  <a:srgbClr val="C00000"/>
                </a:solidFill>
                <a:sym typeface="Symbol" panose="05050102010706020507" pitchFamily="18" charset="2"/>
              </a:rPr>
              <a:t>1uF</a:t>
            </a:r>
          </a:p>
          <a:p>
            <a:r>
              <a:rPr lang="ro-RO" sz="2200">
                <a:sym typeface="Symbol" panose="05050102010706020507" pitchFamily="18" charset="2"/>
              </a:rPr>
              <a:t>Factorii de scală sunt</a:t>
            </a:r>
          </a:p>
          <a:p>
            <a:pPr marL="0" indent="0">
              <a:buNone/>
            </a:pPr>
            <a:endParaRPr lang="ro-RO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B161B4-129E-4D47-96DD-0F008A5B7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25020"/>
              </p:ext>
            </p:extLst>
          </p:nvPr>
        </p:nvGraphicFramePr>
        <p:xfrm>
          <a:off x="571500" y="581152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711393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1744836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58316820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01008413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8045229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7148171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31074129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64039877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6739448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96124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1f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1p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1n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1u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1m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1k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1Meg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1G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1T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18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1E-15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1E-12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1E-9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1E-6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1E-3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1E0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1E3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1E6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1E9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>
                          <a:latin typeface="+mn-lt"/>
                        </a:rPr>
                        <a:t>1E12</a:t>
                      </a: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56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7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B0F0"/>
                </a:solidFill>
              </a:rPr>
              <a:t>În SPICE nodul </a:t>
            </a:r>
            <a:r>
              <a:rPr lang="en-US" b="1">
                <a:solidFill>
                  <a:srgbClr val="00B0F0"/>
                </a:solidFill>
              </a:rPr>
              <a:t>reprezintă locul unde se întâlnesc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puțin </a:t>
            </a: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laturi de circuit</a:t>
            </a:r>
            <a:r>
              <a:rPr lang="en-US" b="1">
                <a:solidFill>
                  <a:srgbClr val="00B0F0"/>
                </a:solidFill>
              </a:rPr>
              <a:t>!</a:t>
            </a:r>
            <a:endParaRPr lang="ro-RO">
              <a:solidFill>
                <a:srgbClr val="00B0F0"/>
              </a:solidFill>
            </a:endParaRPr>
          </a:p>
          <a:p>
            <a:r>
              <a:rPr lang="en-US"/>
              <a:t>Nodul </a:t>
            </a:r>
            <a:r>
              <a:rPr lang="ro-RO"/>
              <a:t>de </a:t>
            </a:r>
            <a:r>
              <a:rPr lang="en-US"/>
              <a:t>mas</a:t>
            </a:r>
            <a:r>
              <a:rPr lang="ro-RO"/>
              <a:t>ă</a:t>
            </a:r>
            <a:r>
              <a:rPr lang="en-US"/>
              <a:t> se notea</a:t>
            </a:r>
            <a:r>
              <a:rPr lang="ro-RO"/>
              <a:t>ză</a:t>
            </a:r>
            <a:r>
              <a:rPr lang="en-US"/>
              <a:t> cu </a:t>
            </a:r>
            <a:r>
              <a:rPr lang="ro-RO" b="1">
                <a:solidFill>
                  <a:srgbClr val="C00000"/>
                </a:solidFill>
              </a:rPr>
              <a:t>0</a:t>
            </a:r>
            <a:r>
              <a:rPr lang="ro-RO"/>
              <a:t> (zero) pentru că este referința de potențial</a:t>
            </a:r>
            <a:r>
              <a:rPr lang="en-US"/>
              <a:t> care are valoarea zero</a:t>
            </a:r>
            <a:r>
              <a:rPr lang="ro-RO"/>
              <a:t> volți</a:t>
            </a:r>
            <a:r>
              <a:rPr lang="en-US"/>
              <a:t>!</a:t>
            </a:r>
          </a:p>
          <a:p>
            <a:r>
              <a:rPr lang="ro-RO"/>
              <a:t>Exemplu: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419600"/>
            <a:ext cx="4495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R1	n1	n2	600</a:t>
            </a:r>
          </a:p>
          <a:p>
            <a:r>
              <a:rPr lang="en-US" sz="1350"/>
              <a:t>R2	n4	n3	100k</a:t>
            </a:r>
          </a:p>
          <a:p>
            <a:r>
              <a:rPr lang="en-US" sz="1350"/>
              <a:t>R3	n3	0	20k</a:t>
            </a:r>
          </a:p>
          <a:p>
            <a:r>
              <a:rPr lang="en-US" sz="1350"/>
              <a:t>C1	n2	n3	10uF</a:t>
            </a:r>
          </a:p>
          <a:p>
            <a:r>
              <a:rPr lang="ro-RO" sz="1350"/>
              <a:t>V1	n1	0	SIN</a:t>
            </a:r>
            <a:r>
              <a:rPr lang="en-US" sz="1350"/>
              <a:t>(0 1mV 1kHz)</a:t>
            </a:r>
          </a:p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59004"/>
            <a:ext cx="4071938" cy="23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80E1-7676-4188-81E2-C514B65F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8516-D10F-49A8-B28F-047AD399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2E1A-81B1-4868-8587-134BDD54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7D322-16B9-4ED4-829A-BB60E1979FAF}"/>
              </a:ext>
            </a:extLst>
          </p:cNvPr>
          <p:cNvPicPr/>
          <p:nvPr/>
        </p:nvPicPr>
        <p:blipFill rotWithShape="1">
          <a:blip r:embed="rId2"/>
          <a:srcRect l="13670" t="13175" r="12462" b="9674"/>
          <a:stretch/>
        </p:blipFill>
        <p:spPr bwMode="auto">
          <a:xfrm>
            <a:off x="122853" y="1295400"/>
            <a:ext cx="8944947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B4C7CA-5BD7-47C1-BDB3-BFC7E4497B85}"/>
              </a:ext>
            </a:extLst>
          </p:cNvPr>
          <p:cNvSpPr/>
          <p:nvPr/>
        </p:nvSpPr>
        <p:spPr>
          <a:xfrm>
            <a:off x="3330794" y="63677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highlight>
                  <a:srgbClr val="00FF00"/>
                </a:highlight>
                <a:ea typeface="Times New Roman" panose="02020603050405020304" pitchFamily="18" charset="0"/>
              </a:rPr>
              <a:t>Foaia de lucru Capture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0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80E1-7676-4188-81E2-C514B65F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8516-D10F-49A8-B28F-047AD399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2E1A-81B1-4868-8587-134BDD54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096B2A-8A68-47BD-B6F5-22CAC8CF81A4}"/>
              </a:ext>
            </a:extLst>
          </p:cNvPr>
          <p:cNvSpPr/>
          <p:nvPr/>
        </p:nvSpPr>
        <p:spPr>
          <a:xfrm>
            <a:off x="2946074" y="68580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highlight>
                  <a:srgbClr val="00FF00"/>
                </a:highlight>
                <a:ea typeface="Times New Roman" panose="02020603050405020304" pitchFamily="18" charset="0"/>
              </a:rPr>
              <a:t>Fereastra </a:t>
            </a:r>
            <a:r>
              <a:rPr lang="fr-FR" b="1" i="1">
                <a:highlight>
                  <a:srgbClr val="00FF00"/>
                </a:highlight>
                <a:ea typeface="Times New Roman" panose="02020603050405020304" pitchFamily="18" charset="0"/>
              </a:rPr>
              <a:t>Place Part</a:t>
            </a:r>
            <a:r>
              <a:rPr lang="fr-FR" b="1">
                <a:highlight>
                  <a:srgbClr val="00FF00"/>
                </a:highlight>
                <a:ea typeface="Times New Roman" panose="02020603050405020304" pitchFamily="18" charset="0"/>
              </a:rPr>
              <a:t> (verticală)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AE68D9-EA53-428D-AE27-7D978B6012B5}"/>
              </a:ext>
            </a:extLst>
          </p:cNvPr>
          <p:cNvPicPr/>
          <p:nvPr/>
        </p:nvPicPr>
        <p:blipFill rotWithShape="1">
          <a:blip r:embed="rId2"/>
          <a:srcRect l="36894" t="18739" r="33296" b="12016"/>
          <a:stretch/>
        </p:blipFill>
        <p:spPr bwMode="auto">
          <a:xfrm>
            <a:off x="2625090" y="1447800"/>
            <a:ext cx="3893820" cy="5087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208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AB1E-AE08-4CEE-AEE3-BE5D050B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5BBE-7E6F-4194-A455-D0F7938A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Exercițiul 1:</a:t>
            </a:r>
            <a:r>
              <a:rPr lang="ro-RO"/>
              <a:t> circuit în c.c.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98DA-2132-4596-959E-F58275E4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37F3F-CA8B-4A11-AA58-29C669F1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694D-D5AA-47A9-8DCB-E8A9898B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F071F-6B3C-4736-BDFB-24EAA8D5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0" y="2133600"/>
            <a:ext cx="4557713" cy="2351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A6110-ADF7-425B-AA8C-44742A6C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261502"/>
            <a:ext cx="4572000" cy="2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5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Calcul analitic: superpoziție</a:t>
            </a:r>
          </a:p>
          <a:p>
            <a:r>
              <a:rPr lang="ro-RO"/>
              <a:t>Influența sursei V1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1763D68-3B48-4363-8877-C8A0E2D58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21170"/>
              </p:ext>
            </p:extLst>
          </p:nvPr>
        </p:nvGraphicFramePr>
        <p:xfrm>
          <a:off x="4953000" y="2387600"/>
          <a:ext cx="368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3" imgW="1841400" imgH="609480" progId="Equation.DSMT4">
                  <p:embed/>
                </p:oleObj>
              </mc:Choice>
              <mc:Fallback>
                <p:oleObj name="Equation" r:id="rId3" imgW="1841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2387600"/>
                        <a:ext cx="368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93B252-8326-45DA-A431-70E3D671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5488"/>
              </p:ext>
            </p:extLst>
          </p:nvPr>
        </p:nvGraphicFramePr>
        <p:xfrm>
          <a:off x="457200" y="4724400"/>
          <a:ext cx="44697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5" imgW="2234880" imgH="482400" progId="Equation.DSMT4">
                  <p:embed/>
                </p:oleObj>
              </mc:Choice>
              <mc:Fallback>
                <p:oleObj name="Equation" r:id="rId5" imgW="2234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724400"/>
                        <a:ext cx="44697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45C2C06-F666-403D-A219-3B53F1DA0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362200"/>
            <a:ext cx="4572000" cy="237984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1F4AD4B-B272-459F-806D-C0FDE5A20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50818"/>
              </p:ext>
            </p:extLst>
          </p:nvPr>
        </p:nvGraphicFramePr>
        <p:xfrm>
          <a:off x="457200" y="5706536"/>
          <a:ext cx="510480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8" imgW="2552400" imgH="558720" progId="Equation.DSMT4">
                  <p:embed/>
                </p:oleObj>
              </mc:Choice>
              <mc:Fallback>
                <p:oleObj name="Equation" r:id="rId8" imgW="2552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5706536"/>
                        <a:ext cx="5104800" cy="111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6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Influența sursei V2: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1B4766A-9D22-4047-B7FC-836FD34C4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226640"/>
              </p:ext>
            </p:extLst>
          </p:nvPr>
        </p:nvGraphicFramePr>
        <p:xfrm>
          <a:off x="4921007" y="2245567"/>
          <a:ext cx="368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3" imgW="1841400" imgH="609480" progId="Equation.DSMT4">
                  <p:embed/>
                </p:oleObj>
              </mc:Choice>
              <mc:Fallback>
                <p:oleObj name="Equation" r:id="rId3" imgW="184140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1763D68-3B48-4363-8877-C8A0E2D58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007" y="2245567"/>
                        <a:ext cx="368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E1C0332-F92D-4914-BB0A-594588F0B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69726"/>
              </p:ext>
            </p:extLst>
          </p:nvPr>
        </p:nvGraphicFramePr>
        <p:xfrm>
          <a:off x="457200" y="4297265"/>
          <a:ext cx="4699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5" imgW="2349360" imgH="482400" progId="Equation.DSMT4">
                  <p:embed/>
                </p:oleObj>
              </mc:Choice>
              <mc:Fallback>
                <p:oleObj name="Equation" r:id="rId5" imgW="234936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F93B252-8326-45DA-A431-70E3D671A7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297265"/>
                        <a:ext cx="4699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8B0E18-E7BB-4B1A-AF7A-BFEB8B4A0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27" y="2034849"/>
            <a:ext cx="4357688" cy="237984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42ED0EF-C14B-4C06-8E6F-13B47C86E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630423"/>
              </p:ext>
            </p:extLst>
          </p:nvPr>
        </p:nvGraphicFramePr>
        <p:xfrm>
          <a:off x="457200" y="5368972"/>
          <a:ext cx="548640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8" imgW="2743200" imgH="558720" progId="Equation.DSMT4">
                  <p:embed/>
                </p:oleObj>
              </mc:Choice>
              <mc:Fallback>
                <p:oleObj name="Equation" r:id="rId8" imgW="2743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5368972"/>
                        <a:ext cx="5486400" cy="111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74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Influența sursei V3: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E7E49-098B-4BF7-A5DD-0AD70ED4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2209800"/>
            <a:ext cx="4414838" cy="2379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C2AFE-ACB4-4B31-AD98-2ABE77DDFC84}"/>
              </a:ext>
            </a:extLst>
          </p:cNvPr>
          <p:cNvSpPr txBox="1"/>
          <p:nvPr/>
        </p:nvSpPr>
        <p:spPr>
          <a:xfrm>
            <a:off x="4719638" y="2057400"/>
            <a:ext cx="39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Se determină mai întâi VB3:</a:t>
            </a:r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610D78C-121C-4D00-A20D-AB00DC9FA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25611"/>
              </p:ext>
            </p:extLst>
          </p:nvPr>
        </p:nvGraphicFramePr>
        <p:xfrm>
          <a:off x="4729164" y="2502932"/>
          <a:ext cx="368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4" imgW="1841400" imgH="609480" progId="Equation.DSMT4">
                  <p:embed/>
                </p:oleObj>
              </mc:Choice>
              <mc:Fallback>
                <p:oleObj name="Equation" r:id="rId4" imgW="184140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1B4766A-9D22-4047-B7FC-836FD34C4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9164" y="2502932"/>
                        <a:ext cx="368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C909BEF-0902-45A4-A86C-A6057A686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90536"/>
              </p:ext>
            </p:extLst>
          </p:nvPr>
        </p:nvGraphicFramePr>
        <p:xfrm>
          <a:off x="596900" y="4519613"/>
          <a:ext cx="530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6" imgW="2654280" imgH="482400" progId="Equation.DSMT4">
                  <p:embed/>
                </p:oleObj>
              </mc:Choice>
              <mc:Fallback>
                <p:oleObj name="Equation" r:id="rId6" imgW="265428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E1C0332-F92D-4914-BB0A-594588F0B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6900" y="4519613"/>
                        <a:ext cx="5308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A5FB531-96B2-4E44-B590-C1B312BFB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0502"/>
              </p:ext>
            </p:extLst>
          </p:nvPr>
        </p:nvGraphicFramePr>
        <p:xfrm>
          <a:off x="596900" y="5565089"/>
          <a:ext cx="642600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8" imgW="3213000" imgH="558720" progId="Equation.DSMT4">
                  <p:embed/>
                </p:oleObj>
              </mc:Choice>
              <mc:Fallback>
                <p:oleObj name="Equation" r:id="rId8" imgW="3213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900" y="5565089"/>
                        <a:ext cx="6426000" cy="111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33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Prin superpoziție: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F032CA-B8C9-4D2F-9C6D-D303CDF6B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44574"/>
              </p:ext>
            </p:extLst>
          </p:nvPr>
        </p:nvGraphicFramePr>
        <p:xfrm>
          <a:off x="458755" y="2133600"/>
          <a:ext cx="673056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3" imgW="3365280" imgH="253800" progId="Equation.DSMT4">
                  <p:embed/>
                </p:oleObj>
              </mc:Choice>
              <mc:Fallback>
                <p:oleObj name="Equation" r:id="rId3" imgW="336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55" y="2133600"/>
                        <a:ext cx="673056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82F70D3-04A3-4A37-82AE-A30CDBBD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90800"/>
            <a:ext cx="4572000" cy="237984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3C38D0C-A473-4B6E-82EA-7FE36953F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09455"/>
              </p:ext>
            </p:extLst>
          </p:nvPr>
        </p:nvGraphicFramePr>
        <p:xfrm>
          <a:off x="457200" y="4876800"/>
          <a:ext cx="62985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6" imgW="3149280" imgH="482400" progId="Equation.DSMT4">
                  <p:embed/>
                </p:oleObj>
              </mc:Choice>
              <mc:Fallback>
                <p:oleObj name="Equation" r:id="rId6" imgW="3149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876800"/>
                        <a:ext cx="62985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887EB39-45C1-44A4-BCB4-158AAED10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50320"/>
              </p:ext>
            </p:extLst>
          </p:nvPr>
        </p:nvGraphicFramePr>
        <p:xfrm>
          <a:off x="461865" y="5841600"/>
          <a:ext cx="744192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8" imgW="3720960" imgH="482400" progId="Equation.DSMT4">
                  <p:embed/>
                </p:oleObj>
              </mc:Choice>
              <mc:Fallback>
                <p:oleObj name="Equation" r:id="rId8" imgW="3720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1865" y="5841600"/>
                        <a:ext cx="744192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7DDC1E7-1CE3-46DB-9AF7-F933D7DC2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44792"/>
              </p:ext>
            </p:extLst>
          </p:nvPr>
        </p:nvGraphicFramePr>
        <p:xfrm>
          <a:off x="5131200" y="3092450"/>
          <a:ext cx="3250800" cy="134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10" imgW="1625400" imgH="672840" progId="Equation.DSMT4">
                  <p:embed/>
                </p:oleObj>
              </mc:Choice>
              <mc:Fallback>
                <p:oleObj name="Equation" r:id="rId10" imgW="16254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1200" y="3092450"/>
                        <a:ext cx="3250800" cy="1345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94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Determinarea curenților (continuare):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D3808-ACA9-4865-B3EA-CCDE3901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4572000" cy="237984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969C72-A384-4708-9001-F3575BD24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19997"/>
              </p:ext>
            </p:extLst>
          </p:nvPr>
        </p:nvGraphicFramePr>
        <p:xfrm>
          <a:off x="4826000" y="2053524"/>
          <a:ext cx="4241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4" imgW="2120760" imgH="863280" progId="Equation.DSMT4">
                  <p:embed/>
                </p:oleObj>
              </mc:Choice>
              <mc:Fallback>
                <p:oleObj name="Equation" r:id="rId4" imgW="21207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6000" y="2053524"/>
                        <a:ext cx="42418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40DCC49-F074-4634-8770-FA6523C40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98809"/>
              </p:ext>
            </p:extLst>
          </p:nvPr>
        </p:nvGraphicFramePr>
        <p:xfrm>
          <a:off x="457200" y="4920129"/>
          <a:ext cx="6400800" cy="104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6" imgW="3200400" imgH="520560" progId="Equation.DSMT4">
                  <p:embed/>
                </p:oleObj>
              </mc:Choice>
              <mc:Fallback>
                <p:oleObj name="Equation" r:id="rId6" imgW="32004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920129"/>
                        <a:ext cx="6400800" cy="104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6AF7358-8386-4AE0-BF1A-8B0CB9B67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79151"/>
              </p:ext>
            </p:extLst>
          </p:nvPr>
        </p:nvGraphicFramePr>
        <p:xfrm>
          <a:off x="457200" y="5893200"/>
          <a:ext cx="358128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8" imgW="1790640" imgH="482400" progId="Equation.DSMT4">
                  <p:embed/>
                </p:oleObj>
              </mc:Choice>
              <mc:Fallback>
                <p:oleObj name="Equation" r:id="rId8" imgW="1790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5893200"/>
                        <a:ext cx="358128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7696E5-05C3-4FB4-A856-53441942D8D4}"/>
              </a:ext>
            </a:extLst>
          </p:cNvPr>
          <p:cNvSpPr txBox="1"/>
          <p:nvPr/>
        </p:nvSpPr>
        <p:spPr>
          <a:xfrm>
            <a:off x="4086060" y="6190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sau</a:t>
            </a:r>
            <a:endParaRPr lang="en-US">
              <a:latin typeface="UT Sans" panose="00000500000000000000" pitchFamily="50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A83B82-AFB2-45F2-9343-AB27EB74B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45250"/>
              </p:ext>
            </p:extLst>
          </p:nvPr>
        </p:nvGraphicFramePr>
        <p:xfrm>
          <a:off x="4743240" y="6185250"/>
          <a:ext cx="40575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10" imgW="2705040" imgH="253800" progId="Equation.DSMT4">
                  <p:embed/>
                </p:oleObj>
              </mc:Choice>
              <mc:Fallback>
                <p:oleObj name="Equation" r:id="rId10" imgW="2705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3240" y="6185250"/>
                        <a:ext cx="40575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19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Lucr</a:t>
            </a:r>
            <a:r>
              <a:rPr lang="ro-RO" sz="2000"/>
              <a:t>ările de laborator se pot descărca de pagina personală:</a:t>
            </a:r>
            <a:endParaRPr lang="en-US" sz="2000"/>
          </a:p>
          <a:p>
            <a:pPr marL="0" indent="0" algn="ctr">
              <a:buNone/>
            </a:pPr>
            <a:r>
              <a:rPr lang="ro-RO" sz="2000" b="1">
                <a:solidFill>
                  <a:srgbClr val="0070C0"/>
                </a:solidFill>
                <a:hlinkClick r:id="rId2"/>
              </a:rPr>
              <a:t>http://vega.unitbv.ro/~pana/etti/modele.spice/lab.ms/</a:t>
            </a:r>
            <a:endParaRPr lang="ro-RO" sz="2000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r>
              <a:rPr lang="ro-RO" sz="2000"/>
              <a:t>sau de pe platforma </a:t>
            </a:r>
            <a:r>
              <a:rPr lang="ro-RO" sz="2000" b="1"/>
              <a:t>e-Learning</a:t>
            </a:r>
            <a:endParaRPr lang="en-US" sz="2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6E3-EED5-4A28-8635-2C32DC5DECCF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9FDC2-BF7B-42FA-97D4-8B2D3B303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422375"/>
            <a:ext cx="6286500" cy="35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Exercițiul al 2-lea: </a:t>
            </a:r>
            <a:r>
              <a:rPr lang="ro-RO"/>
              <a:t>Circuit RC alimentat și în c.c. și în c.a. Comportarea unui condensator în c.c. și în c.a.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DF4664-AC92-44E2-A20C-F98A6CD3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70361"/>
            <a:ext cx="2900363" cy="2493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A8A67-4F2A-42ED-8749-AB1D2B58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17286"/>
            <a:ext cx="2900363" cy="24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0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Forma tensiunii pe rezistența R1: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080A4-3C28-41B1-B239-CF7E7BAE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3184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04A22-6C1A-419F-A744-03179609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7" y="473127"/>
            <a:ext cx="2900363" cy="2593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6B1CD-C57F-464A-A28A-FD7E0DF0824F}"/>
              </a:ext>
            </a:extLst>
          </p:cNvPr>
          <p:cNvSpPr txBox="1"/>
          <p:nvPr/>
        </p:nvSpPr>
        <p:spPr>
          <a:xfrm>
            <a:off x="457200" y="6260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>
                <a:solidFill>
                  <a:srgbClr val="FF0000"/>
                </a:solidFill>
              </a:rPr>
              <a:t>Tensiunea pe R1 are doar componentă de c.a.</a:t>
            </a:r>
          </a:p>
        </p:txBody>
      </p:sp>
    </p:spTree>
    <p:extLst>
      <p:ext uri="{BB962C8B-B14F-4D97-AF65-F5344CB8AC3E}">
        <p14:creationId xmlns:p14="http://schemas.microsoft.com/office/powerpoint/2010/main" val="416250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Exercițiul al 3-lea: </a:t>
            </a:r>
            <a:r>
              <a:rPr lang="ro-RO"/>
              <a:t>Circuit RL alimentat și în c.c. și în c.a. Comportarea unei bobine în c.c. și în c.a.</a:t>
            </a:r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AD53F-54BF-4E8F-90C4-AF315225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02247"/>
            <a:ext cx="3429000" cy="2522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78535-8383-4288-B630-E94E8771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541070"/>
            <a:ext cx="3429000" cy="25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Forma tensiunii pe rezistența R1: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1F587-6FE7-4BF9-BCD2-4852D6A1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42333"/>
            <a:ext cx="3429000" cy="2593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AB276-C454-44FF-82BD-2C66B9E2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9144000" cy="3004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A8C16-E4C1-4556-9F46-BF7057D9E596}"/>
              </a:ext>
            </a:extLst>
          </p:cNvPr>
          <p:cNvSpPr txBox="1"/>
          <p:nvPr/>
        </p:nvSpPr>
        <p:spPr>
          <a:xfrm>
            <a:off x="457200" y="6260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>
                <a:solidFill>
                  <a:srgbClr val="FF0000"/>
                </a:solidFill>
              </a:rPr>
              <a:t>Tensiunea pe R1 are atât componentă de c.c. cât și componentă de c.a.</a:t>
            </a:r>
          </a:p>
        </p:txBody>
      </p:sp>
    </p:spTree>
    <p:extLst>
      <p:ext uri="{BB962C8B-B14F-4D97-AF65-F5344CB8AC3E}">
        <p14:creationId xmlns:p14="http://schemas.microsoft.com/office/powerpoint/2010/main" val="50618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u="sng"/>
              <a:t>Concluzii</a:t>
            </a:r>
            <a:r>
              <a:rPr lang="ro-RO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La </a:t>
            </a:r>
            <a:r>
              <a:rPr lang="ro-RO" b="1"/>
              <a:t>exercițiul 1</a:t>
            </a:r>
            <a:r>
              <a:rPr lang="ro-RO"/>
              <a:t> – Simularea SPICE permite verificarea rapidă a calculelor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La </a:t>
            </a:r>
            <a:r>
              <a:rPr lang="ro-RO" b="1"/>
              <a:t>exercițiul al 2-lea</a:t>
            </a:r>
            <a:r>
              <a:rPr lang="ro-RO"/>
              <a:t> – condensatorul oprește componenta de c.c. dar ”lasă” să treacă componenta de c.a. și pentru o valoare suficient de mare a condensatorului nu apare cădere de tensiune alternativă pe el.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La </a:t>
            </a:r>
            <a:r>
              <a:rPr lang="ro-RO" b="1"/>
              <a:t>exercițiul al 3-lea</a:t>
            </a:r>
            <a:r>
              <a:rPr lang="ro-RO"/>
              <a:t> – bobina lasă să treacă atât componenta de c.c. Cât și cea de c.a.</a:t>
            </a:r>
            <a:br>
              <a:rPr lang="ro-RO"/>
            </a:br>
            <a:r>
              <a:rPr lang="ro-RO"/>
              <a:t>Tensiunea pe R1 are atât componentă de c.c. cât și de c.a. Amplitudinea semnalului alternativ este mai mică decât cea a sursei deoarece o parte de tensiune se pierde pe reactanța inductivă (divizare în c.a.).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b="1">
                <a:solidFill>
                  <a:srgbClr val="C00000"/>
                </a:solidFill>
              </a:rPr>
              <a:t>Referatele de laborator s</a:t>
            </a:r>
            <a:r>
              <a:rPr lang="en-US" b="1">
                <a:solidFill>
                  <a:srgbClr val="C00000"/>
                </a:solidFill>
              </a:rPr>
              <a:t>e </a:t>
            </a:r>
            <a:r>
              <a:rPr lang="ro-RO" b="1">
                <a:solidFill>
                  <a:srgbClr val="C00000"/>
                </a:solidFill>
              </a:rPr>
              <a:t>completează în laborator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/>
              <a:t>şi se copiază pe stick sau se trimit pe e-mail;</a:t>
            </a:r>
          </a:p>
          <a:p>
            <a:r>
              <a:rPr lang="ro-RO" b="1">
                <a:solidFill>
                  <a:srgbClr val="C00000"/>
                </a:solidFill>
              </a:rPr>
              <a:t>Colocvii:</a:t>
            </a:r>
          </a:p>
          <a:p>
            <a:pPr lvl="1"/>
            <a:r>
              <a:rPr lang="ro-RO" u="sng"/>
              <a:t>Primul colocviu</a:t>
            </a:r>
            <a:r>
              <a:rPr lang="ro-RO"/>
              <a:t> – după primele </a:t>
            </a:r>
            <a:r>
              <a:rPr lang="ro-RO" u="sng"/>
              <a:t>6 lucrări de laborator</a:t>
            </a:r>
            <a:r>
              <a:rPr lang="ro-RO"/>
              <a:t>: desenare circuit, editare componente, simulare SPICE, descrierea tip text a circuitelor (componente, analize SPICE),</a:t>
            </a:r>
          </a:p>
          <a:p>
            <a:pPr lvl="1"/>
            <a:r>
              <a:rPr lang="ro-RO" u="sng"/>
              <a:t>Al doilea colocviu</a:t>
            </a:r>
            <a:r>
              <a:rPr lang="ro-RO"/>
              <a:t> – după următoarele </a:t>
            </a:r>
            <a:r>
              <a:rPr lang="ro-RO" u="sng"/>
              <a:t>4 lucrări de laborator</a:t>
            </a:r>
            <a:r>
              <a:rPr lang="ro-RO"/>
              <a:t>: proiectarea PCB (cablaj imprimat).</a:t>
            </a:r>
          </a:p>
          <a:p>
            <a:pPr lvl="1"/>
            <a:r>
              <a:rPr lang="ro-RO" b="1">
                <a:solidFill>
                  <a:srgbClr val="C00000"/>
                </a:solidFill>
              </a:rPr>
              <a:t>NOTA</a:t>
            </a:r>
            <a:r>
              <a:rPr lang="ro-RO"/>
              <a:t> = 0,5xCOLOCVIU 1 + 0,5xCOLOCVIU 2 + BONUS max.1PUNCT prezența la CURS</a:t>
            </a:r>
          </a:p>
          <a:p>
            <a:r>
              <a:rPr lang="ro-RO"/>
              <a:t>La colocvii se prezintă referatele de laborator completate, tipărite şi îndosariate. Colocviul este de tipul </a:t>
            </a:r>
            <a:r>
              <a:rPr lang="ro-RO" b="1">
                <a:solidFill>
                  <a:srgbClr val="C00000"/>
                </a:solidFill>
              </a:rPr>
              <a:t>open books</a:t>
            </a:r>
            <a:r>
              <a:rPr lang="ro-RO"/>
              <a:t>.</a:t>
            </a:r>
          </a:p>
          <a:p>
            <a:r>
              <a:rPr lang="ro-RO"/>
              <a:t>Se recomandă modelul de copertă oferit:</a:t>
            </a:r>
            <a:br>
              <a:rPr lang="ro-RO"/>
            </a:br>
            <a:br>
              <a:rPr lang="ro-RO"/>
            </a:br>
            <a:r>
              <a:rPr lang="ro-RO" sz="1400" b="1">
                <a:solidFill>
                  <a:srgbClr val="0070C0"/>
                </a:solidFill>
              </a:rPr>
              <a:t>http://vega.unitbv.ro/~pana/ETTI/modele.spice/lab.ms/</a:t>
            </a:r>
            <a:r>
              <a:rPr lang="ro-RO" sz="1400" b="1">
                <a:solidFill>
                  <a:srgbClr val="FF0000"/>
                </a:solidFill>
              </a:rPr>
              <a:t>coperta referate laborator.doc</a:t>
            </a:r>
            <a:endParaRPr lang="en-US" sz="1600" b="1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7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3660-7042-4A6A-971C-863CE4A2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9050-9024-4598-9EA4-D376833B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Model de copertă pentru </a:t>
            </a:r>
            <a:br>
              <a:rPr lang="ro-RO"/>
            </a:br>
            <a:r>
              <a:rPr lang="ro-RO"/>
              <a:t>referatele de laborator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F851-0B2A-472A-A998-7A436FE3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005F6-A5F1-4A69-B6FB-1E1D7C22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32F76-1E2C-48C5-8507-483379B8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5249A-B333-4B4C-B558-7A396EE4305B}"/>
              </a:ext>
            </a:extLst>
          </p:cNvPr>
          <p:cNvPicPr/>
          <p:nvPr/>
        </p:nvPicPr>
        <p:blipFill rotWithShape="1">
          <a:blip r:embed="rId2"/>
          <a:srcRect l="36212" t="22111" r="35864" b="8577"/>
          <a:stretch/>
        </p:blipFill>
        <p:spPr bwMode="auto">
          <a:xfrm>
            <a:off x="4917946" y="985888"/>
            <a:ext cx="4149854" cy="5795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24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Semestrul 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87518"/>
              </p:ext>
            </p:extLst>
          </p:nvPr>
        </p:nvGraphicFramePr>
        <p:xfrm>
          <a:off x="3352800" y="1495912"/>
          <a:ext cx="5562600" cy="505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547082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41941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07669594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Săpt.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Data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Activitate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15151258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30.09</a:t>
                      </a:r>
                      <a:r>
                        <a:rPr lang="ro-RO" sz="1400" baseline="0">
                          <a:latin typeface="+mn-lt"/>
                        </a:rPr>
                        <a:t> – 4.10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Intro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08560175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7.10 – 11.10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36593129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14.10 – </a:t>
                      </a:r>
                      <a:r>
                        <a:rPr lang="en-US" sz="1400">
                          <a:latin typeface="+mn-lt"/>
                        </a:rPr>
                        <a:t>1</a:t>
                      </a:r>
                      <a:r>
                        <a:rPr lang="ro-RO" sz="1400">
                          <a:latin typeface="+mn-lt"/>
                        </a:rPr>
                        <a:t>8.10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763225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21.10 – </a:t>
                      </a:r>
                      <a:r>
                        <a:rPr lang="en-US" sz="1400">
                          <a:latin typeface="+mn-lt"/>
                        </a:rPr>
                        <a:t>2</a:t>
                      </a:r>
                      <a:r>
                        <a:rPr lang="ro-RO" sz="1400">
                          <a:latin typeface="+mn-lt"/>
                        </a:rPr>
                        <a:t>5.10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40178581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5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2</a:t>
                      </a:r>
                      <a:r>
                        <a:rPr lang="ro-RO" sz="1400">
                          <a:latin typeface="+mn-lt"/>
                        </a:rPr>
                        <a:t>8.10 – 1.11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7833743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6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4.11 – 8.11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L5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79721037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7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11.11 – 15.11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L6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89136859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8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18.11 – 22.11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0070C0"/>
                          </a:solidFill>
                          <a:latin typeface="+mn-lt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542720420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9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25.11 – </a:t>
                      </a:r>
                      <a:r>
                        <a:rPr lang="ro-RO" sz="1400">
                          <a:solidFill>
                            <a:schemeClr val="tx1"/>
                          </a:solidFill>
                          <a:latin typeface="+mn-lt"/>
                        </a:rPr>
                        <a:t>29.11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+mn-lt"/>
                        </a:rPr>
                        <a:t>colocv.1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2869854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2.12 – 6.12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</a:t>
                      </a:r>
                      <a:r>
                        <a:rPr lang="en-US" sz="1400">
                          <a:latin typeface="+mn-lt"/>
                        </a:rPr>
                        <a:t>7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1499064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9.12 – 13.12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</a:t>
                      </a:r>
                      <a:r>
                        <a:rPr lang="en-US" sz="1400">
                          <a:latin typeface="+mn-lt"/>
                        </a:rPr>
                        <a:t>8</a:t>
                      </a:r>
                      <a:endParaRPr lang="en-US" sz="1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6519440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16.12 – 20.12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</a:t>
                      </a:r>
                      <a:r>
                        <a:rPr lang="en-US" sz="1400">
                          <a:latin typeface="+mn-lt"/>
                        </a:rPr>
                        <a:t>9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27400983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Vacanță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21.12 –</a:t>
                      </a:r>
                      <a:r>
                        <a:rPr lang="ro-RO" sz="1400" baseline="0">
                          <a:latin typeface="+mn-lt"/>
                        </a:rPr>
                        <a:t> 5.01.2020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Vacanță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53509475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6.01 – 10.01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>
                          <a:solidFill>
                            <a:schemeClr val="tx1"/>
                          </a:solidFill>
                          <a:latin typeface="+mn-lt"/>
                        </a:rPr>
                        <a:t>L10 + </a:t>
                      </a:r>
                      <a:r>
                        <a:rPr lang="ro-RO" sz="1400" b="1">
                          <a:solidFill>
                            <a:srgbClr val="0070C0"/>
                          </a:solidFill>
                          <a:latin typeface="+mn-lt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85386186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13.01 – 17.01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C00000"/>
                          </a:solidFill>
                          <a:latin typeface="+mn-lt"/>
                        </a:rPr>
                        <a:t>colocv.2</a:t>
                      </a:r>
                      <a:endParaRPr lang="en-US" sz="1400" b="1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4783672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+mn-lt"/>
                        </a:rPr>
                        <a:t>Sesiunea de iarnă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+mn-lt"/>
                        </a:rPr>
                        <a:t>18.01 – 16.02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 b="1">
                          <a:solidFill>
                            <a:srgbClr val="FF0000"/>
                          </a:solidFill>
                          <a:latin typeface="+mn-lt"/>
                        </a:rPr>
                        <a:t>4 săpt.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217333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2509" y="2209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S</a:t>
            </a:r>
            <a:r>
              <a:rPr lang="ro-RO">
                <a:solidFill>
                  <a:srgbClr val="00B0F0"/>
                </a:solidFill>
              </a:rPr>
              <a:t>ărbători legale: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</a:rPr>
              <a:t>30 noiembrie (sâmbătă)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</a:rPr>
              <a:t>1 Decembrie (duminică)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5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Programul CAD utilizat: </a:t>
            </a:r>
            <a:r>
              <a:rPr lang="ro-RO" b="1">
                <a:solidFill>
                  <a:srgbClr val="C00000"/>
                </a:solidFill>
              </a:rPr>
              <a:t>OrCAD 16.6 Lite</a:t>
            </a:r>
            <a:r>
              <a:rPr lang="ro-RO">
                <a:solidFill>
                  <a:srgbClr val="C00000"/>
                </a:solidFill>
              </a:rPr>
              <a:t> </a:t>
            </a:r>
            <a:r>
              <a:rPr lang="ro-RO" sz="1800"/>
              <a:t>(SO=32 biți)</a:t>
            </a:r>
            <a:endParaRPr lang="ro-RO" b="1"/>
          </a:p>
          <a:p>
            <a:r>
              <a:rPr lang="ro-RO"/>
              <a:t>Unde se găseşte: pe pagina personală la tabul </a:t>
            </a:r>
            <a:r>
              <a:rPr lang="ro-RO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</a:t>
            </a:r>
          </a:p>
          <a:p>
            <a:endParaRPr lang="ro-RO" sz="12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>
                <a:hlinkClick r:id="rId2"/>
              </a:rPr>
              <a:t>32b_16.6_2015_OrCAD_Lite_All_Products.zip</a:t>
            </a:r>
            <a:endParaRPr lang="en-US" sz="2000" b="1">
              <a:solidFill>
                <a:srgbClr val="0070C0"/>
              </a:solidFill>
              <a:hlinkClick r:id="rId3"/>
            </a:endParaRPr>
          </a:p>
          <a:p>
            <a:endParaRPr lang="ro-RO" sz="1200"/>
          </a:p>
          <a:p>
            <a:r>
              <a:rPr lang="ro-RO"/>
              <a:t>În cazul în care pe laptop aveți sistem de operare </a:t>
            </a:r>
            <a:r>
              <a:rPr lang="en-US"/>
              <a:t>(SO) </a:t>
            </a:r>
            <a:r>
              <a:rPr lang="ro-RO"/>
              <a:t>pe 64 biți se poate utiliza varianta:</a:t>
            </a:r>
          </a:p>
          <a:p>
            <a:endParaRPr lang="ro-RO" sz="1200"/>
          </a:p>
          <a:p>
            <a:pPr marL="0" indent="0" algn="ctr">
              <a:buNone/>
            </a:pPr>
            <a:r>
              <a:rPr lang="en-US">
                <a:hlinkClick r:id="rId4"/>
              </a:rPr>
              <a:t>64b_17.2-2016_S024_OrCAD_Lite_All_Products.zip</a:t>
            </a:r>
            <a:endParaRPr lang="ro-RO"/>
          </a:p>
          <a:p>
            <a:endParaRPr lang="ro-RO" sz="1200"/>
          </a:p>
          <a:p>
            <a:r>
              <a:rPr lang="ro-RO">
                <a:solidFill>
                  <a:srgbClr val="C00000"/>
                </a:solidFill>
              </a:rPr>
              <a:t>Atenție! pot exista unele diferențe față de varianta instalată în laborator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13" y="1905000"/>
            <a:ext cx="771173" cy="4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B583-350C-4CF0-8FFD-19090BC3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D2533C"/>
                </a:solidFill>
              </a:rPr>
              <a:t>Laboratorul </a:t>
            </a:r>
            <a:r>
              <a:rPr lang="ro-RO" sz="3600">
                <a:solidFill>
                  <a:srgbClr val="D2533C"/>
                </a:solidFill>
              </a:rPr>
              <a:t>introductiv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E1CB-744A-4DEF-A21A-0F3F4349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FOARTE IMPORTANT:</a:t>
            </a:r>
          </a:p>
          <a:p>
            <a:r>
              <a:rPr lang="ro-RO"/>
              <a:t>OrCAD-ul creează mai multe fișiere care se grupează într-un proiect și </a:t>
            </a:r>
            <a:r>
              <a:rPr lang="ro-RO" b="1">
                <a:solidFill>
                  <a:srgbClr val="FF0000"/>
                </a:solidFill>
              </a:rPr>
              <a:t>PENTRU FIECARE PROIECT SE CREEAZĂ UN FOLDER SEPARAT</a:t>
            </a:r>
            <a:r>
              <a:rPr lang="ro-RO"/>
              <a:t>.</a:t>
            </a:r>
          </a:p>
          <a:p>
            <a:r>
              <a:rPr lang="ro-RO"/>
              <a:t>Fişierele OrCAD importante pentru reconstituirea unui proiect sunt:</a:t>
            </a:r>
          </a:p>
          <a:p>
            <a:pPr lvl="1"/>
            <a:r>
              <a:rPr lang="ro-RO" b="1">
                <a:solidFill>
                  <a:srgbClr val="FF0000"/>
                </a:solidFill>
              </a:rPr>
              <a:t>*.opj</a:t>
            </a:r>
          </a:p>
          <a:p>
            <a:pPr lvl="1"/>
            <a:r>
              <a:rPr lang="ro-RO" b="1">
                <a:solidFill>
                  <a:srgbClr val="FF0000"/>
                </a:solidFill>
              </a:rPr>
              <a:t>*.DSN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39AC1-0A15-44DD-AD46-559A29D6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860D-D210-46ED-B03B-C29E660A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F901-5175-4736-8D36-8553CF42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Un fișier de proiect OrCAD </a:t>
            </a:r>
            <a:r>
              <a:rPr lang="ro-RO" b="1"/>
              <a:t>.opj</a:t>
            </a:r>
            <a:r>
              <a:rPr lang="ro-RO"/>
              <a:t> este un fișier bazat pe text ASCII care conține referințe la toate fișierele de resurse incluse în proiect. De regulă, un fișier de proiect </a:t>
            </a:r>
            <a:r>
              <a:rPr lang="ro-RO" b="1"/>
              <a:t>.opj</a:t>
            </a:r>
            <a:r>
              <a:rPr lang="ro-RO"/>
              <a:t> trebuie să se afle în același director cu fișierele de resurse.</a:t>
            </a:r>
          </a:p>
          <a:p>
            <a:r>
              <a:rPr lang="ro-RO"/>
              <a:t>Fișierul </a:t>
            </a:r>
            <a:r>
              <a:rPr lang="ro-RO" b="1"/>
              <a:t>.DSN</a:t>
            </a:r>
            <a:r>
              <a:rPr lang="ro-RO"/>
              <a:t> este un fișier schematic utilizat de OrCAD. Datele conținute în aceste fișiere </a:t>
            </a:r>
            <a:r>
              <a:rPr lang="ro-RO" b="1"/>
              <a:t>.DSN</a:t>
            </a:r>
            <a:r>
              <a:rPr lang="ro-RO"/>
              <a:t> sunt folosite pentru a crea structura și conexiunile astfel încât să poată fi construit un </a:t>
            </a:r>
            <a:r>
              <a:rPr lang="en-US"/>
              <a:t>proiect</a:t>
            </a:r>
            <a:r>
              <a:rPr lang="ro-RO"/>
              <a:t>. Ele sunt, de asemenea, o platformă din care se poate simula.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Laboratorul </a:t>
            </a:r>
            <a:r>
              <a:rPr lang="ro-RO" sz="3600"/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 terminarea </a:t>
            </a:r>
            <a:r>
              <a:rPr lang="ro-RO"/>
              <a:t>lucrării de laborator, se salvează sau se trimit pe e-mail (sau se copiază pe un stick) următoarele</a:t>
            </a:r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3</a:t>
            </a:r>
            <a:r>
              <a:rPr lang="ro-RO">
                <a:solidFill>
                  <a:srgbClr val="0070C0"/>
                </a:solidFill>
              </a:rPr>
              <a:t> fişiere</a:t>
            </a:r>
            <a:r>
              <a:rPr lang="ro-RO"/>
              <a:t>:</a:t>
            </a:r>
          </a:p>
          <a:p>
            <a:pPr lvl="1"/>
            <a:r>
              <a:rPr lang="ro-RO" sz="3600" b="1">
                <a:solidFill>
                  <a:srgbClr val="0070C0"/>
                </a:solidFill>
              </a:rPr>
              <a:t>*.doc</a:t>
            </a:r>
          </a:p>
          <a:p>
            <a:pPr lvl="1"/>
            <a:r>
              <a:rPr lang="ro-RO" sz="3600" b="1">
                <a:solidFill>
                  <a:srgbClr val="0070C0"/>
                </a:solidFill>
              </a:rPr>
              <a:t>*.opj</a:t>
            </a:r>
          </a:p>
          <a:p>
            <a:pPr lvl="1"/>
            <a:r>
              <a:rPr lang="ro-RO" sz="3600" b="1">
                <a:solidFill>
                  <a:srgbClr val="0070C0"/>
                </a:solidFill>
              </a:rPr>
              <a:t>*.DSN</a:t>
            </a:r>
          </a:p>
          <a:p>
            <a:r>
              <a:rPr lang="ro-RO"/>
              <a:t>Fişierele se denumesc după tema studiată. Exemplu: </a:t>
            </a:r>
            <a:r>
              <a:rPr lang="ro-RO">
                <a:solidFill>
                  <a:srgbClr val="0070C0"/>
                </a:solidFill>
              </a:rPr>
              <a:t>T1.opj</a:t>
            </a:r>
            <a:r>
              <a:rPr lang="ro-RO"/>
              <a:t>, </a:t>
            </a:r>
            <a:r>
              <a:rPr lang="ro-RO">
                <a:solidFill>
                  <a:srgbClr val="0070C0"/>
                </a:solidFill>
              </a:rPr>
              <a:t>T2.opj</a:t>
            </a:r>
            <a:r>
              <a:rPr lang="ro-RO"/>
              <a:t> etc.</a:t>
            </a:r>
          </a:p>
          <a:p>
            <a:r>
              <a:rPr lang="ro-RO"/>
              <a:t>Fişierele </a:t>
            </a:r>
            <a:r>
              <a:rPr lang="ro-RO">
                <a:solidFill>
                  <a:srgbClr val="0070C0"/>
                </a:solidFill>
              </a:rPr>
              <a:t>T1.DSN</a:t>
            </a:r>
            <a:r>
              <a:rPr lang="ro-RO"/>
              <a:t>, </a:t>
            </a:r>
            <a:r>
              <a:rPr lang="ro-RO">
                <a:solidFill>
                  <a:srgbClr val="0070C0"/>
                </a:solidFill>
              </a:rPr>
              <a:t>T2.DSN</a:t>
            </a:r>
            <a:r>
              <a:rPr lang="ro-RO"/>
              <a:t> etc. le creează OrCAD-ul.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61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750</TotalTime>
  <Words>1126</Words>
  <Application>Microsoft Office PowerPoint</Application>
  <PresentationFormat>On-screen Show (4:3)</PresentationFormat>
  <Paragraphs>249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UT Sans</vt:lpstr>
      <vt:lpstr>Clarity</vt:lpstr>
      <vt:lpstr>Equation</vt:lpstr>
      <vt:lpstr>MODELE SPICE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PowerPoint Presentation</vt:lpstr>
      <vt:lpstr>PowerPoint Presentation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DEC-1</dc:title>
  <dc:creator>gyuri</dc:creator>
  <cp:lastModifiedBy>geoic@yahoo.com</cp:lastModifiedBy>
  <cp:revision>105</cp:revision>
  <dcterms:created xsi:type="dcterms:W3CDTF">2016-10-03T19:07:27Z</dcterms:created>
  <dcterms:modified xsi:type="dcterms:W3CDTF">2019-09-28T16:27:24Z</dcterms:modified>
</cp:coreProperties>
</file>