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69"/>
  </p:notesMasterIdLst>
  <p:sldIdLst>
    <p:sldId id="296" r:id="rId2"/>
    <p:sldId id="294" r:id="rId3"/>
    <p:sldId id="325" r:id="rId4"/>
    <p:sldId id="257" r:id="rId5"/>
    <p:sldId id="326" r:id="rId6"/>
    <p:sldId id="327" r:id="rId7"/>
    <p:sldId id="328" r:id="rId8"/>
    <p:sldId id="271" r:id="rId9"/>
    <p:sldId id="329" r:id="rId10"/>
    <p:sldId id="259" r:id="rId11"/>
    <p:sldId id="295" r:id="rId12"/>
    <p:sldId id="272" r:id="rId13"/>
    <p:sldId id="261" r:id="rId14"/>
    <p:sldId id="330" r:id="rId15"/>
    <p:sldId id="331" r:id="rId16"/>
    <p:sldId id="332" r:id="rId17"/>
    <p:sldId id="333" r:id="rId18"/>
    <p:sldId id="334" r:id="rId19"/>
    <p:sldId id="352" r:id="rId20"/>
    <p:sldId id="335" r:id="rId21"/>
    <p:sldId id="336" r:id="rId22"/>
    <p:sldId id="337" r:id="rId23"/>
    <p:sldId id="275" r:id="rId24"/>
    <p:sldId id="276" r:id="rId25"/>
    <p:sldId id="277" r:id="rId26"/>
    <p:sldId id="278" r:id="rId27"/>
    <p:sldId id="279" r:id="rId28"/>
    <p:sldId id="274" r:id="rId29"/>
    <p:sldId id="280" r:id="rId30"/>
    <p:sldId id="338" r:id="rId31"/>
    <p:sldId id="344" r:id="rId32"/>
    <p:sldId id="339" r:id="rId33"/>
    <p:sldId id="340" r:id="rId34"/>
    <p:sldId id="341" r:id="rId35"/>
    <p:sldId id="342" r:id="rId36"/>
    <p:sldId id="343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282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299" r:id="rId67"/>
    <p:sldId id="300" r:id="rId68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3A45DF23-E543-46E1-99A3-1BD37B5F8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7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443F4-1997-44DC-BB5D-E74087F8D9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241A-3AFB-439E-A488-029A4CA565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241A-3AFB-439E-A488-029A4CA565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241A-3AFB-439E-A488-029A4CA565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6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241A-3AFB-439E-A488-029A4CA565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8F2246-2503-4A50-A5D1-35055CB608BA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72AA8-DAF2-4809-BEA9-3992C40671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502D0-D5D2-4E3F-A2E6-6E9395A4C2F7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CD88B-2742-4434-B9F6-A7306AB6A7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B3A00-2589-46DC-AA3C-DA36139C95CF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5324A-3C65-4C81-A6AA-7A5AF53EFC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E276C-F955-4D2E-AEF4-DA4473D17306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06D44-A00B-487B-BCD7-9A382B90D5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76301-7368-4027-9CCF-309DC468AB31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35508-5428-4A9A-9D6D-99AE2752F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DAD70-DDD1-47E8-9A34-C852A6CAC06D}" type="datetime1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8C4B-8066-4FF2-9BD6-DE7701FE7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2715E3-5A89-4E09-B2A8-E6ED99BECF54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899B0-03BE-4E64-AE8F-2D87AD68C6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77EF9-2F73-487E-A3D2-45CE7084B547}" type="datetime1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84469-E097-4619-B6F5-6A450D099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34965-F24C-473D-A00F-66FB6DDD4996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B86D1-4142-4254-A269-96532A5234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DDE46-8E18-4BB3-9098-F1AD6913B84C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20741-EB4C-47F6-84CB-AF91803492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348DBD-1855-4C09-9000-1BE1C2DA033B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88E1A6-F15E-4871-B8C7-0BD7E28D23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MODELE SPICE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Notițe</a:t>
            </a:r>
            <a:r>
              <a:rPr lang="ro-RO">
                <a:latin typeface="UT Sans" panose="00000500000000000000" pitchFamily="50" charset="0"/>
              </a:rPr>
              <a:t> de curs – Cursul nr. </a:t>
            </a:r>
            <a:r>
              <a:rPr lang="en-US">
                <a:latin typeface="UT Sans" panose="00000500000000000000" pitchFamily="50" charset="0"/>
              </a:rPr>
              <a:t>4</a:t>
            </a:r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Conf. dr. ing. Gheorghe PANĂ</a:t>
            </a:r>
          </a:p>
          <a:p>
            <a:r>
              <a:rPr lang="ro-RO" sz="1800">
                <a:latin typeface="UT Sans" panose="00000500000000000000" pitchFamily="50" charset="0"/>
              </a:rPr>
              <a:t>gheorghe.pana</a:t>
            </a:r>
            <a:r>
              <a:rPr lang="en-US" sz="1800">
                <a:latin typeface="UT Sans" panose="00000500000000000000" pitchFamily="50" charset="0"/>
              </a:rPr>
              <a:t>@unitbv.ro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173469-3043-4F2D-97CF-32AB8BD546CB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0B07423-5397-4AF1-81A8-7BDE1E86E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FA67B441-DB94-4F02-A7A4-4AF08CC68AD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itchFamily="50" charset="0"/>
                  <a:ea typeface="+mn-ea"/>
                  <a:cs typeface="+mn-cs"/>
                </a:rPr>
                <a:t>Departamentul de Electronică şi Calculatoare</a:t>
              </a:r>
              <a:endParaRPr lang="ro-RO" sz="1100" b="1">
                <a:latin typeface="UT Sans" pitchFamily="50" charset="0"/>
                <a:ea typeface="+mn-ea"/>
                <a:cs typeface="+mn-cs"/>
              </a:endParaRPr>
            </a:p>
            <a:p>
              <a:pPr algn="r"/>
              <a:r>
                <a:rPr lang="ro-RO" sz="1100" b="0">
                  <a:latin typeface="UT Sans" pitchFamily="50" charset="0"/>
                  <a:ea typeface="+mn-ea"/>
                  <a:cs typeface="+mn-cs"/>
                </a:rPr>
                <a:t>s</a:t>
              </a:r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tr. Politehnicii 1, 500024 Braşov</a:t>
              </a:r>
              <a:endParaRPr lang="ro-RO" sz="900">
                <a:latin typeface="UT Sans" pitchFamily="50" charset="0"/>
              </a:endParaRPr>
            </a:p>
            <a:p>
              <a:pPr algn="r"/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0268 478705</a:t>
              </a:r>
              <a:endParaRPr lang="ro-RO" sz="900">
                <a:latin typeface="UT Sans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47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r>
              <a:rPr lang="ro-RO" b="1" dirty="0">
                <a:solidFill>
                  <a:srgbClr val="0070C0"/>
                </a:solidFill>
                <a:latin typeface="UT Sans" panose="00000500000000000000" pitchFamily="50" charset="0"/>
              </a:rPr>
              <a:t>Subcircuitul SPICE</a:t>
            </a:r>
          </a:p>
          <a:p>
            <a:pPr>
              <a:defRPr/>
            </a:pPr>
            <a:r>
              <a:rPr lang="ro-RO" sz="2000" dirty="0">
                <a:latin typeface="UT Sans" panose="00000500000000000000" pitchFamily="50" charset="0"/>
              </a:rPr>
              <a:t>este un bloc de circuit care apare mai mult decât o dată în întreg circuitul şi constă din primitive Spice: rezistoare, condensatoare, diode, tranzistoare, surse </a:t>
            </a:r>
            <a:r>
              <a:rPr lang="ro-RO" sz="2000">
                <a:latin typeface="UT Sans" panose="00000500000000000000" pitchFamily="50" charset="0"/>
              </a:rPr>
              <a:t>comandate.</a:t>
            </a:r>
          </a:p>
          <a:p>
            <a:pPr>
              <a:defRPr/>
            </a:pPr>
            <a:r>
              <a:rPr lang="ro-RO" sz="2000">
                <a:latin typeface="UT Sans" panose="00000500000000000000" pitchFamily="50" charset="0"/>
              </a:rPr>
              <a:t>Ulterior referirea la acest bloc se va face ca la o componentă individuală printr-o </a:t>
            </a:r>
            <a:r>
              <a:rPr lang="ro-RO" sz="2000" i="1">
                <a:latin typeface="UT Sans" panose="00000500000000000000" pitchFamily="50" charset="0"/>
              </a:rPr>
              <a:t>instanță subcircuit</a:t>
            </a:r>
            <a:r>
              <a:rPr lang="ro-RO" sz="2000">
                <a:latin typeface="UT Sans" panose="00000500000000000000" pitchFamily="50" charset="0"/>
              </a:rPr>
              <a:t>.</a:t>
            </a:r>
            <a:endParaRPr lang="ro-RO" sz="2000" dirty="0">
              <a:latin typeface="UT Sans" panose="00000500000000000000" pitchFamily="50" charset="0"/>
            </a:endParaRPr>
          </a:p>
          <a:p>
            <a:pPr>
              <a:defRPr/>
            </a:pPr>
            <a:r>
              <a:rPr lang="ro-RO" sz="2000">
                <a:latin typeface="UT Sans" panose="00000500000000000000" pitchFamily="50" charset="0"/>
              </a:rPr>
              <a:t>Declarația </a:t>
            </a:r>
            <a:r>
              <a:rPr lang="ro-RO" sz="2000" dirty="0">
                <a:latin typeface="UT Sans" panose="00000500000000000000" pitchFamily="50" charset="0"/>
              </a:rPr>
              <a:t>de control prin care se </a:t>
            </a:r>
            <a:r>
              <a:rPr lang="ro-RO" sz="2000">
                <a:latin typeface="UT Sans" panose="00000500000000000000" pitchFamily="50" charset="0"/>
              </a:rPr>
              <a:t>începe descrierea tip text a </a:t>
            </a:r>
            <a:r>
              <a:rPr lang="ro-RO" sz="2000" dirty="0">
                <a:latin typeface="UT Sans" panose="00000500000000000000" pitchFamily="50" charset="0"/>
              </a:rPr>
              <a:t>unui subcircuit:</a:t>
            </a:r>
          </a:p>
          <a:p>
            <a:pPr marL="457200" indent="-457200" algn="ctr" fontAlgn="auto">
              <a:spcAft>
                <a:spcPts val="0"/>
              </a:spcAft>
              <a:buFontTx/>
              <a:buNone/>
              <a:defRPr/>
            </a:pPr>
            <a:r>
              <a:rPr lang="ro-RO" sz="2400" b="1" dirty="0">
                <a:solidFill>
                  <a:srgbClr val="7030A0"/>
                </a:solidFill>
                <a:latin typeface="UT Sans" panose="00000500000000000000" pitchFamily="50" charset="0"/>
              </a:rPr>
              <a:t>.SUBCKT</a:t>
            </a:r>
            <a:r>
              <a:rPr lang="ro-RO" sz="2400" dirty="0">
                <a:solidFill>
                  <a:srgbClr val="7030A0"/>
                </a:solidFill>
                <a:latin typeface="UT Sans" panose="00000500000000000000" pitchFamily="50" charset="0"/>
              </a:rPr>
              <a:t>   </a:t>
            </a:r>
            <a:r>
              <a:rPr lang="ro-RO" sz="2400" i="1" dirty="0">
                <a:solidFill>
                  <a:srgbClr val="7030A0"/>
                </a:solidFill>
                <a:latin typeface="UT Sans" panose="00000500000000000000" pitchFamily="50" charset="0"/>
              </a:rPr>
              <a:t>SUB_nume   nod1   </a:t>
            </a:r>
            <a:r>
              <a:rPr lang="nl-NL" sz="2400" i="1" dirty="0">
                <a:solidFill>
                  <a:srgbClr val="7030A0"/>
                </a:solidFill>
                <a:latin typeface="UT Sans" panose="00000500000000000000" pitchFamily="50" charset="0"/>
              </a:rPr>
              <a:t>&lt;</a:t>
            </a:r>
            <a:r>
              <a:rPr lang="ro-RO" sz="2400" i="1" dirty="0">
                <a:solidFill>
                  <a:srgbClr val="7030A0"/>
                </a:solidFill>
                <a:latin typeface="UT Sans" panose="00000500000000000000" pitchFamily="50" charset="0"/>
              </a:rPr>
              <a:t>nod2</a:t>
            </a:r>
            <a:r>
              <a:rPr lang="ro-RO" sz="2400" dirty="0">
                <a:solidFill>
                  <a:srgbClr val="7030A0"/>
                </a:solidFill>
                <a:latin typeface="UT Sans" panose="00000500000000000000" pitchFamily="50" charset="0"/>
              </a:rPr>
              <a:t>…&gt;</a:t>
            </a:r>
          </a:p>
          <a:p>
            <a:pPr lvl="1">
              <a:defRPr/>
            </a:pPr>
            <a:r>
              <a:rPr lang="ro-RO" sz="1600" i="1" dirty="0">
                <a:latin typeface="UT Sans" panose="00000500000000000000" pitchFamily="50" charset="0"/>
              </a:rPr>
              <a:t>SUB_nume</a:t>
            </a:r>
            <a:r>
              <a:rPr lang="ro-RO" sz="1600" dirty="0">
                <a:latin typeface="UT Sans" panose="00000500000000000000" pitchFamily="50" charset="0"/>
              </a:rPr>
              <a:t> definește în mod univoc subcircuitul</a:t>
            </a:r>
          </a:p>
          <a:p>
            <a:pPr lvl="1">
              <a:defRPr/>
            </a:pPr>
            <a:r>
              <a:rPr lang="ro-RO" sz="1600" i="1" dirty="0">
                <a:latin typeface="UT Sans" panose="00000500000000000000" pitchFamily="50" charset="0"/>
              </a:rPr>
              <a:t>nod1, nod2,…</a:t>
            </a:r>
            <a:r>
              <a:rPr lang="ro-RO" sz="1600" dirty="0">
                <a:latin typeface="UT Sans" panose="00000500000000000000" pitchFamily="50" charset="0"/>
              </a:rPr>
              <a:t> sunt nodurile sale externe care pot fi conectate la un circuit exterior, numit și </a:t>
            </a:r>
            <a:r>
              <a:rPr lang="ro-RO" sz="1600" b="1" dirty="0">
                <a:latin typeface="UT Sans" panose="00000500000000000000" pitchFamily="50" charset="0"/>
              </a:rPr>
              <a:t>circuitul de </a:t>
            </a:r>
            <a:r>
              <a:rPr lang="ro-RO" sz="1600" b="1">
                <a:latin typeface="UT Sans" panose="00000500000000000000" pitchFamily="50" charset="0"/>
              </a:rPr>
              <a:t>nivel înalt</a:t>
            </a:r>
          </a:p>
          <a:p>
            <a:pPr lvl="1">
              <a:defRPr/>
            </a:pPr>
            <a:r>
              <a:rPr lang="ro-RO" sz="1600">
                <a:latin typeface="UT Sans" panose="00000500000000000000" pitchFamily="50" charset="0"/>
              </a:rPr>
              <a:t>Încheierea </a:t>
            </a:r>
            <a:r>
              <a:rPr lang="ro-RO" sz="1600" dirty="0">
                <a:latin typeface="UT Sans" panose="00000500000000000000" pitchFamily="50" charset="0"/>
              </a:rPr>
              <a:t>definirii unui subcircuit se marchează </a:t>
            </a:r>
            <a:r>
              <a:rPr lang="ro-RO" sz="1600">
                <a:latin typeface="UT Sans" panose="00000500000000000000" pitchFamily="50" charset="0"/>
              </a:rPr>
              <a:t>prin declarația</a:t>
            </a:r>
            <a:r>
              <a:rPr lang="ro-RO" sz="1600" dirty="0">
                <a:latin typeface="UT Sans" panose="00000500000000000000" pitchFamily="50" charset="0"/>
              </a:rPr>
              <a:t>:</a:t>
            </a:r>
            <a:endParaRPr lang="en-US" sz="1600" dirty="0">
              <a:latin typeface="UT Sans" panose="00000500000000000000" pitchFamily="50" charset="0"/>
            </a:endParaRP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ro-RO" sz="2000" b="1" dirty="0">
                <a:latin typeface="UT Sans" panose="00000500000000000000" pitchFamily="50" charset="0"/>
              </a:rPr>
              <a:t> </a:t>
            </a:r>
            <a:r>
              <a:rPr lang="ro-RO" sz="2400" b="1" dirty="0">
                <a:solidFill>
                  <a:srgbClr val="7030A0"/>
                </a:solidFill>
                <a:latin typeface="UT Sans" panose="00000500000000000000" pitchFamily="50" charset="0"/>
              </a:rPr>
              <a:t>.ENDS</a:t>
            </a:r>
            <a:r>
              <a:rPr lang="ro-RO" sz="2400" dirty="0">
                <a:solidFill>
                  <a:srgbClr val="7030A0"/>
                </a:solidFill>
                <a:latin typeface="UT Sans" panose="00000500000000000000" pitchFamily="50" charset="0"/>
              </a:rPr>
              <a:t>    </a:t>
            </a:r>
            <a:r>
              <a:rPr lang="ro-RO" sz="2400" i="1" dirty="0">
                <a:solidFill>
                  <a:srgbClr val="7030A0"/>
                </a:solidFill>
                <a:latin typeface="UT Sans" panose="00000500000000000000" pitchFamily="50" charset="0"/>
              </a:rPr>
              <a:t>&lt;SUB_nume</a:t>
            </a:r>
            <a:r>
              <a:rPr lang="ro-RO" sz="2400" dirty="0">
                <a:solidFill>
                  <a:srgbClr val="7030A0"/>
                </a:solidFill>
                <a:latin typeface="UT Sans" panose="00000500000000000000" pitchFamily="50" charset="0"/>
              </a:rPr>
              <a:t>&gt;</a:t>
            </a:r>
            <a:endParaRPr lang="en-US" sz="2000" dirty="0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endParaRPr lang="en-US" sz="2000" dirty="0">
              <a:latin typeface="UT Sans" panose="00000500000000000000" pitchFamily="50" charset="0"/>
            </a:endParaRPr>
          </a:p>
        </p:txBody>
      </p:sp>
      <p:sp>
        <p:nvSpPr>
          <p:cNvPr id="13315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9C2383E-5447-4B3D-82AB-FEBEF1FB237F}" type="datetime1">
              <a:rPr lang="en-US" smtClean="0"/>
              <a:t>11/20/2018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93D857D-F09F-4983-AEAB-AC2CDB40CEA8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auto">
              <a:spcAft>
                <a:spcPts val="0"/>
              </a:spcAft>
              <a:buFontTx/>
              <a:buNone/>
              <a:defRPr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Observații: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Nu există limită pentru numărul nodurilor externe;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Celelalte noduri care apar în definirea subcircuitului se numesc noduri interne;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Nodurile interne nu pot fi conectate sau referite în circuitul de nivel înalt. Pentru asta există nodurile externe;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Nodul de masă (nodul 0) este un nod global atât pentru circuitul de nivel înalt cât şi pentru toate subcircuitele;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9FB9D-C94A-4482-B337-20C6BE4E8116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Observații 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(continuare)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Se pot utiliza aceleaşi </a:t>
            </a:r>
            <a:r>
              <a:rPr lang="en-US">
                <a:solidFill>
                  <a:srgbClr val="0070C0"/>
                </a:solidFill>
                <a:latin typeface="UT Sans" panose="00000500000000000000" pitchFamily="50" charset="0"/>
              </a:rPr>
              <a:t>denumiri de noduri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atât pentru descrierea subcircuitului cât şi a circuitului de nivel înalt;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 startAt="5"/>
              <a:defRPr/>
            </a:pPr>
            <a:r>
              <a:rPr lang="ro-RO" u="sng">
                <a:solidFill>
                  <a:srgbClr val="0070C0"/>
                </a:solidFill>
                <a:latin typeface="UT Sans" panose="00000500000000000000" pitchFamily="50" charset="0"/>
              </a:rPr>
              <a:t>Declarații permise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în descrierea subcircuitului: </a:t>
            </a:r>
            <a:r>
              <a:rPr lang="ro-RO" b="1">
                <a:latin typeface="UT Sans" panose="00000500000000000000" pitchFamily="50" charset="0"/>
              </a:rPr>
              <a:t>.MODEL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şi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 b="1">
                <a:latin typeface="UT Sans" panose="00000500000000000000" pitchFamily="50" charset="0"/>
              </a:rPr>
              <a:t>.SUBCKT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 startAt="5"/>
              <a:defRPr/>
            </a:pPr>
            <a:r>
              <a:rPr lang="ro-RO" u="sng">
                <a:solidFill>
                  <a:srgbClr val="0070C0"/>
                </a:solidFill>
                <a:latin typeface="UT Sans" panose="00000500000000000000" pitchFamily="50" charset="0"/>
              </a:rPr>
              <a:t>Declarații interzise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: </a:t>
            </a:r>
            <a:r>
              <a:rPr lang="ro-RO" b="1">
                <a:latin typeface="UT Sans" panose="00000500000000000000" pitchFamily="50" charset="0"/>
              </a:rPr>
              <a:t>.NODESET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şi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 b="1">
                <a:latin typeface="UT Sans" panose="00000500000000000000" pitchFamily="50" charset="0"/>
              </a:rPr>
              <a:t>.IC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;</a:t>
            </a:r>
          </a:p>
          <a:p>
            <a:pPr marL="457200" indent="-457200" fontAlgn="auto">
              <a:spcAft>
                <a:spcPts val="0"/>
              </a:spcAft>
              <a:buFontTx/>
              <a:buAutoNum type="arabicPeriod" startAt="5"/>
              <a:defRPr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Pentru a depăşi această limitare, toate nodurile care trebuie inițializate se definesc în linia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.SUBCKT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ca noduri externe.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0F80E2A-15E4-45E5-B813-32A7388B9A61}" type="datetime1">
              <a:rPr lang="en-US" smtClean="0"/>
              <a:t>11/20/2018</a:t>
            </a:fld>
            <a:endParaRPr lang="en-US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B91064B-EE08-4A67-AC59-2A909A06066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Plasarea unui subcircuit în </a:t>
            </a:r>
            <a:r>
              <a:rPr lang="ro-RO" b="1" dirty="0">
                <a:solidFill>
                  <a:srgbClr val="0070C0"/>
                </a:solidFill>
                <a:latin typeface="UT Sans" panose="00000500000000000000" pitchFamily="50" charset="0"/>
              </a:rPr>
              <a:t>circuitul de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nivel înalt</a:t>
            </a:r>
            <a:endParaRPr lang="ro-RO" b="1" dirty="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452628" indent="-342900">
              <a:defRPr/>
            </a:pPr>
            <a:r>
              <a:rPr lang="ro-RO" sz="2400">
                <a:latin typeface="UT Sans" panose="00000500000000000000" pitchFamily="50" charset="0"/>
              </a:rPr>
              <a:t>se </a:t>
            </a:r>
            <a:r>
              <a:rPr lang="ro-RO" sz="2400" dirty="0">
                <a:latin typeface="UT Sans" panose="00000500000000000000" pitchFamily="50" charset="0"/>
              </a:rPr>
              <a:t>realizează prin </a:t>
            </a:r>
            <a:r>
              <a:rPr lang="ro-RO" sz="2400">
                <a:latin typeface="UT Sans" panose="00000500000000000000" pitchFamily="50" charset="0"/>
              </a:rPr>
              <a:t>intermediul unei apelări de subcircuit de </a:t>
            </a:r>
            <a:r>
              <a:rPr lang="ro-RO" sz="2400" dirty="0">
                <a:latin typeface="UT Sans" panose="00000500000000000000" pitchFamily="50" charset="0"/>
              </a:rPr>
              <a:t>forma:</a:t>
            </a:r>
            <a:endParaRPr lang="en-US" sz="2400" dirty="0">
              <a:latin typeface="UT Sans" panose="00000500000000000000" pitchFamily="50" charset="0"/>
            </a:endParaRPr>
          </a:p>
          <a:p>
            <a:pPr marL="365760" indent="-256032" algn="ctr" fontAlgn="auto">
              <a:spcAft>
                <a:spcPts val="0"/>
              </a:spcAft>
              <a:buFontTx/>
              <a:buNone/>
              <a:defRPr/>
            </a:pPr>
            <a:r>
              <a:rPr lang="en-US" i="1">
                <a:solidFill>
                  <a:srgbClr val="7030A0"/>
                </a:solidFill>
                <a:latin typeface="UT Sans" panose="00000500000000000000" pitchFamily="50" charset="0"/>
              </a:rPr>
              <a:t>Xnume   </a:t>
            </a:r>
            <a:r>
              <a:rPr lang="en-US" i="1" dirty="0">
                <a:solidFill>
                  <a:srgbClr val="7030A0"/>
                </a:solidFill>
                <a:latin typeface="UT Sans" panose="00000500000000000000" pitchFamily="50" charset="0"/>
              </a:rPr>
              <a:t>xnod1   &lt;xnod2…&gt;    </a:t>
            </a:r>
            <a:r>
              <a:rPr lang="en-US" i="1" dirty="0" err="1">
                <a:solidFill>
                  <a:srgbClr val="7030A0"/>
                </a:solidFill>
                <a:latin typeface="UT Sans" panose="00000500000000000000" pitchFamily="50" charset="0"/>
              </a:rPr>
              <a:t>SUB_nume</a:t>
            </a:r>
            <a:endParaRPr lang="en-US" dirty="0">
              <a:solidFill>
                <a:srgbClr val="7030A0"/>
              </a:solidFill>
              <a:latin typeface="UT Sans" panose="00000500000000000000" pitchFamily="50" charset="0"/>
            </a:endParaRPr>
          </a:p>
          <a:p>
            <a:pPr marL="457200" indent="-457200" algn="just" fontAlgn="auto">
              <a:spcAft>
                <a:spcPts val="0"/>
              </a:spcAft>
              <a:buFontTx/>
              <a:buNone/>
              <a:defRPr/>
            </a:pPr>
            <a:r>
              <a:rPr lang="ro-RO" sz="2400">
                <a:solidFill>
                  <a:srgbClr val="0070C0"/>
                </a:solidFill>
                <a:latin typeface="UT Sans" panose="00000500000000000000" pitchFamily="50" charset="0"/>
              </a:rPr>
              <a:t>Observații</a:t>
            </a:r>
            <a:r>
              <a:rPr lang="ro-RO" sz="2400" dirty="0">
                <a:solidFill>
                  <a:srgbClr val="0070C0"/>
                </a:solidFill>
                <a:latin typeface="UT Sans" panose="00000500000000000000" pitchFamily="50" charset="0"/>
              </a:rPr>
              <a:t>: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i="1" dirty="0">
                <a:solidFill>
                  <a:srgbClr val="0070C0"/>
                </a:solidFill>
                <a:latin typeface="UT Sans" panose="00000500000000000000" pitchFamily="50" charset="0"/>
              </a:rPr>
              <a:t>xnod1, xnod2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…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sunt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numerele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sau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numele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nodurilor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din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circuitul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în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care </a:t>
            </a:r>
            <a:r>
              <a:rPr lang="fr-FR" sz="2400">
                <a:solidFill>
                  <a:srgbClr val="0070C0"/>
                </a:solidFill>
                <a:latin typeface="UT Sans" panose="00000500000000000000" pitchFamily="50" charset="0"/>
              </a:rPr>
              <a:t>este instanțiat </a:t>
            </a:r>
            <a:r>
              <a:rPr lang="fr-FR" sz="2400" err="1">
                <a:solidFill>
                  <a:srgbClr val="0070C0"/>
                </a:solidFill>
                <a:latin typeface="UT Sans" panose="00000500000000000000" pitchFamily="50" charset="0"/>
              </a:rPr>
              <a:t>subcircuitul</a:t>
            </a:r>
            <a:r>
              <a:rPr lang="fr-FR" sz="240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i="1">
                <a:solidFill>
                  <a:srgbClr val="0070C0"/>
                </a:solidFill>
                <a:latin typeface="UT Sans" panose="00000500000000000000" pitchFamily="50" charset="0"/>
              </a:rPr>
              <a:t>SUB_nume</a:t>
            </a:r>
            <a:r>
              <a:rPr lang="ro-RO" sz="2400" i="1">
                <a:solidFill>
                  <a:srgbClr val="0070C0"/>
                </a:solidFill>
                <a:latin typeface="UT Sans" panose="00000500000000000000" pitchFamily="50" charset="0"/>
              </a:rPr>
              <a:t>;</a:t>
            </a:r>
            <a:endParaRPr lang="ro-RO" sz="2400" i="1" dirty="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i="1" dirty="0">
                <a:solidFill>
                  <a:srgbClr val="0070C0"/>
                </a:solidFill>
                <a:latin typeface="UT Sans" panose="00000500000000000000" pitchFamily="50" charset="0"/>
              </a:rPr>
              <a:t>xnod1, xnod2…</a:t>
            </a:r>
            <a:r>
              <a:rPr lang="ro-RO" sz="2400" i="1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trebuie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să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corespundă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nodurilor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 sz="2400" i="1" dirty="0">
                <a:solidFill>
                  <a:srgbClr val="0070C0"/>
                </a:solidFill>
                <a:latin typeface="UT Sans" panose="00000500000000000000" pitchFamily="50" charset="0"/>
              </a:rPr>
              <a:t>nod1, nod2,…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UT Sans" panose="00000500000000000000" pitchFamily="50" charset="0"/>
              </a:rPr>
              <a:t>din</a:t>
            </a:r>
            <a:r>
              <a:rPr lang="fr-FR" sz="2400">
                <a:solidFill>
                  <a:srgbClr val="0070C0"/>
                </a:solidFill>
                <a:latin typeface="UT Sans" panose="00000500000000000000" pitchFamily="50" charset="0"/>
              </a:rPr>
              <a:t> declarația </a:t>
            </a:r>
            <a:r>
              <a:rPr lang="fr-FR" sz="2400" b="1" dirty="0">
                <a:solidFill>
                  <a:srgbClr val="0070C0"/>
                </a:solidFill>
                <a:latin typeface="UT Sans" panose="00000500000000000000" pitchFamily="50" charset="0"/>
              </a:rPr>
              <a:t>.SUBCKT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 dirty="0" err="1">
                <a:solidFill>
                  <a:srgbClr val="0070C0"/>
                </a:solidFill>
                <a:latin typeface="UT Sans" panose="00000500000000000000" pitchFamily="50" charset="0"/>
              </a:rPr>
              <a:t>corespunzătoare</a:t>
            </a:r>
            <a:r>
              <a:rPr lang="fr-FR" sz="2400" dirty="0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fr-FR" sz="2400">
                <a:solidFill>
                  <a:srgbClr val="0070C0"/>
                </a:solidFill>
                <a:latin typeface="UT Sans" panose="00000500000000000000" pitchFamily="50" charset="0"/>
              </a:rPr>
              <a:t>lui </a:t>
            </a:r>
            <a:r>
              <a:rPr lang="fr-FR" sz="2400" i="1">
                <a:solidFill>
                  <a:srgbClr val="0070C0"/>
                </a:solidFill>
                <a:latin typeface="UT Sans" panose="00000500000000000000" pitchFamily="50" charset="0"/>
              </a:rPr>
              <a:t>SUB_nume</a:t>
            </a:r>
            <a:r>
              <a:rPr lang="ro-RO" sz="2400" i="1">
                <a:solidFill>
                  <a:srgbClr val="0070C0"/>
                </a:solidFill>
                <a:latin typeface="UT Sans" panose="00000500000000000000" pitchFamily="50" charset="0"/>
              </a:rPr>
              <a:t>.</a:t>
            </a:r>
            <a:endParaRPr lang="ro-RO" sz="2400" dirty="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1638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57308F0-D549-4384-AA7C-6F71DADAF7F5}" type="datetime1">
              <a:rPr lang="en-US" smtClean="0"/>
              <a:t>11/20/2018</a:t>
            </a:fld>
            <a:endParaRPr lang="en-US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F104F61-F2D3-4439-9CD6-B856617E11E1}" type="slidenum">
              <a:rPr lang="en-US"/>
              <a:pPr/>
              <a:t>13</a:t>
            </a:fld>
            <a:endParaRPr lang="en-US"/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Exemplul 1</a:t>
            </a:r>
            <a:r>
              <a:rPr lang="ro-RO" sz="3200">
                <a:latin typeface="UT Sans" panose="00000500000000000000" pitchFamily="50" charset="0"/>
              </a:rPr>
              <a:t>: numărător în inel realizat cu inversoare MOS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Cu 3 inversoare MOS de forma: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poate realiza un numărător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în inel: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unde fiecare triunghi reprezintă un inversor MOS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733800"/>
            <a:ext cx="7072313" cy="1923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1028700"/>
            <a:ext cx="2543175" cy="28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7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Exemplul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Descrierea tip text a subcircuitului: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.subckt	inv	1	2	3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*		|	|	|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*                               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|               |                |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*noduri		in	out	vdd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M1	2	1	0	0	ENH	L=10u	W=40u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M2	3	2	2	0	DEP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	L=10u	W=5u</a:t>
            </a:r>
            <a:endParaRPr lang="en-US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.model	DEP	NMOS	LEVEL=1	VTO=-3	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+	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LAMBDA=.001	KP=.4E-4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.model	ENH	NMOS	LEVEL=1	VTO=1.8	CGSO=20N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+</a:t>
            </a: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	LAMBDA=.001	KP=.4E-4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.ENDS	inv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381000"/>
            <a:ext cx="2543175" cy="28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3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Exemplul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o-RO" sz="3200"/>
              <a:t>Descrierea tip text a circuitului numărător în inel</a:t>
            </a:r>
            <a:endParaRPr lang="en-US" sz="3200"/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oscilator in inel cu inversoare mos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X1	1	2	5	inv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X2	2	3	5	inv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X3	3	1	5	inv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VDD	5	0	5V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.subckt	inv	1	2	3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		|	|	|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*noduri		in	out	vdd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M1	2	1	0	0	ENH	L=10u	W=40u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M2	3	2	2	0	DEP	L=10u	W=5u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.model	DEP	NMOS	LEVEL=1	VTO=-3	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+	LAMBDA=.001	KP=.4E-4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.model	ENH	NMOS	LEVEL=1	VTO=1.8	CGSO=20N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+	LAMBDA=.001	KP=.4E-4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.ENDS	inv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.IC	V(1)=5	V(2)=0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.TRAN	.01U	.5U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.PLOT	TRAN	V(1)	V(2)	V(3)	(0,5)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.PROBE</a:t>
            </a:r>
          </a:p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.END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1000"/>
            <a:ext cx="4114800" cy="11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7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Exemplul 1</a:t>
            </a:r>
            <a:r>
              <a:rPr lang="ro-RO" sz="3200">
                <a:latin typeface="UT Sans" panose="00000500000000000000" pitchFamily="50" charset="0"/>
              </a:rPr>
              <a:t>: numărător în inel realizat cu inversoare MOS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UT Sans" panose="00000500000000000000" pitchFamily="50" charset="0"/>
              </a:rPr>
              <a:t>Formele de und</a:t>
            </a:r>
            <a:r>
              <a:rPr lang="ro-RO" sz="2800">
                <a:latin typeface="UT Sans" panose="00000500000000000000" pitchFamily="50" charset="0"/>
              </a:rPr>
              <a:t>ă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5" y="2209800"/>
            <a:ext cx="8381647" cy="2974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103" y="5284761"/>
            <a:ext cx="5746950" cy="15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4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ro-RO">
                <a:latin typeface="UT Sans" panose="00000500000000000000" pitchFamily="50" charset="0"/>
              </a:rPr>
              <a:t>Capacitatea de folosire a subcircuitelor în SPICE îi permite utilizatorului să descrie circuitele complexe într-o modalitate ierarhică</a:t>
            </a:r>
          </a:p>
          <a:p>
            <a:r>
              <a:rPr lang="ro-RO">
                <a:latin typeface="UT Sans" panose="00000500000000000000" pitchFamily="50" charset="0"/>
              </a:rPr>
              <a:t>Numărul de nivele ierarhice care se pot defini este nelimitat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3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Exemplul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en-US" b="1">
                <a:latin typeface="UT Sans" panose="00000500000000000000" pitchFamily="50" charset="0"/>
              </a:rPr>
              <a:t>U</a:t>
            </a:r>
            <a:r>
              <a:rPr lang="ro-RO">
                <a:latin typeface="UT Sans" panose="00000500000000000000" pitchFamily="50" charset="0"/>
              </a:rPr>
              <a:t>n sumator de 4 biți construit cu porți NAND (ȘI-NU) poate conține următoarele nivele ierarhice: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Poarta NAND TTL (</a:t>
            </a:r>
            <a:r>
              <a:rPr lang="ro-RO" b="1">
                <a:latin typeface="UT Sans" panose="00000500000000000000" pitchFamily="50" charset="0"/>
              </a:rPr>
              <a:t>T</a:t>
            </a:r>
            <a:r>
              <a:rPr lang="ro-RO">
                <a:latin typeface="UT Sans" panose="00000500000000000000" pitchFamily="50" charset="0"/>
              </a:rPr>
              <a:t>ranzistor-</a:t>
            </a:r>
            <a:r>
              <a:rPr lang="ro-RO" b="1">
                <a:latin typeface="UT Sans" panose="00000500000000000000" pitchFamily="50" charset="0"/>
              </a:rPr>
              <a:t>T</a:t>
            </a:r>
            <a:r>
              <a:rPr lang="ro-RO">
                <a:latin typeface="UT Sans" panose="00000500000000000000" pitchFamily="50" charset="0"/>
              </a:rPr>
              <a:t>ranzistor </a:t>
            </a:r>
            <a:r>
              <a:rPr lang="ro-RO" b="1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ogic)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Sumatorul de 1 bit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Sumatorul de 4 biți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latin typeface="UT Sans" panose="00000500000000000000" pitchFamily="50" charset="0"/>
              </a:rPr>
              <a:t>Cuprins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24078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>
                <a:latin typeface="UT Sans" panose="00000500000000000000" pitchFamily="50" charset="0"/>
              </a:rPr>
              <a:t>Simularea func</a:t>
            </a:r>
            <a:r>
              <a:rPr lang="ro-RO" sz="2400">
                <a:latin typeface="UT Sans" panose="00000500000000000000" pitchFamily="50" charset="0"/>
              </a:rPr>
              <a:t>ț</a:t>
            </a:r>
            <a:r>
              <a:rPr lang="en-US" sz="2400">
                <a:latin typeface="UT Sans" panose="00000500000000000000" pitchFamily="50" charset="0"/>
              </a:rPr>
              <a:t>ional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 ierarhic</a:t>
            </a:r>
            <a:r>
              <a:rPr lang="ro-RO" sz="2400">
                <a:latin typeface="UT Sans" panose="00000500000000000000" pitchFamily="50" charset="0"/>
              </a:rPr>
              <a:t>ă</a:t>
            </a:r>
            <a:endParaRPr lang="en-US" sz="2400">
              <a:latin typeface="UT Sans" panose="00000500000000000000" pitchFamily="50" charset="0"/>
            </a:endParaRPr>
          </a:p>
          <a:p>
            <a:pPr marL="708660" lvl="1" indent="-342900" algn="just">
              <a:spcBef>
                <a:spcPts val="324"/>
              </a:spcBef>
              <a:defRPr/>
            </a:pPr>
            <a:r>
              <a:rPr lang="ro-RO" sz="2000">
                <a:latin typeface="UT Sans" panose="00000500000000000000" pitchFamily="50" charset="0"/>
              </a:rPr>
              <a:t>Descrierea circuitelor</a:t>
            </a:r>
            <a:endParaRPr lang="en-US" sz="2000">
              <a:latin typeface="UT Sans" panose="00000500000000000000" pitchFamily="50" charset="0"/>
            </a:endParaRPr>
          </a:p>
          <a:p>
            <a:pPr marL="708660" lvl="1" indent="-342900" algn="just">
              <a:spcBef>
                <a:spcPts val="324"/>
              </a:spcBef>
              <a:defRPr/>
            </a:pPr>
            <a:r>
              <a:rPr lang="en-US" sz="2000">
                <a:latin typeface="UT Sans" panose="00000500000000000000" pitchFamily="50" charset="0"/>
              </a:rPr>
              <a:t>Subcircuitul SPICE</a:t>
            </a:r>
            <a:endParaRPr lang="ro-RO" sz="2000">
              <a:latin typeface="UT Sans" panose="00000500000000000000" pitchFamily="50" charset="0"/>
            </a:endParaRPr>
          </a:p>
          <a:p>
            <a:pPr marL="566928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>
                <a:latin typeface="UT Sans" panose="00000500000000000000" pitchFamily="50" charset="0"/>
              </a:rPr>
              <a:t>No</a:t>
            </a:r>
            <a:r>
              <a:rPr lang="ro-RO" sz="2400">
                <a:latin typeface="UT Sans" panose="00000500000000000000" pitchFamily="50" charset="0"/>
              </a:rPr>
              <a:t>ț</a:t>
            </a:r>
            <a:r>
              <a:rPr lang="en-US" sz="2400">
                <a:latin typeface="UT Sans" panose="00000500000000000000" pitchFamily="50" charset="0"/>
              </a:rPr>
              <a:t>iuni generale de OrCAD</a:t>
            </a:r>
            <a:endParaRPr lang="ro-RO" sz="2400">
              <a:latin typeface="UT Sans" panose="00000500000000000000" pitchFamily="50" charset="0"/>
            </a:endParaRPr>
          </a:p>
          <a:p>
            <a:pPr marL="566928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>
                <a:latin typeface="UT Sans" panose="00000500000000000000" pitchFamily="50" charset="0"/>
              </a:rPr>
              <a:t>Fabricarea PCB</a:t>
            </a:r>
            <a:endParaRPr lang="ro-RO" sz="2400">
              <a:latin typeface="UT Sans" panose="00000500000000000000" pitchFamily="50" charset="0"/>
            </a:endParaRPr>
          </a:p>
        </p:txBody>
      </p:sp>
      <p:sp>
        <p:nvSpPr>
          <p:cNvPr id="1024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A1207F9-938F-4DA7-82AE-44DBBC7D7211}" type="datetime1">
              <a:rPr lang="en-US" smtClean="0"/>
              <a:t>11/20/2018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44BD08-7366-4B1D-BE67-E1A4A29CDFA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Exemplul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en-US">
                <a:latin typeface="UT Sans" panose="00000500000000000000" pitchFamily="50" charset="0"/>
              </a:rPr>
              <a:t>Poarta NAND TTL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6D4D5-22CC-4C9A-8CBE-1BB946ED0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42757"/>
            <a:ext cx="8415338" cy="350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6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Exemplul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en-US">
                <a:latin typeface="UT Sans" panose="00000500000000000000" pitchFamily="50" charset="0"/>
              </a:rPr>
              <a:t>Schema sumatorului de 1 bit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0" y="3124200"/>
            <a:ext cx="9014199" cy="20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54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Exemplul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Ierarhia circuitului</a:t>
            </a:r>
          </a:p>
          <a:p>
            <a:r>
              <a:rPr lang="en-US">
                <a:latin typeface="UT Sans" panose="00000500000000000000" pitchFamily="50" charset="0"/>
              </a:rPr>
              <a:t>Sumatorul de 4 bi</a:t>
            </a:r>
            <a:r>
              <a:rPr lang="ro-RO">
                <a:latin typeface="UT Sans" panose="00000500000000000000" pitchFamily="50" charset="0"/>
              </a:rPr>
              <a:t>ți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" y="2927200"/>
            <a:ext cx="8887778" cy="21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o-RO" sz="2800" b="1">
                <a:latin typeface="UT Sans" panose="00000500000000000000" pitchFamily="50" charset="0"/>
              </a:rPr>
              <a:t>CAE – Computer-Aided Engineering</a:t>
            </a:r>
          </a:p>
          <a:p>
            <a:r>
              <a:rPr lang="ro-RO" sz="2800">
                <a:latin typeface="UT Sans" panose="00000500000000000000" pitchFamily="50" charset="0"/>
              </a:rPr>
              <a:t>Uneltele CAE acoperă toate aspectele proiectării inginereşti de la desen la analiză şi apoi la fabricație.</a:t>
            </a:r>
          </a:p>
          <a:p>
            <a:pPr>
              <a:buFont typeface="Arial" charset="0"/>
              <a:buNone/>
            </a:pPr>
            <a:r>
              <a:rPr lang="ro-RO" sz="2800" b="1">
                <a:latin typeface="UT Sans" panose="00000500000000000000" pitchFamily="50" charset="0"/>
              </a:rPr>
              <a:t>CAE</a:t>
            </a:r>
            <a:r>
              <a:rPr lang="ro-RO" sz="2800">
                <a:latin typeface="UT Sans" panose="00000500000000000000" pitchFamily="50" charset="0"/>
              </a:rPr>
              <a:t> cuprinde:</a:t>
            </a:r>
          </a:p>
          <a:p>
            <a:r>
              <a:rPr lang="ro-RO" sz="2800" b="1">
                <a:latin typeface="UT Sans" panose="00000500000000000000" pitchFamily="50" charset="0"/>
              </a:rPr>
              <a:t>CAD</a:t>
            </a:r>
            <a:r>
              <a:rPr lang="ro-RO" sz="2800">
                <a:latin typeface="UT Sans" panose="00000500000000000000" pitchFamily="50" charset="0"/>
              </a:rPr>
              <a:t> – Computer-Aided Design, adică</a:t>
            </a:r>
            <a:br>
              <a:rPr lang="ro-RO" sz="2800">
                <a:latin typeface="UT Sans" panose="00000500000000000000" pitchFamily="50" charset="0"/>
              </a:rPr>
            </a:br>
            <a:r>
              <a:rPr lang="en-US" sz="2800" u="sng">
                <a:latin typeface="UT Sans" panose="00000500000000000000" pitchFamily="50" charset="0"/>
              </a:rPr>
              <a:t>proiectare asistat</a:t>
            </a:r>
            <a:r>
              <a:rPr lang="ro-RO" sz="2800" u="sng">
                <a:latin typeface="UT Sans" panose="00000500000000000000" pitchFamily="50" charset="0"/>
              </a:rPr>
              <a:t>ă de calculator</a:t>
            </a:r>
            <a:r>
              <a:rPr lang="ro-RO" sz="2800">
                <a:latin typeface="UT Sans" panose="00000500000000000000" pitchFamily="50" charset="0"/>
              </a:rPr>
              <a:t>, care în industria electronică este cunoscută sub denumirea </a:t>
            </a:r>
            <a:r>
              <a:rPr lang="ro-RO" sz="2800" b="1">
                <a:latin typeface="UT Sans" panose="00000500000000000000" pitchFamily="50" charset="0"/>
              </a:rPr>
              <a:t>EDA</a:t>
            </a:r>
            <a:r>
              <a:rPr lang="ro-RO" sz="2800">
                <a:latin typeface="UT Sans" panose="00000500000000000000" pitchFamily="50" charset="0"/>
              </a:rPr>
              <a:t> (Electronic Design Automation).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DBED2AA-D473-48FF-A13F-408CBCAF2D01}" type="datetime1">
              <a:rPr lang="en-US" smtClean="0"/>
              <a:t>11/20/2018</a:t>
            </a:fld>
            <a:endParaRPr lang="en-US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B467C07-50CD-4985-8E62-6FD0B48371E0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o-RO" sz="2800">
                <a:latin typeface="UT Sans" panose="00000500000000000000" pitchFamily="50" charset="0"/>
              </a:rPr>
              <a:t>Uneltele </a:t>
            </a:r>
            <a:r>
              <a:rPr lang="ro-RO" sz="2800" b="1">
                <a:latin typeface="UT Sans" panose="00000500000000000000" pitchFamily="50" charset="0"/>
              </a:rPr>
              <a:t>EDA</a:t>
            </a:r>
          </a:p>
          <a:p>
            <a:r>
              <a:rPr lang="ro-RO" sz="2800">
                <a:latin typeface="UT Sans" panose="00000500000000000000" pitchFamily="50" charset="0"/>
              </a:rPr>
              <a:t>reduc timpul de dezvoltare a proiectului,</a:t>
            </a:r>
          </a:p>
          <a:p>
            <a:r>
              <a:rPr lang="ro-RO" sz="2800">
                <a:latin typeface="UT Sans" panose="00000500000000000000" pitchFamily="50" charset="0"/>
              </a:rPr>
              <a:t>reduc costurile, 	deoarece permit </a:t>
            </a:r>
            <a:r>
              <a:rPr lang="ro-RO" sz="2800" u="sng">
                <a:latin typeface="UT Sans" panose="00000500000000000000" pitchFamily="50" charset="0"/>
              </a:rPr>
              <a:t>simularea</a:t>
            </a:r>
            <a:r>
              <a:rPr lang="ro-RO" sz="2800">
                <a:latin typeface="UT Sans" panose="00000500000000000000" pitchFamily="50" charset="0"/>
              </a:rPr>
              <a:t> şi </a:t>
            </a:r>
            <a:r>
              <a:rPr lang="ro-RO" sz="2800" u="sng">
                <a:latin typeface="UT Sans" panose="00000500000000000000" pitchFamily="50" charset="0"/>
              </a:rPr>
              <a:t>analiza</a:t>
            </a:r>
            <a:r>
              <a:rPr lang="ro-RO" sz="2800">
                <a:latin typeface="UT Sans" panose="00000500000000000000" pitchFamily="50" charset="0"/>
              </a:rPr>
              <a:t> proiectelor înainte de realizarea lor practică, efectivă, în cazul sistemelor electronice fiind vorba de realizarea cablajului imprimat, </a:t>
            </a:r>
            <a:r>
              <a:rPr lang="ro-RO" sz="2800" b="1">
                <a:latin typeface="UT Sans" panose="00000500000000000000" pitchFamily="50" charset="0"/>
              </a:rPr>
              <a:t>PCB</a:t>
            </a:r>
            <a:r>
              <a:rPr lang="ro-RO" sz="2800">
                <a:latin typeface="UT Sans" panose="00000500000000000000" pitchFamily="50" charset="0"/>
              </a:rPr>
              <a:t> (Printed Circuit Board)</a:t>
            </a:r>
            <a:r>
              <a:rPr lang="en-US" sz="2800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072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9167D2F-DBBD-473D-9646-C90056696FE8}" type="datetime1">
              <a:rPr lang="en-US" smtClean="0"/>
              <a:t>11/20/2018</a:t>
            </a:fld>
            <a:endParaRPr lang="en-US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84E9F60-D707-41D4-B742-3B53BDBB2033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o-RO" sz="2800">
                <a:latin typeface="UT Sans" panose="00000500000000000000" pitchFamily="50" charset="0"/>
              </a:rPr>
              <a:t>După ce un proiect a fost</a:t>
            </a:r>
          </a:p>
          <a:p>
            <a:r>
              <a:rPr lang="ro-RO" sz="2800">
                <a:latin typeface="UT Sans" panose="00000500000000000000" pitchFamily="50" charset="0"/>
              </a:rPr>
              <a:t>desenat</a:t>
            </a:r>
          </a:p>
          <a:p>
            <a:r>
              <a:rPr lang="ro-RO" sz="2800">
                <a:latin typeface="UT Sans" panose="00000500000000000000" pitchFamily="50" charset="0"/>
              </a:rPr>
              <a:t>simulat şi</a:t>
            </a:r>
          </a:p>
          <a:p>
            <a:r>
              <a:rPr lang="ro-RO" sz="2800">
                <a:latin typeface="UT Sans" panose="00000500000000000000" pitchFamily="50" charset="0"/>
              </a:rPr>
              <a:t>analizat</a:t>
            </a:r>
          </a:p>
          <a:p>
            <a:pPr>
              <a:buFont typeface="Arial" charset="0"/>
              <a:buNone/>
            </a:pPr>
            <a:r>
              <a:rPr lang="ro-RO" sz="2800">
                <a:latin typeface="UT Sans" panose="00000500000000000000" pitchFamily="50" charset="0"/>
              </a:rPr>
              <a:t>se trece la fabricarea sistemului proiectat.</a:t>
            </a:r>
          </a:p>
          <a:p>
            <a:pPr>
              <a:buFont typeface="Arial" charset="0"/>
              <a:buNone/>
            </a:pPr>
            <a:r>
              <a:rPr lang="ro-RO" sz="2800">
                <a:latin typeface="UT Sans" panose="00000500000000000000" pitchFamily="50" charset="0"/>
              </a:rPr>
              <a:t>Uneltele folosite în fabricație se numesc </a:t>
            </a:r>
            <a:r>
              <a:rPr lang="ro-RO" sz="2800" b="1">
                <a:latin typeface="UT Sans" panose="00000500000000000000" pitchFamily="50" charset="0"/>
              </a:rPr>
              <a:t>CAM</a:t>
            </a:r>
            <a:r>
              <a:rPr lang="ro-RO" sz="2800">
                <a:latin typeface="UT Sans" panose="00000500000000000000" pitchFamily="50" charset="0"/>
              </a:rPr>
              <a:t>  (Computer-Aided Manufacturing)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174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67F18A-B0A8-4CF5-B582-0D13ABB0BC1A}" type="datetime1">
              <a:rPr lang="en-US" smtClean="0"/>
              <a:t>11/20/2018</a:t>
            </a:fld>
            <a:endParaRPr lang="en-US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538CD4-CE87-4940-849F-5DE3A44A3740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>
                <a:latin typeface="UT Sans" panose="00000500000000000000" pitchFamily="50" charset="0"/>
              </a:rPr>
              <a:t>OrCAD</a:t>
            </a:r>
            <a:r>
              <a:rPr lang="en-US" sz="2800">
                <a:latin typeface="UT Sans" panose="00000500000000000000" pitchFamily="50" charset="0"/>
              </a:rPr>
              <a:t>/</a:t>
            </a:r>
            <a:r>
              <a:rPr lang="ro-RO" sz="2800">
                <a:latin typeface="UT Sans" panose="00000500000000000000" pitchFamily="50" charset="0"/>
              </a:rPr>
              <a:t>Cadence administrează mai multe unelte CAD</a:t>
            </a:r>
            <a:r>
              <a:rPr lang="en-US" sz="2800">
                <a:latin typeface="UT Sans" panose="00000500000000000000" pitchFamily="50" charset="0"/>
              </a:rPr>
              <a:t>/CAM</a:t>
            </a:r>
            <a:r>
              <a:rPr lang="ro-RO" sz="2800">
                <a:latin typeface="UT Sans" panose="00000500000000000000" pitchFamily="50" charset="0"/>
              </a:rPr>
              <a:t> din domeniul electronicii, unele dintre ele fiind grupate în pachetul de programe OrCAD.</a:t>
            </a:r>
          </a:p>
          <a:p>
            <a:r>
              <a:rPr lang="ro-RO" sz="2800">
                <a:latin typeface="UT Sans" panose="00000500000000000000" pitchFamily="50" charset="0"/>
              </a:rPr>
              <a:t>OrCAD cuprinde ca programe principale:</a:t>
            </a:r>
          </a:p>
          <a:p>
            <a:pPr lvl="1"/>
            <a:r>
              <a:rPr lang="ro-RO" sz="2400" b="1">
                <a:solidFill>
                  <a:srgbClr val="FF0000"/>
                </a:solidFill>
                <a:latin typeface="UT Sans" panose="00000500000000000000" pitchFamily="50" charset="0"/>
              </a:rPr>
              <a:t>Capture</a:t>
            </a:r>
            <a:r>
              <a:rPr lang="ro-RO" sz="2400">
                <a:latin typeface="UT Sans" panose="00000500000000000000" pitchFamily="50" charset="0"/>
              </a:rPr>
              <a:t> pentru desenarea schemei electrice</a:t>
            </a:r>
            <a:endParaRPr lang="ro-RO" sz="2400" b="1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pPr lvl="1"/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Pspice</a:t>
            </a:r>
            <a:r>
              <a:rPr lang="ro-RO" sz="2400">
                <a:latin typeface="UT Sans" panose="00000500000000000000" pitchFamily="50" charset="0"/>
              </a:rPr>
              <a:t> pentru verificarea prin simulare a circuitului</a:t>
            </a:r>
          </a:p>
          <a:p>
            <a:pPr lvl="1"/>
            <a:r>
              <a:rPr lang="ro-RO" sz="2400" b="1">
                <a:solidFill>
                  <a:srgbClr val="00B050"/>
                </a:solidFill>
                <a:latin typeface="UT Sans" panose="00000500000000000000" pitchFamily="50" charset="0"/>
              </a:rPr>
              <a:t>PCB Editor</a:t>
            </a:r>
            <a:r>
              <a:rPr lang="ro-RO" sz="2400">
                <a:latin typeface="UT Sans" panose="00000500000000000000" pitchFamily="50" charset="0"/>
              </a:rPr>
              <a:t> pentru proiectarea PCB</a:t>
            </a:r>
            <a:endParaRPr lang="en-US" sz="2400" b="1">
              <a:solidFill>
                <a:srgbClr val="00B050"/>
              </a:solidFill>
              <a:latin typeface="UT Sans" panose="00000500000000000000" pitchFamily="50" charset="0"/>
            </a:endParaRPr>
          </a:p>
        </p:txBody>
      </p:sp>
      <p:sp>
        <p:nvSpPr>
          <p:cNvPr id="3277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5D263DF-AC53-475D-8643-3D87AB572BEE}" type="datetime1">
              <a:rPr lang="en-US" smtClean="0"/>
              <a:t>11/20/2018</a:t>
            </a:fld>
            <a:endParaRPr 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4D446AA-06F0-47FE-9583-1F871881D286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o-RO" sz="2800" b="1">
                <a:solidFill>
                  <a:srgbClr val="FF0000"/>
                </a:solidFill>
                <a:latin typeface="UT Sans" panose="00000500000000000000" pitchFamily="50" charset="0"/>
              </a:rPr>
              <a:t>Capture</a:t>
            </a:r>
          </a:p>
          <a:p>
            <a:r>
              <a:rPr lang="ro-RO" sz="2800">
                <a:latin typeface="UT Sans" panose="00000500000000000000" pitchFamily="50" charset="0"/>
              </a:rPr>
              <a:t>Reprezintă piesa centrală a pachetului de programe, acționând ca unealta EDA primară.</a:t>
            </a:r>
          </a:p>
          <a:p>
            <a:r>
              <a:rPr lang="ro-RO" sz="2800">
                <a:latin typeface="UT Sans" panose="00000500000000000000" pitchFamily="50" charset="0"/>
              </a:rPr>
              <a:t>Conține: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biblioteci de simboluri (fișiere .OLB) cu care se pot realiza scheme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biblioteci de simboluri care interacționează fie cu PSpice sau PCB Editor, fie cu amândouă.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33795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E038A7-4F86-4C48-ADE4-D79A07211F2A}" type="datetime1">
              <a:rPr lang="en-US" smtClean="0"/>
              <a:t>11/20/2018</a:t>
            </a:fld>
            <a:endParaRPr lang="en-US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B08E050-A033-4CBA-8836-62D297AA0FBF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Simbol din Capture</a:t>
            </a:r>
            <a:br>
              <a:rPr lang="en-US" sz="2800" b="1">
                <a:latin typeface="UT Sans" panose="00000500000000000000" pitchFamily="50" charset="0"/>
              </a:rPr>
            </a:br>
            <a:r>
              <a:rPr lang="en-US" sz="2000">
                <a:latin typeface="UT Sans" panose="00000500000000000000" pitchFamily="50" charset="0"/>
              </a:rPr>
              <a:t>(sursa: Kraig Mitzner – Complete PCB Design Using OrCAD Capture and PCB Editor, Newnes-Elsevier, 2009)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0C3349-738D-402C-BC27-47A6725A9957}" type="datetime1">
              <a:rPr lang="en-US" smtClean="0"/>
              <a:t>11/20/2018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951870F-21F2-4D07-8FCB-0A3954440ED7}" type="slidenum">
              <a:rPr lang="en-US"/>
              <a:pPr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704"/>
          <a:stretch/>
        </p:blipFill>
        <p:spPr>
          <a:xfrm>
            <a:off x="1828800" y="2743200"/>
            <a:ext cx="538353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618861"/>
            <a:ext cx="8229600" cy="4876800"/>
          </a:xfrm>
        </p:spPr>
        <p:txBody>
          <a:bodyPr>
            <a:normAutofit/>
          </a:bodyPr>
          <a:lstStyle/>
          <a:p>
            <a:r>
              <a:rPr lang="ro-RO" sz="2800">
                <a:latin typeface="UT Sans" panose="00000500000000000000" pitchFamily="50" charset="0"/>
              </a:rPr>
              <a:t>Pinii simbolului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pot face parte din modelul Pspice</a:t>
            </a:r>
            <a:endParaRPr lang="en-US" sz="2400">
              <a:latin typeface="UT Sans" panose="00000500000000000000" pitchFamily="50" charset="0"/>
            </a:endParaRPr>
          </a:p>
          <a:p>
            <a:pPr lvl="1"/>
            <a:r>
              <a:rPr lang="en-US" sz="2400">
                <a:latin typeface="UT Sans" panose="00000500000000000000" pitchFamily="50" charset="0"/>
              </a:rPr>
              <a:t>fac parte din simbolul de circuit (Capture)</a:t>
            </a:r>
            <a:endParaRPr lang="ro-RO" sz="2400">
              <a:latin typeface="UT Sans" panose="00000500000000000000" pitchFamily="50" charset="0"/>
            </a:endParaRPr>
          </a:p>
          <a:p>
            <a:pPr lvl="1"/>
            <a:r>
              <a:rPr lang="ro-RO" sz="2400">
                <a:latin typeface="UT Sans" panose="00000500000000000000" pitchFamily="50" charset="0"/>
              </a:rPr>
              <a:t>pot fi pinii capsulei în PCB Editor</a:t>
            </a:r>
          </a:p>
          <a:p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PSpice</a:t>
            </a:r>
            <a:r>
              <a:rPr lang="ro-RO" sz="2800">
                <a:latin typeface="UT Sans" panose="00000500000000000000" pitchFamily="50" charset="0"/>
              </a:rPr>
              <a:t> reprezintă unealta CAE care conține modelele matematice necesare simulării.</a:t>
            </a:r>
            <a:endParaRPr lang="en-US" sz="2800">
              <a:latin typeface="UT Sans" panose="00000500000000000000" pitchFamily="50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UT Sans" panose="00000500000000000000" pitchFamily="50" charset="0"/>
              </a:rPr>
              <a:t>Capture</a:t>
            </a:r>
            <a:r>
              <a:rPr lang="en-US" sz="2800">
                <a:latin typeface="UT Sans" panose="00000500000000000000" pitchFamily="50" charset="0"/>
              </a:rPr>
              <a:t> reprezinta unealta CAE de desenare.</a:t>
            </a:r>
            <a:endParaRPr lang="ro-RO" sz="2800" b="1">
              <a:latin typeface="UT Sans" panose="00000500000000000000" pitchFamily="50" charset="0"/>
            </a:endParaRPr>
          </a:p>
          <a:p>
            <a:r>
              <a:rPr lang="en-US" sz="2800" b="1">
                <a:solidFill>
                  <a:srgbClr val="00B050"/>
                </a:solidFill>
                <a:latin typeface="UT Sans" panose="00000500000000000000" pitchFamily="50" charset="0"/>
              </a:rPr>
              <a:t>PCB Editor</a:t>
            </a:r>
            <a:r>
              <a:rPr lang="ro-RO" sz="2800">
                <a:latin typeface="UT Sans" panose="00000500000000000000" pitchFamily="50" charset="0"/>
              </a:rPr>
              <a:t> este unealta CAD care converteşte schema electronică în reprezentarea fizică a proiectului (PCB).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14CB628-C612-409B-B01C-E62A19A3AB9F}" type="datetime1">
              <a:rPr lang="en-US" smtClean="0"/>
              <a:t>11/20/2018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23BCD72-8575-4942-9D23-0BE96015EC20}" type="slidenum">
              <a:rPr lang="en-US"/>
              <a:pPr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704"/>
          <a:stretch/>
        </p:blipFill>
        <p:spPr>
          <a:xfrm>
            <a:off x="6096001" y="362339"/>
            <a:ext cx="3048000" cy="22433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Descrierea circuitelor</a:t>
            </a:r>
            <a:endParaRPr lang="en-US" sz="28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en-US" sz="2800">
                <a:latin typeface="UT Sans" panose="00000500000000000000" pitchFamily="50" charset="0"/>
              </a:rPr>
              <a:t>Poate fi</a:t>
            </a:r>
            <a:endParaRPr lang="ro-RO" sz="2800">
              <a:latin typeface="UT Sans" panose="00000500000000000000" pitchFamily="50" charset="0"/>
            </a:endParaRP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Descriere structurală</a:t>
            </a:r>
            <a:r>
              <a:rPr lang="en-US">
                <a:latin typeface="UT Sans" panose="00000500000000000000" pitchFamily="50" charset="0"/>
              </a:rPr>
              <a:t>, la nivel de componente</a:t>
            </a:r>
            <a:r>
              <a:rPr lang="ro-RO">
                <a:latin typeface="UT Sans" panose="00000500000000000000" pitchFamily="50" charset="0"/>
              </a:rPr>
              <a:t>, fiecare componentă fiind descrisă cu ajutorul modelului său;</a:t>
            </a:r>
            <a:r>
              <a:rPr lang="en-US">
                <a:latin typeface="UT Sans" panose="00000500000000000000" pitchFamily="50" charset="0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Descriere funcțională</a:t>
            </a:r>
            <a:r>
              <a:rPr lang="ro-RO">
                <a:latin typeface="UT Sans" panose="00000500000000000000" pitchFamily="50" charset="0"/>
              </a:rPr>
              <a:t>, la nivel de blocuri, cu mai puține componente decât în cazul descrierii structurale, dar care realizează aceeași funcție ca și circuitul care conține toate elementele.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52316D-DFE1-4202-81A0-9B140EF7F181}" type="datetime1">
              <a:rPr lang="en-US" smtClean="0"/>
              <a:t>11/20/2018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A9CCC73-5D36-4B6D-B196-80274541A4B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28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Configurarea proiectului</a:t>
            </a:r>
          </a:p>
          <a:p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File → New → Project</a:t>
            </a:r>
            <a:r>
              <a:rPr lang="ro-RO" sz="2200">
                <a:latin typeface="UT Sans" panose="00000500000000000000" pitchFamily="50" charset="0"/>
              </a:rPr>
              <a:t> oferă 6 opțiuni dintre care se poate alege una: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Project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Design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Library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VHDL File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Verilog File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1800">
                <a:latin typeface="UT Sans" panose="00000500000000000000" pitchFamily="50" charset="0"/>
              </a:rPr>
              <a:t>Text File</a:t>
            </a:r>
          </a:p>
          <a:p>
            <a:r>
              <a:rPr lang="ro-RO" sz="2200">
                <a:latin typeface="UT Sans" panose="00000500000000000000" pitchFamily="50" charset="0"/>
              </a:rPr>
              <a:t>Dacă se alege </a:t>
            </a:r>
            <a:r>
              <a:rPr lang="ro-RO" sz="2200">
                <a:solidFill>
                  <a:srgbClr val="C00000"/>
                </a:solidFill>
                <a:latin typeface="UT Sans" panose="00000500000000000000" pitchFamily="50" charset="0"/>
              </a:rPr>
              <a:t>Project</a:t>
            </a:r>
            <a:r>
              <a:rPr lang="ro-RO" sz="2200">
                <a:latin typeface="UT Sans" panose="00000500000000000000" pitchFamily="50" charset="0"/>
              </a:rPr>
              <a:t> sau </a:t>
            </a:r>
            <a:r>
              <a:rPr lang="en-US" sz="2200">
                <a:latin typeface="UT Sans" panose="00000500000000000000" pitchFamily="50" charset="0"/>
              </a:rPr>
              <a:t>clic pe </a:t>
            </a:r>
            <a:r>
              <a:rPr lang="en-US" sz="2200">
                <a:solidFill>
                  <a:srgbClr val="C00000"/>
                </a:solidFill>
                <a:latin typeface="UT Sans" panose="00000500000000000000" pitchFamily="50" charset="0"/>
              </a:rPr>
              <a:t>New Project </a:t>
            </a:r>
            <a:r>
              <a:rPr lang="en-US" sz="2200">
                <a:latin typeface="UT Sans" panose="00000500000000000000" pitchFamily="50" charset="0"/>
              </a:rPr>
              <a:t>din foaia de start OrCAD</a:t>
            </a:r>
            <a:r>
              <a:rPr lang="ro-RO" sz="2200">
                <a:latin typeface="UT Sans" panose="00000500000000000000" pitchFamily="50" charset="0"/>
              </a:rPr>
              <a:t>, programul oferă 4 moduri de lucru: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UT Sans" panose="00000500000000000000" pitchFamily="50" charset="0"/>
              </a:rPr>
              <a:t>Analog or</a:t>
            </a:r>
            <a:r>
              <a:rPr lang="ro-RO" sz="1800">
                <a:latin typeface="UT Sans" panose="00000500000000000000" pitchFamily="50" charset="0"/>
              </a:rPr>
              <a:t> </a:t>
            </a:r>
            <a:r>
              <a:rPr lang="en-US" sz="1800">
                <a:latin typeface="UT Sans" panose="00000500000000000000" pitchFamily="50" charset="0"/>
              </a:rPr>
              <a:t>Mixed-Signal A/D,</a:t>
            </a:r>
            <a:endParaRPr lang="ro-RO" sz="1800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UT Sans" panose="00000500000000000000" pitchFamily="50" charset="0"/>
              </a:rPr>
              <a:t>PC Board Wizard,</a:t>
            </a:r>
            <a:endParaRPr lang="ro-RO" sz="1800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UT Sans" panose="00000500000000000000" pitchFamily="50" charset="0"/>
              </a:rPr>
              <a:t>Programmable Logic Wizard,</a:t>
            </a:r>
            <a:endParaRPr lang="ro-RO" sz="1800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>
                <a:latin typeface="UT Sans" panose="00000500000000000000" pitchFamily="50" charset="0"/>
              </a:rPr>
              <a:t>Schematic</a:t>
            </a:r>
            <a:endParaRPr lang="ro-RO" sz="18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752475"/>
            <a:ext cx="19431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7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Configurarea proiectului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solidFill>
                  <a:srgbClr val="C00000"/>
                </a:solidFill>
                <a:latin typeface="UT Sans" panose="00000500000000000000" pitchFamily="50" charset="0"/>
              </a:rPr>
              <a:t>Analog or Mixed-Signal A/D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se alege pentru simularea SPICE a circuitelor analogice și/sau digitale</a:t>
            </a:r>
          </a:p>
          <a:p>
            <a:r>
              <a:rPr lang="en-US">
                <a:solidFill>
                  <a:srgbClr val="C00000"/>
                </a:solidFill>
                <a:latin typeface="UT Sans" panose="00000500000000000000" pitchFamily="50" charset="0"/>
              </a:rPr>
              <a:t>PC Board Wizard</a:t>
            </a:r>
            <a:r>
              <a:rPr lang="ro-RO">
                <a:latin typeface="UT Sans" panose="00000500000000000000" pitchFamily="50" charset="0"/>
              </a:rPr>
              <a:t> se alege când se dorește proiectarea cablajului imprimat (PCB). Poate fi cu sau fără simulare SPICE.</a:t>
            </a:r>
          </a:p>
          <a:p>
            <a:r>
              <a:rPr lang="en-US">
                <a:solidFill>
                  <a:srgbClr val="C00000"/>
                </a:solidFill>
                <a:latin typeface="UT Sans" panose="00000500000000000000" pitchFamily="50" charset="0"/>
              </a:rPr>
              <a:t>Programmable Logic Wizard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se alege când se lucrează cu dispozitive programabile</a:t>
            </a:r>
          </a:p>
          <a:p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Schematic</a:t>
            </a:r>
            <a:r>
              <a:rPr lang="ro-RO">
                <a:latin typeface="UT Sans" panose="00000500000000000000" pitchFamily="50" charset="0"/>
              </a:rPr>
              <a:t> permite doar desenarea schemei, fără simulare SPICE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752475"/>
            <a:ext cx="19431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05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După terminarea desenului și simularea circuitului se trece la pregătirea circuitului pentru proiectarea PCB: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Generatoarele de semnal, sursele de alimentare, rezistențele de sarcină se elimină și în locul lor se pun 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conectoare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Eventuale condensatoare de valoare mare și nepolarizate, utilizate în simularea SPICE, se înlocuiesc cu </a:t>
            </a:r>
            <a:r>
              <a:rPr lang="ro-RO">
                <a:solidFill>
                  <a:srgbClr val="C00000"/>
                </a:solidFill>
                <a:latin typeface="UT Sans" panose="00000500000000000000" pitchFamily="50" charset="0"/>
              </a:rPr>
              <a:t>condensatoare electrolitice</a:t>
            </a:r>
            <a:r>
              <a:rPr lang="ro-RO">
                <a:latin typeface="UT Sans" panose="00000500000000000000" pitchFamily="50" charset="0"/>
              </a:rPr>
              <a:t>, acordând atenție parametrului tensiune maximă admisibilă de lucru.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Verificarea/atribuirea numelui unei amprente se face în fereastra </a:t>
            </a:r>
            <a:r>
              <a:rPr lang="ro-RO" i="1">
                <a:latin typeface="UT Sans" panose="00000500000000000000" pitchFamily="50" charset="0"/>
              </a:rPr>
              <a:t>Property Editor</a:t>
            </a:r>
            <a:r>
              <a:rPr lang="ro-RO">
                <a:latin typeface="UT Sans" panose="00000500000000000000" pitchFamily="50" charset="0"/>
              </a:rPr>
              <a:t> (selectare desen urmat de Ctrl+E)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2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Vizualizarea amprentelor de componente:</a:t>
            </a:r>
          </a:p>
          <a:p>
            <a:pPr lvl="0"/>
            <a:r>
              <a:rPr lang="ro-RO" altLang="en-US">
                <a:latin typeface="UT Sans" panose="00000500000000000000" pitchFamily="50" charset="0"/>
                <a:ea typeface="Times New Roman" panose="02020603050405020304" pitchFamily="18" charset="0"/>
              </a:rPr>
              <a:t>se lansează OrCAD PCB Editor Lite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În fereastra de lucru </a:t>
            </a:r>
            <a:r>
              <a:rPr lang="ro-RO" i="1">
                <a:latin typeface="UT Sans" panose="00000500000000000000" pitchFamily="50" charset="0"/>
              </a:rPr>
              <a:t>OrCAD PCB Editor</a:t>
            </a:r>
            <a:r>
              <a:rPr lang="ro-RO">
                <a:latin typeface="UT Sans" panose="00000500000000000000" pitchFamily="50" charset="0"/>
              </a:rPr>
              <a:t> se alege </a:t>
            </a:r>
            <a:r>
              <a:rPr lang="ro-RO" i="1">
                <a:latin typeface="UT Sans" panose="00000500000000000000" pitchFamily="50" charset="0"/>
              </a:rPr>
              <a:t>Place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&gt; </a:t>
            </a:r>
            <a:r>
              <a:rPr lang="en-US" i="1">
                <a:latin typeface="UT Sans" panose="00000500000000000000" pitchFamily="50" charset="0"/>
              </a:rPr>
              <a:t>Components Manually…</a:t>
            </a:r>
            <a:r>
              <a:rPr lang="en-US">
                <a:latin typeface="UT Sans" panose="00000500000000000000" pitchFamily="50" charset="0"/>
              </a:rPr>
              <a:t>;</a:t>
            </a:r>
          </a:p>
          <a:p>
            <a:r>
              <a:rPr lang="ro-RO">
                <a:latin typeface="UT Sans" panose="00000500000000000000" pitchFamily="50" charset="0"/>
              </a:rPr>
              <a:t>Se deschide astfel fereastra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Clic pe tabul </a:t>
            </a:r>
            <a:r>
              <a:rPr lang="ro-RO" i="1">
                <a:latin typeface="UT Sans" panose="00000500000000000000" pitchFamily="50" charset="0"/>
              </a:rPr>
              <a:t>Advanced Settings</a:t>
            </a:r>
            <a:r>
              <a:rPr lang="ro-RO">
                <a:latin typeface="UT Sans" panose="00000500000000000000" pitchFamily="50" charset="0"/>
              </a:rPr>
              <a:t> şi se bifează la </a:t>
            </a:r>
            <a:r>
              <a:rPr lang="ro-RO" i="1">
                <a:latin typeface="UT Sans" panose="00000500000000000000" pitchFamily="50" charset="0"/>
              </a:rPr>
              <a:t>Library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>
                <a:latin typeface="UT Sans" panose="00000500000000000000" pitchFamily="50" charset="0"/>
              </a:rPr>
              <a:t>Se revine la </a:t>
            </a:r>
            <a:r>
              <a:rPr lang="ro-RO" i="1">
                <a:latin typeface="UT Sans" panose="00000500000000000000" pitchFamily="50" charset="0"/>
              </a:rPr>
              <a:t>Placement List</a:t>
            </a:r>
            <a:r>
              <a:rPr lang="ro-RO">
                <a:latin typeface="UT Sans" panose="00000500000000000000" pitchFamily="50" charset="0"/>
              </a:rPr>
              <a:t> şi se alege </a:t>
            </a:r>
            <a:r>
              <a:rPr lang="ro-RO" i="1">
                <a:latin typeface="UT Sans" panose="00000500000000000000" pitchFamily="50" charset="0"/>
              </a:rPr>
              <a:t>Package symbols</a:t>
            </a:r>
            <a:r>
              <a:rPr lang="ro-RO">
                <a:latin typeface="UT Sans" panose="00000500000000000000" pitchFamily="50" charset="0"/>
              </a:rPr>
              <a:t>  în fereastra derulantă.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224249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Clipboard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3574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334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Fereastra Placement</a:t>
            </a:r>
          </a:p>
          <a:p>
            <a:r>
              <a:rPr lang="ro-RO">
                <a:latin typeface="UT Sans" panose="00000500000000000000" pitchFamily="50" charset="0"/>
              </a:rPr>
              <a:t>Pentru rezistențe se alege,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exemplu, AXRC05.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bifează în căsuța din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dreptul ei şi venind cu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cursorul în foaia de lucru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aduce şi amprenta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267200" cy="48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581400" y="1905000"/>
            <a:ext cx="990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240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000">
                <a:latin typeface="UT Sans" panose="00000500000000000000" pitchFamily="50" charset="0"/>
              </a:rPr>
              <a:t>Se alege unealta pentru măsurare</a:t>
            </a:r>
            <a:r>
              <a:rPr lang="en-US" sz="2000">
                <a:latin typeface="UT Sans" panose="00000500000000000000" pitchFamily="50" charset="0"/>
              </a:rPr>
              <a:t>  </a:t>
            </a:r>
            <a:r>
              <a:rPr lang="ro-RO" sz="2000">
                <a:latin typeface="UT Sans" panose="00000500000000000000" pitchFamily="50" charset="0"/>
              </a:rPr>
              <a:t>         . Clic pe un pad apoi pe celălalt şi în fereastra care se deschide în partea stângă, jos (fig. L7-5) se afişează distanța dintre pini în mils (1mm </a:t>
            </a:r>
            <a:r>
              <a:rPr lang="ro-RO" sz="2000">
                <a:latin typeface="UT Sans" panose="00000500000000000000" pitchFamily="50" charset="0"/>
                <a:sym typeface="Symbol" panose="05050102010706020507" pitchFamily="18" charset="2"/>
              </a:rPr>
              <a:t></a:t>
            </a:r>
            <a:r>
              <a:rPr lang="ro-RO" sz="2000">
                <a:latin typeface="UT Sans" panose="00000500000000000000" pitchFamily="50" charset="0"/>
              </a:rPr>
              <a:t> 40mils). În acest caz distanța=300mils, adică 7,5mm (mai precis 7,62mm)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79103"/>
            <a:ext cx="501952" cy="46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"/>
          <a:stretch>
            <a:fillRect/>
          </a:stretch>
        </p:blipFill>
        <p:spPr bwMode="auto">
          <a:xfrm>
            <a:off x="685800" y="2971799"/>
            <a:ext cx="7010400" cy="375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97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Verificarea regulilor electrice – DRC (Design Rules Check)</a:t>
            </a:r>
          </a:p>
          <a:p>
            <a:r>
              <a:rPr lang="ro-RO">
                <a:latin typeface="UT Sans" panose="00000500000000000000" pitchFamily="50" charset="0"/>
              </a:rPr>
              <a:t>În fereastra </a:t>
            </a:r>
            <a:r>
              <a:rPr lang="ro-RO" i="1">
                <a:latin typeface="UT Sans" panose="00000500000000000000" pitchFamily="50" charset="0"/>
              </a:rPr>
              <a:t>OrCAD Capture CIS – Lite </a:t>
            </a:r>
            <a:r>
              <a:rPr lang="ro-RO">
                <a:latin typeface="UT Sans" panose="00000500000000000000" pitchFamily="50" charset="0"/>
              </a:rPr>
              <a:t>se dă clic pe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iconul           </a:t>
            </a:r>
            <a:r>
              <a:rPr lang="en-US">
                <a:latin typeface="UT Sans" panose="00000500000000000000" pitchFamily="50" charset="0"/>
              </a:rPr>
              <a:t>   </a:t>
            </a:r>
            <a:r>
              <a:rPr lang="ro-RO">
                <a:latin typeface="UT Sans" panose="00000500000000000000" pitchFamily="50" charset="0"/>
              </a:rPr>
              <a:t>(</a:t>
            </a:r>
            <a:r>
              <a:rPr lang="ro-RO" i="1">
                <a:latin typeface="UT Sans" panose="00000500000000000000" pitchFamily="50" charset="0"/>
              </a:rPr>
              <a:t>Proiect manager</a:t>
            </a:r>
            <a:r>
              <a:rPr lang="ro-RO">
                <a:latin typeface="UT Sans" panose="00000500000000000000" pitchFamily="50" charset="0"/>
              </a:rPr>
              <a:t>) apoi clic pe numele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proiectului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.\</a:t>
            </a:r>
            <a:r>
              <a:rPr lang="ro-RO" b="1" i="1">
                <a:solidFill>
                  <a:srgbClr val="C00000"/>
                </a:solidFill>
                <a:latin typeface="UT Sans" panose="00000500000000000000" pitchFamily="50" charset="0"/>
              </a:rPr>
              <a:t>nume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.dsn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Clic pe iconul           </a:t>
            </a:r>
            <a:r>
              <a:rPr lang="en-US">
                <a:latin typeface="UT Sans" panose="00000500000000000000" pitchFamily="50" charset="0"/>
              </a:rPr>
              <a:t>    </a:t>
            </a:r>
            <a:r>
              <a:rPr lang="ro-RO">
                <a:latin typeface="UT Sans" panose="00000500000000000000" pitchFamily="50" charset="0"/>
              </a:rPr>
              <a:t>- </a:t>
            </a:r>
            <a:r>
              <a:rPr lang="ro-RO" i="1">
                <a:latin typeface="UT Sans" panose="00000500000000000000" pitchFamily="50" charset="0"/>
              </a:rPr>
              <a:t>Design rules check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356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În fereastra </a:t>
            </a:r>
            <a:r>
              <a:rPr lang="ro-RO" i="1">
                <a:latin typeface="UT Sans" panose="00000500000000000000" pitchFamily="50" charset="0"/>
              </a:rPr>
              <a:t>Design Rules Check</a:t>
            </a:r>
            <a:r>
              <a:rPr lang="ro-RO">
                <a:latin typeface="UT Sans" panose="00000500000000000000" pitchFamily="50" charset="0"/>
              </a:rPr>
              <a:t> se bifează </a:t>
            </a:r>
            <a:r>
              <a:rPr lang="ro-RO" i="1">
                <a:latin typeface="UT Sans" panose="00000500000000000000" pitchFamily="50" charset="0"/>
              </a:rPr>
              <a:t>Run Physical Rules</a:t>
            </a:r>
            <a:r>
              <a:rPr lang="ro-RO">
                <a:latin typeface="UT Sans" panose="00000500000000000000" pitchFamily="50" charset="0"/>
              </a:rPr>
              <a:t> şi </a:t>
            </a:r>
            <a:r>
              <a:rPr lang="ro-RO" i="1">
                <a:latin typeface="UT Sans" panose="00000500000000000000" pitchFamily="50" charset="0"/>
              </a:rPr>
              <a:t>View Output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943961" y="2514600"/>
            <a:ext cx="4978838" cy="4145280"/>
            <a:chOff x="1933865" y="2678521"/>
            <a:chExt cx="3193760" cy="2659063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678521"/>
              <a:ext cx="2841625" cy="265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3"/>
            <p:cNvSpPr>
              <a:spLocks noChangeShapeType="1"/>
            </p:cNvSpPr>
            <p:nvPr/>
          </p:nvSpPr>
          <p:spPr bwMode="auto">
            <a:xfrm>
              <a:off x="1933865" y="4239761"/>
              <a:ext cx="531812" cy="14446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2"/>
            <p:cNvSpPr>
              <a:spLocks noChangeShapeType="1"/>
            </p:cNvSpPr>
            <p:nvPr/>
          </p:nvSpPr>
          <p:spPr bwMode="auto">
            <a:xfrm>
              <a:off x="1933865" y="4386706"/>
              <a:ext cx="898525" cy="23177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0" y="2514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74320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743200" y="5630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42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Generarea listei de materiale – BOM (Bill Of Materials)</a:t>
            </a:r>
          </a:p>
          <a:p>
            <a:r>
              <a:rPr lang="ro-RO">
                <a:latin typeface="UT Sans" panose="00000500000000000000" pitchFamily="50" charset="0"/>
              </a:rPr>
              <a:t>În fereastra </a:t>
            </a:r>
            <a:r>
              <a:rPr lang="ro-RO" i="1">
                <a:latin typeface="UT Sans" panose="00000500000000000000" pitchFamily="50" charset="0"/>
              </a:rPr>
              <a:t>Project manager</a:t>
            </a:r>
            <a:r>
              <a:rPr lang="ro-RO">
                <a:latin typeface="UT Sans" panose="00000500000000000000" pitchFamily="50" charset="0"/>
              </a:rPr>
              <a:t> se dă clic pe numele proiectului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.\</a:t>
            </a:r>
            <a:r>
              <a:rPr lang="ro-RO" b="1" i="1">
                <a:solidFill>
                  <a:srgbClr val="C00000"/>
                </a:solidFill>
                <a:latin typeface="UT Sans" panose="00000500000000000000" pitchFamily="50" charset="0"/>
              </a:rPr>
              <a:t>nume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.dsn</a:t>
            </a:r>
            <a:endParaRPr lang="ro-RO">
              <a:solidFill>
                <a:srgbClr val="C00000"/>
              </a:solidFill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Clic pe iconul           - </a:t>
            </a:r>
            <a:r>
              <a:rPr lang="ro-RO" i="1">
                <a:latin typeface="UT Sans" panose="00000500000000000000" pitchFamily="50" charset="0"/>
              </a:rPr>
              <a:t>Bill Of Materials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Pentru a face să apară şi numele amprentei componentelor din netlist, în fereastra care se deschide se adaugă la </a:t>
            </a:r>
            <a:r>
              <a:rPr lang="en-US" i="1">
                <a:latin typeface="UT Sans" panose="00000500000000000000" pitchFamily="50" charset="0"/>
              </a:rPr>
              <a:t>Line Item Definition</a:t>
            </a:r>
            <a:r>
              <a:rPr lang="en-US">
                <a:latin typeface="UT Sans" panose="00000500000000000000" pitchFamily="50" charset="0"/>
              </a:rPr>
              <a:t> ceea ce este scris cu roşu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Se validează cu OK.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71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499246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n-US" u="sng">
                <a:latin typeface="Times New Roman" panose="02020603050405020304" pitchFamily="18" charset="0"/>
                <a:ea typeface="Times New Roman" panose="02020603050405020304" pitchFamily="18" charset="0"/>
              </a:rPr>
              <a:t>Header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Item\tQuantity\tReference\tPart</a:t>
            </a: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\tPCB Footprint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n-US" u="sng">
                <a:latin typeface="Times New Roman" panose="02020603050405020304" pitchFamily="18" charset="0"/>
                <a:ea typeface="Times New Roman" panose="02020603050405020304" pitchFamily="18" charset="0"/>
              </a:rPr>
              <a:t>Combined property string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{Item}\t{Quantity}\t{Reference}\t{Value}</a:t>
            </a: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\t{PCB Footprint}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56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Generarea fişierelor netlist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Netlist reprezintă un set de fişiere care descriu circuitul;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>
                <a:latin typeface="UT Sans" panose="00000500000000000000" pitchFamily="50" charset="0"/>
              </a:rPr>
              <a:t>În fereastra </a:t>
            </a:r>
            <a:r>
              <a:rPr lang="ro-RO" i="1">
                <a:latin typeface="UT Sans" panose="00000500000000000000" pitchFamily="50" charset="0"/>
              </a:rPr>
              <a:t>Project manager</a:t>
            </a:r>
            <a:r>
              <a:rPr lang="ro-RO">
                <a:latin typeface="UT Sans" panose="00000500000000000000" pitchFamily="50" charset="0"/>
              </a:rPr>
              <a:t> se dă clic pe numele proiectului 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.\</a:t>
            </a:r>
            <a:r>
              <a:rPr lang="ro-RO" b="1" i="1">
                <a:solidFill>
                  <a:srgbClr val="C00000"/>
                </a:solidFill>
                <a:latin typeface="UT Sans" panose="00000500000000000000" pitchFamily="50" charset="0"/>
              </a:rPr>
              <a:t>nume</a:t>
            </a:r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.dsn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lvl="0"/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Clic pe iconul          </a:t>
            </a:r>
            <a:r>
              <a:rPr lang="en-US">
                <a:latin typeface="UT Sans" panose="00000500000000000000" pitchFamily="50" charset="0"/>
              </a:rPr>
              <a:t>   </a:t>
            </a:r>
            <a:r>
              <a:rPr lang="ro-RO">
                <a:latin typeface="UT Sans" panose="00000500000000000000" pitchFamily="50" charset="0"/>
              </a:rPr>
              <a:t>- </a:t>
            </a:r>
            <a:r>
              <a:rPr lang="ro-RO" i="1">
                <a:latin typeface="UT Sans" panose="00000500000000000000" pitchFamily="50" charset="0"/>
              </a:rPr>
              <a:t>Create Netlist</a:t>
            </a:r>
            <a:r>
              <a:rPr lang="ro-RO">
                <a:latin typeface="UT Sans" panose="00000500000000000000" pitchFamily="50" charset="0"/>
              </a:rPr>
              <a:t>. Se deschide fereastra de dialog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5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Descrierea structurală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>
                <a:latin typeface="UT Sans" panose="00000500000000000000" pitchFamily="50" charset="0"/>
              </a:rPr>
              <a:t>folose</a:t>
            </a:r>
            <a:r>
              <a:rPr lang="ro-RO">
                <a:latin typeface="UT Sans" panose="00000500000000000000" pitchFamily="50" charset="0"/>
              </a:rPr>
              <a:t>şte elemente de circuit ca </a:t>
            </a:r>
            <a:r>
              <a:rPr lang="en-US">
                <a:latin typeface="UT Sans" panose="00000500000000000000" pitchFamily="50" charset="0"/>
              </a:rPr>
              <a:t>re</a:t>
            </a:r>
            <a:r>
              <a:rPr lang="ro-RO">
                <a:latin typeface="UT Sans" panose="00000500000000000000" pitchFamily="50" charset="0"/>
              </a:rPr>
              <a:t>zistoare, condensatoare şi tranzistoare pentru care există o corespondență directă cu componentele de pe placa de circuit imprimat sau dintr-un circuit integrat.</a:t>
            </a:r>
          </a:p>
          <a:p>
            <a:pPr marL="365760" indent="-256032">
              <a:defRPr/>
            </a:pPr>
            <a:r>
              <a:rPr lang="ro-RO">
                <a:latin typeface="UT Sans" panose="00000500000000000000" pitchFamily="50" charset="0"/>
              </a:rPr>
              <a:t>timpul de analiză creşte proporțional cu numărul de elemente din circuit fiind dominat de elementele semiconductoare, care sunt descrise de relații neliniare complexe.</a:t>
            </a:r>
          </a:p>
          <a:p>
            <a:pPr marL="365760" indent="-256032">
              <a:defRPr/>
            </a:pPr>
            <a:r>
              <a:rPr lang="ro-RO">
                <a:latin typeface="UT Sans" panose="00000500000000000000" pitchFamily="50" charset="0"/>
              </a:rPr>
              <a:t>durata de analiză fixează o limită pentru mărimea circuitelor care mai pot fi simulate la nivel structural.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52316D-DFE1-4202-81A0-9B140EF7F181}" type="datetime1">
              <a:rPr lang="en-US" smtClean="0"/>
              <a:t>11/20/2018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A9CCC73-5D36-4B6D-B196-80274541A4B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Generarea fişierelor netlist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Se urmăreşte să fie activ tabul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i="1">
                <a:latin typeface="UT Sans" panose="00000500000000000000" pitchFamily="50" charset="0"/>
              </a:rPr>
              <a:t>PCB Editor</a:t>
            </a:r>
            <a:r>
              <a:rPr lang="ro-RO">
                <a:latin typeface="UT Sans" panose="00000500000000000000" pitchFamily="50" charset="0"/>
              </a:rPr>
              <a:t> în care se bifează: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 b="1">
                <a:latin typeface="UT Sans" panose="00000500000000000000" pitchFamily="50" charset="0"/>
              </a:rPr>
              <a:t>View Output</a:t>
            </a:r>
            <a:r>
              <a:rPr lang="ro-RO">
                <a:latin typeface="UT Sans" panose="00000500000000000000" pitchFamily="50" charset="0"/>
              </a:rPr>
              <a:t> ca să poată fi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vizualizate fişierele create;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 b="1">
                <a:latin typeface="UT Sans" panose="00000500000000000000" pitchFamily="50" charset="0"/>
              </a:rPr>
              <a:t>Create or Update PCB Editor </a:t>
            </a:r>
            <a:br>
              <a:rPr lang="ro-RO" b="1">
                <a:latin typeface="UT Sans" panose="00000500000000000000" pitchFamily="50" charset="0"/>
              </a:rPr>
            </a:br>
            <a:r>
              <a:rPr lang="ro-RO" b="1">
                <a:latin typeface="UT Sans" panose="00000500000000000000" pitchFamily="50" charset="0"/>
              </a:rPr>
              <a:t>Board (Netrev)</a:t>
            </a:r>
            <a:r>
              <a:rPr lang="ro-RO">
                <a:latin typeface="UT Sans" panose="00000500000000000000" pitchFamily="50" charset="0"/>
              </a:rPr>
              <a:t>, lasând calea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şi numele fişierului alese de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program. Se observă că se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creează în folderul curent, unde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este proiectul, un folder </a:t>
            </a:r>
            <a:r>
              <a:rPr lang="ro-RO" b="1">
                <a:latin typeface="UT Sans" panose="00000500000000000000" pitchFamily="50" charset="0"/>
              </a:rPr>
              <a:t>allegro</a:t>
            </a:r>
            <a:r>
              <a:rPr lang="ro-RO">
                <a:latin typeface="UT Sans" panose="00000500000000000000" pitchFamily="50" charset="0"/>
              </a:rPr>
              <a:t>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şi în el se salvează fişierul cu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numele plăcii – </a:t>
            </a:r>
            <a:r>
              <a:rPr lang="ro-RO" b="1" i="1">
                <a:latin typeface="UT Sans" panose="00000500000000000000" pitchFamily="50" charset="0"/>
              </a:rPr>
              <a:t>nume</a:t>
            </a:r>
            <a:r>
              <a:rPr lang="ro-RO" b="1">
                <a:latin typeface="UT Sans" panose="00000500000000000000" pitchFamily="50" charset="0"/>
              </a:rPr>
              <a:t>.brd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 b="1">
                <a:latin typeface="UT Sans" panose="00000500000000000000" pitchFamily="50" charset="0"/>
              </a:rPr>
              <a:t>Open Board in OrCAD PCB </a:t>
            </a:r>
            <a:br>
              <a:rPr lang="ro-RO" b="1">
                <a:latin typeface="UT Sans" panose="00000500000000000000" pitchFamily="50" charset="0"/>
              </a:rPr>
            </a:br>
            <a:r>
              <a:rPr lang="ro-RO" b="1">
                <a:latin typeface="UT Sans" panose="00000500000000000000" pitchFamily="50" charset="0"/>
              </a:rPr>
              <a:t>Editor</a:t>
            </a:r>
            <a:r>
              <a:rPr lang="ro-RO">
                <a:latin typeface="UT Sans" panose="00000500000000000000" pitchFamily="50" charset="0"/>
              </a:rPr>
              <a:t>... pentru a lansa automat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aplicația PCB Editor.</a:t>
            </a:r>
            <a:endParaRPr lang="en-US">
              <a:latin typeface="UT Sans" panose="00000500000000000000" pitchFamily="50" charset="0"/>
            </a:endParaRPr>
          </a:p>
          <a:p>
            <a:pPr lvl="0"/>
            <a:r>
              <a:rPr lang="ro-RO">
                <a:latin typeface="UT Sans" panose="00000500000000000000" pitchFamily="50" charset="0"/>
              </a:rPr>
              <a:t>Clic </a:t>
            </a:r>
            <a:r>
              <a:rPr lang="ro-RO" i="1">
                <a:latin typeface="UT Sans" panose="00000500000000000000" pitchFamily="50" charset="0"/>
              </a:rPr>
              <a:t>OK</a:t>
            </a:r>
            <a:r>
              <a:rPr lang="ro-RO">
                <a:latin typeface="UT Sans" panose="00000500000000000000" pitchFamily="50" charset="0"/>
              </a:rPr>
              <a:t> pentru a începe procesul.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57200" y="3535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593209" y="1524000"/>
            <a:ext cx="4474591" cy="4476902"/>
            <a:chOff x="3209925" y="2209800"/>
            <a:chExt cx="3076575" cy="3078163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209800"/>
              <a:ext cx="2781300" cy="3078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3"/>
            <p:cNvSpPr>
              <a:spLocks noChangeShapeType="1"/>
            </p:cNvSpPr>
            <p:nvPr/>
          </p:nvSpPr>
          <p:spPr bwMode="auto">
            <a:xfrm>
              <a:off x="3210718" y="3429000"/>
              <a:ext cx="436563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"/>
            <p:cNvSpPr>
              <a:spLocks noChangeShapeType="1"/>
            </p:cNvSpPr>
            <p:nvPr/>
          </p:nvSpPr>
          <p:spPr bwMode="auto">
            <a:xfrm flipV="1">
              <a:off x="4440238" y="4675187"/>
              <a:ext cx="436562" cy="22066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2"/>
            <p:cNvSpPr>
              <a:spLocks noChangeArrowheads="1"/>
            </p:cNvSpPr>
            <p:nvPr/>
          </p:nvSpPr>
          <p:spPr bwMode="auto">
            <a:xfrm>
              <a:off x="3517900" y="2408238"/>
              <a:ext cx="377825" cy="1206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0"/>
              </a:srgbClr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3"/>
            <p:cNvSpPr>
              <a:spLocks noChangeShapeType="1"/>
            </p:cNvSpPr>
            <p:nvPr/>
          </p:nvSpPr>
          <p:spPr bwMode="auto">
            <a:xfrm>
              <a:off x="3209925" y="3544888"/>
              <a:ext cx="436563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7291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Apare fereastra de progres a creării netlist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pPr lvl="0"/>
            <a:r>
              <a:rPr lang="ro-RO" i="1">
                <a:latin typeface="UT Sans" panose="00000500000000000000" pitchFamily="50" charset="0"/>
              </a:rPr>
              <a:t>Capture</a:t>
            </a:r>
            <a:r>
              <a:rPr lang="ro-RO">
                <a:latin typeface="UT Sans" panose="00000500000000000000" pitchFamily="50" charset="0"/>
              </a:rPr>
              <a:t> a generat astfel fişierele netlist (pstxnet.dat, pstxprt.dat şi pstchip.dat), face un raport în fereastra </a:t>
            </a:r>
            <a:r>
              <a:rPr lang="ro-RO" i="1">
                <a:latin typeface="UT Sans" panose="00000500000000000000" pitchFamily="50" charset="0"/>
              </a:rPr>
              <a:t>Session Log</a:t>
            </a:r>
            <a:r>
              <a:rPr lang="ro-RO">
                <a:latin typeface="UT Sans" panose="00000500000000000000" pitchFamily="50" charset="0"/>
              </a:rPr>
              <a:t> şi lansează </a:t>
            </a:r>
            <a:r>
              <a:rPr lang="ro-RO" i="1">
                <a:latin typeface="UT Sans" panose="00000500000000000000" pitchFamily="50" charset="0"/>
              </a:rPr>
              <a:t>PCB Editor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Se deschide mediul </a:t>
            </a:r>
            <a:r>
              <a:rPr lang="ro-RO" i="1">
                <a:latin typeface="UT Sans" panose="00000500000000000000" pitchFamily="50" charset="0"/>
              </a:rPr>
              <a:t>PCB Editor</a:t>
            </a:r>
            <a:r>
              <a:rPr lang="ro-RO">
                <a:latin typeface="UT Sans" panose="00000500000000000000" pitchFamily="50" charset="0"/>
              </a:rPr>
              <a:t>  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305050"/>
            <a:ext cx="3733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655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Mediul </a:t>
            </a:r>
            <a:r>
              <a:rPr lang="ro-RO" i="1">
                <a:solidFill>
                  <a:srgbClr val="0070C0"/>
                </a:solidFill>
                <a:latin typeface="UT Sans" panose="00000500000000000000" pitchFamily="50" charset="0"/>
              </a:rPr>
              <a:t>PCB Editor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" y="2057400"/>
            <a:ext cx="8634069" cy="4629150"/>
            <a:chOff x="762000" y="2362200"/>
            <a:chExt cx="6126163" cy="3284538"/>
          </a:xfrm>
        </p:grpSpPr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00"/>
            <a:stretch>
              <a:fillRect/>
            </a:stretch>
          </p:blipFill>
          <p:spPr bwMode="auto">
            <a:xfrm>
              <a:off x="762000" y="2362200"/>
              <a:ext cx="6126163" cy="3284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10"/>
            <p:cNvSpPr>
              <a:spLocks/>
            </p:cNvSpPr>
            <p:nvPr/>
          </p:nvSpPr>
          <p:spPr bwMode="auto">
            <a:xfrm>
              <a:off x="6578600" y="2849563"/>
              <a:ext cx="238125" cy="949325"/>
            </a:xfrm>
            <a:prstGeom prst="leftBrace">
              <a:avLst>
                <a:gd name="adj1" fmla="val 33222"/>
                <a:gd name="adj2" fmla="val 50000"/>
              </a:avLst>
            </a:prstGeom>
            <a:noFill/>
            <a:ln w="254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4"/>
            <p:cNvSpPr>
              <a:spLocks noChangeShapeType="1"/>
            </p:cNvSpPr>
            <p:nvPr/>
          </p:nvSpPr>
          <p:spPr bwMode="auto">
            <a:xfrm flipV="1">
              <a:off x="2317750" y="2849563"/>
              <a:ext cx="0" cy="238125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6"/>
            <p:cNvSpPr>
              <a:spLocks noChangeShapeType="1"/>
            </p:cNvSpPr>
            <p:nvPr/>
          </p:nvSpPr>
          <p:spPr bwMode="auto">
            <a:xfrm flipH="1">
              <a:off x="912813" y="3651250"/>
              <a:ext cx="250825" cy="0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2"/>
            <p:cNvSpPr>
              <a:spLocks noChangeShapeType="1"/>
            </p:cNvSpPr>
            <p:nvPr/>
          </p:nvSpPr>
          <p:spPr bwMode="auto">
            <a:xfrm rot="10800000">
              <a:off x="3551238" y="2498725"/>
              <a:ext cx="544512" cy="495300"/>
            </a:xfrm>
            <a:prstGeom prst="bentConnector3">
              <a:avLst>
                <a:gd name="adj1" fmla="val 49940"/>
              </a:avLst>
            </a:prstGeom>
            <a:noFill/>
            <a:ln w="25400">
              <a:solidFill>
                <a:srgbClr val="FFC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4102100" y="2917825"/>
              <a:ext cx="966788" cy="1571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Bara de meniuri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616075" y="3092450"/>
              <a:ext cx="1376363" cy="1571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Bara orizontală de unelte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162050" y="3587750"/>
              <a:ext cx="1295400" cy="1571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Bara verticală de unelte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452563" y="4713288"/>
              <a:ext cx="1177925" cy="15716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Fereastra de comenzi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utoShape 8"/>
            <p:cNvSpPr>
              <a:spLocks noChangeShapeType="1"/>
            </p:cNvSpPr>
            <p:nvPr/>
          </p:nvSpPr>
          <p:spPr bwMode="auto">
            <a:xfrm>
              <a:off x="2041525" y="4870450"/>
              <a:ext cx="0" cy="307975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4"/>
            <p:cNvSpPr>
              <a:spLocks noChangeShapeType="1"/>
            </p:cNvSpPr>
            <p:nvPr/>
          </p:nvSpPr>
          <p:spPr bwMode="auto">
            <a:xfrm>
              <a:off x="6124575" y="4775200"/>
              <a:ext cx="0" cy="511175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622925" y="4430713"/>
              <a:ext cx="1093788" cy="33178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Fereastra „vedere </a:t>
              </a:r>
              <a:endParaRPr kumimoji="0" lang="ro-RO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de ansamblu”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5637213" y="3146425"/>
              <a:ext cx="933450" cy="4064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Taburi de</a:t>
              </a:r>
              <a:endParaRPr kumimoji="0" lang="ro-RO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control şi filtrare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922838" y="4864100"/>
              <a:ext cx="784225" cy="1571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1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Bara de stare</a:t>
              </a:r>
              <a:endParaRPr kumimoji="0" lang="ro-RO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AutoShape 12"/>
            <p:cNvSpPr>
              <a:spLocks noChangeShapeType="1"/>
            </p:cNvSpPr>
            <p:nvPr/>
          </p:nvSpPr>
          <p:spPr bwMode="auto">
            <a:xfrm>
              <a:off x="5332413" y="5041900"/>
              <a:ext cx="0" cy="565150"/>
            </a:xfrm>
            <a:prstGeom prst="straightConnector1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62000" y="190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12192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1219200" y="5646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4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Desenarea conturului plăcii</a:t>
            </a:r>
          </a:p>
          <a:p>
            <a:r>
              <a:rPr lang="en-US" sz="2200">
                <a:latin typeface="UT Sans" panose="00000500000000000000" pitchFamily="50" charset="0"/>
              </a:rPr>
              <a:t>Din bara de meniuri se alege Outline &gt; Board. Se deschide fereastra de dialog</a:t>
            </a:r>
            <a:endParaRPr lang="ro-RO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Cu fereastra de dialog încă deschisă, se mută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cursorul în colțul din stânga, jos, al ferestrei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de lucru, în punctul de coordonate (0.00, 0.00);</a:t>
            </a:r>
            <a:endParaRPr lang="en-US" sz="2200">
              <a:latin typeface="UT Sans" panose="00000500000000000000" pitchFamily="50" charset="0"/>
            </a:endParaRPr>
          </a:p>
          <a:p>
            <a:r>
              <a:rPr lang="ro-RO" sz="2200">
                <a:latin typeface="UT Sans" panose="00000500000000000000" pitchFamily="50" charset="0"/>
              </a:rPr>
              <a:t>Urmărind coordonatele, se mută cursorul în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punctul cu coordonatele finale ale plăcii.</a:t>
            </a:r>
          </a:p>
          <a:p>
            <a:pPr lvl="0"/>
            <a:r>
              <a:rPr lang="ro-RO" sz="2200">
                <a:latin typeface="UT Sans" panose="00000500000000000000" pitchFamily="50" charset="0"/>
              </a:rPr>
              <a:t>Apare un dreptunghi trasat cu linie punctată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iar fereastra de dialog </a:t>
            </a:r>
            <a:r>
              <a:rPr lang="ro-RO" sz="2200" i="1">
                <a:latin typeface="UT Sans" panose="00000500000000000000" pitchFamily="50" charset="0"/>
              </a:rPr>
              <a:t>Board Outline</a:t>
            </a:r>
            <a:r>
              <a:rPr lang="ro-RO" sz="2200">
                <a:latin typeface="UT Sans" panose="00000500000000000000" pitchFamily="50" charset="0"/>
              </a:rPr>
              <a:t> trece în </a:t>
            </a:r>
            <a:br>
              <a:rPr lang="ro-RO" sz="2200">
                <a:latin typeface="UT Sans" panose="00000500000000000000" pitchFamily="50" charset="0"/>
              </a:rPr>
            </a:br>
            <a:r>
              <a:rPr lang="ro-RO" sz="2200">
                <a:latin typeface="UT Sans" panose="00000500000000000000" pitchFamily="50" charset="0"/>
              </a:rPr>
              <a:t>modul de editare.</a:t>
            </a:r>
          </a:p>
          <a:p>
            <a:pPr lvl="0"/>
            <a:r>
              <a:rPr lang="ro-RO" sz="2200">
                <a:latin typeface="UT Sans" panose="00000500000000000000" pitchFamily="50" charset="0"/>
              </a:rPr>
              <a:t>Parametrul </a:t>
            </a:r>
            <a:r>
              <a:rPr lang="ro-RO" sz="2200" i="1">
                <a:latin typeface="UT Sans" panose="00000500000000000000" pitchFamily="50" charset="0"/>
              </a:rPr>
              <a:t>Board Edge Clearance</a:t>
            </a:r>
            <a:r>
              <a:rPr lang="ro-RO" sz="2200">
                <a:latin typeface="UT Sans" panose="00000500000000000000" pitchFamily="50" charset="0"/>
              </a:rPr>
              <a:t> arată distanța de siguranță față de marginea plăcii pentru plasarea componentelor şi a traseelor.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 i="1">
                <a:latin typeface="UT Sans" panose="00000500000000000000" pitchFamily="50" charset="0"/>
              </a:rPr>
              <a:t>Board Edge Clearance</a:t>
            </a:r>
            <a:r>
              <a:rPr lang="ro-RO" sz="2200">
                <a:latin typeface="UT Sans" panose="00000500000000000000" pitchFamily="50" charset="0"/>
              </a:rPr>
              <a:t> se modifică din 400.00 MIL în 200.00 MIL (adică, aproximativ 5 mm);</a:t>
            </a:r>
            <a:endParaRPr lang="en-US" sz="2200">
              <a:latin typeface="UT Sans" panose="00000500000000000000" pitchFamily="50" charset="0"/>
            </a:endParaRPr>
          </a:p>
          <a:p>
            <a:r>
              <a:rPr lang="ro-RO" sz="2200">
                <a:latin typeface="UT Sans" panose="00000500000000000000" pitchFamily="50" charset="0"/>
              </a:rPr>
              <a:t>Clic pe butonul </a:t>
            </a:r>
            <a:r>
              <a:rPr lang="ro-RO" sz="2200" i="1">
                <a:latin typeface="UT Sans" panose="00000500000000000000" pitchFamily="50" charset="0"/>
              </a:rPr>
              <a:t>Close</a:t>
            </a:r>
            <a:r>
              <a:rPr lang="ro-RO" sz="2200">
                <a:latin typeface="UT Sans" panose="00000500000000000000" pitchFamily="50" charset="0"/>
              </a:rPr>
              <a:t> din fereastra de dialog </a:t>
            </a:r>
            <a:r>
              <a:rPr lang="ro-RO" sz="2200" i="1">
                <a:latin typeface="UT Sans" panose="00000500000000000000" pitchFamily="50" charset="0"/>
              </a:rPr>
              <a:t>Board Outline</a:t>
            </a:r>
            <a:r>
              <a:rPr lang="ro-RO" sz="2200">
                <a:latin typeface="UT Sans" panose="00000500000000000000" pitchFamily="50" charset="0"/>
              </a:rPr>
              <a:t>.</a:t>
            </a:r>
            <a:endParaRPr lang="ro-RO" sz="22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 sz="2200">
                <a:latin typeface="UT Sans" panose="00000500000000000000" pitchFamily="50" charset="0"/>
              </a:rPr>
              <a:t>Se salvează placa.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3078480" cy="212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604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Noțiuni de OrCAD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o-RO" b="1">
                <a:latin typeface="UT Sans" panose="00000500000000000000" pitchFamily="50" charset="0"/>
              </a:rPr>
              <a:t>	</a:t>
            </a: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Cheia succesului</a:t>
            </a:r>
            <a:r>
              <a:rPr lang="ro-RO" sz="2800" b="1">
                <a:latin typeface="UT Sans" panose="00000500000000000000" pitchFamily="50" charset="0"/>
              </a:rPr>
              <a:t> </a:t>
            </a:r>
            <a:r>
              <a:rPr lang="ro-RO" sz="2800">
                <a:latin typeface="UT Sans" panose="00000500000000000000" pitchFamily="50" charset="0"/>
              </a:rPr>
              <a:t>în proiectare şi fabricație constă: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în înțelegerea PCB-ului însuşi şi </a:t>
            </a:r>
          </a:p>
          <a:p>
            <a:pPr lvl="1"/>
            <a:r>
              <a:rPr lang="ro-RO" sz="2400">
                <a:latin typeface="UT Sans" panose="00000500000000000000" pitchFamily="50" charset="0"/>
              </a:rPr>
              <a:t>în modul în care se folosesc unelte</a:t>
            </a:r>
            <a:r>
              <a:rPr lang="en-US" sz="2400">
                <a:latin typeface="UT Sans" panose="00000500000000000000" pitchFamily="50" charset="0"/>
              </a:rPr>
              <a:t>le CAE </a:t>
            </a:r>
            <a:r>
              <a:rPr lang="ro-RO" sz="2400">
                <a:latin typeface="UT Sans" panose="00000500000000000000" pitchFamily="50" charset="0"/>
              </a:rPr>
              <a:t> pentru crearea PCB-ului.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3E43FD7-B06B-44E2-884B-D4DD66C572A9}" type="datetime1">
              <a:rPr lang="en-US" smtClean="0"/>
              <a:t>11/20/2018</a:t>
            </a:fld>
            <a:endParaRPr lang="en-US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73A510-7A39-4557-BC34-838484727D47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Un circuit imprimat (Printed Circuit Board – PCB) este alc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tuit din 2 p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r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 de baz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:</a:t>
            </a:r>
          </a:p>
          <a:p>
            <a:pPr marL="624078" indent="-514350"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  <a:latin typeface="UT Sans" panose="00000500000000000000" pitchFamily="50" charset="0"/>
              </a:rPr>
              <a:t>Suportul izolator </a:t>
            </a:r>
            <a:r>
              <a:rPr lang="en-US">
                <a:latin typeface="UT Sans" panose="00000500000000000000" pitchFamily="50" charset="0"/>
              </a:rPr>
              <a:t>(placa)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=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structura care din punct de vedere fizic sus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ine componentele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traseele imprimate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asigur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izola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ia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ntre trasee.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Substrat</a:t>
            </a:r>
            <a:r>
              <a:rPr lang="ro-RO">
                <a:latin typeface="UT Sans" panose="00000500000000000000" pitchFamily="50" charset="0"/>
              </a:rPr>
              <a:t>ul</a:t>
            </a:r>
            <a:r>
              <a:rPr lang="en-US">
                <a:latin typeface="UT Sans" panose="00000500000000000000" pitchFamily="50" charset="0"/>
              </a:rPr>
              <a:t> tipic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=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FR4 (ﬁber-glass–epoxy laminate).</a:t>
            </a:r>
          </a:p>
          <a:p>
            <a:pPr marL="624078" indent="-514350"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  <a:latin typeface="UT Sans" panose="00000500000000000000" pitchFamily="50" charset="0"/>
              </a:rPr>
              <a:t>Circuitul imprimat </a:t>
            </a:r>
            <a:r>
              <a:rPr lang="en-US">
                <a:latin typeface="UT Sans" panose="00000500000000000000" pitchFamily="50" charset="0"/>
              </a:rPr>
              <a:t>(traseele de cupru)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9EEB-CCBF-4D21-8E0B-D743CAD6F39B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Se porneste de la o placa izolatoare acoperita pe toata suprafata cu o folie subtire de cupru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98D4-7EB7-4EF1-9ABD-9BE98AB4B13C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208" y="2571750"/>
            <a:ext cx="5578192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46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Cablaj dublu placat</a:t>
            </a:r>
          </a:p>
          <a:p>
            <a:pPr algn="ctr"/>
            <a:r>
              <a:rPr lang="en-US"/>
              <a:t>(pe 2 straturi)</a:t>
            </a:r>
          </a:p>
        </p:txBody>
      </p:sp>
    </p:spTree>
    <p:extLst>
      <p:ext uri="{BB962C8B-B14F-4D97-AF65-F5344CB8AC3E}">
        <p14:creationId xmlns:p14="http://schemas.microsoft.com/office/powerpoint/2010/main" val="762588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sz="4400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UT Sans" panose="00000500000000000000" pitchFamily="50" charset="0"/>
              </a:rPr>
              <a:t>Cablaj multistrat</a:t>
            </a: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pPr>
              <a:buNone/>
            </a:pPr>
            <a:endParaRPr lang="en-US" b="1">
              <a:latin typeface="UT Sans" panose="00000500000000000000" pitchFamily="50" charset="0"/>
            </a:endParaRPr>
          </a:p>
          <a:p>
            <a:pPr>
              <a:buNone/>
            </a:pPr>
            <a:r>
              <a:rPr lang="en-US" b="1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Pre-preg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UT Sans" panose="00000500000000000000" pitchFamily="50" charset="0"/>
              </a:rPr>
              <a:t> is a term for "pre-impregnated" composite fibres. These usually take the form of a weave or are uni-directional. They already contain an amount of the matrix material used to bond them together and to other components during manufacture. The pre-preg are mostly stored in cooled areas since activation is most commonly done by heat. Hence, composite structures built of pre-pregs will mostly require an oven or autoclave to cure out.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7DAB-143E-4789-9AFE-CAF8CAFCFCD7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74627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0421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Exemple de realizare a circuitelor multistrat</a:t>
            </a: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pPr marL="624078" indent="-514350">
              <a:buAutoNum type="alphaLcParenBoth"/>
            </a:pPr>
            <a:r>
              <a:rPr lang="en-US" sz="2000">
                <a:latin typeface="UT Sans" panose="00000500000000000000" pitchFamily="50" charset="0"/>
              </a:rPr>
              <a:t>3 cablaje dublu-placate lipite </a:t>
            </a:r>
            <a:r>
              <a:rPr lang="ro-RO" sz="2000">
                <a:latin typeface="UT Sans" panose="00000500000000000000" pitchFamily="50" charset="0"/>
              </a:rPr>
              <a:t>î</a:t>
            </a:r>
            <a:r>
              <a:rPr lang="en-US" sz="2000">
                <a:latin typeface="UT Sans" panose="00000500000000000000" pitchFamily="50" charset="0"/>
              </a:rPr>
              <a:t>ntre ele cu 2 prepreg; </a:t>
            </a:r>
          </a:p>
          <a:p>
            <a:pPr marL="624078" indent="-514350">
              <a:buAutoNum type="alphaLcParenBoth"/>
            </a:pPr>
            <a:r>
              <a:rPr lang="en-US" sz="2000">
                <a:latin typeface="UT Sans" panose="00000500000000000000" pitchFamily="50" charset="0"/>
              </a:rPr>
              <a:t>2 cablaje dublu-placate, 3 prepreg </a:t>
            </a:r>
            <a:r>
              <a:rPr lang="ro-RO" sz="2000">
                <a:latin typeface="UT Sans" panose="00000500000000000000" pitchFamily="50" charset="0"/>
              </a:rPr>
              <a:t>ş</a:t>
            </a:r>
            <a:r>
              <a:rPr lang="en-US" sz="2000">
                <a:latin typeface="UT Sans" panose="00000500000000000000" pitchFamily="50" charset="0"/>
              </a:rPr>
              <a:t>i folii exterioare de cupru pentru traseele “top” </a:t>
            </a:r>
            <a:r>
              <a:rPr lang="ro-RO" sz="2000">
                <a:latin typeface="UT Sans" panose="00000500000000000000" pitchFamily="50" charset="0"/>
              </a:rPr>
              <a:t>ş</a:t>
            </a:r>
            <a:r>
              <a:rPr lang="en-US" sz="2000">
                <a:latin typeface="UT Sans" panose="00000500000000000000" pitchFamily="50" charset="0"/>
              </a:rPr>
              <a:t>i “bottom”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B5AF-515D-4B7A-99D3-3361333D95D3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0"/>
            <a:ext cx="90091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5313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Straturile interioare (inner) sunt realizate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nainte de efectuarea lipirii straturilor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urilor.</a:t>
            </a:r>
          </a:p>
          <a:p>
            <a:r>
              <a:rPr lang="en-US">
                <a:latin typeface="UT Sans" panose="00000500000000000000" pitchFamily="50" charset="0"/>
              </a:rPr>
              <a:t>Straturile exterioare se corodeaz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dup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lipirea tuturor straturilor (a).</a:t>
            </a:r>
          </a:p>
          <a:p>
            <a:r>
              <a:rPr lang="en-US">
                <a:latin typeface="UT Sans" panose="00000500000000000000" pitchFamily="50" charset="0"/>
              </a:rPr>
              <a:t>Folia de cupru este mai ieftin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dec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t acoperirea cu cupru, motiv pentru care se prefera structura (b).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3C9-D752-4EF5-B70E-B1D1816AE996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267200"/>
            <a:ext cx="90091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014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Descrierea funcțională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constă în gruparea mai multor componente într-un bloc, după </a:t>
            </a:r>
            <a:r>
              <a:rPr lang="ro-RO" u="sng">
                <a:latin typeface="UT Sans" panose="00000500000000000000" pitchFamily="50" charset="0"/>
              </a:rPr>
              <a:t>criteriul funcției</a:t>
            </a:r>
            <a:r>
              <a:rPr lang="ro-RO">
                <a:latin typeface="UT Sans" panose="00000500000000000000" pitchFamily="50" charset="0"/>
              </a:rPr>
              <a:t> pe care o realizează (ex. blocuri de câștig, oscilatoare, integratoare, derivatoare, blocuri NAND (ȘI-NU) și NOR (SAU-NU), sumatoare etc.)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descrierea SPICE a blocului trebuie să fie un circuit echivalent care realizează aceeași funcție ca și implementarea la nivel de componente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modelul funcțional poate fi construit cu mai puține componente și elemente specifice SPICE cum ar fi de exemplu sursele comandate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timpul de simulare este considerabil mai scurt față de cel necesar simulării circuitelor descrise structural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52316D-DFE1-4202-81A0-9B140EF7F181}" type="datetime1">
              <a:rPr lang="en-US" smtClean="0"/>
              <a:t>11/20/2018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A9CCC73-5D36-4B6D-B196-80274541A4B1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82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UT Sans" panose="00000500000000000000" pitchFamily="50" charset="0"/>
              </a:rPr>
              <a:t>(c) Metoda care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mbin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mai multe tehnici de fabrica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ie: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A0D-8F26-44A0-8FE5-F7168E4EC49C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8887200" cy="404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6084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Fabricarea PCB</a:t>
            </a:r>
            <a:endParaRPr lang="en-US" b="0">
              <a:effectLst/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Realizarea circuitelor imprimate cuprinde,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principal:</a:t>
            </a:r>
          </a:p>
          <a:p>
            <a:pPr marL="624078" indent="-514350">
              <a:buFont typeface="+mj-lt"/>
              <a:buAutoNum type="arabicPeriod"/>
            </a:pPr>
            <a:r>
              <a:rPr lang="en-US">
                <a:latin typeface="UT Sans" panose="00000500000000000000" pitchFamily="50" charset="0"/>
              </a:rPr>
              <a:t>Indepartarea selectiv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a stratului de cupru:</a:t>
            </a:r>
          </a:p>
          <a:p>
            <a:pPr marL="880110" lvl="1" indent="-514350"/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ș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latin typeface="UT Sans" panose="00000500000000000000" pitchFamily="50" charset="0"/>
            </a:endParaRPr>
          </a:p>
          <a:p>
            <a:pPr marL="880110" lvl="1" indent="-514350"/>
            <a:r>
              <a:rPr lang="en-US">
                <a:latin typeface="UT Sans" panose="00000500000000000000" pitchFamily="50" charset="0"/>
              </a:rPr>
              <a:t>Frezare mecanic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latin typeface="UT Sans" panose="00000500000000000000" pitchFamily="50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>
                <a:latin typeface="UT Sans" panose="00000500000000000000" pitchFamily="50" charset="0"/>
              </a:rPr>
              <a:t>Alinierea straturilor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A6D6-9FC0-49E8-889D-806CD1E87FE3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8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3600">
                <a:solidFill>
                  <a:schemeClr val="tx2"/>
                </a:solidFill>
                <a:latin typeface="UT Sans" panose="00000500000000000000" pitchFamily="50" charset="0"/>
              </a:rPr>
              <a:t>Fabricarea PCB </a:t>
            </a:r>
            <a:br>
              <a:rPr lang="en-US" sz="3600">
                <a:solidFill>
                  <a:schemeClr val="tx2"/>
                </a:solidFill>
                <a:latin typeface="UT Sans" panose="00000500000000000000" pitchFamily="50" charset="0"/>
              </a:rPr>
            </a:br>
            <a:r>
              <a:rPr lang="en-US" sz="3600">
                <a:solidFill>
                  <a:schemeClr val="tx2"/>
                </a:solidFill>
                <a:latin typeface="UT Sans" panose="00000500000000000000" pitchFamily="50" charset="0"/>
              </a:rPr>
              <a:t>Fotolitografie </a:t>
            </a:r>
            <a:r>
              <a:rPr lang="ro-RO" sz="3600">
                <a:solidFill>
                  <a:schemeClr val="tx2"/>
                </a:solidFill>
                <a:latin typeface="UT Sans" panose="00000500000000000000" pitchFamily="50" charset="0"/>
              </a:rPr>
              <a:t>ş</a:t>
            </a:r>
            <a:r>
              <a:rPr lang="en-US" sz="3600">
                <a:solidFill>
                  <a:schemeClr val="tx2"/>
                </a:solidFill>
                <a:latin typeface="UT Sans" panose="00000500000000000000" pitchFamily="50" charset="0"/>
              </a:rPr>
              <a:t>i corodare chimic</a:t>
            </a:r>
            <a:r>
              <a:rPr lang="ro-RO" sz="3600">
                <a:solidFill>
                  <a:schemeClr val="tx2"/>
                </a:solidFill>
                <a:latin typeface="UT Sans" panose="00000500000000000000" pitchFamily="50" charset="0"/>
              </a:rPr>
              <a:t>ă</a:t>
            </a:r>
            <a:endParaRPr lang="en-US" sz="3600">
              <a:solidFill>
                <a:schemeClr val="tx2"/>
              </a:solidFill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>
                <a:latin typeface="UT Sans" panose="00000500000000000000" pitchFamily="50" charset="0"/>
              </a:rPr>
              <a:t>Acoperire cu fotorezist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8B01-E38C-4D0B-BB48-5A19333C5DC5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2286000"/>
            <a:ext cx="7200900" cy="413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0788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>
                <a:solidFill>
                  <a:schemeClr val="tx2"/>
                </a:solidFill>
                <a:latin typeface="UT Sans" panose="00000500000000000000" pitchFamily="50" charset="0"/>
              </a:rPr>
              <a:t>Fotolitografie </a:t>
            </a:r>
            <a:r>
              <a:rPr lang="ro-RO" sz="4000">
                <a:solidFill>
                  <a:schemeClr val="tx2"/>
                </a:solidFill>
                <a:latin typeface="UT Sans" panose="00000500000000000000" pitchFamily="50" charset="0"/>
              </a:rPr>
              <a:t>ş</a:t>
            </a:r>
            <a:r>
              <a:rPr lang="en-US" sz="4000">
                <a:solidFill>
                  <a:schemeClr val="tx2"/>
                </a:solidFill>
                <a:latin typeface="UT Sans" panose="00000500000000000000" pitchFamily="50" charset="0"/>
              </a:rPr>
              <a:t>i corodare chimic</a:t>
            </a:r>
            <a:r>
              <a:rPr lang="ro-RO" sz="4000">
                <a:solidFill>
                  <a:schemeClr val="tx2"/>
                </a:solidFill>
                <a:latin typeface="UT Sans" panose="00000500000000000000" pitchFamily="50" charset="0"/>
              </a:rPr>
              <a:t>ă</a:t>
            </a:r>
            <a:endParaRPr lang="en-US" sz="4000">
              <a:solidFill>
                <a:schemeClr val="tx2"/>
              </a:solidFill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2"/>
            </a:pPr>
            <a:r>
              <a:rPr lang="en-US">
                <a:latin typeface="UT Sans" panose="00000500000000000000" pitchFamily="50" charset="0"/>
              </a:rPr>
              <a:t>Utilizarea m</a:t>
            </a:r>
            <a:r>
              <a:rPr lang="ro-RO">
                <a:latin typeface="UT Sans" panose="00000500000000000000" pitchFamily="50" charset="0"/>
              </a:rPr>
              <a:t>ăş</a:t>
            </a:r>
            <a:r>
              <a:rPr lang="en-US">
                <a:latin typeface="UT Sans" panose="00000500000000000000" pitchFamily="50" charset="0"/>
              </a:rPr>
              <a:t>tilor pentru expunerea selectiv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la raze ultraviolete a fotorezistului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8811-DCA5-42FB-97C5-6270C1F975CF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53954"/>
            <a:ext cx="9144000" cy="290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47800" y="5638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(a) masca pozitiv</a:t>
            </a:r>
            <a:r>
              <a:rPr lang="ro-RO"/>
              <a:t>ă</a:t>
            </a:r>
            <a:r>
              <a:rPr lang="en-US"/>
              <a:t>		       (b) masca negativ</a:t>
            </a:r>
            <a:r>
              <a:rPr lang="ro-RO"/>
              <a:t>ă</a:t>
            </a:r>
            <a:endParaRPr lang="en-US"/>
          </a:p>
          <a:p>
            <a:r>
              <a:rPr lang="en-US"/>
              <a:t>pt. fotorezist pozitiv		        pt. fotorezist negativ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800" y="32766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2971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26670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traseu</a:t>
            </a:r>
          </a:p>
        </p:txBody>
      </p:sp>
    </p:spTree>
    <p:extLst>
      <p:ext uri="{BB962C8B-B14F-4D97-AF65-F5344CB8AC3E}">
        <p14:creationId xmlns:p14="http://schemas.microsoft.com/office/powerpoint/2010/main" val="4253607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>
                <a:solidFill>
                  <a:schemeClr val="tx2"/>
                </a:solidFill>
                <a:latin typeface="UT Sans" panose="00000500000000000000" pitchFamily="50" charset="0"/>
              </a:rPr>
              <a:t>Fotolitografie </a:t>
            </a:r>
            <a:r>
              <a:rPr lang="ro-RO" sz="4000">
                <a:solidFill>
                  <a:schemeClr val="tx2"/>
                </a:solidFill>
                <a:latin typeface="UT Sans" panose="00000500000000000000" pitchFamily="50" charset="0"/>
              </a:rPr>
              <a:t>ş</a:t>
            </a:r>
            <a:r>
              <a:rPr lang="en-US" sz="4000">
                <a:solidFill>
                  <a:schemeClr val="tx2"/>
                </a:solidFill>
                <a:latin typeface="UT Sans" panose="00000500000000000000" pitchFamily="50" charset="0"/>
              </a:rPr>
              <a:t>i corodare chimic</a:t>
            </a:r>
            <a:r>
              <a:rPr lang="ro-RO" sz="4000">
                <a:solidFill>
                  <a:schemeClr val="tx2"/>
                </a:solidFill>
                <a:latin typeface="UT Sans" panose="00000500000000000000" pitchFamily="50" charset="0"/>
              </a:rPr>
              <a:t>ă</a:t>
            </a:r>
            <a:endParaRPr lang="en-US" sz="4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Masca se pune pe fotorezist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C2A8-0A20-42AE-BAAB-70648096BE33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090" y="2124370"/>
            <a:ext cx="5284710" cy="389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96245" y="625788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Exemplu: masca pozitiv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pus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pe fotorezistul pozitiv </a:t>
            </a:r>
          </a:p>
        </p:txBody>
      </p:sp>
    </p:spTree>
    <p:extLst>
      <p:ext uri="{BB962C8B-B14F-4D97-AF65-F5344CB8AC3E}">
        <p14:creationId xmlns:p14="http://schemas.microsoft.com/office/powerpoint/2010/main" val="325768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3"/>
            </a:pPr>
            <a:r>
              <a:rPr lang="en-US">
                <a:latin typeface="UT Sans" panose="00000500000000000000" pitchFamily="50" charset="0"/>
              </a:rPr>
              <a:t>Corodarea fotorezistului (developare):</a:t>
            </a:r>
          </a:p>
          <a:p>
            <a:pPr marL="708660" lvl="1" indent="-342900"/>
            <a:r>
              <a:rPr lang="en-US" sz="2400">
                <a:latin typeface="UT Sans" panose="00000500000000000000" pitchFamily="50" charset="0"/>
              </a:rPr>
              <a:t>La </a:t>
            </a:r>
            <a:r>
              <a:rPr lang="en-US" sz="2400" u="sng">
                <a:latin typeface="UT Sans" panose="00000500000000000000" pitchFamily="50" charset="0"/>
              </a:rPr>
              <a:t>fotorezistul pozitiv</a:t>
            </a:r>
            <a:r>
              <a:rPr lang="en-US" sz="2400">
                <a:latin typeface="UT Sans" panose="00000500000000000000" pitchFamily="50" charset="0"/>
              </a:rPr>
              <a:t>, prin expunere la raze u.v., scade rezisten</a:t>
            </a:r>
            <a:r>
              <a:rPr lang="ro-RO" sz="2400">
                <a:latin typeface="UT Sans" panose="00000500000000000000" pitchFamily="50" charset="0"/>
              </a:rPr>
              <a:t>ț</a:t>
            </a:r>
            <a:r>
              <a:rPr lang="en-US" sz="2400">
                <a:latin typeface="UT Sans" panose="00000500000000000000" pitchFamily="50" charset="0"/>
              </a:rPr>
              <a:t>a mecanic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 fotorezistul expus se </a:t>
            </a:r>
            <a:r>
              <a:rPr lang="ro-RO" sz="2400">
                <a:latin typeface="UT Sans" panose="00000500000000000000" pitchFamily="50" charset="0"/>
              </a:rPr>
              <a:t>î</a:t>
            </a:r>
            <a:r>
              <a:rPr lang="en-US" sz="2400">
                <a:latin typeface="UT Sans" panose="00000500000000000000" pitchFamily="50" charset="0"/>
              </a:rPr>
              <a:t>nl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tur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prin developare. Se folose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te hidroxid de sodiu (NaOH)</a:t>
            </a:r>
          </a:p>
          <a:p>
            <a:pPr marL="708660" lvl="1" indent="-342900"/>
            <a:r>
              <a:rPr lang="en-US" sz="2400">
                <a:latin typeface="UT Sans" panose="00000500000000000000" pitchFamily="50" charset="0"/>
              </a:rPr>
              <a:t>La </a:t>
            </a:r>
            <a:r>
              <a:rPr lang="en-US" sz="2400" u="sng">
                <a:latin typeface="UT Sans" panose="00000500000000000000" pitchFamily="50" charset="0"/>
              </a:rPr>
              <a:t>fotorezistul negativ</a:t>
            </a:r>
            <a:r>
              <a:rPr lang="en-US" sz="2400">
                <a:latin typeface="UT Sans" panose="00000500000000000000" pitchFamily="50" charset="0"/>
              </a:rPr>
              <a:t>, partea expus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devine rezistent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 prin developare se </a:t>
            </a:r>
            <a:r>
              <a:rPr lang="ro-RO" sz="2400">
                <a:latin typeface="UT Sans" panose="00000500000000000000" pitchFamily="50" charset="0"/>
              </a:rPr>
              <a:t>î</a:t>
            </a:r>
            <a:r>
              <a:rPr lang="en-US" sz="2400">
                <a:latin typeface="UT Sans" panose="00000500000000000000" pitchFamily="50" charset="0"/>
              </a:rPr>
              <a:t>nl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tur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partea neexpus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. Se folose</a:t>
            </a:r>
            <a:r>
              <a:rPr lang="ro-RO" sz="2400">
                <a:latin typeface="UT Sans" panose="00000500000000000000" pitchFamily="50" charset="0"/>
              </a:rPr>
              <a:t>ș</a:t>
            </a:r>
            <a:r>
              <a:rPr lang="en-US" sz="2400">
                <a:latin typeface="UT Sans" panose="00000500000000000000" pitchFamily="50" charset="0"/>
              </a:rPr>
              <a:t>te carbonat de sodiu (Na</a:t>
            </a:r>
            <a:r>
              <a:rPr lang="en-US" sz="2400" baseline="-25000">
                <a:latin typeface="UT Sans" panose="00000500000000000000" pitchFamily="50" charset="0"/>
              </a:rPr>
              <a:t>2</a:t>
            </a:r>
            <a:r>
              <a:rPr lang="en-US" sz="2400">
                <a:latin typeface="UT Sans" panose="00000500000000000000" pitchFamily="50" charset="0"/>
              </a:rPr>
              <a:t>CO</a:t>
            </a:r>
            <a:r>
              <a:rPr lang="en-US" sz="2400" baseline="-25000">
                <a:latin typeface="UT Sans" panose="00000500000000000000" pitchFamily="50" charset="0"/>
              </a:rPr>
              <a:t>3</a:t>
            </a:r>
            <a:r>
              <a:rPr lang="en-US" sz="2400">
                <a:latin typeface="UT Sans" panose="00000500000000000000" pitchFamily="50" charset="0"/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8301-1FFA-4BAF-9E02-5FE1C98E910D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28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en-US">
                <a:latin typeface="UT Sans" panose="00000500000000000000" pitchFamily="50" charset="0"/>
              </a:rPr>
              <a:t>Fotorezist developat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83EF-93A7-41A5-8A12-B7B38DF2D237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276" y="2286000"/>
            <a:ext cx="6120724" cy="407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2219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4"/>
            </a:pPr>
            <a:r>
              <a:rPr lang="en-US">
                <a:latin typeface="UT Sans" panose="00000500000000000000" pitchFamily="50" charset="0"/>
              </a:rPr>
              <a:t>Inl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turarea cuprului nedorit</a:t>
            </a:r>
            <a:r>
              <a:rPr lang="ro-RO">
                <a:latin typeface="UT Sans" panose="00000500000000000000" pitchFamily="50" charset="0"/>
              </a:rPr>
              <a:t>:</a:t>
            </a:r>
            <a:r>
              <a:rPr lang="en-US">
                <a:latin typeface="UT Sans" panose="00000500000000000000" pitchFamily="50" charset="0"/>
              </a:rPr>
              <a:t> se folose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te solu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 de clorur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feric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(FeCl</a:t>
            </a:r>
            <a:r>
              <a:rPr lang="en-US" baseline="-25000">
                <a:latin typeface="UT Sans" panose="00000500000000000000" pitchFamily="50" charset="0"/>
              </a:rPr>
              <a:t>3</a:t>
            </a:r>
            <a:r>
              <a:rPr lang="en-US">
                <a:latin typeface="UT Sans" panose="00000500000000000000" pitchFamily="50" charset="0"/>
              </a:rPr>
              <a:t>) sau persulfat de sodiu (Na</a:t>
            </a:r>
            <a:r>
              <a:rPr lang="en-US" baseline="-25000">
                <a:latin typeface="UT Sans" panose="00000500000000000000" pitchFamily="50" charset="0"/>
              </a:rPr>
              <a:t>2</a:t>
            </a:r>
            <a:r>
              <a:rPr lang="en-US">
                <a:latin typeface="UT Sans" panose="00000500000000000000" pitchFamily="50" charset="0"/>
              </a:rPr>
              <a:t>S</a:t>
            </a:r>
            <a:r>
              <a:rPr lang="en-US" baseline="-25000">
                <a:latin typeface="UT Sans" panose="00000500000000000000" pitchFamily="50" charset="0"/>
              </a:rPr>
              <a:t>2</a:t>
            </a:r>
            <a:r>
              <a:rPr lang="en-US">
                <a:latin typeface="UT Sans" panose="00000500000000000000" pitchFamily="50" charset="0"/>
              </a:rPr>
              <a:t>O</a:t>
            </a:r>
            <a:r>
              <a:rPr lang="en-US" baseline="-25000">
                <a:latin typeface="UT Sans" panose="00000500000000000000" pitchFamily="50" charset="0"/>
              </a:rPr>
              <a:t>8</a:t>
            </a:r>
            <a:r>
              <a:rPr lang="en-US">
                <a:latin typeface="UT Sans" panose="00000500000000000000" pitchFamily="50" charset="0"/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EB12-5894-479C-A639-DED11D2D32FE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726614"/>
            <a:ext cx="5486400" cy="390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84113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Fotolitografie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corodare chimic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5"/>
            </a:pPr>
            <a:r>
              <a:rPr lang="en-US">
                <a:latin typeface="UT Sans" panose="00000500000000000000" pitchFamily="50" charset="0"/>
              </a:rPr>
              <a:t>Inl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turarea fotorezistului</a:t>
            </a:r>
            <a:r>
              <a:rPr lang="ro-RO">
                <a:latin typeface="UT Sans" panose="00000500000000000000" pitchFamily="50" charset="0"/>
              </a:rPr>
              <a:t>:</a:t>
            </a:r>
            <a:r>
              <a:rPr lang="en-US">
                <a:latin typeface="UT Sans" panose="00000500000000000000" pitchFamily="50" charset="0"/>
              </a:rPr>
              <a:t> rezult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modelul dorit de cupru corodat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3ECC-1E62-4DF2-A0D1-102F661D5EC4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2514600"/>
            <a:ext cx="5648325" cy="415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30495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Frezarea mecanic</a:t>
            </a:r>
            <a:r>
              <a:rPr lang="ro-RO">
                <a:latin typeface="UT Sans" panose="00000500000000000000" pitchFamily="50" charset="0"/>
              </a:rPr>
              <a:t>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Se folose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te la serii mici de produc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en-US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Se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minimul de cupru pentru a se asigura izolarea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ntre trasee</a:t>
            </a:r>
            <a:r>
              <a:rPr lang="ro-RO">
                <a:latin typeface="UT Sans" panose="00000500000000000000" pitchFamily="50" charset="0"/>
              </a:rPr>
              <a:t>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86826-A06A-4384-97A7-0E88A0D4B4F2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19400"/>
            <a:ext cx="5638800" cy="377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439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Tx/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Subcircuite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SPICE permite crearea de către utilizator a </a:t>
            </a:r>
            <a:r>
              <a:rPr lang="ro-RO" b="1">
                <a:solidFill>
                  <a:schemeClr val="tx2"/>
                </a:solidFill>
                <a:latin typeface="UT Sans" panose="00000500000000000000" pitchFamily="50" charset="0"/>
              </a:rPr>
              <a:t>subcircuitelor</a:t>
            </a:r>
            <a:r>
              <a:rPr lang="ro-RO">
                <a:latin typeface="UT Sans" panose="00000500000000000000" pitchFamily="50" charset="0"/>
              </a:rPr>
              <a:t>, care permit utilizatorului să definească o subrețea sau un bloc, care poate fi apoi instanțiat (apelat) în mod repetat în întregul circuit.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de exemplu, pentru un amplificator care apare de mai multe ori într-un circuit mai mare, se poate defini o singură dată un subcircuit, descris funcțional sau la nivel de tranzistor, care apoi este instanțiat în mod repetat pentru a forma un circuit mai complex.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52316D-DFE1-4202-81A0-9B140EF7F181}" type="datetime1">
              <a:rPr lang="en-US" smtClean="0"/>
              <a:t>11/20/2018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A9CCC73-5D36-4B6D-B196-80274541A4B1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081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Alinierea straturilor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In englez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se nume</a:t>
            </a:r>
            <a:r>
              <a:rPr lang="ro-RO">
                <a:latin typeface="UT Sans" panose="00000500000000000000" pitchFamily="50" charset="0"/>
              </a:rPr>
              <a:t>ș</a:t>
            </a:r>
            <a:r>
              <a:rPr lang="en-US">
                <a:latin typeface="UT Sans" panose="00000500000000000000" pitchFamily="50" charset="0"/>
              </a:rPr>
              <a:t>te “Layer registration”</a:t>
            </a:r>
          </a:p>
          <a:p>
            <a:r>
              <a:rPr lang="en-US">
                <a:latin typeface="UT Sans" panose="00000500000000000000" pitchFamily="50" charset="0"/>
              </a:rPr>
              <a:t>Straturile care alc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tuiesc un circuit multistrat se aliniaz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apoi se lipesc.</a:t>
            </a:r>
          </a:p>
          <a:p>
            <a:r>
              <a:rPr lang="en-US">
                <a:latin typeface="UT Sans" panose="00000500000000000000" pitchFamily="50" charset="0"/>
              </a:rPr>
              <a:t>Tiparele de aliniere se numesc “fiduci”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constau din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 de ghidare.</a:t>
            </a:r>
          </a:p>
          <a:p>
            <a:r>
              <a:rPr lang="en-US">
                <a:latin typeface="UT Sans" panose="00000500000000000000" pitchFamily="50" charset="0"/>
              </a:rPr>
              <a:t>Straturile aliniate se lipesc prin presare la cald (asamblare).</a:t>
            </a:r>
          </a:p>
          <a:p>
            <a:r>
              <a:rPr lang="en-US">
                <a:latin typeface="UT Sans" panose="00000500000000000000" pitchFamily="50" charset="0"/>
              </a:rPr>
              <a:t>Dup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asamblare se dau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urile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placa multistrat. Pot fi:</a:t>
            </a:r>
          </a:p>
          <a:p>
            <a:pPr lvl="1"/>
            <a:r>
              <a:rPr lang="en-US" sz="2400">
                <a:latin typeface="UT Sans" panose="00000500000000000000" pitchFamily="50" charset="0"/>
              </a:rPr>
              <a:t>G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uri nemetalizate</a:t>
            </a:r>
          </a:p>
          <a:p>
            <a:pPr lvl="1"/>
            <a:r>
              <a:rPr lang="en-US" sz="2400">
                <a:latin typeface="UT Sans" panose="00000500000000000000" pitchFamily="50" charset="0"/>
              </a:rPr>
              <a:t>G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uri metalizate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8468-AE3B-4AD6-A838-8A0155A13733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78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 metalizate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/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nemetalizate</a:t>
            </a:r>
            <a:endParaRPr lang="en-US" b="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>
                <a:latin typeface="UT Sans" panose="00000500000000000000" pitchFamily="50" charset="0"/>
              </a:rPr>
              <a:t>(a) g</a:t>
            </a:r>
            <a:r>
              <a:rPr lang="ro-RO" sz="2000">
                <a:latin typeface="UT Sans" panose="00000500000000000000" pitchFamily="50" charset="0"/>
              </a:rPr>
              <a:t>ă</a:t>
            </a:r>
            <a:r>
              <a:rPr lang="en-US" sz="2000">
                <a:latin typeface="UT Sans" panose="00000500000000000000" pitchFamily="50" charset="0"/>
              </a:rPr>
              <a:t>uri nemetalizate			(b) g</a:t>
            </a:r>
            <a:r>
              <a:rPr lang="ro-RO" sz="2000">
                <a:latin typeface="UT Sans" panose="00000500000000000000" pitchFamily="50" charset="0"/>
              </a:rPr>
              <a:t>ă</a:t>
            </a:r>
            <a:r>
              <a:rPr lang="en-US" sz="2000">
                <a:latin typeface="UT Sans" panose="00000500000000000000" pitchFamily="50" charset="0"/>
              </a:rPr>
              <a:t>uri metalizate</a:t>
            </a: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en-US" sz="2000">
              <a:latin typeface="UT Sans" panose="00000500000000000000" pitchFamily="50" charset="0"/>
            </a:endParaRPr>
          </a:p>
          <a:p>
            <a:pPr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>
              <a:buNone/>
            </a:pPr>
            <a:r>
              <a:rPr lang="en-US" sz="2000">
                <a:latin typeface="UT Sans" panose="00000500000000000000" pitchFamily="50" charset="0"/>
              </a:rPr>
              <a:t>	Metalizarea se face cu strat sub</a:t>
            </a:r>
            <a:r>
              <a:rPr lang="ro-RO" sz="2000">
                <a:latin typeface="UT Sans" panose="00000500000000000000" pitchFamily="50" charset="0"/>
              </a:rPr>
              <a:t>ț</a:t>
            </a:r>
            <a:r>
              <a:rPr lang="en-US" sz="2000">
                <a:latin typeface="UT Sans" panose="00000500000000000000" pitchFamily="50" charset="0"/>
              </a:rPr>
              <a:t>ire de cupru </a:t>
            </a:r>
            <a:br>
              <a:rPr lang="en-US" sz="2000">
                <a:latin typeface="UT Sans" panose="00000500000000000000" pitchFamily="50" charset="0"/>
              </a:rPr>
            </a:br>
            <a:r>
              <a:rPr lang="en-US" sz="2000">
                <a:latin typeface="UT Sans" panose="00000500000000000000" pitchFamily="50" charset="0"/>
              </a:rPr>
              <a:t>(grosime 1mil=0.001in</a:t>
            </a:r>
            <a:r>
              <a:rPr lang="ro-RO" sz="2000">
                <a:latin typeface="UT Sans" panose="00000500000000000000" pitchFamily="50" charset="0"/>
              </a:rPr>
              <a:t> (inci)</a:t>
            </a:r>
            <a:r>
              <a:rPr lang="en-US" sz="2000">
                <a:latin typeface="UT Sans" panose="00000500000000000000" pitchFamily="50" charset="0"/>
              </a:rPr>
              <a:t> adica 25.4mm/1000=0.0254mm)</a:t>
            </a:r>
            <a:endParaRPr lang="ro-RO" sz="2000">
              <a:latin typeface="UT Sans" panose="00000500000000000000" pitchFamily="50" charset="0"/>
            </a:endParaRPr>
          </a:p>
          <a:p>
            <a:pPr>
              <a:buNone/>
            </a:pPr>
            <a:r>
              <a:rPr lang="ro-RO" sz="2000">
                <a:latin typeface="UT Sans" panose="00000500000000000000" pitchFamily="50" charset="0"/>
              </a:rPr>
              <a:t>	Aproximativ, se poate considera 1 mm=40 mils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E4BE-6431-4F08-86D3-8759B536D265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274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40633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Planuri de mas</a:t>
            </a:r>
            <a:r>
              <a:rPr lang="ro-RO">
                <a:latin typeface="UT Sans" panose="00000500000000000000" pitchFamily="50" charset="0"/>
              </a:rPr>
              <a:t>ă </a:t>
            </a:r>
            <a:r>
              <a:rPr lang="en-US">
                <a:latin typeface="UT Sans" panose="00000500000000000000" pitchFamily="50" charset="0"/>
              </a:rPr>
              <a:t>/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alimentare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Nu toate straturile au trasee.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Unele straturi sunt plane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asigur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conexiuni de foarte joas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impedan</a:t>
            </a:r>
            <a:r>
              <a:rPr lang="ro-RO">
                <a:latin typeface="UT Sans" panose="00000500000000000000" pitchFamily="50" charset="0"/>
              </a:rPr>
              <a:t>ță</a:t>
            </a:r>
            <a:r>
              <a:rPr lang="en-US">
                <a:latin typeface="UT Sans" panose="00000500000000000000" pitchFamily="50" charset="0"/>
              </a:rPr>
              <a:t> pentru alimentare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mas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Sunt a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a numitele plane de alimentare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</a:t>
            </a:r>
            <a:r>
              <a:rPr lang="ro-RO">
                <a:latin typeface="UT Sans" panose="00000500000000000000" pitchFamily="50" charset="0"/>
              </a:rPr>
              <a:t>plane </a:t>
            </a:r>
            <a:r>
              <a:rPr lang="en-US">
                <a:latin typeface="UT Sans" panose="00000500000000000000" pitchFamily="50" charset="0"/>
              </a:rPr>
              <a:t>de mas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.</a:t>
            </a:r>
          </a:p>
          <a:p>
            <a:r>
              <a:rPr lang="en-US">
                <a:latin typeface="UT Sans" panose="00000500000000000000" pitchFamily="50" charset="0"/>
              </a:rPr>
              <a:t>Terminalele care se conecteaz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la aceste plane trec prin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 metalizate.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5654-3611-4C54-9BFF-87C3E335FEEF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940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Thermal reliefs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Pentru lipire f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ra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lzire excesiv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,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vecinatatea g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urilor metalizate se efectueaz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 ni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te ferestre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cupru – </a:t>
            </a:r>
            <a:r>
              <a:rPr lang="en-US" b="1">
                <a:latin typeface="UT Sans" panose="00000500000000000000" pitchFamily="50" charset="0"/>
              </a:rPr>
              <a:t>thermal reliefs</a:t>
            </a:r>
            <a:r>
              <a:rPr lang="en-US">
                <a:latin typeface="UT Sans" panose="00000500000000000000" pitchFamily="50" charset="0"/>
              </a:rPr>
              <a:t>, care reduc 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ile de conduc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 termic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dar p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streaz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conexiunile electrice.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0279-59A8-423B-9E7C-A34153BDF684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300128"/>
            <a:ext cx="6019800" cy="34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02120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Clearence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Realizarea zonei “clearence” asigur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izolare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ntre o gaur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metalizat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un plan prin care trece</a:t>
            </a:r>
            <a:r>
              <a:rPr lang="ro-RO">
                <a:latin typeface="UT Sans" panose="00000500000000000000" pitchFamily="50" charset="0"/>
              </a:rPr>
              <a:t> acea metalizare</a:t>
            </a:r>
            <a:r>
              <a:rPr lang="en-US">
                <a:latin typeface="UT Sans" panose="00000500000000000000" pitchFamily="50" charset="0"/>
              </a:rPr>
              <a:t>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120D-84F7-431A-AC8D-51053B895993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17590"/>
            <a:ext cx="6900796" cy="39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76932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UT Sans" panose="00000500000000000000" pitchFamily="50" charset="0"/>
              </a:rPr>
              <a:t>Soldermask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silk screen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Ultimele straturi sunt:</a:t>
            </a:r>
          </a:p>
          <a:p>
            <a:pPr lvl="1"/>
            <a:r>
              <a:rPr lang="en-US" b="1">
                <a:latin typeface="UT Sans" panose="00000500000000000000" pitchFamily="50" charset="0"/>
              </a:rPr>
              <a:t>Soldermask</a:t>
            </a:r>
            <a:r>
              <a:rPr lang="en-US">
                <a:latin typeface="UT Sans" panose="00000500000000000000" pitchFamily="50" charset="0"/>
              </a:rPr>
              <a:t> (verde) cu rol de protec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 la oxidare</a:t>
            </a:r>
            <a:r>
              <a:rPr lang="ro-RO">
                <a:latin typeface="UT Sans" panose="00000500000000000000" pitchFamily="50" charset="0"/>
              </a:rPr>
              <a:t> şi depunere controlată a aliajului de lipit doar pe inelurile din jurul găurilor prin care trec terminalele componentelor;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en-US" b="1">
                <a:latin typeface="UT Sans" panose="00000500000000000000" pitchFamily="50" charset="0"/>
              </a:rPr>
              <a:t>Silk screen </a:t>
            </a:r>
            <a:r>
              <a:rPr lang="en-US">
                <a:latin typeface="UT Sans" panose="00000500000000000000" pitchFamily="50" charset="0"/>
              </a:rPr>
              <a:t>(alb) cu rol de marcare a locului fiec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rei componente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F1C8-FC65-4E4F-B493-A4E20091481B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Cursul nr.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980A-5ABE-48C0-9CAE-DBD941048378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352800"/>
            <a:ext cx="5029200" cy="338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47289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8 decembrie 2018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concert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Invitat </a:t>
            </a:r>
            <a:r>
              <a:rPr lang="en-US">
                <a:latin typeface="UT Sans" panose="00000500000000000000" pitchFamily="50" charset="0"/>
              </a:rPr>
              <a:t>André Rieu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pPr marL="0" indent="0">
              <a:buNone/>
            </a:pPr>
            <a:r>
              <a:rPr lang="en-US">
                <a:latin typeface="UT Sans" panose="00000500000000000000" pitchFamily="50" charset="0"/>
              </a:rPr>
              <a:t>André Léon Marie Nicolas Rieu </a:t>
            </a:r>
            <a:br>
              <a:rPr lang="ro-RO">
                <a:latin typeface="UT Sans" panose="00000500000000000000" pitchFamily="50" charset="0"/>
              </a:rPr>
            </a:br>
            <a:r>
              <a:rPr lang="nl-NL">
                <a:latin typeface="UT Sans" panose="00000500000000000000" pitchFamily="50" charset="0"/>
              </a:rPr>
              <a:t>(n. 1 octombrie 1949, </a:t>
            </a:r>
            <a:br>
              <a:rPr lang="ro-RO">
                <a:latin typeface="UT Sans" panose="00000500000000000000" pitchFamily="50" charset="0"/>
              </a:rPr>
            </a:br>
            <a:r>
              <a:rPr lang="nl-NL">
                <a:latin typeface="UT Sans" panose="00000500000000000000" pitchFamily="50" charset="0"/>
              </a:rPr>
              <a:t>Maastricht, Olanda)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este un violonist, dirijor și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compozitor olandez. </a:t>
            </a:r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en-US">
                <a:latin typeface="UT Sans" panose="00000500000000000000" pitchFamily="50" charset="0"/>
              </a:rPr>
              <a:t>Rieu este cunoscut pentru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înființarea Orchestrei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Johann Strauss în 1987.</a:t>
            </a:r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Orchestra a pornit de la 12 muzicieni, în prezent ajungând la un număr variabil între 80 şi 120 de interpreți.</a:t>
            </a:r>
          </a:p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Primul concert a avut loc la 1 ianuarie 1988.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C5BBD-FF84-4D4F-A92F-D9E535135CBC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"/>
            <a:ext cx="4114800" cy="411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0" y="4572000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o-RO" sz="1600">
                <a:solidFill>
                  <a:srgbClr val="002060"/>
                </a:solidFill>
                <a:latin typeface="UT Sans" panose="00000500000000000000" pitchFamily="50" charset="0"/>
              </a:rPr>
              <a:t>Vioara lui </a:t>
            </a:r>
            <a:r>
              <a:rPr lang="en-US" sz="1600">
                <a:solidFill>
                  <a:srgbClr val="002060"/>
                </a:solidFill>
                <a:latin typeface="UT Sans" panose="00000500000000000000" pitchFamily="50" charset="0"/>
              </a:rPr>
              <a:t>André Rieu</a:t>
            </a:r>
            <a:r>
              <a:rPr lang="ro-RO" sz="1600">
                <a:solidFill>
                  <a:srgbClr val="002060"/>
                </a:solidFill>
                <a:latin typeface="UT Sans" panose="00000500000000000000" pitchFamily="50" charset="0"/>
              </a:rPr>
              <a:t> este </a:t>
            </a:r>
            <a:br>
              <a:rPr lang="ro-RO" sz="1600">
                <a:solidFill>
                  <a:srgbClr val="002060"/>
                </a:solidFill>
                <a:latin typeface="UT Sans" panose="00000500000000000000" pitchFamily="50" charset="0"/>
              </a:rPr>
            </a:br>
            <a:r>
              <a:rPr lang="ro-RO" sz="1600">
                <a:solidFill>
                  <a:srgbClr val="002060"/>
                </a:solidFill>
                <a:latin typeface="UT Sans" panose="00000500000000000000" pitchFamily="50" charset="0"/>
              </a:rPr>
              <a:t>un Stradivarius din anul 1667</a:t>
            </a:r>
            <a:endParaRPr lang="en-US" sz="1600">
              <a:solidFill>
                <a:srgbClr val="002060"/>
              </a:solidFill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53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8 decembrie 2018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concert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Johann Strauss Orchestra a susținut spectacole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în Europa, America de Nord şi de Sud,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Japonia şi Australia.</a:t>
            </a:r>
          </a:p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Turneul extravagant din 2008 a fost însoțit de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reproducerea la scara 1:1 a Palatului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Schönbrunn</a:t>
            </a:r>
            <a:r>
              <a:rPr lang="ro-RO">
                <a:latin typeface="UT Sans" panose="00000500000000000000" pitchFamily="50" charset="0"/>
              </a:rPr>
              <a:t> (Viena, Austria)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al împărătesei Sisi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(</a:t>
            </a:r>
            <a:r>
              <a:rPr lang="en-US">
                <a:latin typeface="UT Sans" panose="00000500000000000000" pitchFamily="50" charset="0"/>
              </a:rPr>
              <a:t>Elisabeta de Wittelsbach</a:t>
            </a:r>
            <a:r>
              <a:rPr lang="ro-RO">
                <a:latin typeface="UT Sans" panose="00000500000000000000" pitchFamily="50" charset="0"/>
              </a:rPr>
              <a:t>)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soția </a:t>
            </a:r>
            <a:r>
              <a:rPr lang="vi-VN"/>
              <a:t>împăratului </a:t>
            </a:r>
            <a:br>
              <a:rPr lang="ro-RO">
                <a:latin typeface="UT Sans" panose="00000500000000000000" pitchFamily="50" charset="0"/>
              </a:rPr>
            </a:br>
            <a:r>
              <a:rPr lang="vi-VN"/>
              <a:t>Franz Joseph al Austriei.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989CD-A2B4-453B-812E-3F9625BADC3C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457199"/>
            <a:ext cx="1996440" cy="307559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/>
          <a:srcRect l="12069" t="13417" r="11801" b="7692"/>
          <a:stretch/>
        </p:blipFill>
        <p:spPr bwMode="auto">
          <a:xfrm>
            <a:off x="4419600" y="4038601"/>
            <a:ext cx="4578243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10400" y="3532796"/>
            <a:ext cx="1987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00">
                <a:solidFill>
                  <a:schemeClr val="accent6">
                    <a:lumMod val="50000"/>
                  </a:schemeClr>
                </a:solidFill>
              </a:rPr>
              <a:t>Portretul împărătesei Austriei de Franz Xaver Winterhalter</a:t>
            </a:r>
            <a:endParaRPr lang="en-US" sz="11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0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just"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Abordarea ierarhică</a:t>
            </a:r>
          </a:p>
          <a:p>
            <a:pPr marL="452628" indent="-342900" algn="just">
              <a:defRPr/>
            </a:pPr>
            <a:r>
              <a:rPr lang="ro-RO">
                <a:latin typeface="UT Sans" panose="00000500000000000000" pitchFamily="50" charset="0"/>
              </a:rPr>
              <a:t>în fișierul de intrare SPICE pentru circuite mari, descrierea listei de conexiuni poate fi lungă și foarte dificil de înțeles</a:t>
            </a:r>
          </a:p>
          <a:p>
            <a:pPr marL="452628" indent="-342900" algn="just">
              <a:defRPr/>
            </a:pPr>
            <a:r>
              <a:rPr lang="ro-RO">
                <a:latin typeface="UT Sans" panose="00000500000000000000" pitchFamily="50" charset="0"/>
              </a:rPr>
              <a:t>ca urmare pentru descrierea circuitelor mari se recomandă o abordare ierarhică, în urma căreia un proiectant poate recunoaște rapid din descrierea SPICE schema bloc de nivel înalt a circuitului</a:t>
            </a:r>
          </a:p>
          <a:p>
            <a:pPr marL="452628" indent="-342900" algn="just">
              <a:defRPr/>
            </a:pPr>
            <a:r>
              <a:rPr lang="ro-RO">
                <a:latin typeface="UT Sans" panose="00000500000000000000" pitchFamily="50" charset="0"/>
              </a:rPr>
              <a:t>capacitatea SPICE de a descrie subcircuite asigură mijloacele necesare unei descrieri ierarhice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6DA32-4521-400C-933F-1DC82090FA55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Cursul nr.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7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o-RO">
                <a:latin typeface="UT Sans" panose="00000500000000000000" pitchFamily="50" charset="0"/>
              </a:rPr>
              <a:t>În cadrul unei descrieri ierarhice, diverse blocuri  pot fi descrise la diferite nivele de precizie</a:t>
            </a:r>
          </a:p>
          <a:p>
            <a:pPr algn="just"/>
            <a:r>
              <a:rPr lang="ro-RO" b="1">
                <a:latin typeface="UT Sans" panose="00000500000000000000" pitchFamily="50" charset="0"/>
              </a:rPr>
              <a:t>Descrierea funcțională</a:t>
            </a:r>
            <a:r>
              <a:rPr lang="ro-RO">
                <a:latin typeface="UT Sans" panose="00000500000000000000" pitchFamily="50" charset="0"/>
              </a:rPr>
              <a:t> poate folosi:</a:t>
            </a:r>
          </a:p>
          <a:p>
            <a:pPr lvl="1" algn="just"/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Modelul ideal</a:t>
            </a:r>
            <a:r>
              <a:rPr lang="ro-RO" sz="2200">
                <a:latin typeface="UT Sans" panose="00000500000000000000" pitchFamily="50" charset="0"/>
              </a:rPr>
              <a:t>, care este cea mai simplă reprezentare a funcției unui bloc dat</a:t>
            </a:r>
          </a:p>
          <a:p>
            <a:pPr lvl="1" algn="just"/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Modelul funcțional</a:t>
            </a:r>
            <a:r>
              <a:rPr lang="ro-RO" sz="2200">
                <a:latin typeface="UT Sans" panose="00000500000000000000" pitchFamily="50" charset="0"/>
              </a:rPr>
              <a:t>, care este mult mai complex și care reproduce caracteristicile de detaliu ale circuitului cum ar fi, de exemplu, limitarea excursiei semnalului de ieșire, valoarea finită a benzii de frecvență și alte restricții privind gama de variație a diverselor mărimi.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8893805-786A-44F1-81C2-0AE383691FB8}" type="datetime1">
              <a:rPr lang="en-US" smtClean="0"/>
              <a:t>11/20/2018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3B1CEE8-76DC-4F5A-BEFA-CC965E9BC7B0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Simularea funcțională și ierarhică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Modelul ideal</a:t>
            </a: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este simplu</a:t>
            </a:r>
            <a:r>
              <a:rPr lang="en-US" sz="2000">
                <a:latin typeface="UT Sans" panose="00000500000000000000" pitchFamily="50" charset="0"/>
              </a:rPr>
              <a:t>,</a:t>
            </a:r>
            <a:endParaRPr lang="ro-RO" sz="2000"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furnizează caracteristica relevantă a dispozitivului</a:t>
            </a:r>
            <a:r>
              <a:rPr lang="en-US" sz="2000">
                <a:latin typeface="UT Sans" panose="00000500000000000000" pitchFamily="50" charset="0"/>
              </a:rPr>
              <a:t>,</a:t>
            </a:r>
            <a:endParaRPr lang="ro-RO" sz="2000"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conduce la timp scur</a:t>
            </a:r>
            <a:r>
              <a:rPr lang="en-US" sz="2000">
                <a:latin typeface="UT Sans" panose="00000500000000000000" pitchFamily="50" charset="0"/>
              </a:rPr>
              <a:t>t</a:t>
            </a:r>
            <a:r>
              <a:rPr lang="ro-RO" sz="2000">
                <a:latin typeface="UT Sans" panose="00000500000000000000" pitchFamily="50" charset="0"/>
              </a:rPr>
              <a:t> de simulare</a:t>
            </a:r>
            <a:r>
              <a:rPr lang="en-US" sz="2000">
                <a:latin typeface="UT Sans" panose="00000500000000000000" pitchFamily="50" charset="0"/>
              </a:rPr>
              <a:t>.</a:t>
            </a:r>
            <a:endParaRPr lang="ro-RO" sz="1800">
              <a:latin typeface="UT Sans" panose="00000500000000000000" pitchFamily="50" charset="0"/>
            </a:endParaRPr>
          </a:p>
          <a:p>
            <a:pPr lvl="1" algn="just"/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Modelul funcțional</a:t>
            </a:r>
            <a:endParaRPr lang="ro-RO" sz="24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este complex</a:t>
            </a:r>
            <a:r>
              <a:rPr lang="en-US" sz="2000">
                <a:latin typeface="UT Sans" panose="00000500000000000000" pitchFamily="50" charset="0"/>
              </a:rPr>
              <a:t>,</a:t>
            </a:r>
            <a:endParaRPr lang="ro-RO" sz="2000"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utilizează un număr de componente considerabil mai mic în comparație cu descrierea </a:t>
            </a:r>
            <a:r>
              <a:rPr lang="en-US" sz="2000">
                <a:latin typeface="UT Sans" panose="00000500000000000000" pitchFamily="50" charset="0"/>
              </a:rPr>
              <a:t>structur</a:t>
            </a:r>
            <a:r>
              <a:rPr lang="ro-RO" sz="2000">
                <a:latin typeface="UT Sans" panose="00000500000000000000" pitchFamily="50" charset="0"/>
              </a:rPr>
              <a:t>ală</a:t>
            </a:r>
            <a:r>
              <a:rPr lang="en-US" sz="2000">
                <a:latin typeface="UT Sans" panose="00000500000000000000" pitchFamily="50" charset="0"/>
              </a:rPr>
              <a:t>,</a:t>
            </a:r>
            <a:endParaRPr lang="ro-RO" sz="2000">
              <a:latin typeface="UT Sans" panose="00000500000000000000" pitchFamily="50" charset="0"/>
            </a:endParaRPr>
          </a:p>
          <a:p>
            <a:pPr lvl="2" algn="just"/>
            <a:r>
              <a:rPr lang="ro-RO" sz="2000">
                <a:latin typeface="UT Sans" panose="00000500000000000000" pitchFamily="50" charset="0"/>
              </a:rPr>
              <a:t>durată de simulare semnificativ mai redusă în comparație cu descrierea </a:t>
            </a:r>
            <a:r>
              <a:rPr lang="en-US" sz="2000">
                <a:latin typeface="UT Sans" panose="00000500000000000000" pitchFamily="50" charset="0"/>
              </a:rPr>
              <a:t>structur</a:t>
            </a:r>
            <a:r>
              <a:rPr lang="ro-RO" sz="2000">
                <a:latin typeface="UT Sans" panose="00000500000000000000" pitchFamily="50" charset="0"/>
              </a:rPr>
              <a:t>ală</a:t>
            </a:r>
            <a:r>
              <a:rPr lang="en-US" sz="2000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8893805-786A-44F1-81C2-0AE383691FB8}" type="datetime1">
              <a:rPr lang="en-US" smtClean="0"/>
              <a:t>11/20/2018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Cursul nr. 4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3B1CEE8-76DC-4F5A-BEFA-CC965E9BC7B0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3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3958</TotalTime>
  <Words>3283</Words>
  <Application>Microsoft Office PowerPoint</Application>
  <PresentationFormat>On-screen Show (4:3)</PresentationFormat>
  <Paragraphs>595</Paragraphs>
  <Slides>67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Symbol</vt:lpstr>
      <vt:lpstr>Times New Roman</vt:lpstr>
      <vt:lpstr>UT Sans</vt:lpstr>
      <vt:lpstr>Clarity</vt:lpstr>
      <vt:lpstr>MODELE SPICE</vt:lpstr>
      <vt:lpstr>Cuprins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Simularea funcțională și ierarhică</vt:lpstr>
      <vt:lpstr>Exemplul 1: numărător în inel realizat cu inversoare MOS</vt:lpstr>
      <vt:lpstr>Exemplul 1</vt:lpstr>
      <vt:lpstr>Exemplul 1</vt:lpstr>
      <vt:lpstr>Exemplul 1: numărător în inel realizat cu inversoare MOS</vt:lpstr>
      <vt:lpstr>Simularea funcțională și ierarhică</vt:lpstr>
      <vt:lpstr>Simularea funcțională și ierarhică Exemplul 2</vt:lpstr>
      <vt:lpstr>Simularea funcțională și ierarhică Exemplul 2</vt:lpstr>
      <vt:lpstr>Simularea funcțională și ierarhică Exemplul 2</vt:lpstr>
      <vt:lpstr>Simularea funcțională și ierarhică Exemplul 2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Noțiuni de OrCAD</vt:lpstr>
      <vt:lpstr>Fabricarea PCB</vt:lpstr>
      <vt:lpstr>Fabricarea PCB</vt:lpstr>
      <vt:lpstr>Fabricarea PCB</vt:lpstr>
      <vt:lpstr>Fabricarea PCB</vt:lpstr>
      <vt:lpstr>Fabricarea PCB</vt:lpstr>
      <vt:lpstr>Fabricarea PCB</vt:lpstr>
      <vt:lpstr>Fabricarea PCB</vt:lpstr>
      <vt:lpstr>Fabricarea PCB  Fotolitografie şi corodare chimică</vt:lpstr>
      <vt:lpstr>Fotolitografie şi corodare chimică</vt:lpstr>
      <vt:lpstr>Fotolitografie şi corodare chimică</vt:lpstr>
      <vt:lpstr>Fotolitografie şi corodare chimică</vt:lpstr>
      <vt:lpstr>Fotolitografie şi corodare chimică</vt:lpstr>
      <vt:lpstr>Fotolitografie şi corodare chimică</vt:lpstr>
      <vt:lpstr>Fotolitografie şi corodare chimică</vt:lpstr>
      <vt:lpstr>Frezarea mecanică</vt:lpstr>
      <vt:lpstr>Alinierea straturilor</vt:lpstr>
      <vt:lpstr>Găuri metalizate / nemetalizate</vt:lpstr>
      <vt:lpstr>Planuri de masă / alimentare</vt:lpstr>
      <vt:lpstr>Thermal reliefs</vt:lpstr>
      <vt:lpstr>Clearence</vt:lpstr>
      <vt:lpstr>Soldermask şi silk screen</vt:lpstr>
      <vt:lpstr>18 decembrie 2018 concert</vt:lpstr>
      <vt:lpstr>18 decembrie 2018 concert</vt:lpstr>
    </vt:vector>
  </TitlesOfParts>
  <Company>ecdep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ELECTRONICĂ II</dc:title>
  <dc:creator>unitbv</dc:creator>
  <cp:lastModifiedBy>Gyuri</cp:lastModifiedBy>
  <cp:revision>520</cp:revision>
  <dcterms:created xsi:type="dcterms:W3CDTF">2008-02-25T12:45:55Z</dcterms:created>
  <dcterms:modified xsi:type="dcterms:W3CDTF">2018-11-20T09:55:30Z</dcterms:modified>
</cp:coreProperties>
</file>