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1" r:id="rId1"/>
  </p:sldMasterIdLst>
  <p:notesMasterIdLst>
    <p:notesMasterId r:id="rId47"/>
  </p:notesMasterIdLst>
  <p:handoutMasterIdLst>
    <p:handoutMasterId r:id="rId48"/>
  </p:handoutMasterIdLst>
  <p:sldIdLst>
    <p:sldId id="338" r:id="rId2"/>
    <p:sldId id="257" r:id="rId3"/>
    <p:sldId id="304" r:id="rId4"/>
    <p:sldId id="259" r:id="rId5"/>
    <p:sldId id="260" r:id="rId6"/>
    <p:sldId id="296" r:id="rId7"/>
    <p:sldId id="312" r:id="rId8"/>
    <p:sldId id="313" r:id="rId9"/>
    <p:sldId id="294" r:id="rId10"/>
    <p:sldId id="263" r:id="rId11"/>
    <p:sldId id="322" r:id="rId12"/>
    <p:sldId id="339" r:id="rId13"/>
    <p:sldId id="314" r:id="rId14"/>
    <p:sldId id="315" r:id="rId15"/>
    <p:sldId id="316" r:id="rId16"/>
    <p:sldId id="317" r:id="rId17"/>
    <p:sldId id="345" r:id="rId18"/>
    <p:sldId id="346" r:id="rId19"/>
    <p:sldId id="318" r:id="rId20"/>
    <p:sldId id="319" r:id="rId21"/>
    <p:sldId id="320" r:id="rId22"/>
    <p:sldId id="321" r:id="rId23"/>
    <p:sldId id="323" r:id="rId24"/>
    <p:sldId id="324" r:id="rId25"/>
    <p:sldId id="325" r:id="rId26"/>
    <p:sldId id="326" r:id="rId27"/>
    <p:sldId id="327" r:id="rId28"/>
    <p:sldId id="328" r:id="rId29"/>
    <p:sldId id="329" r:id="rId30"/>
    <p:sldId id="330" r:id="rId31"/>
    <p:sldId id="331" r:id="rId32"/>
    <p:sldId id="332" r:id="rId33"/>
    <p:sldId id="333" r:id="rId34"/>
    <p:sldId id="334" r:id="rId35"/>
    <p:sldId id="336" r:id="rId36"/>
    <p:sldId id="335" r:id="rId37"/>
    <p:sldId id="337" r:id="rId38"/>
    <p:sldId id="268" r:id="rId39"/>
    <p:sldId id="269" r:id="rId40"/>
    <p:sldId id="278" r:id="rId41"/>
    <p:sldId id="303" r:id="rId42"/>
    <p:sldId id="341" r:id="rId43"/>
    <p:sldId id="342" r:id="rId44"/>
    <p:sldId id="343" r:id="rId45"/>
    <p:sldId id="344" r:id="rId46"/>
  </p:sldIdLst>
  <p:sldSz cx="9144000" cy="6858000" type="screen4x3"/>
  <p:notesSz cx="7302500" cy="95885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0">
          <p15:clr>
            <a:srgbClr val="A4A3A4"/>
          </p15:clr>
        </p15:guide>
        <p15:guide id="2" pos="230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67" autoAdjust="0"/>
  </p:normalViewPr>
  <p:slideViewPr>
    <p:cSldViewPr>
      <p:cViewPr varScale="1">
        <p:scale>
          <a:sx n="82" d="100"/>
          <a:sy n="82" d="100"/>
        </p:scale>
        <p:origin x="754" y="62"/>
      </p:cViewPr>
      <p:guideLst>
        <p:guide orient="horz" pos="2160"/>
        <p:guide pos="2880"/>
      </p:guideLst>
    </p:cSldViewPr>
  </p:slideViewPr>
  <p:outlineViewPr>
    <p:cViewPr>
      <p:scale>
        <a:sx n="33" d="100"/>
        <a:sy n="33" d="100"/>
      </p:scale>
      <p:origin x="0" y="12906"/>
    </p:cViewPr>
  </p:outlineViewPr>
  <p:notesTextViewPr>
    <p:cViewPr>
      <p:scale>
        <a:sx n="100" d="100"/>
        <a:sy n="100" d="100"/>
      </p:scale>
      <p:origin x="0" y="0"/>
    </p:cViewPr>
  </p:notesTextViewPr>
  <p:notesViewPr>
    <p:cSldViewPr>
      <p:cViewPr varScale="1">
        <p:scale>
          <a:sx n="57" d="100"/>
          <a:sy n="57" d="100"/>
        </p:scale>
        <p:origin x="-2526" y="-90"/>
      </p:cViewPr>
      <p:guideLst>
        <p:guide orient="horz" pos="3020"/>
        <p:guide pos="230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3888" cy="479425"/>
          </a:xfrm>
          <a:prstGeom prst="rect">
            <a:avLst/>
          </a:prstGeom>
        </p:spPr>
        <p:txBody>
          <a:bodyPr vert="horz" lIns="91440" tIns="45720" rIns="91440" bIns="45720" rtlCol="0"/>
          <a:lstStyle>
            <a:lvl1pPr algn="l">
              <a:defRPr sz="1200">
                <a:cs typeface="+mn-cs"/>
              </a:defRPr>
            </a:lvl1pPr>
          </a:lstStyle>
          <a:p>
            <a:pPr>
              <a:defRPr/>
            </a:pPr>
            <a:endParaRPr lang="en-US"/>
          </a:p>
        </p:txBody>
      </p:sp>
      <p:sp>
        <p:nvSpPr>
          <p:cNvPr id="3" name="Date Placeholder 2"/>
          <p:cNvSpPr>
            <a:spLocks noGrp="1"/>
          </p:cNvSpPr>
          <p:nvPr>
            <p:ph type="dt" sz="quarter" idx="1"/>
          </p:nvPr>
        </p:nvSpPr>
        <p:spPr>
          <a:xfrm>
            <a:off x="4137025" y="0"/>
            <a:ext cx="3163888" cy="479425"/>
          </a:xfrm>
          <a:prstGeom prst="rect">
            <a:avLst/>
          </a:prstGeom>
        </p:spPr>
        <p:txBody>
          <a:bodyPr vert="horz" lIns="91440" tIns="45720" rIns="91440" bIns="45720" rtlCol="0"/>
          <a:lstStyle>
            <a:lvl1pPr algn="r">
              <a:defRPr sz="1200">
                <a:cs typeface="+mn-cs"/>
              </a:defRPr>
            </a:lvl1pPr>
          </a:lstStyle>
          <a:p>
            <a:pPr>
              <a:defRPr/>
            </a:pPr>
            <a:fld id="{3B07E734-3894-4561-AC57-8D335738A5CA}" type="datetimeFigureOut">
              <a:rPr lang="en-US"/>
              <a:pPr>
                <a:defRPr/>
              </a:pPr>
              <a:t>11/6/2018</a:t>
            </a:fld>
            <a:endParaRPr lang="en-US"/>
          </a:p>
        </p:txBody>
      </p:sp>
      <p:sp>
        <p:nvSpPr>
          <p:cNvPr id="4" name="Footer Placeholder 3"/>
          <p:cNvSpPr>
            <a:spLocks noGrp="1"/>
          </p:cNvSpPr>
          <p:nvPr>
            <p:ph type="ftr" sz="quarter" idx="2"/>
          </p:nvPr>
        </p:nvSpPr>
        <p:spPr>
          <a:xfrm>
            <a:off x="0" y="9107488"/>
            <a:ext cx="3163888" cy="479425"/>
          </a:xfrm>
          <a:prstGeom prst="rect">
            <a:avLst/>
          </a:prstGeom>
        </p:spPr>
        <p:txBody>
          <a:bodyPr vert="horz" lIns="91440" tIns="45720" rIns="91440" bIns="45720" rtlCol="0" anchor="b"/>
          <a:lstStyle>
            <a:lvl1pPr algn="l">
              <a:defRPr sz="1200">
                <a:cs typeface="+mn-cs"/>
              </a:defRPr>
            </a:lvl1pPr>
          </a:lstStyle>
          <a:p>
            <a:pPr>
              <a:defRPr/>
            </a:pPr>
            <a:endParaRPr lang="en-US"/>
          </a:p>
        </p:txBody>
      </p:sp>
      <p:sp>
        <p:nvSpPr>
          <p:cNvPr id="5" name="Slide Number Placeholder 4"/>
          <p:cNvSpPr>
            <a:spLocks noGrp="1"/>
          </p:cNvSpPr>
          <p:nvPr>
            <p:ph type="sldNum" sz="quarter" idx="3"/>
          </p:nvPr>
        </p:nvSpPr>
        <p:spPr>
          <a:xfrm>
            <a:off x="4137025" y="9107488"/>
            <a:ext cx="3163888" cy="479425"/>
          </a:xfrm>
          <a:prstGeom prst="rect">
            <a:avLst/>
          </a:prstGeom>
        </p:spPr>
        <p:txBody>
          <a:bodyPr vert="horz" lIns="91440" tIns="45720" rIns="91440" bIns="45720" rtlCol="0" anchor="b"/>
          <a:lstStyle>
            <a:lvl1pPr algn="r">
              <a:defRPr sz="1200">
                <a:cs typeface="+mn-cs"/>
              </a:defRPr>
            </a:lvl1pPr>
          </a:lstStyle>
          <a:p>
            <a:pPr>
              <a:defRPr/>
            </a:pPr>
            <a:fld id="{272C0BB8-B194-46CB-8E82-A2F8D7997671}" type="slidenum">
              <a:rPr lang="en-US"/>
              <a:pPr>
                <a:defRPr/>
              </a:pPr>
              <a:t>‹#›</a:t>
            </a:fld>
            <a:endParaRPr lang="en-US"/>
          </a:p>
        </p:txBody>
      </p:sp>
    </p:spTree>
    <p:extLst>
      <p:ext uri="{BB962C8B-B14F-4D97-AF65-F5344CB8AC3E}">
        <p14:creationId xmlns:p14="http://schemas.microsoft.com/office/powerpoint/2010/main" val="10518606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3163888" cy="479425"/>
          </a:xfrm>
          <a:prstGeom prst="rect">
            <a:avLst/>
          </a:prstGeom>
          <a:noFill/>
          <a:ln w="9525">
            <a:noFill/>
            <a:miter lim="800000"/>
            <a:headEnd/>
            <a:tailEnd/>
          </a:ln>
          <a:effectLst/>
        </p:spPr>
        <p:txBody>
          <a:bodyPr vert="horz" wrap="square" lIns="96515" tIns="48257" rIns="96515" bIns="48257" numCol="1" anchor="t" anchorCtr="0" compatLnSpc="1">
            <a:prstTxWarp prst="textNoShape">
              <a:avLst/>
            </a:prstTxWarp>
          </a:bodyPr>
          <a:lstStyle>
            <a:lvl1pPr defTabSz="965200">
              <a:defRPr sz="1300">
                <a:cs typeface="+mn-cs"/>
              </a:defRPr>
            </a:lvl1pPr>
          </a:lstStyle>
          <a:p>
            <a:pPr>
              <a:defRPr/>
            </a:pPr>
            <a:endParaRPr lang="en-US"/>
          </a:p>
        </p:txBody>
      </p:sp>
      <p:sp>
        <p:nvSpPr>
          <p:cNvPr id="18435" name="Rectangle 3"/>
          <p:cNvSpPr>
            <a:spLocks noGrp="1" noChangeArrowheads="1"/>
          </p:cNvSpPr>
          <p:nvPr>
            <p:ph type="dt" idx="1"/>
          </p:nvPr>
        </p:nvSpPr>
        <p:spPr bwMode="auto">
          <a:xfrm>
            <a:off x="4137025" y="0"/>
            <a:ext cx="3163888" cy="479425"/>
          </a:xfrm>
          <a:prstGeom prst="rect">
            <a:avLst/>
          </a:prstGeom>
          <a:noFill/>
          <a:ln w="9525">
            <a:noFill/>
            <a:miter lim="800000"/>
            <a:headEnd/>
            <a:tailEnd/>
          </a:ln>
          <a:effectLst/>
        </p:spPr>
        <p:txBody>
          <a:bodyPr vert="horz" wrap="square" lIns="96515" tIns="48257" rIns="96515" bIns="48257" numCol="1" anchor="t" anchorCtr="0" compatLnSpc="1">
            <a:prstTxWarp prst="textNoShape">
              <a:avLst/>
            </a:prstTxWarp>
          </a:bodyPr>
          <a:lstStyle>
            <a:lvl1pPr algn="r" defTabSz="965200">
              <a:defRPr sz="1300">
                <a:cs typeface="+mn-cs"/>
              </a:defRPr>
            </a:lvl1pPr>
          </a:lstStyle>
          <a:p>
            <a:pPr>
              <a:defRPr/>
            </a:pPr>
            <a:endParaRPr lang="en-US"/>
          </a:p>
        </p:txBody>
      </p:sp>
      <p:sp>
        <p:nvSpPr>
          <p:cNvPr id="53252" name="Rectangle 4"/>
          <p:cNvSpPr>
            <a:spLocks noGrp="1" noRot="1" noChangeAspect="1" noChangeArrowheads="1" noTextEdit="1"/>
          </p:cNvSpPr>
          <p:nvPr>
            <p:ph type="sldImg" idx="2"/>
          </p:nvPr>
        </p:nvSpPr>
        <p:spPr bwMode="auto">
          <a:xfrm>
            <a:off x="1254125" y="719138"/>
            <a:ext cx="4794250" cy="3595687"/>
          </a:xfrm>
          <a:prstGeom prst="rect">
            <a:avLst/>
          </a:prstGeom>
          <a:noFill/>
          <a:ln w="9525">
            <a:solidFill>
              <a:srgbClr val="000000"/>
            </a:solidFill>
            <a:miter lim="800000"/>
            <a:headEnd/>
            <a:tailEnd/>
          </a:ln>
        </p:spPr>
      </p:sp>
      <p:sp>
        <p:nvSpPr>
          <p:cNvPr id="18437" name="Rectangle 5"/>
          <p:cNvSpPr>
            <a:spLocks noGrp="1" noChangeArrowheads="1"/>
          </p:cNvSpPr>
          <p:nvPr>
            <p:ph type="body" sz="quarter" idx="3"/>
          </p:nvPr>
        </p:nvSpPr>
        <p:spPr bwMode="auto">
          <a:xfrm>
            <a:off x="730250" y="4554538"/>
            <a:ext cx="5842000" cy="4314825"/>
          </a:xfrm>
          <a:prstGeom prst="rect">
            <a:avLst/>
          </a:prstGeom>
          <a:noFill/>
          <a:ln w="9525">
            <a:noFill/>
            <a:miter lim="800000"/>
            <a:headEnd/>
            <a:tailEnd/>
          </a:ln>
          <a:effectLst/>
        </p:spPr>
        <p:txBody>
          <a:bodyPr vert="horz" wrap="square" lIns="96515" tIns="48257" rIns="96515" bIns="48257"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8438" name="Rectangle 6"/>
          <p:cNvSpPr>
            <a:spLocks noGrp="1" noChangeArrowheads="1"/>
          </p:cNvSpPr>
          <p:nvPr>
            <p:ph type="ftr" sz="quarter" idx="4"/>
          </p:nvPr>
        </p:nvSpPr>
        <p:spPr bwMode="auto">
          <a:xfrm>
            <a:off x="0" y="9107488"/>
            <a:ext cx="3163888" cy="479425"/>
          </a:xfrm>
          <a:prstGeom prst="rect">
            <a:avLst/>
          </a:prstGeom>
          <a:noFill/>
          <a:ln w="9525">
            <a:noFill/>
            <a:miter lim="800000"/>
            <a:headEnd/>
            <a:tailEnd/>
          </a:ln>
          <a:effectLst/>
        </p:spPr>
        <p:txBody>
          <a:bodyPr vert="horz" wrap="square" lIns="96515" tIns="48257" rIns="96515" bIns="48257" numCol="1" anchor="b" anchorCtr="0" compatLnSpc="1">
            <a:prstTxWarp prst="textNoShape">
              <a:avLst/>
            </a:prstTxWarp>
          </a:bodyPr>
          <a:lstStyle>
            <a:lvl1pPr defTabSz="965200">
              <a:defRPr sz="1300">
                <a:cs typeface="+mn-cs"/>
              </a:defRPr>
            </a:lvl1pPr>
          </a:lstStyle>
          <a:p>
            <a:pPr>
              <a:defRPr/>
            </a:pPr>
            <a:endParaRPr lang="en-US"/>
          </a:p>
        </p:txBody>
      </p:sp>
      <p:sp>
        <p:nvSpPr>
          <p:cNvPr id="18439" name="Rectangle 7"/>
          <p:cNvSpPr>
            <a:spLocks noGrp="1" noChangeArrowheads="1"/>
          </p:cNvSpPr>
          <p:nvPr>
            <p:ph type="sldNum" sz="quarter" idx="5"/>
          </p:nvPr>
        </p:nvSpPr>
        <p:spPr bwMode="auto">
          <a:xfrm>
            <a:off x="4137025" y="9107488"/>
            <a:ext cx="3163888" cy="479425"/>
          </a:xfrm>
          <a:prstGeom prst="rect">
            <a:avLst/>
          </a:prstGeom>
          <a:noFill/>
          <a:ln w="9525">
            <a:noFill/>
            <a:miter lim="800000"/>
            <a:headEnd/>
            <a:tailEnd/>
          </a:ln>
          <a:effectLst/>
        </p:spPr>
        <p:txBody>
          <a:bodyPr vert="horz" wrap="square" lIns="96515" tIns="48257" rIns="96515" bIns="48257" numCol="1" anchor="b" anchorCtr="0" compatLnSpc="1">
            <a:prstTxWarp prst="textNoShape">
              <a:avLst/>
            </a:prstTxWarp>
          </a:bodyPr>
          <a:lstStyle>
            <a:lvl1pPr algn="r" defTabSz="965200">
              <a:defRPr sz="1300">
                <a:cs typeface="+mn-cs"/>
              </a:defRPr>
            </a:lvl1pPr>
          </a:lstStyle>
          <a:p>
            <a:pPr>
              <a:defRPr/>
            </a:pPr>
            <a:fld id="{8BAFFC74-5056-41CC-95E4-64F339C3EB62}" type="slidenum">
              <a:rPr lang="en-US"/>
              <a:pPr>
                <a:defRPr/>
              </a:pPr>
              <a:t>‹#›</a:t>
            </a:fld>
            <a:endParaRPr lang="en-US"/>
          </a:p>
        </p:txBody>
      </p:sp>
    </p:spTree>
    <p:extLst>
      <p:ext uri="{BB962C8B-B14F-4D97-AF65-F5344CB8AC3E}">
        <p14:creationId xmlns:p14="http://schemas.microsoft.com/office/powerpoint/2010/main" val="198160602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p:spPr>
        <p:txBody>
          <a:bodyPr/>
          <a:lstStyle/>
          <a:p>
            <a:endParaRPr lang="en-US"/>
          </a:p>
        </p:txBody>
      </p:sp>
      <p:sp>
        <p:nvSpPr>
          <p:cNvPr id="52228" name="Slide Number Placeholder 3"/>
          <p:cNvSpPr>
            <a:spLocks noGrp="1"/>
          </p:cNvSpPr>
          <p:nvPr>
            <p:ph type="sldNum" sz="quarter" idx="5"/>
          </p:nvPr>
        </p:nvSpPr>
        <p:spPr/>
        <p:txBody>
          <a:bodyPr/>
          <a:lstStyle/>
          <a:p>
            <a:pPr>
              <a:defRPr/>
            </a:pPr>
            <a:fld id="{20E3EF57-8E72-405D-8E60-3301CDF00FA9}" type="slidenum">
              <a:rPr lang="en-US" smtClean="0"/>
              <a:pPr>
                <a:defRPr/>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p:spPr>
        <p:txBody>
          <a:bodyPr/>
          <a:lstStyle/>
          <a:p>
            <a:endParaRPr lang="en-US"/>
          </a:p>
        </p:txBody>
      </p:sp>
      <p:sp>
        <p:nvSpPr>
          <p:cNvPr id="52228" name="Slide Number Placeholder 3"/>
          <p:cNvSpPr>
            <a:spLocks noGrp="1"/>
          </p:cNvSpPr>
          <p:nvPr>
            <p:ph type="sldNum" sz="quarter" idx="5"/>
          </p:nvPr>
        </p:nvSpPr>
        <p:spPr/>
        <p:txBody>
          <a:bodyPr/>
          <a:lstStyle/>
          <a:p>
            <a:pPr>
              <a:defRPr/>
            </a:pPr>
            <a:fld id="{20E3EF57-8E72-405D-8E60-3301CDF00FA9}" type="slidenum">
              <a:rPr lang="en-US" smtClean="0"/>
              <a:pPr>
                <a:defRPr/>
              </a:pPr>
              <a:t>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fld id="{22C04B57-9BAE-405D-9372-E87417F5ED20}" type="datetime1">
              <a:rPr lang="en-US" smtClean="0"/>
              <a:t>11/6/2018</a:t>
            </a:fld>
            <a:endParaRPr lang="en-US"/>
          </a:p>
        </p:txBody>
      </p:sp>
      <p:sp>
        <p:nvSpPr>
          <p:cNvPr id="5" name="Footer Placeholder 4"/>
          <p:cNvSpPr>
            <a:spLocks noGrp="1"/>
          </p:cNvSpPr>
          <p:nvPr>
            <p:ph type="ftr" sz="quarter" idx="11"/>
          </p:nvPr>
        </p:nvSpPr>
        <p:spPr/>
        <p:txBody>
          <a:bodyPr/>
          <a:lstStyle/>
          <a:p>
            <a:pPr>
              <a:defRPr/>
            </a:pPr>
            <a:r>
              <a:rPr lang="en-US"/>
              <a:t>Modele SPICE - Cursul 3</a:t>
            </a:r>
          </a:p>
        </p:txBody>
      </p:sp>
      <p:sp>
        <p:nvSpPr>
          <p:cNvPr id="6" name="Slide Number Placeholder 5"/>
          <p:cNvSpPr>
            <a:spLocks noGrp="1"/>
          </p:cNvSpPr>
          <p:nvPr>
            <p:ph type="sldNum" sz="quarter" idx="12"/>
          </p:nvPr>
        </p:nvSpPr>
        <p:spPr/>
        <p:txBody>
          <a:bodyPr/>
          <a:lstStyle/>
          <a:p>
            <a:pPr>
              <a:defRPr/>
            </a:pPr>
            <a:fld id="{8FA85F81-7714-4C41-AEE7-15AFACD78FA5}" type="slidenum">
              <a:rPr lang="en-US" smtClean="0"/>
              <a:pPr>
                <a:defRPr/>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AAAC67F2-7229-4627-9FD3-966A68ACEC32}" type="datetime1">
              <a:rPr lang="en-US" smtClean="0"/>
              <a:t>11/6/2018</a:t>
            </a:fld>
            <a:endParaRPr lang="en-US"/>
          </a:p>
        </p:txBody>
      </p:sp>
      <p:sp>
        <p:nvSpPr>
          <p:cNvPr id="5" name="Footer Placeholder 4"/>
          <p:cNvSpPr>
            <a:spLocks noGrp="1"/>
          </p:cNvSpPr>
          <p:nvPr>
            <p:ph type="ftr" sz="quarter" idx="11"/>
          </p:nvPr>
        </p:nvSpPr>
        <p:spPr/>
        <p:txBody>
          <a:bodyPr/>
          <a:lstStyle/>
          <a:p>
            <a:pPr>
              <a:defRPr/>
            </a:pPr>
            <a:r>
              <a:rPr lang="en-US"/>
              <a:t>Modele SPICE - Cursul 3</a:t>
            </a:r>
          </a:p>
        </p:txBody>
      </p:sp>
      <p:sp>
        <p:nvSpPr>
          <p:cNvPr id="6" name="Slide Number Placeholder 5"/>
          <p:cNvSpPr>
            <a:spLocks noGrp="1"/>
          </p:cNvSpPr>
          <p:nvPr>
            <p:ph type="sldNum" sz="quarter" idx="12"/>
          </p:nvPr>
        </p:nvSpPr>
        <p:spPr/>
        <p:txBody>
          <a:bodyPr/>
          <a:lstStyle/>
          <a:p>
            <a:pPr>
              <a:defRPr/>
            </a:pPr>
            <a:fld id="{36401680-CCEA-4E5F-B1BC-13270C40C53B}"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777071DD-E4BB-4C09-9FB0-B77D3B372725}" type="datetime1">
              <a:rPr lang="en-US" smtClean="0"/>
              <a:t>11/6/2018</a:t>
            </a:fld>
            <a:endParaRPr lang="en-US"/>
          </a:p>
        </p:txBody>
      </p:sp>
      <p:sp>
        <p:nvSpPr>
          <p:cNvPr id="5" name="Footer Placeholder 4"/>
          <p:cNvSpPr>
            <a:spLocks noGrp="1"/>
          </p:cNvSpPr>
          <p:nvPr>
            <p:ph type="ftr" sz="quarter" idx="11"/>
          </p:nvPr>
        </p:nvSpPr>
        <p:spPr/>
        <p:txBody>
          <a:bodyPr/>
          <a:lstStyle/>
          <a:p>
            <a:pPr>
              <a:defRPr/>
            </a:pPr>
            <a:r>
              <a:rPr lang="en-US"/>
              <a:t>Modele SPICE - Cursul 3</a:t>
            </a:r>
          </a:p>
        </p:txBody>
      </p:sp>
      <p:sp>
        <p:nvSpPr>
          <p:cNvPr id="6" name="Slide Number Placeholder 5"/>
          <p:cNvSpPr>
            <a:spLocks noGrp="1"/>
          </p:cNvSpPr>
          <p:nvPr>
            <p:ph type="sldNum" sz="quarter" idx="12"/>
          </p:nvPr>
        </p:nvSpPr>
        <p:spPr/>
        <p:txBody>
          <a:bodyPr/>
          <a:lstStyle/>
          <a:p>
            <a:pPr>
              <a:defRPr/>
            </a:pPr>
            <a:fld id="{4D1C0CF6-BCDD-4323-8979-C5725E3EA1C6}"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72BE1644-73E3-4D03-95F6-BBFB09521CAC}" type="datetime1">
              <a:rPr lang="en-US" smtClean="0"/>
              <a:t>11/6/2018</a:t>
            </a:fld>
            <a:endParaRPr lang="en-US"/>
          </a:p>
        </p:txBody>
      </p:sp>
      <p:sp>
        <p:nvSpPr>
          <p:cNvPr id="5" name="Footer Placeholder 4"/>
          <p:cNvSpPr>
            <a:spLocks noGrp="1"/>
          </p:cNvSpPr>
          <p:nvPr>
            <p:ph type="ftr" sz="quarter" idx="11"/>
          </p:nvPr>
        </p:nvSpPr>
        <p:spPr/>
        <p:txBody>
          <a:bodyPr/>
          <a:lstStyle/>
          <a:p>
            <a:pPr>
              <a:defRPr/>
            </a:pPr>
            <a:r>
              <a:rPr lang="en-US"/>
              <a:t>Modele SPICE - Cursul 3</a:t>
            </a:r>
          </a:p>
        </p:txBody>
      </p:sp>
      <p:sp>
        <p:nvSpPr>
          <p:cNvPr id="6" name="Slide Number Placeholder 5"/>
          <p:cNvSpPr>
            <a:spLocks noGrp="1"/>
          </p:cNvSpPr>
          <p:nvPr>
            <p:ph type="sldNum" sz="quarter" idx="12"/>
          </p:nvPr>
        </p:nvSpPr>
        <p:spPr/>
        <p:txBody>
          <a:bodyPr/>
          <a:lstStyle/>
          <a:p>
            <a:pPr>
              <a:defRPr/>
            </a:pPr>
            <a:fld id="{7152D34D-4599-4858-AFCF-7CA82FCC12FD}"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74453EA1-596D-410E-A1A2-505EB936B808}" type="datetime1">
              <a:rPr lang="en-US" smtClean="0"/>
              <a:t>11/6/2018</a:t>
            </a:fld>
            <a:endParaRPr lang="en-US"/>
          </a:p>
        </p:txBody>
      </p:sp>
      <p:sp>
        <p:nvSpPr>
          <p:cNvPr id="5" name="Footer Placeholder 4"/>
          <p:cNvSpPr>
            <a:spLocks noGrp="1"/>
          </p:cNvSpPr>
          <p:nvPr>
            <p:ph type="ftr" sz="quarter" idx="11"/>
          </p:nvPr>
        </p:nvSpPr>
        <p:spPr/>
        <p:txBody>
          <a:bodyPr/>
          <a:lstStyle/>
          <a:p>
            <a:pPr>
              <a:defRPr/>
            </a:pPr>
            <a:r>
              <a:rPr lang="en-US"/>
              <a:t>Modele SPICE - Cursul 3</a:t>
            </a:r>
          </a:p>
        </p:txBody>
      </p:sp>
      <p:sp>
        <p:nvSpPr>
          <p:cNvPr id="6" name="Slide Number Placeholder 5"/>
          <p:cNvSpPr>
            <a:spLocks noGrp="1"/>
          </p:cNvSpPr>
          <p:nvPr>
            <p:ph type="sldNum" sz="quarter" idx="12"/>
          </p:nvPr>
        </p:nvSpPr>
        <p:spPr/>
        <p:txBody>
          <a:bodyPr/>
          <a:lstStyle/>
          <a:p>
            <a:pPr>
              <a:defRPr/>
            </a:pPr>
            <a:fld id="{8C106B7E-4053-4832-AF19-25FC54D71BC4}" type="slidenum">
              <a:rPr lang="en-US" smtClean="0"/>
              <a:pPr>
                <a:defRPr/>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5A8FC825-9E16-4F6F-98BE-04D05766946E}" type="datetime1">
              <a:rPr lang="en-US" smtClean="0"/>
              <a:t>11/6/2018</a:t>
            </a:fld>
            <a:endParaRPr lang="en-US"/>
          </a:p>
        </p:txBody>
      </p:sp>
      <p:sp>
        <p:nvSpPr>
          <p:cNvPr id="6" name="Footer Placeholder 5"/>
          <p:cNvSpPr>
            <a:spLocks noGrp="1"/>
          </p:cNvSpPr>
          <p:nvPr>
            <p:ph type="ftr" sz="quarter" idx="11"/>
          </p:nvPr>
        </p:nvSpPr>
        <p:spPr/>
        <p:txBody>
          <a:bodyPr/>
          <a:lstStyle/>
          <a:p>
            <a:pPr>
              <a:defRPr/>
            </a:pPr>
            <a:r>
              <a:rPr lang="en-US"/>
              <a:t>Modele SPICE - Cursul 3</a:t>
            </a:r>
          </a:p>
        </p:txBody>
      </p:sp>
      <p:sp>
        <p:nvSpPr>
          <p:cNvPr id="7" name="Slide Number Placeholder 6"/>
          <p:cNvSpPr>
            <a:spLocks noGrp="1"/>
          </p:cNvSpPr>
          <p:nvPr>
            <p:ph type="sldNum" sz="quarter" idx="12"/>
          </p:nvPr>
        </p:nvSpPr>
        <p:spPr/>
        <p:txBody>
          <a:bodyPr/>
          <a:lstStyle/>
          <a:p>
            <a:pPr>
              <a:defRPr/>
            </a:pPr>
            <a:fld id="{8B8FEAFC-E0F2-4C2B-A68F-DEE0264D18CB}"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A76DB09C-789D-4F2F-AD41-3192D2A3192B}" type="datetime1">
              <a:rPr lang="en-US" smtClean="0"/>
              <a:t>11/6/2018</a:t>
            </a:fld>
            <a:endParaRPr lang="en-US"/>
          </a:p>
        </p:txBody>
      </p:sp>
      <p:sp>
        <p:nvSpPr>
          <p:cNvPr id="8" name="Footer Placeholder 7"/>
          <p:cNvSpPr>
            <a:spLocks noGrp="1"/>
          </p:cNvSpPr>
          <p:nvPr>
            <p:ph type="ftr" sz="quarter" idx="11"/>
          </p:nvPr>
        </p:nvSpPr>
        <p:spPr/>
        <p:txBody>
          <a:bodyPr/>
          <a:lstStyle/>
          <a:p>
            <a:pPr>
              <a:defRPr/>
            </a:pPr>
            <a:r>
              <a:rPr lang="en-US"/>
              <a:t>Modele SPICE - Cursul 3</a:t>
            </a:r>
          </a:p>
        </p:txBody>
      </p:sp>
      <p:sp>
        <p:nvSpPr>
          <p:cNvPr id="9" name="Slide Number Placeholder 8"/>
          <p:cNvSpPr>
            <a:spLocks noGrp="1"/>
          </p:cNvSpPr>
          <p:nvPr>
            <p:ph type="sldNum" sz="quarter" idx="12"/>
          </p:nvPr>
        </p:nvSpPr>
        <p:spPr/>
        <p:txBody>
          <a:bodyPr/>
          <a:lstStyle/>
          <a:p>
            <a:pPr>
              <a:defRPr/>
            </a:pPr>
            <a:fld id="{0A75C3E8-4A10-43E9-ABD4-F6BF8AFA0075}" type="slidenum">
              <a:rPr lang="en-US" smtClean="0"/>
              <a:pPr>
                <a:defRPr/>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fld id="{8A30C606-A8EB-495A-B0E5-083DCC5DBC37}" type="datetime1">
              <a:rPr lang="en-US" smtClean="0"/>
              <a:t>11/6/2018</a:t>
            </a:fld>
            <a:endParaRPr lang="en-US"/>
          </a:p>
        </p:txBody>
      </p:sp>
      <p:sp>
        <p:nvSpPr>
          <p:cNvPr id="4" name="Footer Placeholder 3"/>
          <p:cNvSpPr>
            <a:spLocks noGrp="1"/>
          </p:cNvSpPr>
          <p:nvPr>
            <p:ph type="ftr" sz="quarter" idx="11"/>
          </p:nvPr>
        </p:nvSpPr>
        <p:spPr/>
        <p:txBody>
          <a:bodyPr/>
          <a:lstStyle/>
          <a:p>
            <a:pPr>
              <a:defRPr/>
            </a:pPr>
            <a:r>
              <a:rPr lang="en-US"/>
              <a:t>Modele SPICE - Cursul 3</a:t>
            </a:r>
          </a:p>
        </p:txBody>
      </p:sp>
      <p:sp>
        <p:nvSpPr>
          <p:cNvPr id="5" name="Slide Number Placeholder 4"/>
          <p:cNvSpPr>
            <a:spLocks noGrp="1"/>
          </p:cNvSpPr>
          <p:nvPr>
            <p:ph type="sldNum" sz="quarter" idx="12"/>
          </p:nvPr>
        </p:nvSpPr>
        <p:spPr/>
        <p:txBody>
          <a:bodyPr/>
          <a:lstStyle/>
          <a:p>
            <a:pPr>
              <a:defRPr/>
            </a:pPr>
            <a:fld id="{72FE9E43-A4D3-49E4-A6FE-566C230646AD}"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95827350-9D5B-4757-AD7D-A12A42390A6D}" type="datetime1">
              <a:rPr lang="en-US" smtClean="0"/>
              <a:t>11/6/2018</a:t>
            </a:fld>
            <a:endParaRPr lang="en-US"/>
          </a:p>
        </p:txBody>
      </p:sp>
      <p:sp>
        <p:nvSpPr>
          <p:cNvPr id="3" name="Footer Placeholder 2"/>
          <p:cNvSpPr>
            <a:spLocks noGrp="1"/>
          </p:cNvSpPr>
          <p:nvPr>
            <p:ph type="ftr" sz="quarter" idx="11"/>
          </p:nvPr>
        </p:nvSpPr>
        <p:spPr/>
        <p:txBody>
          <a:bodyPr/>
          <a:lstStyle/>
          <a:p>
            <a:pPr>
              <a:defRPr/>
            </a:pPr>
            <a:r>
              <a:rPr lang="en-US"/>
              <a:t>Modele SPICE - Cursul 3</a:t>
            </a:r>
          </a:p>
        </p:txBody>
      </p:sp>
      <p:sp>
        <p:nvSpPr>
          <p:cNvPr id="4" name="Slide Number Placeholder 3"/>
          <p:cNvSpPr>
            <a:spLocks noGrp="1"/>
          </p:cNvSpPr>
          <p:nvPr>
            <p:ph type="sldNum" sz="quarter" idx="12"/>
          </p:nvPr>
        </p:nvSpPr>
        <p:spPr/>
        <p:txBody>
          <a:bodyPr/>
          <a:lstStyle/>
          <a:p>
            <a:pPr>
              <a:defRPr/>
            </a:pPr>
            <a:fld id="{0DE91C71-6874-4012-B693-4AAA3CF68BFE}"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135CFD8E-B434-418C-8822-7DCFEA54E212}" type="datetime1">
              <a:rPr lang="en-US" smtClean="0"/>
              <a:t>11/6/2018</a:t>
            </a:fld>
            <a:endParaRPr lang="en-US"/>
          </a:p>
        </p:txBody>
      </p:sp>
      <p:sp>
        <p:nvSpPr>
          <p:cNvPr id="6" name="Footer Placeholder 5"/>
          <p:cNvSpPr>
            <a:spLocks noGrp="1"/>
          </p:cNvSpPr>
          <p:nvPr>
            <p:ph type="ftr" sz="quarter" idx="11"/>
          </p:nvPr>
        </p:nvSpPr>
        <p:spPr/>
        <p:txBody>
          <a:bodyPr/>
          <a:lstStyle/>
          <a:p>
            <a:pPr>
              <a:defRPr/>
            </a:pPr>
            <a:r>
              <a:rPr lang="en-US"/>
              <a:t>Modele SPICE - Cursul 3</a:t>
            </a:r>
          </a:p>
        </p:txBody>
      </p:sp>
      <p:sp>
        <p:nvSpPr>
          <p:cNvPr id="7" name="Slide Number Placeholder 6"/>
          <p:cNvSpPr>
            <a:spLocks noGrp="1"/>
          </p:cNvSpPr>
          <p:nvPr>
            <p:ph type="sldNum" sz="quarter" idx="12"/>
          </p:nvPr>
        </p:nvSpPr>
        <p:spPr/>
        <p:txBody>
          <a:bodyPr/>
          <a:lstStyle/>
          <a:p>
            <a:pPr>
              <a:defRPr/>
            </a:pPr>
            <a:fld id="{0A343605-1ED1-47A8-A92A-114A230B1578}" type="slidenum">
              <a:rPr lang="en-US" smtClean="0"/>
              <a:pPr>
                <a:defRPr/>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8F4E9441-EDFA-402E-913A-B513ABFBE942}" type="datetime1">
              <a:rPr lang="en-US" smtClean="0"/>
              <a:t>11/6/2018</a:t>
            </a:fld>
            <a:endParaRPr lang="en-US"/>
          </a:p>
        </p:txBody>
      </p:sp>
      <p:sp>
        <p:nvSpPr>
          <p:cNvPr id="6" name="Footer Placeholder 5"/>
          <p:cNvSpPr>
            <a:spLocks noGrp="1"/>
          </p:cNvSpPr>
          <p:nvPr>
            <p:ph type="ftr" sz="quarter" idx="11"/>
          </p:nvPr>
        </p:nvSpPr>
        <p:spPr/>
        <p:txBody>
          <a:bodyPr/>
          <a:lstStyle/>
          <a:p>
            <a:pPr>
              <a:defRPr/>
            </a:pPr>
            <a:r>
              <a:rPr lang="en-US"/>
              <a:t>Modele SPICE - Cursul 3</a:t>
            </a:r>
          </a:p>
        </p:txBody>
      </p:sp>
      <p:sp>
        <p:nvSpPr>
          <p:cNvPr id="7" name="Slide Number Placeholder 6"/>
          <p:cNvSpPr>
            <a:spLocks noGrp="1"/>
          </p:cNvSpPr>
          <p:nvPr>
            <p:ph type="sldNum" sz="quarter" idx="12"/>
          </p:nvPr>
        </p:nvSpPr>
        <p:spPr/>
        <p:txBody>
          <a:bodyPr/>
          <a:lstStyle/>
          <a:p>
            <a:pPr>
              <a:defRPr/>
            </a:pPr>
            <a:fld id="{FA5B85F2-91F0-4F02-A876-85A3588A727F}"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pPr>
              <a:defRPr/>
            </a:pPr>
            <a:fld id="{A57A4F76-3069-4B8F-B4F4-1D5BA7FFA5F8}" type="datetime1">
              <a:rPr lang="en-US" smtClean="0"/>
              <a:t>11/6/2018</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defRPr/>
            </a:pPr>
            <a:r>
              <a:rPr lang="en-US"/>
              <a:t>Modele SPICE - Cursul 3</a:t>
            </a:r>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pPr>
              <a:defRPr/>
            </a:pPr>
            <a:fld id="{474EBA74-6F12-4E1F-91B2-C2DD570E6931}"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742" r:id="rId1"/>
    <p:sldLayoutId id="2147483743" r:id="rId2"/>
    <p:sldLayoutId id="2147483744" r:id="rId3"/>
    <p:sldLayoutId id="2147483745" r:id="rId4"/>
    <p:sldLayoutId id="2147483746" r:id="rId5"/>
    <p:sldLayoutId id="2147483747" r:id="rId6"/>
    <p:sldLayoutId id="2147483748" r:id="rId7"/>
    <p:sldLayoutId id="2147483749" r:id="rId8"/>
    <p:sldLayoutId id="2147483750" r:id="rId9"/>
    <p:sldLayoutId id="2147483751" r:id="rId10"/>
    <p:sldLayoutId id="2147483752" r:id="rId11"/>
  </p:sldLayoutIdLst>
  <p:hf hdr="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C3-ex1.out" TargetMode="External"/><Relationship Id="rId1" Type="http://schemas.openxmlformats.org/officeDocument/2006/relationships/slideLayout" Target="../slideLayouts/slideLayout2.xml"/><Relationship Id="rId4" Type="http://schemas.openxmlformats.org/officeDocument/2006/relationships/image" Target="../media/image6.emf"/></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bin"/><Relationship Id="rId7" Type="http://schemas.openxmlformats.org/officeDocument/2006/relationships/image" Target="../media/image9.e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8.wmf"/><Relationship Id="rId5" Type="http://schemas.openxmlformats.org/officeDocument/2006/relationships/oleObject" Target="../embeddings/oleObject2.bin"/><Relationship Id="rId4" Type="http://schemas.openxmlformats.org/officeDocument/2006/relationships/image" Target="../media/image7.wmf"/></Relationships>
</file>

<file path=ppt/slides/_rels/slide1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C3-ex2.out"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17.wmf"/></Relationships>
</file>

<file path=ppt/slides/_rels/slide32.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C3-ex3.out"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23.emf"/><Relationship Id="rId2" Type="http://schemas.openxmlformats.org/officeDocument/2006/relationships/hyperlink" Target="C3-ex4-1.out"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C3-ex4-2.out"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latin typeface="UT Sans" panose="00000500000000000000" pitchFamily="50" charset="0"/>
              </a:rPr>
              <a:t>MODELE SPICE</a:t>
            </a:r>
          </a:p>
        </p:txBody>
      </p:sp>
      <p:sp>
        <p:nvSpPr>
          <p:cNvPr id="3" name="Subtitle 2"/>
          <p:cNvSpPr>
            <a:spLocks noGrp="1"/>
          </p:cNvSpPr>
          <p:nvPr>
            <p:ph type="subTitle" idx="1"/>
          </p:nvPr>
        </p:nvSpPr>
        <p:spPr/>
        <p:txBody>
          <a:bodyPr>
            <a:normAutofit/>
          </a:bodyPr>
          <a:lstStyle/>
          <a:p>
            <a:r>
              <a:rPr lang="en-US">
                <a:latin typeface="UT Sans" panose="00000500000000000000" pitchFamily="50" charset="0"/>
              </a:rPr>
              <a:t>Notițe</a:t>
            </a:r>
            <a:r>
              <a:rPr lang="ro-RO">
                <a:latin typeface="UT Sans" panose="00000500000000000000" pitchFamily="50" charset="0"/>
              </a:rPr>
              <a:t> de curs – Cursul nr. 3</a:t>
            </a:r>
          </a:p>
          <a:p>
            <a:endParaRPr lang="ro-RO">
              <a:latin typeface="UT Sans" panose="00000500000000000000" pitchFamily="50" charset="0"/>
            </a:endParaRPr>
          </a:p>
          <a:p>
            <a:r>
              <a:rPr lang="ro-RO">
                <a:latin typeface="UT Sans" panose="00000500000000000000" pitchFamily="50" charset="0"/>
              </a:rPr>
              <a:t>Conf. dr. ing. Gheorghe PANĂ</a:t>
            </a:r>
          </a:p>
          <a:p>
            <a:r>
              <a:rPr lang="ro-RO" sz="1800">
                <a:latin typeface="UT Sans" panose="00000500000000000000" pitchFamily="50" charset="0"/>
              </a:rPr>
              <a:t>gheorghe.pana</a:t>
            </a:r>
            <a:r>
              <a:rPr lang="en-US" sz="1800">
                <a:latin typeface="UT Sans" panose="00000500000000000000" pitchFamily="50" charset="0"/>
              </a:rPr>
              <a:t>@unitbv.ro</a:t>
            </a:r>
          </a:p>
        </p:txBody>
      </p:sp>
      <p:grpSp>
        <p:nvGrpSpPr>
          <p:cNvPr id="5" name="Group 4">
            <a:extLst>
              <a:ext uri="{FF2B5EF4-FFF2-40B4-BE49-F238E27FC236}">
                <a16:creationId xmlns:a16="http://schemas.microsoft.com/office/drawing/2014/main" id="{B753B956-2D5D-4D48-8934-7AE1948AB525}"/>
              </a:ext>
            </a:extLst>
          </p:cNvPr>
          <p:cNvGrpSpPr/>
          <p:nvPr/>
        </p:nvGrpSpPr>
        <p:grpSpPr>
          <a:xfrm>
            <a:off x="685800" y="596055"/>
            <a:ext cx="7498846" cy="1138340"/>
            <a:chOff x="685800" y="596055"/>
            <a:chExt cx="7498846" cy="1138340"/>
          </a:xfrm>
        </p:grpSpPr>
        <p:pic>
          <p:nvPicPr>
            <p:cNvPr id="6" name="Picture 5" descr="Logo-UT-IESC-RGB-RO">
              <a:extLst>
                <a:ext uri="{FF2B5EF4-FFF2-40B4-BE49-F238E27FC236}">
                  <a16:creationId xmlns:a16="http://schemas.microsoft.com/office/drawing/2014/main" id="{7B9554AD-33A0-47AD-B463-EBB4F872382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t="15446" b="13008"/>
            <a:stretch>
              <a:fillRect/>
            </a:stretch>
          </p:blipFill>
          <p:spPr bwMode="auto">
            <a:xfrm>
              <a:off x="685800" y="596055"/>
              <a:ext cx="4146813" cy="1138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
              <a:extLst>
                <a:ext uri="{FF2B5EF4-FFF2-40B4-BE49-F238E27FC236}">
                  <a16:creationId xmlns:a16="http://schemas.microsoft.com/office/drawing/2014/main" id="{ACA23921-4963-48F2-81F5-647FCE3697DE}"/>
                </a:ext>
              </a:extLst>
            </p:cNvPr>
            <p:cNvSpPr txBox="1">
              <a:spLocks noChangeAspect="1" noChangeArrowheads="1"/>
            </p:cNvSpPr>
            <p:nvPr/>
          </p:nvSpPr>
          <p:spPr bwMode="auto">
            <a:xfrm>
              <a:off x="5182366" y="679028"/>
              <a:ext cx="3002280" cy="609600"/>
            </a:xfrm>
            <a:prstGeom prst="rect">
              <a:avLst/>
            </a:prstGeom>
            <a:noFill/>
            <a:ln w="9525">
              <a:noFill/>
              <a:miter lim="800000"/>
              <a:headEnd/>
              <a:tailEnd/>
            </a:ln>
          </p:spPr>
          <p:txBody>
            <a:bodyPr wrap="square" lIns="91440" tIns="45720" rIns="91440" bIns="4572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a:r>
                <a:rPr lang="en-US" sz="1100" b="1">
                  <a:latin typeface="UT Sans" pitchFamily="50" charset="0"/>
                  <a:ea typeface="+mn-ea"/>
                  <a:cs typeface="+mn-cs"/>
                </a:rPr>
                <a:t>Departamentul de Electronică şi Calculatoare</a:t>
              </a:r>
              <a:endParaRPr lang="ro-RO" sz="1100" b="1">
                <a:latin typeface="UT Sans" pitchFamily="50" charset="0"/>
                <a:ea typeface="+mn-ea"/>
                <a:cs typeface="+mn-cs"/>
              </a:endParaRPr>
            </a:p>
            <a:p>
              <a:pPr algn="r"/>
              <a:r>
                <a:rPr lang="ro-RO" sz="1100" b="0">
                  <a:latin typeface="UT Sans" pitchFamily="50" charset="0"/>
                  <a:ea typeface="+mn-ea"/>
                  <a:cs typeface="+mn-cs"/>
                </a:rPr>
                <a:t>s</a:t>
              </a:r>
              <a:r>
                <a:rPr lang="en-US" sz="1100">
                  <a:latin typeface="UT Sans" pitchFamily="50" charset="0"/>
                  <a:ea typeface="+mn-ea"/>
                  <a:cs typeface="+mn-cs"/>
                </a:rPr>
                <a:t>tr. Politehnicii 1, 500024 Braşov</a:t>
              </a:r>
              <a:endParaRPr lang="ro-RO" sz="900">
                <a:latin typeface="UT Sans" pitchFamily="50" charset="0"/>
              </a:endParaRPr>
            </a:p>
            <a:p>
              <a:pPr algn="r"/>
              <a:r>
                <a:rPr lang="en-US" sz="1100">
                  <a:latin typeface="UT Sans" pitchFamily="50" charset="0"/>
                  <a:ea typeface="+mn-ea"/>
                  <a:cs typeface="+mn-cs"/>
                </a:rPr>
                <a:t>0268 478705</a:t>
              </a:r>
              <a:endParaRPr lang="ro-RO" sz="900">
                <a:latin typeface="UT Sans" pitchFamily="50" charset="0"/>
              </a:endParaRPr>
            </a:p>
            <a:p>
              <a:pPr algn="r" rtl="1">
                <a:defRPr sz="1000"/>
              </a:pPr>
              <a:endParaRPr lang="en-GB" sz="900" b="0" i="0" strike="noStrike">
                <a:solidFill>
                  <a:srgbClr val="333333"/>
                </a:solidFill>
                <a:latin typeface="UT Sans" pitchFamily="50" charset="0"/>
              </a:endParaRPr>
            </a:p>
          </p:txBody>
        </p:sp>
      </p:grpSp>
    </p:spTree>
    <p:extLst>
      <p:ext uri="{BB962C8B-B14F-4D97-AF65-F5344CB8AC3E}">
        <p14:creationId xmlns:p14="http://schemas.microsoft.com/office/powerpoint/2010/main" val="12854631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noAutofit/>
          </a:bodyPr>
          <a:lstStyle/>
          <a:p>
            <a:pPr>
              <a:defRPr/>
            </a:pPr>
            <a:r>
              <a:rPr lang="en-US" sz="3200">
                <a:latin typeface="UT Sans" panose="00000500000000000000" pitchFamily="50" charset="0"/>
              </a:rPr>
              <a:t>Analiz</a:t>
            </a:r>
            <a:r>
              <a:rPr lang="ro-RO" sz="3200">
                <a:latin typeface="UT Sans" panose="00000500000000000000" pitchFamily="50" charset="0"/>
              </a:rPr>
              <a:t>a de c.c.</a:t>
            </a:r>
            <a:br>
              <a:rPr lang="ro-RO" sz="3200">
                <a:latin typeface="UT Sans" panose="00000500000000000000" pitchFamily="50" charset="0"/>
              </a:rPr>
            </a:br>
            <a:r>
              <a:rPr lang="ro-RO" sz="2800">
                <a:latin typeface="UT Sans" panose="00000500000000000000" pitchFamily="50" charset="0"/>
              </a:rPr>
              <a:t>Sintaxa și parametrii</a:t>
            </a:r>
            <a:endParaRPr lang="en-US" sz="2400"/>
          </a:p>
        </p:txBody>
      </p:sp>
      <p:sp>
        <p:nvSpPr>
          <p:cNvPr id="25602" name="Content Placeholder 2"/>
          <p:cNvSpPr>
            <a:spLocks noGrp="1"/>
          </p:cNvSpPr>
          <p:nvPr>
            <p:ph idx="1"/>
          </p:nvPr>
        </p:nvSpPr>
        <p:spPr/>
        <p:txBody>
          <a:bodyPr/>
          <a:lstStyle/>
          <a:p>
            <a:pPr marL="514350" indent="-514350" eaLnBrk="1" hangingPunct="1">
              <a:buClr>
                <a:srgbClr val="0070C0"/>
              </a:buClr>
              <a:buFontTx/>
              <a:buAutoNum type="arabicPeriod" startAt="3"/>
            </a:pPr>
            <a:endParaRPr lang="ro-RO" sz="2800" b="1">
              <a:solidFill>
                <a:srgbClr val="0070C0"/>
              </a:solidFill>
              <a:latin typeface="UT Sans" panose="00000500000000000000" pitchFamily="50" charset="0"/>
            </a:endParaRPr>
          </a:p>
          <a:p>
            <a:pPr marL="514350" indent="-514350" eaLnBrk="1" hangingPunct="1">
              <a:buClr>
                <a:srgbClr val="0070C0"/>
              </a:buClr>
              <a:buFontTx/>
              <a:buAutoNum type="arabicPeriod" startAt="3"/>
            </a:pPr>
            <a:r>
              <a:rPr lang="ro-RO" sz="2800">
                <a:solidFill>
                  <a:srgbClr val="0070C0"/>
                </a:solidFill>
                <a:latin typeface="UT Sans Bold" panose="00000500000000000000" pitchFamily="50" charset="0"/>
              </a:rPr>
              <a:t>Funcția de transfer</a:t>
            </a:r>
          </a:p>
          <a:p>
            <a:pPr>
              <a:lnSpc>
                <a:spcPct val="90000"/>
              </a:lnSpc>
              <a:defRPr/>
            </a:pPr>
            <a:r>
              <a:rPr lang="ro-RO" sz="2200">
                <a:latin typeface="UT Sans" panose="00000500000000000000" pitchFamily="50" charset="0"/>
              </a:rPr>
              <a:t>Analiza </a:t>
            </a:r>
            <a:r>
              <a:rPr lang="ro-RO" sz="2200">
                <a:solidFill>
                  <a:srgbClr val="FF0000"/>
                </a:solidFill>
                <a:latin typeface="UT Sans Bold" panose="00000500000000000000" pitchFamily="50" charset="0"/>
              </a:rPr>
              <a:t>.TF</a:t>
            </a:r>
            <a:r>
              <a:rPr lang="ro-RO" sz="2200">
                <a:latin typeface="UT Sans" panose="00000500000000000000" pitchFamily="50" charset="0"/>
              </a:rPr>
              <a:t> are ca rezultat un </a:t>
            </a:r>
            <a:r>
              <a:rPr lang="ro-RO" sz="2200">
                <a:solidFill>
                  <a:srgbClr val="FF0000"/>
                </a:solidFill>
                <a:latin typeface="UT Sans Bold" panose="00000500000000000000" pitchFamily="50" charset="0"/>
              </a:rPr>
              <a:t>text</a:t>
            </a:r>
            <a:r>
              <a:rPr lang="ro-RO" sz="2200">
                <a:latin typeface="UT Sans" panose="00000500000000000000" pitchFamily="50" charset="0"/>
              </a:rPr>
              <a:t> în care se specifică:</a:t>
            </a:r>
          </a:p>
          <a:p>
            <a:pPr lvl="1">
              <a:lnSpc>
                <a:spcPct val="90000"/>
              </a:lnSpc>
              <a:defRPr/>
            </a:pPr>
            <a:r>
              <a:rPr lang="ro-RO" sz="1800">
                <a:latin typeface="UT Sans" panose="00000500000000000000" pitchFamily="50" charset="0"/>
              </a:rPr>
              <a:t>Raportul dintre </a:t>
            </a:r>
            <a:r>
              <a:rPr lang="ro-RO" sz="1800">
                <a:solidFill>
                  <a:srgbClr val="C00000"/>
                </a:solidFill>
                <a:latin typeface="UT Sans" panose="00000500000000000000" pitchFamily="50" charset="0"/>
              </a:rPr>
              <a:t>IESIRE_var </a:t>
            </a:r>
            <a:r>
              <a:rPr lang="ro-RO" sz="1800">
                <a:latin typeface="UT Sans" panose="00000500000000000000" pitchFamily="50" charset="0"/>
              </a:rPr>
              <a:t>şi </a:t>
            </a:r>
            <a:r>
              <a:rPr lang="ro-RO" sz="1800">
                <a:solidFill>
                  <a:srgbClr val="C00000"/>
                </a:solidFill>
                <a:latin typeface="UT Sans" panose="00000500000000000000" pitchFamily="50" charset="0"/>
              </a:rPr>
              <a:t>V/I_nume</a:t>
            </a:r>
          </a:p>
          <a:p>
            <a:pPr lvl="1">
              <a:lnSpc>
                <a:spcPct val="90000"/>
              </a:lnSpc>
              <a:defRPr/>
            </a:pPr>
            <a:r>
              <a:rPr lang="ro-RO" sz="1800">
                <a:latin typeface="UT Sans" panose="00000500000000000000" pitchFamily="50" charset="0"/>
              </a:rPr>
              <a:t>Rezistența la bornele de intrare</a:t>
            </a:r>
          </a:p>
          <a:p>
            <a:pPr lvl="1">
              <a:lnSpc>
                <a:spcPct val="90000"/>
              </a:lnSpc>
              <a:defRPr/>
            </a:pPr>
            <a:r>
              <a:rPr lang="ro-RO" sz="1800">
                <a:latin typeface="UT Sans" panose="00000500000000000000" pitchFamily="50" charset="0"/>
              </a:rPr>
              <a:t>Rezistența la bornele de ieşire</a:t>
            </a:r>
          </a:p>
          <a:p>
            <a:pPr>
              <a:lnSpc>
                <a:spcPct val="90000"/>
              </a:lnSpc>
              <a:defRPr/>
            </a:pPr>
            <a:r>
              <a:rPr lang="ro-RO" sz="2200">
                <a:latin typeface="UT Sans" panose="00000500000000000000" pitchFamily="50" charset="0"/>
              </a:rPr>
              <a:t>Sintaxa</a:t>
            </a:r>
          </a:p>
          <a:p>
            <a:pPr marL="514350" indent="-514350" algn="ctr" eaLnBrk="1" hangingPunct="1">
              <a:buFontTx/>
              <a:buNone/>
            </a:pPr>
            <a:r>
              <a:rPr lang="ro-RO" sz="2800">
                <a:solidFill>
                  <a:srgbClr val="FF0000"/>
                </a:solidFill>
                <a:effectLst>
                  <a:outerShdw blurRad="38100" dist="38100" dir="2700000" algn="tl">
                    <a:srgbClr val="000000">
                      <a:alpha val="43137"/>
                    </a:srgbClr>
                  </a:outerShdw>
                </a:effectLst>
                <a:latin typeface="UT Sans Bold" panose="00000500000000000000" pitchFamily="50" charset="0"/>
              </a:rPr>
              <a:t>.TF   IESIRE_var   V/I_nume</a:t>
            </a:r>
          </a:p>
          <a:p>
            <a:pPr>
              <a:lnSpc>
                <a:spcPct val="90000"/>
              </a:lnSpc>
              <a:defRPr/>
            </a:pPr>
            <a:endParaRPr lang="ro-RO" sz="2200" b="1">
              <a:solidFill>
                <a:srgbClr val="0070C0"/>
              </a:solidFill>
              <a:latin typeface="UT Sans" panose="00000500000000000000" pitchFamily="50" charset="0"/>
            </a:endParaRPr>
          </a:p>
          <a:p>
            <a:pPr>
              <a:lnSpc>
                <a:spcPct val="90000"/>
              </a:lnSpc>
              <a:defRPr/>
            </a:pPr>
            <a:r>
              <a:rPr lang="ro-RO" sz="2200" b="1">
                <a:solidFill>
                  <a:srgbClr val="0070C0"/>
                </a:solidFill>
                <a:latin typeface="UT Sans" panose="00000500000000000000" pitchFamily="50" charset="0"/>
              </a:rPr>
              <a:t>IESIRE_var</a:t>
            </a:r>
            <a:r>
              <a:rPr lang="ro-RO" sz="2200">
                <a:latin typeface="UT Sans" panose="00000500000000000000" pitchFamily="50" charset="0"/>
              </a:rPr>
              <a:t> este variabila de ieşire;</a:t>
            </a:r>
          </a:p>
          <a:p>
            <a:pPr>
              <a:lnSpc>
                <a:spcPct val="90000"/>
              </a:lnSpc>
              <a:defRPr/>
            </a:pPr>
            <a:r>
              <a:rPr lang="ro-RO" sz="2200" b="1">
                <a:solidFill>
                  <a:srgbClr val="0070C0"/>
                </a:solidFill>
                <a:latin typeface="UT Sans" panose="00000500000000000000" pitchFamily="50" charset="0"/>
              </a:rPr>
              <a:t>V/I_nume</a:t>
            </a:r>
            <a:r>
              <a:rPr lang="ro-RO" sz="2200">
                <a:latin typeface="UT Sans" panose="00000500000000000000" pitchFamily="50" charset="0"/>
              </a:rPr>
              <a:t> specifică </a:t>
            </a:r>
            <a:r>
              <a:rPr lang="ro-RO" sz="2200" u="sng">
                <a:latin typeface="UT Sans" panose="00000500000000000000" pitchFamily="50" charset="0"/>
              </a:rPr>
              <a:t>o sursă independentă de tensiune sau curent</a:t>
            </a:r>
            <a:r>
              <a:rPr lang="ro-RO" sz="2200">
                <a:latin typeface="UT Sans" panose="00000500000000000000" pitchFamily="50" charset="0"/>
              </a:rPr>
              <a:t>, conectată la intrarea diportului definit de declarația </a:t>
            </a:r>
            <a:r>
              <a:rPr lang="ro-RO" sz="2200" b="1">
                <a:solidFill>
                  <a:srgbClr val="0070C0"/>
                </a:solidFill>
                <a:latin typeface="UT Sans" panose="00000500000000000000" pitchFamily="50" charset="0"/>
              </a:rPr>
              <a:t>.TF</a:t>
            </a:r>
            <a:r>
              <a:rPr lang="ro-RO" sz="2200">
                <a:latin typeface="UT Sans" panose="00000500000000000000" pitchFamily="50" charset="0"/>
              </a:rPr>
              <a:t>.</a:t>
            </a:r>
            <a:endParaRPr lang="ro-RO" sz="2200" b="1">
              <a:solidFill>
                <a:srgbClr val="0070C0"/>
              </a:solidFill>
              <a:latin typeface="UT Sans" panose="00000500000000000000" pitchFamily="50" charset="0"/>
            </a:endParaRPr>
          </a:p>
        </p:txBody>
      </p:sp>
      <p:sp>
        <p:nvSpPr>
          <p:cNvPr id="24579" name="Date Placeholder 3"/>
          <p:cNvSpPr>
            <a:spLocks noGrp="1"/>
          </p:cNvSpPr>
          <p:nvPr>
            <p:ph type="dt" sz="half" idx="10"/>
          </p:nvPr>
        </p:nvSpPr>
        <p:spPr bwMode="auto">
          <a:ln>
            <a:miter lim="800000"/>
            <a:headEnd/>
            <a:tailEnd/>
          </a:ln>
        </p:spPr>
        <p:txBody>
          <a:bodyPr wrap="square" lIns="91440" tIns="45720" rIns="91440" bIns="45720" numCol="1" anchorCtr="0" compatLnSpc="1">
            <a:prstTxWarp prst="textNoShape">
              <a:avLst/>
            </a:prstTxWarp>
          </a:bodyPr>
          <a:lstStyle/>
          <a:p>
            <a:pPr>
              <a:defRPr/>
            </a:pPr>
            <a:fld id="{73B53D57-35A9-4351-912B-7E32C9903167}" type="datetime1">
              <a:rPr lang="en-US" smtClean="0"/>
              <a:t>11/6/2018</a:t>
            </a:fld>
            <a:endParaRPr lang="en-US"/>
          </a:p>
        </p:txBody>
      </p:sp>
      <p:sp>
        <p:nvSpPr>
          <p:cNvPr id="24580" name="Footer Placeholder 4"/>
          <p:cNvSpPr>
            <a:spLocks noGrp="1"/>
          </p:cNvSpPr>
          <p:nvPr>
            <p:ph type="ftr" sz="quarter" idx="11"/>
          </p:nvPr>
        </p:nvSpPr>
        <p:spPr bwMode="auto">
          <a:ln>
            <a:miter lim="800000"/>
            <a:headEnd/>
            <a:tailEnd/>
          </a:ln>
        </p:spPr>
        <p:txBody>
          <a:bodyPr wrap="square" lIns="91440" tIns="45720" rIns="91440" bIns="45720" numCol="1" anchorCtr="0" compatLnSpc="1">
            <a:prstTxWarp prst="textNoShape">
              <a:avLst/>
            </a:prstTxWarp>
          </a:bodyPr>
          <a:lstStyle/>
          <a:p>
            <a:pPr>
              <a:defRPr/>
            </a:pPr>
            <a:r>
              <a:rPr lang="en-US"/>
              <a:t>Modele SPICE - Cursul 3</a:t>
            </a:r>
          </a:p>
        </p:txBody>
      </p:sp>
      <p:sp>
        <p:nvSpPr>
          <p:cNvPr id="24581" name="Slide Number Placeholder 5"/>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a:defRPr/>
            </a:pPr>
            <a:fld id="{EE906643-3676-45BA-BF68-E611A307D820}" type="slidenum">
              <a:rPr lang="en-US" smtClean="0"/>
              <a:pPr>
                <a:defRPr/>
              </a:pPr>
              <a:t>10</a:t>
            </a:fld>
            <a:endParaRPr lang="en-US"/>
          </a:p>
        </p:txBody>
      </p:sp>
      <p:pic>
        <p:nvPicPr>
          <p:cNvPr id="2" name="Picture 1">
            <a:extLst>
              <a:ext uri="{FF2B5EF4-FFF2-40B4-BE49-F238E27FC236}">
                <a16:creationId xmlns:a16="http://schemas.microsoft.com/office/drawing/2014/main" id="{34EFB021-09D6-46A2-AA60-A8D294FE3257}"/>
              </a:ext>
            </a:extLst>
          </p:cNvPr>
          <p:cNvPicPr>
            <a:picLocks noChangeAspect="1"/>
          </p:cNvPicPr>
          <p:nvPr/>
        </p:nvPicPr>
        <p:blipFill rotWithShape="1">
          <a:blip r:embed="rId2"/>
          <a:srcRect l="6929" t="23394" r="9922" b="23393"/>
          <a:stretch/>
        </p:blipFill>
        <p:spPr>
          <a:xfrm>
            <a:off x="4267200" y="381000"/>
            <a:ext cx="4872038" cy="1833142"/>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noAutofit/>
          </a:bodyPr>
          <a:lstStyle/>
          <a:p>
            <a:pPr>
              <a:defRPr/>
            </a:pPr>
            <a:r>
              <a:rPr lang="en-US" sz="3200">
                <a:latin typeface="UT Sans" panose="00000500000000000000" pitchFamily="50" charset="0"/>
              </a:rPr>
              <a:t>Analiz</a:t>
            </a:r>
            <a:r>
              <a:rPr lang="ro-RO" sz="3200">
                <a:latin typeface="UT Sans" panose="00000500000000000000" pitchFamily="50" charset="0"/>
              </a:rPr>
              <a:t>a de c.c.</a:t>
            </a:r>
            <a:br>
              <a:rPr lang="ro-RO" sz="3200">
                <a:latin typeface="UT Sans" panose="00000500000000000000" pitchFamily="50" charset="0"/>
              </a:rPr>
            </a:br>
            <a:r>
              <a:rPr lang="ro-RO" sz="2800">
                <a:latin typeface="UT Sans" panose="00000500000000000000" pitchFamily="50" charset="0"/>
              </a:rPr>
              <a:t>Sintaxa și parametrii</a:t>
            </a:r>
            <a:endParaRPr lang="en-US" sz="2400"/>
          </a:p>
        </p:txBody>
      </p:sp>
      <p:sp>
        <p:nvSpPr>
          <p:cNvPr id="25602" name="Content Placeholder 2"/>
          <p:cNvSpPr>
            <a:spLocks noGrp="1"/>
          </p:cNvSpPr>
          <p:nvPr>
            <p:ph idx="1"/>
          </p:nvPr>
        </p:nvSpPr>
        <p:spPr/>
        <p:txBody>
          <a:bodyPr>
            <a:normAutofit fontScale="92500" lnSpcReduction="10000"/>
          </a:bodyPr>
          <a:lstStyle/>
          <a:p>
            <a:pPr marL="514350" indent="-514350" eaLnBrk="1" hangingPunct="1">
              <a:buClr>
                <a:srgbClr val="0070C0"/>
              </a:buClr>
              <a:buFontTx/>
              <a:buAutoNum type="arabicPeriod" startAt="4"/>
            </a:pPr>
            <a:r>
              <a:rPr lang="ro-RO" sz="2800">
                <a:solidFill>
                  <a:srgbClr val="0070C0"/>
                </a:solidFill>
                <a:latin typeface="UT Sans Bold" panose="00000500000000000000" pitchFamily="50" charset="0"/>
              </a:rPr>
              <a:t>Analiza de senzitivitate</a:t>
            </a:r>
          </a:p>
          <a:p>
            <a:pPr>
              <a:lnSpc>
                <a:spcPct val="110000"/>
              </a:lnSpc>
              <a:defRPr/>
            </a:pPr>
            <a:r>
              <a:rPr lang="en-US">
                <a:latin typeface="UT Sans" panose="00000500000000000000" pitchFamily="50" charset="0"/>
              </a:rPr>
              <a:t>permite aprecierea efectelor pe care le au variațiile valorilor elementelor circuitului şi a parametrilor de model asupra unei variabile de ieşire selectate</a:t>
            </a:r>
            <a:r>
              <a:rPr lang="ro-RO">
                <a:latin typeface="UT Sans" panose="00000500000000000000" pitchFamily="50" charset="0"/>
              </a:rPr>
              <a:t> (IESIRE_var1...)</a:t>
            </a:r>
            <a:r>
              <a:rPr lang="en-US">
                <a:latin typeface="UT Sans" panose="00000500000000000000" pitchFamily="50" charset="0"/>
              </a:rPr>
              <a:t>, deci şi asupra funcționării circuitului.</a:t>
            </a:r>
          </a:p>
          <a:p>
            <a:pPr>
              <a:lnSpc>
                <a:spcPct val="110000"/>
              </a:lnSpc>
              <a:defRPr/>
            </a:pPr>
            <a:r>
              <a:rPr lang="ro-RO">
                <a:latin typeface="UT Sans" panose="00000500000000000000" pitchFamily="50" charset="0"/>
              </a:rPr>
              <a:t>Sintaxa</a:t>
            </a:r>
          </a:p>
          <a:p>
            <a:pPr>
              <a:lnSpc>
                <a:spcPct val="90000"/>
              </a:lnSpc>
              <a:defRPr/>
            </a:pPr>
            <a:endParaRPr lang="ro-RO" sz="1600">
              <a:latin typeface="UT Sans" panose="00000500000000000000" pitchFamily="50" charset="0"/>
            </a:endParaRPr>
          </a:p>
          <a:p>
            <a:pPr marL="514350" indent="-514350" algn="ctr" eaLnBrk="1" hangingPunct="1">
              <a:buNone/>
            </a:pPr>
            <a:r>
              <a:rPr lang="en-US" sz="2800">
                <a:solidFill>
                  <a:srgbClr val="FF0000"/>
                </a:solidFill>
                <a:effectLst>
                  <a:outerShdw blurRad="38100" dist="38100" dir="2700000" algn="tl">
                    <a:srgbClr val="000000">
                      <a:alpha val="43137"/>
                    </a:srgbClr>
                  </a:outerShdw>
                </a:effectLst>
                <a:latin typeface="UT Sans Bold" panose="00000500000000000000" pitchFamily="50" charset="0"/>
              </a:rPr>
              <a:t>.SENS   IESIRE_var1   &lt;IESIRE_var2…&gt;</a:t>
            </a:r>
          </a:p>
          <a:p>
            <a:endParaRPr lang="ro-RO" sz="1600">
              <a:latin typeface="UT Sans" panose="00000500000000000000" pitchFamily="50" charset="0"/>
            </a:endParaRPr>
          </a:p>
          <a:p>
            <a:pPr>
              <a:lnSpc>
                <a:spcPct val="110000"/>
              </a:lnSpc>
            </a:pPr>
            <a:r>
              <a:rPr lang="ro-RO">
                <a:latin typeface="UT Sans" panose="00000500000000000000" pitchFamily="50" charset="0"/>
              </a:rPr>
              <a:t>Senzitivitatea față de fiecare element al circuitului şi de toți parametrii de model de c.c. ai diodelor şi tranzistoarelor bipolare este calculată pentru fiecare variabilă de ieşire definită în declarația </a:t>
            </a:r>
            <a:r>
              <a:rPr lang="ro-RO" b="1">
                <a:latin typeface="UT Sans" panose="00000500000000000000" pitchFamily="50" charset="0"/>
              </a:rPr>
              <a:t>.SENS</a:t>
            </a:r>
            <a:r>
              <a:rPr lang="ro-RO">
                <a:latin typeface="UT Sans" panose="00000500000000000000" pitchFamily="50" charset="0"/>
              </a:rPr>
              <a:t>.</a:t>
            </a:r>
          </a:p>
        </p:txBody>
      </p:sp>
      <p:sp>
        <p:nvSpPr>
          <p:cNvPr id="24579" name="Date Placeholder 3"/>
          <p:cNvSpPr>
            <a:spLocks noGrp="1"/>
          </p:cNvSpPr>
          <p:nvPr>
            <p:ph type="dt" sz="half" idx="10"/>
          </p:nvPr>
        </p:nvSpPr>
        <p:spPr bwMode="auto">
          <a:ln>
            <a:miter lim="800000"/>
            <a:headEnd/>
            <a:tailEnd/>
          </a:ln>
        </p:spPr>
        <p:txBody>
          <a:bodyPr wrap="square" lIns="91440" tIns="45720" rIns="91440" bIns="45720" numCol="1" anchorCtr="0" compatLnSpc="1">
            <a:prstTxWarp prst="textNoShape">
              <a:avLst/>
            </a:prstTxWarp>
          </a:bodyPr>
          <a:lstStyle/>
          <a:p>
            <a:pPr>
              <a:defRPr/>
            </a:pPr>
            <a:fld id="{292941B6-F419-42AB-AF38-6F0F241DCFAD}" type="datetime1">
              <a:rPr lang="en-US" smtClean="0"/>
              <a:t>11/6/2018</a:t>
            </a:fld>
            <a:endParaRPr lang="en-US"/>
          </a:p>
        </p:txBody>
      </p:sp>
      <p:sp>
        <p:nvSpPr>
          <p:cNvPr id="24580" name="Footer Placeholder 4"/>
          <p:cNvSpPr>
            <a:spLocks noGrp="1"/>
          </p:cNvSpPr>
          <p:nvPr>
            <p:ph type="ftr" sz="quarter" idx="11"/>
          </p:nvPr>
        </p:nvSpPr>
        <p:spPr bwMode="auto">
          <a:ln>
            <a:miter lim="800000"/>
            <a:headEnd/>
            <a:tailEnd/>
          </a:ln>
        </p:spPr>
        <p:txBody>
          <a:bodyPr wrap="square" lIns="91440" tIns="45720" rIns="91440" bIns="45720" numCol="1" anchorCtr="0" compatLnSpc="1">
            <a:prstTxWarp prst="textNoShape">
              <a:avLst/>
            </a:prstTxWarp>
          </a:bodyPr>
          <a:lstStyle/>
          <a:p>
            <a:pPr>
              <a:defRPr/>
            </a:pPr>
            <a:r>
              <a:rPr lang="en-US"/>
              <a:t>Modele SPICE - Cursul 3</a:t>
            </a:r>
          </a:p>
        </p:txBody>
      </p:sp>
      <p:sp>
        <p:nvSpPr>
          <p:cNvPr id="24581" name="Slide Number Placeholder 5"/>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a:defRPr/>
            </a:pPr>
            <a:fld id="{EE906643-3676-45BA-BF68-E611A307D820}" type="slidenum">
              <a:rPr lang="en-US" smtClean="0"/>
              <a:pPr>
                <a:defRPr/>
              </a:pPr>
              <a:t>11</a:t>
            </a:fld>
            <a:endParaRPr lang="en-US"/>
          </a:p>
        </p:txBody>
      </p:sp>
    </p:spTree>
    <p:extLst>
      <p:ext uri="{BB962C8B-B14F-4D97-AF65-F5344CB8AC3E}">
        <p14:creationId xmlns:p14="http://schemas.microsoft.com/office/powerpoint/2010/main" val="33763352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noAutofit/>
          </a:bodyPr>
          <a:lstStyle/>
          <a:p>
            <a:pPr>
              <a:defRPr/>
            </a:pPr>
            <a:r>
              <a:rPr lang="en-US" sz="3200">
                <a:latin typeface="UT Sans" panose="00000500000000000000" pitchFamily="50" charset="0"/>
              </a:rPr>
              <a:t>Analiz</a:t>
            </a:r>
            <a:r>
              <a:rPr lang="ro-RO" sz="3200">
                <a:latin typeface="UT Sans" panose="00000500000000000000" pitchFamily="50" charset="0"/>
              </a:rPr>
              <a:t>a de c.c.</a:t>
            </a:r>
            <a:br>
              <a:rPr lang="ro-RO" sz="3200">
                <a:latin typeface="UT Sans" panose="00000500000000000000" pitchFamily="50" charset="0"/>
              </a:rPr>
            </a:br>
            <a:r>
              <a:rPr lang="ro-RO" sz="2800">
                <a:latin typeface="UT Sans" panose="00000500000000000000" pitchFamily="50" charset="0"/>
              </a:rPr>
              <a:t>Sintaxa și parametrii</a:t>
            </a:r>
            <a:endParaRPr lang="en-US" sz="2400"/>
          </a:p>
        </p:txBody>
      </p:sp>
      <p:sp>
        <p:nvSpPr>
          <p:cNvPr id="25602" name="Content Placeholder 2"/>
          <p:cNvSpPr>
            <a:spLocks noGrp="1"/>
          </p:cNvSpPr>
          <p:nvPr>
            <p:ph idx="1"/>
          </p:nvPr>
        </p:nvSpPr>
        <p:spPr/>
        <p:txBody>
          <a:bodyPr>
            <a:normAutofit/>
          </a:bodyPr>
          <a:lstStyle/>
          <a:p>
            <a:pPr marL="514350" indent="-514350" eaLnBrk="1" hangingPunct="1">
              <a:buClr>
                <a:srgbClr val="0070C0"/>
              </a:buClr>
              <a:buFontTx/>
              <a:buAutoNum type="arabicPeriod" startAt="4"/>
            </a:pPr>
            <a:r>
              <a:rPr lang="ro-RO" sz="2800">
                <a:solidFill>
                  <a:srgbClr val="0070C0"/>
                </a:solidFill>
                <a:latin typeface="UT Sans Bold" panose="00000500000000000000" pitchFamily="50" charset="0"/>
              </a:rPr>
              <a:t>Analiza de senzitivitate</a:t>
            </a:r>
            <a:r>
              <a:rPr lang="ro-RO" sz="2800" b="1">
                <a:solidFill>
                  <a:srgbClr val="0070C0"/>
                </a:solidFill>
                <a:latin typeface="UT Sans" panose="00000500000000000000" pitchFamily="50" charset="0"/>
              </a:rPr>
              <a:t> </a:t>
            </a:r>
            <a:r>
              <a:rPr lang="ro-RO" sz="2000">
                <a:solidFill>
                  <a:srgbClr val="0070C0"/>
                </a:solidFill>
                <a:latin typeface="UT Sans" panose="00000500000000000000" pitchFamily="50" charset="0"/>
              </a:rPr>
              <a:t>(continuare)</a:t>
            </a:r>
          </a:p>
          <a:p>
            <a:pPr>
              <a:defRPr/>
            </a:pPr>
            <a:r>
              <a:rPr lang="ro-RO">
                <a:latin typeface="UT Sans" panose="00000500000000000000" pitchFamily="50" charset="0"/>
              </a:rPr>
              <a:t>Determinarea senzitivității față de parametrii de model ai TECJ  şi TECMOS nu este disponibilă.</a:t>
            </a:r>
          </a:p>
          <a:p>
            <a:pPr>
              <a:defRPr/>
            </a:pPr>
            <a:r>
              <a:rPr lang="ro-RO">
                <a:latin typeface="UT Sans" panose="00000500000000000000" pitchFamily="50" charset="0"/>
              </a:rPr>
              <a:t>Pentru fiecare valoare de parametru se listează 2 valori de senzitivitate:</a:t>
            </a:r>
          </a:p>
          <a:p>
            <a:pPr lvl="1">
              <a:defRPr/>
            </a:pPr>
            <a:r>
              <a:rPr lang="ro-RO">
                <a:solidFill>
                  <a:srgbClr val="0070C0"/>
                </a:solidFill>
                <a:latin typeface="UT Sans" panose="00000500000000000000" pitchFamily="50" charset="0"/>
              </a:rPr>
              <a:t>ELEMENT SENSITIVITY</a:t>
            </a:r>
            <a:r>
              <a:rPr lang="ro-RO">
                <a:latin typeface="UT Sans" panose="00000500000000000000" pitchFamily="50" charset="0"/>
              </a:rPr>
              <a:t> = Senzitivitatea absolută exprimată în V sau A, raportată la o variație unitară a valorii elementului;</a:t>
            </a:r>
          </a:p>
          <a:p>
            <a:pPr lvl="1">
              <a:defRPr/>
            </a:pPr>
            <a:r>
              <a:rPr lang="ro-RO">
                <a:solidFill>
                  <a:srgbClr val="0070C0"/>
                </a:solidFill>
                <a:latin typeface="UT Sans" panose="00000500000000000000" pitchFamily="50" charset="0"/>
              </a:rPr>
              <a:t>NORMALIZED SENSITIVITY</a:t>
            </a:r>
            <a:r>
              <a:rPr lang="ro-RO">
                <a:latin typeface="UT Sans" panose="00000500000000000000" pitchFamily="50" charset="0"/>
              </a:rPr>
              <a:t> = Senzitivitatea relativă exprimată în V sau A, raportată la o variație de 1% a valorii elementului.</a:t>
            </a:r>
          </a:p>
          <a:p>
            <a:pPr>
              <a:defRPr/>
            </a:pPr>
            <a:r>
              <a:rPr lang="ro-RO">
                <a:latin typeface="UT Sans" panose="00000500000000000000" pitchFamily="50" charset="0"/>
              </a:rPr>
              <a:t>Datele care oferă mai multă informație sunt senzitivitățile relative.</a:t>
            </a:r>
          </a:p>
        </p:txBody>
      </p:sp>
      <p:sp>
        <p:nvSpPr>
          <p:cNvPr id="24579" name="Date Placeholder 3"/>
          <p:cNvSpPr>
            <a:spLocks noGrp="1"/>
          </p:cNvSpPr>
          <p:nvPr>
            <p:ph type="dt" sz="half" idx="10"/>
          </p:nvPr>
        </p:nvSpPr>
        <p:spPr bwMode="auto">
          <a:ln>
            <a:miter lim="800000"/>
            <a:headEnd/>
            <a:tailEnd/>
          </a:ln>
        </p:spPr>
        <p:txBody>
          <a:bodyPr wrap="square" lIns="91440" tIns="45720" rIns="91440" bIns="45720" numCol="1" anchorCtr="0" compatLnSpc="1">
            <a:prstTxWarp prst="textNoShape">
              <a:avLst/>
            </a:prstTxWarp>
          </a:bodyPr>
          <a:lstStyle/>
          <a:p>
            <a:pPr>
              <a:defRPr/>
            </a:pPr>
            <a:fld id="{4E3A9EF8-8C38-446C-AB29-749D6383D44D}" type="datetime1">
              <a:rPr lang="en-US" smtClean="0"/>
              <a:t>11/6/2018</a:t>
            </a:fld>
            <a:endParaRPr lang="en-US"/>
          </a:p>
        </p:txBody>
      </p:sp>
      <p:sp>
        <p:nvSpPr>
          <p:cNvPr id="24580" name="Footer Placeholder 4"/>
          <p:cNvSpPr>
            <a:spLocks noGrp="1"/>
          </p:cNvSpPr>
          <p:nvPr>
            <p:ph type="ftr" sz="quarter" idx="11"/>
          </p:nvPr>
        </p:nvSpPr>
        <p:spPr bwMode="auto">
          <a:ln>
            <a:miter lim="800000"/>
            <a:headEnd/>
            <a:tailEnd/>
          </a:ln>
        </p:spPr>
        <p:txBody>
          <a:bodyPr wrap="square" lIns="91440" tIns="45720" rIns="91440" bIns="45720" numCol="1" anchorCtr="0" compatLnSpc="1">
            <a:prstTxWarp prst="textNoShape">
              <a:avLst/>
            </a:prstTxWarp>
          </a:bodyPr>
          <a:lstStyle/>
          <a:p>
            <a:pPr>
              <a:defRPr/>
            </a:pPr>
            <a:r>
              <a:rPr lang="en-US"/>
              <a:t>Modele SPICE - Cursul 3</a:t>
            </a:r>
          </a:p>
        </p:txBody>
      </p:sp>
      <p:sp>
        <p:nvSpPr>
          <p:cNvPr id="24581" name="Slide Number Placeholder 5"/>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a:defRPr/>
            </a:pPr>
            <a:fld id="{EE906643-3676-45BA-BF68-E611A307D820}" type="slidenum">
              <a:rPr lang="en-US" smtClean="0"/>
              <a:pPr>
                <a:defRPr/>
              </a:pPr>
              <a:t>12</a:t>
            </a:fld>
            <a:endParaRPr lang="en-US"/>
          </a:p>
        </p:txBody>
      </p:sp>
    </p:spTree>
    <p:extLst>
      <p:ext uri="{BB962C8B-B14F-4D97-AF65-F5344CB8AC3E}">
        <p14:creationId xmlns:p14="http://schemas.microsoft.com/office/powerpoint/2010/main" val="3061350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US" sz="3200">
                <a:latin typeface="UT Sans" panose="00000500000000000000" pitchFamily="50" charset="0"/>
              </a:rPr>
              <a:t>Analiz</a:t>
            </a:r>
            <a:r>
              <a:rPr lang="ro-RO" sz="3200">
                <a:latin typeface="UT Sans" panose="00000500000000000000" pitchFamily="50" charset="0"/>
              </a:rPr>
              <a:t>a de c.c.</a:t>
            </a:r>
            <a:br>
              <a:rPr lang="ro-RO" sz="3200">
                <a:latin typeface="UT Sans" panose="00000500000000000000" pitchFamily="50" charset="0"/>
              </a:rPr>
            </a:br>
            <a:r>
              <a:rPr lang="ro-RO" sz="2800">
                <a:latin typeface="UT Sans" panose="00000500000000000000" pitchFamily="50" charset="0"/>
              </a:rPr>
              <a:t>Sintaxa și parametrii</a:t>
            </a:r>
            <a:endParaRPr lang="en-US" sz="2400"/>
          </a:p>
        </p:txBody>
      </p:sp>
      <p:sp>
        <p:nvSpPr>
          <p:cNvPr id="2" name="Content Placeholder 1"/>
          <p:cNvSpPr>
            <a:spLocks noGrp="1"/>
          </p:cNvSpPr>
          <p:nvPr>
            <p:ph idx="1"/>
          </p:nvPr>
        </p:nvSpPr>
        <p:spPr/>
        <p:txBody>
          <a:bodyPr/>
          <a:lstStyle/>
          <a:p>
            <a:r>
              <a:rPr lang="ro-RO">
                <a:latin typeface="UT Sans" panose="00000500000000000000" pitchFamily="50" charset="0"/>
              </a:rPr>
              <a:t>În modul grafic, declarațiile </a:t>
            </a:r>
            <a:r>
              <a:rPr lang="ro-RO">
                <a:solidFill>
                  <a:srgbClr val="FF0000"/>
                </a:solidFill>
                <a:latin typeface="UT Sans Bold" panose="00000500000000000000" pitchFamily="50" charset="0"/>
              </a:rPr>
              <a:t>.OP</a:t>
            </a:r>
            <a:r>
              <a:rPr lang="ro-RO">
                <a:latin typeface="UT Sans" panose="00000500000000000000" pitchFamily="50" charset="0"/>
              </a:rPr>
              <a:t>, </a:t>
            </a:r>
            <a:r>
              <a:rPr lang="ro-RO">
                <a:solidFill>
                  <a:srgbClr val="FFC000"/>
                </a:solidFill>
                <a:latin typeface="UT Sans Bold" panose="00000500000000000000" pitchFamily="50" charset="0"/>
              </a:rPr>
              <a:t>.SENS</a:t>
            </a:r>
            <a:r>
              <a:rPr lang="ro-RO" b="1">
                <a:latin typeface="UT Sans" panose="00000500000000000000" pitchFamily="50" charset="0"/>
              </a:rPr>
              <a:t> </a:t>
            </a:r>
            <a:r>
              <a:rPr lang="ro-RO">
                <a:latin typeface="UT Sans" panose="00000500000000000000" pitchFamily="50" charset="0"/>
              </a:rPr>
              <a:t>şi </a:t>
            </a:r>
            <a:r>
              <a:rPr lang="ro-RO">
                <a:solidFill>
                  <a:srgbClr val="00B050"/>
                </a:solidFill>
                <a:latin typeface="UT Sans Bold" panose="00000500000000000000" pitchFamily="50" charset="0"/>
              </a:rPr>
              <a:t>.TF</a:t>
            </a:r>
            <a:r>
              <a:rPr lang="ro-RO">
                <a:latin typeface="UT Sans" panose="00000500000000000000" pitchFamily="50" charset="0"/>
              </a:rPr>
              <a:t> se definesc la tipul de analiză </a:t>
            </a:r>
            <a:r>
              <a:rPr lang="ro-RO">
                <a:solidFill>
                  <a:srgbClr val="0070C0"/>
                </a:solidFill>
                <a:latin typeface="UT Sans" panose="00000500000000000000" pitchFamily="50" charset="0"/>
              </a:rPr>
              <a:t>Bias Point</a:t>
            </a:r>
            <a:endParaRPr lang="en-US">
              <a:solidFill>
                <a:srgbClr val="0070C0"/>
              </a:solidFill>
              <a:latin typeface="UT Sans" panose="00000500000000000000" pitchFamily="50" charset="0"/>
            </a:endParaRPr>
          </a:p>
        </p:txBody>
      </p:sp>
      <p:sp>
        <p:nvSpPr>
          <p:cNvPr id="4" name="Date Placeholder 3"/>
          <p:cNvSpPr>
            <a:spLocks noGrp="1"/>
          </p:cNvSpPr>
          <p:nvPr>
            <p:ph type="dt" sz="half" idx="10"/>
          </p:nvPr>
        </p:nvSpPr>
        <p:spPr/>
        <p:txBody>
          <a:bodyPr/>
          <a:lstStyle/>
          <a:p>
            <a:pPr>
              <a:defRPr/>
            </a:pPr>
            <a:fld id="{7E73645C-7D14-4A5C-9D41-B1E247FAF4CC}" type="datetime1">
              <a:rPr lang="en-US" smtClean="0"/>
              <a:t>11/6/2018</a:t>
            </a:fld>
            <a:endParaRPr lang="en-US"/>
          </a:p>
        </p:txBody>
      </p:sp>
      <p:sp>
        <p:nvSpPr>
          <p:cNvPr id="5" name="Footer Placeholder 4"/>
          <p:cNvSpPr>
            <a:spLocks noGrp="1"/>
          </p:cNvSpPr>
          <p:nvPr>
            <p:ph type="ftr" sz="quarter" idx="11"/>
          </p:nvPr>
        </p:nvSpPr>
        <p:spPr/>
        <p:txBody>
          <a:bodyPr/>
          <a:lstStyle/>
          <a:p>
            <a:pPr>
              <a:defRPr/>
            </a:pPr>
            <a:r>
              <a:rPr lang="en-US"/>
              <a:t>Modele SPICE - Cursul 3</a:t>
            </a:r>
          </a:p>
        </p:txBody>
      </p:sp>
      <p:sp>
        <p:nvSpPr>
          <p:cNvPr id="6" name="Slide Number Placeholder 5"/>
          <p:cNvSpPr>
            <a:spLocks noGrp="1"/>
          </p:cNvSpPr>
          <p:nvPr>
            <p:ph type="sldNum" sz="quarter" idx="12"/>
          </p:nvPr>
        </p:nvSpPr>
        <p:spPr/>
        <p:txBody>
          <a:bodyPr/>
          <a:lstStyle/>
          <a:p>
            <a:pPr>
              <a:defRPr/>
            </a:pPr>
            <a:fld id="{7152D34D-4599-4858-AFCF-7CA82FCC12FD}" type="slidenum">
              <a:rPr lang="en-US" smtClean="0"/>
              <a:pPr>
                <a:defRPr/>
              </a:pPr>
              <a:t>13</a:t>
            </a:fld>
            <a:endParaRPr lang="en-US"/>
          </a:p>
        </p:txBody>
      </p:sp>
      <p:sp>
        <p:nvSpPr>
          <p:cNvPr id="9" name="TextBox 8"/>
          <p:cNvSpPr txBox="1"/>
          <p:nvPr/>
        </p:nvSpPr>
        <p:spPr>
          <a:xfrm>
            <a:off x="6589609" y="3458604"/>
            <a:ext cx="914400" cy="369332"/>
          </a:xfrm>
          <a:prstGeom prst="rect">
            <a:avLst/>
          </a:prstGeom>
          <a:noFill/>
        </p:spPr>
        <p:txBody>
          <a:bodyPr wrap="square" rtlCol="0">
            <a:spAutoFit/>
          </a:bodyPr>
          <a:lstStyle/>
          <a:p>
            <a:r>
              <a:rPr lang="ro-RO">
                <a:latin typeface="UT Sans Bold" panose="00000500000000000000" pitchFamily="50" charset="0"/>
              </a:rPr>
              <a:t>.OP</a:t>
            </a:r>
            <a:endParaRPr lang="en-US">
              <a:latin typeface="UT Sans Bold" panose="00000500000000000000" pitchFamily="50" charset="0"/>
            </a:endParaRPr>
          </a:p>
        </p:txBody>
      </p:sp>
      <p:sp>
        <p:nvSpPr>
          <p:cNvPr id="11" name="TextBox 10"/>
          <p:cNvSpPr txBox="1"/>
          <p:nvPr/>
        </p:nvSpPr>
        <p:spPr>
          <a:xfrm>
            <a:off x="6597273" y="4364161"/>
            <a:ext cx="718131" cy="369332"/>
          </a:xfrm>
          <a:prstGeom prst="rect">
            <a:avLst/>
          </a:prstGeom>
          <a:noFill/>
        </p:spPr>
        <p:txBody>
          <a:bodyPr wrap="square" rtlCol="0">
            <a:spAutoFit/>
          </a:bodyPr>
          <a:lstStyle/>
          <a:p>
            <a:r>
              <a:rPr lang="ro-RO">
                <a:latin typeface="UT Sans Bold" panose="00000500000000000000" pitchFamily="50" charset="0"/>
              </a:rPr>
              <a:t>.TF</a:t>
            </a:r>
            <a:endParaRPr lang="en-US">
              <a:latin typeface="UT Sans Bold" panose="00000500000000000000" pitchFamily="50" charset="0"/>
            </a:endParaRPr>
          </a:p>
        </p:txBody>
      </p:sp>
      <p:sp>
        <p:nvSpPr>
          <p:cNvPr id="13" name="TextBox 12"/>
          <p:cNvSpPr txBox="1"/>
          <p:nvPr/>
        </p:nvSpPr>
        <p:spPr>
          <a:xfrm>
            <a:off x="6592867" y="3867211"/>
            <a:ext cx="914400" cy="369332"/>
          </a:xfrm>
          <a:prstGeom prst="rect">
            <a:avLst/>
          </a:prstGeom>
          <a:noFill/>
        </p:spPr>
        <p:txBody>
          <a:bodyPr wrap="square" rtlCol="0">
            <a:spAutoFit/>
          </a:bodyPr>
          <a:lstStyle/>
          <a:p>
            <a:r>
              <a:rPr lang="ro-RO">
                <a:latin typeface="UT Sans Bold" panose="00000500000000000000" pitchFamily="50" charset="0"/>
              </a:rPr>
              <a:t>.SENS</a:t>
            </a:r>
            <a:endParaRPr lang="en-US">
              <a:latin typeface="UT Sans Bold" panose="00000500000000000000" pitchFamily="50" charset="0"/>
            </a:endParaRPr>
          </a:p>
        </p:txBody>
      </p:sp>
      <p:cxnSp>
        <p:nvCxnSpPr>
          <p:cNvPr id="12" name="Straight Arrow Connector 11"/>
          <p:cNvCxnSpPr/>
          <p:nvPr/>
        </p:nvCxnSpPr>
        <p:spPr>
          <a:xfrm flipH="1">
            <a:off x="6135667" y="3657600"/>
            <a:ext cx="457200" cy="0"/>
          </a:xfrm>
          <a:prstGeom prst="straightConnector1">
            <a:avLst/>
          </a:prstGeom>
          <a:ln w="508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H="1">
            <a:off x="6135667" y="4038600"/>
            <a:ext cx="457200" cy="0"/>
          </a:xfrm>
          <a:prstGeom prst="straightConnector1">
            <a:avLst/>
          </a:prstGeom>
          <a:ln w="50800">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H="1">
            <a:off x="6135667" y="4534890"/>
            <a:ext cx="457200" cy="0"/>
          </a:xfrm>
          <a:prstGeom prst="straightConnector1">
            <a:avLst/>
          </a:prstGeom>
          <a:ln w="50800">
            <a:solidFill>
              <a:srgbClr val="00B050"/>
            </a:solidFill>
            <a:tailEnd type="arrow"/>
          </a:ln>
        </p:spPr>
        <p:style>
          <a:lnRef idx="1">
            <a:schemeClr val="accent1"/>
          </a:lnRef>
          <a:fillRef idx="0">
            <a:schemeClr val="accent1"/>
          </a:fillRef>
          <a:effectRef idx="0">
            <a:schemeClr val="accent1"/>
          </a:effectRef>
          <a:fontRef idx="minor">
            <a:schemeClr val="tx1"/>
          </a:fontRef>
        </p:style>
      </p:cxnSp>
      <p:pic>
        <p:nvPicPr>
          <p:cNvPr id="18" name="Picture 17"/>
          <p:cNvPicPr/>
          <p:nvPr/>
        </p:nvPicPr>
        <p:blipFill>
          <a:blip r:embed="rId2"/>
          <a:stretch>
            <a:fillRect/>
          </a:stretch>
        </p:blipFill>
        <p:spPr>
          <a:xfrm>
            <a:off x="1298596" y="2681927"/>
            <a:ext cx="4837071" cy="3733800"/>
          </a:xfrm>
          <a:prstGeom prst="rect">
            <a:avLst/>
          </a:prstGeom>
        </p:spPr>
      </p:pic>
    </p:spTree>
    <p:extLst>
      <p:ext uri="{BB962C8B-B14F-4D97-AF65-F5344CB8AC3E}">
        <p14:creationId xmlns:p14="http://schemas.microsoft.com/office/powerpoint/2010/main" val="29869459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US" sz="3200">
                <a:latin typeface="UT Sans" panose="00000500000000000000" pitchFamily="50" charset="0"/>
              </a:rPr>
              <a:t>Analiz</a:t>
            </a:r>
            <a:r>
              <a:rPr lang="ro-RO" sz="3200">
                <a:latin typeface="UT Sans" panose="00000500000000000000" pitchFamily="50" charset="0"/>
              </a:rPr>
              <a:t>a de c.c.</a:t>
            </a:r>
            <a:br>
              <a:rPr lang="ro-RO" sz="3200">
                <a:latin typeface="UT Sans" panose="00000500000000000000" pitchFamily="50" charset="0"/>
              </a:rPr>
            </a:br>
            <a:r>
              <a:rPr lang="ro-RO" sz="2800">
                <a:latin typeface="UT Sans" panose="00000500000000000000" pitchFamily="50" charset="0"/>
              </a:rPr>
              <a:t>Sintaxa și parametrii</a:t>
            </a:r>
            <a:endParaRPr lang="en-US" sz="2400"/>
          </a:p>
        </p:txBody>
      </p:sp>
      <p:sp>
        <p:nvSpPr>
          <p:cNvPr id="2" name="Content Placeholder 1"/>
          <p:cNvSpPr>
            <a:spLocks noGrp="1"/>
          </p:cNvSpPr>
          <p:nvPr>
            <p:ph idx="1"/>
          </p:nvPr>
        </p:nvSpPr>
        <p:spPr/>
        <p:txBody>
          <a:bodyPr/>
          <a:lstStyle/>
          <a:p>
            <a:r>
              <a:rPr lang="ro-RO">
                <a:latin typeface="UT Sans" panose="00000500000000000000" pitchFamily="50" charset="0"/>
              </a:rPr>
              <a:t>iar declarația </a:t>
            </a:r>
            <a:r>
              <a:rPr lang="ro-RO">
                <a:solidFill>
                  <a:srgbClr val="FF0000"/>
                </a:solidFill>
                <a:latin typeface="UT Sans Bold" panose="00000500000000000000" pitchFamily="50" charset="0"/>
              </a:rPr>
              <a:t>.DC</a:t>
            </a:r>
            <a:r>
              <a:rPr lang="ro-RO" b="1">
                <a:latin typeface="UT Sans" panose="00000500000000000000" pitchFamily="50" charset="0"/>
              </a:rPr>
              <a:t> </a:t>
            </a:r>
            <a:r>
              <a:rPr lang="ro-RO">
                <a:latin typeface="UT Sans" panose="00000500000000000000" pitchFamily="50" charset="0"/>
              </a:rPr>
              <a:t>se defineşte la tipul de analiză </a:t>
            </a:r>
            <a:br>
              <a:rPr lang="ro-RO">
                <a:latin typeface="UT Sans" panose="00000500000000000000" pitchFamily="50" charset="0"/>
              </a:rPr>
            </a:br>
            <a:r>
              <a:rPr lang="ro-RO">
                <a:solidFill>
                  <a:srgbClr val="0070C0"/>
                </a:solidFill>
                <a:latin typeface="UT Sans" panose="00000500000000000000" pitchFamily="50" charset="0"/>
              </a:rPr>
              <a:t>DC Sweep</a:t>
            </a:r>
            <a:r>
              <a:rPr lang="ro-RO">
                <a:latin typeface="UT Sans" panose="00000500000000000000" pitchFamily="50" charset="0"/>
              </a:rPr>
              <a:t> din fereastra </a:t>
            </a:r>
            <a:r>
              <a:rPr lang="ro-RO">
                <a:solidFill>
                  <a:srgbClr val="0070C0"/>
                </a:solidFill>
                <a:latin typeface="UT Sans" panose="00000500000000000000" pitchFamily="50" charset="0"/>
              </a:rPr>
              <a:t>Simulation Settings</a:t>
            </a:r>
            <a:endParaRPr lang="en-US">
              <a:solidFill>
                <a:srgbClr val="0070C0"/>
              </a:solidFill>
              <a:latin typeface="UT Sans" panose="00000500000000000000" pitchFamily="50" charset="0"/>
            </a:endParaRPr>
          </a:p>
        </p:txBody>
      </p:sp>
      <p:sp>
        <p:nvSpPr>
          <p:cNvPr id="4" name="Date Placeholder 3"/>
          <p:cNvSpPr>
            <a:spLocks noGrp="1"/>
          </p:cNvSpPr>
          <p:nvPr>
            <p:ph type="dt" sz="half" idx="10"/>
          </p:nvPr>
        </p:nvSpPr>
        <p:spPr/>
        <p:txBody>
          <a:bodyPr/>
          <a:lstStyle/>
          <a:p>
            <a:pPr>
              <a:defRPr/>
            </a:pPr>
            <a:fld id="{1915564D-EAB3-42B4-A7D8-9CB3A17D0459}" type="datetime1">
              <a:rPr lang="en-US" smtClean="0"/>
              <a:t>11/6/2018</a:t>
            </a:fld>
            <a:endParaRPr lang="en-US"/>
          </a:p>
        </p:txBody>
      </p:sp>
      <p:sp>
        <p:nvSpPr>
          <p:cNvPr id="5" name="Footer Placeholder 4"/>
          <p:cNvSpPr>
            <a:spLocks noGrp="1"/>
          </p:cNvSpPr>
          <p:nvPr>
            <p:ph type="ftr" sz="quarter" idx="11"/>
          </p:nvPr>
        </p:nvSpPr>
        <p:spPr/>
        <p:txBody>
          <a:bodyPr/>
          <a:lstStyle/>
          <a:p>
            <a:pPr>
              <a:defRPr/>
            </a:pPr>
            <a:r>
              <a:rPr lang="en-US"/>
              <a:t>Modele SPICE - Cursul 3</a:t>
            </a:r>
          </a:p>
        </p:txBody>
      </p:sp>
      <p:sp>
        <p:nvSpPr>
          <p:cNvPr id="6" name="Slide Number Placeholder 5"/>
          <p:cNvSpPr>
            <a:spLocks noGrp="1"/>
          </p:cNvSpPr>
          <p:nvPr>
            <p:ph type="sldNum" sz="quarter" idx="12"/>
          </p:nvPr>
        </p:nvSpPr>
        <p:spPr/>
        <p:txBody>
          <a:bodyPr/>
          <a:lstStyle/>
          <a:p>
            <a:pPr>
              <a:defRPr/>
            </a:pPr>
            <a:fld id="{7152D34D-4599-4858-AFCF-7CA82FCC12FD}" type="slidenum">
              <a:rPr lang="en-US" smtClean="0"/>
              <a:pPr>
                <a:defRPr/>
              </a:pPr>
              <a:t>14</a:t>
            </a:fld>
            <a:endParaRPr lang="en-US"/>
          </a:p>
        </p:txBody>
      </p:sp>
      <p:cxnSp>
        <p:nvCxnSpPr>
          <p:cNvPr id="8" name="Straight Arrow Connector 7"/>
          <p:cNvCxnSpPr/>
          <p:nvPr/>
        </p:nvCxnSpPr>
        <p:spPr>
          <a:xfrm>
            <a:off x="1752600" y="3429000"/>
            <a:ext cx="609600" cy="0"/>
          </a:xfrm>
          <a:prstGeom prst="straightConnector1">
            <a:avLst/>
          </a:prstGeom>
          <a:ln w="508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1065663" y="3244334"/>
            <a:ext cx="610737" cy="369332"/>
          </a:xfrm>
          <a:prstGeom prst="rect">
            <a:avLst/>
          </a:prstGeom>
          <a:noFill/>
        </p:spPr>
        <p:txBody>
          <a:bodyPr wrap="square" rtlCol="0">
            <a:spAutoFit/>
          </a:bodyPr>
          <a:lstStyle/>
          <a:p>
            <a:r>
              <a:rPr lang="ro-RO" b="1"/>
              <a:t>.DC</a:t>
            </a:r>
            <a:endParaRPr lang="en-US" b="1"/>
          </a:p>
        </p:txBody>
      </p:sp>
      <p:pic>
        <p:nvPicPr>
          <p:cNvPr id="12" name="Picture 11"/>
          <p:cNvPicPr/>
          <p:nvPr/>
        </p:nvPicPr>
        <p:blipFill>
          <a:blip r:embed="rId2"/>
          <a:stretch>
            <a:fillRect/>
          </a:stretch>
        </p:blipFill>
        <p:spPr>
          <a:xfrm>
            <a:off x="2438400" y="2514600"/>
            <a:ext cx="5029200" cy="3881282"/>
          </a:xfrm>
          <a:prstGeom prst="rect">
            <a:avLst/>
          </a:prstGeom>
        </p:spPr>
      </p:pic>
    </p:spTree>
    <p:extLst>
      <p:ext uri="{BB962C8B-B14F-4D97-AF65-F5344CB8AC3E}">
        <p14:creationId xmlns:p14="http://schemas.microsoft.com/office/powerpoint/2010/main" val="10560229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US" sz="3200">
                <a:latin typeface="UT Sans" panose="00000500000000000000" pitchFamily="50" charset="0"/>
              </a:rPr>
              <a:t>Analiz</a:t>
            </a:r>
            <a:r>
              <a:rPr lang="ro-RO" sz="3200">
                <a:latin typeface="UT Sans" panose="00000500000000000000" pitchFamily="50" charset="0"/>
              </a:rPr>
              <a:t>a de c.c.</a:t>
            </a:r>
            <a:br>
              <a:rPr lang="ro-RO" sz="3200">
                <a:latin typeface="UT Sans" panose="00000500000000000000" pitchFamily="50" charset="0"/>
              </a:rPr>
            </a:br>
            <a:r>
              <a:rPr lang="ro-RO" sz="2800">
                <a:latin typeface="UT Sans" panose="00000500000000000000" pitchFamily="50" charset="0"/>
              </a:rPr>
              <a:t>Exemplul 1</a:t>
            </a:r>
            <a:endParaRPr lang="en-US" sz="3200">
              <a:latin typeface="UT Sans" panose="00000500000000000000" pitchFamily="50" charset="0"/>
            </a:endParaRPr>
          </a:p>
        </p:txBody>
      </p:sp>
      <p:sp>
        <p:nvSpPr>
          <p:cNvPr id="2" name="Content Placeholder 1"/>
          <p:cNvSpPr>
            <a:spLocks noGrp="1"/>
          </p:cNvSpPr>
          <p:nvPr>
            <p:ph idx="1"/>
          </p:nvPr>
        </p:nvSpPr>
        <p:spPr/>
        <p:txBody>
          <a:bodyPr/>
          <a:lstStyle/>
          <a:p>
            <a:r>
              <a:rPr lang="ro-RO">
                <a:latin typeface="UT Sans" panose="00000500000000000000" pitchFamily="50" charset="0"/>
              </a:rPr>
              <a:t>Pentru ciruitul din figură să se determine:</a:t>
            </a:r>
          </a:p>
          <a:p>
            <a:pPr lvl="1"/>
            <a:r>
              <a:rPr lang="ro-RO">
                <a:latin typeface="UT Sans" panose="00000500000000000000" pitchFamily="50" charset="0"/>
              </a:rPr>
              <a:t>PSF-ul tranzistorului;</a:t>
            </a:r>
          </a:p>
          <a:p>
            <a:pPr lvl="1"/>
            <a:r>
              <a:rPr lang="ro-RO">
                <a:latin typeface="UT Sans" panose="00000500000000000000" pitchFamily="50" charset="0"/>
              </a:rPr>
              <a:t>Amplificarea, rezistențele de intrare şi ieşire;</a:t>
            </a:r>
          </a:p>
          <a:p>
            <a:pPr lvl="1"/>
            <a:r>
              <a:rPr lang="ro-RO">
                <a:latin typeface="UT Sans" panose="00000500000000000000" pitchFamily="50" charset="0"/>
              </a:rPr>
              <a:t>Caracteristicile de ieşire ale tranzistorului: i</a:t>
            </a:r>
            <a:r>
              <a:rPr lang="ro-RO" baseline="-25000">
                <a:latin typeface="UT Sans" panose="00000500000000000000" pitchFamily="50" charset="0"/>
              </a:rPr>
              <a:t>C</a:t>
            </a:r>
            <a:r>
              <a:rPr lang="ro-RO">
                <a:latin typeface="UT Sans" panose="00000500000000000000" pitchFamily="50" charset="0"/>
              </a:rPr>
              <a:t>=f(u</a:t>
            </a:r>
            <a:r>
              <a:rPr lang="ro-RO" baseline="-25000">
                <a:latin typeface="UT Sans" panose="00000500000000000000" pitchFamily="50" charset="0"/>
              </a:rPr>
              <a:t>CE</a:t>
            </a:r>
            <a:r>
              <a:rPr lang="ro-RO">
                <a:latin typeface="UT Sans" panose="00000500000000000000" pitchFamily="50" charset="0"/>
              </a:rPr>
              <a:t>).</a:t>
            </a:r>
            <a:endParaRPr lang="en-US">
              <a:latin typeface="UT Sans" panose="00000500000000000000" pitchFamily="50" charset="0"/>
            </a:endParaRPr>
          </a:p>
        </p:txBody>
      </p:sp>
      <p:sp>
        <p:nvSpPr>
          <p:cNvPr id="4" name="Date Placeholder 3"/>
          <p:cNvSpPr>
            <a:spLocks noGrp="1"/>
          </p:cNvSpPr>
          <p:nvPr>
            <p:ph type="dt" sz="half" idx="10"/>
          </p:nvPr>
        </p:nvSpPr>
        <p:spPr/>
        <p:txBody>
          <a:bodyPr/>
          <a:lstStyle/>
          <a:p>
            <a:pPr>
              <a:defRPr/>
            </a:pPr>
            <a:fld id="{AE686E3A-9520-4E4F-B513-BF19F432DBAB}" type="datetime1">
              <a:rPr lang="en-US" smtClean="0"/>
              <a:t>11/6/2018</a:t>
            </a:fld>
            <a:endParaRPr lang="en-US"/>
          </a:p>
        </p:txBody>
      </p:sp>
      <p:sp>
        <p:nvSpPr>
          <p:cNvPr id="5" name="Footer Placeholder 4"/>
          <p:cNvSpPr>
            <a:spLocks noGrp="1"/>
          </p:cNvSpPr>
          <p:nvPr>
            <p:ph type="ftr" sz="quarter" idx="11"/>
          </p:nvPr>
        </p:nvSpPr>
        <p:spPr/>
        <p:txBody>
          <a:bodyPr/>
          <a:lstStyle/>
          <a:p>
            <a:pPr>
              <a:defRPr/>
            </a:pPr>
            <a:r>
              <a:rPr lang="en-US"/>
              <a:t>Modele SPICE - Cursul 3</a:t>
            </a:r>
          </a:p>
        </p:txBody>
      </p:sp>
      <p:sp>
        <p:nvSpPr>
          <p:cNvPr id="6" name="Slide Number Placeholder 5"/>
          <p:cNvSpPr>
            <a:spLocks noGrp="1"/>
          </p:cNvSpPr>
          <p:nvPr>
            <p:ph type="sldNum" sz="quarter" idx="12"/>
          </p:nvPr>
        </p:nvSpPr>
        <p:spPr/>
        <p:txBody>
          <a:bodyPr/>
          <a:lstStyle/>
          <a:p>
            <a:pPr>
              <a:defRPr/>
            </a:pPr>
            <a:fld id="{7152D34D-4599-4858-AFCF-7CA82FCC12FD}" type="slidenum">
              <a:rPr lang="en-US" smtClean="0"/>
              <a:pPr>
                <a:defRPr/>
              </a:pPr>
              <a:t>15</a:t>
            </a:fld>
            <a:endParaRPr lang="en-US"/>
          </a:p>
        </p:txBody>
      </p:sp>
      <p:pic>
        <p:nvPicPr>
          <p:cNvPr id="7" name="Picture 6"/>
          <p:cNvPicPr>
            <a:picLocks noChangeAspect="1"/>
          </p:cNvPicPr>
          <p:nvPr/>
        </p:nvPicPr>
        <p:blipFill>
          <a:blip r:embed="rId2"/>
          <a:stretch>
            <a:fillRect/>
          </a:stretch>
        </p:blipFill>
        <p:spPr>
          <a:xfrm>
            <a:off x="2978943" y="3352800"/>
            <a:ext cx="3186113" cy="2935621"/>
          </a:xfrm>
          <a:prstGeom prst="rect">
            <a:avLst/>
          </a:prstGeom>
        </p:spPr>
      </p:pic>
    </p:spTree>
    <p:extLst>
      <p:ext uri="{BB962C8B-B14F-4D97-AF65-F5344CB8AC3E}">
        <p14:creationId xmlns:p14="http://schemas.microsoft.com/office/powerpoint/2010/main" val="2446118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US" sz="3200">
                <a:latin typeface="UT Sans" panose="00000500000000000000" pitchFamily="50" charset="0"/>
              </a:rPr>
              <a:t>Analiz</a:t>
            </a:r>
            <a:r>
              <a:rPr lang="ro-RO" sz="3200">
                <a:latin typeface="UT Sans" panose="00000500000000000000" pitchFamily="50" charset="0"/>
              </a:rPr>
              <a:t>a de c.c.</a:t>
            </a:r>
            <a:br>
              <a:rPr lang="ro-RO" sz="3200">
                <a:latin typeface="UT Sans" panose="00000500000000000000" pitchFamily="50" charset="0"/>
              </a:rPr>
            </a:br>
            <a:r>
              <a:rPr lang="ro-RO" sz="2800">
                <a:latin typeface="UT Sans" panose="00000500000000000000" pitchFamily="50" charset="0"/>
              </a:rPr>
              <a:t>Exemplul 1</a:t>
            </a:r>
            <a:endParaRPr lang="en-US" sz="3200">
              <a:latin typeface="UT Sans" panose="00000500000000000000" pitchFamily="50" charset="0"/>
            </a:endParaRPr>
          </a:p>
        </p:txBody>
      </p:sp>
      <p:sp>
        <p:nvSpPr>
          <p:cNvPr id="2" name="Content Placeholder 1"/>
          <p:cNvSpPr>
            <a:spLocks noGrp="1"/>
          </p:cNvSpPr>
          <p:nvPr>
            <p:ph idx="1"/>
          </p:nvPr>
        </p:nvSpPr>
        <p:spPr/>
        <p:txBody>
          <a:bodyPr/>
          <a:lstStyle/>
          <a:p>
            <a:pPr marL="109537" indent="0">
              <a:buNone/>
            </a:pPr>
            <a:r>
              <a:rPr lang="ro-RO" b="1">
                <a:latin typeface="UT Sans" panose="00000500000000000000" pitchFamily="50" charset="0"/>
              </a:rPr>
              <a:t>Rezolvare:</a:t>
            </a:r>
          </a:p>
          <a:p>
            <a:r>
              <a:rPr lang="ro-RO" sz="2000">
                <a:latin typeface="UT Sans" panose="00000500000000000000" pitchFamily="50" charset="0"/>
              </a:rPr>
              <a:t>Parametrii simulării sunt:</a:t>
            </a:r>
          </a:p>
        </p:txBody>
      </p:sp>
      <p:sp>
        <p:nvSpPr>
          <p:cNvPr id="4" name="Date Placeholder 3"/>
          <p:cNvSpPr>
            <a:spLocks noGrp="1"/>
          </p:cNvSpPr>
          <p:nvPr>
            <p:ph type="dt" sz="half" idx="10"/>
          </p:nvPr>
        </p:nvSpPr>
        <p:spPr/>
        <p:txBody>
          <a:bodyPr/>
          <a:lstStyle/>
          <a:p>
            <a:pPr>
              <a:defRPr/>
            </a:pPr>
            <a:fld id="{E06B2CE0-B5FB-4D44-8C12-F7A9D3076119}" type="datetime1">
              <a:rPr lang="en-US" smtClean="0"/>
              <a:t>11/6/2018</a:t>
            </a:fld>
            <a:endParaRPr lang="en-US"/>
          </a:p>
        </p:txBody>
      </p:sp>
      <p:sp>
        <p:nvSpPr>
          <p:cNvPr id="5" name="Footer Placeholder 4"/>
          <p:cNvSpPr>
            <a:spLocks noGrp="1"/>
          </p:cNvSpPr>
          <p:nvPr>
            <p:ph type="ftr" sz="quarter" idx="11"/>
          </p:nvPr>
        </p:nvSpPr>
        <p:spPr/>
        <p:txBody>
          <a:bodyPr/>
          <a:lstStyle/>
          <a:p>
            <a:pPr>
              <a:defRPr/>
            </a:pPr>
            <a:r>
              <a:rPr lang="en-US"/>
              <a:t>Modele SPICE - Cursul 3</a:t>
            </a:r>
          </a:p>
        </p:txBody>
      </p:sp>
      <p:sp>
        <p:nvSpPr>
          <p:cNvPr id="6" name="Slide Number Placeholder 5"/>
          <p:cNvSpPr>
            <a:spLocks noGrp="1"/>
          </p:cNvSpPr>
          <p:nvPr>
            <p:ph type="sldNum" sz="quarter" idx="12"/>
          </p:nvPr>
        </p:nvSpPr>
        <p:spPr/>
        <p:txBody>
          <a:bodyPr/>
          <a:lstStyle/>
          <a:p>
            <a:pPr>
              <a:defRPr/>
            </a:pPr>
            <a:fld id="{7152D34D-4599-4858-AFCF-7CA82FCC12FD}" type="slidenum">
              <a:rPr lang="en-US" smtClean="0"/>
              <a:pPr>
                <a:defRPr/>
              </a:pPr>
              <a:t>16</a:t>
            </a:fld>
            <a:endParaRPr lang="en-US"/>
          </a:p>
        </p:txBody>
      </p:sp>
      <p:sp>
        <p:nvSpPr>
          <p:cNvPr id="7" name="Rectangle 6"/>
          <p:cNvSpPr/>
          <p:nvPr/>
        </p:nvSpPr>
        <p:spPr>
          <a:xfrm>
            <a:off x="6100762" y="3618102"/>
            <a:ext cx="2814638" cy="2031325"/>
          </a:xfrm>
          <a:prstGeom prst="rect">
            <a:avLst/>
          </a:prstGeom>
        </p:spPr>
        <p:txBody>
          <a:bodyPr wrap="square">
            <a:spAutoFit/>
          </a:bodyPr>
          <a:lstStyle/>
          <a:p>
            <a:r>
              <a:rPr lang="ro-RO">
                <a:latin typeface="UT Sans" panose="00000500000000000000" pitchFamily="50" charset="0"/>
              </a:rPr>
              <a:t>Rezultatele simulării se pot citi în fişierul de ieşire:</a:t>
            </a:r>
            <a:br>
              <a:rPr lang="ro-RO">
                <a:latin typeface="UT Sans" panose="00000500000000000000" pitchFamily="50" charset="0"/>
              </a:rPr>
            </a:br>
            <a:r>
              <a:rPr lang="ro-RO">
                <a:latin typeface="UT Sans" panose="00000500000000000000" pitchFamily="50" charset="0"/>
                <a:hlinkClick r:id="rId2" action="ppaction://hlinkfile"/>
              </a:rPr>
              <a:t>C</a:t>
            </a:r>
            <a:r>
              <a:rPr lang="en-US">
                <a:latin typeface="UT Sans" panose="00000500000000000000" pitchFamily="50" charset="0"/>
                <a:hlinkClick r:id="rId2" action="ppaction://hlinkfile"/>
              </a:rPr>
              <a:t>3</a:t>
            </a:r>
            <a:r>
              <a:rPr lang="ro-RO">
                <a:latin typeface="UT Sans" panose="00000500000000000000" pitchFamily="50" charset="0"/>
                <a:hlinkClick r:id="rId2" action="ppaction://hlinkfile"/>
              </a:rPr>
              <a:t>-ex1.out</a:t>
            </a:r>
            <a:endParaRPr lang="en-US">
              <a:latin typeface="UT Sans" panose="00000500000000000000" pitchFamily="50" charset="0"/>
            </a:endParaRPr>
          </a:p>
          <a:p>
            <a:r>
              <a:rPr lang="en-US">
                <a:latin typeface="UT Sans" panose="00000500000000000000" pitchFamily="50" charset="0"/>
              </a:rPr>
              <a:t>situat </a:t>
            </a:r>
            <a:r>
              <a:rPr lang="ro-RO">
                <a:latin typeface="UT Sans" panose="00000500000000000000" pitchFamily="50" charset="0"/>
              </a:rPr>
              <a:t>în folderul curent</a:t>
            </a:r>
            <a:r>
              <a:rPr lang="en-US">
                <a:latin typeface="UT Sans" panose="00000500000000000000" pitchFamily="50" charset="0"/>
              </a:rPr>
              <a:t> unde se afl</a:t>
            </a:r>
            <a:r>
              <a:rPr lang="ro-RO">
                <a:latin typeface="UT Sans" panose="00000500000000000000" pitchFamily="50" charset="0"/>
              </a:rPr>
              <a:t>ă</a:t>
            </a:r>
            <a:r>
              <a:rPr lang="en-US">
                <a:latin typeface="UT Sans" panose="00000500000000000000" pitchFamily="50" charset="0"/>
              </a:rPr>
              <a:t> </a:t>
            </a:r>
            <a:r>
              <a:rPr lang="ro-RO">
                <a:latin typeface="UT Sans" panose="00000500000000000000" pitchFamily="50" charset="0"/>
              </a:rPr>
              <a:t>şi</a:t>
            </a:r>
            <a:r>
              <a:rPr lang="en-US">
                <a:latin typeface="UT Sans" panose="00000500000000000000" pitchFamily="50" charset="0"/>
              </a:rPr>
              <a:t> fi</a:t>
            </a:r>
            <a:r>
              <a:rPr lang="ro-RO">
                <a:latin typeface="UT Sans" panose="00000500000000000000" pitchFamily="50" charset="0"/>
              </a:rPr>
              <a:t>ş</a:t>
            </a:r>
            <a:r>
              <a:rPr lang="en-US">
                <a:latin typeface="UT Sans" panose="00000500000000000000" pitchFamily="50" charset="0"/>
              </a:rPr>
              <a:t>iere</a:t>
            </a:r>
            <a:r>
              <a:rPr lang="ro-RO">
                <a:latin typeface="UT Sans" panose="00000500000000000000" pitchFamily="50" charset="0"/>
              </a:rPr>
              <a:t>le </a:t>
            </a:r>
            <a:r>
              <a:rPr lang="ro-RO">
                <a:solidFill>
                  <a:srgbClr val="00B0F0"/>
                </a:solidFill>
                <a:latin typeface="UT Sans" panose="00000500000000000000" pitchFamily="50" charset="0"/>
              </a:rPr>
              <a:t>C3-ex1.opj</a:t>
            </a:r>
            <a:r>
              <a:rPr lang="ro-RO">
                <a:latin typeface="UT Sans" panose="00000500000000000000" pitchFamily="50" charset="0"/>
              </a:rPr>
              <a:t> şi </a:t>
            </a:r>
          </a:p>
          <a:p>
            <a:r>
              <a:rPr lang="ro-RO">
                <a:solidFill>
                  <a:srgbClr val="00B0F0"/>
                </a:solidFill>
                <a:latin typeface="UT Sans" panose="00000500000000000000" pitchFamily="50" charset="0"/>
              </a:rPr>
              <a:t>C3-EX1.DSN</a:t>
            </a:r>
            <a:r>
              <a:rPr lang="ro-RO">
                <a:latin typeface="UT Sans" panose="00000500000000000000" pitchFamily="50" charset="0"/>
              </a:rPr>
              <a:t>:</a:t>
            </a:r>
          </a:p>
        </p:txBody>
      </p:sp>
      <p:pic>
        <p:nvPicPr>
          <p:cNvPr id="12" name="Picture 11"/>
          <p:cNvPicPr/>
          <p:nvPr/>
        </p:nvPicPr>
        <p:blipFill>
          <a:blip r:embed="rId3"/>
          <a:stretch>
            <a:fillRect/>
          </a:stretch>
        </p:blipFill>
        <p:spPr>
          <a:xfrm>
            <a:off x="685799" y="2438400"/>
            <a:ext cx="4837071" cy="3733800"/>
          </a:xfrm>
          <a:prstGeom prst="rect">
            <a:avLst/>
          </a:prstGeom>
        </p:spPr>
      </p:pic>
      <p:sp>
        <p:nvSpPr>
          <p:cNvPr id="9" name="Rectangle 8"/>
          <p:cNvSpPr/>
          <p:nvPr/>
        </p:nvSpPr>
        <p:spPr>
          <a:xfrm>
            <a:off x="2895598" y="6368534"/>
            <a:ext cx="5867402" cy="369332"/>
          </a:xfrm>
          <a:prstGeom prst="rect">
            <a:avLst/>
          </a:prstGeom>
        </p:spPr>
        <p:txBody>
          <a:bodyPr wrap="square">
            <a:spAutoFit/>
          </a:bodyPr>
          <a:lstStyle/>
          <a:p>
            <a:r>
              <a:rPr lang="en-US">
                <a:solidFill>
                  <a:srgbClr val="00B0F0"/>
                </a:solidFill>
              </a:rPr>
              <a:t>C3-ex1-PSpiceFiles\SCHEMATIC1\C3-ex1\C3-ex1.out</a:t>
            </a:r>
          </a:p>
        </p:txBody>
      </p:sp>
      <p:pic>
        <p:nvPicPr>
          <p:cNvPr id="11" name="Picture 10"/>
          <p:cNvPicPr>
            <a:picLocks noChangeAspect="1"/>
          </p:cNvPicPr>
          <p:nvPr/>
        </p:nvPicPr>
        <p:blipFill>
          <a:blip r:embed="rId4"/>
          <a:stretch>
            <a:fillRect/>
          </a:stretch>
        </p:blipFill>
        <p:spPr>
          <a:xfrm>
            <a:off x="5943600" y="340979"/>
            <a:ext cx="3186113" cy="2935621"/>
          </a:xfrm>
          <a:prstGeom prst="rect">
            <a:avLst/>
          </a:prstGeom>
        </p:spPr>
      </p:pic>
    </p:spTree>
    <p:extLst>
      <p:ext uri="{BB962C8B-B14F-4D97-AF65-F5344CB8AC3E}">
        <p14:creationId xmlns:p14="http://schemas.microsoft.com/office/powerpoint/2010/main" val="23060599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a:latin typeface="UT Sans" panose="00000500000000000000" pitchFamily="50" charset="0"/>
              </a:rPr>
              <a:t>Analiz</a:t>
            </a:r>
            <a:r>
              <a:rPr lang="ro-RO" sz="3200">
                <a:latin typeface="UT Sans" panose="00000500000000000000" pitchFamily="50" charset="0"/>
              </a:rPr>
              <a:t>a de c.c.</a:t>
            </a:r>
            <a:br>
              <a:rPr lang="ro-RO" sz="3200">
                <a:latin typeface="UT Sans" panose="00000500000000000000" pitchFamily="50" charset="0"/>
              </a:rPr>
            </a:br>
            <a:r>
              <a:rPr lang="ro-RO" sz="2800">
                <a:latin typeface="UT Sans" panose="00000500000000000000" pitchFamily="50" charset="0"/>
              </a:rPr>
              <a:t>Exemplul 1</a:t>
            </a:r>
            <a:endParaRPr lang="en-US" sz="3200">
              <a:latin typeface="UT Sans" panose="00000500000000000000" pitchFamily="50" charset="0"/>
            </a:endParaRPr>
          </a:p>
        </p:txBody>
      </p:sp>
      <p:sp>
        <p:nvSpPr>
          <p:cNvPr id="3" name="Content Placeholder 2"/>
          <p:cNvSpPr>
            <a:spLocks noGrp="1"/>
          </p:cNvSpPr>
          <p:nvPr>
            <p:ph idx="1"/>
          </p:nvPr>
        </p:nvSpPr>
        <p:spPr/>
        <p:txBody>
          <a:bodyPr>
            <a:normAutofit fontScale="70000" lnSpcReduction="20000"/>
          </a:bodyPr>
          <a:lstStyle/>
          <a:p>
            <a:pPr marL="0" indent="0">
              <a:buNone/>
            </a:pPr>
            <a:r>
              <a:rPr lang="en-US" sz="3400" b="1">
                <a:latin typeface="UT Sans" panose="00000500000000000000" pitchFamily="50" charset="0"/>
              </a:rPr>
              <a:t>Rezolvare</a:t>
            </a:r>
          </a:p>
          <a:p>
            <a:r>
              <a:rPr lang="en-US" sz="3400">
                <a:latin typeface="UT Sans" panose="00000500000000000000" pitchFamily="50" charset="0"/>
              </a:rPr>
              <a:t>PSF</a:t>
            </a:r>
          </a:p>
          <a:p>
            <a:pPr marL="0" indent="0">
              <a:buNone/>
            </a:pPr>
            <a:r>
              <a:rPr lang="en-US" sz="2300">
                <a:solidFill>
                  <a:srgbClr val="0070C0"/>
                </a:solidFill>
                <a:latin typeface="Courier New" panose="02070309020205020404" pitchFamily="49" charset="0"/>
                <a:cs typeface="Courier New" panose="02070309020205020404" pitchFamily="49" charset="0"/>
              </a:rPr>
              <a:t>IB           6.50E-06 </a:t>
            </a:r>
          </a:p>
          <a:p>
            <a:pPr marL="0" indent="0">
              <a:buNone/>
            </a:pPr>
            <a:r>
              <a:rPr lang="en-US" sz="2300">
                <a:solidFill>
                  <a:srgbClr val="0070C0"/>
                </a:solidFill>
                <a:latin typeface="Courier New" panose="02070309020205020404" pitchFamily="49" charset="0"/>
                <a:cs typeface="Courier New" panose="02070309020205020404" pitchFamily="49" charset="0"/>
              </a:rPr>
              <a:t>IC           1.02E-03 </a:t>
            </a:r>
          </a:p>
          <a:p>
            <a:pPr marL="0" indent="0">
              <a:buNone/>
            </a:pPr>
            <a:r>
              <a:rPr lang="en-US" sz="2300">
                <a:solidFill>
                  <a:srgbClr val="0070C0"/>
                </a:solidFill>
                <a:latin typeface="Courier New" panose="02070309020205020404" pitchFamily="49" charset="0"/>
                <a:cs typeface="Courier New" panose="02070309020205020404" pitchFamily="49" charset="0"/>
              </a:rPr>
              <a:t>VBE          6.45E-01 </a:t>
            </a:r>
          </a:p>
          <a:p>
            <a:pPr marL="0" indent="0">
              <a:buNone/>
            </a:pPr>
            <a:r>
              <a:rPr lang="en-US" sz="2300">
                <a:solidFill>
                  <a:srgbClr val="0070C0"/>
                </a:solidFill>
                <a:latin typeface="Courier New" panose="02070309020205020404" pitchFamily="49" charset="0"/>
                <a:cs typeface="Courier New" panose="02070309020205020404" pitchFamily="49" charset="0"/>
              </a:rPr>
              <a:t>VBC         -5.21E+00 </a:t>
            </a:r>
          </a:p>
          <a:p>
            <a:pPr marL="0" indent="0">
              <a:buNone/>
            </a:pPr>
            <a:r>
              <a:rPr lang="en-US" sz="2300">
                <a:solidFill>
                  <a:srgbClr val="0070C0"/>
                </a:solidFill>
                <a:latin typeface="Courier New" panose="02070309020205020404" pitchFamily="49" charset="0"/>
                <a:cs typeface="Courier New" panose="02070309020205020404" pitchFamily="49" charset="0"/>
              </a:rPr>
              <a:t>VCE          5.85E+00 </a:t>
            </a:r>
          </a:p>
          <a:p>
            <a:pPr marL="0" indent="0">
              <a:buNone/>
            </a:pPr>
            <a:r>
              <a:rPr lang="en-US" sz="2300">
                <a:solidFill>
                  <a:srgbClr val="0070C0"/>
                </a:solidFill>
                <a:latin typeface="Courier New" panose="02070309020205020404" pitchFamily="49" charset="0"/>
                <a:cs typeface="Courier New" panose="02070309020205020404" pitchFamily="49" charset="0"/>
              </a:rPr>
              <a:t>BETADC       1.57E+02 </a:t>
            </a:r>
          </a:p>
          <a:p>
            <a:pPr marL="0" indent="0">
              <a:buNone/>
            </a:pPr>
            <a:r>
              <a:rPr lang="en-US" sz="2300">
                <a:solidFill>
                  <a:srgbClr val="0070C0"/>
                </a:solidFill>
                <a:latin typeface="Courier New" panose="02070309020205020404" pitchFamily="49" charset="0"/>
                <a:cs typeface="Courier New" panose="02070309020205020404" pitchFamily="49" charset="0"/>
              </a:rPr>
              <a:t>GM           3.94E-02 </a:t>
            </a:r>
          </a:p>
          <a:p>
            <a:pPr marL="0" indent="0">
              <a:buNone/>
            </a:pPr>
            <a:r>
              <a:rPr lang="en-US" sz="2300">
                <a:solidFill>
                  <a:srgbClr val="0070C0"/>
                </a:solidFill>
                <a:latin typeface="Courier New" panose="02070309020205020404" pitchFamily="49" charset="0"/>
                <a:cs typeface="Courier New" panose="02070309020205020404" pitchFamily="49" charset="0"/>
              </a:rPr>
              <a:t>RPI          4.42E+03 </a:t>
            </a:r>
          </a:p>
          <a:p>
            <a:pPr marL="0" indent="0">
              <a:buNone/>
            </a:pPr>
            <a:r>
              <a:rPr lang="en-US" sz="2300">
                <a:solidFill>
                  <a:srgbClr val="0070C0"/>
                </a:solidFill>
                <a:latin typeface="Courier New" panose="02070309020205020404" pitchFamily="49" charset="0"/>
                <a:cs typeface="Courier New" panose="02070309020205020404" pitchFamily="49" charset="0"/>
              </a:rPr>
              <a:t>RX           1.00E+01 </a:t>
            </a:r>
          </a:p>
          <a:p>
            <a:pPr marL="0" indent="0">
              <a:buNone/>
            </a:pPr>
            <a:r>
              <a:rPr lang="en-US" sz="2300">
                <a:solidFill>
                  <a:srgbClr val="0070C0"/>
                </a:solidFill>
                <a:latin typeface="Courier New" panose="02070309020205020404" pitchFamily="49" charset="0"/>
                <a:cs typeface="Courier New" panose="02070309020205020404" pitchFamily="49" charset="0"/>
              </a:rPr>
              <a:t>RO           7.74E+04 </a:t>
            </a:r>
          </a:p>
          <a:p>
            <a:pPr marL="0" indent="0">
              <a:buNone/>
            </a:pPr>
            <a:r>
              <a:rPr lang="en-US" sz="2300">
                <a:solidFill>
                  <a:srgbClr val="0070C0"/>
                </a:solidFill>
                <a:latin typeface="Courier New" panose="02070309020205020404" pitchFamily="49" charset="0"/>
                <a:cs typeface="Courier New" panose="02070309020205020404" pitchFamily="49" charset="0"/>
              </a:rPr>
              <a:t>CBE          5.26E-11 </a:t>
            </a:r>
          </a:p>
          <a:p>
            <a:pPr marL="0" indent="0">
              <a:buNone/>
            </a:pPr>
            <a:r>
              <a:rPr lang="en-US" sz="2300">
                <a:solidFill>
                  <a:srgbClr val="0070C0"/>
                </a:solidFill>
                <a:latin typeface="Courier New" panose="02070309020205020404" pitchFamily="49" charset="0"/>
                <a:cs typeface="Courier New" panose="02070309020205020404" pitchFamily="49" charset="0"/>
              </a:rPr>
              <a:t>CBC          3.60E-12 </a:t>
            </a:r>
          </a:p>
          <a:p>
            <a:pPr marL="0" indent="0">
              <a:buNone/>
            </a:pPr>
            <a:r>
              <a:rPr lang="en-US" sz="2300">
                <a:solidFill>
                  <a:srgbClr val="0070C0"/>
                </a:solidFill>
                <a:latin typeface="Courier New" panose="02070309020205020404" pitchFamily="49" charset="0"/>
                <a:cs typeface="Courier New" panose="02070309020205020404" pitchFamily="49" charset="0"/>
              </a:rPr>
              <a:t>CJS          0.00E+00 </a:t>
            </a:r>
          </a:p>
          <a:p>
            <a:pPr marL="0" indent="0">
              <a:buNone/>
            </a:pPr>
            <a:r>
              <a:rPr lang="en-US" sz="2300">
                <a:solidFill>
                  <a:srgbClr val="0070C0"/>
                </a:solidFill>
                <a:latin typeface="Courier New" panose="02070309020205020404" pitchFamily="49" charset="0"/>
                <a:cs typeface="Courier New" panose="02070309020205020404" pitchFamily="49" charset="0"/>
              </a:rPr>
              <a:t>BETAAC       1.74E+02 </a:t>
            </a:r>
          </a:p>
          <a:p>
            <a:pPr marL="0" indent="0">
              <a:buNone/>
            </a:pPr>
            <a:r>
              <a:rPr lang="en-US" sz="2300">
                <a:solidFill>
                  <a:srgbClr val="0070C0"/>
                </a:solidFill>
                <a:latin typeface="Courier New" panose="02070309020205020404" pitchFamily="49" charset="0"/>
                <a:cs typeface="Courier New" panose="02070309020205020404" pitchFamily="49" charset="0"/>
              </a:rPr>
              <a:t>CBX/CBX2     0.00E+00 </a:t>
            </a:r>
          </a:p>
          <a:p>
            <a:pPr marL="0" indent="0">
              <a:buNone/>
            </a:pPr>
            <a:r>
              <a:rPr lang="en-US" sz="2300">
                <a:solidFill>
                  <a:srgbClr val="0070C0"/>
                </a:solidFill>
                <a:latin typeface="Courier New" panose="02070309020205020404" pitchFamily="49" charset="0"/>
                <a:cs typeface="Courier New" panose="02070309020205020404" pitchFamily="49" charset="0"/>
              </a:rPr>
              <a:t>FT/FT2       1.12E+08</a:t>
            </a:r>
            <a:r>
              <a:rPr lang="en-US"/>
              <a:t> </a:t>
            </a:r>
          </a:p>
        </p:txBody>
      </p:sp>
      <p:sp>
        <p:nvSpPr>
          <p:cNvPr id="4" name="Date Placeholder 3"/>
          <p:cNvSpPr>
            <a:spLocks noGrp="1"/>
          </p:cNvSpPr>
          <p:nvPr>
            <p:ph type="dt" sz="half" idx="10"/>
          </p:nvPr>
        </p:nvSpPr>
        <p:spPr/>
        <p:txBody>
          <a:bodyPr/>
          <a:lstStyle/>
          <a:p>
            <a:pPr>
              <a:defRPr/>
            </a:pPr>
            <a:fld id="{72BE1644-73E3-4D03-95F6-BBFB09521CAC}" type="datetime1">
              <a:rPr lang="en-US" smtClean="0"/>
              <a:t>11/6/2018</a:t>
            </a:fld>
            <a:endParaRPr lang="en-US"/>
          </a:p>
        </p:txBody>
      </p:sp>
      <p:sp>
        <p:nvSpPr>
          <p:cNvPr id="5" name="Footer Placeholder 4"/>
          <p:cNvSpPr>
            <a:spLocks noGrp="1"/>
          </p:cNvSpPr>
          <p:nvPr>
            <p:ph type="ftr" sz="quarter" idx="11"/>
          </p:nvPr>
        </p:nvSpPr>
        <p:spPr/>
        <p:txBody>
          <a:bodyPr/>
          <a:lstStyle/>
          <a:p>
            <a:pPr>
              <a:defRPr/>
            </a:pPr>
            <a:r>
              <a:rPr lang="en-US"/>
              <a:t>Modele SPICE - Cursul 3</a:t>
            </a:r>
          </a:p>
        </p:txBody>
      </p:sp>
      <p:sp>
        <p:nvSpPr>
          <p:cNvPr id="6" name="Slide Number Placeholder 5"/>
          <p:cNvSpPr>
            <a:spLocks noGrp="1"/>
          </p:cNvSpPr>
          <p:nvPr>
            <p:ph type="sldNum" sz="quarter" idx="12"/>
          </p:nvPr>
        </p:nvSpPr>
        <p:spPr/>
        <p:txBody>
          <a:bodyPr/>
          <a:lstStyle/>
          <a:p>
            <a:pPr>
              <a:defRPr/>
            </a:pPr>
            <a:fld id="{7152D34D-4599-4858-AFCF-7CA82FCC12FD}" type="slidenum">
              <a:rPr lang="en-US" smtClean="0"/>
              <a:pPr>
                <a:defRPr/>
              </a:pPr>
              <a:t>17</a:t>
            </a:fld>
            <a:endParaRPr lang="en-US"/>
          </a:p>
        </p:txBody>
      </p:sp>
      <p:graphicFrame>
        <p:nvGraphicFramePr>
          <p:cNvPr id="7" name="Object 6"/>
          <p:cNvGraphicFramePr>
            <a:graphicFrameLocks noChangeAspect="1"/>
          </p:cNvGraphicFramePr>
          <p:nvPr>
            <p:extLst>
              <p:ext uri="{D42A27DB-BD31-4B8C-83A1-F6EECF244321}">
                <p14:modId xmlns:p14="http://schemas.microsoft.com/office/powerpoint/2010/main" val="3570333866"/>
              </p:ext>
            </p:extLst>
          </p:nvPr>
        </p:nvGraphicFramePr>
        <p:xfrm>
          <a:off x="3492500" y="581025"/>
          <a:ext cx="2667000" cy="1930400"/>
        </p:xfrm>
        <a:graphic>
          <a:graphicData uri="http://schemas.openxmlformats.org/presentationml/2006/ole">
            <mc:AlternateContent xmlns:mc="http://schemas.openxmlformats.org/markup-compatibility/2006">
              <mc:Choice xmlns:v="urn:schemas-microsoft-com:vml" Requires="v">
                <p:oleObj spid="_x0000_s10368" name="Equation" r:id="rId3" imgW="1333440" imgH="965160" progId="Equation.DSMT4">
                  <p:embed/>
                </p:oleObj>
              </mc:Choice>
              <mc:Fallback>
                <p:oleObj name="Equation" r:id="rId3" imgW="1333440" imgH="965160" progId="Equation.DSMT4">
                  <p:embed/>
                  <p:pic>
                    <p:nvPicPr>
                      <p:cNvPr id="0" name=""/>
                      <p:cNvPicPr/>
                      <p:nvPr/>
                    </p:nvPicPr>
                    <p:blipFill>
                      <a:blip r:embed="rId4"/>
                      <a:stretch>
                        <a:fillRect/>
                      </a:stretch>
                    </p:blipFill>
                    <p:spPr>
                      <a:xfrm>
                        <a:off x="3492500" y="581025"/>
                        <a:ext cx="2667000" cy="1930400"/>
                      </a:xfrm>
                      <a:prstGeom prst="rect">
                        <a:avLst/>
                      </a:prstGeom>
                    </p:spPr>
                  </p:pic>
                </p:oleObj>
              </mc:Fallback>
            </mc:AlternateContent>
          </a:graphicData>
        </a:graphic>
      </p:graphicFrame>
      <p:grpSp>
        <p:nvGrpSpPr>
          <p:cNvPr id="10" name="Group 9"/>
          <p:cNvGrpSpPr/>
          <p:nvPr/>
        </p:nvGrpSpPr>
        <p:grpSpPr>
          <a:xfrm>
            <a:off x="6327255" y="606825"/>
            <a:ext cx="2886075" cy="2692000"/>
            <a:chOff x="3971925" y="2476500"/>
            <a:chExt cx="2886075" cy="2692000"/>
          </a:xfrm>
        </p:grpSpPr>
        <p:sp>
          <p:nvSpPr>
            <p:cNvPr id="8" name="TextBox 7"/>
            <p:cNvSpPr txBox="1"/>
            <p:nvPr/>
          </p:nvSpPr>
          <p:spPr>
            <a:xfrm>
              <a:off x="3971925" y="2476500"/>
              <a:ext cx="2886075" cy="381000"/>
            </a:xfrm>
            <a:prstGeom prst="rect">
              <a:avLst/>
            </a:prstGeom>
            <a:noFill/>
          </p:spPr>
          <p:txBody>
            <a:bodyPr wrap="square" rtlCol="0">
              <a:spAutoFit/>
            </a:bodyPr>
            <a:lstStyle/>
            <a:p>
              <a:r>
                <a:rPr lang="en-US">
                  <a:latin typeface="UT Sans" panose="00000500000000000000" pitchFamily="50" charset="0"/>
                </a:rPr>
                <a:t>Parametrii de semnal mic:</a:t>
              </a:r>
            </a:p>
          </p:txBody>
        </p:sp>
        <p:graphicFrame>
          <p:nvGraphicFramePr>
            <p:cNvPr id="9" name="Object 8"/>
            <p:cNvGraphicFramePr>
              <a:graphicFrameLocks noChangeAspect="1"/>
            </p:cNvGraphicFramePr>
            <p:nvPr>
              <p:extLst>
                <p:ext uri="{D42A27DB-BD31-4B8C-83A1-F6EECF244321}">
                  <p14:modId xmlns:p14="http://schemas.microsoft.com/office/powerpoint/2010/main" val="2287012989"/>
                </p:ext>
              </p:extLst>
            </p:nvPr>
          </p:nvGraphicFramePr>
          <p:xfrm>
            <a:off x="4032770" y="2831700"/>
            <a:ext cx="2157413" cy="2336800"/>
          </p:xfrm>
          <a:graphic>
            <a:graphicData uri="http://schemas.openxmlformats.org/presentationml/2006/ole">
              <mc:AlternateContent xmlns:mc="http://schemas.openxmlformats.org/markup-compatibility/2006">
                <mc:Choice xmlns:v="urn:schemas-microsoft-com:vml" Requires="v">
                  <p:oleObj spid="_x0000_s10369" name="Equation" r:id="rId5" imgW="1079280" imgH="1168200" progId="Equation.DSMT4">
                    <p:embed/>
                  </p:oleObj>
                </mc:Choice>
                <mc:Fallback>
                  <p:oleObj name="Equation" r:id="rId5" imgW="1079280" imgH="1168200" progId="Equation.DSMT4">
                    <p:embed/>
                    <p:pic>
                      <p:nvPicPr>
                        <p:cNvPr id="0" name=""/>
                        <p:cNvPicPr/>
                        <p:nvPr/>
                      </p:nvPicPr>
                      <p:blipFill>
                        <a:blip r:embed="rId6"/>
                        <a:stretch>
                          <a:fillRect/>
                        </a:stretch>
                      </p:blipFill>
                      <p:spPr>
                        <a:xfrm>
                          <a:off x="4032770" y="2831700"/>
                          <a:ext cx="2157413" cy="2336800"/>
                        </a:xfrm>
                        <a:prstGeom prst="rect">
                          <a:avLst/>
                        </a:prstGeom>
                      </p:spPr>
                    </p:pic>
                  </p:oleObj>
                </mc:Fallback>
              </mc:AlternateContent>
            </a:graphicData>
          </a:graphic>
        </p:graphicFrame>
      </p:grpSp>
      <p:pic>
        <p:nvPicPr>
          <p:cNvPr id="12" name="Picture 11"/>
          <p:cNvPicPr>
            <a:picLocks noChangeAspect="1"/>
          </p:cNvPicPr>
          <p:nvPr/>
        </p:nvPicPr>
        <p:blipFill>
          <a:blip r:embed="rId7"/>
          <a:stretch>
            <a:fillRect/>
          </a:stretch>
        </p:blipFill>
        <p:spPr>
          <a:xfrm>
            <a:off x="4248150" y="4267200"/>
            <a:ext cx="4429125" cy="2066334"/>
          </a:xfrm>
          <a:prstGeom prst="rect">
            <a:avLst/>
          </a:prstGeom>
        </p:spPr>
      </p:pic>
    </p:spTree>
    <p:extLst>
      <p:ext uri="{BB962C8B-B14F-4D97-AF65-F5344CB8AC3E}">
        <p14:creationId xmlns:p14="http://schemas.microsoft.com/office/powerpoint/2010/main" val="32783103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a:latin typeface="UT Sans" panose="00000500000000000000" pitchFamily="50" charset="0"/>
              </a:rPr>
              <a:t>Analiz</a:t>
            </a:r>
            <a:r>
              <a:rPr lang="ro-RO" sz="3200">
                <a:latin typeface="UT Sans" panose="00000500000000000000" pitchFamily="50" charset="0"/>
              </a:rPr>
              <a:t>a de c.c.</a:t>
            </a:r>
            <a:br>
              <a:rPr lang="ro-RO" sz="3200">
                <a:latin typeface="UT Sans" panose="00000500000000000000" pitchFamily="50" charset="0"/>
              </a:rPr>
            </a:br>
            <a:r>
              <a:rPr lang="ro-RO" sz="2800">
                <a:latin typeface="UT Sans" panose="00000500000000000000" pitchFamily="50" charset="0"/>
              </a:rPr>
              <a:t>Exemplul 1</a:t>
            </a:r>
            <a:endParaRPr lang="en-US" sz="3200">
              <a:latin typeface="UT Sans" panose="00000500000000000000" pitchFamily="50" charset="0"/>
            </a:endParaRPr>
          </a:p>
        </p:txBody>
      </p:sp>
      <p:sp>
        <p:nvSpPr>
          <p:cNvPr id="3" name="Content Placeholder 2"/>
          <p:cNvSpPr>
            <a:spLocks noGrp="1"/>
          </p:cNvSpPr>
          <p:nvPr>
            <p:ph idx="1"/>
          </p:nvPr>
        </p:nvSpPr>
        <p:spPr/>
        <p:txBody>
          <a:bodyPr/>
          <a:lstStyle/>
          <a:p>
            <a:pPr marL="0" indent="0">
              <a:buNone/>
            </a:pPr>
            <a:r>
              <a:rPr lang="en-US" b="1">
                <a:latin typeface="UT Sans" panose="00000500000000000000" pitchFamily="50" charset="0"/>
              </a:rPr>
              <a:t>Rezolvare</a:t>
            </a:r>
          </a:p>
          <a:p>
            <a:r>
              <a:rPr lang="ro-RO">
                <a:latin typeface="UT Sans" panose="00000500000000000000" pitchFamily="50" charset="0"/>
              </a:rPr>
              <a:t>Amplificarea, rezistențele </a:t>
            </a:r>
            <a:br>
              <a:rPr lang="en-US">
                <a:latin typeface="UT Sans" panose="00000500000000000000" pitchFamily="50" charset="0"/>
              </a:rPr>
            </a:br>
            <a:r>
              <a:rPr lang="ro-RO">
                <a:latin typeface="UT Sans" panose="00000500000000000000" pitchFamily="50" charset="0"/>
              </a:rPr>
              <a:t>de intrare şi ieşire</a:t>
            </a:r>
            <a:endParaRPr lang="en-US">
              <a:latin typeface="UT Sans" panose="00000500000000000000" pitchFamily="50" charset="0"/>
            </a:endParaRPr>
          </a:p>
          <a:p>
            <a:endParaRPr lang="en-US"/>
          </a:p>
          <a:p>
            <a:pPr marL="0" indent="0">
              <a:buNone/>
            </a:pPr>
            <a:r>
              <a:rPr lang="en-US">
                <a:latin typeface="Courier New" panose="02070309020205020404" pitchFamily="49" charset="0"/>
                <a:cs typeface="Courier New" panose="02070309020205020404" pitchFamily="49" charset="0"/>
              </a:rPr>
              <a:t>****     SMALL-SIGNAL CHARACTERISTICS</a:t>
            </a:r>
          </a:p>
          <a:p>
            <a:pPr marL="0" indent="0">
              <a:buNone/>
            </a:pPr>
            <a:r>
              <a:rPr lang="en-US">
                <a:latin typeface="Courier New" panose="02070309020205020404" pitchFamily="49" charset="0"/>
                <a:cs typeface="Courier New" panose="02070309020205020404" pitchFamily="49" charset="0"/>
              </a:rPr>
              <a:t>  V(OUT)/V_V2 = -3.724E+00</a:t>
            </a:r>
          </a:p>
          <a:p>
            <a:pPr marL="0" indent="0">
              <a:buNone/>
            </a:pPr>
            <a:r>
              <a:rPr lang="en-US">
                <a:latin typeface="Courier New" panose="02070309020205020404" pitchFamily="49" charset="0"/>
                <a:cs typeface="Courier New" panose="02070309020205020404" pitchFamily="49" charset="0"/>
              </a:rPr>
              <a:t>  INPUT RESISTANCE AT V_V2 =  2.171E+05</a:t>
            </a:r>
          </a:p>
          <a:p>
            <a:pPr marL="0" indent="0">
              <a:buNone/>
            </a:pPr>
            <a:r>
              <a:rPr lang="en-US">
                <a:latin typeface="Courier New" panose="02070309020205020404" pitchFamily="49" charset="0"/>
                <a:cs typeface="Courier New" panose="02070309020205020404" pitchFamily="49" charset="0"/>
              </a:rPr>
              <a:t>  OUTPUT RESISTANCE AT V(OUT) =  4.923E+03</a:t>
            </a:r>
          </a:p>
        </p:txBody>
      </p:sp>
      <p:sp>
        <p:nvSpPr>
          <p:cNvPr id="4" name="Date Placeholder 3"/>
          <p:cNvSpPr>
            <a:spLocks noGrp="1"/>
          </p:cNvSpPr>
          <p:nvPr>
            <p:ph type="dt" sz="half" idx="10"/>
          </p:nvPr>
        </p:nvSpPr>
        <p:spPr/>
        <p:txBody>
          <a:bodyPr/>
          <a:lstStyle/>
          <a:p>
            <a:pPr>
              <a:defRPr/>
            </a:pPr>
            <a:fld id="{72BE1644-73E3-4D03-95F6-BBFB09521CAC}" type="datetime1">
              <a:rPr lang="en-US" smtClean="0"/>
              <a:t>11/6/2018</a:t>
            </a:fld>
            <a:endParaRPr lang="en-US"/>
          </a:p>
        </p:txBody>
      </p:sp>
      <p:sp>
        <p:nvSpPr>
          <p:cNvPr id="5" name="Footer Placeholder 4"/>
          <p:cNvSpPr>
            <a:spLocks noGrp="1"/>
          </p:cNvSpPr>
          <p:nvPr>
            <p:ph type="ftr" sz="quarter" idx="11"/>
          </p:nvPr>
        </p:nvSpPr>
        <p:spPr/>
        <p:txBody>
          <a:bodyPr/>
          <a:lstStyle/>
          <a:p>
            <a:pPr>
              <a:defRPr/>
            </a:pPr>
            <a:r>
              <a:rPr lang="en-US"/>
              <a:t>Modele SPICE - Cursul 3</a:t>
            </a:r>
          </a:p>
        </p:txBody>
      </p:sp>
      <p:sp>
        <p:nvSpPr>
          <p:cNvPr id="6" name="Slide Number Placeholder 5"/>
          <p:cNvSpPr>
            <a:spLocks noGrp="1"/>
          </p:cNvSpPr>
          <p:nvPr>
            <p:ph type="sldNum" sz="quarter" idx="12"/>
          </p:nvPr>
        </p:nvSpPr>
        <p:spPr/>
        <p:txBody>
          <a:bodyPr/>
          <a:lstStyle/>
          <a:p>
            <a:pPr>
              <a:defRPr/>
            </a:pPr>
            <a:fld id="{7152D34D-4599-4858-AFCF-7CA82FCC12FD}" type="slidenum">
              <a:rPr lang="en-US" smtClean="0"/>
              <a:pPr>
                <a:defRPr/>
              </a:pPr>
              <a:t>18</a:t>
            </a:fld>
            <a:endParaRPr lang="en-US"/>
          </a:p>
        </p:txBody>
      </p:sp>
      <p:pic>
        <p:nvPicPr>
          <p:cNvPr id="7" name="Picture 6"/>
          <p:cNvPicPr>
            <a:picLocks noChangeAspect="1"/>
          </p:cNvPicPr>
          <p:nvPr/>
        </p:nvPicPr>
        <p:blipFill>
          <a:blip r:embed="rId2"/>
          <a:stretch>
            <a:fillRect/>
          </a:stretch>
        </p:blipFill>
        <p:spPr>
          <a:xfrm>
            <a:off x="5943600" y="340979"/>
            <a:ext cx="3186113" cy="2935621"/>
          </a:xfrm>
          <a:prstGeom prst="rect">
            <a:avLst/>
          </a:prstGeom>
        </p:spPr>
      </p:pic>
    </p:spTree>
    <p:extLst>
      <p:ext uri="{BB962C8B-B14F-4D97-AF65-F5344CB8AC3E}">
        <p14:creationId xmlns:p14="http://schemas.microsoft.com/office/powerpoint/2010/main" val="14279523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US" sz="3200">
                <a:latin typeface="UT Sans" panose="00000500000000000000" pitchFamily="50" charset="0"/>
              </a:rPr>
              <a:t>Analiz</a:t>
            </a:r>
            <a:r>
              <a:rPr lang="ro-RO" sz="3200">
                <a:latin typeface="UT Sans" panose="00000500000000000000" pitchFamily="50" charset="0"/>
              </a:rPr>
              <a:t>a de c.c.</a:t>
            </a:r>
            <a:br>
              <a:rPr lang="ro-RO" sz="3200">
                <a:latin typeface="UT Sans" panose="00000500000000000000" pitchFamily="50" charset="0"/>
              </a:rPr>
            </a:br>
            <a:r>
              <a:rPr lang="ro-RO" sz="2800">
                <a:latin typeface="UT Sans" panose="00000500000000000000" pitchFamily="50" charset="0"/>
              </a:rPr>
              <a:t>Exemplul 1</a:t>
            </a:r>
            <a:endParaRPr lang="en-US" sz="3200">
              <a:latin typeface="UT Sans" panose="00000500000000000000" pitchFamily="50" charset="0"/>
            </a:endParaRPr>
          </a:p>
        </p:txBody>
      </p:sp>
      <p:sp>
        <p:nvSpPr>
          <p:cNvPr id="2" name="Content Placeholder 1"/>
          <p:cNvSpPr>
            <a:spLocks noGrp="1"/>
          </p:cNvSpPr>
          <p:nvPr>
            <p:ph idx="1"/>
          </p:nvPr>
        </p:nvSpPr>
        <p:spPr/>
        <p:txBody>
          <a:bodyPr>
            <a:normAutofit/>
          </a:bodyPr>
          <a:lstStyle/>
          <a:p>
            <a:r>
              <a:rPr lang="en-US" sz="2200">
                <a:latin typeface="UT Sans" panose="00000500000000000000" pitchFamily="50" charset="0"/>
              </a:rPr>
              <a:t>Pentru determinarea caracteristicilor </a:t>
            </a:r>
            <a:br>
              <a:rPr lang="en-US" sz="2200">
                <a:latin typeface="UT Sans" panose="00000500000000000000" pitchFamily="50" charset="0"/>
              </a:rPr>
            </a:br>
            <a:r>
              <a:rPr lang="en-US" sz="2200">
                <a:latin typeface="UT Sans" panose="00000500000000000000" pitchFamily="50" charset="0"/>
              </a:rPr>
              <a:t>de ie</a:t>
            </a:r>
            <a:r>
              <a:rPr lang="ro-RO" sz="2200">
                <a:latin typeface="UT Sans" panose="00000500000000000000" pitchFamily="50" charset="0"/>
              </a:rPr>
              <a:t>ş</a:t>
            </a:r>
            <a:r>
              <a:rPr lang="en-US" sz="2200">
                <a:latin typeface="UT Sans" panose="00000500000000000000" pitchFamily="50" charset="0"/>
              </a:rPr>
              <a:t>ire se </a:t>
            </a:r>
            <a:r>
              <a:rPr lang="ro-RO" sz="2200">
                <a:latin typeface="UT Sans" panose="00000500000000000000" pitchFamily="50" charset="0"/>
              </a:rPr>
              <a:t>alege </a:t>
            </a:r>
            <a:r>
              <a:rPr lang="ro-RO" sz="2200">
                <a:solidFill>
                  <a:srgbClr val="0070C0"/>
                </a:solidFill>
                <a:latin typeface="UT Sans" panose="00000500000000000000" pitchFamily="50" charset="0"/>
              </a:rPr>
              <a:t>DC Sweep</a:t>
            </a:r>
            <a:r>
              <a:rPr lang="ro-RO" sz="2200" i="1">
                <a:latin typeface="UT Sans" panose="00000500000000000000" pitchFamily="50" charset="0"/>
              </a:rPr>
              <a:t> </a:t>
            </a:r>
            <a:r>
              <a:rPr lang="ro-RO" sz="2200">
                <a:latin typeface="UT Sans" panose="00000500000000000000" pitchFamily="50" charset="0"/>
              </a:rPr>
              <a:t>şi se</a:t>
            </a:r>
            <a:r>
              <a:rPr lang="ro-RO" sz="2200" i="1">
                <a:latin typeface="UT Sans" panose="00000500000000000000" pitchFamily="50" charset="0"/>
              </a:rPr>
              <a:t> </a:t>
            </a:r>
            <a:r>
              <a:rPr lang="en-US" sz="2200">
                <a:latin typeface="UT Sans" panose="00000500000000000000" pitchFamily="50" charset="0"/>
              </a:rPr>
              <a:t>consider</a:t>
            </a:r>
            <a:r>
              <a:rPr lang="ro-RO" sz="2200">
                <a:latin typeface="UT Sans" panose="00000500000000000000" pitchFamily="50" charset="0"/>
              </a:rPr>
              <a:t>ă</a:t>
            </a:r>
            <a:r>
              <a:rPr lang="en-US" sz="2200">
                <a:latin typeface="UT Sans" panose="00000500000000000000" pitchFamily="50" charset="0"/>
              </a:rPr>
              <a:t> </a:t>
            </a:r>
            <a:br>
              <a:rPr lang="ro-RO" sz="2200">
                <a:latin typeface="UT Sans" panose="00000500000000000000" pitchFamily="50" charset="0"/>
              </a:rPr>
            </a:br>
            <a:r>
              <a:rPr lang="en-US" sz="2200">
                <a:latin typeface="UT Sans" panose="00000500000000000000" pitchFamily="50" charset="0"/>
              </a:rPr>
              <a:t>ca </a:t>
            </a:r>
            <a:r>
              <a:rPr lang="ro-RO" sz="2200">
                <a:latin typeface="UT Sans" panose="00000500000000000000" pitchFamily="50" charset="0"/>
              </a:rPr>
              <a:t>prim </a:t>
            </a:r>
            <a:r>
              <a:rPr lang="en-US" sz="2200">
                <a:latin typeface="UT Sans" panose="00000500000000000000" pitchFamily="50" charset="0"/>
              </a:rPr>
              <a:t>parametru </a:t>
            </a:r>
            <a:r>
              <a:rPr lang="ro-RO" sz="2200">
                <a:latin typeface="UT Sans" panose="00000500000000000000" pitchFamily="50" charset="0"/>
              </a:rPr>
              <a:t>tensiunea </a:t>
            </a:r>
            <a:r>
              <a:rPr lang="ro-RO" sz="2200">
                <a:solidFill>
                  <a:srgbClr val="0070C0"/>
                </a:solidFill>
                <a:latin typeface="UT Sans" panose="00000500000000000000" pitchFamily="50" charset="0"/>
              </a:rPr>
              <a:t>V1</a:t>
            </a:r>
            <a:r>
              <a:rPr lang="ro-RO" sz="2200">
                <a:latin typeface="UT Sans" panose="00000500000000000000" pitchFamily="50" charset="0"/>
              </a:rPr>
              <a:t>:</a:t>
            </a:r>
            <a:endParaRPr lang="en-US" sz="2200">
              <a:latin typeface="UT Sans" panose="00000500000000000000" pitchFamily="50" charset="0"/>
            </a:endParaRPr>
          </a:p>
        </p:txBody>
      </p:sp>
      <p:sp>
        <p:nvSpPr>
          <p:cNvPr id="4" name="Date Placeholder 3"/>
          <p:cNvSpPr>
            <a:spLocks noGrp="1"/>
          </p:cNvSpPr>
          <p:nvPr>
            <p:ph type="dt" sz="half" idx="10"/>
          </p:nvPr>
        </p:nvSpPr>
        <p:spPr/>
        <p:txBody>
          <a:bodyPr/>
          <a:lstStyle/>
          <a:p>
            <a:pPr>
              <a:defRPr/>
            </a:pPr>
            <a:fld id="{96440E51-4017-410D-994F-6BFF055AD33E}" type="datetime1">
              <a:rPr lang="en-US" smtClean="0"/>
              <a:t>11/6/2018</a:t>
            </a:fld>
            <a:endParaRPr lang="en-US"/>
          </a:p>
        </p:txBody>
      </p:sp>
      <p:sp>
        <p:nvSpPr>
          <p:cNvPr id="5" name="Footer Placeholder 4"/>
          <p:cNvSpPr>
            <a:spLocks noGrp="1"/>
          </p:cNvSpPr>
          <p:nvPr>
            <p:ph type="ftr" sz="quarter" idx="11"/>
          </p:nvPr>
        </p:nvSpPr>
        <p:spPr/>
        <p:txBody>
          <a:bodyPr/>
          <a:lstStyle/>
          <a:p>
            <a:pPr>
              <a:defRPr/>
            </a:pPr>
            <a:r>
              <a:rPr lang="en-US"/>
              <a:t>Modele SPICE - Cursul 3</a:t>
            </a:r>
          </a:p>
        </p:txBody>
      </p:sp>
      <p:sp>
        <p:nvSpPr>
          <p:cNvPr id="6" name="Slide Number Placeholder 5"/>
          <p:cNvSpPr>
            <a:spLocks noGrp="1"/>
          </p:cNvSpPr>
          <p:nvPr>
            <p:ph type="sldNum" sz="quarter" idx="12"/>
          </p:nvPr>
        </p:nvSpPr>
        <p:spPr/>
        <p:txBody>
          <a:bodyPr/>
          <a:lstStyle/>
          <a:p>
            <a:pPr>
              <a:defRPr/>
            </a:pPr>
            <a:fld id="{7152D34D-4599-4858-AFCF-7CA82FCC12FD}" type="slidenum">
              <a:rPr lang="en-US" smtClean="0"/>
              <a:pPr>
                <a:defRPr/>
              </a:pPr>
              <a:t>19</a:t>
            </a:fld>
            <a:endParaRPr lang="en-US"/>
          </a:p>
        </p:txBody>
      </p:sp>
      <p:pic>
        <p:nvPicPr>
          <p:cNvPr id="7" name="Picture 6"/>
          <p:cNvPicPr>
            <a:picLocks noChangeAspect="1"/>
          </p:cNvPicPr>
          <p:nvPr/>
        </p:nvPicPr>
        <p:blipFill>
          <a:blip r:embed="rId2"/>
          <a:stretch>
            <a:fillRect/>
          </a:stretch>
        </p:blipFill>
        <p:spPr>
          <a:xfrm>
            <a:off x="762000" y="2743200"/>
            <a:ext cx="4975860" cy="3840480"/>
          </a:xfrm>
          <a:prstGeom prst="rect">
            <a:avLst/>
          </a:prstGeom>
        </p:spPr>
      </p:pic>
      <p:pic>
        <p:nvPicPr>
          <p:cNvPr id="10" name="Picture 9"/>
          <p:cNvPicPr>
            <a:picLocks noChangeAspect="1"/>
          </p:cNvPicPr>
          <p:nvPr/>
        </p:nvPicPr>
        <p:blipFill>
          <a:blip r:embed="rId3"/>
          <a:stretch>
            <a:fillRect/>
          </a:stretch>
        </p:blipFill>
        <p:spPr>
          <a:xfrm>
            <a:off x="5957887" y="381000"/>
            <a:ext cx="3186113" cy="2935621"/>
          </a:xfrm>
          <a:prstGeom prst="rect">
            <a:avLst/>
          </a:prstGeom>
        </p:spPr>
      </p:pic>
    </p:spTree>
    <p:extLst>
      <p:ext uri="{BB962C8B-B14F-4D97-AF65-F5344CB8AC3E}">
        <p14:creationId xmlns:p14="http://schemas.microsoft.com/office/powerpoint/2010/main" val="24770024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normAutofit/>
          </a:bodyPr>
          <a:lstStyle/>
          <a:p>
            <a:pPr eaLnBrk="1" fontAlgn="auto" hangingPunct="1">
              <a:spcAft>
                <a:spcPts val="0"/>
              </a:spcAft>
              <a:defRPr/>
            </a:pPr>
            <a:r>
              <a:rPr lang="en-US" sz="3200">
                <a:latin typeface="UT Sans" panose="00000500000000000000" pitchFamily="50" charset="0"/>
              </a:rPr>
              <a:t>Probleme</a:t>
            </a:r>
            <a:r>
              <a:rPr lang="en-US" sz="3200">
                <a:solidFill>
                  <a:srgbClr val="00B050"/>
                </a:solidFill>
                <a:latin typeface="UT Sans" panose="00000500000000000000" pitchFamily="50" charset="0"/>
              </a:rPr>
              <a:t> </a:t>
            </a:r>
            <a:r>
              <a:rPr lang="en-US" sz="3200">
                <a:latin typeface="UT Sans" panose="00000500000000000000" pitchFamily="50" charset="0"/>
              </a:rPr>
              <a:t>tratate</a:t>
            </a:r>
          </a:p>
        </p:txBody>
      </p:sp>
      <p:sp>
        <p:nvSpPr>
          <p:cNvPr id="12290" name="Rectangle 3"/>
          <p:cNvSpPr>
            <a:spLocks noGrp="1" noChangeArrowheads="1"/>
          </p:cNvSpPr>
          <p:nvPr>
            <p:ph idx="1"/>
          </p:nvPr>
        </p:nvSpPr>
        <p:spPr/>
        <p:txBody>
          <a:bodyPr/>
          <a:lstStyle/>
          <a:p>
            <a:r>
              <a:rPr lang="en-US" sz="2400">
                <a:latin typeface="UT Sans" panose="00000500000000000000" pitchFamily="50" charset="0"/>
              </a:rPr>
              <a:t>Analize SPICE</a:t>
            </a:r>
          </a:p>
          <a:p>
            <a:pPr lvl="1" eaLnBrk="1" hangingPunct="1"/>
            <a:r>
              <a:rPr lang="ro-RO" sz="2000">
                <a:latin typeface="UT Sans" panose="00000500000000000000" pitchFamily="50" charset="0"/>
              </a:rPr>
              <a:t>Simularea de curent continuu</a:t>
            </a:r>
            <a:endParaRPr lang="en-US" sz="2000">
              <a:latin typeface="UT Sans" panose="00000500000000000000" pitchFamily="50" charset="0"/>
            </a:endParaRPr>
          </a:p>
          <a:p>
            <a:pPr lvl="1" eaLnBrk="1" hangingPunct="1"/>
            <a:r>
              <a:rPr lang="ro-RO" sz="2000">
                <a:latin typeface="UT Sans" panose="00000500000000000000" pitchFamily="50" charset="0"/>
              </a:rPr>
              <a:t>Simularea de curent alternativ</a:t>
            </a:r>
            <a:endParaRPr lang="en-US" sz="2000">
              <a:latin typeface="UT Sans" panose="00000500000000000000" pitchFamily="50" charset="0"/>
            </a:endParaRPr>
          </a:p>
          <a:p>
            <a:pPr lvl="1" eaLnBrk="1" hangingPunct="1"/>
            <a:r>
              <a:rPr lang="ro-RO" sz="2000">
                <a:latin typeface="UT Sans" panose="00000500000000000000" pitchFamily="50" charset="0"/>
              </a:rPr>
              <a:t>Simularea în timp</a:t>
            </a:r>
            <a:endParaRPr lang="en-US" sz="2000">
              <a:latin typeface="UT Sans" panose="00000500000000000000" pitchFamily="50" charset="0"/>
            </a:endParaRPr>
          </a:p>
          <a:p>
            <a:r>
              <a:rPr lang="ro-RO" sz="2400">
                <a:latin typeface="UT Sans" panose="00000500000000000000" pitchFamily="50" charset="0"/>
              </a:rPr>
              <a:t>Sintaxa și parametrii analizelor</a:t>
            </a:r>
          </a:p>
          <a:p>
            <a:r>
              <a:rPr lang="ro-RO" sz="2400">
                <a:latin typeface="UT Sans" panose="00000500000000000000" pitchFamily="50" charset="0"/>
              </a:rPr>
              <a:t>Rezultatul simulării şi variabilele de ieşire</a:t>
            </a:r>
          </a:p>
          <a:p>
            <a:r>
              <a:rPr lang="ro-RO" sz="2400">
                <a:latin typeface="UT Sans" panose="00000500000000000000" pitchFamily="50" charset="0"/>
              </a:rPr>
              <a:t>Parametrii analizei – temperatura</a:t>
            </a:r>
          </a:p>
          <a:p>
            <a:r>
              <a:rPr lang="ro-RO" sz="2400">
                <a:latin typeface="UT Sans" panose="00000500000000000000" pitchFamily="50" charset="0"/>
              </a:rPr>
              <a:t>Inițializarea valorilor potențialelor </a:t>
            </a:r>
            <a:r>
              <a:rPr lang="en-US" sz="2400">
                <a:latin typeface="UT Sans" panose="00000500000000000000" pitchFamily="50" charset="0"/>
              </a:rPr>
              <a:t>din </a:t>
            </a:r>
            <a:r>
              <a:rPr lang="ro-RO" sz="2400">
                <a:latin typeface="UT Sans" panose="00000500000000000000" pitchFamily="50" charset="0"/>
              </a:rPr>
              <a:t>noduri</a:t>
            </a:r>
          </a:p>
        </p:txBody>
      </p:sp>
      <p:sp>
        <p:nvSpPr>
          <p:cNvPr id="12291" name="Date Placeholder 3"/>
          <p:cNvSpPr>
            <a:spLocks noGrp="1"/>
          </p:cNvSpPr>
          <p:nvPr>
            <p:ph type="dt" sz="half" idx="10"/>
          </p:nvPr>
        </p:nvSpPr>
        <p:spPr bwMode="auto">
          <a:ln>
            <a:miter lim="800000"/>
            <a:headEnd/>
            <a:tailEnd/>
          </a:ln>
        </p:spPr>
        <p:txBody>
          <a:bodyPr wrap="square" lIns="91440" tIns="45720" rIns="91440" bIns="45720" numCol="1" anchorCtr="0" compatLnSpc="1">
            <a:prstTxWarp prst="textNoShape">
              <a:avLst/>
            </a:prstTxWarp>
          </a:bodyPr>
          <a:lstStyle/>
          <a:p>
            <a:pPr>
              <a:defRPr/>
            </a:pPr>
            <a:fld id="{02B9A97C-2780-4881-AD69-7D5DFC3D1295}" type="datetime1">
              <a:rPr lang="en-US" smtClean="0"/>
              <a:t>11/6/2018</a:t>
            </a:fld>
            <a:endParaRPr lang="en-US"/>
          </a:p>
        </p:txBody>
      </p:sp>
      <p:sp>
        <p:nvSpPr>
          <p:cNvPr id="12292" name="Footer Placeholder 4"/>
          <p:cNvSpPr>
            <a:spLocks noGrp="1"/>
          </p:cNvSpPr>
          <p:nvPr>
            <p:ph type="ftr" sz="quarter" idx="11"/>
          </p:nvPr>
        </p:nvSpPr>
        <p:spPr bwMode="auto">
          <a:ln>
            <a:miter lim="800000"/>
            <a:headEnd/>
            <a:tailEnd/>
          </a:ln>
        </p:spPr>
        <p:txBody>
          <a:bodyPr wrap="square" lIns="91440" tIns="45720" rIns="91440" bIns="45720" numCol="1" anchorCtr="0" compatLnSpc="1">
            <a:prstTxWarp prst="textNoShape">
              <a:avLst/>
            </a:prstTxWarp>
          </a:bodyPr>
          <a:lstStyle/>
          <a:p>
            <a:pPr>
              <a:defRPr/>
            </a:pPr>
            <a:r>
              <a:rPr lang="en-US"/>
              <a:t>Modele SPICE - Cursul 3</a:t>
            </a:r>
          </a:p>
        </p:txBody>
      </p:sp>
      <p:sp>
        <p:nvSpPr>
          <p:cNvPr id="12293" name="Slide Number Placeholder 5"/>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a:defRPr/>
            </a:pPr>
            <a:fld id="{773D5DDA-1495-4114-8CE6-3683BF0104D5}" type="slidenum">
              <a:rPr lang="en-US" smtClean="0"/>
              <a:pPr>
                <a:defRPr/>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US" sz="3200">
                <a:latin typeface="UT Sans" panose="00000500000000000000" pitchFamily="50" charset="0"/>
              </a:rPr>
              <a:t>Analiz</a:t>
            </a:r>
            <a:r>
              <a:rPr lang="ro-RO" sz="3200">
                <a:latin typeface="UT Sans" panose="00000500000000000000" pitchFamily="50" charset="0"/>
              </a:rPr>
              <a:t>a de c.c.</a:t>
            </a:r>
            <a:br>
              <a:rPr lang="ro-RO" sz="3200">
                <a:latin typeface="UT Sans" panose="00000500000000000000" pitchFamily="50" charset="0"/>
              </a:rPr>
            </a:br>
            <a:r>
              <a:rPr lang="ro-RO" sz="2800">
                <a:latin typeface="UT Sans" panose="00000500000000000000" pitchFamily="50" charset="0"/>
              </a:rPr>
              <a:t>Exemplul 1</a:t>
            </a:r>
            <a:endParaRPr lang="en-US" sz="3200">
              <a:latin typeface="UT Sans" panose="00000500000000000000" pitchFamily="50" charset="0"/>
            </a:endParaRPr>
          </a:p>
        </p:txBody>
      </p:sp>
      <p:sp>
        <p:nvSpPr>
          <p:cNvPr id="2" name="Content Placeholder 1"/>
          <p:cNvSpPr>
            <a:spLocks noGrp="1"/>
          </p:cNvSpPr>
          <p:nvPr>
            <p:ph idx="1"/>
          </p:nvPr>
        </p:nvSpPr>
        <p:spPr/>
        <p:txBody>
          <a:bodyPr/>
          <a:lstStyle/>
          <a:p>
            <a:pPr marL="109537" indent="0">
              <a:buNone/>
            </a:pPr>
            <a:r>
              <a:rPr lang="ro-RO">
                <a:latin typeface="UT Sans" panose="00000500000000000000" pitchFamily="50" charset="0"/>
              </a:rPr>
              <a:t>iar al doilea parametru tensiunea </a:t>
            </a:r>
            <a:r>
              <a:rPr lang="ro-RO">
                <a:solidFill>
                  <a:srgbClr val="0070C0"/>
                </a:solidFill>
                <a:latin typeface="UT Sans" panose="00000500000000000000" pitchFamily="50" charset="0"/>
              </a:rPr>
              <a:t>V2</a:t>
            </a:r>
            <a:r>
              <a:rPr lang="ro-RO">
                <a:latin typeface="UT Sans" panose="00000500000000000000" pitchFamily="50" charset="0"/>
              </a:rPr>
              <a:t>:</a:t>
            </a:r>
            <a:endParaRPr lang="en-US">
              <a:latin typeface="UT Sans" panose="00000500000000000000" pitchFamily="50" charset="0"/>
            </a:endParaRPr>
          </a:p>
        </p:txBody>
      </p:sp>
      <p:sp>
        <p:nvSpPr>
          <p:cNvPr id="4" name="Date Placeholder 3"/>
          <p:cNvSpPr>
            <a:spLocks noGrp="1"/>
          </p:cNvSpPr>
          <p:nvPr>
            <p:ph type="dt" sz="half" idx="10"/>
          </p:nvPr>
        </p:nvSpPr>
        <p:spPr/>
        <p:txBody>
          <a:bodyPr/>
          <a:lstStyle/>
          <a:p>
            <a:pPr>
              <a:defRPr/>
            </a:pPr>
            <a:fld id="{5989D027-504A-44D6-9782-AB60C347F891}" type="datetime1">
              <a:rPr lang="en-US" smtClean="0"/>
              <a:t>11/6/2018</a:t>
            </a:fld>
            <a:endParaRPr lang="en-US"/>
          </a:p>
        </p:txBody>
      </p:sp>
      <p:sp>
        <p:nvSpPr>
          <p:cNvPr id="5" name="Footer Placeholder 4"/>
          <p:cNvSpPr>
            <a:spLocks noGrp="1"/>
          </p:cNvSpPr>
          <p:nvPr>
            <p:ph type="ftr" sz="quarter" idx="11"/>
          </p:nvPr>
        </p:nvSpPr>
        <p:spPr/>
        <p:txBody>
          <a:bodyPr/>
          <a:lstStyle/>
          <a:p>
            <a:pPr>
              <a:defRPr/>
            </a:pPr>
            <a:r>
              <a:rPr lang="en-US"/>
              <a:t>Modele SPICE - Cursul 3</a:t>
            </a:r>
          </a:p>
        </p:txBody>
      </p:sp>
      <p:sp>
        <p:nvSpPr>
          <p:cNvPr id="6" name="Slide Number Placeholder 5"/>
          <p:cNvSpPr>
            <a:spLocks noGrp="1"/>
          </p:cNvSpPr>
          <p:nvPr>
            <p:ph type="sldNum" sz="quarter" idx="12"/>
          </p:nvPr>
        </p:nvSpPr>
        <p:spPr/>
        <p:txBody>
          <a:bodyPr/>
          <a:lstStyle/>
          <a:p>
            <a:pPr>
              <a:defRPr/>
            </a:pPr>
            <a:fld id="{7152D34D-4599-4858-AFCF-7CA82FCC12FD}" type="slidenum">
              <a:rPr lang="en-US" smtClean="0"/>
              <a:pPr>
                <a:defRPr/>
              </a:pPr>
              <a:t>20</a:t>
            </a:fld>
            <a:endParaRPr lang="en-US"/>
          </a:p>
        </p:txBody>
      </p:sp>
      <p:pic>
        <p:nvPicPr>
          <p:cNvPr id="7" name="Picture 6"/>
          <p:cNvPicPr>
            <a:picLocks noChangeAspect="1"/>
          </p:cNvPicPr>
          <p:nvPr/>
        </p:nvPicPr>
        <p:blipFill>
          <a:blip r:embed="rId2"/>
          <a:stretch>
            <a:fillRect/>
          </a:stretch>
        </p:blipFill>
        <p:spPr>
          <a:xfrm>
            <a:off x="685800" y="2667000"/>
            <a:ext cx="4975860" cy="3840480"/>
          </a:xfrm>
          <a:prstGeom prst="rect">
            <a:avLst/>
          </a:prstGeom>
        </p:spPr>
      </p:pic>
      <p:pic>
        <p:nvPicPr>
          <p:cNvPr id="9" name="Picture 8"/>
          <p:cNvPicPr>
            <a:picLocks noChangeAspect="1"/>
          </p:cNvPicPr>
          <p:nvPr/>
        </p:nvPicPr>
        <p:blipFill>
          <a:blip r:embed="rId3"/>
          <a:stretch>
            <a:fillRect/>
          </a:stretch>
        </p:blipFill>
        <p:spPr>
          <a:xfrm>
            <a:off x="5957887" y="381000"/>
            <a:ext cx="3186113" cy="2935621"/>
          </a:xfrm>
          <a:prstGeom prst="rect">
            <a:avLst/>
          </a:prstGeom>
        </p:spPr>
      </p:pic>
    </p:spTree>
    <p:extLst>
      <p:ext uri="{BB962C8B-B14F-4D97-AF65-F5344CB8AC3E}">
        <p14:creationId xmlns:p14="http://schemas.microsoft.com/office/powerpoint/2010/main" val="24770024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US" sz="3200">
                <a:latin typeface="UT Sans" panose="00000500000000000000" pitchFamily="50" charset="0"/>
              </a:rPr>
              <a:t>Analiz</a:t>
            </a:r>
            <a:r>
              <a:rPr lang="ro-RO" sz="3200">
                <a:latin typeface="UT Sans" panose="00000500000000000000" pitchFamily="50" charset="0"/>
              </a:rPr>
              <a:t>a de c.c.</a:t>
            </a:r>
            <a:br>
              <a:rPr lang="ro-RO" sz="3200">
                <a:latin typeface="UT Sans" panose="00000500000000000000" pitchFamily="50" charset="0"/>
              </a:rPr>
            </a:br>
            <a:r>
              <a:rPr lang="ro-RO" sz="2800">
                <a:latin typeface="UT Sans" panose="00000500000000000000" pitchFamily="50" charset="0"/>
              </a:rPr>
              <a:t>Exemplul 1</a:t>
            </a:r>
            <a:endParaRPr lang="en-US" sz="3200">
              <a:latin typeface="UT Sans" panose="00000500000000000000" pitchFamily="50" charset="0"/>
            </a:endParaRPr>
          </a:p>
        </p:txBody>
      </p:sp>
      <p:sp>
        <p:nvSpPr>
          <p:cNvPr id="2" name="Content Placeholder 1"/>
          <p:cNvSpPr>
            <a:spLocks noGrp="1"/>
          </p:cNvSpPr>
          <p:nvPr>
            <p:ph idx="1"/>
          </p:nvPr>
        </p:nvSpPr>
        <p:spPr/>
        <p:txBody>
          <a:bodyPr/>
          <a:lstStyle/>
          <a:p>
            <a:r>
              <a:rPr lang="ro-RO">
                <a:latin typeface="UT Sans" panose="00000500000000000000" pitchFamily="50" charset="0"/>
              </a:rPr>
              <a:t>Rezultatul obținut pentru </a:t>
            </a:r>
            <a:br>
              <a:rPr lang="en-US">
                <a:latin typeface="UT Sans" panose="00000500000000000000" pitchFamily="50" charset="0"/>
              </a:rPr>
            </a:br>
            <a:r>
              <a:rPr lang="ro-RO">
                <a:latin typeface="UT Sans" panose="00000500000000000000" pitchFamily="50" charset="0"/>
              </a:rPr>
              <a:t>caracteristicile de ieşire este </a:t>
            </a:r>
            <a:br>
              <a:rPr lang="en-US">
                <a:latin typeface="UT Sans" panose="00000500000000000000" pitchFamily="50" charset="0"/>
              </a:rPr>
            </a:br>
            <a:r>
              <a:rPr lang="ro-RO">
                <a:latin typeface="UT Sans" panose="00000500000000000000" pitchFamily="50" charset="0"/>
              </a:rPr>
              <a:t>de forma:</a:t>
            </a:r>
            <a:endParaRPr lang="en-US">
              <a:latin typeface="UT Sans" panose="00000500000000000000" pitchFamily="50" charset="0"/>
            </a:endParaRPr>
          </a:p>
        </p:txBody>
      </p:sp>
      <p:sp>
        <p:nvSpPr>
          <p:cNvPr id="4" name="Date Placeholder 3"/>
          <p:cNvSpPr>
            <a:spLocks noGrp="1"/>
          </p:cNvSpPr>
          <p:nvPr>
            <p:ph type="dt" sz="half" idx="10"/>
          </p:nvPr>
        </p:nvSpPr>
        <p:spPr/>
        <p:txBody>
          <a:bodyPr/>
          <a:lstStyle/>
          <a:p>
            <a:pPr>
              <a:defRPr/>
            </a:pPr>
            <a:fld id="{AAAD842E-557B-442F-91B4-96365110CD4E}" type="datetime1">
              <a:rPr lang="en-US" smtClean="0"/>
              <a:t>11/6/2018</a:t>
            </a:fld>
            <a:endParaRPr lang="en-US"/>
          </a:p>
        </p:txBody>
      </p:sp>
      <p:sp>
        <p:nvSpPr>
          <p:cNvPr id="5" name="Footer Placeholder 4"/>
          <p:cNvSpPr>
            <a:spLocks noGrp="1"/>
          </p:cNvSpPr>
          <p:nvPr>
            <p:ph type="ftr" sz="quarter" idx="11"/>
          </p:nvPr>
        </p:nvSpPr>
        <p:spPr/>
        <p:txBody>
          <a:bodyPr/>
          <a:lstStyle/>
          <a:p>
            <a:pPr>
              <a:defRPr/>
            </a:pPr>
            <a:r>
              <a:rPr lang="en-US"/>
              <a:t>Modele SPICE - Cursul 3</a:t>
            </a:r>
          </a:p>
        </p:txBody>
      </p:sp>
      <p:sp>
        <p:nvSpPr>
          <p:cNvPr id="6" name="Slide Number Placeholder 5"/>
          <p:cNvSpPr>
            <a:spLocks noGrp="1"/>
          </p:cNvSpPr>
          <p:nvPr>
            <p:ph type="sldNum" sz="quarter" idx="12"/>
          </p:nvPr>
        </p:nvSpPr>
        <p:spPr/>
        <p:txBody>
          <a:bodyPr/>
          <a:lstStyle/>
          <a:p>
            <a:pPr>
              <a:defRPr/>
            </a:pPr>
            <a:fld id="{7152D34D-4599-4858-AFCF-7CA82FCC12FD}" type="slidenum">
              <a:rPr lang="en-US" smtClean="0"/>
              <a:pPr>
                <a:defRPr/>
              </a:pPr>
              <a:t>21</a:t>
            </a:fld>
            <a:endParaRPr lang="en-US"/>
          </a:p>
        </p:txBody>
      </p:sp>
      <p:pic>
        <p:nvPicPr>
          <p:cNvPr id="8" name="Picture 7"/>
          <p:cNvPicPr>
            <a:picLocks noChangeAspect="1"/>
          </p:cNvPicPr>
          <p:nvPr/>
        </p:nvPicPr>
        <p:blipFill rotWithShape="1">
          <a:blip r:embed="rId2">
            <a:extLst>
              <a:ext uri="{28A0092B-C50C-407E-A947-70E740481C1C}">
                <a14:useLocalDpi xmlns:a14="http://schemas.microsoft.com/office/drawing/2010/main" val="0"/>
              </a:ext>
            </a:extLst>
          </a:blip>
          <a:srcRect l="1664" r="1862"/>
          <a:stretch/>
        </p:blipFill>
        <p:spPr bwMode="auto">
          <a:xfrm>
            <a:off x="152400" y="3361875"/>
            <a:ext cx="8839200" cy="3343725"/>
          </a:xfrm>
          <a:prstGeom prst="rect">
            <a:avLst/>
          </a:prstGeom>
          <a:noFill/>
          <a:ln>
            <a:noFill/>
          </a:ln>
        </p:spPr>
      </p:pic>
      <p:pic>
        <p:nvPicPr>
          <p:cNvPr id="10" name="Picture 9"/>
          <p:cNvPicPr>
            <a:picLocks noChangeAspect="1"/>
          </p:cNvPicPr>
          <p:nvPr/>
        </p:nvPicPr>
        <p:blipFill>
          <a:blip r:embed="rId3"/>
          <a:stretch>
            <a:fillRect/>
          </a:stretch>
        </p:blipFill>
        <p:spPr>
          <a:xfrm>
            <a:off x="5943600" y="340979"/>
            <a:ext cx="3186113" cy="2935621"/>
          </a:xfrm>
          <a:prstGeom prst="rect">
            <a:avLst/>
          </a:prstGeom>
        </p:spPr>
      </p:pic>
    </p:spTree>
    <p:extLst>
      <p:ext uri="{BB962C8B-B14F-4D97-AF65-F5344CB8AC3E}">
        <p14:creationId xmlns:p14="http://schemas.microsoft.com/office/powerpoint/2010/main" val="24770024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US" sz="3200">
                <a:latin typeface="UT Sans" panose="00000500000000000000" pitchFamily="50" charset="0"/>
              </a:rPr>
              <a:t>Analiz</a:t>
            </a:r>
            <a:r>
              <a:rPr lang="ro-RO" sz="3200">
                <a:latin typeface="UT Sans" panose="00000500000000000000" pitchFamily="50" charset="0"/>
              </a:rPr>
              <a:t>a de c.a.</a:t>
            </a:r>
            <a:br>
              <a:rPr lang="ro-RO" sz="3200">
                <a:latin typeface="UT Sans" panose="00000500000000000000" pitchFamily="50" charset="0"/>
              </a:rPr>
            </a:br>
            <a:r>
              <a:rPr lang="ro-RO" sz="2800">
                <a:latin typeface="UT Sans" panose="00000500000000000000" pitchFamily="50" charset="0"/>
              </a:rPr>
              <a:t>Sintaxa și parametrii</a:t>
            </a:r>
            <a:endParaRPr lang="en-US" sz="2800">
              <a:latin typeface="UT Sans" panose="00000500000000000000" pitchFamily="50" charset="0"/>
            </a:endParaRPr>
          </a:p>
        </p:txBody>
      </p:sp>
      <p:sp>
        <p:nvSpPr>
          <p:cNvPr id="2" name="Content Placeholder 1"/>
          <p:cNvSpPr>
            <a:spLocks noGrp="1"/>
          </p:cNvSpPr>
          <p:nvPr>
            <p:ph idx="1"/>
          </p:nvPr>
        </p:nvSpPr>
        <p:spPr/>
        <p:txBody>
          <a:bodyPr/>
          <a:lstStyle/>
          <a:p>
            <a:pPr marL="623887" indent="-514350">
              <a:buFont typeface="+mj-lt"/>
              <a:buAutoNum type="arabicPeriod"/>
            </a:pPr>
            <a:r>
              <a:rPr lang="ro-RO" sz="2800">
                <a:solidFill>
                  <a:srgbClr val="0070C0"/>
                </a:solidFill>
                <a:latin typeface="UT Sans Bold" panose="00000500000000000000" pitchFamily="50" charset="0"/>
              </a:rPr>
              <a:t>Analiza de c.a. cu baleierea frecvenței</a:t>
            </a:r>
          </a:p>
          <a:p>
            <a:endParaRPr lang="ro-RO" sz="1600"/>
          </a:p>
          <a:p>
            <a:pPr marL="514350" indent="-514350" algn="ctr" eaLnBrk="1" hangingPunct="1">
              <a:buNone/>
            </a:pPr>
            <a:r>
              <a:rPr lang="ro-RO" sz="2800">
                <a:solidFill>
                  <a:srgbClr val="FF0000"/>
                </a:solidFill>
                <a:effectLst>
                  <a:outerShdw blurRad="38100" dist="38100" dir="2700000" algn="tl">
                    <a:srgbClr val="000000">
                      <a:alpha val="43137"/>
                    </a:srgbClr>
                  </a:outerShdw>
                </a:effectLst>
                <a:latin typeface="UT Sans Bold" panose="00000500000000000000" pitchFamily="50" charset="0"/>
              </a:rPr>
              <a:t>.AC</a:t>
            </a:r>
            <a:r>
              <a:rPr lang="en-US" sz="2800">
                <a:solidFill>
                  <a:srgbClr val="FF0000"/>
                </a:solidFill>
                <a:effectLst>
                  <a:outerShdw blurRad="38100" dist="38100" dir="2700000" algn="tl">
                    <a:srgbClr val="000000">
                      <a:alpha val="43137"/>
                    </a:srgbClr>
                  </a:outerShdw>
                </a:effectLst>
                <a:latin typeface="UT Sans Bold" panose="00000500000000000000" pitchFamily="50" charset="0"/>
              </a:rPr>
              <a:t>   interval   nr_puncte   fstart   fstop</a:t>
            </a:r>
            <a:endParaRPr lang="ro-RO" sz="2800">
              <a:solidFill>
                <a:srgbClr val="FF0000"/>
              </a:solidFill>
              <a:effectLst>
                <a:outerShdw blurRad="38100" dist="38100" dir="2700000" algn="tl">
                  <a:srgbClr val="000000">
                    <a:alpha val="43137"/>
                  </a:srgbClr>
                </a:outerShdw>
              </a:effectLst>
              <a:latin typeface="UT Sans Bold" panose="00000500000000000000" pitchFamily="50" charset="0"/>
            </a:endParaRPr>
          </a:p>
          <a:p>
            <a:pPr marL="109537" indent="0" algn="ctr">
              <a:buNone/>
            </a:pPr>
            <a:endParaRPr lang="ro-RO" sz="1400"/>
          </a:p>
          <a:p>
            <a:r>
              <a:rPr lang="ro-RO"/>
              <a:t>unde parametrul </a:t>
            </a:r>
            <a:r>
              <a:rPr lang="ro-RO">
                <a:solidFill>
                  <a:srgbClr val="FF0000"/>
                </a:solidFill>
                <a:latin typeface="UT Sans Bold" panose="00000500000000000000" pitchFamily="50" charset="0"/>
              </a:rPr>
              <a:t>interval</a:t>
            </a:r>
            <a:r>
              <a:rPr lang="ro-RO">
                <a:solidFill>
                  <a:srgbClr val="0070C0"/>
                </a:solidFill>
              </a:rPr>
              <a:t>  </a:t>
            </a:r>
            <a:r>
              <a:rPr lang="ro-RO"/>
              <a:t>arată modul de variație a frecvenței între valoarea inițială </a:t>
            </a:r>
            <a:r>
              <a:rPr lang="ro-RO" b="1">
                <a:solidFill>
                  <a:srgbClr val="0070C0"/>
                </a:solidFill>
              </a:rPr>
              <a:t>fstart</a:t>
            </a:r>
            <a:r>
              <a:rPr lang="ro-RO"/>
              <a:t> şi valoarea finală </a:t>
            </a:r>
            <a:r>
              <a:rPr lang="ro-RO" b="1">
                <a:solidFill>
                  <a:srgbClr val="0070C0"/>
                </a:solidFill>
              </a:rPr>
              <a:t>fstop</a:t>
            </a:r>
            <a:r>
              <a:rPr lang="ro-RO"/>
              <a:t> şi poate fi: </a:t>
            </a:r>
            <a:r>
              <a:rPr lang="ro-RO" b="1">
                <a:solidFill>
                  <a:srgbClr val="FF0000"/>
                </a:solidFill>
              </a:rPr>
              <a:t>LIN</a:t>
            </a:r>
            <a:r>
              <a:rPr lang="ro-RO"/>
              <a:t> (liniar), </a:t>
            </a:r>
            <a:r>
              <a:rPr lang="ro-RO" b="1">
                <a:solidFill>
                  <a:srgbClr val="FF0000"/>
                </a:solidFill>
              </a:rPr>
              <a:t>OCT</a:t>
            </a:r>
            <a:r>
              <a:rPr lang="ro-RO" b="1">
                <a:solidFill>
                  <a:srgbClr val="0070C0"/>
                </a:solidFill>
              </a:rPr>
              <a:t> </a:t>
            </a:r>
            <a:r>
              <a:rPr lang="ro-RO"/>
              <a:t>(pe octave) sau </a:t>
            </a:r>
            <a:r>
              <a:rPr lang="ro-RO" b="1">
                <a:solidFill>
                  <a:srgbClr val="FF0000"/>
                </a:solidFill>
              </a:rPr>
              <a:t>DEC</a:t>
            </a:r>
            <a:r>
              <a:rPr lang="ro-RO"/>
              <a:t> (pe decade).</a:t>
            </a:r>
            <a:endParaRPr lang="ro-RO" sz="2000"/>
          </a:p>
          <a:p>
            <a:pPr marL="541338" lvl="1" indent="-285750"/>
            <a:r>
              <a:rPr lang="ro-RO" b="1">
                <a:solidFill>
                  <a:srgbClr val="FF0000"/>
                </a:solidFill>
              </a:rPr>
              <a:t>LIN</a:t>
            </a:r>
            <a:r>
              <a:rPr lang="en-US">
                <a:solidFill>
                  <a:srgbClr val="0070C0"/>
                </a:solidFill>
              </a:rPr>
              <a:t> </a:t>
            </a:r>
            <a:r>
              <a:rPr lang="ro-RO"/>
              <a:t>- variație liniară a frecvenței;</a:t>
            </a:r>
            <a:endParaRPr lang="en-US"/>
          </a:p>
          <a:p>
            <a:pPr marL="541338" lvl="1" indent="-285750"/>
            <a:r>
              <a:rPr lang="ro-RO" b="1">
                <a:solidFill>
                  <a:srgbClr val="FF0000"/>
                </a:solidFill>
              </a:rPr>
              <a:t>OCT</a:t>
            </a:r>
            <a:r>
              <a:rPr lang="ro-RO"/>
              <a:t> - variație pe octave (1 octavă = intervalul dintre f</a:t>
            </a:r>
            <a:r>
              <a:rPr lang="ro-RO" baseline="-25000"/>
              <a:t>1</a:t>
            </a:r>
            <a:r>
              <a:rPr lang="ro-RO"/>
              <a:t> şi f</a:t>
            </a:r>
            <a:r>
              <a:rPr lang="ro-RO" baseline="-25000"/>
              <a:t>2</a:t>
            </a:r>
            <a:r>
              <a:rPr lang="ro-RO"/>
              <a:t>, f</a:t>
            </a:r>
            <a:r>
              <a:rPr lang="ro-RO" baseline="-25000"/>
              <a:t>2</a:t>
            </a:r>
            <a:r>
              <a:rPr lang="en-US"/>
              <a:t>&gt;</a:t>
            </a:r>
            <a:r>
              <a:rPr lang="ro-RO"/>
              <a:t>f</a:t>
            </a:r>
            <a:r>
              <a:rPr lang="ro-RO" baseline="-25000"/>
              <a:t>1</a:t>
            </a:r>
            <a:r>
              <a:rPr lang="ro-RO"/>
              <a:t> şi f</a:t>
            </a:r>
            <a:r>
              <a:rPr lang="ro-RO" baseline="-25000"/>
              <a:t>2</a:t>
            </a:r>
            <a:r>
              <a:rPr lang="ro-RO"/>
              <a:t>=2f</a:t>
            </a:r>
            <a:r>
              <a:rPr lang="ro-RO" baseline="-25000"/>
              <a:t>1</a:t>
            </a:r>
            <a:r>
              <a:rPr lang="ro-RO"/>
              <a:t>);</a:t>
            </a:r>
            <a:endParaRPr lang="ro-RO">
              <a:solidFill>
                <a:srgbClr val="0070C0"/>
              </a:solidFill>
            </a:endParaRPr>
          </a:p>
          <a:p>
            <a:pPr marL="541338" lvl="1" indent="-285750">
              <a:defRPr/>
            </a:pPr>
            <a:r>
              <a:rPr lang="ro-RO" b="1">
                <a:solidFill>
                  <a:srgbClr val="FF0000"/>
                </a:solidFill>
              </a:rPr>
              <a:t>DEC</a:t>
            </a:r>
            <a:r>
              <a:rPr lang="ro-RO">
                <a:solidFill>
                  <a:srgbClr val="0070C0"/>
                </a:solidFill>
              </a:rPr>
              <a:t> </a:t>
            </a:r>
            <a:r>
              <a:rPr lang="ro-RO"/>
              <a:t>- variație pe decade (1 decadă = intervalul dintre f</a:t>
            </a:r>
            <a:r>
              <a:rPr lang="ro-RO" baseline="-25000"/>
              <a:t>1</a:t>
            </a:r>
            <a:r>
              <a:rPr lang="ro-RO"/>
              <a:t> şi f</a:t>
            </a:r>
            <a:r>
              <a:rPr lang="ro-RO" baseline="-25000"/>
              <a:t>2</a:t>
            </a:r>
            <a:r>
              <a:rPr lang="ro-RO"/>
              <a:t>, f</a:t>
            </a:r>
            <a:r>
              <a:rPr lang="ro-RO" baseline="-25000"/>
              <a:t>2</a:t>
            </a:r>
            <a:r>
              <a:rPr lang="en-US"/>
              <a:t>&gt;</a:t>
            </a:r>
            <a:r>
              <a:rPr lang="ro-RO"/>
              <a:t>f</a:t>
            </a:r>
            <a:r>
              <a:rPr lang="ro-RO" baseline="-25000"/>
              <a:t>1</a:t>
            </a:r>
            <a:r>
              <a:rPr lang="ro-RO"/>
              <a:t> şi f</a:t>
            </a:r>
            <a:r>
              <a:rPr lang="ro-RO" baseline="-25000"/>
              <a:t>2</a:t>
            </a:r>
            <a:r>
              <a:rPr lang="ro-RO"/>
              <a:t>=10f</a:t>
            </a:r>
            <a:r>
              <a:rPr lang="ro-RO" baseline="-25000"/>
              <a:t>1</a:t>
            </a:r>
            <a:r>
              <a:rPr lang="ro-RO"/>
              <a:t>).</a:t>
            </a:r>
            <a:endParaRPr lang="en-US"/>
          </a:p>
        </p:txBody>
      </p:sp>
      <p:sp>
        <p:nvSpPr>
          <p:cNvPr id="4" name="Date Placeholder 3"/>
          <p:cNvSpPr>
            <a:spLocks noGrp="1"/>
          </p:cNvSpPr>
          <p:nvPr>
            <p:ph type="dt" sz="half" idx="10"/>
          </p:nvPr>
        </p:nvSpPr>
        <p:spPr/>
        <p:txBody>
          <a:bodyPr/>
          <a:lstStyle/>
          <a:p>
            <a:pPr>
              <a:defRPr/>
            </a:pPr>
            <a:fld id="{D4F73AED-1DB2-4E5D-A942-5618D7FC77A2}" type="datetime1">
              <a:rPr lang="en-US" smtClean="0"/>
              <a:t>11/6/2018</a:t>
            </a:fld>
            <a:endParaRPr lang="en-US"/>
          </a:p>
        </p:txBody>
      </p:sp>
      <p:sp>
        <p:nvSpPr>
          <p:cNvPr id="5" name="Footer Placeholder 4"/>
          <p:cNvSpPr>
            <a:spLocks noGrp="1"/>
          </p:cNvSpPr>
          <p:nvPr>
            <p:ph type="ftr" sz="quarter" idx="11"/>
          </p:nvPr>
        </p:nvSpPr>
        <p:spPr/>
        <p:txBody>
          <a:bodyPr/>
          <a:lstStyle/>
          <a:p>
            <a:pPr>
              <a:defRPr/>
            </a:pPr>
            <a:r>
              <a:rPr lang="en-US"/>
              <a:t>Modele SPICE - Cursul 3</a:t>
            </a:r>
          </a:p>
        </p:txBody>
      </p:sp>
      <p:sp>
        <p:nvSpPr>
          <p:cNvPr id="6" name="Slide Number Placeholder 5"/>
          <p:cNvSpPr>
            <a:spLocks noGrp="1"/>
          </p:cNvSpPr>
          <p:nvPr>
            <p:ph type="sldNum" sz="quarter" idx="12"/>
          </p:nvPr>
        </p:nvSpPr>
        <p:spPr/>
        <p:txBody>
          <a:bodyPr/>
          <a:lstStyle/>
          <a:p>
            <a:pPr>
              <a:defRPr/>
            </a:pPr>
            <a:fld id="{7152D34D-4599-4858-AFCF-7CA82FCC12FD}" type="slidenum">
              <a:rPr lang="en-US" smtClean="0"/>
              <a:pPr>
                <a:defRPr/>
              </a:pPr>
              <a:t>22</a:t>
            </a:fld>
            <a:endParaRPr lang="en-US"/>
          </a:p>
        </p:txBody>
      </p:sp>
    </p:spTree>
    <p:extLst>
      <p:ext uri="{BB962C8B-B14F-4D97-AF65-F5344CB8AC3E}">
        <p14:creationId xmlns:p14="http://schemas.microsoft.com/office/powerpoint/2010/main" val="31846148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US" sz="3200">
                <a:latin typeface="UT Sans" panose="00000500000000000000" pitchFamily="50" charset="0"/>
              </a:rPr>
              <a:t>Analiz</a:t>
            </a:r>
            <a:r>
              <a:rPr lang="ro-RO" sz="3200">
                <a:latin typeface="UT Sans" panose="00000500000000000000" pitchFamily="50" charset="0"/>
              </a:rPr>
              <a:t>a de c.a.</a:t>
            </a:r>
            <a:br>
              <a:rPr lang="ro-RO" sz="3200">
                <a:latin typeface="UT Sans" panose="00000500000000000000" pitchFamily="50" charset="0"/>
              </a:rPr>
            </a:br>
            <a:r>
              <a:rPr lang="ro-RO" sz="2800">
                <a:latin typeface="UT Sans" panose="00000500000000000000" pitchFamily="50" charset="0"/>
              </a:rPr>
              <a:t>Sintaxa și parametrii</a:t>
            </a:r>
            <a:endParaRPr lang="en-US" sz="3200"/>
          </a:p>
        </p:txBody>
      </p:sp>
      <p:sp>
        <p:nvSpPr>
          <p:cNvPr id="2" name="Content Placeholder 1"/>
          <p:cNvSpPr>
            <a:spLocks noGrp="1"/>
          </p:cNvSpPr>
          <p:nvPr>
            <p:ph idx="1"/>
          </p:nvPr>
        </p:nvSpPr>
        <p:spPr/>
        <p:txBody>
          <a:bodyPr>
            <a:normAutofit/>
          </a:bodyPr>
          <a:lstStyle/>
          <a:p>
            <a:pPr marL="457200" indent="-457200" fontAlgn="auto">
              <a:spcAft>
                <a:spcPts val="0"/>
              </a:spcAft>
              <a:buFontTx/>
              <a:buNone/>
              <a:defRPr/>
            </a:pPr>
            <a:r>
              <a:rPr lang="en-US">
                <a:solidFill>
                  <a:srgbClr val="FF0000"/>
                </a:solidFill>
                <a:latin typeface="UT Sans Bold" panose="00000500000000000000" pitchFamily="50" charset="0"/>
              </a:rPr>
              <a:t>nr_puncte</a:t>
            </a:r>
            <a:r>
              <a:rPr lang="ro-RO">
                <a:solidFill>
                  <a:srgbClr val="0070C0"/>
                </a:solidFill>
              </a:rPr>
              <a:t>  </a:t>
            </a:r>
            <a:r>
              <a:rPr lang="ro-RO"/>
              <a:t>indică:</a:t>
            </a:r>
          </a:p>
          <a:p>
            <a:pPr>
              <a:defRPr/>
            </a:pPr>
            <a:r>
              <a:rPr lang="ro-RO" sz="2000"/>
              <a:t>numărul de frecvențe pentru un interval de o octavă (OCT),</a:t>
            </a:r>
            <a:r>
              <a:rPr lang="en-US" sz="2000"/>
              <a:t> dac</a:t>
            </a:r>
            <a:r>
              <a:rPr lang="ro-RO" sz="2000"/>
              <a:t>ă</a:t>
            </a:r>
            <a:r>
              <a:rPr lang="en-US" sz="2000"/>
              <a:t> s-a cerut analiza pe octave</a:t>
            </a:r>
            <a:r>
              <a:rPr lang="ro-RO" sz="2000"/>
              <a:t> sau</a:t>
            </a:r>
          </a:p>
          <a:p>
            <a:pPr>
              <a:defRPr/>
            </a:pPr>
            <a:r>
              <a:rPr lang="ro-RO" sz="2000"/>
              <a:t>numărul de frecvențe pentru un interval de o decadă (DEC) </a:t>
            </a:r>
            <a:r>
              <a:rPr lang="en-US" sz="2000"/>
              <a:t>dac</a:t>
            </a:r>
            <a:r>
              <a:rPr lang="ro-RO" sz="2000"/>
              <a:t>ă</a:t>
            </a:r>
            <a:r>
              <a:rPr lang="en-US" sz="2000"/>
              <a:t> s-a cerut analiza pe decade </a:t>
            </a:r>
            <a:r>
              <a:rPr lang="ro-RO" sz="2000"/>
              <a:t>sau</a:t>
            </a:r>
          </a:p>
          <a:p>
            <a:pPr>
              <a:defRPr/>
            </a:pPr>
            <a:r>
              <a:rPr lang="ro-RO" sz="2000"/>
              <a:t>numărul de valori ale frecvenței cuprins între </a:t>
            </a:r>
            <a:r>
              <a:rPr lang="ro-RO" sz="2000" b="1">
                <a:solidFill>
                  <a:srgbClr val="0070C0"/>
                </a:solidFill>
              </a:rPr>
              <a:t>fstart</a:t>
            </a:r>
            <a:r>
              <a:rPr lang="ro-RO" sz="2000"/>
              <a:t> şi </a:t>
            </a:r>
            <a:r>
              <a:rPr lang="ro-RO" sz="2000" b="1">
                <a:solidFill>
                  <a:srgbClr val="0070C0"/>
                </a:solidFill>
              </a:rPr>
              <a:t>fstop</a:t>
            </a:r>
            <a:r>
              <a:rPr lang="ro-RO" sz="2000"/>
              <a:t> </a:t>
            </a:r>
            <a:r>
              <a:rPr lang="en-US" sz="2000"/>
              <a:t>la varia</a:t>
            </a:r>
            <a:r>
              <a:rPr lang="ro-RO" sz="2000"/>
              <a:t>ț</a:t>
            </a:r>
            <a:r>
              <a:rPr lang="en-US" sz="2000"/>
              <a:t>ie liniar</a:t>
            </a:r>
            <a:r>
              <a:rPr lang="ro-RO" sz="2000"/>
              <a:t>ă</a:t>
            </a:r>
            <a:r>
              <a:rPr lang="en-US" sz="2000"/>
              <a:t> a frecven</a:t>
            </a:r>
            <a:r>
              <a:rPr lang="ro-RO" sz="2000"/>
              <a:t>ț</a:t>
            </a:r>
            <a:r>
              <a:rPr lang="en-US" sz="2000"/>
              <a:t>ei </a:t>
            </a:r>
            <a:r>
              <a:rPr lang="ro-RO" sz="2000"/>
              <a:t>(LIN).</a:t>
            </a:r>
          </a:p>
          <a:p>
            <a:pPr marL="0" indent="0">
              <a:buNone/>
              <a:defRPr/>
            </a:pPr>
            <a:r>
              <a:rPr lang="ro-RO">
                <a:solidFill>
                  <a:srgbClr val="FF0000"/>
                </a:solidFill>
                <a:latin typeface="UT Sans Bold" panose="00000500000000000000" pitchFamily="50" charset="0"/>
              </a:rPr>
              <a:t>fstart</a:t>
            </a:r>
            <a:r>
              <a:rPr lang="ro-RO">
                <a:latin typeface="UT Sans" panose="00000500000000000000" pitchFamily="50" charset="0"/>
              </a:rPr>
              <a:t> = valoarea inițială a frecvenței de la care începe analiza.</a:t>
            </a:r>
          </a:p>
          <a:p>
            <a:pPr marL="0" indent="0">
              <a:buNone/>
              <a:defRPr/>
            </a:pPr>
            <a:r>
              <a:rPr lang="ro-RO">
                <a:solidFill>
                  <a:srgbClr val="FF0000"/>
                </a:solidFill>
                <a:latin typeface="UT Sans Bold" panose="00000500000000000000" pitchFamily="50" charset="0"/>
              </a:rPr>
              <a:t>fstop</a:t>
            </a:r>
            <a:r>
              <a:rPr lang="ro-RO">
                <a:latin typeface="UT Sans" panose="00000500000000000000" pitchFamily="50" charset="0"/>
              </a:rPr>
              <a:t> = valoarea finală a frecvenței până la care se face analiza.</a:t>
            </a:r>
            <a:endParaRPr lang="en-US">
              <a:latin typeface="UT Sans Bold" panose="00000500000000000000" pitchFamily="50" charset="0"/>
            </a:endParaRPr>
          </a:p>
        </p:txBody>
      </p:sp>
      <p:sp>
        <p:nvSpPr>
          <p:cNvPr id="4" name="Date Placeholder 3"/>
          <p:cNvSpPr>
            <a:spLocks noGrp="1"/>
          </p:cNvSpPr>
          <p:nvPr>
            <p:ph type="dt" sz="half" idx="10"/>
          </p:nvPr>
        </p:nvSpPr>
        <p:spPr/>
        <p:txBody>
          <a:bodyPr/>
          <a:lstStyle/>
          <a:p>
            <a:pPr>
              <a:defRPr/>
            </a:pPr>
            <a:fld id="{6E7A11D4-5B66-49F4-8621-1320B0C68092}" type="datetime1">
              <a:rPr lang="en-US" smtClean="0"/>
              <a:t>11/6/2018</a:t>
            </a:fld>
            <a:endParaRPr lang="en-US"/>
          </a:p>
        </p:txBody>
      </p:sp>
      <p:sp>
        <p:nvSpPr>
          <p:cNvPr id="5" name="Footer Placeholder 4"/>
          <p:cNvSpPr>
            <a:spLocks noGrp="1"/>
          </p:cNvSpPr>
          <p:nvPr>
            <p:ph type="ftr" sz="quarter" idx="11"/>
          </p:nvPr>
        </p:nvSpPr>
        <p:spPr/>
        <p:txBody>
          <a:bodyPr/>
          <a:lstStyle/>
          <a:p>
            <a:pPr>
              <a:defRPr/>
            </a:pPr>
            <a:r>
              <a:rPr lang="en-US"/>
              <a:t>Modele SPICE - Cursul 3</a:t>
            </a:r>
          </a:p>
        </p:txBody>
      </p:sp>
      <p:sp>
        <p:nvSpPr>
          <p:cNvPr id="6" name="Slide Number Placeholder 5"/>
          <p:cNvSpPr>
            <a:spLocks noGrp="1"/>
          </p:cNvSpPr>
          <p:nvPr>
            <p:ph type="sldNum" sz="quarter" idx="12"/>
          </p:nvPr>
        </p:nvSpPr>
        <p:spPr/>
        <p:txBody>
          <a:bodyPr/>
          <a:lstStyle/>
          <a:p>
            <a:pPr>
              <a:defRPr/>
            </a:pPr>
            <a:fld id="{7152D34D-4599-4858-AFCF-7CA82FCC12FD}" type="slidenum">
              <a:rPr lang="en-US" smtClean="0"/>
              <a:pPr>
                <a:defRPr/>
              </a:pPr>
              <a:t>23</a:t>
            </a:fld>
            <a:endParaRPr lang="en-US"/>
          </a:p>
        </p:txBody>
      </p:sp>
      <p:sp>
        <p:nvSpPr>
          <p:cNvPr id="7" name="Rectangle 6"/>
          <p:cNvSpPr/>
          <p:nvPr/>
        </p:nvSpPr>
        <p:spPr>
          <a:xfrm>
            <a:off x="4775581" y="392668"/>
            <a:ext cx="4022255" cy="369332"/>
          </a:xfrm>
          <a:prstGeom prst="rect">
            <a:avLst/>
          </a:prstGeom>
        </p:spPr>
        <p:txBody>
          <a:bodyPr wrap="none">
            <a:spAutoFit/>
          </a:bodyPr>
          <a:lstStyle/>
          <a:p>
            <a:pPr marL="514350" indent="-514350" algn="ctr" eaLnBrk="1" hangingPunct="1">
              <a:buNone/>
            </a:pPr>
            <a:r>
              <a:rPr lang="ro-RO">
                <a:solidFill>
                  <a:srgbClr val="FF0000"/>
                </a:solidFill>
                <a:effectLst>
                  <a:outerShdw blurRad="38100" dist="38100" dir="2700000" algn="tl">
                    <a:srgbClr val="000000">
                      <a:alpha val="43137"/>
                    </a:srgbClr>
                  </a:outerShdw>
                </a:effectLst>
                <a:latin typeface="UT Sans Bold" panose="00000500000000000000" pitchFamily="50" charset="0"/>
              </a:rPr>
              <a:t>.AC</a:t>
            </a:r>
            <a:r>
              <a:rPr lang="en-US">
                <a:solidFill>
                  <a:srgbClr val="FF0000"/>
                </a:solidFill>
                <a:effectLst>
                  <a:outerShdw blurRad="38100" dist="38100" dir="2700000" algn="tl">
                    <a:srgbClr val="000000">
                      <a:alpha val="43137"/>
                    </a:srgbClr>
                  </a:outerShdw>
                </a:effectLst>
                <a:latin typeface="UT Sans Bold" panose="00000500000000000000" pitchFamily="50" charset="0"/>
              </a:rPr>
              <a:t>   interval   nr_puncte   fstart   fstop</a:t>
            </a:r>
            <a:endParaRPr lang="ro-RO">
              <a:solidFill>
                <a:srgbClr val="FF0000"/>
              </a:solidFill>
              <a:effectLst>
                <a:outerShdw blurRad="38100" dist="38100" dir="2700000" algn="tl">
                  <a:srgbClr val="000000">
                    <a:alpha val="43137"/>
                  </a:srgbClr>
                </a:outerShdw>
              </a:effectLst>
              <a:latin typeface="UT Sans Bold" panose="00000500000000000000" pitchFamily="50" charset="0"/>
            </a:endParaRPr>
          </a:p>
        </p:txBody>
      </p:sp>
    </p:spTree>
    <p:extLst>
      <p:ext uri="{BB962C8B-B14F-4D97-AF65-F5344CB8AC3E}">
        <p14:creationId xmlns:p14="http://schemas.microsoft.com/office/powerpoint/2010/main" val="22492054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noAutofit/>
          </a:bodyPr>
          <a:lstStyle/>
          <a:p>
            <a:pPr fontAlgn="auto">
              <a:spcAft>
                <a:spcPts val="0"/>
              </a:spcAft>
              <a:defRPr/>
            </a:pPr>
            <a:r>
              <a:rPr lang="en-US" sz="3200">
                <a:latin typeface="UT Sans" panose="00000500000000000000" pitchFamily="50" charset="0"/>
              </a:rPr>
              <a:t>Analiz</a:t>
            </a:r>
            <a:r>
              <a:rPr lang="ro-RO" sz="3200">
                <a:latin typeface="UT Sans" panose="00000500000000000000" pitchFamily="50" charset="0"/>
              </a:rPr>
              <a:t>a de c.a.</a:t>
            </a:r>
            <a:br>
              <a:rPr lang="ro-RO" sz="3200">
                <a:latin typeface="UT Sans" panose="00000500000000000000" pitchFamily="50" charset="0"/>
              </a:rPr>
            </a:br>
            <a:r>
              <a:rPr lang="ro-RO" sz="2800">
                <a:latin typeface="UT Sans" panose="00000500000000000000" pitchFamily="50" charset="0"/>
              </a:rPr>
              <a:t>Sintaxa și parametrii</a:t>
            </a:r>
            <a:endParaRPr lang="en-US" sz="2400"/>
          </a:p>
        </p:txBody>
      </p:sp>
      <p:sp>
        <p:nvSpPr>
          <p:cNvPr id="34818" name="Content Placeholder 2"/>
          <p:cNvSpPr>
            <a:spLocks noGrp="1"/>
          </p:cNvSpPr>
          <p:nvPr>
            <p:ph idx="1"/>
          </p:nvPr>
        </p:nvSpPr>
        <p:spPr/>
        <p:txBody>
          <a:bodyPr>
            <a:normAutofit/>
          </a:bodyPr>
          <a:lstStyle/>
          <a:p>
            <a:pPr>
              <a:buFontTx/>
              <a:buNone/>
            </a:pPr>
            <a:r>
              <a:rPr lang="ro-RO" sz="2800" b="1">
                <a:solidFill>
                  <a:srgbClr val="0070C0"/>
                </a:solidFill>
              </a:rPr>
              <a:t>Vizualizarea rezultatelor</a:t>
            </a:r>
            <a:r>
              <a:rPr lang="ro-RO" sz="2800">
                <a:solidFill>
                  <a:srgbClr val="0070C0"/>
                </a:solidFill>
              </a:rPr>
              <a:t> </a:t>
            </a:r>
            <a:r>
              <a:rPr lang="ro-RO" sz="2400"/>
              <a:t>se poate face în 3 moduri:</a:t>
            </a:r>
          </a:p>
          <a:p>
            <a:r>
              <a:rPr lang="ro-RO" sz="2400"/>
              <a:t>tabelar în fişierul de ieşire</a:t>
            </a:r>
          </a:p>
          <a:p>
            <a:endParaRPr lang="en-US" sz="2000"/>
          </a:p>
          <a:p>
            <a:pPr marL="514350" indent="-514350" algn="ctr" eaLnBrk="1" hangingPunct="1">
              <a:buNone/>
            </a:pPr>
            <a:r>
              <a:rPr lang="ro-RO" sz="2400">
                <a:solidFill>
                  <a:srgbClr val="FF0000"/>
                </a:solidFill>
                <a:effectLst>
                  <a:outerShdw blurRad="38100" dist="38100" dir="2700000" algn="tl">
                    <a:srgbClr val="000000">
                      <a:alpha val="43137"/>
                    </a:srgbClr>
                  </a:outerShdw>
                </a:effectLst>
                <a:latin typeface="UT Sans Bold" panose="00000500000000000000" pitchFamily="50" charset="0"/>
              </a:rPr>
              <a:t>.PRINT   AC   AC_IESIRE_var1   </a:t>
            </a:r>
            <a:r>
              <a:rPr lang="en-US" sz="2400">
                <a:solidFill>
                  <a:srgbClr val="FF0000"/>
                </a:solidFill>
                <a:effectLst>
                  <a:outerShdw blurRad="38100" dist="38100" dir="2700000" algn="tl">
                    <a:srgbClr val="000000">
                      <a:alpha val="43137"/>
                    </a:srgbClr>
                  </a:outerShdw>
                </a:effectLst>
                <a:latin typeface="UT Sans Bold" panose="00000500000000000000" pitchFamily="50" charset="0"/>
              </a:rPr>
              <a:t>&lt;</a:t>
            </a:r>
            <a:r>
              <a:rPr lang="ro-RO" sz="2400">
                <a:solidFill>
                  <a:srgbClr val="FF0000"/>
                </a:solidFill>
                <a:effectLst>
                  <a:outerShdw blurRad="38100" dist="38100" dir="2700000" algn="tl">
                    <a:srgbClr val="000000">
                      <a:alpha val="43137"/>
                    </a:srgbClr>
                  </a:outerShdw>
                </a:effectLst>
                <a:latin typeface="UT Sans Bold" panose="00000500000000000000" pitchFamily="50" charset="0"/>
              </a:rPr>
              <a:t> AC_IESIRE_var2...</a:t>
            </a:r>
            <a:r>
              <a:rPr lang="en-US" sz="2400">
                <a:solidFill>
                  <a:srgbClr val="FF0000"/>
                </a:solidFill>
                <a:effectLst>
                  <a:outerShdw blurRad="38100" dist="38100" dir="2700000" algn="tl">
                    <a:srgbClr val="000000">
                      <a:alpha val="43137"/>
                    </a:srgbClr>
                  </a:outerShdw>
                </a:effectLst>
                <a:latin typeface="UT Sans Bold" panose="00000500000000000000" pitchFamily="50" charset="0"/>
              </a:rPr>
              <a:t>&gt;</a:t>
            </a:r>
            <a:endParaRPr lang="ro-RO" sz="2400">
              <a:solidFill>
                <a:srgbClr val="FF0000"/>
              </a:solidFill>
              <a:effectLst>
                <a:outerShdw blurRad="38100" dist="38100" dir="2700000" algn="tl">
                  <a:srgbClr val="000000">
                    <a:alpha val="43137"/>
                  </a:srgbClr>
                </a:outerShdw>
              </a:effectLst>
              <a:latin typeface="UT Sans Bold" panose="00000500000000000000" pitchFamily="50" charset="0"/>
            </a:endParaRPr>
          </a:p>
          <a:p>
            <a:pPr marL="514350" indent="-514350" algn="ctr" eaLnBrk="1" hangingPunct="1">
              <a:buNone/>
            </a:pPr>
            <a:endParaRPr lang="ro-RO" sz="1800" b="1">
              <a:solidFill>
                <a:srgbClr val="7030A0"/>
              </a:solidFill>
              <a:effectLst>
                <a:outerShdw blurRad="38100" dist="38100" dir="2700000" algn="tl">
                  <a:srgbClr val="000000">
                    <a:alpha val="43137"/>
                  </a:srgbClr>
                </a:outerShdw>
              </a:effectLst>
            </a:endParaRPr>
          </a:p>
          <a:p>
            <a:r>
              <a:rPr lang="ro-RO" sz="2400"/>
              <a:t>grafic cu caractere alfanumerice în fişierul de ieşire</a:t>
            </a:r>
          </a:p>
          <a:p>
            <a:endParaRPr lang="en-US" sz="1800"/>
          </a:p>
          <a:p>
            <a:pPr marL="514350" indent="-514350" algn="ctr" eaLnBrk="1" hangingPunct="1">
              <a:buNone/>
            </a:pPr>
            <a:r>
              <a:rPr lang="ro-RO" sz="2400">
                <a:solidFill>
                  <a:srgbClr val="FF0000"/>
                </a:solidFill>
                <a:effectLst>
                  <a:outerShdw blurRad="38100" dist="38100" dir="2700000" algn="tl">
                    <a:srgbClr val="000000">
                      <a:alpha val="43137"/>
                    </a:srgbClr>
                  </a:outerShdw>
                </a:effectLst>
                <a:latin typeface="UT Sans Bold" panose="00000500000000000000" pitchFamily="50" charset="0"/>
              </a:rPr>
              <a:t>.PLOT   AC   AC_IESIRE_var1   </a:t>
            </a:r>
            <a:r>
              <a:rPr lang="en-US" sz="2400">
                <a:solidFill>
                  <a:srgbClr val="FF0000"/>
                </a:solidFill>
                <a:effectLst>
                  <a:outerShdw blurRad="38100" dist="38100" dir="2700000" algn="tl">
                    <a:srgbClr val="000000">
                      <a:alpha val="43137"/>
                    </a:srgbClr>
                  </a:outerShdw>
                </a:effectLst>
                <a:latin typeface="UT Sans Bold" panose="00000500000000000000" pitchFamily="50" charset="0"/>
              </a:rPr>
              <a:t>&lt;</a:t>
            </a:r>
            <a:r>
              <a:rPr lang="ro-RO" sz="2400">
                <a:solidFill>
                  <a:srgbClr val="FF0000"/>
                </a:solidFill>
                <a:effectLst>
                  <a:outerShdw blurRad="38100" dist="38100" dir="2700000" algn="tl">
                    <a:srgbClr val="000000">
                      <a:alpha val="43137"/>
                    </a:srgbClr>
                  </a:outerShdw>
                </a:effectLst>
                <a:latin typeface="UT Sans Bold" panose="00000500000000000000" pitchFamily="50" charset="0"/>
              </a:rPr>
              <a:t> AC_IESIRE_var2...</a:t>
            </a:r>
            <a:r>
              <a:rPr lang="en-US" sz="2400">
                <a:solidFill>
                  <a:srgbClr val="FF0000"/>
                </a:solidFill>
                <a:effectLst>
                  <a:outerShdw blurRad="38100" dist="38100" dir="2700000" algn="tl">
                    <a:srgbClr val="000000">
                      <a:alpha val="43137"/>
                    </a:srgbClr>
                  </a:outerShdw>
                </a:effectLst>
                <a:latin typeface="UT Sans Bold" panose="00000500000000000000" pitchFamily="50" charset="0"/>
              </a:rPr>
              <a:t>&gt;</a:t>
            </a:r>
            <a:endParaRPr lang="ro-RO" sz="2400">
              <a:solidFill>
                <a:srgbClr val="FF0000"/>
              </a:solidFill>
              <a:effectLst>
                <a:outerShdw blurRad="38100" dist="38100" dir="2700000" algn="tl">
                  <a:srgbClr val="000000">
                    <a:alpha val="43137"/>
                  </a:srgbClr>
                </a:outerShdw>
              </a:effectLst>
              <a:latin typeface="UT Sans Bold" panose="00000500000000000000" pitchFamily="50" charset="0"/>
            </a:endParaRPr>
          </a:p>
          <a:p>
            <a:pPr marL="514350" indent="-514350" algn="ctr" eaLnBrk="1" hangingPunct="1">
              <a:buNone/>
            </a:pPr>
            <a:endParaRPr lang="ro-RO" sz="1800" b="1">
              <a:solidFill>
                <a:srgbClr val="7030A0"/>
              </a:solidFill>
              <a:effectLst>
                <a:outerShdw blurRad="38100" dist="38100" dir="2700000" algn="tl">
                  <a:srgbClr val="000000">
                    <a:alpha val="43137"/>
                  </a:srgbClr>
                </a:outerShdw>
              </a:effectLst>
            </a:endParaRPr>
          </a:p>
          <a:p>
            <a:r>
              <a:rPr lang="ro-RO" sz="2400"/>
              <a:t>grafic în urma postprocesării grafice</a:t>
            </a:r>
          </a:p>
          <a:p>
            <a:endParaRPr lang="en-US" sz="1800"/>
          </a:p>
          <a:p>
            <a:pPr marL="514350" indent="-514350" algn="ctr" eaLnBrk="1" hangingPunct="1">
              <a:buNone/>
            </a:pPr>
            <a:r>
              <a:rPr lang="ro-RO">
                <a:solidFill>
                  <a:srgbClr val="FF0000"/>
                </a:solidFill>
                <a:effectLst>
                  <a:outerShdw blurRad="38100" dist="38100" dir="2700000" algn="tl">
                    <a:srgbClr val="000000">
                      <a:alpha val="43137"/>
                    </a:srgbClr>
                  </a:outerShdw>
                </a:effectLst>
                <a:latin typeface="UT Sans Bold" panose="00000500000000000000" pitchFamily="50" charset="0"/>
              </a:rPr>
              <a:t>.PROBE</a:t>
            </a:r>
            <a:endParaRPr lang="en-US">
              <a:solidFill>
                <a:srgbClr val="FF0000"/>
              </a:solidFill>
              <a:effectLst>
                <a:outerShdw blurRad="38100" dist="38100" dir="2700000" algn="tl">
                  <a:srgbClr val="000000">
                    <a:alpha val="43137"/>
                  </a:srgbClr>
                </a:outerShdw>
              </a:effectLst>
              <a:latin typeface="UT Sans Bold" panose="00000500000000000000" pitchFamily="50" charset="0"/>
            </a:endParaRPr>
          </a:p>
          <a:p>
            <a:pPr>
              <a:buFontTx/>
              <a:buNone/>
            </a:pPr>
            <a:endParaRPr lang="ro-RO" sz="2400"/>
          </a:p>
        </p:txBody>
      </p:sp>
      <p:sp>
        <p:nvSpPr>
          <p:cNvPr id="34819" name="Date Placeholder 3"/>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A2425265-D628-4141-98B5-15E2378EDD75}" type="datetime1">
              <a:rPr lang="en-US" smtClean="0"/>
              <a:t>11/6/2018</a:t>
            </a:fld>
            <a:endParaRPr lang="en-US"/>
          </a:p>
        </p:txBody>
      </p:sp>
      <p:sp>
        <p:nvSpPr>
          <p:cNvPr id="34820" name="Footer Placeholder 4"/>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en-US"/>
              <a:t>Modele SPICE - Cursul 3</a:t>
            </a:r>
          </a:p>
        </p:txBody>
      </p:sp>
      <p:sp>
        <p:nvSpPr>
          <p:cNvPr id="34821"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E1AED551-BAD3-463A-8E01-D9E8973B124D}" type="slidenum">
              <a:rPr lang="en-US"/>
              <a:pPr/>
              <a:t>24</a:t>
            </a:fld>
            <a:endParaRPr lang="en-US"/>
          </a:p>
        </p:txBody>
      </p:sp>
      <p:sp>
        <p:nvSpPr>
          <p:cNvPr id="7" name="Rectangle 6"/>
          <p:cNvSpPr/>
          <p:nvPr/>
        </p:nvSpPr>
        <p:spPr>
          <a:xfrm>
            <a:off x="4775581" y="392668"/>
            <a:ext cx="4022255" cy="369332"/>
          </a:xfrm>
          <a:prstGeom prst="rect">
            <a:avLst/>
          </a:prstGeom>
        </p:spPr>
        <p:txBody>
          <a:bodyPr wrap="none">
            <a:spAutoFit/>
          </a:bodyPr>
          <a:lstStyle/>
          <a:p>
            <a:pPr marL="514350" indent="-514350" algn="ctr" eaLnBrk="1" hangingPunct="1">
              <a:buNone/>
            </a:pPr>
            <a:r>
              <a:rPr lang="ro-RO">
                <a:solidFill>
                  <a:srgbClr val="FF0000"/>
                </a:solidFill>
                <a:effectLst>
                  <a:outerShdw blurRad="38100" dist="38100" dir="2700000" algn="tl">
                    <a:srgbClr val="000000">
                      <a:alpha val="43137"/>
                    </a:srgbClr>
                  </a:outerShdw>
                </a:effectLst>
                <a:latin typeface="UT Sans Bold" panose="00000500000000000000" pitchFamily="50" charset="0"/>
              </a:rPr>
              <a:t>.AC</a:t>
            </a:r>
            <a:r>
              <a:rPr lang="en-US">
                <a:solidFill>
                  <a:srgbClr val="FF0000"/>
                </a:solidFill>
                <a:effectLst>
                  <a:outerShdw blurRad="38100" dist="38100" dir="2700000" algn="tl">
                    <a:srgbClr val="000000">
                      <a:alpha val="43137"/>
                    </a:srgbClr>
                  </a:outerShdw>
                </a:effectLst>
                <a:latin typeface="UT Sans Bold" panose="00000500000000000000" pitchFamily="50" charset="0"/>
              </a:rPr>
              <a:t>   interval   nr_puncte   fstart   fstop</a:t>
            </a:r>
            <a:endParaRPr lang="ro-RO">
              <a:solidFill>
                <a:srgbClr val="FF0000"/>
              </a:solidFill>
              <a:effectLst>
                <a:outerShdw blurRad="38100" dist="38100" dir="2700000" algn="tl">
                  <a:srgbClr val="000000">
                    <a:alpha val="43137"/>
                  </a:srgbClr>
                </a:outerShdw>
              </a:effectLst>
              <a:latin typeface="UT Sans Bold" panose="00000500000000000000" pitchFamily="50" charset="0"/>
            </a:endParaRPr>
          </a:p>
        </p:txBody>
      </p:sp>
    </p:spTree>
    <p:extLst>
      <p:ext uri="{BB962C8B-B14F-4D97-AF65-F5344CB8AC3E}">
        <p14:creationId xmlns:p14="http://schemas.microsoft.com/office/powerpoint/2010/main" val="23476490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noAutofit/>
          </a:bodyPr>
          <a:lstStyle/>
          <a:p>
            <a:pPr fontAlgn="auto">
              <a:spcAft>
                <a:spcPts val="0"/>
              </a:spcAft>
              <a:defRPr/>
            </a:pPr>
            <a:r>
              <a:rPr lang="en-US" sz="3200">
                <a:latin typeface="UT Sans" panose="00000500000000000000" pitchFamily="50" charset="0"/>
              </a:rPr>
              <a:t>Analiz</a:t>
            </a:r>
            <a:r>
              <a:rPr lang="ro-RO" sz="3200">
                <a:latin typeface="UT Sans" panose="00000500000000000000" pitchFamily="50" charset="0"/>
              </a:rPr>
              <a:t>a de c.a.</a:t>
            </a:r>
            <a:br>
              <a:rPr lang="ro-RO" sz="3200">
                <a:latin typeface="UT Sans" panose="00000500000000000000" pitchFamily="50" charset="0"/>
              </a:rPr>
            </a:br>
            <a:r>
              <a:rPr lang="ro-RO" sz="2800">
                <a:latin typeface="UT Sans" panose="00000500000000000000" pitchFamily="50" charset="0"/>
              </a:rPr>
              <a:t>Sintaxa și parametrii</a:t>
            </a:r>
            <a:endParaRPr lang="en-US" sz="2400"/>
          </a:p>
        </p:txBody>
      </p:sp>
      <p:sp>
        <p:nvSpPr>
          <p:cNvPr id="34818" name="Content Placeholder 2"/>
          <p:cNvSpPr>
            <a:spLocks noGrp="1"/>
          </p:cNvSpPr>
          <p:nvPr>
            <p:ph idx="1"/>
          </p:nvPr>
        </p:nvSpPr>
        <p:spPr/>
        <p:txBody>
          <a:bodyPr>
            <a:normAutofit/>
          </a:bodyPr>
          <a:lstStyle/>
          <a:p>
            <a:pPr marL="365760" indent="-256032" fontAlgn="auto">
              <a:spcAft>
                <a:spcPts val="0"/>
              </a:spcAft>
              <a:defRPr/>
            </a:pPr>
            <a:r>
              <a:rPr lang="ro-RO"/>
              <a:t>Variabilele de ieşire </a:t>
            </a:r>
            <a:r>
              <a:rPr lang="ro-RO" b="1">
                <a:solidFill>
                  <a:srgbClr val="0070C0"/>
                </a:solidFill>
              </a:rPr>
              <a:t>AC_IESIRE_var</a:t>
            </a:r>
            <a:r>
              <a:rPr lang="ro-RO"/>
              <a:t>  conțin în afară de tipul variabilei şi anume </a:t>
            </a:r>
            <a:r>
              <a:rPr lang="ro-RO" b="1"/>
              <a:t>V</a:t>
            </a:r>
            <a:r>
              <a:rPr lang="ro-RO"/>
              <a:t> (tensiune) sau </a:t>
            </a:r>
            <a:r>
              <a:rPr lang="ro-RO" b="1"/>
              <a:t>I</a:t>
            </a:r>
            <a:r>
              <a:rPr lang="ro-RO"/>
              <a:t> (curent) şi de numele nodurilor şi </a:t>
            </a:r>
            <a:r>
              <a:rPr lang="ro-RO" b="1">
                <a:solidFill>
                  <a:srgbClr val="0070C0"/>
                </a:solidFill>
              </a:rPr>
              <a:t>date suplimentare</a:t>
            </a:r>
            <a:r>
              <a:rPr lang="ro-RO" sz="2800"/>
              <a:t>:</a:t>
            </a:r>
          </a:p>
          <a:p>
            <a:pPr marL="708216" lvl="1" indent="-342900">
              <a:defRPr/>
            </a:pPr>
            <a:r>
              <a:rPr lang="ro-RO" b="1"/>
              <a:t>VR</a:t>
            </a:r>
            <a:r>
              <a:rPr lang="ro-RO"/>
              <a:t> sau </a:t>
            </a:r>
            <a:r>
              <a:rPr lang="ro-RO" b="1"/>
              <a:t>IR</a:t>
            </a:r>
            <a:r>
              <a:rPr lang="ro-RO"/>
              <a:t> - partea reală a numărului complex;</a:t>
            </a:r>
            <a:endParaRPr lang="en-US"/>
          </a:p>
          <a:p>
            <a:pPr marL="708216" lvl="1" indent="-342900">
              <a:defRPr/>
            </a:pPr>
            <a:r>
              <a:rPr lang="ro-RO" b="1"/>
              <a:t>VI</a:t>
            </a:r>
            <a:r>
              <a:rPr lang="ro-RO"/>
              <a:t> sau </a:t>
            </a:r>
            <a:r>
              <a:rPr lang="ro-RO" b="1"/>
              <a:t>II</a:t>
            </a:r>
            <a:r>
              <a:rPr lang="ro-RO"/>
              <a:t> - partea imaginară a numărului complex;</a:t>
            </a:r>
            <a:endParaRPr lang="en-US"/>
          </a:p>
          <a:p>
            <a:pPr marL="708216" lvl="1" indent="-342900">
              <a:defRPr/>
            </a:pPr>
            <a:r>
              <a:rPr lang="ro-RO" b="1"/>
              <a:t>VM</a:t>
            </a:r>
            <a:r>
              <a:rPr lang="ro-RO"/>
              <a:t> sau </a:t>
            </a:r>
            <a:r>
              <a:rPr lang="ro-RO" b="1"/>
              <a:t>IM</a:t>
            </a:r>
            <a:r>
              <a:rPr lang="ro-RO"/>
              <a:t> - modulul numărului complex,</a:t>
            </a:r>
            <a:r>
              <a:rPr lang="en-US"/>
              <a:t>|V| </a:t>
            </a:r>
            <a:r>
              <a:rPr lang="ro-RO"/>
              <a:t>sau </a:t>
            </a:r>
            <a:r>
              <a:rPr lang="en-US"/>
              <a:t>|I|</a:t>
            </a:r>
            <a:r>
              <a:rPr lang="ro-RO"/>
              <a:t>;</a:t>
            </a:r>
            <a:endParaRPr lang="en-US"/>
          </a:p>
          <a:p>
            <a:pPr marL="708216" lvl="1" indent="-342900">
              <a:defRPr/>
            </a:pPr>
            <a:r>
              <a:rPr lang="ro-RO" b="1"/>
              <a:t>VP</a:t>
            </a:r>
            <a:r>
              <a:rPr lang="ro-RO"/>
              <a:t> sau </a:t>
            </a:r>
            <a:r>
              <a:rPr lang="ro-RO" b="1"/>
              <a:t>IP</a:t>
            </a:r>
            <a:r>
              <a:rPr lang="ro-RO"/>
              <a:t> - argumentul (faza) numărului complex;</a:t>
            </a:r>
            <a:endParaRPr lang="en-US"/>
          </a:p>
          <a:p>
            <a:pPr marL="708216" lvl="1" indent="-342900">
              <a:defRPr/>
            </a:pPr>
            <a:r>
              <a:rPr lang="ro-RO" b="1"/>
              <a:t>VDB</a:t>
            </a:r>
            <a:r>
              <a:rPr lang="ro-RO"/>
              <a:t> sau </a:t>
            </a:r>
            <a:r>
              <a:rPr lang="ro-RO" b="1"/>
              <a:t>IDB</a:t>
            </a:r>
            <a:r>
              <a:rPr lang="ro-RO"/>
              <a:t> - modulul numărului complex exprimat în decibeli (dB),</a:t>
            </a:r>
            <a:r>
              <a:rPr lang="en-US"/>
              <a:t> 20log</a:t>
            </a:r>
            <a:r>
              <a:rPr lang="en-US" baseline="-25000"/>
              <a:t>10</a:t>
            </a:r>
            <a:r>
              <a:rPr lang="en-US"/>
              <a:t>|V| </a:t>
            </a:r>
            <a:r>
              <a:rPr lang="ro-RO"/>
              <a:t>sau </a:t>
            </a:r>
            <a:r>
              <a:rPr lang="en-US"/>
              <a:t>20log</a:t>
            </a:r>
            <a:r>
              <a:rPr lang="en-US" baseline="-25000"/>
              <a:t>10</a:t>
            </a:r>
            <a:r>
              <a:rPr lang="en-US"/>
              <a:t>|I|</a:t>
            </a:r>
            <a:r>
              <a:rPr lang="ro-RO"/>
              <a:t>.</a:t>
            </a:r>
            <a:endParaRPr lang="en-US"/>
          </a:p>
        </p:txBody>
      </p:sp>
      <p:sp>
        <p:nvSpPr>
          <p:cNvPr id="34819" name="Date Placeholder 3"/>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65DFC543-07FA-49D9-8B62-451692D61B63}" type="datetime1">
              <a:rPr lang="en-US" smtClean="0"/>
              <a:t>11/6/2018</a:t>
            </a:fld>
            <a:endParaRPr lang="en-US"/>
          </a:p>
        </p:txBody>
      </p:sp>
      <p:sp>
        <p:nvSpPr>
          <p:cNvPr id="34820" name="Footer Placeholder 4"/>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en-US"/>
              <a:t>Modele SPICE - Cursul 3</a:t>
            </a:r>
          </a:p>
        </p:txBody>
      </p:sp>
      <p:sp>
        <p:nvSpPr>
          <p:cNvPr id="34821"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E1AED551-BAD3-463A-8E01-D9E8973B124D}" type="slidenum">
              <a:rPr lang="en-US"/>
              <a:pPr/>
              <a:t>25</a:t>
            </a:fld>
            <a:endParaRPr lang="en-US"/>
          </a:p>
        </p:txBody>
      </p:sp>
      <p:sp>
        <p:nvSpPr>
          <p:cNvPr id="7" name="Rectangle 6"/>
          <p:cNvSpPr/>
          <p:nvPr/>
        </p:nvSpPr>
        <p:spPr>
          <a:xfrm>
            <a:off x="4725888" y="392668"/>
            <a:ext cx="4121641" cy="369332"/>
          </a:xfrm>
          <a:prstGeom prst="rect">
            <a:avLst/>
          </a:prstGeom>
        </p:spPr>
        <p:txBody>
          <a:bodyPr wrap="none">
            <a:spAutoFit/>
          </a:bodyPr>
          <a:lstStyle/>
          <a:p>
            <a:pPr marL="514350" indent="-514350" algn="ctr" eaLnBrk="1" hangingPunct="1">
              <a:buNone/>
            </a:pPr>
            <a:r>
              <a:rPr lang="ro-RO">
                <a:solidFill>
                  <a:srgbClr val="FF0000"/>
                </a:solidFill>
                <a:effectLst>
                  <a:outerShdw blurRad="38100" dist="38100" dir="2700000" algn="tl">
                    <a:srgbClr val="000000">
                      <a:alpha val="43137"/>
                    </a:srgbClr>
                  </a:outerShdw>
                </a:effectLst>
                <a:latin typeface="UT Sans Bold" panose="00000500000000000000" pitchFamily="50" charset="0"/>
              </a:rPr>
              <a:t>.AC</a:t>
            </a:r>
            <a:r>
              <a:rPr lang="en-US">
                <a:solidFill>
                  <a:srgbClr val="FF0000"/>
                </a:solidFill>
                <a:effectLst>
                  <a:outerShdw blurRad="38100" dist="38100" dir="2700000" algn="tl">
                    <a:srgbClr val="000000">
                      <a:alpha val="43137"/>
                    </a:srgbClr>
                  </a:outerShdw>
                </a:effectLst>
                <a:latin typeface="UT Sans Bold" panose="00000500000000000000" pitchFamily="50" charset="0"/>
              </a:rPr>
              <a:t>   interval   nr_puncte   fstart   fstop</a:t>
            </a:r>
            <a:endParaRPr lang="ro-RO">
              <a:solidFill>
                <a:srgbClr val="FF0000"/>
              </a:solidFill>
              <a:effectLst>
                <a:outerShdw blurRad="38100" dist="38100" dir="2700000" algn="tl">
                  <a:srgbClr val="000000">
                    <a:alpha val="43137"/>
                  </a:srgbClr>
                </a:outerShdw>
              </a:effectLst>
              <a:latin typeface="UT Sans Bold" panose="00000500000000000000" pitchFamily="50" charset="0"/>
            </a:endParaRPr>
          </a:p>
        </p:txBody>
      </p:sp>
    </p:spTree>
    <p:extLst>
      <p:ext uri="{BB962C8B-B14F-4D97-AF65-F5344CB8AC3E}">
        <p14:creationId xmlns:p14="http://schemas.microsoft.com/office/powerpoint/2010/main" val="13552257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noAutofit/>
          </a:bodyPr>
          <a:lstStyle/>
          <a:p>
            <a:pPr fontAlgn="auto">
              <a:spcAft>
                <a:spcPts val="0"/>
              </a:spcAft>
              <a:defRPr/>
            </a:pPr>
            <a:r>
              <a:rPr lang="en-US" sz="3200">
                <a:latin typeface="UT Sans" panose="00000500000000000000" pitchFamily="50" charset="0"/>
              </a:rPr>
              <a:t>Analiz</a:t>
            </a:r>
            <a:r>
              <a:rPr lang="ro-RO" sz="3200">
                <a:latin typeface="UT Sans" panose="00000500000000000000" pitchFamily="50" charset="0"/>
              </a:rPr>
              <a:t>a de c.a.</a:t>
            </a:r>
            <a:br>
              <a:rPr lang="ro-RO" sz="3200">
                <a:latin typeface="UT Sans" panose="00000500000000000000" pitchFamily="50" charset="0"/>
              </a:rPr>
            </a:br>
            <a:r>
              <a:rPr lang="ro-RO" sz="2800">
                <a:latin typeface="UT Sans" panose="00000500000000000000" pitchFamily="50" charset="0"/>
              </a:rPr>
              <a:t>Sintaxa și parametrii</a:t>
            </a:r>
            <a:endParaRPr lang="en-US" sz="2400"/>
          </a:p>
        </p:txBody>
      </p:sp>
      <p:sp>
        <p:nvSpPr>
          <p:cNvPr id="34818" name="Content Placeholder 2"/>
          <p:cNvSpPr>
            <a:spLocks noGrp="1"/>
          </p:cNvSpPr>
          <p:nvPr>
            <p:ph idx="1"/>
          </p:nvPr>
        </p:nvSpPr>
        <p:spPr/>
        <p:txBody>
          <a:bodyPr/>
          <a:lstStyle/>
          <a:p>
            <a:pPr marL="623887" indent="-514350">
              <a:buFont typeface="+mj-lt"/>
              <a:buAutoNum type="arabicPeriod" startAt="2"/>
              <a:defRPr/>
            </a:pPr>
            <a:r>
              <a:rPr lang="ro-RO" sz="2800">
                <a:solidFill>
                  <a:srgbClr val="0070C0"/>
                </a:solidFill>
                <a:latin typeface="UT Sans Bold" panose="00000500000000000000" pitchFamily="50" charset="0"/>
              </a:rPr>
              <a:t>Analiza de zgomot</a:t>
            </a:r>
          </a:p>
          <a:p>
            <a:pPr marL="109537" indent="0">
              <a:buNone/>
              <a:defRPr/>
            </a:pPr>
            <a:endParaRPr lang="ro-RO" sz="1000" b="1">
              <a:solidFill>
                <a:srgbClr val="0070C0"/>
              </a:solidFill>
            </a:endParaRPr>
          </a:p>
          <a:p>
            <a:pPr marL="514350" indent="-514350" algn="ctr" eaLnBrk="1" hangingPunct="1">
              <a:buNone/>
              <a:defRPr/>
            </a:pPr>
            <a:r>
              <a:rPr lang="ro-RO" sz="2400">
                <a:solidFill>
                  <a:srgbClr val="FF0000"/>
                </a:solidFill>
                <a:effectLst>
                  <a:outerShdw blurRad="38100" dist="38100" dir="2700000" algn="tl">
                    <a:srgbClr val="000000">
                      <a:alpha val="43137"/>
                    </a:srgbClr>
                  </a:outerShdw>
                </a:effectLst>
                <a:latin typeface="UT Sans Bold" panose="00000500000000000000" pitchFamily="50" charset="0"/>
              </a:rPr>
              <a:t>.NOISE   V(nod1, </a:t>
            </a:r>
            <a:r>
              <a:rPr lang="en-US" sz="2400">
                <a:solidFill>
                  <a:srgbClr val="FF0000"/>
                </a:solidFill>
                <a:effectLst>
                  <a:outerShdw blurRad="38100" dist="38100" dir="2700000" algn="tl">
                    <a:srgbClr val="000000">
                      <a:alpha val="43137"/>
                    </a:srgbClr>
                  </a:outerShdw>
                </a:effectLst>
                <a:latin typeface="UT Sans Bold" panose="00000500000000000000" pitchFamily="50" charset="0"/>
              </a:rPr>
              <a:t>&lt;nod2&gt;)   V/I_nume   numar</a:t>
            </a:r>
          </a:p>
          <a:p>
            <a:pPr marL="109537" indent="0" algn="ctr">
              <a:buNone/>
              <a:defRPr/>
            </a:pPr>
            <a:endParaRPr lang="ro-RO" sz="1000" b="1">
              <a:solidFill>
                <a:srgbClr val="0070C0"/>
              </a:solidFill>
            </a:endParaRPr>
          </a:p>
          <a:p>
            <a:pPr marL="452628" indent="-342900">
              <a:defRPr/>
            </a:pPr>
            <a:r>
              <a:rPr lang="ro-RO" sz="2000" b="1">
                <a:solidFill>
                  <a:srgbClr val="7030A0"/>
                </a:solidFill>
              </a:rPr>
              <a:t>V(nod1, </a:t>
            </a:r>
            <a:r>
              <a:rPr lang="en-US" sz="2000" b="1">
                <a:solidFill>
                  <a:srgbClr val="7030A0"/>
                </a:solidFill>
              </a:rPr>
              <a:t>&lt;nod2&gt;) </a:t>
            </a:r>
            <a:r>
              <a:rPr lang="ro-RO" sz="2000" b="1">
                <a:solidFill>
                  <a:srgbClr val="7030A0"/>
                </a:solidFill>
              </a:rPr>
              <a:t> </a:t>
            </a:r>
            <a:r>
              <a:rPr lang="ro-RO" sz="2000"/>
              <a:t>şi </a:t>
            </a:r>
            <a:r>
              <a:rPr lang="en-US" sz="2000" b="1">
                <a:solidFill>
                  <a:srgbClr val="7030A0"/>
                </a:solidFill>
              </a:rPr>
              <a:t>V/I_nume</a:t>
            </a:r>
            <a:r>
              <a:rPr lang="en-US" sz="2000"/>
              <a:t> definesc modul de conectare ca diport a circuitului pentru calculul de zgomot;</a:t>
            </a:r>
          </a:p>
          <a:p>
            <a:pPr marL="452628" indent="-342900">
              <a:defRPr/>
            </a:pPr>
            <a:r>
              <a:rPr lang="ro-RO" sz="2000" b="1">
                <a:solidFill>
                  <a:srgbClr val="7030A0"/>
                </a:solidFill>
              </a:rPr>
              <a:t>V(nod1, </a:t>
            </a:r>
            <a:r>
              <a:rPr lang="en-US" sz="2000" b="1">
                <a:solidFill>
                  <a:srgbClr val="7030A0"/>
                </a:solidFill>
              </a:rPr>
              <a:t>&lt;nod2&gt;)</a:t>
            </a:r>
            <a:r>
              <a:rPr lang="en-US" sz="2000" b="1"/>
              <a:t> </a:t>
            </a:r>
            <a:r>
              <a:rPr lang="ro-RO" sz="2000" b="1"/>
              <a:t> </a:t>
            </a:r>
            <a:r>
              <a:rPr lang="en-US" sz="2000"/>
              <a:t>este mărimea de ieşire;</a:t>
            </a:r>
          </a:p>
          <a:p>
            <a:pPr marL="452628" indent="-342900">
              <a:defRPr/>
            </a:pPr>
            <a:r>
              <a:rPr lang="en-US" sz="2000" b="1">
                <a:solidFill>
                  <a:srgbClr val="7030A0"/>
                </a:solidFill>
              </a:rPr>
              <a:t>V/I_nume</a:t>
            </a:r>
            <a:r>
              <a:rPr lang="en-US" sz="2000"/>
              <a:t> </a:t>
            </a:r>
            <a:r>
              <a:rPr lang="ro-RO" sz="2000"/>
              <a:t> </a:t>
            </a:r>
            <a:r>
              <a:rPr lang="en-US" sz="2000"/>
              <a:t>este o sursă independentă de tensiune/curent care trebuie să se regăsească în descrierea circuitului</a:t>
            </a:r>
            <a:r>
              <a:rPr lang="ro-RO" sz="2000"/>
              <a:t>;</a:t>
            </a:r>
            <a:endParaRPr lang="en-US" sz="2000"/>
          </a:p>
          <a:p>
            <a:pPr marL="452628" indent="-342900">
              <a:defRPr/>
            </a:pPr>
            <a:r>
              <a:rPr lang="ro-RO" sz="2000"/>
              <a:t>Parametrul </a:t>
            </a:r>
            <a:r>
              <a:rPr lang="en-US" sz="2000" b="1">
                <a:solidFill>
                  <a:srgbClr val="7030A0"/>
                </a:solidFill>
              </a:rPr>
              <a:t>numar</a:t>
            </a:r>
            <a:r>
              <a:rPr lang="en-US" sz="2000"/>
              <a:t> </a:t>
            </a:r>
            <a:r>
              <a:rPr lang="ro-RO" sz="2000"/>
              <a:t> </a:t>
            </a:r>
            <a:r>
              <a:rPr lang="en-US" sz="2000"/>
              <a:t>arată că în raportul recapitulativ din fişierul de ieşire se listează valoarea contribuției fiecărei surse de zgomot din </a:t>
            </a:r>
            <a:r>
              <a:rPr lang="en-US" sz="2000" i="1"/>
              <a:t>numar</a:t>
            </a:r>
            <a:r>
              <a:rPr lang="en-US" sz="2000"/>
              <a:t> </a:t>
            </a:r>
            <a:r>
              <a:rPr lang="ro-RO" sz="2000"/>
              <a:t> </a:t>
            </a:r>
            <a:r>
              <a:rPr lang="en-US" sz="2000"/>
              <a:t>în </a:t>
            </a:r>
            <a:r>
              <a:rPr lang="en-US" sz="2000" i="1"/>
              <a:t>numar</a:t>
            </a:r>
            <a:r>
              <a:rPr lang="en-US" sz="2000"/>
              <a:t> </a:t>
            </a:r>
            <a:r>
              <a:rPr lang="ro-RO" sz="2000"/>
              <a:t> </a:t>
            </a:r>
            <a:r>
              <a:rPr lang="en-US" sz="2000"/>
              <a:t>de valori ale frecvențelor pentru care s-a realizat analiza. Frecvențele se determină pe baza specificațiilor din declarația </a:t>
            </a:r>
            <a:r>
              <a:rPr lang="en-US" sz="2000" b="1"/>
              <a:t>.AC</a:t>
            </a:r>
            <a:r>
              <a:rPr lang="en-US" sz="2000"/>
              <a:t>. Tipărirea în raportul recapitulativ începe cu </a:t>
            </a:r>
            <a:r>
              <a:rPr lang="en-US" sz="2000" i="1"/>
              <a:t>fstart</a:t>
            </a:r>
            <a:r>
              <a:rPr lang="en-US" sz="2000"/>
              <a:t>.</a:t>
            </a:r>
            <a:endParaRPr lang="en-US" sz="2800"/>
          </a:p>
        </p:txBody>
      </p:sp>
      <p:sp>
        <p:nvSpPr>
          <p:cNvPr id="34819" name="Date Placeholder 3"/>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D539AEA2-B24F-4F13-B674-CC084081DA19}" type="datetime1">
              <a:rPr lang="en-US" smtClean="0"/>
              <a:t>11/6/2018</a:t>
            </a:fld>
            <a:endParaRPr lang="en-US"/>
          </a:p>
        </p:txBody>
      </p:sp>
      <p:sp>
        <p:nvSpPr>
          <p:cNvPr id="34820" name="Footer Placeholder 4"/>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en-US"/>
              <a:t>Modele SPICE - Cursul 3</a:t>
            </a:r>
          </a:p>
        </p:txBody>
      </p:sp>
      <p:sp>
        <p:nvSpPr>
          <p:cNvPr id="34821"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E1AED551-BAD3-463A-8E01-D9E8973B124D}" type="slidenum">
              <a:rPr lang="en-US"/>
              <a:pPr/>
              <a:t>26</a:t>
            </a:fld>
            <a:endParaRPr lang="en-US"/>
          </a:p>
        </p:txBody>
      </p:sp>
    </p:spTree>
    <p:extLst>
      <p:ext uri="{BB962C8B-B14F-4D97-AF65-F5344CB8AC3E}">
        <p14:creationId xmlns:p14="http://schemas.microsoft.com/office/powerpoint/2010/main" val="1838188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US" sz="3200">
                <a:latin typeface="UT Sans" panose="00000500000000000000" pitchFamily="50" charset="0"/>
              </a:rPr>
              <a:t>Analiz</a:t>
            </a:r>
            <a:r>
              <a:rPr lang="ro-RO" sz="3200">
                <a:latin typeface="UT Sans" panose="00000500000000000000" pitchFamily="50" charset="0"/>
              </a:rPr>
              <a:t>a de c.a.</a:t>
            </a:r>
            <a:br>
              <a:rPr lang="ro-RO" sz="3200">
                <a:latin typeface="UT Sans" panose="00000500000000000000" pitchFamily="50" charset="0"/>
              </a:rPr>
            </a:br>
            <a:r>
              <a:rPr lang="ro-RO" sz="2800">
                <a:latin typeface="UT Sans" panose="00000500000000000000" pitchFamily="50" charset="0"/>
              </a:rPr>
              <a:t>Exemplul 2</a:t>
            </a:r>
            <a:endParaRPr lang="en-US" sz="3200">
              <a:latin typeface="UT Sans" panose="00000500000000000000" pitchFamily="50" charset="0"/>
            </a:endParaRPr>
          </a:p>
        </p:txBody>
      </p:sp>
      <p:sp>
        <p:nvSpPr>
          <p:cNvPr id="2" name="Content Placeholder 1"/>
          <p:cNvSpPr>
            <a:spLocks noGrp="1"/>
          </p:cNvSpPr>
          <p:nvPr>
            <p:ph idx="1"/>
          </p:nvPr>
        </p:nvSpPr>
        <p:spPr/>
        <p:txBody>
          <a:bodyPr>
            <a:normAutofit fontScale="92500" lnSpcReduction="10000"/>
          </a:bodyPr>
          <a:lstStyle/>
          <a:p>
            <a:pPr marL="109537" indent="0">
              <a:lnSpc>
                <a:spcPct val="110000"/>
              </a:lnSpc>
              <a:buNone/>
            </a:pPr>
            <a:r>
              <a:rPr lang="ro-RO">
                <a:latin typeface="UT Sans" panose="00000500000000000000" pitchFamily="50" charset="0"/>
              </a:rPr>
              <a:t>Determinați răspunsul în frecvență al circuitului din figură şi contribuția la zgomot a sursei de intrare V2 asupra tensiunii de ieşire:</a:t>
            </a:r>
            <a:endParaRPr lang="en-US">
              <a:latin typeface="UT Sans" panose="00000500000000000000" pitchFamily="50" charset="0"/>
            </a:endParaRPr>
          </a:p>
          <a:p>
            <a:pPr marL="109537" indent="0">
              <a:lnSpc>
                <a:spcPct val="110000"/>
              </a:lnSpc>
              <a:buNone/>
            </a:pPr>
            <a:endParaRPr lang="en-US">
              <a:latin typeface="UT Sans" panose="00000500000000000000" pitchFamily="50" charset="0"/>
            </a:endParaRPr>
          </a:p>
          <a:p>
            <a:pPr marL="109537" indent="0">
              <a:lnSpc>
                <a:spcPct val="110000"/>
              </a:lnSpc>
              <a:buNone/>
            </a:pPr>
            <a:endParaRPr lang="en-US">
              <a:latin typeface="UT Sans" panose="00000500000000000000" pitchFamily="50" charset="0"/>
            </a:endParaRPr>
          </a:p>
          <a:p>
            <a:pPr marL="109537" indent="0">
              <a:lnSpc>
                <a:spcPct val="110000"/>
              </a:lnSpc>
              <a:buNone/>
            </a:pPr>
            <a:endParaRPr lang="en-US">
              <a:latin typeface="UT Sans" panose="00000500000000000000" pitchFamily="50" charset="0"/>
            </a:endParaRPr>
          </a:p>
          <a:p>
            <a:pPr marL="109537" indent="0">
              <a:lnSpc>
                <a:spcPct val="110000"/>
              </a:lnSpc>
              <a:buNone/>
            </a:pPr>
            <a:endParaRPr lang="en-US">
              <a:latin typeface="UT Sans" panose="00000500000000000000" pitchFamily="50" charset="0"/>
            </a:endParaRPr>
          </a:p>
          <a:p>
            <a:pPr marL="109537" indent="0">
              <a:lnSpc>
                <a:spcPct val="110000"/>
              </a:lnSpc>
              <a:buNone/>
            </a:pPr>
            <a:endParaRPr lang="en-US">
              <a:latin typeface="UT Sans" panose="00000500000000000000" pitchFamily="50" charset="0"/>
            </a:endParaRPr>
          </a:p>
          <a:p>
            <a:pPr marL="109537" indent="0">
              <a:lnSpc>
                <a:spcPct val="110000"/>
              </a:lnSpc>
              <a:buNone/>
            </a:pPr>
            <a:endParaRPr lang="en-US">
              <a:latin typeface="UT Sans" panose="00000500000000000000" pitchFamily="50" charset="0"/>
            </a:endParaRPr>
          </a:p>
          <a:p>
            <a:pPr marL="109537" indent="0">
              <a:lnSpc>
                <a:spcPct val="110000"/>
              </a:lnSpc>
              <a:buNone/>
            </a:pPr>
            <a:endParaRPr lang="ro-RO">
              <a:latin typeface="UT Sans" panose="00000500000000000000" pitchFamily="50" charset="0"/>
            </a:endParaRPr>
          </a:p>
          <a:p>
            <a:pPr marL="109537" indent="0">
              <a:lnSpc>
                <a:spcPct val="110000"/>
              </a:lnSpc>
              <a:buNone/>
            </a:pPr>
            <a:r>
              <a:rPr lang="ro-RO" sz="2000">
                <a:solidFill>
                  <a:srgbClr val="0070C0"/>
                </a:solidFill>
                <a:latin typeface="UT Sans" panose="00000500000000000000" pitchFamily="50" charset="0"/>
              </a:rPr>
              <a:t>Observație: </a:t>
            </a:r>
            <a:r>
              <a:rPr lang="en-US" sz="2000">
                <a:solidFill>
                  <a:srgbClr val="0070C0"/>
                </a:solidFill>
                <a:latin typeface="UT Sans" panose="00000500000000000000" pitchFamily="50" charset="0"/>
              </a:rPr>
              <a:t>Valoarea de c.c. (2Vdc)</a:t>
            </a:r>
            <a:r>
              <a:rPr lang="ro-RO" sz="2000">
                <a:solidFill>
                  <a:srgbClr val="0070C0"/>
                </a:solidFill>
                <a:latin typeface="UT Sans" panose="00000500000000000000" pitchFamily="50" charset="0"/>
              </a:rPr>
              <a:t> a sursei V2 are rolul de a determina acelaşi PSF al TB ca în exemplul 1.</a:t>
            </a:r>
            <a:endParaRPr lang="en-US" sz="2000">
              <a:solidFill>
                <a:srgbClr val="0070C0"/>
              </a:solidFill>
              <a:latin typeface="UT Sans" panose="00000500000000000000" pitchFamily="50" charset="0"/>
            </a:endParaRPr>
          </a:p>
        </p:txBody>
      </p:sp>
      <p:sp>
        <p:nvSpPr>
          <p:cNvPr id="4" name="Date Placeholder 3"/>
          <p:cNvSpPr>
            <a:spLocks noGrp="1"/>
          </p:cNvSpPr>
          <p:nvPr>
            <p:ph type="dt" sz="half" idx="10"/>
          </p:nvPr>
        </p:nvSpPr>
        <p:spPr/>
        <p:txBody>
          <a:bodyPr/>
          <a:lstStyle/>
          <a:p>
            <a:pPr>
              <a:defRPr/>
            </a:pPr>
            <a:fld id="{94C985DB-2253-4BF9-A266-FFA32C1D80DC}" type="datetime1">
              <a:rPr lang="en-US" smtClean="0"/>
              <a:t>11/6/2018</a:t>
            </a:fld>
            <a:endParaRPr lang="en-US"/>
          </a:p>
        </p:txBody>
      </p:sp>
      <p:sp>
        <p:nvSpPr>
          <p:cNvPr id="5" name="Footer Placeholder 4"/>
          <p:cNvSpPr>
            <a:spLocks noGrp="1"/>
          </p:cNvSpPr>
          <p:nvPr>
            <p:ph type="ftr" sz="quarter" idx="11"/>
          </p:nvPr>
        </p:nvSpPr>
        <p:spPr/>
        <p:txBody>
          <a:bodyPr/>
          <a:lstStyle/>
          <a:p>
            <a:pPr>
              <a:defRPr/>
            </a:pPr>
            <a:r>
              <a:rPr lang="en-US"/>
              <a:t>Modele SPICE - Cursul 3</a:t>
            </a:r>
          </a:p>
        </p:txBody>
      </p:sp>
      <p:sp>
        <p:nvSpPr>
          <p:cNvPr id="6" name="Slide Number Placeholder 5"/>
          <p:cNvSpPr>
            <a:spLocks noGrp="1"/>
          </p:cNvSpPr>
          <p:nvPr>
            <p:ph type="sldNum" sz="quarter" idx="12"/>
          </p:nvPr>
        </p:nvSpPr>
        <p:spPr/>
        <p:txBody>
          <a:bodyPr/>
          <a:lstStyle/>
          <a:p>
            <a:pPr>
              <a:defRPr/>
            </a:pPr>
            <a:fld id="{7152D34D-4599-4858-AFCF-7CA82FCC12FD}" type="slidenum">
              <a:rPr lang="en-US" smtClean="0"/>
              <a:pPr>
                <a:defRPr/>
              </a:pPr>
              <a:t>27</a:t>
            </a:fld>
            <a:endParaRPr lang="en-US"/>
          </a:p>
        </p:txBody>
      </p:sp>
      <p:pic>
        <p:nvPicPr>
          <p:cNvPr id="7" name="Picture 6"/>
          <p:cNvPicPr>
            <a:picLocks noChangeAspect="1"/>
          </p:cNvPicPr>
          <p:nvPr/>
        </p:nvPicPr>
        <p:blipFill>
          <a:blip r:embed="rId2"/>
          <a:stretch>
            <a:fillRect/>
          </a:stretch>
        </p:blipFill>
        <p:spPr>
          <a:xfrm>
            <a:off x="2978943" y="2514600"/>
            <a:ext cx="3186113" cy="2778864"/>
          </a:xfrm>
          <a:prstGeom prst="rect">
            <a:avLst/>
          </a:prstGeom>
        </p:spPr>
      </p:pic>
    </p:spTree>
    <p:extLst>
      <p:ext uri="{BB962C8B-B14F-4D97-AF65-F5344CB8AC3E}">
        <p14:creationId xmlns:p14="http://schemas.microsoft.com/office/powerpoint/2010/main" val="28329039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US" sz="3200">
                <a:latin typeface="UT Sans" panose="00000500000000000000" pitchFamily="50" charset="0"/>
              </a:rPr>
              <a:t>Analiz</a:t>
            </a:r>
            <a:r>
              <a:rPr lang="ro-RO" sz="3200">
                <a:latin typeface="UT Sans" panose="00000500000000000000" pitchFamily="50" charset="0"/>
              </a:rPr>
              <a:t>a de c.a.</a:t>
            </a:r>
            <a:br>
              <a:rPr lang="ro-RO" sz="3200">
                <a:latin typeface="UT Sans" panose="00000500000000000000" pitchFamily="50" charset="0"/>
              </a:rPr>
            </a:br>
            <a:r>
              <a:rPr lang="ro-RO" sz="2800">
                <a:latin typeface="UT Sans" panose="00000500000000000000" pitchFamily="50" charset="0"/>
              </a:rPr>
              <a:t>Exemplul 2</a:t>
            </a:r>
            <a:endParaRPr lang="en-US" sz="3200">
              <a:latin typeface="UT Sans" panose="00000500000000000000" pitchFamily="50" charset="0"/>
            </a:endParaRPr>
          </a:p>
        </p:txBody>
      </p:sp>
      <p:sp>
        <p:nvSpPr>
          <p:cNvPr id="2" name="Content Placeholder 1"/>
          <p:cNvSpPr>
            <a:spLocks noGrp="1"/>
          </p:cNvSpPr>
          <p:nvPr>
            <p:ph idx="1"/>
          </p:nvPr>
        </p:nvSpPr>
        <p:spPr/>
        <p:txBody>
          <a:bodyPr/>
          <a:lstStyle/>
          <a:p>
            <a:pPr marL="109537" indent="0">
              <a:buNone/>
            </a:pPr>
            <a:r>
              <a:rPr lang="ro-RO" b="1">
                <a:latin typeface="UT Sans" panose="00000500000000000000" pitchFamily="50" charset="0"/>
              </a:rPr>
              <a:t>Rezolvare:</a:t>
            </a:r>
            <a:endParaRPr lang="ro-RO">
              <a:latin typeface="UT Sans" panose="00000500000000000000" pitchFamily="50" charset="0"/>
            </a:endParaRPr>
          </a:p>
          <a:p>
            <a:r>
              <a:rPr lang="ro-RO" sz="2200">
                <a:latin typeface="UT Sans" panose="00000500000000000000" pitchFamily="50" charset="0"/>
              </a:rPr>
              <a:t>Declarațiile pentru analize</a:t>
            </a:r>
            <a:r>
              <a:rPr lang="en-US" sz="2200">
                <a:latin typeface="UT Sans" panose="00000500000000000000" pitchFamily="50" charset="0"/>
              </a:rPr>
              <a:t>le de c.a. </a:t>
            </a:r>
            <a:r>
              <a:rPr lang="ro-RO" sz="2200">
                <a:latin typeface="UT Sans" panose="00000500000000000000" pitchFamily="50" charset="0"/>
              </a:rPr>
              <a:t>şi zgomot sunt de forma:</a:t>
            </a:r>
            <a:endParaRPr lang="en-US" sz="2200">
              <a:latin typeface="UT Sans" panose="00000500000000000000" pitchFamily="50" charset="0"/>
            </a:endParaRPr>
          </a:p>
        </p:txBody>
      </p:sp>
      <p:sp>
        <p:nvSpPr>
          <p:cNvPr id="4" name="Date Placeholder 3"/>
          <p:cNvSpPr>
            <a:spLocks noGrp="1"/>
          </p:cNvSpPr>
          <p:nvPr>
            <p:ph type="dt" sz="half" idx="10"/>
          </p:nvPr>
        </p:nvSpPr>
        <p:spPr/>
        <p:txBody>
          <a:bodyPr/>
          <a:lstStyle/>
          <a:p>
            <a:pPr>
              <a:defRPr/>
            </a:pPr>
            <a:fld id="{165EEDD9-05D9-4413-AF70-41878CB712A7}" type="datetime1">
              <a:rPr lang="en-US" smtClean="0"/>
              <a:t>11/6/2018</a:t>
            </a:fld>
            <a:endParaRPr lang="en-US"/>
          </a:p>
        </p:txBody>
      </p:sp>
      <p:sp>
        <p:nvSpPr>
          <p:cNvPr id="5" name="Footer Placeholder 4"/>
          <p:cNvSpPr>
            <a:spLocks noGrp="1"/>
          </p:cNvSpPr>
          <p:nvPr>
            <p:ph type="ftr" sz="quarter" idx="11"/>
          </p:nvPr>
        </p:nvSpPr>
        <p:spPr/>
        <p:txBody>
          <a:bodyPr/>
          <a:lstStyle/>
          <a:p>
            <a:pPr>
              <a:defRPr/>
            </a:pPr>
            <a:r>
              <a:rPr lang="en-US"/>
              <a:t>Modele SPICE - Cursul 3</a:t>
            </a:r>
          </a:p>
        </p:txBody>
      </p:sp>
      <p:sp>
        <p:nvSpPr>
          <p:cNvPr id="6" name="Slide Number Placeholder 5"/>
          <p:cNvSpPr>
            <a:spLocks noGrp="1"/>
          </p:cNvSpPr>
          <p:nvPr>
            <p:ph type="sldNum" sz="quarter" idx="12"/>
          </p:nvPr>
        </p:nvSpPr>
        <p:spPr/>
        <p:txBody>
          <a:bodyPr/>
          <a:lstStyle/>
          <a:p>
            <a:pPr>
              <a:defRPr/>
            </a:pPr>
            <a:fld id="{7152D34D-4599-4858-AFCF-7CA82FCC12FD}" type="slidenum">
              <a:rPr lang="en-US" smtClean="0"/>
              <a:pPr>
                <a:defRPr/>
              </a:pPr>
              <a:t>28</a:t>
            </a:fld>
            <a:endParaRPr lang="en-US"/>
          </a:p>
        </p:txBody>
      </p:sp>
      <p:sp>
        <p:nvSpPr>
          <p:cNvPr id="7" name="TextBox 6"/>
          <p:cNvSpPr txBox="1"/>
          <p:nvPr/>
        </p:nvSpPr>
        <p:spPr>
          <a:xfrm>
            <a:off x="5890260" y="4521875"/>
            <a:ext cx="2948940" cy="1754326"/>
          </a:xfrm>
          <a:prstGeom prst="rect">
            <a:avLst/>
          </a:prstGeom>
          <a:noFill/>
        </p:spPr>
        <p:txBody>
          <a:bodyPr wrap="square" rtlCol="0">
            <a:spAutoFit/>
          </a:bodyPr>
          <a:lstStyle/>
          <a:p>
            <a:r>
              <a:rPr lang="ro-RO">
                <a:latin typeface="UT Sans" panose="00000500000000000000" pitchFamily="50" charset="0"/>
              </a:rPr>
              <a:t>Contribuția de zgomot a sursei de intrare V2 asupra tensiunii de ieşire V(out), pe decade, se poate citi din fişierul de ieşire:</a:t>
            </a:r>
          </a:p>
          <a:p>
            <a:r>
              <a:rPr lang="en-US">
                <a:latin typeface="UT Sans" panose="00000500000000000000" pitchFamily="50" charset="0"/>
                <a:hlinkClick r:id="rId2" action="ppaction://hlinkfile"/>
              </a:rPr>
              <a:t>C3-ex2.out</a:t>
            </a:r>
            <a:endParaRPr lang="en-US">
              <a:latin typeface="UT Sans" panose="00000500000000000000" pitchFamily="50" charset="0"/>
            </a:endParaRPr>
          </a:p>
        </p:txBody>
      </p:sp>
      <p:pic>
        <p:nvPicPr>
          <p:cNvPr id="9" name="Picture 8"/>
          <p:cNvPicPr>
            <a:picLocks noChangeAspect="1"/>
          </p:cNvPicPr>
          <p:nvPr/>
        </p:nvPicPr>
        <p:blipFill>
          <a:blip r:embed="rId3"/>
          <a:stretch>
            <a:fillRect/>
          </a:stretch>
        </p:blipFill>
        <p:spPr>
          <a:xfrm>
            <a:off x="685800" y="2712720"/>
            <a:ext cx="4975860" cy="3840480"/>
          </a:xfrm>
          <a:prstGeom prst="rect">
            <a:avLst/>
          </a:prstGeom>
        </p:spPr>
      </p:pic>
    </p:spTree>
    <p:extLst>
      <p:ext uri="{BB962C8B-B14F-4D97-AF65-F5344CB8AC3E}">
        <p14:creationId xmlns:p14="http://schemas.microsoft.com/office/powerpoint/2010/main" val="396044968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US" sz="3200">
                <a:latin typeface="UT Sans" panose="00000500000000000000" pitchFamily="50" charset="0"/>
              </a:rPr>
              <a:t>Analiz</a:t>
            </a:r>
            <a:r>
              <a:rPr lang="ro-RO" sz="3200">
                <a:latin typeface="UT Sans" panose="00000500000000000000" pitchFamily="50" charset="0"/>
              </a:rPr>
              <a:t>a de c.a.</a:t>
            </a:r>
            <a:br>
              <a:rPr lang="ro-RO" sz="3200">
                <a:latin typeface="UT Sans" panose="00000500000000000000" pitchFamily="50" charset="0"/>
              </a:rPr>
            </a:br>
            <a:r>
              <a:rPr lang="ro-RO" sz="2800">
                <a:latin typeface="UT Sans" panose="00000500000000000000" pitchFamily="50" charset="0"/>
              </a:rPr>
              <a:t>Exemplul 2</a:t>
            </a:r>
            <a:endParaRPr lang="en-US" sz="3200">
              <a:latin typeface="UT Sans" panose="00000500000000000000" pitchFamily="50" charset="0"/>
            </a:endParaRPr>
          </a:p>
        </p:txBody>
      </p:sp>
      <p:sp>
        <p:nvSpPr>
          <p:cNvPr id="2" name="Content Placeholder 1"/>
          <p:cNvSpPr>
            <a:spLocks noGrp="1"/>
          </p:cNvSpPr>
          <p:nvPr>
            <p:ph idx="1"/>
          </p:nvPr>
        </p:nvSpPr>
        <p:spPr/>
        <p:txBody>
          <a:bodyPr/>
          <a:lstStyle/>
          <a:p>
            <a:pPr marL="109537" indent="0">
              <a:buNone/>
            </a:pPr>
            <a:r>
              <a:rPr lang="ro-RO">
                <a:latin typeface="UT Sans" panose="00000500000000000000" pitchFamily="50" charset="0"/>
              </a:rPr>
              <a:t>Răspunsul în frecvență</a:t>
            </a:r>
            <a:endParaRPr lang="en-US">
              <a:latin typeface="UT Sans" panose="00000500000000000000" pitchFamily="50" charset="0"/>
            </a:endParaRPr>
          </a:p>
        </p:txBody>
      </p:sp>
      <p:sp>
        <p:nvSpPr>
          <p:cNvPr id="4" name="Date Placeholder 3"/>
          <p:cNvSpPr>
            <a:spLocks noGrp="1"/>
          </p:cNvSpPr>
          <p:nvPr>
            <p:ph type="dt" sz="half" idx="10"/>
          </p:nvPr>
        </p:nvSpPr>
        <p:spPr/>
        <p:txBody>
          <a:bodyPr/>
          <a:lstStyle/>
          <a:p>
            <a:pPr>
              <a:defRPr/>
            </a:pPr>
            <a:fld id="{AF4A5770-572A-42E8-8DDB-4B1CA75A25B5}" type="datetime1">
              <a:rPr lang="en-US" smtClean="0"/>
              <a:t>11/6/2018</a:t>
            </a:fld>
            <a:endParaRPr lang="en-US"/>
          </a:p>
        </p:txBody>
      </p:sp>
      <p:sp>
        <p:nvSpPr>
          <p:cNvPr id="5" name="Footer Placeholder 4"/>
          <p:cNvSpPr>
            <a:spLocks noGrp="1"/>
          </p:cNvSpPr>
          <p:nvPr>
            <p:ph type="ftr" sz="quarter" idx="11"/>
          </p:nvPr>
        </p:nvSpPr>
        <p:spPr/>
        <p:txBody>
          <a:bodyPr/>
          <a:lstStyle/>
          <a:p>
            <a:pPr>
              <a:defRPr/>
            </a:pPr>
            <a:r>
              <a:rPr lang="en-US"/>
              <a:t>Modele SPICE - Cursul 3</a:t>
            </a:r>
          </a:p>
        </p:txBody>
      </p:sp>
      <p:sp>
        <p:nvSpPr>
          <p:cNvPr id="6" name="Slide Number Placeholder 5"/>
          <p:cNvSpPr>
            <a:spLocks noGrp="1"/>
          </p:cNvSpPr>
          <p:nvPr>
            <p:ph type="sldNum" sz="quarter" idx="12"/>
          </p:nvPr>
        </p:nvSpPr>
        <p:spPr/>
        <p:txBody>
          <a:bodyPr/>
          <a:lstStyle/>
          <a:p>
            <a:pPr>
              <a:defRPr/>
            </a:pPr>
            <a:fld id="{7152D34D-4599-4858-AFCF-7CA82FCC12FD}" type="slidenum">
              <a:rPr lang="en-US" smtClean="0"/>
              <a:pPr>
                <a:defRPr/>
              </a:pPr>
              <a:t>29</a:t>
            </a:fld>
            <a:endParaRPr lang="en-US"/>
          </a:p>
        </p:txBody>
      </p:sp>
      <p:sp>
        <p:nvSpPr>
          <p:cNvPr id="8" name="TextBox 7"/>
          <p:cNvSpPr txBox="1"/>
          <p:nvPr/>
        </p:nvSpPr>
        <p:spPr>
          <a:xfrm>
            <a:off x="4800601" y="6010717"/>
            <a:ext cx="3276600" cy="400110"/>
          </a:xfrm>
          <a:prstGeom prst="rect">
            <a:avLst/>
          </a:prstGeom>
          <a:noFill/>
        </p:spPr>
        <p:txBody>
          <a:bodyPr wrap="square" rtlCol="0">
            <a:spAutoFit/>
          </a:bodyPr>
          <a:lstStyle/>
          <a:p>
            <a:r>
              <a:rPr lang="ro-RO" sz="2000"/>
              <a:t>f</a:t>
            </a:r>
            <a:r>
              <a:rPr lang="ro-RO" sz="2000" baseline="-25000"/>
              <a:t>-3dB</a:t>
            </a:r>
            <a:r>
              <a:rPr lang="ro-RO" sz="2000"/>
              <a:t>=179,672kHz</a:t>
            </a:r>
            <a:r>
              <a:rPr lang="ro-RO" sz="2000">
                <a:sym typeface="Symbol" panose="05050102010706020507" pitchFamily="18" charset="2"/>
              </a:rPr>
              <a:t></a:t>
            </a:r>
            <a:r>
              <a:rPr lang="ro-RO" sz="2000"/>
              <a:t>180kHz</a:t>
            </a:r>
            <a:endParaRPr lang="en-US" sz="2000"/>
          </a:p>
        </p:txBody>
      </p:sp>
      <p:pic>
        <p:nvPicPr>
          <p:cNvPr id="11" name="Picture 10"/>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2232" y="2037174"/>
            <a:ext cx="8955568" cy="3296826"/>
          </a:xfrm>
          <a:prstGeom prst="rect">
            <a:avLst/>
          </a:prstGeom>
          <a:noFill/>
          <a:ln>
            <a:noFill/>
          </a:ln>
        </p:spPr>
      </p:pic>
      <p:pic>
        <p:nvPicPr>
          <p:cNvPr id="7" name="Picture 6"/>
          <p:cNvPicPr>
            <a:picLocks noChangeAspect="1"/>
          </p:cNvPicPr>
          <p:nvPr/>
        </p:nvPicPr>
        <p:blipFill>
          <a:blip r:embed="rId3"/>
          <a:stretch>
            <a:fillRect/>
          </a:stretch>
        </p:blipFill>
        <p:spPr>
          <a:xfrm>
            <a:off x="762000" y="5334000"/>
            <a:ext cx="3667125" cy="1369060"/>
          </a:xfrm>
          <a:prstGeom prst="rect">
            <a:avLst/>
          </a:prstGeom>
        </p:spPr>
      </p:pic>
    </p:spTree>
    <p:extLst>
      <p:ext uri="{BB962C8B-B14F-4D97-AF65-F5344CB8AC3E}">
        <p14:creationId xmlns:p14="http://schemas.microsoft.com/office/powerpoint/2010/main" val="23378110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normAutofit/>
          </a:bodyPr>
          <a:lstStyle/>
          <a:p>
            <a:pPr eaLnBrk="1" fontAlgn="auto" hangingPunct="1">
              <a:spcAft>
                <a:spcPts val="0"/>
              </a:spcAft>
              <a:defRPr/>
            </a:pPr>
            <a:r>
              <a:rPr lang="en-US" sz="3200">
                <a:latin typeface="UT Sans" panose="00000500000000000000" pitchFamily="50" charset="0"/>
              </a:rPr>
              <a:t>Analize SPICE</a:t>
            </a:r>
          </a:p>
        </p:txBody>
      </p:sp>
      <p:sp>
        <p:nvSpPr>
          <p:cNvPr id="12290" name="Rectangle 3"/>
          <p:cNvSpPr>
            <a:spLocks noGrp="1" noChangeArrowheads="1"/>
          </p:cNvSpPr>
          <p:nvPr>
            <p:ph idx="1"/>
          </p:nvPr>
        </p:nvSpPr>
        <p:spPr/>
        <p:txBody>
          <a:bodyPr>
            <a:noAutofit/>
          </a:bodyPr>
          <a:lstStyle/>
          <a:p>
            <a:r>
              <a:rPr lang="ro-RO">
                <a:latin typeface="UT Sans" panose="00000500000000000000" pitchFamily="50" charset="0"/>
              </a:rPr>
              <a:t>SPICE poate realiza diferite tipuri de analize în </a:t>
            </a:r>
            <a:r>
              <a:rPr lang="ro-RO" b="1">
                <a:solidFill>
                  <a:srgbClr val="C00000"/>
                </a:solidFill>
                <a:latin typeface="UT Sans" panose="00000500000000000000" pitchFamily="50" charset="0"/>
              </a:rPr>
              <a:t>3 moduri de simulare</a:t>
            </a:r>
            <a:r>
              <a:rPr lang="ro-RO">
                <a:latin typeface="UT Sans" panose="00000500000000000000" pitchFamily="50" charset="0"/>
              </a:rPr>
              <a:t>:</a:t>
            </a:r>
            <a:endParaRPr lang="en-US">
              <a:latin typeface="UT Sans" panose="00000500000000000000" pitchFamily="50" charset="0"/>
            </a:endParaRPr>
          </a:p>
          <a:p>
            <a:pPr marL="849313" lvl="1" indent="-457200" eaLnBrk="1" hangingPunct="1">
              <a:buClr>
                <a:srgbClr val="C00000"/>
              </a:buClr>
              <a:buFont typeface="+mj-lt"/>
              <a:buAutoNum type="arabicPeriod"/>
            </a:pPr>
            <a:r>
              <a:rPr lang="ro-RO">
                <a:solidFill>
                  <a:srgbClr val="C00000"/>
                </a:solidFill>
                <a:latin typeface="UT Sans" panose="00000500000000000000" pitchFamily="50" charset="0"/>
              </a:rPr>
              <a:t>Simularea de curent continuu</a:t>
            </a:r>
            <a:r>
              <a:rPr lang="ro-RO">
                <a:latin typeface="UT Sans" panose="00000500000000000000" pitchFamily="50" charset="0"/>
              </a:rPr>
              <a:t> (neliniară, calcul de PSF)</a:t>
            </a:r>
            <a:endParaRPr lang="en-US">
              <a:latin typeface="UT Sans" panose="00000500000000000000" pitchFamily="50" charset="0"/>
            </a:endParaRPr>
          </a:p>
          <a:p>
            <a:pPr marL="849313" lvl="1" indent="-457200" eaLnBrk="1" hangingPunct="1">
              <a:buClr>
                <a:srgbClr val="C00000"/>
              </a:buClr>
              <a:buFont typeface="+mj-lt"/>
              <a:buAutoNum type="arabicPeriod"/>
            </a:pPr>
            <a:r>
              <a:rPr lang="ro-RO">
                <a:solidFill>
                  <a:srgbClr val="C00000"/>
                </a:solidFill>
                <a:latin typeface="UT Sans" panose="00000500000000000000" pitchFamily="50" charset="0"/>
              </a:rPr>
              <a:t>Simularea de curent alternativ</a:t>
            </a:r>
            <a:r>
              <a:rPr lang="ro-RO">
                <a:latin typeface="UT Sans" panose="00000500000000000000" pitchFamily="50" charset="0"/>
              </a:rPr>
              <a:t> </a:t>
            </a:r>
            <a:r>
              <a:rPr lang="en-US">
                <a:latin typeface="UT Sans" panose="00000500000000000000" pitchFamily="50" charset="0"/>
              </a:rPr>
              <a:t>(</a:t>
            </a:r>
            <a:r>
              <a:rPr lang="ro-RO">
                <a:latin typeface="UT Sans" panose="00000500000000000000" pitchFamily="50" charset="0"/>
              </a:rPr>
              <a:t>liniară de semnal mic în domeniul frecvență)</a:t>
            </a:r>
            <a:endParaRPr lang="en-US">
              <a:latin typeface="UT Sans" panose="00000500000000000000" pitchFamily="50" charset="0"/>
            </a:endParaRPr>
          </a:p>
          <a:p>
            <a:pPr marL="849313" lvl="1" indent="-457200" eaLnBrk="1" hangingPunct="1">
              <a:buClr>
                <a:srgbClr val="C00000"/>
              </a:buClr>
              <a:buFont typeface="+mj-lt"/>
              <a:buAutoNum type="arabicPeriod"/>
            </a:pPr>
            <a:r>
              <a:rPr lang="ro-RO">
                <a:solidFill>
                  <a:srgbClr val="C00000"/>
                </a:solidFill>
                <a:latin typeface="UT Sans" panose="00000500000000000000" pitchFamily="50" charset="0"/>
              </a:rPr>
              <a:t>Simularea în timp</a:t>
            </a:r>
            <a:r>
              <a:rPr lang="ro-RO">
                <a:latin typeface="UT Sans" panose="00000500000000000000" pitchFamily="50" charset="0"/>
              </a:rPr>
              <a:t> (soluția în domeniul timp de semnal mare a ecuațiilor diferențiale neliniare)</a:t>
            </a:r>
            <a:endParaRPr lang="en-US">
              <a:latin typeface="UT Sans" panose="00000500000000000000" pitchFamily="50" charset="0"/>
            </a:endParaRPr>
          </a:p>
          <a:p>
            <a:r>
              <a:rPr lang="en-US">
                <a:latin typeface="UT Sans" panose="00000500000000000000" pitchFamily="50" charset="0"/>
              </a:rPr>
              <a:t>Analiza SPICE se define</a:t>
            </a:r>
            <a:r>
              <a:rPr lang="ro-RO">
                <a:latin typeface="UT Sans" panose="00000500000000000000" pitchFamily="50" charset="0"/>
              </a:rPr>
              <a:t>ște cu ajutorul unei </a:t>
            </a:r>
            <a:r>
              <a:rPr lang="ro-RO" b="1">
                <a:solidFill>
                  <a:srgbClr val="0070C0"/>
                </a:solidFill>
                <a:latin typeface="UT Sans" panose="00000500000000000000" pitchFamily="50" charset="0"/>
              </a:rPr>
              <a:t>declarații de control</a:t>
            </a:r>
            <a:r>
              <a:rPr lang="ro-RO">
                <a:latin typeface="UT Sans" panose="00000500000000000000" pitchFamily="50" charset="0"/>
              </a:rPr>
              <a:t>.</a:t>
            </a:r>
          </a:p>
          <a:p>
            <a:r>
              <a:rPr lang="ro-RO">
                <a:latin typeface="UT Sans" panose="00000500000000000000" pitchFamily="50" charset="0"/>
              </a:rPr>
              <a:t>Declarația de control </a:t>
            </a:r>
            <a:r>
              <a:rPr lang="ro-RO" b="1">
                <a:solidFill>
                  <a:srgbClr val="0070C0"/>
                </a:solidFill>
                <a:latin typeface="UT Sans" panose="00000500000000000000" pitchFamily="50" charset="0"/>
              </a:rPr>
              <a:t>începe cu un punct</a:t>
            </a:r>
            <a:r>
              <a:rPr lang="ro-RO">
                <a:solidFill>
                  <a:srgbClr val="0070C0"/>
                </a:solidFill>
                <a:latin typeface="UT Sans" panose="00000500000000000000" pitchFamily="50" charset="0"/>
              </a:rPr>
              <a:t> </a:t>
            </a:r>
            <a:r>
              <a:rPr lang="ro-RO" b="1">
                <a:solidFill>
                  <a:srgbClr val="0070C0"/>
                </a:solidFill>
                <a:latin typeface="UT Sans" panose="00000500000000000000" pitchFamily="50" charset="0"/>
              </a:rPr>
              <a:t>în prima coloană</a:t>
            </a:r>
            <a:r>
              <a:rPr lang="ro-RO">
                <a:latin typeface="UT Sans" panose="00000500000000000000" pitchFamily="50" charset="0"/>
              </a:rPr>
              <a:t>.</a:t>
            </a:r>
            <a:endParaRPr lang="en-US">
              <a:latin typeface="UT Sans" panose="00000500000000000000" pitchFamily="50" charset="0"/>
            </a:endParaRPr>
          </a:p>
          <a:p>
            <a:r>
              <a:rPr lang="ro-RO">
                <a:latin typeface="UT Sans" panose="00000500000000000000" pitchFamily="50" charset="0"/>
              </a:rPr>
              <a:t>În fişierul de ieşire, declarațiile de control pentru analize se găsesc la </a:t>
            </a:r>
            <a:r>
              <a:rPr lang="ro-RO" b="1">
                <a:solidFill>
                  <a:srgbClr val="0070C0"/>
                </a:solidFill>
                <a:latin typeface="UT Sans" panose="00000500000000000000" pitchFamily="50" charset="0"/>
              </a:rPr>
              <a:t>*Analysis directives:</a:t>
            </a:r>
            <a:endParaRPr lang="en-US" sz="2800">
              <a:solidFill>
                <a:srgbClr val="0070C0"/>
              </a:solidFill>
              <a:latin typeface="UT Sans" panose="00000500000000000000" pitchFamily="50" charset="0"/>
            </a:endParaRPr>
          </a:p>
        </p:txBody>
      </p:sp>
      <p:sp>
        <p:nvSpPr>
          <p:cNvPr id="12291" name="Date Placeholder 3"/>
          <p:cNvSpPr>
            <a:spLocks noGrp="1"/>
          </p:cNvSpPr>
          <p:nvPr>
            <p:ph type="dt" sz="half" idx="10"/>
          </p:nvPr>
        </p:nvSpPr>
        <p:spPr bwMode="auto">
          <a:ln>
            <a:miter lim="800000"/>
            <a:headEnd/>
            <a:tailEnd/>
          </a:ln>
        </p:spPr>
        <p:txBody>
          <a:bodyPr wrap="square" lIns="91440" tIns="45720" rIns="91440" bIns="45720" numCol="1" anchorCtr="0" compatLnSpc="1">
            <a:prstTxWarp prst="textNoShape">
              <a:avLst/>
            </a:prstTxWarp>
          </a:bodyPr>
          <a:lstStyle/>
          <a:p>
            <a:pPr>
              <a:defRPr/>
            </a:pPr>
            <a:fld id="{5AAAB56A-9821-40B7-9708-9BD0993AD746}" type="datetime1">
              <a:rPr lang="en-US" smtClean="0"/>
              <a:t>11/6/2018</a:t>
            </a:fld>
            <a:endParaRPr lang="en-US"/>
          </a:p>
        </p:txBody>
      </p:sp>
      <p:sp>
        <p:nvSpPr>
          <p:cNvPr id="12292" name="Footer Placeholder 4"/>
          <p:cNvSpPr>
            <a:spLocks noGrp="1"/>
          </p:cNvSpPr>
          <p:nvPr>
            <p:ph type="ftr" sz="quarter" idx="11"/>
          </p:nvPr>
        </p:nvSpPr>
        <p:spPr bwMode="auto">
          <a:ln>
            <a:miter lim="800000"/>
            <a:headEnd/>
            <a:tailEnd/>
          </a:ln>
        </p:spPr>
        <p:txBody>
          <a:bodyPr wrap="square" lIns="91440" tIns="45720" rIns="91440" bIns="45720" numCol="1" anchorCtr="0" compatLnSpc="1">
            <a:prstTxWarp prst="textNoShape">
              <a:avLst/>
            </a:prstTxWarp>
          </a:bodyPr>
          <a:lstStyle/>
          <a:p>
            <a:pPr>
              <a:defRPr/>
            </a:pPr>
            <a:r>
              <a:rPr lang="en-US"/>
              <a:t>Modele SPICE - Cursul 3</a:t>
            </a:r>
          </a:p>
        </p:txBody>
      </p:sp>
      <p:sp>
        <p:nvSpPr>
          <p:cNvPr id="12293" name="Slide Number Placeholder 5"/>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a:defRPr/>
            </a:pPr>
            <a:fld id="{773D5DDA-1495-4114-8CE6-3683BF0104D5}" type="slidenum">
              <a:rPr lang="en-US" smtClean="0"/>
              <a:pPr>
                <a:defRPr/>
              </a:pPr>
              <a:t>3</a:t>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US" sz="3200">
                <a:latin typeface="UT Sans" panose="00000500000000000000" pitchFamily="50" charset="0"/>
              </a:rPr>
              <a:t>Analiz</a:t>
            </a:r>
            <a:r>
              <a:rPr lang="ro-RO" sz="3200">
                <a:latin typeface="UT Sans" panose="00000500000000000000" pitchFamily="50" charset="0"/>
              </a:rPr>
              <a:t>a în timp</a:t>
            </a:r>
            <a:br>
              <a:rPr lang="ro-RO" sz="3200">
                <a:latin typeface="UT Sans" panose="00000500000000000000" pitchFamily="50" charset="0"/>
              </a:rPr>
            </a:br>
            <a:r>
              <a:rPr lang="ro-RO" sz="2800">
                <a:latin typeface="UT Sans" panose="00000500000000000000" pitchFamily="50" charset="0"/>
              </a:rPr>
              <a:t>Sintaxa și parametrii</a:t>
            </a:r>
            <a:endParaRPr lang="en-US" sz="2800">
              <a:latin typeface="UT Sans" panose="00000500000000000000" pitchFamily="50" charset="0"/>
            </a:endParaRPr>
          </a:p>
        </p:txBody>
      </p:sp>
      <p:sp>
        <p:nvSpPr>
          <p:cNvPr id="2" name="Content Placeholder 1"/>
          <p:cNvSpPr>
            <a:spLocks noGrp="1"/>
          </p:cNvSpPr>
          <p:nvPr>
            <p:ph idx="1"/>
          </p:nvPr>
        </p:nvSpPr>
        <p:spPr/>
        <p:txBody>
          <a:bodyPr/>
          <a:lstStyle/>
          <a:p>
            <a:pPr marL="623887" indent="-514350">
              <a:buFont typeface="+mj-lt"/>
              <a:buAutoNum type="arabicPeriod"/>
            </a:pPr>
            <a:r>
              <a:rPr lang="ro-RO" sz="2800">
                <a:solidFill>
                  <a:srgbClr val="0070C0"/>
                </a:solidFill>
                <a:latin typeface="UT Sans Bold" panose="00000500000000000000" pitchFamily="50" charset="0"/>
              </a:rPr>
              <a:t>Analiza tranzitorie (în timp)</a:t>
            </a:r>
          </a:p>
          <a:p>
            <a:pPr marL="514350" indent="-514350" algn="ctr" eaLnBrk="1" hangingPunct="1">
              <a:buNone/>
              <a:defRPr/>
            </a:pPr>
            <a:endParaRPr lang="ro-RO" sz="900" b="1">
              <a:solidFill>
                <a:srgbClr val="7030A0"/>
              </a:solidFill>
              <a:effectLst>
                <a:outerShdw blurRad="38100" dist="38100" dir="2700000" algn="tl">
                  <a:srgbClr val="000000">
                    <a:alpha val="43137"/>
                  </a:srgbClr>
                </a:outerShdw>
              </a:effectLst>
              <a:latin typeface="UT Sans" panose="00000500000000000000" pitchFamily="50" charset="0"/>
            </a:endParaRPr>
          </a:p>
          <a:p>
            <a:pPr marL="514350" indent="-514350" algn="ctr" eaLnBrk="1" hangingPunct="1">
              <a:buNone/>
              <a:defRPr/>
            </a:pPr>
            <a:r>
              <a:rPr lang="en-US" sz="2400">
                <a:solidFill>
                  <a:srgbClr val="FF0000"/>
                </a:solidFill>
                <a:effectLst>
                  <a:outerShdw blurRad="38100" dist="38100" dir="2700000" algn="tl">
                    <a:srgbClr val="000000">
                      <a:alpha val="43137"/>
                    </a:srgbClr>
                  </a:outerShdw>
                </a:effectLst>
                <a:latin typeface="UT Sans Bold" panose="00000500000000000000" pitchFamily="50" charset="0"/>
              </a:rPr>
              <a:t>.TRAN   TPAS   TSTOP   &lt;TSTART   &lt;TMAX&gt;&gt;   &lt;UIC&gt;</a:t>
            </a:r>
            <a:endParaRPr lang="ro-RO" sz="2400">
              <a:solidFill>
                <a:srgbClr val="FF0000"/>
              </a:solidFill>
              <a:effectLst>
                <a:outerShdw blurRad="38100" dist="38100" dir="2700000" algn="tl">
                  <a:srgbClr val="000000">
                    <a:alpha val="43137"/>
                  </a:srgbClr>
                </a:outerShdw>
              </a:effectLst>
              <a:latin typeface="UT Sans Bold" panose="00000500000000000000" pitchFamily="50" charset="0"/>
            </a:endParaRPr>
          </a:p>
          <a:p>
            <a:pPr marL="109537" indent="0" algn="ctr">
              <a:buNone/>
            </a:pPr>
            <a:endParaRPr lang="ro-RO" sz="900">
              <a:latin typeface="UT Sans" panose="00000500000000000000" pitchFamily="50" charset="0"/>
            </a:endParaRPr>
          </a:p>
          <a:p>
            <a:pPr marL="365760" indent="-256032" fontAlgn="auto">
              <a:spcAft>
                <a:spcPts val="0"/>
              </a:spcAft>
              <a:buFont typeface="Arial" pitchFamily="34" charset="0"/>
              <a:buChar char="•"/>
              <a:defRPr/>
            </a:pPr>
            <a:r>
              <a:rPr lang="en-US" sz="2000" b="1">
                <a:solidFill>
                  <a:srgbClr val="002060"/>
                </a:solidFill>
                <a:latin typeface="UT Sans" panose="00000500000000000000" pitchFamily="50" charset="0"/>
              </a:rPr>
              <a:t>TPAS</a:t>
            </a:r>
            <a:r>
              <a:rPr lang="en-US" sz="2000">
                <a:latin typeface="UT Sans" panose="00000500000000000000" pitchFamily="50" charset="0"/>
              </a:rPr>
              <a:t> reprezintă pasul de timp cu care declarațiile .PRINT/.PLOT afişează rezultatele analizei</a:t>
            </a:r>
            <a:r>
              <a:rPr lang="ro-RO" sz="2000">
                <a:latin typeface="UT Sans" panose="00000500000000000000" pitchFamily="50" charset="0"/>
              </a:rPr>
              <a:t>;</a:t>
            </a:r>
          </a:p>
          <a:p>
            <a:pPr marL="365760" indent="-256032" fontAlgn="auto">
              <a:spcAft>
                <a:spcPts val="0"/>
              </a:spcAft>
              <a:buFont typeface="Arial" pitchFamily="34" charset="0"/>
              <a:buChar char="•"/>
              <a:defRPr/>
            </a:pPr>
            <a:r>
              <a:rPr lang="ro-RO" sz="2000" b="1">
                <a:solidFill>
                  <a:srgbClr val="002060"/>
                </a:solidFill>
                <a:latin typeface="UT Sans" panose="00000500000000000000" pitchFamily="50" charset="0"/>
              </a:rPr>
              <a:t>TSTOP</a:t>
            </a:r>
            <a:r>
              <a:rPr lang="ro-RO" sz="2000" b="1">
                <a:latin typeface="UT Sans" panose="00000500000000000000" pitchFamily="50" charset="0"/>
              </a:rPr>
              <a:t> </a:t>
            </a:r>
            <a:r>
              <a:rPr lang="en-US" sz="2000">
                <a:latin typeface="UT Sans" panose="00000500000000000000" pitchFamily="50" charset="0"/>
              </a:rPr>
              <a:t> </a:t>
            </a:r>
            <a:r>
              <a:rPr lang="ro-RO" sz="2000">
                <a:latin typeface="UT Sans" panose="00000500000000000000" pitchFamily="50" charset="0"/>
              </a:rPr>
              <a:t>reprezintă timpul final de analiză;</a:t>
            </a:r>
          </a:p>
          <a:p>
            <a:pPr marL="365760" indent="-256032" fontAlgn="auto">
              <a:spcAft>
                <a:spcPts val="0"/>
              </a:spcAft>
              <a:buFont typeface="Arial" pitchFamily="34" charset="0"/>
              <a:buChar char="•"/>
              <a:defRPr/>
            </a:pPr>
            <a:r>
              <a:rPr lang="ro-RO" sz="2000" b="1">
                <a:solidFill>
                  <a:srgbClr val="002060"/>
                </a:solidFill>
                <a:latin typeface="UT Sans" panose="00000500000000000000" pitchFamily="50" charset="0"/>
              </a:rPr>
              <a:t>TSTART</a:t>
            </a:r>
            <a:r>
              <a:rPr lang="en-US" sz="2000" i="1">
                <a:solidFill>
                  <a:srgbClr val="002060"/>
                </a:solidFill>
                <a:latin typeface="UT Sans" panose="00000500000000000000" pitchFamily="50" charset="0"/>
              </a:rPr>
              <a:t> </a:t>
            </a:r>
            <a:r>
              <a:rPr lang="en-US" sz="2000">
                <a:latin typeface="UT Sans" panose="00000500000000000000" pitchFamily="50" charset="0"/>
              </a:rPr>
              <a:t> reprezint</a:t>
            </a:r>
            <a:r>
              <a:rPr lang="ro-RO" sz="2000">
                <a:latin typeface="UT Sans" panose="00000500000000000000" pitchFamily="50" charset="0"/>
              </a:rPr>
              <a:t>ă</a:t>
            </a:r>
            <a:r>
              <a:rPr lang="en-US" sz="2000">
                <a:latin typeface="UT Sans" panose="00000500000000000000" pitchFamily="50" charset="0"/>
              </a:rPr>
              <a:t> </a:t>
            </a:r>
            <a:r>
              <a:rPr lang="ro-RO" sz="2000">
                <a:latin typeface="UT Sans" panose="00000500000000000000" pitchFamily="50" charset="0"/>
              </a:rPr>
              <a:t>momentul de început al analizei.</a:t>
            </a:r>
            <a:r>
              <a:rPr lang="ro-RO" sz="2000" i="1">
                <a:solidFill>
                  <a:srgbClr val="002060"/>
                </a:solidFill>
                <a:latin typeface="UT Sans" panose="00000500000000000000" pitchFamily="50" charset="0"/>
              </a:rPr>
              <a:t> </a:t>
            </a:r>
            <a:r>
              <a:rPr lang="ro-RO" sz="2000">
                <a:latin typeface="UT Sans" panose="00000500000000000000" pitchFamily="50" charset="0"/>
              </a:rPr>
              <a:t>Poate fi zero sau diferit de zero;</a:t>
            </a:r>
          </a:p>
          <a:p>
            <a:pPr marL="365760" indent="-256032" fontAlgn="auto">
              <a:spcAft>
                <a:spcPts val="0"/>
              </a:spcAft>
              <a:buFont typeface="Arial" pitchFamily="34" charset="0"/>
              <a:buChar char="•"/>
              <a:defRPr/>
            </a:pPr>
            <a:r>
              <a:rPr lang="ro-RO" sz="2000" b="1">
                <a:solidFill>
                  <a:srgbClr val="002060"/>
                </a:solidFill>
                <a:latin typeface="UT Sans" panose="00000500000000000000" pitchFamily="50" charset="0"/>
              </a:rPr>
              <a:t>TMAX</a:t>
            </a:r>
            <a:r>
              <a:rPr lang="ro-RO" sz="2000">
                <a:solidFill>
                  <a:srgbClr val="002060"/>
                </a:solidFill>
                <a:latin typeface="UT Sans" panose="00000500000000000000" pitchFamily="50" charset="0"/>
              </a:rPr>
              <a:t> </a:t>
            </a:r>
            <a:r>
              <a:rPr lang="en-US" sz="2000">
                <a:solidFill>
                  <a:srgbClr val="002060"/>
                </a:solidFill>
                <a:latin typeface="UT Sans" panose="00000500000000000000" pitchFamily="50" charset="0"/>
              </a:rPr>
              <a:t> </a:t>
            </a:r>
            <a:r>
              <a:rPr lang="ro-RO" sz="2000">
                <a:latin typeface="UT Sans" panose="00000500000000000000" pitchFamily="50" charset="0"/>
              </a:rPr>
              <a:t>reprezintă valoarea maximă a pasului de timp.</a:t>
            </a:r>
          </a:p>
          <a:p>
            <a:pPr marL="395478" indent="-285750" fontAlgn="auto">
              <a:spcAft>
                <a:spcPts val="0"/>
              </a:spcAft>
              <a:defRPr/>
            </a:pPr>
            <a:r>
              <a:rPr lang="ro-RO" sz="2000" b="1">
                <a:solidFill>
                  <a:srgbClr val="002060"/>
                </a:solidFill>
                <a:latin typeface="UT Sans" panose="00000500000000000000" pitchFamily="50" charset="0"/>
              </a:rPr>
              <a:t>UIC</a:t>
            </a:r>
            <a:r>
              <a:rPr lang="ro-RO" sz="2000">
                <a:latin typeface="UT Sans" panose="00000500000000000000" pitchFamily="50" charset="0"/>
              </a:rPr>
              <a:t>  înseamnă </a:t>
            </a:r>
            <a:r>
              <a:rPr lang="en-US" sz="2000">
                <a:latin typeface="UT Sans" panose="00000500000000000000" pitchFamily="50" charset="0"/>
              </a:rPr>
              <a:t>“</a:t>
            </a:r>
            <a:r>
              <a:rPr lang="ro-RO" sz="2000">
                <a:latin typeface="UT Sans" panose="00000500000000000000" pitchFamily="50" charset="0"/>
              </a:rPr>
              <a:t>utilizarea condițiilor inițiale</a:t>
            </a:r>
            <a:r>
              <a:rPr lang="en-US" sz="2000">
                <a:latin typeface="UT Sans" panose="00000500000000000000" pitchFamily="50" charset="0"/>
              </a:rPr>
              <a:t>”</a:t>
            </a:r>
            <a:endParaRPr lang="ro-RO" sz="2000" b="1" i="1">
              <a:solidFill>
                <a:srgbClr val="002060"/>
              </a:solidFill>
              <a:latin typeface="UT Sans" panose="00000500000000000000" pitchFamily="50" charset="0"/>
            </a:endParaRPr>
          </a:p>
          <a:p>
            <a:pPr marL="365760" indent="-256032" fontAlgn="auto">
              <a:spcAft>
                <a:spcPts val="0"/>
              </a:spcAft>
              <a:buFontTx/>
              <a:buNone/>
              <a:defRPr/>
            </a:pPr>
            <a:r>
              <a:rPr lang="ro-RO" sz="1800" b="1">
                <a:solidFill>
                  <a:srgbClr val="0070C0"/>
                </a:solidFill>
                <a:latin typeface="UT Sans" panose="00000500000000000000" pitchFamily="50" charset="0"/>
              </a:rPr>
              <a:t>Observații: </a:t>
            </a:r>
            <a:r>
              <a:rPr lang="en-US" sz="1800">
                <a:solidFill>
                  <a:srgbClr val="0070C0"/>
                </a:solidFill>
                <a:latin typeface="UT Sans" panose="00000500000000000000" pitchFamily="50" charset="0"/>
              </a:rPr>
              <a:t>Opțiunea </a:t>
            </a:r>
            <a:r>
              <a:rPr lang="en-US" sz="1800" b="1">
                <a:solidFill>
                  <a:srgbClr val="0070C0"/>
                </a:solidFill>
                <a:latin typeface="UT Sans" panose="00000500000000000000" pitchFamily="50" charset="0"/>
              </a:rPr>
              <a:t>UIC</a:t>
            </a:r>
            <a:r>
              <a:rPr lang="en-US" sz="1800">
                <a:solidFill>
                  <a:srgbClr val="0070C0"/>
                </a:solidFill>
                <a:latin typeface="UT Sans" panose="00000500000000000000" pitchFamily="50" charset="0"/>
              </a:rPr>
              <a:t> face ca valorile potențialelor şi curenților, inițializate prin folosirea lui </a:t>
            </a:r>
            <a:r>
              <a:rPr lang="en-US" sz="1800" b="1">
                <a:solidFill>
                  <a:srgbClr val="0070C0"/>
                </a:solidFill>
                <a:latin typeface="UT Sans" panose="00000500000000000000" pitchFamily="50" charset="0"/>
              </a:rPr>
              <a:t>IC</a:t>
            </a:r>
            <a:r>
              <a:rPr lang="en-US" sz="1800">
                <a:solidFill>
                  <a:srgbClr val="0070C0"/>
                </a:solidFill>
                <a:latin typeface="UT Sans" panose="00000500000000000000" pitchFamily="50" charset="0"/>
              </a:rPr>
              <a:t>, să fie diferite de zero, spre deosebire de celelalte valori care, inițial, se consideră egale cu zero.</a:t>
            </a:r>
            <a:endParaRPr lang="ro-RO">
              <a:solidFill>
                <a:srgbClr val="0070C0"/>
              </a:solidFill>
              <a:latin typeface="UT Sans" panose="00000500000000000000" pitchFamily="50" charset="0"/>
            </a:endParaRPr>
          </a:p>
          <a:p>
            <a:endParaRPr lang="en-US">
              <a:latin typeface="UT Sans" panose="00000500000000000000" pitchFamily="50" charset="0"/>
            </a:endParaRPr>
          </a:p>
        </p:txBody>
      </p:sp>
      <p:sp>
        <p:nvSpPr>
          <p:cNvPr id="4" name="Date Placeholder 3"/>
          <p:cNvSpPr>
            <a:spLocks noGrp="1"/>
          </p:cNvSpPr>
          <p:nvPr>
            <p:ph type="dt" sz="half" idx="10"/>
          </p:nvPr>
        </p:nvSpPr>
        <p:spPr/>
        <p:txBody>
          <a:bodyPr/>
          <a:lstStyle/>
          <a:p>
            <a:pPr>
              <a:defRPr/>
            </a:pPr>
            <a:fld id="{B56DF155-82BE-4EA3-BD96-2AF1C7901131}" type="datetime1">
              <a:rPr lang="en-US" smtClean="0"/>
              <a:t>11/6/2018</a:t>
            </a:fld>
            <a:endParaRPr lang="en-US"/>
          </a:p>
        </p:txBody>
      </p:sp>
      <p:sp>
        <p:nvSpPr>
          <p:cNvPr id="5" name="Footer Placeholder 4"/>
          <p:cNvSpPr>
            <a:spLocks noGrp="1"/>
          </p:cNvSpPr>
          <p:nvPr>
            <p:ph type="ftr" sz="quarter" idx="11"/>
          </p:nvPr>
        </p:nvSpPr>
        <p:spPr/>
        <p:txBody>
          <a:bodyPr/>
          <a:lstStyle/>
          <a:p>
            <a:pPr>
              <a:defRPr/>
            </a:pPr>
            <a:r>
              <a:rPr lang="en-US"/>
              <a:t>Modele SPICE - Cursul 3</a:t>
            </a:r>
          </a:p>
        </p:txBody>
      </p:sp>
      <p:sp>
        <p:nvSpPr>
          <p:cNvPr id="6" name="Slide Number Placeholder 5"/>
          <p:cNvSpPr>
            <a:spLocks noGrp="1"/>
          </p:cNvSpPr>
          <p:nvPr>
            <p:ph type="sldNum" sz="quarter" idx="12"/>
          </p:nvPr>
        </p:nvSpPr>
        <p:spPr/>
        <p:txBody>
          <a:bodyPr/>
          <a:lstStyle/>
          <a:p>
            <a:pPr>
              <a:defRPr/>
            </a:pPr>
            <a:fld id="{7152D34D-4599-4858-AFCF-7CA82FCC12FD}" type="slidenum">
              <a:rPr lang="en-US" smtClean="0"/>
              <a:pPr>
                <a:defRPr/>
              </a:pPr>
              <a:t>30</a:t>
            </a:fld>
            <a:endParaRPr lang="en-US"/>
          </a:p>
        </p:txBody>
      </p:sp>
    </p:spTree>
    <p:extLst>
      <p:ext uri="{BB962C8B-B14F-4D97-AF65-F5344CB8AC3E}">
        <p14:creationId xmlns:p14="http://schemas.microsoft.com/office/powerpoint/2010/main" val="115307750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US" sz="3200">
                <a:latin typeface="UT Sans" panose="00000500000000000000" pitchFamily="50" charset="0"/>
              </a:rPr>
              <a:t>Analiz</a:t>
            </a:r>
            <a:r>
              <a:rPr lang="ro-RO" sz="3200">
                <a:latin typeface="UT Sans" panose="00000500000000000000" pitchFamily="50" charset="0"/>
              </a:rPr>
              <a:t>a în timp</a:t>
            </a:r>
            <a:br>
              <a:rPr lang="ro-RO" sz="3200">
                <a:latin typeface="UT Sans" panose="00000500000000000000" pitchFamily="50" charset="0"/>
              </a:rPr>
            </a:br>
            <a:r>
              <a:rPr lang="ro-RO" sz="2800">
                <a:latin typeface="UT Sans" panose="00000500000000000000" pitchFamily="50" charset="0"/>
              </a:rPr>
              <a:t>Sintaxa și parametrii</a:t>
            </a:r>
            <a:endParaRPr lang="en-US" sz="3200"/>
          </a:p>
        </p:txBody>
      </p:sp>
      <p:sp>
        <p:nvSpPr>
          <p:cNvPr id="2" name="Content Placeholder 1"/>
          <p:cNvSpPr>
            <a:spLocks noGrp="1"/>
          </p:cNvSpPr>
          <p:nvPr>
            <p:ph idx="1"/>
          </p:nvPr>
        </p:nvSpPr>
        <p:spPr/>
        <p:txBody>
          <a:bodyPr/>
          <a:lstStyle/>
          <a:p>
            <a:r>
              <a:rPr lang="ro-RO">
                <a:latin typeface="UT Sans" panose="00000500000000000000" pitchFamily="50" charset="0"/>
              </a:rPr>
              <a:t>Este foarte IMPORTANT să fie precizată valoarea maximă a pasului de timp – </a:t>
            </a:r>
            <a:r>
              <a:rPr lang="ro-RO">
                <a:solidFill>
                  <a:srgbClr val="FF0000"/>
                </a:solidFill>
                <a:latin typeface="UT Sans Bold" panose="00000500000000000000" pitchFamily="50" charset="0"/>
              </a:rPr>
              <a:t>TMAX</a:t>
            </a:r>
            <a:r>
              <a:rPr lang="ro-RO">
                <a:latin typeface="UT Sans" panose="00000500000000000000" pitchFamily="50" charset="0"/>
              </a:rPr>
              <a:t>. Se asigură astfel aspectul continuu al formei de undă.</a:t>
            </a:r>
            <a:endParaRPr lang="en-US" b="1">
              <a:latin typeface="UT Sans" panose="00000500000000000000" pitchFamily="50" charset="0"/>
            </a:endParaRPr>
          </a:p>
          <a:p>
            <a:r>
              <a:rPr lang="en-US">
                <a:latin typeface="UT Sans" panose="00000500000000000000" pitchFamily="50" charset="0"/>
              </a:rPr>
              <a:t>Se reco</a:t>
            </a:r>
            <a:r>
              <a:rPr lang="ro-RO">
                <a:latin typeface="UT Sans" panose="00000500000000000000" pitchFamily="50" charset="0"/>
              </a:rPr>
              <a:t>mandă ca </a:t>
            </a:r>
            <a:r>
              <a:rPr lang="ro-RO">
                <a:latin typeface="UT Sans Bold" panose="00000500000000000000" pitchFamily="50" charset="0"/>
              </a:rPr>
              <a:t>TMAX</a:t>
            </a:r>
            <a:r>
              <a:rPr lang="ro-RO">
                <a:latin typeface="UT Sans" panose="00000500000000000000" pitchFamily="50" charset="0"/>
              </a:rPr>
              <a:t> să fie mai mic sau cel mult </a:t>
            </a:r>
            <a:r>
              <a:rPr lang="ro-RO">
                <a:latin typeface="UT Sans Bold" panose="00000500000000000000" pitchFamily="50" charset="0"/>
              </a:rPr>
              <a:t>egal cu a suta parte din perioada T</a:t>
            </a:r>
            <a:r>
              <a:rPr lang="ro-RO">
                <a:latin typeface="UT Sans" panose="00000500000000000000" pitchFamily="50" charset="0"/>
              </a:rPr>
              <a:t> a semnalului:</a:t>
            </a:r>
          </a:p>
          <a:p>
            <a:endParaRPr lang="ro-RO">
              <a:latin typeface="UT Sans" panose="00000500000000000000" pitchFamily="50" charset="0"/>
            </a:endParaRPr>
          </a:p>
          <a:p>
            <a:endParaRPr lang="ro-RO">
              <a:latin typeface="UT Sans" panose="00000500000000000000" pitchFamily="50" charset="0"/>
            </a:endParaRPr>
          </a:p>
          <a:p>
            <a:endParaRPr lang="ro-RO">
              <a:latin typeface="UT Sans" panose="00000500000000000000" pitchFamily="50" charset="0"/>
            </a:endParaRPr>
          </a:p>
          <a:p>
            <a:endParaRPr lang="ro-RO">
              <a:latin typeface="UT Sans" panose="00000500000000000000" pitchFamily="50" charset="0"/>
            </a:endParaRPr>
          </a:p>
          <a:p>
            <a:r>
              <a:rPr lang="ro-RO">
                <a:latin typeface="UT Sans" panose="00000500000000000000" pitchFamily="50" charset="0"/>
              </a:rPr>
              <a:t>Dacă se cunoaşte frecvența semnalului, </a:t>
            </a:r>
            <a:r>
              <a:rPr lang="ro-RO" b="1">
                <a:solidFill>
                  <a:srgbClr val="0070C0"/>
                </a:solidFill>
                <a:latin typeface="UT Sans" panose="00000500000000000000" pitchFamily="50" charset="0"/>
              </a:rPr>
              <a:t>f</a:t>
            </a:r>
            <a:r>
              <a:rPr lang="ro-RO">
                <a:latin typeface="UT Sans" panose="00000500000000000000" pitchFamily="50" charset="0"/>
              </a:rPr>
              <a:t>, atunci perioada </a:t>
            </a:r>
            <a:r>
              <a:rPr lang="en-US">
                <a:latin typeface="UT Sans" panose="00000500000000000000" pitchFamily="50" charset="0"/>
              </a:rPr>
              <a:t>semnalului variabil </a:t>
            </a:r>
            <a:r>
              <a:rPr lang="ro-RO">
                <a:latin typeface="UT Sans" panose="00000500000000000000" pitchFamily="50" charset="0"/>
              </a:rPr>
              <a:t>este</a:t>
            </a:r>
            <a:r>
              <a:rPr lang="en-US">
                <a:latin typeface="UT Sans" panose="00000500000000000000" pitchFamily="50" charset="0"/>
              </a:rPr>
              <a:t>:</a:t>
            </a:r>
            <a:r>
              <a:rPr lang="ro-RO">
                <a:latin typeface="UT Sans" panose="00000500000000000000" pitchFamily="50" charset="0"/>
              </a:rPr>
              <a:t> </a:t>
            </a:r>
            <a:r>
              <a:rPr lang="ro-RO" b="1">
                <a:solidFill>
                  <a:srgbClr val="0070C0"/>
                </a:solidFill>
                <a:latin typeface="UT Sans" panose="00000500000000000000" pitchFamily="50" charset="0"/>
              </a:rPr>
              <a:t>T=1</a:t>
            </a:r>
            <a:r>
              <a:rPr lang="en-US" b="1">
                <a:solidFill>
                  <a:srgbClr val="0070C0"/>
                </a:solidFill>
                <a:latin typeface="UT Sans" panose="00000500000000000000" pitchFamily="50" charset="0"/>
              </a:rPr>
              <a:t>/f</a:t>
            </a:r>
            <a:endParaRPr lang="ro-RO" b="1">
              <a:solidFill>
                <a:srgbClr val="0070C0"/>
              </a:solidFill>
              <a:latin typeface="UT Sans" panose="00000500000000000000" pitchFamily="50" charset="0"/>
            </a:endParaRPr>
          </a:p>
        </p:txBody>
      </p:sp>
      <p:sp>
        <p:nvSpPr>
          <p:cNvPr id="4" name="Date Placeholder 3"/>
          <p:cNvSpPr>
            <a:spLocks noGrp="1"/>
          </p:cNvSpPr>
          <p:nvPr>
            <p:ph type="dt" sz="half" idx="10"/>
          </p:nvPr>
        </p:nvSpPr>
        <p:spPr/>
        <p:txBody>
          <a:bodyPr/>
          <a:lstStyle/>
          <a:p>
            <a:pPr>
              <a:defRPr/>
            </a:pPr>
            <a:fld id="{D5D85C11-C1B2-446E-B6EF-EC93BD5A06FA}" type="datetime1">
              <a:rPr lang="en-US" smtClean="0"/>
              <a:t>11/6/2018</a:t>
            </a:fld>
            <a:endParaRPr lang="en-US"/>
          </a:p>
        </p:txBody>
      </p:sp>
      <p:sp>
        <p:nvSpPr>
          <p:cNvPr id="5" name="Footer Placeholder 4"/>
          <p:cNvSpPr>
            <a:spLocks noGrp="1"/>
          </p:cNvSpPr>
          <p:nvPr>
            <p:ph type="ftr" sz="quarter" idx="11"/>
          </p:nvPr>
        </p:nvSpPr>
        <p:spPr/>
        <p:txBody>
          <a:bodyPr/>
          <a:lstStyle/>
          <a:p>
            <a:pPr>
              <a:defRPr/>
            </a:pPr>
            <a:r>
              <a:rPr lang="en-US"/>
              <a:t>Modele SPICE - Cursul 3</a:t>
            </a:r>
          </a:p>
        </p:txBody>
      </p:sp>
      <p:sp>
        <p:nvSpPr>
          <p:cNvPr id="6" name="Slide Number Placeholder 5"/>
          <p:cNvSpPr>
            <a:spLocks noGrp="1"/>
          </p:cNvSpPr>
          <p:nvPr>
            <p:ph type="sldNum" sz="quarter" idx="12"/>
          </p:nvPr>
        </p:nvSpPr>
        <p:spPr/>
        <p:txBody>
          <a:bodyPr/>
          <a:lstStyle/>
          <a:p>
            <a:pPr>
              <a:defRPr/>
            </a:pPr>
            <a:fld id="{7152D34D-4599-4858-AFCF-7CA82FCC12FD}" type="slidenum">
              <a:rPr lang="en-US" smtClean="0"/>
              <a:pPr>
                <a:defRPr/>
              </a:pPr>
              <a:t>31</a:t>
            </a:fld>
            <a:endParaRPr lang="en-US"/>
          </a:p>
        </p:txBody>
      </p:sp>
      <p:sp>
        <p:nvSpPr>
          <p:cNvPr id="8" name="Rectangle 7"/>
          <p:cNvSpPr/>
          <p:nvPr/>
        </p:nvSpPr>
        <p:spPr>
          <a:xfrm>
            <a:off x="4572000" y="423446"/>
            <a:ext cx="4572000" cy="338554"/>
          </a:xfrm>
          <a:prstGeom prst="rect">
            <a:avLst/>
          </a:prstGeom>
        </p:spPr>
        <p:txBody>
          <a:bodyPr>
            <a:spAutoFit/>
          </a:bodyPr>
          <a:lstStyle/>
          <a:p>
            <a:pPr marL="514350" indent="-514350" algn="ctr" eaLnBrk="1" hangingPunct="1">
              <a:buNone/>
              <a:defRPr/>
            </a:pPr>
            <a:r>
              <a:rPr lang="en-US" sz="1600">
                <a:solidFill>
                  <a:srgbClr val="FF0000"/>
                </a:solidFill>
                <a:effectLst>
                  <a:outerShdw blurRad="38100" dist="38100" dir="2700000" algn="tl">
                    <a:srgbClr val="000000">
                      <a:alpha val="43137"/>
                    </a:srgbClr>
                  </a:outerShdw>
                </a:effectLst>
                <a:latin typeface="UT Sans Bold" panose="00000500000000000000" pitchFamily="50" charset="0"/>
              </a:rPr>
              <a:t>.TRAN   TPAS   TSTOP   &lt;TSTART   &lt;TMAX&gt;&gt;</a:t>
            </a:r>
            <a:endParaRPr lang="ro-RO" sz="1600">
              <a:solidFill>
                <a:srgbClr val="FF0000"/>
              </a:solidFill>
              <a:effectLst>
                <a:outerShdw blurRad="38100" dist="38100" dir="2700000" algn="tl">
                  <a:srgbClr val="000000">
                    <a:alpha val="43137"/>
                  </a:srgbClr>
                </a:outerShdw>
              </a:effectLst>
              <a:latin typeface="UT Sans Bold" panose="00000500000000000000" pitchFamily="50" charset="0"/>
            </a:endParaRPr>
          </a:p>
        </p:txBody>
      </p:sp>
      <p:grpSp>
        <p:nvGrpSpPr>
          <p:cNvPr id="11" name="Group 10"/>
          <p:cNvGrpSpPr/>
          <p:nvPr/>
        </p:nvGrpSpPr>
        <p:grpSpPr>
          <a:xfrm>
            <a:off x="3657600" y="3886200"/>
            <a:ext cx="1905000" cy="1066800"/>
            <a:chOff x="3657600" y="3886200"/>
            <a:chExt cx="1905000" cy="1066800"/>
          </a:xfrm>
        </p:grpSpPr>
        <p:graphicFrame>
          <p:nvGraphicFramePr>
            <p:cNvPr id="7" name="Object 6"/>
            <p:cNvGraphicFramePr>
              <a:graphicFrameLocks noChangeAspect="1"/>
            </p:cNvGraphicFramePr>
            <p:nvPr>
              <p:extLst>
                <p:ext uri="{D42A27DB-BD31-4B8C-83A1-F6EECF244321}">
                  <p14:modId xmlns:p14="http://schemas.microsoft.com/office/powerpoint/2010/main" val="1940722832"/>
                </p:ext>
              </p:extLst>
            </p:nvPr>
          </p:nvGraphicFramePr>
          <p:xfrm>
            <a:off x="3759200" y="3987800"/>
            <a:ext cx="1701800" cy="838200"/>
          </p:xfrm>
          <a:graphic>
            <a:graphicData uri="http://schemas.openxmlformats.org/presentationml/2006/ole">
              <mc:AlternateContent xmlns:mc="http://schemas.openxmlformats.org/markup-compatibility/2006">
                <mc:Choice xmlns:v="urn:schemas-microsoft-com:vml" Requires="v">
                  <p:oleObj spid="_x0000_s9383" name="Equation" r:id="rId3" imgW="850680" imgH="419040" progId="Equation.DSMT4">
                    <p:embed/>
                  </p:oleObj>
                </mc:Choice>
                <mc:Fallback>
                  <p:oleObj name="Equation" r:id="rId3" imgW="850680" imgH="419040" progId="Equation.DSMT4">
                    <p:embed/>
                    <p:pic>
                      <p:nvPicPr>
                        <p:cNvPr id="0" name="Object 6"/>
                        <p:cNvPicPr>
                          <a:picLocks noChangeAspect="1" noChangeArrowheads="1"/>
                        </p:cNvPicPr>
                        <p:nvPr/>
                      </p:nvPicPr>
                      <p:blipFill>
                        <a:blip r:embed="rId4"/>
                        <a:srcRect/>
                        <a:stretch>
                          <a:fillRect/>
                        </a:stretch>
                      </p:blipFill>
                      <p:spPr bwMode="auto">
                        <a:xfrm>
                          <a:off x="3759200" y="3987800"/>
                          <a:ext cx="17018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9" name="Rounded Rectangle 8"/>
            <p:cNvSpPr/>
            <p:nvPr/>
          </p:nvSpPr>
          <p:spPr>
            <a:xfrm>
              <a:off x="3657600" y="3886200"/>
              <a:ext cx="1905000" cy="1066800"/>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418037173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pPr fontAlgn="auto">
              <a:spcAft>
                <a:spcPts val="0"/>
              </a:spcAft>
              <a:defRPr/>
            </a:pPr>
            <a:r>
              <a:rPr lang="en-US" sz="3200">
                <a:latin typeface="UT Sans" panose="00000500000000000000" pitchFamily="50" charset="0"/>
              </a:rPr>
              <a:t>Analiz</a:t>
            </a:r>
            <a:r>
              <a:rPr lang="ro-RO" sz="3200">
                <a:latin typeface="UT Sans" panose="00000500000000000000" pitchFamily="50" charset="0"/>
              </a:rPr>
              <a:t>a în timp</a:t>
            </a:r>
            <a:br>
              <a:rPr lang="ro-RO" sz="3200">
                <a:latin typeface="UT Sans" panose="00000500000000000000" pitchFamily="50" charset="0"/>
              </a:rPr>
            </a:br>
            <a:r>
              <a:rPr lang="ro-RO" sz="2800">
                <a:latin typeface="UT Sans" panose="00000500000000000000" pitchFamily="50" charset="0"/>
              </a:rPr>
              <a:t>Sintaxa și parametrii</a:t>
            </a:r>
            <a:endParaRPr lang="en-US" sz="2800"/>
          </a:p>
        </p:txBody>
      </p:sp>
      <p:sp>
        <p:nvSpPr>
          <p:cNvPr id="2" name="Content Placeholder 1"/>
          <p:cNvSpPr>
            <a:spLocks noGrp="1"/>
          </p:cNvSpPr>
          <p:nvPr>
            <p:ph idx="1"/>
          </p:nvPr>
        </p:nvSpPr>
        <p:spPr/>
        <p:txBody>
          <a:bodyPr/>
          <a:lstStyle/>
          <a:p>
            <a:r>
              <a:rPr lang="ro-RO"/>
              <a:t>Dacă </a:t>
            </a:r>
            <a:r>
              <a:rPr lang="ro-RO" b="1">
                <a:solidFill>
                  <a:srgbClr val="FF0000"/>
                </a:solidFill>
              </a:rPr>
              <a:t>NU</a:t>
            </a:r>
            <a:r>
              <a:rPr lang="ro-RO"/>
              <a:t> se precizează valoarea parametrului </a:t>
            </a:r>
            <a:r>
              <a:rPr lang="ro-RO" b="1">
                <a:solidFill>
                  <a:srgbClr val="FF0000"/>
                </a:solidFill>
              </a:rPr>
              <a:t>TMAX</a:t>
            </a:r>
            <a:r>
              <a:rPr lang="ro-RO"/>
              <a:t>, semnalul poate să apară construit ca din segmente de dreaptă:</a:t>
            </a:r>
            <a:endParaRPr lang="en-US"/>
          </a:p>
        </p:txBody>
      </p:sp>
      <p:sp>
        <p:nvSpPr>
          <p:cNvPr id="4" name="Date Placeholder 3"/>
          <p:cNvSpPr>
            <a:spLocks noGrp="1"/>
          </p:cNvSpPr>
          <p:nvPr>
            <p:ph type="dt" sz="half" idx="10"/>
          </p:nvPr>
        </p:nvSpPr>
        <p:spPr/>
        <p:txBody>
          <a:bodyPr/>
          <a:lstStyle/>
          <a:p>
            <a:pPr>
              <a:defRPr/>
            </a:pPr>
            <a:fld id="{B0876822-D8BF-4FE9-B71F-69F4FF9A545C}" type="datetime1">
              <a:rPr lang="en-US" smtClean="0"/>
              <a:t>11/6/2018</a:t>
            </a:fld>
            <a:endParaRPr lang="en-US"/>
          </a:p>
        </p:txBody>
      </p:sp>
      <p:sp>
        <p:nvSpPr>
          <p:cNvPr id="5" name="Footer Placeholder 4"/>
          <p:cNvSpPr>
            <a:spLocks noGrp="1"/>
          </p:cNvSpPr>
          <p:nvPr>
            <p:ph type="ftr" sz="quarter" idx="11"/>
          </p:nvPr>
        </p:nvSpPr>
        <p:spPr/>
        <p:txBody>
          <a:bodyPr/>
          <a:lstStyle/>
          <a:p>
            <a:pPr>
              <a:defRPr/>
            </a:pPr>
            <a:r>
              <a:rPr lang="en-US"/>
              <a:t>Modele SPICE - Cursul 3</a:t>
            </a:r>
          </a:p>
        </p:txBody>
      </p:sp>
      <p:sp>
        <p:nvSpPr>
          <p:cNvPr id="6" name="Slide Number Placeholder 5"/>
          <p:cNvSpPr>
            <a:spLocks noGrp="1"/>
          </p:cNvSpPr>
          <p:nvPr>
            <p:ph type="sldNum" sz="quarter" idx="12"/>
          </p:nvPr>
        </p:nvSpPr>
        <p:spPr/>
        <p:txBody>
          <a:bodyPr/>
          <a:lstStyle/>
          <a:p>
            <a:pPr>
              <a:defRPr/>
            </a:pPr>
            <a:fld id="{C1F14064-7457-46AB-B0D2-1CC93FD47D31}" type="slidenum">
              <a:rPr lang="en-US" smtClean="0"/>
              <a:pPr>
                <a:defRPr/>
              </a:pPr>
              <a:t>32</a:t>
            </a:fld>
            <a:endParaRPr lang="en-US"/>
          </a:p>
        </p:txBody>
      </p:sp>
      <p:pic>
        <p:nvPicPr>
          <p:cNvPr id="7" name="Picture 6"/>
          <p:cNvPicPr/>
          <p:nvPr/>
        </p:nvPicPr>
        <p:blipFill rotWithShape="1">
          <a:blip r:embed="rId2">
            <a:extLst>
              <a:ext uri="{28A0092B-C50C-407E-A947-70E740481C1C}">
                <a14:useLocalDpi xmlns:a14="http://schemas.microsoft.com/office/drawing/2010/main" val="0"/>
              </a:ext>
            </a:extLst>
          </a:blip>
          <a:srcRect l="1999" r="2594"/>
          <a:stretch/>
        </p:blipFill>
        <p:spPr bwMode="auto">
          <a:xfrm>
            <a:off x="32982" y="2800066"/>
            <a:ext cx="9034818" cy="3600734"/>
          </a:xfrm>
          <a:prstGeom prst="rect">
            <a:avLst/>
          </a:prstGeom>
          <a:noFill/>
          <a:ln>
            <a:noFill/>
          </a:ln>
        </p:spPr>
      </p:pic>
      <p:sp>
        <p:nvSpPr>
          <p:cNvPr id="8" name="Rectangle 7"/>
          <p:cNvSpPr/>
          <p:nvPr/>
        </p:nvSpPr>
        <p:spPr>
          <a:xfrm>
            <a:off x="4572000" y="423446"/>
            <a:ext cx="4572000" cy="338554"/>
          </a:xfrm>
          <a:prstGeom prst="rect">
            <a:avLst/>
          </a:prstGeom>
        </p:spPr>
        <p:txBody>
          <a:bodyPr>
            <a:spAutoFit/>
          </a:bodyPr>
          <a:lstStyle/>
          <a:p>
            <a:pPr marL="514350" indent="-514350" algn="ctr" eaLnBrk="1" hangingPunct="1">
              <a:buNone/>
              <a:defRPr/>
            </a:pPr>
            <a:r>
              <a:rPr lang="en-US" sz="1600">
                <a:solidFill>
                  <a:srgbClr val="FF0000"/>
                </a:solidFill>
                <a:effectLst>
                  <a:outerShdw blurRad="38100" dist="38100" dir="2700000" algn="tl">
                    <a:srgbClr val="000000">
                      <a:alpha val="43137"/>
                    </a:srgbClr>
                  </a:outerShdw>
                </a:effectLst>
                <a:latin typeface="UT Sans Bold" panose="00000500000000000000" pitchFamily="50" charset="0"/>
              </a:rPr>
              <a:t>.TRAN   TPAS   TSTOP   &lt;TSTART   &lt;TMAX&gt;&gt;</a:t>
            </a:r>
            <a:endParaRPr lang="ro-RO" sz="1600">
              <a:solidFill>
                <a:srgbClr val="FF0000"/>
              </a:solidFill>
              <a:effectLst>
                <a:outerShdw blurRad="38100" dist="38100" dir="2700000" algn="tl">
                  <a:srgbClr val="000000">
                    <a:alpha val="43137"/>
                  </a:srgbClr>
                </a:outerShdw>
              </a:effectLst>
              <a:latin typeface="UT Sans Bold" panose="00000500000000000000" pitchFamily="50" charset="0"/>
            </a:endParaRPr>
          </a:p>
        </p:txBody>
      </p:sp>
    </p:spTree>
    <p:extLst>
      <p:ext uri="{BB962C8B-B14F-4D97-AF65-F5344CB8AC3E}">
        <p14:creationId xmlns:p14="http://schemas.microsoft.com/office/powerpoint/2010/main" val="309723462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pPr fontAlgn="auto">
              <a:spcAft>
                <a:spcPts val="0"/>
              </a:spcAft>
              <a:defRPr/>
            </a:pPr>
            <a:r>
              <a:rPr lang="en-US" sz="3200">
                <a:latin typeface="UT Sans" panose="00000500000000000000" pitchFamily="50" charset="0"/>
              </a:rPr>
              <a:t>Analiz</a:t>
            </a:r>
            <a:r>
              <a:rPr lang="ro-RO" sz="3200">
                <a:latin typeface="UT Sans" panose="00000500000000000000" pitchFamily="50" charset="0"/>
              </a:rPr>
              <a:t>a în timp</a:t>
            </a:r>
            <a:br>
              <a:rPr lang="ro-RO" sz="3200">
                <a:latin typeface="UT Sans" panose="00000500000000000000" pitchFamily="50" charset="0"/>
              </a:rPr>
            </a:br>
            <a:r>
              <a:rPr lang="ro-RO" sz="2800">
                <a:latin typeface="UT Sans" panose="00000500000000000000" pitchFamily="50" charset="0"/>
              </a:rPr>
              <a:t>Sintaxa și parametrii</a:t>
            </a:r>
            <a:endParaRPr lang="en-US" sz="2800"/>
          </a:p>
        </p:txBody>
      </p:sp>
      <p:sp>
        <p:nvSpPr>
          <p:cNvPr id="2" name="Content Placeholder 1"/>
          <p:cNvSpPr>
            <a:spLocks noGrp="1"/>
          </p:cNvSpPr>
          <p:nvPr>
            <p:ph idx="1"/>
          </p:nvPr>
        </p:nvSpPr>
        <p:spPr/>
        <p:txBody>
          <a:bodyPr>
            <a:normAutofit fontScale="92500" lnSpcReduction="10000"/>
          </a:bodyPr>
          <a:lstStyle/>
          <a:p>
            <a:pPr marL="623887" indent="-514350">
              <a:buFont typeface="+mj-lt"/>
              <a:buAutoNum type="arabicPeriod" startAt="2"/>
            </a:pPr>
            <a:r>
              <a:rPr lang="ro-RO" sz="2800">
                <a:solidFill>
                  <a:srgbClr val="0070C0"/>
                </a:solidFill>
                <a:latin typeface="UT Sans Bold" panose="00000500000000000000" pitchFamily="50" charset="0"/>
              </a:rPr>
              <a:t>Analiza Fourier</a:t>
            </a:r>
          </a:p>
          <a:p>
            <a:endParaRPr lang="ro-RO" sz="1000"/>
          </a:p>
          <a:p>
            <a:pPr marL="514350" indent="-514350" algn="ctr" eaLnBrk="1" hangingPunct="1">
              <a:buNone/>
              <a:defRPr/>
            </a:pPr>
            <a:r>
              <a:rPr lang="en-US" sz="2400">
                <a:solidFill>
                  <a:srgbClr val="FF0000"/>
                </a:solidFill>
                <a:effectLst>
                  <a:outerShdw blurRad="38100" dist="38100" dir="2700000" algn="tl">
                    <a:srgbClr val="000000">
                      <a:alpha val="43137"/>
                    </a:srgbClr>
                  </a:outerShdw>
                </a:effectLst>
                <a:latin typeface="UT Sans Bold" panose="00000500000000000000" pitchFamily="50" charset="0"/>
              </a:rPr>
              <a:t>.FOUR   frecvența   </a:t>
            </a:r>
            <a:r>
              <a:rPr lang="ro-RO" sz="2400">
                <a:solidFill>
                  <a:srgbClr val="FF0000"/>
                </a:solidFill>
                <a:effectLst>
                  <a:outerShdw blurRad="38100" dist="38100" dir="2700000" algn="tl">
                    <a:srgbClr val="000000">
                      <a:alpha val="43137"/>
                    </a:srgbClr>
                  </a:outerShdw>
                </a:effectLst>
                <a:latin typeface="UT Sans Bold" panose="00000500000000000000" pitchFamily="50" charset="0"/>
              </a:rPr>
              <a:t>nr. armonici  </a:t>
            </a:r>
            <a:r>
              <a:rPr lang="en-US" sz="2400">
                <a:solidFill>
                  <a:srgbClr val="FF0000"/>
                </a:solidFill>
                <a:effectLst>
                  <a:outerShdw blurRad="38100" dist="38100" dir="2700000" algn="tl">
                    <a:srgbClr val="000000">
                      <a:alpha val="43137"/>
                    </a:srgbClr>
                  </a:outerShdw>
                </a:effectLst>
                <a:latin typeface="UT Sans Bold" panose="00000500000000000000" pitchFamily="50" charset="0"/>
              </a:rPr>
              <a:t>IESIRE_var1   &lt;IESIRE_var2…&gt;</a:t>
            </a:r>
          </a:p>
          <a:p>
            <a:pPr marL="109537" indent="0" algn="ctr">
              <a:buNone/>
            </a:pPr>
            <a:endParaRPr lang="ro-RO" sz="1000"/>
          </a:p>
          <a:p>
            <a:pPr marL="781812" lvl="1" indent="-342900">
              <a:spcBef>
                <a:spcPts val="324"/>
              </a:spcBef>
              <a:defRPr/>
            </a:pPr>
            <a:r>
              <a:rPr lang="en-US" sz="2000" b="1">
                <a:solidFill>
                  <a:srgbClr val="0070C0"/>
                </a:solidFill>
              </a:rPr>
              <a:t>frecvența</a:t>
            </a:r>
            <a:r>
              <a:rPr lang="ro-RO" sz="2000" b="1">
                <a:solidFill>
                  <a:srgbClr val="0070C0"/>
                </a:solidFill>
              </a:rPr>
              <a:t> </a:t>
            </a:r>
            <a:r>
              <a:rPr lang="en-US" sz="2000"/>
              <a:t> reprezintă frecvența fundamentală (în Capture este denumită </a:t>
            </a:r>
            <a:r>
              <a:rPr lang="en-US" sz="2000" b="1">
                <a:solidFill>
                  <a:srgbClr val="0070C0"/>
                </a:solidFill>
              </a:rPr>
              <a:t>Center Frequency</a:t>
            </a:r>
            <a:r>
              <a:rPr lang="en-US" sz="2000"/>
              <a:t>)</a:t>
            </a:r>
            <a:r>
              <a:rPr lang="ro-RO" sz="2000"/>
              <a:t>;</a:t>
            </a:r>
          </a:p>
          <a:p>
            <a:pPr marL="781812" lvl="1" indent="-342900">
              <a:spcBef>
                <a:spcPts val="324"/>
              </a:spcBef>
              <a:defRPr/>
            </a:pPr>
            <a:r>
              <a:rPr lang="ro-RO" sz="2100" b="1">
                <a:solidFill>
                  <a:srgbClr val="0070C0"/>
                </a:solidFill>
              </a:rPr>
              <a:t>nr. armonici </a:t>
            </a:r>
            <a:r>
              <a:rPr lang="ro-RO" sz="2000"/>
              <a:t>– numărul de armonici pentru care se face analiza;</a:t>
            </a:r>
            <a:endParaRPr lang="en-US" sz="2000"/>
          </a:p>
          <a:p>
            <a:pPr marL="781812" lvl="1" indent="-342900">
              <a:spcBef>
                <a:spcPts val="324"/>
              </a:spcBef>
              <a:defRPr/>
            </a:pPr>
            <a:r>
              <a:rPr lang="en-US" sz="2000" b="1">
                <a:solidFill>
                  <a:srgbClr val="0070C0"/>
                </a:solidFill>
              </a:rPr>
              <a:t>IESIRE_var1   &lt;IESIRE_var2…&gt; </a:t>
            </a:r>
            <a:r>
              <a:rPr lang="en-US" sz="2000"/>
              <a:t>sunt variabilele de ieşire, tensiune sau curent, ale căror componente spectrale urmează a fi calculate.</a:t>
            </a:r>
          </a:p>
          <a:p>
            <a:pPr marL="712788" lvl="1" indent="-457200" fontAlgn="auto">
              <a:spcAft>
                <a:spcPts val="0"/>
              </a:spcAft>
              <a:buFontTx/>
              <a:buNone/>
              <a:defRPr/>
            </a:pPr>
            <a:r>
              <a:rPr lang="ro-RO" sz="1800" b="1">
                <a:solidFill>
                  <a:srgbClr val="0070C0"/>
                </a:solidFill>
              </a:rPr>
              <a:t>Observații:</a:t>
            </a:r>
          </a:p>
          <a:p>
            <a:pPr marL="541338" lvl="1" indent="-285750">
              <a:buSzPct val="100000"/>
              <a:defRPr/>
            </a:pPr>
            <a:r>
              <a:rPr lang="ro-RO" sz="1800">
                <a:solidFill>
                  <a:srgbClr val="0070C0"/>
                </a:solidFill>
              </a:rPr>
              <a:t>Analiza Fourier se folosește împreună cu declarația </a:t>
            </a:r>
            <a:r>
              <a:rPr lang="ro-RO" sz="1800" b="1">
                <a:solidFill>
                  <a:srgbClr val="0070C0"/>
                </a:solidFill>
              </a:rPr>
              <a:t>.TRAN</a:t>
            </a:r>
            <a:r>
              <a:rPr lang="en-US" sz="1800">
                <a:solidFill>
                  <a:srgbClr val="0070C0"/>
                </a:solidFill>
              </a:rPr>
              <a:t>;</a:t>
            </a:r>
            <a:endParaRPr lang="ro-RO" sz="1800">
              <a:solidFill>
                <a:srgbClr val="0070C0"/>
              </a:solidFill>
            </a:endParaRPr>
          </a:p>
          <a:p>
            <a:pPr marL="541338" lvl="1" indent="-285750">
              <a:buSzPct val="100000"/>
              <a:defRPr/>
            </a:pPr>
            <a:r>
              <a:rPr lang="en-US" sz="1800">
                <a:solidFill>
                  <a:srgbClr val="0070C0"/>
                </a:solidFill>
              </a:rPr>
              <a:t>Numărul implicit de armonici este egal cu 9 </a:t>
            </a:r>
            <a:r>
              <a:rPr lang="ro-RO" sz="1800">
                <a:solidFill>
                  <a:srgbClr val="0070C0"/>
                </a:solidFill>
              </a:rPr>
              <a:t>iar maxim </a:t>
            </a:r>
            <a:r>
              <a:rPr lang="en-US" sz="1800">
                <a:solidFill>
                  <a:srgbClr val="0070C0"/>
                </a:solidFill>
              </a:rPr>
              <a:t>≤100;</a:t>
            </a:r>
            <a:endParaRPr lang="ro-RO" sz="1800">
              <a:solidFill>
                <a:srgbClr val="0070C0"/>
              </a:solidFill>
            </a:endParaRPr>
          </a:p>
          <a:p>
            <a:pPr marL="541338" lvl="1" indent="-285750">
              <a:buSzPct val="100000"/>
              <a:defRPr/>
            </a:pPr>
            <a:r>
              <a:rPr lang="en-US" sz="1800">
                <a:solidFill>
                  <a:srgbClr val="0070C0"/>
                </a:solidFill>
              </a:rPr>
              <a:t>Se raporteză şi valoarea de c.c. a variabilei/variabilelor de ieşire;</a:t>
            </a:r>
            <a:endParaRPr lang="ro-RO" sz="1800">
              <a:solidFill>
                <a:srgbClr val="0070C0"/>
              </a:solidFill>
            </a:endParaRPr>
          </a:p>
          <a:p>
            <a:pPr marL="541338" lvl="1" indent="-285750">
              <a:buSzPct val="100000"/>
              <a:defRPr/>
            </a:pPr>
            <a:r>
              <a:rPr lang="en-US" sz="1800">
                <a:solidFill>
                  <a:srgbClr val="0070C0"/>
                </a:solidFill>
              </a:rPr>
              <a:t>Se raportează şi distorsiunile armonice totale (</a:t>
            </a:r>
            <a:r>
              <a:rPr lang="en-US" sz="1800" b="1">
                <a:solidFill>
                  <a:srgbClr val="0070C0"/>
                </a:solidFill>
              </a:rPr>
              <a:t>THD</a:t>
            </a:r>
            <a:r>
              <a:rPr lang="en-US" sz="1800">
                <a:solidFill>
                  <a:srgbClr val="0070C0"/>
                </a:solidFill>
              </a:rPr>
              <a:t> – Total Harmonic Distortion).</a:t>
            </a:r>
            <a:endParaRPr lang="ro-RO" sz="1200">
              <a:solidFill>
                <a:srgbClr val="0070C0"/>
              </a:solidFill>
            </a:endParaRPr>
          </a:p>
        </p:txBody>
      </p:sp>
      <p:sp>
        <p:nvSpPr>
          <p:cNvPr id="4" name="Date Placeholder 3"/>
          <p:cNvSpPr>
            <a:spLocks noGrp="1"/>
          </p:cNvSpPr>
          <p:nvPr>
            <p:ph type="dt" sz="half" idx="10"/>
          </p:nvPr>
        </p:nvSpPr>
        <p:spPr/>
        <p:txBody>
          <a:bodyPr/>
          <a:lstStyle/>
          <a:p>
            <a:pPr>
              <a:defRPr/>
            </a:pPr>
            <a:fld id="{1BF84808-F79B-4B8E-AF43-D0BC33177F43}" type="datetime1">
              <a:rPr lang="en-US" smtClean="0"/>
              <a:t>11/6/2018</a:t>
            </a:fld>
            <a:endParaRPr lang="en-US"/>
          </a:p>
        </p:txBody>
      </p:sp>
      <p:sp>
        <p:nvSpPr>
          <p:cNvPr id="5" name="Footer Placeholder 4"/>
          <p:cNvSpPr>
            <a:spLocks noGrp="1"/>
          </p:cNvSpPr>
          <p:nvPr>
            <p:ph type="ftr" sz="quarter" idx="11"/>
          </p:nvPr>
        </p:nvSpPr>
        <p:spPr/>
        <p:txBody>
          <a:bodyPr/>
          <a:lstStyle/>
          <a:p>
            <a:pPr>
              <a:defRPr/>
            </a:pPr>
            <a:r>
              <a:rPr lang="en-US"/>
              <a:t>Modele SPICE - Cursul 3</a:t>
            </a:r>
          </a:p>
        </p:txBody>
      </p:sp>
      <p:sp>
        <p:nvSpPr>
          <p:cNvPr id="6" name="Slide Number Placeholder 5"/>
          <p:cNvSpPr>
            <a:spLocks noGrp="1"/>
          </p:cNvSpPr>
          <p:nvPr>
            <p:ph type="sldNum" sz="quarter" idx="12"/>
          </p:nvPr>
        </p:nvSpPr>
        <p:spPr/>
        <p:txBody>
          <a:bodyPr/>
          <a:lstStyle/>
          <a:p>
            <a:pPr>
              <a:defRPr/>
            </a:pPr>
            <a:fld id="{C1F14064-7457-46AB-B0D2-1CC93FD47D31}" type="slidenum">
              <a:rPr lang="en-US" smtClean="0"/>
              <a:pPr>
                <a:defRPr/>
              </a:pPr>
              <a:t>33</a:t>
            </a:fld>
            <a:endParaRPr lang="en-US"/>
          </a:p>
        </p:txBody>
      </p:sp>
    </p:spTree>
    <p:extLst>
      <p:ext uri="{BB962C8B-B14F-4D97-AF65-F5344CB8AC3E}">
        <p14:creationId xmlns:p14="http://schemas.microsoft.com/office/powerpoint/2010/main" val="17158710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US" sz="3200">
                <a:latin typeface="UT Sans" panose="00000500000000000000" pitchFamily="50" charset="0"/>
              </a:rPr>
              <a:t>Analiz</a:t>
            </a:r>
            <a:r>
              <a:rPr lang="ro-RO" sz="3200">
                <a:latin typeface="UT Sans" panose="00000500000000000000" pitchFamily="50" charset="0"/>
              </a:rPr>
              <a:t>a în timp</a:t>
            </a:r>
            <a:br>
              <a:rPr lang="ro-RO" sz="3200">
                <a:latin typeface="UT Sans" panose="00000500000000000000" pitchFamily="50" charset="0"/>
              </a:rPr>
            </a:br>
            <a:r>
              <a:rPr lang="ro-RO" sz="2800">
                <a:latin typeface="UT Sans" panose="00000500000000000000" pitchFamily="50" charset="0"/>
              </a:rPr>
              <a:t>Exemplul 3</a:t>
            </a:r>
            <a:endParaRPr lang="en-US" sz="3200">
              <a:latin typeface="UT Sans" panose="00000500000000000000" pitchFamily="50" charset="0"/>
            </a:endParaRPr>
          </a:p>
        </p:txBody>
      </p:sp>
      <p:sp>
        <p:nvSpPr>
          <p:cNvPr id="2" name="Content Placeholder 1"/>
          <p:cNvSpPr>
            <a:spLocks noGrp="1"/>
          </p:cNvSpPr>
          <p:nvPr>
            <p:ph idx="1"/>
          </p:nvPr>
        </p:nvSpPr>
        <p:spPr/>
        <p:txBody>
          <a:bodyPr/>
          <a:lstStyle/>
          <a:p>
            <a:r>
              <a:rPr lang="ro-RO">
                <a:latin typeface="UT Sans" panose="00000500000000000000" pitchFamily="50" charset="0"/>
              </a:rPr>
              <a:t>Determinați răspunsul în timp al circuitului din figură şi distorsiunile armonice totale (THD):</a:t>
            </a:r>
            <a:endParaRPr lang="en-US">
              <a:latin typeface="UT Sans" panose="00000500000000000000" pitchFamily="50" charset="0"/>
            </a:endParaRPr>
          </a:p>
        </p:txBody>
      </p:sp>
      <p:sp>
        <p:nvSpPr>
          <p:cNvPr id="4" name="Date Placeholder 3"/>
          <p:cNvSpPr>
            <a:spLocks noGrp="1"/>
          </p:cNvSpPr>
          <p:nvPr>
            <p:ph type="dt" sz="half" idx="10"/>
          </p:nvPr>
        </p:nvSpPr>
        <p:spPr/>
        <p:txBody>
          <a:bodyPr/>
          <a:lstStyle/>
          <a:p>
            <a:pPr>
              <a:defRPr/>
            </a:pPr>
            <a:fld id="{5972C64A-5A84-446E-90A8-6E0E32018E33}" type="datetime1">
              <a:rPr lang="en-US" smtClean="0"/>
              <a:t>11/6/2018</a:t>
            </a:fld>
            <a:endParaRPr lang="en-US"/>
          </a:p>
        </p:txBody>
      </p:sp>
      <p:sp>
        <p:nvSpPr>
          <p:cNvPr id="5" name="Footer Placeholder 4"/>
          <p:cNvSpPr>
            <a:spLocks noGrp="1"/>
          </p:cNvSpPr>
          <p:nvPr>
            <p:ph type="ftr" sz="quarter" idx="11"/>
          </p:nvPr>
        </p:nvSpPr>
        <p:spPr/>
        <p:txBody>
          <a:bodyPr/>
          <a:lstStyle/>
          <a:p>
            <a:pPr>
              <a:defRPr/>
            </a:pPr>
            <a:r>
              <a:rPr lang="en-US"/>
              <a:t>Modele SPICE - Cursul 3</a:t>
            </a:r>
          </a:p>
        </p:txBody>
      </p:sp>
      <p:sp>
        <p:nvSpPr>
          <p:cNvPr id="6" name="Slide Number Placeholder 5"/>
          <p:cNvSpPr>
            <a:spLocks noGrp="1"/>
          </p:cNvSpPr>
          <p:nvPr>
            <p:ph type="sldNum" sz="quarter" idx="12"/>
          </p:nvPr>
        </p:nvSpPr>
        <p:spPr/>
        <p:txBody>
          <a:bodyPr/>
          <a:lstStyle/>
          <a:p>
            <a:pPr>
              <a:defRPr/>
            </a:pPr>
            <a:fld id="{7152D34D-4599-4858-AFCF-7CA82FCC12FD}" type="slidenum">
              <a:rPr lang="en-US" smtClean="0"/>
              <a:pPr>
                <a:defRPr/>
              </a:pPr>
              <a:t>34</a:t>
            </a:fld>
            <a:endParaRPr lang="en-US"/>
          </a:p>
        </p:txBody>
      </p:sp>
      <p:pic>
        <p:nvPicPr>
          <p:cNvPr id="7" name="Picture 6"/>
          <p:cNvPicPr>
            <a:picLocks noChangeAspect="1"/>
          </p:cNvPicPr>
          <p:nvPr/>
        </p:nvPicPr>
        <p:blipFill>
          <a:blip r:embed="rId2"/>
          <a:stretch>
            <a:fillRect/>
          </a:stretch>
        </p:blipFill>
        <p:spPr>
          <a:xfrm>
            <a:off x="2514600" y="2936136"/>
            <a:ext cx="4214813" cy="2778864"/>
          </a:xfrm>
          <a:prstGeom prst="rect">
            <a:avLst/>
          </a:prstGeom>
        </p:spPr>
      </p:pic>
    </p:spTree>
    <p:extLst>
      <p:ext uri="{BB962C8B-B14F-4D97-AF65-F5344CB8AC3E}">
        <p14:creationId xmlns:p14="http://schemas.microsoft.com/office/powerpoint/2010/main" val="386922762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US" sz="3200">
                <a:latin typeface="UT Sans" panose="00000500000000000000" pitchFamily="50" charset="0"/>
              </a:rPr>
              <a:t>Analiz</a:t>
            </a:r>
            <a:r>
              <a:rPr lang="ro-RO" sz="3200">
                <a:latin typeface="UT Sans" panose="00000500000000000000" pitchFamily="50" charset="0"/>
              </a:rPr>
              <a:t>a în timp</a:t>
            </a:r>
            <a:br>
              <a:rPr lang="ro-RO" sz="3200">
                <a:latin typeface="UT Sans" panose="00000500000000000000" pitchFamily="50" charset="0"/>
              </a:rPr>
            </a:br>
            <a:r>
              <a:rPr lang="ro-RO" sz="2800">
                <a:latin typeface="UT Sans" panose="00000500000000000000" pitchFamily="50" charset="0"/>
              </a:rPr>
              <a:t>Exemplul 3</a:t>
            </a:r>
            <a:endParaRPr lang="en-US" sz="3200">
              <a:latin typeface="UT Sans" panose="00000500000000000000" pitchFamily="50" charset="0"/>
            </a:endParaRPr>
          </a:p>
        </p:txBody>
      </p:sp>
      <p:sp>
        <p:nvSpPr>
          <p:cNvPr id="2" name="Content Placeholder 1"/>
          <p:cNvSpPr>
            <a:spLocks noGrp="1"/>
          </p:cNvSpPr>
          <p:nvPr>
            <p:ph idx="1"/>
          </p:nvPr>
        </p:nvSpPr>
        <p:spPr/>
        <p:txBody>
          <a:bodyPr/>
          <a:lstStyle/>
          <a:p>
            <a:r>
              <a:rPr lang="ro-RO">
                <a:latin typeface="UT Sans" panose="00000500000000000000" pitchFamily="50" charset="0"/>
              </a:rPr>
              <a:t>Declarațiile analizelor în timp şi Fourier sunt:</a:t>
            </a:r>
            <a:endParaRPr lang="en-US">
              <a:latin typeface="UT Sans" panose="00000500000000000000" pitchFamily="50" charset="0"/>
            </a:endParaRPr>
          </a:p>
        </p:txBody>
      </p:sp>
      <p:sp>
        <p:nvSpPr>
          <p:cNvPr id="4" name="Date Placeholder 3"/>
          <p:cNvSpPr>
            <a:spLocks noGrp="1"/>
          </p:cNvSpPr>
          <p:nvPr>
            <p:ph type="dt" sz="half" idx="10"/>
          </p:nvPr>
        </p:nvSpPr>
        <p:spPr/>
        <p:txBody>
          <a:bodyPr/>
          <a:lstStyle/>
          <a:p>
            <a:pPr>
              <a:defRPr/>
            </a:pPr>
            <a:fld id="{273AE991-922C-420C-A211-EE9EF79063AF}" type="datetime1">
              <a:rPr lang="en-US" smtClean="0"/>
              <a:t>11/6/2018</a:t>
            </a:fld>
            <a:endParaRPr lang="en-US"/>
          </a:p>
        </p:txBody>
      </p:sp>
      <p:sp>
        <p:nvSpPr>
          <p:cNvPr id="5" name="Footer Placeholder 4"/>
          <p:cNvSpPr>
            <a:spLocks noGrp="1"/>
          </p:cNvSpPr>
          <p:nvPr>
            <p:ph type="ftr" sz="quarter" idx="11"/>
          </p:nvPr>
        </p:nvSpPr>
        <p:spPr/>
        <p:txBody>
          <a:bodyPr/>
          <a:lstStyle/>
          <a:p>
            <a:pPr>
              <a:defRPr/>
            </a:pPr>
            <a:r>
              <a:rPr lang="en-US"/>
              <a:t>Modele SPICE - Cursul 3</a:t>
            </a:r>
          </a:p>
        </p:txBody>
      </p:sp>
      <p:sp>
        <p:nvSpPr>
          <p:cNvPr id="6" name="Slide Number Placeholder 5"/>
          <p:cNvSpPr>
            <a:spLocks noGrp="1"/>
          </p:cNvSpPr>
          <p:nvPr>
            <p:ph type="sldNum" sz="quarter" idx="12"/>
          </p:nvPr>
        </p:nvSpPr>
        <p:spPr/>
        <p:txBody>
          <a:bodyPr/>
          <a:lstStyle/>
          <a:p>
            <a:pPr>
              <a:defRPr/>
            </a:pPr>
            <a:fld id="{7152D34D-4599-4858-AFCF-7CA82FCC12FD}" type="slidenum">
              <a:rPr lang="en-US" smtClean="0"/>
              <a:pPr>
                <a:defRPr/>
              </a:pPr>
              <a:t>35</a:t>
            </a:fld>
            <a:endParaRPr lang="en-US"/>
          </a:p>
        </p:txBody>
      </p:sp>
      <p:pic>
        <p:nvPicPr>
          <p:cNvPr id="9" name="Picture 8"/>
          <p:cNvPicPr>
            <a:picLocks noChangeAspect="1"/>
          </p:cNvPicPr>
          <p:nvPr/>
        </p:nvPicPr>
        <p:blipFill>
          <a:blip r:embed="rId2"/>
          <a:stretch>
            <a:fillRect/>
          </a:stretch>
        </p:blipFill>
        <p:spPr>
          <a:xfrm>
            <a:off x="152400" y="2407920"/>
            <a:ext cx="4975860" cy="3840480"/>
          </a:xfrm>
          <a:prstGeom prst="rect">
            <a:avLst/>
          </a:prstGeom>
        </p:spPr>
      </p:pic>
      <p:pic>
        <p:nvPicPr>
          <p:cNvPr id="10" name="Picture 9"/>
          <p:cNvPicPr>
            <a:picLocks noChangeAspect="1"/>
          </p:cNvPicPr>
          <p:nvPr/>
        </p:nvPicPr>
        <p:blipFill>
          <a:blip r:embed="rId3"/>
          <a:stretch>
            <a:fillRect/>
          </a:stretch>
        </p:blipFill>
        <p:spPr>
          <a:xfrm>
            <a:off x="5297978" y="4038600"/>
            <a:ext cx="3672840" cy="2217420"/>
          </a:xfrm>
          <a:prstGeom prst="rect">
            <a:avLst/>
          </a:prstGeom>
        </p:spPr>
      </p:pic>
    </p:spTree>
    <p:extLst>
      <p:ext uri="{BB962C8B-B14F-4D97-AF65-F5344CB8AC3E}">
        <p14:creationId xmlns:p14="http://schemas.microsoft.com/office/powerpoint/2010/main" val="39095586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US" sz="3200">
                <a:latin typeface="UT Sans" panose="00000500000000000000" pitchFamily="50" charset="0"/>
              </a:rPr>
              <a:t>Analiz</a:t>
            </a:r>
            <a:r>
              <a:rPr lang="ro-RO" sz="3200">
                <a:latin typeface="UT Sans" panose="00000500000000000000" pitchFamily="50" charset="0"/>
              </a:rPr>
              <a:t>a în timp</a:t>
            </a:r>
            <a:br>
              <a:rPr lang="ro-RO" sz="3200">
                <a:latin typeface="UT Sans" panose="00000500000000000000" pitchFamily="50" charset="0"/>
              </a:rPr>
            </a:br>
            <a:r>
              <a:rPr lang="ro-RO" sz="2800">
                <a:latin typeface="UT Sans" panose="00000500000000000000" pitchFamily="50" charset="0"/>
              </a:rPr>
              <a:t>Exemplul 3</a:t>
            </a:r>
            <a:endParaRPr lang="en-US" sz="3200">
              <a:latin typeface="UT Sans" panose="00000500000000000000" pitchFamily="50" charset="0"/>
            </a:endParaRPr>
          </a:p>
        </p:txBody>
      </p:sp>
      <p:sp>
        <p:nvSpPr>
          <p:cNvPr id="2" name="Content Placeholder 1"/>
          <p:cNvSpPr>
            <a:spLocks noGrp="1"/>
          </p:cNvSpPr>
          <p:nvPr>
            <p:ph idx="1"/>
          </p:nvPr>
        </p:nvSpPr>
        <p:spPr/>
        <p:txBody>
          <a:bodyPr/>
          <a:lstStyle/>
          <a:p>
            <a:r>
              <a:rPr lang="ro-RO">
                <a:latin typeface="UT Sans" panose="00000500000000000000" pitchFamily="50" charset="0"/>
              </a:rPr>
              <a:t>Răspunsul în timp al circuitului este:</a:t>
            </a:r>
            <a:endParaRPr lang="en-US">
              <a:latin typeface="UT Sans" panose="00000500000000000000" pitchFamily="50" charset="0"/>
            </a:endParaRPr>
          </a:p>
        </p:txBody>
      </p:sp>
      <p:sp>
        <p:nvSpPr>
          <p:cNvPr id="4" name="Date Placeholder 3"/>
          <p:cNvSpPr>
            <a:spLocks noGrp="1"/>
          </p:cNvSpPr>
          <p:nvPr>
            <p:ph type="dt" sz="half" idx="10"/>
          </p:nvPr>
        </p:nvSpPr>
        <p:spPr/>
        <p:txBody>
          <a:bodyPr/>
          <a:lstStyle/>
          <a:p>
            <a:pPr>
              <a:defRPr/>
            </a:pPr>
            <a:fld id="{24BE341A-4E94-495E-9E0C-6293963ACB15}" type="datetime1">
              <a:rPr lang="en-US" smtClean="0"/>
              <a:t>11/6/2018</a:t>
            </a:fld>
            <a:endParaRPr lang="en-US"/>
          </a:p>
        </p:txBody>
      </p:sp>
      <p:sp>
        <p:nvSpPr>
          <p:cNvPr id="5" name="Footer Placeholder 4"/>
          <p:cNvSpPr>
            <a:spLocks noGrp="1"/>
          </p:cNvSpPr>
          <p:nvPr>
            <p:ph type="ftr" sz="quarter" idx="11"/>
          </p:nvPr>
        </p:nvSpPr>
        <p:spPr/>
        <p:txBody>
          <a:bodyPr/>
          <a:lstStyle/>
          <a:p>
            <a:pPr>
              <a:defRPr/>
            </a:pPr>
            <a:r>
              <a:rPr lang="en-US"/>
              <a:t>Modele SPICE - Cursul 3</a:t>
            </a:r>
          </a:p>
        </p:txBody>
      </p:sp>
      <p:sp>
        <p:nvSpPr>
          <p:cNvPr id="6" name="Slide Number Placeholder 5"/>
          <p:cNvSpPr>
            <a:spLocks noGrp="1"/>
          </p:cNvSpPr>
          <p:nvPr>
            <p:ph type="sldNum" sz="quarter" idx="12"/>
          </p:nvPr>
        </p:nvSpPr>
        <p:spPr/>
        <p:txBody>
          <a:bodyPr/>
          <a:lstStyle/>
          <a:p>
            <a:pPr>
              <a:defRPr/>
            </a:pPr>
            <a:fld id="{7152D34D-4599-4858-AFCF-7CA82FCC12FD}" type="slidenum">
              <a:rPr lang="en-US" smtClean="0"/>
              <a:pPr>
                <a:defRPr/>
              </a:pPr>
              <a:t>36</a:t>
            </a:fld>
            <a:endParaRPr lang="en-US"/>
          </a:p>
        </p:txBody>
      </p:sp>
      <p:sp>
        <p:nvSpPr>
          <p:cNvPr id="7" name="TextBox 6"/>
          <p:cNvSpPr txBox="1"/>
          <p:nvPr/>
        </p:nvSpPr>
        <p:spPr>
          <a:xfrm>
            <a:off x="533400" y="5576023"/>
            <a:ext cx="7620000" cy="646331"/>
          </a:xfrm>
          <a:prstGeom prst="rect">
            <a:avLst/>
          </a:prstGeom>
          <a:noFill/>
        </p:spPr>
        <p:txBody>
          <a:bodyPr wrap="square" rtlCol="0">
            <a:spAutoFit/>
          </a:bodyPr>
          <a:lstStyle/>
          <a:p>
            <a:r>
              <a:rPr lang="en-US" b="1">
                <a:solidFill>
                  <a:srgbClr val="00B050"/>
                </a:solidFill>
                <a:latin typeface="UT Sans" panose="00000500000000000000" pitchFamily="50" charset="0"/>
              </a:rPr>
              <a:t>Verde</a:t>
            </a:r>
            <a:r>
              <a:rPr lang="en-US">
                <a:latin typeface="UT Sans" panose="00000500000000000000" pitchFamily="50" charset="0"/>
              </a:rPr>
              <a:t> - Semnalul de intrare</a:t>
            </a:r>
          </a:p>
          <a:p>
            <a:r>
              <a:rPr lang="ro-RO" b="1">
                <a:solidFill>
                  <a:srgbClr val="FF0000"/>
                </a:solidFill>
                <a:latin typeface="UT Sans" panose="00000500000000000000" pitchFamily="50" charset="0"/>
              </a:rPr>
              <a:t>Roşu</a:t>
            </a:r>
            <a:r>
              <a:rPr lang="ro-RO">
                <a:latin typeface="UT Sans" panose="00000500000000000000" pitchFamily="50" charset="0"/>
              </a:rPr>
              <a:t>  - </a:t>
            </a:r>
            <a:r>
              <a:rPr lang="en-US">
                <a:latin typeface="UT Sans" panose="00000500000000000000" pitchFamily="50" charset="0"/>
              </a:rPr>
              <a:t>Semnalul de ie</a:t>
            </a:r>
            <a:r>
              <a:rPr lang="ro-RO">
                <a:latin typeface="UT Sans" panose="00000500000000000000" pitchFamily="50" charset="0"/>
              </a:rPr>
              <a:t>şi</a:t>
            </a:r>
            <a:r>
              <a:rPr lang="en-US">
                <a:latin typeface="UT Sans" panose="00000500000000000000" pitchFamily="50" charset="0"/>
              </a:rPr>
              <a:t>re</a:t>
            </a:r>
            <a:r>
              <a:rPr lang="ro-RO">
                <a:latin typeface="UT Sans" panose="00000500000000000000" pitchFamily="50" charset="0"/>
              </a:rPr>
              <a:t> (defazat cu -180</a:t>
            </a:r>
            <a:r>
              <a:rPr lang="ro-RO">
                <a:latin typeface="UT Sans" panose="00000500000000000000" pitchFamily="50" charset="0"/>
                <a:sym typeface="Symbol"/>
              </a:rPr>
              <a:t> față de cel de intrare)</a:t>
            </a:r>
            <a:endParaRPr lang="en-US">
              <a:latin typeface="UT Sans" panose="00000500000000000000" pitchFamily="50" charset="0"/>
            </a:endParaRPr>
          </a:p>
        </p:txBody>
      </p:sp>
      <p:pic>
        <p:nvPicPr>
          <p:cNvPr id="12" name="Picture 11"/>
          <p:cNvPicPr/>
          <p:nvPr/>
        </p:nvPicPr>
        <p:blipFill>
          <a:blip r:embed="rId2">
            <a:extLst>
              <a:ext uri="{28A0092B-C50C-407E-A947-70E740481C1C}">
                <a14:useLocalDpi xmlns:a14="http://schemas.microsoft.com/office/drawing/2010/main" val="0"/>
              </a:ext>
            </a:extLst>
          </a:blip>
          <a:srcRect/>
          <a:stretch>
            <a:fillRect/>
          </a:stretch>
        </p:blipFill>
        <p:spPr bwMode="auto">
          <a:xfrm>
            <a:off x="168910" y="2215649"/>
            <a:ext cx="8746490" cy="3124200"/>
          </a:xfrm>
          <a:prstGeom prst="rect">
            <a:avLst/>
          </a:prstGeom>
          <a:noFill/>
          <a:ln>
            <a:noFill/>
          </a:ln>
        </p:spPr>
      </p:pic>
    </p:spTree>
    <p:extLst>
      <p:ext uri="{BB962C8B-B14F-4D97-AF65-F5344CB8AC3E}">
        <p14:creationId xmlns:p14="http://schemas.microsoft.com/office/powerpoint/2010/main" val="179417365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US" sz="3200">
                <a:latin typeface="UT Sans" panose="00000500000000000000" pitchFamily="50" charset="0"/>
              </a:rPr>
              <a:t>Analiz</a:t>
            </a:r>
            <a:r>
              <a:rPr lang="ro-RO" sz="3200">
                <a:latin typeface="UT Sans" panose="00000500000000000000" pitchFamily="50" charset="0"/>
              </a:rPr>
              <a:t>a în timp</a:t>
            </a:r>
            <a:br>
              <a:rPr lang="ro-RO" sz="3200">
                <a:latin typeface="UT Sans" panose="00000500000000000000" pitchFamily="50" charset="0"/>
              </a:rPr>
            </a:br>
            <a:r>
              <a:rPr lang="ro-RO" sz="2800">
                <a:latin typeface="UT Sans" panose="00000500000000000000" pitchFamily="50" charset="0"/>
              </a:rPr>
              <a:t>Exemplul 3</a:t>
            </a:r>
            <a:endParaRPr lang="en-US" sz="3200">
              <a:latin typeface="UT Sans" panose="00000500000000000000" pitchFamily="50" charset="0"/>
            </a:endParaRPr>
          </a:p>
        </p:txBody>
      </p:sp>
      <p:sp>
        <p:nvSpPr>
          <p:cNvPr id="2" name="Content Placeholder 1"/>
          <p:cNvSpPr>
            <a:spLocks noGrp="1"/>
          </p:cNvSpPr>
          <p:nvPr>
            <p:ph idx="1"/>
          </p:nvPr>
        </p:nvSpPr>
        <p:spPr/>
        <p:txBody>
          <a:bodyPr/>
          <a:lstStyle/>
          <a:p>
            <a:r>
              <a:rPr lang="ro-RO">
                <a:latin typeface="UT Sans" panose="00000500000000000000" pitchFamily="50" charset="0"/>
              </a:rPr>
              <a:t>THD se citeşte din fişierul de ieşire:</a:t>
            </a:r>
            <a:br>
              <a:rPr lang="ro-RO">
                <a:latin typeface="UT Sans" panose="00000500000000000000" pitchFamily="50" charset="0"/>
              </a:rPr>
            </a:br>
            <a:r>
              <a:rPr lang="ro-RO">
                <a:latin typeface="UT Sans" panose="00000500000000000000" pitchFamily="50" charset="0"/>
                <a:hlinkClick r:id="rId2" action="ppaction://hlinkfile"/>
              </a:rPr>
              <a:t>C3-ex3.out</a:t>
            </a:r>
            <a:endParaRPr lang="ro-RO">
              <a:latin typeface="UT Sans" panose="00000500000000000000" pitchFamily="50" charset="0"/>
            </a:endParaRPr>
          </a:p>
          <a:p>
            <a:endParaRPr lang="ro-RO"/>
          </a:p>
          <a:p>
            <a:pPr marL="0" indent="0" algn="ctr">
              <a:buNone/>
            </a:pPr>
            <a:r>
              <a:rPr lang="ro-RO" sz="2000">
                <a:latin typeface="Courier New" panose="02070309020205020404" pitchFamily="49" charset="0"/>
                <a:cs typeface="Courier New" panose="02070309020205020404" pitchFamily="49" charset="0"/>
              </a:rPr>
              <a:t>TOTAL HARMONIC DISTORTION =   1.0780E+00 PERCENT</a:t>
            </a:r>
          </a:p>
          <a:p>
            <a:pPr marL="0" indent="0">
              <a:buNone/>
            </a:pPr>
            <a:endParaRPr lang="ro-RO"/>
          </a:p>
          <a:p>
            <a:pPr marL="0" indent="0">
              <a:buNone/>
            </a:pPr>
            <a:r>
              <a:rPr lang="ro-RO">
                <a:latin typeface="UT Sans" panose="00000500000000000000" pitchFamily="50" charset="0"/>
              </a:rPr>
              <a:t>adică</a:t>
            </a:r>
          </a:p>
          <a:p>
            <a:pPr marL="0" indent="0">
              <a:buNone/>
            </a:pPr>
            <a:r>
              <a:rPr lang="ro-RO">
                <a:latin typeface="UT Sans" panose="00000500000000000000" pitchFamily="50" charset="0"/>
              </a:rPr>
              <a:t>THD=1,078%</a:t>
            </a:r>
            <a:endParaRPr lang="en-US">
              <a:latin typeface="UT Sans" panose="00000500000000000000" pitchFamily="50" charset="0"/>
            </a:endParaRPr>
          </a:p>
        </p:txBody>
      </p:sp>
      <p:sp>
        <p:nvSpPr>
          <p:cNvPr id="4" name="Date Placeholder 3"/>
          <p:cNvSpPr>
            <a:spLocks noGrp="1"/>
          </p:cNvSpPr>
          <p:nvPr>
            <p:ph type="dt" sz="half" idx="10"/>
          </p:nvPr>
        </p:nvSpPr>
        <p:spPr/>
        <p:txBody>
          <a:bodyPr/>
          <a:lstStyle/>
          <a:p>
            <a:pPr>
              <a:defRPr/>
            </a:pPr>
            <a:fld id="{A53D76D6-72B9-4704-8C75-5B34E8E95E89}" type="datetime1">
              <a:rPr lang="en-US" smtClean="0"/>
              <a:t>11/6/2018</a:t>
            </a:fld>
            <a:endParaRPr lang="en-US"/>
          </a:p>
        </p:txBody>
      </p:sp>
      <p:sp>
        <p:nvSpPr>
          <p:cNvPr id="5" name="Footer Placeholder 4"/>
          <p:cNvSpPr>
            <a:spLocks noGrp="1"/>
          </p:cNvSpPr>
          <p:nvPr>
            <p:ph type="ftr" sz="quarter" idx="11"/>
          </p:nvPr>
        </p:nvSpPr>
        <p:spPr/>
        <p:txBody>
          <a:bodyPr/>
          <a:lstStyle/>
          <a:p>
            <a:pPr>
              <a:defRPr/>
            </a:pPr>
            <a:r>
              <a:rPr lang="en-US"/>
              <a:t>Modele SPICE - Cursul 3</a:t>
            </a:r>
          </a:p>
        </p:txBody>
      </p:sp>
      <p:sp>
        <p:nvSpPr>
          <p:cNvPr id="6" name="Slide Number Placeholder 5"/>
          <p:cNvSpPr>
            <a:spLocks noGrp="1"/>
          </p:cNvSpPr>
          <p:nvPr>
            <p:ph type="sldNum" sz="quarter" idx="12"/>
          </p:nvPr>
        </p:nvSpPr>
        <p:spPr/>
        <p:txBody>
          <a:bodyPr/>
          <a:lstStyle/>
          <a:p>
            <a:pPr>
              <a:defRPr/>
            </a:pPr>
            <a:fld id="{7152D34D-4599-4858-AFCF-7CA82FCC12FD}" type="slidenum">
              <a:rPr lang="en-US" smtClean="0"/>
              <a:pPr>
                <a:defRPr/>
              </a:pPr>
              <a:t>37</a:t>
            </a:fld>
            <a:endParaRPr lang="en-US"/>
          </a:p>
        </p:txBody>
      </p:sp>
    </p:spTree>
    <p:extLst>
      <p:ext uri="{BB962C8B-B14F-4D97-AF65-F5344CB8AC3E}">
        <p14:creationId xmlns:p14="http://schemas.microsoft.com/office/powerpoint/2010/main" val="128591765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normAutofit/>
          </a:bodyPr>
          <a:lstStyle/>
          <a:p>
            <a:pPr eaLnBrk="1" fontAlgn="auto" hangingPunct="1">
              <a:spcAft>
                <a:spcPts val="0"/>
              </a:spcAft>
              <a:defRPr/>
            </a:pPr>
            <a:r>
              <a:rPr lang="en-US" sz="3200">
                <a:latin typeface="UT Sans" panose="00000500000000000000" pitchFamily="50" charset="0"/>
              </a:rPr>
              <a:t>Analize SPICE</a:t>
            </a:r>
          </a:p>
        </p:txBody>
      </p:sp>
      <p:sp>
        <p:nvSpPr>
          <p:cNvPr id="7171" name="Content Placeholder 2"/>
          <p:cNvSpPr>
            <a:spLocks noGrp="1"/>
          </p:cNvSpPr>
          <p:nvPr>
            <p:ph idx="1"/>
          </p:nvPr>
        </p:nvSpPr>
        <p:spPr/>
        <p:txBody>
          <a:bodyPr>
            <a:normAutofit fontScale="92500" lnSpcReduction="10000"/>
          </a:bodyPr>
          <a:lstStyle/>
          <a:p>
            <a:pPr marL="365760" indent="-256032" eaLnBrk="1" fontAlgn="auto" hangingPunct="1">
              <a:spcAft>
                <a:spcPts val="0"/>
              </a:spcAft>
              <a:buFont typeface="Wingdings 3"/>
              <a:buNone/>
              <a:defRPr/>
            </a:pPr>
            <a:r>
              <a:rPr lang="ro-RO" sz="2800">
                <a:solidFill>
                  <a:srgbClr val="0070C0"/>
                </a:solidFill>
                <a:latin typeface="UT Sans Bold" panose="00000500000000000000" pitchFamily="50" charset="0"/>
              </a:rPr>
              <a:t>Rezultatul simulării şi variabilele de ieşire</a:t>
            </a:r>
          </a:p>
          <a:p>
            <a:pPr marL="365760" indent="-256032" eaLnBrk="1" fontAlgn="auto" hangingPunct="1">
              <a:spcAft>
                <a:spcPts val="0"/>
              </a:spcAft>
              <a:buFontTx/>
              <a:buNone/>
              <a:defRPr/>
            </a:pPr>
            <a:r>
              <a:rPr lang="ro-RO" sz="2400">
                <a:solidFill>
                  <a:srgbClr val="FF0000"/>
                </a:solidFill>
                <a:latin typeface="UT Sans" panose="00000500000000000000" pitchFamily="50" charset="0"/>
              </a:rPr>
              <a:t>.PRINT</a:t>
            </a:r>
            <a:r>
              <a:rPr lang="ro-RO" sz="2400">
                <a:solidFill>
                  <a:srgbClr val="0070C0"/>
                </a:solidFill>
                <a:latin typeface="UT Sans" panose="00000500000000000000" pitchFamily="50" charset="0"/>
              </a:rPr>
              <a:t> </a:t>
            </a:r>
            <a:r>
              <a:rPr lang="ro-RO" sz="2400">
                <a:latin typeface="UT Sans" panose="00000500000000000000" pitchFamily="50" charset="0"/>
              </a:rPr>
              <a:t>- prezentarea tabelară a variabilelor de ieşire şi</a:t>
            </a:r>
            <a:endParaRPr lang="en-US" sz="2400">
              <a:latin typeface="UT Sans" panose="00000500000000000000" pitchFamily="50" charset="0"/>
            </a:endParaRPr>
          </a:p>
          <a:p>
            <a:pPr marL="365760" indent="-256032" algn="just" eaLnBrk="1" fontAlgn="auto" hangingPunct="1">
              <a:spcAft>
                <a:spcPts val="0"/>
              </a:spcAft>
              <a:buFontTx/>
              <a:buNone/>
              <a:defRPr/>
            </a:pPr>
            <a:r>
              <a:rPr lang="ro-RO" sz="2400">
                <a:solidFill>
                  <a:srgbClr val="FF0000"/>
                </a:solidFill>
                <a:latin typeface="UT Sans" panose="00000500000000000000" pitchFamily="50" charset="0"/>
              </a:rPr>
              <a:t>.PLOT</a:t>
            </a:r>
            <a:r>
              <a:rPr lang="ro-RO" sz="2400">
                <a:solidFill>
                  <a:srgbClr val="0070C0"/>
                </a:solidFill>
                <a:latin typeface="UT Sans" panose="00000500000000000000" pitchFamily="50" charset="0"/>
              </a:rPr>
              <a:t> </a:t>
            </a:r>
            <a:r>
              <a:rPr lang="ro-RO" sz="2400">
                <a:latin typeface="UT Sans" panose="00000500000000000000" pitchFamily="50" charset="0"/>
              </a:rPr>
              <a:t>- prezentarea sub formă de grafic alfanumeric a variabilelor de ieşire.</a:t>
            </a:r>
            <a:endParaRPr lang="en-US" sz="2400">
              <a:latin typeface="UT Sans" panose="00000500000000000000" pitchFamily="50" charset="0"/>
            </a:endParaRPr>
          </a:p>
          <a:p>
            <a:pPr marL="452628" indent="-342900">
              <a:defRPr/>
            </a:pPr>
            <a:r>
              <a:rPr lang="ro-RO" sz="2400">
                <a:latin typeface="UT Sans" panose="00000500000000000000" pitchFamily="50" charset="0"/>
              </a:rPr>
              <a:t>Formatul general al declarațiilor este:</a:t>
            </a:r>
          </a:p>
          <a:p>
            <a:pPr marL="365760" indent="-256032" eaLnBrk="1" fontAlgn="auto" hangingPunct="1">
              <a:spcAft>
                <a:spcPts val="0"/>
              </a:spcAft>
              <a:buFont typeface="Wingdings 3"/>
              <a:buChar char=""/>
              <a:defRPr/>
            </a:pPr>
            <a:endParaRPr lang="ro-RO" sz="2400">
              <a:latin typeface="UT Sans" panose="00000500000000000000" pitchFamily="50" charset="0"/>
            </a:endParaRPr>
          </a:p>
          <a:p>
            <a:pPr marL="365760" indent="-256032" algn="ctr" eaLnBrk="1" fontAlgn="auto" hangingPunct="1">
              <a:spcAft>
                <a:spcPts val="0"/>
              </a:spcAft>
              <a:buNone/>
              <a:defRPr/>
            </a:pPr>
            <a:r>
              <a:rPr lang="ro-RO" sz="2600">
                <a:solidFill>
                  <a:srgbClr val="FF0000"/>
                </a:solidFill>
                <a:effectLst>
                  <a:outerShdw blurRad="38100" dist="38100" dir="2700000" algn="tl">
                    <a:srgbClr val="000000">
                      <a:alpha val="43137"/>
                    </a:srgbClr>
                  </a:outerShdw>
                </a:effectLst>
                <a:latin typeface="UT Sans Bold" panose="00000500000000000000" pitchFamily="50" charset="0"/>
              </a:rPr>
              <a:t>.PRINT/.PLOT   analiză_TIP   </a:t>
            </a:r>
            <a:r>
              <a:rPr lang="en-US" sz="2600">
                <a:solidFill>
                  <a:srgbClr val="FF0000"/>
                </a:solidFill>
                <a:effectLst>
                  <a:outerShdw blurRad="38100" dist="38100" dir="2700000" algn="tl">
                    <a:srgbClr val="000000">
                      <a:alpha val="43137"/>
                    </a:srgbClr>
                  </a:outerShdw>
                </a:effectLst>
                <a:latin typeface="UT Sans Bold" panose="00000500000000000000" pitchFamily="50" charset="0"/>
              </a:rPr>
              <a:t>IESIRE_var1</a:t>
            </a:r>
            <a:endParaRPr lang="ro-RO" sz="2600">
              <a:solidFill>
                <a:srgbClr val="FF0000"/>
              </a:solidFill>
              <a:effectLst>
                <a:outerShdw blurRad="38100" dist="38100" dir="2700000" algn="tl">
                  <a:srgbClr val="000000">
                    <a:alpha val="43137"/>
                  </a:srgbClr>
                </a:outerShdw>
              </a:effectLst>
              <a:latin typeface="UT Sans Bold" panose="00000500000000000000" pitchFamily="50" charset="0"/>
            </a:endParaRPr>
          </a:p>
          <a:p>
            <a:pPr marL="365760" indent="-256032" algn="ctr" eaLnBrk="1" fontAlgn="auto" hangingPunct="1">
              <a:spcAft>
                <a:spcPts val="0"/>
              </a:spcAft>
              <a:buNone/>
              <a:defRPr/>
            </a:pPr>
            <a:r>
              <a:rPr lang="ro-RO" sz="2600">
                <a:solidFill>
                  <a:srgbClr val="FF0000"/>
                </a:solidFill>
                <a:effectLst>
                  <a:outerShdw blurRad="38100" dist="38100" dir="2700000" algn="tl">
                    <a:srgbClr val="000000">
                      <a:alpha val="43137"/>
                    </a:srgbClr>
                  </a:outerShdw>
                </a:effectLst>
                <a:latin typeface="UT Sans Bold" panose="00000500000000000000" pitchFamily="50" charset="0"/>
              </a:rPr>
              <a:t>+</a:t>
            </a:r>
            <a:r>
              <a:rPr lang="en-US" sz="2600">
                <a:solidFill>
                  <a:srgbClr val="FF0000"/>
                </a:solidFill>
                <a:effectLst>
                  <a:outerShdw blurRad="38100" dist="38100" dir="2700000" algn="tl">
                    <a:srgbClr val="000000">
                      <a:alpha val="43137"/>
                    </a:srgbClr>
                  </a:outerShdw>
                </a:effectLst>
                <a:latin typeface="UT Sans Bold" panose="00000500000000000000" pitchFamily="50" charset="0"/>
              </a:rPr>
              <a:t>&lt;IESIRE_var2…&gt;   &lt;limite_grafic&gt;</a:t>
            </a:r>
          </a:p>
          <a:p>
            <a:pPr marL="365760" indent="-256032" eaLnBrk="1" fontAlgn="auto" hangingPunct="1">
              <a:spcAft>
                <a:spcPts val="0"/>
              </a:spcAft>
              <a:buFont typeface="Wingdings 3"/>
              <a:buChar char=""/>
              <a:defRPr/>
            </a:pPr>
            <a:endParaRPr lang="ro-RO" sz="2400" i="1">
              <a:latin typeface="UT Sans" panose="00000500000000000000" pitchFamily="50" charset="0"/>
            </a:endParaRPr>
          </a:p>
          <a:p>
            <a:pPr marL="452628" indent="-342900">
              <a:defRPr/>
            </a:pPr>
            <a:r>
              <a:rPr lang="ro-RO" sz="2400">
                <a:solidFill>
                  <a:srgbClr val="0070C0"/>
                </a:solidFill>
                <a:latin typeface="UT Sans" panose="00000500000000000000" pitchFamily="50" charset="0"/>
              </a:rPr>
              <a:t>analiză_TIP </a:t>
            </a:r>
            <a:r>
              <a:rPr lang="ro-RO" sz="2400">
                <a:latin typeface="UT Sans" panose="00000500000000000000" pitchFamily="50" charset="0"/>
              </a:rPr>
              <a:t>poate fi </a:t>
            </a:r>
            <a:r>
              <a:rPr lang="ro-RO" sz="2400" b="1">
                <a:solidFill>
                  <a:srgbClr val="0070C0"/>
                </a:solidFill>
                <a:latin typeface="UT Sans" panose="00000500000000000000" pitchFamily="50" charset="0"/>
              </a:rPr>
              <a:t>DC</a:t>
            </a:r>
            <a:r>
              <a:rPr lang="ro-RO" sz="2400" b="1">
                <a:latin typeface="UT Sans" panose="00000500000000000000" pitchFamily="50" charset="0"/>
              </a:rPr>
              <a:t>, </a:t>
            </a:r>
            <a:r>
              <a:rPr lang="ro-RO" sz="2400" b="1">
                <a:solidFill>
                  <a:srgbClr val="0070C0"/>
                </a:solidFill>
                <a:latin typeface="UT Sans" panose="00000500000000000000" pitchFamily="50" charset="0"/>
              </a:rPr>
              <a:t>AC</a:t>
            </a:r>
            <a:r>
              <a:rPr lang="ro-RO" sz="2400" b="1">
                <a:latin typeface="UT Sans" panose="00000500000000000000" pitchFamily="50" charset="0"/>
              </a:rPr>
              <a:t>, </a:t>
            </a:r>
            <a:r>
              <a:rPr lang="ro-RO" sz="2400" b="1">
                <a:solidFill>
                  <a:srgbClr val="0070C0"/>
                </a:solidFill>
                <a:latin typeface="UT Sans" panose="00000500000000000000" pitchFamily="50" charset="0"/>
              </a:rPr>
              <a:t>NOISE </a:t>
            </a:r>
            <a:r>
              <a:rPr lang="ro-RO" sz="2400">
                <a:latin typeface="UT Sans" panose="00000500000000000000" pitchFamily="50" charset="0"/>
              </a:rPr>
              <a:t>sau </a:t>
            </a:r>
            <a:r>
              <a:rPr lang="ro-RO" sz="2400" b="1">
                <a:solidFill>
                  <a:srgbClr val="0070C0"/>
                </a:solidFill>
                <a:latin typeface="UT Sans" panose="00000500000000000000" pitchFamily="50" charset="0"/>
              </a:rPr>
              <a:t>TRAN</a:t>
            </a:r>
            <a:r>
              <a:rPr lang="ro-RO" sz="2400">
                <a:latin typeface="UT Sans" panose="00000500000000000000" pitchFamily="50" charset="0"/>
              </a:rPr>
              <a:t> şi este urmată de până la 8 variabile de ieşire care pot fi tensiuni sau curenți. Pentru mai mult de 8 variabile de ieşire se adaugă alte declarații .PRINT/.PLOT.</a:t>
            </a:r>
            <a:endParaRPr lang="en-US" sz="2400">
              <a:latin typeface="UT Sans" panose="00000500000000000000" pitchFamily="50" charset="0"/>
            </a:endParaRPr>
          </a:p>
        </p:txBody>
      </p:sp>
      <p:sp>
        <p:nvSpPr>
          <p:cNvPr id="16387" name="Date Placeholder 3"/>
          <p:cNvSpPr>
            <a:spLocks noGrp="1"/>
          </p:cNvSpPr>
          <p:nvPr>
            <p:ph type="dt" sz="half" idx="10"/>
          </p:nvPr>
        </p:nvSpPr>
        <p:spPr bwMode="auto">
          <a:ln>
            <a:miter lim="800000"/>
            <a:headEnd/>
            <a:tailEnd/>
          </a:ln>
        </p:spPr>
        <p:txBody>
          <a:bodyPr wrap="square" lIns="91440" tIns="45720" rIns="91440" bIns="45720" numCol="1" anchorCtr="0" compatLnSpc="1">
            <a:prstTxWarp prst="textNoShape">
              <a:avLst/>
            </a:prstTxWarp>
          </a:bodyPr>
          <a:lstStyle/>
          <a:p>
            <a:pPr>
              <a:defRPr/>
            </a:pPr>
            <a:fld id="{2446251D-24A6-48BB-B1EB-EF1396CB51A4}" type="datetime1">
              <a:rPr lang="en-US" smtClean="0"/>
              <a:t>11/6/2018</a:t>
            </a:fld>
            <a:endParaRPr lang="en-US"/>
          </a:p>
        </p:txBody>
      </p:sp>
      <p:sp>
        <p:nvSpPr>
          <p:cNvPr id="16388" name="Footer Placeholder 4"/>
          <p:cNvSpPr>
            <a:spLocks noGrp="1"/>
          </p:cNvSpPr>
          <p:nvPr>
            <p:ph type="ftr" sz="quarter" idx="11"/>
          </p:nvPr>
        </p:nvSpPr>
        <p:spPr bwMode="auto">
          <a:ln>
            <a:miter lim="800000"/>
            <a:headEnd/>
            <a:tailEnd/>
          </a:ln>
        </p:spPr>
        <p:txBody>
          <a:bodyPr wrap="square" lIns="91440" tIns="45720" rIns="91440" bIns="45720" numCol="1" anchorCtr="0" compatLnSpc="1">
            <a:prstTxWarp prst="textNoShape">
              <a:avLst/>
            </a:prstTxWarp>
          </a:bodyPr>
          <a:lstStyle/>
          <a:p>
            <a:pPr>
              <a:defRPr/>
            </a:pPr>
            <a:r>
              <a:rPr lang="en-US"/>
              <a:t>Modele SPICE - Cursul 3</a:t>
            </a:r>
          </a:p>
        </p:txBody>
      </p:sp>
      <p:sp>
        <p:nvSpPr>
          <p:cNvPr id="16389" name="Slide Number Placeholder 5"/>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a:defRPr/>
            </a:pPr>
            <a:fld id="{C35CD992-555D-41C3-856C-55CAE5B25B31}" type="slidenum">
              <a:rPr lang="en-US" smtClean="0"/>
              <a:pPr>
                <a:defRPr/>
              </a:pPr>
              <a:t>38</a:t>
            </a:fld>
            <a:endParaRPr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normAutofit/>
          </a:bodyPr>
          <a:lstStyle/>
          <a:p>
            <a:pPr>
              <a:defRPr/>
            </a:pPr>
            <a:r>
              <a:rPr lang="en-US" sz="3200">
                <a:latin typeface="UT Sans" panose="00000500000000000000" pitchFamily="50" charset="0"/>
              </a:rPr>
              <a:t>Analize SPICE</a:t>
            </a:r>
          </a:p>
        </p:txBody>
      </p:sp>
      <p:sp>
        <p:nvSpPr>
          <p:cNvPr id="17410" name="Content Placeholder 2"/>
          <p:cNvSpPr>
            <a:spLocks noGrp="1"/>
          </p:cNvSpPr>
          <p:nvPr>
            <p:ph idx="1"/>
          </p:nvPr>
        </p:nvSpPr>
        <p:spPr/>
        <p:txBody>
          <a:bodyPr/>
          <a:lstStyle/>
          <a:p>
            <a:pPr eaLnBrk="1" hangingPunct="1">
              <a:buFontTx/>
              <a:buNone/>
            </a:pPr>
            <a:r>
              <a:rPr lang="ro-RO" sz="2800" b="1">
                <a:solidFill>
                  <a:srgbClr val="0070C0"/>
                </a:solidFill>
                <a:latin typeface="UT Sans Bold" panose="00000500000000000000" pitchFamily="50" charset="0"/>
              </a:rPr>
              <a:t>Parametrii analizei – temperatura</a:t>
            </a:r>
          </a:p>
          <a:p>
            <a:pPr eaLnBrk="1" hangingPunct="1"/>
            <a:r>
              <a:rPr lang="ro-RO" sz="2400">
                <a:latin typeface="UT Sans" panose="00000500000000000000" pitchFamily="50" charset="0"/>
              </a:rPr>
              <a:t>Schimbarea valorii temperaturii la care se face simularea</a:t>
            </a:r>
          </a:p>
          <a:p>
            <a:pPr eaLnBrk="1" hangingPunct="1"/>
            <a:endParaRPr lang="ro-RO" sz="2400">
              <a:latin typeface="UT Sans" panose="00000500000000000000" pitchFamily="50" charset="0"/>
            </a:endParaRPr>
          </a:p>
          <a:p>
            <a:pPr algn="ctr" eaLnBrk="1" hangingPunct="1">
              <a:buFontTx/>
              <a:buNone/>
            </a:pPr>
            <a:r>
              <a:rPr lang="en-US" sz="2800">
                <a:solidFill>
                  <a:srgbClr val="FF0000"/>
                </a:solidFill>
                <a:effectLst>
                  <a:outerShdw blurRad="38100" dist="38100" dir="2700000" algn="tl">
                    <a:srgbClr val="000000">
                      <a:alpha val="43137"/>
                    </a:srgbClr>
                  </a:outerShdw>
                </a:effectLst>
                <a:latin typeface="UT Sans Bold" panose="00000500000000000000" pitchFamily="50" charset="0"/>
              </a:rPr>
              <a:t>.TEMP   val_1   &lt;val_2…&gt;</a:t>
            </a:r>
            <a:endParaRPr lang="ro-RO" sz="2800">
              <a:solidFill>
                <a:srgbClr val="FF0000"/>
              </a:solidFill>
              <a:effectLst>
                <a:outerShdw blurRad="38100" dist="38100" dir="2700000" algn="tl">
                  <a:srgbClr val="000000">
                    <a:alpha val="43137"/>
                  </a:srgbClr>
                </a:outerShdw>
              </a:effectLst>
              <a:latin typeface="UT Sans Bold" panose="00000500000000000000" pitchFamily="50" charset="0"/>
            </a:endParaRPr>
          </a:p>
          <a:p>
            <a:pPr eaLnBrk="1" hangingPunct="1"/>
            <a:endParaRPr lang="ro-RO" sz="2400">
              <a:latin typeface="UT Sans" panose="00000500000000000000" pitchFamily="50" charset="0"/>
            </a:endParaRPr>
          </a:p>
          <a:p>
            <a:pPr eaLnBrk="1" hangingPunct="1"/>
            <a:r>
              <a:rPr lang="ro-RO" sz="2400">
                <a:latin typeface="UT Sans" panose="00000500000000000000" pitchFamily="50" charset="0"/>
              </a:rPr>
              <a:t>Modificarea valorii temperaturii nominale TNOM</a:t>
            </a:r>
          </a:p>
          <a:p>
            <a:pPr eaLnBrk="1" hangingPunct="1"/>
            <a:endParaRPr lang="ro-RO" sz="2400">
              <a:latin typeface="UT Sans" panose="00000500000000000000" pitchFamily="50" charset="0"/>
            </a:endParaRPr>
          </a:p>
          <a:p>
            <a:pPr algn="ctr">
              <a:buNone/>
            </a:pPr>
            <a:r>
              <a:rPr lang="ro-RO" sz="2800">
                <a:solidFill>
                  <a:srgbClr val="FF0000"/>
                </a:solidFill>
                <a:effectLst>
                  <a:outerShdw blurRad="38100" dist="38100" dir="2700000" algn="tl">
                    <a:srgbClr val="000000">
                      <a:alpha val="43137"/>
                    </a:srgbClr>
                  </a:outerShdw>
                </a:effectLst>
                <a:latin typeface="UT Sans Bold" panose="00000500000000000000" pitchFamily="50" charset="0"/>
              </a:rPr>
              <a:t>.OPTIONS     TNOM=noua valoare</a:t>
            </a:r>
            <a:endParaRPr lang="ro-RO" sz="2800">
              <a:latin typeface="UT Sans" panose="00000500000000000000" pitchFamily="50" charset="0"/>
            </a:endParaRPr>
          </a:p>
          <a:p>
            <a:pPr eaLnBrk="1" hangingPunct="1">
              <a:buFontTx/>
              <a:buNone/>
            </a:pPr>
            <a:endParaRPr lang="en-US" sz="2000">
              <a:latin typeface="UT Sans" panose="00000500000000000000" pitchFamily="50" charset="0"/>
            </a:endParaRPr>
          </a:p>
        </p:txBody>
      </p:sp>
      <p:sp>
        <p:nvSpPr>
          <p:cNvPr id="17411" name="Date Placeholder 3"/>
          <p:cNvSpPr>
            <a:spLocks noGrp="1"/>
          </p:cNvSpPr>
          <p:nvPr>
            <p:ph type="dt" sz="half" idx="10"/>
          </p:nvPr>
        </p:nvSpPr>
        <p:spPr bwMode="auto">
          <a:ln>
            <a:miter lim="800000"/>
            <a:headEnd/>
            <a:tailEnd/>
          </a:ln>
        </p:spPr>
        <p:txBody>
          <a:bodyPr wrap="square" lIns="91440" tIns="45720" rIns="91440" bIns="45720" numCol="1" anchorCtr="0" compatLnSpc="1">
            <a:prstTxWarp prst="textNoShape">
              <a:avLst/>
            </a:prstTxWarp>
          </a:bodyPr>
          <a:lstStyle/>
          <a:p>
            <a:pPr>
              <a:defRPr/>
            </a:pPr>
            <a:fld id="{A5F6EEE6-F58E-42C8-A39F-BF0C3329F19D}" type="datetime1">
              <a:rPr lang="en-US" smtClean="0"/>
              <a:t>11/6/2018</a:t>
            </a:fld>
            <a:endParaRPr lang="en-US"/>
          </a:p>
        </p:txBody>
      </p:sp>
      <p:sp>
        <p:nvSpPr>
          <p:cNvPr id="17412" name="Footer Placeholder 4"/>
          <p:cNvSpPr>
            <a:spLocks noGrp="1"/>
          </p:cNvSpPr>
          <p:nvPr>
            <p:ph type="ftr" sz="quarter" idx="11"/>
          </p:nvPr>
        </p:nvSpPr>
        <p:spPr bwMode="auto">
          <a:ln>
            <a:miter lim="800000"/>
            <a:headEnd/>
            <a:tailEnd/>
          </a:ln>
        </p:spPr>
        <p:txBody>
          <a:bodyPr wrap="square" lIns="91440" tIns="45720" rIns="91440" bIns="45720" numCol="1" anchorCtr="0" compatLnSpc="1">
            <a:prstTxWarp prst="textNoShape">
              <a:avLst/>
            </a:prstTxWarp>
          </a:bodyPr>
          <a:lstStyle/>
          <a:p>
            <a:pPr>
              <a:defRPr/>
            </a:pPr>
            <a:r>
              <a:rPr lang="en-US"/>
              <a:t>Modele SPICE - Cursul 3</a:t>
            </a:r>
          </a:p>
        </p:txBody>
      </p:sp>
      <p:sp>
        <p:nvSpPr>
          <p:cNvPr id="17413" name="Slide Number Placeholder 5"/>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a:defRPr/>
            </a:pPr>
            <a:fld id="{33D3808D-38DA-4D65-AFC0-9729A20441CB}" type="slidenum">
              <a:rPr lang="en-US" smtClean="0"/>
              <a:pPr>
                <a:defRPr/>
              </a:pPr>
              <a:t>39</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noAutofit/>
          </a:bodyPr>
          <a:lstStyle/>
          <a:p>
            <a:pPr>
              <a:defRPr/>
            </a:pPr>
            <a:r>
              <a:rPr lang="ro-RO" sz="3200">
                <a:latin typeface="UT Sans" panose="00000500000000000000" pitchFamily="50" charset="0"/>
              </a:rPr>
              <a:t>Simularea de c.c.</a:t>
            </a:r>
            <a:endParaRPr lang="en-US" sz="3200">
              <a:latin typeface="UT Sans" panose="00000500000000000000" pitchFamily="50" charset="0"/>
            </a:endParaRPr>
          </a:p>
        </p:txBody>
      </p:sp>
      <p:sp>
        <p:nvSpPr>
          <p:cNvPr id="5123" name="Content Placeholder 2"/>
          <p:cNvSpPr>
            <a:spLocks noGrp="1"/>
          </p:cNvSpPr>
          <p:nvPr>
            <p:ph idx="1"/>
          </p:nvPr>
        </p:nvSpPr>
        <p:spPr/>
        <p:txBody>
          <a:bodyPr>
            <a:normAutofit fontScale="92500"/>
          </a:bodyPr>
          <a:lstStyle/>
          <a:p>
            <a:pPr marL="365760" indent="-256032" eaLnBrk="1" fontAlgn="auto" hangingPunct="1">
              <a:spcAft>
                <a:spcPts val="0"/>
              </a:spcAft>
              <a:buNone/>
              <a:defRPr/>
            </a:pPr>
            <a:r>
              <a:rPr lang="ro-RO" sz="3000">
                <a:latin typeface="UT Sans" panose="00000500000000000000" pitchFamily="50" charset="0"/>
              </a:rPr>
              <a:t>Tipurile de analiză sunt:</a:t>
            </a:r>
          </a:p>
          <a:p>
            <a:pPr marL="365760" indent="-256032" eaLnBrk="1" fontAlgn="auto" hangingPunct="1">
              <a:spcAft>
                <a:spcPts val="0"/>
              </a:spcAft>
              <a:buFont typeface="Wingdings" pitchFamily="2" charset="2"/>
              <a:buChar char="q"/>
              <a:defRPr/>
            </a:pPr>
            <a:r>
              <a:rPr lang="ro-RO" sz="2400">
                <a:solidFill>
                  <a:srgbClr val="0070C0"/>
                </a:solidFill>
                <a:latin typeface="UT Sans Bold" panose="00000500000000000000" pitchFamily="50" charset="0"/>
              </a:rPr>
              <a:t> .OP</a:t>
            </a:r>
            <a:r>
              <a:rPr lang="ro-RO" sz="2400">
                <a:latin typeface="UT Sans" panose="00000500000000000000" pitchFamily="50" charset="0"/>
              </a:rPr>
              <a:t>	- determină potențialele de c.c. şi datele despre punctul de funcționare al elementelor neliniare;</a:t>
            </a:r>
            <a:endParaRPr lang="en-US" sz="2400">
              <a:latin typeface="UT Sans" panose="00000500000000000000" pitchFamily="50" charset="0"/>
            </a:endParaRPr>
          </a:p>
          <a:p>
            <a:pPr marL="365760" indent="-256032" eaLnBrk="1" fontAlgn="auto" hangingPunct="1">
              <a:spcAft>
                <a:spcPts val="0"/>
              </a:spcAft>
              <a:buFont typeface="Wingdings" pitchFamily="2" charset="2"/>
              <a:buChar char="q"/>
              <a:defRPr/>
            </a:pPr>
            <a:r>
              <a:rPr lang="ro-RO" sz="2400">
                <a:solidFill>
                  <a:srgbClr val="0070C0"/>
                </a:solidFill>
                <a:latin typeface="UT Sans Bold" panose="00000500000000000000" pitchFamily="50" charset="0"/>
              </a:rPr>
              <a:t> .TF</a:t>
            </a:r>
            <a:r>
              <a:rPr lang="ro-RO" sz="2400">
                <a:solidFill>
                  <a:srgbClr val="0070C0"/>
                </a:solidFill>
                <a:latin typeface="UT Sans" panose="00000500000000000000" pitchFamily="50" charset="0"/>
              </a:rPr>
              <a:t> </a:t>
            </a:r>
            <a:r>
              <a:rPr lang="ro-RO" sz="2400">
                <a:latin typeface="UT Sans" panose="00000500000000000000" pitchFamily="50" charset="0"/>
              </a:rPr>
              <a:t>- determină funcția de transfer a circuitului (amplificarea, rezistența de intrare şi rezistența de ieşire), la semnal mic, în bandă,</a:t>
            </a:r>
            <a:r>
              <a:rPr lang="en-US" sz="2400">
                <a:latin typeface="UT Sans" panose="00000500000000000000" pitchFamily="50" charset="0"/>
              </a:rPr>
              <a:t> pentru circuitul </a:t>
            </a:r>
            <a:r>
              <a:rPr lang="ro-RO" sz="2400">
                <a:latin typeface="UT Sans" panose="00000500000000000000" pitchFamily="50" charset="0"/>
              </a:rPr>
              <a:t>„văzut” în c.c. </a:t>
            </a:r>
            <a:r>
              <a:rPr lang="en-US" sz="2400">
                <a:latin typeface="UT Sans" panose="00000500000000000000" pitchFamily="50" charset="0"/>
              </a:rPr>
              <a:t>R</a:t>
            </a:r>
            <a:r>
              <a:rPr lang="ro-RO" sz="2400">
                <a:latin typeface="UT Sans" panose="00000500000000000000" pitchFamily="50" charset="0"/>
              </a:rPr>
              <a:t>ăspunsul este tip text.</a:t>
            </a:r>
          </a:p>
          <a:p>
            <a:pPr marL="621792" lvl="1" eaLnBrk="1" fontAlgn="auto" hangingPunct="1">
              <a:spcBef>
                <a:spcPts val="324"/>
              </a:spcBef>
              <a:spcAft>
                <a:spcPts val="0"/>
              </a:spcAft>
              <a:buFont typeface="Verdana"/>
              <a:buNone/>
              <a:defRPr/>
            </a:pPr>
            <a:r>
              <a:rPr lang="ro-RO" sz="2000">
                <a:latin typeface="UT Sans" panose="00000500000000000000" pitchFamily="50" charset="0"/>
              </a:rPr>
              <a:t>	</a:t>
            </a:r>
            <a:r>
              <a:rPr lang="en-US" sz="2000">
                <a:latin typeface="UT Sans" panose="00000500000000000000" pitchFamily="50" charset="0"/>
              </a:rPr>
              <a:t>ATEN</a:t>
            </a:r>
            <a:r>
              <a:rPr lang="ro-RO" sz="2000">
                <a:latin typeface="UT Sans" panose="00000500000000000000" pitchFamily="50" charset="0"/>
              </a:rPr>
              <a:t>țIE: condensatoarele întrerup circuitul și denaturează răspunsul dat de SPICE;</a:t>
            </a:r>
            <a:endParaRPr lang="en-US" sz="2000">
              <a:latin typeface="UT Sans" panose="00000500000000000000" pitchFamily="50" charset="0"/>
            </a:endParaRPr>
          </a:p>
          <a:p>
            <a:pPr marL="365760" indent="-256032" eaLnBrk="1" fontAlgn="auto" hangingPunct="1">
              <a:spcAft>
                <a:spcPts val="0"/>
              </a:spcAft>
              <a:buFont typeface="Wingdings" pitchFamily="2" charset="2"/>
              <a:buChar char="q"/>
              <a:defRPr/>
            </a:pPr>
            <a:r>
              <a:rPr lang="ro-RO" sz="2400">
                <a:solidFill>
                  <a:srgbClr val="0070C0"/>
                </a:solidFill>
                <a:latin typeface="UT Sans Bold" panose="00000500000000000000" pitchFamily="50" charset="0"/>
              </a:rPr>
              <a:t> .DC</a:t>
            </a:r>
            <a:r>
              <a:rPr lang="ro-RO" sz="2400" b="1">
                <a:solidFill>
                  <a:srgbClr val="0070C0"/>
                </a:solidFill>
                <a:latin typeface="UT Sans" panose="00000500000000000000" pitchFamily="50" charset="0"/>
              </a:rPr>
              <a:t> </a:t>
            </a:r>
            <a:r>
              <a:rPr lang="ro-RO" sz="2400">
                <a:latin typeface="UT Sans" panose="00000500000000000000" pitchFamily="50" charset="0"/>
              </a:rPr>
              <a:t>- determină caracteristica de transfer care este un grafic;</a:t>
            </a:r>
            <a:endParaRPr lang="en-US" sz="2400">
              <a:latin typeface="UT Sans" panose="00000500000000000000" pitchFamily="50" charset="0"/>
            </a:endParaRPr>
          </a:p>
          <a:p>
            <a:pPr marL="365760" indent="-256032" eaLnBrk="1" fontAlgn="auto" hangingPunct="1">
              <a:spcAft>
                <a:spcPts val="0"/>
              </a:spcAft>
              <a:buFont typeface="Wingdings" pitchFamily="2" charset="2"/>
              <a:buChar char="q"/>
              <a:defRPr/>
            </a:pPr>
            <a:r>
              <a:rPr lang="ro-RO" sz="2400">
                <a:solidFill>
                  <a:srgbClr val="0070C0"/>
                </a:solidFill>
                <a:latin typeface="UT Sans Bold" panose="00000500000000000000" pitchFamily="50" charset="0"/>
              </a:rPr>
              <a:t> .SENS</a:t>
            </a:r>
            <a:r>
              <a:rPr lang="ro-RO" sz="2400" b="1">
                <a:solidFill>
                  <a:srgbClr val="0070C0"/>
                </a:solidFill>
                <a:latin typeface="UT Sans" panose="00000500000000000000" pitchFamily="50" charset="0"/>
              </a:rPr>
              <a:t> </a:t>
            </a:r>
            <a:r>
              <a:rPr lang="ro-RO" sz="2400">
                <a:latin typeface="UT Sans" panose="00000500000000000000" pitchFamily="50" charset="0"/>
              </a:rPr>
              <a:t>- realizează analiza de senzitivitate</a:t>
            </a:r>
            <a:r>
              <a:rPr lang="en-US" sz="2400">
                <a:latin typeface="UT Sans" panose="00000500000000000000" pitchFamily="50" charset="0"/>
              </a:rPr>
              <a:t> pentru fiecare variabil</a:t>
            </a:r>
            <a:r>
              <a:rPr lang="ro-RO" sz="2400">
                <a:latin typeface="UT Sans" panose="00000500000000000000" pitchFamily="50" charset="0"/>
              </a:rPr>
              <a:t>ă de ieşire specificată în raport cu </a:t>
            </a:r>
            <a:r>
              <a:rPr lang="ro-RO" sz="2400" u="sng">
                <a:latin typeface="UT Sans" panose="00000500000000000000" pitchFamily="50" charset="0"/>
              </a:rPr>
              <a:t>fiecare</a:t>
            </a:r>
            <a:r>
              <a:rPr lang="ro-RO" sz="2400">
                <a:latin typeface="UT Sans" panose="00000500000000000000" pitchFamily="50" charset="0"/>
              </a:rPr>
              <a:t> parametru de circuit.</a:t>
            </a:r>
            <a:endParaRPr lang="en-US" sz="2400">
              <a:latin typeface="UT Sans" panose="00000500000000000000" pitchFamily="50" charset="0"/>
            </a:endParaRPr>
          </a:p>
        </p:txBody>
      </p:sp>
      <p:sp>
        <p:nvSpPr>
          <p:cNvPr id="13315" name="Date Placeholder 3"/>
          <p:cNvSpPr>
            <a:spLocks noGrp="1"/>
          </p:cNvSpPr>
          <p:nvPr>
            <p:ph type="dt" sz="half" idx="10"/>
          </p:nvPr>
        </p:nvSpPr>
        <p:spPr bwMode="auto">
          <a:ln>
            <a:miter lim="800000"/>
            <a:headEnd/>
            <a:tailEnd/>
          </a:ln>
        </p:spPr>
        <p:txBody>
          <a:bodyPr wrap="square" lIns="91440" tIns="45720" rIns="91440" bIns="45720" numCol="1" anchorCtr="0" compatLnSpc="1">
            <a:prstTxWarp prst="textNoShape">
              <a:avLst/>
            </a:prstTxWarp>
          </a:bodyPr>
          <a:lstStyle/>
          <a:p>
            <a:pPr>
              <a:defRPr/>
            </a:pPr>
            <a:fld id="{F7378A52-E7CF-4616-B72D-3F1BFEC5487B}" type="datetime1">
              <a:rPr lang="en-US" smtClean="0"/>
              <a:t>11/6/2018</a:t>
            </a:fld>
            <a:endParaRPr lang="en-US"/>
          </a:p>
        </p:txBody>
      </p:sp>
      <p:sp>
        <p:nvSpPr>
          <p:cNvPr id="13316" name="Footer Placeholder 4"/>
          <p:cNvSpPr>
            <a:spLocks noGrp="1"/>
          </p:cNvSpPr>
          <p:nvPr>
            <p:ph type="ftr" sz="quarter" idx="11"/>
          </p:nvPr>
        </p:nvSpPr>
        <p:spPr bwMode="auto">
          <a:ln>
            <a:miter lim="800000"/>
            <a:headEnd/>
            <a:tailEnd/>
          </a:ln>
        </p:spPr>
        <p:txBody>
          <a:bodyPr wrap="square" lIns="91440" tIns="45720" rIns="91440" bIns="45720" numCol="1" anchorCtr="0" compatLnSpc="1">
            <a:prstTxWarp prst="textNoShape">
              <a:avLst/>
            </a:prstTxWarp>
          </a:bodyPr>
          <a:lstStyle/>
          <a:p>
            <a:pPr>
              <a:defRPr/>
            </a:pPr>
            <a:r>
              <a:rPr lang="en-US"/>
              <a:t>Modele SPICE - Cursul 3</a:t>
            </a:r>
          </a:p>
        </p:txBody>
      </p:sp>
      <p:sp>
        <p:nvSpPr>
          <p:cNvPr id="13317" name="Slide Number Placeholder 5"/>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a:defRPr/>
            </a:pPr>
            <a:fld id="{A55363FD-712D-449F-99D4-455EAC534A17}" type="slidenum">
              <a:rPr lang="en-US" smtClean="0"/>
              <a:pPr>
                <a:defRPr/>
              </a:pPr>
              <a:t>4</a:t>
            </a:fld>
            <a:endParaRPr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normAutofit/>
          </a:bodyPr>
          <a:lstStyle/>
          <a:p>
            <a:pPr>
              <a:defRPr/>
            </a:pPr>
            <a:r>
              <a:rPr lang="en-US" sz="3200">
                <a:latin typeface="UT Sans" panose="00000500000000000000" pitchFamily="50" charset="0"/>
              </a:rPr>
              <a:t>Analize SPICE</a:t>
            </a:r>
          </a:p>
        </p:txBody>
      </p:sp>
      <p:sp>
        <p:nvSpPr>
          <p:cNvPr id="32770" name="Content Placeholder 2"/>
          <p:cNvSpPr>
            <a:spLocks noGrp="1"/>
          </p:cNvSpPr>
          <p:nvPr>
            <p:ph idx="1"/>
          </p:nvPr>
        </p:nvSpPr>
        <p:spPr/>
        <p:txBody>
          <a:bodyPr/>
          <a:lstStyle/>
          <a:p>
            <a:pPr eaLnBrk="1" hangingPunct="1">
              <a:buFontTx/>
              <a:buNone/>
            </a:pPr>
            <a:r>
              <a:rPr lang="ro-RO" sz="2800" b="1">
                <a:solidFill>
                  <a:srgbClr val="0070C0"/>
                </a:solidFill>
                <a:latin typeface="UT Sans Bold" panose="00000500000000000000" pitchFamily="50" charset="0"/>
              </a:rPr>
              <a:t>Inițializarea valorilor potențialelor </a:t>
            </a:r>
            <a:r>
              <a:rPr lang="en-US" sz="2800" b="1">
                <a:solidFill>
                  <a:srgbClr val="0070C0"/>
                </a:solidFill>
                <a:latin typeface="UT Sans Bold" panose="00000500000000000000" pitchFamily="50" charset="0"/>
              </a:rPr>
              <a:t>din </a:t>
            </a:r>
            <a:r>
              <a:rPr lang="ro-RO" sz="2800" b="1">
                <a:solidFill>
                  <a:srgbClr val="0070C0"/>
                </a:solidFill>
                <a:latin typeface="UT Sans Bold" panose="00000500000000000000" pitchFamily="50" charset="0"/>
              </a:rPr>
              <a:t>noduri</a:t>
            </a:r>
          </a:p>
          <a:p>
            <a:pPr eaLnBrk="1" hangingPunct="1"/>
            <a:r>
              <a:rPr lang="en-US" sz="2400">
                <a:latin typeface="UT Sans" panose="00000500000000000000" pitchFamily="50" charset="0"/>
              </a:rPr>
              <a:t>Toate programele de simulare electrică neliniară calculează soluția iterativ.</a:t>
            </a:r>
            <a:endParaRPr lang="ro-RO" sz="2400">
              <a:latin typeface="UT Sans" panose="00000500000000000000" pitchFamily="50" charset="0"/>
            </a:endParaRPr>
          </a:p>
          <a:p>
            <a:pPr eaLnBrk="1" hangingPunct="1"/>
            <a:r>
              <a:rPr lang="en-US" sz="2400">
                <a:latin typeface="UT Sans" panose="00000500000000000000" pitchFamily="50" charset="0"/>
              </a:rPr>
              <a:t>Procesul iterativ porneşte cu o estimare inițială a potențialelor. </a:t>
            </a:r>
            <a:endParaRPr lang="ro-RO" sz="2400">
              <a:latin typeface="UT Sans" panose="00000500000000000000" pitchFamily="50" charset="0"/>
            </a:endParaRPr>
          </a:p>
          <a:p>
            <a:pPr eaLnBrk="1" hangingPunct="1"/>
            <a:r>
              <a:rPr lang="en-US" sz="2400">
                <a:latin typeface="UT Sans" panose="00000500000000000000" pitchFamily="50" charset="0"/>
              </a:rPr>
              <a:t>SPICE presupune că la început toate potențialele nodurilor sunt egale cu zero.</a:t>
            </a:r>
            <a:endParaRPr lang="ro-RO" sz="2400">
              <a:latin typeface="UT Sans" panose="00000500000000000000" pitchFamily="50" charset="0"/>
            </a:endParaRPr>
          </a:p>
          <a:p>
            <a:pPr eaLnBrk="1" hangingPunct="1"/>
            <a:r>
              <a:rPr lang="en-US" sz="2400">
                <a:latin typeface="UT Sans" panose="00000500000000000000" pitchFamily="50" charset="0"/>
              </a:rPr>
              <a:t>În cazurile în care SPICE nu poate găsi soluția </a:t>
            </a:r>
            <a:r>
              <a:rPr lang="ro-RO" sz="2400">
                <a:latin typeface="UT Sans" panose="00000500000000000000" pitchFamily="50" charset="0"/>
              </a:rPr>
              <a:t>după</a:t>
            </a:r>
            <a:r>
              <a:rPr lang="en-US" sz="2400">
                <a:latin typeface="UT Sans" panose="00000500000000000000" pitchFamily="50" charset="0"/>
              </a:rPr>
              <a:t> 100 iterații (număr predefinit)</a:t>
            </a:r>
            <a:r>
              <a:rPr lang="ro-RO" sz="2400">
                <a:latin typeface="UT Sans" panose="00000500000000000000" pitchFamily="50" charset="0"/>
              </a:rPr>
              <a:t>, se poate depăși impasul utilizând</a:t>
            </a:r>
            <a:r>
              <a:rPr lang="en-US" sz="2400">
                <a:latin typeface="UT Sans" panose="00000500000000000000" pitchFamily="50" charset="0"/>
              </a:rPr>
              <a:t> declarația de inițializare a</a:t>
            </a:r>
            <a:r>
              <a:rPr lang="ro-RO" sz="2400">
                <a:latin typeface="UT Sans" panose="00000500000000000000" pitchFamily="50" charset="0"/>
              </a:rPr>
              <a:t> </a:t>
            </a:r>
            <a:r>
              <a:rPr lang="en-US" sz="2400">
                <a:latin typeface="UT Sans" panose="00000500000000000000" pitchFamily="50" charset="0"/>
              </a:rPr>
              <a:t>potențialelor din noduri.</a:t>
            </a:r>
            <a:endParaRPr lang="ro-RO" sz="2400">
              <a:latin typeface="UT Sans" panose="00000500000000000000" pitchFamily="50" charset="0"/>
            </a:endParaRPr>
          </a:p>
        </p:txBody>
      </p:sp>
      <p:sp>
        <p:nvSpPr>
          <p:cNvPr id="31747" name="Date Placeholder 3"/>
          <p:cNvSpPr>
            <a:spLocks noGrp="1"/>
          </p:cNvSpPr>
          <p:nvPr>
            <p:ph type="dt" sz="half" idx="10"/>
          </p:nvPr>
        </p:nvSpPr>
        <p:spPr bwMode="auto">
          <a:ln>
            <a:miter lim="800000"/>
            <a:headEnd/>
            <a:tailEnd/>
          </a:ln>
        </p:spPr>
        <p:txBody>
          <a:bodyPr wrap="square" lIns="91440" tIns="45720" rIns="91440" bIns="45720" numCol="1" anchorCtr="0" compatLnSpc="1">
            <a:prstTxWarp prst="textNoShape">
              <a:avLst/>
            </a:prstTxWarp>
          </a:bodyPr>
          <a:lstStyle/>
          <a:p>
            <a:pPr>
              <a:defRPr/>
            </a:pPr>
            <a:fld id="{A71C3DB9-8A46-4B1F-800D-159067FEED76}" type="datetime1">
              <a:rPr lang="en-US" smtClean="0"/>
              <a:t>11/6/2018</a:t>
            </a:fld>
            <a:endParaRPr lang="en-US"/>
          </a:p>
        </p:txBody>
      </p:sp>
      <p:sp>
        <p:nvSpPr>
          <p:cNvPr id="31748" name="Footer Placeholder 4"/>
          <p:cNvSpPr>
            <a:spLocks noGrp="1"/>
          </p:cNvSpPr>
          <p:nvPr>
            <p:ph type="ftr" sz="quarter" idx="11"/>
          </p:nvPr>
        </p:nvSpPr>
        <p:spPr bwMode="auto">
          <a:ln>
            <a:miter lim="800000"/>
            <a:headEnd/>
            <a:tailEnd/>
          </a:ln>
        </p:spPr>
        <p:txBody>
          <a:bodyPr wrap="square" lIns="91440" tIns="45720" rIns="91440" bIns="45720" numCol="1" anchorCtr="0" compatLnSpc="1">
            <a:prstTxWarp prst="textNoShape">
              <a:avLst/>
            </a:prstTxWarp>
          </a:bodyPr>
          <a:lstStyle/>
          <a:p>
            <a:pPr>
              <a:defRPr/>
            </a:pPr>
            <a:r>
              <a:rPr lang="en-US"/>
              <a:t>Modele SPICE - Cursul 3</a:t>
            </a:r>
          </a:p>
        </p:txBody>
      </p:sp>
      <p:sp>
        <p:nvSpPr>
          <p:cNvPr id="31749" name="Slide Number Placeholder 5"/>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a:defRPr/>
            </a:pPr>
            <a:fld id="{1D1EE433-FD17-40DC-954C-977030D2C648}" type="slidenum">
              <a:rPr lang="en-US" smtClean="0"/>
              <a:pPr>
                <a:defRPr/>
              </a:pPr>
              <a:t>40</a:t>
            </a:fld>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normAutofit/>
          </a:bodyPr>
          <a:lstStyle/>
          <a:p>
            <a:pPr>
              <a:defRPr/>
            </a:pPr>
            <a:r>
              <a:rPr lang="en-US" sz="3200">
                <a:latin typeface="UT Sans" panose="00000500000000000000" pitchFamily="50" charset="0"/>
              </a:rPr>
              <a:t>Analize SPICE</a:t>
            </a:r>
          </a:p>
        </p:txBody>
      </p:sp>
      <p:sp>
        <p:nvSpPr>
          <p:cNvPr id="33794" name="Content Placeholder 2"/>
          <p:cNvSpPr>
            <a:spLocks noGrp="1"/>
          </p:cNvSpPr>
          <p:nvPr>
            <p:ph idx="1"/>
          </p:nvPr>
        </p:nvSpPr>
        <p:spPr/>
        <p:txBody>
          <a:bodyPr/>
          <a:lstStyle/>
          <a:p>
            <a:pPr eaLnBrk="1" hangingPunct="1">
              <a:buFontTx/>
              <a:buNone/>
            </a:pPr>
            <a:r>
              <a:rPr lang="ro-RO" sz="2800">
                <a:solidFill>
                  <a:srgbClr val="0070C0"/>
                </a:solidFill>
                <a:latin typeface="UT Sans Bold" panose="00000500000000000000" pitchFamily="50" charset="0"/>
              </a:rPr>
              <a:t>Inițializarea valorilor potențialelor </a:t>
            </a:r>
            <a:r>
              <a:rPr lang="en-US" sz="2800">
                <a:solidFill>
                  <a:srgbClr val="0070C0"/>
                </a:solidFill>
                <a:latin typeface="UT Sans Bold" panose="00000500000000000000" pitchFamily="50" charset="0"/>
              </a:rPr>
              <a:t>din </a:t>
            </a:r>
            <a:r>
              <a:rPr lang="ro-RO" sz="2800">
                <a:solidFill>
                  <a:srgbClr val="0070C0"/>
                </a:solidFill>
                <a:latin typeface="UT Sans Bold" panose="00000500000000000000" pitchFamily="50" charset="0"/>
              </a:rPr>
              <a:t>noduri</a:t>
            </a:r>
          </a:p>
          <a:p>
            <a:pPr eaLnBrk="1" hangingPunct="1"/>
            <a:r>
              <a:rPr lang="en-US" sz="2400">
                <a:latin typeface="UT Sans" panose="00000500000000000000" pitchFamily="50" charset="0"/>
              </a:rPr>
              <a:t>Forma declarației de inițializare a</a:t>
            </a:r>
            <a:r>
              <a:rPr lang="ro-RO" sz="2400">
                <a:latin typeface="UT Sans" panose="00000500000000000000" pitchFamily="50" charset="0"/>
              </a:rPr>
              <a:t> </a:t>
            </a:r>
            <a:r>
              <a:rPr lang="en-US" sz="2400">
                <a:latin typeface="UT Sans" panose="00000500000000000000" pitchFamily="50" charset="0"/>
              </a:rPr>
              <a:t>potențialelor din noduri</a:t>
            </a:r>
            <a:r>
              <a:rPr lang="ro-RO" sz="2400">
                <a:latin typeface="UT Sans" panose="00000500000000000000" pitchFamily="50" charset="0"/>
              </a:rPr>
              <a:t>:</a:t>
            </a:r>
          </a:p>
          <a:p>
            <a:pPr eaLnBrk="1" hangingPunct="1"/>
            <a:endParaRPr lang="ro-RO" sz="1800">
              <a:latin typeface="UT Sans" panose="00000500000000000000" pitchFamily="50" charset="0"/>
            </a:endParaRPr>
          </a:p>
          <a:p>
            <a:pPr algn="ctr">
              <a:buNone/>
            </a:pPr>
            <a:r>
              <a:rPr lang="en-US" sz="2800">
                <a:latin typeface="UT Sans" panose="00000500000000000000" pitchFamily="50" charset="0"/>
              </a:rPr>
              <a:t> </a:t>
            </a:r>
            <a:r>
              <a:rPr lang="en-US" sz="2800">
                <a:solidFill>
                  <a:srgbClr val="FF0000"/>
                </a:solidFill>
                <a:latin typeface="UT Sans Bold" panose="00000500000000000000" pitchFamily="50" charset="0"/>
              </a:rPr>
              <a:t> </a:t>
            </a:r>
            <a:r>
              <a:rPr lang="en-US" sz="2800">
                <a:solidFill>
                  <a:srgbClr val="FF0000"/>
                </a:solidFill>
                <a:effectLst>
                  <a:outerShdw blurRad="38100" dist="38100" dir="2700000" algn="tl">
                    <a:srgbClr val="000000">
                      <a:alpha val="43137"/>
                    </a:srgbClr>
                  </a:outerShdw>
                </a:effectLst>
                <a:latin typeface="UT Sans Bold" panose="00000500000000000000" pitchFamily="50" charset="0"/>
              </a:rPr>
              <a:t>.NODESET   V(nod1)=val1   &lt;V(nod2)=val2…&gt;</a:t>
            </a:r>
            <a:endParaRPr lang="ro-RO" sz="2800">
              <a:solidFill>
                <a:srgbClr val="FF0000"/>
              </a:solidFill>
              <a:effectLst>
                <a:outerShdw blurRad="38100" dist="38100" dir="2700000" algn="tl">
                  <a:srgbClr val="000000">
                    <a:alpha val="43137"/>
                  </a:srgbClr>
                </a:outerShdw>
              </a:effectLst>
              <a:latin typeface="UT Sans Bold" panose="00000500000000000000" pitchFamily="50" charset="0"/>
            </a:endParaRPr>
          </a:p>
          <a:p>
            <a:pPr eaLnBrk="1" hangingPunct="1">
              <a:buFontTx/>
              <a:buNone/>
            </a:pPr>
            <a:endParaRPr lang="ro-RO" sz="1800">
              <a:solidFill>
                <a:srgbClr val="FF0000"/>
              </a:solidFill>
              <a:latin typeface="UT Sans Bold" panose="00000500000000000000" pitchFamily="50" charset="0"/>
            </a:endParaRPr>
          </a:p>
          <a:p>
            <a:pPr eaLnBrk="1" hangingPunct="1">
              <a:buFontTx/>
              <a:buNone/>
            </a:pPr>
            <a:r>
              <a:rPr lang="ro-RO" sz="1800">
                <a:latin typeface="UT Sans" panose="00000500000000000000" pitchFamily="50" charset="0"/>
              </a:rPr>
              <a:t>	</a:t>
            </a:r>
            <a:r>
              <a:rPr lang="en-US" sz="2400">
                <a:latin typeface="UT Sans" panose="00000500000000000000" pitchFamily="50" charset="0"/>
              </a:rPr>
              <a:t>Efectul acestei declarații este de a impune potențialul </a:t>
            </a:r>
            <a:r>
              <a:rPr lang="en-US" sz="2400">
                <a:solidFill>
                  <a:srgbClr val="0070C0"/>
                </a:solidFill>
                <a:latin typeface="UT Sans" panose="00000500000000000000" pitchFamily="50" charset="0"/>
              </a:rPr>
              <a:t>val1</a:t>
            </a:r>
            <a:r>
              <a:rPr lang="en-US" sz="2400">
                <a:latin typeface="UT Sans" panose="00000500000000000000" pitchFamily="50" charset="0"/>
              </a:rPr>
              <a:t> nodului </a:t>
            </a:r>
            <a:r>
              <a:rPr lang="en-US" sz="2400">
                <a:solidFill>
                  <a:srgbClr val="0070C0"/>
                </a:solidFill>
                <a:latin typeface="UT Sans" panose="00000500000000000000" pitchFamily="50" charset="0"/>
              </a:rPr>
              <a:t>nod1</a:t>
            </a:r>
            <a:r>
              <a:rPr lang="en-US" sz="2400">
                <a:latin typeface="UT Sans" panose="00000500000000000000" pitchFamily="50" charset="0"/>
              </a:rPr>
              <a:t>, potențialul </a:t>
            </a:r>
            <a:r>
              <a:rPr lang="en-US" sz="2400">
                <a:solidFill>
                  <a:srgbClr val="0070C0"/>
                </a:solidFill>
                <a:latin typeface="UT Sans" panose="00000500000000000000" pitchFamily="50" charset="0"/>
              </a:rPr>
              <a:t>val2</a:t>
            </a:r>
            <a:r>
              <a:rPr lang="en-US" sz="2400">
                <a:latin typeface="UT Sans" panose="00000500000000000000" pitchFamily="50" charset="0"/>
              </a:rPr>
              <a:t> nodului </a:t>
            </a:r>
            <a:r>
              <a:rPr lang="en-US" sz="2400">
                <a:solidFill>
                  <a:srgbClr val="0070C0"/>
                </a:solidFill>
                <a:latin typeface="UT Sans" panose="00000500000000000000" pitchFamily="50" charset="0"/>
              </a:rPr>
              <a:t>nod2</a:t>
            </a:r>
            <a:r>
              <a:rPr lang="en-US" sz="2400">
                <a:latin typeface="UT Sans" panose="00000500000000000000" pitchFamily="50" charset="0"/>
              </a:rPr>
              <a:t> etc. pentru primele iterații ale calculului soluției.</a:t>
            </a:r>
            <a:endParaRPr lang="en-US" sz="1800">
              <a:latin typeface="UT Sans" panose="00000500000000000000" pitchFamily="50" charset="0"/>
            </a:endParaRPr>
          </a:p>
        </p:txBody>
      </p:sp>
      <p:sp>
        <p:nvSpPr>
          <p:cNvPr id="31747" name="Date Placeholder 3"/>
          <p:cNvSpPr>
            <a:spLocks noGrp="1"/>
          </p:cNvSpPr>
          <p:nvPr>
            <p:ph type="dt" sz="half" idx="10"/>
          </p:nvPr>
        </p:nvSpPr>
        <p:spPr bwMode="auto">
          <a:ln>
            <a:miter lim="800000"/>
            <a:headEnd/>
            <a:tailEnd/>
          </a:ln>
        </p:spPr>
        <p:txBody>
          <a:bodyPr wrap="square" lIns="91440" tIns="45720" rIns="91440" bIns="45720" numCol="1" anchorCtr="0" compatLnSpc="1">
            <a:prstTxWarp prst="textNoShape">
              <a:avLst/>
            </a:prstTxWarp>
          </a:bodyPr>
          <a:lstStyle/>
          <a:p>
            <a:pPr>
              <a:defRPr/>
            </a:pPr>
            <a:fld id="{F2658065-90A2-42BA-9868-CCC3B0EF09FC}" type="datetime1">
              <a:rPr lang="en-US" smtClean="0"/>
              <a:t>11/6/2018</a:t>
            </a:fld>
            <a:endParaRPr lang="en-US"/>
          </a:p>
        </p:txBody>
      </p:sp>
      <p:sp>
        <p:nvSpPr>
          <p:cNvPr id="31748" name="Footer Placeholder 4"/>
          <p:cNvSpPr>
            <a:spLocks noGrp="1"/>
          </p:cNvSpPr>
          <p:nvPr>
            <p:ph type="ftr" sz="quarter" idx="11"/>
          </p:nvPr>
        </p:nvSpPr>
        <p:spPr bwMode="auto">
          <a:ln>
            <a:miter lim="800000"/>
            <a:headEnd/>
            <a:tailEnd/>
          </a:ln>
        </p:spPr>
        <p:txBody>
          <a:bodyPr wrap="square" lIns="91440" tIns="45720" rIns="91440" bIns="45720" numCol="1" anchorCtr="0" compatLnSpc="1">
            <a:prstTxWarp prst="textNoShape">
              <a:avLst/>
            </a:prstTxWarp>
          </a:bodyPr>
          <a:lstStyle/>
          <a:p>
            <a:pPr>
              <a:defRPr/>
            </a:pPr>
            <a:r>
              <a:rPr lang="en-US"/>
              <a:t>Modele SPICE - Cursul 3</a:t>
            </a:r>
          </a:p>
        </p:txBody>
      </p:sp>
      <p:sp>
        <p:nvSpPr>
          <p:cNvPr id="31749" name="Slide Number Placeholder 5"/>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a:defRPr/>
            </a:pPr>
            <a:fld id="{496BC169-A95A-4518-8949-39518E0EF2F2}" type="slidenum">
              <a:rPr lang="en-US" smtClean="0"/>
              <a:pPr>
                <a:defRPr/>
              </a:pPr>
              <a:t>41</a:t>
            </a:fld>
            <a:endParaRPr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normAutofit/>
          </a:bodyPr>
          <a:lstStyle/>
          <a:p>
            <a:pPr>
              <a:defRPr/>
            </a:pPr>
            <a:r>
              <a:rPr lang="en-US" sz="3200">
                <a:latin typeface="UT Sans" panose="00000500000000000000" pitchFamily="50" charset="0"/>
              </a:rPr>
              <a:t>Analize SPICE</a:t>
            </a:r>
          </a:p>
        </p:txBody>
      </p:sp>
      <p:sp>
        <p:nvSpPr>
          <p:cNvPr id="33794" name="Content Placeholder 2"/>
          <p:cNvSpPr>
            <a:spLocks noGrp="1"/>
          </p:cNvSpPr>
          <p:nvPr>
            <p:ph idx="1"/>
          </p:nvPr>
        </p:nvSpPr>
        <p:spPr/>
        <p:txBody>
          <a:bodyPr/>
          <a:lstStyle/>
          <a:p>
            <a:pPr eaLnBrk="1" hangingPunct="1">
              <a:buFontTx/>
              <a:buNone/>
            </a:pPr>
            <a:r>
              <a:rPr lang="ro-RO" sz="2800">
                <a:solidFill>
                  <a:srgbClr val="0070C0"/>
                </a:solidFill>
                <a:latin typeface="UT Sans Bold" panose="00000500000000000000" pitchFamily="50" charset="0"/>
              </a:rPr>
              <a:t>Inițializarea valorilor potențialelor </a:t>
            </a:r>
            <a:r>
              <a:rPr lang="en-US" sz="2800">
                <a:solidFill>
                  <a:srgbClr val="0070C0"/>
                </a:solidFill>
                <a:latin typeface="UT Sans Bold" panose="00000500000000000000" pitchFamily="50" charset="0"/>
              </a:rPr>
              <a:t>din </a:t>
            </a:r>
            <a:r>
              <a:rPr lang="ro-RO" sz="2800">
                <a:solidFill>
                  <a:srgbClr val="0070C0"/>
                </a:solidFill>
                <a:latin typeface="UT Sans Bold" panose="00000500000000000000" pitchFamily="50" charset="0"/>
              </a:rPr>
              <a:t>noduri</a:t>
            </a:r>
          </a:p>
          <a:p>
            <a:pPr eaLnBrk="1" hangingPunct="1"/>
            <a:r>
              <a:rPr lang="ro-RO" sz="2200">
                <a:latin typeface="UT Sans" panose="00000500000000000000" pitchFamily="50" charset="0"/>
              </a:rPr>
              <a:t>Pentru calculul soluției inițiale de c.c. a analizei tranzitorii de semnal mare există şi posibilitatea utilizării declarației de control .IC:</a:t>
            </a:r>
          </a:p>
          <a:p>
            <a:pPr marL="0" indent="0" algn="ctr">
              <a:buNone/>
            </a:pPr>
            <a:r>
              <a:rPr lang="en-US" sz="2800">
                <a:solidFill>
                  <a:srgbClr val="FF0000"/>
                </a:solidFill>
                <a:effectLst>
                  <a:outerShdw blurRad="38100" dist="38100" dir="2700000" algn="tl">
                    <a:srgbClr val="000000">
                      <a:alpha val="43137"/>
                    </a:srgbClr>
                  </a:outerShdw>
                </a:effectLst>
                <a:latin typeface="UT Sans Bold" panose="00000500000000000000" pitchFamily="50" charset="0"/>
              </a:rPr>
              <a:t>.</a:t>
            </a:r>
            <a:r>
              <a:rPr lang="ro-RO" sz="2800">
                <a:solidFill>
                  <a:srgbClr val="FF0000"/>
                </a:solidFill>
                <a:effectLst>
                  <a:outerShdw blurRad="38100" dist="38100" dir="2700000" algn="tl">
                    <a:srgbClr val="000000">
                      <a:alpha val="43137"/>
                    </a:srgbClr>
                  </a:outerShdw>
                </a:effectLst>
                <a:latin typeface="UT Sans Bold" panose="00000500000000000000" pitchFamily="50" charset="0"/>
              </a:rPr>
              <a:t>IC</a:t>
            </a:r>
            <a:r>
              <a:rPr lang="en-US" sz="2800">
                <a:solidFill>
                  <a:srgbClr val="FF0000"/>
                </a:solidFill>
                <a:effectLst>
                  <a:outerShdw blurRad="38100" dist="38100" dir="2700000" algn="tl">
                    <a:srgbClr val="000000">
                      <a:alpha val="43137"/>
                    </a:srgbClr>
                  </a:outerShdw>
                </a:effectLst>
                <a:latin typeface="UT Sans Bold" panose="00000500000000000000" pitchFamily="50" charset="0"/>
              </a:rPr>
              <a:t>   V(nod1)=val1   &lt;V(nod2)=val2…&gt;</a:t>
            </a:r>
            <a:endParaRPr lang="ro-RO" sz="2800">
              <a:solidFill>
                <a:srgbClr val="FF0000"/>
              </a:solidFill>
              <a:latin typeface="UT Sans Bold" panose="00000500000000000000" pitchFamily="50" charset="0"/>
            </a:endParaRPr>
          </a:p>
          <a:p>
            <a:pPr eaLnBrk="1" hangingPunct="1"/>
            <a:endParaRPr lang="ro-RO" sz="2200">
              <a:latin typeface="UT Sans" panose="00000500000000000000" pitchFamily="50" charset="0"/>
            </a:endParaRPr>
          </a:p>
          <a:p>
            <a:pPr eaLnBrk="1" hangingPunct="1"/>
            <a:r>
              <a:rPr lang="ro-RO" sz="2200">
                <a:latin typeface="UT Sans" panose="00000500000000000000" pitchFamily="50" charset="0"/>
              </a:rPr>
              <a:t>Diferența majoră față de declarația .NODESET este aceea că potențialele nodurilor sunt forțate la valoarea specificată de utilizator în declarația .IC şi nu sunt modificate în cursul calculului soluției inițiale de c.c.</a:t>
            </a:r>
          </a:p>
          <a:p>
            <a:pPr eaLnBrk="1" hangingPunct="1"/>
            <a:r>
              <a:rPr lang="ro-RO" sz="2200">
                <a:latin typeface="UT Sans" panose="00000500000000000000" pitchFamily="50" charset="0"/>
              </a:rPr>
              <a:t>În cazul declarației .NODESET, soluția finală de c.c. poate să difere de valorile specificate prin .NODESET.</a:t>
            </a:r>
          </a:p>
        </p:txBody>
      </p:sp>
      <p:sp>
        <p:nvSpPr>
          <p:cNvPr id="31747" name="Date Placeholder 3"/>
          <p:cNvSpPr>
            <a:spLocks noGrp="1"/>
          </p:cNvSpPr>
          <p:nvPr>
            <p:ph type="dt" sz="half" idx="10"/>
          </p:nvPr>
        </p:nvSpPr>
        <p:spPr bwMode="auto">
          <a:ln>
            <a:miter lim="800000"/>
            <a:headEnd/>
            <a:tailEnd/>
          </a:ln>
        </p:spPr>
        <p:txBody>
          <a:bodyPr wrap="square" lIns="91440" tIns="45720" rIns="91440" bIns="45720" numCol="1" anchorCtr="0" compatLnSpc="1">
            <a:prstTxWarp prst="textNoShape">
              <a:avLst/>
            </a:prstTxWarp>
          </a:bodyPr>
          <a:lstStyle/>
          <a:p>
            <a:pPr>
              <a:defRPr/>
            </a:pPr>
            <a:fld id="{5DB317F4-03F9-4894-B11B-06AB7E7CC2C9}" type="datetime1">
              <a:rPr lang="en-US" smtClean="0"/>
              <a:t>11/6/2018</a:t>
            </a:fld>
            <a:endParaRPr lang="en-US"/>
          </a:p>
        </p:txBody>
      </p:sp>
      <p:sp>
        <p:nvSpPr>
          <p:cNvPr id="31748" name="Footer Placeholder 4"/>
          <p:cNvSpPr>
            <a:spLocks noGrp="1"/>
          </p:cNvSpPr>
          <p:nvPr>
            <p:ph type="ftr" sz="quarter" idx="11"/>
          </p:nvPr>
        </p:nvSpPr>
        <p:spPr bwMode="auto">
          <a:ln>
            <a:miter lim="800000"/>
            <a:headEnd/>
            <a:tailEnd/>
          </a:ln>
        </p:spPr>
        <p:txBody>
          <a:bodyPr wrap="square" lIns="91440" tIns="45720" rIns="91440" bIns="45720" numCol="1" anchorCtr="0" compatLnSpc="1">
            <a:prstTxWarp prst="textNoShape">
              <a:avLst/>
            </a:prstTxWarp>
          </a:bodyPr>
          <a:lstStyle/>
          <a:p>
            <a:pPr>
              <a:defRPr/>
            </a:pPr>
            <a:r>
              <a:rPr lang="en-US"/>
              <a:t>Modele SPICE - Cursul 3</a:t>
            </a:r>
          </a:p>
        </p:txBody>
      </p:sp>
      <p:sp>
        <p:nvSpPr>
          <p:cNvPr id="31749" name="Slide Number Placeholder 5"/>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a:defRPr/>
            </a:pPr>
            <a:fld id="{496BC169-A95A-4518-8949-39518E0EF2F2}" type="slidenum">
              <a:rPr lang="en-US" smtClean="0"/>
              <a:pPr>
                <a:defRPr/>
              </a:pPr>
              <a:t>42</a:t>
            </a:fld>
            <a:endParaRPr lang="en-US"/>
          </a:p>
        </p:txBody>
      </p:sp>
    </p:spTree>
    <p:extLst>
      <p:ext uri="{BB962C8B-B14F-4D97-AF65-F5344CB8AC3E}">
        <p14:creationId xmlns:p14="http://schemas.microsoft.com/office/powerpoint/2010/main" val="161515382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sz="3600">
                <a:latin typeface="UT Sans" panose="00000500000000000000" pitchFamily="50" charset="0"/>
              </a:rPr>
              <a:t>Inițializarea valorilor potențialelor </a:t>
            </a:r>
            <a:r>
              <a:rPr lang="en-US" sz="3600">
                <a:latin typeface="UT Sans" panose="00000500000000000000" pitchFamily="50" charset="0"/>
              </a:rPr>
              <a:t>din </a:t>
            </a:r>
            <a:r>
              <a:rPr lang="ro-RO" sz="3600">
                <a:latin typeface="UT Sans" panose="00000500000000000000" pitchFamily="50" charset="0"/>
              </a:rPr>
              <a:t>noduri</a:t>
            </a:r>
            <a:br>
              <a:rPr lang="ro-RO" sz="3600">
                <a:latin typeface="UT Sans" panose="00000500000000000000" pitchFamily="50" charset="0"/>
              </a:rPr>
            </a:br>
            <a:r>
              <a:rPr lang="en-US" sz="3100">
                <a:latin typeface="UT Sans" panose="00000500000000000000" pitchFamily="50" charset="0"/>
              </a:rPr>
              <a:t>Exemplul 4</a:t>
            </a:r>
            <a:endParaRPr lang="en-US">
              <a:latin typeface="UT Sans" panose="00000500000000000000" pitchFamily="50" charset="0"/>
            </a:endParaRPr>
          </a:p>
        </p:txBody>
      </p:sp>
      <p:sp>
        <p:nvSpPr>
          <p:cNvPr id="3" name="Content Placeholder 2"/>
          <p:cNvSpPr>
            <a:spLocks noGrp="1"/>
          </p:cNvSpPr>
          <p:nvPr>
            <p:ph idx="1"/>
          </p:nvPr>
        </p:nvSpPr>
        <p:spPr/>
        <p:txBody>
          <a:bodyPr>
            <a:normAutofit lnSpcReduction="10000"/>
          </a:bodyPr>
          <a:lstStyle/>
          <a:p>
            <a:r>
              <a:rPr lang="ro-RO">
                <a:latin typeface="UT Sans" panose="00000500000000000000" pitchFamily="50" charset="0"/>
              </a:rPr>
              <a:t>Să se determine soluția de c.c. pentru circuitul basculant bistabil (CBB) din figură:</a:t>
            </a:r>
          </a:p>
          <a:p>
            <a:r>
              <a:rPr lang="ro-RO">
                <a:latin typeface="UT Sans" panose="00000500000000000000" pitchFamily="50" charset="0"/>
              </a:rPr>
              <a:t>Descrierea circuitului:</a:t>
            </a:r>
          </a:p>
          <a:p>
            <a:pPr marL="0" indent="0">
              <a:buNone/>
            </a:pPr>
            <a:r>
              <a:rPr lang="en-US" sz="1600">
                <a:solidFill>
                  <a:srgbClr val="0070C0"/>
                </a:solidFill>
                <a:latin typeface="Courier New" panose="02070309020205020404" pitchFamily="49" charset="0"/>
                <a:cs typeface="Courier New" panose="02070309020205020404" pitchFamily="49" charset="0"/>
              </a:rPr>
              <a:t>CBB</a:t>
            </a:r>
          </a:p>
          <a:p>
            <a:pPr marL="0" indent="0">
              <a:buNone/>
            </a:pPr>
            <a:r>
              <a:rPr lang="en-US" sz="1600">
                <a:solidFill>
                  <a:srgbClr val="0070C0"/>
                </a:solidFill>
                <a:latin typeface="Courier New" panose="02070309020205020404" pitchFamily="49" charset="0"/>
                <a:cs typeface="Courier New" panose="02070309020205020404" pitchFamily="49" charset="0"/>
              </a:rPr>
              <a:t>M1	2	1	0	0	EMOS</a:t>
            </a:r>
          </a:p>
          <a:p>
            <a:pPr marL="0" indent="0">
              <a:buNone/>
            </a:pPr>
            <a:r>
              <a:rPr lang="en-US" sz="1600">
                <a:solidFill>
                  <a:srgbClr val="0070C0"/>
                </a:solidFill>
                <a:latin typeface="Courier New" panose="02070309020205020404" pitchFamily="49" charset="0"/>
                <a:cs typeface="Courier New" panose="02070309020205020404" pitchFamily="49" charset="0"/>
              </a:rPr>
              <a:t>M2	3	2	2	0	DMOS</a:t>
            </a:r>
          </a:p>
          <a:p>
            <a:pPr marL="0" indent="0">
              <a:buNone/>
            </a:pPr>
            <a:r>
              <a:rPr lang="en-US" sz="1600">
                <a:solidFill>
                  <a:srgbClr val="0070C0"/>
                </a:solidFill>
                <a:latin typeface="Courier New" panose="02070309020205020404" pitchFamily="49" charset="0"/>
                <a:cs typeface="Courier New" panose="02070309020205020404" pitchFamily="49" charset="0"/>
              </a:rPr>
              <a:t>M3	1	2	0	0	EMOS</a:t>
            </a:r>
          </a:p>
          <a:p>
            <a:pPr marL="0" indent="0">
              <a:buNone/>
            </a:pPr>
            <a:r>
              <a:rPr lang="en-US" sz="1600">
                <a:solidFill>
                  <a:srgbClr val="0070C0"/>
                </a:solidFill>
                <a:latin typeface="Courier New" panose="02070309020205020404" pitchFamily="49" charset="0"/>
                <a:cs typeface="Courier New" panose="02070309020205020404" pitchFamily="49" charset="0"/>
              </a:rPr>
              <a:t>M4	3	1	1	0	DMOS</a:t>
            </a:r>
          </a:p>
          <a:p>
            <a:pPr marL="0" indent="0">
              <a:buNone/>
            </a:pPr>
            <a:r>
              <a:rPr lang="en-US" sz="1600">
                <a:solidFill>
                  <a:srgbClr val="0070C0"/>
                </a:solidFill>
                <a:latin typeface="Courier New" panose="02070309020205020404" pitchFamily="49" charset="0"/>
                <a:cs typeface="Courier New" panose="02070309020205020404" pitchFamily="49" charset="0"/>
              </a:rPr>
              <a:t>VDD	3	0	5V</a:t>
            </a:r>
          </a:p>
          <a:p>
            <a:pPr marL="0" indent="0">
              <a:buNone/>
            </a:pPr>
            <a:r>
              <a:rPr lang="en-US" sz="1600">
                <a:solidFill>
                  <a:srgbClr val="0070C0"/>
                </a:solidFill>
                <a:latin typeface="Courier New" panose="02070309020205020404" pitchFamily="49" charset="0"/>
                <a:cs typeface="Courier New" panose="02070309020205020404" pitchFamily="49" charset="0"/>
              </a:rPr>
              <a:t>.MODEL	EMOS NMOS VTO=1 W=40U L=10U</a:t>
            </a:r>
          </a:p>
          <a:p>
            <a:pPr marL="0" indent="0">
              <a:buNone/>
            </a:pPr>
            <a:r>
              <a:rPr lang="en-US" sz="1600">
                <a:solidFill>
                  <a:srgbClr val="0070C0"/>
                </a:solidFill>
                <a:latin typeface="Courier New" panose="02070309020205020404" pitchFamily="49" charset="0"/>
                <a:cs typeface="Courier New" panose="02070309020205020404" pitchFamily="49" charset="0"/>
              </a:rPr>
              <a:t>.MODEL	DMOS NMOS VTO=-3 W=10U L=10U GAMMA=0.5</a:t>
            </a:r>
          </a:p>
          <a:p>
            <a:pPr marL="0" indent="0">
              <a:buNone/>
            </a:pPr>
            <a:r>
              <a:rPr lang="en-US" sz="1600">
                <a:solidFill>
                  <a:srgbClr val="0070C0"/>
                </a:solidFill>
                <a:latin typeface="Courier New" panose="02070309020205020404" pitchFamily="49" charset="0"/>
                <a:cs typeface="Courier New" panose="02070309020205020404" pitchFamily="49" charset="0"/>
              </a:rPr>
              <a:t>.OP</a:t>
            </a:r>
          </a:p>
          <a:p>
            <a:pPr marL="0" indent="0">
              <a:buNone/>
            </a:pPr>
            <a:r>
              <a:rPr lang="en-US" sz="1600">
                <a:solidFill>
                  <a:srgbClr val="0070C0"/>
                </a:solidFill>
                <a:latin typeface="Courier New" panose="02070309020205020404" pitchFamily="49" charset="0"/>
                <a:cs typeface="Courier New" panose="02070309020205020404" pitchFamily="49" charset="0"/>
              </a:rPr>
              <a:t>.END</a:t>
            </a:r>
            <a:endParaRPr lang="ro-RO" sz="1600">
              <a:solidFill>
                <a:srgbClr val="0070C0"/>
              </a:solidFill>
              <a:latin typeface="Courier New" panose="02070309020205020404" pitchFamily="49" charset="0"/>
              <a:cs typeface="Courier New" panose="02070309020205020404" pitchFamily="49" charset="0"/>
            </a:endParaRPr>
          </a:p>
          <a:p>
            <a:r>
              <a:rPr lang="ro-RO">
                <a:latin typeface="UT Sans" panose="00000500000000000000" pitchFamily="50" charset="0"/>
              </a:rPr>
              <a:t>Rezultatul simulării se găseşte în</a:t>
            </a:r>
            <a:br>
              <a:rPr lang="ro-RO">
                <a:latin typeface="UT Sans" panose="00000500000000000000" pitchFamily="50" charset="0"/>
              </a:rPr>
            </a:br>
            <a:r>
              <a:rPr lang="ro-RO">
                <a:latin typeface="UT Sans" panose="00000500000000000000" pitchFamily="50" charset="0"/>
              </a:rPr>
              <a:t>fişierul de ieşire: </a:t>
            </a:r>
            <a:r>
              <a:rPr lang="ro-RO">
                <a:latin typeface="UT Sans" panose="00000500000000000000" pitchFamily="50" charset="0"/>
                <a:hlinkClick r:id="rId2" action="ppaction://hlinkfile"/>
              </a:rPr>
              <a:t>C4-ex4</a:t>
            </a:r>
            <a:r>
              <a:rPr lang="en-US">
                <a:latin typeface="UT Sans" panose="00000500000000000000" pitchFamily="50" charset="0"/>
                <a:hlinkClick r:id="rId2" action="ppaction://hlinkfile"/>
              </a:rPr>
              <a:t>-1</a:t>
            </a:r>
            <a:r>
              <a:rPr lang="ro-RO">
                <a:latin typeface="UT Sans" panose="00000500000000000000" pitchFamily="50" charset="0"/>
                <a:hlinkClick r:id="rId2" action="ppaction://hlinkfile"/>
              </a:rPr>
              <a:t>.out</a:t>
            </a:r>
            <a:endParaRPr lang="en-US">
              <a:latin typeface="UT Sans" panose="00000500000000000000" pitchFamily="50" charset="0"/>
            </a:endParaRPr>
          </a:p>
        </p:txBody>
      </p:sp>
      <p:sp>
        <p:nvSpPr>
          <p:cNvPr id="4" name="Date Placeholder 3"/>
          <p:cNvSpPr>
            <a:spLocks noGrp="1"/>
          </p:cNvSpPr>
          <p:nvPr>
            <p:ph type="dt" sz="half" idx="10"/>
          </p:nvPr>
        </p:nvSpPr>
        <p:spPr/>
        <p:txBody>
          <a:bodyPr/>
          <a:lstStyle/>
          <a:p>
            <a:pPr>
              <a:defRPr/>
            </a:pPr>
            <a:fld id="{26E394C3-5034-4C2F-9E9E-AD321800F7F2}" type="datetime1">
              <a:rPr lang="en-US" smtClean="0"/>
              <a:t>11/6/2018</a:t>
            </a:fld>
            <a:endParaRPr lang="en-US"/>
          </a:p>
        </p:txBody>
      </p:sp>
      <p:sp>
        <p:nvSpPr>
          <p:cNvPr id="5" name="Footer Placeholder 4"/>
          <p:cNvSpPr>
            <a:spLocks noGrp="1"/>
          </p:cNvSpPr>
          <p:nvPr>
            <p:ph type="ftr" sz="quarter" idx="11"/>
          </p:nvPr>
        </p:nvSpPr>
        <p:spPr/>
        <p:txBody>
          <a:bodyPr/>
          <a:lstStyle/>
          <a:p>
            <a:pPr>
              <a:defRPr/>
            </a:pPr>
            <a:r>
              <a:rPr lang="en-US"/>
              <a:t>Modele SPICE - Cursul 3</a:t>
            </a:r>
          </a:p>
        </p:txBody>
      </p:sp>
      <p:sp>
        <p:nvSpPr>
          <p:cNvPr id="6" name="Slide Number Placeholder 5"/>
          <p:cNvSpPr>
            <a:spLocks noGrp="1"/>
          </p:cNvSpPr>
          <p:nvPr>
            <p:ph type="sldNum" sz="quarter" idx="12"/>
          </p:nvPr>
        </p:nvSpPr>
        <p:spPr/>
        <p:txBody>
          <a:bodyPr/>
          <a:lstStyle/>
          <a:p>
            <a:pPr>
              <a:defRPr/>
            </a:pPr>
            <a:fld id="{7152D34D-4599-4858-AFCF-7CA82FCC12FD}" type="slidenum">
              <a:rPr lang="en-US" smtClean="0"/>
              <a:pPr>
                <a:defRPr/>
              </a:pPr>
              <a:t>43</a:t>
            </a:fld>
            <a:endParaRPr lang="en-US"/>
          </a:p>
        </p:txBody>
      </p:sp>
      <p:pic>
        <p:nvPicPr>
          <p:cNvPr id="10242"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t="2228" r="4744" b="3558"/>
          <a:stretch/>
        </p:blipFill>
        <p:spPr bwMode="auto">
          <a:xfrm>
            <a:off x="6438900" y="2806461"/>
            <a:ext cx="2400300" cy="34419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7154416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sz="3600">
                <a:latin typeface="UT Sans" panose="00000500000000000000" pitchFamily="50" charset="0"/>
              </a:rPr>
              <a:t>Inițializarea valorilor potențialelor </a:t>
            </a:r>
            <a:r>
              <a:rPr lang="en-US" sz="3600">
                <a:latin typeface="UT Sans" panose="00000500000000000000" pitchFamily="50" charset="0"/>
              </a:rPr>
              <a:t>din </a:t>
            </a:r>
            <a:r>
              <a:rPr lang="ro-RO" sz="3600">
                <a:latin typeface="UT Sans" panose="00000500000000000000" pitchFamily="50" charset="0"/>
              </a:rPr>
              <a:t>noduri</a:t>
            </a:r>
            <a:br>
              <a:rPr lang="ro-RO">
                <a:latin typeface="UT Sans" panose="00000500000000000000" pitchFamily="50" charset="0"/>
              </a:rPr>
            </a:br>
            <a:r>
              <a:rPr lang="en-US" sz="3100">
                <a:latin typeface="UT Sans" panose="00000500000000000000" pitchFamily="50" charset="0"/>
              </a:rPr>
              <a:t>Exemplul 4</a:t>
            </a:r>
            <a:endParaRPr lang="en-US">
              <a:latin typeface="UT Sans" panose="00000500000000000000" pitchFamily="50" charset="0"/>
            </a:endParaRPr>
          </a:p>
        </p:txBody>
      </p:sp>
      <p:sp>
        <p:nvSpPr>
          <p:cNvPr id="3" name="Content Placeholder 2"/>
          <p:cNvSpPr>
            <a:spLocks noGrp="1"/>
          </p:cNvSpPr>
          <p:nvPr>
            <p:ph idx="1"/>
          </p:nvPr>
        </p:nvSpPr>
        <p:spPr/>
        <p:txBody>
          <a:bodyPr/>
          <a:lstStyle/>
          <a:p>
            <a:r>
              <a:rPr lang="ro-RO">
                <a:latin typeface="UT Sans" panose="00000500000000000000" pitchFamily="50" charset="0"/>
              </a:rPr>
              <a:t>În soluția găsită de SPICE ambele inversoare sunt polarizate identic şi tranzistoarele M1 şi M3 conduc (2,27V şi în drena lui M1 şi în drena lui M3).</a:t>
            </a:r>
          </a:p>
          <a:p>
            <a:r>
              <a:rPr lang="ro-RO">
                <a:latin typeface="UT Sans" panose="00000500000000000000" pitchFamily="50" charset="0"/>
              </a:rPr>
              <a:t>Aceasta este o stare metastabilă care nu poate dura.</a:t>
            </a:r>
          </a:p>
          <a:p>
            <a:r>
              <a:rPr lang="ro-RO">
                <a:latin typeface="UT Sans" panose="00000500000000000000" pitchFamily="50" charset="0"/>
              </a:rPr>
              <a:t>În realitate cele 2 inversoare nu sunt fizic identice astfel că la conectarea alimentării unul dintre ele se duce în starea ON (conducție) iar celălalt în starea OFF (blocare).</a:t>
            </a:r>
          </a:p>
          <a:p>
            <a:r>
              <a:rPr lang="ro-RO">
                <a:latin typeface="UT Sans" panose="00000500000000000000" pitchFamily="50" charset="0"/>
              </a:rPr>
              <a:t>Dezechilibrul fizic al celor 2 inversoare poate fi reprodus prin inițializarea potențialelor de drenă ale tranzistoarelor:</a:t>
            </a:r>
          </a:p>
          <a:p>
            <a:pPr lvl="1"/>
            <a:r>
              <a:rPr lang="ro-RO">
                <a:latin typeface="UT Sans" panose="00000500000000000000" pitchFamily="50" charset="0"/>
              </a:rPr>
              <a:t>V(2)=5V la M1</a:t>
            </a:r>
          </a:p>
          <a:p>
            <a:pPr lvl="1"/>
            <a:r>
              <a:rPr lang="ro-RO">
                <a:latin typeface="UT Sans" panose="00000500000000000000" pitchFamily="50" charset="0"/>
              </a:rPr>
              <a:t>V(1)=0.25V la M3</a:t>
            </a:r>
            <a:endParaRPr lang="en-US">
              <a:latin typeface="UT Sans" panose="00000500000000000000" pitchFamily="50" charset="0"/>
            </a:endParaRPr>
          </a:p>
        </p:txBody>
      </p:sp>
      <p:sp>
        <p:nvSpPr>
          <p:cNvPr id="4" name="Date Placeholder 3"/>
          <p:cNvSpPr>
            <a:spLocks noGrp="1"/>
          </p:cNvSpPr>
          <p:nvPr>
            <p:ph type="dt" sz="half" idx="10"/>
          </p:nvPr>
        </p:nvSpPr>
        <p:spPr/>
        <p:txBody>
          <a:bodyPr/>
          <a:lstStyle/>
          <a:p>
            <a:pPr>
              <a:defRPr/>
            </a:pPr>
            <a:fld id="{0666F3BC-2540-4AD9-B764-57C1671ABBFB}" type="datetime1">
              <a:rPr lang="en-US" smtClean="0"/>
              <a:t>11/6/2018</a:t>
            </a:fld>
            <a:endParaRPr lang="en-US"/>
          </a:p>
        </p:txBody>
      </p:sp>
      <p:sp>
        <p:nvSpPr>
          <p:cNvPr id="5" name="Footer Placeholder 4"/>
          <p:cNvSpPr>
            <a:spLocks noGrp="1"/>
          </p:cNvSpPr>
          <p:nvPr>
            <p:ph type="ftr" sz="quarter" idx="11"/>
          </p:nvPr>
        </p:nvSpPr>
        <p:spPr/>
        <p:txBody>
          <a:bodyPr/>
          <a:lstStyle/>
          <a:p>
            <a:pPr>
              <a:defRPr/>
            </a:pPr>
            <a:r>
              <a:rPr lang="en-US"/>
              <a:t>Modele SPICE - Cursul 3</a:t>
            </a:r>
          </a:p>
        </p:txBody>
      </p:sp>
      <p:sp>
        <p:nvSpPr>
          <p:cNvPr id="6" name="Slide Number Placeholder 5"/>
          <p:cNvSpPr>
            <a:spLocks noGrp="1"/>
          </p:cNvSpPr>
          <p:nvPr>
            <p:ph type="sldNum" sz="quarter" idx="12"/>
          </p:nvPr>
        </p:nvSpPr>
        <p:spPr/>
        <p:txBody>
          <a:bodyPr/>
          <a:lstStyle/>
          <a:p>
            <a:pPr>
              <a:defRPr/>
            </a:pPr>
            <a:fld id="{7152D34D-4599-4858-AFCF-7CA82FCC12FD}" type="slidenum">
              <a:rPr lang="en-US" smtClean="0"/>
              <a:pPr>
                <a:defRPr/>
              </a:pPr>
              <a:t>44</a:t>
            </a:fld>
            <a:endParaRPr lang="en-US"/>
          </a:p>
        </p:txBody>
      </p:sp>
    </p:spTree>
    <p:extLst>
      <p:ext uri="{BB962C8B-B14F-4D97-AF65-F5344CB8AC3E}">
        <p14:creationId xmlns:p14="http://schemas.microsoft.com/office/powerpoint/2010/main" val="228993370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sz="3600">
                <a:latin typeface="UT Sans" panose="00000500000000000000" pitchFamily="50" charset="0"/>
              </a:rPr>
              <a:t>Inițializarea valorilor potențialelor </a:t>
            </a:r>
            <a:r>
              <a:rPr lang="en-US" sz="3600">
                <a:latin typeface="UT Sans" panose="00000500000000000000" pitchFamily="50" charset="0"/>
              </a:rPr>
              <a:t>din </a:t>
            </a:r>
            <a:r>
              <a:rPr lang="ro-RO" sz="3600">
                <a:latin typeface="UT Sans" panose="00000500000000000000" pitchFamily="50" charset="0"/>
              </a:rPr>
              <a:t>noduri</a:t>
            </a:r>
            <a:br>
              <a:rPr lang="ro-RO">
                <a:latin typeface="UT Sans" panose="00000500000000000000" pitchFamily="50" charset="0"/>
              </a:rPr>
            </a:br>
            <a:r>
              <a:rPr lang="en-US" sz="3100">
                <a:latin typeface="UT Sans" panose="00000500000000000000" pitchFamily="50" charset="0"/>
              </a:rPr>
              <a:t>Exemplul 4</a:t>
            </a:r>
            <a:endParaRPr lang="en-US">
              <a:latin typeface="UT Sans" panose="00000500000000000000" pitchFamily="50" charset="0"/>
            </a:endParaRPr>
          </a:p>
        </p:txBody>
      </p:sp>
      <p:sp>
        <p:nvSpPr>
          <p:cNvPr id="3" name="Content Placeholder 2"/>
          <p:cNvSpPr>
            <a:spLocks noGrp="1"/>
          </p:cNvSpPr>
          <p:nvPr>
            <p:ph idx="1"/>
          </p:nvPr>
        </p:nvSpPr>
        <p:spPr/>
        <p:txBody>
          <a:bodyPr/>
          <a:lstStyle/>
          <a:p>
            <a:r>
              <a:rPr lang="ro-RO">
                <a:latin typeface="UT Sans" panose="00000500000000000000" pitchFamily="50" charset="0"/>
              </a:rPr>
              <a:t>După descrierea circuitului şi înainte de analiza de c.c de tipul .OP se introduce linia:</a:t>
            </a:r>
          </a:p>
          <a:p>
            <a:endParaRPr lang="ro-RO">
              <a:latin typeface="UT Sans" panose="00000500000000000000" pitchFamily="50" charset="0"/>
            </a:endParaRPr>
          </a:p>
          <a:p>
            <a:pPr marL="0" indent="0">
              <a:buNone/>
            </a:pPr>
            <a:r>
              <a:rPr lang="ro-RO">
                <a:latin typeface="Courier New" panose="02070309020205020404" pitchFamily="49" charset="0"/>
                <a:cs typeface="Courier New" panose="02070309020205020404" pitchFamily="49" charset="0"/>
              </a:rPr>
              <a:t>.NODESET  V(2)=5  V(1)=0.25</a:t>
            </a:r>
          </a:p>
          <a:p>
            <a:endParaRPr lang="ro-RO">
              <a:latin typeface="UT Sans" panose="00000500000000000000" pitchFamily="50" charset="0"/>
            </a:endParaRPr>
          </a:p>
          <a:p>
            <a:r>
              <a:rPr lang="ro-RO">
                <a:latin typeface="UT Sans" panose="00000500000000000000" pitchFamily="50" charset="0"/>
              </a:rPr>
              <a:t>Se obține răspunsul din fişierul </a:t>
            </a:r>
            <a:r>
              <a:rPr lang="ro-RO">
                <a:latin typeface="UT Sans" panose="00000500000000000000" pitchFamily="50" charset="0"/>
                <a:hlinkClick r:id="rId2" action="ppaction://hlinkfile"/>
              </a:rPr>
              <a:t>C4-ex4-</a:t>
            </a:r>
            <a:r>
              <a:rPr lang="en-US">
                <a:latin typeface="UT Sans" panose="00000500000000000000" pitchFamily="50" charset="0"/>
                <a:hlinkClick r:id="rId2" action="ppaction://hlinkfile"/>
              </a:rPr>
              <a:t>2</a:t>
            </a:r>
            <a:r>
              <a:rPr lang="ro-RO">
                <a:latin typeface="UT Sans" panose="00000500000000000000" pitchFamily="50" charset="0"/>
                <a:hlinkClick r:id="rId2" action="ppaction://hlinkfile"/>
              </a:rPr>
              <a:t>.out</a:t>
            </a:r>
            <a:endParaRPr lang="ro-RO">
              <a:latin typeface="UT Sans" panose="00000500000000000000" pitchFamily="50" charset="0"/>
            </a:endParaRPr>
          </a:p>
          <a:p>
            <a:endParaRPr lang="ro-RO">
              <a:latin typeface="UT Sans" panose="00000500000000000000" pitchFamily="50" charset="0"/>
            </a:endParaRPr>
          </a:p>
          <a:p>
            <a:r>
              <a:rPr lang="ro-RO">
                <a:latin typeface="UT Sans" panose="00000500000000000000" pitchFamily="50" charset="0"/>
              </a:rPr>
              <a:t>In acest caz potențialele de drenă ale inversoarelor devin:</a:t>
            </a:r>
          </a:p>
          <a:p>
            <a:pPr lvl="1"/>
            <a:r>
              <a:rPr lang="ro-RO">
                <a:latin typeface="UT Sans" panose="00000500000000000000" pitchFamily="50" charset="0"/>
              </a:rPr>
              <a:t>V(2)=5V</a:t>
            </a:r>
          </a:p>
          <a:p>
            <a:pPr lvl="1"/>
            <a:r>
              <a:rPr lang="ro-RO">
                <a:latin typeface="UT Sans" panose="00000500000000000000" pitchFamily="50" charset="0"/>
              </a:rPr>
              <a:t>V(1)=0,2758V</a:t>
            </a:r>
            <a:br>
              <a:rPr lang="ro-RO">
                <a:latin typeface="UT Sans" panose="00000500000000000000" pitchFamily="50" charset="0"/>
              </a:rPr>
            </a:br>
            <a:r>
              <a:rPr lang="ro-RO">
                <a:latin typeface="UT Sans" panose="00000500000000000000" pitchFamily="50" charset="0"/>
              </a:rPr>
              <a:t>şi arată o funcționare normală a circuitului.</a:t>
            </a:r>
          </a:p>
        </p:txBody>
      </p:sp>
      <p:sp>
        <p:nvSpPr>
          <p:cNvPr id="4" name="Date Placeholder 3"/>
          <p:cNvSpPr>
            <a:spLocks noGrp="1"/>
          </p:cNvSpPr>
          <p:nvPr>
            <p:ph type="dt" sz="half" idx="10"/>
          </p:nvPr>
        </p:nvSpPr>
        <p:spPr/>
        <p:txBody>
          <a:bodyPr/>
          <a:lstStyle/>
          <a:p>
            <a:pPr>
              <a:defRPr/>
            </a:pPr>
            <a:fld id="{418B21FD-1051-4D95-8F2A-6119424FDE69}" type="datetime1">
              <a:rPr lang="en-US" smtClean="0"/>
              <a:t>11/6/2018</a:t>
            </a:fld>
            <a:endParaRPr lang="en-US"/>
          </a:p>
        </p:txBody>
      </p:sp>
      <p:sp>
        <p:nvSpPr>
          <p:cNvPr id="5" name="Footer Placeholder 4"/>
          <p:cNvSpPr>
            <a:spLocks noGrp="1"/>
          </p:cNvSpPr>
          <p:nvPr>
            <p:ph type="ftr" sz="quarter" idx="11"/>
          </p:nvPr>
        </p:nvSpPr>
        <p:spPr/>
        <p:txBody>
          <a:bodyPr/>
          <a:lstStyle/>
          <a:p>
            <a:pPr>
              <a:defRPr/>
            </a:pPr>
            <a:r>
              <a:rPr lang="en-US"/>
              <a:t>Modele SPICE - Cursul 3</a:t>
            </a:r>
          </a:p>
        </p:txBody>
      </p:sp>
      <p:sp>
        <p:nvSpPr>
          <p:cNvPr id="6" name="Slide Number Placeholder 5"/>
          <p:cNvSpPr>
            <a:spLocks noGrp="1"/>
          </p:cNvSpPr>
          <p:nvPr>
            <p:ph type="sldNum" sz="quarter" idx="12"/>
          </p:nvPr>
        </p:nvSpPr>
        <p:spPr/>
        <p:txBody>
          <a:bodyPr/>
          <a:lstStyle/>
          <a:p>
            <a:pPr>
              <a:defRPr/>
            </a:pPr>
            <a:fld id="{7152D34D-4599-4858-AFCF-7CA82FCC12FD}" type="slidenum">
              <a:rPr lang="en-US" smtClean="0"/>
              <a:pPr>
                <a:defRPr/>
              </a:pPr>
              <a:t>45</a:t>
            </a:fld>
            <a:endParaRPr lang="en-US"/>
          </a:p>
        </p:txBody>
      </p:sp>
    </p:spTree>
    <p:extLst>
      <p:ext uri="{BB962C8B-B14F-4D97-AF65-F5344CB8AC3E}">
        <p14:creationId xmlns:p14="http://schemas.microsoft.com/office/powerpoint/2010/main" val="25920823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noAutofit/>
          </a:bodyPr>
          <a:lstStyle/>
          <a:p>
            <a:pPr>
              <a:defRPr/>
            </a:pPr>
            <a:r>
              <a:rPr lang="ro-RO" sz="3200">
                <a:latin typeface="UT Sans" panose="00000500000000000000" pitchFamily="50" charset="0"/>
              </a:rPr>
              <a:t>Simularea de c.a.</a:t>
            </a:r>
            <a:endParaRPr lang="en-US" sz="2800">
              <a:latin typeface="UT Sans" panose="00000500000000000000" pitchFamily="50" charset="0"/>
            </a:endParaRPr>
          </a:p>
        </p:txBody>
      </p:sp>
      <p:sp>
        <p:nvSpPr>
          <p:cNvPr id="14338" name="Content Placeholder 2"/>
          <p:cNvSpPr>
            <a:spLocks noGrp="1"/>
          </p:cNvSpPr>
          <p:nvPr>
            <p:ph idx="1"/>
          </p:nvPr>
        </p:nvSpPr>
        <p:spPr/>
        <p:txBody>
          <a:bodyPr/>
          <a:lstStyle/>
          <a:p>
            <a:pPr marL="365760" indent="-256032" eaLnBrk="1" fontAlgn="auto" hangingPunct="1">
              <a:spcAft>
                <a:spcPts val="0"/>
              </a:spcAft>
              <a:buNone/>
              <a:defRPr/>
            </a:pPr>
            <a:r>
              <a:rPr lang="ro-RO" sz="2800">
                <a:latin typeface="UT Sans" panose="00000500000000000000" pitchFamily="50" charset="0"/>
              </a:rPr>
              <a:t>Tipurile de analiză sunt:</a:t>
            </a:r>
            <a:endParaRPr lang="en-US" sz="2800">
              <a:latin typeface="UT Sans" panose="00000500000000000000" pitchFamily="50" charset="0"/>
            </a:endParaRPr>
          </a:p>
          <a:p>
            <a:pPr eaLnBrk="1" hangingPunct="1">
              <a:buFont typeface="Wingdings" pitchFamily="2" charset="2"/>
              <a:buChar char="q"/>
            </a:pPr>
            <a:r>
              <a:rPr lang="ro-RO" sz="2400" b="1">
                <a:solidFill>
                  <a:srgbClr val="0070C0"/>
                </a:solidFill>
                <a:latin typeface="UT Sans Bold" panose="00000500000000000000" pitchFamily="50" charset="0"/>
              </a:rPr>
              <a:t> .AC</a:t>
            </a:r>
            <a:r>
              <a:rPr lang="ro-RO" sz="2400" b="1">
                <a:solidFill>
                  <a:srgbClr val="0070C0"/>
                </a:solidFill>
                <a:latin typeface="UT Sans" panose="00000500000000000000" pitchFamily="50" charset="0"/>
              </a:rPr>
              <a:t> </a:t>
            </a:r>
            <a:r>
              <a:rPr lang="ro-RO" sz="2400" b="1">
                <a:latin typeface="UT Sans" panose="00000500000000000000" pitchFamily="50" charset="0"/>
              </a:rPr>
              <a:t>- </a:t>
            </a:r>
            <a:r>
              <a:rPr lang="ro-RO" sz="2400">
                <a:latin typeface="UT Sans" panose="00000500000000000000" pitchFamily="50" charset="0"/>
              </a:rPr>
              <a:t>analiză de c.a. cu baleierea frecvenței (parcurgerea unui interval de frecvență specificat, de exemplu între 1Hz şi 1MHz);</a:t>
            </a:r>
            <a:endParaRPr lang="en-US" sz="2400">
              <a:latin typeface="UT Sans" panose="00000500000000000000" pitchFamily="50" charset="0"/>
            </a:endParaRPr>
          </a:p>
          <a:p>
            <a:pPr eaLnBrk="1" hangingPunct="1">
              <a:buFont typeface="Wingdings" pitchFamily="2" charset="2"/>
              <a:buChar char="q"/>
            </a:pPr>
            <a:r>
              <a:rPr lang="ro-RO" sz="2400" b="1">
                <a:solidFill>
                  <a:srgbClr val="0070C0"/>
                </a:solidFill>
                <a:latin typeface="UT Sans" panose="00000500000000000000" pitchFamily="50" charset="0"/>
              </a:rPr>
              <a:t> </a:t>
            </a:r>
            <a:r>
              <a:rPr lang="ro-RO" sz="2400">
                <a:solidFill>
                  <a:srgbClr val="0070C0"/>
                </a:solidFill>
                <a:latin typeface="UT Sans Bold" panose="00000500000000000000" pitchFamily="50" charset="0"/>
              </a:rPr>
              <a:t>.NOISE</a:t>
            </a:r>
            <a:r>
              <a:rPr lang="ro-RO" sz="2400" b="1">
                <a:solidFill>
                  <a:srgbClr val="0070C0"/>
                </a:solidFill>
                <a:latin typeface="UT Sans" panose="00000500000000000000" pitchFamily="50" charset="0"/>
              </a:rPr>
              <a:t> </a:t>
            </a:r>
            <a:r>
              <a:rPr lang="ro-RO" sz="2400" b="1">
                <a:latin typeface="UT Sans" panose="00000500000000000000" pitchFamily="50" charset="0"/>
              </a:rPr>
              <a:t>- </a:t>
            </a:r>
            <a:r>
              <a:rPr lang="ro-RO" sz="2400">
                <a:latin typeface="UT Sans" panose="00000500000000000000" pitchFamily="50" charset="0"/>
              </a:rPr>
              <a:t>analiză pentru determinarea zgomotului la intrare</a:t>
            </a:r>
            <a:r>
              <a:rPr lang="en-US" sz="2400">
                <a:latin typeface="UT Sans" panose="00000500000000000000" pitchFamily="50" charset="0"/>
              </a:rPr>
              <a:t>a</a:t>
            </a:r>
            <a:r>
              <a:rPr lang="ro-RO" sz="2400">
                <a:latin typeface="UT Sans" panose="00000500000000000000" pitchFamily="50" charset="0"/>
              </a:rPr>
              <a:t> şi ieşire</a:t>
            </a:r>
            <a:r>
              <a:rPr lang="en-US" sz="2400">
                <a:latin typeface="UT Sans" panose="00000500000000000000" pitchFamily="50" charset="0"/>
              </a:rPr>
              <a:t>a circuitului</a:t>
            </a:r>
            <a:r>
              <a:rPr lang="ro-RO" sz="2400">
                <a:latin typeface="UT Sans" panose="00000500000000000000" pitchFamily="50" charset="0"/>
              </a:rPr>
              <a:t>.</a:t>
            </a:r>
            <a:endParaRPr lang="ro-RO">
              <a:latin typeface="UT Sans" panose="00000500000000000000" pitchFamily="50" charset="0"/>
            </a:endParaRPr>
          </a:p>
          <a:p>
            <a:pPr lvl="1"/>
            <a:r>
              <a:rPr lang="ro-RO">
                <a:latin typeface="UT Sans" panose="00000500000000000000" pitchFamily="50" charset="0"/>
              </a:rPr>
              <a:t>În SPICE, elementele de circuit care generează zgomot sunt rezistoarele și toate dispozitivele semiconductoare.</a:t>
            </a:r>
          </a:p>
          <a:p>
            <a:pPr lvl="1"/>
            <a:r>
              <a:rPr lang="ro-RO">
                <a:latin typeface="UT Sans" panose="00000500000000000000" pitchFamily="50" charset="0"/>
              </a:rPr>
              <a:t>Condensatoarele, bobinele și sursele comandate nu produc zgomot.</a:t>
            </a:r>
          </a:p>
        </p:txBody>
      </p:sp>
      <p:sp>
        <p:nvSpPr>
          <p:cNvPr id="14339" name="Date Placeholder 3"/>
          <p:cNvSpPr>
            <a:spLocks noGrp="1"/>
          </p:cNvSpPr>
          <p:nvPr>
            <p:ph type="dt" sz="half" idx="10"/>
          </p:nvPr>
        </p:nvSpPr>
        <p:spPr bwMode="auto">
          <a:ln>
            <a:miter lim="800000"/>
            <a:headEnd/>
            <a:tailEnd/>
          </a:ln>
        </p:spPr>
        <p:txBody>
          <a:bodyPr wrap="square" lIns="91440" tIns="45720" rIns="91440" bIns="45720" numCol="1" anchorCtr="0" compatLnSpc="1">
            <a:prstTxWarp prst="textNoShape">
              <a:avLst/>
            </a:prstTxWarp>
          </a:bodyPr>
          <a:lstStyle/>
          <a:p>
            <a:pPr>
              <a:defRPr/>
            </a:pPr>
            <a:fld id="{B1324A24-144D-487A-82B1-F506C91B2310}" type="datetime1">
              <a:rPr lang="en-US" smtClean="0"/>
              <a:t>11/6/2018</a:t>
            </a:fld>
            <a:endParaRPr lang="en-US"/>
          </a:p>
        </p:txBody>
      </p:sp>
      <p:sp>
        <p:nvSpPr>
          <p:cNvPr id="14340" name="Footer Placeholder 4"/>
          <p:cNvSpPr>
            <a:spLocks noGrp="1"/>
          </p:cNvSpPr>
          <p:nvPr>
            <p:ph type="ftr" sz="quarter" idx="11"/>
          </p:nvPr>
        </p:nvSpPr>
        <p:spPr bwMode="auto">
          <a:ln>
            <a:miter lim="800000"/>
            <a:headEnd/>
            <a:tailEnd/>
          </a:ln>
        </p:spPr>
        <p:txBody>
          <a:bodyPr wrap="square" lIns="91440" tIns="45720" rIns="91440" bIns="45720" numCol="1" anchorCtr="0" compatLnSpc="1">
            <a:prstTxWarp prst="textNoShape">
              <a:avLst/>
            </a:prstTxWarp>
          </a:bodyPr>
          <a:lstStyle/>
          <a:p>
            <a:pPr>
              <a:defRPr/>
            </a:pPr>
            <a:r>
              <a:rPr lang="en-US"/>
              <a:t>Modele SPICE - Cursul 3</a:t>
            </a:r>
          </a:p>
        </p:txBody>
      </p:sp>
      <p:sp>
        <p:nvSpPr>
          <p:cNvPr id="14341" name="Slide Number Placeholder 5"/>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a:defRPr/>
            </a:pPr>
            <a:fld id="{F6D4273B-CA10-49CF-9CB4-09B37C3F166B}"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Autofit/>
          </a:bodyPr>
          <a:lstStyle/>
          <a:p>
            <a:pPr>
              <a:defRPr/>
            </a:pPr>
            <a:r>
              <a:rPr lang="ro-RO" sz="3200">
                <a:latin typeface="UT Sans" panose="00000500000000000000" pitchFamily="50" charset="0"/>
              </a:rPr>
              <a:t>Simularea în timp</a:t>
            </a:r>
            <a:endParaRPr lang="en-US" sz="3200">
              <a:latin typeface="UT Sans" panose="00000500000000000000" pitchFamily="50" charset="0"/>
            </a:endParaRPr>
          </a:p>
        </p:txBody>
      </p:sp>
      <p:sp>
        <p:nvSpPr>
          <p:cNvPr id="2" name="Content Placeholder 1"/>
          <p:cNvSpPr>
            <a:spLocks noGrp="1"/>
          </p:cNvSpPr>
          <p:nvPr>
            <p:ph idx="1"/>
          </p:nvPr>
        </p:nvSpPr>
        <p:spPr/>
        <p:txBody>
          <a:bodyPr>
            <a:normAutofit/>
          </a:bodyPr>
          <a:lstStyle/>
          <a:p>
            <a:pPr marL="365760" indent="-256032" eaLnBrk="1" fontAlgn="auto" hangingPunct="1">
              <a:spcAft>
                <a:spcPts val="0"/>
              </a:spcAft>
              <a:buFontTx/>
              <a:buNone/>
              <a:defRPr/>
            </a:pPr>
            <a:r>
              <a:rPr lang="ro-RO" sz="2800">
                <a:latin typeface="UT Sans" panose="00000500000000000000" pitchFamily="50" charset="0"/>
              </a:rPr>
              <a:t>Tipurile de analiză sunt:</a:t>
            </a:r>
            <a:endParaRPr lang="en-US" sz="2800">
              <a:latin typeface="UT Sans" panose="00000500000000000000" pitchFamily="50" charset="0"/>
            </a:endParaRPr>
          </a:p>
          <a:p>
            <a:pPr marL="365760" indent="-256032" eaLnBrk="1" fontAlgn="auto" hangingPunct="1">
              <a:spcAft>
                <a:spcPts val="0"/>
              </a:spcAft>
              <a:buFont typeface="Wingdings" pitchFamily="2" charset="2"/>
              <a:buChar char="q"/>
              <a:defRPr/>
            </a:pPr>
            <a:r>
              <a:rPr lang="ro-RO" sz="2400" b="1">
                <a:solidFill>
                  <a:srgbClr val="0070C0"/>
                </a:solidFill>
                <a:latin typeface="UT Sans" panose="00000500000000000000" pitchFamily="50" charset="0"/>
              </a:rPr>
              <a:t> </a:t>
            </a:r>
            <a:r>
              <a:rPr lang="ro-RO" sz="2400">
                <a:solidFill>
                  <a:srgbClr val="0070C0"/>
                </a:solidFill>
                <a:latin typeface="UT Sans Bold" panose="00000500000000000000" pitchFamily="50" charset="0"/>
              </a:rPr>
              <a:t>.TRAN</a:t>
            </a:r>
            <a:r>
              <a:rPr lang="ro-RO" sz="2400" b="1">
                <a:solidFill>
                  <a:srgbClr val="0070C0"/>
                </a:solidFill>
                <a:latin typeface="UT Sans" panose="00000500000000000000" pitchFamily="50" charset="0"/>
              </a:rPr>
              <a:t> </a:t>
            </a:r>
            <a:r>
              <a:rPr lang="ro-RO" sz="2400" b="1">
                <a:latin typeface="UT Sans" panose="00000500000000000000" pitchFamily="50" charset="0"/>
              </a:rPr>
              <a:t>- </a:t>
            </a:r>
            <a:r>
              <a:rPr lang="ro-RO" sz="2400">
                <a:latin typeface="UT Sans" panose="00000500000000000000" pitchFamily="50" charset="0"/>
              </a:rPr>
              <a:t>calculează formele de undă ale tensiunilor şi curenților pentru un interval de timp specificat de utilizator;</a:t>
            </a:r>
            <a:endParaRPr lang="en-US" sz="2400">
              <a:latin typeface="UT Sans" panose="00000500000000000000" pitchFamily="50" charset="0"/>
            </a:endParaRPr>
          </a:p>
          <a:p>
            <a:pPr marL="365760" indent="-256032" eaLnBrk="1" fontAlgn="auto" hangingPunct="1">
              <a:spcAft>
                <a:spcPts val="0"/>
              </a:spcAft>
              <a:buFont typeface="Wingdings" pitchFamily="2" charset="2"/>
              <a:buChar char="q"/>
              <a:defRPr/>
            </a:pPr>
            <a:r>
              <a:rPr lang="ro-RO" sz="2400" b="1">
                <a:solidFill>
                  <a:srgbClr val="0070C0"/>
                </a:solidFill>
                <a:latin typeface="UT Sans" panose="00000500000000000000" pitchFamily="50" charset="0"/>
              </a:rPr>
              <a:t> </a:t>
            </a:r>
            <a:r>
              <a:rPr lang="ro-RO" sz="2400">
                <a:solidFill>
                  <a:srgbClr val="0070C0"/>
                </a:solidFill>
                <a:latin typeface="UT Sans Bold" panose="00000500000000000000" pitchFamily="50" charset="0"/>
              </a:rPr>
              <a:t>.FOUR</a:t>
            </a:r>
            <a:r>
              <a:rPr lang="ro-RO" sz="2400" b="1">
                <a:solidFill>
                  <a:srgbClr val="0070C0"/>
                </a:solidFill>
                <a:latin typeface="UT Sans" panose="00000500000000000000" pitchFamily="50" charset="0"/>
              </a:rPr>
              <a:t> </a:t>
            </a:r>
            <a:r>
              <a:rPr lang="ro-RO" sz="2400" b="1">
                <a:latin typeface="UT Sans" panose="00000500000000000000" pitchFamily="50" charset="0"/>
              </a:rPr>
              <a:t>- </a:t>
            </a:r>
            <a:r>
              <a:rPr lang="ro-RO" sz="2400">
                <a:latin typeface="UT Sans" panose="00000500000000000000" pitchFamily="50" charset="0"/>
              </a:rPr>
              <a:t>calculează componentele spectrale (amplitudine şi fază) ale semnalelor periodice (adică a</a:t>
            </a:r>
            <a:r>
              <a:rPr lang="en-US" sz="2400">
                <a:latin typeface="UT Sans" panose="00000500000000000000" pitchFamily="50" charset="0"/>
              </a:rPr>
              <a:t>le</a:t>
            </a:r>
            <a:r>
              <a:rPr lang="ro-RO" sz="2400">
                <a:latin typeface="UT Sans" panose="00000500000000000000" pitchFamily="50" charset="0"/>
              </a:rPr>
              <a:t> semnalelor cu frecvența de 2 ori mai mare, de 3 ori mai mare ş.a.m.d. decât frecvența semnalului inițial pentru care se face analiza şi numit semnal de frecvență fundamentală sau armonica întâi).</a:t>
            </a:r>
            <a:endParaRPr lang="en-US" sz="2400">
              <a:latin typeface="UT Sans" panose="00000500000000000000" pitchFamily="50" charset="0"/>
            </a:endParaRPr>
          </a:p>
        </p:txBody>
      </p:sp>
      <p:sp>
        <p:nvSpPr>
          <p:cNvPr id="15363" name="Date Placeholder 2"/>
          <p:cNvSpPr>
            <a:spLocks noGrp="1"/>
          </p:cNvSpPr>
          <p:nvPr>
            <p:ph type="dt" sz="half" idx="10"/>
          </p:nvPr>
        </p:nvSpPr>
        <p:spPr bwMode="auto">
          <a:ln>
            <a:miter lim="800000"/>
            <a:headEnd/>
            <a:tailEnd/>
          </a:ln>
        </p:spPr>
        <p:txBody>
          <a:bodyPr wrap="square" lIns="91440" tIns="45720" rIns="91440" bIns="45720" numCol="1" anchorCtr="0" compatLnSpc="1">
            <a:prstTxWarp prst="textNoShape">
              <a:avLst/>
            </a:prstTxWarp>
          </a:bodyPr>
          <a:lstStyle/>
          <a:p>
            <a:pPr>
              <a:defRPr/>
            </a:pPr>
            <a:fld id="{C9543384-6A41-47CC-AAFA-DBB9E73ACA7B}" type="datetime1">
              <a:rPr lang="en-US" smtClean="0"/>
              <a:t>11/6/2018</a:t>
            </a:fld>
            <a:endParaRPr lang="en-US"/>
          </a:p>
        </p:txBody>
      </p:sp>
      <p:sp>
        <p:nvSpPr>
          <p:cNvPr id="15364" name="Footer Placeholder 3"/>
          <p:cNvSpPr>
            <a:spLocks noGrp="1"/>
          </p:cNvSpPr>
          <p:nvPr>
            <p:ph type="ftr" sz="quarter" idx="11"/>
          </p:nvPr>
        </p:nvSpPr>
        <p:spPr bwMode="auto">
          <a:ln>
            <a:miter lim="800000"/>
            <a:headEnd/>
            <a:tailEnd/>
          </a:ln>
        </p:spPr>
        <p:txBody>
          <a:bodyPr wrap="square" lIns="91440" tIns="45720" rIns="91440" bIns="45720" numCol="1" anchorCtr="0" compatLnSpc="1">
            <a:prstTxWarp prst="textNoShape">
              <a:avLst/>
            </a:prstTxWarp>
          </a:bodyPr>
          <a:lstStyle/>
          <a:p>
            <a:pPr>
              <a:defRPr/>
            </a:pPr>
            <a:r>
              <a:rPr lang="en-US"/>
              <a:t>Modele SPICE - Cursul 3</a:t>
            </a:r>
          </a:p>
        </p:txBody>
      </p:sp>
      <p:sp>
        <p:nvSpPr>
          <p:cNvPr id="15365" name="Slide Number Placeholder 4"/>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a:defRPr/>
            </a:pPr>
            <a:fld id="{7B53CCBB-B14C-4664-9A84-1EADD831C1E0}" type="slidenum">
              <a:rPr lang="en-US" smtClean="0"/>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US" sz="3200">
                <a:latin typeface="UT Sans" panose="00000500000000000000" pitchFamily="50" charset="0"/>
              </a:rPr>
              <a:t>Analiz</a:t>
            </a:r>
            <a:r>
              <a:rPr lang="ro-RO" sz="3200">
                <a:latin typeface="UT Sans" panose="00000500000000000000" pitchFamily="50" charset="0"/>
              </a:rPr>
              <a:t>a de c.c.</a:t>
            </a:r>
            <a:br>
              <a:rPr lang="ro-RO" sz="3200">
                <a:latin typeface="UT Sans" panose="00000500000000000000" pitchFamily="50" charset="0"/>
              </a:rPr>
            </a:br>
            <a:r>
              <a:rPr lang="ro-RO" sz="2800">
                <a:latin typeface="UT Sans" panose="00000500000000000000" pitchFamily="50" charset="0"/>
              </a:rPr>
              <a:t>Sintaxa și parametrii</a:t>
            </a:r>
            <a:endParaRPr lang="en-US" sz="2800">
              <a:latin typeface="UT Sans" panose="00000500000000000000" pitchFamily="50" charset="0"/>
            </a:endParaRPr>
          </a:p>
        </p:txBody>
      </p:sp>
      <p:sp>
        <p:nvSpPr>
          <p:cNvPr id="2" name="Content Placeholder 1"/>
          <p:cNvSpPr>
            <a:spLocks noGrp="1"/>
          </p:cNvSpPr>
          <p:nvPr>
            <p:ph idx="1"/>
          </p:nvPr>
        </p:nvSpPr>
        <p:spPr/>
        <p:txBody>
          <a:bodyPr>
            <a:normAutofit lnSpcReduction="10000"/>
          </a:bodyPr>
          <a:lstStyle/>
          <a:p>
            <a:pPr marL="457200" indent="-457200" eaLnBrk="1" fontAlgn="auto" hangingPunct="1">
              <a:spcAft>
                <a:spcPts val="0"/>
              </a:spcAft>
              <a:buClr>
                <a:srgbClr val="0070C0"/>
              </a:buClr>
              <a:buFontTx/>
              <a:buAutoNum type="arabicPeriod"/>
              <a:defRPr/>
            </a:pPr>
            <a:r>
              <a:rPr lang="ro-RO" sz="2800">
                <a:solidFill>
                  <a:srgbClr val="0070C0"/>
                </a:solidFill>
                <a:latin typeface="UT Sans Bold" panose="00000500000000000000" pitchFamily="50" charset="0"/>
              </a:rPr>
              <a:t>Determinarea punctului static de funcționare (PSF)</a:t>
            </a:r>
          </a:p>
          <a:p>
            <a:pPr marL="457200" indent="-457200" algn="ctr" eaLnBrk="1" fontAlgn="auto" hangingPunct="1">
              <a:spcAft>
                <a:spcPts val="0"/>
              </a:spcAft>
              <a:buFontTx/>
              <a:buNone/>
              <a:defRPr/>
            </a:pPr>
            <a:r>
              <a:rPr lang="ro-RO" sz="3200">
                <a:solidFill>
                  <a:srgbClr val="FF0000"/>
                </a:solidFill>
                <a:effectLst>
                  <a:outerShdw blurRad="38100" dist="38100" dir="2700000" algn="tl">
                    <a:srgbClr val="000000">
                      <a:alpha val="43137"/>
                    </a:srgbClr>
                  </a:outerShdw>
                </a:effectLst>
                <a:latin typeface="UT Sans Bold" panose="00000500000000000000" pitchFamily="50" charset="0"/>
              </a:rPr>
              <a:t>.OP</a:t>
            </a:r>
          </a:p>
          <a:p>
            <a:pPr algn="just">
              <a:defRPr/>
            </a:pPr>
            <a:r>
              <a:rPr lang="ro-RO" sz="2800">
                <a:latin typeface="UT Sans" panose="00000500000000000000" pitchFamily="50" charset="0"/>
              </a:rPr>
              <a:t>Soluția de c.c. se citește în fișierul de ieșire (</a:t>
            </a:r>
            <a:r>
              <a:rPr lang="ro-RO" sz="2800">
                <a:solidFill>
                  <a:srgbClr val="0070C0"/>
                </a:solidFill>
                <a:latin typeface="UT Sans" panose="00000500000000000000" pitchFamily="50" charset="0"/>
              </a:rPr>
              <a:t>*.OUT</a:t>
            </a:r>
            <a:r>
              <a:rPr lang="ro-RO" sz="2800">
                <a:latin typeface="UT Sans" panose="00000500000000000000" pitchFamily="50" charset="0"/>
              </a:rPr>
              <a:t>) și conține:</a:t>
            </a:r>
            <a:endParaRPr lang="en-US" sz="2800">
              <a:latin typeface="UT Sans" panose="00000500000000000000" pitchFamily="50" charset="0"/>
            </a:endParaRPr>
          </a:p>
          <a:p>
            <a:pPr marL="457200" lvl="3">
              <a:buSzPct val="85000"/>
              <a:defRPr/>
            </a:pPr>
            <a:r>
              <a:rPr lang="en-US" sz="2400">
                <a:solidFill>
                  <a:srgbClr val="0070C0"/>
                </a:solidFill>
                <a:latin typeface="UT Sans" panose="00000500000000000000" pitchFamily="50" charset="0"/>
              </a:rPr>
              <a:t>SMALL SIGNAL BIAS SOLUTION</a:t>
            </a:r>
            <a:endParaRPr lang="ro-RO" sz="2400">
              <a:solidFill>
                <a:srgbClr val="0070C0"/>
              </a:solidFill>
              <a:latin typeface="UT Sans" panose="00000500000000000000" pitchFamily="50" charset="0"/>
            </a:endParaRPr>
          </a:p>
          <a:p>
            <a:pPr marL="640080" lvl="4">
              <a:buSzPct val="85000"/>
              <a:defRPr/>
            </a:pPr>
            <a:r>
              <a:rPr lang="en-US" sz="2200">
                <a:latin typeface="UT Sans" panose="00000500000000000000" pitchFamily="50" charset="0"/>
              </a:rPr>
              <a:t>valorile potențialelor din noduri</a:t>
            </a:r>
          </a:p>
          <a:p>
            <a:pPr marL="457200" lvl="3">
              <a:buSzPct val="85000"/>
              <a:defRPr/>
            </a:pPr>
            <a:r>
              <a:rPr lang="en-US" sz="2400">
                <a:solidFill>
                  <a:srgbClr val="0070C0"/>
                </a:solidFill>
                <a:latin typeface="UT Sans" panose="00000500000000000000" pitchFamily="50" charset="0"/>
              </a:rPr>
              <a:t>OPERATING POINT INFORMATION</a:t>
            </a:r>
            <a:endParaRPr lang="ro-RO" sz="2400">
              <a:solidFill>
                <a:srgbClr val="0070C0"/>
              </a:solidFill>
              <a:latin typeface="UT Sans" panose="00000500000000000000" pitchFamily="50" charset="0"/>
            </a:endParaRPr>
          </a:p>
          <a:p>
            <a:pPr marL="640080" lvl="4">
              <a:buSzPct val="85000"/>
              <a:defRPr/>
            </a:pPr>
            <a:r>
              <a:rPr lang="en-US" sz="2200">
                <a:latin typeface="UT Sans" panose="00000500000000000000" pitchFamily="50" charset="0"/>
              </a:rPr>
              <a:t>valorile curenților</a:t>
            </a:r>
            <a:endParaRPr lang="ro-RO" sz="2200">
              <a:latin typeface="UT Sans" panose="00000500000000000000" pitchFamily="50" charset="0"/>
            </a:endParaRPr>
          </a:p>
          <a:p>
            <a:pPr marL="640080" lvl="4">
              <a:buSzPct val="85000"/>
              <a:defRPr/>
            </a:pPr>
            <a:r>
              <a:rPr lang="en-US" sz="2200">
                <a:latin typeface="UT Sans" panose="00000500000000000000" pitchFamily="50" charset="0"/>
              </a:rPr>
              <a:t>valorile tensiunilor între terminale şi</a:t>
            </a:r>
            <a:endParaRPr lang="ro-RO" sz="2200">
              <a:latin typeface="UT Sans" panose="00000500000000000000" pitchFamily="50" charset="0"/>
            </a:endParaRPr>
          </a:p>
          <a:p>
            <a:pPr marL="640080" lvl="4">
              <a:buSzPct val="85000"/>
              <a:defRPr/>
            </a:pPr>
            <a:r>
              <a:rPr lang="en-US" sz="2200">
                <a:latin typeface="UT Sans" panose="00000500000000000000" pitchFamily="50" charset="0"/>
              </a:rPr>
              <a:t>valorile elementelor pentru circuitul echivalent de semnal mic</a:t>
            </a:r>
          </a:p>
        </p:txBody>
      </p:sp>
      <p:sp>
        <p:nvSpPr>
          <p:cNvPr id="4" name="Date Placeholder 3"/>
          <p:cNvSpPr>
            <a:spLocks noGrp="1"/>
          </p:cNvSpPr>
          <p:nvPr>
            <p:ph type="dt" sz="half" idx="10"/>
          </p:nvPr>
        </p:nvSpPr>
        <p:spPr/>
        <p:txBody>
          <a:bodyPr/>
          <a:lstStyle/>
          <a:p>
            <a:pPr>
              <a:defRPr/>
            </a:pPr>
            <a:fld id="{B11CB780-6ED1-43B0-9BD0-3EBCF1D4199E}" type="datetime1">
              <a:rPr lang="en-US" smtClean="0"/>
              <a:t>11/6/2018</a:t>
            </a:fld>
            <a:endParaRPr lang="en-US"/>
          </a:p>
        </p:txBody>
      </p:sp>
      <p:sp>
        <p:nvSpPr>
          <p:cNvPr id="5" name="Footer Placeholder 4"/>
          <p:cNvSpPr>
            <a:spLocks noGrp="1"/>
          </p:cNvSpPr>
          <p:nvPr>
            <p:ph type="ftr" sz="quarter" idx="11"/>
          </p:nvPr>
        </p:nvSpPr>
        <p:spPr/>
        <p:txBody>
          <a:bodyPr/>
          <a:lstStyle/>
          <a:p>
            <a:pPr>
              <a:defRPr/>
            </a:pPr>
            <a:r>
              <a:rPr lang="en-US"/>
              <a:t>Modele SPICE - Cursul 3</a:t>
            </a:r>
          </a:p>
        </p:txBody>
      </p:sp>
      <p:sp>
        <p:nvSpPr>
          <p:cNvPr id="6" name="Slide Number Placeholder 5"/>
          <p:cNvSpPr>
            <a:spLocks noGrp="1"/>
          </p:cNvSpPr>
          <p:nvPr>
            <p:ph type="sldNum" sz="quarter" idx="12"/>
          </p:nvPr>
        </p:nvSpPr>
        <p:spPr/>
        <p:txBody>
          <a:bodyPr/>
          <a:lstStyle/>
          <a:p>
            <a:pPr>
              <a:defRPr/>
            </a:pPr>
            <a:fld id="{7152D34D-4599-4858-AFCF-7CA82FCC12FD}" type="slidenum">
              <a:rPr lang="en-US" smtClean="0"/>
              <a:pPr>
                <a:defRPr/>
              </a:pPr>
              <a:t>7</a:t>
            </a:fld>
            <a:endParaRPr lang="en-US"/>
          </a:p>
        </p:txBody>
      </p:sp>
    </p:spTree>
    <p:extLst>
      <p:ext uri="{BB962C8B-B14F-4D97-AF65-F5344CB8AC3E}">
        <p14:creationId xmlns:p14="http://schemas.microsoft.com/office/powerpoint/2010/main" val="655040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US" sz="3200">
                <a:latin typeface="UT Sans" panose="00000500000000000000" pitchFamily="50" charset="0"/>
              </a:rPr>
              <a:t>Analiz</a:t>
            </a:r>
            <a:r>
              <a:rPr lang="ro-RO" sz="3200">
                <a:latin typeface="UT Sans" panose="00000500000000000000" pitchFamily="50" charset="0"/>
              </a:rPr>
              <a:t>a de c.c.</a:t>
            </a:r>
            <a:br>
              <a:rPr lang="ro-RO" sz="3200">
                <a:latin typeface="UT Sans" panose="00000500000000000000" pitchFamily="50" charset="0"/>
              </a:rPr>
            </a:br>
            <a:r>
              <a:rPr lang="ro-RO" sz="2800">
                <a:latin typeface="UT Sans" panose="00000500000000000000" pitchFamily="50" charset="0"/>
              </a:rPr>
              <a:t>Sintaxa și parametrii</a:t>
            </a:r>
            <a:endParaRPr lang="en-US" sz="2400"/>
          </a:p>
        </p:txBody>
      </p:sp>
      <p:sp>
        <p:nvSpPr>
          <p:cNvPr id="2" name="Content Placeholder 1"/>
          <p:cNvSpPr>
            <a:spLocks noGrp="1"/>
          </p:cNvSpPr>
          <p:nvPr>
            <p:ph idx="1"/>
          </p:nvPr>
        </p:nvSpPr>
        <p:spPr/>
        <p:txBody>
          <a:bodyPr/>
          <a:lstStyle/>
          <a:p>
            <a:r>
              <a:rPr lang="en-US" sz="2800" b="1">
                <a:solidFill>
                  <a:srgbClr val="0070C0"/>
                </a:solidFill>
                <a:latin typeface="UT Sans" panose="00000500000000000000" pitchFamily="50" charset="0"/>
              </a:rPr>
              <a:t>PSF</a:t>
            </a:r>
            <a:r>
              <a:rPr lang="ro-RO" sz="2800">
                <a:latin typeface="UT Sans" panose="00000500000000000000" pitchFamily="50" charset="0"/>
              </a:rPr>
              <a:t>-ul</a:t>
            </a:r>
            <a:r>
              <a:rPr lang="en-US" sz="2800">
                <a:latin typeface="UT Sans" panose="00000500000000000000" pitchFamily="50" charset="0"/>
              </a:rPr>
              <a:t> stabil al circuitului se determină în următoarele condiții:</a:t>
            </a:r>
          </a:p>
          <a:p>
            <a:pPr lvl="1"/>
            <a:r>
              <a:rPr lang="en-US" sz="2200">
                <a:latin typeface="UT Sans" panose="00000500000000000000" pitchFamily="50" charset="0"/>
              </a:rPr>
              <a:t>Se consideră aplicate numai sursele de alimentare de c.c.;</a:t>
            </a:r>
          </a:p>
          <a:p>
            <a:pPr lvl="1"/>
            <a:r>
              <a:rPr lang="en-US" sz="2200">
                <a:latin typeface="UT Sans" panose="00000500000000000000" pitchFamily="50" charset="0"/>
              </a:rPr>
              <a:t>Condensatoarele se consideră circuit întrerupt</a:t>
            </a:r>
            <a:r>
              <a:rPr lang="ro-RO" sz="2200">
                <a:latin typeface="UT Sans" panose="00000500000000000000" pitchFamily="50" charset="0"/>
              </a:rPr>
              <a:t> (se consideră </a:t>
            </a:r>
            <a:r>
              <a:rPr lang="en-US" sz="2200">
                <a:latin typeface="UT Sans" panose="00000500000000000000" pitchFamily="50" charset="0"/>
              </a:rPr>
              <a:t>gol</a:t>
            </a:r>
            <a:r>
              <a:rPr lang="ro-RO" sz="2200">
                <a:latin typeface="UT Sans" panose="00000500000000000000" pitchFamily="50" charset="0"/>
              </a:rPr>
              <a:t>, adică fir întrerupt)</a:t>
            </a:r>
            <a:r>
              <a:rPr lang="en-US" sz="2200">
                <a:latin typeface="UT Sans" panose="00000500000000000000" pitchFamily="50" charset="0"/>
              </a:rPr>
              <a:t>;</a:t>
            </a:r>
          </a:p>
          <a:p>
            <a:pPr lvl="1"/>
            <a:r>
              <a:rPr lang="en-US" sz="2200">
                <a:latin typeface="UT Sans" panose="00000500000000000000" pitchFamily="50" charset="0"/>
              </a:rPr>
              <a:t>Bobinele se consideră sc</a:t>
            </a:r>
            <a:r>
              <a:rPr lang="ro-RO" sz="2200">
                <a:latin typeface="UT Sans" panose="00000500000000000000" pitchFamily="50" charset="0"/>
              </a:rPr>
              <a:t>urtcircuit (adică se consideră înlocuite cu fir).</a:t>
            </a:r>
            <a:endParaRPr lang="en-US" sz="2200">
              <a:latin typeface="UT Sans" panose="00000500000000000000" pitchFamily="50" charset="0"/>
            </a:endParaRPr>
          </a:p>
        </p:txBody>
      </p:sp>
      <p:sp>
        <p:nvSpPr>
          <p:cNvPr id="4" name="Date Placeholder 3"/>
          <p:cNvSpPr>
            <a:spLocks noGrp="1"/>
          </p:cNvSpPr>
          <p:nvPr>
            <p:ph type="dt" sz="half" idx="10"/>
          </p:nvPr>
        </p:nvSpPr>
        <p:spPr/>
        <p:txBody>
          <a:bodyPr/>
          <a:lstStyle/>
          <a:p>
            <a:pPr>
              <a:defRPr/>
            </a:pPr>
            <a:fld id="{018EA45B-F66F-4D36-AAFB-D9E94AD1DA38}" type="datetime1">
              <a:rPr lang="en-US" smtClean="0"/>
              <a:t>11/6/2018</a:t>
            </a:fld>
            <a:endParaRPr lang="en-US"/>
          </a:p>
        </p:txBody>
      </p:sp>
      <p:sp>
        <p:nvSpPr>
          <p:cNvPr id="5" name="Footer Placeholder 4"/>
          <p:cNvSpPr>
            <a:spLocks noGrp="1"/>
          </p:cNvSpPr>
          <p:nvPr>
            <p:ph type="ftr" sz="quarter" idx="11"/>
          </p:nvPr>
        </p:nvSpPr>
        <p:spPr/>
        <p:txBody>
          <a:bodyPr/>
          <a:lstStyle/>
          <a:p>
            <a:pPr>
              <a:defRPr/>
            </a:pPr>
            <a:r>
              <a:rPr lang="en-US"/>
              <a:t>Modele SPICE - Cursul 3</a:t>
            </a:r>
          </a:p>
        </p:txBody>
      </p:sp>
      <p:sp>
        <p:nvSpPr>
          <p:cNvPr id="6" name="Slide Number Placeholder 5"/>
          <p:cNvSpPr>
            <a:spLocks noGrp="1"/>
          </p:cNvSpPr>
          <p:nvPr>
            <p:ph type="sldNum" sz="quarter" idx="12"/>
          </p:nvPr>
        </p:nvSpPr>
        <p:spPr/>
        <p:txBody>
          <a:bodyPr/>
          <a:lstStyle/>
          <a:p>
            <a:pPr>
              <a:defRPr/>
            </a:pPr>
            <a:fld id="{7152D34D-4599-4858-AFCF-7CA82FCC12FD}" type="slidenum">
              <a:rPr lang="en-US" smtClean="0"/>
              <a:pPr>
                <a:defRPr/>
              </a:pPr>
              <a:t>8</a:t>
            </a:fld>
            <a:endParaRPr lang="en-US"/>
          </a:p>
        </p:txBody>
      </p:sp>
    </p:spTree>
    <p:extLst>
      <p:ext uri="{BB962C8B-B14F-4D97-AF65-F5344CB8AC3E}">
        <p14:creationId xmlns:p14="http://schemas.microsoft.com/office/powerpoint/2010/main" val="1905052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noAutofit/>
          </a:bodyPr>
          <a:lstStyle/>
          <a:p>
            <a:pPr>
              <a:defRPr/>
            </a:pPr>
            <a:r>
              <a:rPr lang="en-US" sz="3200">
                <a:latin typeface="UT Sans" panose="00000500000000000000" pitchFamily="50" charset="0"/>
              </a:rPr>
              <a:t>Analiz</a:t>
            </a:r>
            <a:r>
              <a:rPr lang="ro-RO" sz="3200">
                <a:latin typeface="UT Sans" panose="00000500000000000000" pitchFamily="50" charset="0"/>
              </a:rPr>
              <a:t>a de c.c.</a:t>
            </a:r>
            <a:br>
              <a:rPr lang="ro-RO" sz="3200">
                <a:latin typeface="UT Sans" panose="00000500000000000000" pitchFamily="50" charset="0"/>
              </a:rPr>
            </a:br>
            <a:r>
              <a:rPr lang="ro-RO" sz="2800">
                <a:latin typeface="UT Sans" panose="00000500000000000000" pitchFamily="50" charset="0"/>
              </a:rPr>
              <a:t>Sintaxa și parametrii</a:t>
            </a:r>
            <a:endParaRPr lang="en-US" sz="2400">
              <a:latin typeface="UT Sans" panose="00000500000000000000" pitchFamily="50" charset="0"/>
            </a:endParaRPr>
          </a:p>
        </p:txBody>
      </p:sp>
      <p:sp>
        <p:nvSpPr>
          <p:cNvPr id="3" name="Content Placeholder 2"/>
          <p:cNvSpPr>
            <a:spLocks noGrp="1"/>
          </p:cNvSpPr>
          <p:nvPr>
            <p:ph idx="1"/>
          </p:nvPr>
        </p:nvSpPr>
        <p:spPr/>
        <p:txBody>
          <a:bodyPr rtlCol="0">
            <a:normAutofit fontScale="92500" lnSpcReduction="10000"/>
          </a:bodyPr>
          <a:lstStyle/>
          <a:p>
            <a:pPr marL="514350" indent="-514350" eaLnBrk="1" hangingPunct="1">
              <a:buClr>
                <a:srgbClr val="0070C0"/>
              </a:buClr>
              <a:buFont typeface="+mj-lt"/>
              <a:buAutoNum type="arabicPeriod" startAt="2"/>
              <a:defRPr/>
            </a:pPr>
            <a:r>
              <a:rPr lang="ro-RO" sz="3000">
                <a:solidFill>
                  <a:srgbClr val="0070C0"/>
                </a:solidFill>
                <a:latin typeface="UT Sans Bold" panose="00000500000000000000" pitchFamily="50" charset="0"/>
              </a:rPr>
              <a:t>Caracteristica de transfer în c.c.</a:t>
            </a:r>
          </a:p>
          <a:p>
            <a:pPr>
              <a:defRPr/>
            </a:pPr>
            <a:r>
              <a:rPr lang="en-US">
                <a:latin typeface="UT Sans" panose="00000500000000000000" pitchFamily="50" charset="0"/>
              </a:rPr>
              <a:t>A</a:t>
            </a:r>
            <a:r>
              <a:rPr lang="ro-RO">
                <a:latin typeface="UT Sans" panose="00000500000000000000" pitchFamily="50" charset="0"/>
              </a:rPr>
              <a:t>naliza </a:t>
            </a:r>
            <a:r>
              <a:rPr lang="ro-RO">
                <a:solidFill>
                  <a:srgbClr val="FF0000"/>
                </a:solidFill>
                <a:latin typeface="UT Sans Bold" panose="00000500000000000000" pitchFamily="50" charset="0"/>
              </a:rPr>
              <a:t>.DC</a:t>
            </a:r>
            <a:r>
              <a:rPr lang="ro-RO">
                <a:latin typeface="UT Sans" panose="00000500000000000000" pitchFamily="50" charset="0"/>
              </a:rPr>
              <a:t> a</a:t>
            </a:r>
            <a:r>
              <a:rPr lang="en-US">
                <a:latin typeface="UT Sans" panose="00000500000000000000" pitchFamily="50" charset="0"/>
              </a:rPr>
              <a:t>re ca re</a:t>
            </a:r>
            <a:r>
              <a:rPr lang="ro-RO">
                <a:latin typeface="UT Sans" panose="00000500000000000000" pitchFamily="50" charset="0"/>
              </a:rPr>
              <a:t>zultat un </a:t>
            </a:r>
            <a:r>
              <a:rPr lang="ro-RO">
                <a:solidFill>
                  <a:srgbClr val="FF0000"/>
                </a:solidFill>
                <a:latin typeface="UT Sans Bold" panose="00000500000000000000" pitchFamily="50" charset="0"/>
              </a:rPr>
              <a:t>grafic</a:t>
            </a:r>
          </a:p>
          <a:p>
            <a:pPr>
              <a:defRPr/>
            </a:pPr>
            <a:r>
              <a:rPr lang="ro-RO">
                <a:latin typeface="UT Sans" panose="00000500000000000000" pitchFamily="50" charset="0"/>
              </a:rPr>
              <a:t>Sintaxa:</a:t>
            </a:r>
          </a:p>
          <a:p>
            <a:pPr>
              <a:defRPr/>
            </a:pPr>
            <a:endParaRPr lang="ro-RO">
              <a:latin typeface="UT Sans" panose="00000500000000000000" pitchFamily="50" charset="0"/>
            </a:endParaRPr>
          </a:p>
          <a:p>
            <a:pPr marL="457200" indent="-457200" algn="ctr" eaLnBrk="1" fontAlgn="auto" hangingPunct="1">
              <a:spcAft>
                <a:spcPts val="0"/>
              </a:spcAft>
              <a:buFontTx/>
              <a:buNone/>
              <a:defRPr/>
            </a:pPr>
            <a:r>
              <a:rPr lang="en-US" sz="3000">
                <a:solidFill>
                  <a:srgbClr val="FF0000"/>
                </a:solidFill>
                <a:effectLst>
                  <a:outerShdw blurRad="38100" dist="38100" dir="2700000" algn="tl">
                    <a:srgbClr val="000000">
                      <a:alpha val="43137"/>
                    </a:srgbClr>
                  </a:outerShdw>
                </a:effectLst>
                <a:latin typeface="UT Sans Bold" panose="00000500000000000000" pitchFamily="50" charset="0"/>
              </a:rPr>
              <a:t>.DC   V/I_nume1   start1   stop1   pas1</a:t>
            </a:r>
            <a:endParaRPr lang="ro-RO" sz="3000">
              <a:solidFill>
                <a:srgbClr val="FF0000"/>
              </a:solidFill>
              <a:effectLst>
                <a:outerShdw blurRad="38100" dist="38100" dir="2700000" algn="tl">
                  <a:srgbClr val="000000">
                    <a:alpha val="43137"/>
                  </a:srgbClr>
                </a:outerShdw>
              </a:effectLst>
              <a:latin typeface="UT Sans Bold" panose="00000500000000000000" pitchFamily="50" charset="0"/>
            </a:endParaRPr>
          </a:p>
          <a:p>
            <a:pPr marL="457200" indent="-457200" algn="ctr" eaLnBrk="1" fontAlgn="auto" hangingPunct="1">
              <a:spcAft>
                <a:spcPts val="0"/>
              </a:spcAft>
              <a:buFontTx/>
              <a:buNone/>
              <a:defRPr/>
            </a:pPr>
            <a:r>
              <a:rPr lang="ro-RO" sz="3000">
                <a:solidFill>
                  <a:srgbClr val="FF0000"/>
                </a:solidFill>
                <a:effectLst>
                  <a:outerShdw blurRad="38100" dist="38100" dir="2700000" algn="tl">
                    <a:srgbClr val="000000">
                      <a:alpha val="43137"/>
                    </a:srgbClr>
                  </a:outerShdw>
                </a:effectLst>
                <a:latin typeface="UT Sans Bold" panose="00000500000000000000" pitchFamily="50" charset="0"/>
              </a:rPr>
              <a:t>+</a:t>
            </a:r>
            <a:r>
              <a:rPr lang="en-US" sz="3000">
                <a:solidFill>
                  <a:srgbClr val="FF0000"/>
                </a:solidFill>
                <a:effectLst>
                  <a:outerShdw blurRad="38100" dist="38100" dir="2700000" algn="tl">
                    <a:srgbClr val="000000">
                      <a:alpha val="43137"/>
                    </a:srgbClr>
                  </a:outerShdw>
                </a:effectLst>
                <a:latin typeface="UT Sans Bold" panose="00000500000000000000" pitchFamily="50" charset="0"/>
              </a:rPr>
              <a:t>&lt;V/I_nume2   start2   stop2   pas2…&gt;</a:t>
            </a:r>
            <a:endParaRPr lang="ro-RO" sz="3000">
              <a:solidFill>
                <a:srgbClr val="FF0000"/>
              </a:solidFill>
              <a:effectLst>
                <a:outerShdw blurRad="38100" dist="38100" dir="2700000" algn="tl">
                  <a:srgbClr val="000000">
                    <a:alpha val="43137"/>
                  </a:srgbClr>
                </a:outerShdw>
              </a:effectLst>
              <a:latin typeface="UT Sans Bold" panose="00000500000000000000" pitchFamily="50" charset="0"/>
            </a:endParaRPr>
          </a:p>
          <a:p>
            <a:pPr eaLnBrk="1" hangingPunct="1">
              <a:defRPr/>
            </a:pPr>
            <a:endParaRPr lang="ro-RO" sz="2400">
              <a:latin typeface="UT Sans" panose="00000500000000000000" pitchFamily="50" charset="0"/>
            </a:endParaRPr>
          </a:p>
          <a:p>
            <a:pPr eaLnBrk="1" hangingPunct="1">
              <a:defRPr/>
            </a:pPr>
            <a:r>
              <a:rPr lang="en-US" sz="2400">
                <a:latin typeface="UT Sans" panose="00000500000000000000" pitchFamily="50" charset="0"/>
              </a:rPr>
              <a:t>sursel</a:t>
            </a:r>
            <a:r>
              <a:rPr lang="ro-RO" sz="2400">
                <a:latin typeface="UT Sans" panose="00000500000000000000" pitchFamily="50" charset="0"/>
              </a:rPr>
              <a:t>e</a:t>
            </a:r>
            <a:r>
              <a:rPr lang="en-US" sz="2400">
                <a:latin typeface="UT Sans" panose="00000500000000000000" pitchFamily="50" charset="0"/>
              </a:rPr>
              <a:t> independente </a:t>
            </a:r>
            <a:r>
              <a:rPr lang="en-US" sz="2400">
                <a:solidFill>
                  <a:srgbClr val="0070C0"/>
                </a:solidFill>
                <a:latin typeface="UT Sans" panose="00000500000000000000" pitchFamily="50" charset="0"/>
              </a:rPr>
              <a:t>V/I</a:t>
            </a:r>
            <a:r>
              <a:rPr lang="ro-RO" sz="2400">
                <a:solidFill>
                  <a:srgbClr val="0070C0"/>
                </a:solidFill>
                <a:latin typeface="UT Sans" panose="00000500000000000000" pitchFamily="50" charset="0"/>
              </a:rPr>
              <a:t>_nume</a:t>
            </a:r>
            <a:r>
              <a:rPr lang="en-US" sz="2400">
                <a:solidFill>
                  <a:srgbClr val="0070C0"/>
                </a:solidFill>
                <a:latin typeface="UT Sans" panose="00000500000000000000" pitchFamily="50" charset="0"/>
              </a:rPr>
              <a:t> </a:t>
            </a:r>
            <a:r>
              <a:rPr lang="en-US" sz="2400">
                <a:latin typeface="UT Sans" panose="00000500000000000000" pitchFamily="50" charset="0"/>
              </a:rPr>
              <a:t>trebuie specificate anterior printr-o declarație de sursă independentă.</a:t>
            </a:r>
            <a:endParaRPr lang="ro-RO" sz="2400">
              <a:latin typeface="UT Sans" panose="00000500000000000000" pitchFamily="50" charset="0"/>
            </a:endParaRPr>
          </a:p>
          <a:p>
            <a:pPr eaLnBrk="1" hangingPunct="1">
              <a:defRPr/>
            </a:pPr>
            <a:r>
              <a:rPr lang="ro-RO" sz="2400">
                <a:latin typeface="UT Sans" panose="00000500000000000000" pitchFamily="50" charset="0"/>
              </a:rPr>
              <a:t>se obține reprezentarea grafică pentru variația oricărei tensiuni sau a oricărui curent în funcție de modul în care se modifică sursa independentă </a:t>
            </a:r>
            <a:r>
              <a:rPr lang="en-US" sz="2400">
                <a:solidFill>
                  <a:srgbClr val="0070C0"/>
                </a:solidFill>
                <a:latin typeface="UT Sans" panose="00000500000000000000" pitchFamily="50" charset="0"/>
              </a:rPr>
              <a:t>V/I</a:t>
            </a:r>
            <a:r>
              <a:rPr lang="ro-RO" sz="2400">
                <a:solidFill>
                  <a:srgbClr val="0070C0"/>
                </a:solidFill>
                <a:latin typeface="UT Sans" panose="00000500000000000000" pitchFamily="50" charset="0"/>
              </a:rPr>
              <a:t>_nume</a:t>
            </a:r>
            <a:r>
              <a:rPr lang="ro-RO" sz="2400">
                <a:latin typeface="UT Sans" panose="00000500000000000000" pitchFamily="50" charset="0"/>
              </a:rPr>
              <a:t>.</a:t>
            </a:r>
            <a:endParaRPr lang="en-US" sz="2400">
              <a:latin typeface="UT Sans" panose="00000500000000000000" pitchFamily="50" charset="0"/>
            </a:endParaRPr>
          </a:p>
        </p:txBody>
      </p:sp>
      <p:sp>
        <p:nvSpPr>
          <p:cNvPr id="23555" name="Date Placeholder 3"/>
          <p:cNvSpPr>
            <a:spLocks noGrp="1"/>
          </p:cNvSpPr>
          <p:nvPr>
            <p:ph type="dt" sz="half" idx="10"/>
          </p:nvPr>
        </p:nvSpPr>
        <p:spPr bwMode="auto">
          <a:ln>
            <a:miter lim="800000"/>
            <a:headEnd/>
            <a:tailEnd/>
          </a:ln>
        </p:spPr>
        <p:txBody>
          <a:bodyPr wrap="square" lIns="91440" tIns="45720" rIns="91440" bIns="45720" numCol="1" anchorCtr="0" compatLnSpc="1">
            <a:prstTxWarp prst="textNoShape">
              <a:avLst/>
            </a:prstTxWarp>
          </a:bodyPr>
          <a:lstStyle/>
          <a:p>
            <a:pPr>
              <a:defRPr/>
            </a:pPr>
            <a:fld id="{55269E48-C809-4158-93DF-5DA98CC9EF48}" type="datetime1">
              <a:rPr lang="en-US" smtClean="0">
                <a:latin typeface="UT Sans" panose="00000500000000000000" pitchFamily="50" charset="0"/>
              </a:rPr>
              <a:t>11/6/2018</a:t>
            </a:fld>
            <a:endParaRPr lang="en-US">
              <a:latin typeface="UT Sans" panose="00000500000000000000" pitchFamily="50" charset="0"/>
            </a:endParaRPr>
          </a:p>
        </p:txBody>
      </p:sp>
      <p:sp>
        <p:nvSpPr>
          <p:cNvPr id="23556" name="Footer Placeholder 4"/>
          <p:cNvSpPr>
            <a:spLocks noGrp="1"/>
          </p:cNvSpPr>
          <p:nvPr>
            <p:ph type="ftr" sz="quarter" idx="11"/>
          </p:nvPr>
        </p:nvSpPr>
        <p:spPr bwMode="auto">
          <a:ln>
            <a:miter lim="800000"/>
            <a:headEnd/>
            <a:tailEnd/>
          </a:ln>
        </p:spPr>
        <p:txBody>
          <a:bodyPr wrap="square" lIns="91440" tIns="45720" rIns="91440" bIns="45720" numCol="1" anchorCtr="0" compatLnSpc="1">
            <a:prstTxWarp prst="textNoShape">
              <a:avLst/>
            </a:prstTxWarp>
          </a:bodyPr>
          <a:lstStyle/>
          <a:p>
            <a:pPr>
              <a:defRPr/>
            </a:pPr>
            <a:r>
              <a:rPr lang="en-US">
                <a:latin typeface="UT Sans" panose="00000500000000000000" pitchFamily="50" charset="0"/>
              </a:rPr>
              <a:t>Modele SPICE - Cursul 3</a:t>
            </a:r>
          </a:p>
        </p:txBody>
      </p:sp>
      <p:sp>
        <p:nvSpPr>
          <p:cNvPr id="23557" name="Slide Number Placeholder 5"/>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a:defRPr/>
            </a:pPr>
            <a:fld id="{1865C5B3-D01B-4C95-BA68-3142EE9911BC}" type="slidenum">
              <a:rPr lang="en-US" smtClean="0">
                <a:latin typeface="UT Sans" panose="00000500000000000000" pitchFamily="50" charset="0"/>
              </a:rPr>
              <a:pPr>
                <a:defRPr/>
              </a:pPr>
              <a:t>9</a:t>
            </a:fld>
            <a:endParaRPr lang="en-US">
              <a:latin typeface="UT Sans" panose="00000500000000000000" pitchFamily="50"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3031</TotalTime>
  <Words>3026</Words>
  <Application>Microsoft Office PowerPoint</Application>
  <PresentationFormat>On-screen Show (4:3)</PresentationFormat>
  <Paragraphs>469</Paragraphs>
  <Slides>45</Slides>
  <Notes>2</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45</vt:i4>
      </vt:variant>
    </vt:vector>
  </HeadingPairs>
  <TitlesOfParts>
    <vt:vector size="55" baseType="lpstr">
      <vt:lpstr>Arial</vt:lpstr>
      <vt:lpstr>Courier New</vt:lpstr>
      <vt:lpstr>Symbol</vt:lpstr>
      <vt:lpstr>UT Sans</vt:lpstr>
      <vt:lpstr>UT Sans Bold</vt:lpstr>
      <vt:lpstr>Verdana</vt:lpstr>
      <vt:lpstr>Wingdings</vt:lpstr>
      <vt:lpstr>Wingdings 3</vt:lpstr>
      <vt:lpstr>Clarity</vt:lpstr>
      <vt:lpstr>MathType 6.0 Equation</vt:lpstr>
      <vt:lpstr>MODELE SPICE</vt:lpstr>
      <vt:lpstr>Probleme tratate</vt:lpstr>
      <vt:lpstr>Analize SPICE</vt:lpstr>
      <vt:lpstr>Simularea de c.c.</vt:lpstr>
      <vt:lpstr>Simularea de c.a.</vt:lpstr>
      <vt:lpstr>Simularea în timp</vt:lpstr>
      <vt:lpstr>Analiza de c.c. Sintaxa și parametrii</vt:lpstr>
      <vt:lpstr>Analiza de c.c. Sintaxa și parametrii</vt:lpstr>
      <vt:lpstr>Analiza de c.c. Sintaxa și parametrii</vt:lpstr>
      <vt:lpstr>Analiza de c.c. Sintaxa și parametrii</vt:lpstr>
      <vt:lpstr>Analiza de c.c. Sintaxa și parametrii</vt:lpstr>
      <vt:lpstr>Analiza de c.c. Sintaxa și parametrii</vt:lpstr>
      <vt:lpstr>Analiza de c.c. Sintaxa și parametrii</vt:lpstr>
      <vt:lpstr>Analiza de c.c. Sintaxa și parametrii</vt:lpstr>
      <vt:lpstr>Analiza de c.c. Exemplul 1</vt:lpstr>
      <vt:lpstr>Analiza de c.c. Exemplul 1</vt:lpstr>
      <vt:lpstr>Analiza de c.c. Exemplul 1</vt:lpstr>
      <vt:lpstr>Analiza de c.c. Exemplul 1</vt:lpstr>
      <vt:lpstr>Analiza de c.c. Exemplul 1</vt:lpstr>
      <vt:lpstr>Analiza de c.c. Exemplul 1</vt:lpstr>
      <vt:lpstr>Analiza de c.c. Exemplul 1</vt:lpstr>
      <vt:lpstr>Analiza de c.a. Sintaxa și parametrii</vt:lpstr>
      <vt:lpstr>Analiza de c.a. Sintaxa și parametrii</vt:lpstr>
      <vt:lpstr>Analiza de c.a. Sintaxa și parametrii</vt:lpstr>
      <vt:lpstr>Analiza de c.a. Sintaxa și parametrii</vt:lpstr>
      <vt:lpstr>Analiza de c.a. Sintaxa și parametrii</vt:lpstr>
      <vt:lpstr>Analiza de c.a. Exemplul 2</vt:lpstr>
      <vt:lpstr>Analiza de c.a. Exemplul 2</vt:lpstr>
      <vt:lpstr>Analiza de c.a. Exemplul 2</vt:lpstr>
      <vt:lpstr>Analiza în timp Sintaxa și parametrii</vt:lpstr>
      <vt:lpstr>Analiza în timp Sintaxa și parametrii</vt:lpstr>
      <vt:lpstr>Analiza în timp Sintaxa și parametrii</vt:lpstr>
      <vt:lpstr>Analiza în timp Sintaxa și parametrii</vt:lpstr>
      <vt:lpstr>Analiza în timp Exemplul 3</vt:lpstr>
      <vt:lpstr>Analiza în timp Exemplul 3</vt:lpstr>
      <vt:lpstr>Analiza în timp Exemplul 3</vt:lpstr>
      <vt:lpstr>Analiza în timp Exemplul 3</vt:lpstr>
      <vt:lpstr>Analize SPICE</vt:lpstr>
      <vt:lpstr>Analize SPICE</vt:lpstr>
      <vt:lpstr>Analize SPICE</vt:lpstr>
      <vt:lpstr>Analize SPICE</vt:lpstr>
      <vt:lpstr>Analize SPICE</vt:lpstr>
      <vt:lpstr>Inițializarea valorilor potențialelor din noduri Exemplul 4</vt:lpstr>
      <vt:lpstr>Inițializarea valorilor potențialelor din noduri Exemplul 4</vt:lpstr>
      <vt:lpstr>Inițializarea valorilor potențialelor din noduri Exemplul 4</vt:lpstr>
    </vt:vector>
  </TitlesOfParts>
  <Company>ecdep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ELECTRONICĂ II</dc:title>
  <dc:creator>unitbv</dc:creator>
  <cp:lastModifiedBy>Gyuri</cp:lastModifiedBy>
  <cp:revision>589</cp:revision>
  <dcterms:created xsi:type="dcterms:W3CDTF">2008-02-25T12:45:55Z</dcterms:created>
  <dcterms:modified xsi:type="dcterms:W3CDTF">2018-11-06T09:15:33Z</dcterms:modified>
</cp:coreProperties>
</file>