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307" r:id="rId4"/>
    <p:sldId id="32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21" r:id="rId14"/>
    <p:sldId id="266" r:id="rId15"/>
    <p:sldId id="267" r:id="rId16"/>
    <p:sldId id="268" r:id="rId17"/>
    <p:sldId id="308" r:id="rId18"/>
    <p:sldId id="270" r:id="rId19"/>
    <p:sldId id="271" r:id="rId20"/>
    <p:sldId id="272" r:id="rId21"/>
    <p:sldId id="322" r:id="rId22"/>
    <p:sldId id="323" r:id="rId23"/>
    <p:sldId id="325" r:id="rId24"/>
    <p:sldId id="275" r:id="rId25"/>
    <p:sldId id="276" r:id="rId26"/>
    <p:sldId id="309" r:id="rId27"/>
    <p:sldId id="277" r:id="rId28"/>
    <p:sldId id="278" r:id="rId29"/>
    <p:sldId id="327" r:id="rId30"/>
    <p:sldId id="328" r:id="rId31"/>
    <p:sldId id="279" r:id="rId32"/>
    <p:sldId id="280" r:id="rId33"/>
    <p:sldId id="310" r:id="rId34"/>
    <p:sldId id="326" r:id="rId35"/>
    <p:sldId id="311" r:id="rId36"/>
    <p:sldId id="314" r:id="rId37"/>
    <p:sldId id="312" r:id="rId38"/>
    <p:sldId id="313" r:id="rId39"/>
    <p:sldId id="316" r:id="rId40"/>
    <p:sldId id="317" r:id="rId41"/>
    <p:sldId id="315" r:id="rId42"/>
    <p:sldId id="318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319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4892-1CDE-4575-87CF-9940B23096D1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A9D0E-740C-44EA-9972-AEA63343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A05F6-872B-45EA-BFD4-BDE638B3EF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CC49-C619-417C-87FC-FCF5802064B8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E51-1DE2-4D7B-BD20-FC9D6C08DFEB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9143-500F-48B9-9D6C-06735F837549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C29-2531-4589-A50E-522EA0874BF0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0D9D-095C-4FA4-A917-CE15DB295F75}" type="datetime1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0D96-DD0D-437B-944C-51D8B87D1355}" type="datetime1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F2D2-68FB-4955-932F-63C4AE9A99A5}" type="datetime1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CCED-3D6B-42FC-87BF-90F4D59DD9DC}" type="datetime1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827C-9707-481B-8872-DB91D1D73758}" type="datetime1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1A3B-16D9-4C25-8C31-717AB39F64AD}" type="datetime1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AE1A5B-8E5E-4AB8-8882-4A2618D981D2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hyperlink" Target="PQRST.C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MODELE SPICE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Notițe</a:t>
            </a:r>
            <a:r>
              <a:rPr lang="ro-RO">
                <a:latin typeface="UT Sans" panose="00000500000000000000" pitchFamily="50" charset="0"/>
              </a:rPr>
              <a:t> de curs – Cursul nr. </a:t>
            </a:r>
            <a:r>
              <a:rPr lang="en-US">
                <a:latin typeface="UT Sans" panose="00000500000000000000" pitchFamily="50" charset="0"/>
              </a:rPr>
              <a:t>2</a:t>
            </a:r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Conf. dr. ing. Gheorghe PANĂ</a:t>
            </a:r>
          </a:p>
          <a:p>
            <a:r>
              <a:rPr lang="ro-RO" sz="1800">
                <a:latin typeface="UT Sans" panose="00000500000000000000" pitchFamily="50" charset="0"/>
              </a:rPr>
              <a:t>gheorghe.pana</a:t>
            </a:r>
            <a:r>
              <a:rPr lang="en-US" sz="1800">
                <a:latin typeface="UT Sans" panose="00000500000000000000" pitchFamily="50" charset="0"/>
              </a:rPr>
              <a:t>@unitbv.ro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34AC66-2AF5-4EB2-B02A-8FAD96BAA5F3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8081A896-0AE6-4EB5-B892-C31161CCF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216C7DDB-FB4B-4142-8F3F-292C29E33BD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31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>
                <a:latin typeface="UT Sans" panose="00000500000000000000" pitchFamily="50" charset="0"/>
              </a:rPr>
              <a:t>Exemplu: descrierea circuitului din figură prezentată sub forma: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.END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afişează mesajul: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>
                <a:solidFill>
                  <a:srgbClr val="7030A0"/>
                </a:solidFill>
                <a:latin typeface="UT Sans" panose="00000500000000000000" pitchFamily="50" charset="0"/>
              </a:rPr>
              <a:t>ERROR -- Less than 2 connections at node 2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  ca şi cum ar lipsi rezistența R1!</a:t>
            </a:r>
          </a:p>
          <a:p>
            <a:r>
              <a:rPr lang="ro-RO">
                <a:latin typeface="UT Sans" panose="00000500000000000000" pitchFamily="50" charset="0"/>
              </a:rPr>
              <a:t>cauza:</a:t>
            </a:r>
          </a:p>
          <a:p>
            <a:pPr>
              <a:buNone/>
            </a:pP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	Lipseşte instrucțiunea de titlu</a:t>
            </a: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şi atunci SPICE consideră linia</a:t>
            </a:r>
            <a:b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</a:b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R1   1   2   9k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   ca titlul circuitului. Astfel, în nodul 2 nu este conectat decât R2 și lipseşte R1!</a:t>
            </a:r>
            <a:endParaRPr lang="ro-RO" sz="1800">
              <a:solidFill>
                <a:srgbClr val="FF0000"/>
              </a:solidFill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6BA973-DA6E-44DF-A322-A366D7C85A38}" type="datetime1">
              <a:rPr lang="en-US" smtClean="0"/>
              <a:t>10/21/2018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54DE1B-63E1-48DA-B0F4-4E14352A55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62200"/>
            <a:ext cx="3649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609600" y="5638800"/>
            <a:ext cx="1371600" cy="228600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Descrierea corectă este:</a:t>
            </a:r>
          </a:p>
          <a:p>
            <a:pPr eaLnBrk="1" hangingPunct="1">
              <a:buFont typeface="Wingdings 3" pitchFamily="18" charset="2"/>
              <a:buNone/>
            </a:pPr>
            <a:endParaRPr lang="ro-RO" sz="12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Divizor rezistiv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.END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ACA276-5F80-475C-A3DA-BFE117810030}" type="datetime1">
              <a:rPr lang="en-US" smtClean="0"/>
              <a:t>10/21/2018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40A8F-1AB6-4AE2-AF32-E976E7C2BB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67709" y="2438400"/>
            <a:ext cx="1524000" cy="15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4191000" y="220980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2000" b="1">
                <a:solidFill>
                  <a:srgbClr val="FF0000"/>
                </a:solidFill>
                <a:latin typeface="UT Sans" panose="00000500000000000000" pitchFamily="50" charset="0"/>
              </a:rPr>
              <a:t>Instrucțiunea de titlu sau, simplu, titlul (numele) circuitului</a:t>
            </a:r>
            <a:endParaRPr lang="en-US" sz="2000" b="1">
              <a:solidFill>
                <a:srgbClr val="FF0000"/>
              </a:solidFill>
              <a:latin typeface="UT Sans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UT Sans" panose="00000500000000000000" pitchFamily="50" charset="0"/>
              </a:rPr>
              <a:t>Este singura instruc</a:t>
            </a:r>
            <a:r>
              <a:rPr lang="ro-RO" sz="2000">
                <a:latin typeface="UT Sans" panose="00000500000000000000" pitchFamily="50" charset="0"/>
              </a:rPr>
              <a:t>țiune care NU trebuie să aibă punct în prima coloană.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>
                <a:latin typeface="UT Sans" panose="00000500000000000000" pitchFamily="50" charset="0"/>
              </a:rPr>
              <a:t>Toate celelalte instrucțiuni încep cu UN PUNCT în prima coloană.</a:t>
            </a:r>
            <a:endParaRPr lang="en-US" sz="2000">
              <a:latin typeface="UT Sans" panose="00000500000000000000" pitchFamily="50" charset="0"/>
            </a:endParaRPr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724400"/>
            <a:ext cx="3344863" cy="202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72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6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pentru fiecare nod trebuie să existe cel puțin o cale de curent continuu spre masă</a:t>
            </a:r>
          </a:p>
          <a:p>
            <a:pPr lvl="1" eaLnBrk="1" hangingPunct="1"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lvl="1" eaLnBrk="1" hangingPunct="1">
              <a:defRPr/>
            </a:pPr>
            <a:r>
              <a:rPr lang="ro-RO" sz="2400">
                <a:latin typeface="UT Sans" panose="00000500000000000000" pitchFamily="50" charset="0"/>
              </a:rPr>
              <a:t>Această cerință previne apariția unor noduri flotante, caz în care programul nu poate calcula punctul static de funcționare.</a:t>
            </a:r>
          </a:p>
          <a:p>
            <a:pPr lvl="1">
              <a:defRPr/>
            </a:pPr>
            <a:r>
              <a:rPr lang="ro-RO" sz="2400">
                <a:latin typeface="UT Sans" panose="00000500000000000000" pitchFamily="50" charset="0"/>
              </a:rPr>
              <a:t>În c.c. condensatoarele reprezintă gol iar bobinele scurtcircuit.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B1BA2A-F5A3-4C39-A971-9B509677049E}" type="datetime1">
              <a:rPr lang="en-US" smtClean="0"/>
              <a:t>10/21/2018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ro-RO" sz="2400">
                <a:latin typeface="UT Sans" panose="00000500000000000000" pitchFamily="50" charset="0"/>
              </a:rPr>
              <a:t>Exemplu: în cazul circuitului din figură, nodul </a:t>
            </a:r>
            <a:r>
              <a:rPr lang="ro-RO" sz="2400" b="1">
                <a:solidFill>
                  <a:srgbClr val="FF0000"/>
                </a:solidFill>
                <a:latin typeface="UT Sans" panose="00000500000000000000" pitchFamily="50" charset="0"/>
              </a:rPr>
              <a:t>3</a:t>
            </a:r>
            <a:r>
              <a:rPr lang="ro-RO" sz="2400">
                <a:latin typeface="UT Sans" panose="00000500000000000000" pitchFamily="50" charset="0"/>
              </a:rPr>
              <a:t> dintre condensatoarele C1 şi C2 nu are cale de c.c. la masă. În fişierul de ieşire, 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SPICE</a:t>
            </a:r>
            <a:r>
              <a:rPr lang="ro-RO" sz="2400">
                <a:latin typeface="UT Sans" panose="00000500000000000000" pitchFamily="50" charset="0"/>
              </a:rPr>
              <a:t> dă mesajul:</a:t>
            </a:r>
          </a:p>
          <a:p>
            <a:pPr lvl="1" eaLnBrk="1" hangingPunct="1"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92113" lvl="1" indent="0" algn="ctr" eaLnBrk="1" hangingPunct="1">
              <a:buFont typeface="Verdana" pitchFamily="34" charset="0"/>
              <a:buNone/>
              <a:defRPr/>
            </a:pPr>
            <a:r>
              <a:rPr lang="en-US" sz="2400" b="1">
                <a:solidFill>
                  <a:srgbClr val="7030A0"/>
                </a:solidFill>
                <a:latin typeface="UT Sans" panose="00000500000000000000" pitchFamily="50" charset="0"/>
              </a:rPr>
              <a:t>ERROR -- Node 3 is floating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B1BA2A-F5A3-4C39-A971-9B509677049E}" type="datetime1">
              <a:rPr lang="en-US" smtClean="0"/>
              <a:t>10/21/2018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50318" y="4419600"/>
            <a:ext cx="4043363" cy="1667366"/>
            <a:chOff x="2550318" y="4419600"/>
            <a:chExt cx="4043363" cy="1667366"/>
          </a:xfrm>
        </p:grpSpPr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50318" y="4419600"/>
              <a:ext cx="4043363" cy="16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"/>
            <p:cNvSpPr/>
            <p:nvPr/>
          </p:nvSpPr>
          <p:spPr>
            <a:xfrm>
              <a:off x="5181600" y="4419600"/>
              <a:ext cx="381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29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Pentru a evita eroare</a:t>
            </a:r>
            <a:r>
              <a:rPr lang="en-US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, se conectează între nodul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 şi masă un rezistor cu valoare foarte mare a rezistenței (exemplu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1T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  <a:sym typeface="Symbol"/>
              </a:rPr>
              <a:t></a:t>
            </a:r>
            <a:r>
              <a:rPr lang="ro-RO">
                <a:latin typeface="UT Sans" panose="00000500000000000000" pitchFamily="50" charset="0"/>
              </a:rPr>
              <a:t>):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Rezistența de valoare foarte mare modelează situația de gol între nodul 3 şi masă, aşa cum era circuitul inițial dar asigură cale c.c. la masă.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741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48687C-264F-447A-A408-4446C9018EF9}" type="datetime1">
              <a:rPr lang="en-US" smtClean="0"/>
              <a:t>10/21/2018</a:t>
            </a:fld>
            <a:endParaRPr 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BF33EF-64E8-429F-88A5-2067210171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33637" y="3048000"/>
            <a:ext cx="4043363" cy="1667366"/>
            <a:chOff x="152400" y="3276600"/>
            <a:chExt cx="4043363" cy="1667366"/>
          </a:xfrm>
        </p:grpSpPr>
        <p:pic>
          <p:nvPicPr>
            <p:cNvPr id="2458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3276600"/>
              <a:ext cx="4043363" cy="16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2743200" y="3810000"/>
              <a:ext cx="685800" cy="5334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1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7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circuitul nu poate avea un ochi format numai din surse de tensiune şi/sau bobine</a:t>
            </a:r>
          </a:p>
          <a:p>
            <a:pPr marL="274320" lvl="1" indent="0" eaLnBrk="1" hangingPunct="1">
              <a:buNone/>
            </a:pPr>
            <a:endParaRPr lang="ro-RO" sz="1200">
              <a:latin typeface="UT Sans" panose="00000500000000000000" pitchFamily="50" charset="0"/>
            </a:endParaRPr>
          </a:p>
          <a:p>
            <a:pPr lvl="1" eaLnBrk="1" hangingPunct="1"/>
            <a:r>
              <a:rPr lang="ro-RO" sz="2400">
                <a:latin typeface="UT Sans" panose="00000500000000000000" pitchFamily="50" charset="0"/>
              </a:rPr>
              <a:t>Exemplu: în cazul circuitelor din figură, 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SPICE</a:t>
            </a:r>
            <a:r>
              <a:rPr lang="ro-RO" sz="2400">
                <a:latin typeface="UT Sans" panose="00000500000000000000" pitchFamily="50" charset="0"/>
              </a:rPr>
              <a:t> afişează mesajul de eroare: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	</a:t>
            </a:r>
            <a:r>
              <a:rPr lang="en-US" sz="2000">
                <a:solidFill>
                  <a:srgbClr val="7030A0"/>
                </a:solidFill>
                <a:latin typeface="UT Sans" panose="00000500000000000000" pitchFamily="50" charset="0"/>
              </a:rPr>
              <a:t>ERROR -- Voltage source and/or inductor loop involving V_V1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7030A0"/>
                </a:solidFill>
                <a:latin typeface="UT Sans" panose="00000500000000000000" pitchFamily="50" charset="0"/>
              </a:rPr>
              <a:t>		</a:t>
            </a:r>
            <a:r>
              <a:rPr lang="en-US" sz="2000">
                <a:solidFill>
                  <a:srgbClr val="7030A0"/>
                </a:solidFill>
                <a:latin typeface="UT Sans" panose="00000500000000000000" pitchFamily="50" charset="0"/>
              </a:rPr>
              <a:t>You may break the loop by adding a series resistance</a:t>
            </a:r>
            <a:endParaRPr lang="ro-RO" sz="2000">
              <a:solidFill>
                <a:srgbClr val="7030A0"/>
              </a:solidFill>
              <a:latin typeface="UT Sans" panose="00000500000000000000" pitchFamily="50" charset="0"/>
            </a:endParaRPr>
          </a:p>
        </p:txBody>
      </p:sp>
      <p:sp>
        <p:nvSpPr>
          <p:cNvPr id="1843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A594D7-26F3-4169-A5B5-0BD165C95EB3}" type="datetime1">
              <a:rPr lang="en-US" smtClean="0"/>
              <a:t>10/21/2018</a:t>
            </a:fld>
            <a:endParaRPr lang="en-US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09619F-667E-45B2-A389-C53A909BF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4898596"/>
            <a:ext cx="3586163" cy="16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96876"/>
            <a:ext cx="2871788" cy="16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49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Remediul constă în întreruperea buclei cu o rezistență de valoare foarte mică (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1ohm</a:t>
            </a:r>
            <a:r>
              <a:rPr lang="ro-RO">
                <a:latin typeface="UT Sans" panose="00000500000000000000" pitchFamily="50" charset="0"/>
              </a:rPr>
              <a:t> pe exemplul analizat):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O rezistență de </a:t>
            </a:r>
            <a:r>
              <a:rPr lang="ro-RO" b="1">
                <a:latin typeface="UT Sans" panose="00000500000000000000" pitchFamily="50" charset="0"/>
              </a:rPr>
              <a:t>1 ohm</a:t>
            </a:r>
            <a:r>
              <a:rPr lang="ro-RO">
                <a:latin typeface="UT Sans" panose="00000500000000000000" pitchFamily="50" charset="0"/>
              </a:rPr>
              <a:t> sau mai mică modelează foarte bine starea de scurtcircuit, aşa cum era pe circuitul inițial şi împiedică apariția unui curent infinit, ceea ce înseamnă nedeterminare.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945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0F93CF-86CE-4737-AFA6-1E4DD3B8F3B9}" type="datetime1">
              <a:rPr lang="en-US" smtClean="0"/>
              <a:t>10/21/2018</a:t>
            </a:fld>
            <a:endParaRPr 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C9F2E1-83E3-4294-B76E-7439CD64B3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76800" y="2667000"/>
            <a:ext cx="3443288" cy="1671642"/>
            <a:chOff x="4876800" y="3561495"/>
            <a:chExt cx="3443288" cy="1671642"/>
          </a:xfrm>
        </p:grpSpPr>
        <p:pic>
          <p:nvPicPr>
            <p:cNvPr id="2663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3561495"/>
              <a:ext cx="3443288" cy="167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6247317" y="3561495"/>
              <a:ext cx="762000" cy="55330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" y="2667000"/>
            <a:ext cx="4043363" cy="1668148"/>
            <a:chOff x="457200" y="3124200"/>
            <a:chExt cx="4043363" cy="1668148"/>
          </a:xfrm>
        </p:grpSpPr>
        <p:pic>
          <p:nvPicPr>
            <p:cNvPr id="2663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124200"/>
              <a:ext cx="4043363" cy="1668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ounded Rectangle 12"/>
            <p:cNvSpPr/>
            <p:nvPr/>
          </p:nvSpPr>
          <p:spPr>
            <a:xfrm>
              <a:off x="1981200" y="3138055"/>
              <a:ext cx="762000" cy="55330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51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8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circuitul nu poate conține o ramură numai cu surse de curent 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sau</a:t>
            </a: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condensatoare</a:t>
            </a:r>
          </a:p>
          <a:p>
            <a:pPr marL="109728" indent="0">
              <a:buNone/>
              <a:defRPr/>
            </a:pPr>
            <a:endParaRPr lang="ro-RO" sz="1400" b="1">
              <a:solidFill>
                <a:schemeClr val="accent6"/>
              </a:solidFill>
              <a:latin typeface="UT Sans" panose="00000500000000000000" pitchFamily="50" charset="0"/>
            </a:endParaRPr>
          </a:p>
          <a:p>
            <a:pPr marL="452628" lvl="1" indent="-342900">
              <a:defRPr/>
            </a:pPr>
            <a:r>
              <a:rPr lang="ro-RO" sz="2400">
                <a:latin typeface="UT Sans" panose="00000500000000000000" pitchFamily="50" charset="0"/>
              </a:rPr>
              <a:t>Exemplu: în cazul circuitului din figură, SPICE afişează mesajul de eroare: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2800" b="1">
              <a:solidFill>
                <a:schemeClr val="accent6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4F3-CE10-4A5D-86DC-E0C50CA1A42A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84699"/>
            <a:ext cx="4043363" cy="16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5800" y="3900487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  <a:latin typeface="UT Sans" panose="00000500000000000000" pitchFamily="50" charset="0"/>
              </a:rPr>
              <a:t>ERROR -- Node 1 is floating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410200" y="3900487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  <a:latin typeface="UT Sans" panose="00000500000000000000" pitchFamily="50" charset="0"/>
              </a:rPr>
              <a:t>ERROR -- Node 3 is floating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89858"/>
            <a:ext cx="2143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85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457200" y="1570036"/>
            <a:ext cx="8229600" cy="4873752"/>
          </a:xfrm>
        </p:spPr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evitarea erorii, se conectează între nodul </a:t>
            </a:r>
            <a:r>
              <a:rPr lang="en-US">
                <a:latin typeface="UT Sans" panose="00000500000000000000" pitchFamily="50" charset="0"/>
              </a:rPr>
              <a:t>semnalat ca flotant</a:t>
            </a:r>
            <a:r>
              <a:rPr lang="ro-RO">
                <a:latin typeface="UT Sans" panose="00000500000000000000" pitchFamily="50" charset="0"/>
              </a:rPr>
              <a:t> şi masă un rezistor cu valoare foarte mare a rezistenței (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1T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  <a:sym typeface="Symbol"/>
              </a:rPr>
              <a:t></a:t>
            </a:r>
            <a:r>
              <a:rPr lang="ro-RO">
                <a:latin typeface="UT Sans" panose="00000500000000000000" pitchFamily="50" charset="0"/>
              </a:rPr>
              <a:t>, de exemplu), situație care modelează starea de „nimic conectat la masă” în nodul semnalat în mesajul de eroare: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5C4830-8BDE-44F3-937F-880809D04D18}" type="datetime1">
              <a:rPr lang="en-US" smtClean="0"/>
              <a:t>10/21/2018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9A25D1-A98C-42DF-8A6A-7701C59BE0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7510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352800" y="47371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sau</a:t>
            </a:r>
          </a:p>
        </p:txBody>
      </p:sp>
      <p:pic>
        <p:nvPicPr>
          <p:cNvPr id="286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48706"/>
            <a:ext cx="4043363" cy="16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752600" y="4737100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86600" y="4750955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0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296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o-RO">
                <a:latin typeface="UT Sans" panose="00000500000000000000" pitchFamily="50" charset="0"/>
              </a:rPr>
              <a:t>	</a:t>
            </a:r>
            <a:r>
              <a:rPr lang="ro-RO" sz="2800" b="1">
                <a:solidFill>
                  <a:srgbClr val="00B0F0"/>
                </a:solidFill>
                <a:latin typeface="UT Sans" panose="00000500000000000000" pitchFamily="50" charset="0"/>
              </a:rPr>
              <a:t>Observație importantă: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Chiar şi descrierea grafică a circuitului (desenarea lui) este însoțită de </a:t>
            </a:r>
            <a:r>
              <a:rPr lang="en-US">
                <a:latin typeface="UT Sans" panose="00000500000000000000" pitchFamily="50" charset="0"/>
              </a:rPr>
              <a:t>o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descriere tip text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(fișier cu extensia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*.cir</a:t>
            </a:r>
            <a:r>
              <a:rPr lang="ro-RO">
                <a:latin typeface="UT Sans" panose="00000500000000000000" pitchFamily="50" charset="0"/>
              </a:rPr>
              <a:t>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Descrierea tip text a circuitului desenat se găseşte în fereastra de postprocesare grafică </a:t>
            </a:r>
            <a:br>
              <a:rPr lang="en-US">
                <a:latin typeface="UT Sans" panose="00000500000000000000" pitchFamily="50" charset="0"/>
              </a:rPr>
            </a:br>
            <a:br>
              <a:rPr lang="en-US">
                <a:latin typeface="UT Sans" panose="00000500000000000000" pitchFamily="50" charset="0"/>
              </a:rPr>
            </a:br>
            <a:br>
              <a:rPr lang="en-US">
                <a:latin typeface="UT Sans" panose="00000500000000000000" pitchFamily="50" charset="0"/>
              </a:rPr>
            </a:br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dând clic pe butonul</a:t>
            </a:r>
            <a:r>
              <a:rPr lang="en-US">
                <a:latin typeface="UT Sans" panose="00000500000000000000" pitchFamily="50" charset="0"/>
              </a:rPr>
              <a:t>          </a:t>
            </a:r>
            <a:r>
              <a:rPr lang="ro-RO">
                <a:latin typeface="UT Sans" panose="00000500000000000000" pitchFamily="50" charset="0"/>
              </a:rPr>
              <a:t>       </a:t>
            </a:r>
            <a:r>
              <a:rPr lang="ro-RO">
                <a:solidFill>
                  <a:srgbClr val="00B0F0"/>
                </a:solidFill>
                <a:latin typeface="UT Sans Medium" panose="00000500000000000000" pitchFamily="50" charset="0"/>
              </a:rPr>
              <a:t>View Simulation Output File</a:t>
            </a:r>
            <a:br>
              <a:rPr lang="en-US">
                <a:latin typeface="UT Sans" panose="00000500000000000000" pitchFamily="50" charset="0"/>
              </a:rPr>
            </a:br>
            <a:br>
              <a:rPr lang="en-US">
                <a:latin typeface="UT Sans" panose="00000500000000000000" pitchFamily="50" charset="0"/>
              </a:rPr>
            </a:br>
            <a:br>
              <a:rPr lang="en-US" sz="2800">
                <a:latin typeface="UT Sans" panose="00000500000000000000" pitchFamily="50" charset="0"/>
              </a:rPr>
            </a:br>
            <a:endParaRPr lang="en-US" sz="28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0E9040-A05D-449E-9CE3-A051B12DCE62}" type="datetime1">
              <a:rPr lang="en-US" smtClean="0"/>
              <a:t>10/21/2018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5ACC8C-0A63-4A7D-B080-3AFB7A0CF4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87" y="3771900"/>
            <a:ext cx="6842226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49580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Probleme tratate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Reguli de descriere a elementelor de circuit</a:t>
            </a:r>
          </a:p>
          <a:p>
            <a:r>
              <a:rPr lang="ro-RO">
                <a:latin typeface="UT Sans" panose="00000500000000000000" pitchFamily="50" charset="0"/>
              </a:rPr>
              <a:t>Descrierea elementelor de circuit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cu 2 terminale:</a:t>
            </a:r>
            <a:endParaRPr lang="en-US">
              <a:latin typeface="UT Sans" panose="00000500000000000000" pitchFamily="50" charset="0"/>
            </a:endParaRPr>
          </a:p>
          <a:p>
            <a:pPr lvl="2"/>
            <a:r>
              <a:rPr lang="en-US">
                <a:latin typeface="UT Sans" panose="00000500000000000000" pitchFamily="50" charset="0"/>
              </a:rPr>
              <a:t>re</a:t>
            </a:r>
            <a:r>
              <a:rPr lang="ro-RO">
                <a:latin typeface="UT Sans" panose="00000500000000000000" pitchFamily="50" charset="0"/>
              </a:rPr>
              <a:t>z</a:t>
            </a:r>
            <a:r>
              <a:rPr lang="en-US">
                <a:latin typeface="UT Sans" panose="00000500000000000000" pitchFamily="50" charset="0"/>
              </a:rPr>
              <a:t>istoare</a:t>
            </a:r>
            <a:r>
              <a:rPr lang="ro-RO">
                <a:latin typeface="UT Sans" panose="00000500000000000000" pitchFamily="50" charset="0"/>
              </a:rPr>
              <a:t> R,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Condensatoare, C,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Bobine, L,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Surse independente de tensiune V,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Surse independente de curent, I, 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Diode, D;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cu mai mult de 2 terminale: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Bobine cuplate, TX,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Tranzistor bipolar, Q,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TEC-J, J,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TEC-MOS, M.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00DAA-407F-4FEF-BB53-7D095E784351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2DE34-B755-4A37-8CFA-FF9F579FA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02" y="2842436"/>
            <a:ext cx="907257" cy="3738998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Descrierea tip text pentru circuitul din figură se găseşte în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fişierul de ieşire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(*.OUT)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02E45-D6BD-4F88-9674-7AF55482F2E7}" type="datetime1">
              <a:rPr lang="en-US" smtClean="0"/>
              <a:t>10/21/2018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5A9E1A-CA8E-432E-B39E-B46ED8A758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52602" y="3069484"/>
            <a:ext cx="68579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0099" y="2971799"/>
            <a:ext cx="872817" cy="685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819400"/>
            <a:ext cx="5900738" cy="3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Părțile componente din fişierul de ieşire care descriu circuitul:</a:t>
            </a:r>
          </a:p>
          <a:p>
            <a:pPr marL="457200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Data, tipul de SPICE, numele profilului de simulare şi a fişierului de intrare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971" r="42318" b="61948"/>
          <a:stretch/>
        </p:blipFill>
        <p:spPr bwMode="auto">
          <a:xfrm>
            <a:off x="76200" y="3276600"/>
            <a:ext cx="9034953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79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o-RO">
                <a:latin typeface="UT Sans" panose="00000500000000000000" pitchFamily="50" charset="0"/>
              </a:rPr>
              <a:t>Bibliotecile folosite</a:t>
            </a: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o-RO">
                <a:latin typeface="UT Sans" panose="00000500000000000000" pitchFamily="50" charset="0"/>
              </a:rPr>
              <a:t>Analizele cerute de utilizator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552" r="38628" b="53675"/>
          <a:stretch/>
        </p:blipFill>
        <p:spPr bwMode="auto">
          <a:xfrm>
            <a:off x="76200" y="2286000"/>
            <a:ext cx="8978969" cy="721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6200" r="60923" b="44535"/>
          <a:stretch/>
        </p:blipFill>
        <p:spPr bwMode="auto">
          <a:xfrm>
            <a:off x="228600" y="4573581"/>
            <a:ext cx="8558510" cy="114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05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ro-RO">
                <a:latin typeface="UT Sans" panose="00000500000000000000" pitchFamily="50" charset="0"/>
              </a:rPr>
              <a:t>Elementele de circuit şi instrucțiunea de încheiere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140" r="77967" b="40712"/>
          <a:stretch/>
        </p:blipFill>
        <p:spPr bwMode="auto">
          <a:xfrm>
            <a:off x="152401" y="2362201"/>
            <a:ext cx="4029395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3703674"/>
            <a:ext cx="5900738" cy="3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 cu </a:t>
            </a:r>
            <a:r>
              <a:rPr lang="ro-RO" sz="3200">
                <a:latin typeface="UT Sans" panose="00000500000000000000" pitchFamily="50" charset="0"/>
              </a:rPr>
              <a:t>două</a:t>
            </a:r>
            <a:r>
              <a:rPr lang="en-US" sz="3200">
                <a:latin typeface="UT Sans" panose="00000500000000000000" pitchFamily="50" charset="0"/>
              </a:rPr>
              <a:t> terminale</a:t>
            </a:r>
          </a:p>
        </p:txBody>
      </p:sp>
      <p:sp>
        <p:nvSpPr>
          <p:cNvPr id="337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rgbClr val="00B0F0"/>
                </a:solidFill>
                <a:latin typeface="UT Sans" panose="00000500000000000000" pitchFamily="50" charset="0"/>
              </a:rPr>
              <a:t>Elemente de circuit cu două terminale: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Rezistoare (liniare)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Condensatoare (liniare şi neliniare)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Bobine (liniare şi neliniare)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Surse de tensiune independente (liniare)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Surse de curent independente (liniare)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Diode (neliniare)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504682-7FD4-42DA-9704-9803400C4BF6}" type="datetime1">
              <a:rPr lang="en-US" smtClean="0"/>
              <a:t>10/21/2018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6A7072-D33F-443C-B055-9723BBAB7A2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2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REZISTOARE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endParaRPr lang="ro-RO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R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valoare_r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&lt;TC=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tc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1, &lt;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tc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2&gt;&gt;</a:t>
            </a:r>
          </a:p>
          <a:p>
            <a:pPr marL="0" indent="0" algn="just">
              <a:buNone/>
            </a:pP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 algn="just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IMPORTANT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/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Rezistența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poate fi pozitivă sau negativă dar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nu poate fi egală cu zero!</a:t>
            </a:r>
            <a:endParaRPr lang="en-US" sz="28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0E764B-5816-4232-9268-9A1F3BCACD8A}" type="datetime1">
              <a:rPr lang="en-US" smtClean="0"/>
              <a:t>10/21/2018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BFBF18-E646-4497-B2E8-E0C8DA0F8C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4822" name="Picture 2" descr="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751"/>
            <a:ext cx="2895600" cy="16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376" y="1709928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914400" y="3657449"/>
            <a:ext cx="73152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REZISTOARE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TC = Thermal Coefficient</a:t>
            </a:r>
          </a:p>
          <a:p>
            <a:r>
              <a:rPr lang="ro-RO">
                <a:latin typeface="UT Sans" panose="00000500000000000000" pitchFamily="50" charset="0"/>
              </a:rPr>
              <a:t>În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SPICE</a:t>
            </a:r>
            <a:r>
              <a:rPr lang="ro-RO">
                <a:latin typeface="UT Sans" panose="00000500000000000000" pitchFamily="50" charset="0"/>
              </a:rPr>
              <a:t> variația cu temperatura a rezistenței se modelează printr-un polinom de ordinul 2: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unde</a:t>
            </a:r>
          </a:p>
          <a:p>
            <a:r>
              <a:rPr lang="ro-RO" sz="2000" i="1">
                <a:latin typeface="UT Sans" panose="00000500000000000000" pitchFamily="50" charset="0"/>
              </a:rPr>
              <a:t>tc</a:t>
            </a:r>
            <a:r>
              <a:rPr lang="ro-RO" sz="2000">
                <a:latin typeface="UT Sans" panose="00000500000000000000" pitchFamily="50" charset="0"/>
              </a:rPr>
              <a:t>1 şi </a:t>
            </a:r>
            <a:r>
              <a:rPr lang="ro-RO" sz="2000" i="1">
                <a:latin typeface="UT Sans" panose="00000500000000000000" pitchFamily="50" charset="0"/>
              </a:rPr>
              <a:t>tc</a:t>
            </a:r>
            <a:r>
              <a:rPr lang="ro-RO" sz="2000">
                <a:latin typeface="UT Sans" panose="00000500000000000000" pitchFamily="50" charset="0"/>
              </a:rPr>
              <a:t>2 sunt coeficienții de temperatură de ordinul unu şi doi ai rezistenței, exprimați în </a:t>
            </a:r>
            <a:r>
              <a:rPr lang="ro-RO" sz="2000">
                <a:latin typeface="UT Sans" panose="00000500000000000000" pitchFamily="50" charset="0"/>
                <a:sym typeface="Symbol"/>
              </a:rPr>
              <a:t>C</a:t>
            </a:r>
            <a:r>
              <a:rPr lang="ro-RO" sz="2000" baseline="30000">
                <a:latin typeface="UT Sans" panose="00000500000000000000" pitchFamily="50" charset="0"/>
                <a:sym typeface="Symbol"/>
              </a:rPr>
              <a:t>-1</a:t>
            </a:r>
            <a:r>
              <a:rPr lang="ro-RO" sz="2000">
                <a:latin typeface="UT Sans" panose="00000500000000000000" pitchFamily="50" charset="0"/>
                <a:sym typeface="Symbol"/>
              </a:rPr>
              <a:t>, respectiv C</a:t>
            </a:r>
            <a:r>
              <a:rPr lang="ro-RO" sz="2000" baseline="30000">
                <a:latin typeface="UT Sans" panose="00000500000000000000" pitchFamily="50" charset="0"/>
                <a:sym typeface="Symbol"/>
              </a:rPr>
              <a:t>-2</a:t>
            </a:r>
            <a:r>
              <a:rPr lang="ro-RO" sz="2000">
                <a:latin typeface="UT Sans" panose="00000500000000000000" pitchFamily="50" charset="0"/>
                <a:sym typeface="Symbol"/>
              </a:rPr>
              <a:t>.</a:t>
            </a:r>
          </a:p>
          <a:p>
            <a:r>
              <a:rPr lang="ro-RO" sz="2000">
                <a:latin typeface="UT Sans" panose="00000500000000000000" pitchFamily="50" charset="0"/>
                <a:sym typeface="Symbol"/>
              </a:rPr>
              <a:t>TNOM este temperatura nominală (27C)</a:t>
            </a:r>
          </a:p>
          <a:p>
            <a:r>
              <a:rPr lang="ro-RO" sz="2000">
                <a:latin typeface="UT Sans" panose="00000500000000000000" pitchFamily="50" charset="0"/>
                <a:sym typeface="Symbol"/>
              </a:rPr>
              <a:t>TEMP reprezintă diferitele temperaturi la care se face simularea specificate în declarația </a:t>
            </a:r>
            <a:r>
              <a:rPr lang="ro-RO" sz="2000" b="1">
                <a:solidFill>
                  <a:srgbClr val="00B0F0"/>
                </a:solidFill>
                <a:latin typeface="UT Sans" panose="00000500000000000000" pitchFamily="50" charset="0"/>
                <a:sym typeface="Symbol"/>
              </a:rPr>
              <a:t>.TEMP</a:t>
            </a:r>
            <a:endParaRPr lang="ro-RO" sz="2000" b="1">
              <a:solidFill>
                <a:srgbClr val="00B0F0"/>
              </a:solidFill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F76D-DA4D-45D3-8995-430311DDB8B5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72112"/>
              </p:ext>
            </p:extLst>
          </p:nvPr>
        </p:nvGraphicFramePr>
        <p:xfrm>
          <a:off x="466725" y="3048000"/>
          <a:ext cx="8286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3" imgW="5524200" imgH="406080" progId="Equation.DSMT4">
                  <p:embed/>
                </p:oleObj>
              </mc:Choice>
              <mc:Fallback>
                <p:oleObj name="Equation" r:id="rId3" imgW="55242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3048000"/>
                        <a:ext cx="82867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20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REZISTOARE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200">
                <a:latin typeface="UT Sans" panose="00000500000000000000" pitchFamily="50" charset="0"/>
              </a:rPr>
              <a:t>Sensul pozitiv al curentului prin R este de la borna 1 la borna 2.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Exemplu: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70D5A4-E788-489F-A5FD-5DF093E96188}" type="datetime1">
              <a:rPr lang="en-US" smtClean="0"/>
              <a:t>10/21/2018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7CE166-08DF-47C9-B5FD-8E5E149F4F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25887"/>
            <a:ext cx="8074426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3" y="1895825"/>
            <a:ext cx="2728913" cy="18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66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CONDENSATOARE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2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C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valoare_c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&lt;IC=</a:t>
            </a:r>
            <a:r>
              <a:rPr lang="en-US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V</a:t>
            </a:r>
            <a:r>
              <a:rPr lang="en-US" sz="2400" i="1" baseline="-25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C0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&gt;</a:t>
            </a:r>
            <a:endParaRPr lang="ro-RO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o-RO" sz="19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eaLnBrk="1" hangingPunct="1">
              <a:lnSpc>
                <a:spcPct val="90000"/>
              </a:lnSpc>
            </a:pP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IC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este opțional şi este utilizat pentru a specifica valoarea inițială 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sz="1900" i="1" baseline="-25000">
                <a:solidFill>
                  <a:srgbClr val="0070C0"/>
                </a:solidFill>
                <a:latin typeface="UT Sans" panose="00000500000000000000" pitchFamily="50" charset="0"/>
              </a:rPr>
              <a:t>C0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(la t=0) a tensiunii pe condensator.</a:t>
            </a:r>
          </a:p>
          <a:p>
            <a:pPr eaLnBrk="1" hangingPunct="1">
              <a:lnSpc>
                <a:spcPct val="90000"/>
              </a:lnSpc>
            </a:pP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Opțiunea IC=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sz="1900" i="1" baseline="-25000">
                <a:solidFill>
                  <a:srgbClr val="0070C0"/>
                </a:solidFill>
                <a:latin typeface="UT Sans" panose="00000500000000000000" pitchFamily="50" charset="0"/>
              </a:rPr>
              <a:t>C0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este folosită numai atunci când în declarația </a:t>
            </a: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.TRAN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(analiză în timp) este specificat </a:t>
            </a: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UIC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U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se 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I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nitial 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C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onditions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– foloseşte condițiile inițiale).</a:t>
            </a:r>
            <a:endParaRPr lang="en-US" sz="19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417316-2187-4EE8-A699-16AB6220E34C}" type="datetime1">
              <a:rPr lang="en-US" smtClean="0"/>
              <a:t>10/21/2018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F4FF41-3D04-4553-A4DB-05814DA328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6870" name="Picture 2" descr="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3368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1905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447800" y="3581400"/>
            <a:ext cx="62484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CONDENSATOARE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descrierea </a:t>
            </a:r>
            <a:r>
              <a:rPr lang="ro-RO">
                <a:latin typeface="UT Sans" panose="00000500000000000000" pitchFamily="50" charset="0"/>
              </a:rPr>
              <a:t>grafică</a:t>
            </a:r>
            <a:r>
              <a:rPr lang="en-US">
                <a:latin typeface="UT Sans" panose="00000500000000000000" pitchFamily="50" charset="0"/>
              </a:rPr>
              <a:t> a circuitului</a:t>
            </a:r>
            <a:r>
              <a:rPr lang="ro-RO">
                <a:latin typeface="UT Sans" panose="00000500000000000000" pitchFamily="50" charset="0"/>
              </a:rPr>
              <a:t>, dând dublu clic pe simbolul condensatorului, în fereastra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se găseşte parametrul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IC</a:t>
            </a:r>
            <a:endParaRPr lang="en-US" b="1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019" b="62073"/>
          <a:stretch/>
        </p:blipFill>
        <p:spPr bwMode="auto">
          <a:xfrm>
            <a:off x="381000" y="3048000"/>
            <a:ext cx="6172200" cy="3377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37" y="3810000"/>
            <a:ext cx="1238557" cy="12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nodurile circuitului sunt descrise întotdeauna prin întregi pozitivi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nu este necesar ca numerotarea să fie secvențială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un circuit trebuie să aibă întotdeauna un nod de masă care se notează obligatoriu cu </a:t>
            </a:r>
            <a:r>
              <a:rPr lang="ro-RO">
                <a:solidFill>
                  <a:srgbClr val="FF0000"/>
                </a:solidFill>
                <a:latin typeface="UT Sans Medium" panose="00000500000000000000" pitchFamily="50" charset="0"/>
              </a:rPr>
              <a:t>0</a:t>
            </a:r>
            <a:r>
              <a:rPr lang="en-US">
                <a:latin typeface="UT Sans" panose="00000500000000000000" pitchFamily="50" charset="0"/>
              </a:rPr>
              <a:t> (zero);</a:t>
            </a: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fiecare element de circuit trebuie să fie conectat cel puțin în două noduri (sau mai multe în funcție de tipul de componentă);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2D135B-DAE5-41AF-94D1-9116341213DB}" type="datetime1">
              <a:rPr lang="en-US" smtClean="0"/>
              <a:t>10/21/2018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CONDENSATOARE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>
                <a:latin typeface="UT Sans" panose="00000500000000000000" pitchFamily="50" charset="0"/>
              </a:rPr>
              <a:t>Sensul tensiunii pe condensator este de la terminalul 1 la terminalul 2: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dacă IC=1</a:t>
            </a:r>
            <a:r>
              <a:rPr lang="en-US" sz="1800">
                <a:latin typeface="UT Sans" panose="00000500000000000000" pitchFamily="50" charset="0"/>
              </a:rPr>
              <a:t>0 =&gt; U</a:t>
            </a:r>
            <a:r>
              <a:rPr lang="en-US" sz="1800" baseline="-25000">
                <a:latin typeface="UT Sans" panose="00000500000000000000" pitchFamily="50" charset="0"/>
              </a:rPr>
              <a:t>1,2</a:t>
            </a:r>
            <a:r>
              <a:rPr lang="en-US" sz="1800">
                <a:latin typeface="UT Sans" panose="00000500000000000000" pitchFamily="50" charset="0"/>
              </a:rPr>
              <a:t>=+10V</a:t>
            </a:r>
          </a:p>
          <a:p>
            <a:pPr lvl="1"/>
            <a:r>
              <a:rPr lang="en-US" sz="1800">
                <a:latin typeface="UT Sans" panose="00000500000000000000" pitchFamily="50" charset="0"/>
              </a:rPr>
              <a:t>dac</a:t>
            </a:r>
            <a:r>
              <a:rPr lang="ro-RO" sz="1800">
                <a:latin typeface="UT Sans" panose="00000500000000000000" pitchFamily="50" charset="0"/>
              </a:rPr>
              <a:t>ă</a:t>
            </a:r>
            <a:r>
              <a:rPr lang="en-US" sz="1800">
                <a:latin typeface="UT Sans" panose="00000500000000000000" pitchFamily="50" charset="0"/>
              </a:rPr>
              <a:t> IC</a:t>
            </a:r>
            <a:r>
              <a:rPr lang="ro-RO" sz="1800">
                <a:latin typeface="UT Sans" panose="00000500000000000000" pitchFamily="50" charset="0"/>
              </a:rPr>
              <a:t>=-1</a:t>
            </a:r>
            <a:r>
              <a:rPr lang="en-US" sz="1800">
                <a:latin typeface="UT Sans" panose="00000500000000000000" pitchFamily="50" charset="0"/>
              </a:rPr>
              <a:t>0 =&gt; U</a:t>
            </a:r>
            <a:r>
              <a:rPr lang="en-US" sz="1800" baseline="-25000">
                <a:latin typeface="UT Sans" panose="00000500000000000000" pitchFamily="50" charset="0"/>
              </a:rPr>
              <a:t>1,2</a:t>
            </a:r>
            <a:r>
              <a:rPr lang="en-US" sz="1800">
                <a:latin typeface="UT Sans" panose="00000500000000000000" pitchFamily="50" charset="0"/>
              </a:rPr>
              <a:t>=-10V</a:t>
            </a:r>
            <a:endParaRPr lang="ro-RO" sz="1800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De exemplu, în cazul circuitului din figură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tensiunea pe R1 va începe de la -10V, 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care este valoarea de tensiune „văzută” 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de R1</a:t>
            </a:r>
            <a:r>
              <a:rPr lang="en-US" sz="2000">
                <a:latin typeface="UT Sans" panose="00000500000000000000" pitchFamily="50" charset="0"/>
              </a:rPr>
              <a:t>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673" r="9894" b="5156"/>
          <a:stretch/>
        </p:blipFill>
        <p:spPr>
          <a:xfrm>
            <a:off x="6134100" y="2111051"/>
            <a:ext cx="28194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44" y="4121020"/>
            <a:ext cx="7020512" cy="24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BOBINE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6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2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nod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   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valoare_l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  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&lt;IC=</a:t>
            </a:r>
            <a:r>
              <a:rPr lang="en-US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I</a:t>
            </a:r>
            <a:r>
              <a:rPr lang="en-US" sz="2400" i="1" baseline="-25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L0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&gt;</a:t>
            </a:r>
            <a:endParaRPr lang="ro-RO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o-RO" sz="19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eaLnBrk="1" hangingPunct="1">
              <a:lnSpc>
                <a:spcPct val="90000"/>
              </a:lnSpc>
            </a:pP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IC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este opțional şi este utilizat pentru a specifica valoarea inițială (la t=0) a curentului </a:t>
            </a:r>
            <a:r>
              <a:rPr lang="fr-FR" sz="1900" i="1">
                <a:solidFill>
                  <a:srgbClr val="0070C0"/>
                </a:solidFill>
                <a:latin typeface="UT Sans" panose="00000500000000000000" pitchFamily="50" charset="0"/>
              </a:rPr>
              <a:t>I</a:t>
            </a:r>
            <a:r>
              <a:rPr lang="fr-FR" sz="1900" i="1" baseline="-25000">
                <a:solidFill>
                  <a:srgbClr val="0070C0"/>
                </a:solidFill>
                <a:latin typeface="UT Sans" panose="00000500000000000000" pitchFamily="50" charset="0"/>
              </a:rPr>
              <a:t>L0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care trece prin bobină.</a:t>
            </a:r>
          </a:p>
          <a:p>
            <a:pPr eaLnBrk="1" hangingPunct="1">
              <a:lnSpc>
                <a:spcPct val="90000"/>
              </a:lnSpc>
            </a:pP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Opțiunea IC=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 I</a:t>
            </a:r>
            <a:r>
              <a:rPr lang="ro-RO" sz="1900" i="1" baseline="-25000">
                <a:solidFill>
                  <a:srgbClr val="0070C0"/>
                </a:solidFill>
                <a:latin typeface="UT Sans" panose="00000500000000000000" pitchFamily="50" charset="0"/>
              </a:rPr>
              <a:t>L0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este folosită numai atunci când în declarația </a:t>
            </a: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.TRAN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(analiză în timp) este specificat </a:t>
            </a:r>
            <a:r>
              <a:rPr lang="ro-RO" sz="1900" b="1">
                <a:solidFill>
                  <a:srgbClr val="0070C0"/>
                </a:solidFill>
                <a:latin typeface="UT Sans" panose="00000500000000000000" pitchFamily="50" charset="0"/>
              </a:rPr>
              <a:t>UIC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(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U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se 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I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nitial </a:t>
            </a:r>
            <a:r>
              <a:rPr lang="ro-RO" sz="1900" b="1" i="1">
                <a:solidFill>
                  <a:srgbClr val="0070C0"/>
                </a:solidFill>
                <a:latin typeface="UT Sans" panose="00000500000000000000" pitchFamily="50" charset="0"/>
              </a:rPr>
              <a:t>C</a:t>
            </a:r>
            <a:r>
              <a:rPr lang="ro-RO" sz="1900" i="1">
                <a:solidFill>
                  <a:srgbClr val="0070C0"/>
                </a:solidFill>
                <a:latin typeface="UT Sans" panose="00000500000000000000" pitchFamily="50" charset="0"/>
              </a:rPr>
              <a:t>onditions</a:t>
            </a:r>
            <a:r>
              <a:rPr lang="ro-RO" sz="1900">
                <a:solidFill>
                  <a:srgbClr val="0070C0"/>
                </a:solidFill>
                <a:latin typeface="UT Sans" panose="00000500000000000000" pitchFamily="50" charset="0"/>
              </a:rPr>
              <a:t> – foloseşte condițiile inițiale).</a:t>
            </a:r>
            <a:endParaRPr lang="en-US" sz="19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39E5FE-F45F-48C8-A2DD-DF4B5FE23B12}" type="datetime1">
              <a:rPr lang="en-US" smtClean="0"/>
              <a:t>10/21/2018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3ABF43-6384-4F12-9886-5AF522D81F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7894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3406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4658" y="1842897"/>
            <a:ext cx="2438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0" y="3581400"/>
            <a:ext cx="60198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2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Surse de polarizare şi de semnal independente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V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...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  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1   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2   &lt;&lt;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DC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&gt;…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valoare_c.c.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 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AC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modul_c.a.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+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fază_c.a.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&gt;&gt;&gt;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TRAN_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funcție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 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1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2…&gt;&gt;&gt;</a:t>
            </a:r>
            <a:endParaRPr lang="ro-RO" sz="20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I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...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  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1   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2   &lt;&lt;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DC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&gt;…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valoare_c.c.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 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AC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modul_c.a.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+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fază_c.a.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&gt;&gt;&gt;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TRAN_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funcție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 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1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2…&gt;&gt;&gt;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50985A-2C0E-4702-AC71-086F0CC23667}" type="datetime1">
              <a:rPr lang="en-US" smtClean="0"/>
              <a:t>10/21/2018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23F4E3-EE8D-4D57-B342-8BA58E655A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8918" name="Picture 2" descr="2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876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93875"/>
            <a:ext cx="4052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175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54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Sursele independente sunt folosite pentru a descrie polarizările şi semnalele din cele trei moduri de analiză în SPICE: de c.c. (DC), tranzitorie (în domeniul timp) şi de semnal mic de c.a. (AC);</a:t>
            </a:r>
          </a:p>
          <a:p>
            <a:r>
              <a:rPr lang="ro-RO" i="1">
                <a:latin typeface="UT Sans" panose="00000500000000000000" pitchFamily="50" charset="0"/>
              </a:rPr>
              <a:t>modul_c.a. </a:t>
            </a:r>
            <a:r>
              <a:rPr lang="ro-RO">
                <a:latin typeface="UT Sans" panose="00000500000000000000" pitchFamily="50" charset="0"/>
              </a:rPr>
              <a:t>şi </a:t>
            </a:r>
            <a:r>
              <a:rPr lang="ro-RO" i="1">
                <a:latin typeface="UT Sans" panose="00000500000000000000" pitchFamily="50" charset="0"/>
              </a:rPr>
              <a:t>fază_c.a.</a:t>
            </a:r>
            <a:r>
              <a:rPr lang="ro-RO">
                <a:latin typeface="UT Sans" panose="00000500000000000000" pitchFamily="50" charset="0"/>
              </a:rPr>
              <a:t> reprezintă amplitudinea şi faza (în grade) ale unei tensiuni sau ale unui curent de semnal mic;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EB35-58AA-4332-8F4B-61C92EF9E7C0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45720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V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...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  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1   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2   &lt;&lt;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DC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&gt;…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valoare_c.c.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 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AC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modul_c.a.</a:t>
            </a:r>
          </a:p>
          <a:p>
            <a:pPr marL="365760" indent="-256032">
              <a:defRPr/>
            </a:pP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+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fază_c.a.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&gt;&gt;&gt;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TRAN_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funcție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 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1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2…&gt;&gt;&gt;</a:t>
            </a:r>
            <a:endParaRPr lang="ro-RO" sz="20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>
              <a:defRPr/>
            </a:pPr>
            <a:endParaRPr lang="ro-RO" sz="20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I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...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  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1   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nod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2   &lt;&lt;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DC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&gt;…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valoare_c.c.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 &lt;</a:t>
            </a:r>
            <a:r>
              <a:rPr lang="ro-RO" sz="2000" b="1">
                <a:solidFill>
                  <a:srgbClr val="002060"/>
                </a:solidFill>
                <a:latin typeface="UT Sans" panose="00000500000000000000" pitchFamily="50" charset="0"/>
              </a:rPr>
              <a:t>AC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modul_c.a.</a:t>
            </a:r>
          </a:p>
          <a:p>
            <a:pPr marL="365760" indent="-256032">
              <a:defRPr/>
            </a:pP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+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&lt;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fază_c.a.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&gt;&gt;&gt;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TRAN_</a:t>
            </a:r>
            <a:r>
              <a:rPr lang="ro-RO" sz="2000" i="1">
                <a:solidFill>
                  <a:srgbClr val="002060"/>
                </a:solidFill>
                <a:latin typeface="UT Sans" panose="00000500000000000000" pitchFamily="50" charset="0"/>
              </a:rPr>
              <a:t>funcție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  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1 &lt;</a:t>
            </a:r>
            <a:r>
              <a:rPr lang="en-US" sz="2000" i="1">
                <a:solidFill>
                  <a:srgbClr val="002060"/>
                </a:solidFill>
                <a:latin typeface="UT Sans" panose="00000500000000000000" pitchFamily="50" charset="0"/>
              </a:rPr>
              <a:t>valoare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2…&gt;&gt;&gt;</a:t>
            </a:r>
          </a:p>
        </p:txBody>
      </p:sp>
    </p:spTree>
    <p:extLst>
      <p:ext uri="{BB962C8B-B14F-4D97-AF65-F5344CB8AC3E}">
        <p14:creationId xmlns:p14="http://schemas.microsoft.com/office/powerpoint/2010/main" val="2817676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54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Pentru analiza de semnal mare în domeniul timp SPICE oferă 5 tipuri de semnale dependente de timp: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Impuls (PULSE)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Exponențial (EXPonential)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Sinusoidal (SINusoidal)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Formă de undă aproximată prin segmente de dreaptă (PWL - PieceWise Linear)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Semnal sinusoidal modulat în frecvență cu un alt semnal sinusoidal </a:t>
            </a:r>
            <a:br>
              <a:rPr lang="ro-RO" sz="1800">
                <a:latin typeface="UT Sans" panose="00000500000000000000" pitchFamily="50" charset="0"/>
              </a:rPr>
            </a:br>
            <a:r>
              <a:rPr lang="ro-RO" sz="1800">
                <a:latin typeface="UT Sans" panose="00000500000000000000" pitchFamily="50" charset="0"/>
              </a:rPr>
              <a:t>(SFFM – Single-Frequency Frequency-Modulated)</a:t>
            </a:r>
          </a:p>
          <a:p>
            <a:r>
              <a:rPr lang="ro-RO">
                <a:latin typeface="UT Sans" panose="00000500000000000000" pitchFamily="50" charset="0"/>
              </a:rPr>
              <a:t>Într-o declarație de sursă specificația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TRAN_funcție</a:t>
            </a:r>
            <a:r>
              <a:rPr lang="ro-RO">
                <a:latin typeface="UT Sans" panose="00000500000000000000" pitchFamily="50" charset="0"/>
              </a:rPr>
              <a:t> conține un cuvânt cheie care specifică una din cele 5 funcții şi un set de parametrii.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EB35-58AA-4332-8F4B-61C92EF9E7C0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7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impuls - PULSE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PULSE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(V1   V2   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TD   TR   TF   PW   PER)</a:t>
            </a:r>
          </a:p>
          <a:p>
            <a:pPr marL="0" indent="0" algn="ctr"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CB2D-9C49-467D-BED6-B4773037C286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2" descr="2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84437"/>
            <a:ext cx="5105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3302675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V1=valoare inițială [V sau A]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V2=valoarea de palier [V sau A]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TD=timpul de întârziere [s]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TR=timpul de creştere [s]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TF=timpul de cădere [s]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PW=durata palierului [s]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PER=perioada [s] 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42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exponențială - EXP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EXP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(V1  V2  &lt;TD1  TAU1  TD2  &lt;TAU2&gt;&gt;)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90E0-1AE1-43FB-980F-45407881B6E5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2" descr="2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185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953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V1=valoare inițială [V sau A] (valoarea implicită 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V2=valoarea de palier a impulsului [V sau A] (valoarea implicită 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TD1=timpul de întârziere la creştere [s] (valoarea implicită 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TAU1=constanta de timp la creştere [s] (valoarea implicită TPAS)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TD2=timpul de întârziere la descreştere [s] (valoarea implicită TD1+TPAS)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TAU2=constanta de timp la descreştere [s] (valoarea implicită TPAS)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59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sinusoidală - SIN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SIN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(VO  VA  &lt;F  &lt;TD  &lt;DF  &lt;THETA&gt;&gt;&gt;&gt;)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 algn="ctr"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753-98A5-4F7E-BD5E-DAE0CA692DA4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1" descr="2-7v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850" y="2066073"/>
            <a:ext cx="52883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02752" y="5027474"/>
            <a:ext cx="553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VO=valoarea de offset [V sau A]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VA=amplitudinea [V sau A]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F=frecvența [Hz] (valoarea implicită =1/TSTOP)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TD=timp de întârziere [s]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DF=factor de amortizare [1/s]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THETA=faza (valoarea implicită =0)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44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sinusoidală modulată în frecvență cu un alt semnal sinusoidal - SFFM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SFFM</a:t>
            </a:r>
            <a:r>
              <a:rPr lang="ro-RO">
                <a:solidFill>
                  <a:srgbClr val="0070C0"/>
                </a:solidFill>
              </a:rPr>
              <a:t> (</a:t>
            </a:r>
            <a:r>
              <a:rPr lang="fr-FR">
                <a:solidFill>
                  <a:srgbClr val="0070C0"/>
                </a:solidFill>
              </a:rPr>
              <a:t>VO  VA  &lt;FP &lt;IMOD &lt;FS&gt;&gt;&gt;)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7818-B7D8-457A-9803-96B98BD78ED6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6945"/>
            <a:ext cx="6120765" cy="2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32" y="2599222"/>
            <a:ext cx="2185988" cy="160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6641" y="4935855"/>
            <a:ext cx="7090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VO=componenta continuă (offset) [V sau A]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VA=amplitudinea [V sau A]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FP=frecvența purtătoare [Hz] (valoarea implicită =1/TSTOP)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IMOD=indicele de modulație [-] (valoarea implicită =0)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FS=frecvența modulatoare [Hz] (valoarea implicită =1/TSTOP)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11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Observație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Valorile predefinite se folosesc pentru parametrii care nu au fost încă specificați şi sunt legate de mărimile </a:t>
            </a:r>
            <a:r>
              <a:rPr lang="ro-RO" i="1">
                <a:latin typeface="UT Sans" panose="00000500000000000000" pitchFamily="50" charset="0"/>
              </a:rPr>
              <a:t>TPAS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ro-RO" i="1">
                <a:latin typeface="UT Sans" panose="00000500000000000000" pitchFamily="50" charset="0"/>
              </a:rPr>
              <a:t>TSTOP</a:t>
            </a:r>
            <a:r>
              <a:rPr lang="ro-RO">
                <a:latin typeface="UT Sans" panose="00000500000000000000" pitchFamily="50" charset="0"/>
              </a:rPr>
              <a:t> din analiza tranzitorie:</a:t>
            </a:r>
          </a:p>
          <a:p>
            <a:pPr lvl="1"/>
            <a:r>
              <a:rPr lang="ro-RO" i="1">
                <a:latin typeface="UT Sans" panose="00000500000000000000" pitchFamily="50" charset="0"/>
              </a:rPr>
              <a:t>TPAS</a:t>
            </a:r>
            <a:r>
              <a:rPr lang="ro-RO">
                <a:latin typeface="UT Sans" panose="00000500000000000000" pitchFamily="50" charset="0"/>
              </a:rPr>
              <a:t> = rezoluția în timp a formelor de undă (pasul analizei în timp – Maximum step size)</a:t>
            </a:r>
          </a:p>
          <a:p>
            <a:pPr lvl="1"/>
            <a:r>
              <a:rPr lang="ro-RO" i="1">
                <a:latin typeface="UT Sans" panose="00000500000000000000" pitchFamily="50" charset="0"/>
              </a:rPr>
              <a:t>TSTOP</a:t>
            </a:r>
            <a:r>
              <a:rPr lang="ro-RO">
                <a:latin typeface="UT Sans" panose="00000500000000000000" pitchFamily="50" charset="0"/>
              </a:rPr>
              <a:t> = sfârşitul intervalului de timp pentru care se face simularea (Run to time)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A67-9593-4BA2-895F-BEE2D0CD56F2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o-RO">
                <a:latin typeface="UT Sans" panose="00000500000000000000" pitchFamily="50" charset="0"/>
              </a:rPr>
              <a:t>în fiecare nod este obligatoriu să se conecteze cel puțin două elemente</a:t>
            </a:r>
            <a:r>
              <a:rPr lang="en-US">
                <a:latin typeface="UT Sans" panose="00000500000000000000" pitchFamily="50" charset="0"/>
              </a:rPr>
              <a:t>;</a:t>
            </a: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ro-RO">
                <a:latin typeface="UT Sans" panose="00000500000000000000" pitchFamily="50" charset="0"/>
              </a:rPr>
              <a:t>pentru fiecare nod trebuie să existe cel puțin o cale de curent continuu spre masă</a:t>
            </a:r>
            <a:r>
              <a:rPr lang="en-US">
                <a:latin typeface="UT Sans" panose="00000500000000000000" pitchFamily="50" charset="0"/>
              </a:rPr>
              <a:t>;</a:t>
            </a: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ro-RO">
                <a:latin typeface="UT Sans" panose="00000500000000000000" pitchFamily="50" charset="0"/>
              </a:rPr>
              <a:t>circuitul nu poate avea un ochi format numai din surse de tensiune şi/sau bobine;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o-RO">
                <a:latin typeface="UT Sans" panose="00000500000000000000" pitchFamily="50" charset="0"/>
              </a:rPr>
              <a:t>circuitul nu poate conține o ramură numai cu surse de curent </a:t>
            </a:r>
            <a:r>
              <a:rPr lang="en-US">
                <a:latin typeface="UT Sans" panose="00000500000000000000" pitchFamily="50" charset="0"/>
              </a:rPr>
              <a:t>sau</a:t>
            </a:r>
            <a:r>
              <a:rPr lang="ro-RO">
                <a:latin typeface="UT Sans" panose="00000500000000000000" pitchFamily="50" charset="0"/>
              </a:rPr>
              <a:t> condensatoare</a:t>
            </a:r>
            <a:r>
              <a:rPr lang="ro-RO" b="1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2D135B-DAE5-41AF-94D1-9116341213DB}" type="datetime1">
              <a:rPr lang="en-US" smtClean="0"/>
              <a:t>10/21/2018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Observație – modulația în amplitudine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FM = Frequency Modulation (modulație în frecvență)</a:t>
            </a:r>
          </a:p>
          <a:p>
            <a:r>
              <a:rPr lang="ro-RO">
                <a:latin typeface="UT Sans" panose="00000500000000000000" pitchFamily="50" charset="0"/>
              </a:rPr>
              <a:t>AM = Amplitude Modulation (modulație în amplitudine)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2C31-8910-4B60-A71E-66BDBF341EB2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512"/>
            <a:ext cx="9063270" cy="3044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338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Semnal AM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78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Funcția aproximată prin segmente de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dreaptă - PWL 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PWL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(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t1  V1  &lt;t2  V2  &lt;t3  V3…&gt;&gt;)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Semnalul descris de PWL este format din segmente de dreaptă care conectează punctele de coordonate (t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, V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)</a:t>
            </a:r>
          </a:p>
          <a:p>
            <a:r>
              <a:rPr lang="ro-RO">
                <a:latin typeface="UT Sans" panose="00000500000000000000" pitchFamily="50" charset="0"/>
              </a:rPr>
              <a:t>Exemplu de semnal asemănător  cu cel cules de un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electrocardiograf (</a:t>
            </a:r>
            <a:r>
              <a:rPr lang="ro-RO">
                <a:latin typeface="UT Sans" panose="00000500000000000000" pitchFamily="50" charset="0"/>
                <a:hlinkClick r:id="rId2" action="ppaction://hlinkfile"/>
              </a:rPr>
              <a:t>semnal PQRS</a:t>
            </a:r>
            <a:r>
              <a:rPr lang="en-US">
                <a:latin typeface="UT Sans" panose="00000500000000000000" pitchFamily="50" charset="0"/>
                <a:hlinkClick r:id="rId2" action="ppaction://hlinkfile"/>
              </a:rPr>
              <a:t>T</a:t>
            </a:r>
            <a:r>
              <a:rPr lang="ro-RO">
                <a:latin typeface="UT Sans" panose="00000500000000000000" pitchFamily="50" charset="0"/>
              </a:rPr>
              <a:t>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B453-E067-43E8-A6EE-8B6E3DD3608D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955"/>
            <a:ext cx="6781800" cy="26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314825"/>
            <a:ext cx="2219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054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60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Surse de semnal sinusoidal </a:t>
            </a:r>
            <a:r>
              <a:rPr lang="ro-RO">
                <a:latin typeface="UT Sans" panose="00000500000000000000" pitchFamily="50" charset="0"/>
              </a:rPr>
              <a:t>(VSIN şi ISIN) utilizate la analiza în timp: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Observație: alți parametri în afară de offset (VOFF), amplitudine (VAMPL) și frecvență (FREQ) se găsesc dând dublu clic pe simbolul sursei, în fereastra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(la descrierea grafică)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45FFB-7F8A-45AD-A964-A3E292B76FCC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EBEA-3EDE-4406-A15C-EF910F339C3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724" y="2438400"/>
            <a:ext cx="41465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597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60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Surse de semnal alternativ</a:t>
            </a:r>
            <a:r>
              <a:rPr lang="ro-RO">
                <a:latin typeface="UT Sans" panose="00000500000000000000" pitchFamily="50" charset="0"/>
              </a:rPr>
              <a:t>, utilizate la analiz</a:t>
            </a:r>
            <a:r>
              <a:rPr lang="en-US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în frecvență: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 sz="2400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 sz="2000">
              <a:solidFill>
                <a:srgbClr val="00B0F0"/>
              </a:solidFill>
              <a:latin typeface="UT Sans" panose="00000500000000000000" pitchFamily="50" charset="0"/>
            </a:endParaRPr>
          </a:p>
          <a:p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Observație: domeniul de variație a frecvenței semnalului generat se specifică la definirea parametrilor pentru analiza în frecvență.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282C-C321-4052-8A85-2A8CE77C53DA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EBEA-3EDE-4406-A15C-EF910F339C3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933" y="2514600"/>
            <a:ext cx="378406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10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7B50F2-BBF8-46AB-A650-7D8B82221A88}" type="datetime1">
              <a:rPr lang="en-US" smtClean="0"/>
              <a:t>10/21/2018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C29084-1350-4B1E-BF75-B8FC3EB4C46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>
                <a:solidFill>
                  <a:schemeClr val="tx2"/>
                </a:solidFill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solidFill>
                  <a:schemeClr val="tx2"/>
                </a:solidFill>
                <a:latin typeface="UT Sans" panose="00000500000000000000" pitchFamily="50" charset="0"/>
              </a:rPr>
            </a:br>
            <a:r>
              <a:rPr lang="ro-RO" sz="2800">
                <a:solidFill>
                  <a:schemeClr val="tx2"/>
                </a:solidFill>
                <a:latin typeface="UT Sans" panose="00000500000000000000" pitchFamily="50" charset="0"/>
              </a:rPr>
              <a:t>DIODE</a:t>
            </a:r>
            <a:endParaRPr lang="en-US" sz="2800" kern="0" dirty="0">
              <a:solidFill>
                <a:schemeClr val="tx2"/>
              </a:solidFill>
              <a:latin typeface="UT Sans" panose="00000500000000000000" pitchFamily="50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>
              <a:latin typeface="UT Sans" panose="00000500000000000000" pitchFamily="50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o-RO" sz="24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D</a:t>
            </a:r>
            <a:r>
              <a:rPr lang="ro-RO" sz="2400" i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   </a:t>
            </a:r>
            <a:r>
              <a:rPr lang="ro-RO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n+   </a:t>
            </a:r>
            <a:r>
              <a:rPr lang="ro-RO" sz="2400" i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n-   MODEL_nume</a:t>
            </a:r>
            <a:endParaRPr lang="ro-RO" sz="2000" kern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o-RO" sz="2000" kern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sz="2000" kern="0">
                <a:solidFill>
                  <a:srgbClr val="0070C0"/>
                </a:solidFill>
                <a:latin typeface="UT Sans" panose="00000500000000000000" pitchFamily="50" charset="0"/>
              </a:rPr>
              <a:t>Observații</a:t>
            </a:r>
            <a:r>
              <a:rPr lang="ro-RO" sz="2000" kern="0" dirty="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kern="0">
                <a:solidFill>
                  <a:srgbClr val="0070C0"/>
                </a:solidFill>
                <a:latin typeface="UT Sans" panose="00000500000000000000" pitchFamily="50" charset="0"/>
              </a:rPr>
              <a:t>	Numele 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modelului (</a:t>
            </a:r>
            <a:r>
              <a:rPr lang="ro-RO" i="1" kern="0" dirty="0">
                <a:solidFill>
                  <a:srgbClr val="0070C0"/>
                </a:solidFill>
                <a:latin typeface="UT Sans" panose="00000500000000000000" pitchFamily="50" charset="0"/>
              </a:rPr>
              <a:t>MODEL_nume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) se poate specifica </a:t>
            </a:r>
            <a:r>
              <a:rPr lang="ro-RO" kern="0">
                <a:solidFill>
                  <a:srgbClr val="0070C0"/>
                </a:solidFill>
                <a:latin typeface="UT Sans" panose="00000500000000000000" pitchFamily="50" charset="0"/>
              </a:rPr>
              <a:t>prin declarațiile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b="1" kern="0">
                <a:solidFill>
                  <a:srgbClr val="0070C0"/>
                </a:solidFill>
                <a:latin typeface="UT Sans" panose="00000500000000000000" pitchFamily="50" charset="0"/>
              </a:rPr>
              <a:t>	.</a:t>
            </a:r>
            <a:r>
              <a:rPr lang="ro-RO" b="1" kern="0" dirty="0">
                <a:solidFill>
                  <a:srgbClr val="0070C0"/>
                </a:solidFill>
                <a:latin typeface="UT Sans" panose="00000500000000000000" pitchFamily="50" charset="0"/>
              </a:rPr>
              <a:t>MODEL 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– descrierea modelului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b="1" kern="0">
                <a:solidFill>
                  <a:srgbClr val="0070C0"/>
                </a:solidFill>
                <a:latin typeface="UT Sans" panose="00000500000000000000" pitchFamily="50" charset="0"/>
              </a:rPr>
              <a:t>	.</a:t>
            </a:r>
            <a:r>
              <a:rPr lang="ro-RO" b="1" kern="0" dirty="0">
                <a:solidFill>
                  <a:srgbClr val="0070C0"/>
                </a:solidFill>
                <a:latin typeface="UT Sans" panose="00000500000000000000" pitchFamily="50" charset="0"/>
              </a:rPr>
              <a:t>LIB </a:t>
            </a:r>
            <a:r>
              <a:rPr lang="ro-RO" kern="0" dirty="0">
                <a:solidFill>
                  <a:srgbClr val="0070C0"/>
                </a:solidFill>
                <a:latin typeface="UT Sans" panose="00000500000000000000" pitchFamily="50" charset="0"/>
              </a:rPr>
              <a:t>– căutarea modelului într-o bibliotecă de modele</a:t>
            </a:r>
            <a:endParaRPr lang="en-US" kern="0" dirty="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1990" name="Date Placeholder 3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pic>
        <p:nvPicPr>
          <p:cNvPr id="41991" name="Picture 2" descr="di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297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337" y="2048392"/>
            <a:ext cx="3012863" cy="13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2209800" y="3965575"/>
            <a:ext cx="47244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7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DIODE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diodă</a:t>
            </a:r>
            <a:endParaRPr lang="en-US" sz="28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740C64-2335-4918-B3F1-05EC9B1EFD8C}" type="datetime1">
              <a:rPr lang="en-US" smtClean="0"/>
              <a:t>10/21/2018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6896A6-630C-44CC-A637-1E12DBDF727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530877"/>
              </p:ext>
            </p:extLst>
          </p:nvPr>
        </p:nvGraphicFramePr>
        <p:xfrm>
          <a:off x="1066800" y="2432586"/>
          <a:ext cx="7098428" cy="38158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0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de saturație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emisie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parazită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Timpul de tranzit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VJ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EG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Energia de activare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eV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1.11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de străpungere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la tensiunea de străpungere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909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en-US" sz="3200">
                <a:latin typeface="UT Sans" panose="00000500000000000000" pitchFamily="50" charset="0"/>
              </a:rPr>
              <a:t>cu mai mult de dou</a:t>
            </a:r>
            <a:r>
              <a:rPr lang="ro-RO" sz="3200">
                <a:latin typeface="UT Sans" panose="00000500000000000000" pitchFamily="50" charset="0"/>
              </a:rPr>
              <a:t>ă</a:t>
            </a:r>
            <a:r>
              <a:rPr lang="en-US" sz="3200">
                <a:latin typeface="UT Sans" panose="00000500000000000000" pitchFamily="50" charset="0"/>
              </a:rPr>
              <a:t> terminale</a:t>
            </a:r>
          </a:p>
        </p:txBody>
      </p:sp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rgbClr val="00B0F0"/>
                </a:solidFill>
                <a:latin typeface="UT Sans" panose="00000500000000000000" pitchFamily="50" charset="0"/>
              </a:rPr>
              <a:t>Elemente de circuit cu mai mult de 2 terminale: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Bobine cuplate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Tranzistoare bipolare</a:t>
            </a:r>
            <a:r>
              <a:rPr lang="en-US" sz="2400">
                <a:latin typeface="UT Sans" panose="00000500000000000000" pitchFamily="50" charset="0"/>
              </a:rPr>
              <a:t> (TB)</a:t>
            </a:r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Tranzistoare cu efect de câmp cu </a:t>
            </a:r>
            <a:r>
              <a:rPr lang="en-US" sz="2400">
                <a:latin typeface="UT Sans" panose="00000500000000000000" pitchFamily="50" charset="0"/>
              </a:rPr>
              <a:t>poart</a:t>
            </a:r>
            <a:r>
              <a:rPr lang="ro-RO" sz="2400">
                <a:latin typeface="UT Sans" panose="00000500000000000000" pitchFamily="50" charset="0"/>
              </a:rPr>
              <a:t>ă joncțiune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(TEC-J)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Tranzistoare cu efect de câmp metal-oxid-semiconductor (TEC-MOS)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47D386-43FD-4C6A-BE1E-35FEDD154AA4}" type="datetime1">
              <a:rPr lang="en-US" smtClean="0"/>
              <a:t>10/21/2018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9FDD15-8A48-4F1F-BF49-9E8134EA56E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4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BOBINE CUPLATE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460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endParaRPr lang="ro-RO" sz="24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K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	</a:t>
            </a: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1	</a:t>
            </a:r>
            <a:r>
              <a:rPr lang="ro-RO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</a:t>
            </a:r>
            <a:r>
              <a:rPr lang="ro-RO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	</a:t>
            </a:r>
            <a:r>
              <a:rPr lang="ro-RO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k</a:t>
            </a:r>
            <a:endParaRPr lang="ro-RO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algn="just" eaLnBrk="1" hangingPunct="1">
              <a:buFontTx/>
              <a:buNone/>
            </a:pPr>
            <a:endParaRPr lang="ro-RO" sz="20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>
              <a:buFontTx/>
              <a:buNone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/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Bobinele L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1 şi </a:t>
            </a: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L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nume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2 trebuie să fie definite anterior în fişierul de intrare.</a:t>
            </a:r>
          </a:p>
          <a:p>
            <a:pPr algn="just" eaLnBrk="1" hangingPunct="1"/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Coeficientul de cuplaj 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k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 trebuie să fie: 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0&lt;</a:t>
            </a:r>
            <a:r>
              <a:rPr lang="en-US" sz="2000" i="1">
                <a:solidFill>
                  <a:srgbClr val="0070C0"/>
                </a:solidFill>
                <a:latin typeface="UT Sans" panose="00000500000000000000" pitchFamily="50" charset="0"/>
              </a:rPr>
              <a:t>k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&lt;1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algn="just" eaLnBrk="1" hangingPunct="1"/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La desenarea în Capture, k=1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563A24-49CF-4C79-A1C9-D01C195D952C}" type="datetime1">
              <a:rPr lang="en-US" smtClean="0"/>
              <a:t>10/21/2018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DE2F70-B870-4285-BA6C-30AF6AAF43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6086" name="Picture 8" descr="2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2286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58975"/>
            <a:ext cx="3048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0" y="3733800"/>
            <a:ext cx="61722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8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BOBINE CUPLATE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471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latin typeface="UT Sans" panose="00000500000000000000" pitchFamily="50" charset="0"/>
              </a:rPr>
              <a:t>Exemplul 1</a:t>
            </a:r>
            <a:r>
              <a:rPr lang="en-US" sz="2400">
                <a:latin typeface="UT Sans" panose="00000500000000000000" pitchFamily="50" charset="0"/>
              </a:rPr>
              <a:t>: transformatorul din structura unui redresor</a:t>
            </a:r>
            <a:r>
              <a:rPr lang="ro-RO" sz="2400">
                <a:latin typeface="UT Sans" panose="00000500000000000000" pitchFamily="50" charset="0"/>
              </a:rPr>
              <a:t> monofazat monoalternanță:</a:t>
            </a: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UT Sans" panose="00000500000000000000" pitchFamily="50" charset="0"/>
              </a:rPr>
              <a:t>					</a:t>
            </a: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UT Sans" panose="00000500000000000000" pitchFamily="50" charset="0"/>
              </a:rPr>
              <a:t>Descrierea transformatorului:</a:t>
            </a: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L1		2	0	100mH</a:t>
            </a: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L2		3	0	1mH</a:t>
            </a: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K1		L1	L2	0.99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09C229-6C31-4045-9085-76B2491B23EA}" type="datetime1">
              <a:rPr lang="en-US" smtClean="0"/>
              <a:t>10/21/2018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C64140-5592-4936-8F0D-47D3D8DDB26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2756871"/>
            <a:ext cx="4143375" cy="173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542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4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Q</a:t>
            </a:r>
            <a:r>
              <a:rPr lang="en-US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   nC   nB   nE   &lt;nS&gt;   MODEL_nume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Numele modelului (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MODEL_nume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) se poate specifica prin declarațiile: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	.MODEL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– descrierea modelului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	.LIB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– căutarea modelului într-o bibliotecă de modele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2329BE-A705-4102-BAC8-27EA4B2D6DA7}" type="datetime1">
              <a:rPr lang="en-US" smtClean="0"/>
              <a:t>10/21/2018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61B8BB-1452-4C5E-83C0-355A35710CC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48134" name="Picture 8" descr="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867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3751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676400" y="4038600"/>
            <a:ext cx="59436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nodurile circuitului sunt descrise întotdeauna prin întregi pozitivi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sau </a:t>
            </a:r>
            <a:r>
              <a:rPr lang="ro-RO" sz="2800" b="1">
                <a:solidFill>
                  <a:srgbClr val="FF0000"/>
                </a:solidFill>
                <a:latin typeface="UT Sans" panose="00000500000000000000" pitchFamily="50" charset="0"/>
              </a:rPr>
              <a:t>şir alfanumeric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nu este necesar ca numerotarea să fie secvențială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un circuit trebuie să aibă întotdeauna un nod de masă care se notează obligatoriu cu </a:t>
            </a:r>
            <a:r>
              <a:rPr lang="ro-RO" sz="2800" b="1">
                <a:solidFill>
                  <a:srgbClr val="FF0000"/>
                </a:solidFill>
                <a:latin typeface="UT Sans" panose="00000500000000000000" pitchFamily="50" charset="0"/>
              </a:rPr>
              <a:t>0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(zero);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  <a:r>
              <a:rPr lang="en-US" b="1">
                <a:solidFill>
                  <a:srgbClr val="00B050"/>
                </a:solidFill>
                <a:latin typeface="UT Sans" panose="00000500000000000000" pitchFamily="50" charset="0"/>
              </a:rPr>
              <a:t>IMPORTANT: </a:t>
            </a:r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dacă masa nu are numele “0” atunci se editează numele simbolului de masă</a:t>
            </a:r>
            <a:r>
              <a:rPr lang="en-US" b="1">
                <a:solidFill>
                  <a:srgbClr val="00B050"/>
                </a:solidFill>
                <a:latin typeface="UT Sans" panose="00000500000000000000" pitchFamily="50" charset="0"/>
              </a:rPr>
              <a:t> utili</a:t>
            </a:r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z</a:t>
            </a:r>
            <a:r>
              <a:rPr lang="en-US" b="1">
                <a:solidFill>
                  <a:srgbClr val="00B050"/>
                </a:solidFill>
                <a:latin typeface="UT Sans" panose="00000500000000000000" pitchFamily="50" charset="0"/>
              </a:rPr>
              <a:t>at </a:t>
            </a:r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(oricare se alege) şi i se dă numele “0”.</a:t>
            </a:r>
            <a:endParaRPr lang="en-US" b="1">
              <a:solidFill>
                <a:srgbClr val="00B050"/>
              </a:solidFill>
              <a:latin typeface="UT Sans" panose="00000500000000000000" pitchFamily="50" charset="0"/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14B814-F596-49F1-B7AC-964105A61D2D}" type="datetime1">
              <a:rPr lang="en-US" smtClean="0"/>
              <a:t>10/21/2018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"/>
          </a:xfrm>
        </p:spPr>
        <p:txBody>
          <a:bodyPr rtlCol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</a:t>
            </a:r>
            <a:r>
              <a:rPr lang="en-US" b="1">
                <a:solidFill>
                  <a:srgbClr val="00B0F0"/>
                </a:solidFill>
                <a:latin typeface="UT Sans" panose="00000500000000000000" pitchFamily="50" charset="0"/>
              </a:rPr>
              <a:t>TB</a:t>
            </a:r>
            <a:endParaRPr lang="en-US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378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CE293D-65B6-40A7-BCB3-1A54C535CD18}" type="datetime1">
              <a:rPr lang="en-US" smtClean="0"/>
              <a:t>10/21/2018</a:t>
            </a:fld>
            <a:endParaRPr lang="en-US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AC3295-A60B-4BDC-BCEA-8284D448B38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52661"/>
              </p:ext>
            </p:extLst>
          </p:nvPr>
        </p:nvGraphicFramePr>
        <p:xfrm>
          <a:off x="304800" y="2543530"/>
          <a:ext cx="8534400" cy="36286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de saturație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BF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Câştigul în curent direct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BR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Câştigul în curent invers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emisie direct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emisie invers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Early directă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Early inversă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a colectorului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a emitorului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a bazei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Timpul de tranzit direct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181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457200" y="1764589"/>
            <a:ext cx="8229600" cy="457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</a:t>
            </a:r>
            <a:r>
              <a:rPr lang="en-US" b="1">
                <a:solidFill>
                  <a:srgbClr val="00B0F0"/>
                </a:solidFill>
                <a:latin typeface="UT Sans" panose="00000500000000000000" pitchFamily="50" charset="0"/>
              </a:rPr>
              <a:t>TB </a:t>
            </a:r>
            <a:r>
              <a:rPr lang="en-US">
                <a:solidFill>
                  <a:srgbClr val="00B0F0"/>
                </a:solidFill>
                <a:latin typeface="UT Sans" panose="00000500000000000000" pitchFamily="50" charset="0"/>
              </a:rPr>
              <a:t>(continuare)</a:t>
            </a:r>
          </a:p>
        </p:txBody>
      </p:sp>
      <p:sp>
        <p:nvSpPr>
          <p:cNvPr id="389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B4C900-41AA-4A92-A718-ED3A95242412}" type="datetime1">
              <a:rPr lang="en-US" smtClean="0"/>
              <a:t>10/21/2018</a:t>
            </a:fld>
            <a:endParaRPr lang="en-US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475B85-611C-47A3-ABB3-D130B4CE846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92207"/>
              </p:ext>
            </p:extLst>
          </p:nvPr>
        </p:nvGraphicFramePr>
        <p:xfrm>
          <a:off x="304800" y="2462378"/>
          <a:ext cx="8610600" cy="348122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Timpul de tranzit invers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BE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VJE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BE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 joncțiunii BE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BC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VJC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BC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 joncțiunii BC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CS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VJS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 joncțiunii 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0.33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58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TRANZISTOARE BIPOLARE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UT Sans" panose="00000500000000000000" pitchFamily="50" charset="0"/>
              </a:rPr>
              <a:t>Exemplul 2:</a:t>
            </a:r>
            <a:r>
              <a:rPr lang="en-US">
                <a:latin typeface="UT Sans" panose="00000500000000000000" pitchFamily="50" charset="0"/>
              </a:rPr>
              <a:t> amplificator de semnal mic cu tranzistor npn</a:t>
            </a:r>
            <a:endParaRPr lang="en-US" b="1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2D98-5050-44F3-8354-64763D2ABA29}" type="datetime1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41910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2514600"/>
            <a:ext cx="419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Descrierea tranzistorului TB: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cu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.model</a:t>
            </a:r>
          </a:p>
          <a:p>
            <a:pPr>
              <a:defRPr/>
            </a:pP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Q1     3     2     4     TBN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.model     TBN     NPN(IS=1E-15  BF=150)</a:t>
            </a:r>
          </a:p>
          <a:p>
            <a:pPr>
              <a:defRPr/>
            </a:pPr>
            <a:endParaRPr lang="ro-RO">
              <a:latin typeface="UT Sans" panose="00000500000000000000" pitchFamily="50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ro-RO">
                <a:latin typeface="UT Sans" panose="00000500000000000000" pitchFamily="50" charset="0"/>
              </a:rPr>
              <a:t>sau utilizând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.LIB</a:t>
            </a:r>
          </a:p>
          <a:p>
            <a:pPr>
              <a:defRPr/>
            </a:pP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Q1     3     2     4     </a:t>
            </a:r>
            <a:r>
              <a:rPr lang="en-US">
                <a:latin typeface="UT Sans" panose="00000500000000000000" pitchFamily="50" charset="0"/>
              </a:rPr>
              <a:t>Q2N2222</a:t>
            </a: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.LIB     C</a:t>
            </a:r>
            <a:r>
              <a:rPr lang="en-US">
                <a:latin typeface="UT Sans" panose="00000500000000000000" pitchFamily="50" charset="0"/>
              </a:rPr>
              <a:t>:\PSPICE\bipolar.lib</a:t>
            </a:r>
          </a:p>
        </p:txBody>
      </p:sp>
    </p:spTree>
    <p:extLst>
      <p:ext uri="{BB962C8B-B14F-4D97-AF65-F5344CB8AC3E}">
        <p14:creationId xmlns:p14="http://schemas.microsoft.com/office/powerpoint/2010/main" val="3298317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>
                <a:solidFill>
                  <a:srgbClr val="00B0F0"/>
                </a:solidFill>
                <a:latin typeface="UT Sans" panose="00000500000000000000" pitchFamily="50" charset="0"/>
              </a:rPr>
              <a:t>Determinarea PSF-ului </a:t>
            </a: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la TB</a:t>
            </a:r>
            <a:endParaRPr lang="en-US" b="1">
              <a:solidFill>
                <a:srgbClr val="00B0F0"/>
              </a:solidFill>
              <a:latin typeface="UT Sans" panose="00000500000000000000" pitchFamily="50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Cazul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 1</a:t>
            </a:r>
            <a:r>
              <a:rPr lang="en-US" sz="2000">
                <a:solidFill>
                  <a:srgbClr val="002060"/>
                </a:solidFill>
                <a:latin typeface="UT Sans" panose="00000500000000000000" pitchFamily="50" charset="0"/>
              </a:rPr>
              <a:t> – </a:t>
            </a:r>
            <a:r>
              <a:rPr lang="ro-RO" sz="2000">
                <a:solidFill>
                  <a:srgbClr val="002060"/>
                </a:solidFill>
                <a:latin typeface="UT Sans" panose="00000500000000000000" pitchFamily="50" charset="0"/>
              </a:rPr>
              <a:t>model simplu de tranzistor, cazul 2 – model industrial </a:t>
            </a:r>
            <a: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  <a:t>(2N2222)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determinarea PSF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*descrierea circuitului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R1	6	2	100k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R2	2	0	12k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R3	4	0	470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R4	6	3	5k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Q1	3	2	4	TBN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.model TBN NPN(IS=1E-15  BF=150)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*Q1	3	2	4	Q2N2222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*.LIB	EVAL.LIB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Vcc	6	0	DC	12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.DC	Vcc	12	12	1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.PRINT DC V(2,4) V(3,4) IB(Q1) IC(Q1)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.END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85FA9-C5D9-42FD-A492-A007EE1B8B9F}" type="datetime1">
              <a:rPr lang="en-US" smtClean="0"/>
              <a:t>10/21/2018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7D5382-41E6-4FD9-94C8-A9EF062C610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4495800" y="5723782"/>
            <a:ext cx="4309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UT Sans" panose="00000500000000000000" pitchFamily="50" charset="0"/>
              </a:rPr>
              <a:t>Observa</a:t>
            </a:r>
            <a:r>
              <a:rPr lang="ro-RO" sz="1600">
                <a:solidFill>
                  <a:srgbClr val="FF0000"/>
                </a:solidFill>
                <a:latin typeface="UT Sans" panose="00000500000000000000" pitchFamily="50" charset="0"/>
              </a:rPr>
              <a:t>ții: s-a considerat numai circuitul de c.c.</a:t>
            </a:r>
            <a:endParaRPr lang="en-US" sz="1600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2438400"/>
            <a:ext cx="39286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827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</a:p>
        </p:txBody>
      </p:sp>
      <p:sp>
        <p:nvSpPr>
          <p:cNvPr id="532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Rezultate:</a:t>
            </a: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ro-RO" sz="2000" b="1">
                <a:solidFill>
                  <a:srgbClr val="00B0F0"/>
                </a:solidFill>
                <a:latin typeface="UT Sans" panose="00000500000000000000" pitchFamily="50" charset="0"/>
              </a:rPr>
              <a:t>Concluzii:</a:t>
            </a:r>
          </a:p>
          <a:p>
            <a:pPr marL="457200" indent="-457200" eaLnBrk="1" hangingPunct="1">
              <a:buFont typeface="+mj-lt"/>
              <a:buAutoNum type="arabicParenR"/>
            </a:pPr>
            <a:r>
              <a:rPr lang="ro-RO" sz="2000">
                <a:solidFill>
                  <a:srgbClr val="00B0F0"/>
                </a:solidFill>
                <a:latin typeface="UT Sans" panose="00000500000000000000" pitchFamily="50" charset="0"/>
              </a:rPr>
              <a:t>Modele diferite de tranzistor duc la rezultate diferite.</a:t>
            </a:r>
          </a:p>
          <a:p>
            <a:pPr marL="457200" indent="-457200" eaLnBrk="1" hangingPunct="1">
              <a:buFont typeface="+mj-lt"/>
              <a:buAutoNum type="arabicParenR"/>
            </a:pPr>
            <a:r>
              <a:rPr lang="ro-RO" sz="2000">
                <a:solidFill>
                  <a:srgbClr val="00B0F0"/>
                </a:solidFill>
                <a:latin typeface="UT Sans" panose="00000500000000000000" pitchFamily="50" charset="0"/>
              </a:rPr>
              <a:t>La fel se întâmplă şi în practică: pot fi tranzistoare chiar de același tip (au aceeași denumire) dar au parametri diferiți (factorul de amplificare în curent </a:t>
            </a:r>
            <a:r>
              <a:rPr lang="ro-RO" sz="2000">
                <a:solidFill>
                  <a:srgbClr val="00B0F0"/>
                </a:solidFill>
                <a:latin typeface="UT Sans" panose="00000500000000000000" pitchFamily="50" charset="0"/>
                <a:sym typeface="Symbol" pitchFamily="18" charset="2"/>
              </a:rPr>
              <a:t></a:t>
            </a:r>
            <a:r>
              <a:rPr lang="ro-RO" sz="2000">
                <a:solidFill>
                  <a:srgbClr val="00B0F0"/>
                </a:solidFill>
                <a:latin typeface="UT Sans" panose="00000500000000000000" pitchFamily="50" charset="0"/>
              </a:rPr>
              <a:t>, în special).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AFAF0E-6C89-4488-89DC-2555142413A6}" type="datetime1">
              <a:rPr lang="en-US" smtClean="0"/>
              <a:t>10/21/2018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62C5CC-6EAD-4ED8-81B5-362A86CF2C9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01103"/>
              </p:ext>
            </p:extLst>
          </p:nvPr>
        </p:nvGraphicFramePr>
        <p:xfrm>
          <a:off x="914400" y="2209800"/>
          <a:ext cx="7315199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latin typeface="UT Sans" panose="00000500000000000000" pitchFamily="50" charset="0"/>
                        </a:rPr>
                        <a:t>Caz</a:t>
                      </a:r>
                      <a:endParaRPr lang="en-US" sz="2400"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T Sans" panose="00000500000000000000" pitchFamily="50" charset="0"/>
                        </a:rPr>
                        <a:t>V(2,4)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T Sans" panose="00000500000000000000" pitchFamily="50" charset="0"/>
                        </a:rPr>
                        <a:t>V(3,4)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T Sans" panose="00000500000000000000" pitchFamily="50" charset="0"/>
                        </a:rPr>
                        <a:t>IB(Q1)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T Sans" panose="00000500000000000000" pitchFamily="50" charset="0"/>
                        </a:rPr>
                        <a:t>IC(Q1)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1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7.158E-01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6.272E+00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6.977E-06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1.047E-03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2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6.486E-01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5.546E+00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7.418E-06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1.180E-03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45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</a:p>
        </p:txBody>
      </p:sp>
      <p:sp>
        <p:nvSpPr>
          <p:cNvPr id="5427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sz="2400" b="1">
                <a:latin typeface="UT Sans" panose="00000500000000000000" pitchFamily="50" charset="0"/>
              </a:rPr>
              <a:t>Exemplul 3:</a:t>
            </a:r>
            <a:r>
              <a:rPr lang="en-US" sz="2400">
                <a:latin typeface="UT Sans" panose="00000500000000000000" pitchFamily="50" charset="0"/>
              </a:rPr>
              <a:t> surs</a:t>
            </a:r>
            <a:r>
              <a:rPr lang="ro-RO" sz="2400">
                <a:latin typeface="UT Sans" panose="00000500000000000000" pitchFamily="50" charset="0"/>
              </a:rPr>
              <a:t>ă de curent constant realizată cu tranzistoare pnp</a:t>
            </a:r>
            <a:endParaRPr lang="en-US" sz="2400" b="1">
              <a:latin typeface="UT Sans" panose="00000500000000000000" pitchFamily="50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CB686B-9C37-421B-AF62-67D86B36B795}" type="datetime1">
              <a:rPr lang="en-US" smtClean="0"/>
              <a:t>10/21/2018</a:t>
            </a:fld>
            <a:endParaRPr lang="en-US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71DEAC-B1C3-4C8C-B88E-D62BB75C4FA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08" y="2667000"/>
            <a:ext cx="347893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4114800" y="2782887"/>
            <a:ext cx="4343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Descrierea tranzistoarelor TB:</a:t>
            </a:r>
          </a:p>
          <a:p>
            <a:pPr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  cu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.model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Q1     2     2     1     TBP</a:t>
            </a:r>
          </a:p>
          <a:p>
            <a:r>
              <a:rPr lang="ro-RO">
                <a:latin typeface="UT Sans" panose="00000500000000000000" pitchFamily="50" charset="0"/>
              </a:rPr>
              <a:t>Q2     3     2     1     TBP</a:t>
            </a:r>
          </a:p>
          <a:p>
            <a:r>
              <a:rPr lang="ro-RO">
                <a:latin typeface="UT Sans" panose="00000500000000000000" pitchFamily="50" charset="0"/>
              </a:rPr>
              <a:t>.model     TBP     PNP(IS=12E-14  BF=200)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  cu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.LIB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Q1     2     2     1     </a:t>
            </a:r>
            <a:r>
              <a:rPr lang="en-US">
                <a:latin typeface="UT Sans" panose="00000500000000000000" pitchFamily="50" charset="0"/>
              </a:rPr>
              <a:t>Q2N2907A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Q2     3     2     1 </a:t>
            </a:r>
            <a:r>
              <a:rPr lang="en-US">
                <a:latin typeface="UT Sans" panose="00000500000000000000" pitchFamily="50" charset="0"/>
              </a:rPr>
              <a:t>Q2N2907A</a:t>
            </a:r>
          </a:p>
          <a:p>
            <a:r>
              <a:rPr lang="ro-RO">
                <a:latin typeface="UT Sans" panose="00000500000000000000" pitchFamily="50" charset="0"/>
              </a:rPr>
              <a:t>.LIB     C</a:t>
            </a:r>
            <a:r>
              <a:rPr lang="en-US">
                <a:latin typeface="UT Sans" panose="00000500000000000000" pitchFamily="50" charset="0"/>
              </a:rPr>
              <a:t>:\PSPICE\bipolar.lib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*.LIB	EVAL.LIB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23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TRANZISTOARE BIPOLARE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>
                <a:solidFill>
                  <a:srgbClr val="002060"/>
                </a:solidFill>
                <a:latin typeface="UT Sans" panose="00000500000000000000" pitchFamily="50" charset="0"/>
              </a:rPr>
              <a:t>Determinarea curentului generat de sursa de curent pentru (1) modelul simplu de tranzistor și (2) modelul industrial (2N2907A):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ro-RO" sz="1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generator de curent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Rref	2	0	5.7k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Rs	3	0	1k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Q1	2	2	1	TBP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Q2	3	2	1	TBP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.model TBP PNP(IS=12E-14  BF=200)</a:t>
            </a:r>
            <a:endParaRPr lang="en-US" sz="1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*Q1	2	2	1	Q2N2907A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*Q2	3	2	1	Q2N2907A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*.LIB	EVAL.LIB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Vcc	1	0	DC	12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.DC	Vcc	12	12	1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.PRINT DC I(Rs)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solidFill>
                  <a:srgbClr val="002060"/>
                </a:solidFill>
                <a:latin typeface="UT Sans" panose="00000500000000000000" pitchFamily="50" charset="0"/>
              </a:rPr>
              <a:t>.END</a:t>
            </a:r>
          </a:p>
        </p:txBody>
      </p:sp>
      <p:sp>
        <p:nvSpPr>
          <p:cNvPr id="4403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814993-19FA-49B2-98D5-89137DFDDA71}" type="datetime1">
              <a:rPr lang="en-US" smtClean="0"/>
              <a:t>10/21/2018</a:t>
            </a:fld>
            <a:endParaRPr lang="en-US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736942-FC1C-430B-9C30-5010D12EF4E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59556"/>
              </p:ext>
            </p:extLst>
          </p:nvPr>
        </p:nvGraphicFramePr>
        <p:xfrm>
          <a:off x="5715000" y="5130801"/>
          <a:ext cx="2895600" cy="134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Caz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I(Rs)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1</a:t>
                      </a:r>
                      <a:endParaRPr lang="en-US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1.979E-03</a:t>
                      </a:r>
                      <a:endParaRPr lang="en-US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2</a:t>
                      </a:r>
                      <a:endParaRPr lang="en-US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2.112E-03</a:t>
                      </a:r>
                      <a:endParaRPr lang="en-US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4724400"/>
            <a:ext cx="2895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o-RO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REZULTATE</a:t>
            </a:r>
            <a:r>
              <a:rPr lang="ro-RO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</a:t>
            </a:r>
            <a:endParaRPr lang="en-US">
              <a:cs typeface="+mn-cs"/>
            </a:endParaRPr>
          </a:p>
        </p:txBody>
      </p:sp>
      <p:pic>
        <p:nvPicPr>
          <p:cNvPr id="55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438400"/>
            <a:ext cx="28823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1687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J</a:t>
            </a:r>
            <a:r>
              <a:rPr lang="en-US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   nD   nG   nS    MODEL_nume</a:t>
            </a:r>
            <a:endParaRPr lang="ro-RO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Numele modelului (</a:t>
            </a:r>
            <a:r>
              <a:rPr lang="ro-RO" sz="1800" i="1">
                <a:solidFill>
                  <a:srgbClr val="0070C0"/>
                </a:solidFill>
                <a:latin typeface="UT Sans" panose="00000500000000000000" pitchFamily="50" charset="0"/>
              </a:rPr>
              <a:t>MODEL_nume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) se poate specifica prin declarațiile: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1800" b="1">
                <a:solidFill>
                  <a:srgbClr val="0070C0"/>
                </a:solidFill>
                <a:latin typeface="UT Sans" panose="00000500000000000000" pitchFamily="50" charset="0"/>
              </a:rPr>
              <a:t>	.MODEL 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– descrierea modelului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1800" b="1">
                <a:solidFill>
                  <a:srgbClr val="0070C0"/>
                </a:solidFill>
                <a:latin typeface="UT Sans" panose="00000500000000000000" pitchFamily="50" charset="0"/>
              </a:rPr>
              <a:t>	.LIB 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– căutarea modelului într-o bibliotecă de modele</a:t>
            </a:r>
            <a:endParaRPr lang="en-US" sz="18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01DAC2-B255-4E6D-B8F2-34AF5B6CD9DD}" type="datetime1">
              <a:rPr lang="en-US" smtClean="0"/>
              <a:t>10/21/2018</a:t>
            </a:fld>
            <a:endParaRPr lang="en-US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315B38-DC27-4ED5-90E8-7930A7CFC4F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6326" name="Picture 2" descr="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04975"/>
            <a:ext cx="4076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5877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905000" y="4114649"/>
            <a:ext cx="5486400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904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TEC-J</a:t>
            </a:r>
            <a:endParaRPr lang="en-US" sz="24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C97573-8CE8-4344-8951-4D7B18BD855E}" type="datetime1">
              <a:rPr lang="en-US" smtClean="0"/>
              <a:t>10/21/2018</a:t>
            </a:fld>
            <a:endParaRPr lang="en-US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232ADC-5051-4569-BE2D-3A97634FDCF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88222"/>
              </p:ext>
            </p:extLst>
          </p:nvPr>
        </p:nvGraphicFramePr>
        <p:xfrm>
          <a:off x="381000" y="2497133"/>
          <a:ext cx="8534400" cy="337026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VTO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de prag (pinch-off voltage)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BETA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 de transconductanță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LAMBDA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 de modulație a lungimii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din drenă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din sursă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GS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GD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grilei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de saturația a joncțiunii grilei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174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UT Sans" panose="00000500000000000000" pitchFamily="50" charset="0"/>
              </a:rPr>
              <a:t>Exemplul 4: </a:t>
            </a:r>
            <a:r>
              <a:rPr lang="en-US">
                <a:latin typeface="UT Sans" panose="00000500000000000000" pitchFamily="50" charset="0"/>
              </a:rPr>
              <a:t>amplificator de semnal mic cu TEC-J, </a:t>
            </a:r>
            <a:r>
              <a:rPr lang="ro-RO">
                <a:latin typeface="UT Sans" panose="00000500000000000000" pitchFamily="50" charset="0"/>
              </a:rPr>
              <a:t>cu </a:t>
            </a:r>
            <a:r>
              <a:rPr lang="en-US">
                <a:latin typeface="UT Sans" panose="00000500000000000000" pitchFamily="50" charset="0"/>
              </a:rPr>
              <a:t>canal n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71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44FC00-D164-4140-A5F0-EBE85C2A33DF}" type="datetime1">
              <a:rPr lang="en-US" smtClean="0"/>
              <a:t>10/21/2018</a:t>
            </a:fld>
            <a:endParaRPr lang="en-US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7875C6-91A6-4023-99C3-73F1E76813D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559756"/>
            <a:ext cx="4267200" cy="300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4495800" y="2514600"/>
            <a:ext cx="3886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Descrierea TEC-J:</a:t>
            </a:r>
          </a:p>
          <a:p>
            <a:pPr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 Cu instrucțiunea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.model</a:t>
            </a:r>
            <a:endParaRPr lang="en-US" b="1">
              <a:solidFill>
                <a:srgbClr val="FF000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J1     2     1     3     TEC-J-n</a:t>
            </a:r>
          </a:p>
          <a:p>
            <a:r>
              <a:rPr lang="en-US">
                <a:latin typeface="UT Sans" panose="00000500000000000000" pitchFamily="50" charset="0"/>
              </a:rPr>
              <a:t>.model     TEC-J-n     NJF(VTO=-4)</a:t>
            </a:r>
          </a:p>
          <a:p>
            <a:endParaRPr lang="en-US">
              <a:latin typeface="UT Sans" panose="00000500000000000000" pitchFamily="50" charset="0"/>
            </a:endParaRPr>
          </a:p>
          <a:p>
            <a:pPr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Sau utiliz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nd instruc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iunea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.LIB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J1     2     1     3     J2N3819</a:t>
            </a:r>
          </a:p>
          <a:p>
            <a:r>
              <a:rPr lang="ro-RO">
                <a:latin typeface="UT Sans" panose="00000500000000000000" pitchFamily="50" charset="0"/>
              </a:rPr>
              <a:t>.LIB     C:</a:t>
            </a:r>
            <a:r>
              <a:rPr lang="en-US">
                <a:latin typeface="UT Sans" panose="00000500000000000000" pitchFamily="50" charset="0"/>
              </a:rPr>
              <a:t>\PSPICE\tec-j.lib</a:t>
            </a:r>
          </a:p>
        </p:txBody>
      </p: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228600" y="6030912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Observa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ție: La TEC-J cu canal p, în descrierea modelului apare PJF în loc de NJF.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3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Editarea numelui pentru simbolul de masă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Exemplu: în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OrCAD Capture</a:t>
            </a:r>
            <a:r>
              <a:rPr lang="ro-RO">
                <a:latin typeface="UT Sans" panose="00000500000000000000" pitchFamily="50" charset="0"/>
              </a:rPr>
              <a:t> s-a ales simbolul de masă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latin typeface="UT Sans" panose="00000500000000000000" pitchFamily="50" charset="0"/>
              </a:rPr>
              <a:t>sau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latin typeface="UT Sans" panose="00000500000000000000" pitchFamily="50" charset="0"/>
              </a:rPr>
              <a:t>		         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nume: GND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	               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nume: GND_EARTH</a:t>
            </a:r>
            <a:endParaRPr lang="ro-RO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Editarea presupune parcurgerea următorilor paşi: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Dublu clic pe simbol</a:t>
            </a:r>
            <a:r>
              <a:rPr lang="en-US">
                <a:latin typeface="UT Sans" panose="00000500000000000000" pitchFamily="50" charset="0"/>
              </a:rPr>
              <a:t>. </a:t>
            </a:r>
            <a:r>
              <a:rPr lang="ro-RO">
                <a:latin typeface="UT Sans" panose="00000500000000000000" pitchFamily="50" charset="0"/>
              </a:rPr>
              <a:t>Se deschide fereastra de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Se modifică în coloana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Name</a:t>
            </a:r>
            <a:r>
              <a:rPr lang="ro-RO">
                <a:latin typeface="UT Sans" panose="00000500000000000000" pitchFamily="50" charset="0"/>
              </a:rPr>
              <a:t> numele din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GND</a:t>
            </a:r>
            <a:r>
              <a:rPr lang="ro-RO">
                <a:latin typeface="UT Sans" panose="00000500000000000000" pitchFamily="50" charset="0"/>
              </a:rPr>
              <a:t> sau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GND_EARTH</a:t>
            </a:r>
            <a:r>
              <a:rPr lang="ro-RO">
                <a:latin typeface="UT Sans" panose="00000500000000000000" pitchFamily="50" charset="0"/>
              </a:rPr>
              <a:t> în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0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Clic pe meniul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Display</a:t>
            </a:r>
            <a:r>
              <a:rPr lang="ro-RO">
                <a:latin typeface="UT Sans" panose="00000500000000000000" pitchFamily="50" charset="0"/>
              </a:rPr>
              <a:t> din fereastra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şi în fereastra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Display Properties</a:t>
            </a:r>
            <a:r>
              <a:rPr lang="ro-RO">
                <a:latin typeface="UT Sans" panose="00000500000000000000" pitchFamily="50" charset="0"/>
              </a:rPr>
              <a:t> care se deschide se selectează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Value Only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1126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CB7248-9D69-4FB5-9717-2E3AE6FD9191}" type="datetime1">
              <a:rPr lang="en-US" smtClean="0"/>
              <a:t>10/21/2018</a:t>
            </a:fld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30FDC3-2322-481B-9622-7E0AAABB6E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57400"/>
            <a:ext cx="1371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0412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593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 b="1">
                <a:solidFill>
                  <a:srgbClr val="002060"/>
                </a:solidFill>
                <a:latin typeface="UT Sans" panose="00000500000000000000" pitchFamily="50" charset="0"/>
              </a:rPr>
              <a:t>Determinarea PSF-ului</a:t>
            </a:r>
          </a:p>
          <a:p>
            <a:pPr eaLnBrk="1" hangingPunct="1">
              <a:buFontTx/>
              <a:buNone/>
            </a:pPr>
            <a:endParaRPr lang="ro-RO" sz="16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PSF-ul TEC-J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R1	3	0	2k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R2	1	0	1MEG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R3	4	2	10K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J1	2	1	3	TEC-J-n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.model	TEC-J-n	NJF(VTO=-4)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*J1	2	1	3	J2N3819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*.LIB	EVAL.LIB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Vdd	4	0	DC	12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.DC	Vdd	12	12	1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.PRINT DC ID(J1) IS(J1) V(1,3) V(2,3)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.END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4EC39BC-B328-4E19-A719-B02E24CED222}" type="datetime1">
              <a:rPr lang="en-US" smtClean="0"/>
              <a:t>10/21/2018</a:t>
            </a:fld>
            <a:endParaRPr lang="en-US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723074-E2D5-4592-9606-C2466598773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9568" y="1676400"/>
            <a:ext cx="38982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994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TEC-J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Rezultate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Curentul de sursă </a:t>
            </a: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IS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 este raportat cu semnul minus deoarece se consideră că sensul pozitiv intră în tranzistor iar în circuit sensul curentului de sursă este invers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;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Curentul de drenă </a:t>
            </a: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ID=</a:t>
            </a:r>
            <a:r>
              <a:rPr lang="en-US" sz="2000" b="1">
                <a:solidFill>
                  <a:srgbClr val="0070C0"/>
                </a:solidFill>
                <a:latin typeface="UT Sans" panose="00000500000000000000" pitchFamily="50" charset="0"/>
              </a:rPr>
              <a:t>|</a:t>
            </a: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IS</a:t>
            </a:r>
            <a:r>
              <a:rPr lang="en-US" sz="2000" b="1">
                <a:solidFill>
                  <a:srgbClr val="0070C0"/>
                </a:solidFill>
                <a:latin typeface="UT Sans" panose="00000500000000000000" pitchFamily="50" charset="0"/>
              </a:rPr>
              <a:t>|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4F9A08-3C13-4185-97E2-D5C37B2D4B3C}" type="datetime1">
              <a:rPr lang="en-US" smtClean="0"/>
              <a:t>10/21/2018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291313-F628-424C-8891-EBB7E718A43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09590"/>
              </p:ext>
            </p:extLst>
          </p:nvPr>
        </p:nvGraphicFramePr>
        <p:xfrm>
          <a:off x="228600" y="2497521"/>
          <a:ext cx="8686799" cy="18629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latin typeface="UT Sans" panose="00000500000000000000" pitchFamily="50" charset="0"/>
                        </a:rPr>
                        <a:t>Caz</a:t>
                      </a:r>
                      <a:endParaRPr lang="en-US" sz="2000"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ID(J1)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IS(J1)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latin typeface="UT Sans" panose="00000500000000000000" pitchFamily="50" charset="0"/>
                        </a:rPr>
                        <a:t>V</a:t>
                      </a:r>
                      <a:r>
                        <a:rPr lang="ro-RO" sz="2000" baseline="-25000">
                          <a:latin typeface="UT Sans" panose="00000500000000000000" pitchFamily="50" charset="0"/>
                        </a:rPr>
                        <a:t>GS</a:t>
                      </a:r>
                      <a:r>
                        <a:rPr lang="ro-RO" sz="2000">
                          <a:latin typeface="UT Sans" panose="00000500000000000000" pitchFamily="50" charset="0"/>
                        </a:rPr>
                        <a:t>=</a:t>
                      </a:r>
                      <a:r>
                        <a:rPr lang="en-US" sz="2000">
                          <a:latin typeface="UT Sans" panose="00000500000000000000" pitchFamily="50" charset="0"/>
                        </a:rPr>
                        <a:t>V(1,3)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>
                          <a:latin typeface="UT Sans" panose="00000500000000000000" pitchFamily="50" charset="0"/>
                        </a:rPr>
                        <a:t>V</a:t>
                      </a:r>
                      <a:r>
                        <a:rPr lang="ro-RO" sz="2000" baseline="-25000">
                          <a:latin typeface="UT Sans" panose="00000500000000000000" pitchFamily="50" charset="0"/>
                        </a:rPr>
                        <a:t>DS</a:t>
                      </a:r>
                      <a:r>
                        <a:rPr lang="ro-RO" sz="2000">
                          <a:latin typeface="UT Sans" panose="00000500000000000000" pitchFamily="50" charset="0"/>
                        </a:rPr>
                        <a:t>=</a:t>
                      </a:r>
                      <a:r>
                        <a:rPr lang="en-US" sz="2000">
                          <a:latin typeface="UT Sans" panose="00000500000000000000" pitchFamily="50" charset="0"/>
                        </a:rPr>
                        <a:t>V(2,3)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9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1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6.883E-04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-6.883E-04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-1.377E+00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3.741E+00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9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2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9.635E-04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-9.635E-04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-1.928E+00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UT Sans" panose="00000500000000000000" pitchFamily="50" charset="0"/>
                        </a:rPr>
                        <a:t>4.335E-01</a:t>
                      </a:r>
                      <a:endParaRPr lang="en-US" sz="2000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641" y="381000"/>
            <a:ext cx="2647359" cy="18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150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M</a:t>
            </a:r>
            <a:r>
              <a:rPr lang="en-US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nume   nD   nG   nS    nB   MODEL_nume</a:t>
            </a:r>
            <a:r>
              <a:rPr lang="ro-RO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</a:t>
            </a:r>
            <a:r>
              <a:rPr lang="en-US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&lt;</a:t>
            </a:r>
            <a:r>
              <a:rPr lang="en-US" sz="2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L=</a:t>
            </a:r>
            <a:r>
              <a:rPr lang="en-US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L&lt;</a:t>
            </a:r>
            <a:r>
              <a:rPr lang="en-US" sz="2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W=</a:t>
            </a:r>
            <a:r>
              <a:rPr lang="en-US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W…&gt;&gt;</a:t>
            </a:r>
            <a:endParaRPr lang="ro-RO" sz="2200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o-RO" sz="11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Numele modelului (</a:t>
            </a:r>
            <a:r>
              <a:rPr lang="ro-RO" sz="2000" i="1">
                <a:solidFill>
                  <a:srgbClr val="0070C0"/>
                </a:solidFill>
                <a:latin typeface="UT Sans" panose="00000500000000000000" pitchFamily="50" charset="0"/>
              </a:rPr>
              <a:t>MODEL_nume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) se poate specifica prin declarațiile: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	.MODEL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– descrierea modelului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	.LIB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– căutarea modelului într-o bibliotecă de modele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954079-899E-49B4-8AE4-E4F06B1354ED}" type="datetime1">
              <a:rPr lang="en-US" smtClean="0"/>
              <a:t>10/21/2018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5A896-2D70-49EE-AC81-A8A3AB9F179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1446" name="Picture 2" descr="3-10-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3" descr="3-10-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09600" y="4038449"/>
            <a:ext cx="7907338" cy="609751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1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24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algn="ctr" eaLnBrk="1" hangingPunct="1">
              <a:buFontTx/>
              <a:buNone/>
            </a:pPr>
            <a:endParaRPr lang="ro-RO" sz="2000" b="1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endParaRPr lang="ro-RO" sz="2000" b="1">
              <a:solidFill>
                <a:srgbClr val="7030A0"/>
              </a:solidFill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52EBD2-A9C9-499B-9424-E9430E8FF71C}" type="datetime1">
              <a:rPr lang="en-US" smtClean="0"/>
              <a:t>10/21/2018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73BE26-E163-4323-82BA-9C3E9E5A68F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2470" name="Picture 2" descr="3-10-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3" descr="3-10-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365864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656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TECMOS</a:t>
            </a:r>
            <a:endParaRPr lang="en-US" sz="24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DFE9EF-93B2-405D-B4AB-6FB4A811D97C}" type="datetime1">
              <a:rPr lang="en-US" smtClean="0"/>
              <a:t>10/21/2018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DB6D24-590D-4FF7-9A0F-F2088AD6691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11135"/>
              </p:ext>
            </p:extLst>
          </p:nvPr>
        </p:nvGraphicFramePr>
        <p:xfrm>
          <a:off x="228600" y="2460313"/>
          <a:ext cx="8686799" cy="37118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8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VTO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Tensiunea de prag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KP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 de transconductanță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2x10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GAMMA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Factorul de substrat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1/2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PHI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Potențialul de suprafață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LAMBDA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 de modulație a lungimii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din drenă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serie din sursă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RSH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Rezistența pe pătrat a difuziilor D/S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</a:t>
                      </a: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/</a:t>
                      </a: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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CBD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BD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CBS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joncțiunii BS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CJ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de fund a joncțiunii D/S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343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451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Parametrii modelului de TECMOS</a:t>
            </a:r>
            <a:r>
              <a:rPr lang="ro-RO" sz="2400">
                <a:solidFill>
                  <a:srgbClr val="00B0F0"/>
                </a:solidFill>
                <a:latin typeface="UT Sans" panose="00000500000000000000" pitchFamily="50" charset="0"/>
              </a:rPr>
              <a:t> (continuare)</a:t>
            </a:r>
            <a:endParaRPr lang="en-US" sz="24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522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26C54B-05E9-41BA-A578-69A4085E4C0C}" type="datetime1">
              <a:rPr lang="en-US" smtClean="0"/>
              <a:t>10/21/2018</a:t>
            </a:fld>
            <a:endParaRPr lang="en-US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06874F-15D4-4010-BB7A-79A13806456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71256"/>
              </p:ext>
            </p:extLst>
          </p:nvPr>
        </p:nvGraphicFramePr>
        <p:xfrm>
          <a:off x="228599" y="2362200"/>
          <a:ext cx="8763001" cy="3810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al joncțiunii de fund DB/SB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JSW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laterală a joncțiunii DB/SB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MJSW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Coeficientul de „gradare” al joncțiunii laterale DB/SB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0,33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PB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Diferența internă de potențial a joncțiunii DB/SB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Curentul de saturație al joncțiunii DB/SB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CGDO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dată de suprapunerea GD, pe unitatea de lățime a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Fm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CGSO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dată de suprapunerea GS, pe unitatea de lățime a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Fm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CGBO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Capacitatea dată de suprapunerea GB, pe unitatea de lungime a canalului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Fm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TOX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Grosimea oxidului subțire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LD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Difuzia laterală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UT Sans" panose="00000500000000000000" pitchFamily="50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 Sans" panose="00000500000000000000" pitchFamily="50" charset="0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76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55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UT Sans" panose="00000500000000000000" pitchFamily="50" charset="0"/>
              </a:rPr>
              <a:t>Exemplul 5: </a:t>
            </a:r>
            <a:r>
              <a:rPr lang="en-US" sz="2400">
                <a:latin typeface="UT Sans" panose="00000500000000000000" pitchFamily="50" charset="0"/>
              </a:rPr>
              <a:t>inversor CMOS</a:t>
            </a:r>
            <a:endParaRPr lang="ro-RO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14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inversor CMOS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R1	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    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2	0	10k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M1	2	1	0	0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nMOS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M2	2	1	3	3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pMOS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.model	nMOS	nmos(VTO=3)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.model	pMOS	pmos(VTO=-3)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1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    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3	0	DC	12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2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        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1	0	PULSE(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+0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5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0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1n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1n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0.5m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 1m)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.TRAN 1e-5 </a:t>
            </a:r>
            <a:r>
              <a:rPr lang="ro-RO" sz="1600">
                <a:solidFill>
                  <a:srgbClr val="0070C0"/>
                </a:solidFill>
                <a:latin typeface="UT Sans" panose="00000500000000000000" pitchFamily="50" charset="0"/>
              </a:rPr>
              <a:t>3</a:t>
            </a: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m 0 1e-5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.PROBE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rgbClr val="0070C0"/>
                </a:solidFill>
                <a:latin typeface="UT Sans" panose="00000500000000000000" pitchFamily="50" charset="0"/>
              </a:rPr>
              <a:t>.END</a:t>
            </a:r>
            <a:endParaRPr lang="en-US" sz="28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532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C57F96-0986-4479-90C1-48BFCE3CF91E}" type="datetime1">
              <a:rPr lang="en-US" smtClean="0"/>
              <a:t>10/21/2018</a:t>
            </a:fld>
            <a:endParaRPr lang="en-US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D9999A-1D3D-456B-8344-8D20B7A720E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5542" name="Picture 8"/>
          <p:cNvPicPr>
            <a:picLocks noChangeAspect="1" noChangeArrowheads="1"/>
          </p:cNvPicPr>
          <p:nvPr/>
        </p:nvPicPr>
        <p:blipFill rotWithShape="1">
          <a:blip r:embed="rId2"/>
          <a:srcRect r="8772"/>
          <a:stretch/>
        </p:blipFill>
        <p:spPr bwMode="auto">
          <a:xfrm>
            <a:off x="5181600" y="2362200"/>
            <a:ext cx="3962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2757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Descrierea elementelor de circuit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TEC-</a:t>
            </a:r>
            <a:r>
              <a:rPr lang="ro-RO" sz="2800">
                <a:latin typeface="UT Sans" panose="00000500000000000000" pitchFamily="50" charset="0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65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 b="1">
                <a:solidFill>
                  <a:srgbClr val="00B0F0"/>
                </a:solidFill>
                <a:latin typeface="UT Sans" panose="00000500000000000000" pitchFamily="50" charset="0"/>
              </a:rPr>
              <a:t>Forme de undă:</a:t>
            </a:r>
            <a:endParaRPr lang="en-US" sz="2400" b="1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542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31A5D3-13D2-42FD-AC52-781F77568F0B}" type="datetime1">
              <a:rPr lang="en-US" smtClean="0"/>
              <a:t>10/21/2018</a:t>
            </a:fld>
            <a:endParaRPr lang="en-US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C1D87C-AA8F-470C-A7CD-070C2CEED38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24262"/>
            <a:ext cx="80772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 rotWithShape="1">
          <a:blip r:embed="rId3"/>
          <a:srcRect t="2720" r="9357" b="3256"/>
          <a:stretch/>
        </p:blipFill>
        <p:spPr bwMode="auto">
          <a:xfrm>
            <a:off x="5453062" y="1100138"/>
            <a:ext cx="369093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2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Editarea numelui pentru simbolul de masă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Se face </a:t>
            </a:r>
            <a:r>
              <a:rPr lang="ro-RO">
                <a:latin typeface="UT Sans" panose="00000500000000000000" pitchFamily="50" charset="0"/>
              </a:rPr>
              <a:t>în</a:t>
            </a:r>
            <a:r>
              <a:rPr lang="en-US">
                <a:latin typeface="UT Sans" panose="00000500000000000000" pitchFamily="50" charset="0"/>
              </a:rPr>
              <a:t> fereastra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din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Capture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1229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C9E8A7-EF94-4B6F-85E5-37234B7415F1}" type="datetime1">
              <a:rPr lang="en-US" smtClean="0"/>
              <a:t>10/21/2018</a:t>
            </a:fld>
            <a:endParaRPr lang="en-US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7CA216-7449-42E4-8112-D67AFF61B4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199"/>
            <a:ext cx="76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rot="10800000">
            <a:off x="4191000" y="5257800"/>
            <a:ext cx="914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029200"/>
            <a:ext cx="990600" cy="8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 rotWithShape="1">
          <a:blip r:embed="rId4"/>
          <a:srcRect r="44273" b="60467"/>
          <a:stretch/>
        </p:blipFill>
        <p:spPr bwMode="auto">
          <a:xfrm>
            <a:off x="296948" y="2126932"/>
            <a:ext cx="5558789" cy="2218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5253914" y="3200400"/>
            <a:ext cx="3652914" cy="34716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95980" y="3675159"/>
            <a:ext cx="504620" cy="36344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19200" y="3317393"/>
            <a:ext cx="457200" cy="2640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86400" y="4654214"/>
            <a:ext cx="838200" cy="2175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411788" y="4154489"/>
            <a:ext cx="76200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8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fiecare element de circuit trebuie să fie conectat cel puțin în două noduri (sau mai multe în funcție de tipul de componentă)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ro-RO" sz="1400" b="1">
              <a:solidFill>
                <a:schemeClr val="accent6"/>
              </a:solidFill>
              <a:latin typeface="UT Sans" panose="00000500000000000000" pitchFamily="50" charset="0"/>
            </a:endParaRPr>
          </a:p>
          <a:p>
            <a:pPr marL="164592" indent="0">
              <a:spcBef>
                <a:spcPts val="324"/>
              </a:spcBef>
              <a:buNone/>
              <a:defRPr/>
            </a:pPr>
            <a:r>
              <a:rPr lang="ro-RO" sz="2000">
                <a:latin typeface="UT Sans" panose="00000500000000000000" pitchFamily="50" charset="0"/>
              </a:rPr>
              <a:t>EXEMPLU: Un tranzistor bipolar care are 3 terminale se va conecta în 3 noduri</a:t>
            </a:r>
            <a:r>
              <a:rPr lang="en-US" sz="2000">
                <a:latin typeface="UT Sans" panose="00000500000000000000" pitchFamily="50" charset="0"/>
              </a:rPr>
              <a:t>: C, B, E;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CE1852-2DDD-4F6D-B8E0-6ED550D7CDBF}" type="datetime1">
              <a:rPr lang="en-US" smtClean="0"/>
              <a:t>10/21/2018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843588" cy="29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3962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C=colector</a:t>
            </a:r>
          </a:p>
          <a:p>
            <a:r>
              <a:rPr lang="en-US">
                <a:latin typeface="UT Sans" panose="00000500000000000000" pitchFamily="50" charset="0"/>
              </a:rPr>
              <a:t>B=baza</a:t>
            </a:r>
          </a:p>
          <a:p>
            <a:r>
              <a:rPr lang="en-US">
                <a:latin typeface="UT Sans" panose="00000500000000000000" pitchFamily="50" charset="0"/>
              </a:rPr>
              <a:t>E=emitor</a:t>
            </a:r>
          </a:p>
        </p:txBody>
      </p:sp>
    </p:spTree>
    <p:extLst>
      <p:ext uri="{BB962C8B-B14F-4D97-AF65-F5344CB8AC3E}">
        <p14:creationId xmlns:p14="http://schemas.microsoft.com/office/powerpoint/2010/main" val="342739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în fiecare nod este obligatoriu să se conecteze cel puțin două elemente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;</a:t>
            </a:r>
            <a:endParaRPr lang="ro-RO" sz="2800" b="1">
              <a:solidFill>
                <a:schemeClr val="bg1">
                  <a:lumMod val="50000"/>
                </a:schemeClr>
              </a:solidFill>
              <a:latin typeface="UT Sans" panose="00000500000000000000" pitchFamily="50" charset="0"/>
            </a:endParaRPr>
          </a:p>
          <a:p>
            <a:pPr marL="43891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ro-RO" sz="2400">
              <a:solidFill>
                <a:schemeClr val="bg1">
                  <a:lumMod val="50000"/>
                </a:schemeClr>
              </a:solidFill>
              <a:latin typeface="UT Sans" panose="00000500000000000000" pitchFamily="50" charset="0"/>
            </a:endParaRPr>
          </a:p>
          <a:p>
            <a:pPr marL="507492" indent="-342900">
              <a:spcBef>
                <a:spcPts val="324"/>
              </a:spcBef>
              <a:defRPr/>
            </a:pPr>
            <a:r>
              <a:rPr lang="ro-RO" sz="2800">
                <a:latin typeface="UT Sans" panose="00000500000000000000" pitchFamily="50" charset="0"/>
              </a:rPr>
              <a:t>dacă există, accidental, un nod în care este conectată o singură componentă, </a:t>
            </a:r>
            <a:r>
              <a:rPr lang="ro-RO" sz="2800">
                <a:solidFill>
                  <a:srgbClr val="0070C0"/>
                </a:solidFill>
                <a:latin typeface="UT Sans" panose="00000500000000000000" pitchFamily="50" charset="0"/>
              </a:rPr>
              <a:t>SPICE</a:t>
            </a:r>
            <a:r>
              <a:rPr lang="ro-RO" sz="2800">
                <a:latin typeface="UT Sans" panose="00000500000000000000" pitchFamily="50" charset="0"/>
              </a:rPr>
              <a:t> dă mesajul de eroare: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400">
                <a:latin typeface="UT Sans" panose="00000500000000000000" pitchFamily="50" charset="0"/>
              </a:rPr>
              <a:t>	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800">
                <a:solidFill>
                  <a:srgbClr val="7030A0"/>
                </a:solidFill>
                <a:latin typeface="UT Sans" panose="00000500000000000000" pitchFamily="50" charset="0"/>
              </a:rPr>
              <a:t>“Less then 2 connections at node...”</a:t>
            </a:r>
            <a:endParaRPr lang="en-US" sz="2800">
              <a:solidFill>
                <a:srgbClr val="7030A0"/>
              </a:solidFill>
              <a:latin typeface="UT Sans" panose="00000500000000000000" pitchFamily="50" charset="0"/>
            </a:endParaRP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33423A-D63D-407A-A54E-8E0611A52C1D}" type="datetime1">
              <a:rPr lang="en-US" smtClean="0"/>
              <a:t>10/21/2018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648</TotalTime>
  <Words>3932</Words>
  <Application>Microsoft Office PowerPoint</Application>
  <PresentationFormat>On-screen Show (4:3)</PresentationFormat>
  <Paragraphs>1027</Paragraphs>
  <Slides>67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Calibri</vt:lpstr>
      <vt:lpstr>Symbol</vt:lpstr>
      <vt:lpstr>Times New Roman</vt:lpstr>
      <vt:lpstr>UT Sans</vt:lpstr>
      <vt:lpstr>UT Sans Medium</vt:lpstr>
      <vt:lpstr>Verdana</vt:lpstr>
      <vt:lpstr>Wingdings 3</vt:lpstr>
      <vt:lpstr>Clarity</vt:lpstr>
      <vt:lpstr>MathType 6.0 Equation</vt:lpstr>
      <vt:lpstr>MODELE SPICE</vt:lpstr>
      <vt:lpstr>Probleme tratate</vt:lpstr>
      <vt:lpstr>Reguli de descriere a elementelor de circuit</vt:lpstr>
      <vt:lpstr>Reguli de descriere a elementelor de circuit</vt:lpstr>
      <vt:lpstr>Reguli de descriere a elementelor de circuit</vt:lpstr>
      <vt:lpstr>Editarea numelui pentru simbolul de masă</vt:lpstr>
      <vt:lpstr>Editarea numelui pentru simbolul de masă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 cu două terminale</vt:lpstr>
      <vt:lpstr>Descrierea elementelor de circuit REZISTOARE</vt:lpstr>
      <vt:lpstr>Descrierea elementelor de circuit REZISTOARE</vt:lpstr>
      <vt:lpstr>Descrierea elementelor de circuit REZISTOARE</vt:lpstr>
      <vt:lpstr>Descrierea elementelor de circuit CONDENSATOARE</vt:lpstr>
      <vt:lpstr>Descrierea elementelor de circuit CONDENSATOARE</vt:lpstr>
      <vt:lpstr>Descrierea elementelor de circuit CONDENSATOARE</vt:lpstr>
      <vt:lpstr>Descrierea elementelor de circuit BOBINE</vt:lpstr>
      <vt:lpstr>Descrierea elementelor de circuit Surse de polarizare şi de semnal independente</vt:lpstr>
      <vt:lpstr>Descrierea elementelor de circuit Surse de polarizare şi de semnal independente</vt:lpstr>
      <vt:lpstr>Descrierea elementelor de circuit Surse de polarizare şi de semnal independente</vt:lpstr>
      <vt:lpstr>Funcția impuls - PULSE</vt:lpstr>
      <vt:lpstr>Funcția exponențială - EXP</vt:lpstr>
      <vt:lpstr>Funcția sinusoidală - SIN</vt:lpstr>
      <vt:lpstr>Funcția sinusoidală modulată în frecvență cu un alt semnal sinusoidal - SFFM</vt:lpstr>
      <vt:lpstr>Observație</vt:lpstr>
      <vt:lpstr>Observație – modulația în amplitudine</vt:lpstr>
      <vt:lpstr>Funcția aproximată prin segmente de  dreaptă - PWL </vt:lpstr>
      <vt:lpstr>Descrierea elementelor de circuit Surse de polarizare şi de semnal independente</vt:lpstr>
      <vt:lpstr>Descrierea elementelor de circuit Surse de polarizare şi de semnal independente</vt:lpstr>
      <vt:lpstr>PowerPoint Presentation</vt:lpstr>
      <vt:lpstr>Descrierea elementelor de circuit DIODE</vt:lpstr>
      <vt:lpstr>Descrierea elementelor de circuit cu mai mult de două terminale</vt:lpstr>
      <vt:lpstr>Descrierea elementelor de circuit BOBINE CUPLATE</vt:lpstr>
      <vt:lpstr>Descrierea elementelor de circuit BOBINE CUPLATE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TEC-J</vt:lpstr>
      <vt:lpstr>Descrierea elementelor de circuit TEC-J</vt:lpstr>
      <vt:lpstr>Descrierea elementelor de circuit TEC-J</vt:lpstr>
      <vt:lpstr>Descrierea elementelor de circuit TEC-J</vt:lpstr>
      <vt:lpstr>Descrierea elementelor de circuit TEC-J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SPICE</dc:title>
  <dc:creator>gyuri</dc:creator>
  <cp:lastModifiedBy>Gyuri</cp:lastModifiedBy>
  <cp:revision>195</cp:revision>
  <dcterms:created xsi:type="dcterms:W3CDTF">2016-10-24T14:41:01Z</dcterms:created>
  <dcterms:modified xsi:type="dcterms:W3CDTF">2018-10-21T18:05:14Z</dcterms:modified>
</cp:coreProperties>
</file>