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56" r:id="rId2"/>
    <p:sldId id="316" r:id="rId3"/>
    <p:sldId id="317" r:id="rId4"/>
    <p:sldId id="258" r:id="rId5"/>
    <p:sldId id="318" r:id="rId6"/>
    <p:sldId id="364" r:id="rId7"/>
    <p:sldId id="337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259" r:id="rId24"/>
    <p:sldId id="260" r:id="rId25"/>
    <p:sldId id="261" r:id="rId26"/>
    <p:sldId id="338" r:id="rId27"/>
    <p:sldId id="339" r:id="rId28"/>
    <p:sldId id="340" r:id="rId29"/>
    <p:sldId id="341" r:id="rId30"/>
    <p:sldId id="342" r:id="rId31"/>
    <p:sldId id="343" r:id="rId32"/>
    <p:sldId id="345" r:id="rId33"/>
    <p:sldId id="346" r:id="rId34"/>
    <p:sldId id="347" r:id="rId35"/>
    <p:sldId id="348" r:id="rId36"/>
    <p:sldId id="349" r:id="rId37"/>
    <p:sldId id="350" r:id="rId38"/>
    <p:sldId id="353" r:id="rId39"/>
    <p:sldId id="354" r:id="rId40"/>
    <p:sldId id="355" r:id="rId41"/>
    <p:sldId id="356" r:id="rId42"/>
    <p:sldId id="359" r:id="rId43"/>
    <p:sldId id="360" r:id="rId44"/>
    <p:sldId id="361" r:id="rId45"/>
    <p:sldId id="362" r:id="rId46"/>
    <p:sldId id="36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AB18E-D30D-406D-8050-FC9E5C8943E2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B91A-00C5-42B5-97D5-A32573F1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FF77-FC2F-4BCA-8B00-DE9837FD0672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3649-B76F-4395-81F6-F373A385E66B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18B-84BC-4D97-979F-2B6E712F2D3E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2D28-8D68-4DFF-9104-233EB43A3B58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BCB8-D771-4AFE-B434-3767FE00F100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35E6-2496-45DA-AB15-D20006BA748F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E32-0CB9-481D-BF89-E38F49F0FB10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4160-9451-4D8E-A66A-B16266DB5289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FC84-FF5E-4BD9-B1AD-235369A2FB14}" type="datetime1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CFD6-1A1E-450F-83AA-DC63696D2A27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3F89-F436-44C7-B5CF-4AAF6D28E3BC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663684-6C82-42E3-898E-0123DE234CE4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g.eng.cam.ac.uk/mmg/teaching/linearcircuits/diode.htm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mmg/teaching/linearcircuits/jfet.html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learnabout-electronics.org/bipolar_junction_transistors_0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-g.eng.cam.ac.uk/mmg/teaching/linearcircuits/mosfet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Notițe</a:t>
            </a:r>
            <a:r>
              <a:rPr lang="ro-RO">
                <a:latin typeface="UT Sans" panose="00000500000000000000" pitchFamily="50" charset="0"/>
              </a:rPr>
              <a:t> de curs – Cursul nr. 1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Conf. dr. ing. Gheorghe PANĂ</a:t>
            </a:r>
          </a:p>
          <a:p>
            <a:r>
              <a:rPr lang="ro-RO" sz="1800">
                <a:latin typeface="UT Sans" panose="00000500000000000000" pitchFamily="50" charset="0"/>
              </a:rPr>
              <a:t>gheorghe.pana</a:t>
            </a:r>
            <a:r>
              <a:rPr lang="en-US" sz="1800">
                <a:latin typeface="UT Sans" panose="00000500000000000000" pitchFamily="50" charset="0"/>
              </a:rPr>
              <a:t>@unitbv.ro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FE19C-C914-4697-908A-BD9409A20B2E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6ABB41A4-A483-416B-9779-42895BB82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6F8C7854-05A3-4E7B-8966-5BC7245C9AB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31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nd se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nchide comutatorul, curentul (electroni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mi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care ordonat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curge de la terminalul negativ al sursei de energie prin fire la sarcin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apoi spre terminalul pozitiv al sursei de energie.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FE62DB-0B19-43E1-BBA9-D261A5AB30E6}" type="datetime1">
              <a:rPr lang="en-US" smtClean="0"/>
              <a:t>10/9/2018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381000"/>
            <a:ext cx="20097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" y="4343400"/>
            <a:ext cx="721894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o-RO">
                <a:latin typeface="UT Sans" panose="00000500000000000000" pitchFamily="50" charset="0"/>
              </a:rPr>
              <a:t>Sarcina poate fi un rezistor, o impedanță sau </a:t>
            </a:r>
            <a:r>
              <a:rPr lang="en-US">
                <a:latin typeface="UT Sans" panose="00000500000000000000" pitchFamily="50" charset="0"/>
              </a:rPr>
              <a:t>orice dispozitiv care consum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energia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ce curge prin circuit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o transform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alt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form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 energie.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latin typeface="UT Sans" panose="00000500000000000000" pitchFamily="50" charset="0"/>
              </a:rPr>
              <a:t>Becul este un exemplu de sarcin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care consum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o converte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ldur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(90%)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lumin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(10%). Alt exemplu este LED-ul (dioda emisiv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 lumin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014BF0-4CF9-465E-84E1-605246172AD9}" type="datetime1">
              <a:rPr lang="en-US" smtClean="0"/>
              <a:t>10/9/2018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381000"/>
            <a:ext cx="20097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34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a rezolva un circuit electric trebuie determinate potențialele din noduri şi curenții prin laturi.</a:t>
            </a:r>
          </a:p>
          <a:p>
            <a:r>
              <a:rPr lang="ro-RO">
                <a:latin typeface="UT Sans" panose="00000500000000000000" pitchFamily="50" charset="0"/>
              </a:rPr>
              <a:t>În determinarea potențialelor (sau a căderilor de tensiune) şi a curenților se folosesc: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Legea lui Ohm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Teoremele lui Kirchhoff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8BCFE-E97A-4923-9A62-CCDCB677D8F3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Circuitul electronic </a:t>
            </a:r>
            <a:r>
              <a:rPr lang="en-US">
                <a:latin typeface="UT Sans" panose="00000500000000000000" pitchFamily="50" charset="0"/>
              </a:rPr>
              <a:t>este circuitul electric care con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ine cel pu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 un 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element activ de circuit</a:t>
            </a:r>
            <a:endParaRPr lang="ro-RO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Circuitele electronice pot fi:</a:t>
            </a:r>
          </a:p>
          <a:p>
            <a:pPr lvl="1" eaLnBrk="1" hangingPunct="1"/>
            <a:r>
              <a:rPr lang="en-US" sz="2400" b="1">
                <a:latin typeface="UT Sans" panose="00000500000000000000" pitchFamily="50" charset="0"/>
              </a:rPr>
              <a:t>Circuite analogice</a:t>
            </a:r>
            <a:r>
              <a:rPr lang="en-US" sz="2400">
                <a:latin typeface="UT Sans" panose="00000500000000000000" pitchFamily="50" charset="0"/>
              </a:rPr>
              <a:t> care prelucreaz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semnale cu varia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ie continu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 timp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i/sau frecven</a:t>
            </a:r>
            <a:r>
              <a:rPr lang="ro-RO" sz="2400">
                <a:latin typeface="UT Sans" panose="00000500000000000000" pitchFamily="50" charset="0"/>
              </a:rPr>
              <a:t>ță;</a:t>
            </a:r>
            <a:endParaRPr lang="en-US" sz="2400">
              <a:latin typeface="UT Sans" panose="00000500000000000000" pitchFamily="50" charset="0"/>
            </a:endParaRPr>
          </a:p>
          <a:p>
            <a:pPr lvl="1" eaLnBrk="1" hangingPunct="1"/>
            <a:r>
              <a:rPr lang="en-US" sz="2400" b="1">
                <a:latin typeface="UT Sans" panose="00000500000000000000" pitchFamily="50" charset="0"/>
              </a:rPr>
              <a:t>Circuite digitale</a:t>
            </a:r>
            <a:r>
              <a:rPr lang="en-US" sz="2400">
                <a:latin typeface="UT Sans" panose="00000500000000000000" pitchFamily="50" charset="0"/>
              </a:rPr>
              <a:t> care prelucreaz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semnale care pot lua, uzual, doar 2 valori</a:t>
            </a:r>
            <a:r>
              <a:rPr lang="ro-RO" sz="2400">
                <a:latin typeface="UT Sans" panose="00000500000000000000" pitchFamily="50" charset="0"/>
              </a:rPr>
              <a:t>, corespunzătoare cifrelor binare 0 şi 1 (nivel jos –</a:t>
            </a:r>
            <a:r>
              <a:rPr lang="en-US" sz="2400">
                <a:latin typeface="UT Sans" panose="00000500000000000000" pitchFamily="50" charset="0"/>
              </a:rPr>
              <a:t>&gt;</a:t>
            </a:r>
            <a:r>
              <a:rPr lang="ro-RO" sz="2400">
                <a:latin typeface="UT Sans" panose="00000500000000000000" pitchFamily="50" charset="0"/>
              </a:rPr>
              <a:t> 0 logic</a:t>
            </a:r>
            <a:r>
              <a:rPr lang="en-US" sz="2400">
                <a:latin typeface="UT Sans" panose="00000500000000000000" pitchFamily="50" charset="0"/>
              </a:rPr>
              <a:t>, nivel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nalt -&gt; 1 logic</a:t>
            </a:r>
            <a:r>
              <a:rPr lang="ro-RO" sz="2400">
                <a:latin typeface="UT Sans" panose="00000500000000000000" pitchFamily="50" charset="0"/>
              </a:rPr>
              <a:t>)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Exempl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e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nivel TTL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 0...0,8V 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-&gt; 0 logic, 2…5V -&gt; 1 logic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 (la intrare)</a:t>
            </a:r>
            <a:b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		nivel CMOS: 0…1/3V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 -&gt; 0 logic, 2/3V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…V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-&gt; 1 logic</a:t>
            </a:r>
            <a:b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		unde 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=tensiunea de alimentare</a:t>
            </a:r>
            <a:endParaRPr lang="en-US" sz="1800" baseline="-25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1" eaLnBrk="1" hangingPunct="1"/>
            <a:r>
              <a:rPr lang="en-US" sz="2400" b="1">
                <a:latin typeface="UT Sans" panose="00000500000000000000" pitchFamily="50" charset="0"/>
              </a:rPr>
              <a:t>Circuite mixte</a:t>
            </a:r>
            <a:r>
              <a:rPr lang="en-US" sz="2400">
                <a:latin typeface="UT Sans" panose="00000500000000000000" pitchFamily="50" charset="0"/>
              </a:rPr>
              <a:t> care prelucreaz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at</a:t>
            </a:r>
            <a:r>
              <a:rPr lang="ro-RO" sz="2400">
                <a:latin typeface="UT Sans" panose="00000500000000000000" pitchFamily="50" charset="0"/>
              </a:rPr>
              <a:t>â</a:t>
            </a:r>
            <a:r>
              <a:rPr lang="en-US" sz="2400">
                <a:latin typeface="UT Sans" panose="00000500000000000000" pitchFamily="50" charset="0"/>
              </a:rPr>
              <a:t>t semnale analogice c</a:t>
            </a:r>
            <a:r>
              <a:rPr lang="ro-RO" sz="2400">
                <a:latin typeface="UT Sans" panose="00000500000000000000" pitchFamily="50" charset="0"/>
              </a:rPr>
              <a:t>â</a:t>
            </a:r>
            <a:r>
              <a:rPr lang="en-US" sz="2400">
                <a:latin typeface="UT Sans" panose="00000500000000000000" pitchFamily="50" charset="0"/>
              </a:rPr>
              <a:t>t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</a:t>
            </a:r>
            <a:r>
              <a:rPr lang="ro-RO" sz="2400">
                <a:latin typeface="UT Sans" panose="00000500000000000000" pitchFamily="50" charset="0"/>
              </a:rPr>
              <a:t>semnale </a:t>
            </a:r>
            <a:r>
              <a:rPr lang="en-US" sz="2400">
                <a:latin typeface="UT Sans" panose="00000500000000000000" pitchFamily="50" charset="0"/>
              </a:rPr>
              <a:t>digitale</a:t>
            </a:r>
          </a:p>
        </p:txBody>
      </p:sp>
      <p:sp>
        <p:nvSpPr>
          <p:cNvPr id="2048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6C4218-96B1-4761-9559-9E46B5816724}" type="datetime1">
              <a:rPr lang="en-US" smtClean="0"/>
              <a:t>10/9/2018</a:t>
            </a:fld>
            <a:endParaRPr lang="en-US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061EB2-4305-4A79-9BE0-4ECCAFA6DF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Generalități</a:t>
            </a:r>
            <a:br>
              <a:rPr lang="ro-RO" sz="44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Tipuri de semnale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Semnale analogice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1D77-AA3A-4079-A356-673F1FDD9890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http://www.bbc.co.uk/staticarchive/6380911e98cbed939fa6142d83ef0072bd6387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6700"/>
            <a:ext cx="3657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0"/>
            <a:ext cx="3886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2667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Semnal sinusoidal cu frecvența 1kHz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659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Semnal modulat în amplitudine (AM)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955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Semnal modulat în frecvență (FM)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Tipuri de semnale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Semnal analogic şi semnal digital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764B-D28D-4781-94CA-9F8AE5FEA107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15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848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706581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91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Generalități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Tipuri de semnale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Conversia analog-numerică (digitală)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1893-F510-4E90-8CC9-01EA1CF76449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2152650"/>
            <a:ext cx="7315200" cy="4552950"/>
            <a:chOff x="838200" y="1695450"/>
            <a:chExt cx="7315200" cy="45529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5450"/>
              <a:ext cx="573405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81800" y="34290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UT Sans" panose="00000500000000000000" pitchFamily="50" charset="0"/>
                </a:rPr>
                <a:t>eşantionare</a:t>
              </a:r>
              <a:endParaRPr lang="en-US">
                <a:latin typeface="UT Sans" panose="00000500000000000000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1800" y="4495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UT Sans" panose="00000500000000000000" pitchFamily="50" charset="0"/>
                </a:rPr>
                <a:t>cuantizare</a:t>
              </a:r>
              <a:endParaRPr lang="en-US">
                <a:latin typeface="UT Sans" panose="00000500000000000000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50292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UT Sans" panose="00000500000000000000" pitchFamily="50" charset="0"/>
                </a:rPr>
                <a:t>codificare</a:t>
              </a:r>
              <a:endParaRPr lang="en-US"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54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 pasive/active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UT Sans Medium" panose="00000500000000000000" pitchFamily="50" charset="0"/>
              </a:rPr>
              <a:t>Elementul pasiv de circuit</a:t>
            </a:r>
            <a:r>
              <a:rPr lang="en-US">
                <a:latin typeface="UT Sans Medium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(componenta pasiv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reprezint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o component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care consum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exclusiv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(f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produc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sau este componenta incapabil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realizeze 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stig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putere.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Elemente pasive de circuit: rezistoare, condensatoare, bobine, transformatoare, diode.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57A4B-E11E-4F9D-8030-EE084CD43F23}" type="datetime1">
              <a:rPr lang="en-US" smtClean="0"/>
              <a:t>10/9/2018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 pasive/active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u="sng">
                <a:latin typeface="UT Sans" panose="00000500000000000000" pitchFamily="50" charset="0"/>
              </a:rPr>
              <a:t>Exemple</a:t>
            </a:r>
            <a:r>
              <a:rPr lang="en-US">
                <a:latin typeface="UT Sans" panose="00000500000000000000" pitchFamily="50" charset="0"/>
              </a:rPr>
              <a:t>:</a:t>
            </a: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Rezistoare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Condensatoare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Bobine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en-US">
                <a:latin typeface="UT Sans" panose="00000500000000000000" pitchFamily="50" charset="0"/>
              </a:rPr>
              <a:t>transformatoare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Diode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0A2981-F003-4E50-BF80-9E189A3CB2F3}" type="datetime1">
              <a:rPr lang="en-US" smtClean="0"/>
              <a:t>10/9/2018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/>
          <a:srcRect b="8333"/>
          <a:stretch/>
        </p:blipFill>
        <p:spPr bwMode="auto">
          <a:xfrm>
            <a:off x="4066318" y="1752600"/>
            <a:ext cx="4544282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578" y="2602344"/>
            <a:ext cx="32286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490142"/>
            <a:ext cx="4819480" cy="123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50330"/>
            <a:ext cx="2438400" cy="105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63362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o-RO">
                <a:hlinkClick r:id="rId6"/>
              </a:rPr>
              <a:t>http://www-g.eng.cam.ac.uk/mmg/teaching/linearcircuits/diode.html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959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</a:t>
            </a:r>
            <a:r>
              <a:rPr lang="ro-RO" sz="3100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sz="3100">
                <a:latin typeface="UT Sans" panose="00000500000000000000" pitchFamily="50" charset="0"/>
              </a:rPr>
              <a:t>pasive/active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UT Sans Medium" panose="00000500000000000000" pitchFamily="50" charset="0"/>
              </a:rPr>
              <a:t>Elementul activ de circuit</a:t>
            </a:r>
            <a:r>
              <a:rPr lang="en-US">
                <a:latin typeface="UT Sans Medium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(componenta activ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reprezintă</a:t>
            </a:r>
            <a:r>
              <a:rPr lang="en-US">
                <a:latin typeface="UT Sans" panose="00000500000000000000" pitchFamily="50" charset="0"/>
              </a:rPr>
              <a:t> componenta de circuit care nu este pasiv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Pentru a func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iona, componenta activ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trebuie 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fie alimentat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cu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cazul dispozitivelor electronice active acestea trebuie să fie polarizate (în c.c.).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Elemente active de circuit: tranzistoare (bipolare şi unipolare), circuite integrate, generatoare de tensiune şi de curent.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CDC068-91B7-408D-8628-41D3D1082000}" type="datetime1">
              <a:rPr lang="en-US" smtClean="0"/>
              <a:t>10/9/2018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Generalit</a:t>
            </a:r>
            <a:r>
              <a:rPr lang="ro-RO">
                <a:latin typeface="UT Sans" panose="00000500000000000000" pitchFamily="50" charset="0"/>
              </a:rPr>
              <a:t>ăți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Structura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anului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univ</a:t>
            </a:r>
            <a:r>
              <a:rPr lang="en-US">
                <a:latin typeface="UT Sans" panose="00000500000000000000" pitchFamily="50" charset="0"/>
              </a:rPr>
              <a:t>ersitar</a:t>
            </a:r>
            <a:r>
              <a:rPr lang="ro-RO">
                <a:latin typeface="UT Sans" panose="00000500000000000000" pitchFamily="50" charset="0"/>
              </a:rPr>
              <a:t> 201</a:t>
            </a:r>
            <a:r>
              <a:rPr lang="en-US">
                <a:latin typeface="UT Sans" panose="00000500000000000000" pitchFamily="50" charset="0"/>
              </a:rPr>
              <a:t>8</a:t>
            </a:r>
            <a:r>
              <a:rPr lang="ro-RO">
                <a:latin typeface="UT Sans" panose="00000500000000000000" pitchFamily="50" charset="0"/>
              </a:rPr>
              <a:t>-201</a:t>
            </a:r>
            <a:r>
              <a:rPr lang="en-US">
                <a:latin typeface="UT Sans" panose="00000500000000000000" pitchFamily="50" charset="0"/>
              </a:rPr>
              <a:t>9</a:t>
            </a:r>
            <a:endParaRPr lang="en-US" dirty="0">
              <a:latin typeface="UT Sans" panose="00000500000000000000" pitchFamily="50" charset="0"/>
            </a:endParaRPr>
          </a:p>
          <a:p>
            <a:pPr marL="109537" indent="0" eaLnBrk="1" hangingPunct="1">
              <a:buNone/>
            </a:pPr>
            <a:endParaRPr lang="en-US" dirty="0"/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57954E4-F578-4DC4-8269-C333FAEBE49F}" type="datetime1">
              <a:rPr lang="en-US" smtClean="0"/>
              <a:t>10/9/2018</a:t>
            </a:fld>
            <a:endParaRPr lang="en-US"/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D8DF66-1052-445C-BCB7-AA0CAB53D6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87C06-AF4B-43D5-8E81-B5BCB0CB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570" y="762000"/>
            <a:ext cx="5144430" cy="5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</a:t>
            </a:r>
            <a:r>
              <a:rPr lang="ro-RO" sz="3100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sz="3100">
                <a:latin typeface="UT Sans" panose="00000500000000000000" pitchFamily="50" charset="0"/>
              </a:rPr>
              <a:t>pasive/active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u="sng">
                <a:latin typeface="UT Sans" panose="00000500000000000000" pitchFamily="50" charset="0"/>
              </a:rPr>
              <a:t>Exemple</a:t>
            </a:r>
            <a:r>
              <a:rPr lang="en-US">
                <a:latin typeface="UT Sans" panose="00000500000000000000" pitchFamily="50" charset="0"/>
              </a:rPr>
              <a:t>: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Dispozitive electronice: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Tranzistoa</a:t>
            </a:r>
            <a:r>
              <a:rPr lang="ro-RO">
                <a:latin typeface="UT Sans" panose="00000500000000000000" pitchFamily="50" charset="0"/>
              </a:rPr>
              <a:t>re: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Tranzistorul bipolar</a:t>
            </a:r>
          </a:p>
          <a:p>
            <a:pPr marL="548640" lvl="2" indent="0">
              <a:buNone/>
            </a:pPr>
            <a:r>
              <a:rPr lang="en-US" sz="1400">
                <a:latin typeface="UT Sans" panose="00000500000000000000" pitchFamily="50" charset="0"/>
                <a:hlinkClick r:id="rId2"/>
              </a:rPr>
              <a:t>http://www.learnabout-electronics.org/bipolar_junction_transistors_05.php</a:t>
            </a:r>
            <a:endParaRPr lang="ro-RO" sz="1400">
              <a:latin typeface="UT Sans" panose="00000500000000000000" pitchFamily="50" charset="0"/>
            </a:endParaRPr>
          </a:p>
          <a:p>
            <a:pPr lvl="2"/>
            <a:r>
              <a:rPr lang="ro-RO">
                <a:latin typeface="UT Sans" panose="00000500000000000000" pitchFamily="50" charset="0"/>
              </a:rPr>
              <a:t>Tranzistorul cu efect de câmp cu poartă joncțiune (TEC-J)</a:t>
            </a:r>
          </a:p>
          <a:p>
            <a:pPr marL="548640" lvl="2" indent="0">
              <a:buNone/>
            </a:pPr>
            <a:r>
              <a:rPr lang="en-US" sz="1400">
                <a:latin typeface="UT Sans" panose="00000500000000000000" pitchFamily="50" charset="0"/>
                <a:hlinkClick r:id="rId3"/>
              </a:rPr>
              <a:t>http://www-g.eng.cam.ac.uk/mmg/teaching/linearcircuits/jfet.html</a:t>
            </a:r>
            <a:endParaRPr lang="ro-RO" sz="1400">
              <a:latin typeface="UT Sans" panose="00000500000000000000" pitchFamily="50" charset="0"/>
            </a:endParaRPr>
          </a:p>
          <a:p>
            <a:pPr lvl="2"/>
            <a:r>
              <a:rPr lang="ro-RO">
                <a:latin typeface="UT Sans" panose="00000500000000000000" pitchFamily="50" charset="0"/>
              </a:rPr>
              <a:t>Tranzistorul cu efect de câmp metal-oxid-semiconductor (TEC-MOS)</a:t>
            </a:r>
          </a:p>
          <a:p>
            <a:pPr marL="548640" lvl="2" indent="0">
              <a:buNone/>
            </a:pPr>
            <a:r>
              <a:rPr lang="en-US" sz="1400">
                <a:latin typeface="UT Sans" panose="00000500000000000000" pitchFamily="50" charset="0"/>
                <a:hlinkClick r:id="rId4"/>
              </a:rPr>
              <a:t>http://www-g.eng.cam.ac.uk/mmg/teaching/linearcircuits/mosfet.html</a:t>
            </a:r>
            <a:endParaRPr lang="ro-RO" sz="1400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circuite integrate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generatoare de tensiune, generatoare de curent.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D18943-392D-4D0C-A738-F381811F7843}" type="datetime1">
              <a:rPr lang="en-US" smtClean="0"/>
              <a:t>10/9/2018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413759"/>
            <a:ext cx="2362200" cy="7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1739" y="3122823"/>
            <a:ext cx="1614055" cy="85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671" y="4290452"/>
            <a:ext cx="1614055" cy="9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9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</a:t>
            </a:r>
            <a:r>
              <a:rPr lang="ro-RO" sz="3100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sz="3100">
                <a:latin typeface="UT Sans" panose="00000500000000000000" pitchFamily="50" charset="0"/>
              </a:rPr>
              <a:t>pasive/active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BCAD1-3474-4E23-95FE-DD9227E26C8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96200" cy="52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100">
                <a:latin typeface="UT Sans" panose="00000500000000000000" pitchFamily="50" charset="0"/>
              </a:rPr>
              <a:t>Generalități. Exemplu de circuit electronic</a:t>
            </a:r>
            <a:br>
              <a:rPr lang="ro-RO" sz="3100"/>
            </a:br>
            <a:endParaRPr lang="en-US" sz="3100"/>
          </a:p>
        </p:txBody>
      </p:sp>
      <p:sp>
        <p:nvSpPr>
          <p:cNvPr id="2457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69AF28-6114-4682-9A91-ABB36A16E853}" type="datetime1">
              <a:rPr lang="en-US" smtClean="0"/>
              <a:t>10/9/2018</a:t>
            </a:fld>
            <a:endParaRPr lang="en-US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/>
              <a:t>Modele SPICE - Cursul 1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F49AF2-19AF-46AC-A36F-B55EFCEC704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86" y="1066800"/>
            <a:ext cx="84406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96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SPICE</a:t>
            </a:r>
            <a:r>
              <a:rPr lang="ro-RO" sz="2600">
                <a:latin typeface="UT Sans" panose="00000500000000000000" pitchFamily="50" charset="0"/>
              </a:rPr>
              <a:t> înseamnă </a:t>
            </a:r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S</a:t>
            </a:r>
            <a:r>
              <a:rPr lang="ro-RO" sz="2600" b="1">
                <a:latin typeface="UT Sans" panose="00000500000000000000" pitchFamily="50" charset="0"/>
              </a:rPr>
              <a:t>imulation </a:t>
            </a:r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P</a:t>
            </a:r>
            <a:r>
              <a:rPr lang="ro-RO" sz="2600" b="1">
                <a:latin typeface="UT Sans" panose="00000500000000000000" pitchFamily="50" charset="0"/>
              </a:rPr>
              <a:t>rogram with </a:t>
            </a:r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I</a:t>
            </a:r>
            <a:r>
              <a:rPr lang="ro-RO" sz="2600" b="1">
                <a:latin typeface="UT Sans" panose="00000500000000000000" pitchFamily="50" charset="0"/>
              </a:rPr>
              <a:t>ntegrated </a:t>
            </a:r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C</a:t>
            </a:r>
            <a:r>
              <a:rPr lang="ro-RO" sz="2600" b="1">
                <a:latin typeface="UT Sans" panose="00000500000000000000" pitchFamily="50" charset="0"/>
              </a:rPr>
              <a:t>ircuits </a:t>
            </a:r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E</a:t>
            </a:r>
            <a:r>
              <a:rPr lang="ro-RO" sz="2600" b="1">
                <a:latin typeface="UT Sans" panose="00000500000000000000" pitchFamily="50" charset="0"/>
              </a:rPr>
              <a:t>mphasis</a:t>
            </a:r>
            <a:r>
              <a:rPr lang="en-US" sz="2600">
                <a:latin typeface="UT Sans" panose="00000500000000000000" pitchFamily="50" charset="0"/>
              </a:rPr>
              <a:t>, </a:t>
            </a:r>
            <a:r>
              <a:rPr lang="ro-RO" sz="2600">
                <a:latin typeface="UT Sans" panose="00000500000000000000" pitchFamily="50" charset="0"/>
              </a:rPr>
              <a:t>adică program de simulare cu precădere a circuitelor integrate;</a:t>
            </a:r>
            <a:endParaRPr lang="en-US" sz="2600">
              <a:latin typeface="UT Sans" panose="00000500000000000000" pitchFamily="50" charset="0"/>
            </a:endParaRPr>
          </a:p>
          <a:p>
            <a:pPr eaLnBrk="1" hangingPunct="1"/>
            <a:r>
              <a:rPr lang="en-US" sz="2600">
                <a:latin typeface="UT Sans" panose="00000500000000000000" pitchFamily="50" charset="0"/>
              </a:rPr>
              <a:t>A </a:t>
            </a:r>
            <a:r>
              <a:rPr lang="en-US" sz="2600" err="1">
                <a:latin typeface="UT Sans" panose="00000500000000000000" pitchFamily="50" charset="0"/>
              </a:rPr>
              <a:t>fost</a:t>
            </a:r>
            <a:r>
              <a:rPr lang="en-US" sz="2600">
                <a:latin typeface="UT Sans" panose="00000500000000000000" pitchFamily="50" charset="0"/>
              </a:rPr>
              <a:t> </a:t>
            </a:r>
            <a:r>
              <a:rPr lang="ro-RO" sz="2600">
                <a:latin typeface="UT Sans" panose="00000500000000000000" pitchFamily="50" charset="0"/>
              </a:rPr>
              <a:t>realizat, inițial, pentru simularea funcționării circuitelor integrate, înainte de realizarea (“turnarea”) lor în siliciu;</a:t>
            </a:r>
          </a:p>
          <a:p>
            <a:pPr eaLnBrk="1" hangingPunct="1"/>
            <a:r>
              <a:rPr lang="ro-RO" sz="2600">
                <a:latin typeface="UT Sans" panose="00000500000000000000" pitchFamily="50" charset="0"/>
              </a:rPr>
              <a:t>SPICE este un program de simulare a funcționării </a:t>
            </a:r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circuitelor electrice </a:t>
            </a:r>
            <a:r>
              <a:rPr lang="ro-RO" sz="2600">
                <a:latin typeface="UT Sans" panose="00000500000000000000" pitchFamily="50" charset="0"/>
              </a:rPr>
              <a:t>şi</a:t>
            </a:r>
            <a:r>
              <a:rPr lang="ro-RO" sz="2600" b="1">
                <a:solidFill>
                  <a:srgbClr val="FF0000"/>
                </a:solidFill>
                <a:latin typeface="UT Sans" panose="00000500000000000000" pitchFamily="50" charset="0"/>
              </a:rPr>
              <a:t> electronice</a:t>
            </a:r>
            <a:r>
              <a:rPr lang="ro-RO" sz="2600">
                <a:latin typeface="UT Sans" panose="00000500000000000000" pitchFamily="50" charset="0"/>
              </a:rPr>
              <a:t> pentru analize neliniare de c.c. şi în timp şi analiză liniară de c.a. 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9D24B4-F2DF-4F70-A0E2-A1EAB6271322}" type="datetime1">
              <a:rPr lang="en-US" smtClean="0"/>
              <a:t>10/9/2018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5B8D64-8A80-46F0-890A-30BE9AD8886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5867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  <a:latin typeface="UT Sans Medium" panose="00000500000000000000" pitchFamily="50" charset="0"/>
              </a:rPr>
              <a:t>"Let's SPICE this circuit and see if it works"</a:t>
            </a:r>
          </a:p>
        </p:txBody>
      </p:sp>
    </p:spTree>
    <p:extLst>
      <p:ext uri="{BB962C8B-B14F-4D97-AF65-F5344CB8AC3E}">
        <p14:creationId xmlns:p14="http://schemas.microsoft.com/office/powerpoint/2010/main" val="121137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SPICE</a:t>
            </a:r>
            <a:endParaRPr lang="en-US" sz="32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600" dirty="0">
                <a:latin typeface="UT Sans" panose="00000500000000000000" pitchFamily="50" charset="0"/>
              </a:rPr>
              <a:t>A fost dezvoltat în </a:t>
            </a:r>
            <a:r>
              <a:rPr lang="en-US" sz="2600" b="1" dirty="0" err="1">
                <a:latin typeface="UT Sans" panose="00000500000000000000" pitchFamily="50" charset="0"/>
              </a:rPr>
              <a:t>Laboratorul</a:t>
            </a:r>
            <a:r>
              <a:rPr lang="en-US" sz="2600" b="1" dirty="0">
                <a:latin typeface="UT Sans" panose="00000500000000000000" pitchFamily="50" charset="0"/>
              </a:rPr>
              <a:t> de </a:t>
            </a:r>
            <a:r>
              <a:rPr lang="en-US" sz="2600" b="1" dirty="0" err="1">
                <a:latin typeface="UT Sans" panose="00000500000000000000" pitchFamily="50" charset="0"/>
              </a:rPr>
              <a:t>cercetare</a:t>
            </a:r>
            <a:r>
              <a:rPr lang="en-US" sz="2600" b="1" dirty="0">
                <a:latin typeface="UT Sans" panose="00000500000000000000" pitchFamily="50" charset="0"/>
              </a:rPr>
              <a:t> electronic</a:t>
            </a:r>
            <a:r>
              <a:rPr lang="ro-RO" sz="2600" b="1" dirty="0">
                <a:latin typeface="UT Sans" panose="00000500000000000000" pitchFamily="50" charset="0"/>
              </a:rPr>
              <a:t>ă</a:t>
            </a:r>
            <a:r>
              <a:rPr lang="en-US" sz="2600" dirty="0">
                <a:latin typeface="UT Sans" panose="00000500000000000000" pitchFamily="50" charset="0"/>
              </a:rPr>
              <a:t> </a:t>
            </a:r>
            <a:r>
              <a:rPr lang="ro-RO" sz="2600" dirty="0">
                <a:latin typeface="UT Sans" panose="00000500000000000000" pitchFamily="50" charset="0"/>
              </a:rPr>
              <a:t>din cadrul </a:t>
            </a:r>
            <a:r>
              <a:rPr lang="en-US" sz="2600" b="1" err="1">
                <a:latin typeface="UT Sans" panose="00000500000000000000" pitchFamily="50" charset="0"/>
              </a:rPr>
              <a:t>Universit</a:t>
            </a:r>
            <a:r>
              <a:rPr lang="ro-RO" sz="2600" b="1">
                <a:latin typeface="UT Sans" panose="00000500000000000000" pitchFamily="50" charset="0"/>
              </a:rPr>
              <a:t>ăț</a:t>
            </a:r>
            <a:r>
              <a:rPr lang="en-US" sz="2600" b="1">
                <a:latin typeface="UT Sans" panose="00000500000000000000" pitchFamily="50" charset="0"/>
              </a:rPr>
              <a:t>ii </a:t>
            </a:r>
            <a:r>
              <a:rPr lang="en-US" sz="2600" b="1" dirty="0">
                <a:latin typeface="UT Sans" panose="00000500000000000000" pitchFamily="50" charset="0"/>
              </a:rPr>
              <a:t>Berkeley din California</a:t>
            </a:r>
            <a:r>
              <a:rPr lang="ro-RO" sz="2600" dirty="0">
                <a:latin typeface="UT Sans" panose="00000500000000000000" pitchFamily="50" charset="0"/>
              </a:rPr>
              <a:t>, coordonator </a:t>
            </a:r>
            <a:r>
              <a:rPr lang="en-US" sz="2600" dirty="0" err="1">
                <a:latin typeface="UT Sans" panose="00000500000000000000" pitchFamily="50" charset="0"/>
              </a:rPr>
              <a:t>fiind</a:t>
            </a:r>
            <a:r>
              <a:rPr lang="en-US" sz="2600" dirty="0">
                <a:latin typeface="UT Sans" panose="00000500000000000000" pitchFamily="50" charset="0"/>
              </a:rPr>
              <a:t> </a:t>
            </a:r>
            <a:r>
              <a:rPr lang="ro-RO" sz="2600" dirty="0">
                <a:latin typeface="UT Sans" panose="00000500000000000000" pitchFamily="50" charset="0"/>
              </a:rPr>
              <a:t>prof. </a:t>
            </a:r>
            <a:r>
              <a:rPr lang="en-US" sz="2600" b="1" dirty="0">
                <a:latin typeface="UT Sans" panose="00000500000000000000" pitchFamily="50" charset="0"/>
              </a:rPr>
              <a:t>Donald O. Pederson</a:t>
            </a:r>
            <a:r>
              <a:rPr lang="ro-RO" sz="2600" dirty="0">
                <a:latin typeface="UT Sans" panose="00000500000000000000" pitchFamily="50" charset="0"/>
              </a:rPr>
              <a:t>;</a:t>
            </a:r>
          </a:p>
          <a:p>
            <a:pPr eaLnBrk="1" hangingPunct="1"/>
            <a:r>
              <a:rPr lang="ro-RO" sz="2600" dirty="0">
                <a:latin typeface="UT Sans" panose="00000500000000000000" pitchFamily="50" charset="0"/>
              </a:rPr>
              <a:t>La începutul anilor </a:t>
            </a:r>
            <a:r>
              <a:rPr lang="en-US" sz="2600" dirty="0">
                <a:latin typeface="UT Sans" panose="00000500000000000000" pitchFamily="50" charset="0"/>
              </a:rPr>
              <a:t>’70</a:t>
            </a:r>
            <a:r>
              <a:rPr lang="ro-RO" sz="2600" dirty="0">
                <a:latin typeface="UT Sans" panose="00000500000000000000" pitchFamily="50" charset="0"/>
              </a:rPr>
              <a:t> a fost creat, mai întâi, programul </a:t>
            </a:r>
            <a:r>
              <a:rPr lang="ro-RO" sz="2600" b="1" dirty="0">
                <a:latin typeface="UT Sans" panose="00000500000000000000" pitchFamily="50" charset="0"/>
              </a:rPr>
              <a:t>CANCER</a:t>
            </a:r>
            <a:r>
              <a:rPr lang="ro-RO" sz="2600" dirty="0">
                <a:latin typeface="UT Sans" panose="00000500000000000000" pitchFamily="50" charset="0"/>
              </a:rPr>
              <a:t> (</a:t>
            </a:r>
            <a:r>
              <a:rPr lang="en-US" sz="2600" u="sng" dirty="0">
                <a:latin typeface="UT Sans" panose="00000500000000000000" pitchFamily="50" charset="0"/>
              </a:rPr>
              <a:t>C</a:t>
            </a:r>
            <a:r>
              <a:rPr lang="en-US" sz="2600" dirty="0">
                <a:latin typeface="UT Sans" panose="00000500000000000000" pitchFamily="50" charset="0"/>
              </a:rPr>
              <a:t>omputer </a:t>
            </a:r>
            <a:r>
              <a:rPr lang="en-US" sz="2600" u="sng" dirty="0">
                <a:latin typeface="UT Sans" panose="00000500000000000000" pitchFamily="50" charset="0"/>
              </a:rPr>
              <a:t>A</a:t>
            </a:r>
            <a:r>
              <a:rPr lang="en-US" sz="2600" dirty="0">
                <a:latin typeface="UT Sans" panose="00000500000000000000" pitchFamily="50" charset="0"/>
              </a:rPr>
              <a:t>nalysis of </a:t>
            </a:r>
            <a:r>
              <a:rPr lang="en-US" sz="2600" u="sng" dirty="0">
                <a:latin typeface="UT Sans" panose="00000500000000000000" pitchFamily="50" charset="0"/>
              </a:rPr>
              <a:t>N</a:t>
            </a:r>
            <a:r>
              <a:rPr lang="en-US" sz="2600" dirty="0">
                <a:latin typeface="UT Sans" panose="00000500000000000000" pitchFamily="50" charset="0"/>
              </a:rPr>
              <a:t>on-Linear </a:t>
            </a:r>
            <a:r>
              <a:rPr lang="en-US" sz="2600" u="sng" dirty="0">
                <a:latin typeface="UT Sans" panose="00000500000000000000" pitchFamily="50" charset="0"/>
              </a:rPr>
              <a:t>C</a:t>
            </a:r>
            <a:r>
              <a:rPr lang="en-US" sz="2600" dirty="0">
                <a:latin typeface="UT Sans" panose="00000500000000000000" pitchFamily="50" charset="0"/>
              </a:rPr>
              <a:t>ircuits </a:t>
            </a:r>
            <a:r>
              <a:rPr lang="en-US" sz="2600" u="sng" dirty="0">
                <a:latin typeface="UT Sans" panose="00000500000000000000" pitchFamily="50" charset="0"/>
              </a:rPr>
              <a:t>E</a:t>
            </a:r>
            <a:r>
              <a:rPr lang="en-US" sz="2600" dirty="0">
                <a:latin typeface="UT Sans" panose="00000500000000000000" pitchFamily="50" charset="0"/>
              </a:rPr>
              <a:t>xcluding </a:t>
            </a:r>
            <a:r>
              <a:rPr lang="en-US" sz="2600" u="sng" dirty="0">
                <a:latin typeface="UT Sans" panose="00000500000000000000" pitchFamily="50" charset="0"/>
              </a:rPr>
              <a:t>R</a:t>
            </a:r>
            <a:r>
              <a:rPr lang="en-US" sz="2600" dirty="0">
                <a:latin typeface="UT Sans" panose="00000500000000000000" pitchFamily="50" charset="0"/>
              </a:rPr>
              <a:t>adiation</a:t>
            </a:r>
            <a:r>
              <a:rPr lang="ro-RO" sz="2600" dirty="0">
                <a:latin typeface="UT Sans" panose="00000500000000000000" pitchFamily="50" charset="0"/>
              </a:rPr>
              <a:t>);</a:t>
            </a:r>
          </a:p>
          <a:p>
            <a:pPr eaLnBrk="1" hangingPunct="1"/>
            <a:r>
              <a:rPr lang="ro-RO" sz="2600" dirty="0">
                <a:latin typeface="UT Sans" panose="00000500000000000000" pitchFamily="50" charset="0"/>
              </a:rPr>
              <a:t>În 1972 este realizat </a:t>
            </a:r>
            <a:r>
              <a:rPr lang="ro-RO" sz="2600" b="1" dirty="0">
                <a:latin typeface="UT Sans" panose="00000500000000000000" pitchFamily="50" charset="0"/>
              </a:rPr>
              <a:t>SPICE 1</a:t>
            </a:r>
            <a:r>
              <a:rPr lang="ro-RO" sz="2600" dirty="0">
                <a:latin typeface="UT Sans" panose="00000500000000000000" pitchFamily="50" charset="0"/>
              </a:rPr>
              <a:t> (scris în FORTRAN). Devine standard în industrie;</a:t>
            </a:r>
          </a:p>
          <a:p>
            <a:pPr eaLnBrk="1" hangingPunct="1"/>
            <a:r>
              <a:rPr lang="ro-RO" sz="2600" dirty="0">
                <a:latin typeface="UT Sans" panose="00000500000000000000" pitchFamily="50" charset="0"/>
              </a:rPr>
              <a:t>În 1975, </a:t>
            </a:r>
            <a:r>
              <a:rPr lang="ro-RO" sz="2600" b="1" dirty="0">
                <a:latin typeface="UT Sans" panose="00000500000000000000" pitchFamily="50" charset="0"/>
              </a:rPr>
              <a:t>SPICE 2</a:t>
            </a:r>
            <a:r>
              <a:rPr lang="ro-RO" sz="2600" dirty="0">
                <a:latin typeface="UT Sans" panose="00000500000000000000" pitchFamily="50" charset="0"/>
              </a:rPr>
              <a:t> (scris tot în FORTRAN) este pus </a:t>
            </a:r>
            <a:r>
              <a:rPr lang="ro-RO" sz="2600">
                <a:latin typeface="UT Sans" panose="00000500000000000000" pitchFamily="50" charset="0"/>
              </a:rPr>
              <a:t>la dispoziția </a:t>
            </a:r>
            <a:r>
              <a:rPr lang="ro-RO" sz="2600" dirty="0">
                <a:latin typeface="UT Sans" panose="00000500000000000000" pitchFamily="50" charset="0"/>
              </a:rPr>
              <a:t>publicului;</a:t>
            </a:r>
            <a:endParaRPr lang="en-US" sz="2600" dirty="0">
              <a:latin typeface="UT Sans" panose="00000500000000000000" pitchFamily="50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FA417A-8B3E-4027-BB2F-11BC74618BEA}" type="datetime1">
              <a:rPr lang="en-US" smtClean="0"/>
              <a:t>10/9/2018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940F54-31BD-4334-93D0-FC4F5DAD3D1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21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În 1985 apare </a:t>
            </a:r>
            <a:r>
              <a:rPr lang="ro-RO" b="1">
                <a:latin typeface="UT Sans" panose="00000500000000000000" pitchFamily="50" charset="0"/>
              </a:rPr>
              <a:t>SPICE 3</a:t>
            </a:r>
            <a:r>
              <a:rPr lang="ro-RO">
                <a:latin typeface="UT Sans" panose="00000500000000000000" pitchFamily="50" charset="0"/>
              </a:rPr>
              <a:t>, rescris în limbajul de programare C;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Anii </a:t>
            </a:r>
            <a:r>
              <a:rPr lang="en-US">
                <a:latin typeface="UT Sans" panose="00000500000000000000" pitchFamily="50" charset="0"/>
              </a:rPr>
              <a:t>’80</a:t>
            </a:r>
            <a:r>
              <a:rPr lang="ro-RO">
                <a:latin typeface="UT Sans" panose="00000500000000000000" pitchFamily="50" charset="0"/>
              </a:rPr>
              <a:t> şi mai târziu:</a:t>
            </a:r>
          </a:p>
          <a:p>
            <a:pPr lvl="1" eaLnBrk="1" hangingPunct="1"/>
            <a:r>
              <a:rPr lang="ro-RO" sz="2200">
                <a:latin typeface="UT Sans" panose="00000500000000000000" pitchFamily="50" charset="0"/>
              </a:rPr>
              <a:t>Apar versiuni comerciale - </a:t>
            </a:r>
            <a:r>
              <a:rPr lang="en-US" sz="2200">
                <a:latin typeface="UT Sans" panose="00000500000000000000" pitchFamily="50" charset="0"/>
              </a:rPr>
              <a:t>HSPICE, IS_SPICE </a:t>
            </a:r>
            <a:r>
              <a:rPr lang="ro-RO" sz="2200">
                <a:latin typeface="UT Sans" panose="00000500000000000000" pitchFamily="50" charset="0"/>
              </a:rPr>
              <a:t>şi</a:t>
            </a:r>
            <a:r>
              <a:rPr lang="en-US" sz="2200">
                <a:latin typeface="UT Sans" panose="00000500000000000000" pitchFamily="50" charset="0"/>
              </a:rPr>
              <a:t> MICROCAP</a:t>
            </a:r>
            <a:r>
              <a:rPr lang="ro-RO" sz="2200">
                <a:latin typeface="UT Sans" panose="00000500000000000000" pitchFamily="50" charset="0"/>
              </a:rPr>
              <a:t>;</a:t>
            </a:r>
          </a:p>
          <a:p>
            <a:pPr lvl="1" eaLnBrk="1" hangingPunct="1"/>
            <a:r>
              <a:rPr lang="en-US" sz="2200">
                <a:latin typeface="UT Sans" panose="00000500000000000000" pitchFamily="50" charset="0"/>
              </a:rPr>
              <a:t>MicroSim re</a:t>
            </a:r>
            <a:r>
              <a:rPr lang="ro-RO" sz="2200">
                <a:latin typeface="UT Sans" panose="00000500000000000000" pitchFamily="50" charset="0"/>
              </a:rPr>
              <a:t>a</a:t>
            </a:r>
            <a:r>
              <a:rPr lang="en-US" sz="2200">
                <a:latin typeface="UT Sans" panose="00000500000000000000" pitchFamily="50" charset="0"/>
              </a:rPr>
              <a:t>l</a:t>
            </a:r>
            <a:r>
              <a:rPr lang="ro-RO" sz="2200">
                <a:latin typeface="UT Sans" panose="00000500000000000000" pitchFamily="50" charset="0"/>
              </a:rPr>
              <a:t>iz</a:t>
            </a:r>
            <a:r>
              <a:rPr lang="en-US" sz="2200">
                <a:latin typeface="UT Sans" panose="00000500000000000000" pitchFamily="50" charset="0"/>
              </a:rPr>
              <a:t>ea</a:t>
            </a:r>
            <a:r>
              <a:rPr lang="ro-RO" sz="2200">
                <a:latin typeface="UT Sans" panose="00000500000000000000" pitchFamily="50" charset="0"/>
              </a:rPr>
              <a:t>ză</a:t>
            </a:r>
            <a:r>
              <a:rPr lang="en-US" sz="2200">
                <a:latin typeface="UT Sans" panose="00000500000000000000" pitchFamily="50" charset="0"/>
              </a:rPr>
              <a:t> PSPICE, </a:t>
            </a:r>
            <a:r>
              <a:rPr lang="ro-RO" sz="2200">
                <a:latin typeface="UT Sans" panose="00000500000000000000" pitchFamily="50" charset="0"/>
              </a:rPr>
              <a:t>prima versiune </a:t>
            </a:r>
            <a:r>
              <a:rPr lang="en-US" sz="2200">
                <a:latin typeface="UT Sans" panose="00000500000000000000" pitchFamily="50" charset="0"/>
              </a:rPr>
              <a:t>SPICE</a:t>
            </a:r>
            <a:r>
              <a:rPr lang="ro-RO" sz="2200">
                <a:latin typeface="UT Sans" panose="00000500000000000000" pitchFamily="50" charset="0"/>
              </a:rPr>
              <a:t> pentru</a:t>
            </a:r>
            <a:r>
              <a:rPr lang="en-US" sz="2200">
                <a:latin typeface="UT Sans" panose="00000500000000000000" pitchFamily="50" charset="0"/>
              </a:rPr>
              <a:t> PC</a:t>
            </a:r>
            <a:r>
              <a:rPr lang="ro-RO" sz="2200">
                <a:latin typeface="UT Sans" panose="00000500000000000000" pitchFamily="50" charset="0"/>
              </a:rPr>
              <a:t>;</a:t>
            </a:r>
          </a:p>
          <a:p>
            <a:pPr lvl="1" eaLnBrk="1" hangingPunct="1"/>
            <a:r>
              <a:rPr lang="en-US" sz="2200">
                <a:latin typeface="UT Sans" panose="00000500000000000000" pitchFamily="50" charset="0"/>
              </a:rPr>
              <a:t>Compani</a:t>
            </a:r>
            <a:r>
              <a:rPr lang="ro-RO" sz="2200">
                <a:latin typeface="UT Sans" panose="00000500000000000000" pitchFamily="50" charset="0"/>
              </a:rPr>
              <a:t>ile</a:t>
            </a:r>
            <a:r>
              <a:rPr lang="en-US" sz="2200">
                <a:latin typeface="UT Sans" panose="00000500000000000000" pitchFamily="50" charset="0"/>
              </a:rPr>
              <a:t> integr</a:t>
            </a:r>
            <a:r>
              <a:rPr lang="ro-RO" sz="2200">
                <a:latin typeface="UT Sans" panose="00000500000000000000" pitchFamily="50" charset="0"/>
              </a:rPr>
              <a:t>e</a:t>
            </a:r>
            <a:r>
              <a:rPr lang="en-US" sz="2200">
                <a:latin typeface="UT Sans" panose="00000500000000000000" pitchFamily="50" charset="0"/>
              </a:rPr>
              <a:t>a</a:t>
            </a:r>
            <a:r>
              <a:rPr lang="ro-RO" sz="2200">
                <a:latin typeface="UT Sans" panose="00000500000000000000" pitchFamily="50" charset="0"/>
              </a:rPr>
              <a:t>ză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versiunile de </a:t>
            </a:r>
            <a:r>
              <a:rPr lang="en-US" sz="2200">
                <a:latin typeface="UT Sans" panose="00000500000000000000" pitchFamily="50" charset="0"/>
              </a:rPr>
              <a:t>SPICE </a:t>
            </a:r>
            <a:r>
              <a:rPr lang="ro-RO" sz="2200">
                <a:latin typeface="UT Sans" panose="00000500000000000000" pitchFamily="50" charset="0"/>
              </a:rPr>
              <a:t>în pachetele de programe de desenare a circuitelor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(</a:t>
            </a:r>
            <a:r>
              <a:rPr lang="en-US" sz="2200" b="1">
                <a:latin typeface="UT Sans" panose="00000500000000000000" pitchFamily="50" charset="0"/>
              </a:rPr>
              <a:t>schematic</a:t>
            </a:r>
            <a:r>
              <a:rPr lang="ro-RO" sz="2200">
                <a:latin typeface="UT Sans" panose="00000500000000000000" pitchFamily="50" charset="0"/>
              </a:rPr>
              <a:t> sau </a:t>
            </a:r>
            <a:r>
              <a:rPr lang="ro-RO" sz="2200" b="1">
                <a:latin typeface="UT Sans" panose="00000500000000000000" pitchFamily="50" charset="0"/>
              </a:rPr>
              <a:t>capture</a:t>
            </a:r>
            <a:r>
              <a:rPr lang="ro-RO" sz="2200">
                <a:latin typeface="UT Sans" panose="00000500000000000000" pitchFamily="50" charset="0"/>
              </a:rPr>
              <a:t>) şi de proiectare a cablajelor imprimate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(</a:t>
            </a:r>
            <a:r>
              <a:rPr lang="en-US" sz="2200" b="1">
                <a:latin typeface="UT Sans" panose="00000500000000000000" pitchFamily="50" charset="0"/>
              </a:rPr>
              <a:t>layout</a:t>
            </a:r>
            <a:r>
              <a:rPr lang="ro-RO" sz="2200">
                <a:latin typeface="UT Sans" panose="00000500000000000000" pitchFamily="50" charset="0"/>
              </a:rPr>
              <a:t> sau </a:t>
            </a:r>
            <a:r>
              <a:rPr lang="ro-RO" sz="2200" b="1">
                <a:latin typeface="UT Sans" panose="00000500000000000000" pitchFamily="50" charset="0"/>
              </a:rPr>
              <a:t>PCB Editor</a:t>
            </a:r>
            <a:r>
              <a:rPr lang="ro-RO" sz="2200">
                <a:latin typeface="UT Sans" panose="00000500000000000000" pitchFamily="50" charset="0"/>
              </a:rPr>
              <a:t>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FA477F-F07C-4BCF-BC48-3C09292A802C}" type="datetime1">
              <a:rPr lang="en-US" smtClean="0"/>
              <a:t>10/9/2018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F04D4-ABEF-42CC-9E34-AF9A3E1AC5F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872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poate face:</a:t>
            </a:r>
          </a:p>
          <a:p>
            <a:pPr marL="879475" lvl="1" indent="-514350">
              <a:buClr>
                <a:srgbClr val="C00000"/>
              </a:buClr>
              <a:buFont typeface="+mj-lt"/>
              <a:buAutoNum type="arabicPeriod"/>
            </a:pPr>
            <a:r>
              <a:rPr lang="ro-RO" sz="2200" b="1">
                <a:solidFill>
                  <a:srgbClr val="C00000"/>
                </a:solidFill>
                <a:latin typeface="UT Sans" panose="00000500000000000000" pitchFamily="50" charset="0"/>
              </a:rPr>
              <a:t>în modul text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prin precizarea tipului de componentă cu litere caracteristice (R, C, V, ...), a nodurilor din circuit între care este conectată componenta şi valoarea sau modelul Spice;</a:t>
            </a:r>
          </a:p>
          <a:p>
            <a:pPr marL="879475" lvl="1" indent="-514350">
              <a:buClr>
                <a:srgbClr val="C00000"/>
              </a:buClr>
              <a:buFont typeface="+mj-lt"/>
              <a:buAutoNum type="arabicPeriod"/>
            </a:pPr>
            <a:r>
              <a:rPr lang="ro-RO" sz="2200" b="1">
                <a:solidFill>
                  <a:srgbClr val="C00000"/>
                </a:solidFill>
                <a:latin typeface="UT Sans" panose="00000500000000000000" pitchFamily="50" charset="0"/>
              </a:rPr>
              <a:t>în modul grafic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prin desenarea circuitului utilizând simbolurile din circuitele electrice şi electronice. Fiecare simbol poate avea ataşat modelul Spice şi amprenta necesară realizării cablajului imprimat (footprint).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Descrierea circuitelor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6D087-AF7E-4AB3-8DDB-D434A5A10B0C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Arhitectura programului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96D9B-6181-4635-AABA-CEF1883F092E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65647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Reprezintă </a:t>
            </a:r>
            <a:r>
              <a:rPr lang="vi-VN" sz="2000"/>
              <a:t>interacțiunea dintre simulatorul PSPICE propriu-zis</a:t>
            </a:r>
            <a:r>
              <a:rPr lang="ro-RO" sz="2000">
                <a:latin typeface="UT Sans" panose="00000500000000000000" pitchFamily="50" charset="0"/>
              </a:rPr>
              <a:t> cu fişierele de intrare şi de ieşire.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/>
              <a:t>fişierele de intrare descriu circuitul şi conțin informațiile despre analizele ce urmează </a:t>
            </a:r>
            <a:r>
              <a:rPr lang="ro-RO" sz="2000">
                <a:latin typeface="UT Sans" panose="00000500000000000000" pitchFamily="50" charset="0"/>
              </a:rPr>
              <a:t>să fie </a:t>
            </a:r>
            <a:r>
              <a:rPr lang="vi-VN" sz="2000"/>
              <a:t>efectua</a:t>
            </a:r>
            <a:r>
              <a:rPr lang="ro-RO" sz="2000">
                <a:latin typeface="UT Sans" panose="00000500000000000000" pitchFamily="50" charset="0"/>
              </a:rPr>
              <a:t>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/>
              <a:t>fişierele de ieşire conțin rezultatele simulării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en-US" sz="2000">
              <a:latin typeface="UT Sans" panose="000005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562100"/>
            <a:ext cx="33813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19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>
                <a:latin typeface="UT Sans" panose="00000500000000000000" pitchFamily="50" charset="0"/>
              </a:rPr>
              <a:t>Pasul 1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descrierea tip text</a:t>
            </a:r>
            <a:r>
              <a:rPr lang="ro-RO">
                <a:latin typeface="UT Sans" panose="00000500000000000000" pitchFamily="50" charset="0"/>
              </a:rPr>
              <a:t>, utilizatorul introduce lista de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conexiuni (netlist) </a:t>
            </a:r>
            <a:r>
              <a:rPr lang="en-US">
                <a:latin typeface="UT Sans" panose="00000500000000000000" pitchFamily="50" charset="0"/>
              </a:rPr>
              <a:t>=&gt; un fi</a:t>
            </a:r>
            <a:r>
              <a:rPr lang="ro-RO">
                <a:latin typeface="UT Sans" panose="00000500000000000000" pitchFamily="50" charset="0"/>
              </a:rPr>
              <a:t>şier text cu extensia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.CIR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descrierea grafică </a:t>
            </a:r>
            <a:r>
              <a:rPr lang="en-US">
                <a:latin typeface="UT Sans" panose="00000500000000000000" pitchFamily="50" charset="0"/>
              </a:rPr>
              <a:t>se desenea</a:t>
            </a:r>
            <a:r>
              <a:rPr lang="ro-RO">
                <a:latin typeface="UT Sans" panose="00000500000000000000" pitchFamily="50" charset="0"/>
              </a:rPr>
              <a:t>ză schema cu ajutorul unor simboluri grafice iar apoi schema este convertită în netlist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D8BB03-31E7-479A-AC54-9EDAFFF859D6}" type="datetime1">
              <a:rPr lang="en-US" smtClean="0"/>
              <a:t>10/9/2018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Cum lucrează SPICE?</a:t>
            </a:r>
            <a:endParaRPr lang="en-US" sz="3200">
              <a:latin typeface="UT Sans" panose="00000500000000000000" pitchFamily="5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4114800"/>
            <a:ext cx="7391400" cy="2274332"/>
            <a:chOff x="990600" y="4114800"/>
            <a:chExt cx="7391400" cy="2274332"/>
          </a:xfrm>
        </p:grpSpPr>
        <p:grpSp>
          <p:nvGrpSpPr>
            <p:cNvPr id="2" name="Group 1"/>
            <p:cNvGrpSpPr/>
            <p:nvPr/>
          </p:nvGrpSpPr>
          <p:grpSpPr>
            <a:xfrm>
              <a:off x="990600" y="4114800"/>
              <a:ext cx="7391400" cy="1981200"/>
              <a:chOff x="990600" y="4419600"/>
              <a:chExt cx="7391400" cy="1981200"/>
            </a:xfrm>
          </p:grpSpPr>
          <p:pic>
            <p:nvPicPr>
              <p:cNvPr id="1332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0600" y="4419600"/>
                <a:ext cx="2231337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2" name="TextBox 8"/>
              <p:cNvSpPr txBox="1">
                <a:spLocks noChangeArrowheads="1"/>
              </p:cNvSpPr>
              <p:nvPr/>
            </p:nvSpPr>
            <p:spPr bwMode="auto">
              <a:xfrm>
                <a:off x="4343400" y="4800600"/>
                <a:ext cx="40386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V_V1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0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DC 0Vdc AC 1Vac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C_C1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OUT 1n 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R_R1 OUT 0 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1k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3505200" y="5181600"/>
                <a:ext cx="4572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43000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0070C0"/>
                  </a:solidFill>
                  <a:latin typeface="UT Sans" panose="00000500000000000000" pitchFamily="50" charset="0"/>
                </a:rPr>
                <a:t>Descriere grafică</a:t>
              </a:r>
              <a:endParaRPr lang="en-US">
                <a:solidFill>
                  <a:srgbClr val="0070C0"/>
                </a:solidFill>
                <a:latin typeface="UT Sans" panose="00000500000000000000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8368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FF0000"/>
                  </a:solidFill>
                  <a:latin typeface="UT Sans" panose="00000500000000000000" pitchFamily="50" charset="0"/>
                </a:rPr>
                <a:t>Descriere tip text</a:t>
              </a:r>
              <a:endParaRPr lang="en-US">
                <a:solidFill>
                  <a:srgbClr val="FF0000"/>
                </a:solidFill>
                <a:latin typeface="UT Sans" panose="00000500000000000000" pitchFamily="50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0999"/>
            <a:ext cx="1600200" cy="23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06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>
                <a:latin typeface="UT Sans" panose="00000500000000000000" pitchFamily="50" charset="0"/>
              </a:rPr>
              <a:t>Pasul 1</a:t>
            </a:r>
            <a:r>
              <a:rPr lang="en-US" b="1">
                <a:latin typeface="UT Sans" panose="00000500000000000000" pitchFamily="50" charset="0"/>
              </a:rPr>
              <a:t> –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Observație</a:t>
            </a:r>
            <a:endParaRPr lang="ro-RO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Dacă NU se denumesc nodurile de către utilizator (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in</a:t>
            </a:r>
            <a:r>
              <a:rPr lang="ro-RO">
                <a:latin typeface="UT Sans" panose="00000500000000000000" pitchFamily="50" charset="0"/>
              </a:rPr>
              <a:t>, respectiv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out</a:t>
            </a:r>
            <a:r>
              <a:rPr lang="ro-RO">
                <a:latin typeface="UT Sans" panose="00000500000000000000" pitchFamily="50" charset="0"/>
              </a:rPr>
              <a:t>), atunci 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</a:rPr>
              <a:t>Orcad Capture </a:t>
            </a:r>
            <a:r>
              <a:rPr lang="ro-RO">
                <a:latin typeface="UT Sans" panose="00000500000000000000" pitchFamily="50" charset="0"/>
              </a:rPr>
              <a:t>numerotează nodurile automat.</a:t>
            </a:r>
          </a:p>
          <a:p>
            <a:pPr eaLnBrk="1" hangingPunct="1"/>
            <a:r>
              <a:rPr lang="ro-RO" u="sng">
                <a:solidFill>
                  <a:srgbClr val="FF0000"/>
                </a:solidFill>
                <a:latin typeface="UT Sans" panose="00000500000000000000" pitchFamily="50" charset="0"/>
              </a:rPr>
              <a:t>Dezavantajul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 numerotării automate: utilizatorul nu are control clar asupra nodurilor.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6472DC-32C6-42D9-8411-C5A5D10FFB5D}" type="datetime1">
              <a:rPr lang="en-US" smtClean="0"/>
              <a:t>10/9/2018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Cum lucrează SPICE?</a:t>
            </a:r>
            <a:endParaRPr lang="en-US" sz="3200">
              <a:latin typeface="UT Sans" panose="00000500000000000000" pitchFamily="50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81000"/>
            <a:ext cx="1752600" cy="155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52400" y="4267200"/>
            <a:ext cx="8839200" cy="2286000"/>
            <a:chOff x="76200" y="4038600"/>
            <a:chExt cx="89916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4724400" y="4341674"/>
              <a:ext cx="4343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****     CIRCUIT DESCRIPTION</a:t>
              </a:r>
              <a:endParaRPr lang="ro-RO" b="1">
                <a:solidFill>
                  <a:srgbClr val="7030A0"/>
                </a:solidFill>
              </a:endParaRPr>
            </a:p>
            <a:p>
              <a:endParaRPr lang="ro-RO" b="1">
                <a:solidFill>
                  <a:srgbClr val="7030A0"/>
                </a:solidFill>
              </a:endParaRPr>
            </a:p>
            <a:p>
              <a:r>
                <a:rPr lang="pt-BR" b="1">
                  <a:solidFill>
                    <a:srgbClr val="7030A0"/>
                  </a:solidFill>
                </a:rPr>
                <a:t>R_R1         0 N00969  1k 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V_V1         N00959 0 DC 0Vdc AC 1Vac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C_C1         N00959 N00969  1n</a:t>
              </a:r>
              <a:endParaRPr lang="ro-RO" b="1">
                <a:solidFill>
                  <a:srgbClr val="7030A0"/>
                </a:solidFill>
              </a:endParaRPr>
            </a:p>
            <a:p>
              <a:r>
                <a:rPr lang="en-US" b="1">
                  <a:solidFill>
                    <a:srgbClr val="7030A0"/>
                  </a:solidFill>
                </a:rPr>
                <a:t>.END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810000" y="50292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038600"/>
              <a:ext cx="428822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7162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Generalit</a:t>
            </a:r>
            <a:r>
              <a:rPr lang="ro-RO">
                <a:latin typeface="UT Sans" panose="00000500000000000000" pitchFamily="50" charset="0"/>
              </a:rPr>
              <a:t>ăți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Semestrul 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44BF-DBAF-4068-ABEA-1D41963A4A00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888" y="2216948"/>
            <a:ext cx="289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  <a:latin typeface="UT Sans" panose="00000500000000000000" pitchFamily="50" charset="0"/>
              </a:rPr>
              <a:t>S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ărbători legale: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30 noiembrie (vineri)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1 Decembrie (sâmbătă)</a:t>
            </a:r>
            <a:endParaRPr lang="en-US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87DA39-9637-4F61-BECB-D67423B59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45729"/>
              </p:ext>
            </p:extLst>
          </p:nvPr>
        </p:nvGraphicFramePr>
        <p:xfrm>
          <a:off x="3352800" y="1495912"/>
          <a:ext cx="5562600" cy="505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547082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41941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07669594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Săpt.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Data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Activitate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15151258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1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 – </a:t>
                      </a:r>
                      <a:r>
                        <a:rPr lang="en-US" sz="1400" baseline="0">
                          <a:latin typeface="UT Sans" panose="00000500000000000000" pitchFamily="50" charset="0"/>
                        </a:rPr>
                        <a:t>5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Intro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08560175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8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1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36593129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5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19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763225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26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40178581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5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29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7833743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6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5.11 – 9.11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L5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79721037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7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12.11 – 16.11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L6</a:t>
                      </a:r>
                      <a:endParaRPr lang="en-US" sz="1400">
                        <a:solidFill>
                          <a:schemeClr val="tx1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89136859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8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19.11 – 23.11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0070C0"/>
                          </a:solidFill>
                          <a:latin typeface="UT Sans" panose="00000500000000000000" pitchFamily="50" charset="0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542720420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9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26.11 – </a:t>
                      </a:r>
                      <a:r>
                        <a:rPr lang="ro-RO" sz="1400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30.11</a:t>
                      </a:r>
                      <a:endParaRPr lang="en-US" sz="1400">
                        <a:solidFill>
                          <a:srgbClr val="FF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UT Sans" panose="00000500000000000000" pitchFamily="50" charset="0"/>
                        </a:rPr>
                        <a:t>colocv.1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2869854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3.12 – 7.12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7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1499064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10.12 – 14.12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8</a:t>
                      </a:r>
                      <a:endParaRPr lang="en-US" sz="1400" b="1">
                        <a:solidFill>
                          <a:srgbClr val="FF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6519440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17.12 – 21.12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9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27400983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Vacanță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22.12 –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 6.01.18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----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53509475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7.01 – 11.01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0070C0"/>
                          </a:solidFill>
                          <a:latin typeface="UT Sans" panose="00000500000000000000" pitchFamily="50" charset="0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85386186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14.01 – 18.01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C00000"/>
                          </a:solidFill>
                          <a:latin typeface="UT Sans" panose="00000500000000000000" pitchFamily="50" charset="0"/>
                        </a:rPr>
                        <a:t>colocv.2</a:t>
                      </a:r>
                      <a:endParaRPr lang="en-US" sz="1400" b="1">
                        <a:solidFill>
                          <a:srgbClr val="C0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4783672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UT Sans" panose="00000500000000000000" pitchFamily="50" charset="0"/>
                        </a:rPr>
                        <a:t>Sesiunea de iarnă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UT Sans" panose="00000500000000000000" pitchFamily="50" charset="0"/>
                        </a:rPr>
                        <a:t>19.01 – 17.02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 b="1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4 săpt.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2173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04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>
                <a:latin typeface="UT Sans" panose="00000500000000000000" pitchFamily="50" charset="0"/>
              </a:rPr>
              <a:t>Pasul 2</a:t>
            </a:r>
            <a:r>
              <a:rPr lang="ro-RO">
                <a:latin typeface="UT Sans" panose="00000500000000000000" pitchFamily="50" charset="0"/>
              </a:rPr>
              <a:t> -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Rularea simulării</a:t>
            </a:r>
          </a:p>
          <a:p>
            <a:r>
              <a:rPr lang="ro-RO">
                <a:latin typeface="UT Sans" panose="00000500000000000000" pitchFamily="50" charset="0"/>
              </a:rPr>
              <a:t>SPICE citeşte fişierul netlist şi efectuează analizele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cerute;</a:t>
            </a:r>
          </a:p>
          <a:p>
            <a:r>
              <a:rPr lang="ro-RO">
                <a:latin typeface="UT Sans" panose="00000500000000000000" pitchFamily="50" charset="0"/>
              </a:rPr>
              <a:t>Rezultatele sunt puse: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într-un fişier tip text cu extensia </a:t>
            </a:r>
            <a:r>
              <a:rPr lang="en-US" sz="2400" b="1">
                <a:solidFill>
                  <a:srgbClr val="FF0000"/>
                </a:solidFill>
                <a:latin typeface="UT Sans" panose="00000500000000000000" pitchFamily="50" charset="0"/>
              </a:rPr>
              <a:t>*.OUT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numit</a:t>
            </a:r>
            <a:r>
              <a:rPr lang="ro-RO" sz="3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FIŞIER DE IEŞIRE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într-un fişier binar de date, având extensia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UT Sans" panose="00000500000000000000" pitchFamily="50" charset="0"/>
              </a:rPr>
              <a:t>*.DAT</a:t>
            </a:r>
            <a:r>
              <a:rPr lang="ro-RO" sz="2400">
                <a:latin typeface="UT Sans" panose="00000500000000000000" pitchFamily="50" charset="0"/>
              </a:rPr>
              <a:t>, care, dacă analizele cerute necesită reprezentare grafică, permite reprezentarea grafică a oricărei tensiuni din nodurile circuitului, respectiv a oricărui curent din laturile circuitului.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3F34F2-7D99-4E4D-9EB6-191CB735EDC8}" type="datetime1">
              <a:rPr lang="en-US" smtClean="0"/>
              <a:t>10/9/2018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445290-02A4-4E7A-BC82-2406A23642F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Cum lucrează SPICE?</a:t>
            </a:r>
            <a:endParaRPr lang="en-US" sz="3200">
              <a:latin typeface="UT Sans" panose="000005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0999"/>
            <a:ext cx="1600200" cy="23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>
                <a:latin typeface="UT Sans" panose="00000500000000000000" pitchFamily="50" charset="0"/>
              </a:rPr>
              <a:t>Pasul 3</a:t>
            </a:r>
            <a:r>
              <a:rPr lang="ro-RO">
                <a:latin typeface="UT Sans" panose="00000500000000000000" pitchFamily="50" charset="0"/>
              </a:rPr>
              <a:t> -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Vizualizarea rezultatelor simulării</a:t>
            </a:r>
          </a:p>
          <a:p>
            <a:r>
              <a:rPr lang="ro-RO" sz="2200">
                <a:latin typeface="UT Sans" panose="00000500000000000000" pitchFamily="50" charset="0"/>
              </a:rPr>
              <a:t>Se face în fişierul de ieşire (*.OUT), în format tip text, </a:t>
            </a:r>
            <a:br>
              <a:rPr lang="en-US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indiferent dacă descrierea circuitului este în modul text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sau în modul grafic;</a:t>
            </a:r>
          </a:p>
          <a:p>
            <a:r>
              <a:rPr lang="ro-RO" sz="2200">
                <a:latin typeface="UT Sans" panose="00000500000000000000" pitchFamily="50" charset="0"/>
              </a:rPr>
              <a:t>Vizualizarea grafică a formelor de undă rezultate şi cuprinse în fişierele de tipul *.DAT (postprocesarea grafică). Se poate spune că SPICE dispune de un “osciloscop soft” pentru vizualizarea formelor de undă.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B2A386-88B5-4B95-9D5A-45F257FD3021}" type="datetime1">
              <a:rPr lang="en-US" smtClean="0"/>
              <a:t>10/9/2018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7460B7-9E13-4783-B598-9C74256F10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Cum lucrează SPICE?</a:t>
            </a:r>
            <a:endParaRPr lang="en-US" sz="3200">
              <a:latin typeface="UT Sans" panose="00000500000000000000" pitchFamily="50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09600" y="5360121"/>
            <a:ext cx="838200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524000" y="5105400"/>
            <a:ext cx="6348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UT Sans Medium" panose="00000500000000000000" pitchFamily="50" charset="0"/>
              </a:rPr>
              <a:t>Buton care permite vizualizarea fi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</a:rPr>
              <a:t>ş</a:t>
            </a:r>
            <a:r>
              <a:rPr lang="en-US">
                <a:solidFill>
                  <a:srgbClr val="7030A0"/>
                </a:solidFill>
                <a:latin typeface="UT Sans Medium" panose="00000500000000000000" pitchFamily="50" charset="0"/>
              </a:rPr>
              <a:t>ierului de ie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</a:rPr>
              <a:t>ş</a:t>
            </a:r>
            <a:r>
              <a:rPr lang="en-US">
                <a:solidFill>
                  <a:srgbClr val="7030A0"/>
                </a:solidFill>
                <a:latin typeface="UT Sans Medium" panose="00000500000000000000" pitchFamily="50" charset="0"/>
              </a:rPr>
              <a:t>ire *.OUT</a:t>
            </a:r>
            <a:endParaRPr lang="ro-RO">
              <a:solidFill>
                <a:srgbClr val="7030A0"/>
              </a:solidFill>
              <a:latin typeface="UT Sans Medium" panose="00000500000000000000" pitchFamily="50" charset="0"/>
            </a:endParaRPr>
          </a:p>
          <a:p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</a:rPr>
              <a:t>(în fereastra de postprocesare grafică)</a:t>
            </a:r>
            <a:endParaRPr lang="en-US">
              <a:solidFill>
                <a:srgbClr val="7030A0"/>
              </a:solidFill>
              <a:latin typeface="UT Sans Medium" panose="00000500000000000000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0999"/>
            <a:ext cx="1600200" cy="2398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52265"/>
            <a:ext cx="304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4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CEE6A2-85BB-483C-8B96-9841E4A5C27D}" type="datetime1">
              <a:rPr lang="en-US" smtClean="0"/>
              <a:t>10/9/2018</a:t>
            </a:fld>
            <a:endParaRPr lang="en-US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77F7DC-E542-4E29-BD95-D14A0C61575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Algoritmul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9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2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4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Esența SPICE o constituie </a:t>
            </a:r>
            <a:r>
              <a:rPr lang="en-US" sz="2400" b="1">
                <a:solidFill>
                  <a:srgbClr val="C00000"/>
                </a:solidFill>
                <a:latin typeface="UT Sans" panose="00000500000000000000" pitchFamily="50" charset="0"/>
              </a:rPr>
              <a:t>analiza nodală</a:t>
            </a:r>
            <a:r>
              <a:rPr lang="en-US" sz="24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en-US" sz="2400">
                <a:latin typeface="UT Sans" panose="00000500000000000000" pitchFamily="50" charset="0"/>
              </a:rPr>
              <a:t>(blocurile 3 şi 4) realizată prin definirea matricei nodale şi prin rezolvarea ecuațiilor nodale ale circuitului pentru tensiuni.</a:t>
            </a:r>
          </a:p>
        </p:txBody>
      </p:sp>
      <p:sp>
        <p:nvSpPr>
          <p:cNvPr id="16395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396" name="Group 120"/>
          <p:cNvGrpSpPr>
            <a:grpSpLocks/>
          </p:cNvGrpSpPr>
          <p:nvPr/>
        </p:nvGrpSpPr>
        <p:grpSpPr bwMode="auto">
          <a:xfrm>
            <a:off x="381000" y="1524000"/>
            <a:ext cx="4284663" cy="4765675"/>
            <a:chOff x="2187" y="2697"/>
            <a:chExt cx="6748" cy="7506"/>
          </a:xfrm>
        </p:grpSpPr>
        <p:sp>
          <p:nvSpPr>
            <p:cNvPr id="16398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399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0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1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2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3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4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5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6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7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8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9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0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6438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1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2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3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4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5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6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6436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7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8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9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0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1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2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3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4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5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6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7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8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29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0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1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32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33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34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5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397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7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52CCE1-700C-41FC-83A1-67D179BB70DF}" type="datetime1">
              <a:rPr lang="en-US" smtClean="0"/>
              <a:t>10/9/2018</a:t>
            </a:fld>
            <a:endParaRPr lang="en-US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06EC1-F2F2-4E1C-A804-1408409A0A6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Algoritmul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741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6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8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514350">
              <a:buFont typeface="Lucida Sans Unicode" pitchFamily="34" charset="0"/>
              <a:buAutoNum type="arabicPeriod" startAt="2"/>
            </a:pPr>
            <a:r>
              <a:rPr lang="en-US" sz="2400">
                <a:latin typeface="UT Sans" panose="00000500000000000000" pitchFamily="50" charset="0"/>
              </a:rPr>
              <a:t>Bucla interioară (2 - 6) găseşte soluția pentru </a:t>
            </a:r>
            <a:r>
              <a:rPr lang="en-US" sz="2400" b="1">
                <a:latin typeface="UT Sans" panose="00000500000000000000" pitchFamily="50" charset="0"/>
              </a:rPr>
              <a:t>circuitele neliniare</a:t>
            </a:r>
            <a:r>
              <a:rPr lang="en-US" sz="2400">
                <a:latin typeface="UT Sans" panose="00000500000000000000" pitchFamily="50" charset="0"/>
              </a:rPr>
              <a:t>. Dispozitivele neliniare se înlocuiesc prin modele echivalente liniare. Se efectuează mai multe </a:t>
            </a:r>
            <a:r>
              <a:rPr lang="en-US" sz="2400" b="1">
                <a:latin typeface="UT Sans" panose="00000500000000000000" pitchFamily="50" charset="0"/>
              </a:rPr>
              <a:t>iterații</a:t>
            </a:r>
            <a:r>
              <a:rPr lang="en-US" sz="2400">
                <a:latin typeface="UT Sans" panose="00000500000000000000" pitchFamily="50" charset="0"/>
              </a:rPr>
              <a:t> până când calculele </a:t>
            </a:r>
            <a:r>
              <a:rPr lang="en-US" sz="2400" b="1">
                <a:latin typeface="UT Sans" panose="00000500000000000000" pitchFamily="50" charset="0"/>
              </a:rPr>
              <a:t>converg</a:t>
            </a:r>
            <a:r>
              <a:rPr lang="en-US" sz="2400">
                <a:latin typeface="UT Sans" panose="00000500000000000000" pitchFamily="50" charset="0"/>
              </a:rPr>
              <a:t> spre o soluție.</a:t>
            </a:r>
          </a:p>
        </p:txBody>
      </p:sp>
      <p:sp>
        <p:nvSpPr>
          <p:cNvPr id="17419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420" name="Group 120"/>
          <p:cNvGrpSpPr>
            <a:grpSpLocks/>
          </p:cNvGrpSpPr>
          <p:nvPr/>
        </p:nvGrpSpPr>
        <p:grpSpPr bwMode="auto">
          <a:xfrm>
            <a:off x="381000" y="1524000"/>
            <a:ext cx="4284663" cy="4765675"/>
            <a:chOff x="2187" y="2697"/>
            <a:chExt cx="6748" cy="7506"/>
          </a:xfrm>
        </p:grpSpPr>
        <p:sp>
          <p:nvSpPr>
            <p:cNvPr id="17422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3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4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5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6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7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8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9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0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1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2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3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34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7462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35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39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40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7460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41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3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4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5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6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7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8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9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50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1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2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3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4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5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56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7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8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9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7421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4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6912D8-FA1F-4573-81C6-A861FEC32DBB}" type="datetime1">
              <a:rPr lang="en-US" smtClean="0"/>
              <a:t>10/9/2018</a:t>
            </a:fld>
            <a:endParaRPr lang="en-US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D11E4E-2866-4DF8-AFDD-3756856ADE2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Algoritmul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8438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0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 startAt="3"/>
            </a:pPr>
            <a:r>
              <a:rPr lang="en-US" sz="2400">
                <a:latin typeface="UT Sans" panose="00000500000000000000" pitchFamily="50" charset="0"/>
              </a:rPr>
              <a:t>Bucla exterioară (7 - 9), împreună cu bucla interioară, realizează o </a:t>
            </a:r>
            <a:r>
              <a:rPr lang="en-US" sz="2400" b="1">
                <a:latin typeface="UT Sans" panose="00000500000000000000" pitchFamily="50" charset="0"/>
              </a:rPr>
              <a:t>analiză în timp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(în cazul </a:t>
            </a:r>
            <a:r>
              <a:rPr lang="en-US" sz="2400">
                <a:latin typeface="UT Sans" panose="00000500000000000000" pitchFamily="50" charset="0"/>
              </a:rPr>
              <a:t>pre</a:t>
            </a:r>
            <a:r>
              <a:rPr lang="ro-RO" sz="2400">
                <a:latin typeface="UT Sans" panose="00000500000000000000" pitchFamily="50" charset="0"/>
              </a:rPr>
              <a:t>z</a:t>
            </a:r>
            <a:r>
              <a:rPr lang="en-US" sz="2400">
                <a:latin typeface="UT Sans" panose="00000500000000000000" pitchFamily="50" charset="0"/>
              </a:rPr>
              <a:t>ent</a:t>
            </a:r>
            <a:r>
              <a:rPr lang="ro-RO" sz="2400">
                <a:latin typeface="UT Sans" panose="00000500000000000000" pitchFamily="50" charset="0"/>
              </a:rPr>
              <a:t>at) </a:t>
            </a:r>
            <a:r>
              <a:rPr lang="en-US" sz="2400">
                <a:latin typeface="UT Sans" panose="00000500000000000000" pitchFamily="50" charset="0"/>
              </a:rPr>
              <a:t>creând modele liniare echivalente pentru componentele acumulatoare de energie </a:t>
            </a:r>
            <a:r>
              <a:rPr lang="ro-RO" sz="2400">
                <a:latin typeface="UT Sans" panose="00000500000000000000" pitchFamily="50" charset="0"/>
              </a:rPr>
              <a:t>(</a:t>
            </a:r>
            <a:r>
              <a:rPr lang="en-US" sz="2400">
                <a:latin typeface="UT Sans" panose="00000500000000000000" pitchFamily="50" charset="0"/>
              </a:rPr>
              <a:t>capacitoare şi inductoare</a:t>
            </a:r>
            <a:r>
              <a:rPr lang="ro-RO" sz="2400">
                <a:latin typeface="UT Sans" panose="00000500000000000000" pitchFamily="50" charset="0"/>
              </a:rPr>
              <a:t>)</a:t>
            </a:r>
            <a:r>
              <a:rPr lang="en-US" sz="2400">
                <a:latin typeface="UT Sans" panose="00000500000000000000" pitchFamily="50" charset="0"/>
              </a:rPr>
              <a:t> şi alegând cele mai bune puncte de timp.</a:t>
            </a:r>
          </a:p>
        </p:txBody>
      </p:sp>
      <p:sp>
        <p:nvSpPr>
          <p:cNvPr id="18443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44" name="Group 120"/>
          <p:cNvGrpSpPr>
            <a:grpSpLocks/>
          </p:cNvGrpSpPr>
          <p:nvPr/>
        </p:nvGrpSpPr>
        <p:grpSpPr bwMode="auto">
          <a:xfrm>
            <a:off x="381000" y="1524000"/>
            <a:ext cx="4284663" cy="4765675"/>
            <a:chOff x="2187" y="2697"/>
            <a:chExt cx="6748" cy="7506"/>
          </a:xfrm>
        </p:grpSpPr>
        <p:sp>
          <p:nvSpPr>
            <p:cNvPr id="18446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7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8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9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0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1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2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3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4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5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6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7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58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8486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59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0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1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2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3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64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8484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65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6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7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68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9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70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1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2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3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4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5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76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7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8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9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80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81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82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83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8445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8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Masa se notează </a:t>
            </a:r>
            <a:r>
              <a:rPr lang="en-US">
                <a:latin typeface="UT Sans" panose="00000500000000000000" pitchFamily="50" charset="0"/>
              </a:rPr>
              <a:t>totdeauna </a:t>
            </a:r>
            <a:r>
              <a:rPr lang="ro-RO">
                <a:latin typeface="UT Sans" panose="00000500000000000000" pitchFamily="50" charset="0"/>
              </a:rPr>
              <a:t>cu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0</a:t>
            </a:r>
            <a:r>
              <a:rPr lang="ro-RO">
                <a:latin typeface="UT Sans" panose="00000500000000000000" pitchFamily="50" charset="0"/>
              </a:rPr>
              <a:t> (zero);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Nodurile care se pot restrânge la unul singur au un singur nume (număr sau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şir alfanumeric</a:t>
            </a:r>
            <a:r>
              <a:rPr lang="ro-RO">
                <a:latin typeface="UT Sans" panose="00000500000000000000" pitchFamily="50" charset="0"/>
              </a:rPr>
              <a:t>);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/>
          </a:p>
          <a:p>
            <a:pPr eaLnBrk="1" hangingPunct="1"/>
            <a:endParaRPr lang="ro-RO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Punctul de înseriere a două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componente se consideră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nod şi se numerotează</a:t>
            </a:r>
            <a:r>
              <a:rPr lang="en-US">
                <a:latin typeface="UT Sans" panose="00000500000000000000" pitchFamily="50" charset="0"/>
              </a:rPr>
              <a:t>: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en-US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3B94EB-26A6-4177-8DDC-1EAEB6FF0426}" type="datetime1">
              <a:rPr lang="en-US" smtClean="0"/>
              <a:t>10/9/2018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37A554-C155-4478-8316-0BA61CA0AC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SPICE se bazează pe o </a:t>
            </a:r>
            <a:r>
              <a:rPr lang="ro-RO" sz="3200">
                <a:latin typeface="UT Sans Medium" panose="00000500000000000000" pitchFamily="50" charset="0"/>
              </a:rPr>
              <a:t>analiză nodală</a:t>
            </a:r>
            <a:endParaRPr lang="en-US" sz="3200">
              <a:latin typeface="UT Sans Medium" panose="00000500000000000000" pitchFamily="50" charset="0"/>
            </a:endParaRP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645724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267200"/>
            <a:ext cx="2781300" cy="20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800600" y="4648199"/>
            <a:ext cx="2418644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98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Primul câmp începe cu </a:t>
            </a:r>
            <a:r>
              <a:rPr lang="en-US" sz="2400">
                <a:latin typeface="UT Sans" panose="00000500000000000000" pitchFamily="50" charset="0"/>
              </a:rPr>
              <a:t>o </a:t>
            </a:r>
            <a:r>
              <a:rPr lang="ro-RO" sz="2400">
                <a:latin typeface="UT Sans" panose="00000500000000000000" pitchFamily="50" charset="0"/>
              </a:rPr>
              <a:t>literă caracteristică (R, C, Q,...)</a:t>
            </a:r>
            <a:r>
              <a:rPr lang="en-US" sz="2400">
                <a:latin typeface="UT Sans" panose="00000500000000000000" pitchFamily="50" charset="0"/>
              </a:rPr>
              <a:t>, urmat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de</a:t>
            </a:r>
            <a:r>
              <a:rPr lang="ro-RO" sz="2400">
                <a:latin typeface="UT Sans" panose="00000500000000000000" pitchFamily="50" charset="0"/>
              </a:rPr>
              <a:t> un şir alfanumeric;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Urmează 2 sau mai multe câmpuri</a:t>
            </a:r>
            <a:r>
              <a:rPr lang="en-US" sz="2400">
                <a:latin typeface="UT Sans" panose="00000500000000000000" pitchFamily="50" charset="0"/>
              </a:rPr>
              <a:t>, care reprezint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nodurile în care se conectează componenta;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După noduri urmează </a:t>
            </a:r>
            <a:r>
              <a:rPr lang="ro-RO" sz="2400">
                <a:solidFill>
                  <a:srgbClr val="7030A0"/>
                </a:solidFill>
                <a:latin typeface="UT Sans Medium" panose="00000500000000000000" pitchFamily="50" charset="0"/>
              </a:rPr>
              <a:t>valoarea</a:t>
            </a:r>
            <a:r>
              <a:rPr lang="ro-RO" sz="2400">
                <a:latin typeface="UT Sans" panose="00000500000000000000" pitchFamily="50" charset="0"/>
              </a:rPr>
              <a:t> (unde este cazul) sau </a:t>
            </a:r>
            <a:r>
              <a:rPr lang="ro-RO" sz="2400">
                <a:solidFill>
                  <a:srgbClr val="7030A0"/>
                </a:solidFill>
                <a:latin typeface="UT Sans Medium" panose="00000500000000000000" pitchFamily="50" charset="0"/>
              </a:rPr>
              <a:t>numele modelului </a:t>
            </a:r>
            <a:r>
              <a:rPr lang="ro-RO" sz="2400">
                <a:latin typeface="UT Sans" panose="00000500000000000000" pitchFamily="50" charset="0"/>
              </a:rPr>
              <a:t>(la componentele complexe);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Între câmpuri se folosesc </a:t>
            </a:r>
            <a:r>
              <a:rPr lang="ro-RO" sz="2400" b="1">
                <a:solidFill>
                  <a:srgbClr val="7030A0"/>
                </a:solidFill>
                <a:latin typeface="UT Sans Medium" panose="00000500000000000000" pitchFamily="50" charset="0"/>
              </a:rPr>
              <a:t>separatori</a:t>
            </a:r>
            <a:r>
              <a:rPr lang="ro-RO" sz="2400">
                <a:solidFill>
                  <a:srgbClr val="7030A0"/>
                </a:solidFill>
                <a:latin typeface="UT Sans Medium" panose="00000500000000000000" pitchFamily="50" charset="0"/>
              </a:rPr>
              <a:t>:</a:t>
            </a:r>
            <a:endParaRPr lang="en-US" sz="2400">
              <a:solidFill>
                <a:srgbClr val="7030A0"/>
              </a:solidFill>
              <a:latin typeface="UT Sans Medium" panose="00000500000000000000" pitchFamily="50" charset="0"/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  <a:latin typeface="UT Sans Medium" panose="00000500000000000000" pitchFamily="50" charset="0"/>
              </a:rPr>
              <a:t>Spațiu</a:t>
            </a:r>
            <a:endParaRPr lang="en-US" sz="2000">
              <a:solidFill>
                <a:srgbClr val="7030A0"/>
              </a:solidFill>
              <a:latin typeface="UT Sans Medium" panose="00000500000000000000" pitchFamily="50" charset="0"/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  <a:latin typeface="UT Sans Medium" panose="00000500000000000000" pitchFamily="50" charset="0"/>
              </a:rPr>
              <a:t>Tab</a:t>
            </a:r>
            <a:endParaRPr lang="en-US" sz="2000">
              <a:solidFill>
                <a:srgbClr val="7030A0"/>
              </a:solidFill>
              <a:latin typeface="UT Sans Medium" panose="00000500000000000000" pitchFamily="50" charset="0"/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  <a:latin typeface="UT Sans Medium" panose="00000500000000000000" pitchFamily="50" charset="0"/>
              </a:rPr>
              <a:t>Virgula</a:t>
            </a:r>
            <a:endParaRPr lang="en-US" sz="2000">
              <a:solidFill>
                <a:srgbClr val="7030A0"/>
              </a:solidFill>
              <a:latin typeface="UT Sans Medium" panose="00000500000000000000" pitchFamily="50" charset="0"/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  <a:latin typeface="UT Sans Medium" panose="00000500000000000000" pitchFamily="50" charset="0"/>
              </a:rPr>
              <a:t>(</a:t>
            </a:r>
            <a:endParaRPr lang="en-US" sz="2000">
              <a:solidFill>
                <a:srgbClr val="7030A0"/>
              </a:solidFill>
              <a:latin typeface="UT Sans Medium" panose="00000500000000000000" pitchFamily="50" charset="0"/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  <a:latin typeface="UT Sans Medium" panose="00000500000000000000" pitchFamily="50" charset="0"/>
              </a:rPr>
              <a:t>)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591946-4FE8-4214-BF67-536F5F8BA70E}" type="datetime1">
              <a:rPr lang="en-US" smtClean="0"/>
              <a:t>10/9/2018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9FCA39-626A-41D8-889B-311F70C02E3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Descrierea componentelor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3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Descrierea componentelor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Începe cu o literă caracteristică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83A4-0E73-495A-8625-FA66AB5ED36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107041"/>
              </p:ext>
            </p:extLst>
          </p:nvPr>
        </p:nvGraphicFramePr>
        <p:xfrm>
          <a:off x="457199" y="2133600"/>
          <a:ext cx="8305801" cy="457199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6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latin typeface="UT Sans" panose="00000500000000000000" pitchFamily="50" charset="0"/>
                        </a:rPr>
                        <a:t>Dispozitive pasive</a:t>
                      </a:r>
                      <a:endParaRPr lang="en-US" sz="1200" b="1">
                        <a:solidFill>
                          <a:srgbClr val="FFFF00"/>
                        </a:solidFill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latin typeface="UT Sans" panose="00000500000000000000" pitchFamily="50" charset="0"/>
                        </a:rPr>
                        <a:t>Surse independente</a:t>
                      </a:r>
                      <a:endParaRPr lang="en-US" sz="1200" b="1">
                        <a:solidFill>
                          <a:srgbClr val="FFFF00"/>
                        </a:solidFill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latin typeface="UT Sans" panose="00000500000000000000" pitchFamily="50" charset="0"/>
                        </a:rPr>
                        <a:t>Surse comandate</a:t>
                      </a:r>
                      <a:endParaRPr lang="en-US" sz="1200" b="1">
                        <a:solidFill>
                          <a:srgbClr val="FFFF00"/>
                        </a:solidFill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latin typeface="UT Sans" panose="00000500000000000000" pitchFamily="50" charset="0"/>
                        </a:rPr>
                        <a:t>Comutatoare ideale</a:t>
                      </a:r>
                      <a:endParaRPr lang="en-US" sz="1200" b="1">
                        <a:solidFill>
                          <a:srgbClr val="FFFF00"/>
                        </a:solidFill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latin typeface="UT Sans" panose="00000500000000000000" pitchFamily="50" charset="0"/>
                        </a:rPr>
                        <a:t>Dispozitive semiconductoare</a:t>
                      </a:r>
                      <a:endParaRPr lang="en-US" sz="1200" b="1">
                        <a:solidFill>
                          <a:srgbClr val="FFFF00"/>
                        </a:solidFill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R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- rezistență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V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sursă de tensiune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E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sursă de tensiune comandată în tensiune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S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comutator controlat în tensiune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D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- dioda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C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- condensator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I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sursă de curent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G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sursa de curent comandată în tensiune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W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comutator controlat în curent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Q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tranzistor bipolar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L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bobină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H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sursă de tensiune comandată în curent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J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Tranzistor cu efect de câmp cu poartă joncțiune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K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cuplaj inductiv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F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sursa de curent comandată în curent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M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Tranzistor cu efect de câmp metal-oxid-semiconductor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T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linie de transmisiune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>
                          <a:latin typeface="UT Sans" panose="00000500000000000000" pitchFamily="50" charset="0"/>
                        </a:rPr>
                        <a:t>B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 – Tranzistor cu efect de câmp GaAs</a:t>
                      </a:r>
                      <a:endParaRPr lang="en-US" sz="1400">
                        <a:latin typeface="UT Sans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51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O linie </a:t>
            </a:r>
            <a:r>
              <a:rPr lang="ro-RO">
                <a:latin typeface="UT Sans" panose="00000500000000000000" pitchFamily="50" charset="0"/>
              </a:rPr>
              <a:t>de comentariu începe cu asterisc (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*</a:t>
            </a:r>
            <a:r>
              <a:rPr lang="ro-RO">
                <a:latin typeface="UT Sans" panose="00000500000000000000" pitchFamily="50" charset="0"/>
              </a:rPr>
              <a:t>) în prima coloană;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Punct şi virgulă (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;</a:t>
            </a:r>
            <a:r>
              <a:rPr lang="ro-RO">
                <a:latin typeface="UT Sans" panose="00000500000000000000" pitchFamily="50" charset="0"/>
              </a:rPr>
              <a:t>) după descrierea unei componente permite înserarea unui comentariu.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Exemple:</a:t>
            </a:r>
          </a:p>
          <a:p>
            <a:pPr marL="457200" indent="-457200">
              <a:buNone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>
                <a:solidFill>
                  <a:srgbClr val="7030A0"/>
                </a:solidFill>
                <a:latin typeface="UT Sans" panose="00000500000000000000" pitchFamily="50" charset="0"/>
              </a:rPr>
              <a:t>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  <a:latin typeface="UT Sans" panose="00000500000000000000" pitchFamily="50" charset="0"/>
              </a:rPr>
              <a:t>	</a:t>
            </a:r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*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ro-RO" sz="2400">
                <a:solidFill>
                  <a:srgbClr val="7030A0"/>
                </a:solidFill>
                <a:latin typeface="UT Sans" panose="00000500000000000000" pitchFamily="50" charset="0"/>
              </a:rPr>
              <a:t>descrierea circuitului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  <a:latin typeface="UT Sans" panose="00000500000000000000" pitchFamily="50" charset="0"/>
              </a:rPr>
              <a:t>	R1	  1  2  1k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  <a:latin typeface="UT Sans" panose="00000500000000000000" pitchFamily="50" charset="0"/>
              </a:rPr>
              <a:t>	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latin typeface="UT Sans" panose="00000500000000000000" pitchFamily="50" charset="0"/>
              </a:rPr>
              <a:t>sau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latin typeface="UT Sans" panose="00000500000000000000" pitchFamily="50" charset="0"/>
              </a:rPr>
              <a:t>	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RL	  5  0  10k</a:t>
            </a:r>
            <a:r>
              <a:rPr lang="ro-RO" sz="2800" b="1">
                <a:solidFill>
                  <a:srgbClr val="C00000"/>
                </a:solidFill>
                <a:latin typeface="UT Sans" panose="00000500000000000000" pitchFamily="50" charset="0"/>
              </a:rPr>
              <a:t>;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 RL = rezistenta de sarcina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C47CAB-B168-4583-94D6-C7FE3DC6A91A}" type="datetime1">
              <a:rPr lang="en-US" smtClean="0"/>
              <a:t>10/9/2018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C3EA72-839C-4421-9E87-CC286825D8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Descrierea componentelor de circuit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CD3634-DE30-4651-91EA-73877BD6FF73}"/>
              </a:ext>
            </a:extLst>
          </p:cNvPr>
          <p:cNvSpPr/>
          <p:nvPr/>
        </p:nvSpPr>
        <p:spPr>
          <a:xfrm>
            <a:off x="228600" y="3810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D84D0C-C02A-4CCF-A6BB-09156A7F58D2}"/>
              </a:ext>
            </a:extLst>
          </p:cNvPr>
          <p:cNvSpPr/>
          <p:nvPr/>
        </p:nvSpPr>
        <p:spPr>
          <a:xfrm rot="5400000">
            <a:off x="2476500" y="5181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7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Continuarea pe linia urm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toare a unei </a:t>
            </a:r>
            <a:r>
              <a:rPr lang="ro-RO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escrieri</a:t>
            </a:r>
            <a:r>
              <a:rPr lang="ro-RO">
                <a:latin typeface="UT Sans" panose="00000500000000000000" pitchFamily="50" charset="0"/>
              </a:rPr>
              <a:t> sau </a:t>
            </a:r>
            <a:r>
              <a:rPr lang="en-US">
                <a:latin typeface="UT Sans" panose="00000500000000000000" pitchFamily="50" charset="0"/>
              </a:rPr>
              <a:t>instruc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iuni</a:t>
            </a:r>
            <a:r>
              <a:rPr lang="ro-RO">
                <a:latin typeface="UT Sans" panose="00000500000000000000" pitchFamily="50" charset="0"/>
              </a:rPr>
              <a:t> s</a:t>
            </a:r>
            <a:r>
              <a:rPr lang="en-US">
                <a:latin typeface="UT Sans" panose="00000500000000000000" pitchFamily="50" charset="0"/>
              </a:rPr>
              <a:t>e face cu un plus (</a:t>
            </a:r>
            <a:r>
              <a:rPr lang="en-US" sz="2800" b="1">
                <a:solidFill>
                  <a:srgbClr val="C00000"/>
                </a:solidFill>
                <a:latin typeface="UT Sans" panose="00000500000000000000" pitchFamily="50" charset="0"/>
              </a:rPr>
              <a:t>+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prima coloan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 liniei urm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toare.</a:t>
            </a:r>
          </a:p>
          <a:p>
            <a:r>
              <a:rPr lang="en-US">
                <a:latin typeface="UT Sans" panose="00000500000000000000" pitchFamily="50" charset="0"/>
              </a:rPr>
              <a:t>Exemplu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Varianta de descriere a unei surse independente de tensiune sinusoidal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:</a:t>
            </a:r>
          </a:p>
          <a:p>
            <a:pPr lvl="1">
              <a:buNone/>
            </a:pPr>
            <a:r>
              <a:rPr lang="en-US">
                <a:solidFill>
                  <a:srgbClr val="7030A0"/>
                </a:solidFill>
                <a:latin typeface="UT Sans Medium" panose="00000500000000000000" pitchFamily="50" charset="0"/>
              </a:rPr>
              <a:t>V1	1	0</a:t>
            </a:r>
          </a:p>
          <a:p>
            <a:pPr lvl="1">
              <a:buNone/>
            </a:pPr>
            <a:r>
              <a:rPr lang="en-US" sz="2400" b="1">
                <a:solidFill>
                  <a:srgbClr val="C00000"/>
                </a:solidFill>
                <a:latin typeface="UT Sans Medium" panose="00000500000000000000" pitchFamily="50" charset="0"/>
              </a:rPr>
              <a:t>+</a:t>
            </a:r>
            <a:r>
              <a:rPr lang="en-US">
                <a:solidFill>
                  <a:srgbClr val="7030A0"/>
                </a:solidFill>
                <a:latin typeface="UT Sans Medium" panose="00000500000000000000" pitchFamily="50" charset="0"/>
              </a:rPr>
              <a:t>sin(0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</a:rPr>
              <a:t>   </a:t>
            </a:r>
            <a:r>
              <a:rPr lang="en-US">
                <a:solidFill>
                  <a:srgbClr val="7030A0"/>
                </a:solidFill>
                <a:latin typeface="UT Sans Medium" panose="00000500000000000000" pitchFamily="50" charset="0"/>
              </a:rPr>
              <a:t>310V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</a:rPr>
              <a:t>   </a:t>
            </a:r>
            <a:r>
              <a:rPr lang="en-US">
                <a:solidFill>
                  <a:srgbClr val="7030A0"/>
                </a:solidFill>
                <a:latin typeface="UT Sans Medium" panose="00000500000000000000" pitchFamily="50" charset="0"/>
              </a:rPr>
              <a:t>50Hz)</a:t>
            </a:r>
          </a:p>
          <a:p>
            <a:pPr lvl="1">
              <a:buNone/>
            </a:pPr>
            <a:endParaRPr lang="ro-RO" u="sng">
              <a:latin typeface="UT Sans" panose="00000500000000000000" pitchFamily="50" charset="0"/>
            </a:endParaRPr>
          </a:p>
          <a:p>
            <a:pPr marL="182880" lvl="1"/>
            <a:r>
              <a:rPr lang="en-US" sz="2400" b="1">
                <a:latin typeface="UT Sans" panose="00000500000000000000" pitchFamily="50" charset="0"/>
              </a:rPr>
              <a:t>Observa</a:t>
            </a:r>
            <a:r>
              <a:rPr lang="ro-RO" sz="2400" b="1">
                <a:latin typeface="UT Sans" panose="00000500000000000000" pitchFamily="50" charset="0"/>
              </a:rPr>
              <a:t>ț</a:t>
            </a:r>
            <a:r>
              <a:rPr lang="en-US" sz="2400" b="1">
                <a:latin typeface="UT Sans" panose="00000500000000000000" pitchFamily="50" charset="0"/>
              </a:rPr>
              <a:t>ie </a:t>
            </a:r>
            <a:r>
              <a:rPr lang="en-US" sz="2400">
                <a:latin typeface="UT Sans" panose="00000500000000000000" pitchFamily="50" charset="0"/>
              </a:rPr>
              <a:t>pe schema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en-US" sz="2400">
                <a:latin typeface="UT Sans" panose="00000500000000000000" pitchFamily="50" charset="0"/>
              </a:rPr>
              <a:t>desenat</a:t>
            </a:r>
            <a:r>
              <a:rPr lang="ro-RO" sz="2400">
                <a:latin typeface="UT Sans" panose="00000500000000000000" pitchFamily="50" charset="0"/>
              </a:rPr>
              <a:t>ă </a:t>
            </a:r>
            <a:r>
              <a:rPr lang="en-US" sz="2400">
                <a:latin typeface="UT Sans" panose="00000500000000000000" pitchFamily="50" charset="0"/>
              </a:rPr>
              <a:t>apare sub forma: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Descrierea componentelor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DBB50-89CB-4B6B-B23D-57053C4FB0EE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826329"/>
            <a:ext cx="3505200" cy="2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5240ACA-F60C-4B2B-8113-0CF2BE37D28D}"/>
              </a:ext>
            </a:extLst>
          </p:cNvPr>
          <p:cNvSpPr/>
          <p:nvPr/>
        </p:nvSpPr>
        <p:spPr>
          <a:xfrm rot="2142709">
            <a:off x="114300" y="4224426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Generalit</a:t>
            </a:r>
            <a:r>
              <a:rPr lang="ro-RO">
                <a:latin typeface="UT Sans" panose="00000500000000000000" pitchFamily="50" charset="0"/>
              </a:rPr>
              <a:t>ăți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ro-RO" dirty="0">
                <a:latin typeface="UT Sans" panose="00000500000000000000" pitchFamily="50" charset="0"/>
              </a:rPr>
              <a:t>Structura </a:t>
            </a:r>
            <a:r>
              <a:rPr lang="en-US" dirty="0" err="1">
                <a:latin typeface="UT Sans" panose="00000500000000000000" pitchFamily="50" charset="0"/>
              </a:rPr>
              <a:t>disciplinei</a:t>
            </a:r>
            <a:r>
              <a:rPr lang="en-US" dirty="0">
                <a:latin typeface="UT Sans" panose="00000500000000000000" pitchFamily="50" charset="0"/>
              </a:rPr>
              <a:t> “MODELE SPICE”</a:t>
            </a:r>
            <a:r>
              <a:rPr lang="ro-RO" dirty="0">
                <a:latin typeface="UT Sans" panose="00000500000000000000" pitchFamily="50" charset="0"/>
              </a:rPr>
              <a:t>: 1C + 2L</a:t>
            </a:r>
          </a:p>
          <a:p>
            <a:pPr marL="457200" indent="-457200">
              <a:buFont typeface="+mj-lt"/>
              <a:buAutoNum type="alphaUcPeriod"/>
            </a:pPr>
            <a:r>
              <a:rPr lang="ro-RO" dirty="0">
                <a:latin typeface="UT Sans" panose="00000500000000000000" pitchFamily="50" charset="0"/>
              </a:rPr>
              <a:t>3 puncte </a:t>
            </a:r>
            <a:r>
              <a:rPr lang="ro-RO">
                <a:latin typeface="UT Sans" panose="00000500000000000000" pitchFamily="50" charset="0"/>
              </a:rPr>
              <a:t>de credit</a:t>
            </a:r>
          </a:p>
          <a:p>
            <a:pPr marL="457200" indent="-457200">
              <a:buFont typeface="+mj-lt"/>
              <a:buAutoNum type="alphaUcPeriod"/>
            </a:pPr>
            <a:r>
              <a:rPr lang="ro-RO">
                <a:latin typeface="UT Sans" panose="00000500000000000000" pitchFamily="50" charset="0"/>
              </a:rPr>
              <a:t>Forma de verificare: </a:t>
            </a:r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COLOCVIU</a:t>
            </a:r>
          </a:p>
          <a:p>
            <a:pPr lvl="1"/>
            <a:r>
              <a:rPr lang="ro-RO" u="sng">
                <a:latin typeface="UT Sans" panose="00000500000000000000" pitchFamily="50" charset="0"/>
              </a:rPr>
              <a:t>Primul colocviu</a:t>
            </a:r>
            <a:r>
              <a:rPr lang="ro-RO">
                <a:latin typeface="UT Sans" panose="00000500000000000000" pitchFamily="50" charset="0"/>
              </a:rPr>
              <a:t> – după primele </a:t>
            </a:r>
            <a:r>
              <a:rPr lang="ro-RO" u="sng">
                <a:latin typeface="UT Sans" panose="00000500000000000000" pitchFamily="50" charset="0"/>
              </a:rPr>
              <a:t>6 lucrări de laborator</a:t>
            </a:r>
            <a:r>
              <a:rPr lang="ro-RO">
                <a:latin typeface="UT Sans" panose="00000500000000000000" pitchFamily="50" charset="0"/>
              </a:rPr>
              <a:t>: desenare circuit, editare componente, simulare SPICE, descrierea tip text a circuitelor (componente, analize SPICE – conform curs)</a:t>
            </a:r>
          </a:p>
          <a:p>
            <a:pPr lvl="1"/>
            <a:r>
              <a:rPr lang="ro-RO" u="sng">
                <a:latin typeface="UT Sans" panose="00000500000000000000" pitchFamily="50" charset="0"/>
              </a:rPr>
              <a:t>Al doile colocviu</a:t>
            </a:r>
            <a:r>
              <a:rPr lang="ro-RO">
                <a:latin typeface="UT Sans" panose="00000500000000000000" pitchFamily="50" charset="0"/>
              </a:rPr>
              <a:t> – după următoarele </a:t>
            </a:r>
            <a:r>
              <a:rPr lang="ro-RO" u="sng">
                <a:latin typeface="UT Sans" panose="00000500000000000000" pitchFamily="50" charset="0"/>
              </a:rPr>
              <a:t>3 lucrări de laborator</a:t>
            </a:r>
            <a:r>
              <a:rPr lang="ro-RO">
                <a:latin typeface="UT Sans" panose="00000500000000000000" pitchFamily="50" charset="0"/>
              </a:rPr>
              <a:t>: proiectarea PCB (printed circuit board – circuitul imprimat)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NOTA = 0,6xCOLOCVIU 1 + 0,3xCOLOCVIU 2 + max.1PUNCT prezența la CURS</a:t>
            </a:r>
          </a:p>
          <a:p>
            <a:r>
              <a:rPr lang="ro-RO">
                <a:latin typeface="UT Sans" panose="00000500000000000000" pitchFamily="50" charset="0"/>
              </a:rPr>
              <a:t>La colocvii se prezintă referatele de laborator completate, tipărite şi îndosariate.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0C579-CC41-4A21-988D-8712A517E3E8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00BEA-E847-44E7-98A7-6FF8721EA3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13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Încep cu </a:t>
            </a:r>
            <a:r>
              <a:rPr lang="ro-RO">
                <a:solidFill>
                  <a:srgbClr val="C00000"/>
                </a:solidFill>
                <a:latin typeface="UT Sans Medium" panose="00000500000000000000" pitchFamily="50" charset="0"/>
              </a:rPr>
              <a:t>punct</a:t>
            </a:r>
            <a:r>
              <a:rPr lang="ro-RO">
                <a:latin typeface="UT Sans" panose="00000500000000000000" pitchFamily="50" charset="0"/>
              </a:rPr>
              <a:t> în prima coloană;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La instrucțiunea de titlu </a:t>
            </a:r>
            <a:r>
              <a:rPr lang="ro-RO">
                <a:solidFill>
                  <a:srgbClr val="C00000"/>
                </a:solidFill>
                <a:latin typeface="UT Sans Medium" panose="00000500000000000000" pitchFamily="50" charset="0"/>
              </a:rPr>
              <a:t>NU</a:t>
            </a:r>
            <a:r>
              <a:rPr lang="ro-RO">
                <a:latin typeface="UT Sans" panose="00000500000000000000" pitchFamily="50" charset="0"/>
              </a:rPr>
              <a:t> se trece punct în prima coloană. Instrucțiunea de titlu este o linie de text.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Exemple de analize (instrucțiuni):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.LIB  </a:t>
            </a:r>
            <a:r>
              <a:rPr lang="en-US" sz="2400">
                <a:solidFill>
                  <a:srgbClr val="0070C0"/>
                </a:solidFill>
                <a:latin typeface="UT Sans Medium" panose="00000500000000000000" pitchFamily="50" charset="0"/>
              </a:rPr>
              <a:t>cale\librarie.lib</a:t>
            </a:r>
            <a:r>
              <a:rPr lang="en-US" sz="2400">
                <a:latin typeface="UT Sans Medium" panose="00000500000000000000" pitchFamily="50" charset="0"/>
              </a:rPr>
              <a:t> </a:t>
            </a:r>
            <a:r>
              <a:rPr lang="en-US" sz="2400">
                <a:latin typeface="UT Sans" panose="00000500000000000000" pitchFamily="50" charset="0"/>
              </a:rPr>
              <a:t>– </a:t>
            </a:r>
            <a:r>
              <a:rPr lang="ro-RO" sz="2400">
                <a:latin typeface="UT Sans" panose="00000500000000000000" pitchFamily="50" charset="0"/>
              </a:rPr>
              <a:t>aduce modelul unei componente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.DC  Vx  val1  val2  pas </a:t>
            </a:r>
            <a:r>
              <a:rPr lang="ro-RO" sz="2400">
                <a:latin typeface="UT Sans" panose="00000500000000000000" pitchFamily="50" charset="0"/>
              </a:rPr>
              <a:t>– analiză de c.c.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.OP </a:t>
            </a:r>
            <a:r>
              <a:rPr lang="ro-RO" sz="2400">
                <a:latin typeface="UT Sans" panose="00000500000000000000" pitchFamily="50" charset="0"/>
              </a:rPr>
              <a:t>– determinarea PSF-ului (operating point)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.AC  dec  pct/dec  f_start  f_stop</a:t>
            </a:r>
            <a:r>
              <a:rPr lang="ro-RO" sz="2400">
                <a:latin typeface="UT Sans Medium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– analiza în frecvență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.TRAN  pas  t_analiză  t_start  pas_max</a:t>
            </a:r>
            <a:r>
              <a:rPr lang="ro-RO" sz="2400">
                <a:solidFill>
                  <a:srgbClr val="7030A0"/>
                </a:solidFill>
                <a:latin typeface="UT Sans Medium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– analiză în timp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.FOUR  f_centrală  var_ies</a:t>
            </a:r>
            <a:r>
              <a:rPr lang="ro-RO" sz="2400">
                <a:solidFill>
                  <a:srgbClr val="7030A0"/>
                </a:solidFill>
                <a:latin typeface="UT Sans Medium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– analiză Fourier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.PROBE </a:t>
            </a:r>
            <a:r>
              <a:rPr lang="ro-RO" sz="2400">
                <a:latin typeface="UT Sans" panose="00000500000000000000" pitchFamily="50" charset="0"/>
              </a:rPr>
              <a:t>– determină SPICE să culeagă datele necesare postprocesării grafice (pentru afişarea formelor de undă)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168BB8-7509-4D5A-9AD9-7CEB389E88C2}" type="datetime1">
              <a:rPr lang="en-US" smtClean="0"/>
              <a:t>10/9/2018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C542C2-F3D0-4CC9-97EF-E2CC1837920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Instruc</a:t>
            </a:r>
            <a:r>
              <a:rPr lang="ro-RO" sz="3200">
                <a:latin typeface="UT Sans" panose="00000500000000000000" pitchFamily="50" charset="0"/>
              </a:rPr>
              <a:t>țiunile</a:t>
            </a:r>
            <a:endParaRPr lang="en-US" sz="3200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37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Orice număr poate fi urmat de unul din următorii </a:t>
            </a:r>
            <a:r>
              <a:rPr lang="ro-RO" sz="2400">
                <a:solidFill>
                  <a:srgbClr val="C00000"/>
                </a:solidFill>
                <a:latin typeface="UT Sans Medium" panose="00000500000000000000" pitchFamily="50" charset="0"/>
              </a:rPr>
              <a:t>factori de scală</a:t>
            </a:r>
            <a:r>
              <a:rPr lang="ro-RO" sz="2400">
                <a:latin typeface="UT Sans" panose="00000500000000000000" pitchFamily="50" charset="0"/>
              </a:rPr>
              <a:t>:</a:t>
            </a: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Observații:</a:t>
            </a:r>
          </a:p>
          <a:p>
            <a:pPr lvl="2" eaLnBrk="1" hangingPunct="1"/>
            <a:r>
              <a:rPr lang="ro-RO" sz="1800">
                <a:latin typeface="UT Sans" panose="00000500000000000000" pitchFamily="50" charset="0"/>
              </a:rPr>
              <a:t>PSPICE nu este key (case) sensitive de aceea mega se notează MEG</a:t>
            </a:r>
          </a:p>
          <a:p>
            <a:pPr lvl="2" eaLnBrk="1" hangingPunct="1"/>
            <a:r>
              <a:rPr lang="ro-RO" sz="1800">
                <a:latin typeface="UT Sans" panose="00000500000000000000" pitchFamily="50" charset="0"/>
              </a:rPr>
              <a:t>40MIL≅1mm (1MIL = 1inch</a:t>
            </a:r>
            <a:r>
              <a:rPr lang="en-US" sz="1800">
                <a:latin typeface="UT Sans" panose="00000500000000000000" pitchFamily="50" charset="0"/>
              </a:rPr>
              <a:t>/</a:t>
            </a:r>
            <a:r>
              <a:rPr lang="ro-RO" sz="1800">
                <a:latin typeface="UT Sans" panose="00000500000000000000" pitchFamily="50" charset="0"/>
              </a:rPr>
              <a:t>1000 = 25,4mm/1000=0,0254mm=25,4µm)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7DB0F2-BBC7-424C-A46A-41F479667D7B}" type="datetime1">
              <a:rPr lang="en-US" smtClean="0"/>
              <a:t>10/9/2018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B768B5-9B9F-4C6A-92F9-2BD678B5A02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Factorii de scală</a:t>
            </a:r>
            <a:endParaRPr lang="en-US" sz="3200">
              <a:latin typeface="UT Sans" panose="00000500000000000000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10355"/>
              </p:ext>
            </p:extLst>
          </p:nvPr>
        </p:nvGraphicFramePr>
        <p:xfrm>
          <a:off x="914400" y="2514600"/>
          <a:ext cx="7315200" cy="21335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T=tera=10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=1E12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M=mili=10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-3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=1E-3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G=giga=10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=1E9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U=micro=10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-6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=1E-6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MEG=mega=10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=1E6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N=nano=10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-9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=1E-9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K=kilo=10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=1E3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P=pico=10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-12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=1E-12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MIL=25,4*10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-6</a:t>
                      </a:r>
                      <a:endParaRPr lang="en-US" sz="2400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F=femto=10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-15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UT Sans Medium" panose="00000500000000000000" pitchFamily="50" charset="0"/>
                        </a:rPr>
                        <a:t>=1E-15</a:t>
                      </a:r>
                      <a:endParaRPr lang="en-US" sz="2400" b="1">
                        <a:solidFill>
                          <a:srgbClr val="7030A0"/>
                        </a:solidFill>
                        <a:latin typeface="UT Sans Medium" panose="00000500000000000000" pitchFamily="50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62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SzPct val="100000"/>
              <a:defRPr/>
            </a:pPr>
            <a:r>
              <a:rPr lang="ro-RO">
                <a:latin typeface="UT Sans" panose="00000500000000000000" pitchFamily="50" charset="0"/>
              </a:rPr>
              <a:t>Se utilizează la: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Descrierea unei rezistențe de 1M</a:t>
            </a:r>
            <a:r>
              <a:rPr lang="el-GR">
                <a:latin typeface="+mj-lt"/>
                <a:cs typeface="Times New Roman"/>
              </a:rPr>
              <a:t>Ω</a:t>
            </a:r>
            <a:r>
              <a:rPr lang="ro-RO">
                <a:latin typeface="UT Sans" panose="00000500000000000000" pitchFamily="50" charset="0"/>
                <a:cs typeface="Times New Roman"/>
              </a:rPr>
              <a:t>, de exemplu</a:t>
            </a:r>
          </a:p>
          <a:p>
            <a:pPr marL="0" indent="0" eaLnBrk="1" fontAlgn="auto" hangingPunct="1">
              <a:spcAft>
                <a:spcPts val="0"/>
              </a:spcAft>
              <a:buSzPct val="100000"/>
              <a:buNone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  <a:cs typeface="Times New Roman"/>
              </a:rPr>
              <a:t>	R1  1  2  1Meg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latin typeface="UT Sans" panose="00000500000000000000" pitchFamily="50" charset="0"/>
                <a:cs typeface="Times New Roman"/>
              </a:rPr>
              <a:t>sau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  <a:cs typeface="Times New Roman"/>
              </a:rPr>
              <a:t>		R1  1  2  1E6</a:t>
            </a:r>
          </a:p>
          <a:p>
            <a:pPr marL="514350" indent="-514350" algn="just" eaLnBrk="1" fontAlgn="auto" hangingPunct="1">
              <a:spcAft>
                <a:spcPts val="0"/>
              </a:spcAft>
              <a:buSzPct val="100000"/>
              <a:buFont typeface="+mj-lt"/>
              <a:buAutoNum type="arabicPeriod" startAt="2"/>
              <a:defRPr/>
            </a:pPr>
            <a:r>
              <a:rPr lang="ro-RO">
                <a:latin typeface="UT Sans" panose="00000500000000000000" pitchFamily="50" charset="0"/>
                <a:cs typeface="Times New Roman"/>
              </a:rPr>
              <a:t>Exprimarea valorii unei mărimi din fişierul de ieşire: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o-RO">
              <a:solidFill>
                <a:srgbClr val="C00000"/>
              </a:solidFill>
              <a:latin typeface="UT Sans" panose="00000500000000000000" pitchFamily="50" charset="0"/>
              <a:cs typeface="Times New Roman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Times New Roman"/>
              </a:rPr>
              <a:t>IB           7.41E-06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  <a:cs typeface="Times New Roman"/>
              </a:rPr>
              <a:t>		</a:t>
            </a:r>
            <a:r>
              <a:rPr lang="ro-RO">
                <a:latin typeface="UT Sans" panose="00000500000000000000" pitchFamily="50" charset="0"/>
                <a:cs typeface="Times New Roman"/>
              </a:rPr>
              <a:t>şi înseamnă 	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  <a:cs typeface="Times New Roman"/>
              </a:rPr>
              <a:t>7,41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  <a:cs typeface="Times New Roman"/>
                <a:sym typeface="Symbol"/>
              </a:rPr>
              <a:t>A</a:t>
            </a:r>
            <a:endParaRPr lang="ro-RO">
              <a:solidFill>
                <a:srgbClr val="7030A0"/>
              </a:solidFill>
              <a:latin typeface="UT Sans Medium" panose="00000500000000000000" pitchFamily="50" charset="0"/>
              <a:cs typeface="Times New Roman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Times New Roman"/>
              </a:rPr>
              <a:t>IC           1.18E-03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  <a:cs typeface="Times New Roman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  <a:cs typeface="Times New Roman"/>
              </a:rPr>
              <a:t>				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  <a:cs typeface="Times New Roman"/>
              </a:rPr>
              <a:t>1,18mA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Times New Roman"/>
              </a:rPr>
              <a:t>VBE        6.49E-01 </a:t>
            </a:r>
            <a:r>
              <a:rPr lang="ro-RO">
                <a:latin typeface="UT Sans" panose="00000500000000000000" pitchFamily="50" charset="0"/>
                <a:cs typeface="Times New Roman"/>
              </a:rPr>
              <a:t>				</a:t>
            </a:r>
            <a:r>
              <a:rPr lang="ro-RO">
                <a:solidFill>
                  <a:srgbClr val="7030A0"/>
                </a:solidFill>
                <a:latin typeface="UT Sans Medium" panose="00000500000000000000" pitchFamily="50" charset="0"/>
                <a:cs typeface="Times New Roman"/>
              </a:rPr>
              <a:t>0,649V</a:t>
            </a:r>
            <a:endParaRPr lang="en-US">
              <a:solidFill>
                <a:srgbClr val="7030A0"/>
              </a:solidFill>
              <a:latin typeface="UT Sans Medium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13CE11-DE26-42A2-A1C4-8E25DAB6D3E4}" type="datetime1">
              <a:rPr lang="en-US" smtClean="0"/>
              <a:t>10/9/2018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A9FC3-08C8-4CD1-8D55-0B73998E233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Factorii de scală</a:t>
            </a:r>
            <a:endParaRPr lang="en-US" sz="320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5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Fişierul SURSĂ sau de INTRARE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defRPr/>
            </a:pPr>
            <a:r>
              <a:rPr lang="ro-RO">
                <a:latin typeface="UT Sans" panose="00000500000000000000" pitchFamily="50" charset="0"/>
              </a:rPr>
              <a:t>Este creat de</a:t>
            </a:r>
            <a:endParaRPr lang="en-US">
              <a:latin typeface="UT Sans" panose="00000500000000000000" pitchFamily="50" charset="0"/>
            </a:endParaRPr>
          </a:p>
          <a:p>
            <a:pPr marL="457200" lvl="3">
              <a:buSzPct val="100000"/>
              <a:defRPr/>
            </a:pPr>
            <a:r>
              <a:rPr lang="ro-RO" sz="2200">
                <a:latin typeface="UT Sans Medium" panose="00000500000000000000" pitchFamily="50" charset="0"/>
              </a:rPr>
              <a:t>utilizator</a:t>
            </a:r>
            <a:r>
              <a:rPr lang="ro-RO" sz="2200">
                <a:latin typeface="UT Sans" panose="00000500000000000000" pitchFamily="50" charset="0"/>
              </a:rPr>
              <a:t> la descrierea tip text a circuitului;</a:t>
            </a:r>
            <a:endParaRPr lang="en-US" sz="2200">
              <a:latin typeface="UT Sans" panose="00000500000000000000" pitchFamily="50" charset="0"/>
            </a:endParaRPr>
          </a:p>
          <a:p>
            <a:pPr marL="457200" lvl="3">
              <a:buSzPct val="100000"/>
              <a:defRPr/>
            </a:pPr>
            <a:r>
              <a:rPr lang="en-US" sz="2200">
                <a:latin typeface="UT Sans Medium" panose="00000500000000000000" pitchFamily="50" charset="0"/>
              </a:rPr>
              <a:t>Orcad Capture</a:t>
            </a:r>
            <a:r>
              <a:rPr lang="en-US" sz="2200">
                <a:latin typeface="UT Sans" panose="00000500000000000000" pitchFamily="50" charset="0"/>
              </a:rPr>
              <a:t>, dup</a:t>
            </a:r>
            <a:r>
              <a:rPr lang="ro-RO" sz="2200">
                <a:latin typeface="UT Sans" panose="00000500000000000000" pitchFamily="50" charset="0"/>
              </a:rPr>
              <a:t>ă desenarea circuitului.</a:t>
            </a:r>
          </a:p>
          <a:p>
            <a:pPr>
              <a:buSzPct val="100000"/>
              <a:defRPr/>
            </a:pPr>
            <a:r>
              <a:rPr lang="ro-RO">
                <a:latin typeface="UT Sans" panose="00000500000000000000" pitchFamily="50" charset="0"/>
              </a:rPr>
              <a:t>Are extensia </a:t>
            </a:r>
            <a:r>
              <a:rPr lang="ro-RO">
                <a:solidFill>
                  <a:srgbClr val="C00000"/>
                </a:solidFill>
                <a:latin typeface="UT Sans Medium" panose="00000500000000000000" pitchFamily="50" charset="0"/>
              </a:rPr>
              <a:t>.CIR</a:t>
            </a:r>
          </a:p>
          <a:p>
            <a:pPr>
              <a:buSzPct val="100000"/>
              <a:defRPr/>
            </a:pPr>
            <a:r>
              <a:rPr lang="ro-RO">
                <a:latin typeface="UT Sans" panose="00000500000000000000" pitchFamily="50" charset="0"/>
              </a:rPr>
              <a:t>Este text simplu</a:t>
            </a:r>
            <a:r>
              <a:rPr lang="en-US">
                <a:latin typeface="UT Sans" panose="00000500000000000000" pitchFamily="50" charset="0"/>
              </a:rPr>
              <a:t>,</a:t>
            </a:r>
            <a:r>
              <a:rPr lang="ro-RO">
                <a:latin typeface="UT Sans" panose="00000500000000000000" pitchFamily="50" charset="0"/>
              </a:rPr>
              <a:t> fără formatări speciale;</a:t>
            </a:r>
          </a:p>
          <a:p>
            <a:pPr>
              <a:buSzPct val="100000"/>
              <a:defRPr/>
            </a:pPr>
            <a:r>
              <a:rPr lang="ro-RO">
                <a:latin typeface="UT Sans" panose="00000500000000000000" pitchFamily="50" charset="0"/>
              </a:rPr>
              <a:t>Prima linie </a:t>
            </a:r>
            <a:r>
              <a:rPr lang="en-US">
                <a:latin typeface="UT Sans" panose="00000500000000000000" pitchFamily="50" charset="0"/>
              </a:rPr>
              <a:t>este</a:t>
            </a:r>
            <a:r>
              <a:rPr lang="ro-RO">
                <a:latin typeface="UT Sans" panose="00000500000000000000" pitchFamily="50" charset="0"/>
              </a:rPr>
              <a:t> instrucțiunea de </a:t>
            </a:r>
            <a:r>
              <a:rPr lang="ro-RO">
                <a:solidFill>
                  <a:srgbClr val="C00000"/>
                </a:solidFill>
                <a:latin typeface="UT Sans Medium" panose="00000500000000000000" pitchFamily="50" charset="0"/>
              </a:rPr>
              <a:t>TITLU</a:t>
            </a:r>
            <a:r>
              <a:rPr lang="en-US">
                <a:latin typeface="UT Sans" panose="00000500000000000000" pitchFamily="50" charset="0"/>
              </a:rPr>
              <a:t>. Nu trebuie punct </a:t>
            </a:r>
            <a:r>
              <a:rPr lang="ro-RO">
                <a:latin typeface="UT Sans" panose="00000500000000000000" pitchFamily="50" charset="0"/>
              </a:rPr>
              <a:t>în prima coloană;</a:t>
            </a:r>
          </a:p>
          <a:p>
            <a:pPr>
              <a:buSzPct val="100000"/>
              <a:defRPr/>
            </a:pPr>
            <a:r>
              <a:rPr lang="ro-RO">
                <a:latin typeface="UT Sans" panose="00000500000000000000" pitchFamily="50" charset="0"/>
              </a:rPr>
              <a:t>Ultima linie </a:t>
            </a:r>
            <a:r>
              <a:rPr lang="en-US">
                <a:latin typeface="UT Sans" panose="00000500000000000000" pitchFamily="50" charset="0"/>
              </a:rPr>
              <a:t>este</a:t>
            </a:r>
            <a:r>
              <a:rPr lang="ro-RO">
                <a:latin typeface="UT Sans" panose="00000500000000000000" pitchFamily="50" charset="0"/>
              </a:rPr>
              <a:t> instrucțiunea de încheiere (</a:t>
            </a:r>
            <a:r>
              <a:rPr lang="ro-RO">
                <a:solidFill>
                  <a:srgbClr val="C00000"/>
                </a:solidFill>
                <a:latin typeface="UT Sans Medium" panose="00000500000000000000" pitchFamily="50" charset="0"/>
              </a:rPr>
              <a:t>.END</a:t>
            </a:r>
            <a:r>
              <a:rPr lang="ro-RO">
                <a:latin typeface="UT Sans" panose="00000500000000000000" pitchFamily="50" charset="0"/>
              </a:rPr>
              <a:t>);</a:t>
            </a:r>
          </a:p>
          <a:p>
            <a:pPr>
              <a:buSzPct val="100000"/>
              <a:defRPr/>
            </a:pPr>
            <a:r>
              <a:rPr lang="ro-RO">
                <a:latin typeface="UT Sans" panose="00000500000000000000" pitchFamily="50" charset="0"/>
              </a:rPr>
              <a:t>Celelalte linii pot fi scrise în orice ordine.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28F-E25B-4F29-9407-481587A92B18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2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400">
                <a:latin typeface="UT Sans" panose="00000500000000000000" pitchFamily="50" charset="0"/>
              </a:rPr>
              <a:t>Recomandare</a:t>
            </a:r>
            <a:r>
              <a:rPr lang="en-US" sz="2400">
                <a:latin typeface="UT Sans" panose="00000500000000000000" pitchFamily="50" charset="0"/>
              </a:rPr>
              <a:t> privind ordinea liniilor din fi</a:t>
            </a:r>
            <a:r>
              <a:rPr lang="ro-RO" sz="2400">
                <a:latin typeface="UT Sans" panose="00000500000000000000" pitchFamily="50" charset="0"/>
              </a:rPr>
              <a:t>şierul de intrare: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latin typeface="UT Sans" panose="00000500000000000000" pitchFamily="50" charset="0"/>
              </a:rPr>
              <a:t>Descrierea componentelor pasive şi active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latin typeface="UT Sans" panose="00000500000000000000" pitchFamily="50" charset="0"/>
              </a:rPr>
              <a:t>Descrierea surselor de alimentare şi </a:t>
            </a:r>
            <a:r>
              <a:rPr lang="en-US" sz="2200">
                <a:latin typeface="UT Sans" panose="00000500000000000000" pitchFamily="50" charset="0"/>
              </a:rPr>
              <a:t>de </a:t>
            </a:r>
            <a:r>
              <a:rPr lang="ro-RO" sz="2200">
                <a:latin typeface="UT Sans" panose="00000500000000000000" pitchFamily="50" charset="0"/>
              </a:rPr>
              <a:t>semnal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latin typeface="UT Sans" panose="00000500000000000000" pitchFamily="50" charset="0"/>
              </a:rPr>
              <a:t>Instrucțiunile corespunzătoare analizelor</a:t>
            </a:r>
          </a:p>
        </p:txBody>
      </p:sp>
      <p:sp>
        <p:nvSpPr>
          <p:cNvPr id="2150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1339E8-9853-48D8-B2D8-48B1DB0EC2B9}" type="datetime1">
              <a:rPr lang="en-US" smtClean="0"/>
              <a:t>10/9/2018</a:t>
            </a:fld>
            <a:endParaRPr lang="en-US"/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336A79-C28A-4FC2-A99E-9EF1D650165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Fişierul SURSĂ sau de INTRARE</a:t>
            </a:r>
            <a:endParaRPr lang="en-US" sz="320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Exemplu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Amplificator de semnal mic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AFF7-1617-441D-9F82-5823498510E7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286000"/>
            <a:ext cx="6072188" cy="32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5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/>
              <a:t>Exemplu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/>
              <a:t>* source DESCRIERE-COMP</a:t>
            </a:r>
          </a:p>
          <a:p>
            <a:pPr marL="0" indent="0">
              <a:buNone/>
            </a:pPr>
            <a:r>
              <a:rPr lang="pt-BR"/>
              <a:t>C_C3         N5 0  220uF  </a:t>
            </a:r>
          </a:p>
          <a:p>
            <a:pPr marL="0" indent="0">
              <a:buNone/>
            </a:pPr>
            <a:r>
              <a:rPr lang="pt-BR"/>
              <a:t>V_V2         N7 0 9V</a:t>
            </a:r>
          </a:p>
          <a:p>
            <a:pPr marL="0" indent="0">
              <a:buNone/>
            </a:pPr>
            <a:r>
              <a:rPr lang="pt-BR"/>
              <a:t>R_R1         N3 N7  100k TC=0,0 </a:t>
            </a:r>
          </a:p>
          <a:p>
            <a:pPr marL="0" indent="0">
              <a:buNone/>
            </a:pPr>
            <a:r>
              <a:rPr lang="pt-BR"/>
              <a:t>R_R3         N4 N7  4.7k TC=0,0 </a:t>
            </a:r>
          </a:p>
          <a:p>
            <a:pPr marL="0" indent="0">
              <a:buNone/>
            </a:pPr>
            <a:r>
              <a:rPr lang="pt-BR"/>
              <a:t>C_C1         N3 N2  10uF  </a:t>
            </a:r>
          </a:p>
          <a:p>
            <a:pPr marL="0" indent="0">
              <a:buNone/>
            </a:pPr>
            <a:r>
              <a:rPr lang="pt-BR"/>
              <a:t>Q_Q1         N4 N3 N5 Q2N2222</a:t>
            </a:r>
          </a:p>
          <a:p>
            <a:pPr marL="0" indent="0">
              <a:buNone/>
            </a:pPr>
            <a:r>
              <a:rPr lang="pt-BR"/>
              <a:t>V_V1         N1 0  AC 1mV</a:t>
            </a:r>
          </a:p>
          <a:p>
            <a:pPr marL="0" indent="0">
              <a:buNone/>
            </a:pPr>
            <a:r>
              <a:rPr lang="pt-BR"/>
              <a:t>+SIN 0 1mV 1kHz 0 0 0</a:t>
            </a:r>
          </a:p>
          <a:p>
            <a:pPr marL="0" indent="0">
              <a:buNone/>
            </a:pPr>
            <a:r>
              <a:rPr lang="pt-BR"/>
              <a:t>R_R5         0 N6  10k TC=0,0 </a:t>
            </a:r>
          </a:p>
          <a:p>
            <a:pPr marL="0" indent="0">
              <a:buNone/>
            </a:pPr>
            <a:r>
              <a:rPr lang="pt-BR"/>
              <a:t>R_R2         0 N3  15k TC=0,0 </a:t>
            </a:r>
          </a:p>
          <a:p>
            <a:pPr marL="0" indent="0">
              <a:buNone/>
            </a:pPr>
            <a:r>
              <a:rPr lang="pt-BR"/>
              <a:t>C_C2         N4 N6  10uF  </a:t>
            </a:r>
          </a:p>
          <a:p>
            <a:pPr marL="0" indent="0">
              <a:buNone/>
            </a:pPr>
            <a:r>
              <a:rPr lang="pt-BR"/>
              <a:t>R_R4         0 N5  470 TC=0,0 </a:t>
            </a:r>
          </a:p>
          <a:p>
            <a:pPr marL="0" indent="0">
              <a:buNone/>
            </a:pPr>
            <a:r>
              <a:rPr lang="pt-BR"/>
              <a:t>R_rg         N2 N1  600 TC=0,0 </a:t>
            </a:r>
          </a:p>
          <a:p>
            <a:pPr marL="0" indent="0">
              <a:buNone/>
            </a:pPr>
            <a:r>
              <a:rPr lang="pt-BR"/>
              <a:t>*Analysis directives: </a:t>
            </a:r>
          </a:p>
          <a:p>
            <a:pPr marL="0" indent="0">
              <a:buNone/>
            </a:pPr>
            <a:r>
              <a:rPr lang="pt-BR"/>
              <a:t>.TRAN  0 5m 0 10u</a:t>
            </a:r>
          </a:p>
          <a:p>
            <a:pPr marL="0" indent="0">
              <a:buNone/>
            </a:pPr>
            <a:r>
              <a:rPr lang="pt-BR"/>
              <a:t>**** RESUMING descriere-comp.cir ****</a:t>
            </a:r>
          </a:p>
          <a:p>
            <a:pPr marL="0" indent="0">
              <a:buNone/>
            </a:pPr>
            <a:r>
              <a:rPr lang="pt-BR"/>
              <a:t>.END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538F-FA13-4BED-9B09-629DC8ECBC27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77"/>
          <a:stretch/>
        </p:blipFill>
        <p:spPr>
          <a:xfrm>
            <a:off x="4362150" y="507121"/>
            <a:ext cx="4629450" cy="2617079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3886200" y="1905000"/>
            <a:ext cx="381000" cy="3276600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90800" y="56388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5181600"/>
            <a:ext cx="3429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Instruc</a:t>
            </a:r>
            <a:r>
              <a:rPr lang="ro-RO">
                <a:latin typeface="UT Sans" panose="00000500000000000000" pitchFamily="50" charset="0"/>
              </a:rPr>
              <a:t>țiune corespunzătoare analizei în timp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2766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Descrierea componentelor de circuit</a:t>
            </a:r>
            <a:endParaRPr lang="en-US">
              <a:latin typeface="UT Sans" panose="00000500000000000000" pitchFamily="50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1600" y="61722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7402" y="5987534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Instrucțiunea de încheiere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2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Structura cursului Modele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Generalități</a:t>
            </a:r>
          </a:p>
          <a:p>
            <a:r>
              <a:rPr lang="ro-RO">
                <a:latin typeface="UT Sans" panose="00000500000000000000" pitchFamily="50" charset="0"/>
              </a:rPr>
              <a:t>SPICE</a:t>
            </a:r>
          </a:p>
          <a:p>
            <a:r>
              <a:rPr lang="ro-RO">
                <a:latin typeface="UT Sans" panose="00000500000000000000" pitchFamily="50" charset="0"/>
              </a:rPr>
              <a:t>Reguli de descriere a elementelor de circuit</a:t>
            </a:r>
          </a:p>
          <a:p>
            <a:r>
              <a:rPr lang="ro-RO">
                <a:latin typeface="UT Sans" panose="00000500000000000000" pitchFamily="50" charset="0"/>
              </a:rPr>
              <a:t>Descrierea elementelor de circuit</a:t>
            </a:r>
          </a:p>
          <a:p>
            <a:r>
              <a:rPr lang="en-US">
                <a:latin typeface="UT Sans" panose="00000500000000000000" pitchFamily="50" charset="0"/>
              </a:rPr>
              <a:t>Analize SPICE</a:t>
            </a:r>
          </a:p>
          <a:p>
            <a:r>
              <a:rPr lang="ro-RO">
                <a:latin typeface="UT Sans" panose="00000500000000000000" pitchFamily="50" charset="0"/>
              </a:rPr>
              <a:t>Formatul declarațiilor</a:t>
            </a:r>
          </a:p>
          <a:p>
            <a:r>
              <a:rPr lang="ro-RO">
                <a:latin typeface="UT Sans" panose="00000500000000000000" pitchFamily="50" charset="0"/>
              </a:rPr>
              <a:t>Rezultatul simulării şi variabilele de ieşire</a:t>
            </a:r>
          </a:p>
          <a:p>
            <a:r>
              <a:rPr lang="ro-RO">
                <a:latin typeface="UT Sans" panose="00000500000000000000" pitchFamily="50" charset="0"/>
              </a:rPr>
              <a:t>Parametrii analizei – temperatura</a:t>
            </a:r>
          </a:p>
          <a:p>
            <a:r>
              <a:rPr lang="ro-RO">
                <a:latin typeface="UT Sans" panose="00000500000000000000" pitchFamily="50" charset="0"/>
              </a:rPr>
              <a:t>Inițializarea valorilor potențialelor </a:t>
            </a:r>
            <a:r>
              <a:rPr lang="en-US">
                <a:latin typeface="UT Sans" panose="00000500000000000000" pitchFamily="50" charset="0"/>
              </a:rPr>
              <a:t>din </a:t>
            </a:r>
            <a:r>
              <a:rPr lang="ro-RO">
                <a:latin typeface="UT Sans" panose="00000500000000000000" pitchFamily="50" charset="0"/>
              </a:rPr>
              <a:t>noduri</a:t>
            </a:r>
          </a:p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Simularea func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ional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ierarhic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No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iuni generale de OrCAD</a:t>
            </a:r>
            <a:endParaRPr lang="ro-RO">
              <a:latin typeface="UT Sans" panose="00000500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Fabricarea PCB</a:t>
            </a:r>
          </a:p>
          <a:p>
            <a:endParaRPr lang="ro-RO"/>
          </a:p>
          <a:p>
            <a:endParaRPr lang="ro-RO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E284-CB10-4023-9325-E3FE9F3AA064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Structura cursului 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Generalități</a:t>
            </a:r>
          </a:p>
          <a:p>
            <a:r>
              <a:rPr lang="ro-RO">
                <a:latin typeface="UT Sans" panose="00000500000000000000" pitchFamily="50" charset="0"/>
              </a:rPr>
              <a:t>SPICE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Descrierea circuitelor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Cum lucrea</a:t>
            </a:r>
            <a:r>
              <a:rPr lang="ro-RO">
                <a:latin typeface="UT Sans" panose="00000500000000000000" pitchFamily="50" charset="0"/>
              </a:rPr>
              <a:t>ză</a:t>
            </a:r>
            <a:r>
              <a:rPr lang="en-US">
                <a:latin typeface="UT Sans" panose="00000500000000000000" pitchFamily="50" charset="0"/>
              </a:rPr>
              <a:t> SPICE</a:t>
            </a:r>
            <a:r>
              <a:rPr lang="ro-RO">
                <a:latin typeface="UT Sans" panose="00000500000000000000" pitchFamily="50" charset="0"/>
              </a:rPr>
              <a:t>?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Algoritmul SPICE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SPICE = analiză nodală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Descrierea componentelor de circuit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Instrucțiunile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Factorii de scală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Fişierul sursă sau de intrare</a:t>
            </a:r>
          </a:p>
          <a:p>
            <a:endParaRPr lang="ro-RO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E284-CB10-4023-9325-E3FE9F3AA064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hdwallpaper.ro/wallpapers/spice_de_grau-852x4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Generalități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SPICE este un program de simulare a funcționării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circuitelor electrice </a:t>
            </a:r>
            <a:r>
              <a:rPr lang="ro-RO">
                <a:latin typeface="UT Sans" panose="00000500000000000000" pitchFamily="50" charset="0"/>
              </a:rPr>
              <a:t>şi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 electronice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Dar ce este un circuit electronic?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FC92-481E-4590-B86E-78BB79E6C269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Circuitul electronic</a:t>
            </a:r>
            <a:r>
              <a:rPr lang="ro-RO">
                <a:latin typeface="UT Sans" panose="00000500000000000000" pitchFamily="50" charset="0"/>
              </a:rPr>
              <a:t> este </a:t>
            </a:r>
            <a:r>
              <a:rPr lang="en-US">
                <a:latin typeface="UT Sans" panose="00000500000000000000" pitchFamily="50" charset="0"/>
              </a:rPr>
              <a:t>circuitul electric care con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ine cel pu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 un 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element activ de circuit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Dar ce este un circuit electric?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15D9-1BB5-44EF-8D93-B5CFA6A9DFC8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124200"/>
            <a:ext cx="4495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9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Circuitul electric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reprezintă</a:t>
            </a:r>
            <a:r>
              <a:rPr lang="en-US">
                <a:latin typeface="UT Sans" panose="00000500000000000000" pitchFamily="50" charset="0"/>
              </a:rPr>
              <a:t> o bucl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nchis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(care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cale de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ntoarcere a curentului)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</a:t>
            </a:r>
            <a:r>
              <a:rPr lang="ro-RO">
                <a:latin typeface="UT Sans" panose="00000500000000000000" pitchFamily="50" charset="0"/>
              </a:rPr>
              <a:t>tă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cele mai multe cazuri, dintr-o surs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, fire, o siguran</a:t>
            </a:r>
            <a:r>
              <a:rPr lang="ro-RO">
                <a:latin typeface="UT Sans" panose="00000500000000000000" pitchFamily="50" charset="0"/>
              </a:rPr>
              <a:t>ță fuzibilă</a:t>
            </a:r>
            <a:r>
              <a:rPr lang="en-US">
                <a:latin typeface="UT Sans" panose="00000500000000000000" pitchFamily="50" charset="0"/>
              </a:rPr>
              <a:t>, un comutator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en-US">
                <a:latin typeface="UT Sans" panose="00000500000000000000" pitchFamily="50" charset="0"/>
              </a:rPr>
              <a:t>o sarcin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3E13B8-1EA3-4EED-9BD3-7B2684551EBA}" type="datetime1">
              <a:rPr lang="en-US" smtClean="0"/>
              <a:t>10/9/2018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5E8ED-B1CB-4E4A-B0FC-073C84DA75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6172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SIMBOL pentru calea de întoarcere a curentului (masa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</a:t>
            </a:r>
            <a:r>
              <a:rPr lang="ro-RO">
                <a:latin typeface="UT Sans" panose="00000500000000000000" pitchFamily="50" charset="0"/>
              </a:rPr>
              <a:t> referința de potențial)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775"/>
            <a:ext cx="4495800" cy="271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286" y="3124200"/>
            <a:ext cx="4476750" cy="2819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62400" y="5867400"/>
            <a:ext cx="63788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62400" y="5829300"/>
            <a:ext cx="4219286" cy="342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05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</TotalTime>
  <Words>3068</Words>
  <Application>Microsoft Office PowerPoint</Application>
  <PresentationFormat>On-screen Show (4:3)</PresentationFormat>
  <Paragraphs>614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Courier New</vt:lpstr>
      <vt:lpstr>Lucida Sans Unicode</vt:lpstr>
      <vt:lpstr>Symbol</vt:lpstr>
      <vt:lpstr>Times New Roman</vt:lpstr>
      <vt:lpstr>UT Sans</vt:lpstr>
      <vt:lpstr>UT Sans Medium</vt:lpstr>
      <vt:lpstr>Verdana</vt:lpstr>
      <vt:lpstr>Wingdings 3</vt:lpstr>
      <vt:lpstr>Clarity</vt:lpstr>
      <vt:lpstr>MODELE SPICE</vt:lpstr>
      <vt:lpstr>Generalități</vt:lpstr>
      <vt:lpstr>Generalități</vt:lpstr>
      <vt:lpstr>Generalități</vt:lpstr>
      <vt:lpstr>Structura cursului Modele SPICE</vt:lpstr>
      <vt:lpstr>Structura cursului 1</vt:lpstr>
      <vt:lpstr>Generalități</vt:lpstr>
      <vt:lpstr>Generalități Circuitul electric/electronic</vt:lpstr>
      <vt:lpstr>Generalități Circuitul electric/electronic</vt:lpstr>
      <vt:lpstr>Generalități Circuitul electric/electronic</vt:lpstr>
      <vt:lpstr>Generalități Circuitul electric/electronic</vt:lpstr>
      <vt:lpstr>Generalități Circuitul electric/electronic</vt:lpstr>
      <vt:lpstr>Generalități Circuitul electric/electronic</vt:lpstr>
      <vt:lpstr>Generalități Tipuri de semnale</vt:lpstr>
      <vt:lpstr>Generalități Tipuri de semnale</vt:lpstr>
      <vt:lpstr>Generalități Tipuri de semnale</vt:lpstr>
      <vt:lpstr>Generalități Componente pasive/active</vt:lpstr>
      <vt:lpstr>Generalități Componente pasive/active</vt:lpstr>
      <vt:lpstr>Generalități Componente pasive/active</vt:lpstr>
      <vt:lpstr>Generalități Componente pasive/active</vt:lpstr>
      <vt:lpstr>Generalități Componente pasive/active</vt:lpstr>
      <vt:lpstr>Generalități. Exemplu de circuit electronic </vt:lpstr>
      <vt:lpstr>SPICE</vt:lpstr>
      <vt:lpstr>SPICE</vt:lpstr>
      <vt:lpstr>SPICE</vt:lpstr>
      <vt:lpstr>Descrierea circuitelor</vt:lpstr>
      <vt:lpstr>Arhitectura programului SPICE</vt:lpstr>
      <vt:lpstr>Cum lucrează SPICE?</vt:lpstr>
      <vt:lpstr>Cum lucrează SPICE?</vt:lpstr>
      <vt:lpstr>Cum lucrează SPICE?</vt:lpstr>
      <vt:lpstr>Cum lucrează SPICE?</vt:lpstr>
      <vt:lpstr>Algoritmul SPICE</vt:lpstr>
      <vt:lpstr>Algoritmul SPICE</vt:lpstr>
      <vt:lpstr>Algoritmul SPICE</vt:lpstr>
      <vt:lpstr>SPICE se bazează pe o analiză nodală</vt:lpstr>
      <vt:lpstr>Descrierea componentelor de circuit</vt:lpstr>
      <vt:lpstr>Descrierea componentelor de circuit</vt:lpstr>
      <vt:lpstr>Descrierea componentelor de circuit</vt:lpstr>
      <vt:lpstr>Descrierea componentelor de circuit</vt:lpstr>
      <vt:lpstr>Instrucțiunile</vt:lpstr>
      <vt:lpstr>Factorii de scală</vt:lpstr>
      <vt:lpstr>Factorii de scală</vt:lpstr>
      <vt:lpstr>Fişierul SURSĂ sau de INTRARE</vt:lpstr>
      <vt:lpstr>Fişierul SURSĂ sau de INTRARE</vt:lpstr>
      <vt:lpstr>Exemplu</vt:lpstr>
      <vt:lpstr>Exemplu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SPICE</dc:title>
  <dc:creator>gyuri</dc:creator>
  <cp:lastModifiedBy>Gheorghe Pana</cp:lastModifiedBy>
  <cp:revision>57</cp:revision>
  <dcterms:created xsi:type="dcterms:W3CDTF">2016-10-24T14:41:01Z</dcterms:created>
  <dcterms:modified xsi:type="dcterms:W3CDTF">2018-10-09T08:53:04Z</dcterms:modified>
</cp:coreProperties>
</file>