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48"/>
  </p:notesMasterIdLst>
  <p:sldIdLst>
    <p:sldId id="256" r:id="rId2"/>
    <p:sldId id="257" r:id="rId3"/>
    <p:sldId id="275" r:id="rId4"/>
    <p:sldId id="276" r:id="rId5"/>
    <p:sldId id="309" r:id="rId6"/>
    <p:sldId id="277" r:id="rId7"/>
    <p:sldId id="278" r:id="rId8"/>
    <p:sldId id="327" r:id="rId9"/>
    <p:sldId id="328" r:id="rId10"/>
    <p:sldId id="279" r:id="rId11"/>
    <p:sldId id="280" r:id="rId12"/>
    <p:sldId id="310" r:id="rId13"/>
    <p:sldId id="326" r:id="rId14"/>
    <p:sldId id="311" r:id="rId15"/>
    <p:sldId id="314" r:id="rId16"/>
    <p:sldId id="312" r:id="rId17"/>
    <p:sldId id="313" r:id="rId18"/>
    <p:sldId id="316" r:id="rId19"/>
    <p:sldId id="317" r:id="rId20"/>
    <p:sldId id="315" r:id="rId21"/>
    <p:sldId id="318" r:id="rId22"/>
    <p:sldId id="282" r:id="rId23"/>
    <p:sldId id="283" r:id="rId24"/>
    <p:sldId id="284" r:id="rId25"/>
    <p:sldId id="285" r:id="rId26"/>
    <p:sldId id="286" r:id="rId27"/>
    <p:sldId id="287" r:id="rId28"/>
    <p:sldId id="288" r:id="rId29"/>
    <p:sldId id="289" r:id="rId30"/>
    <p:sldId id="290" r:id="rId31"/>
    <p:sldId id="319" r:id="rId32"/>
    <p:sldId id="292" r:id="rId33"/>
    <p:sldId id="293" r:id="rId34"/>
    <p:sldId id="294" r:id="rId35"/>
    <p:sldId id="295" r:id="rId36"/>
    <p:sldId id="296" r:id="rId37"/>
    <p:sldId id="297" r:id="rId38"/>
    <p:sldId id="298" r:id="rId39"/>
    <p:sldId id="299" r:id="rId40"/>
    <p:sldId id="300" r:id="rId41"/>
    <p:sldId id="301" r:id="rId42"/>
    <p:sldId id="302" r:id="rId43"/>
    <p:sldId id="303" r:id="rId44"/>
    <p:sldId id="304" r:id="rId45"/>
    <p:sldId id="305" r:id="rId46"/>
    <p:sldId id="306" r:id="rId4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35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474892-1CDE-4575-87CF-9940B23096D1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DA9D0E-740C-44EA-9972-AEA63343CC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8224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19A05F6-872B-45EA-BFD4-BDE638B3EF65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746DA-A380-4DA9-BCC2-E918FADC0DF0}" type="datetime1">
              <a:rPr lang="en-US" smtClean="0"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Modele SPICE - Cursul 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EC392-75EF-4345-ADC3-5049D64098F5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878FC-45E1-4DF1-8302-A6F0F9329C5F}" type="datetime1">
              <a:rPr lang="en-US" smtClean="0"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Modele SPICE - Cursul 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EC392-75EF-4345-ADC3-5049D64098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9F292-D1E0-421C-9963-12E56ADCD87F}" type="datetime1">
              <a:rPr lang="en-US" smtClean="0"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Modele SPICE - Cursul 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EC392-75EF-4345-ADC3-5049D64098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5CAA6-CFFE-4165-BF9D-73DBF4BADB48}" type="datetime1">
              <a:rPr lang="en-US" smtClean="0"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Modele SPICE - Cursul 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EC392-75EF-4345-ADC3-5049D64098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6B12A-D13A-42DD-8333-67FCED67E309}" type="datetime1">
              <a:rPr lang="en-US" smtClean="0"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Modele SPICE - Cursul 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EC392-75EF-4345-ADC3-5049D64098F5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00190-FEEB-4903-B0D6-DBC233D63D56}" type="datetime1">
              <a:rPr lang="en-US" smtClean="0"/>
              <a:t>11/4/2019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Modele SPICE - Cursul 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EC392-75EF-4345-ADC3-5049D64098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1016F-B7F8-44FE-BF13-CC24ACB44005}" type="datetime1">
              <a:rPr lang="en-US" smtClean="0"/>
              <a:t>11/4/2019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Modele SPICE - Cursul 3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EC392-75EF-4345-ADC3-5049D64098F5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03963-4E58-489C-9B8E-D88046612FA0}" type="datetime1">
              <a:rPr lang="en-US" smtClean="0"/>
              <a:t>11/4/2019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Modele SPICE - Cursul 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EC392-75EF-4345-ADC3-5049D64098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9CCF4-3108-4A8E-B300-8401982505C4}" type="datetime1">
              <a:rPr lang="en-US" smtClean="0"/>
              <a:t>11/4/2019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Modele SPICE - Cursul 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EC392-75EF-4345-ADC3-5049D64098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CF7EE-90F5-4A78-8626-A20472F97D9E}" type="datetime1">
              <a:rPr lang="en-US" smtClean="0"/>
              <a:t>11/4/2019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Modele SPICE - Cursul 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EC392-75EF-4345-ADC3-5049D64098F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EDAE1-1383-4A32-8398-5C4679D32227}" type="datetime1">
              <a:rPr lang="en-US" smtClean="0"/>
              <a:t>11/4/2019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Modele SPICE - Cursul 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EC392-75EF-4345-ADC3-5049D64098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6040576-B65A-498A-A54C-84EB458E504C}" type="datetime1">
              <a:rPr lang="en-US" smtClean="0"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n-US"/>
              <a:t>Modele SPICE - Cursul 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29FEC392-75EF-4345-ADC3-5049D64098F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hyperlink" Target="PQRST.CIR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emf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emf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emf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2.emf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emf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emf"/><Relationship Id="rId2" Type="http://schemas.openxmlformats.org/officeDocument/2006/relationships/image" Target="../media/image4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>
                <a:latin typeface="UT Sans" panose="00000500000000000000" pitchFamily="50" charset="0"/>
              </a:rPr>
              <a:t>MODELE SPICE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>
                <a:latin typeface="UT Sans" panose="00000500000000000000" pitchFamily="50" charset="0"/>
              </a:rPr>
              <a:t>Notițe</a:t>
            </a:r>
            <a:r>
              <a:rPr lang="ro-RO">
                <a:latin typeface="UT Sans" panose="00000500000000000000" pitchFamily="50" charset="0"/>
              </a:rPr>
              <a:t> de curs – Cursul nr. </a:t>
            </a:r>
            <a:r>
              <a:rPr lang="en-US">
                <a:latin typeface="UT Sans" panose="00000500000000000000" pitchFamily="50" charset="0"/>
              </a:rPr>
              <a:t>3</a:t>
            </a:r>
            <a:endParaRPr lang="ro-RO">
              <a:latin typeface="UT Sans" panose="00000500000000000000" pitchFamily="50" charset="0"/>
            </a:endParaRPr>
          </a:p>
          <a:p>
            <a:endParaRPr lang="ro-RO">
              <a:latin typeface="UT Sans" panose="00000500000000000000" pitchFamily="50" charset="0"/>
            </a:endParaRPr>
          </a:p>
          <a:p>
            <a:r>
              <a:rPr lang="ro-RO">
                <a:latin typeface="UT Sans" panose="00000500000000000000" pitchFamily="50" charset="0"/>
              </a:rPr>
              <a:t>Conf. dr. ing. Gheorghe PANĂ</a:t>
            </a:r>
          </a:p>
          <a:p>
            <a:r>
              <a:rPr lang="ro-RO" sz="1800">
                <a:latin typeface="UT Sans" panose="00000500000000000000" pitchFamily="50" charset="0"/>
              </a:rPr>
              <a:t>gheorghe.pana</a:t>
            </a:r>
            <a:r>
              <a:rPr lang="en-US" sz="1800">
                <a:latin typeface="UT Sans" panose="00000500000000000000" pitchFamily="50" charset="0"/>
              </a:rPr>
              <a:t>@unitbv.ro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2034AC66-2AF5-4EB2-B02A-8FAD96BAA5F3}"/>
              </a:ext>
            </a:extLst>
          </p:cNvPr>
          <p:cNvGrpSpPr/>
          <p:nvPr/>
        </p:nvGrpSpPr>
        <p:grpSpPr>
          <a:xfrm>
            <a:off x="685800" y="596055"/>
            <a:ext cx="7498846" cy="1138340"/>
            <a:chOff x="685800" y="596055"/>
            <a:chExt cx="7498846" cy="1138340"/>
          </a:xfrm>
        </p:grpSpPr>
        <p:pic>
          <p:nvPicPr>
            <p:cNvPr id="6" name="Picture 5" descr="Logo-UT-IESC-RGB-RO">
              <a:extLst>
                <a:ext uri="{FF2B5EF4-FFF2-40B4-BE49-F238E27FC236}">
                  <a16:creationId xmlns:a16="http://schemas.microsoft.com/office/drawing/2014/main" id="{8081A896-0AE6-4EB5-B892-C31161CCF07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5446" b="13008"/>
            <a:stretch>
              <a:fillRect/>
            </a:stretch>
          </p:blipFill>
          <p:spPr bwMode="auto">
            <a:xfrm>
              <a:off x="685800" y="596055"/>
              <a:ext cx="4146813" cy="11383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 Box 1">
              <a:extLst>
                <a:ext uri="{FF2B5EF4-FFF2-40B4-BE49-F238E27FC236}">
                  <a16:creationId xmlns:a16="http://schemas.microsoft.com/office/drawing/2014/main" id="{216C7DDB-FB4B-4142-8F3F-292C29E33BD3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182366" y="679028"/>
              <a:ext cx="3002280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lang="en-US" sz="1100" b="1">
                  <a:latin typeface="UT Sans" pitchFamily="50" charset="0"/>
                  <a:ea typeface="+mn-ea"/>
                  <a:cs typeface="+mn-cs"/>
                </a:rPr>
                <a:t>Departamentul de Electronică şi Calculatoare</a:t>
              </a:r>
              <a:endParaRPr lang="ro-RO" sz="1100" b="1">
                <a:latin typeface="UT Sans" pitchFamily="50" charset="0"/>
                <a:ea typeface="+mn-ea"/>
                <a:cs typeface="+mn-cs"/>
              </a:endParaRPr>
            </a:p>
            <a:p>
              <a:pPr algn="r"/>
              <a:r>
                <a:rPr lang="ro-RO" sz="1100" b="0">
                  <a:latin typeface="UT Sans" pitchFamily="50" charset="0"/>
                  <a:ea typeface="+mn-ea"/>
                  <a:cs typeface="+mn-cs"/>
                </a:rPr>
                <a:t>s</a:t>
              </a:r>
              <a:r>
                <a:rPr lang="en-US" sz="1100">
                  <a:latin typeface="UT Sans" pitchFamily="50" charset="0"/>
                  <a:ea typeface="+mn-ea"/>
                  <a:cs typeface="+mn-cs"/>
                </a:rPr>
                <a:t>tr. Politehnicii 1, 500024 Braşov</a:t>
              </a:r>
              <a:endParaRPr lang="ro-RO" sz="900">
                <a:latin typeface="UT Sans" pitchFamily="50" charset="0"/>
              </a:endParaRPr>
            </a:p>
            <a:p>
              <a:pPr algn="r"/>
              <a:r>
                <a:rPr lang="en-US" sz="1100">
                  <a:latin typeface="UT Sans" pitchFamily="50" charset="0"/>
                  <a:ea typeface="+mn-ea"/>
                  <a:cs typeface="+mn-cs"/>
                </a:rPr>
                <a:t>0268 478705</a:t>
              </a:r>
              <a:endParaRPr lang="ro-RO" sz="900">
                <a:latin typeface="UT Sans" pitchFamily="50" charset="0"/>
              </a:endParaRPr>
            </a:p>
            <a:p>
              <a:pPr algn="r" rtl="1">
                <a:defRPr sz="1000"/>
              </a:pPr>
              <a:endParaRPr lang="en-GB" sz="900" b="0" i="0" strike="noStrike">
                <a:solidFill>
                  <a:srgbClr val="333333"/>
                </a:solidFill>
                <a:latin typeface="UT Sans" pitchFamily="50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363160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>
                <a:latin typeface="UT Sans" panose="00000500000000000000" pitchFamily="50" charset="0"/>
              </a:rPr>
              <a:t>Descrierea elementelor de circuit</a:t>
            </a:r>
            <a:br>
              <a:rPr lang="ro-RO" sz="3200">
                <a:latin typeface="UT Sans" panose="00000500000000000000" pitchFamily="50" charset="0"/>
              </a:rPr>
            </a:br>
            <a:r>
              <a:rPr lang="ro-RO" sz="2800">
                <a:latin typeface="UT Sans" panose="00000500000000000000" pitchFamily="50" charset="0"/>
              </a:rPr>
              <a:t>BOBINE</a:t>
            </a:r>
            <a:endParaRPr lang="en-US" sz="2800">
              <a:latin typeface="UT Sans" panose="00000500000000000000" pitchFamily="50" charset="0"/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ro-RO" sz="2600">
              <a:latin typeface="UT Sans" panose="00000500000000000000" pitchFamily="50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o-RO" sz="2600">
              <a:latin typeface="UT Sans" panose="00000500000000000000" pitchFamily="50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o-RO" sz="2600">
              <a:latin typeface="UT Sans" panose="00000500000000000000" pitchFamily="50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ro-RO" sz="2600" b="1">
              <a:solidFill>
                <a:srgbClr val="7030A0"/>
              </a:solidFill>
              <a:latin typeface="UT Sans" panose="00000500000000000000" pitchFamily="50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ro-RO" sz="2200" b="1">
              <a:solidFill>
                <a:srgbClr val="7030A0"/>
              </a:solidFill>
              <a:latin typeface="UT Sans" panose="00000500000000000000" pitchFamily="50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o-RO" sz="2400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 Sans" panose="00000500000000000000" pitchFamily="50" charset="0"/>
              </a:rPr>
              <a:t>L</a:t>
            </a:r>
            <a:r>
              <a:rPr lang="ro-RO" sz="2400" i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 Sans" panose="00000500000000000000" pitchFamily="50" charset="0"/>
              </a:rPr>
              <a:t>nume</a:t>
            </a:r>
            <a:r>
              <a:rPr lang="ro-RO" sz="24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 Sans" panose="00000500000000000000" pitchFamily="50" charset="0"/>
              </a:rPr>
              <a:t>   </a:t>
            </a:r>
            <a:r>
              <a:rPr lang="ro-RO" sz="2400" i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 Sans" panose="00000500000000000000" pitchFamily="50" charset="0"/>
              </a:rPr>
              <a:t>nod</a:t>
            </a:r>
            <a:r>
              <a:rPr lang="ro-RO" sz="24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 Sans" panose="00000500000000000000" pitchFamily="50" charset="0"/>
              </a:rPr>
              <a:t>1   </a:t>
            </a:r>
            <a:r>
              <a:rPr lang="ro-RO" sz="2400" i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 Sans" panose="00000500000000000000" pitchFamily="50" charset="0"/>
              </a:rPr>
              <a:t>nod</a:t>
            </a:r>
            <a:r>
              <a:rPr lang="ro-RO" sz="24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 Sans" panose="00000500000000000000" pitchFamily="50" charset="0"/>
              </a:rPr>
              <a:t>2   </a:t>
            </a:r>
            <a:r>
              <a:rPr lang="ro-RO" sz="2400" i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 Sans" panose="00000500000000000000" pitchFamily="50" charset="0"/>
              </a:rPr>
              <a:t>valoare_l</a:t>
            </a:r>
            <a:r>
              <a:rPr lang="ro-RO" sz="24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 Sans" panose="00000500000000000000" pitchFamily="50" charset="0"/>
              </a:rPr>
              <a:t>   </a:t>
            </a:r>
            <a:r>
              <a:rPr lang="en-US" sz="24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 Sans" panose="00000500000000000000" pitchFamily="50" charset="0"/>
              </a:rPr>
              <a:t>&lt;IC=</a:t>
            </a:r>
            <a:r>
              <a:rPr lang="en-US" sz="2400" i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 Sans" panose="00000500000000000000" pitchFamily="50" charset="0"/>
              </a:rPr>
              <a:t>I</a:t>
            </a:r>
            <a:r>
              <a:rPr lang="en-US" sz="2400" i="1" baseline="-25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 Sans" panose="00000500000000000000" pitchFamily="50" charset="0"/>
              </a:rPr>
              <a:t>L0</a:t>
            </a:r>
            <a:r>
              <a:rPr lang="en-US" sz="24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 Sans" panose="00000500000000000000" pitchFamily="50" charset="0"/>
              </a:rPr>
              <a:t>&gt;</a:t>
            </a:r>
            <a:endParaRPr lang="ro-RO" sz="240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T Sans" panose="00000500000000000000" pitchFamily="50" charset="0"/>
            </a:endParaRPr>
          </a:p>
          <a:p>
            <a:pPr algn="just" eaLnBrk="1" hangingPunct="1">
              <a:lnSpc>
                <a:spcPct val="90000"/>
              </a:lnSpc>
              <a:buFontTx/>
              <a:buNone/>
            </a:pPr>
            <a:endParaRPr lang="ro-RO" sz="1900" b="1">
              <a:solidFill>
                <a:srgbClr val="0070C0"/>
              </a:solidFill>
              <a:latin typeface="UT Sans" panose="00000500000000000000" pitchFamily="50" charset="0"/>
            </a:endParaRP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o-RO" sz="1900" b="1">
                <a:solidFill>
                  <a:srgbClr val="0070C0"/>
                </a:solidFill>
                <a:latin typeface="UT Sans" panose="00000500000000000000" pitchFamily="50" charset="0"/>
              </a:rPr>
              <a:t>Observații:</a:t>
            </a:r>
          </a:p>
          <a:p>
            <a:pPr eaLnBrk="1" hangingPunct="1">
              <a:lnSpc>
                <a:spcPct val="90000"/>
              </a:lnSpc>
            </a:pPr>
            <a:r>
              <a:rPr lang="ro-RO" sz="1900" b="1">
                <a:solidFill>
                  <a:srgbClr val="0070C0"/>
                </a:solidFill>
                <a:latin typeface="UT Sans" panose="00000500000000000000" pitchFamily="50" charset="0"/>
              </a:rPr>
              <a:t>IC</a:t>
            </a:r>
            <a:r>
              <a:rPr lang="ro-RO" sz="1900">
                <a:solidFill>
                  <a:srgbClr val="0070C0"/>
                </a:solidFill>
                <a:latin typeface="UT Sans" panose="00000500000000000000" pitchFamily="50" charset="0"/>
              </a:rPr>
              <a:t> este opțional şi este utilizat pentru a specifica valoarea inițială (la t=0) a curentului </a:t>
            </a:r>
            <a:r>
              <a:rPr lang="fr-FR" sz="1900" i="1">
                <a:solidFill>
                  <a:srgbClr val="0070C0"/>
                </a:solidFill>
                <a:latin typeface="UT Sans" panose="00000500000000000000" pitchFamily="50" charset="0"/>
              </a:rPr>
              <a:t>I</a:t>
            </a:r>
            <a:r>
              <a:rPr lang="fr-FR" sz="1900" i="1" baseline="-25000">
                <a:solidFill>
                  <a:srgbClr val="0070C0"/>
                </a:solidFill>
                <a:latin typeface="UT Sans" panose="00000500000000000000" pitchFamily="50" charset="0"/>
              </a:rPr>
              <a:t>L0</a:t>
            </a:r>
            <a:r>
              <a:rPr lang="ro-RO" sz="1900">
                <a:solidFill>
                  <a:srgbClr val="0070C0"/>
                </a:solidFill>
                <a:latin typeface="UT Sans" panose="00000500000000000000" pitchFamily="50" charset="0"/>
              </a:rPr>
              <a:t> care trece prin bobină.</a:t>
            </a:r>
          </a:p>
          <a:p>
            <a:pPr eaLnBrk="1" hangingPunct="1">
              <a:lnSpc>
                <a:spcPct val="90000"/>
              </a:lnSpc>
            </a:pPr>
            <a:r>
              <a:rPr lang="ro-RO" sz="1900">
                <a:solidFill>
                  <a:srgbClr val="0070C0"/>
                </a:solidFill>
                <a:latin typeface="UT Sans" panose="00000500000000000000" pitchFamily="50" charset="0"/>
              </a:rPr>
              <a:t>Opțiunea IC=</a:t>
            </a:r>
            <a:r>
              <a:rPr lang="ro-RO" sz="1900" i="1">
                <a:solidFill>
                  <a:srgbClr val="0070C0"/>
                </a:solidFill>
                <a:latin typeface="UT Sans" panose="00000500000000000000" pitchFamily="50" charset="0"/>
              </a:rPr>
              <a:t> I</a:t>
            </a:r>
            <a:r>
              <a:rPr lang="ro-RO" sz="1900" i="1" baseline="-25000">
                <a:solidFill>
                  <a:srgbClr val="0070C0"/>
                </a:solidFill>
                <a:latin typeface="UT Sans" panose="00000500000000000000" pitchFamily="50" charset="0"/>
              </a:rPr>
              <a:t>L0</a:t>
            </a:r>
            <a:r>
              <a:rPr lang="ro-RO" sz="1900">
                <a:solidFill>
                  <a:srgbClr val="0070C0"/>
                </a:solidFill>
                <a:latin typeface="UT Sans" panose="00000500000000000000" pitchFamily="50" charset="0"/>
              </a:rPr>
              <a:t> este folosită numai atunci când în declarația </a:t>
            </a:r>
            <a:r>
              <a:rPr lang="ro-RO" sz="1900" b="1">
                <a:solidFill>
                  <a:srgbClr val="0070C0"/>
                </a:solidFill>
                <a:latin typeface="UT Sans" panose="00000500000000000000" pitchFamily="50" charset="0"/>
              </a:rPr>
              <a:t>.TRAN</a:t>
            </a:r>
            <a:r>
              <a:rPr lang="ro-RO" sz="1900">
                <a:solidFill>
                  <a:srgbClr val="0070C0"/>
                </a:solidFill>
                <a:latin typeface="UT Sans" panose="00000500000000000000" pitchFamily="50" charset="0"/>
              </a:rPr>
              <a:t> (analiză în timp) este specificat </a:t>
            </a:r>
            <a:r>
              <a:rPr lang="ro-RO" sz="1900" b="1">
                <a:solidFill>
                  <a:srgbClr val="0070C0"/>
                </a:solidFill>
                <a:latin typeface="UT Sans" panose="00000500000000000000" pitchFamily="50" charset="0"/>
              </a:rPr>
              <a:t>UIC</a:t>
            </a:r>
            <a:r>
              <a:rPr lang="ro-RO" sz="1900">
                <a:solidFill>
                  <a:srgbClr val="0070C0"/>
                </a:solidFill>
                <a:latin typeface="UT Sans" panose="00000500000000000000" pitchFamily="50" charset="0"/>
              </a:rPr>
              <a:t> (</a:t>
            </a:r>
            <a:r>
              <a:rPr lang="ro-RO" sz="1900" b="1" i="1">
                <a:solidFill>
                  <a:srgbClr val="0070C0"/>
                </a:solidFill>
                <a:latin typeface="UT Sans" panose="00000500000000000000" pitchFamily="50" charset="0"/>
              </a:rPr>
              <a:t>U</a:t>
            </a:r>
            <a:r>
              <a:rPr lang="ro-RO" sz="1900" i="1">
                <a:solidFill>
                  <a:srgbClr val="0070C0"/>
                </a:solidFill>
                <a:latin typeface="UT Sans" panose="00000500000000000000" pitchFamily="50" charset="0"/>
              </a:rPr>
              <a:t>se </a:t>
            </a:r>
            <a:r>
              <a:rPr lang="ro-RO" sz="1900" b="1" i="1">
                <a:solidFill>
                  <a:srgbClr val="0070C0"/>
                </a:solidFill>
                <a:latin typeface="UT Sans" panose="00000500000000000000" pitchFamily="50" charset="0"/>
              </a:rPr>
              <a:t>I</a:t>
            </a:r>
            <a:r>
              <a:rPr lang="ro-RO" sz="1900" i="1">
                <a:solidFill>
                  <a:srgbClr val="0070C0"/>
                </a:solidFill>
                <a:latin typeface="UT Sans" panose="00000500000000000000" pitchFamily="50" charset="0"/>
              </a:rPr>
              <a:t>nitial </a:t>
            </a:r>
            <a:r>
              <a:rPr lang="ro-RO" sz="1900" b="1" i="1">
                <a:solidFill>
                  <a:srgbClr val="0070C0"/>
                </a:solidFill>
                <a:latin typeface="UT Sans" panose="00000500000000000000" pitchFamily="50" charset="0"/>
              </a:rPr>
              <a:t>C</a:t>
            </a:r>
            <a:r>
              <a:rPr lang="ro-RO" sz="1900" i="1">
                <a:solidFill>
                  <a:srgbClr val="0070C0"/>
                </a:solidFill>
                <a:latin typeface="UT Sans" panose="00000500000000000000" pitchFamily="50" charset="0"/>
              </a:rPr>
              <a:t>onditions</a:t>
            </a:r>
            <a:r>
              <a:rPr lang="ro-RO" sz="1900">
                <a:solidFill>
                  <a:srgbClr val="0070C0"/>
                </a:solidFill>
                <a:latin typeface="UT Sans" panose="00000500000000000000" pitchFamily="50" charset="0"/>
              </a:rPr>
              <a:t> – foloseşte condițiile inițiale).</a:t>
            </a:r>
            <a:endParaRPr lang="en-US" sz="1900">
              <a:solidFill>
                <a:srgbClr val="0070C0"/>
              </a:solidFill>
              <a:latin typeface="UT Sans" panose="00000500000000000000" pitchFamily="50" charset="0"/>
            </a:endParaRPr>
          </a:p>
        </p:txBody>
      </p:sp>
      <p:sp>
        <p:nvSpPr>
          <p:cNvPr id="29699" name="Date Placeholder 3"/>
          <p:cNvSpPr>
            <a:spLocks noGrp="1"/>
          </p:cNvSpPr>
          <p:nvPr>
            <p:ph type="dt" sz="half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F7425CBE-1EA1-491B-AA60-33CB63F62349}" type="datetime1">
              <a:rPr lang="en-US" smtClean="0"/>
              <a:t>11/4/2019</a:t>
            </a:fld>
            <a:endParaRPr lang="en-US"/>
          </a:p>
        </p:txBody>
      </p:sp>
      <p:sp>
        <p:nvSpPr>
          <p:cNvPr id="29700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/>
              <a:t>Modele SPICE - Cursul 3</a:t>
            </a:r>
          </a:p>
        </p:txBody>
      </p:sp>
      <p:sp>
        <p:nvSpPr>
          <p:cNvPr id="29701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513ABF43-6384-4F12-9886-5AF522D81F5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pic>
        <p:nvPicPr>
          <p:cNvPr id="37894" name="Picture 2" descr="2-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1676400"/>
            <a:ext cx="3406775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5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44658" y="1842897"/>
            <a:ext cx="243840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ounded Rectangle 8"/>
          <p:cNvSpPr/>
          <p:nvPr/>
        </p:nvSpPr>
        <p:spPr>
          <a:xfrm>
            <a:off x="1524000" y="3581400"/>
            <a:ext cx="6019800" cy="609751"/>
          </a:xfrm>
          <a:prstGeom prst="roundRect">
            <a:avLst/>
          </a:prstGeom>
          <a:solidFill>
            <a:schemeClr val="bg1">
              <a:lumMod val="50000"/>
              <a:alpha val="2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8920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>
                <a:latin typeface="UT Sans" panose="00000500000000000000" pitchFamily="50" charset="0"/>
              </a:rPr>
              <a:t>Descrierea elementelor de circuit</a:t>
            </a:r>
            <a:br>
              <a:rPr lang="ro-RO" sz="3200">
                <a:latin typeface="UT Sans" panose="00000500000000000000" pitchFamily="50" charset="0"/>
              </a:rPr>
            </a:br>
            <a:r>
              <a:rPr lang="ro-RO" sz="2800">
                <a:latin typeface="UT Sans" panose="00000500000000000000" pitchFamily="50" charset="0"/>
              </a:rPr>
              <a:t>Surse de polarizare şi de semnal independente</a:t>
            </a:r>
            <a:endParaRPr lang="en-US" sz="2400">
              <a:latin typeface="UT Sans" panose="00000500000000000000" pitchFamily="50" charset="0"/>
            </a:endParaRP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endParaRPr lang="ro-RO">
              <a:latin typeface="UT Sans" panose="00000500000000000000" pitchFamily="50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endParaRPr lang="ro-RO">
              <a:latin typeface="UT Sans" panose="00000500000000000000" pitchFamily="50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endParaRPr lang="ro-RO">
              <a:latin typeface="UT Sans" panose="00000500000000000000" pitchFamily="50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endParaRPr lang="ro-RO">
              <a:latin typeface="UT Sans" panose="00000500000000000000" pitchFamily="50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endParaRPr lang="ro-RO" sz="2000" b="1">
              <a:solidFill>
                <a:srgbClr val="7030A0"/>
              </a:solidFill>
              <a:latin typeface="UT Sans" panose="00000500000000000000" pitchFamily="50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endParaRPr lang="ro-RO" sz="2000" b="1">
              <a:solidFill>
                <a:srgbClr val="7030A0"/>
              </a:solidFill>
              <a:latin typeface="UT Sans" panose="00000500000000000000" pitchFamily="50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o-RO" sz="2000" b="1">
                <a:solidFill>
                  <a:srgbClr val="002060"/>
                </a:solidFill>
                <a:latin typeface="UT Sans" panose="00000500000000000000" pitchFamily="50" charset="0"/>
              </a:rPr>
              <a:t>V</a:t>
            </a:r>
            <a:r>
              <a:rPr lang="ro-RO" sz="2000" i="1">
                <a:solidFill>
                  <a:srgbClr val="002060"/>
                </a:solidFill>
                <a:latin typeface="UT Sans" panose="00000500000000000000" pitchFamily="50" charset="0"/>
              </a:rPr>
              <a:t>nume</a:t>
            </a:r>
            <a:r>
              <a:rPr lang="ro-RO" sz="2000">
                <a:solidFill>
                  <a:srgbClr val="002060"/>
                </a:solidFill>
                <a:latin typeface="UT Sans" panose="00000500000000000000" pitchFamily="50" charset="0"/>
              </a:rPr>
              <a:t>...</a:t>
            </a:r>
            <a:r>
              <a:rPr lang="ro-RO" sz="2000" i="1">
                <a:solidFill>
                  <a:srgbClr val="002060"/>
                </a:solidFill>
                <a:latin typeface="UT Sans" panose="00000500000000000000" pitchFamily="50" charset="0"/>
              </a:rPr>
              <a:t>  nod</a:t>
            </a:r>
            <a:r>
              <a:rPr lang="ro-RO" sz="2000">
                <a:solidFill>
                  <a:srgbClr val="002060"/>
                </a:solidFill>
                <a:latin typeface="UT Sans" panose="00000500000000000000" pitchFamily="50" charset="0"/>
              </a:rPr>
              <a:t>1   </a:t>
            </a:r>
            <a:r>
              <a:rPr lang="ro-RO" sz="2000" i="1">
                <a:solidFill>
                  <a:srgbClr val="002060"/>
                </a:solidFill>
                <a:latin typeface="UT Sans" panose="00000500000000000000" pitchFamily="50" charset="0"/>
              </a:rPr>
              <a:t>nod</a:t>
            </a:r>
            <a:r>
              <a:rPr lang="ro-RO" sz="2000">
                <a:solidFill>
                  <a:srgbClr val="002060"/>
                </a:solidFill>
                <a:latin typeface="UT Sans" panose="00000500000000000000" pitchFamily="50" charset="0"/>
              </a:rPr>
              <a:t>2   &lt;&lt;</a:t>
            </a:r>
            <a:r>
              <a:rPr lang="ro-RO" sz="2000" b="1">
                <a:solidFill>
                  <a:srgbClr val="002060"/>
                </a:solidFill>
                <a:latin typeface="UT Sans" panose="00000500000000000000" pitchFamily="50" charset="0"/>
              </a:rPr>
              <a:t>DC</a:t>
            </a:r>
            <a:r>
              <a:rPr lang="ro-RO" sz="2000">
                <a:solidFill>
                  <a:srgbClr val="002060"/>
                </a:solidFill>
                <a:latin typeface="UT Sans" panose="00000500000000000000" pitchFamily="50" charset="0"/>
              </a:rPr>
              <a:t>&gt;…</a:t>
            </a:r>
            <a:r>
              <a:rPr lang="ro-RO" sz="2000" i="1">
                <a:solidFill>
                  <a:srgbClr val="002060"/>
                </a:solidFill>
                <a:latin typeface="UT Sans" panose="00000500000000000000" pitchFamily="50" charset="0"/>
              </a:rPr>
              <a:t>valoare_c.c.</a:t>
            </a:r>
            <a:r>
              <a:rPr lang="ro-RO" sz="2000">
                <a:solidFill>
                  <a:srgbClr val="002060"/>
                </a:solidFill>
                <a:latin typeface="UT Sans" panose="00000500000000000000" pitchFamily="50" charset="0"/>
              </a:rPr>
              <a:t>&gt; &lt;</a:t>
            </a:r>
            <a:r>
              <a:rPr lang="ro-RO" sz="2000" b="1">
                <a:solidFill>
                  <a:srgbClr val="002060"/>
                </a:solidFill>
                <a:latin typeface="UT Sans" panose="00000500000000000000" pitchFamily="50" charset="0"/>
              </a:rPr>
              <a:t>AC</a:t>
            </a:r>
            <a:r>
              <a:rPr lang="ro-RO" sz="2000">
                <a:solidFill>
                  <a:srgbClr val="002060"/>
                </a:solidFill>
                <a:latin typeface="UT Sans" panose="00000500000000000000" pitchFamily="50" charset="0"/>
              </a:rPr>
              <a:t>  &lt;</a:t>
            </a:r>
            <a:r>
              <a:rPr lang="ro-RO" sz="2000" i="1">
                <a:solidFill>
                  <a:srgbClr val="002060"/>
                </a:solidFill>
                <a:latin typeface="UT Sans" panose="00000500000000000000" pitchFamily="50" charset="0"/>
              </a:rPr>
              <a:t>modul_c.a.</a:t>
            </a:r>
          </a:p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o-RO" sz="2000" i="1">
                <a:solidFill>
                  <a:srgbClr val="002060"/>
                </a:solidFill>
                <a:latin typeface="UT Sans" panose="00000500000000000000" pitchFamily="50" charset="0"/>
              </a:rPr>
              <a:t>+</a:t>
            </a:r>
            <a:r>
              <a:rPr lang="ro-RO" sz="2000">
                <a:solidFill>
                  <a:srgbClr val="002060"/>
                </a:solidFill>
                <a:latin typeface="UT Sans" panose="00000500000000000000" pitchFamily="50" charset="0"/>
              </a:rPr>
              <a:t> &lt;</a:t>
            </a:r>
            <a:r>
              <a:rPr lang="ro-RO" sz="2000" i="1">
                <a:solidFill>
                  <a:srgbClr val="002060"/>
                </a:solidFill>
                <a:latin typeface="UT Sans" panose="00000500000000000000" pitchFamily="50" charset="0"/>
              </a:rPr>
              <a:t>fază_c.a.</a:t>
            </a:r>
            <a:r>
              <a:rPr lang="ro-RO" sz="2000">
                <a:solidFill>
                  <a:srgbClr val="002060"/>
                </a:solidFill>
                <a:latin typeface="UT Sans" panose="00000500000000000000" pitchFamily="50" charset="0"/>
              </a:rPr>
              <a:t>&gt;&gt;&gt;</a:t>
            </a:r>
            <a:r>
              <a:rPr lang="en-US" sz="2000">
                <a:solidFill>
                  <a:srgbClr val="002060"/>
                </a:solidFill>
                <a:latin typeface="UT Sans" panose="00000500000000000000" pitchFamily="50" charset="0"/>
              </a:rPr>
              <a:t>  &lt;</a:t>
            </a:r>
            <a:r>
              <a:rPr lang="en-US" sz="2000" i="1">
                <a:solidFill>
                  <a:srgbClr val="002060"/>
                </a:solidFill>
                <a:latin typeface="UT Sans" panose="00000500000000000000" pitchFamily="50" charset="0"/>
              </a:rPr>
              <a:t>TRAN_</a:t>
            </a:r>
            <a:r>
              <a:rPr lang="ro-RO" sz="2000" i="1">
                <a:solidFill>
                  <a:srgbClr val="002060"/>
                </a:solidFill>
                <a:latin typeface="UT Sans" panose="00000500000000000000" pitchFamily="50" charset="0"/>
              </a:rPr>
              <a:t>funcție</a:t>
            </a:r>
            <a:r>
              <a:rPr lang="ro-RO" sz="2000">
                <a:solidFill>
                  <a:srgbClr val="002060"/>
                </a:solidFill>
                <a:latin typeface="UT Sans" panose="00000500000000000000" pitchFamily="50" charset="0"/>
              </a:rPr>
              <a:t>   </a:t>
            </a:r>
            <a:r>
              <a:rPr lang="en-US" sz="2000">
                <a:solidFill>
                  <a:srgbClr val="002060"/>
                </a:solidFill>
                <a:latin typeface="UT Sans" panose="00000500000000000000" pitchFamily="50" charset="0"/>
              </a:rPr>
              <a:t>&lt;</a:t>
            </a:r>
            <a:r>
              <a:rPr lang="en-US" sz="2000" i="1">
                <a:solidFill>
                  <a:srgbClr val="002060"/>
                </a:solidFill>
                <a:latin typeface="UT Sans" panose="00000500000000000000" pitchFamily="50" charset="0"/>
              </a:rPr>
              <a:t>valoare</a:t>
            </a:r>
            <a:r>
              <a:rPr lang="en-US" sz="2000">
                <a:solidFill>
                  <a:srgbClr val="002060"/>
                </a:solidFill>
                <a:latin typeface="UT Sans" panose="00000500000000000000" pitchFamily="50" charset="0"/>
              </a:rPr>
              <a:t>1 &lt;</a:t>
            </a:r>
            <a:r>
              <a:rPr lang="en-US" sz="2000" i="1">
                <a:solidFill>
                  <a:srgbClr val="002060"/>
                </a:solidFill>
                <a:latin typeface="UT Sans" panose="00000500000000000000" pitchFamily="50" charset="0"/>
              </a:rPr>
              <a:t>valoare</a:t>
            </a:r>
            <a:r>
              <a:rPr lang="en-US" sz="2000">
                <a:solidFill>
                  <a:srgbClr val="002060"/>
                </a:solidFill>
                <a:latin typeface="UT Sans" panose="00000500000000000000" pitchFamily="50" charset="0"/>
              </a:rPr>
              <a:t>2…&gt;&gt;&gt;</a:t>
            </a:r>
            <a:endParaRPr lang="ro-RO" sz="2000">
              <a:solidFill>
                <a:srgbClr val="002060"/>
              </a:solidFill>
              <a:latin typeface="UT Sans" panose="00000500000000000000" pitchFamily="50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endParaRPr lang="ro-RO" sz="2000">
              <a:solidFill>
                <a:srgbClr val="002060"/>
              </a:solidFill>
              <a:latin typeface="UT Sans" panose="00000500000000000000" pitchFamily="50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o-RO" sz="2000" b="1">
                <a:solidFill>
                  <a:srgbClr val="002060"/>
                </a:solidFill>
                <a:latin typeface="UT Sans" panose="00000500000000000000" pitchFamily="50" charset="0"/>
              </a:rPr>
              <a:t>I</a:t>
            </a:r>
            <a:r>
              <a:rPr lang="ro-RO" sz="2000" i="1">
                <a:solidFill>
                  <a:srgbClr val="002060"/>
                </a:solidFill>
                <a:latin typeface="UT Sans" panose="00000500000000000000" pitchFamily="50" charset="0"/>
              </a:rPr>
              <a:t>nume</a:t>
            </a:r>
            <a:r>
              <a:rPr lang="ro-RO" sz="2000">
                <a:solidFill>
                  <a:srgbClr val="002060"/>
                </a:solidFill>
                <a:latin typeface="UT Sans" panose="00000500000000000000" pitchFamily="50" charset="0"/>
              </a:rPr>
              <a:t>...</a:t>
            </a:r>
            <a:r>
              <a:rPr lang="ro-RO" sz="2000" i="1">
                <a:solidFill>
                  <a:srgbClr val="002060"/>
                </a:solidFill>
                <a:latin typeface="UT Sans" panose="00000500000000000000" pitchFamily="50" charset="0"/>
              </a:rPr>
              <a:t>  nod</a:t>
            </a:r>
            <a:r>
              <a:rPr lang="ro-RO" sz="2000">
                <a:solidFill>
                  <a:srgbClr val="002060"/>
                </a:solidFill>
                <a:latin typeface="UT Sans" panose="00000500000000000000" pitchFamily="50" charset="0"/>
              </a:rPr>
              <a:t>1   </a:t>
            </a:r>
            <a:r>
              <a:rPr lang="ro-RO" sz="2000" i="1">
                <a:solidFill>
                  <a:srgbClr val="002060"/>
                </a:solidFill>
                <a:latin typeface="UT Sans" panose="00000500000000000000" pitchFamily="50" charset="0"/>
              </a:rPr>
              <a:t>nod</a:t>
            </a:r>
            <a:r>
              <a:rPr lang="ro-RO" sz="2000">
                <a:solidFill>
                  <a:srgbClr val="002060"/>
                </a:solidFill>
                <a:latin typeface="UT Sans" panose="00000500000000000000" pitchFamily="50" charset="0"/>
              </a:rPr>
              <a:t>2   &lt;&lt;</a:t>
            </a:r>
            <a:r>
              <a:rPr lang="ro-RO" sz="2000" b="1">
                <a:solidFill>
                  <a:srgbClr val="002060"/>
                </a:solidFill>
                <a:latin typeface="UT Sans" panose="00000500000000000000" pitchFamily="50" charset="0"/>
              </a:rPr>
              <a:t>DC</a:t>
            </a:r>
            <a:r>
              <a:rPr lang="ro-RO" sz="2000">
                <a:solidFill>
                  <a:srgbClr val="002060"/>
                </a:solidFill>
                <a:latin typeface="UT Sans" panose="00000500000000000000" pitchFamily="50" charset="0"/>
              </a:rPr>
              <a:t>&gt;…</a:t>
            </a:r>
            <a:r>
              <a:rPr lang="ro-RO" sz="2000" i="1">
                <a:solidFill>
                  <a:srgbClr val="002060"/>
                </a:solidFill>
                <a:latin typeface="UT Sans" panose="00000500000000000000" pitchFamily="50" charset="0"/>
              </a:rPr>
              <a:t>valoare_c.c.</a:t>
            </a:r>
            <a:r>
              <a:rPr lang="ro-RO" sz="2000">
                <a:solidFill>
                  <a:srgbClr val="002060"/>
                </a:solidFill>
                <a:latin typeface="UT Sans" panose="00000500000000000000" pitchFamily="50" charset="0"/>
              </a:rPr>
              <a:t>&gt; &lt;</a:t>
            </a:r>
            <a:r>
              <a:rPr lang="ro-RO" sz="2000" b="1">
                <a:solidFill>
                  <a:srgbClr val="002060"/>
                </a:solidFill>
                <a:latin typeface="UT Sans" panose="00000500000000000000" pitchFamily="50" charset="0"/>
              </a:rPr>
              <a:t>AC</a:t>
            </a:r>
            <a:r>
              <a:rPr lang="ro-RO" sz="2000">
                <a:solidFill>
                  <a:srgbClr val="002060"/>
                </a:solidFill>
                <a:latin typeface="UT Sans" panose="00000500000000000000" pitchFamily="50" charset="0"/>
              </a:rPr>
              <a:t>  &lt;</a:t>
            </a:r>
            <a:r>
              <a:rPr lang="ro-RO" sz="2000" i="1">
                <a:solidFill>
                  <a:srgbClr val="002060"/>
                </a:solidFill>
                <a:latin typeface="UT Sans" panose="00000500000000000000" pitchFamily="50" charset="0"/>
              </a:rPr>
              <a:t>modul_c.a.</a:t>
            </a:r>
          </a:p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o-RO" sz="2000" i="1">
                <a:solidFill>
                  <a:srgbClr val="002060"/>
                </a:solidFill>
                <a:latin typeface="UT Sans" panose="00000500000000000000" pitchFamily="50" charset="0"/>
              </a:rPr>
              <a:t>+</a:t>
            </a:r>
            <a:r>
              <a:rPr lang="ro-RO" sz="2000">
                <a:solidFill>
                  <a:srgbClr val="002060"/>
                </a:solidFill>
                <a:latin typeface="UT Sans" panose="00000500000000000000" pitchFamily="50" charset="0"/>
              </a:rPr>
              <a:t> &lt;</a:t>
            </a:r>
            <a:r>
              <a:rPr lang="ro-RO" sz="2000" i="1">
                <a:solidFill>
                  <a:srgbClr val="002060"/>
                </a:solidFill>
                <a:latin typeface="UT Sans" panose="00000500000000000000" pitchFamily="50" charset="0"/>
              </a:rPr>
              <a:t>fază_c.a.</a:t>
            </a:r>
            <a:r>
              <a:rPr lang="ro-RO" sz="2000">
                <a:solidFill>
                  <a:srgbClr val="002060"/>
                </a:solidFill>
                <a:latin typeface="UT Sans" panose="00000500000000000000" pitchFamily="50" charset="0"/>
              </a:rPr>
              <a:t>&gt;&gt;&gt;</a:t>
            </a:r>
            <a:r>
              <a:rPr lang="en-US" sz="2000">
                <a:solidFill>
                  <a:srgbClr val="002060"/>
                </a:solidFill>
                <a:latin typeface="UT Sans" panose="00000500000000000000" pitchFamily="50" charset="0"/>
              </a:rPr>
              <a:t>  &lt;</a:t>
            </a:r>
            <a:r>
              <a:rPr lang="en-US" sz="2000" i="1">
                <a:solidFill>
                  <a:srgbClr val="002060"/>
                </a:solidFill>
                <a:latin typeface="UT Sans" panose="00000500000000000000" pitchFamily="50" charset="0"/>
              </a:rPr>
              <a:t>TRAN_</a:t>
            </a:r>
            <a:r>
              <a:rPr lang="ro-RO" sz="2000" i="1">
                <a:solidFill>
                  <a:srgbClr val="002060"/>
                </a:solidFill>
                <a:latin typeface="UT Sans" panose="00000500000000000000" pitchFamily="50" charset="0"/>
              </a:rPr>
              <a:t>funcție</a:t>
            </a:r>
            <a:r>
              <a:rPr lang="ro-RO" sz="2000">
                <a:solidFill>
                  <a:srgbClr val="002060"/>
                </a:solidFill>
                <a:latin typeface="UT Sans" panose="00000500000000000000" pitchFamily="50" charset="0"/>
              </a:rPr>
              <a:t>   </a:t>
            </a:r>
            <a:r>
              <a:rPr lang="en-US" sz="2000">
                <a:solidFill>
                  <a:srgbClr val="002060"/>
                </a:solidFill>
                <a:latin typeface="UT Sans" panose="00000500000000000000" pitchFamily="50" charset="0"/>
              </a:rPr>
              <a:t>&lt;</a:t>
            </a:r>
            <a:r>
              <a:rPr lang="en-US" sz="2000" i="1">
                <a:solidFill>
                  <a:srgbClr val="002060"/>
                </a:solidFill>
                <a:latin typeface="UT Sans" panose="00000500000000000000" pitchFamily="50" charset="0"/>
              </a:rPr>
              <a:t>valoare</a:t>
            </a:r>
            <a:r>
              <a:rPr lang="en-US" sz="2000">
                <a:solidFill>
                  <a:srgbClr val="002060"/>
                </a:solidFill>
                <a:latin typeface="UT Sans" panose="00000500000000000000" pitchFamily="50" charset="0"/>
              </a:rPr>
              <a:t>1 &lt;</a:t>
            </a:r>
            <a:r>
              <a:rPr lang="en-US" sz="2000" i="1">
                <a:solidFill>
                  <a:srgbClr val="002060"/>
                </a:solidFill>
                <a:latin typeface="UT Sans" panose="00000500000000000000" pitchFamily="50" charset="0"/>
              </a:rPr>
              <a:t>valoare</a:t>
            </a:r>
            <a:r>
              <a:rPr lang="en-US" sz="2000">
                <a:solidFill>
                  <a:srgbClr val="002060"/>
                </a:solidFill>
                <a:latin typeface="UT Sans" panose="00000500000000000000" pitchFamily="50" charset="0"/>
              </a:rPr>
              <a:t>2…&gt;&gt;&gt;</a:t>
            </a:r>
          </a:p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endParaRPr lang="en-US">
              <a:latin typeface="UT Sans" panose="00000500000000000000" pitchFamily="50" charset="0"/>
            </a:endParaRPr>
          </a:p>
        </p:txBody>
      </p:sp>
      <p:sp>
        <p:nvSpPr>
          <p:cNvPr id="30723" name="Date Placeholder 3"/>
          <p:cNvSpPr>
            <a:spLocks noGrp="1"/>
          </p:cNvSpPr>
          <p:nvPr>
            <p:ph type="dt" sz="half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42126C94-6042-4014-B190-DB2273F893B8}" type="datetime1">
              <a:rPr lang="en-US" smtClean="0"/>
              <a:t>11/4/2019</a:t>
            </a:fld>
            <a:endParaRPr lang="en-US"/>
          </a:p>
        </p:txBody>
      </p:sp>
      <p:sp>
        <p:nvSpPr>
          <p:cNvPr id="30724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/>
              <a:t>Modele SPICE - Cursul 3</a:t>
            </a:r>
          </a:p>
        </p:txBody>
      </p:sp>
      <p:sp>
        <p:nvSpPr>
          <p:cNvPr id="30725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AA23F4E3-EE8D-4D57-B342-8BA58E655AA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38918" name="Picture 2" descr="2-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600200"/>
            <a:ext cx="4876800" cy="216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19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53000" y="1793875"/>
            <a:ext cx="4052600" cy="178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691754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>
                <a:latin typeface="UT Sans" panose="00000500000000000000" pitchFamily="50" charset="0"/>
              </a:rPr>
              <a:t>Descrierea elementelor de circuit</a:t>
            </a:r>
            <a:br>
              <a:rPr lang="ro-RO" sz="5400">
                <a:latin typeface="UT Sans" panose="00000500000000000000" pitchFamily="50" charset="0"/>
              </a:rPr>
            </a:br>
            <a:r>
              <a:rPr lang="ro-RO" sz="3100">
                <a:latin typeface="UT Sans" panose="00000500000000000000" pitchFamily="50" charset="0"/>
              </a:rPr>
              <a:t>Surse de polarizare şi de semnal independente</a:t>
            </a:r>
            <a:endParaRPr lang="en-US" sz="3100">
              <a:latin typeface="UT Sans" panose="00000500000000000000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o-RO">
                <a:latin typeface="UT Sans" panose="00000500000000000000" pitchFamily="50" charset="0"/>
              </a:rPr>
              <a:t>Sursele independente sunt folosite pentru a descrie polarizările şi semnalele din cele trei moduri de analiză în SPICE: de c.c. (DC), tranzitorie (în domeniul timp) şi de semnal mic de c.a. (AC);</a:t>
            </a:r>
          </a:p>
          <a:p>
            <a:r>
              <a:rPr lang="ro-RO" i="1">
                <a:latin typeface="UT Sans" panose="00000500000000000000" pitchFamily="50" charset="0"/>
              </a:rPr>
              <a:t>modul_c.a. </a:t>
            </a:r>
            <a:r>
              <a:rPr lang="ro-RO">
                <a:latin typeface="UT Sans" panose="00000500000000000000" pitchFamily="50" charset="0"/>
              </a:rPr>
              <a:t>şi </a:t>
            </a:r>
            <a:r>
              <a:rPr lang="ro-RO" i="1">
                <a:latin typeface="UT Sans" panose="00000500000000000000" pitchFamily="50" charset="0"/>
              </a:rPr>
              <a:t>fază_c.a.</a:t>
            </a:r>
            <a:r>
              <a:rPr lang="ro-RO">
                <a:latin typeface="UT Sans" panose="00000500000000000000" pitchFamily="50" charset="0"/>
              </a:rPr>
              <a:t> reprezintă amplitudinea şi faza (în grade) ale unei tensiuni sau ale unui curent de semnal mic;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A3F9B-91EA-4BB1-B45A-5945BD8A0B3E}" type="datetime1">
              <a:rPr lang="en-US" smtClean="0"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Modele SPICE - Cursul 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EC392-75EF-4345-ADC3-5049D64098F5}" type="slidenum">
              <a:rPr lang="en-US" smtClean="0"/>
              <a:t>12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33400" y="4572000"/>
            <a:ext cx="81534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indent="-256032">
              <a:defRPr/>
            </a:pPr>
            <a:r>
              <a:rPr lang="ro-RO" sz="2000" b="1">
                <a:solidFill>
                  <a:srgbClr val="002060"/>
                </a:solidFill>
                <a:latin typeface="UT Sans" panose="00000500000000000000" pitchFamily="50" charset="0"/>
              </a:rPr>
              <a:t>V</a:t>
            </a:r>
            <a:r>
              <a:rPr lang="ro-RO" sz="2000" i="1">
                <a:solidFill>
                  <a:srgbClr val="002060"/>
                </a:solidFill>
                <a:latin typeface="UT Sans" panose="00000500000000000000" pitchFamily="50" charset="0"/>
              </a:rPr>
              <a:t>nume</a:t>
            </a:r>
            <a:r>
              <a:rPr lang="ro-RO" sz="2000">
                <a:solidFill>
                  <a:srgbClr val="002060"/>
                </a:solidFill>
                <a:latin typeface="UT Sans" panose="00000500000000000000" pitchFamily="50" charset="0"/>
              </a:rPr>
              <a:t>...</a:t>
            </a:r>
            <a:r>
              <a:rPr lang="ro-RO" sz="2000" i="1">
                <a:solidFill>
                  <a:srgbClr val="002060"/>
                </a:solidFill>
                <a:latin typeface="UT Sans" panose="00000500000000000000" pitchFamily="50" charset="0"/>
              </a:rPr>
              <a:t>  nod</a:t>
            </a:r>
            <a:r>
              <a:rPr lang="ro-RO" sz="2000">
                <a:solidFill>
                  <a:srgbClr val="002060"/>
                </a:solidFill>
                <a:latin typeface="UT Sans" panose="00000500000000000000" pitchFamily="50" charset="0"/>
              </a:rPr>
              <a:t>1   </a:t>
            </a:r>
            <a:r>
              <a:rPr lang="ro-RO" sz="2000" i="1">
                <a:solidFill>
                  <a:srgbClr val="002060"/>
                </a:solidFill>
                <a:latin typeface="UT Sans" panose="00000500000000000000" pitchFamily="50" charset="0"/>
              </a:rPr>
              <a:t>nod</a:t>
            </a:r>
            <a:r>
              <a:rPr lang="ro-RO" sz="2000">
                <a:solidFill>
                  <a:srgbClr val="002060"/>
                </a:solidFill>
                <a:latin typeface="UT Sans" panose="00000500000000000000" pitchFamily="50" charset="0"/>
              </a:rPr>
              <a:t>2   &lt;&lt;</a:t>
            </a:r>
            <a:r>
              <a:rPr lang="ro-RO" sz="2000" b="1">
                <a:solidFill>
                  <a:srgbClr val="002060"/>
                </a:solidFill>
                <a:latin typeface="UT Sans" panose="00000500000000000000" pitchFamily="50" charset="0"/>
              </a:rPr>
              <a:t>DC</a:t>
            </a:r>
            <a:r>
              <a:rPr lang="ro-RO" sz="2000">
                <a:solidFill>
                  <a:srgbClr val="002060"/>
                </a:solidFill>
                <a:latin typeface="UT Sans" panose="00000500000000000000" pitchFamily="50" charset="0"/>
              </a:rPr>
              <a:t>&gt;…</a:t>
            </a:r>
            <a:r>
              <a:rPr lang="ro-RO" sz="2000" i="1">
                <a:solidFill>
                  <a:srgbClr val="002060"/>
                </a:solidFill>
                <a:latin typeface="UT Sans" panose="00000500000000000000" pitchFamily="50" charset="0"/>
              </a:rPr>
              <a:t>valoare_c.c.</a:t>
            </a:r>
            <a:r>
              <a:rPr lang="ro-RO" sz="2000">
                <a:solidFill>
                  <a:srgbClr val="002060"/>
                </a:solidFill>
                <a:latin typeface="UT Sans" panose="00000500000000000000" pitchFamily="50" charset="0"/>
              </a:rPr>
              <a:t>&gt; &lt;</a:t>
            </a:r>
            <a:r>
              <a:rPr lang="ro-RO" sz="2000" b="1">
                <a:solidFill>
                  <a:srgbClr val="002060"/>
                </a:solidFill>
                <a:latin typeface="UT Sans" panose="00000500000000000000" pitchFamily="50" charset="0"/>
              </a:rPr>
              <a:t>AC</a:t>
            </a:r>
            <a:r>
              <a:rPr lang="ro-RO" sz="2000">
                <a:solidFill>
                  <a:srgbClr val="002060"/>
                </a:solidFill>
                <a:latin typeface="UT Sans" panose="00000500000000000000" pitchFamily="50" charset="0"/>
              </a:rPr>
              <a:t>  &lt;</a:t>
            </a:r>
            <a:r>
              <a:rPr lang="ro-RO" sz="2000" i="1">
                <a:solidFill>
                  <a:srgbClr val="002060"/>
                </a:solidFill>
                <a:latin typeface="UT Sans" panose="00000500000000000000" pitchFamily="50" charset="0"/>
              </a:rPr>
              <a:t>modul_c.a.</a:t>
            </a:r>
          </a:p>
          <a:p>
            <a:pPr marL="365760" indent="-256032">
              <a:defRPr/>
            </a:pPr>
            <a:r>
              <a:rPr lang="ro-RO" sz="2000" i="1">
                <a:solidFill>
                  <a:srgbClr val="002060"/>
                </a:solidFill>
                <a:latin typeface="UT Sans" panose="00000500000000000000" pitchFamily="50" charset="0"/>
              </a:rPr>
              <a:t>+</a:t>
            </a:r>
            <a:r>
              <a:rPr lang="ro-RO" sz="2000">
                <a:solidFill>
                  <a:srgbClr val="002060"/>
                </a:solidFill>
                <a:latin typeface="UT Sans" panose="00000500000000000000" pitchFamily="50" charset="0"/>
              </a:rPr>
              <a:t> &lt;</a:t>
            </a:r>
            <a:r>
              <a:rPr lang="ro-RO" sz="2000" i="1">
                <a:solidFill>
                  <a:srgbClr val="002060"/>
                </a:solidFill>
                <a:latin typeface="UT Sans" panose="00000500000000000000" pitchFamily="50" charset="0"/>
              </a:rPr>
              <a:t>fază_c.a.</a:t>
            </a:r>
            <a:r>
              <a:rPr lang="ro-RO" sz="2000">
                <a:solidFill>
                  <a:srgbClr val="002060"/>
                </a:solidFill>
                <a:latin typeface="UT Sans" panose="00000500000000000000" pitchFamily="50" charset="0"/>
              </a:rPr>
              <a:t>&gt;&gt;&gt;</a:t>
            </a:r>
            <a:r>
              <a:rPr lang="en-US" sz="2000">
                <a:solidFill>
                  <a:srgbClr val="002060"/>
                </a:solidFill>
                <a:latin typeface="UT Sans" panose="00000500000000000000" pitchFamily="50" charset="0"/>
              </a:rPr>
              <a:t>  &lt;</a:t>
            </a:r>
            <a:r>
              <a:rPr lang="en-US" sz="2000" i="1">
                <a:solidFill>
                  <a:srgbClr val="002060"/>
                </a:solidFill>
                <a:latin typeface="UT Sans" panose="00000500000000000000" pitchFamily="50" charset="0"/>
              </a:rPr>
              <a:t>TRAN_</a:t>
            </a:r>
            <a:r>
              <a:rPr lang="ro-RO" sz="2000" i="1">
                <a:solidFill>
                  <a:srgbClr val="002060"/>
                </a:solidFill>
                <a:latin typeface="UT Sans" panose="00000500000000000000" pitchFamily="50" charset="0"/>
              </a:rPr>
              <a:t>funcție</a:t>
            </a:r>
            <a:r>
              <a:rPr lang="ro-RO" sz="2000">
                <a:solidFill>
                  <a:srgbClr val="002060"/>
                </a:solidFill>
                <a:latin typeface="UT Sans" panose="00000500000000000000" pitchFamily="50" charset="0"/>
              </a:rPr>
              <a:t>   </a:t>
            </a:r>
            <a:r>
              <a:rPr lang="en-US" sz="2000">
                <a:solidFill>
                  <a:srgbClr val="002060"/>
                </a:solidFill>
                <a:latin typeface="UT Sans" panose="00000500000000000000" pitchFamily="50" charset="0"/>
              </a:rPr>
              <a:t>&lt;</a:t>
            </a:r>
            <a:r>
              <a:rPr lang="en-US" sz="2000" i="1">
                <a:solidFill>
                  <a:srgbClr val="002060"/>
                </a:solidFill>
                <a:latin typeface="UT Sans" panose="00000500000000000000" pitchFamily="50" charset="0"/>
              </a:rPr>
              <a:t>valoare</a:t>
            </a:r>
            <a:r>
              <a:rPr lang="en-US" sz="2000">
                <a:solidFill>
                  <a:srgbClr val="002060"/>
                </a:solidFill>
                <a:latin typeface="UT Sans" panose="00000500000000000000" pitchFamily="50" charset="0"/>
              </a:rPr>
              <a:t>1 &lt;</a:t>
            </a:r>
            <a:r>
              <a:rPr lang="en-US" sz="2000" i="1">
                <a:solidFill>
                  <a:srgbClr val="002060"/>
                </a:solidFill>
                <a:latin typeface="UT Sans" panose="00000500000000000000" pitchFamily="50" charset="0"/>
              </a:rPr>
              <a:t>valoare</a:t>
            </a:r>
            <a:r>
              <a:rPr lang="en-US" sz="2000">
                <a:solidFill>
                  <a:srgbClr val="002060"/>
                </a:solidFill>
                <a:latin typeface="UT Sans" panose="00000500000000000000" pitchFamily="50" charset="0"/>
              </a:rPr>
              <a:t>2…&gt;&gt;&gt;</a:t>
            </a:r>
            <a:endParaRPr lang="ro-RO" sz="2000">
              <a:solidFill>
                <a:srgbClr val="002060"/>
              </a:solidFill>
              <a:latin typeface="UT Sans" panose="00000500000000000000" pitchFamily="50" charset="0"/>
            </a:endParaRPr>
          </a:p>
          <a:p>
            <a:pPr marL="365760" indent="-256032">
              <a:defRPr/>
            </a:pPr>
            <a:endParaRPr lang="ro-RO" sz="2000">
              <a:solidFill>
                <a:srgbClr val="002060"/>
              </a:solidFill>
              <a:latin typeface="UT Sans" panose="00000500000000000000" pitchFamily="50" charset="0"/>
            </a:endParaRPr>
          </a:p>
          <a:p>
            <a:pPr marL="365760" indent="-256032">
              <a:defRPr/>
            </a:pPr>
            <a:r>
              <a:rPr lang="ro-RO" sz="2000" b="1">
                <a:solidFill>
                  <a:srgbClr val="002060"/>
                </a:solidFill>
                <a:latin typeface="UT Sans" panose="00000500000000000000" pitchFamily="50" charset="0"/>
              </a:rPr>
              <a:t>I</a:t>
            </a:r>
            <a:r>
              <a:rPr lang="ro-RO" sz="2000" i="1">
                <a:solidFill>
                  <a:srgbClr val="002060"/>
                </a:solidFill>
                <a:latin typeface="UT Sans" panose="00000500000000000000" pitchFamily="50" charset="0"/>
              </a:rPr>
              <a:t>nume</a:t>
            </a:r>
            <a:r>
              <a:rPr lang="ro-RO" sz="2000">
                <a:solidFill>
                  <a:srgbClr val="002060"/>
                </a:solidFill>
                <a:latin typeface="UT Sans" panose="00000500000000000000" pitchFamily="50" charset="0"/>
              </a:rPr>
              <a:t>...</a:t>
            </a:r>
            <a:r>
              <a:rPr lang="ro-RO" sz="2000" i="1">
                <a:solidFill>
                  <a:srgbClr val="002060"/>
                </a:solidFill>
                <a:latin typeface="UT Sans" panose="00000500000000000000" pitchFamily="50" charset="0"/>
              </a:rPr>
              <a:t>  nod</a:t>
            </a:r>
            <a:r>
              <a:rPr lang="ro-RO" sz="2000">
                <a:solidFill>
                  <a:srgbClr val="002060"/>
                </a:solidFill>
                <a:latin typeface="UT Sans" panose="00000500000000000000" pitchFamily="50" charset="0"/>
              </a:rPr>
              <a:t>1   </a:t>
            </a:r>
            <a:r>
              <a:rPr lang="ro-RO" sz="2000" i="1">
                <a:solidFill>
                  <a:srgbClr val="002060"/>
                </a:solidFill>
                <a:latin typeface="UT Sans" panose="00000500000000000000" pitchFamily="50" charset="0"/>
              </a:rPr>
              <a:t>nod</a:t>
            </a:r>
            <a:r>
              <a:rPr lang="ro-RO" sz="2000">
                <a:solidFill>
                  <a:srgbClr val="002060"/>
                </a:solidFill>
                <a:latin typeface="UT Sans" panose="00000500000000000000" pitchFamily="50" charset="0"/>
              </a:rPr>
              <a:t>2   &lt;&lt;</a:t>
            </a:r>
            <a:r>
              <a:rPr lang="ro-RO" sz="2000" b="1">
                <a:solidFill>
                  <a:srgbClr val="002060"/>
                </a:solidFill>
                <a:latin typeface="UT Sans" panose="00000500000000000000" pitchFamily="50" charset="0"/>
              </a:rPr>
              <a:t>DC</a:t>
            </a:r>
            <a:r>
              <a:rPr lang="ro-RO" sz="2000">
                <a:solidFill>
                  <a:srgbClr val="002060"/>
                </a:solidFill>
                <a:latin typeface="UT Sans" panose="00000500000000000000" pitchFamily="50" charset="0"/>
              </a:rPr>
              <a:t>&gt;…</a:t>
            </a:r>
            <a:r>
              <a:rPr lang="ro-RO" sz="2000" i="1">
                <a:solidFill>
                  <a:srgbClr val="002060"/>
                </a:solidFill>
                <a:latin typeface="UT Sans" panose="00000500000000000000" pitchFamily="50" charset="0"/>
              </a:rPr>
              <a:t>valoare_c.c.</a:t>
            </a:r>
            <a:r>
              <a:rPr lang="ro-RO" sz="2000">
                <a:solidFill>
                  <a:srgbClr val="002060"/>
                </a:solidFill>
                <a:latin typeface="UT Sans" panose="00000500000000000000" pitchFamily="50" charset="0"/>
              </a:rPr>
              <a:t>&gt; &lt;</a:t>
            </a:r>
            <a:r>
              <a:rPr lang="ro-RO" sz="2000" b="1">
                <a:solidFill>
                  <a:srgbClr val="002060"/>
                </a:solidFill>
                <a:latin typeface="UT Sans" panose="00000500000000000000" pitchFamily="50" charset="0"/>
              </a:rPr>
              <a:t>AC</a:t>
            </a:r>
            <a:r>
              <a:rPr lang="ro-RO" sz="2000">
                <a:solidFill>
                  <a:srgbClr val="002060"/>
                </a:solidFill>
                <a:latin typeface="UT Sans" panose="00000500000000000000" pitchFamily="50" charset="0"/>
              </a:rPr>
              <a:t>  &lt;</a:t>
            </a:r>
            <a:r>
              <a:rPr lang="ro-RO" sz="2000" i="1">
                <a:solidFill>
                  <a:srgbClr val="002060"/>
                </a:solidFill>
                <a:latin typeface="UT Sans" panose="00000500000000000000" pitchFamily="50" charset="0"/>
              </a:rPr>
              <a:t>modul_c.a.</a:t>
            </a:r>
          </a:p>
          <a:p>
            <a:pPr marL="365760" indent="-256032">
              <a:defRPr/>
            </a:pPr>
            <a:r>
              <a:rPr lang="ro-RO" sz="2000" i="1">
                <a:solidFill>
                  <a:srgbClr val="002060"/>
                </a:solidFill>
                <a:latin typeface="UT Sans" panose="00000500000000000000" pitchFamily="50" charset="0"/>
              </a:rPr>
              <a:t>+</a:t>
            </a:r>
            <a:r>
              <a:rPr lang="ro-RO" sz="2000">
                <a:solidFill>
                  <a:srgbClr val="002060"/>
                </a:solidFill>
                <a:latin typeface="UT Sans" panose="00000500000000000000" pitchFamily="50" charset="0"/>
              </a:rPr>
              <a:t> &lt;</a:t>
            </a:r>
            <a:r>
              <a:rPr lang="ro-RO" sz="2000" i="1">
                <a:solidFill>
                  <a:srgbClr val="002060"/>
                </a:solidFill>
                <a:latin typeface="UT Sans" panose="00000500000000000000" pitchFamily="50" charset="0"/>
              </a:rPr>
              <a:t>fază_c.a.</a:t>
            </a:r>
            <a:r>
              <a:rPr lang="ro-RO" sz="2000">
                <a:solidFill>
                  <a:srgbClr val="002060"/>
                </a:solidFill>
                <a:latin typeface="UT Sans" panose="00000500000000000000" pitchFamily="50" charset="0"/>
              </a:rPr>
              <a:t>&gt;&gt;&gt;</a:t>
            </a:r>
            <a:r>
              <a:rPr lang="en-US" sz="2000">
                <a:solidFill>
                  <a:srgbClr val="002060"/>
                </a:solidFill>
                <a:latin typeface="UT Sans" panose="00000500000000000000" pitchFamily="50" charset="0"/>
              </a:rPr>
              <a:t>  &lt;</a:t>
            </a:r>
            <a:r>
              <a:rPr lang="en-US" sz="2000" i="1">
                <a:solidFill>
                  <a:srgbClr val="002060"/>
                </a:solidFill>
                <a:latin typeface="UT Sans" panose="00000500000000000000" pitchFamily="50" charset="0"/>
              </a:rPr>
              <a:t>TRAN_</a:t>
            </a:r>
            <a:r>
              <a:rPr lang="ro-RO" sz="2000" i="1">
                <a:solidFill>
                  <a:srgbClr val="002060"/>
                </a:solidFill>
                <a:latin typeface="UT Sans" panose="00000500000000000000" pitchFamily="50" charset="0"/>
              </a:rPr>
              <a:t>funcție</a:t>
            </a:r>
            <a:r>
              <a:rPr lang="ro-RO" sz="2000">
                <a:solidFill>
                  <a:srgbClr val="002060"/>
                </a:solidFill>
                <a:latin typeface="UT Sans" panose="00000500000000000000" pitchFamily="50" charset="0"/>
              </a:rPr>
              <a:t>   </a:t>
            </a:r>
            <a:r>
              <a:rPr lang="en-US" sz="2000">
                <a:solidFill>
                  <a:srgbClr val="002060"/>
                </a:solidFill>
                <a:latin typeface="UT Sans" panose="00000500000000000000" pitchFamily="50" charset="0"/>
              </a:rPr>
              <a:t>&lt;</a:t>
            </a:r>
            <a:r>
              <a:rPr lang="en-US" sz="2000" i="1">
                <a:solidFill>
                  <a:srgbClr val="002060"/>
                </a:solidFill>
                <a:latin typeface="UT Sans" panose="00000500000000000000" pitchFamily="50" charset="0"/>
              </a:rPr>
              <a:t>valoare</a:t>
            </a:r>
            <a:r>
              <a:rPr lang="en-US" sz="2000">
                <a:solidFill>
                  <a:srgbClr val="002060"/>
                </a:solidFill>
                <a:latin typeface="UT Sans" panose="00000500000000000000" pitchFamily="50" charset="0"/>
              </a:rPr>
              <a:t>1 &lt;</a:t>
            </a:r>
            <a:r>
              <a:rPr lang="en-US" sz="2000" i="1">
                <a:solidFill>
                  <a:srgbClr val="002060"/>
                </a:solidFill>
                <a:latin typeface="UT Sans" panose="00000500000000000000" pitchFamily="50" charset="0"/>
              </a:rPr>
              <a:t>valoare</a:t>
            </a:r>
            <a:r>
              <a:rPr lang="en-US" sz="2000">
                <a:solidFill>
                  <a:srgbClr val="002060"/>
                </a:solidFill>
                <a:latin typeface="UT Sans" panose="00000500000000000000" pitchFamily="50" charset="0"/>
              </a:rPr>
              <a:t>2…&gt;&gt;&gt;</a:t>
            </a:r>
          </a:p>
        </p:txBody>
      </p:sp>
    </p:spTree>
    <p:extLst>
      <p:ext uri="{BB962C8B-B14F-4D97-AF65-F5344CB8AC3E}">
        <p14:creationId xmlns:p14="http://schemas.microsoft.com/office/powerpoint/2010/main" val="28176765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>
                <a:latin typeface="UT Sans" panose="00000500000000000000" pitchFamily="50" charset="0"/>
              </a:rPr>
              <a:t>Descrierea elementelor de circuit</a:t>
            </a:r>
            <a:br>
              <a:rPr lang="ro-RO" sz="5400">
                <a:latin typeface="UT Sans" panose="00000500000000000000" pitchFamily="50" charset="0"/>
              </a:rPr>
            </a:br>
            <a:r>
              <a:rPr lang="ro-RO" sz="3100">
                <a:latin typeface="UT Sans" panose="00000500000000000000" pitchFamily="50" charset="0"/>
              </a:rPr>
              <a:t>Surse de polarizare şi de semnal independente</a:t>
            </a:r>
            <a:endParaRPr lang="en-US" sz="3100">
              <a:latin typeface="UT Sans" panose="00000500000000000000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o-RO">
                <a:latin typeface="UT Sans" panose="00000500000000000000" pitchFamily="50" charset="0"/>
              </a:rPr>
              <a:t>Pentru analiza de semnal mare în domeniul timp SPICE oferă 5 tipuri de semnale dependente de timp:</a:t>
            </a:r>
          </a:p>
          <a:p>
            <a:pPr lvl="1"/>
            <a:r>
              <a:rPr lang="ro-RO" sz="1800">
                <a:latin typeface="UT Sans" panose="00000500000000000000" pitchFamily="50" charset="0"/>
              </a:rPr>
              <a:t>Impuls (PULSE)</a:t>
            </a:r>
          </a:p>
          <a:p>
            <a:pPr lvl="1"/>
            <a:r>
              <a:rPr lang="ro-RO" sz="1800">
                <a:latin typeface="UT Sans" panose="00000500000000000000" pitchFamily="50" charset="0"/>
              </a:rPr>
              <a:t>Exponențial (EXPonential)</a:t>
            </a:r>
          </a:p>
          <a:p>
            <a:pPr lvl="1"/>
            <a:r>
              <a:rPr lang="ro-RO" sz="1800">
                <a:latin typeface="UT Sans" panose="00000500000000000000" pitchFamily="50" charset="0"/>
              </a:rPr>
              <a:t>Sinusoidal (SINusoidal)</a:t>
            </a:r>
          </a:p>
          <a:p>
            <a:pPr lvl="1"/>
            <a:r>
              <a:rPr lang="ro-RO" sz="1800">
                <a:latin typeface="UT Sans" panose="00000500000000000000" pitchFamily="50" charset="0"/>
              </a:rPr>
              <a:t>Formă de undă aproximată prin segmente de dreaptă (PWL - PieceWise Linear)</a:t>
            </a:r>
          </a:p>
          <a:p>
            <a:pPr lvl="1"/>
            <a:r>
              <a:rPr lang="ro-RO" sz="1800">
                <a:latin typeface="UT Sans" panose="00000500000000000000" pitchFamily="50" charset="0"/>
              </a:rPr>
              <a:t>Semnal sinusoidal modulat în frecvență cu un alt semnal sinusoidal </a:t>
            </a:r>
            <a:br>
              <a:rPr lang="ro-RO" sz="1800">
                <a:latin typeface="UT Sans" panose="00000500000000000000" pitchFamily="50" charset="0"/>
              </a:rPr>
            </a:br>
            <a:r>
              <a:rPr lang="ro-RO" sz="1800">
                <a:latin typeface="UT Sans" panose="00000500000000000000" pitchFamily="50" charset="0"/>
              </a:rPr>
              <a:t>(SFFM – Single-Frequency Frequency-Modulated)</a:t>
            </a:r>
          </a:p>
          <a:p>
            <a:r>
              <a:rPr lang="ro-RO">
                <a:latin typeface="UT Sans" panose="00000500000000000000" pitchFamily="50" charset="0"/>
              </a:rPr>
              <a:t>Într-o declarație de sursă specificația </a:t>
            </a:r>
            <a:r>
              <a:rPr lang="ro-RO">
                <a:solidFill>
                  <a:srgbClr val="0070C0"/>
                </a:solidFill>
                <a:latin typeface="UT Sans" panose="00000500000000000000" pitchFamily="50" charset="0"/>
              </a:rPr>
              <a:t>TRAN_funcție</a:t>
            </a:r>
            <a:r>
              <a:rPr lang="ro-RO">
                <a:latin typeface="UT Sans" panose="00000500000000000000" pitchFamily="50" charset="0"/>
              </a:rPr>
              <a:t> conține un cuvânt cheie care specifică una din cele 5 funcții şi un set de parametrii.</a:t>
            </a:r>
            <a:endParaRPr lang="en-US">
              <a:latin typeface="UT Sans" panose="00000500000000000000" pitchFamily="50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15B48-306F-4120-B7D9-A6AD7DFA7F91}" type="datetime1">
              <a:rPr lang="en-US" smtClean="0"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Modele SPICE - Cursul 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EC392-75EF-4345-ADC3-5049D64098F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5473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3200">
                <a:latin typeface="UT Sans" panose="00000500000000000000" pitchFamily="50" charset="0"/>
              </a:rPr>
              <a:t>Funcția impuls - PULSE</a:t>
            </a:r>
            <a:endParaRPr lang="en-US" sz="3200">
              <a:latin typeface="UT Sans" panose="00000500000000000000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o-RO" b="1">
                <a:solidFill>
                  <a:srgbClr val="0070C0"/>
                </a:solidFill>
                <a:latin typeface="UT Sans" panose="00000500000000000000" pitchFamily="50" charset="0"/>
              </a:rPr>
              <a:t>PULSE</a:t>
            </a:r>
            <a:r>
              <a:rPr lang="ro-RO">
                <a:solidFill>
                  <a:srgbClr val="0070C0"/>
                </a:solidFill>
                <a:latin typeface="UT Sans" panose="00000500000000000000" pitchFamily="50" charset="0"/>
              </a:rPr>
              <a:t> (V1   V2   </a:t>
            </a:r>
            <a:r>
              <a:rPr lang="en-US">
                <a:solidFill>
                  <a:srgbClr val="0070C0"/>
                </a:solidFill>
                <a:latin typeface="UT Sans" panose="00000500000000000000" pitchFamily="50" charset="0"/>
              </a:rPr>
              <a:t>TD   TR   TF   PW   PER)</a:t>
            </a:r>
          </a:p>
          <a:p>
            <a:pPr marL="0" indent="0" algn="ctr">
              <a:buNone/>
            </a:pPr>
            <a:endParaRPr lang="en-US">
              <a:latin typeface="UT Sans" panose="00000500000000000000" pitchFamily="50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CB7E1-EE63-4314-8E9D-06D6C97DCEC7}" type="datetime1">
              <a:rPr lang="en-US" smtClean="0"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Modele SPICE - Cursul 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EC392-75EF-4345-ADC3-5049D64098F5}" type="slidenum">
              <a:rPr lang="en-US" smtClean="0"/>
              <a:t>14</a:t>
            </a:fld>
            <a:endParaRPr lang="en-US"/>
          </a:p>
        </p:txBody>
      </p:sp>
      <p:pic>
        <p:nvPicPr>
          <p:cNvPr id="7" name="Picture 2" descr="2-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484437"/>
            <a:ext cx="5105400" cy="3687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5562600" y="3302675"/>
            <a:ext cx="3352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>
                <a:latin typeface="UT Sans" panose="00000500000000000000" pitchFamily="50" charset="0"/>
              </a:rPr>
              <a:t>V1=valoare inițială [V sau A]</a:t>
            </a:r>
            <a:endParaRPr lang="en-US">
              <a:latin typeface="UT Sans" panose="00000500000000000000" pitchFamily="50" charset="0"/>
            </a:endParaRPr>
          </a:p>
          <a:p>
            <a:r>
              <a:rPr lang="ro-RO">
                <a:latin typeface="UT Sans" panose="00000500000000000000" pitchFamily="50" charset="0"/>
              </a:rPr>
              <a:t>V2=valoarea de palier [V sau A]</a:t>
            </a:r>
            <a:endParaRPr lang="en-US">
              <a:latin typeface="UT Sans" panose="00000500000000000000" pitchFamily="50" charset="0"/>
            </a:endParaRPr>
          </a:p>
          <a:p>
            <a:r>
              <a:rPr lang="ro-RO">
                <a:latin typeface="UT Sans" panose="00000500000000000000" pitchFamily="50" charset="0"/>
              </a:rPr>
              <a:t>TD=timpul de întârziere [s]</a:t>
            </a:r>
            <a:endParaRPr lang="en-US">
              <a:latin typeface="UT Sans" panose="00000500000000000000" pitchFamily="50" charset="0"/>
            </a:endParaRPr>
          </a:p>
          <a:p>
            <a:r>
              <a:rPr lang="ro-RO">
                <a:latin typeface="UT Sans" panose="00000500000000000000" pitchFamily="50" charset="0"/>
              </a:rPr>
              <a:t>TR=timpul de creştere [s]</a:t>
            </a:r>
            <a:endParaRPr lang="en-US">
              <a:latin typeface="UT Sans" panose="00000500000000000000" pitchFamily="50" charset="0"/>
            </a:endParaRPr>
          </a:p>
          <a:p>
            <a:r>
              <a:rPr lang="ro-RO">
                <a:latin typeface="UT Sans" panose="00000500000000000000" pitchFamily="50" charset="0"/>
              </a:rPr>
              <a:t>TF=timpul de cădere [s]</a:t>
            </a:r>
            <a:endParaRPr lang="en-US">
              <a:latin typeface="UT Sans" panose="00000500000000000000" pitchFamily="50" charset="0"/>
            </a:endParaRPr>
          </a:p>
          <a:p>
            <a:r>
              <a:rPr lang="ro-RO">
                <a:latin typeface="UT Sans" panose="00000500000000000000" pitchFamily="50" charset="0"/>
              </a:rPr>
              <a:t>PW=durata palierului [s]</a:t>
            </a:r>
            <a:endParaRPr lang="en-US">
              <a:latin typeface="UT Sans" panose="00000500000000000000" pitchFamily="50" charset="0"/>
            </a:endParaRPr>
          </a:p>
          <a:p>
            <a:r>
              <a:rPr lang="ro-RO">
                <a:latin typeface="UT Sans" panose="00000500000000000000" pitchFamily="50" charset="0"/>
              </a:rPr>
              <a:t>PER=perioada [s] </a:t>
            </a:r>
            <a:endParaRPr lang="en-US">
              <a:latin typeface="UT Sans" panose="000005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40428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3200">
                <a:latin typeface="UT Sans" panose="00000500000000000000" pitchFamily="50" charset="0"/>
              </a:rPr>
              <a:t>Funcția exponențială - EXP</a:t>
            </a:r>
            <a:endParaRPr lang="en-US" sz="3200">
              <a:latin typeface="UT Sans" panose="00000500000000000000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o-RO" b="1">
                <a:solidFill>
                  <a:srgbClr val="0070C0"/>
                </a:solidFill>
                <a:latin typeface="UT Sans" panose="00000500000000000000" pitchFamily="50" charset="0"/>
              </a:rPr>
              <a:t>EXP</a:t>
            </a:r>
            <a:r>
              <a:rPr lang="ro-RO">
                <a:solidFill>
                  <a:srgbClr val="0070C0"/>
                </a:solidFill>
                <a:latin typeface="UT Sans" panose="00000500000000000000" pitchFamily="50" charset="0"/>
              </a:rPr>
              <a:t> (V1  V2  &lt;TD1  TAU1  TD2  &lt;TAU2&gt;&gt;)</a:t>
            </a:r>
            <a:endParaRPr lang="en-US">
              <a:solidFill>
                <a:srgbClr val="0070C0"/>
              </a:solidFill>
              <a:latin typeface="UT Sans" panose="00000500000000000000" pitchFamily="50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F5FA7-702D-4782-9158-EB2951DC516A}" type="datetime1">
              <a:rPr lang="en-US" smtClean="0"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Modele SPICE - Cursul 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EC392-75EF-4345-ADC3-5049D64098F5}" type="slidenum">
              <a:rPr lang="en-US" smtClean="0"/>
              <a:t>15</a:t>
            </a:fld>
            <a:endParaRPr lang="en-US"/>
          </a:p>
        </p:txBody>
      </p:sp>
      <p:pic>
        <p:nvPicPr>
          <p:cNvPr id="7" name="Picture 2" descr="2-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057400"/>
            <a:ext cx="818515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457200" y="4953000"/>
            <a:ext cx="8458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>
                <a:latin typeface="UT Sans" panose="00000500000000000000" pitchFamily="50" charset="0"/>
              </a:rPr>
              <a:t>V1=valoare inițială [V sau A] (valoarea implicită 0)</a:t>
            </a:r>
            <a:endParaRPr lang="en-US">
              <a:latin typeface="UT Sans" panose="00000500000000000000" pitchFamily="50" charset="0"/>
            </a:endParaRPr>
          </a:p>
          <a:p>
            <a:r>
              <a:rPr lang="ro-RO">
                <a:latin typeface="UT Sans" panose="00000500000000000000" pitchFamily="50" charset="0"/>
              </a:rPr>
              <a:t>V2=valoarea de palier a impulsului [V sau A] (valoarea implicită 0)</a:t>
            </a:r>
            <a:endParaRPr lang="en-US">
              <a:latin typeface="UT Sans" panose="00000500000000000000" pitchFamily="50" charset="0"/>
            </a:endParaRPr>
          </a:p>
          <a:p>
            <a:r>
              <a:rPr lang="ro-RO">
                <a:latin typeface="UT Sans" panose="00000500000000000000" pitchFamily="50" charset="0"/>
              </a:rPr>
              <a:t>TD1=timpul de întârziere la creştere [s] (valoarea implicită 0)</a:t>
            </a:r>
            <a:endParaRPr lang="en-US">
              <a:latin typeface="UT Sans" panose="00000500000000000000" pitchFamily="50" charset="0"/>
            </a:endParaRPr>
          </a:p>
          <a:p>
            <a:r>
              <a:rPr lang="ro-RO">
                <a:latin typeface="UT Sans" panose="00000500000000000000" pitchFamily="50" charset="0"/>
              </a:rPr>
              <a:t>TAU1=constanta de timp la creştere [s] (valoarea implicită TPAS)</a:t>
            </a:r>
            <a:endParaRPr lang="en-US">
              <a:latin typeface="UT Sans" panose="00000500000000000000" pitchFamily="50" charset="0"/>
            </a:endParaRPr>
          </a:p>
          <a:p>
            <a:r>
              <a:rPr lang="ro-RO">
                <a:latin typeface="UT Sans" panose="00000500000000000000" pitchFamily="50" charset="0"/>
              </a:rPr>
              <a:t>TD2=timpul de întârziere la descreştere [s] (valoarea implicită TD1+TPAS)</a:t>
            </a:r>
            <a:endParaRPr lang="en-US">
              <a:latin typeface="UT Sans" panose="00000500000000000000" pitchFamily="50" charset="0"/>
            </a:endParaRPr>
          </a:p>
          <a:p>
            <a:r>
              <a:rPr lang="ro-RO">
                <a:latin typeface="UT Sans" panose="00000500000000000000" pitchFamily="50" charset="0"/>
              </a:rPr>
              <a:t>TAU2=constanta de timp la descreştere [s] (valoarea implicită TPAS)</a:t>
            </a:r>
            <a:endParaRPr lang="en-US">
              <a:latin typeface="UT Sans" panose="000005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33590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3200">
                <a:latin typeface="UT Sans" panose="00000500000000000000" pitchFamily="50" charset="0"/>
              </a:rPr>
              <a:t>Funcția sinusoidală - SIN</a:t>
            </a:r>
            <a:endParaRPr lang="en-US" sz="3200">
              <a:latin typeface="UT Sans" panose="00000500000000000000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o-RO" b="1">
                <a:solidFill>
                  <a:srgbClr val="0070C0"/>
                </a:solidFill>
                <a:latin typeface="UT Sans" panose="00000500000000000000" pitchFamily="50" charset="0"/>
              </a:rPr>
              <a:t>SIN</a:t>
            </a:r>
            <a:r>
              <a:rPr lang="ro-RO">
                <a:solidFill>
                  <a:srgbClr val="0070C0"/>
                </a:solidFill>
                <a:latin typeface="UT Sans" panose="00000500000000000000" pitchFamily="50" charset="0"/>
              </a:rPr>
              <a:t> (VO  VA  &lt;F  &lt;TD  &lt;DF  &lt;THETA&gt;&gt;&gt;&gt;)</a:t>
            </a:r>
            <a:endParaRPr lang="en-US">
              <a:solidFill>
                <a:srgbClr val="0070C0"/>
              </a:solidFill>
              <a:latin typeface="UT Sans" panose="00000500000000000000" pitchFamily="50" charset="0"/>
            </a:endParaRPr>
          </a:p>
          <a:p>
            <a:pPr marL="0" indent="0" algn="ctr">
              <a:buNone/>
            </a:pPr>
            <a:endParaRPr lang="en-US">
              <a:latin typeface="UT Sans" panose="00000500000000000000" pitchFamily="50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2F568-DB91-4453-B7F8-4A52922BC572}" type="datetime1">
              <a:rPr lang="en-US" smtClean="0"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Modele SPICE - Cursul 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EC392-75EF-4345-ADC3-5049D64098F5}" type="slidenum">
              <a:rPr lang="en-US" smtClean="0"/>
              <a:t>16</a:t>
            </a:fld>
            <a:endParaRPr lang="en-US"/>
          </a:p>
        </p:txBody>
      </p:sp>
      <p:pic>
        <p:nvPicPr>
          <p:cNvPr id="7" name="Picture 1" descr="2-7ver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27850" y="2066073"/>
            <a:ext cx="5288300" cy="284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802752" y="5027474"/>
            <a:ext cx="55384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>
                <a:latin typeface="UT Sans" panose="00000500000000000000" pitchFamily="50" charset="0"/>
              </a:rPr>
              <a:t>VO=valoarea de offset [V sau A] (valoarea implicită =0)</a:t>
            </a:r>
            <a:endParaRPr lang="en-US">
              <a:latin typeface="UT Sans" panose="00000500000000000000" pitchFamily="50" charset="0"/>
            </a:endParaRPr>
          </a:p>
          <a:p>
            <a:r>
              <a:rPr lang="ro-RO">
                <a:latin typeface="UT Sans" panose="00000500000000000000" pitchFamily="50" charset="0"/>
              </a:rPr>
              <a:t>VA=amplitudinea [V sau A] (valoarea implicită =0)</a:t>
            </a:r>
            <a:endParaRPr lang="en-US">
              <a:latin typeface="UT Sans" panose="00000500000000000000" pitchFamily="50" charset="0"/>
            </a:endParaRPr>
          </a:p>
          <a:p>
            <a:r>
              <a:rPr lang="ro-RO">
                <a:latin typeface="UT Sans" panose="00000500000000000000" pitchFamily="50" charset="0"/>
              </a:rPr>
              <a:t>F=frecvența [Hz] (valoarea implicită =1/TSTOP)</a:t>
            </a:r>
            <a:endParaRPr lang="en-US">
              <a:latin typeface="UT Sans" panose="00000500000000000000" pitchFamily="50" charset="0"/>
            </a:endParaRPr>
          </a:p>
          <a:p>
            <a:r>
              <a:rPr lang="ro-RO">
                <a:latin typeface="UT Sans" panose="00000500000000000000" pitchFamily="50" charset="0"/>
              </a:rPr>
              <a:t>TD=timp de întârziere [s] (valoarea implicită =0)</a:t>
            </a:r>
            <a:endParaRPr lang="en-US">
              <a:latin typeface="UT Sans" panose="00000500000000000000" pitchFamily="50" charset="0"/>
            </a:endParaRPr>
          </a:p>
          <a:p>
            <a:r>
              <a:rPr lang="ro-RO">
                <a:latin typeface="UT Sans" panose="00000500000000000000" pitchFamily="50" charset="0"/>
              </a:rPr>
              <a:t>DF=factor de amortizare [1/s] (valoarea implicită =0)</a:t>
            </a:r>
            <a:endParaRPr lang="en-US">
              <a:latin typeface="UT Sans" panose="00000500000000000000" pitchFamily="50" charset="0"/>
            </a:endParaRPr>
          </a:p>
          <a:p>
            <a:r>
              <a:rPr lang="ro-RO">
                <a:latin typeface="UT Sans" panose="00000500000000000000" pitchFamily="50" charset="0"/>
              </a:rPr>
              <a:t>THETA=faza (valoarea implicită =0)</a:t>
            </a:r>
            <a:endParaRPr lang="en-US">
              <a:latin typeface="UT Sans" panose="000005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93449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o-RO" sz="3200">
                <a:latin typeface="UT Sans" panose="00000500000000000000" pitchFamily="50" charset="0"/>
              </a:rPr>
              <a:t>Funcția sinusoidală modulată în frecvență cu un alt semnal sinusoidal - SFFM</a:t>
            </a:r>
            <a:endParaRPr lang="en-US" sz="3200">
              <a:latin typeface="UT Sans" panose="00000500000000000000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o-RO" b="1">
                <a:solidFill>
                  <a:srgbClr val="0070C0"/>
                </a:solidFill>
                <a:latin typeface="UT Sans" panose="00000500000000000000" pitchFamily="50" charset="0"/>
              </a:rPr>
              <a:t>SFFM</a:t>
            </a:r>
            <a:r>
              <a:rPr lang="ro-RO">
                <a:solidFill>
                  <a:srgbClr val="0070C0"/>
                </a:solidFill>
              </a:rPr>
              <a:t> (</a:t>
            </a:r>
            <a:r>
              <a:rPr lang="fr-FR">
                <a:solidFill>
                  <a:srgbClr val="0070C0"/>
                </a:solidFill>
              </a:rPr>
              <a:t>VO  VA  &lt;FP &lt;IMOD &lt;FS&gt;&gt;&gt;)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2D354-67D4-45B6-A69D-FFF9247F0E55}" type="datetime1">
              <a:rPr lang="en-US" smtClean="0"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Modele SPICE - Cursul 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EC392-75EF-4345-ADC3-5049D64098F5}" type="slidenum">
              <a:rPr lang="en-US" smtClean="0"/>
              <a:t>17</a:t>
            </a:fld>
            <a:endParaRPr lang="en-US"/>
          </a:p>
        </p:txBody>
      </p:sp>
      <p:pic>
        <p:nvPicPr>
          <p:cNvPr id="7" name="Picture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226945"/>
            <a:ext cx="6120765" cy="234505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3732" y="2599222"/>
            <a:ext cx="2185988" cy="1600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026641" y="4935855"/>
            <a:ext cx="709071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>
                <a:latin typeface="UT Sans" panose="00000500000000000000" pitchFamily="50" charset="0"/>
              </a:rPr>
              <a:t>VO=componenta continuă (offset) [V sau A] (valoarea implicită =0)</a:t>
            </a:r>
            <a:endParaRPr lang="en-US">
              <a:latin typeface="UT Sans" panose="00000500000000000000" pitchFamily="50" charset="0"/>
            </a:endParaRPr>
          </a:p>
          <a:p>
            <a:r>
              <a:rPr lang="ro-RO">
                <a:latin typeface="UT Sans" panose="00000500000000000000" pitchFamily="50" charset="0"/>
              </a:rPr>
              <a:t>VA=amplitudinea [V sau A] (valoarea implicită =0)</a:t>
            </a:r>
            <a:endParaRPr lang="en-US">
              <a:latin typeface="UT Sans" panose="00000500000000000000" pitchFamily="50" charset="0"/>
            </a:endParaRPr>
          </a:p>
          <a:p>
            <a:r>
              <a:rPr lang="ro-RO">
                <a:latin typeface="UT Sans" panose="00000500000000000000" pitchFamily="50" charset="0"/>
              </a:rPr>
              <a:t>FP=frecvența purtătoare [Hz] (valoarea implicită =1/TSTOP)</a:t>
            </a:r>
            <a:endParaRPr lang="en-US">
              <a:latin typeface="UT Sans" panose="00000500000000000000" pitchFamily="50" charset="0"/>
            </a:endParaRPr>
          </a:p>
          <a:p>
            <a:r>
              <a:rPr lang="ro-RO">
                <a:latin typeface="UT Sans" panose="00000500000000000000" pitchFamily="50" charset="0"/>
              </a:rPr>
              <a:t>IMOD=indicele de modulație [-] (valoarea implicită =0)</a:t>
            </a:r>
            <a:endParaRPr lang="en-US">
              <a:latin typeface="UT Sans" panose="00000500000000000000" pitchFamily="50" charset="0"/>
            </a:endParaRPr>
          </a:p>
          <a:p>
            <a:r>
              <a:rPr lang="ro-RO">
                <a:latin typeface="UT Sans" panose="00000500000000000000" pitchFamily="50" charset="0"/>
              </a:rPr>
              <a:t>FS=frecvența modulatoare [Hz] (valoarea implicită =1/TSTOP)</a:t>
            </a:r>
            <a:endParaRPr lang="en-US">
              <a:latin typeface="UT Sans" panose="000005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54117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3200">
                <a:latin typeface="UT Sans" panose="00000500000000000000" pitchFamily="50" charset="0"/>
              </a:rPr>
              <a:t>Observație</a:t>
            </a:r>
            <a:endParaRPr lang="en-US" sz="3200">
              <a:latin typeface="UT Sans" panose="00000500000000000000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>
                <a:latin typeface="UT Sans" panose="00000500000000000000" pitchFamily="50" charset="0"/>
              </a:rPr>
              <a:t>Valorile predefinite se folosesc pentru parametrii care nu au fost încă specificați şi sunt legate de mărimile </a:t>
            </a:r>
            <a:r>
              <a:rPr lang="ro-RO" i="1">
                <a:latin typeface="UT Sans" panose="00000500000000000000" pitchFamily="50" charset="0"/>
              </a:rPr>
              <a:t>TPAS</a:t>
            </a:r>
            <a:r>
              <a:rPr lang="ro-RO">
                <a:latin typeface="UT Sans" panose="00000500000000000000" pitchFamily="50" charset="0"/>
              </a:rPr>
              <a:t> şi </a:t>
            </a:r>
            <a:r>
              <a:rPr lang="ro-RO" i="1">
                <a:latin typeface="UT Sans" panose="00000500000000000000" pitchFamily="50" charset="0"/>
              </a:rPr>
              <a:t>TSTOP</a:t>
            </a:r>
            <a:r>
              <a:rPr lang="ro-RO">
                <a:latin typeface="UT Sans" panose="00000500000000000000" pitchFamily="50" charset="0"/>
              </a:rPr>
              <a:t> din analiza tranzitorie:</a:t>
            </a:r>
          </a:p>
          <a:p>
            <a:pPr lvl="1"/>
            <a:r>
              <a:rPr lang="ro-RO" i="1">
                <a:latin typeface="UT Sans" panose="00000500000000000000" pitchFamily="50" charset="0"/>
              </a:rPr>
              <a:t>TPAS</a:t>
            </a:r>
            <a:r>
              <a:rPr lang="ro-RO">
                <a:latin typeface="UT Sans" panose="00000500000000000000" pitchFamily="50" charset="0"/>
              </a:rPr>
              <a:t> = rezoluția în timp a formelor de undă (pasul analizei în timp – Maximum step size)</a:t>
            </a:r>
          </a:p>
          <a:p>
            <a:pPr lvl="1"/>
            <a:r>
              <a:rPr lang="ro-RO" i="1">
                <a:latin typeface="UT Sans" panose="00000500000000000000" pitchFamily="50" charset="0"/>
              </a:rPr>
              <a:t>TSTOP</a:t>
            </a:r>
            <a:r>
              <a:rPr lang="ro-RO">
                <a:latin typeface="UT Sans" panose="00000500000000000000" pitchFamily="50" charset="0"/>
              </a:rPr>
              <a:t> = sfârşitul intervalului de timp pentru care se face simularea (Run to time)</a:t>
            </a:r>
            <a:endParaRPr lang="en-US">
              <a:latin typeface="UT Sans" panose="00000500000000000000" pitchFamily="50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620F-5012-4CA1-BD99-4B16ABDD49AE}" type="datetime1">
              <a:rPr lang="en-US" smtClean="0"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Modele SPICE - Cursul 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EC392-75EF-4345-ADC3-5049D64098F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3270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3200">
                <a:latin typeface="UT Sans" panose="00000500000000000000" pitchFamily="50" charset="0"/>
              </a:rPr>
              <a:t>Observație – modulația în amplitudine</a:t>
            </a:r>
            <a:endParaRPr lang="en-US" sz="3200">
              <a:latin typeface="UT Sans" panose="00000500000000000000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>
                <a:latin typeface="UT Sans" panose="00000500000000000000" pitchFamily="50" charset="0"/>
              </a:rPr>
              <a:t>FM = Frequency Modulation (modulație în frecvență)</a:t>
            </a:r>
          </a:p>
          <a:p>
            <a:r>
              <a:rPr lang="ro-RO">
                <a:latin typeface="UT Sans" panose="00000500000000000000" pitchFamily="50" charset="0"/>
              </a:rPr>
              <a:t>AM = Amplitude Modulation (modulație în amplitudine)</a:t>
            </a:r>
            <a:endParaRPr lang="en-US">
              <a:latin typeface="UT Sans" panose="00000500000000000000" pitchFamily="50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95A91-04D8-4A85-8E00-7065510B0500}" type="datetime1">
              <a:rPr lang="en-US" smtClean="0"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Modele SPICE - Cursul 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EC392-75EF-4345-ADC3-5049D64098F5}" type="slidenum">
              <a:rPr lang="en-US" smtClean="0"/>
              <a:t>19</a:t>
            </a:fld>
            <a:endParaRPr lang="en-US"/>
          </a:p>
        </p:txBody>
      </p:sp>
      <p:pic>
        <p:nvPicPr>
          <p:cNvPr id="7" name="Picture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75512"/>
            <a:ext cx="9063270" cy="304428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7"/>
          <p:cNvSpPr txBox="1"/>
          <p:nvPr/>
        </p:nvSpPr>
        <p:spPr>
          <a:xfrm>
            <a:off x="3733800" y="60198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>
                <a:latin typeface="UT Sans" panose="00000500000000000000" pitchFamily="50" charset="0"/>
              </a:rPr>
              <a:t>Semnal AM</a:t>
            </a:r>
            <a:endParaRPr lang="en-US">
              <a:latin typeface="UT Sans" panose="000005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6978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ro-RO" sz="3200">
                <a:latin typeface="UT Sans" panose="00000500000000000000" pitchFamily="50" charset="0"/>
              </a:rPr>
              <a:t>Probleme tratate</a:t>
            </a:r>
            <a:endParaRPr lang="en-US" sz="3200">
              <a:latin typeface="UT Sans" panose="00000500000000000000" pitchFamily="50" charset="0"/>
            </a:endParaRPr>
          </a:p>
        </p:txBody>
      </p:sp>
      <p:sp>
        <p:nvSpPr>
          <p:cNvPr id="15361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o-RO">
                <a:latin typeface="UT Sans" panose="00000500000000000000" pitchFamily="50" charset="0"/>
              </a:rPr>
              <a:t>Descrierea elementelor de circuit</a:t>
            </a:r>
          </a:p>
          <a:p>
            <a:pPr lvl="1"/>
            <a:r>
              <a:rPr lang="ro-RO">
                <a:latin typeface="UT Sans" panose="00000500000000000000" pitchFamily="50" charset="0"/>
              </a:rPr>
              <a:t>cu 2 terminale:</a:t>
            </a:r>
            <a:endParaRPr lang="en-US">
              <a:latin typeface="UT Sans" panose="00000500000000000000" pitchFamily="50" charset="0"/>
            </a:endParaRPr>
          </a:p>
          <a:p>
            <a:pPr lvl="2"/>
            <a:r>
              <a:rPr lang="en-US">
                <a:latin typeface="UT Sans" panose="00000500000000000000" pitchFamily="50" charset="0"/>
              </a:rPr>
              <a:t>re</a:t>
            </a:r>
            <a:r>
              <a:rPr lang="ro-RO">
                <a:latin typeface="UT Sans" panose="00000500000000000000" pitchFamily="50" charset="0"/>
              </a:rPr>
              <a:t>z</a:t>
            </a:r>
            <a:r>
              <a:rPr lang="en-US">
                <a:latin typeface="UT Sans" panose="00000500000000000000" pitchFamily="50" charset="0"/>
              </a:rPr>
              <a:t>istoare</a:t>
            </a:r>
            <a:r>
              <a:rPr lang="ro-RO">
                <a:latin typeface="UT Sans" panose="00000500000000000000" pitchFamily="50" charset="0"/>
              </a:rPr>
              <a:t> R,</a:t>
            </a:r>
          </a:p>
          <a:p>
            <a:pPr lvl="2"/>
            <a:r>
              <a:rPr lang="ro-RO">
                <a:latin typeface="UT Sans" panose="00000500000000000000" pitchFamily="50" charset="0"/>
              </a:rPr>
              <a:t>Condensatoare, C,</a:t>
            </a:r>
          </a:p>
          <a:p>
            <a:pPr lvl="2"/>
            <a:r>
              <a:rPr lang="ro-RO">
                <a:latin typeface="UT Sans" panose="00000500000000000000" pitchFamily="50" charset="0"/>
              </a:rPr>
              <a:t>Bobine, L,</a:t>
            </a:r>
          </a:p>
          <a:p>
            <a:pPr lvl="2"/>
            <a:r>
              <a:rPr lang="ro-RO">
                <a:latin typeface="UT Sans" panose="00000500000000000000" pitchFamily="50" charset="0"/>
              </a:rPr>
              <a:t>Surse independente de tensiune V,</a:t>
            </a:r>
          </a:p>
          <a:p>
            <a:pPr lvl="2"/>
            <a:r>
              <a:rPr lang="ro-RO">
                <a:latin typeface="UT Sans" panose="00000500000000000000" pitchFamily="50" charset="0"/>
              </a:rPr>
              <a:t>Surse independente de curent, I, </a:t>
            </a:r>
          </a:p>
          <a:p>
            <a:pPr lvl="2"/>
            <a:r>
              <a:rPr lang="ro-RO">
                <a:latin typeface="UT Sans" panose="00000500000000000000" pitchFamily="50" charset="0"/>
              </a:rPr>
              <a:t>Diode, D;</a:t>
            </a:r>
          </a:p>
          <a:p>
            <a:pPr lvl="1"/>
            <a:r>
              <a:rPr lang="ro-RO">
                <a:latin typeface="UT Sans" panose="00000500000000000000" pitchFamily="50" charset="0"/>
              </a:rPr>
              <a:t>cu mai mult de 2 terminale:</a:t>
            </a:r>
          </a:p>
          <a:p>
            <a:pPr lvl="2"/>
            <a:r>
              <a:rPr lang="ro-RO">
                <a:latin typeface="UT Sans" panose="00000500000000000000" pitchFamily="50" charset="0"/>
              </a:rPr>
              <a:t>Bobine cuplate, TX,</a:t>
            </a:r>
          </a:p>
          <a:p>
            <a:pPr lvl="2"/>
            <a:r>
              <a:rPr lang="ro-RO">
                <a:latin typeface="UT Sans" panose="00000500000000000000" pitchFamily="50" charset="0"/>
              </a:rPr>
              <a:t>Tranzistor bipolar, Q,</a:t>
            </a:r>
          </a:p>
          <a:p>
            <a:pPr lvl="2"/>
            <a:r>
              <a:rPr lang="ro-RO">
                <a:latin typeface="UT Sans" panose="00000500000000000000" pitchFamily="50" charset="0"/>
              </a:rPr>
              <a:t>TEC-J, J,</a:t>
            </a:r>
          </a:p>
          <a:p>
            <a:pPr lvl="2"/>
            <a:r>
              <a:rPr lang="ro-RO">
                <a:latin typeface="UT Sans" panose="00000500000000000000" pitchFamily="50" charset="0"/>
              </a:rPr>
              <a:t>TEC-MOS, M.</a:t>
            </a:r>
            <a:endParaRPr lang="en-US">
              <a:latin typeface="UT Sans" panose="00000500000000000000" pitchFamily="50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45D5D9A-FE0B-4973-A204-63E4C7ED8140}" type="datetime1">
              <a:rPr lang="en-US" smtClean="0"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Modele SPICE - Cursul 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72DE34-B755-4A37-8CFA-FF9F579FA5F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8030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o-RO" sz="3200">
                <a:latin typeface="UT Sans" panose="00000500000000000000" pitchFamily="50" charset="0"/>
              </a:rPr>
              <a:t>Funcția aproximată prin segmente de </a:t>
            </a:r>
            <a:br>
              <a:rPr lang="ro-RO" sz="3200">
                <a:latin typeface="UT Sans" panose="00000500000000000000" pitchFamily="50" charset="0"/>
              </a:rPr>
            </a:br>
            <a:r>
              <a:rPr lang="ro-RO" sz="3200">
                <a:latin typeface="UT Sans" panose="00000500000000000000" pitchFamily="50" charset="0"/>
              </a:rPr>
              <a:t>dreaptă - PWL </a:t>
            </a:r>
            <a:endParaRPr lang="en-US" sz="3200">
              <a:latin typeface="UT Sans" panose="00000500000000000000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o-RO" b="1">
                <a:solidFill>
                  <a:srgbClr val="0070C0"/>
                </a:solidFill>
                <a:latin typeface="UT Sans" panose="00000500000000000000" pitchFamily="50" charset="0"/>
              </a:rPr>
              <a:t>PWL</a:t>
            </a:r>
            <a:r>
              <a:rPr lang="ro-RO">
                <a:solidFill>
                  <a:srgbClr val="0070C0"/>
                </a:solidFill>
                <a:latin typeface="UT Sans" panose="00000500000000000000" pitchFamily="50" charset="0"/>
              </a:rPr>
              <a:t> (</a:t>
            </a:r>
            <a:r>
              <a:rPr lang="en-US">
                <a:solidFill>
                  <a:srgbClr val="0070C0"/>
                </a:solidFill>
                <a:latin typeface="UT Sans" panose="00000500000000000000" pitchFamily="50" charset="0"/>
              </a:rPr>
              <a:t>t1  V1  &lt;t2  V2  &lt;t3  V3…&gt;&gt;)</a:t>
            </a:r>
            <a:endParaRPr lang="ro-RO">
              <a:latin typeface="UT Sans" panose="00000500000000000000" pitchFamily="50" charset="0"/>
            </a:endParaRPr>
          </a:p>
          <a:p>
            <a:r>
              <a:rPr lang="ro-RO">
                <a:latin typeface="UT Sans" panose="00000500000000000000" pitchFamily="50" charset="0"/>
              </a:rPr>
              <a:t>Semnalul descris de PWL este format din segmente de dreaptă care conectează punctele de coordonate (t</a:t>
            </a:r>
            <a:r>
              <a:rPr lang="ro-RO" baseline="-25000">
                <a:latin typeface="UT Sans" panose="00000500000000000000" pitchFamily="50" charset="0"/>
              </a:rPr>
              <a:t>i</a:t>
            </a:r>
            <a:r>
              <a:rPr lang="ro-RO">
                <a:latin typeface="UT Sans" panose="00000500000000000000" pitchFamily="50" charset="0"/>
              </a:rPr>
              <a:t>, V</a:t>
            </a:r>
            <a:r>
              <a:rPr lang="ro-RO" baseline="-25000">
                <a:latin typeface="UT Sans" panose="00000500000000000000" pitchFamily="50" charset="0"/>
              </a:rPr>
              <a:t>i</a:t>
            </a:r>
            <a:r>
              <a:rPr lang="ro-RO">
                <a:latin typeface="UT Sans" panose="00000500000000000000" pitchFamily="50" charset="0"/>
              </a:rPr>
              <a:t>)</a:t>
            </a:r>
          </a:p>
          <a:p>
            <a:r>
              <a:rPr lang="ro-RO">
                <a:latin typeface="UT Sans" panose="00000500000000000000" pitchFamily="50" charset="0"/>
              </a:rPr>
              <a:t>Exemplu de semnal asemănător  cu cel cules de un </a:t>
            </a:r>
            <a:br>
              <a:rPr lang="en-US">
                <a:latin typeface="UT Sans" panose="00000500000000000000" pitchFamily="50" charset="0"/>
              </a:rPr>
            </a:br>
            <a:r>
              <a:rPr lang="ro-RO">
                <a:latin typeface="UT Sans" panose="00000500000000000000" pitchFamily="50" charset="0"/>
              </a:rPr>
              <a:t>electrocardiograf (</a:t>
            </a:r>
            <a:r>
              <a:rPr lang="ro-RO">
                <a:latin typeface="UT Sans" panose="00000500000000000000" pitchFamily="50" charset="0"/>
                <a:hlinkClick r:id="rId2" action="ppaction://hlinkfile"/>
              </a:rPr>
              <a:t>semnal PQRS</a:t>
            </a:r>
            <a:r>
              <a:rPr lang="en-US">
                <a:latin typeface="UT Sans" panose="00000500000000000000" pitchFamily="50" charset="0"/>
                <a:hlinkClick r:id="rId2" action="ppaction://hlinkfile"/>
              </a:rPr>
              <a:t>T</a:t>
            </a:r>
            <a:r>
              <a:rPr lang="ro-RO">
                <a:latin typeface="UT Sans" panose="00000500000000000000" pitchFamily="50" charset="0"/>
              </a:rPr>
              <a:t>)</a:t>
            </a:r>
            <a:endParaRPr lang="en-US">
              <a:latin typeface="UT Sans" panose="00000500000000000000" pitchFamily="50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C15F6-C0DB-4496-92EB-B14E846E00B7}" type="datetime1">
              <a:rPr lang="en-US" smtClean="0"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Modele SPICE - Cursul 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EC392-75EF-4345-ADC3-5049D64098F5}" type="slidenum">
              <a:rPr lang="en-US" smtClean="0"/>
              <a:t>20</a:t>
            </a:fld>
            <a:endParaRPr lang="en-US"/>
          </a:p>
        </p:txBody>
      </p:sp>
      <p:pic>
        <p:nvPicPr>
          <p:cNvPr id="7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829955"/>
            <a:ext cx="6781800" cy="2647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81800" y="4314825"/>
            <a:ext cx="2219325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360546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sz="3600">
                <a:latin typeface="UT Sans" panose="00000500000000000000" pitchFamily="50" charset="0"/>
              </a:rPr>
              <a:t>Descrierea elementelor de circuit</a:t>
            </a:r>
            <a:br>
              <a:rPr lang="ro-RO" sz="6000">
                <a:latin typeface="UT Sans" panose="00000500000000000000" pitchFamily="50" charset="0"/>
              </a:rPr>
            </a:br>
            <a:r>
              <a:rPr lang="ro-RO" sz="3100">
                <a:latin typeface="UT Sans" panose="00000500000000000000" pitchFamily="50" charset="0"/>
              </a:rPr>
              <a:t>Surse de polarizare şi de semnal independente</a:t>
            </a:r>
            <a:endParaRPr lang="en-US">
              <a:latin typeface="UT Sans" panose="00000500000000000000" pitchFamily="50" charset="0"/>
            </a:endParaRPr>
          </a:p>
        </p:txBody>
      </p:sp>
      <p:sp>
        <p:nvSpPr>
          <p:cNvPr id="40961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b="1">
                <a:solidFill>
                  <a:srgbClr val="00B0F0"/>
                </a:solidFill>
                <a:latin typeface="UT Sans" panose="00000500000000000000" pitchFamily="50" charset="0"/>
              </a:rPr>
              <a:t>Surse de semnal sinusoidal </a:t>
            </a:r>
            <a:r>
              <a:rPr lang="ro-RO">
                <a:latin typeface="UT Sans" panose="00000500000000000000" pitchFamily="50" charset="0"/>
              </a:rPr>
              <a:t>(VSIN şi ISIN) utilizate la analiza în timp:</a:t>
            </a:r>
          </a:p>
          <a:p>
            <a:endParaRPr lang="ro-RO">
              <a:latin typeface="UT Sans" panose="00000500000000000000" pitchFamily="50" charset="0"/>
            </a:endParaRPr>
          </a:p>
          <a:p>
            <a:endParaRPr lang="ro-RO">
              <a:latin typeface="UT Sans" panose="00000500000000000000" pitchFamily="50" charset="0"/>
            </a:endParaRPr>
          </a:p>
          <a:p>
            <a:endParaRPr lang="ro-RO">
              <a:latin typeface="UT Sans" panose="00000500000000000000" pitchFamily="50" charset="0"/>
            </a:endParaRPr>
          </a:p>
          <a:p>
            <a:endParaRPr lang="ro-RO">
              <a:latin typeface="UT Sans" panose="00000500000000000000" pitchFamily="50" charset="0"/>
            </a:endParaRPr>
          </a:p>
          <a:p>
            <a:endParaRPr lang="ro-RO">
              <a:latin typeface="UT Sans" panose="00000500000000000000" pitchFamily="50" charset="0"/>
            </a:endParaRPr>
          </a:p>
          <a:p>
            <a:r>
              <a:rPr lang="ro-RO">
                <a:latin typeface="UT Sans" panose="00000500000000000000" pitchFamily="50" charset="0"/>
              </a:rPr>
              <a:t>Observație: alți parametri în afară de offset (VOFF), amplitudine (VAMPL) și frecvență (FREQ) se găsesc dând dublu clic pe simbolul sursei, în fereastra </a:t>
            </a:r>
            <a:r>
              <a:rPr lang="ro-RO">
                <a:solidFill>
                  <a:srgbClr val="0070C0"/>
                </a:solidFill>
                <a:latin typeface="UT Sans" panose="00000500000000000000" pitchFamily="50" charset="0"/>
              </a:rPr>
              <a:t>Property Editor</a:t>
            </a:r>
            <a:r>
              <a:rPr lang="ro-RO">
                <a:latin typeface="UT Sans" panose="00000500000000000000" pitchFamily="50" charset="0"/>
              </a:rPr>
              <a:t> (la descrierea grafică)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A8E40E-38A4-481C-90E6-4675BBCF5BE5}" type="datetime1">
              <a:rPr lang="en-US" smtClean="0"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Modele SPICE - Cursul 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22EBEA-3EDE-4406-A15C-EF910F339C3F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98724" y="2438400"/>
            <a:ext cx="4146551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005973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sz="3600">
                <a:latin typeface="UT Sans" panose="00000500000000000000" pitchFamily="50" charset="0"/>
              </a:rPr>
              <a:t>Descrierea elementelor de circuit</a:t>
            </a:r>
            <a:br>
              <a:rPr lang="ro-RO" sz="6000">
                <a:latin typeface="UT Sans" panose="00000500000000000000" pitchFamily="50" charset="0"/>
              </a:rPr>
            </a:br>
            <a:r>
              <a:rPr lang="ro-RO" sz="3100">
                <a:latin typeface="UT Sans" panose="00000500000000000000" pitchFamily="50" charset="0"/>
              </a:rPr>
              <a:t>Surse de polarizare şi de semnal independente</a:t>
            </a:r>
            <a:endParaRPr lang="en-US">
              <a:latin typeface="UT Sans" panose="00000500000000000000" pitchFamily="50" charset="0"/>
            </a:endParaRPr>
          </a:p>
        </p:txBody>
      </p:sp>
      <p:sp>
        <p:nvSpPr>
          <p:cNvPr id="40961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b="1">
                <a:solidFill>
                  <a:srgbClr val="00B0F0"/>
                </a:solidFill>
                <a:latin typeface="UT Sans" panose="00000500000000000000" pitchFamily="50" charset="0"/>
              </a:rPr>
              <a:t>Surse de semnal alternativ</a:t>
            </a:r>
            <a:r>
              <a:rPr lang="ro-RO">
                <a:latin typeface="UT Sans" panose="00000500000000000000" pitchFamily="50" charset="0"/>
              </a:rPr>
              <a:t>, utilizate la analiz</a:t>
            </a:r>
            <a:r>
              <a:rPr lang="en-US">
                <a:latin typeface="UT Sans" panose="00000500000000000000" pitchFamily="50" charset="0"/>
              </a:rPr>
              <a:t>a</a:t>
            </a:r>
            <a:r>
              <a:rPr lang="ro-RO">
                <a:latin typeface="UT Sans" panose="00000500000000000000" pitchFamily="50" charset="0"/>
              </a:rPr>
              <a:t> în frecvență:</a:t>
            </a:r>
          </a:p>
          <a:p>
            <a:endParaRPr lang="ro-RO">
              <a:latin typeface="UT Sans" panose="00000500000000000000" pitchFamily="50" charset="0"/>
            </a:endParaRPr>
          </a:p>
          <a:p>
            <a:endParaRPr lang="ro-RO">
              <a:latin typeface="UT Sans" panose="00000500000000000000" pitchFamily="50" charset="0"/>
            </a:endParaRPr>
          </a:p>
          <a:p>
            <a:endParaRPr lang="ro-RO">
              <a:latin typeface="UT Sans" panose="00000500000000000000" pitchFamily="50" charset="0"/>
            </a:endParaRPr>
          </a:p>
          <a:p>
            <a:endParaRPr lang="ro-RO" sz="2400">
              <a:latin typeface="UT Sans" panose="00000500000000000000" pitchFamily="50" charset="0"/>
            </a:endParaRPr>
          </a:p>
          <a:p>
            <a:endParaRPr lang="ro-RO">
              <a:latin typeface="UT Sans" panose="00000500000000000000" pitchFamily="50" charset="0"/>
            </a:endParaRPr>
          </a:p>
          <a:p>
            <a:endParaRPr lang="ro-RO" sz="2000">
              <a:solidFill>
                <a:srgbClr val="00B0F0"/>
              </a:solidFill>
              <a:latin typeface="UT Sans" panose="00000500000000000000" pitchFamily="50" charset="0"/>
            </a:endParaRPr>
          </a:p>
          <a:p>
            <a:r>
              <a:rPr lang="ro-RO" sz="2000">
                <a:solidFill>
                  <a:srgbClr val="0070C0"/>
                </a:solidFill>
                <a:latin typeface="UT Sans" panose="00000500000000000000" pitchFamily="50" charset="0"/>
              </a:rPr>
              <a:t>Observație: domeniul de variație a frecvenței semnalului generat se specifică la definirea parametrilor pentru analiza în frecvență.</a:t>
            </a:r>
            <a:endParaRPr lang="en-US" sz="2000">
              <a:solidFill>
                <a:srgbClr val="0070C0"/>
              </a:solidFill>
              <a:latin typeface="UT Sans" panose="00000500000000000000" pitchFamily="50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FB85925-7C03-4C6B-B657-4CC0B8AC462C}" type="datetime1">
              <a:rPr lang="en-US" smtClean="0"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Modele SPICE - Cursul 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22EBEA-3EDE-4406-A15C-EF910F339C3F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pic>
        <p:nvPicPr>
          <p:cNvPr id="40968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92933" y="2514600"/>
            <a:ext cx="3784067" cy="1981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25106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half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B41D487D-7B1D-49DC-96D7-CC047B8EFCE0}" type="datetime1">
              <a:rPr lang="en-US" smtClean="0"/>
              <a:t>11/4/2019</a:t>
            </a:fld>
            <a:endParaRPr lang="en-US"/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/>
              <a:t>Modele SPICE - Cursul 3</a:t>
            </a:r>
          </a:p>
        </p:txBody>
      </p:sp>
      <p:sp>
        <p:nvSpPr>
          <p:cNvPr id="31748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40C29084-1350-4B1E-BF75-B8FC3EB4C465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457200" y="4572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en-US" sz="3200">
                <a:solidFill>
                  <a:schemeClr val="tx2"/>
                </a:solidFill>
                <a:latin typeface="UT Sans" panose="00000500000000000000" pitchFamily="50" charset="0"/>
              </a:rPr>
              <a:t>Descrierea elementelor de circuit</a:t>
            </a:r>
            <a:br>
              <a:rPr lang="ro-RO" sz="3200">
                <a:solidFill>
                  <a:schemeClr val="tx2"/>
                </a:solidFill>
                <a:latin typeface="UT Sans" panose="00000500000000000000" pitchFamily="50" charset="0"/>
              </a:rPr>
            </a:br>
            <a:r>
              <a:rPr lang="ro-RO" sz="2800">
                <a:solidFill>
                  <a:schemeClr val="tx2"/>
                </a:solidFill>
                <a:latin typeface="UT Sans" panose="00000500000000000000" pitchFamily="50" charset="0"/>
              </a:rPr>
              <a:t>DIODE</a:t>
            </a:r>
            <a:endParaRPr lang="en-US" sz="2800" kern="0" dirty="0">
              <a:solidFill>
                <a:schemeClr val="tx2"/>
              </a:solidFill>
              <a:latin typeface="UT Sans" panose="00000500000000000000" pitchFamily="50" charset="0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57200" y="1447800"/>
            <a:ext cx="8229600" cy="503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endParaRPr lang="ro-RO" sz="2800" kern="0" dirty="0">
              <a:latin typeface="UT Sans" panose="00000500000000000000" pitchFamily="50" charset="0"/>
            </a:endParaRPr>
          </a:p>
          <a:p>
            <a:pPr marL="342900" indent="-342900" eaLnBrk="0" hangingPunct="0">
              <a:spcBef>
                <a:spcPct val="20000"/>
              </a:spcBef>
              <a:defRPr/>
            </a:pPr>
            <a:endParaRPr lang="ro-RO" sz="2800" kern="0" dirty="0">
              <a:latin typeface="UT Sans" panose="00000500000000000000" pitchFamily="50" charset="0"/>
            </a:endParaRPr>
          </a:p>
          <a:p>
            <a:pPr marL="342900" indent="-342900" eaLnBrk="0" hangingPunct="0">
              <a:spcBef>
                <a:spcPct val="20000"/>
              </a:spcBef>
              <a:defRPr/>
            </a:pPr>
            <a:endParaRPr lang="ro-RO" sz="2800" kern="0" dirty="0">
              <a:latin typeface="UT Sans" panose="00000500000000000000" pitchFamily="50" charset="0"/>
            </a:endParaRPr>
          </a:p>
          <a:p>
            <a:pPr marL="342900" indent="-342900" eaLnBrk="0" hangingPunct="0">
              <a:spcBef>
                <a:spcPct val="20000"/>
              </a:spcBef>
              <a:defRPr/>
            </a:pPr>
            <a:endParaRPr lang="ro-RO" sz="2800" kern="0" dirty="0">
              <a:latin typeface="UT Sans" panose="00000500000000000000" pitchFamily="50" charset="0"/>
            </a:endParaRPr>
          </a:p>
          <a:p>
            <a:pPr marL="342900" indent="-342900" eaLnBrk="0" hangingPunct="0">
              <a:spcBef>
                <a:spcPct val="20000"/>
              </a:spcBef>
              <a:defRPr/>
            </a:pPr>
            <a:endParaRPr lang="ro-RO" sz="2800" kern="0" dirty="0">
              <a:latin typeface="UT Sans" panose="00000500000000000000" pitchFamily="50" charset="0"/>
            </a:endParaRPr>
          </a:p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ro-RO" sz="2400" b="1" ker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 Sans" panose="00000500000000000000" pitchFamily="50" charset="0"/>
              </a:rPr>
              <a:t>D</a:t>
            </a:r>
            <a:r>
              <a:rPr lang="ro-RO" sz="2400" i="1" ker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 Sans" panose="00000500000000000000" pitchFamily="50" charset="0"/>
              </a:rPr>
              <a:t>nume   </a:t>
            </a:r>
            <a:r>
              <a:rPr lang="ro-RO" sz="2400" i="1" kern="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 Sans" panose="00000500000000000000" pitchFamily="50" charset="0"/>
              </a:rPr>
              <a:t>n+   </a:t>
            </a:r>
            <a:r>
              <a:rPr lang="ro-RO" sz="2400" i="1" ker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 Sans" panose="00000500000000000000" pitchFamily="50" charset="0"/>
              </a:rPr>
              <a:t>n-   MODEL_nume</a:t>
            </a:r>
            <a:endParaRPr lang="ro-RO" sz="2000" kern="0">
              <a:solidFill>
                <a:srgbClr val="0070C0"/>
              </a:solidFill>
              <a:latin typeface="UT Sans" panose="00000500000000000000" pitchFamily="50" charset="0"/>
            </a:endParaRPr>
          </a:p>
          <a:p>
            <a:pPr marL="342900" indent="-342900" algn="just" eaLnBrk="0" hangingPunct="0">
              <a:spcBef>
                <a:spcPct val="20000"/>
              </a:spcBef>
              <a:defRPr/>
            </a:pPr>
            <a:endParaRPr lang="ro-RO" sz="2000" kern="0">
              <a:solidFill>
                <a:srgbClr val="0070C0"/>
              </a:solidFill>
              <a:latin typeface="UT Sans" panose="00000500000000000000" pitchFamily="50" charset="0"/>
            </a:endParaRPr>
          </a:p>
          <a:p>
            <a:pPr marL="342900" indent="-342900" algn="just" eaLnBrk="0" hangingPunct="0">
              <a:spcBef>
                <a:spcPct val="20000"/>
              </a:spcBef>
              <a:defRPr/>
            </a:pPr>
            <a:r>
              <a:rPr lang="ro-RO" sz="2000" kern="0">
                <a:solidFill>
                  <a:srgbClr val="0070C0"/>
                </a:solidFill>
                <a:latin typeface="UT Sans" panose="00000500000000000000" pitchFamily="50" charset="0"/>
              </a:rPr>
              <a:t>Observații</a:t>
            </a:r>
            <a:r>
              <a:rPr lang="ro-RO" sz="2000" kern="0" dirty="0">
                <a:solidFill>
                  <a:srgbClr val="0070C0"/>
                </a:solidFill>
                <a:latin typeface="UT Sans" panose="00000500000000000000" pitchFamily="50" charset="0"/>
              </a:rPr>
              <a:t>:</a:t>
            </a:r>
          </a:p>
          <a:p>
            <a:pPr marL="342900" indent="-342900" algn="just" eaLnBrk="0" hangingPunct="0">
              <a:spcBef>
                <a:spcPct val="20000"/>
              </a:spcBef>
              <a:defRPr/>
            </a:pPr>
            <a:r>
              <a:rPr lang="ro-RO" kern="0">
                <a:solidFill>
                  <a:srgbClr val="0070C0"/>
                </a:solidFill>
                <a:latin typeface="UT Sans" panose="00000500000000000000" pitchFamily="50" charset="0"/>
              </a:rPr>
              <a:t>	Numele </a:t>
            </a:r>
            <a:r>
              <a:rPr lang="ro-RO" kern="0" dirty="0">
                <a:solidFill>
                  <a:srgbClr val="0070C0"/>
                </a:solidFill>
                <a:latin typeface="UT Sans" panose="00000500000000000000" pitchFamily="50" charset="0"/>
              </a:rPr>
              <a:t>modelului (</a:t>
            </a:r>
            <a:r>
              <a:rPr lang="ro-RO" i="1" kern="0" dirty="0">
                <a:solidFill>
                  <a:srgbClr val="0070C0"/>
                </a:solidFill>
                <a:latin typeface="UT Sans" panose="00000500000000000000" pitchFamily="50" charset="0"/>
              </a:rPr>
              <a:t>MODEL_nume</a:t>
            </a:r>
            <a:r>
              <a:rPr lang="ro-RO" kern="0" dirty="0">
                <a:solidFill>
                  <a:srgbClr val="0070C0"/>
                </a:solidFill>
                <a:latin typeface="UT Sans" panose="00000500000000000000" pitchFamily="50" charset="0"/>
              </a:rPr>
              <a:t>) se poate specifica </a:t>
            </a:r>
            <a:r>
              <a:rPr lang="ro-RO" kern="0">
                <a:solidFill>
                  <a:srgbClr val="0070C0"/>
                </a:solidFill>
                <a:latin typeface="UT Sans" panose="00000500000000000000" pitchFamily="50" charset="0"/>
              </a:rPr>
              <a:t>prin declarațiile</a:t>
            </a:r>
            <a:r>
              <a:rPr lang="ro-RO" kern="0" dirty="0">
                <a:solidFill>
                  <a:srgbClr val="0070C0"/>
                </a:solidFill>
                <a:latin typeface="UT Sans" panose="00000500000000000000" pitchFamily="50" charset="0"/>
              </a:rPr>
              <a:t>:</a:t>
            </a:r>
          </a:p>
          <a:p>
            <a:pPr marL="342900" indent="-342900" algn="just" eaLnBrk="0" hangingPunct="0">
              <a:spcBef>
                <a:spcPct val="20000"/>
              </a:spcBef>
              <a:defRPr/>
            </a:pPr>
            <a:r>
              <a:rPr lang="ro-RO" b="1" kern="0">
                <a:solidFill>
                  <a:srgbClr val="0070C0"/>
                </a:solidFill>
                <a:latin typeface="UT Sans" panose="00000500000000000000" pitchFamily="50" charset="0"/>
              </a:rPr>
              <a:t>	.</a:t>
            </a:r>
            <a:r>
              <a:rPr lang="ro-RO" b="1" kern="0" dirty="0">
                <a:solidFill>
                  <a:srgbClr val="0070C0"/>
                </a:solidFill>
                <a:latin typeface="UT Sans" panose="00000500000000000000" pitchFamily="50" charset="0"/>
              </a:rPr>
              <a:t>MODEL </a:t>
            </a:r>
            <a:r>
              <a:rPr lang="ro-RO" kern="0" dirty="0">
                <a:solidFill>
                  <a:srgbClr val="0070C0"/>
                </a:solidFill>
                <a:latin typeface="UT Sans" panose="00000500000000000000" pitchFamily="50" charset="0"/>
              </a:rPr>
              <a:t>– descrierea modelului</a:t>
            </a:r>
          </a:p>
          <a:p>
            <a:pPr marL="342900" indent="-342900" algn="just" eaLnBrk="0" hangingPunct="0">
              <a:spcBef>
                <a:spcPct val="20000"/>
              </a:spcBef>
              <a:defRPr/>
            </a:pPr>
            <a:r>
              <a:rPr lang="ro-RO" b="1" kern="0">
                <a:solidFill>
                  <a:srgbClr val="0070C0"/>
                </a:solidFill>
                <a:latin typeface="UT Sans" panose="00000500000000000000" pitchFamily="50" charset="0"/>
              </a:rPr>
              <a:t>	.</a:t>
            </a:r>
            <a:r>
              <a:rPr lang="ro-RO" b="1" kern="0" dirty="0">
                <a:solidFill>
                  <a:srgbClr val="0070C0"/>
                </a:solidFill>
                <a:latin typeface="UT Sans" panose="00000500000000000000" pitchFamily="50" charset="0"/>
              </a:rPr>
              <a:t>LIB </a:t>
            </a:r>
            <a:r>
              <a:rPr lang="ro-RO" kern="0" dirty="0">
                <a:solidFill>
                  <a:srgbClr val="0070C0"/>
                </a:solidFill>
                <a:latin typeface="UT Sans" panose="00000500000000000000" pitchFamily="50" charset="0"/>
              </a:rPr>
              <a:t>– căutarea modelului într-o bibliotecă de modele</a:t>
            </a:r>
            <a:endParaRPr lang="en-US" kern="0" dirty="0">
              <a:solidFill>
                <a:srgbClr val="0070C0"/>
              </a:solidFill>
              <a:latin typeface="UT Sans" panose="00000500000000000000" pitchFamily="50" charset="0"/>
            </a:endParaRPr>
          </a:p>
        </p:txBody>
      </p:sp>
      <p:sp>
        <p:nvSpPr>
          <p:cNvPr id="41990" name="Date Placeholder 3"/>
          <p:cNvSpPr txBox="1">
            <a:spLocks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sz="1400"/>
          </a:p>
        </p:txBody>
      </p:sp>
      <p:pic>
        <p:nvPicPr>
          <p:cNvPr id="41991" name="Picture 2" descr="diod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524000"/>
            <a:ext cx="3297238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92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64337" y="2048392"/>
            <a:ext cx="3012863" cy="1313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ounded Rectangle 9"/>
          <p:cNvSpPr/>
          <p:nvPr/>
        </p:nvSpPr>
        <p:spPr>
          <a:xfrm>
            <a:off x="2209800" y="3965575"/>
            <a:ext cx="4724400" cy="609751"/>
          </a:xfrm>
          <a:prstGeom prst="roundRect">
            <a:avLst/>
          </a:prstGeom>
          <a:solidFill>
            <a:schemeClr val="bg1">
              <a:lumMod val="50000"/>
              <a:alpha val="2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177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>
                <a:latin typeface="UT Sans" panose="00000500000000000000" pitchFamily="50" charset="0"/>
              </a:rPr>
              <a:t>Descrierea elementelor de circuit</a:t>
            </a:r>
            <a:br>
              <a:rPr lang="ro-RO" sz="3600">
                <a:latin typeface="UT Sans" panose="00000500000000000000" pitchFamily="50" charset="0"/>
              </a:rPr>
            </a:br>
            <a:r>
              <a:rPr lang="ro-RO" sz="2800">
                <a:latin typeface="UT Sans" panose="00000500000000000000" pitchFamily="50" charset="0"/>
              </a:rPr>
              <a:t>DIODE</a:t>
            </a:r>
            <a:endParaRPr lang="en-US" sz="2800">
              <a:latin typeface="UT Sans" panose="00000500000000000000" pitchFamily="50" charset="0"/>
            </a:endParaRPr>
          </a:p>
        </p:txBody>
      </p:sp>
      <p:sp>
        <p:nvSpPr>
          <p:cNvPr id="4300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609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o-RO" sz="2800" b="1">
                <a:solidFill>
                  <a:srgbClr val="00B0F0"/>
                </a:solidFill>
                <a:latin typeface="UT Sans" panose="00000500000000000000" pitchFamily="50" charset="0"/>
              </a:rPr>
              <a:t>Parametrii modelului de diodă</a:t>
            </a:r>
            <a:endParaRPr lang="en-US" sz="2800">
              <a:solidFill>
                <a:srgbClr val="00B0F0"/>
              </a:solidFill>
              <a:latin typeface="UT Sans" panose="00000500000000000000" pitchFamily="50" charset="0"/>
            </a:endParaRPr>
          </a:p>
        </p:txBody>
      </p:sp>
      <p:sp>
        <p:nvSpPr>
          <p:cNvPr id="32771" name="Date Placeholder 3"/>
          <p:cNvSpPr>
            <a:spLocks noGrp="1"/>
          </p:cNvSpPr>
          <p:nvPr>
            <p:ph type="dt" sz="half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FA7CDDED-F59D-4A44-A739-11E4755A0D35}" type="datetime1">
              <a:rPr lang="en-US" smtClean="0"/>
              <a:t>11/4/2019</a:t>
            </a:fld>
            <a:endParaRPr lang="en-US"/>
          </a:p>
        </p:txBody>
      </p:sp>
      <p:sp>
        <p:nvSpPr>
          <p:cNvPr id="32772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/>
              <a:t>Modele SPICE - Cursul 3</a:t>
            </a:r>
          </a:p>
        </p:txBody>
      </p:sp>
      <p:sp>
        <p:nvSpPr>
          <p:cNvPr id="32773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5E6896A6-630C-44CC-A637-1E12DBDF7270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7530877"/>
              </p:ext>
            </p:extLst>
          </p:nvPr>
        </p:nvGraphicFramePr>
        <p:xfrm>
          <a:off x="1066800" y="2432586"/>
          <a:ext cx="7098428" cy="3815814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12011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50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0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114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47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Numele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75893" marR="75893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Parametrul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75893" marR="75893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Unități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75893" marR="75893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Valoarea predefinită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75893" marR="75893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56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IS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75893" marR="75893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Curentul de saturație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75893" marR="75893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A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75893" marR="75893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10</a:t>
                      </a:r>
                      <a:r>
                        <a:rPr kumimoji="0" lang="ro-RO" sz="1600" u="none" strike="noStrike" cap="none" normalizeH="0" baseline="3000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-14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75893" marR="75893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56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N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75893" marR="75893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Coeficientul de emisie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75893" marR="75893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-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75893" marR="75893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1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75893" marR="75893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56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RS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75893" marR="75893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Rezistența serie parazită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75893" marR="75893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  <a:sym typeface="Symbol" pitchFamily="18" charset="2"/>
                        </a:rPr>
                        <a:t>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75893" marR="75893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75893" marR="75893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56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TT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75893" marR="75893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Timpul de tranzit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75893" marR="75893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s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75893" marR="75893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75893" marR="75893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56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CJO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75893" marR="75893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Capacitatea la polarizare nulă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75893" marR="75893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F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75893" marR="75893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75893" marR="75893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56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VJ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75893" marR="75893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Diferența internă de potențial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75893" marR="75893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V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75893" marR="75893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1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75893" marR="75893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56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M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75893" marR="75893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Coeficientul de „gradare”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75893" marR="75893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-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75893" marR="75893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0.5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75893" marR="75893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56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EG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75893" marR="75893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Energia de activare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75893" marR="75893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eV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75893" marR="75893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1.11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75893" marR="75893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56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BV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75893" marR="75893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Tensiunea de străpungere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75893" marR="75893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V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75893" marR="75893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  <a:sym typeface="Symbol" pitchFamily="18" charset="2"/>
                        </a:rPr>
                        <a:t>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75893" marR="75893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47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IBV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75893" marR="75893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Curentul la tensiunea de străpungere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75893" marR="75893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A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75893" marR="75893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10</a:t>
                      </a:r>
                      <a:r>
                        <a:rPr kumimoji="0" lang="ro-RO" sz="1600" u="none" strike="noStrike" cap="none" normalizeH="0" baseline="3000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-3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75893" marR="75893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39095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>
                <a:latin typeface="UT Sans" panose="00000500000000000000" pitchFamily="50" charset="0"/>
              </a:rPr>
              <a:t>Descrierea elementelor de circuit</a:t>
            </a:r>
            <a:br>
              <a:rPr lang="en-US" sz="3200">
                <a:latin typeface="UT Sans" panose="00000500000000000000" pitchFamily="50" charset="0"/>
              </a:rPr>
            </a:br>
            <a:r>
              <a:rPr lang="en-US" sz="3200">
                <a:latin typeface="UT Sans" panose="00000500000000000000" pitchFamily="50" charset="0"/>
              </a:rPr>
              <a:t>cu mai mult de dou</a:t>
            </a:r>
            <a:r>
              <a:rPr lang="ro-RO" sz="3200">
                <a:latin typeface="UT Sans" panose="00000500000000000000" pitchFamily="50" charset="0"/>
              </a:rPr>
              <a:t>ă</a:t>
            </a:r>
            <a:r>
              <a:rPr lang="en-US" sz="3200">
                <a:latin typeface="UT Sans" panose="00000500000000000000" pitchFamily="50" charset="0"/>
              </a:rPr>
              <a:t> terminale</a:t>
            </a:r>
          </a:p>
        </p:txBody>
      </p:sp>
      <p:sp>
        <p:nvSpPr>
          <p:cNvPr id="4403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ro-RO" sz="2800" b="1">
                <a:solidFill>
                  <a:srgbClr val="00B0F0"/>
                </a:solidFill>
                <a:latin typeface="UT Sans" panose="00000500000000000000" pitchFamily="50" charset="0"/>
              </a:rPr>
              <a:t>Elemente de circuit cu mai mult de 2 terminale:</a:t>
            </a:r>
          </a:p>
          <a:p>
            <a:pPr eaLnBrk="1" hangingPunct="1"/>
            <a:r>
              <a:rPr lang="ro-RO" sz="2400">
                <a:latin typeface="UT Sans" panose="00000500000000000000" pitchFamily="50" charset="0"/>
              </a:rPr>
              <a:t>Bobine cuplate</a:t>
            </a:r>
          </a:p>
          <a:p>
            <a:pPr eaLnBrk="1" hangingPunct="1"/>
            <a:r>
              <a:rPr lang="ro-RO" sz="2400">
                <a:latin typeface="UT Sans" panose="00000500000000000000" pitchFamily="50" charset="0"/>
              </a:rPr>
              <a:t>Tranzistoare bipolare</a:t>
            </a:r>
            <a:r>
              <a:rPr lang="en-US" sz="2400">
                <a:latin typeface="UT Sans" panose="00000500000000000000" pitchFamily="50" charset="0"/>
              </a:rPr>
              <a:t> (TB)</a:t>
            </a:r>
            <a:endParaRPr lang="ro-RO" sz="2400">
              <a:latin typeface="UT Sans" panose="00000500000000000000" pitchFamily="50" charset="0"/>
            </a:endParaRPr>
          </a:p>
          <a:p>
            <a:pPr eaLnBrk="1" hangingPunct="1"/>
            <a:r>
              <a:rPr lang="ro-RO" sz="2400">
                <a:latin typeface="UT Sans" panose="00000500000000000000" pitchFamily="50" charset="0"/>
              </a:rPr>
              <a:t>Tranzistoare cu efect de câmp cu </a:t>
            </a:r>
            <a:r>
              <a:rPr lang="en-US" sz="2400">
                <a:latin typeface="UT Sans" panose="00000500000000000000" pitchFamily="50" charset="0"/>
              </a:rPr>
              <a:t>poart</a:t>
            </a:r>
            <a:r>
              <a:rPr lang="ro-RO" sz="2400">
                <a:latin typeface="UT Sans" panose="00000500000000000000" pitchFamily="50" charset="0"/>
              </a:rPr>
              <a:t>ă joncțiune </a:t>
            </a:r>
            <a:br>
              <a:rPr lang="ro-RO" sz="2400">
                <a:latin typeface="UT Sans" panose="00000500000000000000" pitchFamily="50" charset="0"/>
              </a:rPr>
            </a:br>
            <a:r>
              <a:rPr lang="ro-RO" sz="2400">
                <a:latin typeface="UT Sans" panose="00000500000000000000" pitchFamily="50" charset="0"/>
              </a:rPr>
              <a:t>(TEC-J)</a:t>
            </a:r>
          </a:p>
          <a:p>
            <a:pPr eaLnBrk="1" hangingPunct="1"/>
            <a:r>
              <a:rPr lang="ro-RO" sz="2400">
                <a:latin typeface="UT Sans" panose="00000500000000000000" pitchFamily="50" charset="0"/>
              </a:rPr>
              <a:t>Tranzistoare cu efect de câmp metal-oxid-semiconductor (TEC-MOS)</a:t>
            </a:r>
            <a:endParaRPr lang="en-US" sz="2400">
              <a:latin typeface="UT Sans" panose="00000500000000000000" pitchFamily="50" charset="0"/>
            </a:endParaRPr>
          </a:p>
        </p:txBody>
      </p:sp>
      <p:sp>
        <p:nvSpPr>
          <p:cNvPr id="33795" name="Date Placeholder 3"/>
          <p:cNvSpPr>
            <a:spLocks noGrp="1"/>
          </p:cNvSpPr>
          <p:nvPr>
            <p:ph type="dt" sz="half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68B70F2E-0DC9-45A7-B3A5-E203B596A126}" type="datetime1">
              <a:rPr lang="en-US" smtClean="0"/>
              <a:t>11/4/2019</a:t>
            </a:fld>
            <a:endParaRPr lang="en-US"/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/>
              <a:t>Modele SPICE - Cursul 3</a:t>
            </a:r>
          </a:p>
        </p:txBody>
      </p:sp>
      <p:sp>
        <p:nvSpPr>
          <p:cNvPr id="33797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FE9FDD15-8A48-4F1F-BF49-9E8134EA56EF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8045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>
                <a:latin typeface="UT Sans" panose="00000500000000000000" pitchFamily="50" charset="0"/>
              </a:rPr>
              <a:t>Descrierea elementelor de circuit</a:t>
            </a:r>
            <a:br>
              <a:rPr lang="ro-RO" sz="3600">
                <a:latin typeface="UT Sans" panose="00000500000000000000" pitchFamily="50" charset="0"/>
              </a:rPr>
            </a:br>
            <a:r>
              <a:rPr lang="ro-RO" sz="2800">
                <a:latin typeface="UT Sans" panose="00000500000000000000" pitchFamily="50" charset="0"/>
              </a:rPr>
              <a:t>BOBINE CUPLATE</a:t>
            </a:r>
            <a:endParaRPr lang="en-US" sz="3600">
              <a:latin typeface="UT Sans" panose="00000500000000000000" pitchFamily="50" charset="0"/>
            </a:endParaRPr>
          </a:p>
        </p:txBody>
      </p:sp>
      <p:sp>
        <p:nvSpPr>
          <p:cNvPr id="4608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ro-RO">
              <a:latin typeface="UT Sans" panose="00000500000000000000" pitchFamily="50" charset="0"/>
            </a:endParaRPr>
          </a:p>
          <a:p>
            <a:pPr eaLnBrk="1" hangingPunct="1">
              <a:buFontTx/>
              <a:buNone/>
            </a:pPr>
            <a:endParaRPr lang="ro-RO">
              <a:latin typeface="UT Sans" panose="00000500000000000000" pitchFamily="50" charset="0"/>
            </a:endParaRPr>
          </a:p>
          <a:p>
            <a:pPr eaLnBrk="1" hangingPunct="1">
              <a:buFontTx/>
              <a:buNone/>
            </a:pPr>
            <a:endParaRPr lang="ro-RO">
              <a:latin typeface="UT Sans" panose="00000500000000000000" pitchFamily="50" charset="0"/>
            </a:endParaRPr>
          </a:p>
          <a:p>
            <a:pPr eaLnBrk="1" hangingPunct="1">
              <a:buFontTx/>
              <a:buNone/>
            </a:pPr>
            <a:endParaRPr lang="ro-RO">
              <a:latin typeface="UT Sans" panose="00000500000000000000" pitchFamily="50" charset="0"/>
            </a:endParaRPr>
          </a:p>
          <a:p>
            <a:pPr algn="ctr" eaLnBrk="1" hangingPunct="1">
              <a:buFontTx/>
              <a:buNone/>
            </a:pPr>
            <a:endParaRPr lang="ro-RO" sz="2400" b="1">
              <a:solidFill>
                <a:srgbClr val="7030A0"/>
              </a:solidFill>
              <a:latin typeface="UT Sans" panose="00000500000000000000" pitchFamily="50" charset="0"/>
            </a:endParaRPr>
          </a:p>
          <a:p>
            <a:pPr algn="ctr" eaLnBrk="1" hangingPunct="1">
              <a:buFontTx/>
              <a:buNone/>
            </a:pPr>
            <a:r>
              <a:rPr lang="ro-RO" sz="2400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 Sans" panose="00000500000000000000" pitchFamily="50" charset="0"/>
              </a:rPr>
              <a:t>K</a:t>
            </a:r>
            <a:r>
              <a:rPr lang="ro-RO" sz="2400" i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 Sans" panose="00000500000000000000" pitchFamily="50" charset="0"/>
              </a:rPr>
              <a:t>nume</a:t>
            </a:r>
            <a:r>
              <a:rPr lang="ro-RO" sz="24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 Sans" panose="00000500000000000000" pitchFamily="50" charset="0"/>
              </a:rPr>
              <a:t>	</a:t>
            </a:r>
            <a:r>
              <a:rPr lang="ro-RO" sz="2400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 Sans" panose="00000500000000000000" pitchFamily="50" charset="0"/>
              </a:rPr>
              <a:t>L</a:t>
            </a:r>
            <a:r>
              <a:rPr lang="ro-RO" sz="2400" i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 Sans" panose="00000500000000000000" pitchFamily="50" charset="0"/>
              </a:rPr>
              <a:t>nume</a:t>
            </a:r>
            <a:r>
              <a:rPr lang="ro-RO" sz="24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 Sans" panose="00000500000000000000" pitchFamily="50" charset="0"/>
              </a:rPr>
              <a:t>1	</a:t>
            </a:r>
            <a:r>
              <a:rPr lang="ro-RO" sz="2400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 Sans" panose="00000500000000000000" pitchFamily="50" charset="0"/>
              </a:rPr>
              <a:t>L</a:t>
            </a:r>
            <a:r>
              <a:rPr lang="ro-RO" sz="2400" i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 Sans" panose="00000500000000000000" pitchFamily="50" charset="0"/>
              </a:rPr>
              <a:t>nume</a:t>
            </a:r>
            <a:r>
              <a:rPr lang="ro-RO" sz="24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 Sans" panose="00000500000000000000" pitchFamily="50" charset="0"/>
              </a:rPr>
              <a:t>2	</a:t>
            </a:r>
            <a:r>
              <a:rPr lang="ro-RO" sz="2400" i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 Sans" panose="00000500000000000000" pitchFamily="50" charset="0"/>
              </a:rPr>
              <a:t>k</a:t>
            </a:r>
            <a:endParaRPr lang="ro-RO" sz="240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T Sans" panose="00000500000000000000" pitchFamily="50" charset="0"/>
            </a:endParaRPr>
          </a:p>
          <a:p>
            <a:pPr algn="just" eaLnBrk="1" hangingPunct="1">
              <a:buFontTx/>
              <a:buNone/>
            </a:pPr>
            <a:endParaRPr lang="ro-RO" sz="2000" b="1">
              <a:solidFill>
                <a:srgbClr val="0070C0"/>
              </a:solidFill>
              <a:latin typeface="UT Sans" panose="00000500000000000000" pitchFamily="50" charset="0"/>
            </a:endParaRPr>
          </a:p>
          <a:p>
            <a:pPr algn="just" eaLnBrk="1" hangingPunct="1">
              <a:buFontTx/>
              <a:buNone/>
            </a:pPr>
            <a:r>
              <a:rPr lang="ro-RO" sz="2000" b="1">
                <a:solidFill>
                  <a:srgbClr val="0070C0"/>
                </a:solidFill>
                <a:latin typeface="UT Sans" panose="00000500000000000000" pitchFamily="50" charset="0"/>
              </a:rPr>
              <a:t>Observații:</a:t>
            </a:r>
            <a:endParaRPr lang="ro-RO" sz="2000">
              <a:solidFill>
                <a:srgbClr val="0070C0"/>
              </a:solidFill>
              <a:latin typeface="UT Sans" panose="00000500000000000000" pitchFamily="50" charset="0"/>
            </a:endParaRPr>
          </a:p>
          <a:p>
            <a:pPr algn="just" eaLnBrk="1" hangingPunct="1"/>
            <a:r>
              <a:rPr lang="ro-RO" sz="2000" b="1">
                <a:solidFill>
                  <a:srgbClr val="0070C0"/>
                </a:solidFill>
                <a:latin typeface="UT Sans" panose="00000500000000000000" pitchFamily="50" charset="0"/>
              </a:rPr>
              <a:t>Bobinele L</a:t>
            </a:r>
            <a:r>
              <a:rPr lang="ro-RO" sz="2000" i="1">
                <a:solidFill>
                  <a:srgbClr val="0070C0"/>
                </a:solidFill>
                <a:latin typeface="UT Sans" panose="00000500000000000000" pitchFamily="50" charset="0"/>
              </a:rPr>
              <a:t>nume</a:t>
            </a:r>
            <a:r>
              <a:rPr lang="ro-RO" sz="2000">
                <a:solidFill>
                  <a:srgbClr val="0070C0"/>
                </a:solidFill>
                <a:latin typeface="UT Sans" panose="00000500000000000000" pitchFamily="50" charset="0"/>
              </a:rPr>
              <a:t>1 şi </a:t>
            </a:r>
            <a:r>
              <a:rPr lang="ro-RO" sz="2000" b="1">
                <a:solidFill>
                  <a:srgbClr val="0070C0"/>
                </a:solidFill>
                <a:latin typeface="UT Sans" panose="00000500000000000000" pitchFamily="50" charset="0"/>
              </a:rPr>
              <a:t>L</a:t>
            </a:r>
            <a:r>
              <a:rPr lang="ro-RO" sz="2000" i="1">
                <a:solidFill>
                  <a:srgbClr val="0070C0"/>
                </a:solidFill>
                <a:latin typeface="UT Sans" panose="00000500000000000000" pitchFamily="50" charset="0"/>
              </a:rPr>
              <a:t>nume</a:t>
            </a:r>
            <a:r>
              <a:rPr lang="ro-RO" sz="2000">
                <a:solidFill>
                  <a:srgbClr val="0070C0"/>
                </a:solidFill>
                <a:latin typeface="UT Sans" panose="00000500000000000000" pitchFamily="50" charset="0"/>
              </a:rPr>
              <a:t>2 trebuie să fie definite anterior în fişierul de intrare.</a:t>
            </a:r>
          </a:p>
          <a:p>
            <a:pPr algn="just" eaLnBrk="1" hangingPunct="1"/>
            <a:r>
              <a:rPr lang="ro-RO" sz="2000">
                <a:solidFill>
                  <a:srgbClr val="0070C0"/>
                </a:solidFill>
                <a:latin typeface="UT Sans" panose="00000500000000000000" pitchFamily="50" charset="0"/>
              </a:rPr>
              <a:t>Coeficientul de cuplaj </a:t>
            </a:r>
            <a:r>
              <a:rPr lang="ro-RO" sz="2000" i="1">
                <a:solidFill>
                  <a:srgbClr val="0070C0"/>
                </a:solidFill>
                <a:latin typeface="UT Sans" panose="00000500000000000000" pitchFamily="50" charset="0"/>
              </a:rPr>
              <a:t>k</a:t>
            </a:r>
            <a:r>
              <a:rPr lang="ro-RO" sz="2000">
                <a:solidFill>
                  <a:srgbClr val="0070C0"/>
                </a:solidFill>
                <a:latin typeface="UT Sans" panose="00000500000000000000" pitchFamily="50" charset="0"/>
              </a:rPr>
              <a:t> trebuie să fie: </a:t>
            </a:r>
            <a:r>
              <a:rPr lang="en-US" sz="2000">
                <a:solidFill>
                  <a:srgbClr val="0070C0"/>
                </a:solidFill>
                <a:latin typeface="UT Sans" panose="00000500000000000000" pitchFamily="50" charset="0"/>
              </a:rPr>
              <a:t>0&lt;</a:t>
            </a:r>
            <a:r>
              <a:rPr lang="en-US" sz="2000" i="1">
                <a:solidFill>
                  <a:srgbClr val="0070C0"/>
                </a:solidFill>
                <a:latin typeface="UT Sans" panose="00000500000000000000" pitchFamily="50" charset="0"/>
              </a:rPr>
              <a:t>k</a:t>
            </a:r>
            <a:r>
              <a:rPr lang="en-US" sz="2000">
                <a:solidFill>
                  <a:srgbClr val="0070C0"/>
                </a:solidFill>
                <a:latin typeface="UT Sans" panose="00000500000000000000" pitchFamily="50" charset="0"/>
              </a:rPr>
              <a:t>&lt;1</a:t>
            </a:r>
            <a:endParaRPr lang="ro-RO" sz="2000">
              <a:solidFill>
                <a:srgbClr val="0070C0"/>
              </a:solidFill>
              <a:latin typeface="UT Sans" panose="00000500000000000000" pitchFamily="50" charset="0"/>
            </a:endParaRPr>
          </a:p>
          <a:p>
            <a:pPr algn="just" eaLnBrk="1" hangingPunct="1"/>
            <a:r>
              <a:rPr lang="ro-RO" sz="2000">
                <a:solidFill>
                  <a:srgbClr val="0070C0"/>
                </a:solidFill>
                <a:latin typeface="UT Sans" panose="00000500000000000000" pitchFamily="50" charset="0"/>
              </a:rPr>
              <a:t>La desenarea în Capture, k=1</a:t>
            </a:r>
            <a:endParaRPr lang="en-US" sz="2000">
              <a:solidFill>
                <a:srgbClr val="0070C0"/>
              </a:solidFill>
              <a:latin typeface="UT Sans" panose="00000500000000000000" pitchFamily="50" charset="0"/>
            </a:endParaRPr>
          </a:p>
        </p:txBody>
      </p:sp>
      <p:sp>
        <p:nvSpPr>
          <p:cNvPr id="34819" name="Date Placeholder 3"/>
          <p:cNvSpPr>
            <a:spLocks noGrp="1"/>
          </p:cNvSpPr>
          <p:nvPr>
            <p:ph type="dt" sz="half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F0CCFAD1-18E1-4664-8AB5-F6422E769CAA}" type="datetime1">
              <a:rPr lang="en-US" smtClean="0"/>
              <a:t>11/4/2019</a:t>
            </a:fld>
            <a:endParaRPr lang="en-US"/>
          </a:p>
        </p:txBody>
      </p:sp>
      <p:sp>
        <p:nvSpPr>
          <p:cNvPr id="34820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/>
              <a:t>Modele SPICE - Cursul 3</a:t>
            </a:r>
          </a:p>
        </p:txBody>
      </p:sp>
      <p:sp>
        <p:nvSpPr>
          <p:cNvPr id="34821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7CDE2F70-B870-4285-BA6C-30AF6AAF433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pic>
        <p:nvPicPr>
          <p:cNvPr id="46086" name="Picture 8" descr="2-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1524000"/>
            <a:ext cx="2286000" cy="221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087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53000" y="1958975"/>
            <a:ext cx="3048000" cy="162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ounded Rectangle 8"/>
          <p:cNvSpPr/>
          <p:nvPr/>
        </p:nvSpPr>
        <p:spPr>
          <a:xfrm>
            <a:off x="1524000" y="3733800"/>
            <a:ext cx="6172200" cy="609751"/>
          </a:xfrm>
          <a:prstGeom prst="roundRect">
            <a:avLst/>
          </a:prstGeom>
          <a:solidFill>
            <a:schemeClr val="bg1">
              <a:lumMod val="50000"/>
              <a:alpha val="2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5487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>
                <a:latin typeface="UT Sans" panose="00000500000000000000" pitchFamily="50" charset="0"/>
              </a:rPr>
              <a:t>Descrierea elementelor de circuit</a:t>
            </a:r>
            <a:br>
              <a:rPr lang="ro-RO" sz="3200">
                <a:latin typeface="UT Sans" panose="00000500000000000000" pitchFamily="50" charset="0"/>
              </a:rPr>
            </a:br>
            <a:r>
              <a:rPr lang="ro-RO" sz="2800">
                <a:latin typeface="UT Sans" panose="00000500000000000000" pitchFamily="50" charset="0"/>
              </a:rPr>
              <a:t>BOBINE CUPLATE</a:t>
            </a:r>
            <a:endParaRPr lang="en-US" sz="3600">
              <a:latin typeface="UT Sans" panose="00000500000000000000" pitchFamily="50" charset="0"/>
            </a:endParaRPr>
          </a:p>
        </p:txBody>
      </p:sp>
      <p:sp>
        <p:nvSpPr>
          <p:cNvPr id="4710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>
                <a:latin typeface="UT Sans" panose="00000500000000000000" pitchFamily="50" charset="0"/>
              </a:rPr>
              <a:t>Exemplul 1</a:t>
            </a:r>
            <a:r>
              <a:rPr lang="en-US" sz="2400">
                <a:latin typeface="UT Sans" panose="00000500000000000000" pitchFamily="50" charset="0"/>
              </a:rPr>
              <a:t>: transformatorul din structura unui redresor</a:t>
            </a:r>
            <a:r>
              <a:rPr lang="ro-RO" sz="2400">
                <a:latin typeface="UT Sans" panose="00000500000000000000" pitchFamily="50" charset="0"/>
              </a:rPr>
              <a:t> monofazat monoalternanță:</a:t>
            </a:r>
            <a:endParaRPr lang="en-US" sz="2400">
              <a:latin typeface="UT Sans" panose="00000500000000000000" pitchFamily="50" charset="0"/>
            </a:endParaRPr>
          </a:p>
          <a:p>
            <a:pPr eaLnBrk="1" hangingPunct="1">
              <a:buFontTx/>
              <a:buNone/>
            </a:pPr>
            <a:r>
              <a:rPr lang="en-US" sz="2400">
                <a:latin typeface="UT Sans" panose="00000500000000000000" pitchFamily="50" charset="0"/>
              </a:rPr>
              <a:t>					</a:t>
            </a:r>
          </a:p>
          <a:p>
            <a:pPr eaLnBrk="1" hangingPunct="1">
              <a:buFontTx/>
              <a:buNone/>
            </a:pPr>
            <a:endParaRPr lang="en-US" sz="2400">
              <a:latin typeface="UT Sans" panose="00000500000000000000" pitchFamily="50" charset="0"/>
            </a:endParaRPr>
          </a:p>
          <a:p>
            <a:pPr eaLnBrk="1" hangingPunct="1">
              <a:buFontTx/>
              <a:buNone/>
            </a:pPr>
            <a:endParaRPr lang="en-US" sz="2400">
              <a:latin typeface="UT Sans" panose="00000500000000000000" pitchFamily="50" charset="0"/>
            </a:endParaRPr>
          </a:p>
          <a:p>
            <a:pPr eaLnBrk="1" hangingPunct="1">
              <a:buFontTx/>
              <a:buNone/>
            </a:pPr>
            <a:endParaRPr lang="en-US" sz="2400">
              <a:latin typeface="UT Sans" panose="00000500000000000000" pitchFamily="50" charset="0"/>
            </a:endParaRPr>
          </a:p>
          <a:p>
            <a:pPr eaLnBrk="1" hangingPunct="1">
              <a:buFontTx/>
              <a:buNone/>
            </a:pPr>
            <a:endParaRPr lang="en-US" sz="2400">
              <a:latin typeface="UT Sans" panose="00000500000000000000" pitchFamily="50" charset="0"/>
            </a:endParaRPr>
          </a:p>
          <a:p>
            <a:pPr eaLnBrk="1" hangingPunct="1">
              <a:buFontTx/>
              <a:buNone/>
            </a:pPr>
            <a:endParaRPr lang="ro-RO" sz="2000">
              <a:latin typeface="UT Sans" panose="00000500000000000000" pitchFamily="50" charset="0"/>
            </a:endParaRPr>
          </a:p>
          <a:p>
            <a:pPr eaLnBrk="1" hangingPunct="1">
              <a:buFontTx/>
              <a:buNone/>
            </a:pPr>
            <a:r>
              <a:rPr lang="en-US" sz="2000">
                <a:latin typeface="UT Sans" panose="00000500000000000000" pitchFamily="50" charset="0"/>
              </a:rPr>
              <a:t>Descrierea transformatorului:</a:t>
            </a:r>
          </a:p>
          <a:p>
            <a:pPr eaLnBrk="1" hangingPunct="1">
              <a:buFontTx/>
              <a:buNone/>
            </a:pPr>
            <a:r>
              <a:rPr lang="en-US" sz="2000">
                <a:solidFill>
                  <a:srgbClr val="0070C0"/>
                </a:solidFill>
                <a:latin typeface="UT Sans" panose="00000500000000000000" pitchFamily="50" charset="0"/>
              </a:rPr>
              <a:t>L1		2	0	100mH</a:t>
            </a:r>
          </a:p>
          <a:p>
            <a:pPr eaLnBrk="1" hangingPunct="1">
              <a:buFontTx/>
              <a:buNone/>
            </a:pPr>
            <a:r>
              <a:rPr lang="en-US" sz="2000">
                <a:solidFill>
                  <a:srgbClr val="0070C0"/>
                </a:solidFill>
                <a:latin typeface="UT Sans" panose="00000500000000000000" pitchFamily="50" charset="0"/>
              </a:rPr>
              <a:t>L2		3	0	1mH</a:t>
            </a:r>
          </a:p>
          <a:p>
            <a:pPr eaLnBrk="1" hangingPunct="1">
              <a:buFontTx/>
              <a:buNone/>
            </a:pPr>
            <a:r>
              <a:rPr lang="en-US" sz="2000">
                <a:solidFill>
                  <a:srgbClr val="0070C0"/>
                </a:solidFill>
                <a:latin typeface="UT Sans" panose="00000500000000000000" pitchFamily="50" charset="0"/>
              </a:rPr>
              <a:t>K1		L1	L2	0.99</a:t>
            </a:r>
            <a:endParaRPr lang="ro-RO" sz="2000">
              <a:solidFill>
                <a:srgbClr val="0070C0"/>
              </a:solidFill>
              <a:latin typeface="UT Sans" panose="00000500000000000000" pitchFamily="50" charset="0"/>
            </a:endParaRPr>
          </a:p>
        </p:txBody>
      </p:sp>
      <p:sp>
        <p:nvSpPr>
          <p:cNvPr id="35843" name="Date Placeholder 3"/>
          <p:cNvSpPr>
            <a:spLocks noGrp="1"/>
          </p:cNvSpPr>
          <p:nvPr>
            <p:ph type="dt" sz="half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104C5CA8-2AF1-4E56-9F13-E32CF9F80FC7}" type="datetime1">
              <a:rPr lang="en-US" smtClean="0"/>
              <a:t>11/4/2019</a:t>
            </a:fld>
            <a:endParaRPr lang="en-US"/>
          </a:p>
        </p:txBody>
      </p:sp>
      <p:sp>
        <p:nvSpPr>
          <p:cNvPr id="35844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/>
              <a:t>Modele SPICE - Cursul 3</a:t>
            </a:r>
          </a:p>
        </p:txBody>
      </p:sp>
      <p:sp>
        <p:nvSpPr>
          <p:cNvPr id="35845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66C64140-5592-4936-8F0D-47D3D8DDB26C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pic>
        <p:nvPicPr>
          <p:cNvPr id="47110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33625" y="2756871"/>
            <a:ext cx="4143375" cy="1738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2654242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>
                <a:latin typeface="UT Sans" panose="00000500000000000000" pitchFamily="50" charset="0"/>
              </a:rPr>
              <a:t>Descrierea elementelor de circuit</a:t>
            </a:r>
            <a:br>
              <a:rPr lang="ro-RO" sz="3600">
                <a:latin typeface="UT Sans" panose="00000500000000000000" pitchFamily="50" charset="0"/>
              </a:rPr>
            </a:br>
            <a:r>
              <a:rPr lang="en-US" sz="2800">
                <a:latin typeface="UT Sans" panose="00000500000000000000" pitchFamily="50" charset="0"/>
              </a:rPr>
              <a:t>TRANZISTOARE BIPOLARE</a:t>
            </a:r>
            <a:endParaRPr lang="en-US" sz="3600">
              <a:latin typeface="UT Sans" panose="00000500000000000000" pitchFamily="50" charset="0"/>
            </a:endParaRP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endParaRPr lang="ro-RO" sz="2800">
              <a:latin typeface="UT Sans" panose="00000500000000000000" pitchFamily="50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endParaRPr lang="ro-RO" sz="2800">
              <a:latin typeface="UT Sans" panose="00000500000000000000" pitchFamily="50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endParaRPr lang="ro-RO" sz="2800">
              <a:latin typeface="UT Sans" panose="00000500000000000000" pitchFamily="50" charset="0"/>
            </a:endParaRPr>
          </a:p>
          <a:p>
            <a:pPr marL="365760" indent="-256032" algn="ctr" eaLnBrk="1" fontAlgn="auto" hangingPunct="1">
              <a:spcAft>
                <a:spcPts val="0"/>
              </a:spcAft>
              <a:buFontTx/>
              <a:buNone/>
              <a:defRPr/>
            </a:pPr>
            <a:endParaRPr lang="en-US" sz="2800" b="1">
              <a:solidFill>
                <a:srgbClr val="7030A0"/>
              </a:solidFill>
              <a:latin typeface="UT Sans" panose="00000500000000000000" pitchFamily="50" charset="0"/>
            </a:endParaRPr>
          </a:p>
          <a:p>
            <a:pPr marL="365760" indent="-256032" algn="ctr" eaLnBrk="1" fontAlgn="auto" hangingPunct="1">
              <a:spcAft>
                <a:spcPts val="0"/>
              </a:spcAft>
              <a:buFontTx/>
              <a:buNone/>
              <a:defRPr/>
            </a:pPr>
            <a:endParaRPr lang="en-US" sz="2800" b="1">
              <a:solidFill>
                <a:srgbClr val="7030A0"/>
              </a:solidFill>
              <a:latin typeface="UT Sans" panose="00000500000000000000" pitchFamily="50" charset="0"/>
            </a:endParaRPr>
          </a:p>
          <a:p>
            <a:pPr marL="365760" indent="-256032" algn="ctr" eaLnBrk="1" fontAlgn="auto" hangingPunct="1">
              <a:spcAft>
                <a:spcPts val="0"/>
              </a:spcAft>
              <a:buFontTx/>
              <a:buNone/>
              <a:defRPr/>
            </a:pPr>
            <a:endParaRPr lang="ro-RO" sz="2400" b="1">
              <a:solidFill>
                <a:srgbClr val="7030A0"/>
              </a:solidFill>
              <a:latin typeface="UT Sans" panose="00000500000000000000" pitchFamily="50" charset="0"/>
            </a:endParaRPr>
          </a:p>
          <a:p>
            <a:pPr marL="365760" indent="-256032"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400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 Sans" panose="00000500000000000000" pitchFamily="50" charset="0"/>
              </a:rPr>
              <a:t>Q</a:t>
            </a:r>
            <a:r>
              <a:rPr lang="en-US" sz="2400" i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 Sans" panose="00000500000000000000" pitchFamily="50" charset="0"/>
              </a:rPr>
              <a:t>nume   nC   nB   nE   &lt;nS&gt;   MODEL_nume</a:t>
            </a:r>
          </a:p>
          <a:p>
            <a:pPr marL="365760" indent="-256032" algn="just" eaLnBrk="1" fontAlgn="auto" hangingPunct="1">
              <a:spcAft>
                <a:spcPts val="0"/>
              </a:spcAft>
              <a:buFontTx/>
              <a:buNone/>
              <a:defRPr/>
            </a:pPr>
            <a:endParaRPr lang="ro-RO" sz="2000">
              <a:solidFill>
                <a:srgbClr val="0070C0"/>
              </a:solidFill>
              <a:latin typeface="UT Sans" panose="00000500000000000000" pitchFamily="50" charset="0"/>
            </a:endParaRPr>
          </a:p>
          <a:p>
            <a:pPr marL="365760" indent="-256032" algn="just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o-RO" sz="2000">
                <a:solidFill>
                  <a:srgbClr val="0070C0"/>
                </a:solidFill>
                <a:latin typeface="UT Sans" panose="00000500000000000000" pitchFamily="50" charset="0"/>
              </a:rPr>
              <a:t>Observații:</a:t>
            </a:r>
          </a:p>
          <a:p>
            <a:pPr marL="365760" indent="-256032" algn="just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o-RO" sz="2000">
                <a:solidFill>
                  <a:srgbClr val="0070C0"/>
                </a:solidFill>
                <a:latin typeface="UT Sans" panose="00000500000000000000" pitchFamily="50" charset="0"/>
              </a:rPr>
              <a:t>	Numele modelului (</a:t>
            </a:r>
            <a:r>
              <a:rPr lang="ro-RO" sz="2000" i="1">
                <a:solidFill>
                  <a:srgbClr val="0070C0"/>
                </a:solidFill>
                <a:latin typeface="UT Sans" panose="00000500000000000000" pitchFamily="50" charset="0"/>
              </a:rPr>
              <a:t>MODEL_nume</a:t>
            </a:r>
            <a:r>
              <a:rPr lang="ro-RO" sz="2000">
                <a:solidFill>
                  <a:srgbClr val="0070C0"/>
                </a:solidFill>
                <a:latin typeface="UT Sans" panose="00000500000000000000" pitchFamily="50" charset="0"/>
              </a:rPr>
              <a:t>) se poate specifica prin declarațiile:</a:t>
            </a:r>
          </a:p>
          <a:p>
            <a:pPr marL="365760" indent="-256032" algn="just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o-RO" sz="2000" b="1">
                <a:solidFill>
                  <a:srgbClr val="0070C0"/>
                </a:solidFill>
                <a:latin typeface="UT Sans" panose="00000500000000000000" pitchFamily="50" charset="0"/>
              </a:rPr>
              <a:t>	.MODEL </a:t>
            </a:r>
            <a:r>
              <a:rPr lang="ro-RO" sz="2000">
                <a:solidFill>
                  <a:srgbClr val="0070C0"/>
                </a:solidFill>
                <a:latin typeface="UT Sans" panose="00000500000000000000" pitchFamily="50" charset="0"/>
              </a:rPr>
              <a:t>– descrierea modelului</a:t>
            </a:r>
          </a:p>
          <a:p>
            <a:pPr marL="365760" indent="-256032" algn="just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o-RO" sz="2000" b="1">
                <a:solidFill>
                  <a:srgbClr val="0070C0"/>
                </a:solidFill>
                <a:latin typeface="UT Sans" panose="00000500000000000000" pitchFamily="50" charset="0"/>
              </a:rPr>
              <a:t>	.LIB </a:t>
            </a:r>
            <a:r>
              <a:rPr lang="ro-RO" sz="2000">
                <a:solidFill>
                  <a:srgbClr val="0070C0"/>
                </a:solidFill>
                <a:latin typeface="UT Sans" panose="00000500000000000000" pitchFamily="50" charset="0"/>
              </a:rPr>
              <a:t>– căutarea modelului într-o bibliotecă de modele</a:t>
            </a:r>
            <a:endParaRPr lang="en-US" sz="2000">
              <a:solidFill>
                <a:srgbClr val="0070C0"/>
              </a:solidFill>
              <a:latin typeface="UT Sans" panose="00000500000000000000" pitchFamily="50" charset="0"/>
            </a:endParaRPr>
          </a:p>
        </p:txBody>
      </p:sp>
      <p:sp>
        <p:nvSpPr>
          <p:cNvPr id="36867" name="Date Placeholder 3"/>
          <p:cNvSpPr>
            <a:spLocks noGrp="1"/>
          </p:cNvSpPr>
          <p:nvPr>
            <p:ph type="dt" sz="half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4BC8E68-C319-4683-A609-72E8670E006B}" type="datetime1">
              <a:rPr lang="en-US" smtClean="0"/>
              <a:t>11/4/2019</a:t>
            </a:fld>
            <a:endParaRPr lang="en-US"/>
          </a:p>
        </p:txBody>
      </p:sp>
      <p:sp>
        <p:nvSpPr>
          <p:cNvPr id="36868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/>
              <a:t>Modele SPICE - Cursul 3</a:t>
            </a:r>
          </a:p>
        </p:txBody>
      </p:sp>
      <p:sp>
        <p:nvSpPr>
          <p:cNvPr id="36869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5061B8BB-1452-4C5E-83C0-355A35710CC7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pic>
        <p:nvPicPr>
          <p:cNvPr id="48134" name="Picture 8" descr="3-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676400"/>
            <a:ext cx="3867150" cy="227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35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29200" y="2133600"/>
            <a:ext cx="3751263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ounded Rectangle 8"/>
          <p:cNvSpPr/>
          <p:nvPr/>
        </p:nvSpPr>
        <p:spPr>
          <a:xfrm>
            <a:off x="1676400" y="4038600"/>
            <a:ext cx="5943600" cy="609751"/>
          </a:xfrm>
          <a:prstGeom prst="roundRect">
            <a:avLst/>
          </a:prstGeom>
          <a:solidFill>
            <a:schemeClr val="bg1">
              <a:lumMod val="50000"/>
              <a:alpha val="2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839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>
                <a:latin typeface="UT Sans" panose="00000500000000000000" pitchFamily="50" charset="0"/>
              </a:rPr>
              <a:t>Descrierea elementelor de circuit</a:t>
            </a:r>
            <a:br>
              <a:rPr lang="ro-RO" sz="3200">
                <a:latin typeface="UT Sans" panose="00000500000000000000" pitchFamily="50" charset="0"/>
              </a:rPr>
            </a:br>
            <a:r>
              <a:rPr lang="en-US" sz="2800">
                <a:latin typeface="UT Sans" panose="00000500000000000000" pitchFamily="50" charset="0"/>
              </a:rPr>
              <a:t>TRANZISTOARE BIPOLARE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381000"/>
          </a:xfrm>
        </p:spPr>
        <p:txBody>
          <a:bodyPr rtlCol="0">
            <a:noAutofit/>
          </a:bodyPr>
          <a:lstStyle/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o-RO" b="1">
                <a:solidFill>
                  <a:srgbClr val="00B0F0"/>
                </a:solidFill>
                <a:latin typeface="UT Sans" panose="00000500000000000000" pitchFamily="50" charset="0"/>
              </a:rPr>
              <a:t>Parametrii modelului de </a:t>
            </a:r>
            <a:r>
              <a:rPr lang="en-US" b="1">
                <a:solidFill>
                  <a:srgbClr val="00B0F0"/>
                </a:solidFill>
                <a:latin typeface="UT Sans" panose="00000500000000000000" pitchFamily="50" charset="0"/>
              </a:rPr>
              <a:t>TB</a:t>
            </a:r>
            <a:endParaRPr lang="en-US">
              <a:solidFill>
                <a:srgbClr val="00B0F0"/>
              </a:solidFill>
              <a:latin typeface="UT Sans" panose="00000500000000000000" pitchFamily="50" charset="0"/>
            </a:endParaRPr>
          </a:p>
        </p:txBody>
      </p:sp>
      <p:sp>
        <p:nvSpPr>
          <p:cNvPr id="37891" name="Date Placeholder 3"/>
          <p:cNvSpPr>
            <a:spLocks noGrp="1"/>
          </p:cNvSpPr>
          <p:nvPr>
            <p:ph type="dt" sz="half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22A77B6D-3F08-4455-AA94-33090A250F7D}" type="datetime1">
              <a:rPr lang="en-US" smtClean="0"/>
              <a:t>11/4/2019</a:t>
            </a:fld>
            <a:endParaRPr lang="en-US"/>
          </a:p>
        </p:txBody>
      </p:sp>
      <p:sp>
        <p:nvSpPr>
          <p:cNvPr id="37892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/>
              <a:t>Modele SPICE - Cursul 3</a:t>
            </a:r>
          </a:p>
        </p:txBody>
      </p:sp>
      <p:sp>
        <p:nvSpPr>
          <p:cNvPr id="37893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18AC3295-A60B-4BDC-BCEA-8284D448B383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5352661"/>
              </p:ext>
            </p:extLst>
          </p:nvPr>
        </p:nvGraphicFramePr>
        <p:xfrm>
          <a:off x="304800" y="2543530"/>
          <a:ext cx="8534400" cy="362867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10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51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13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Numele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Parametrul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Unități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Valoarea predefinită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16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IS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Curentul de saturație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A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10</a:t>
                      </a:r>
                      <a:r>
                        <a:rPr kumimoji="0" lang="ro-RO" sz="1600" u="none" strike="noStrike" cap="none" normalizeH="0" baseline="3000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-16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16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BF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Câştigul în curent direct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-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100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16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BR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Câştigul în curent invers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-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1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16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NF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Coeficientul de emisie direct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-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1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16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NR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Coeficientul de emisie invers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-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1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16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VAF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Tensiunea Early directă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V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  <a:sym typeface="Symbol" pitchFamily="18" charset="2"/>
                        </a:rPr>
                        <a:t>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16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VAR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Tensiunea Early inversă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V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  <a:sym typeface="Symbol" pitchFamily="18" charset="2"/>
                        </a:rPr>
                        <a:t>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16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RC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Rezistența serie a colectorului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  <a:sym typeface="Symbol" pitchFamily="18" charset="2"/>
                        </a:rPr>
                        <a:t>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16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RE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Rezistența serie a emitorului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  <a:sym typeface="Symbol" pitchFamily="18" charset="2"/>
                        </a:rPr>
                        <a:t>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16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RB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Rezistența serie a bazei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  <a:sym typeface="Symbol" pitchFamily="18" charset="2"/>
                        </a:rPr>
                        <a:t>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16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TF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Timpul de tranzit direct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s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4181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>
                <a:latin typeface="UT Sans" panose="00000500000000000000" pitchFamily="50" charset="0"/>
              </a:rPr>
              <a:t>Descrierea elementelor de circuit cu </a:t>
            </a:r>
            <a:r>
              <a:rPr lang="ro-RO" sz="3200">
                <a:latin typeface="UT Sans" panose="00000500000000000000" pitchFamily="50" charset="0"/>
              </a:rPr>
              <a:t>două</a:t>
            </a:r>
            <a:r>
              <a:rPr lang="en-US" sz="3200">
                <a:latin typeface="UT Sans" panose="00000500000000000000" pitchFamily="50" charset="0"/>
              </a:rPr>
              <a:t> terminale</a:t>
            </a:r>
          </a:p>
        </p:txBody>
      </p:sp>
      <p:sp>
        <p:nvSpPr>
          <p:cNvPr id="3379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ro-RO" sz="2800" b="1">
                <a:solidFill>
                  <a:srgbClr val="00B0F0"/>
                </a:solidFill>
                <a:latin typeface="UT Sans" panose="00000500000000000000" pitchFamily="50" charset="0"/>
              </a:rPr>
              <a:t>Elemente de circuit cu două terminale:</a:t>
            </a:r>
          </a:p>
          <a:p>
            <a:pPr eaLnBrk="1" hangingPunct="1"/>
            <a:r>
              <a:rPr lang="ro-RO">
                <a:latin typeface="UT Sans" panose="00000500000000000000" pitchFamily="50" charset="0"/>
              </a:rPr>
              <a:t>Rezistoare (liniare)</a:t>
            </a:r>
            <a:endParaRPr lang="en-US">
              <a:latin typeface="UT Sans" panose="00000500000000000000" pitchFamily="50" charset="0"/>
            </a:endParaRPr>
          </a:p>
          <a:p>
            <a:pPr eaLnBrk="1" hangingPunct="1"/>
            <a:r>
              <a:rPr lang="ro-RO">
                <a:latin typeface="UT Sans" panose="00000500000000000000" pitchFamily="50" charset="0"/>
              </a:rPr>
              <a:t>Condensatoare (liniare şi neliniare)</a:t>
            </a:r>
            <a:endParaRPr lang="en-US">
              <a:latin typeface="UT Sans" panose="00000500000000000000" pitchFamily="50" charset="0"/>
            </a:endParaRPr>
          </a:p>
          <a:p>
            <a:pPr eaLnBrk="1" hangingPunct="1"/>
            <a:r>
              <a:rPr lang="ro-RO">
                <a:latin typeface="UT Sans" panose="00000500000000000000" pitchFamily="50" charset="0"/>
              </a:rPr>
              <a:t>Bobine (liniare şi neliniare)</a:t>
            </a:r>
            <a:endParaRPr lang="en-US">
              <a:latin typeface="UT Sans" panose="00000500000000000000" pitchFamily="50" charset="0"/>
            </a:endParaRPr>
          </a:p>
          <a:p>
            <a:pPr eaLnBrk="1" hangingPunct="1"/>
            <a:r>
              <a:rPr lang="ro-RO">
                <a:latin typeface="UT Sans" panose="00000500000000000000" pitchFamily="50" charset="0"/>
              </a:rPr>
              <a:t>Surse de tensiune independente (liniare)</a:t>
            </a:r>
            <a:endParaRPr lang="en-US">
              <a:latin typeface="UT Sans" panose="00000500000000000000" pitchFamily="50" charset="0"/>
            </a:endParaRPr>
          </a:p>
          <a:p>
            <a:pPr eaLnBrk="1" hangingPunct="1"/>
            <a:r>
              <a:rPr lang="ro-RO">
                <a:latin typeface="UT Sans" panose="00000500000000000000" pitchFamily="50" charset="0"/>
              </a:rPr>
              <a:t>Surse de curent independente (liniare)</a:t>
            </a:r>
            <a:endParaRPr lang="en-US">
              <a:latin typeface="UT Sans" panose="00000500000000000000" pitchFamily="50" charset="0"/>
            </a:endParaRPr>
          </a:p>
          <a:p>
            <a:pPr eaLnBrk="1" hangingPunct="1"/>
            <a:r>
              <a:rPr lang="ro-RO">
                <a:latin typeface="UT Sans" panose="00000500000000000000" pitchFamily="50" charset="0"/>
              </a:rPr>
              <a:t>Diode (neliniare)</a:t>
            </a:r>
            <a:endParaRPr lang="en-US">
              <a:latin typeface="UT Sans" panose="00000500000000000000" pitchFamily="50" charset="0"/>
            </a:endParaRPr>
          </a:p>
        </p:txBody>
      </p:sp>
      <p:sp>
        <p:nvSpPr>
          <p:cNvPr id="26627" name="Date Placeholder 3"/>
          <p:cNvSpPr>
            <a:spLocks noGrp="1"/>
          </p:cNvSpPr>
          <p:nvPr>
            <p:ph type="dt" sz="half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DEDCDA54-C59D-4608-A035-594911BDEC00}" type="datetime1">
              <a:rPr lang="en-US" smtClean="0"/>
              <a:t>11/4/2019</a:t>
            </a:fld>
            <a:endParaRPr lang="en-US"/>
          </a:p>
        </p:txBody>
      </p:sp>
      <p:sp>
        <p:nvSpPr>
          <p:cNvPr id="26628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/>
              <a:t>Modele SPICE - Cursul 3</a:t>
            </a:r>
          </a:p>
        </p:txBody>
      </p:sp>
      <p:sp>
        <p:nvSpPr>
          <p:cNvPr id="26629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796A7072-D33F-443C-B055-9723BBAB7A2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78214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>
                <a:latin typeface="UT Sans" panose="00000500000000000000" pitchFamily="50" charset="0"/>
              </a:rPr>
              <a:t>Descrierea elementelor de circuit</a:t>
            </a:r>
            <a:br>
              <a:rPr lang="ro-RO" sz="3600">
                <a:latin typeface="UT Sans" panose="00000500000000000000" pitchFamily="50" charset="0"/>
              </a:rPr>
            </a:br>
            <a:r>
              <a:rPr lang="en-US" sz="2800">
                <a:latin typeface="UT Sans" panose="00000500000000000000" pitchFamily="50" charset="0"/>
              </a:rPr>
              <a:t>TRANZISTOARE BIPOLARE</a:t>
            </a:r>
            <a:endParaRPr lang="en-US" sz="3600">
              <a:latin typeface="UT Sans" panose="00000500000000000000" pitchFamily="50" charset="0"/>
            </a:endParaRPr>
          </a:p>
        </p:txBody>
      </p:sp>
      <p:sp>
        <p:nvSpPr>
          <p:cNvPr id="50177" name="Content Placeholder 2"/>
          <p:cNvSpPr>
            <a:spLocks noGrp="1"/>
          </p:cNvSpPr>
          <p:nvPr>
            <p:ph idx="1"/>
          </p:nvPr>
        </p:nvSpPr>
        <p:spPr>
          <a:xfrm>
            <a:off x="457200" y="1764589"/>
            <a:ext cx="8229600" cy="457200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ro-RO" b="1">
                <a:solidFill>
                  <a:srgbClr val="00B0F0"/>
                </a:solidFill>
                <a:latin typeface="UT Sans" panose="00000500000000000000" pitchFamily="50" charset="0"/>
              </a:rPr>
              <a:t>Parametrii modelului de </a:t>
            </a:r>
            <a:r>
              <a:rPr lang="en-US" b="1">
                <a:solidFill>
                  <a:srgbClr val="00B0F0"/>
                </a:solidFill>
                <a:latin typeface="UT Sans" panose="00000500000000000000" pitchFamily="50" charset="0"/>
              </a:rPr>
              <a:t>TB </a:t>
            </a:r>
            <a:r>
              <a:rPr lang="en-US">
                <a:solidFill>
                  <a:srgbClr val="00B0F0"/>
                </a:solidFill>
                <a:latin typeface="UT Sans" panose="00000500000000000000" pitchFamily="50" charset="0"/>
              </a:rPr>
              <a:t>(continuare)</a:t>
            </a:r>
          </a:p>
        </p:txBody>
      </p:sp>
      <p:sp>
        <p:nvSpPr>
          <p:cNvPr id="38915" name="Date Placeholder 3"/>
          <p:cNvSpPr>
            <a:spLocks noGrp="1"/>
          </p:cNvSpPr>
          <p:nvPr>
            <p:ph type="dt" sz="half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4C9B63AB-D8EB-4E76-8252-C25A5870FDC1}" type="datetime1">
              <a:rPr lang="en-US" smtClean="0"/>
              <a:t>11/4/2019</a:t>
            </a:fld>
            <a:endParaRPr lang="en-US"/>
          </a:p>
        </p:txBody>
      </p:sp>
      <p:sp>
        <p:nvSpPr>
          <p:cNvPr id="38916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/>
              <a:t>Modele SPICE - Cursul 3</a:t>
            </a:r>
          </a:p>
        </p:txBody>
      </p:sp>
      <p:sp>
        <p:nvSpPr>
          <p:cNvPr id="38917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C475B85-611C-47A3-ABB3-D130B4CE846B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8092207"/>
              </p:ext>
            </p:extLst>
          </p:nvPr>
        </p:nvGraphicFramePr>
        <p:xfrm>
          <a:off x="304800" y="2462378"/>
          <a:ext cx="8610600" cy="3481222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960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49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28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600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Numele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Parametrul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Unități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Valoarea predefinită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8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TR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Timpul de tranzit invers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s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21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CJE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Capacitatea joncțiunii BE la polarizare nulă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F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VJE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Diferența internă de potențial a joncțiunii BE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V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0.75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MJE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Coeficientul de „gradare” a joncțiunii BE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-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0.33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CJC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Capacitatea joncțiunii BC la polarizare nulă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F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VJC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Diferența internă de potențial a joncțiunii BC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V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0.75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08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MJC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Coeficientul de „gradare” a joncțiunii BC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-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0.33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25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CJS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Capacitatea joncțiunii CS la polarizare nulă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F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VJS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Diferența internă de potențial a joncțiunii CS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V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0.75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08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MJS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Coeficientul de „gradare” a joncțiunii CS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-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0.33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125859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>
                <a:latin typeface="UT Sans" panose="00000500000000000000" pitchFamily="50" charset="0"/>
              </a:rPr>
              <a:t>Descrierea elementelor de circuit</a:t>
            </a:r>
            <a:br>
              <a:rPr lang="ro-RO" sz="3600">
                <a:latin typeface="UT Sans" panose="00000500000000000000" pitchFamily="50" charset="0"/>
              </a:rPr>
            </a:br>
            <a:r>
              <a:rPr lang="en-US" sz="3100">
                <a:latin typeface="UT Sans" panose="00000500000000000000" pitchFamily="50" charset="0"/>
              </a:rPr>
              <a:t>TRANZISTOARE BIPOLARE</a:t>
            </a:r>
            <a:endParaRPr lang="en-US">
              <a:latin typeface="UT Sans" panose="00000500000000000000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>
                <a:latin typeface="UT Sans" panose="00000500000000000000" pitchFamily="50" charset="0"/>
              </a:rPr>
              <a:t>Exemplul 2:</a:t>
            </a:r>
            <a:r>
              <a:rPr lang="en-US">
                <a:latin typeface="UT Sans" panose="00000500000000000000" pitchFamily="50" charset="0"/>
              </a:rPr>
              <a:t> amplificator de semnal mic cu tranzistor npn</a:t>
            </a:r>
            <a:endParaRPr lang="en-US" b="1">
              <a:latin typeface="UT Sans" panose="00000500000000000000" pitchFamily="50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01328-7E65-4913-A203-6C2DD8E83A87}" type="datetime1">
              <a:rPr lang="en-US" smtClean="0"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Modele SPICE - Cursul 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EC392-75EF-4345-ADC3-5049D64098F5}" type="slidenum">
              <a:rPr lang="en-US" smtClean="0"/>
              <a:t>31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2362200"/>
            <a:ext cx="4191000" cy="308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495800" y="2514600"/>
            <a:ext cx="4191000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ro-RO">
                <a:latin typeface="UT Sans" panose="00000500000000000000" pitchFamily="50" charset="0"/>
              </a:rPr>
              <a:t>Descrierea tranzistorului TB: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ro-RO">
                <a:latin typeface="UT Sans" panose="00000500000000000000" pitchFamily="50" charset="0"/>
              </a:rPr>
              <a:t>cu instrucțiunea </a:t>
            </a:r>
            <a:r>
              <a:rPr lang="ro-RO" b="1">
                <a:solidFill>
                  <a:srgbClr val="FF0000"/>
                </a:solidFill>
                <a:latin typeface="UT Sans" panose="00000500000000000000" pitchFamily="50" charset="0"/>
              </a:rPr>
              <a:t>.model</a:t>
            </a:r>
          </a:p>
          <a:p>
            <a:pPr>
              <a:defRPr/>
            </a:pPr>
            <a:endParaRPr lang="ro-RO">
              <a:latin typeface="UT Sans" panose="00000500000000000000" pitchFamily="50" charset="0"/>
            </a:endParaRPr>
          </a:p>
          <a:p>
            <a:pPr>
              <a:defRPr/>
            </a:pPr>
            <a:r>
              <a:rPr lang="ro-RO">
                <a:latin typeface="UT Sans" panose="00000500000000000000" pitchFamily="50" charset="0"/>
              </a:rPr>
              <a:t>Q1     3     2     4     TBN</a:t>
            </a:r>
          </a:p>
          <a:p>
            <a:pPr>
              <a:defRPr/>
            </a:pPr>
            <a:r>
              <a:rPr lang="ro-RO">
                <a:latin typeface="UT Sans" panose="00000500000000000000" pitchFamily="50" charset="0"/>
              </a:rPr>
              <a:t>.model     TBN     NPN(IS=1E-15  BF=150)</a:t>
            </a:r>
          </a:p>
          <a:p>
            <a:pPr>
              <a:defRPr/>
            </a:pPr>
            <a:endParaRPr lang="ro-RO">
              <a:latin typeface="UT Sans" panose="00000500000000000000" pitchFamily="50" charset="0"/>
            </a:endParaRPr>
          </a:p>
          <a:p>
            <a:pPr marL="342900" indent="-342900">
              <a:buFont typeface="+mj-lt"/>
              <a:buAutoNum type="arabicPeriod" startAt="2"/>
              <a:defRPr/>
            </a:pPr>
            <a:r>
              <a:rPr lang="ro-RO">
                <a:latin typeface="UT Sans" panose="00000500000000000000" pitchFamily="50" charset="0"/>
              </a:rPr>
              <a:t>sau utilizând instrucțiunea </a:t>
            </a:r>
            <a:r>
              <a:rPr lang="ro-RO" b="1">
                <a:solidFill>
                  <a:srgbClr val="FF0000"/>
                </a:solidFill>
                <a:latin typeface="UT Sans" panose="00000500000000000000" pitchFamily="50" charset="0"/>
              </a:rPr>
              <a:t>.LIB</a:t>
            </a:r>
          </a:p>
          <a:p>
            <a:pPr>
              <a:defRPr/>
            </a:pPr>
            <a:endParaRPr lang="ro-RO">
              <a:latin typeface="UT Sans" panose="00000500000000000000" pitchFamily="50" charset="0"/>
            </a:endParaRPr>
          </a:p>
          <a:p>
            <a:pPr>
              <a:defRPr/>
            </a:pPr>
            <a:r>
              <a:rPr lang="ro-RO">
                <a:latin typeface="UT Sans" panose="00000500000000000000" pitchFamily="50" charset="0"/>
              </a:rPr>
              <a:t>Q1     3     2     4     </a:t>
            </a:r>
            <a:r>
              <a:rPr lang="en-US">
                <a:latin typeface="UT Sans" panose="00000500000000000000" pitchFamily="50" charset="0"/>
              </a:rPr>
              <a:t>Q2N2222</a:t>
            </a:r>
            <a:endParaRPr lang="ro-RO">
              <a:latin typeface="UT Sans" panose="00000500000000000000" pitchFamily="50" charset="0"/>
            </a:endParaRPr>
          </a:p>
          <a:p>
            <a:pPr>
              <a:defRPr/>
            </a:pPr>
            <a:r>
              <a:rPr lang="ro-RO">
                <a:latin typeface="UT Sans" panose="00000500000000000000" pitchFamily="50" charset="0"/>
              </a:rPr>
              <a:t>.LIB     C</a:t>
            </a:r>
            <a:r>
              <a:rPr lang="en-US">
                <a:latin typeface="UT Sans" panose="00000500000000000000" pitchFamily="50" charset="0"/>
              </a:rPr>
              <a:t>:\PSPICE\bipolar.lib</a:t>
            </a:r>
          </a:p>
        </p:txBody>
      </p:sp>
    </p:spTree>
    <p:extLst>
      <p:ext uri="{BB962C8B-B14F-4D97-AF65-F5344CB8AC3E}">
        <p14:creationId xmlns:p14="http://schemas.microsoft.com/office/powerpoint/2010/main" val="329831718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>
                <a:latin typeface="UT Sans" panose="00000500000000000000" pitchFamily="50" charset="0"/>
              </a:rPr>
              <a:t>Descrierea elementelor de circuit</a:t>
            </a:r>
            <a:br>
              <a:rPr lang="ro-RO" sz="3200">
                <a:latin typeface="UT Sans" panose="00000500000000000000" pitchFamily="50" charset="0"/>
              </a:rPr>
            </a:br>
            <a:r>
              <a:rPr lang="en-US" sz="2800">
                <a:latin typeface="UT Sans" panose="00000500000000000000" pitchFamily="50" charset="0"/>
              </a:rPr>
              <a:t>TRANZISTOARE BIPOLARE</a:t>
            </a:r>
            <a:endParaRPr lang="en-US" sz="3600">
              <a:latin typeface="UT Sans" panose="00000500000000000000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>
              <a:buNone/>
              <a:defRPr/>
            </a:pPr>
            <a:r>
              <a:rPr lang="en-US" b="1">
                <a:solidFill>
                  <a:srgbClr val="00B0F0"/>
                </a:solidFill>
                <a:latin typeface="UT Sans" panose="00000500000000000000" pitchFamily="50" charset="0"/>
              </a:rPr>
              <a:t>Determinarea PSF-ului </a:t>
            </a:r>
            <a:r>
              <a:rPr lang="ro-RO" b="1">
                <a:solidFill>
                  <a:srgbClr val="00B0F0"/>
                </a:solidFill>
                <a:latin typeface="UT Sans" panose="00000500000000000000" pitchFamily="50" charset="0"/>
              </a:rPr>
              <a:t>la TB</a:t>
            </a:r>
            <a:endParaRPr lang="en-US" b="1">
              <a:solidFill>
                <a:srgbClr val="00B0F0"/>
              </a:solidFill>
              <a:latin typeface="UT Sans" panose="00000500000000000000" pitchFamily="50" charset="0"/>
            </a:endParaRPr>
          </a:p>
          <a:p>
            <a:pPr marL="457200" indent="-45720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000">
                <a:solidFill>
                  <a:srgbClr val="002060"/>
                </a:solidFill>
                <a:latin typeface="UT Sans" panose="00000500000000000000" pitchFamily="50" charset="0"/>
              </a:rPr>
              <a:t>Cazul</a:t>
            </a:r>
            <a:r>
              <a:rPr lang="ro-RO" sz="2000">
                <a:solidFill>
                  <a:srgbClr val="002060"/>
                </a:solidFill>
                <a:latin typeface="UT Sans" panose="00000500000000000000" pitchFamily="50" charset="0"/>
              </a:rPr>
              <a:t> 1</a:t>
            </a:r>
            <a:r>
              <a:rPr lang="en-US" sz="2000">
                <a:solidFill>
                  <a:srgbClr val="002060"/>
                </a:solidFill>
                <a:latin typeface="UT Sans" panose="00000500000000000000" pitchFamily="50" charset="0"/>
              </a:rPr>
              <a:t> – </a:t>
            </a:r>
            <a:r>
              <a:rPr lang="ro-RO" sz="2000">
                <a:solidFill>
                  <a:srgbClr val="002060"/>
                </a:solidFill>
                <a:latin typeface="UT Sans" panose="00000500000000000000" pitchFamily="50" charset="0"/>
              </a:rPr>
              <a:t>model simplu de tranzistor, cazul 2 – model industrial </a:t>
            </a:r>
            <a:r>
              <a:rPr lang="ro-RO" sz="1600">
                <a:solidFill>
                  <a:srgbClr val="002060"/>
                </a:solidFill>
                <a:latin typeface="UT Sans" panose="00000500000000000000" pitchFamily="50" charset="0"/>
              </a:rPr>
              <a:t>(2N2222)</a:t>
            </a:r>
          </a:p>
          <a:p>
            <a:pPr marL="457200" indent="-45720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1400">
                <a:solidFill>
                  <a:srgbClr val="0070C0"/>
                </a:solidFill>
                <a:latin typeface="UT Sans" panose="00000500000000000000" pitchFamily="50" charset="0"/>
              </a:rPr>
              <a:t>determinarea PSF</a:t>
            </a:r>
          </a:p>
          <a:p>
            <a:pPr marL="457200" indent="-45720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1400">
                <a:solidFill>
                  <a:srgbClr val="0070C0"/>
                </a:solidFill>
                <a:latin typeface="UT Sans" panose="00000500000000000000" pitchFamily="50" charset="0"/>
              </a:rPr>
              <a:t>*descrierea circuitului</a:t>
            </a:r>
          </a:p>
          <a:p>
            <a:pPr marL="457200" indent="-45720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1400">
                <a:solidFill>
                  <a:srgbClr val="0070C0"/>
                </a:solidFill>
                <a:latin typeface="UT Sans" panose="00000500000000000000" pitchFamily="50" charset="0"/>
              </a:rPr>
              <a:t>R1	6	2	100k</a:t>
            </a:r>
          </a:p>
          <a:p>
            <a:pPr marL="457200" indent="-45720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1400">
                <a:solidFill>
                  <a:srgbClr val="0070C0"/>
                </a:solidFill>
                <a:latin typeface="UT Sans" panose="00000500000000000000" pitchFamily="50" charset="0"/>
              </a:rPr>
              <a:t>R2	2	0	12k</a:t>
            </a:r>
          </a:p>
          <a:p>
            <a:pPr marL="457200" indent="-45720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1400">
                <a:solidFill>
                  <a:srgbClr val="0070C0"/>
                </a:solidFill>
                <a:latin typeface="UT Sans" panose="00000500000000000000" pitchFamily="50" charset="0"/>
              </a:rPr>
              <a:t>R3	4	0	470</a:t>
            </a:r>
          </a:p>
          <a:p>
            <a:pPr marL="457200" indent="-45720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1400">
                <a:solidFill>
                  <a:srgbClr val="0070C0"/>
                </a:solidFill>
                <a:latin typeface="UT Sans" panose="00000500000000000000" pitchFamily="50" charset="0"/>
              </a:rPr>
              <a:t>R4	6	3	5k</a:t>
            </a:r>
          </a:p>
          <a:p>
            <a:pPr marL="457200" indent="-45720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1400">
                <a:solidFill>
                  <a:srgbClr val="0070C0"/>
                </a:solidFill>
                <a:latin typeface="UT Sans" panose="00000500000000000000" pitchFamily="50" charset="0"/>
              </a:rPr>
              <a:t>Q1	3	2	4	TBN</a:t>
            </a:r>
          </a:p>
          <a:p>
            <a:pPr marL="457200" indent="-45720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1400">
                <a:solidFill>
                  <a:srgbClr val="0070C0"/>
                </a:solidFill>
                <a:latin typeface="UT Sans" panose="00000500000000000000" pitchFamily="50" charset="0"/>
              </a:rPr>
              <a:t>.model TBN NPN(IS=1E-15  BF=150)</a:t>
            </a:r>
          </a:p>
          <a:p>
            <a:pPr marL="457200" indent="-45720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1400">
                <a:solidFill>
                  <a:srgbClr val="0070C0"/>
                </a:solidFill>
                <a:latin typeface="UT Sans" panose="00000500000000000000" pitchFamily="50" charset="0"/>
              </a:rPr>
              <a:t>*Q1	3	2	4	Q2N2222</a:t>
            </a:r>
          </a:p>
          <a:p>
            <a:pPr marL="457200" indent="-45720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1400">
                <a:solidFill>
                  <a:srgbClr val="0070C0"/>
                </a:solidFill>
                <a:latin typeface="UT Sans" panose="00000500000000000000" pitchFamily="50" charset="0"/>
              </a:rPr>
              <a:t>*.LIB	EVAL.LIB</a:t>
            </a:r>
          </a:p>
          <a:p>
            <a:pPr marL="457200" indent="-45720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1400">
                <a:solidFill>
                  <a:srgbClr val="0070C0"/>
                </a:solidFill>
                <a:latin typeface="UT Sans" panose="00000500000000000000" pitchFamily="50" charset="0"/>
              </a:rPr>
              <a:t>Vcc	6	0	DC	12</a:t>
            </a:r>
          </a:p>
          <a:p>
            <a:pPr marL="457200" indent="-45720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1400">
                <a:solidFill>
                  <a:srgbClr val="0070C0"/>
                </a:solidFill>
                <a:latin typeface="UT Sans" panose="00000500000000000000" pitchFamily="50" charset="0"/>
              </a:rPr>
              <a:t>.DC	Vcc	12	12	1</a:t>
            </a:r>
          </a:p>
          <a:p>
            <a:pPr marL="457200" indent="-45720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1400">
                <a:solidFill>
                  <a:srgbClr val="0070C0"/>
                </a:solidFill>
                <a:latin typeface="UT Sans" panose="00000500000000000000" pitchFamily="50" charset="0"/>
              </a:rPr>
              <a:t>.PRINT DC V(2,4) V(3,4) IB(Q1) IC(Q1)</a:t>
            </a:r>
          </a:p>
          <a:p>
            <a:pPr marL="457200" indent="-45720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1400">
                <a:solidFill>
                  <a:srgbClr val="0070C0"/>
                </a:solidFill>
                <a:latin typeface="UT Sans" panose="00000500000000000000" pitchFamily="50" charset="0"/>
              </a:rPr>
              <a:t>.END</a:t>
            </a:r>
          </a:p>
        </p:txBody>
      </p:sp>
      <p:sp>
        <p:nvSpPr>
          <p:cNvPr id="40963" name="Date Placeholder 3"/>
          <p:cNvSpPr>
            <a:spLocks noGrp="1"/>
          </p:cNvSpPr>
          <p:nvPr>
            <p:ph type="dt" sz="half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09F8CEF5-FD39-4580-814C-BDCC4C05F7EF}" type="datetime1">
              <a:rPr lang="en-US" smtClean="0"/>
              <a:t>11/4/2019</a:t>
            </a:fld>
            <a:endParaRPr lang="en-US"/>
          </a:p>
        </p:txBody>
      </p:sp>
      <p:sp>
        <p:nvSpPr>
          <p:cNvPr id="40964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/>
              <a:t>Modele SPICE - Cursul 3</a:t>
            </a:r>
          </a:p>
        </p:txBody>
      </p:sp>
      <p:sp>
        <p:nvSpPr>
          <p:cNvPr id="40965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AD7D5382-41E6-4FD9-94C8-A9EF062C6101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52230" name="TextBox 6"/>
          <p:cNvSpPr txBox="1">
            <a:spLocks noChangeArrowheads="1"/>
          </p:cNvSpPr>
          <p:nvPr/>
        </p:nvSpPr>
        <p:spPr bwMode="auto">
          <a:xfrm>
            <a:off x="4495800" y="5723782"/>
            <a:ext cx="430961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>
                <a:solidFill>
                  <a:srgbClr val="FF0000"/>
                </a:solidFill>
                <a:latin typeface="UT Sans" panose="00000500000000000000" pitchFamily="50" charset="0"/>
              </a:rPr>
              <a:t>Observa</a:t>
            </a:r>
            <a:r>
              <a:rPr lang="ro-RO" sz="1600">
                <a:solidFill>
                  <a:srgbClr val="FF0000"/>
                </a:solidFill>
                <a:latin typeface="UT Sans" panose="00000500000000000000" pitchFamily="50" charset="0"/>
              </a:rPr>
              <a:t>ții: s-a considerat numai circuitul de c.c.</a:t>
            </a:r>
            <a:endParaRPr lang="en-US" sz="1600">
              <a:solidFill>
                <a:srgbClr val="FF0000"/>
              </a:solidFill>
              <a:latin typeface="UT Sans" panose="00000500000000000000" pitchFamily="50" charset="0"/>
            </a:endParaRPr>
          </a:p>
        </p:txBody>
      </p:sp>
      <p:pic>
        <p:nvPicPr>
          <p:cNvPr id="5223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76799" y="2438400"/>
            <a:ext cx="3928615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3582782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>
                <a:latin typeface="UT Sans" panose="00000500000000000000" pitchFamily="50" charset="0"/>
              </a:rPr>
              <a:t>Descrierea elementelor de circuit</a:t>
            </a:r>
            <a:br>
              <a:rPr lang="ro-RO" sz="3200">
                <a:latin typeface="UT Sans" panose="00000500000000000000" pitchFamily="50" charset="0"/>
              </a:rPr>
            </a:br>
            <a:r>
              <a:rPr lang="en-US" sz="2800">
                <a:latin typeface="UT Sans" panose="00000500000000000000" pitchFamily="50" charset="0"/>
              </a:rPr>
              <a:t>TRANZISTOARE BIPOLARE</a:t>
            </a:r>
          </a:p>
        </p:txBody>
      </p:sp>
      <p:sp>
        <p:nvSpPr>
          <p:cNvPr id="5324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o-RO" sz="2400" b="1">
                <a:solidFill>
                  <a:srgbClr val="00B0F0"/>
                </a:solidFill>
                <a:latin typeface="UT Sans" panose="00000500000000000000" pitchFamily="50" charset="0"/>
              </a:rPr>
              <a:t>Rezultate:</a:t>
            </a:r>
          </a:p>
          <a:p>
            <a:pPr eaLnBrk="1" hangingPunct="1">
              <a:buFontTx/>
              <a:buNone/>
            </a:pPr>
            <a:endParaRPr lang="ro-RO" sz="2400">
              <a:solidFill>
                <a:srgbClr val="002060"/>
              </a:solidFill>
              <a:latin typeface="UT Sans" panose="00000500000000000000" pitchFamily="50" charset="0"/>
            </a:endParaRPr>
          </a:p>
          <a:p>
            <a:pPr eaLnBrk="1" hangingPunct="1">
              <a:buFontTx/>
              <a:buNone/>
            </a:pPr>
            <a:endParaRPr lang="ro-RO" sz="2400">
              <a:solidFill>
                <a:srgbClr val="002060"/>
              </a:solidFill>
              <a:latin typeface="UT Sans" panose="00000500000000000000" pitchFamily="50" charset="0"/>
            </a:endParaRPr>
          </a:p>
          <a:p>
            <a:pPr eaLnBrk="1" hangingPunct="1">
              <a:buFontTx/>
              <a:buNone/>
            </a:pPr>
            <a:endParaRPr lang="ro-RO" sz="2400">
              <a:solidFill>
                <a:srgbClr val="002060"/>
              </a:solidFill>
              <a:latin typeface="UT Sans" panose="00000500000000000000" pitchFamily="50" charset="0"/>
            </a:endParaRPr>
          </a:p>
          <a:p>
            <a:pPr eaLnBrk="1" hangingPunct="1">
              <a:buFontTx/>
              <a:buNone/>
            </a:pPr>
            <a:endParaRPr lang="ro-RO" sz="2400">
              <a:solidFill>
                <a:srgbClr val="002060"/>
              </a:solidFill>
              <a:latin typeface="UT Sans" panose="00000500000000000000" pitchFamily="50" charset="0"/>
            </a:endParaRPr>
          </a:p>
          <a:p>
            <a:pPr eaLnBrk="1" hangingPunct="1">
              <a:buFontTx/>
              <a:buNone/>
            </a:pPr>
            <a:endParaRPr lang="ro-RO" sz="2400">
              <a:solidFill>
                <a:srgbClr val="002060"/>
              </a:solidFill>
              <a:latin typeface="UT Sans" panose="00000500000000000000" pitchFamily="50" charset="0"/>
            </a:endParaRPr>
          </a:p>
          <a:p>
            <a:pPr eaLnBrk="1" hangingPunct="1"/>
            <a:r>
              <a:rPr lang="ro-RO" sz="2000" b="1">
                <a:solidFill>
                  <a:srgbClr val="00B0F0"/>
                </a:solidFill>
                <a:latin typeface="UT Sans" panose="00000500000000000000" pitchFamily="50" charset="0"/>
              </a:rPr>
              <a:t>Concluzii:</a:t>
            </a:r>
          </a:p>
          <a:p>
            <a:pPr marL="457200" indent="-457200" eaLnBrk="1" hangingPunct="1">
              <a:buFont typeface="+mj-lt"/>
              <a:buAutoNum type="arabicParenR"/>
            </a:pPr>
            <a:r>
              <a:rPr lang="ro-RO" sz="2000">
                <a:solidFill>
                  <a:srgbClr val="00B0F0"/>
                </a:solidFill>
                <a:latin typeface="UT Sans" panose="00000500000000000000" pitchFamily="50" charset="0"/>
              </a:rPr>
              <a:t>Modele diferite de tranzistor duc la rezultate diferite.</a:t>
            </a:r>
          </a:p>
          <a:p>
            <a:pPr marL="457200" indent="-457200" eaLnBrk="1" hangingPunct="1">
              <a:buFont typeface="+mj-lt"/>
              <a:buAutoNum type="arabicParenR"/>
            </a:pPr>
            <a:r>
              <a:rPr lang="ro-RO" sz="2000">
                <a:solidFill>
                  <a:srgbClr val="00B0F0"/>
                </a:solidFill>
                <a:latin typeface="UT Sans" panose="00000500000000000000" pitchFamily="50" charset="0"/>
              </a:rPr>
              <a:t>La fel se întâmplă şi în practică: pot fi tranzistoare chiar de același tip (au aceeași denumire) dar au parametri diferiți (factorul de amplificare în curent </a:t>
            </a:r>
            <a:r>
              <a:rPr lang="ro-RO" sz="2000">
                <a:solidFill>
                  <a:srgbClr val="00B0F0"/>
                </a:solidFill>
                <a:latin typeface="UT Sans" panose="00000500000000000000" pitchFamily="50" charset="0"/>
                <a:sym typeface="Symbol" pitchFamily="18" charset="2"/>
              </a:rPr>
              <a:t></a:t>
            </a:r>
            <a:r>
              <a:rPr lang="ro-RO" sz="2000">
                <a:solidFill>
                  <a:srgbClr val="00B0F0"/>
                </a:solidFill>
                <a:latin typeface="UT Sans" panose="00000500000000000000" pitchFamily="50" charset="0"/>
              </a:rPr>
              <a:t>, în special).</a:t>
            </a:r>
          </a:p>
        </p:txBody>
      </p:sp>
      <p:sp>
        <p:nvSpPr>
          <p:cNvPr id="41987" name="Date Placeholder 3"/>
          <p:cNvSpPr>
            <a:spLocks noGrp="1"/>
          </p:cNvSpPr>
          <p:nvPr>
            <p:ph type="dt" sz="half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DA3B321D-A1FE-4E3A-BBCD-67A822269F90}" type="datetime1">
              <a:rPr lang="en-US" smtClean="0"/>
              <a:t>11/4/2019</a:t>
            </a:fld>
            <a:endParaRPr lang="en-US"/>
          </a:p>
        </p:txBody>
      </p:sp>
      <p:sp>
        <p:nvSpPr>
          <p:cNvPr id="41988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/>
              <a:t>Modele SPICE - Cursul 3</a:t>
            </a:r>
          </a:p>
        </p:txBody>
      </p:sp>
      <p:sp>
        <p:nvSpPr>
          <p:cNvPr id="41989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0C62C5CC-6EAD-4ED8-81B5-362A86CF2C94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8501103"/>
              </p:ext>
            </p:extLst>
          </p:nvPr>
        </p:nvGraphicFramePr>
        <p:xfrm>
          <a:off x="914400" y="2209800"/>
          <a:ext cx="7315199" cy="18288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47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70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70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170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170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ro-RO" sz="2400">
                          <a:latin typeface="UT Sans" panose="00000500000000000000" pitchFamily="50" charset="0"/>
                        </a:rPr>
                        <a:t>Caz</a:t>
                      </a:r>
                      <a:endParaRPr lang="en-US" sz="2400">
                        <a:latin typeface="UT Sans" panose="00000500000000000000" pitchFamily="50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latin typeface="UT Sans" panose="00000500000000000000" pitchFamily="50" charset="0"/>
                        </a:rPr>
                        <a:t>V(2,4)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latin typeface="UT Sans" panose="00000500000000000000" pitchFamily="50" charset="0"/>
                        </a:rPr>
                        <a:t>V(3,4)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latin typeface="UT Sans" panose="00000500000000000000" pitchFamily="50" charset="0"/>
                        </a:rPr>
                        <a:t>IB(Q1)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latin typeface="UT Sans" panose="00000500000000000000" pitchFamily="50" charset="0"/>
                        </a:rPr>
                        <a:t>IC(Q1)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ro-RO" sz="24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UT Sans" panose="00000500000000000000" pitchFamily="50" charset="0"/>
                        </a:rPr>
                        <a:t>1</a:t>
                      </a:r>
                      <a:endParaRPr lang="en-US" sz="2400" b="1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UT Sans" panose="00000500000000000000" pitchFamily="50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latin typeface="UT Sans" panose="00000500000000000000" pitchFamily="50" charset="0"/>
                        </a:rPr>
                        <a:t>7.158E-01</a:t>
                      </a:r>
                      <a:endParaRPr lang="en-US" sz="2000">
                        <a:solidFill>
                          <a:srgbClr val="002060"/>
                        </a:solidFill>
                        <a:latin typeface="UT Sans" panose="00000500000000000000" pitchFamily="50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latin typeface="UT Sans" panose="00000500000000000000" pitchFamily="50" charset="0"/>
                        </a:rPr>
                        <a:t>6.272E+00</a:t>
                      </a:r>
                      <a:endParaRPr lang="en-US" sz="2000">
                        <a:solidFill>
                          <a:srgbClr val="002060"/>
                        </a:solidFill>
                        <a:latin typeface="UT Sans" panose="00000500000000000000" pitchFamily="50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latin typeface="UT Sans" panose="00000500000000000000" pitchFamily="50" charset="0"/>
                        </a:rPr>
                        <a:t>6.977E-06</a:t>
                      </a:r>
                      <a:endParaRPr lang="en-US" sz="2000">
                        <a:solidFill>
                          <a:srgbClr val="002060"/>
                        </a:solidFill>
                        <a:latin typeface="UT Sans" panose="00000500000000000000" pitchFamily="50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latin typeface="UT Sans" panose="00000500000000000000" pitchFamily="50" charset="0"/>
                        </a:rPr>
                        <a:t>1.047E-03</a:t>
                      </a:r>
                      <a:endParaRPr lang="en-US" sz="2000">
                        <a:solidFill>
                          <a:srgbClr val="002060"/>
                        </a:solidFill>
                        <a:latin typeface="UT Sans" panose="00000500000000000000" pitchFamily="50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ro-RO" sz="24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UT Sans" panose="00000500000000000000" pitchFamily="50" charset="0"/>
                        </a:rPr>
                        <a:t>2</a:t>
                      </a:r>
                      <a:endParaRPr lang="en-US" sz="2400" b="1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UT Sans" panose="00000500000000000000" pitchFamily="50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latin typeface="UT Sans" panose="00000500000000000000" pitchFamily="50" charset="0"/>
                        </a:rPr>
                        <a:t>6.486E-01</a:t>
                      </a:r>
                      <a:endParaRPr lang="en-US" sz="2000">
                        <a:solidFill>
                          <a:srgbClr val="002060"/>
                        </a:solidFill>
                        <a:latin typeface="UT Sans" panose="00000500000000000000" pitchFamily="50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latin typeface="UT Sans" panose="00000500000000000000" pitchFamily="50" charset="0"/>
                        </a:rPr>
                        <a:t>5.546E+00</a:t>
                      </a:r>
                      <a:endParaRPr lang="en-US" sz="2000">
                        <a:solidFill>
                          <a:srgbClr val="002060"/>
                        </a:solidFill>
                        <a:latin typeface="UT Sans" panose="00000500000000000000" pitchFamily="50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latin typeface="UT Sans" panose="00000500000000000000" pitchFamily="50" charset="0"/>
                        </a:rPr>
                        <a:t>7.418E-06</a:t>
                      </a:r>
                      <a:endParaRPr lang="en-US" sz="2000">
                        <a:solidFill>
                          <a:srgbClr val="002060"/>
                        </a:solidFill>
                        <a:latin typeface="UT Sans" panose="00000500000000000000" pitchFamily="50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latin typeface="UT Sans" panose="00000500000000000000" pitchFamily="50" charset="0"/>
                        </a:rPr>
                        <a:t>1.180E-03</a:t>
                      </a:r>
                      <a:endParaRPr lang="en-US" sz="2000">
                        <a:solidFill>
                          <a:srgbClr val="002060"/>
                        </a:solidFill>
                        <a:latin typeface="UT Sans" panose="00000500000000000000" pitchFamily="50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534547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>
                <a:latin typeface="UT Sans" panose="00000500000000000000" pitchFamily="50" charset="0"/>
              </a:rPr>
              <a:t>Descrierea elementelor de circuit</a:t>
            </a:r>
            <a:br>
              <a:rPr lang="ro-RO" sz="3600">
                <a:latin typeface="UT Sans" panose="00000500000000000000" pitchFamily="50" charset="0"/>
              </a:rPr>
            </a:br>
            <a:r>
              <a:rPr lang="en-US" sz="2800">
                <a:latin typeface="UT Sans" panose="00000500000000000000" pitchFamily="50" charset="0"/>
              </a:rPr>
              <a:t>TRANZISTOARE BIPOLARE</a:t>
            </a:r>
          </a:p>
        </p:txBody>
      </p:sp>
      <p:sp>
        <p:nvSpPr>
          <p:cNvPr id="5427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838200"/>
          </a:xfrm>
        </p:spPr>
        <p:txBody>
          <a:bodyPr/>
          <a:lstStyle/>
          <a:p>
            <a:r>
              <a:rPr lang="en-US" sz="2400" b="1">
                <a:latin typeface="UT Sans" panose="00000500000000000000" pitchFamily="50" charset="0"/>
              </a:rPr>
              <a:t>Exemplul 3:</a:t>
            </a:r>
            <a:r>
              <a:rPr lang="en-US" sz="2400">
                <a:latin typeface="UT Sans" panose="00000500000000000000" pitchFamily="50" charset="0"/>
              </a:rPr>
              <a:t> surs</a:t>
            </a:r>
            <a:r>
              <a:rPr lang="ro-RO" sz="2400">
                <a:latin typeface="UT Sans" panose="00000500000000000000" pitchFamily="50" charset="0"/>
              </a:rPr>
              <a:t>ă de curent constant realizată cu tranzistoare pnp</a:t>
            </a:r>
            <a:endParaRPr lang="en-US" sz="2400" b="1">
              <a:latin typeface="UT Sans" panose="00000500000000000000" pitchFamily="50" charset="0"/>
            </a:endParaRPr>
          </a:p>
        </p:txBody>
      </p:sp>
      <p:sp>
        <p:nvSpPr>
          <p:cNvPr id="43011" name="Date Placeholder 3"/>
          <p:cNvSpPr>
            <a:spLocks noGrp="1"/>
          </p:cNvSpPr>
          <p:nvPr>
            <p:ph type="dt" sz="half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6E5D1742-C90F-4F73-9C41-C7974CED5B44}" type="datetime1">
              <a:rPr lang="en-US" smtClean="0"/>
              <a:t>11/4/2019</a:t>
            </a:fld>
            <a:endParaRPr lang="en-US"/>
          </a:p>
        </p:txBody>
      </p:sp>
      <p:sp>
        <p:nvSpPr>
          <p:cNvPr id="43012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/>
              <a:t>Modele SPICE - Cursul 3</a:t>
            </a:r>
          </a:p>
        </p:txBody>
      </p:sp>
      <p:sp>
        <p:nvSpPr>
          <p:cNvPr id="43013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D571DEAC-B1C3-4C8C-B88E-D62BB75C4FA7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pic>
        <p:nvPicPr>
          <p:cNvPr id="5427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2008" y="2667000"/>
            <a:ext cx="347893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279" name="TextBox 7"/>
          <p:cNvSpPr txBox="1">
            <a:spLocks noChangeArrowheads="1"/>
          </p:cNvSpPr>
          <p:nvPr/>
        </p:nvSpPr>
        <p:spPr bwMode="auto">
          <a:xfrm>
            <a:off x="4114800" y="2782887"/>
            <a:ext cx="4343400" cy="369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o-RO">
                <a:latin typeface="UT Sans" panose="00000500000000000000" pitchFamily="50" charset="0"/>
              </a:rPr>
              <a:t>Descrierea tranzistoarelor TB:</a:t>
            </a:r>
          </a:p>
          <a:p>
            <a:pPr>
              <a:buFont typeface="Arial" charset="0"/>
              <a:buChar char="•"/>
            </a:pPr>
            <a:r>
              <a:rPr lang="ro-RO">
                <a:latin typeface="UT Sans" panose="00000500000000000000" pitchFamily="50" charset="0"/>
              </a:rPr>
              <a:t>  cu instrucțiunea </a:t>
            </a:r>
            <a:r>
              <a:rPr lang="ro-RO" b="1">
                <a:solidFill>
                  <a:srgbClr val="FF0000"/>
                </a:solidFill>
                <a:latin typeface="UT Sans" panose="00000500000000000000" pitchFamily="50" charset="0"/>
              </a:rPr>
              <a:t>.model</a:t>
            </a:r>
          </a:p>
          <a:p>
            <a:endParaRPr lang="ro-RO">
              <a:latin typeface="UT Sans" panose="00000500000000000000" pitchFamily="50" charset="0"/>
            </a:endParaRPr>
          </a:p>
          <a:p>
            <a:r>
              <a:rPr lang="ro-RO">
                <a:latin typeface="UT Sans" panose="00000500000000000000" pitchFamily="50" charset="0"/>
              </a:rPr>
              <a:t>Q1     2     2     1     TBP</a:t>
            </a:r>
          </a:p>
          <a:p>
            <a:r>
              <a:rPr lang="ro-RO">
                <a:latin typeface="UT Sans" panose="00000500000000000000" pitchFamily="50" charset="0"/>
              </a:rPr>
              <a:t>Q2     3     2     1     TBP</a:t>
            </a:r>
          </a:p>
          <a:p>
            <a:r>
              <a:rPr lang="ro-RO">
                <a:latin typeface="UT Sans" panose="00000500000000000000" pitchFamily="50" charset="0"/>
              </a:rPr>
              <a:t>.model     TBP     PNP(IS=12E-14  BF=200)</a:t>
            </a:r>
            <a:endParaRPr lang="en-US">
              <a:latin typeface="UT Sans" panose="00000500000000000000" pitchFamily="50" charset="0"/>
            </a:endParaRPr>
          </a:p>
          <a:p>
            <a:endParaRPr lang="en-US">
              <a:latin typeface="UT Sans" panose="00000500000000000000" pitchFamily="50" charset="0"/>
            </a:endParaRPr>
          </a:p>
          <a:p>
            <a:pPr>
              <a:buFont typeface="Arial" charset="0"/>
              <a:buChar char="•"/>
            </a:pPr>
            <a:r>
              <a:rPr lang="ro-RO">
                <a:latin typeface="UT Sans" panose="00000500000000000000" pitchFamily="50" charset="0"/>
              </a:rPr>
              <a:t>  cu instrucțiunea </a:t>
            </a:r>
            <a:r>
              <a:rPr lang="ro-RO" b="1">
                <a:solidFill>
                  <a:srgbClr val="FF0000"/>
                </a:solidFill>
                <a:latin typeface="UT Sans" panose="00000500000000000000" pitchFamily="50" charset="0"/>
              </a:rPr>
              <a:t>.LIB</a:t>
            </a:r>
          </a:p>
          <a:p>
            <a:endParaRPr lang="ro-RO">
              <a:latin typeface="UT Sans" panose="00000500000000000000" pitchFamily="50" charset="0"/>
            </a:endParaRPr>
          </a:p>
          <a:p>
            <a:r>
              <a:rPr lang="ro-RO">
                <a:latin typeface="UT Sans" panose="00000500000000000000" pitchFamily="50" charset="0"/>
              </a:rPr>
              <a:t>Q1     2     2     1     </a:t>
            </a:r>
            <a:r>
              <a:rPr lang="en-US">
                <a:latin typeface="UT Sans" panose="00000500000000000000" pitchFamily="50" charset="0"/>
              </a:rPr>
              <a:t>Q2N2907A</a:t>
            </a:r>
            <a:endParaRPr lang="ro-RO">
              <a:latin typeface="UT Sans" panose="00000500000000000000" pitchFamily="50" charset="0"/>
            </a:endParaRPr>
          </a:p>
          <a:p>
            <a:r>
              <a:rPr lang="ro-RO">
                <a:latin typeface="UT Sans" panose="00000500000000000000" pitchFamily="50" charset="0"/>
              </a:rPr>
              <a:t>Q2     3     2     1 </a:t>
            </a:r>
            <a:r>
              <a:rPr lang="en-US">
                <a:latin typeface="UT Sans" panose="00000500000000000000" pitchFamily="50" charset="0"/>
              </a:rPr>
              <a:t>Q2N2907A</a:t>
            </a:r>
          </a:p>
          <a:p>
            <a:r>
              <a:rPr lang="ro-RO">
                <a:latin typeface="UT Sans" panose="00000500000000000000" pitchFamily="50" charset="0"/>
              </a:rPr>
              <a:t>.LIB     C</a:t>
            </a:r>
            <a:r>
              <a:rPr lang="en-US">
                <a:latin typeface="UT Sans" panose="00000500000000000000" pitchFamily="50" charset="0"/>
              </a:rPr>
              <a:t>:\PSPICE\bipolar.lib</a:t>
            </a:r>
            <a:endParaRPr lang="ro-RO">
              <a:latin typeface="UT Sans" panose="00000500000000000000" pitchFamily="50" charset="0"/>
            </a:endParaRPr>
          </a:p>
          <a:p>
            <a:r>
              <a:rPr lang="ro-RO">
                <a:latin typeface="UT Sans" panose="00000500000000000000" pitchFamily="50" charset="0"/>
              </a:rPr>
              <a:t>*.LIB	EVAL.LIB</a:t>
            </a:r>
            <a:endParaRPr lang="en-US">
              <a:latin typeface="UT Sans" panose="000005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092332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>
                <a:latin typeface="UT Sans" panose="00000500000000000000" pitchFamily="50" charset="0"/>
              </a:rPr>
              <a:t>Descrierea elementelor de circuit</a:t>
            </a:r>
            <a:br>
              <a:rPr lang="ro-RO" sz="3200">
                <a:latin typeface="UT Sans" panose="00000500000000000000" pitchFamily="50" charset="0"/>
              </a:rPr>
            </a:br>
            <a:r>
              <a:rPr lang="en-US" sz="2800">
                <a:latin typeface="UT Sans" panose="00000500000000000000" pitchFamily="50" charset="0"/>
              </a:rPr>
              <a:t>TRANZISTOARE BIPOLARE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o-RO" sz="2400">
                <a:solidFill>
                  <a:srgbClr val="002060"/>
                </a:solidFill>
                <a:latin typeface="UT Sans" panose="00000500000000000000" pitchFamily="50" charset="0"/>
              </a:rPr>
              <a:t>Determinarea curentului generat de sursa de curent pentru (1) modelul simplu de tranzistor și (2) modelul industrial (2N2907A):</a:t>
            </a:r>
          </a:p>
          <a:p>
            <a:pPr marL="457200" indent="-457200" eaLnBrk="1" fontAlgn="auto" hangingPunct="1">
              <a:spcAft>
                <a:spcPts val="0"/>
              </a:spcAft>
              <a:buFontTx/>
              <a:buNone/>
              <a:defRPr/>
            </a:pPr>
            <a:endParaRPr lang="ro-RO" sz="1400">
              <a:solidFill>
                <a:srgbClr val="002060"/>
              </a:solidFill>
              <a:latin typeface="UT Sans" panose="00000500000000000000" pitchFamily="50" charset="0"/>
            </a:endParaRPr>
          </a:p>
          <a:p>
            <a:pPr marL="457200" indent="-45720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1400">
                <a:solidFill>
                  <a:srgbClr val="002060"/>
                </a:solidFill>
                <a:latin typeface="UT Sans" panose="00000500000000000000" pitchFamily="50" charset="0"/>
              </a:rPr>
              <a:t>generator de curent</a:t>
            </a:r>
          </a:p>
          <a:p>
            <a:pPr marL="457200" indent="-45720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1400">
                <a:solidFill>
                  <a:srgbClr val="002060"/>
                </a:solidFill>
                <a:latin typeface="UT Sans" panose="00000500000000000000" pitchFamily="50" charset="0"/>
              </a:rPr>
              <a:t>Rref	2	0	5.7k</a:t>
            </a:r>
          </a:p>
          <a:p>
            <a:pPr marL="457200" indent="-45720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1400">
                <a:solidFill>
                  <a:srgbClr val="002060"/>
                </a:solidFill>
                <a:latin typeface="UT Sans" panose="00000500000000000000" pitchFamily="50" charset="0"/>
              </a:rPr>
              <a:t>Rs	3	0	1k</a:t>
            </a:r>
          </a:p>
          <a:p>
            <a:pPr marL="457200" indent="-45720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1400">
                <a:solidFill>
                  <a:srgbClr val="002060"/>
                </a:solidFill>
                <a:latin typeface="UT Sans" panose="00000500000000000000" pitchFamily="50" charset="0"/>
              </a:rPr>
              <a:t>Q1	2	2	1	TBP</a:t>
            </a:r>
          </a:p>
          <a:p>
            <a:pPr marL="457200" indent="-45720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1400">
                <a:solidFill>
                  <a:srgbClr val="002060"/>
                </a:solidFill>
                <a:latin typeface="UT Sans" panose="00000500000000000000" pitchFamily="50" charset="0"/>
              </a:rPr>
              <a:t>Q2	3	2	1	TBP</a:t>
            </a:r>
          </a:p>
          <a:p>
            <a:pPr marL="457200" indent="-45720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1400">
                <a:solidFill>
                  <a:srgbClr val="002060"/>
                </a:solidFill>
                <a:latin typeface="UT Sans" panose="00000500000000000000" pitchFamily="50" charset="0"/>
              </a:rPr>
              <a:t>.model TBP PNP(IS=12E-14  BF=200)</a:t>
            </a:r>
            <a:endParaRPr lang="en-US" sz="1400" b="1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T Sans" panose="00000500000000000000" pitchFamily="50" charset="0"/>
            </a:endParaRPr>
          </a:p>
          <a:p>
            <a:pPr marL="457200" indent="-45720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1400">
                <a:solidFill>
                  <a:srgbClr val="002060"/>
                </a:solidFill>
                <a:latin typeface="UT Sans" panose="00000500000000000000" pitchFamily="50" charset="0"/>
              </a:rPr>
              <a:t>*Q1	2	2	1	Q2N2907A</a:t>
            </a:r>
          </a:p>
          <a:p>
            <a:pPr marL="457200" indent="-45720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1400">
                <a:solidFill>
                  <a:srgbClr val="002060"/>
                </a:solidFill>
                <a:latin typeface="UT Sans" panose="00000500000000000000" pitchFamily="50" charset="0"/>
              </a:rPr>
              <a:t>*Q2	3	2	1	Q2N2907A</a:t>
            </a:r>
          </a:p>
          <a:p>
            <a:pPr marL="457200" indent="-45720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1400">
                <a:solidFill>
                  <a:srgbClr val="002060"/>
                </a:solidFill>
                <a:latin typeface="UT Sans" panose="00000500000000000000" pitchFamily="50" charset="0"/>
              </a:rPr>
              <a:t>*.LIB	EVAL.LIB</a:t>
            </a:r>
          </a:p>
          <a:p>
            <a:pPr marL="457200" indent="-45720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1400">
                <a:solidFill>
                  <a:srgbClr val="002060"/>
                </a:solidFill>
                <a:latin typeface="UT Sans" panose="00000500000000000000" pitchFamily="50" charset="0"/>
              </a:rPr>
              <a:t>Vcc	1	0	DC	12</a:t>
            </a:r>
          </a:p>
          <a:p>
            <a:pPr marL="457200" indent="-45720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1400">
                <a:solidFill>
                  <a:srgbClr val="002060"/>
                </a:solidFill>
                <a:latin typeface="UT Sans" panose="00000500000000000000" pitchFamily="50" charset="0"/>
              </a:rPr>
              <a:t>.DC	Vcc	12	12	1</a:t>
            </a:r>
          </a:p>
          <a:p>
            <a:pPr marL="457200" indent="-45720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1400">
                <a:solidFill>
                  <a:srgbClr val="002060"/>
                </a:solidFill>
                <a:latin typeface="UT Sans" panose="00000500000000000000" pitchFamily="50" charset="0"/>
              </a:rPr>
              <a:t>.PRINT DC I(Rs)</a:t>
            </a:r>
          </a:p>
          <a:p>
            <a:pPr marL="457200" indent="-45720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1400">
                <a:solidFill>
                  <a:srgbClr val="002060"/>
                </a:solidFill>
                <a:latin typeface="UT Sans" panose="00000500000000000000" pitchFamily="50" charset="0"/>
              </a:rPr>
              <a:t>.END</a:t>
            </a:r>
          </a:p>
        </p:txBody>
      </p:sp>
      <p:sp>
        <p:nvSpPr>
          <p:cNvPr id="44035" name="Date Placeholder 3"/>
          <p:cNvSpPr>
            <a:spLocks noGrp="1"/>
          </p:cNvSpPr>
          <p:nvPr>
            <p:ph type="dt" sz="half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7257AF9D-962D-4342-99A7-5F204A2D43DF}" type="datetime1">
              <a:rPr lang="en-US" smtClean="0"/>
              <a:t>11/4/2019</a:t>
            </a:fld>
            <a:endParaRPr lang="en-US"/>
          </a:p>
        </p:txBody>
      </p:sp>
      <p:sp>
        <p:nvSpPr>
          <p:cNvPr id="44036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/>
              <a:t>Modele SPICE - Cursul 3</a:t>
            </a:r>
          </a:p>
        </p:txBody>
      </p:sp>
      <p:sp>
        <p:nvSpPr>
          <p:cNvPr id="44037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57736942-FC1C-430B-9C30-5010D12EF4E4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5159556"/>
              </p:ext>
            </p:extLst>
          </p:nvPr>
        </p:nvGraphicFramePr>
        <p:xfrm>
          <a:off x="5715000" y="5130801"/>
          <a:ext cx="2895600" cy="13461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8733">
                <a:tc>
                  <a:txBody>
                    <a:bodyPr/>
                    <a:lstStyle/>
                    <a:p>
                      <a:pPr algn="ctr"/>
                      <a:r>
                        <a:rPr lang="ro-RO">
                          <a:latin typeface="UT Sans" panose="00000500000000000000" pitchFamily="50" charset="0"/>
                        </a:rPr>
                        <a:t>Caz</a:t>
                      </a:r>
                      <a:endParaRPr lang="en-US">
                        <a:latin typeface="UT Sans" panose="00000500000000000000" pitchFamily="50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>
                          <a:latin typeface="UT Sans" panose="00000500000000000000" pitchFamily="50" charset="0"/>
                        </a:rPr>
                        <a:t>I(Rs)</a:t>
                      </a:r>
                      <a:endParaRPr lang="en-US">
                        <a:latin typeface="UT Sans" panose="00000500000000000000" pitchFamily="50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8733">
                <a:tc>
                  <a:txBody>
                    <a:bodyPr/>
                    <a:lstStyle/>
                    <a:p>
                      <a:pPr algn="ctr"/>
                      <a:r>
                        <a:rPr lang="ro-RO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UT Sans" panose="00000500000000000000" pitchFamily="50" charset="0"/>
                        </a:rPr>
                        <a:t>1</a:t>
                      </a:r>
                      <a:endParaRPr lang="en-US" b="1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UT Sans" panose="00000500000000000000" pitchFamily="50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latin typeface="UT Sans" panose="00000500000000000000" pitchFamily="50" charset="0"/>
                        </a:rPr>
                        <a:t>1.979E-03</a:t>
                      </a:r>
                      <a:endParaRPr lang="en-US">
                        <a:solidFill>
                          <a:srgbClr val="002060"/>
                        </a:solidFill>
                        <a:latin typeface="UT Sans" panose="00000500000000000000" pitchFamily="50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8733">
                <a:tc>
                  <a:txBody>
                    <a:bodyPr/>
                    <a:lstStyle/>
                    <a:p>
                      <a:pPr algn="ctr"/>
                      <a:r>
                        <a:rPr lang="ro-RO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UT Sans" panose="00000500000000000000" pitchFamily="50" charset="0"/>
                        </a:rPr>
                        <a:t>2</a:t>
                      </a:r>
                      <a:endParaRPr lang="en-US" b="1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UT Sans" panose="00000500000000000000" pitchFamily="50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latin typeface="UT Sans" panose="00000500000000000000" pitchFamily="50" charset="0"/>
                        </a:rPr>
                        <a:t>2.112E-03</a:t>
                      </a:r>
                      <a:endParaRPr lang="en-US">
                        <a:solidFill>
                          <a:srgbClr val="002060"/>
                        </a:solidFill>
                        <a:latin typeface="UT Sans" panose="00000500000000000000" pitchFamily="50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715000" y="4724400"/>
            <a:ext cx="2895600" cy="381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o-RO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REZULTATE</a:t>
            </a:r>
            <a:r>
              <a:rPr lang="ro-RO" sz="1200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:</a:t>
            </a:r>
            <a:endParaRPr lang="en-US">
              <a:cs typeface="+mn-cs"/>
            </a:endParaRPr>
          </a:p>
        </p:txBody>
      </p:sp>
      <p:pic>
        <p:nvPicPr>
          <p:cNvPr id="5531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38800" y="2438400"/>
            <a:ext cx="2882348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2116870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>
                <a:latin typeface="UT Sans" panose="00000500000000000000" pitchFamily="50" charset="0"/>
              </a:rPr>
              <a:t>Descrierea elementelor de circuit</a:t>
            </a:r>
            <a:br>
              <a:rPr lang="ro-RO" sz="3200">
                <a:latin typeface="UT Sans" panose="00000500000000000000" pitchFamily="50" charset="0"/>
              </a:rPr>
            </a:br>
            <a:r>
              <a:rPr lang="en-US" sz="2800">
                <a:latin typeface="UT Sans" panose="00000500000000000000" pitchFamily="50" charset="0"/>
              </a:rPr>
              <a:t>TEC-J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algn="just" eaLnBrk="1" fontAlgn="auto" hangingPunct="1">
              <a:spcAft>
                <a:spcPts val="0"/>
              </a:spcAft>
              <a:buFontTx/>
              <a:buNone/>
              <a:defRPr/>
            </a:pPr>
            <a:endParaRPr lang="ro-RO" sz="2000">
              <a:solidFill>
                <a:srgbClr val="0070C0"/>
              </a:solidFill>
              <a:latin typeface="UT Sans" panose="00000500000000000000" pitchFamily="50" charset="0"/>
            </a:endParaRPr>
          </a:p>
          <a:p>
            <a:pPr marL="365760" indent="-256032" algn="just" eaLnBrk="1" fontAlgn="auto" hangingPunct="1">
              <a:spcAft>
                <a:spcPts val="0"/>
              </a:spcAft>
              <a:buFontTx/>
              <a:buNone/>
              <a:defRPr/>
            </a:pPr>
            <a:endParaRPr lang="ro-RO" sz="2000">
              <a:solidFill>
                <a:srgbClr val="0070C0"/>
              </a:solidFill>
              <a:latin typeface="UT Sans" panose="00000500000000000000" pitchFamily="50" charset="0"/>
            </a:endParaRPr>
          </a:p>
          <a:p>
            <a:pPr marL="365760" indent="-256032" algn="just" eaLnBrk="1" fontAlgn="auto" hangingPunct="1">
              <a:spcAft>
                <a:spcPts val="0"/>
              </a:spcAft>
              <a:buFontTx/>
              <a:buNone/>
              <a:defRPr/>
            </a:pPr>
            <a:endParaRPr lang="ro-RO" sz="2000">
              <a:solidFill>
                <a:srgbClr val="0070C0"/>
              </a:solidFill>
              <a:latin typeface="UT Sans" panose="00000500000000000000" pitchFamily="50" charset="0"/>
            </a:endParaRPr>
          </a:p>
          <a:p>
            <a:pPr marL="365760" indent="-256032" algn="just" eaLnBrk="1" fontAlgn="auto" hangingPunct="1">
              <a:spcAft>
                <a:spcPts val="0"/>
              </a:spcAft>
              <a:buFontTx/>
              <a:buNone/>
              <a:defRPr/>
            </a:pPr>
            <a:endParaRPr lang="ro-RO" sz="2000">
              <a:solidFill>
                <a:srgbClr val="0070C0"/>
              </a:solidFill>
              <a:latin typeface="UT Sans" panose="00000500000000000000" pitchFamily="50" charset="0"/>
            </a:endParaRPr>
          </a:p>
          <a:p>
            <a:pPr marL="365760" indent="-256032" algn="just" eaLnBrk="1" fontAlgn="auto" hangingPunct="1">
              <a:spcAft>
                <a:spcPts val="0"/>
              </a:spcAft>
              <a:buFontTx/>
              <a:buNone/>
              <a:defRPr/>
            </a:pPr>
            <a:endParaRPr lang="ro-RO" sz="2000">
              <a:solidFill>
                <a:srgbClr val="0070C0"/>
              </a:solidFill>
              <a:latin typeface="UT Sans" panose="00000500000000000000" pitchFamily="50" charset="0"/>
            </a:endParaRPr>
          </a:p>
          <a:p>
            <a:pPr marL="365760" indent="-256032" algn="just" eaLnBrk="1" fontAlgn="auto" hangingPunct="1">
              <a:spcAft>
                <a:spcPts val="0"/>
              </a:spcAft>
              <a:buFontTx/>
              <a:buNone/>
              <a:defRPr/>
            </a:pPr>
            <a:endParaRPr lang="ro-RO" sz="2000">
              <a:solidFill>
                <a:srgbClr val="0070C0"/>
              </a:solidFill>
              <a:latin typeface="UT Sans" panose="00000500000000000000" pitchFamily="50" charset="0"/>
            </a:endParaRPr>
          </a:p>
          <a:p>
            <a:pPr marL="365760" indent="-256032" algn="just" eaLnBrk="1" fontAlgn="auto" hangingPunct="1">
              <a:spcAft>
                <a:spcPts val="0"/>
              </a:spcAft>
              <a:buFontTx/>
              <a:buNone/>
              <a:defRPr/>
            </a:pPr>
            <a:endParaRPr lang="ro-RO" sz="2000">
              <a:solidFill>
                <a:srgbClr val="0070C0"/>
              </a:solidFill>
              <a:latin typeface="UT Sans" panose="00000500000000000000" pitchFamily="50" charset="0"/>
            </a:endParaRPr>
          </a:p>
          <a:p>
            <a:pPr marL="365760" indent="-256032"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400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 Sans" panose="00000500000000000000" pitchFamily="50" charset="0"/>
              </a:rPr>
              <a:t>J</a:t>
            </a:r>
            <a:r>
              <a:rPr lang="en-US" sz="2400" i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 Sans" panose="00000500000000000000" pitchFamily="50" charset="0"/>
              </a:rPr>
              <a:t>nume   nD   nG   nS    MODEL_nume</a:t>
            </a:r>
            <a:endParaRPr lang="ro-RO" sz="240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T Sans" panose="00000500000000000000" pitchFamily="50" charset="0"/>
            </a:endParaRPr>
          </a:p>
          <a:p>
            <a:pPr marL="365760" indent="-256032" algn="just" eaLnBrk="1" fontAlgn="auto" hangingPunct="1">
              <a:spcAft>
                <a:spcPts val="0"/>
              </a:spcAft>
              <a:buFontTx/>
              <a:buNone/>
              <a:defRPr/>
            </a:pPr>
            <a:endParaRPr lang="ro-RO" sz="2000">
              <a:solidFill>
                <a:srgbClr val="0070C0"/>
              </a:solidFill>
              <a:latin typeface="UT Sans" panose="00000500000000000000" pitchFamily="50" charset="0"/>
            </a:endParaRPr>
          </a:p>
          <a:p>
            <a:pPr marL="365760" indent="-256032" algn="just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o-RO" sz="2000">
                <a:solidFill>
                  <a:srgbClr val="0070C0"/>
                </a:solidFill>
                <a:latin typeface="UT Sans" panose="00000500000000000000" pitchFamily="50" charset="0"/>
              </a:rPr>
              <a:t>Observații:</a:t>
            </a:r>
          </a:p>
          <a:p>
            <a:pPr marL="365760" indent="-256032" algn="just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o-RO" sz="2000">
                <a:solidFill>
                  <a:srgbClr val="0070C0"/>
                </a:solidFill>
                <a:latin typeface="UT Sans" panose="00000500000000000000" pitchFamily="50" charset="0"/>
              </a:rPr>
              <a:t>	</a:t>
            </a:r>
            <a:r>
              <a:rPr lang="ro-RO" sz="1800">
                <a:solidFill>
                  <a:srgbClr val="0070C0"/>
                </a:solidFill>
                <a:latin typeface="UT Sans" panose="00000500000000000000" pitchFamily="50" charset="0"/>
              </a:rPr>
              <a:t>Numele modelului (</a:t>
            </a:r>
            <a:r>
              <a:rPr lang="ro-RO" sz="1800" i="1">
                <a:solidFill>
                  <a:srgbClr val="0070C0"/>
                </a:solidFill>
                <a:latin typeface="UT Sans" panose="00000500000000000000" pitchFamily="50" charset="0"/>
              </a:rPr>
              <a:t>MODEL_nume</a:t>
            </a:r>
            <a:r>
              <a:rPr lang="ro-RO" sz="1800">
                <a:solidFill>
                  <a:srgbClr val="0070C0"/>
                </a:solidFill>
                <a:latin typeface="UT Sans" panose="00000500000000000000" pitchFamily="50" charset="0"/>
              </a:rPr>
              <a:t>) se poate specifica prin declarațiile:</a:t>
            </a:r>
          </a:p>
          <a:p>
            <a:pPr marL="365760" indent="-256032" algn="just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o-RO" sz="1800" b="1">
                <a:solidFill>
                  <a:srgbClr val="0070C0"/>
                </a:solidFill>
                <a:latin typeface="UT Sans" panose="00000500000000000000" pitchFamily="50" charset="0"/>
              </a:rPr>
              <a:t>	.MODEL </a:t>
            </a:r>
            <a:r>
              <a:rPr lang="ro-RO" sz="1800">
                <a:solidFill>
                  <a:srgbClr val="0070C0"/>
                </a:solidFill>
                <a:latin typeface="UT Sans" panose="00000500000000000000" pitchFamily="50" charset="0"/>
              </a:rPr>
              <a:t>– descrierea modelului</a:t>
            </a:r>
          </a:p>
          <a:p>
            <a:pPr marL="365760" indent="-256032" algn="just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o-RO" sz="1800" b="1">
                <a:solidFill>
                  <a:srgbClr val="0070C0"/>
                </a:solidFill>
                <a:latin typeface="UT Sans" panose="00000500000000000000" pitchFamily="50" charset="0"/>
              </a:rPr>
              <a:t>	.LIB </a:t>
            </a:r>
            <a:r>
              <a:rPr lang="ro-RO" sz="1800">
                <a:solidFill>
                  <a:srgbClr val="0070C0"/>
                </a:solidFill>
                <a:latin typeface="UT Sans" panose="00000500000000000000" pitchFamily="50" charset="0"/>
              </a:rPr>
              <a:t>– căutarea modelului într-o bibliotecă de modele</a:t>
            </a:r>
            <a:endParaRPr lang="en-US" sz="1800">
              <a:solidFill>
                <a:srgbClr val="0070C0"/>
              </a:solidFill>
              <a:latin typeface="UT Sans" panose="00000500000000000000" pitchFamily="50" charset="0"/>
            </a:endParaRPr>
          </a:p>
        </p:txBody>
      </p:sp>
      <p:sp>
        <p:nvSpPr>
          <p:cNvPr id="45059" name="Date Placeholder 3"/>
          <p:cNvSpPr>
            <a:spLocks noGrp="1"/>
          </p:cNvSpPr>
          <p:nvPr>
            <p:ph type="dt" sz="half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3A38056A-F388-4974-9759-5354247A93AC}" type="datetime1">
              <a:rPr lang="en-US" smtClean="0"/>
              <a:t>11/4/2019</a:t>
            </a:fld>
            <a:endParaRPr lang="en-US"/>
          </a:p>
        </p:txBody>
      </p:sp>
      <p:sp>
        <p:nvSpPr>
          <p:cNvPr id="45060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/>
              <a:t>Modele SPICE - Cursul 3</a:t>
            </a:r>
          </a:p>
        </p:txBody>
      </p:sp>
      <p:sp>
        <p:nvSpPr>
          <p:cNvPr id="45061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1F315B38-DC27-4ED5-90E8-7930A7CFC4F9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pic>
        <p:nvPicPr>
          <p:cNvPr id="56326" name="Picture 2" descr="3-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704975"/>
            <a:ext cx="4076700" cy="210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327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29200" y="1600200"/>
            <a:ext cx="3587751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ounded Rectangle 8"/>
          <p:cNvSpPr/>
          <p:nvPr/>
        </p:nvSpPr>
        <p:spPr>
          <a:xfrm>
            <a:off x="1905000" y="4114649"/>
            <a:ext cx="5486400" cy="609751"/>
          </a:xfrm>
          <a:prstGeom prst="roundRect">
            <a:avLst/>
          </a:prstGeom>
          <a:solidFill>
            <a:schemeClr val="bg1">
              <a:lumMod val="50000"/>
              <a:alpha val="2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89045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>
                <a:latin typeface="UT Sans" panose="00000500000000000000" pitchFamily="50" charset="0"/>
              </a:rPr>
              <a:t>Descrierea elementelor de circuit</a:t>
            </a:r>
            <a:br>
              <a:rPr lang="ro-RO" sz="3200">
                <a:latin typeface="UT Sans" panose="00000500000000000000" pitchFamily="50" charset="0"/>
              </a:rPr>
            </a:br>
            <a:r>
              <a:rPr lang="en-US" sz="2800">
                <a:latin typeface="UT Sans" panose="00000500000000000000" pitchFamily="50" charset="0"/>
              </a:rPr>
              <a:t>TEC-J</a:t>
            </a:r>
          </a:p>
        </p:txBody>
      </p:sp>
      <p:sp>
        <p:nvSpPr>
          <p:cNvPr id="5734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33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o-RO" sz="2400" b="1">
                <a:solidFill>
                  <a:srgbClr val="00B0F0"/>
                </a:solidFill>
                <a:latin typeface="UT Sans" panose="00000500000000000000" pitchFamily="50" charset="0"/>
              </a:rPr>
              <a:t>Parametrii modelului de TEC-J</a:t>
            </a:r>
            <a:endParaRPr lang="en-US" sz="2400">
              <a:solidFill>
                <a:srgbClr val="00B0F0"/>
              </a:solidFill>
              <a:latin typeface="UT Sans" panose="00000500000000000000" pitchFamily="50" charset="0"/>
            </a:endParaRPr>
          </a:p>
        </p:txBody>
      </p:sp>
      <p:sp>
        <p:nvSpPr>
          <p:cNvPr id="46083" name="Date Placeholder 3"/>
          <p:cNvSpPr>
            <a:spLocks noGrp="1"/>
          </p:cNvSpPr>
          <p:nvPr>
            <p:ph type="dt" sz="half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58A19519-84EF-4CEE-A49C-26444CBB02A7}" type="datetime1">
              <a:rPr lang="en-US" smtClean="0"/>
              <a:t>11/4/2019</a:t>
            </a:fld>
            <a:endParaRPr lang="en-US"/>
          </a:p>
        </p:txBody>
      </p:sp>
      <p:sp>
        <p:nvSpPr>
          <p:cNvPr id="46084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/>
              <a:t>Modele SPICE - Cursul 3</a:t>
            </a:r>
          </a:p>
        </p:txBody>
      </p:sp>
      <p:sp>
        <p:nvSpPr>
          <p:cNvPr id="46085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F4232ADC-5051-4569-BE2D-3A97634FDCF0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8388222"/>
              </p:ext>
            </p:extLst>
          </p:nvPr>
        </p:nvGraphicFramePr>
        <p:xfrm>
          <a:off x="381000" y="2497133"/>
          <a:ext cx="8534400" cy="3370267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89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47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05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12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Numele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Parametrul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Unități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Valoarea predefinită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VTO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Tensiunea de prag (pinch-off voltage)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V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-2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BETA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Parametrul de transconductanță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AV</a:t>
                      </a:r>
                      <a:r>
                        <a:rPr kumimoji="0" lang="ro-RO" sz="1600" u="none" strike="noStrike" cap="none" normalizeH="0" baseline="3000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-2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10</a:t>
                      </a:r>
                      <a:r>
                        <a:rPr kumimoji="0" lang="ro-RO" sz="1600" u="none" strike="noStrike" cap="none" normalizeH="0" baseline="3000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-4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6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LAMBDA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Parametrul de modulație a lungimii canalului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V</a:t>
                      </a:r>
                      <a:r>
                        <a:rPr kumimoji="0" lang="ro-RO" sz="1600" u="none" strike="noStrike" cap="none" normalizeH="0" baseline="3000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-1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6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RD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Rezistența serie din drenă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  <a:sym typeface="Symbol" pitchFamily="18" charset="2"/>
                        </a:rPr>
                        <a:t>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6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RS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Rezistența serie din sursă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  <a:sym typeface="Symbol" pitchFamily="18" charset="2"/>
                        </a:rPr>
                        <a:t>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6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CGS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Capacitatea joncțiunii GS la polarizare nulă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F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6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CGD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Capacitatea joncțiunii GD la polarizare nulă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F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6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PB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Diferența internă de potențial a joncțiunii grilei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V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1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6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IS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Curentul de saturația a joncțiunii grilei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A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10</a:t>
                      </a:r>
                      <a:r>
                        <a:rPr kumimoji="0" lang="ro-RO" sz="1600" u="none" strike="noStrike" cap="none" normalizeH="0" baseline="3000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-14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117403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>
                <a:latin typeface="UT Sans" panose="00000500000000000000" pitchFamily="50" charset="0"/>
              </a:rPr>
              <a:t>Descrierea elementelor de circuit</a:t>
            </a:r>
            <a:br>
              <a:rPr lang="ro-RO" sz="3200">
                <a:latin typeface="UT Sans" panose="00000500000000000000" pitchFamily="50" charset="0"/>
              </a:rPr>
            </a:br>
            <a:r>
              <a:rPr lang="en-US" sz="2800">
                <a:latin typeface="UT Sans" panose="00000500000000000000" pitchFamily="50" charset="0"/>
              </a:rPr>
              <a:t>TEC-J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b="1">
                <a:latin typeface="UT Sans" panose="00000500000000000000" pitchFamily="50" charset="0"/>
              </a:rPr>
              <a:t>Exemplul 4: </a:t>
            </a:r>
            <a:r>
              <a:rPr lang="en-US">
                <a:latin typeface="UT Sans" panose="00000500000000000000" pitchFamily="50" charset="0"/>
              </a:rPr>
              <a:t>amplificator de semnal mic cu TEC-J, </a:t>
            </a:r>
            <a:r>
              <a:rPr lang="ro-RO">
                <a:latin typeface="UT Sans" panose="00000500000000000000" pitchFamily="50" charset="0"/>
              </a:rPr>
              <a:t>cu </a:t>
            </a:r>
            <a:r>
              <a:rPr lang="en-US">
                <a:latin typeface="UT Sans" panose="00000500000000000000" pitchFamily="50" charset="0"/>
              </a:rPr>
              <a:t>canal n</a:t>
            </a:r>
            <a:r>
              <a:rPr lang="ro-RO">
                <a:latin typeface="UT Sans" panose="00000500000000000000" pitchFamily="50" charset="0"/>
              </a:rPr>
              <a:t>:</a:t>
            </a:r>
            <a:endParaRPr lang="en-US">
              <a:latin typeface="UT Sans" panose="00000500000000000000" pitchFamily="50" charset="0"/>
            </a:endParaRPr>
          </a:p>
        </p:txBody>
      </p:sp>
      <p:sp>
        <p:nvSpPr>
          <p:cNvPr id="47107" name="Date Placeholder 3"/>
          <p:cNvSpPr>
            <a:spLocks noGrp="1"/>
          </p:cNvSpPr>
          <p:nvPr>
            <p:ph type="dt" sz="half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7711145C-553C-4AC0-A13C-DF59C92BE6E1}" type="datetime1">
              <a:rPr lang="en-US" smtClean="0"/>
              <a:t>11/4/2019</a:t>
            </a:fld>
            <a:endParaRPr lang="en-US"/>
          </a:p>
        </p:txBody>
      </p:sp>
      <p:sp>
        <p:nvSpPr>
          <p:cNvPr id="47108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/>
              <a:t>Modele SPICE - Cursul 3</a:t>
            </a:r>
          </a:p>
        </p:txBody>
      </p:sp>
      <p:sp>
        <p:nvSpPr>
          <p:cNvPr id="47109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47875C6-91A6-4023-99C3-73F1E76813D7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pic>
        <p:nvPicPr>
          <p:cNvPr id="583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" y="2559756"/>
            <a:ext cx="4267200" cy="3002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375" name="TextBox 7"/>
          <p:cNvSpPr txBox="1">
            <a:spLocks noChangeArrowheads="1"/>
          </p:cNvSpPr>
          <p:nvPr/>
        </p:nvSpPr>
        <p:spPr bwMode="auto">
          <a:xfrm>
            <a:off x="4495800" y="2514600"/>
            <a:ext cx="38862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>
                <a:latin typeface="UT Sans" panose="00000500000000000000" pitchFamily="50" charset="0"/>
              </a:rPr>
              <a:t>Descrierea TEC-J:</a:t>
            </a:r>
          </a:p>
          <a:p>
            <a:pPr>
              <a:buFont typeface="Arial" charset="0"/>
              <a:buChar char="•"/>
            </a:pPr>
            <a:r>
              <a:rPr lang="ro-RO">
                <a:latin typeface="UT Sans" panose="00000500000000000000" pitchFamily="50" charset="0"/>
              </a:rPr>
              <a:t> Cu instrucțiunea </a:t>
            </a:r>
            <a:r>
              <a:rPr lang="ro-RO" b="1">
                <a:solidFill>
                  <a:srgbClr val="FF0000"/>
                </a:solidFill>
                <a:latin typeface="UT Sans" panose="00000500000000000000" pitchFamily="50" charset="0"/>
              </a:rPr>
              <a:t>.model</a:t>
            </a:r>
            <a:endParaRPr lang="en-US" b="1">
              <a:solidFill>
                <a:srgbClr val="FF0000"/>
              </a:solidFill>
              <a:latin typeface="UT Sans" panose="00000500000000000000" pitchFamily="50" charset="0"/>
            </a:endParaRPr>
          </a:p>
          <a:p>
            <a:r>
              <a:rPr lang="en-US">
                <a:latin typeface="UT Sans" panose="00000500000000000000" pitchFamily="50" charset="0"/>
              </a:rPr>
              <a:t>J1     2     1     3     TEC-J-n</a:t>
            </a:r>
          </a:p>
          <a:p>
            <a:r>
              <a:rPr lang="en-US">
                <a:latin typeface="UT Sans" panose="00000500000000000000" pitchFamily="50" charset="0"/>
              </a:rPr>
              <a:t>.model     TEC-J-n     NJF(VTO=-4)</a:t>
            </a:r>
          </a:p>
          <a:p>
            <a:endParaRPr lang="en-US">
              <a:latin typeface="UT Sans" panose="00000500000000000000" pitchFamily="50" charset="0"/>
            </a:endParaRPr>
          </a:p>
          <a:p>
            <a:pPr>
              <a:buFont typeface="Arial" charset="0"/>
              <a:buChar char="•"/>
            </a:pPr>
            <a:r>
              <a:rPr lang="ro-RO">
                <a:latin typeface="UT Sans" panose="00000500000000000000" pitchFamily="50" charset="0"/>
              </a:rPr>
              <a:t> </a:t>
            </a:r>
            <a:r>
              <a:rPr lang="en-US">
                <a:latin typeface="UT Sans" panose="00000500000000000000" pitchFamily="50" charset="0"/>
              </a:rPr>
              <a:t>Sau utiliz</a:t>
            </a:r>
            <a:r>
              <a:rPr lang="ro-RO">
                <a:latin typeface="UT Sans" panose="00000500000000000000" pitchFamily="50" charset="0"/>
              </a:rPr>
              <a:t>â</a:t>
            </a:r>
            <a:r>
              <a:rPr lang="en-US">
                <a:latin typeface="UT Sans" panose="00000500000000000000" pitchFamily="50" charset="0"/>
              </a:rPr>
              <a:t>nd instruc</a:t>
            </a:r>
            <a:r>
              <a:rPr lang="ro-RO">
                <a:latin typeface="UT Sans" panose="00000500000000000000" pitchFamily="50" charset="0"/>
              </a:rPr>
              <a:t>ț</a:t>
            </a:r>
            <a:r>
              <a:rPr lang="en-US">
                <a:latin typeface="UT Sans" panose="00000500000000000000" pitchFamily="50" charset="0"/>
              </a:rPr>
              <a:t>iunea </a:t>
            </a:r>
            <a:r>
              <a:rPr lang="ro-RO" b="1">
                <a:solidFill>
                  <a:srgbClr val="FF0000"/>
                </a:solidFill>
                <a:latin typeface="UT Sans" panose="00000500000000000000" pitchFamily="50" charset="0"/>
              </a:rPr>
              <a:t>.LIB</a:t>
            </a:r>
          </a:p>
          <a:p>
            <a:endParaRPr lang="ro-RO">
              <a:latin typeface="UT Sans" panose="00000500000000000000" pitchFamily="50" charset="0"/>
            </a:endParaRPr>
          </a:p>
          <a:p>
            <a:r>
              <a:rPr lang="en-US">
                <a:latin typeface="UT Sans" panose="00000500000000000000" pitchFamily="50" charset="0"/>
              </a:rPr>
              <a:t>J1     2     1     3     J2N3819</a:t>
            </a:r>
          </a:p>
          <a:p>
            <a:r>
              <a:rPr lang="ro-RO">
                <a:latin typeface="UT Sans" panose="00000500000000000000" pitchFamily="50" charset="0"/>
              </a:rPr>
              <a:t>.LIB     C:</a:t>
            </a:r>
            <a:r>
              <a:rPr lang="en-US">
                <a:latin typeface="UT Sans" panose="00000500000000000000" pitchFamily="50" charset="0"/>
              </a:rPr>
              <a:t>\PSPICE\tec-j.lib</a:t>
            </a:r>
          </a:p>
        </p:txBody>
      </p:sp>
      <p:sp>
        <p:nvSpPr>
          <p:cNvPr id="58376" name="TextBox 8"/>
          <p:cNvSpPr txBox="1">
            <a:spLocks noChangeArrowheads="1"/>
          </p:cNvSpPr>
          <p:nvPr/>
        </p:nvSpPr>
        <p:spPr bwMode="auto">
          <a:xfrm>
            <a:off x="228600" y="6030912"/>
            <a:ext cx="7848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>
                <a:solidFill>
                  <a:srgbClr val="0070C0"/>
                </a:solidFill>
                <a:latin typeface="UT Sans" panose="00000500000000000000" pitchFamily="50" charset="0"/>
              </a:rPr>
              <a:t>Observa</a:t>
            </a:r>
            <a:r>
              <a:rPr lang="ro-RO">
                <a:solidFill>
                  <a:srgbClr val="0070C0"/>
                </a:solidFill>
                <a:latin typeface="UT Sans" panose="00000500000000000000" pitchFamily="50" charset="0"/>
              </a:rPr>
              <a:t>ție: La TEC-J cu canal p, în descrierea modelului apare PJF în loc de NJF.</a:t>
            </a:r>
            <a:endParaRPr lang="en-US">
              <a:solidFill>
                <a:srgbClr val="0070C0"/>
              </a:solidFill>
              <a:latin typeface="UT Sans" panose="000005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723596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>
                <a:latin typeface="UT Sans" panose="00000500000000000000" pitchFamily="50" charset="0"/>
              </a:rPr>
              <a:t>Descrierea elementelor de circuit</a:t>
            </a:r>
            <a:br>
              <a:rPr lang="ro-RO" sz="3600">
                <a:latin typeface="UT Sans" panose="00000500000000000000" pitchFamily="50" charset="0"/>
              </a:rPr>
            </a:br>
            <a:r>
              <a:rPr lang="en-US" sz="2800">
                <a:latin typeface="UT Sans" panose="00000500000000000000" pitchFamily="50" charset="0"/>
              </a:rPr>
              <a:t>TEC-J</a:t>
            </a:r>
          </a:p>
        </p:txBody>
      </p:sp>
      <p:sp>
        <p:nvSpPr>
          <p:cNvPr id="5939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o-RO" sz="2400" b="1">
                <a:solidFill>
                  <a:srgbClr val="002060"/>
                </a:solidFill>
                <a:latin typeface="UT Sans" panose="00000500000000000000" pitchFamily="50" charset="0"/>
              </a:rPr>
              <a:t>Determinarea PSF-ului</a:t>
            </a:r>
          </a:p>
          <a:p>
            <a:pPr eaLnBrk="1" hangingPunct="1">
              <a:buFontTx/>
              <a:buNone/>
            </a:pPr>
            <a:endParaRPr lang="ro-RO" sz="1600">
              <a:solidFill>
                <a:srgbClr val="002060"/>
              </a:solidFill>
              <a:latin typeface="UT Sans" panose="00000500000000000000" pitchFamily="50" charset="0"/>
            </a:endParaRPr>
          </a:p>
          <a:p>
            <a:pPr eaLnBrk="1" hangingPunct="1">
              <a:buFontTx/>
              <a:buNone/>
            </a:pPr>
            <a:r>
              <a:rPr lang="en-US" sz="1600">
                <a:solidFill>
                  <a:srgbClr val="002060"/>
                </a:solidFill>
                <a:latin typeface="UT Sans" panose="00000500000000000000" pitchFamily="50" charset="0"/>
              </a:rPr>
              <a:t>PSF-ul TEC-J</a:t>
            </a:r>
          </a:p>
          <a:p>
            <a:pPr eaLnBrk="1" hangingPunct="1">
              <a:buFontTx/>
              <a:buNone/>
            </a:pPr>
            <a:r>
              <a:rPr lang="en-US" sz="1600">
                <a:solidFill>
                  <a:srgbClr val="002060"/>
                </a:solidFill>
                <a:latin typeface="UT Sans" panose="00000500000000000000" pitchFamily="50" charset="0"/>
              </a:rPr>
              <a:t>R1	3	0	2k</a:t>
            </a:r>
          </a:p>
          <a:p>
            <a:pPr eaLnBrk="1" hangingPunct="1">
              <a:buFontTx/>
              <a:buNone/>
            </a:pPr>
            <a:r>
              <a:rPr lang="en-US" sz="1600">
                <a:solidFill>
                  <a:srgbClr val="002060"/>
                </a:solidFill>
                <a:latin typeface="UT Sans" panose="00000500000000000000" pitchFamily="50" charset="0"/>
              </a:rPr>
              <a:t>R2	1	0	1MEG</a:t>
            </a:r>
          </a:p>
          <a:p>
            <a:pPr eaLnBrk="1" hangingPunct="1">
              <a:buFontTx/>
              <a:buNone/>
            </a:pPr>
            <a:r>
              <a:rPr lang="en-US" sz="1600">
                <a:solidFill>
                  <a:srgbClr val="002060"/>
                </a:solidFill>
                <a:latin typeface="UT Sans" panose="00000500000000000000" pitchFamily="50" charset="0"/>
              </a:rPr>
              <a:t>R3	4	2	10K</a:t>
            </a:r>
          </a:p>
          <a:p>
            <a:pPr eaLnBrk="1" hangingPunct="1">
              <a:buFontTx/>
              <a:buNone/>
            </a:pPr>
            <a:r>
              <a:rPr lang="en-US" sz="1600">
                <a:solidFill>
                  <a:srgbClr val="002060"/>
                </a:solidFill>
                <a:latin typeface="UT Sans" panose="00000500000000000000" pitchFamily="50" charset="0"/>
              </a:rPr>
              <a:t>J1	2	1	3	TEC-J-n</a:t>
            </a:r>
          </a:p>
          <a:p>
            <a:pPr eaLnBrk="1" hangingPunct="1">
              <a:buFontTx/>
              <a:buNone/>
            </a:pPr>
            <a:r>
              <a:rPr lang="en-US" sz="1600">
                <a:solidFill>
                  <a:srgbClr val="002060"/>
                </a:solidFill>
                <a:latin typeface="UT Sans" panose="00000500000000000000" pitchFamily="50" charset="0"/>
              </a:rPr>
              <a:t>.model	TEC-J-n	NJF(VTO=-4)</a:t>
            </a:r>
          </a:p>
          <a:p>
            <a:pPr eaLnBrk="1" hangingPunct="1">
              <a:buFontTx/>
              <a:buNone/>
            </a:pPr>
            <a:r>
              <a:rPr lang="en-US" sz="1600">
                <a:solidFill>
                  <a:srgbClr val="002060"/>
                </a:solidFill>
                <a:latin typeface="UT Sans" panose="00000500000000000000" pitchFamily="50" charset="0"/>
              </a:rPr>
              <a:t>*J1	2	1	3	J2N3819</a:t>
            </a:r>
          </a:p>
          <a:p>
            <a:pPr eaLnBrk="1" hangingPunct="1">
              <a:buFontTx/>
              <a:buNone/>
            </a:pPr>
            <a:r>
              <a:rPr lang="en-US" sz="1600">
                <a:solidFill>
                  <a:srgbClr val="002060"/>
                </a:solidFill>
                <a:latin typeface="UT Sans" panose="00000500000000000000" pitchFamily="50" charset="0"/>
              </a:rPr>
              <a:t>*.LIB	EVAL.LIB</a:t>
            </a:r>
          </a:p>
          <a:p>
            <a:pPr eaLnBrk="1" hangingPunct="1">
              <a:buFontTx/>
              <a:buNone/>
            </a:pPr>
            <a:r>
              <a:rPr lang="en-US" sz="1600">
                <a:solidFill>
                  <a:srgbClr val="002060"/>
                </a:solidFill>
                <a:latin typeface="UT Sans" panose="00000500000000000000" pitchFamily="50" charset="0"/>
              </a:rPr>
              <a:t>Vdd	4	0	DC	12</a:t>
            </a:r>
          </a:p>
          <a:p>
            <a:pPr eaLnBrk="1" hangingPunct="1">
              <a:buFontTx/>
              <a:buNone/>
            </a:pPr>
            <a:r>
              <a:rPr lang="en-US" sz="1600">
                <a:solidFill>
                  <a:srgbClr val="002060"/>
                </a:solidFill>
                <a:latin typeface="UT Sans" panose="00000500000000000000" pitchFamily="50" charset="0"/>
              </a:rPr>
              <a:t>.DC	Vdd	12	12	1</a:t>
            </a:r>
          </a:p>
          <a:p>
            <a:pPr eaLnBrk="1" hangingPunct="1">
              <a:buFontTx/>
              <a:buNone/>
            </a:pPr>
            <a:r>
              <a:rPr lang="en-US" sz="1600">
                <a:solidFill>
                  <a:srgbClr val="002060"/>
                </a:solidFill>
                <a:latin typeface="UT Sans" panose="00000500000000000000" pitchFamily="50" charset="0"/>
              </a:rPr>
              <a:t>.PRINT DC ID(J1) IS(J1) V(1,3) V(2,3)</a:t>
            </a:r>
          </a:p>
          <a:p>
            <a:pPr eaLnBrk="1" hangingPunct="1">
              <a:buFontTx/>
              <a:buNone/>
            </a:pPr>
            <a:r>
              <a:rPr lang="en-US" sz="1600">
                <a:solidFill>
                  <a:srgbClr val="002060"/>
                </a:solidFill>
                <a:latin typeface="UT Sans" panose="00000500000000000000" pitchFamily="50" charset="0"/>
              </a:rPr>
              <a:t>.END</a:t>
            </a:r>
          </a:p>
        </p:txBody>
      </p:sp>
      <p:sp>
        <p:nvSpPr>
          <p:cNvPr id="48131" name="Date Placeholder 3"/>
          <p:cNvSpPr>
            <a:spLocks noGrp="1"/>
          </p:cNvSpPr>
          <p:nvPr>
            <p:ph type="dt" sz="half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E21B6DE-671A-4E64-8649-CE9EDCFF7E2C}" type="datetime1">
              <a:rPr lang="en-US" smtClean="0"/>
              <a:t>11/4/2019</a:t>
            </a:fld>
            <a:endParaRPr lang="en-US"/>
          </a:p>
        </p:txBody>
      </p:sp>
      <p:sp>
        <p:nvSpPr>
          <p:cNvPr id="48132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/>
              <a:t>Modele SPICE - Cursul 3</a:t>
            </a:r>
          </a:p>
        </p:txBody>
      </p:sp>
      <p:sp>
        <p:nvSpPr>
          <p:cNvPr id="48133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0D723074-E2D5-4592-9606-C24665987735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pic>
        <p:nvPicPr>
          <p:cNvPr id="593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69568" y="1676400"/>
            <a:ext cx="3898232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049946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>
                <a:latin typeface="UT Sans" panose="00000500000000000000" pitchFamily="50" charset="0"/>
              </a:rPr>
              <a:t>Descrierea elementelor de circuit</a:t>
            </a:r>
            <a:br>
              <a:rPr lang="ro-RO" sz="3600">
                <a:latin typeface="UT Sans" panose="00000500000000000000" pitchFamily="50" charset="0"/>
              </a:rPr>
            </a:br>
            <a:r>
              <a:rPr lang="ro-RO" sz="2800">
                <a:latin typeface="UT Sans" panose="00000500000000000000" pitchFamily="50" charset="0"/>
              </a:rPr>
              <a:t>REZISTOARE</a:t>
            </a:r>
            <a:endParaRPr lang="en-US" sz="2800">
              <a:latin typeface="UT Sans" panose="00000500000000000000" pitchFamily="50" charset="0"/>
            </a:endParaRPr>
          </a:p>
        </p:txBody>
      </p:sp>
      <p:sp>
        <p:nvSpPr>
          <p:cNvPr id="34817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endParaRPr lang="ro-RO">
              <a:latin typeface="UT Sans" panose="00000500000000000000" pitchFamily="50" charset="0"/>
            </a:endParaRPr>
          </a:p>
          <a:p>
            <a:pPr eaLnBrk="1" hangingPunct="1">
              <a:buFontTx/>
              <a:buNone/>
            </a:pPr>
            <a:endParaRPr lang="ro-RO">
              <a:latin typeface="UT Sans" panose="00000500000000000000" pitchFamily="50" charset="0"/>
            </a:endParaRPr>
          </a:p>
          <a:p>
            <a:pPr eaLnBrk="1" hangingPunct="1">
              <a:buFontTx/>
              <a:buNone/>
            </a:pPr>
            <a:endParaRPr lang="ro-RO">
              <a:latin typeface="UT Sans" panose="00000500000000000000" pitchFamily="50" charset="0"/>
            </a:endParaRPr>
          </a:p>
          <a:p>
            <a:pPr eaLnBrk="1" hangingPunct="1">
              <a:buFontTx/>
              <a:buNone/>
            </a:pPr>
            <a:endParaRPr lang="ro-RO">
              <a:latin typeface="UT Sans" panose="00000500000000000000" pitchFamily="50" charset="0"/>
            </a:endParaRPr>
          </a:p>
          <a:p>
            <a:pPr algn="ctr" eaLnBrk="1" hangingPunct="1">
              <a:buFontTx/>
              <a:buNone/>
            </a:pPr>
            <a:endParaRPr lang="ro-RO" sz="2400" b="1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T Sans" panose="00000500000000000000" pitchFamily="50" charset="0"/>
            </a:endParaRPr>
          </a:p>
          <a:p>
            <a:pPr algn="ctr" eaLnBrk="1" hangingPunct="1">
              <a:buFontTx/>
              <a:buNone/>
            </a:pPr>
            <a:r>
              <a:rPr lang="ro-RO" sz="2400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 Sans" panose="00000500000000000000" pitchFamily="50" charset="0"/>
              </a:rPr>
              <a:t>R</a:t>
            </a:r>
            <a:r>
              <a:rPr lang="ro-RO" sz="2400" i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 Sans" panose="00000500000000000000" pitchFamily="50" charset="0"/>
              </a:rPr>
              <a:t>nume</a:t>
            </a:r>
            <a:r>
              <a:rPr lang="ro-RO" sz="24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 Sans" panose="00000500000000000000" pitchFamily="50" charset="0"/>
              </a:rPr>
              <a:t>   </a:t>
            </a:r>
            <a:r>
              <a:rPr lang="ro-RO" sz="2400" i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 Sans" panose="00000500000000000000" pitchFamily="50" charset="0"/>
              </a:rPr>
              <a:t>nod</a:t>
            </a:r>
            <a:r>
              <a:rPr lang="ro-RO" sz="24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 Sans" panose="00000500000000000000" pitchFamily="50" charset="0"/>
              </a:rPr>
              <a:t>1   </a:t>
            </a:r>
            <a:r>
              <a:rPr lang="ro-RO" sz="2400" i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 Sans" panose="00000500000000000000" pitchFamily="50" charset="0"/>
              </a:rPr>
              <a:t>nod</a:t>
            </a:r>
            <a:r>
              <a:rPr lang="ro-RO" sz="24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 Sans" panose="00000500000000000000" pitchFamily="50" charset="0"/>
              </a:rPr>
              <a:t>2   </a:t>
            </a:r>
            <a:r>
              <a:rPr lang="ro-RO" sz="2400" i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 Sans" panose="00000500000000000000" pitchFamily="50" charset="0"/>
              </a:rPr>
              <a:t>valoare_r</a:t>
            </a:r>
            <a:r>
              <a:rPr lang="ro-RO" sz="24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 Sans" panose="00000500000000000000" pitchFamily="50" charset="0"/>
              </a:rPr>
              <a:t>   &lt;TC=</a:t>
            </a:r>
            <a:r>
              <a:rPr lang="ro-RO" sz="2400" i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 Sans" panose="00000500000000000000" pitchFamily="50" charset="0"/>
              </a:rPr>
              <a:t>tc</a:t>
            </a:r>
            <a:r>
              <a:rPr lang="ro-RO" sz="24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 Sans" panose="00000500000000000000" pitchFamily="50" charset="0"/>
              </a:rPr>
              <a:t>1, &lt;</a:t>
            </a:r>
            <a:r>
              <a:rPr lang="ro-RO" sz="2400" i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 Sans" panose="00000500000000000000" pitchFamily="50" charset="0"/>
              </a:rPr>
              <a:t> tc</a:t>
            </a:r>
            <a:r>
              <a:rPr lang="ro-RO" sz="24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 Sans" panose="00000500000000000000" pitchFamily="50" charset="0"/>
              </a:rPr>
              <a:t>2&gt;&gt;</a:t>
            </a:r>
          </a:p>
          <a:p>
            <a:pPr marL="0" indent="0" algn="just">
              <a:buNone/>
            </a:pPr>
            <a:endParaRPr lang="ro-RO" b="1">
              <a:solidFill>
                <a:srgbClr val="0070C0"/>
              </a:solidFill>
              <a:latin typeface="UT Sans" panose="00000500000000000000" pitchFamily="50" charset="0"/>
            </a:endParaRPr>
          </a:p>
          <a:p>
            <a:pPr marL="0" indent="0" algn="just">
              <a:buNone/>
            </a:pPr>
            <a:r>
              <a:rPr lang="ro-RO" b="1">
                <a:solidFill>
                  <a:srgbClr val="0070C0"/>
                </a:solidFill>
                <a:latin typeface="UT Sans" panose="00000500000000000000" pitchFamily="50" charset="0"/>
              </a:rPr>
              <a:t>IMPORTANT</a:t>
            </a:r>
            <a:endParaRPr lang="ro-RO">
              <a:solidFill>
                <a:srgbClr val="0070C0"/>
              </a:solidFill>
              <a:latin typeface="UT Sans" panose="00000500000000000000" pitchFamily="50" charset="0"/>
            </a:endParaRPr>
          </a:p>
          <a:p>
            <a:pPr algn="just"/>
            <a:r>
              <a:rPr lang="ro-RO" b="1">
                <a:solidFill>
                  <a:srgbClr val="FF0000"/>
                </a:solidFill>
                <a:latin typeface="UT Sans" panose="00000500000000000000" pitchFamily="50" charset="0"/>
              </a:rPr>
              <a:t>Rezistența</a:t>
            </a:r>
            <a:r>
              <a:rPr lang="ro-RO">
                <a:solidFill>
                  <a:srgbClr val="0070C0"/>
                </a:solidFill>
                <a:latin typeface="UT Sans" panose="00000500000000000000" pitchFamily="50" charset="0"/>
              </a:rPr>
              <a:t> poate fi pozitivă sau negativă dar </a:t>
            </a:r>
            <a:r>
              <a:rPr lang="ro-RO" b="1">
                <a:solidFill>
                  <a:srgbClr val="FF0000"/>
                </a:solidFill>
                <a:latin typeface="UT Sans" panose="00000500000000000000" pitchFamily="50" charset="0"/>
              </a:rPr>
              <a:t>nu poate fi egală cu zero!</a:t>
            </a:r>
            <a:endParaRPr lang="en-US" sz="2800">
              <a:solidFill>
                <a:srgbClr val="0070C0"/>
              </a:solidFill>
              <a:latin typeface="UT Sans" panose="00000500000000000000" pitchFamily="50" charset="0"/>
            </a:endParaRPr>
          </a:p>
        </p:txBody>
      </p:sp>
      <p:sp>
        <p:nvSpPr>
          <p:cNvPr id="27651" name="Date Placeholder 3"/>
          <p:cNvSpPr>
            <a:spLocks noGrp="1"/>
          </p:cNvSpPr>
          <p:nvPr>
            <p:ph type="dt" sz="half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51A58657-4816-4C5E-BC5D-8124E82DA2E4}" type="datetime1">
              <a:rPr lang="en-US" smtClean="0"/>
              <a:t>11/4/2019</a:t>
            </a:fld>
            <a:endParaRPr lang="en-US"/>
          </a:p>
        </p:txBody>
      </p:sp>
      <p:sp>
        <p:nvSpPr>
          <p:cNvPr id="27652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/>
              <a:t>Modele SPICE - Cursul 3</a:t>
            </a:r>
          </a:p>
        </p:txBody>
      </p:sp>
      <p:sp>
        <p:nvSpPr>
          <p:cNvPr id="27653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7CBFBF18-E646-4497-B2E8-E0C8DA0F8CF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34822" name="Picture 2" descr="2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1752751"/>
            <a:ext cx="2895600" cy="1600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3" name="Picture 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89376" y="1709928"/>
            <a:ext cx="2438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ounded Rectangle 1"/>
          <p:cNvSpPr/>
          <p:nvPr/>
        </p:nvSpPr>
        <p:spPr>
          <a:xfrm>
            <a:off x="914400" y="3657449"/>
            <a:ext cx="7315200" cy="609751"/>
          </a:xfrm>
          <a:prstGeom prst="roundRect">
            <a:avLst/>
          </a:prstGeom>
          <a:solidFill>
            <a:schemeClr val="bg1">
              <a:lumMod val="50000"/>
              <a:alpha val="2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28613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>
                <a:latin typeface="UT Sans" panose="00000500000000000000" pitchFamily="50" charset="0"/>
              </a:rPr>
              <a:t>Descrierea elementelor de circuit</a:t>
            </a:r>
            <a:br>
              <a:rPr lang="ro-RO" sz="3600">
                <a:latin typeface="UT Sans" panose="00000500000000000000" pitchFamily="50" charset="0"/>
              </a:rPr>
            </a:br>
            <a:r>
              <a:rPr lang="en-US" sz="2800">
                <a:latin typeface="UT Sans" panose="00000500000000000000" pitchFamily="50" charset="0"/>
              </a:rPr>
              <a:t>TEC-J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o-RO" b="1">
                <a:solidFill>
                  <a:srgbClr val="00B0F0"/>
                </a:solidFill>
                <a:latin typeface="UT Sans" panose="00000500000000000000" pitchFamily="50" charset="0"/>
              </a:rPr>
              <a:t>Rezultate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ro-RO" sz="2000" b="1">
              <a:solidFill>
                <a:srgbClr val="002060"/>
              </a:solidFill>
              <a:latin typeface="UT Sans" panose="00000500000000000000" pitchFamily="50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ro-RO" sz="2000" b="1">
              <a:solidFill>
                <a:srgbClr val="002060"/>
              </a:solidFill>
              <a:latin typeface="UT Sans" panose="00000500000000000000" pitchFamily="50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ro-RO" sz="2000" b="1">
              <a:solidFill>
                <a:srgbClr val="002060"/>
              </a:solidFill>
              <a:latin typeface="UT Sans" panose="00000500000000000000" pitchFamily="50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ro-RO" sz="2000" b="1">
              <a:solidFill>
                <a:srgbClr val="002060"/>
              </a:solidFill>
              <a:latin typeface="UT Sans" panose="00000500000000000000" pitchFamily="50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ro-RO" sz="2000" b="1">
              <a:solidFill>
                <a:srgbClr val="002060"/>
              </a:solidFill>
              <a:latin typeface="UT Sans" panose="00000500000000000000" pitchFamily="50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ro-RO" sz="2000" b="1">
              <a:solidFill>
                <a:srgbClr val="002060"/>
              </a:solidFill>
              <a:latin typeface="UT Sans" panose="00000500000000000000" pitchFamily="50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ro-RO" sz="2000" b="1">
              <a:solidFill>
                <a:srgbClr val="002060"/>
              </a:solidFill>
              <a:latin typeface="UT Sans" panose="00000500000000000000" pitchFamily="50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o-RO" sz="2000" b="1">
                <a:solidFill>
                  <a:srgbClr val="0070C0"/>
                </a:solidFill>
                <a:latin typeface="UT Sans" panose="00000500000000000000" pitchFamily="50" charset="0"/>
              </a:rPr>
              <a:t>Observații:</a:t>
            </a:r>
          </a:p>
          <a:p>
            <a:pPr marL="365760" indent="-256032" eaLnBrk="1" fontAlgn="auto" hangingPunct="1">
              <a:spcAft>
                <a:spcPts val="0"/>
              </a:spcAft>
              <a:buFontTx/>
              <a:buAutoNum type="arabicPeriod"/>
              <a:defRPr/>
            </a:pPr>
            <a:r>
              <a:rPr lang="ro-RO" sz="2000">
                <a:solidFill>
                  <a:srgbClr val="0070C0"/>
                </a:solidFill>
                <a:latin typeface="UT Sans" panose="00000500000000000000" pitchFamily="50" charset="0"/>
              </a:rPr>
              <a:t>Curentul de sursă </a:t>
            </a:r>
            <a:r>
              <a:rPr lang="ro-RO" sz="2000" b="1">
                <a:solidFill>
                  <a:srgbClr val="0070C0"/>
                </a:solidFill>
                <a:latin typeface="UT Sans" panose="00000500000000000000" pitchFamily="50" charset="0"/>
              </a:rPr>
              <a:t>IS</a:t>
            </a:r>
            <a:r>
              <a:rPr lang="ro-RO" sz="2000">
                <a:solidFill>
                  <a:srgbClr val="0070C0"/>
                </a:solidFill>
                <a:latin typeface="UT Sans" panose="00000500000000000000" pitchFamily="50" charset="0"/>
              </a:rPr>
              <a:t> este raportat cu semnul minus deoarece se consideră că sensul pozitiv intră în tranzistor iar în circuit sensul curentului de sursă este invers</a:t>
            </a:r>
            <a:r>
              <a:rPr lang="en-US" sz="2000">
                <a:solidFill>
                  <a:srgbClr val="0070C0"/>
                </a:solidFill>
                <a:latin typeface="UT Sans" panose="00000500000000000000" pitchFamily="50" charset="0"/>
              </a:rPr>
              <a:t>;</a:t>
            </a:r>
            <a:endParaRPr lang="ro-RO" sz="2000">
              <a:solidFill>
                <a:srgbClr val="0070C0"/>
              </a:solidFill>
              <a:latin typeface="UT Sans" panose="00000500000000000000" pitchFamily="50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Tx/>
              <a:buAutoNum type="arabicPeriod"/>
              <a:defRPr/>
            </a:pPr>
            <a:r>
              <a:rPr lang="ro-RO" sz="2000">
                <a:solidFill>
                  <a:srgbClr val="0070C0"/>
                </a:solidFill>
                <a:latin typeface="UT Sans" panose="00000500000000000000" pitchFamily="50" charset="0"/>
              </a:rPr>
              <a:t>Curentul de drenă </a:t>
            </a:r>
            <a:r>
              <a:rPr lang="ro-RO" sz="2000" b="1">
                <a:solidFill>
                  <a:srgbClr val="0070C0"/>
                </a:solidFill>
                <a:latin typeface="UT Sans" panose="00000500000000000000" pitchFamily="50" charset="0"/>
              </a:rPr>
              <a:t>ID=</a:t>
            </a:r>
            <a:r>
              <a:rPr lang="en-US" sz="2000" b="1">
                <a:solidFill>
                  <a:srgbClr val="0070C0"/>
                </a:solidFill>
                <a:latin typeface="UT Sans" panose="00000500000000000000" pitchFamily="50" charset="0"/>
              </a:rPr>
              <a:t>|</a:t>
            </a:r>
            <a:r>
              <a:rPr lang="ro-RO" sz="2000" b="1">
                <a:solidFill>
                  <a:srgbClr val="0070C0"/>
                </a:solidFill>
                <a:latin typeface="UT Sans" panose="00000500000000000000" pitchFamily="50" charset="0"/>
              </a:rPr>
              <a:t>IS</a:t>
            </a:r>
            <a:r>
              <a:rPr lang="en-US" sz="2000" b="1">
                <a:solidFill>
                  <a:srgbClr val="0070C0"/>
                </a:solidFill>
                <a:latin typeface="UT Sans" panose="00000500000000000000" pitchFamily="50" charset="0"/>
              </a:rPr>
              <a:t>|</a:t>
            </a:r>
          </a:p>
        </p:txBody>
      </p:sp>
      <p:sp>
        <p:nvSpPr>
          <p:cNvPr id="49155" name="Date Placeholder 3"/>
          <p:cNvSpPr>
            <a:spLocks noGrp="1"/>
          </p:cNvSpPr>
          <p:nvPr>
            <p:ph type="dt" sz="half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9F70F8B-D9AE-44AC-9911-2655283406F1}" type="datetime1">
              <a:rPr lang="en-US" smtClean="0"/>
              <a:t>11/4/2019</a:t>
            </a:fld>
            <a:endParaRPr lang="en-US"/>
          </a:p>
        </p:txBody>
      </p:sp>
      <p:sp>
        <p:nvSpPr>
          <p:cNvPr id="49156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/>
              <a:t>Modele SPICE - Cursul 3</a:t>
            </a:r>
          </a:p>
        </p:txBody>
      </p:sp>
      <p:sp>
        <p:nvSpPr>
          <p:cNvPr id="49157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1291313-F628-424C-8891-EBB7E718A433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9009590"/>
              </p:ext>
            </p:extLst>
          </p:nvPr>
        </p:nvGraphicFramePr>
        <p:xfrm>
          <a:off x="228600" y="2497521"/>
          <a:ext cx="8686799" cy="186295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058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0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0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02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202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85799">
                <a:tc>
                  <a:txBody>
                    <a:bodyPr/>
                    <a:lstStyle/>
                    <a:p>
                      <a:pPr algn="ctr"/>
                      <a:r>
                        <a:rPr lang="ro-RO" sz="2000">
                          <a:latin typeface="UT Sans" panose="00000500000000000000" pitchFamily="50" charset="0"/>
                        </a:rPr>
                        <a:t>Caz</a:t>
                      </a:r>
                      <a:endParaRPr lang="en-US" sz="2000">
                        <a:latin typeface="UT Sans" panose="00000500000000000000" pitchFamily="50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latin typeface="UT Sans" panose="00000500000000000000" pitchFamily="50" charset="0"/>
                        </a:rPr>
                        <a:t>ID(J1)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latin typeface="UT Sans" panose="00000500000000000000" pitchFamily="50" charset="0"/>
                        </a:rPr>
                        <a:t>IS(J1)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2000">
                          <a:latin typeface="UT Sans" panose="00000500000000000000" pitchFamily="50" charset="0"/>
                        </a:rPr>
                        <a:t>V</a:t>
                      </a:r>
                      <a:r>
                        <a:rPr lang="ro-RO" sz="2000" baseline="-25000">
                          <a:latin typeface="UT Sans" panose="00000500000000000000" pitchFamily="50" charset="0"/>
                        </a:rPr>
                        <a:t>GS</a:t>
                      </a:r>
                      <a:r>
                        <a:rPr lang="ro-RO" sz="2000">
                          <a:latin typeface="UT Sans" panose="00000500000000000000" pitchFamily="50" charset="0"/>
                        </a:rPr>
                        <a:t>=</a:t>
                      </a:r>
                      <a:r>
                        <a:rPr lang="en-US" sz="2000">
                          <a:latin typeface="UT Sans" panose="00000500000000000000" pitchFamily="50" charset="0"/>
                        </a:rPr>
                        <a:t>V(1,3)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2000">
                          <a:latin typeface="UT Sans" panose="00000500000000000000" pitchFamily="50" charset="0"/>
                        </a:rPr>
                        <a:t>V</a:t>
                      </a:r>
                      <a:r>
                        <a:rPr lang="ro-RO" sz="2000" baseline="-25000">
                          <a:latin typeface="UT Sans" panose="00000500000000000000" pitchFamily="50" charset="0"/>
                        </a:rPr>
                        <a:t>DS</a:t>
                      </a:r>
                      <a:r>
                        <a:rPr lang="ro-RO" sz="2000">
                          <a:latin typeface="UT Sans" panose="00000500000000000000" pitchFamily="50" charset="0"/>
                        </a:rPr>
                        <a:t>=</a:t>
                      </a:r>
                      <a:r>
                        <a:rPr lang="en-US" sz="2000">
                          <a:latin typeface="UT Sans" panose="00000500000000000000" pitchFamily="50" charset="0"/>
                        </a:rPr>
                        <a:t>V(2,3)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8579">
                <a:tc>
                  <a:txBody>
                    <a:bodyPr/>
                    <a:lstStyle/>
                    <a:p>
                      <a:pPr algn="ctr"/>
                      <a:r>
                        <a:rPr lang="ro-RO" sz="24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UT Sans" panose="00000500000000000000" pitchFamily="50" charset="0"/>
                        </a:rPr>
                        <a:t>1</a:t>
                      </a:r>
                      <a:endParaRPr lang="en-US" sz="2400" b="1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UT Sans" panose="00000500000000000000" pitchFamily="50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latin typeface="UT Sans" panose="00000500000000000000" pitchFamily="50" charset="0"/>
                        </a:rPr>
                        <a:t>6.883E-04</a:t>
                      </a:r>
                      <a:endParaRPr lang="en-US" sz="2000">
                        <a:solidFill>
                          <a:srgbClr val="002060"/>
                        </a:solidFill>
                        <a:latin typeface="UT Sans" panose="00000500000000000000" pitchFamily="50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latin typeface="UT Sans" panose="00000500000000000000" pitchFamily="50" charset="0"/>
                        </a:rPr>
                        <a:t>-6.883E-04</a:t>
                      </a:r>
                      <a:endParaRPr lang="en-US" sz="2000">
                        <a:solidFill>
                          <a:srgbClr val="002060"/>
                        </a:solidFill>
                        <a:latin typeface="UT Sans" panose="00000500000000000000" pitchFamily="50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latin typeface="UT Sans" panose="00000500000000000000" pitchFamily="50" charset="0"/>
                        </a:rPr>
                        <a:t>-1.377E+00</a:t>
                      </a:r>
                      <a:endParaRPr lang="en-US" sz="2000">
                        <a:solidFill>
                          <a:srgbClr val="002060"/>
                        </a:solidFill>
                        <a:latin typeface="UT Sans" panose="00000500000000000000" pitchFamily="50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latin typeface="UT Sans" panose="00000500000000000000" pitchFamily="50" charset="0"/>
                        </a:rPr>
                        <a:t>3.741E+00</a:t>
                      </a:r>
                      <a:endParaRPr lang="en-US" sz="2000">
                        <a:solidFill>
                          <a:srgbClr val="002060"/>
                        </a:solidFill>
                        <a:latin typeface="UT Sans" panose="00000500000000000000" pitchFamily="50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8579">
                <a:tc>
                  <a:txBody>
                    <a:bodyPr/>
                    <a:lstStyle/>
                    <a:p>
                      <a:pPr algn="ctr"/>
                      <a:r>
                        <a:rPr lang="ro-RO" sz="24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UT Sans" panose="00000500000000000000" pitchFamily="50" charset="0"/>
                        </a:rPr>
                        <a:t>2</a:t>
                      </a:r>
                      <a:endParaRPr lang="en-US" sz="2400" b="1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UT Sans" panose="00000500000000000000" pitchFamily="50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latin typeface="UT Sans" panose="00000500000000000000" pitchFamily="50" charset="0"/>
                        </a:rPr>
                        <a:t>9.635E-04</a:t>
                      </a:r>
                      <a:endParaRPr lang="en-US" sz="2000">
                        <a:solidFill>
                          <a:srgbClr val="002060"/>
                        </a:solidFill>
                        <a:latin typeface="UT Sans" panose="00000500000000000000" pitchFamily="50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latin typeface="UT Sans" panose="00000500000000000000" pitchFamily="50" charset="0"/>
                        </a:rPr>
                        <a:t>-9.635E-04</a:t>
                      </a:r>
                      <a:endParaRPr lang="en-US" sz="2000">
                        <a:solidFill>
                          <a:srgbClr val="002060"/>
                        </a:solidFill>
                        <a:latin typeface="UT Sans" panose="00000500000000000000" pitchFamily="50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latin typeface="UT Sans" panose="00000500000000000000" pitchFamily="50" charset="0"/>
                        </a:rPr>
                        <a:t>-1.928E+00</a:t>
                      </a:r>
                      <a:endParaRPr lang="en-US" sz="2000">
                        <a:solidFill>
                          <a:srgbClr val="002060"/>
                        </a:solidFill>
                        <a:latin typeface="UT Sans" panose="00000500000000000000" pitchFamily="50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latin typeface="UT Sans" panose="00000500000000000000" pitchFamily="50" charset="0"/>
                        </a:rPr>
                        <a:t>4.335E-01</a:t>
                      </a:r>
                      <a:endParaRPr lang="en-US" sz="2000">
                        <a:solidFill>
                          <a:srgbClr val="002060"/>
                        </a:solidFill>
                        <a:latin typeface="UT Sans" panose="00000500000000000000" pitchFamily="50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96641" y="381000"/>
            <a:ext cx="2647359" cy="1862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3315095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>
                <a:latin typeface="UT Sans" panose="00000500000000000000" pitchFamily="50" charset="0"/>
              </a:rPr>
              <a:t>Descrierea elementelor de circuit</a:t>
            </a:r>
            <a:br>
              <a:rPr lang="ro-RO" sz="3200">
                <a:latin typeface="UT Sans" panose="00000500000000000000" pitchFamily="50" charset="0"/>
              </a:rPr>
            </a:br>
            <a:r>
              <a:rPr lang="en-US" sz="2800">
                <a:latin typeface="UT Sans" panose="00000500000000000000" pitchFamily="50" charset="0"/>
              </a:rPr>
              <a:t>TEC-</a:t>
            </a:r>
            <a:r>
              <a:rPr lang="ro-RO" sz="2800">
                <a:latin typeface="UT Sans" panose="00000500000000000000" pitchFamily="50" charset="0"/>
              </a:rPr>
              <a:t>MOS</a:t>
            </a:r>
            <a:endParaRPr lang="en-US" sz="2800">
              <a:latin typeface="UT Sans" panose="00000500000000000000" pitchFamily="50" charset="0"/>
            </a:endParaRP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endParaRPr lang="ro-RO" b="1">
              <a:latin typeface="UT Sans" panose="00000500000000000000" pitchFamily="50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endParaRPr lang="ro-RO" b="1">
              <a:latin typeface="UT Sans" panose="00000500000000000000" pitchFamily="50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endParaRPr lang="ro-RO" b="1">
              <a:latin typeface="UT Sans" panose="00000500000000000000" pitchFamily="50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endParaRPr lang="ro-RO" b="1">
              <a:latin typeface="UT Sans" panose="00000500000000000000" pitchFamily="50" charset="0"/>
            </a:endParaRPr>
          </a:p>
          <a:p>
            <a:pPr marL="365760" indent="-256032" algn="ctr" eaLnBrk="1" fontAlgn="auto" hangingPunct="1">
              <a:spcAft>
                <a:spcPts val="0"/>
              </a:spcAft>
              <a:buFontTx/>
              <a:buNone/>
              <a:defRPr/>
            </a:pPr>
            <a:endParaRPr lang="ro-RO" sz="2000" b="1">
              <a:solidFill>
                <a:srgbClr val="7030A0"/>
              </a:solidFill>
              <a:latin typeface="UT Sans" panose="00000500000000000000" pitchFamily="50" charset="0"/>
            </a:endParaRPr>
          </a:p>
          <a:p>
            <a:pPr marL="365760" indent="-256032" algn="ctr" eaLnBrk="1" fontAlgn="auto" hangingPunct="1">
              <a:spcAft>
                <a:spcPts val="0"/>
              </a:spcAft>
              <a:buFontTx/>
              <a:buNone/>
              <a:defRPr/>
            </a:pPr>
            <a:endParaRPr lang="ro-RO" sz="2000" b="1">
              <a:solidFill>
                <a:srgbClr val="7030A0"/>
              </a:solidFill>
              <a:latin typeface="UT Sans" panose="00000500000000000000" pitchFamily="50" charset="0"/>
            </a:endParaRPr>
          </a:p>
          <a:p>
            <a:pPr marL="365760" indent="-256032"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200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 Sans" panose="00000500000000000000" pitchFamily="50" charset="0"/>
              </a:rPr>
              <a:t>M</a:t>
            </a:r>
            <a:r>
              <a:rPr lang="en-US" sz="2200" i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 Sans" panose="00000500000000000000" pitchFamily="50" charset="0"/>
              </a:rPr>
              <a:t>nume   nD   nG   nS    nB   MODEL_nume</a:t>
            </a:r>
            <a:r>
              <a:rPr lang="ro-RO" sz="2200" i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 Sans" panose="00000500000000000000" pitchFamily="50" charset="0"/>
              </a:rPr>
              <a:t> </a:t>
            </a:r>
            <a:r>
              <a:rPr lang="en-US" sz="2200" i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 Sans" panose="00000500000000000000" pitchFamily="50" charset="0"/>
              </a:rPr>
              <a:t>&lt;</a:t>
            </a:r>
            <a:r>
              <a:rPr lang="en-US" sz="22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 Sans" panose="00000500000000000000" pitchFamily="50" charset="0"/>
              </a:rPr>
              <a:t>L=</a:t>
            </a:r>
            <a:r>
              <a:rPr lang="en-US" sz="2200" i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 Sans" panose="00000500000000000000" pitchFamily="50" charset="0"/>
              </a:rPr>
              <a:t>L&lt;</a:t>
            </a:r>
            <a:r>
              <a:rPr lang="en-US" sz="22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 Sans" panose="00000500000000000000" pitchFamily="50" charset="0"/>
              </a:rPr>
              <a:t>W=</a:t>
            </a:r>
            <a:r>
              <a:rPr lang="en-US" sz="2200" i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 Sans" panose="00000500000000000000" pitchFamily="50" charset="0"/>
              </a:rPr>
              <a:t>W…&gt;&gt;</a:t>
            </a:r>
            <a:endParaRPr lang="ro-RO" sz="2200" i="1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T Sans" panose="00000500000000000000" pitchFamily="50" charset="0"/>
            </a:endParaRPr>
          </a:p>
          <a:p>
            <a:pPr marL="365760" indent="-256032" algn="just" eaLnBrk="1" fontAlgn="auto" hangingPunct="1">
              <a:spcAft>
                <a:spcPts val="0"/>
              </a:spcAft>
              <a:buFontTx/>
              <a:buNone/>
              <a:defRPr/>
            </a:pPr>
            <a:endParaRPr lang="ro-RO" sz="1100">
              <a:solidFill>
                <a:srgbClr val="0070C0"/>
              </a:solidFill>
              <a:latin typeface="UT Sans" panose="00000500000000000000" pitchFamily="50" charset="0"/>
            </a:endParaRPr>
          </a:p>
          <a:p>
            <a:pPr marL="365760" indent="-256032" algn="just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o-RO" sz="2000">
                <a:solidFill>
                  <a:srgbClr val="0070C0"/>
                </a:solidFill>
                <a:latin typeface="UT Sans" panose="00000500000000000000" pitchFamily="50" charset="0"/>
              </a:rPr>
              <a:t>Observații:</a:t>
            </a:r>
          </a:p>
          <a:p>
            <a:pPr marL="365760" indent="-256032" algn="just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o-RO" sz="2000">
                <a:solidFill>
                  <a:srgbClr val="0070C0"/>
                </a:solidFill>
                <a:latin typeface="UT Sans" panose="00000500000000000000" pitchFamily="50" charset="0"/>
              </a:rPr>
              <a:t>	Numele modelului (</a:t>
            </a:r>
            <a:r>
              <a:rPr lang="ro-RO" sz="2000" i="1">
                <a:solidFill>
                  <a:srgbClr val="0070C0"/>
                </a:solidFill>
                <a:latin typeface="UT Sans" panose="00000500000000000000" pitchFamily="50" charset="0"/>
              </a:rPr>
              <a:t>MODEL_nume</a:t>
            </a:r>
            <a:r>
              <a:rPr lang="ro-RO" sz="2000">
                <a:solidFill>
                  <a:srgbClr val="0070C0"/>
                </a:solidFill>
                <a:latin typeface="UT Sans" panose="00000500000000000000" pitchFamily="50" charset="0"/>
              </a:rPr>
              <a:t>) se poate specifica prin declarațiile:</a:t>
            </a:r>
          </a:p>
          <a:p>
            <a:pPr marL="365760" indent="-256032" algn="just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o-RO" sz="2000" b="1">
                <a:solidFill>
                  <a:srgbClr val="0070C0"/>
                </a:solidFill>
                <a:latin typeface="UT Sans" panose="00000500000000000000" pitchFamily="50" charset="0"/>
              </a:rPr>
              <a:t>	.MODEL </a:t>
            </a:r>
            <a:r>
              <a:rPr lang="ro-RO" sz="2000">
                <a:solidFill>
                  <a:srgbClr val="0070C0"/>
                </a:solidFill>
                <a:latin typeface="UT Sans" panose="00000500000000000000" pitchFamily="50" charset="0"/>
              </a:rPr>
              <a:t>– descrierea modelului</a:t>
            </a:r>
          </a:p>
          <a:p>
            <a:pPr marL="365760" indent="-256032" algn="just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o-RO" sz="2000" b="1">
                <a:solidFill>
                  <a:srgbClr val="0070C0"/>
                </a:solidFill>
                <a:latin typeface="UT Sans" panose="00000500000000000000" pitchFamily="50" charset="0"/>
              </a:rPr>
              <a:t>	.LIB </a:t>
            </a:r>
            <a:r>
              <a:rPr lang="ro-RO" sz="2000">
                <a:solidFill>
                  <a:srgbClr val="0070C0"/>
                </a:solidFill>
                <a:latin typeface="UT Sans" panose="00000500000000000000" pitchFamily="50" charset="0"/>
              </a:rPr>
              <a:t>– căutarea modelului într-o bibliotecă de modele</a:t>
            </a:r>
            <a:endParaRPr lang="en-US" sz="2000">
              <a:solidFill>
                <a:srgbClr val="0070C0"/>
              </a:solidFill>
              <a:latin typeface="UT Sans" panose="00000500000000000000" pitchFamily="50" charset="0"/>
            </a:endParaRPr>
          </a:p>
        </p:txBody>
      </p:sp>
      <p:sp>
        <p:nvSpPr>
          <p:cNvPr id="50179" name="Date Placeholder 3"/>
          <p:cNvSpPr>
            <a:spLocks noGrp="1"/>
          </p:cNvSpPr>
          <p:nvPr>
            <p:ph type="dt" sz="half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2D310F2C-3A90-449F-A1D0-56ACDF4334CE}" type="datetime1">
              <a:rPr lang="en-US" smtClean="0"/>
              <a:t>11/4/2019</a:t>
            </a:fld>
            <a:endParaRPr lang="en-US"/>
          </a:p>
        </p:txBody>
      </p:sp>
      <p:sp>
        <p:nvSpPr>
          <p:cNvPr id="50180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/>
              <a:t>Modele SPICE - Cursul 3</a:t>
            </a:r>
          </a:p>
        </p:txBody>
      </p:sp>
      <p:sp>
        <p:nvSpPr>
          <p:cNvPr id="50181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5455A896-2D70-49EE-AC81-A8A3AB9F1790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pic>
        <p:nvPicPr>
          <p:cNvPr id="61446" name="Picture 2" descr="3-10-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676400"/>
            <a:ext cx="3487738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47" name="Picture 3" descr="3-10-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29200" y="1752600"/>
            <a:ext cx="3487738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ounded Rectangle 8"/>
          <p:cNvSpPr/>
          <p:nvPr/>
        </p:nvSpPr>
        <p:spPr>
          <a:xfrm>
            <a:off x="609600" y="4038449"/>
            <a:ext cx="7907338" cy="609751"/>
          </a:xfrm>
          <a:prstGeom prst="roundRect">
            <a:avLst/>
          </a:prstGeom>
          <a:solidFill>
            <a:schemeClr val="bg1">
              <a:lumMod val="50000"/>
              <a:alpha val="2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8131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>
                <a:latin typeface="UT Sans" panose="00000500000000000000" pitchFamily="50" charset="0"/>
              </a:rPr>
              <a:t>Descrierea elementelor de circuit</a:t>
            </a:r>
            <a:br>
              <a:rPr lang="ro-RO" sz="3600">
                <a:latin typeface="UT Sans" panose="00000500000000000000" pitchFamily="50" charset="0"/>
              </a:rPr>
            </a:br>
            <a:r>
              <a:rPr lang="en-US" sz="2800">
                <a:latin typeface="UT Sans" panose="00000500000000000000" pitchFamily="50" charset="0"/>
              </a:rPr>
              <a:t>TEC-</a:t>
            </a:r>
            <a:r>
              <a:rPr lang="ro-RO" sz="2800">
                <a:latin typeface="UT Sans" panose="00000500000000000000" pitchFamily="50" charset="0"/>
              </a:rPr>
              <a:t>MOS</a:t>
            </a:r>
            <a:endParaRPr lang="en-US" sz="2800">
              <a:latin typeface="UT Sans" panose="00000500000000000000" pitchFamily="50" charset="0"/>
            </a:endParaRPr>
          </a:p>
        </p:txBody>
      </p:sp>
      <p:sp>
        <p:nvSpPr>
          <p:cNvPr id="6246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ro-RO" b="1"/>
          </a:p>
          <a:p>
            <a:pPr eaLnBrk="1" hangingPunct="1">
              <a:buFontTx/>
              <a:buNone/>
            </a:pPr>
            <a:endParaRPr lang="ro-RO" b="1"/>
          </a:p>
          <a:p>
            <a:pPr eaLnBrk="1" hangingPunct="1">
              <a:buFontTx/>
              <a:buNone/>
            </a:pPr>
            <a:endParaRPr lang="ro-RO" b="1"/>
          </a:p>
          <a:p>
            <a:pPr eaLnBrk="1" hangingPunct="1">
              <a:buFontTx/>
              <a:buNone/>
            </a:pPr>
            <a:endParaRPr lang="ro-RO" b="1"/>
          </a:p>
          <a:p>
            <a:pPr algn="ctr" eaLnBrk="1" hangingPunct="1">
              <a:buFontTx/>
              <a:buNone/>
            </a:pPr>
            <a:endParaRPr lang="ro-RO" sz="2000" b="1">
              <a:solidFill>
                <a:srgbClr val="7030A0"/>
              </a:solidFill>
            </a:endParaRPr>
          </a:p>
          <a:p>
            <a:pPr algn="ctr" eaLnBrk="1" hangingPunct="1">
              <a:buFontTx/>
              <a:buNone/>
            </a:pPr>
            <a:endParaRPr lang="ro-RO" sz="2000" b="1">
              <a:solidFill>
                <a:srgbClr val="7030A0"/>
              </a:solidFill>
            </a:endParaRPr>
          </a:p>
        </p:txBody>
      </p:sp>
      <p:sp>
        <p:nvSpPr>
          <p:cNvPr id="50179" name="Date Placeholder 3"/>
          <p:cNvSpPr>
            <a:spLocks noGrp="1"/>
          </p:cNvSpPr>
          <p:nvPr>
            <p:ph type="dt" sz="half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8E3B903-955E-442D-9182-9D20EA7CBAC1}" type="datetime1">
              <a:rPr lang="en-US" smtClean="0"/>
              <a:t>11/4/2019</a:t>
            </a:fld>
            <a:endParaRPr lang="en-US"/>
          </a:p>
        </p:txBody>
      </p:sp>
      <p:sp>
        <p:nvSpPr>
          <p:cNvPr id="50180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/>
              <a:t>Modele SPICE - Cursul 3</a:t>
            </a:r>
          </a:p>
        </p:txBody>
      </p:sp>
      <p:sp>
        <p:nvSpPr>
          <p:cNvPr id="50181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5B73BE26-E163-4323-82BA-9C3E9E5A68FC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  <p:pic>
        <p:nvPicPr>
          <p:cNvPr id="62470" name="Picture 2" descr="3-10-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828800"/>
            <a:ext cx="3487738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471" name="Picture 3" descr="3-10-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4191000"/>
            <a:ext cx="3487738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472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29200" y="2438400"/>
            <a:ext cx="3658649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9665679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>
                <a:latin typeface="UT Sans" panose="00000500000000000000" pitchFamily="50" charset="0"/>
              </a:rPr>
              <a:t>Descrierea elementelor de circuit</a:t>
            </a:r>
            <a:br>
              <a:rPr lang="ro-RO" sz="3600">
                <a:latin typeface="UT Sans" panose="00000500000000000000" pitchFamily="50" charset="0"/>
              </a:rPr>
            </a:br>
            <a:r>
              <a:rPr lang="en-US" sz="2800">
                <a:latin typeface="UT Sans" panose="00000500000000000000" pitchFamily="50" charset="0"/>
              </a:rPr>
              <a:t>TEC-</a:t>
            </a:r>
            <a:r>
              <a:rPr lang="ro-RO" sz="2800">
                <a:latin typeface="UT Sans" panose="00000500000000000000" pitchFamily="50" charset="0"/>
              </a:rPr>
              <a:t>MOS</a:t>
            </a:r>
            <a:endParaRPr lang="en-US" sz="2800">
              <a:latin typeface="UT Sans" panose="00000500000000000000" pitchFamily="50" charset="0"/>
            </a:endParaRPr>
          </a:p>
        </p:txBody>
      </p:sp>
      <p:sp>
        <p:nvSpPr>
          <p:cNvPr id="63489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7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o-RO" sz="2400" b="1">
                <a:solidFill>
                  <a:srgbClr val="00B0F0"/>
                </a:solidFill>
                <a:latin typeface="UT Sans" panose="00000500000000000000" pitchFamily="50" charset="0"/>
              </a:rPr>
              <a:t>Parametrii modelului de TECMOS</a:t>
            </a:r>
            <a:endParaRPr lang="en-US" sz="2400">
              <a:solidFill>
                <a:srgbClr val="00B0F0"/>
              </a:solidFill>
              <a:latin typeface="UT Sans" panose="00000500000000000000" pitchFamily="50" charset="0"/>
            </a:endParaRPr>
          </a:p>
        </p:txBody>
      </p:sp>
      <p:sp>
        <p:nvSpPr>
          <p:cNvPr id="51203" name="Date Placeholder 3"/>
          <p:cNvSpPr>
            <a:spLocks noGrp="1"/>
          </p:cNvSpPr>
          <p:nvPr>
            <p:ph type="dt" sz="half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EA00ACA-C8F1-4BC7-BA51-7D6C98AE7721}" type="datetime1">
              <a:rPr lang="en-US" smtClean="0"/>
              <a:t>11/4/2019</a:t>
            </a:fld>
            <a:endParaRPr lang="en-US"/>
          </a:p>
        </p:txBody>
      </p:sp>
      <p:sp>
        <p:nvSpPr>
          <p:cNvPr id="51204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/>
              <a:t>Modele SPICE - Cursul 3</a:t>
            </a:r>
          </a:p>
        </p:txBody>
      </p:sp>
      <p:sp>
        <p:nvSpPr>
          <p:cNvPr id="51205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7DB6D24-590D-4FF7-9A0F-F2088AD66916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1411135"/>
              </p:ext>
            </p:extLst>
          </p:nvPr>
        </p:nvGraphicFramePr>
        <p:xfrm>
          <a:off x="228600" y="2460313"/>
          <a:ext cx="8686799" cy="3711887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989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45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41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14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Numele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Parametrul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Unități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Valoarea predefinită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49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VTO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Tensiunea de prag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V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49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KP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Parametrul de transconductanță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AV</a:t>
                      </a:r>
                      <a:r>
                        <a:rPr kumimoji="0" lang="ro-RO" sz="1600" u="none" strike="noStrike" cap="none" normalizeH="0" baseline="3000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-2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2x10</a:t>
                      </a:r>
                      <a:r>
                        <a:rPr kumimoji="0" lang="ro-RO" sz="1600" u="none" strike="noStrike" cap="none" normalizeH="0" baseline="3000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-5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49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GAMMA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Factorul de substrat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V</a:t>
                      </a:r>
                      <a:r>
                        <a:rPr kumimoji="0" lang="ro-RO" sz="1600" u="none" strike="noStrike" cap="none" normalizeH="0" baseline="3000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1/2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49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PHI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Potențialul de suprafață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V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0,6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7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LAMBDA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Parametrul de modulație a lungimii canalului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V</a:t>
                      </a:r>
                      <a:r>
                        <a:rPr kumimoji="0" lang="ro-RO" sz="1600" u="none" strike="noStrike" cap="none" normalizeH="0" baseline="3000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-1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49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RD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Rezistența serie din drenă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  <a:sym typeface="Symbol" pitchFamily="18" charset="2"/>
                        </a:rPr>
                        <a:t>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49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RS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Rezistența serie din sursă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  <a:sym typeface="Symbol" pitchFamily="18" charset="2"/>
                        </a:rPr>
                        <a:t>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49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RSH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Rezistența pe pătrat a difuziilor D/S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  <a:sym typeface="Symbol" pitchFamily="18" charset="2"/>
                        </a:rPr>
                        <a:t></a:t>
                      </a: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/</a:t>
                      </a: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  <a:sym typeface="Symbol" pitchFamily="18" charset="2"/>
                        </a:rPr>
                        <a:t>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19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CBD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Capacitatea joncțiunii BD la polarizare nulă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F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CBS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Capacitatea joncțiunii BS la polarizare nulă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F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114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CJ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Capacitatea de fund a joncțiunii D/S la polarizare nulă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F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834387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>
                <a:latin typeface="UT Sans" panose="00000500000000000000" pitchFamily="50" charset="0"/>
              </a:rPr>
              <a:t>Descrierea elementelor de circuit</a:t>
            </a:r>
            <a:br>
              <a:rPr lang="ro-RO" sz="3600">
                <a:latin typeface="UT Sans" panose="00000500000000000000" pitchFamily="50" charset="0"/>
              </a:rPr>
            </a:br>
            <a:r>
              <a:rPr lang="en-US" sz="2800">
                <a:latin typeface="UT Sans" panose="00000500000000000000" pitchFamily="50" charset="0"/>
              </a:rPr>
              <a:t>TEC-</a:t>
            </a:r>
            <a:r>
              <a:rPr lang="ro-RO" sz="2800">
                <a:latin typeface="UT Sans" panose="00000500000000000000" pitchFamily="50" charset="0"/>
              </a:rPr>
              <a:t>MOS</a:t>
            </a:r>
            <a:endParaRPr lang="en-US" sz="2800">
              <a:latin typeface="UT Sans" panose="00000500000000000000" pitchFamily="50" charset="0"/>
            </a:endParaRPr>
          </a:p>
        </p:txBody>
      </p:sp>
      <p:sp>
        <p:nvSpPr>
          <p:cNvPr id="6451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7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o-RO" sz="2400" b="1">
                <a:solidFill>
                  <a:srgbClr val="00B0F0"/>
                </a:solidFill>
                <a:latin typeface="UT Sans" panose="00000500000000000000" pitchFamily="50" charset="0"/>
              </a:rPr>
              <a:t>Parametrii modelului de TECMOS</a:t>
            </a:r>
            <a:r>
              <a:rPr lang="ro-RO" sz="2400">
                <a:solidFill>
                  <a:srgbClr val="00B0F0"/>
                </a:solidFill>
                <a:latin typeface="UT Sans" panose="00000500000000000000" pitchFamily="50" charset="0"/>
              </a:rPr>
              <a:t> (continuare)</a:t>
            </a:r>
            <a:endParaRPr lang="en-US" sz="2400">
              <a:solidFill>
                <a:srgbClr val="00B0F0"/>
              </a:solidFill>
              <a:latin typeface="UT Sans" panose="00000500000000000000" pitchFamily="50" charset="0"/>
            </a:endParaRPr>
          </a:p>
        </p:txBody>
      </p:sp>
      <p:sp>
        <p:nvSpPr>
          <p:cNvPr id="52227" name="Date Placeholder 3"/>
          <p:cNvSpPr>
            <a:spLocks noGrp="1"/>
          </p:cNvSpPr>
          <p:nvPr>
            <p:ph type="dt" sz="half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B8639266-FC3C-4F48-BCDE-92B6BAD7A10A}" type="datetime1">
              <a:rPr lang="en-US" smtClean="0"/>
              <a:t>11/4/2019</a:t>
            </a:fld>
            <a:endParaRPr lang="en-US"/>
          </a:p>
        </p:txBody>
      </p:sp>
      <p:sp>
        <p:nvSpPr>
          <p:cNvPr id="52228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/>
              <a:t>Modele SPICE - Cursul 3</a:t>
            </a:r>
          </a:p>
        </p:txBody>
      </p:sp>
      <p:sp>
        <p:nvSpPr>
          <p:cNvPr id="52229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B806874F-15D4-4010-BB7A-79A138064561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8771256"/>
              </p:ext>
            </p:extLst>
          </p:nvPr>
        </p:nvGraphicFramePr>
        <p:xfrm>
          <a:off x="228599" y="2362200"/>
          <a:ext cx="8763001" cy="381000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1066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641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66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54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Numele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Parametrul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Unități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Valoarea predefinită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MJ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Coeficientul de „gradare” al joncțiunii de fund DB/SB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-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0,5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JSW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Capacitatea laterală a joncțiunii DB/SB la polarizare nulă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F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MJSW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Coeficientul de „gradare” al joncțiunii laterale DB/SB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-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0,33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1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PB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Diferența internă de potențial a joncțiunii DB/SB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V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1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1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IS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Curentul de saturație al joncțiunii DB/SB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A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10</a:t>
                      </a:r>
                      <a:r>
                        <a:rPr kumimoji="0" lang="ro-RO" sz="1600" u="none" strike="noStrike" cap="none" normalizeH="0" baseline="3000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-14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CGDO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Capacitatea dată de suprapunerea GD, pe unitatea de lățime a canalului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Fm</a:t>
                      </a:r>
                      <a:r>
                        <a:rPr kumimoji="0" lang="ro-RO" sz="1600" u="none" strike="noStrike" cap="none" normalizeH="0" baseline="3000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-1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CGSO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Capacitatea dată de suprapunerea GS, pe unitatea de lățime a canalului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Fm</a:t>
                      </a:r>
                      <a:r>
                        <a:rPr kumimoji="0" lang="ro-RO" sz="1600" u="none" strike="noStrike" cap="none" normalizeH="0" baseline="3000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-1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CGBO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Capacitatea dată de suprapunerea GB, pe unitatea de lungime a canalului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Fm</a:t>
                      </a:r>
                      <a:r>
                        <a:rPr kumimoji="0" lang="ro-RO" sz="1600" u="none" strike="noStrike" cap="none" normalizeH="0" baseline="3000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-1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1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TOX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Grosimea oxidului subțire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m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  <a:sym typeface="Symbol" pitchFamily="18" charset="2"/>
                        </a:rPr>
                        <a:t>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1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LD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Difuzia laterală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m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087631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>
                <a:latin typeface="UT Sans" panose="00000500000000000000" pitchFamily="50" charset="0"/>
              </a:rPr>
              <a:t>Descrierea elementelor de circuit</a:t>
            </a:r>
            <a:br>
              <a:rPr lang="ro-RO" sz="3600">
                <a:latin typeface="UT Sans" panose="00000500000000000000" pitchFamily="50" charset="0"/>
              </a:rPr>
            </a:br>
            <a:r>
              <a:rPr lang="en-US" sz="2800">
                <a:latin typeface="UT Sans" panose="00000500000000000000" pitchFamily="50" charset="0"/>
              </a:rPr>
              <a:t>TEC-</a:t>
            </a:r>
            <a:r>
              <a:rPr lang="ro-RO" sz="2800">
                <a:latin typeface="UT Sans" panose="00000500000000000000" pitchFamily="50" charset="0"/>
              </a:rPr>
              <a:t>MOS</a:t>
            </a:r>
            <a:endParaRPr lang="en-US" sz="2800">
              <a:latin typeface="UT Sans" panose="00000500000000000000" pitchFamily="50" charset="0"/>
            </a:endParaRPr>
          </a:p>
        </p:txBody>
      </p:sp>
      <p:sp>
        <p:nvSpPr>
          <p:cNvPr id="6553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b="1">
                <a:latin typeface="UT Sans" panose="00000500000000000000" pitchFamily="50" charset="0"/>
              </a:rPr>
              <a:t>Exemplul 5: </a:t>
            </a:r>
            <a:r>
              <a:rPr lang="en-US" sz="2400">
                <a:latin typeface="UT Sans" panose="00000500000000000000" pitchFamily="50" charset="0"/>
              </a:rPr>
              <a:t>inversor CMOS</a:t>
            </a:r>
            <a:endParaRPr lang="ro-RO" sz="2400">
              <a:latin typeface="UT Sans" panose="00000500000000000000" pitchFamily="50" charset="0"/>
            </a:endParaRPr>
          </a:p>
          <a:p>
            <a:pPr eaLnBrk="1" hangingPunct="1">
              <a:buFontTx/>
              <a:buNone/>
            </a:pPr>
            <a:endParaRPr lang="ro-RO" sz="1400">
              <a:solidFill>
                <a:srgbClr val="0070C0"/>
              </a:solidFill>
              <a:latin typeface="UT Sans" panose="00000500000000000000" pitchFamily="50" charset="0"/>
            </a:endParaRPr>
          </a:p>
          <a:p>
            <a:pPr eaLnBrk="1" hangingPunct="1">
              <a:buFontTx/>
              <a:buNone/>
            </a:pPr>
            <a:r>
              <a:rPr lang="en-US" sz="1600">
                <a:solidFill>
                  <a:srgbClr val="0070C0"/>
                </a:solidFill>
                <a:latin typeface="UT Sans" panose="00000500000000000000" pitchFamily="50" charset="0"/>
              </a:rPr>
              <a:t>inversor CMOS</a:t>
            </a:r>
          </a:p>
          <a:p>
            <a:pPr eaLnBrk="1" hangingPunct="1">
              <a:buFontTx/>
              <a:buNone/>
            </a:pPr>
            <a:r>
              <a:rPr lang="en-US" sz="1600">
                <a:solidFill>
                  <a:srgbClr val="0070C0"/>
                </a:solidFill>
                <a:latin typeface="UT Sans" panose="00000500000000000000" pitchFamily="50" charset="0"/>
              </a:rPr>
              <a:t>R1	</a:t>
            </a:r>
            <a:r>
              <a:rPr lang="ro-RO" sz="1600">
                <a:solidFill>
                  <a:srgbClr val="0070C0"/>
                </a:solidFill>
                <a:latin typeface="UT Sans" panose="00000500000000000000" pitchFamily="50" charset="0"/>
              </a:rPr>
              <a:t>          </a:t>
            </a:r>
            <a:r>
              <a:rPr lang="en-US" sz="1600">
                <a:solidFill>
                  <a:srgbClr val="0070C0"/>
                </a:solidFill>
                <a:latin typeface="UT Sans" panose="00000500000000000000" pitchFamily="50" charset="0"/>
              </a:rPr>
              <a:t>2	0	10k</a:t>
            </a:r>
          </a:p>
          <a:p>
            <a:pPr eaLnBrk="1" hangingPunct="1">
              <a:buFontTx/>
              <a:buNone/>
            </a:pPr>
            <a:r>
              <a:rPr lang="en-US" sz="1600">
                <a:solidFill>
                  <a:srgbClr val="0070C0"/>
                </a:solidFill>
                <a:latin typeface="UT Sans" panose="00000500000000000000" pitchFamily="50" charset="0"/>
              </a:rPr>
              <a:t>M1	2	1	0	0</a:t>
            </a:r>
            <a:r>
              <a:rPr lang="ro-RO" sz="1600">
                <a:solidFill>
                  <a:srgbClr val="0070C0"/>
                </a:solidFill>
                <a:latin typeface="UT Sans" panose="00000500000000000000" pitchFamily="50" charset="0"/>
              </a:rPr>
              <a:t>   </a:t>
            </a:r>
            <a:r>
              <a:rPr lang="en-US" sz="1600">
                <a:solidFill>
                  <a:srgbClr val="0070C0"/>
                </a:solidFill>
                <a:latin typeface="UT Sans" panose="00000500000000000000" pitchFamily="50" charset="0"/>
              </a:rPr>
              <a:t>nMOS</a:t>
            </a:r>
          </a:p>
          <a:p>
            <a:pPr eaLnBrk="1" hangingPunct="1">
              <a:buFontTx/>
              <a:buNone/>
            </a:pPr>
            <a:r>
              <a:rPr lang="en-US" sz="1600">
                <a:solidFill>
                  <a:srgbClr val="0070C0"/>
                </a:solidFill>
                <a:latin typeface="UT Sans" panose="00000500000000000000" pitchFamily="50" charset="0"/>
              </a:rPr>
              <a:t>M2	2	1	3	3</a:t>
            </a:r>
            <a:r>
              <a:rPr lang="ro-RO" sz="1600">
                <a:solidFill>
                  <a:srgbClr val="0070C0"/>
                </a:solidFill>
                <a:latin typeface="UT Sans" panose="00000500000000000000" pitchFamily="50" charset="0"/>
              </a:rPr>
              <a:t>   </a:t>
            </a:r>
            <a:r>
              <a:rPr lang="en-US" sz="1600">
                <a:solidFill>
                  <a:srgbClr val="0070C0"/>
                </a:solidFill>
                <a:latin typeface="UT Sans" panose="00000500000000000000" pitchFamily="50" charset="0"/>
              </a:rPr>
              <a:t>pMOS</a:t>
            </a:r>
          </a:p>
          <a:p>
            <a:pPr eaLnBrk="1" hangingPunct="1">
              <a:buFontTx/>
              <a:buNone/>
            </a:pPr>
            <a:r>
              <a:rPr lang="en-US" sz="1600">
                <a:solidFill>
                  <a:srgbClr val="0070C0"/>
                </a:solidFill>
                <a:latin typeface="UT Sans" panose="00000500000000000000" pitchFamily="50" charset="0"/>
              </a:rPr>
              <a:t>.model	nMOS	nmos(VTO=3)</a:t>
            </a:r>
          </a:p>
          <a:p>
            <a:pPr eaLnBrk="1" hangingPunct="1">
              <a:buFontTx/>
              <a:buNone/>
            </a:pPr>
            <a:r>
              <a:rPr lang="en-US" sz="1600">
                <a:solidFill>
                  <a:srgbClr val="0070C0"/>
                </a:solidFill>
                <a:latin typeface="UT Sans" panose="00000500000000000000" pitchFamily="50" charset="0"/>
              </a:rPr>
              <a:t>.model	pMOS	pmos(VTO=-3)</a:t>
            </a:r>
          </a:p>
          <a:p>
            <a:pPr eaLnBrk="1" hangingPunct="1">
              <a:buFontTx/>
              <a:buNone/>
            </a:pPr>
            <a:r>
              <a:rPr lang="en-US" sz="1600">
                <a:solidFill>
                  <a:srgbClr val="0070C0"/>
                </a:solidFill>
                <a:latin typeface="UT Sans" panose="00000500000000000000" pitchFamily="50" charset="0"/>
              </a:rPr>
              <a:t>V</a:t>
            </a:r>
            <a:r>
              <a:rPr lang="ro-RO" sz="1600">
                <a:solidFill>
                  <a:srgbClr val="0070C0"/>
                </a:solidFill>
                <a:latin typeface="UT Sans" panose="00000500000000000000" pitchFamily="50" charset="0"/>
              </a:rPr>
              <a:t>1</a:t>
            </a:r>
            <a:r>
              <a:rPr lang="en-US" sz="1600">
                <a:solidFill>
                  <a:srgbClr val="0070C0"/>
                </a:solidFill>
                <a:latin typeface="UT Sans" panose="00000500000000000000" pitchFamily="50" charset="0"/>
              </a:rPr>
              <a:t>	</a:t>
            </a:r>
            <a:r>
              <a:rPr lang="ro-RO" sz="1600">
                <a:solidFill>
                  <a:srgbClr val="0070C0"/>
                </a:solidFill>
                <a:latin typeface="UT Sans" panose="00000500000000000000" pitchFamily="50" charset="0"/>
              </a:rPr>
              <a:t>          </a:t>
            </a:r>
            <a:r>
              <a:rPr lang="en-US" sz="1600">
                <a:solidFill>
                  <a:srgbClr val="0070C0"/>
                </a:solidFill>
                <a:latin typeface="UT Sans" panose="00000500000000000000" pitchFamily="50" charset="0"/>
              </a:rPr>
              <a:t>3	0	DC	12</a:t>
            </a:r>
          </a:p>
          <a:p>
            <a:pPr eaLnBrk="1" hangingPunct="1">
              <a:buFontTx/>
              <a:buNone/>
            </a:pPr>
            <a:r>
              <a:rPr lang="en-US" sz="1600">
                <a:solidFill>
                  <a:srgbClr val="0070C0"/>
                </a:solidFill>
                <a:latin typeface="UT Sans" panose="00000500000000000000" pitchFamily="50" charset="0"/>
              </a:rPr>
              <a:t>V</a:t>
            </a:r>
            <a:r>
              <a:rPr lang="ro-RO" sz="1600">
                <a:solidFill>
                  <a:srgbClr val="0070C0"/>
                </a:solidFill>
                <a:latin typeface="UT Sans" panose="00000500000000000000" pitchFamily="50" charset="0"/>
              </a:rPr>
              <a:t>2</a:t>
            </a:r>
            <a:r>
              <a:rPr lang="en-US" sz="1600">
                <a:solidFill>
                  <a:srgbClr val="0070C0"/>
                </a:solidFill>
                <a:latin typeface="UT Sans" panose="00000500000000000000" pitchFamily="50" charset="0"/>
              </a:rPr>
              <a:t>	</a:t>
            </a:r>
            <a:r>
              <a:rPr lang="ro-RO" sz="1600">
                <a:solidFill>
                  <a:srgbClr val="0070C0"/>
                </a:solidFill>
                <a:latin typeface="UT Sans" panose="00000500000000000000" pitchFamily="50" charset="0"/>
              </a:rPr>
              <a:t>          </a:t>
            </a:r>
            <a:r>
              <a:rPr lang="en-US" sz="1600">
                <a:solidFill>
                  <a:srgbClr val="0070C0"/>
                </a:solidFill>
                <a:latin typeface="UT Sans" panose="00000500000000000000" pitchFamily="50" charset="0"/>
              </a:rPr>
              <a:t>1	0	PULSE(</a:t>
            </a:r>
          </a:p>
          <a:p>
            <a:pPr eaLnBrk="1" hangingPunct="1">
              <a:buFontTx/>
              <a:buNone/>
            </a:pPr>
            <a:r>
              <a:rPr lang="en-US" sz="1600">
                <a:solidFill>
                  <a:srgbClr val="0070C0"/>
                </a:solidFill>
                <a:latin typeface="UT Sans" panose="00000500000000000000" pitchFamily="50" charset="0"/>
              </a:rPr>
              <a:t>+0 </a:t>
            </a:r>
            <a:r>
              <a:rPr lang="ro-RO" sz="1600">
                <a:solidFill>
                  <a:srgbClr val="0070C0"/>
                </a:solidFill>
                <a:latin typeface="UT Sans" panose="00000500000000000000" pitchFamily="50" charset="0"/>
              </a:rPr>
              <a:t> </a:t>
            </a:r>
            <a:r>
              <a:rPr lang="en-US" sz="1600">
                <a:solidFill>
                  <a:srgbClr val="0070C0"/>
                </a:solidFill>
                <a:latin typeface="UT Sans" panose="00000500000000000000" pitchFamily="50" charset="0"/>
              </a:rPr>
              <a:t>5 </a:t>
            </a:r>
            <a:r>
              <a:rPr lang="ro-RO" sz="1600">
                <a:solidFill>
                  <a:srgbClr val="0070C0"/>
                </a:solidFill>
                <a:latin typeface="UT Sans" panose="00000500000000000000" pitchFamily="50" charset="0"/>
              </a:rPr>
              <a:t> </a:t>
            </a:r>
            <a:r>
              <a:rPr lang="en-US" sz="1600">
                <a:solidFill>
                  <a:srgbClr val="0070C0"/>
                </a:solidFill>
                <a:latin typeface="UT Sans" panose="00000500000000000000" pitchFamily="50" charset="0"/>
              </a:rPr>
              <a:t>0 </a:t>
            </a:r>
            <a:r>
              <a:rPr lang="ro-RO" sz="1600">
                <a:solidFill>
                  <a:srgbClr val="0070C0"/>
                </a:solidFill>
                <a:latin typeface="UT Sans" panose="00000500000000000000" pitchFamily="50" charset="0"/>
              </a:rPr>
              <a:t> </a:t>
            </a:r>
            <a:r>
              <a:rPr lang="en-US" sz="1600">
                <a:solidFill>
                  <a:srgbClr val="0070C0"/>
                </a:solidFill>
                <a:latin typeface="UT Sans" panose="00000500000000000000" pitchFamily="50" charset="0"/>
              </a:rPr>
              <a:t>1n </a:t>
            </a:r>
            <a:r>
              <a:rPr lang="ro-RO" sz="1600">
                <a:solidFill>
                  <a:srgbClr val="0070C0"/>
                </a:solidFill>
                <a:latin typeface="UT Sans" panose="00000500000000000000" pitchFamily="50" charset="0"/>
              </a:rPr>
              <a:t> </a:t>
            </a:r>
            <a:r>
              <a:rPr lang="en-US" sz="1600">
                <a:solidFill>
                  <a:srgbClr val="0070C0"/>
                </a:solidFill>
                <a:latin typeface="UT Sans" panose="00000500000000000000" pitchFamily="50" charset="0"/>
              </a:rPr>
              <a:t>1n </a:t>
            </a:r>
            <a:r>
              <a:rPr lang="ro-RO" sz="1600">
                <a:solidFill>
                  <a:srgbClr val="0070C0"/>
                </a:solidFill>
                <a:latin typeface="UT Sans" panose="00000500000000000000" pitchFamily="50" charset="0"/>
              </a:rPr>
              <a:t> </a:t>
            </a:r>
            <a:r>
              <a:rPr lang="en-US" sz="1600">
                <a:solidFill>
                  <a:srgbClr val="0070C0"/>
                </a:solidFill>
                <a:latin typeface="UT Sans" panose="00000500000000000000" pitchFamily="50" charset="0"/>
              </a:rPr>
              <a:t>0.5m</a:t>
            </a:r>
            <a:r>
              <a:rPr lang="ro-RO" sz="1600">
                <a:solidFill>
                  <a:srgbClr val="0070C0"/>
                </a:solidFill>
                <a:latin typeface="UT Sans" panose="00000500000000000000" pitchFamily="50" charset="0"/>
              </a:rPr>
              <a:t> </a:t>
            </a:r>
            <a:r>
              <a:rPr lang="en-US" sz="1600">
                <a:solidFill>
                  <a:srgbClr val="0070C0"/>
                </a:solidFill>
                <a:latin typeface="UT Sans" panose="00000500000000000000" pitchFamily="50" charset="0"/>
              </a:rPr>
              <a:t> 1m)</a:t>
            </a:r>
          </a:p>
          <a:p>
            <a:pPr eaLnBrk="1" hangingPunct="1">
              <a:buFontTx/>
              <a:buNone/>
            </a:pPr>
            <a:r>
              <a:rPr lang="en-US" sz="1600">
                <a:solidFill>
                  <a:srgbClr val="0070C0"/>
                </a:solidFill>
                <a:latin typeface="UT Sans" panose="00000500000000000000" pitchFamily="50" charset="0"/>
              </a:rPr>
              <a:t>.TRAN 1e-5 </a:t>
            </a:r>
            <a:r>
              <a:rPr lang="ro-RO" sz="1600">
                <a:solidFill>
                  <a:srgbClr val="0070C0"/>
                </a:solidFill>
                <a:latin typeface="UT Sans" panose="00000500000000000000" pitchFamily="50" charset="0"/>
              </a:rPr>
              <a:t>3</a:t>
            </a:r>
            <a:r>
              <a:rPr lang="en-US" sz="1600">
                <a:solidFill>
                  <a:srgbClr val="0070C0"/>
                </a:solidFill>
                <a:latin typeface="UT Sans" panose="00000500000000000000" pitchFamily="50" charset="0"/>
              </a:rPr>
              <a:t>m 0 1e-5</a:t>
            </a:r>
          </a:p>
          <a:p>
            <a:pPr eaLnBrk="1" hangingPunct="1">
              <a:buFontTx/>
              <a:buNone/>
            </a:pPr>
            <a:r>
              <a:rPr lang="en-US" sz="1600">
                <a:solidFill>
                  <a:srgbClr val="0070C0"/>
                </a:solidFill>
                <a:latin typeface="UT Sans" panose="00000500000000000000" pitchFamily="50" charset="0"/>
              </a:rPr>
              <a:t>.PROBE</a:t>
            </a:r>
          </a:p>
          <a:p>
            <a:pPr eaLnBrk="1" hangingPunct="1">
              <a:buFontTx/>
              <a:buNone/>
            </a:pPr>
            <a:r>
              <a:rPr lang="en-US" sz="1600">
                <a:solidFill>
                  <a:srgbClr val="0070C0"/>
                </a:solidFill>
                <a:latin typeface="UT Sans" panose="00000500000000000000" pitchFamily="50" charset="0"/>
              </a:rPr>
              <a:t>.END</a:t>
            </a:r>
            <a:endParaRPr lang="en-US" sz="2800">
              <a:solidFill>
                <a:srgbClr val="0070C0"/>
              </a:solidFill>
              <a:latin typeface="UT Sans" panose="00000500000000000000" pitchFamily="50" charset="0"/>
            </a:endParaRPr>
          </a:p>
        </p:txBody>
      </p:sp>
      <p:sp>
        <p:nvSpPr>
          <p:cNvPr id="53251" name="Date Placeholder 3"/>
          <p:cNvSpPr>
            <a:spLocks noGrp="1"/>
          </p:cNvSpPr>
          <p:nvPr>
            <p:ph type="dt" sz="half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267317FC-4D07-4345-A0CF-F974467B4729}" type="datetime1">
              <a:rPr lang="en-US" smtClean="0"/>
              <a:t>11/4/2019</a:t>
            </a:fld>
            <a:endParaRPr lang="en-US"/>
          </a:p>
        </p:txBody>
      </p:sp>
      <p:sp>
        <p:nvSpPr>
          <p:cNvPr id="53252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/>
              <a:t>Modele SPICE - Cursul 3</a:t>
            </a:r>
          </a:p>
        </p:txBody>
      </p:sp>
      <p:sp>
        <p:nvSpPr>
          <p:cNvPr id="53253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1D9999A-1D3D-456B-8344-8D20B7A720E2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  <p:pic>
        <p:nvPicPr>
          <p:cNvPr id="65542" name="Picture 8"/>
          <p:cNvPicPr>
            <a:picLocks noChangeAspect="1" noChangeArrowheads="1"/>
          </p:cNvPicPr>
          <p:nvPr/>
        </p:nvPicPr>
        <p:blipFill rotWithShape="1">
          <a:blip r:embed="rId2"/>
          <a:srcRect r="8772"/>
          <a:stretch/>
        </p:blipFill>
        <p:spPr bwMode="auto">
          <a:xfrm>
            <a:off x="4800600" y="3755076"/>
            <a:ext cx="4071938" cy="3070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8427573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>
                <a:latin typeface="UT Sans" panose="00000500000000000000" pitchFamily="50" charset="0"/>
              </a:rPr>
              <a:t>Descrierea elementelor de circuit</a:t>
            </a:r>
            <a:br>
              <a:rPr lang="ro-RO" sz="3200">
                <a:latin typeface="UT Sans" panose="00000500000000000000" pitchFamily="50" charset="0"/>
              </a:rPr>
            </a:br>
            <a:r>
              <a:rPr lang="en-US" sz="2800">
                <a:latin typeface="UT Sans" panose="00000500000000000000" pitchFamily="50" charset="0"/>
              </a:rPr>
              <a:t>TEC-</a:t>
            </a:r>
            <a:r>
              <a:rPr lang="ro-RO" sz="2800">
                <a:latin typeface="UT Sans" panose="00000500000000000000" pitchFamily="50" charset="0"/>
              </a:rPr>
              <a:t>MOS</a:t>
            </a:r>
            <a:endParaRPr lang="en-US" sz="2800">
              <a:latin typeface="UT Sans" panose="00000500000000000000" pitchFamily="50" charset="0"/>
            </a:endParaRPr>
          </a:p>
        </p:txBody>
      </p:sp>
      <p:sp>
        <p:nvSpPr>
          <p:cNvPr id="6656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o-RO" sz="2400" b="1">
                <a:solidFill>
                  <a:srgbClr val="00B0F0"/>
                </a:solidFill>
                <a:latin typeface="UT Sans" panose="00000500000000000000" pitchFamily="50" charset="0"/>
              </a:rPr>
              <a:t>Forme de undă:</a:t>
            </a:r>
            <a:endParaRPr lang="en-US" sz="2400" b="1">
              <a:solidFill>
                <a:srgbClr val="00B0F0"/>
              </a:solidFill>
              <a:latin typeface="UT Sans" panose="00000500000000000000" pitchFamily="50" charset="0"/>
            </a:endParaRPr>
          </a:p>
        </p:txBody>
      </p:sp>
      <p:sp>
        <p:nvSpPr>
          <p:cNvPr id="54275" name="Date Placeholder 3"/>
          <p:cNvSpPr>
            <a:spLocks noGrp="1"/>
          </p:cNvSpPr>
          <p:nvPr>
            <p:ph type="dt" sz="half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31C69A96-54A8-481A-8D80-B4F08299364C}" type="datetime1">
              <a:rPr lang="en-US" smtClean="0"/>
              <a:t>11/4/2019</a:t>
            </a:fld>
            <a:endParaRPr lang="en-US"/>
          </a:p>
        </p:txBody>
      </p:sp>
      <p:sp>
        <p:nvSpPr>
          <p:cNvPr id="54276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/>
              <a:t>Modele SPICE - Cursul 3</a:t>
            </a:r>
          </a:p>
        </p:txBody>
      </p:sp>
      <p:sp>
        <p:nvSpPr>
          <p:cNvPr id="54277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E5C1D87C-AA8F-470C-A7CD-070C2CEED384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  <p:pic>
        <p:nvPicPr>
          <p:cNvPr id="665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3700462"/>
            <a:ext cx="8077200" cy="315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567" name="Picture 8"/>
          <p:cNvPicPr>
            <a:picLocks noChangeAspect="1" noChangeArrowheads="1"/>
          </p:cNvPicPr>
          <p:nvPr/>
        </p:nvPicPr>
        <p:blipFill rotWithShape="1">
          <a:blip r:embed="rId3"/>
          <a:srcRect t="2720" r="9357" b="3256"/>
          <a:stretch/>
        </p:blipFill>
        <p:spPr bwMode="auto">
          <a:xfrm>
            <a:off x="4953000" y="990600"/>
            <a:ext cx="4071938" cy="2905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46289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>
                <a:latin typeface="UT Sans" panose="00000500000000000000" pitchFamily="50" charset="0"/>
              </a:rPr>
              <a:t>Descrierea elementelor de circuit</a:t>
            </a:r>
            <a:br>
              <a:rPr lang="ro-RO">
                <a:latin typeface="UT Sans" panose="00000500000000000000" pitchFamily="50" charset="0"/>
              </a:rPr>
            </a:br>
            <a:r>
              <a:rPr lang="ro-RO" sz="3100">
                <a:latin typeface="UT Sans" panose="00000500000000000000" pitchFamily="50" charset="0"/>
              </a:rPr>
              <a:t>REZISTOARE</a:t>
            </a:r>
            <a:endParaRPr lang="en-US" sz="3100">
              <a:latin typeface="UT Sans" panose="00000500000000000000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>
                <a:latin typeface="UT Sans" panose="00000500000000000000" pitchFamily="50" charset="0"/>
              </a:rPr>
              <a:t>TC = Thermal Coefficient</a:t>
            </a:r>
          </a:p>
          <a:p>
            <a:r>
              <a:rPr lang="ro-RO">
                <a:latin typeface="UT Sans" panose="00000500000000000000" pitchFamily="50" charset="0"/>
              </a:rPr>
              <a:t>În </a:t>
            </a:r>
            <a:r>
              <a:rPr lang="ro-RO">
                <a:solidFill>
                  <a:srgbClr val="0070C0"/>
                </a:solidFill>
                <a:latin typeface="UT Sans" panose="00000500000000000000" pitchFamily="50" charset="0"/>
              </a:rPr>
              <a:t>SPICE</a:t>
            </a:r>
            <a:r>
              <a:rPr lang="ro-RO">
                <a:latin typeface="UT Sans" panose="00000500000000000000" pitchFamily="50" charset="0"/>
              </a:rPr>
              <a:t> variația cu temperatura a rezistenței se modelează printr-un polinom de ordinul 2:</a:t>
            </a:r>
            <a:br>
              <a:rPr lang="ro-RO">
                <a:latin typeface="UT Sans" panose="00000500000000000000" pitchFamily="50" charset="0"/>
              </a:rPr>
            </a:br>
            <a:br>
              <a:rPr lang="ro-RO">
                <a:latin typeface="UT Sans" panose="00000500000000000000" pitchFamily="50" charset="0"/>
              </a:rPr>
            </a:br>
            <a:br>
              <a:rPr lang="ro-RO">
                <a:latin typeface="UT Sans" panose="00000500000000000000" pitchFamily="50" charset="0"/>
              </a:rPr>
            </a:br>
            <a:br>
              <a:rPr lang="ro-RO">
                <a:latin typeface="UT Sans" panose="00000500000000000000" pitchFamily="50" charset="0"/>
              </a:rPr>
            </a:br>
            <a:r>
              <a:rPr lang="ro-RO" sz="2000">
                <a:latin typeface="UT Sans" panose="00000500000000000000" pitchFamily="50" charset="0"/>
              </a:rPr>
              <a:t>unde</a:t>
            </a:r>
          </a:p>
          <a:p>
            <a:r>
              <a:rPr lang="ro-RO" sz="2000" i="1">
                <a:latin typeface="UT Sans" panose="00000500000000000000" pitchFamily="50" charset="0"/>
              </a:rPr>
              <a:t>tc</a:t>
            </a:r>
            <a:r>
              <a:rPr lang="ro-RO" sz="2000">
                <a:latin typeface="UT Sans" panose="00000500000000000000" pitchFamily="50" charset="0"/>
              </a:rPr>
              <a:t>1 şi </a:t>
            </a:r>
            <a:r>
              <a:rPr lang="ro-RO" sz="2000" i="1">
                <a:latin typeface="UT Sans" panose="00000500000000000000" pitchFamily="50" charset="0"/>
              </a:rPr>
              <a:t>tc</a:t>
            </a:r>
            <a:r>
              <a:rPr lang="ro-RO" sz="2000">
                <a:latin typeface="UT Sans" panose="00000500000000000000" pitchFamily="50" charset="0"/>
              </a:rPr>
              <a:t>2 sunt coeficienții de temperatură de ordinul unu şi doi ai rezistenței, exprimați în </a:t>
            </a:r>
            <a:r>
              <a:rPr lang="ro-RO" sz="2000">
                <a:latin typeface="UT Sans" panose="00000500000000000000" pitchFamily="50" charset="0"/>
                <a:sym typeface="Symbol"/>
              </a:rPr>
              <a:t>C</a:t>
            </a:r>
            <a:r>
              <a:rPr lang="ro-RO" sz="2000" baseline="30000">
                <a:latin typeface="UT Sans" panose="00000500000000000000" pitchFamily="50" charset="0"/>
                <a:sym typeface="Symbol"/>
              </a:rPr>
              <a:t>-1</a:t>
            </a:r>
            <a:r>
              <a:rPr lang="ro-RO" sz="2000">
                <a:latin typeface="UT Sans" panose="00000500000000000000" pitchFamily="50" charset="0"/>
                <a:sym typeface="Symbol"/>
              </a:rPr>
              <a:t>, respectiv C</a:t>
            </a:r>
            <a:r>
              <a:rPr lang="ro-RO" sz="2000" baseline="30000">
                <a:latin typeface="UT Sans" panose="00000500000000000000" pitchFamily="50" charset="0"/>
                <a:sym typeface="Symbol"/>
              </a:rPr>
              <a:t>-2</a:t>
            </a:r>
            <a:r>
              <a:rPr lang="ro-RO" sz="2000">
                <a:latin typeface="UT Sans" panose="00000500000000000000" pitchFamily="50" charset="0"/>
                <a:sym typeface="Symbol"/>
              </a:rPr>
              <a:t>.</a:t>
            </a:r>
          </a:p>
          <a:p>
            <a:r>
              <a:rPr lang="ro-RO" sz="2000">
                <a:latin typeface="UT Sans" panose="00000500000000000000" pitchFamily="50" charset="0"/>
                <a:sym typeface="Symbol"/>
              </a:rPr>
              <a:t>TNOM este temperatura nominală (27C)</a:t>
            </a:r>
          </a:p>
          <a:p>
            <a:r>
              <a:rPr lang="ro-RO" sz="2000">
                <a:latin typeface="UT Sans" panose="00000500000000000000" pitchFamily="50" charset="0"/>
                <a:sym typeface="Symbol"/>
              </a:rPr>
              <a:t>TEMP reprezintă diferitele temperaturi la care se face simularea specificate în declarația </a:t>
            </a:r>
            <a:r>
              <a:rPr lang="ro-RO" sz="2000" b="1">
                <a:solidFill>
                  <a:srgbClr val="00B0F0"/>
                </a:solidFill>
                <a:latin typeface="UT Sans" panose="00000500000000000000" pitchFamily="50" charset="0"/>
                <a:sym typeface="Symbol"/>
              </a:rPr>
              <a:t>.TEMP</a:t>
            </a:r>
            <a:endParaRPr lang="ro-RO" sz="2000" b="1">
              <a:solidFill>
                <a:srgbClr val="00B0F0"/>
              </a:solidFill>
              <a:latin typeface="UT Sans" panose="00000500000000000000" pitchFamily="50" charset="0"/>
            </a:endParaRPr>
          </a:p>
          <a:p>
            <a:endParaRPr lang="ro-RO">
              <a:latin typeface="UT Sans" panose="00000500000000000000" pitchFamily="50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D1014-F42B-4438-8DC2-0B1BA2745529}" type="datetime1">
              <a:rPr lang="en-US" smtClean="0"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Modele SPICE - Cursul 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EC392-75EF-4345-ADC3-5049D64098F5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8572112"/>
              </p:ext>
            </p:extLst>
          </p:nvPr>
        </p:nvGraphicFramePr>
        <p:xfrm>
          <a:off x="466725" y="3048000"/>
          <a:ext cx="828675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8" name="Equation" r:id="rId3" imgW="5524200" imgH="406080" progId="Equation.DSMT4">
                  <p:embed/>
                </p:oleObj>
              </mc:Choice>
              <mc:Fallback>
                <p:oleObj name="Equation" r:id="rId3" imgW="5524200" imgH="406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6725" y="3048000"/>
                        <a:ext cx="8286750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84207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>
                <a:latin typeface="UT Sans" panose="00000500000000000000" pitchFamily="50" charset="0"/>
              </a:rPr>
              <a:t>Descrierea elementelor de circuit</a:t>
            </a:r>
            <a:br>
              <a:rPr lang="ro-RO" sz="3600">
                <a:latin typeface="UT Sans" panose="00000500000000000000" pitchFamily="50" charset="0"/>
              </a:rPr>
            </a:br>
            <a:r>
              <a:rPr lang="ro-RO" sz="2800">
                <a:latin typeface="UT Sans" panose="00000500000000000000" pitchFamily="50" charset="0"/>
              </a:rPr>
              <a:t>REZISTOARE</a:t>
            </a:r>
            <a:endParaRPr lang="en-US" sz="2800">
              <a:latin typeface="UT Sans" panose="00000500000000000000" pitchFamily="50" charset="0"/>
            </a:endParaRPr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o-RO" sz="2200">
                <a:latin typeface="UT Sans" panose="00000500000000000000" pitchFamily="50" charset="0"/>
              </a:rPr>
              <a:t>Sensul pozitiv al curentului prin R este de la borna 1 la borna 2.</a:t>
            </a:r>
          </a:p>
          <a:p>
            <a:pPr>
              <a:defRPr/>
            </a:pPr>
            <a:r>
              <a:rPr lang="ro-RO">
                <a:latin typeface="UT Sans" panose="00000500000000000000" pitchFamily="50" charset="0"/>
              </a:rPr>
              <a:t>Exemplu:</a:t>
            </a:r>
          </a:p>
        </p:txBody>
      </p:sp>
      <p:sp>
        <p:nvSpPr>
          <p:cNvPr id="27651" name="Date Placeholder 3"/>
          <p:cNvSpPr>
            <a:spLocks noGrp="1"/>
          </p:cNvSpPr>
          <p:nvPr>
            <p:ph type="dt" sz="half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748FDE22-E047-4C29-81B7-4B4C058DF918}" type="datetime1">
              <a:rPr lang="en-US" smtClean="0"/>
              <a:t>11/4/2019</a:t>
            </a:fld>
            <a:endParaRPr lang="en-US"/>
          </a:p>
        </p:txBody>
      </p:sp>
      <p:sp>
        <p:nvSpPr>
          <p:cNvPr id="27652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/>
              <a:t>Modele SPICE - Cursul 3</a:t>
            </a:r>
          </a:p>
        </p:txBody>
      </p:sp>
      <p:sp>
        <p:nvSpPr>
          <p:cNvPr id="27653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F07CE166-08DF-47C9-B5FD-8E5E149F4FC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9" name="Picture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3925887"/>
            <a:ext cx="8074426" cy="285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7543" y="1895825"/>
            <a:ext cx="2728913" cy="18136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70663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>
                <a:latin typeface="UT Sans" panose="00000500000000000000" pitchFamily="50" charset="0"/>
              </a:rPr>
              <a:t>Descrierea elementelor de circuit</a:t>
            </a:r>
            <a:br>
              <a:rPr lang="ro-RO" sz="3600">
                <a:latin typeface="UT Sans" panose="00000500000000000000" pitchFamily="50" charset="0"/>
              </a:rPr>
            </a:br>
            <a:r>
              <a:rPr lang="ro-RO" sz="2800">
                <a:latin typeface="UT Sans" panose="00000500000000000000" pitchFamily="50" charset="0"/>
              </a:rPr>
              <a:t>CONDENSATOARE</a:t>
            </a:r>
            <a:endParaRPr lang="en-US" sz="2800">
              <a:latin typeface="UT Sans" panose="00000500000000000000" pitchFamily="50" charset="0"/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ro-RO" sz="2600">
              <a:latin typeface="UT Sans" panose="00000500000000000000" pitchFamily="50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o-RO" sz="2600">
              <a:latin typeface="UT Sans" panose="00000500000000000000" pitchFamily="50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o-RO" sz="2600">
              <a:latin typeface="UT Sans" panose="00000500000000000000" pitchFamily="50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o-RO" sz="2600">
              <a:latin typeface="UT Sans" panose="00000500000000000000" pitchFamily="50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ro-RO" sz="2200" b="1">
              <a:solidFill>
                <a:srgbClr val="7030A0"/>
              </a:solidFill>
              <a:latin typeface="UT Sans" panose="00000500000000000000" pitchFamily="50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o-RO" sz="2400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 Sans" panose="00000500000000000000" pitchFamily="50" charset="0"/>
              </a:rPr>
              <a:t>C</a:t>
            </a:r>
            <a:r>
              <a:rPr lang="ro-RO" sz="2400" i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 Sans" panose="00000500000000000000" pitchFamily="50" charset="0"/>
              </a:rPr>
              <a:t>nume</a:t>
            </a:r>
            <a:r>
              <a:rPr lang="ro-RO" sz="24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 Sans" panose="00000500000000000000" pitchFamily="50" charset="0"/>
              </a:rPr>
              <a:t>   </a:t>
            </a:r>
            <a:r>
              <a:rPr lang="ro-RO" sz="2400" i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 Sans" panose="00000500000000000000" pitchFamily="50" charset="0"/>
              </a:rPr>
              <a:t>nod</a:t>
            </a:r>
            <a:r>
              <a:rPr lang="ro-RO" sz="24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 Sans" panose="00000500000000000000" pitchFamily="50" charset="0"/>
              </a:rPr>
              <a:t>1   </a:t>
            </a:r>
            <a:r>
              <a:rPr lang="ro-RO" sz="2400" i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 Sans" panose="00000500000000000000" pitchFamily="50" charset="0"/>
              </a:rPr>
              <a:t>nod</a:t>
            </a:r>
            <a:r>
              <a:rPr lang="ro-RO" sz="24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 Sans" panose="00000500000000000000" pitchFamily="50" charset="0"/>
              </a:rPr>
              <a:t>2   </a:t>
            </a:r>
            <a:r>
              <a:rPr lang="ro-RO" sz="2400" i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 Sans" panose="00000500000000000000" pitchFamily="50" charset="0"/>
              </a:rPr>
              <a:t>valoare_c</a:t>
            </a:r>
            <a:r>
              <a:rPr lang="ro-RO" sz="24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 Sans" panose="00000500000000000000" pitchFamily="50" charset="0"/>
              </a:rPr>
              <a:t>   </a:t>
            </a:r>
            <a:r>
              <a:rPr lang="en-US" sz="24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 Sans" panose="00000500000000000000" pitchFamily="50" charset="0"/>
              </a:rPr>
              <a:t>&lt;IC=</a:t>
            </a:r>
            <a:r>
              <a:rPr lang="en-US" sz="2400" i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 Sans" panose="00000500000000000000" pitchFamily="50" charset="0"/>
              </a:rPr>
              <a:t>V</a:t>
            </a:r>
            <a:r>
              <a:rPr lang="en-US" sz="2400" i="1" baseline="-25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 Sans" panose="00000500000000000000" pitchFamily="50" charset="0"/>
              </a:rPr>
              <a:t>C0</a:t>
            </a:r>
            <a:r>
              <a:rPr lang="en-US" sz="24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 Sans" panose="00000500000000000000" pitchFamily="50" charset="0"/>
              </a:rPr>
              <a:t>&gt;</a:t>
            </a:r>
            <a:endParaRPr lang="ro-RO" sz="240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T Sans" panose="00000500000000000000" pitchFamily="50" charset="0"/>
            </a:endParaRPr>
          </a:p>
          <a:p>
            <a:pPr algn="just" eaLnBrk="1" hangingPunct="1">
              <a:lnSpc>
                <a:spcPct val="90000"/>
              </a:lnSpc>
              <a:buFontTx/>
              <a:buNone/>
            </a:pPr>
            <a:endParaRPr lang="ro-RO" sz="1900" b="1">
              <a:solidFill>
                <a:srgbClr val="0070C0"/>
              </a:solidFill>
              <a:latin typeface="UT Sans" panose="00000500000000000000" pitchFamily="50" charset="0"/>
            </a:endParaRP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o-RO" sz="1900" b="1">
                <a:solidFill>
                  <a:srgbClr val="0070C0"/>
                </a:solidFill>
                <a:latin typeface="UT Sans" panose="00000500000000000000" pitchFamily="50" charset="0"/>
              </a:rPr>
              <a:t>Observații:</a:t>
            </a:r>
          </a:p>
          <a:p>
            <a:pPr eaLnBrk="1" hangingPunct="1">
              <a:lnSpc>
                <a:spcPct val="90000"/>
              </a:lnSpc>
            </a:pPr>
            <a:r>
              <a:rPr lang="ro-RO" sz="1900" b="1">
                <a:solidFill>
                  <a:srgbClr val="0070C0"/>
                </a:solidFill>
                <a:latin typeface="UT Sans" panose="00000500000000000000" pitchFamily="50" charset="0"/>
              </a:rPr>
              <a:t>IC</a:t>
            </a:r>
            <a:r>
              <a:rPr lang="ro-RO" sz="1900">
                <a:solidFill>
                  <a:srgbClr val="0070C0"/>
                </a:solidFill>
                <a:latin typeface="UT Sans" panose="00000500000000000000" pitchFamily="50" charset="0"/>
              </a:rPr>
              <a:t> este opțional şi este utilizat pentru a specifica valoarea inițială </a:t>
            </a:r>
            <a:r>
              <a:rPr lang="ro-RO" sz="1900" i="1">
                <a:solidFill>
                  <a:srgbClr val="0070C0"/>
                </a:solidFill>
                <a:latin typeface="UT Sans" panose="00000500000000000000" pitchFamily="50" charset="0"/>
              </a:rPr>
              <a:t>V</a:t>
            </a:r>
            <a:r>
              <a:rPr lang="ro-RO" sz="1900" i="1" baseline="-25000">
                <a:solidFill>
                  <a:srgbClr val="0070C0"/>
                </a:solidFill>
                <a:latin typeface="UT Sans" panose="00000500000000000000" pitchFamily="50" charset="0"/>
              </a:rPr>
              <a:t>C0</a:t>
            </a:r>
            <a:r>
              <a:rPr lang="ro-RO" sz="1900">
                <a:solidFill>
                  <a:srgbClr val="0070C0"/>
                </a:solidFill>
                <a:latin typeface="UT Sans" panose="00000500000000000000" pitchFamily="50" charset="0"/>
              </a:rPr>
              <a:t> (la t=0) a tensiunii pe condensator.</a:t>
            </a:r>
          </a:p>
          <a:p>
            <a:pPr eaLnBrk="1" hangingPunct="1">
              <a:lnSpc>
                <a:spcPct val="90000"/>
              </a:lnSpc>
            </a:pPr>
            <a:r>
              <a:rPr lang="ro-RO" sz="1900">
                <a:solidFill>
                  <a:srgbClr val="0070C0"/>
                </a:solidFill>
                <a:latin typeface="UT Sans" panose="00000500000000000000" pitchFamily="50" charset="0"/>
              </a:rPr>
              <a:t>Opțiunea IC=</a:t>
            </a:r>
            <a:r>
              <a:rPr lang="ro-RO" sz="1900" i="1">
                <a:solidFill>
                  <a:srgbClr val="0070C0"/>
                </a:solidFill>
                <a:latin typeface="UT Sans" panose="00000500000000000000" pitchFamily="50" charset="0"/>
              </a:rPr>
              <a:t>V</a:t>
            </a:r>
            <a:r>
              <a:rPr lang="ro-RO" sz="1900" i="1" baseline="-25000">
                <a:solidFill>
                  <a:srgbClr val="0070C0"/>
                </a:solidFill>
                <a:latin typeface="UT Sans" panose="00000500000000000000" pitchFamily="50" charset="0"/>
              </a:rPr>
              <a:t>C0</a:t>
            </a:r>
            <a:r>
              <a:rPr lang="ro-RO" sz="1900">
                <a:solidFill>
                  <a:srgbClr val="0070C0"/>
                </a:solidFill>
                <a:latin typeface="UT Sans" panose="00000500000000000000" pitchFamily="50" charset="0"/>
              </a:rPr>
              <a:t> este folosită numai atunci când în declarația </a:t>
            </a:r>
            <a:r>
              <a:rPr lang="ro-RO" sz="1900" b="1">
                <a:solidFill>
                  <a:srgbClr val="0070C0"/>
                </a:solidFill>
                <a:latin typeface="UT Sans" panose="00000500000000000000" pitchFamily="50" charset="0"/>
              </a:rPr>
              <a:t>.TRAN</a:t>
            </a:r>
            <a:r>
              <a:rPr lang="ro-RO" sz="1900">
                <a:solidFill>
                  <a:srgbClr val="0070C0"/>
                </a:solidFill>
                <a:latin typeface="UT Sans" panose="00000500000000000000" pitchFamily="50" charset="0"/>
              </a:rPr>
              <a:t> (analiză în timp) este specificat </a:t>
            </a:r>
            <a:r>
              <a:rPr lang="ro-RO" sz="1900" b="1">
                <a:solidFill>
                  <a:srgbClr val="0070C0"/>
                </a:solidFill>
                <a:latin typeface="UT Sans" panose="00000500000000000000" pitchFamily="50" charset="0"/>
              </a:rPr>
              <a:t>UIC</a:t>
            </a:r>
            <a:r>
              <a:rPr lang="ro-RO" sz="1900">
                <a:solidFill>
                  <a:srgbClr val="0070C0"/>
                </a:solidFill>
                <a:latin typeface="UT Sans" panose="00000500000000000000" pitchFamily="50" charset="0"/>
              </a:rPr>
              <a:t> (</a:t>
            </a:r>
            <a:r>
              <a:rPr lang="ro-RO" sz="1900" b="1" i="1">
                <a:solidFill>
                  <a:srgbClr val="0070C0"/>
                </a:solidFill>
                <a:latin typeface="UT Sans" panose="00000500000000000000" pitchFamily="50" charset="0"/>
              </a:rPr>
              <a:t>U</a:t>
            </a:r>
            <a:r>
              <a:rPr lang="ro-RO" sz="1900" i="1">
                <a:solidFill>
                  <a:srgbClr val="0070C0"/>
                </a:solidFill>
                <a:latin typeface="UT Sans" panose="00000500000000000000" pitchFamily="50" charset="0"/>
              </a:rPr>
              <a:t>se </a:t>
            </a:r>
            <a:r>
              <a:rPr lang="ro-RO" sz="1900" b="1" i="1">
                <a:solidFill>
                  <a:srgbClr val="0070C0"/>
                </a:solidFill>
                <a:latin typeface="UT Sans" panose="00000500000000000000" pitchFamily="50" charset="0"/>
              </a:rPr>
              <a:t>I</a:t>
            </a:r>
            <a:r>
              <a:rPr lang="ro-RO" sz="1900" i="1">
                <a:solidFill>
                  <a:srgbClr val="0070C0"/>
                </a:solidFill>
                <a:latin typeface="UT Sans" panose="00000500000000000000" pitchFamily="50" charset="0"/>
              </a:rPr>
              <a:t>nitial </a:t>
            </a:r>
            <a:r>
              <a:rPr lang="ro-RO" sz="1900" b="1" i="1">
                <a:solidFill>
                  <a:srgbClr val="0070C0"/>
                </a:solidFill>
                <a:latin typeface="UT Sans" panose="00000500000000000000" pitchFamily="50" charset="0"/>
              </a:rPr>
              <a:t>C</a:t>
            </a:r>
            <a:r>
              <a:rPr lang="ro-RO" sz="1900" i="1">
                <a:solidFill>
                  <a:srgbClr val="0070C0"/>
                </a:solidFill>
                <a:latin typeface="UT Sans" panose="00000500000000000000" pitchFamily="50" charset="0"/>
              </a:rPr>
              <a:t>onditions</a:t>
            </a:r>
            <a:r>
              <a:rPr lang="ro-RO" sz="1900">
                <a:solidFill>
                  <a:srgbClr val="0070C0"/>
                </a:solidFill>
                <a:latin typeface="UT Sans" panose="00000500000000000000" pitchFamily="50" charset="0"/>
              </a:rPr>
              <a:t> – foloseşte condițiile inițiale).</a:t>
            </a:r>
            <a:endParaRPr lang="en-US" sz="1900">
              <a:solidFill>
                <a:srgbClr val="0070C0"/>
              </a:solidFill>
              <a:latin typeface="UT Sans" panose="00000500000000000000" pitchFamily="50" charset="0"/>
            </a:endParaRPr>
          </a:p>
        </p:txBody>
      </p:sp>
      <p:sp>
        <p:nvSpPr>
          <p:cNvPr id="28675" name="Date Placeholder 3"/>
          <p:cNvSpPr>
            <a:spLocks noGrp="1"/>
          </p:cNvSpPr>
          <p:nvPr>
            <p:ph type="dt" sz="half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F6EB6AC2-B791-432F-99DC-D10F67E846E7}" type="datetime1">
              <a:rPr lang="en-US" smtClean="0"/>
              <a:t>11/4/2019</a:t>
            </a:fld>
            <a:endParaRPr lang="en-US"/>
          </a:p>
        </p:txBody>
      </p:sp>
      <p:sp>
        <p:nvSpPr>
          <p:cNvPr id="28676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/>
              <a:t>Modele SPICE - Cursul 3</a:t>
            </a:r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DFF4FF41-3D04-4553-A4DB-05814DA3281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36870" name="Picture 2" descr="2-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1752600"/>
            <a:ext cx="3368675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71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10200" y="1905000"/>
            <a:ext cx="1905000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ounded Rectangle 8"/>
          <p:cNvSpPr/>
          <p:nvPr/>
        </p:nvSpPr>
        <p:spPr>
          <a:xfrm>
            <a:off x="1447800" y="3581400"/>
            <a:ext cx="6248400" cy="609751"/>
          </a:xfrm>
          <a:prstGeom prst="roundRect">
            <a:avLst/>
          </a:prstGeom>
          <a:solidFill>
            <a:schemeClr val="bg1">
              <a:lumMod val="50000"/>
              <a:alpha val="2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4173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>
                <a:latin typeface="UT Sans" panose="00000500000000000000" pitchFamily="50" charset="0"/>
              </a:rPr>
              <a:t>Descrierea elementelor de circuit</a:t>
            </a:r>
            <a:br>
              <a:rPr lang="ro-RO" sz="3600">
                <a:latin typeface="UT Sans" panose="00000500000000000000" pitchFamily="50" charset="0"/>
              </a:rPr>
            </a:br>
            <a:r>
              <a:rPr lang="ro-RO" sz="2800">
                <a:latin typeface="UT Sans" panose="00000500000000000000" pitchFamily="50" charset="0"/>
              </a:rPr>
              <a:t>CONDENSATOARE</a:t>
            </a:r>
            <a:endParaRPr lang="en-US" sz="3200">
              <a:latin typeface="UT Sans" panose="00000500000000000000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>
                <a:latin typeface="UT Sans" panose="00000500000000000000" pitchFamily="50" charset="0"/>
              </a:rPr>
              <a:t>Î</a:t>
            </a:r>
            <a:r>
              <a:rPr lang="en-US">
                <a:latin typeface="UT Sans" panose="00000500000000000000" pitchFamily="50" charset="0"/>
              </a:rPr>
              <a:t>n descrierea </a:t>
            </a:r>
            <a:r>
              <a:rPr lang="ro-RO">
                <a:latin typeface="UT Sans" panose="00000500000000000000" pitchFamily="50" charset="0"/>
              </a:rPr>
              <a:t>grafică</a:t>
            </a:r>
            <a:r>
              <a:rPr lang="en-US">
                <a:latin typeface="UT Sans" panose="00000500000000000000" pitchFamily="50" charset="0"/>
              </a:rPr>
              <a:t> a circuitului</a:t>
            </a:r>
            <a:r>
              <a:rPr lang="ro-RO">
                <a:latin typeface="UT Sans" panose="00000500000000000000" pitchFamily="50" charset="0"/>
              </a:rPr>
              <a:t>, dând dublu clic pe simbolul condensatorului, în fereastra </a:t>
            </a:r>
            <a:r>
              <a:rPr lang="ro-RO">
                <a:solidFill>
                  <a:srgbClr val="0070C0"/>
                </a:solidFill>
                <a:latin typeface="UT Sans" panose="00000500000000000000" pitchFamily="50" charset="0"/>
              </a:rPr>
              <a:t>Property Editor</a:t>
            </a:r>
            <a:r>
              <a:rPr lang="ro-RO">
                <a:latin typeface="UT Sans" panose="00000500000000000000" pitchFamily="50" charset="0"/>
              </a:rPr>
              <a:t> se găseşte parametrul </a:t>
            </a:r>
            <a:r>
              <a:rPr lang="ro-RO" b="1">
                <a:solidFill>
                  <a:srgbClr val="C00000"/>
                </a:solidFill>
                <a:latin typeface="UT Sans" panose="00000500000000000000" pitchFamily="50" charset="0"/>
              </a:rPr>
              <a:t>IC</a:t>
            </a:r>
            <a:endParaRPr lang="en-US" b="1">
              <a:solidFill>
                <a:srgbClr val="C00000"/>
              </a:solidFill>
              <a:latin typeface="UT Sans" panose="00000500000000000000" pitchFamily="50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BECEE-D1A6-4E0D-8210-4343D649018A}" type="datetime1">
              <a:rPr lang="en-US" smtClean="0"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Modele SPICE - Cursul 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EC392-75EF-4345-ADC3-5049D64098F5}" type="slidenum">
              <a:rPr lang="en-US" smtClean="0"/>
              <a:t>8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r="61019" b="62073"/>
          <a:stretch/>
        </p:blipFill>
        <p:spPr bwMode="auto">
          <a:xfrm>
            <a:off x="381000" y="3048000"/>
            <a:ext cx="6172200" cy="337798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58037" y="3810000"/>
            <a:ext cx="1238557" cy="1212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6091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>
                <a:latin typeface="UT Sans" panose="00000500000000000000" pitchFamily="50" charset="0"/>
              </a:rPr>
              <a:t>Descrierea elementelor de circuit</a:t>
            </a:r>
            <a:br>
              <a:rPr lang="ro-RO" sz="3600">
                <a:latin typeface="UT Sans" panose="00000500000000000000" pitchFamily="50" charset="0"/>
              </a:rPr>
            </a:br>
            <a:r>
              <a:rPr lang="ro-RO" sz="2800">
                <a:latin typeface="UT Sans" panose="00000500000000000000" pitchFamily="50" charset="0"/>
              </a:rPr>
              <a:t>CONDENSATOARE</a:t>
            </a:r>
            <a:endParaRPr lang="en-US" sz="3200">
              <a:latin typeface="UT Sans" panose="00000500000000000000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sz="2000">
                <a:latin typeface="UT Sans" panose="00000500000000000000" pitchFamily="50" charset="0"/>
              </a:rPr>
              <a:t>Sensul tensiunii pe condensator este de la terminalul 1 la terminalul 2:</a:t>
            </a:r>
          </a:p>
          <a:p>
            <a:pPr lvl="1"/>
            <a:r>
              <a:rPr lang="ro-RO" sz="1800">
                <a:latin typeface="UT Sans" panose="00000500000000000000" pitchFamily="50" charset="0"/>
              </a:rPr>
              <a:t>dacă IC=1</a:t>
            </a:r>
            <a:r>
              <a:rPr lang="en-US" sz="1800">
                <a:latin typeface="UT Sans" panose="00000500000000000000" pitchFamily="50" charset="0"/>
              </a:rPr>
              <a:t>0 =&gt; U</a:t>
            </a:r>
            <a:r>
              <a:rPr lang="en-US" sz="1800" baseline="-25000">
                <a:latin typeface="UT Sans" panose="00000500000000000000" pitchFamily="50" charset="0"/>
              </a:rPr>
              <a:t>1,2</a:t>
            </a:r>
            <a:r>
              <a:rPr lang="en-US" sz="1800">
                <a:latin typeface="UT Sans" panose="00000500000000000000" pitchFamily="50" charset="0"/>
              </a:rPr>
              <a:t>=+10V</a:t>
            </a:r>
          </a:p>
          <a:p>
            <a:pPr lvl="1"/>
            <a:r>
              <a:rPr lang="en-US" sz="1800">
                <a:latin typeface="UT Sans" panose="00000500000000000000" pitchFamily="50" charset="0"/>
              </a:rPr>
              <a:t>dac</a:t>
            </a:r>
            <a:r>
              <a:rPr lang="ro-RO" sz="1800">
                <a:latin typeface="UT Sans" panose="00000500000000000000" pitchFamily="50" charset="0"/>
              </a:rPr>
              <a:t>ă</a:t>
            </a:r>
            <a:r>
              <a:rPr lang="en-US" sz="1800">
                <a:latin typeface="UT Sans" panose="00000500000000000000" pitchFamily="50" charset="0"/>
              </a:rPr>
              <a:t> IC</a:t>
            </a:r>
            <a:r>
              <a:rPr lang="ro-RO" sz="1800">
                <a:latin typeface="UT Sans" panose="00000500000000000000" pitchFamily="50" charset="0"/>
              </a:rPr>
              <a:t>=-1</a:t>
            </a:r>
            <a:r>
              <a:rPr lang="en-US" sz="1800">
                <a:latin typeface="UT Sans" panose="00000500000000000000" pitchFamily="50" charset="0"/>
              </a:rPr>
              <a:t>0 =&gt; U</a:t>
            </a:r>
            <a:r>
              <a:rPr lang="en-US" sz="1800" baseline="-25000">
                <a:latin typeface="UT Sans" panose="00000500000000000000" pitchFamily="50" charset="0"/>
              </a:rPr>
              <a:t>1,2</a:t>
            </a:r>
            <a:r>
              <a:rPr lang="en-US" sz="1800">
                <a:latin typeface="UT Sans" panose="00000500000000000000" pitchFamily="50" charset="0"/>
              </a:rPr>
              <a:t>=-10V</a:t>
            </a:r>
            <a:endParaRPr lang="ro-RO" sz="1800">
              <a:latin typeface="UT Sans" panose="00000500000000000000" pitchFamily="50" charset="0"/>
            </a:endParaRPr>
          </a:p>
          <a:p>
            <a:r>
              <a:rPr lang="ro-RO" sz="2000">
                <a:latin typeface="UT Sans" panose="00000500000000000000" pitchFamily="50" charset="0"/>
              </a:rPr>
              <a:t>De exemplu, în cazul circuitului din figură</a:t>
            </a:r>
            <a:br>
              <a:rPr lang="en-US" sz="2000">
                <a:latin typeface="UT Sans" panose="00000500000000000000" pitchFamily="50" charset="0"/>
              </a:rPr>
            </a:br>
            <a:r>
              <a:rPr lang="ro-RO" sz="2000">
                <a:latin typeface="UT Sans" panose="00000500000000000000" pitchFamily="50" charset="0"/>
              </a:rPr>
              <a:t>tensiunea pe R1 va începe de la -10V, </a:t>
            </a:r>
            <a:br>
              <a:rPr lang="en-US" sz="2000">
                <a:latin typeface="UT Sans" panose="00000500000000000000" pitchFamily="50" charset="0"/>
              </a:rPr>
            </a:br>
            <a:r>
              <a:rPr lang="ro-RO" sz="2000">
                <a:latin typeface="UT Sans" panose="00000500000000000000" pitchFamily="50" charset="0"/>
              </a:rPr>
              <a:t>care este valoarea de tensiune „văzută” </a:t>
            </a:r>
            <a:br>
              <a:rPr lang="en-US" sz="2000">
                <a:latin typeface="UT Sans" panose="00000500000000000000" pitchFamily="50" charset="0"/>
              </a:rPr>
            </a:br>
            <a:r>
              <a:rPr lang="ro-RO" sz="2000">
                <a:latin typeface="UT Sans" panose="00000500000000000000" pitchFamily="50" charset="0"/>
              </a:rPr>
              <a:t>de R1</a:t>
            </a:r>
            <a:r>
              <a:rPr lang="en-US" sz="2000">
                <a:latin typeface="UT Sans" panose="00000500000000000000" pitchFamily="50" charset="0"/>
              </a:rPr>
              <a:t>:</a:t>
            </a:r>
            <a:br>
              <a:rPr lang="ro-RO">
                <a:latin typeface="UT Sans" panose="00000500000000000000" pitchFamily="50" charset="0"/>
              </a:rPr>
            </a:br>
            <a:br>
              <a:rPr lang="ro-RO">
                <a:latin typeface="UT Sans" panose="00000500000000000000" pitchFamily="50" charset="0"/>
              </a:rPr>
            </a:br>
            <a:br>
              <a:rPr lang="ro-RO">
                <a:latin typeface="UT Sans" panose="00000500000000000000" pitchFamily="50" charset="0"/>
              </a:rPr>
            </a:br>
            <a:br>
              <a:rPr lang="ro-RO">
                <a:latin typeface="UT Sans" panose="00000500000000000000" pitchFamily="50" charset="0"/>
              </a:rPr>
            </a:br>
            <a:br>
              <a:rPr lang="ro-RO">
                <a:latin typeface="UT Sans" panose="00000500000000000000" pitchFamily="50" charset="0"/>
              </a:rPr>
            </a:br>
            <a:endParaRPr lang="en-US">
              <a:latin typeface="UT Sans" panose="00000500000000000000" pitchFamily="50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73E5C-C285-4F0F-848D-E4BBA825A083}" type="datetime1">
              <a:rPr lang="en-US" smtClean="0"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Modele SPICE - Cursul 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EC392-75EF-4345-ADC3-5049D64098F5}" type="slidenum">
              <a:rPr lang="en-US" smtClean="0"/>
              <a:t>9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t="1673" r="9894" b="5156"/>
          <a:stretch/>
        </p:blipFill>
        <p:spPr>
          <a:xfrm>
            <a:off x="5943600" y="2057400"/>
            <a:ext cx="3128963" cy="194503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1744" y="4210250"/>
            <a:ext cx="7020512" cy="2495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30694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656</TotalTime>
  <Words>2880</Words>
  <Application>Microsoft Office PowerPoint</Application>
  <PresentationFormat>On-screen Show (4:3)</PresentationFormat>
  <Paragraphs>834</Paragraphs>
  <Slides>46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2" baseType="lpstr">
      <vt:lpstr>Arial</vt:lpstr>
      <vt:lpstr>Calibri</vt:lpstr>
      <vt:lpstr>UT Sans</vt:lpstr>
      <vt:lpstr>Wingdings 3</vt:lpstr>
      <vt:lpstr>Clarity</vt:lpstr>
      <vt:lpstr>Equation</vt:lpstr>
      <vt:lpstr>MODELE SPICE</vt:lpstr>
      <vt:lpstr>Probleme tratate</vt:lpstr>
      <vt:lpstr>Descrierea elementelor de circuit cu două terminale</vt:lpstr>
      <vt:lpstr>Descrierea elementelor de circuit REZISTOARE</vt:lpstr>
      <vt:lpstr>Descrierea elementelor de circuit REZISTOARE</vt:lpstr>
      <vt:lpstr>Descrierea elementelor de circuit REZISTOARE</vt:lpstr>
      <vt:lpstr>Descrierea elementelor de circuit CONDENSATOARE</vt:lpstr>
      <vt:lpstr>Descrierea elementelor de circuit CONDENSATOARE</vt:lpstr>
      <vt:lpstr>Descrierea elementelor de circuit CONDENSATOARE</vt:lpstr>
      <vt:lpstr>Descrierea elementelor de circuit BOBINE</vt:lpstr>
      <vt:lpstr>Descrierea elementelor de circuit Surse de polarizare şi de semnal independente</vt:lpstr>
      <vt:lpstr>Descrierea elementelor de circuit Surse de polarizare şi de semnal independente</vt:lpstr>
      <vt:lpstr>Descrierea elementelor de circuit Surse de polarizare şi de semnal independente</vt:lpstr>
      <vt:lpstr>Funcția impuls - PULSE</vt:lpstr>
      <vt:lpstr>Funcția exponențială - EXP</vt:lpstr>
      <vt:lpstr>Funcția sinusoidală - SIN</vt:lpstr>
      <vt:lpstr>Funcția sinusoidală modulată în frecvență cu un alt semnal sinusoidal - SFFM</vt:lpstr>
      <vt:lpstr>Observație</vt:lpstr>
      <vt:lpstr>Observație – modulația în amplitudine</vt:lpstr>
      <vt:lpstr>Funcția aproximată prin segmente de  dreaptă - PWL </vt:lpstr>
      <vt:lpstr>Descrierea elementelor de circuit Surse de polarizare şi de semnal independente</vt:lpstr>
      <vt:lpstr>Descrierea elementelor de circuit Surse de polarizare şi de semnal independente</vt:lpstr>
      <vt:lpstr>PowerPoint Presentation</vt:lpstr>
      <vt:lpstr>Descrierea elementelor de circuit DIODE</vt:lpstr>
      <vt:lpstr>Descrierea elementelor de circuit cu mai mult de două terminale</vt:lpstr>
      <vt:lpstr>Descrierea elementelor de circuit BOBINE CUPLATE</vt:lpstr>
      <vt:lpstr>Descrierea elementelor de circuit BOBINE CUPLATE</vt:lpstr>
      <vt:lpstr>Descrierea elementelor de circuit TRANZISTOARE BIPOLARE</vt:lpstr>
      <vt:lpstr>Descrierea elementelor de circuit TRANZISTOARE BIPOLARE</vt:lpstr>
      <vt:lpstr>Descrierea elementelor de circuit TRANZISTOARE BIPOLARE</vt:lpstr>
      <vt:lpstr>Descrierea elementelor de circuit TRANZISTOARE BIPOLARE</vt:lpstr>
      <vt:lpstr>Descrierea elementelor de circuit TRANZISTOARE BIPOLARE</vt:lpstr>
      <vt:lpstr>Descrierea elementelor de circuit TRANZISTOARE BIPOLARE</vt:lpstr>
      <vt:lpstr>Descrierea elementelor de circuit TRANZISTOARE BIPOLARE</vt:lpstr>
      <vt:lpstr>Descrierea elementelor de circuit TRANZISTOARE BIPOLARE</vt:lpstr>
      <vt:lpstr>Descrierea elementelor de circuit TEC-J</vt:lpstr>
      <vt:lpstr>Descrierea elementelor de circuit TEC-J</vt:lpstr>
      <vt:lpstr>Descrierea elementelor de circuit TEC-J</vt:lpstr>
      <vt:lpstr>Descrierea elementelor de circuit TEC-J</vt:lpstr>
      <vt:lpstr>Descrierea elementelor de circuit TEC-J</vt:lpstr>
      <vt:lpstr>Descrierea elementelor de circuit TEC-MOS</vt:lpstr>
      <vt:lpstr>Descrierea elementelor de circuit TEC-MOS</vt:lpstr>
      <vt:lpstr>Descrierea elementelor de circuit TEC-MOS</vt:lpstr>
      <vt:lpstr>Descrierea elementelor de circuit TEC-MOS</vt:lpstr>
      <vt:lpstr>Descrierea elementelor de circuit TEC-MOS</vt:lpstr>
      <vt:lpstr>Descrierea elementelor de circuit TEC-MOS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MODELE SPICE</dc:title>
  <dc:creator>gyuri</dc:creator>
  <cp:lastModifiedBy>Geo</cp:lastModifiedBy>
  <cp:revision>198</cp:revision>
  <dcterms:created xsi:type="dcterms:W3CDTF">2016-10-24T14:41:01Z</dcterms:created>
  <dcterms:modified xsi:type="dcterms:W3CDTF">2019-11-04T10:09:48Z</dcterms:modified>
</cp:coreProperties>
</file>