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75" r:id="rId4"/>
    <p:sldId id="276" r:id="rId5"/>
    <p:sldId id="309" r:id="rId6"/>
    <p:sldId id="277" r:id="rId7"/>
    <p:sldId id="278" r:id="rId8"/>
    <p:sldId id="327" r:id="rId9"/>
    <p:sldId id="328" r:id="rId10"/>
    <p:sldId id="279" r:id="rId11"/>
    <p:sldId id="280" r:id="rId12"/>
    <p:sldId id="310" r:id="rId13"/>
    <p:sldId id="326" r:id="rId14"/>
    <p:sldId id="311" r:id="rId15"/>
    <p:sldId id="314" r:id="rId16"/>
    <p:sldId id="312" r:id="rId17"/>
    <p:sldId id="313" r:id="rId18"/>
    <p:sldId id="316" r:id="rId19"/>
    <p:sldId id="317" r:id="rId20"/>
    <p:sldId id="315" r:id="rId21"/>
    <p:sldId id="318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319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74892-1CDE-4575-87CF-9940B23096D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9D0E-740C-44EA-9972-AEA63343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2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9A05F6-872B-45EA-BFD4-BDE638B3EF6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46DA-A380-4DA9-BCC2-E918FADC0DF0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78FC-45E1-4DF1-8302-A6F0F9329C5F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F292-D1E0-421C-9963-12E56ADCD87F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CAA6-CFFE-4165-BF9D-73DBF4BADB48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12A-D13A-42DD-8333-67FCED67E309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0190-FEEB-4903-B0D6-DBC233D63D56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016F-B7F8-44FE-BF13-CC24ACB44005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3963-4E58-489C-9B8E-D88046612FA0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CCF4-3108-4A8E-B300-8401982505C4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F7EE-90F5-4A78-8626-A20472F97D9E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DAE1-1383-4A32-8398-5C4679D32227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040576-B65A-498A-A54C-84EB458E504C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9FEC392-75EF-4345-ADC3-5049D64098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hyperlink" Target="PQRST.CI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UT Sans" panose="00000500000000000000" pitchFamily="50" charset="0"/>
              </a:rPr>
              <a:t>MODELE SPICE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UT Sans" panose="00000500000000000000" pitchFamily="50" charset="0"/>
              </a:rPr>
              <a:t>Notițe</a:t>
            </a:r>
            <a:r>
              <a:rPr lang="ro-RO">
                <a:latin typeface="UT Sans" panose="00000500000000000000" pitchFamily="50" charset="0"/>
              </a:rPr>
              <a:t> de curs – Cursul nr. </a:t>
            </a:r>
            <a:r>
              <a:rPr lang="en-US">
                <a:latin typeface="UT Sans" panose="00000500000000000000" pitchFamily="50" charset="0"/>
              </a:rPr>
              <a:t>3</a:t>
            </a:r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Conf. dr. ing. Gheorghe PANĂ</a:t>
            </a:r>
          </a:p>
          <a:p>
            <a:r>
              <a:rPr lang="ro-RO" sz="1800">
                <a:latin typeface="UT Sans" panose="00000500000000000000" pitchFamily="50" charset="0"/>
              </a:rPr>
              <a:t>gheorghe.pana</a:t>
            </a:r>
            <a:r>
              <a:rPr lang="en-US" sz="1800">
                <a:latin typeface="UT Sans" panose="00000500000000000000" pitchFamily="50" charset="0"/>
              </a:rPr>
              <a:t>@unitbv.ro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034AC66-2AF5-4EB2-B02A-8FAD96BAA5F3}"/>
              </a:ext>
            </a:extLst>
          </p:cNvPr>
          <p:cNvGrpSpPr/>
          <p:nvPr/>
        </p:nvGrpSpPr>
        <p:grpSpPr>
          <a:xfrm>
            <a:off x="685800" y="596055"/>
            <a:ext cx="7498846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8081A896-0AE6-4EB5-B892-C31161CCF0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">
              <a:extLst>
                <a:ext uri="{FF2B5EF4-FFF2-40B4-BE49-F238E27FC236}">
                  <a16:creationId xmlns:a16="http://schemas.microsoft.com/office/drawing/2014/main" id="{216C7DDB-FB4B-4142-8F3F-292C29E33B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631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BOBINE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o-RO" sz="26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o-RO" sz="22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1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2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valoare_l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&lt;IC=</a:t>
            </a:r>
            <a:r>
              <a:rPr lang="en-US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I</a:t>
            </a:r>
            <a:r>
              <a:rPr lang="en-US" sz="2400" i="1" baseline="-25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L0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&gt;</a:t>
            </a:r>
            <a:endParaRPr lang="ro-RO" sz="24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o-RO" sz="1900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eaLnBrk="1" hangingPunct="1">
              <a:lnSpc>
                <a:spcPct val="90000"/>
              </a:lnSpc>
            </a:pP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IC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este opțional şi este utilizat pentru a specifica valoarea inițială (la t=0) a curentului </a:t>
            </a:r>
            <a:r>
              <a:rPr lang="fr-FR" sz="1900" i="1">
                <a:solidFill>
                  <a:srgbClr val="0070C0"/>
                </a:solidFill>
                <a:latin typeface="UT Sans" panose="00000500000000000000" pitchFamily="50" charset="0"/>
              </a:rPr>
              <a:t>I</a:t>
            </a:r>
            <a:r>
              <a:rPr lang="fr-FR" sz="1900" i="1" baseline="-25000">
                <a:solidFill>
                  <a:srgbClr val="0070C0"/>
                </a:solidFill>
                <a:latin typeface="UT Sans" panose="00000500000000000000" pitchFamily="50" charset="0"/>
              </a:rPr>
              <a:t>L0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care trece prin bobină.</a:t>
            </a:r>
          </a:p>
          <a:p>
            <a:pPr eaLnBrk="1" hangingPunct="1">
              <a:lnSpc>
                <a:spcPct val="90000"/>
              </a:lnSpc>
            </a:pP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Opțiunea IC=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 I</a:t>
            </a:r>
            <a:r>
              <a:rPr lang="ro-RO" sz="1900" i="1" baseline="-25000">
                <a:solidFill>
                  <a:srgbClr val="0070C0"/>
                </a:solidFill>
                <a:latin typeface="UT Sans" panose="00000500000000000000" pitchFamily="50" charset="0"/>
              </a:rPr>
              <a:t>L0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este folosită numai atunci când în declarația </a:t>
            </a: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.TRAN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(analiză în timp) este specificat </a:t>
            </a: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UIC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(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U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se 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I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nitial 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C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onditions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– foloseşte condițiile inițiale).</a:t>
            </a:r>
            <a:endParaRPr lang="en-US" sz="19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425CBE-1EA1-491B-AA60-33CB63F62349}" type="datetime1">
              <a:rPr lang="en-US" smtClean="0"/>
              <a:t>11/4/2019</a:t>
            </a:fld>
            <a:endParaRPr lang="en-US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3ABF43-6384-4F12-9886-5AF522D81F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7894" name="Picture 2" descr="2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3406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4658" y="1842897"/>
            <a:ext cx="2438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524000" y="3581400"/>
            <a:ext cx="60198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9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Surse de polarizare şi de semnal independente</a:t>
            </a:r>
            <a:endParaRPr lang="en-US" sz="2400">
              <a:latin typeface="UT Sans" panose="00000500000000000000" pitchFamily="50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V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...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  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1   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2   &lt;&lt;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DC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&gt;…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valoare_c.c.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 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AC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modul_c.a.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+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fază_c.a.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&gt;&gt;&gt;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TRAN_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funcție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 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1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2…&gt;&gt;&gt;</a:t>
            </a:r>
            <a:endParaRPr lang="ro-RO" sz="20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I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...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  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1   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2   &lt;&lt;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DC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&gt;…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valoare_c.c.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 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AC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modul_c.a.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+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fază_c.a.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&gt;&gt;&gt;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TRAN_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funcție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 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1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2…&gt;&gt;&gt;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126C94-6042-4014-B190-DB2273F893B8}" type="datetime1">
              <a:rPr lang="en-US" smtClean="0"/>
              <a:t>11/4/2019</a:t>
            </a:fld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A23F4E3-EE8D-4D57-B342-8BA58E655A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8918" name="Picture 2" descr="2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48768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93875"/>
            <a:ext cx="40526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917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 sz="5400">
                <a:latin typeface="UT Sans" panose="00000500000000000000" pitchFamily="50" charset="0"/>
              </a:rPr>
            </a:br>
            <a:r>
              <a:rPr lang="ro-RO" sz="3100">
                <a:latin typeface="UT Sans" panose="00000500000000000000" pitchFamily="50" charset="0"/>
              </a:rPr>
              <a:t>Surse de polarizare şi de semnal independente</a:t>
            </a:r>
            <a:endParaRPr lang="en-US" sz="31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latin typeface="UT Sans" panose="00000500000000000000" pitchFamily="50" charset="0"/>
              </a:rPr>
              <a:t>Sursele independente sunt folosite pentru a descrie polarizările şi semnalele din cele trei moduri de analiză în SPICE: de c.c. (DC), tranzitorie (în domeniul timp) şi de semnal mic de c.a. (AC);</a:t>
            </a:r>
          </a:p>
          <a:p>
            <a:r>
              <a:rPr lang="ro-RO" i="1">
                <a:latin typeface="UT Sans" panose="00000500000000000000" pitchFamily="50" charset="0"/>
              </a:rPr>
              <a:t>modul_c.a. </a:t>
            </a:r>
            <a:r>
              <a:rPr lang="ro-RO">
                <a:latin typeface="UT Sans" panose="00000500000000000000" pitchFamily="50" charset="0"/>
              </a:rPr>
              <a:t>şi </a:t>
            </a:r>
            <a:r>
              <a:rPr lang="ro-RO" i="1">
                <a:latin typeface="UT Sans" panose="00000500000000000000" pitchFamily="50" charset="0"/>
              </a:rPr>
              <a:t>fază_c.a.</a:t>
            </a:r>
            <a:r>
              <a:rPr lang="ro-RO">
                <a:latin typeface="UT Sans" panose="00000500000000000000" pitchFamily="50" charset="0"/>
              </a:rPr>
              <a:t> reprezintă amplitudinea şi faza (în grade) ale unei tensiuni sau ale unui curent de semnal mic;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3F9B-91EA-4BB1-B45A-5945BD8A0B3E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572000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V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...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  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1   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2   &lt;&lt;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DC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&gt;…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valoare_c.c.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 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AC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modul_c.a.</a:t>
            </a:r>
          </a:p>
          <a:p>
            <a:pPr marL="365760" indent="-256032">
              <a:defRPr/>
            </a:pP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+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fază_c.a.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&gt;&gt;&gt;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TRAN_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funcție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 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1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2…&gt;&gt;&gt;</a:t>
            </a:r>
            <a:endParaRPr lang="ro-RO" sz="20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defRPr/>
            </a:pPr>
            <a:endParaRPr lang="ro-RO" sz="20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>
              <a:defRPr/>
            </a:pP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I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...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  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1   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nod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2   &lt;&lt;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DC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&gt;…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valoare_c.c.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 &lt;</a:t>
            </a:r>
            <a:r>
              <a:rPr lang="ro-RO" sz="2000" b="1">
                <a:solidFill>
                  <a:srgbClr val="002060"/>
                </a:solidFill>
                <a:latin typeface="UT Sans" panose="00000500000000000000" pitchFamily="50" charset="0"/>
              </a:rPr>
              <a:t>AC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modul_c.a.</a:t>
            </a:r>
          </a:p>
          <a:p>
            <a:pPr marL="365760" indent="-256032">
              <a:defRPr/>
            </a:pP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+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&lt;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fază_c.a.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&gt;&gt;&gt;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TRAN_</a:t>
            </a:r>
            <a:r>
              <a:rPr lang="ro-RO" sz="2000" i="1">
                <a:solidFill>
                  <a:srgbClr val="002060"/>
                </a:solidFill>
                <a:latin typeface="UT Sans" panose="00000500000000000000" pitchFamily="50" charset="0"/>
              </a:rPr>
              <a:t>funcție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  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1 &lt;</a:t>
            </a:r>
            <a:r>
              <a:rPr lang="en-US" sz="2000" i="1">
                <a:solidFill>
                  <a:srgbClr val="002060"/>
                </a:solidFill>
                <a:latin typeface="UT Sans" panose="00000500000000000000" pitchFamily="50" charset="0"/>
              </a:rPr>
              <a:t>valoare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2…&gt;&gt;&gt;</a:t>
            </a:r>
          </a:p>
        </p:txBody>
      </p:sp>
    </p:spTree>
    <p:extLst>
      <p:ext uri="{BB962C8B-B14F-4D97-AF65-F5344CB8AC3E}">
        <p14:creationId xmlns:p14="http://schemas.microsoft.com/office/powerpoint/2010/main" val="281767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 sz="5400">
                <a:latin typeface="UT Sans" panose="00000500000000000000" pitchFamily="50" charset="0"/>
              </a:rPr>
            </a:br>
            <a:r>
              <a:rPr lang="ro-RO" sz="3100">
                <a:latin typeface="UT Sans" panose="00000500000000000000" pitchFamily="50" charset="0"/>
              </a:rPr>
              <a:t>Surse de polarizare şi de semnal independente</a:t>
            </a:r>
            <a:endParaRPr lang="en-US" sz="31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latin typeface="UT Sans" panose="00000500000000000000" pitchFamily="50" charset="0"/>
              </a:rPr>
              <a:t>Pentru analiza de semnal mare în domeniul timp SPICE oferă 5 tipuri de semnale dependente de timp: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Impuls (PULSE)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Exponențial (EXPonential)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Sinusoidal (SINusoidal)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Formă de undă aproximată prin segmente de dreaptă (PWL - PieceWise Linear)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Semnal sinusoidal modulat în frecvență cu un alt semnal sinusoidal </a:t>
            </a:r>
            <a:br>
              <a:rPr lang="ro-RO" sz="1800">
                <a:latin typeface="UT Sans" panose="00000500000000000000" pitchFamily="50" charset="0"/>
              </a:rPr>
            </a:br>
            <a:r>
              <a:rPr lang="ro-RO" sz="1800">
                <a:latin typeface="UT Sans" panose="00000500000000000000" pitchFamily="50" charset="0"/>
              </a:rPr>
              <a:t>(SFFM – Single-Frequency Frequency-Modulated)</a:t>
            </a:r>
          </a:p>
          <a:p>
            <a:r>
              <a:rPr lang="ro-RO">
                <a:latin typeface="UT Sans" panose="00000500000000000000" pitchFamily="50" charset="0"/>
              </a:rPr>
              <a:t>Într-o declarație de sursă specificația 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TRAN_funcție</a:t>
            </a:r>
            <a:r>
              <a:rPr lang="ro-RO">
                <a:latin typeface="UT Sans" panose="00000500000000000000" pitchFamily="50" charset="0"/>
              </a:rPr>
              <a:t> conține un cuvânt cheie care specifică una din cele 5 funcții şi un set de parametrii.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5B48-306F-4120-B7D9-A6AD7DFA7F91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Funcția impuls - PULSE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PULSE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 (V1   V2   </a:t>
            </a:r>
            <a:r>
              <a:rPr lang="en-US">
                <a:solidFill>
                  <a:srgbClr val="0070C0"/>
                </a:solidFill>
                <a:latin typeface="UT Sans" panose="00000500000000000000" pitchFamily="50" charset="0"/>
              </a:rPr>
              <a:t>TD   TR   TF   PW   PER)</a:t>
            </a:r>
          </a:p>
          <a:p>
            <a:pPr marL="0" indent="0" algn="ctr">
              <a:buNone/>
            </a:pP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B7E1-EE63-4314-8E9D-06D6C97DCEC7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2" descr="2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84437"/>
            <a:ext cx="51054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62600" y="3302675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V1=valoare inițială [V sau A]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V2=valoarea de palier [V sau A]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TD=timpul de întârziere [s]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TR=timpul de creştere [s]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TF=timpul de cădere [s]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PW=durata palierului [s]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PER=perioada [s] 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4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Funcția exponențială - EXP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EXP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 (V1  V2  &lt;TD1  TAU1  TD2  &lt;TAU2&gt;&gt;)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FA7-702D-4782-9158-EB2951DC516A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2" descr="2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1851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49530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V1=valoare inițială [V sau A] (valoarea implicită 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V2=valoarea de palier a impulsului [V sau A] (valoarea implicită 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TD1=timpul de întârziere la creştere [s] (valoarea implicită 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TAU1=constanta de timp la creştere [s] (valoarea implicită TPAS)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TD2=timpul de întârziere la descreştere [s] (valoarea implicită TD1+TPAS)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TAU2=constanta de timp la descreştere [s] (valoarea implicită TPAS)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5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Funcția sinusoidală - SIN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SIN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 (VO  VA  &lt;F  &lt;TD  &lt;DF  &lt;THETA&gt;&gt;&gt;&gt;)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 algn="ctr">
              <a:buNone/>
            </a:pP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F568-DB91-4453-B7F8-4A52922BC572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1" descr="2-7ve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850" y="2066073"/>
            <a:ext cx="52883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02752" y="5027474"/>
            <a:ext cx="5538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VO=valoarea de offset [V sau A]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VA=amplitudinea [V sau A]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F=frecvența [Hz] (valoarea implicită =1/TSTOP)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TD=timp de întârziere [s]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DF=factor de amortizare [1/s]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THETA=faza (valoarea implicită =0)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44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Funcția sinusoidală modulată în frecvență cu un alt semnal sinusoidal - SFFM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SFFM</a:t>
            </a:r>
            <a:r>
              <a:rPr lang="ro-RO">
                <a:solidFill>
                  <a:srgbClr val="0070C0"/>
                </a:solidFill>
              </a:rPr>
              <a:t> (</a:t>
            </a:r>
            <a:r>
              <a:rPr lang="fr-FR">
                <a:solidFill>
                  <a:srgbClr val="0070C0"/>
                </a:solidFill>
              </a:rPr>
              <a:t>VO  VA  &lt;FP &lt;IMOD &lt;FS&gt;&gt;&gt;)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D354-67D4-45B6-A69D-FFF9247F0E5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6945"/>
            <a:ext cx="6120765" cy="2345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32" y="2599222"/>
            <a:ext cx="2185988" cy="160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26641" y="4935855"/>
            <a:ext cx="7090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VO=componenta continuă (offset) [V sau A]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VA=amplitudinea [V sau A]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FP=frecvența purtătoare [Hz] (valoarea implicită =1/TSTOP)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IMOD=indicele de modulație [-] (valoarea implicită =0)</a:t>
            </a:r>
            <a:endParaRPr lang="en-US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FS=frecvența modulatoare [Hz] (valoarea implicită =1/TSTOP)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1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Observație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latin typeface="UT Sans" panose="00000500000000000000" pitchFamily="50" charset="0"/>
              </a:rPr>
              <a:t>Valorile predefinite se folosesc pentru parametrii care nu au fost încă specificați şi sunt legate de mărimile </a:t>
            </a:r>
            <a:r>
              <a:rPr lang="ro-RO" i="1">
                <a:latin typeface="UT Sans" panose="00000500000000000000" pitchFamily="50" charset="0"/>
              </a:rPr>
              <a:t>TPAS</a:t>
            </a:r>
            <a:r>
              <a:rPr lang="ro-RO">
                <a:latin typeface="UT Sans" panose="00000500000000000000" pitchFamily="50" charset="0"/>
              </a:rPr>
              <a:t> şi </a:t>
            </a:r>
            <a:r>
              <a:rPr lang="ro-RO" i="1">
                <a:latin typeface="UT Sans" panose="00000500000000000000" pitchFamily="50" charset="0"/>
              </a:rPr>
              <a:t>TSTOP</a:t>
            </a:r>
            <a:r>
              <a:rPr lang="ro-RO">
                <a:latin typeface="UT Sans" panose="00000500000000000000" pitchFamily="50" charset="0"/>
              </a:rPr>
              <a:t> din analiza tranzitorie:</a:t>
            </a:r>
          </a:p>
          <a:p>
            <a:pPr lvl="1"/>
            <a:r>
              <a:rPr lang="ro-RO" i="1">
                <a:latin typeface="UT Sans" panose="00000500000000000000" pitchFamily="50" charset="0"/>
              </a:rPr>
              <a:t>TPAS</a:t>
            </a:r>
            <a:r>
              <a:rPr lang="ro-RO">
                <a:latin typeface="UT Sans" panose="00000500000000000000" pitchFamily="50" charset="0"/>
              </a:rPr>
              <a:t> = rezoluția în timp a formelor de undă (pasul analizei în timp – Maximum step size)</a:t>
            </a:r>
          </a:p>
          <a:p>
            <a:pPr lvl="1"/>
            <a:r>
              <a:rPr lang="ro-RO" i="1">
                <a:latin typeface="UT Sans" panose="00000500000000000000" pitchFamily="50" charset="0"/>
              </a:rPr>
              <a:t>TSTOP</a:t>
            </a:r>
            <a:r>
              <a:rPr lang="ro-RO">
                <a:latin typeface="UT Sans" panose="00000500000000000000" pitchFamily="50" charset="0"/>
              </a:rPr>
              <a:t> = sfârşitul intervalului de timp pentru care se face simularea (Run to time)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620F-5012-4CA1-BD99-4B16ABDD49AE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Observație – modulația în amplitudine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latin typeface="UT Sans" panose="00000500000000000000" pitchFamily="50" charset="0"/>
              </a:rPr>
              <a:t>FM = Frequency Modulation (modulație în frecvență)</a:t>
            </a:r>
          </a:p>
          <a:p>
            <a:r>
              <a:rPr lang="ro-RO">
                <a:latin typeface="UT Sans" panose="00000500000000000000" pitchFamily="50" charset="0"/>
              </a:rPr>
              <a:t>AM = Amplitude Modulation (modulație în amplitudine)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5A91-04D8-4A85-8E00-7065510B0500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5512"/>
            <a:ext cx="9063270" cy="3044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7338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>
                <a:latin typeface="UT Sans" panose="00000500000000000000" pitchFamily="50" charset="0"/>
              </a:rPr>
              <a:t>Semnal AM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7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o-RO" sz="3200">
                <a:latin typeface="UT Sans" panose="00000500000000000000" pitchFamily="50" charset="0"/>
              </a:rPr>
              <a:t>Probleme tratate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>
                <a:latin typeface="UT Sans" panose="00000500000000000000" pitchFamily="50" charset="0"/>
              </a:rPr>
              <a:t>Descrierea elementelor de circuit</a:t>
            </a:r>
          </a:p>
          <a:p>
            <a:pPr lvl="1"/>
            <a:r>
              <a:rPr lang="ro-RO">
                <a:latin typeface="UT Sans" panose="00000500000000000000" pitchFamily="50" charset="0"/>
              </a:rPr>
              <a:t>cu 2 terminale:</a:t>
            </a:r>
            <a:endParaRPr lang="en-US">
              <a:latin typeface="UT Sans" panose="00000500000000000000" pitchFamily="50" charset="0"/>
            </a:endParaRPr>
          </a:p>
          <a:p>
            <a:pPr lvl="2"/>
            <a:r>
              <a:rPr lang="en-US">
                <a:latin typeface="UT Sans" panose="00000500000000000000" pitchFamily="50" charset="0"/>
              </a:rPr>
              <a:t>re</a:t>
            </a:r>
            <a:r>
              <a:rPr lang="ro-RO">
                <a:latin typeface="UT Sans" panose="00000500000000000000" pitchFamily="50" charset="0"/>
              </a:rPr>
              <a:t>z</a:t>
            </a:r>
            <a:r>
              <a:rPr lang="en-US">
                <a:latin typeface="UT Sans" panose="00000500000000000000" pitchFamily="50" charset="0"/>
              </a:rPr>
              <a:t>istoare</a:t>
            </a:r>
            <a:r>
              <a:rPr lang="ro-RO">
                <a:latin typeface="UT Sans" panose="00000500000000000000" pitchFamily="50" charset="0"/>
              </a:rPr>
              <a:t> R,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Condensatoare, C,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Bobine, L,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Surse independente de tensiune V,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Surse independente de curent, I, 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Diode, D;</a:t>
            </a:r>
          </a:p>
          <a:p>
            <a:pPr lvl="1"/>
            <a:r>
              <a:rPr lang="ro-RO">
                <a:latin typeface="UT Sans" panose="00000500000000000000" pitchFamily="50" charset="0"/>
              </a:rPr>
              <a:t>cu mai mult de 2 terminale: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Bobine cuplate, TX,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Tranzistor bipolar, Q,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TEC-J, J,</a:t>
            </a:r>
          </a:p>
          <a:p>
            <a:pPr lvl="2"/>
            <a:r>
              <a:rPr lang="ro-RO">
                <a:latin typeface="UT Sans" panose="00000500000000000000" pitchFamily="50" charset="0"/>
              </a:rPr>
              <a:t>TEC-MOS, M.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5D5D9A-FE0B-4973-A204-63E4C7ED8140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2DE34-B755-4A37-8CFA-FF9F579FA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3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>
                <a:latin typeface="UT Sans" panose="00000500000000000000" pitchFamily="50" charset="0"/>
              </a:rPr>
              <a:t>Funcția aproximată prin segmente de 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ro-RO" sz="3200">
                <a:latin typeface="UT Sans" panose="00000500000000000000" pitchFamily="50" charset="0"/>
              </a:rPr>
              <a:t>dreaptă - PWL 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PWL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 (</a:t>
            </a:r>
            <a:r>
              <a:rPr lang="en-US">
                <a:solidFill>
                  <a:srgbClr val="0070C0"/>
                </a:solidFill>
                <a:latin typeface="UT Sans" panose="00000500000000000000" pitchFamily="50" charset="0"/>
              </a:rPr>
              <a:t>t1  V1  &lt;t2  V2  &lt;t3  V3…&gt;&gt;)</a:t>
            </a:r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Semnalul descris de PWL este format din segmente de dreaptă care conectează punctele de coordonate (t</a:t>
            </a:r>
            <a:r>
              <a:rPr lang="ro-RO" baseline="-25000">
                <a:latin typeface="UT Sans" panose="00000500000000000000" pitchFamily="50" charset="0"/>
              </a:rPr>
              <a:t>i</a:t>
            </a:r>
            <a:r>
              <a:rPr lang="ro-RO">
                <a:latin typeface="UT Sans" panose="00000500000000000000" pitchFamily="50" charset="0"/>
              </a:rPr>
              <a:t>, V</a:t>
            </a:r>
            <a:r>
              <a:rPr lang="ro-RO" baseline="-25000">
                <a:latin typeface="UT Sans" panose="00000500000000000000" pitchFamily="50" charset="0"/>
              </a:rPr>
              <a:t>i</a:t>
            </a:r>
            <a:r>
              <a:rPr lang="ro-RO">
                <a:latin typeface="UT Sans" panose="00000500000000000000" pitchFamily="50" charset="0"/>
              </a:rPr>
              <a:t>)</a:t>
            </a:r>
          </a:p>
          <a:p>
            <a:r>
              <a:rPr lang="ro-RO">
                <a:latin typeface="UT Sans" panose="00000500000000000000" pitchFamily="50" charset="0"/>
              </a:rPr>
              <a:t>Exemplu de semnal asemănător  cu cel cules de un </a:t>
            </a:r>
            <a:br>
              <a:rPr lang="en-US">
                <a:latin typeface="UT Sans" panose="00000500000000000000" pitchFamily="50" charset="0"/>
              </a:rPr>
            </a:br>
            <a:r>
              <a:rPr lang="ro-RO">
                <a:latin typeface="UT Sans" panose="00000500000000000000" pitchFamily="50" charset="0"/>
              </a:rPr>
              <a:t>electrocardiograf (</a:t>
            </a:r>
            <a:r>
              <a:rPr lang="ro-RO">
                <a:latin typeface="UT Sans" panose="00000500000000000000" pitchFamily="50" charset="0"/>
                <a:hlinkClick r:id="rId2" action="ppaction://hlinkfile"/>
              </a:rPr>
              <a:t>semnal PQRS</a:t>
            </a:r>
            <a:r>
              <a:rPr lang="en-US">
                <a:latin typeface="UT Sans" panose="00000500000000000000" pitchFamily="50" charset="0"/>
                <a:hlinkClick r:id="rId2" action="ppaction://hlinkfile"/>
              </a:rPr>
              <a:t>T</a:t>
            </a:r>
            <a:r>
              <a:rPr lang="ro-RO">
                <a:latin typeface="UT Sans" panose="00000500000000000000" pitchFamily="50" charset="0"/>
              </a:rPr>
              <a:t>)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5F6-C0DB-4496-92EB-B14E846E00B7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29955"/>
            <a:ext cx="6781800" cy="264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314825"/>
            <a:ext cx="22193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6054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 sz="6000">
                <a:latin typeface="UT Sans" panose="00000500000000000000" pitchFamily="50" charset="0"/>
              </a:rPr>
            </a:br>
            <a:r>
              <a:rPr lang="ro-RO" sz="3100">
                <a:latin typeface="UT Sans" panose="00000500000000000000" pitchFamily="50" charset="0"/>
              </a:rPr>
              <a:t>Surse de polarizare şi de semnal independente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09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Surse de semnal sinusoidal </a:t>
            </a:r>
            <a:r>
              <a:rPr lang="ro-RO">
                <a:latin typeface="UT Sans" panose="00000500000000000000" pitchFamily="50" charset="0"/>
              </a:rPr>
              <a:t>(VSIN şi ISIN) utilizate la analiza în timp:</a:t>
            </a: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Observație: alți parametri în afară de offset (VOFF), amplitudine (VAMPL) și frecvență (FREQ) se găsesc dând dublu clic pe simbolul sursei, în fereastra 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Property Editor</a:t>
            </a:r>
            <a:r>
              <a:rPr lang="ro-RO">
                <a:latin typeface="UT Sans" panose="00000500000000000000" pitchFamily="50" charset="0"/>
              </a:rPr>
              <a:t> (la descrierea grafică)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8E40E-38A4-481C-90E6-4675BBCF5BE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2EBEA-3EDE-4406-A15C-EF910F339C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724" y="2438400"/>
            <a:ext cx="414655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059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 sz="6000">
                <a:latin typeface="UT Sans" panose="00000500000000000000" pitchFamily="50" charset="0"/>
              </a:rPr>
            </a:br>
            <a:r>
              <a:rPr lang="ro-RO" sz="3100">
                <a:latin typeface="UT Sans" panose="00000500000000000000" pitchFamily="50" charset="0"/>
              </a:rPr>
              <a:t>Surse de polarizare şi de semnal independente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09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Surse de semnal alternativ</a:t>
            </a:r>
            <a:r>
              <a:rPr lang="ro-RO">
                <a:latin typeface="UT Sans" panose="00000500000000000000" pitchFamily="50" charset="0"/>
              </a:rPr>
              <a:t>, utilizate la analiz</a:t>
            </a:r>
            <a:r>
              <a:rPr lang="en-US">
                <a:latin typeface="UT Sans" panose="00000500000000000000" pitchFamily="50" charset="0"/>
              </a:rPr>
              <a:t>a</a:t>
            </a:r>
            <a:r>
              <a:rPr lang="ro-RO">
                <a:latin typeface="UT Sans" panose="00000500000000000000" pitchFamily="50" charset="0"/>
              </a:rPr>
              <a:t> în frecvență:</a:t>
            </a: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 sz="2400"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  <a:p>
            <a:endParaRPr lang="ro-RO" sz="2000">
              <a:solidFill>
                <a:srgbClr val="00B0F0"/>
              </a:solidFill>
              <a:latin typeface="UT Sans" panose="00000500000000000000" pitchFamily="50" charset="0"/>
            </a:endParaRPr>
          </a:p>
          <a:p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Observație: domeniul de variație a frecvenței semnalului generat se specifică la definirea parametrilor pentru analiza în frecvență.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5925-7C03-4C6B-B657-4CC0B8AC462C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2EBEA-3EDE-4406-A15C-EF910F339C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933" y="2514600"/>
            <a:ext cx="3784067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510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1D487D-7B1D-49DC-96D7-CC047B8EFCE0}" type="datetime1">
              <a:rPr lang="en-US" smtClean="0"/>
              <a:t>11/4/2019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C29084-1350-4B1E-BF75-B8FC3EB4C46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>
                <a:solidFill>
                  <a:schemeClr val="tx2"/>
                </a:solidFill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solidFill>
                  <a:schemeClr val="tx2"/>
                </a:solidFill>
                <a:latin typeface="UT Sans" panose="00000500000000000000" pitchFamily="50" charset="0"/>
              </a:rPr>
            </a:br>
            <a:r>
              <a:rPr lang="ro-RO" sz="2800">
                <a:solidFill>
                  <a:schemeClr val="tx2"/>
                </a:solidFill>
                <a:latin typeface="UT Sans" panose="00000500000000000000" pitchFamily="50" charset="0"/>
              </a:rPr>
              <a:t>DIODE</a:t>
            </a:r>
            <a:endParaRPr lang="en-US" sz="2800" kern="0" dirty="0">
              <a:solidFill>
                <a:schemeClr val="tx2"/>
              </a:solidFill>
              <a:latin typeface="UT Sans" panose="00000500000000000000" pitchFamily="50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ro-RO" sz="2800" kern="0" dirty="0">
              <a:latin typeface="UT Sans" panose="00000500000000000000" pitchFamily="50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o-RO" sz="2800" kern="0" dirty="0">
              <a:latin typeface="UT Sans" panose="00000500000000000000" pitchFamily="50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o-RO" sz="2800" kern="0" dirty="0">
              <a:latin typeface="UT Sans" panose="00000500000000000000" pitchFamily="50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o-RO" sz="2800" kern="0" dirty="0">
              <a:latin typeface="UT Sans" panose="00000500000000000000" pitchFamily="50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o-RO" sz="2800" kern="0" dirty="0">
              <a:latin typeface="UT Sans" panose="00000500000000000000" pitchFamily="50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o-RO" sz="2400" b="1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D</a:t>
            </a:r>
            <a:r>
              <a:rPr lang="ro-RO" sz="2400" i="1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   </a:t>
            </a:r>
            <a:r>
              <a:rPr lang="ro-RO" sz="2400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n+   </a:t>
            </a:r>
            <a:r>
              <a:rPr lang="ro-RO" sz="2400" i="1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n-   MODEL_nume</a:t>
            </a:r>
            <a:endParaRPr lang="ro-RO" sz="2000" kern="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ro-RO" sz="2000" kern="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o-RO" sz="2000" kern="0">
                <a:solidFill>
                  <a:srgbClr val="0070C0"/>
                </a:solidFill>
                <a:latin typeface="UT Sans" panose="00000500000000000000" pitchFamily="50" charset="0"/>
              </a:rPr>
              <a:t>Observații</a:t>
            </a:r>
            <a:r>
              <a:rPr lang="ro-RO" sz="2000" kern="0" dirty="0">
                <a:solidFill>
                  <a:srgbClr val="0070C0"/>
                </a:solidFill>
                <a:latin typeface="UT Sans" panose="00000500000000000000" pitchFamily="50" charset="0"/>
              </a:rPr>
              <a:t>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o-RO" kern="0">
                <a:solidFill>
                  <a:srgbClr val="0070C0"/>
                </a:solidFill>
                <a:latin typeface="UT Sans" panose="00000500000000000000" pitchFamily="50" charset="0"/>
              </a:rPr>
              <a:t>	Numele </a:t>
            </a:r>
            <a:r>
              <a:rPr lang="ro-RO" kern="0" dirty="0">
                <a:solidFill>
                  <a:srgbClr val="0070C0"/>
                </a:solidFill>
                <a:latin typeface="UT Sans" panose="00000500000000000000" pitchFamily="50" charset="0"/>
              </a:rPr>
              <a:t>modelului (</a:t>
            </a:r>
            <a:r>
              <a:rPr lang="ro-RO" i="1" kern="0" dirty="0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kern="0" dirty="0">
                <a:solidFill>
                  <a:srgbClr val="0070C0"/>
                </a:solidFill>
                <a:latin typeface="UT Sans" panose="00000500000000000000" pitchFamily="50" charset="0"/>
              </a:rPr>
              <a:t>) se poate specifica </a:t>
            </a:r>
            <a:r>
              <a:rPr lang="ro-RO" kern="0">
                <a:solidFill>
                  <a:srgbClr val="0070C0"/>
                </a:solidFill>
                <a:latin typeface="UT Sans" panose="00000500000000000000" pitchFamily="50" charset="0"/>
              </a:rPr>
              <a:t>prin declarațiile</a:t>
            </a:r>
            <a:r>
              <a:rPr lang="ro-RO" kern="0" dirty="0">
                <a:solidFill>
                  <a:srgbClr val="0070C0"/>
                </a:solidFill>
                <a:latin typeface="UT Sans" panose="00000500000000000000" pitchFamily="50" charset="0"/>
              </a:rPr>
              <a:t>: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o-RO" b="1" kern="0">
                <a:solidFill>
                  <a:srgbClr val="0070C0"/>
                </a:solidFill>
                <a:latin typeface="UT Sans" panose="00000500000000000000" pitchFamily="50" charset="0"/>
              </a:rPr>
              <a:t>	.</a:t>
            </a:r>
            <a:r>
              <a:rPr lang="ro-RO" b="1" kern="0" dirty="0">
                <a:solidFill>
                  <a:srgbClr val="0070C0"/>
                </a:solidFill>
                <a:latin typeface="UT Sans" panose="00000500000000000000" pitchFamily="50" charset="0"/>
              </a:rPr>
              <a:t>MODEL </a:t>
            </a:r>
            <a:r>
              <a:rPr lang="ro-RO" kern="0" dirty="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o-RO" b="1" kern="0">
                <a:solidFill>
                  <a:srgbClr val="0070C0"/>
                </a:solidFill>
                <a:latin typeface="UT Sans" panose="00000500000000000000" pitchFamily="50" charset="0"/>
              </a:rPr>
              <a:t>	.</a:t>
            </a:r>
            <a:r>
              <a:rPr lang="ro-RO" b="1" kern="0" dirty="0">
                <a:solidFill>
                  <a:srgbClr val="0070C0"/>
                </a:solidFill>
                <a:latin typeface="UT Sans" panose="00000500000000000000" pitchFamily="50" charset="0"/>
              </a:rPr>
              <a:t>LIB </a:t>
            </a:r>
            <a:r>
              <a:rPr lang="ro-RO" kern="0" dirty="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kern="0" dirty="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1990" name="Date Placeholder 3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pic>
        <p:nvPicPr>
          <p:cNvPr id="41991" name="Picture 2" descr="di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32972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337" y="2048392"/>
            <a:ext cx="3012863" cy="131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2209800" y="3965575"/>
            <a:ext cx="47244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DIODE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800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diodă</a:t>
            </a:r>
            <a:endParaRPr lang="en-US" sz="2800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A7CDDED-F59D-4A44-A739-11E4755A0D35}" type="datetime1">
              <a:rPr lang="en-US" smtClean="0"/>
              <a:t>11/4/2019</a:t>
            </a:fld>
            <a:endParaRPr lang="en-US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6896A6-630C-44CC-A637-1E12DBDF727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30877"/>
              </p:ext>
            </p:extLst>
          </p:nvPr>
        </p:nvGraphicFramePr>
        <p:xfrm>
          <a:off x="1066800" y="2432586"/>
          <a:ext cx="7098428" cy="381581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01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emisie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parazită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Timpul de tranzit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EG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Energia de activare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eV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1.11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de străpungere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IBV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la tensiunea de străpungere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75893" marR="7589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0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en-US" sz="3200">
                <a:latin typeface="UT Sans" panose="00000500000000000000" pitchFamily="50" charset="0"/>
              </a:rPr>
            </a:br>
            <a:r>
              <a:rPr lang="en-US" sz="3200">
                <a:latin typeface="UT Sans" panose="00000500000000000000" pitchFamily="50" charset="0"/>
              </a:rPr>
              <a:t>cu mai mult de dou</a:t>
            </a:r>
            <a:r>
              <a:rPr lang="ro-RO" sz="3200">
                <a:latin typeface="UT Sans" panose="00000500000000000000" pitchFamily="50" charset="0"/>
              </a:rPr>
              <a:t>ă</a:t>
            </a:r>
            <a:r>
              <a:rPr lang="en-US" sz="3200">
                <a:latin typeface="UT Sans" panose="00000500000000000000" pitchFamily="50" charset="0"/>
              </a:rPr>
              <a:t> terminale</a:t>
            </a:r>
          </a:p>
        </p:txBody>
      </p:sp>
      <p:sp>
        <p:nvSpPr>
          <p:cNvPr id="440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o-RO" sz="2800" b="1">
                <a:solidFill>
                  <a:srgbClr val="00B0F0"/>
                </a:solidFill>
                <a:latin typeface="UT Sans" panose="00000500000000000000" pitchFamily="50" charset="0"/>
              </a:rPr>
              <a:t>Elemente de circuit cu mai mult de 2 terminale:</a:t>
            </a:r>
          </a:p>
          <a:p>
            <a:pPr eaLnBrk="1" hangingPunct="1"/>
            <a:r>
              <a:rPr lang="ro-RO" sz="2400">
                <a:latin typeface="UT Sans" panose="00000500000000000000" pitchFamily="50" charset="0"/>
              </a:rPr>
              <a:t>Bobine cuplate</a:t>
            </a:r>
          </a:p>
          <a:p>
            <a:pPr eaLnBrk="1" hangingPunct="1"/>
            <a:r>
              <a:rPr lang="ro-RO" sz="2400">
                <a:latin typeface="UT Sans" panose="00000500000000000000" pitchFamily="50" charset="0"/>
              </a:rPr>
              <a:t>Tranzistoare bipolare</a:t>
            </a:r>
            <a:r>
              <a:rPr lang="en-US" sz="2400">
                <a:latin typeface="UT Sans" panose="00000500000000000000" pitchFamily="50" charset="0"/>
              </a:rPr>
              <a:t> (TB)</a:t>
            </a:r>
            <a:endParaRPr lang="ro-RO" sz="2400">
              <a:latin typeface="UT Sans" panose="00000500000000000000" pitchFamily="50" charset="0"/>
            </a:endParaRPr>
          </a:p>
          <a:p>
            <a:pPr eaLnBrk="1" hangingPunct="1"/>
            <a:r>
              <a:rPr lang="ro-RO" sz="2400">
                <a:latin typeface="UT Sans" panose="00000500000000000000" pitchFamily="50" charset="0"/>
              </a:rPr>
              <a:t>Tranzistoare cu efect de câmp cu </a:t>
            </a:r>
            <a:r>
              <a:rPr lang="en-US" sz="2400">
                <a:latin typeface="UT Sans" panose="00000500000000000000" pitchFamily="50" charset="0"/>
              </a:rPr>
              <a:t>poart</a:t>
            </a:r>
            <a:r>
              <a:rPr lang="ro-RO" sz="2400">
                <a:latin typeface="UT Sans" panose="00000500000000000000" pitchFamily="50" charset="0"/>
              </a:rPr>
              <a:t>ă joncțiune </a:t>
            </a:r>
            <a:br>
              <a:rPr lang="ro-RO" sz="2400">
                <a:latin typeface="UT Sans" panose="00000500000000000000" pitchFamily="50" charset="0"/>
              </a:rPr>
            </a:br>
            <a:r>
              <a:rPr lang="ro-RO" sz="2400">
                <a:latin typeface="UT Sans" panose="00000500000000000000" pitchFamily="50" charset="0"/>
              </a:rPr>
              <a:t>(TEC-J)</a:t>
            </a:r>
          </a:p>
          <a:p>
            <a:pPr eaLnBrk="1" hangingPunct="1"/>
            <a:r>
              <a:rPr lang="ro-RO" sz="2400">
                <a:latin typeface="UT Sans" panose="00000500000000000000" pitchFamily="50" charset="0"/>
              </a:rPr>
              <a:t>Tranzistoare cu efect de câmp metal-oxid-semiconductor (TEC-MOS)</a:t>
            </a:r>
            <a:endParaRPr lang="en-US" sz="2400">
              <a:latin typeface="UT Sans" panose="00000500000000000000" pitchFamily="50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8B70F2E-0DC9-45A7-B3A5-E203B596A126}" type="datetime1">
              <a:rPr lang="en-US" smtClean="0"/>
              <a:t>11/4/2019</a:t>
            </a:fld>
            <a:endParaRPr lang="en-US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FDD15-8A48-4F1F-BF49-9E8134EA56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4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BOBINE CUPLATE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460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endParaRPr lang="ro-RO" sz="24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K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	</a:t>
            </a: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1	</a:t>
            </a: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2	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k</a:t>
            </a:r>
            <a:endParaRPr lang="ro-RO" sz="24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algn="just" eaLnBrk="1" hangingPunct="1">
              <a:buFontTx/>
              <a:buNone/>
            </a:pPr>
            <a:endParaRPr lang="ro-RO" sz="2000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>
              <a:buFontTx/>
              <a:buNone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/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Bobinele L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1 şi </a:t>
            </a: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L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2 trebuie să fie definite anterior în fişierul de intrare.</a:t>
            </a:r>
          </a:p>
          <a:p>
            <a:pPr algn="just" eaLnBrk="1" hangingPunct="1"/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Coeficientul de cuplaj 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k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 trebuie să fie: </a:t>
            </a: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0&lt;</a:t>
            </a:r>
            <a:r>
              <a:rPr lang="en-US" sz="2000" i="1">
                <a:solidFill>
                  <a:srgbClr val="0070C0"/>
                </a:solidFill>
                <a:latin typeface="UT Sans" panose="00000500000000000000" pitchFamily="50" charset="0"/>
              </a:rPr>
              <a:t>k</a:t>
            </a: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&lt;1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/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La desenarea în Capture, k=1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CCFAD1-18E1-4664-8AB5-F6422E769CAA}" type="datetime1">
              <a:rPr lang="en-US" smtClean="0"/>
              <a:t>11/4/2019</a:t>
            </a:fld>
            <a:endParaRPr lang="en-US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DE2F70-B870-4285-BA6C-30AF6AAF43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6086" name="Picture 8" descr="2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22860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58975"/>
            <a:ext cx="30480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524000" y="3733800"/>
            <a:ext cx="61722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8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BOBINE CUPLATE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471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>
                <a:latin typeface="UT Sans" panose="00000500000000000000" pitchFamily="50" charset="0"/>
              </a:rPr>
              <a:t>Exemplul 1</a:t>
            </a:r>
            <a:r>
              <a:rPr lang="en-US" sz="2400">
                <a:latin typeface="UT Sans" panose="00000500000000000000" pitchFamily="50" charset="0"/>
              </a:rPr>
              <a:t>: transformatorul din structura unui redresor</a:t>
            </a:r>
            <a:r>
              <a:rPr lang="ro-RO" sz="2400">
                <a:latin typeface="UT Sans" panose="00000500000000000000" pitchFamily="50" charset="0"/>
              </a:rPr>
              <a:t> monofazat monoalternanță:</a:t>
            </a: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UT Sans" panose="00000500000000000000" pitchFamily="50" charset="0"/>
              </a:rPr>
              <a:t>					</a:t>
            </a: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en-US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0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2000">
                <a:latin typeface="UT Sans" panose="00000500000000000000" pitchFamily="50" charset="0"/>
              </a:rPr>
              <a:t>Descrierea transformatorului: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L1		2	0	100mH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L2		3	0	1mH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K1		L1	L2	0.99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04C5CA8-2AF1-4E56-9F13-E32CF9F80FC7}" type="datetime1">
              <a:rPr lang="en-US" smtClean="0"/>
              <a:t>11/4/2019</a:t>
            </a:fld>
            <a:endParaRPr lang="en-US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C64140-5592-4936-8F0D-47D3D8DDB26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471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2756871"/>
            <a:ext cx="4143375" cy="173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6542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800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800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800"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4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Q</a:t>
            </a:r>
            <a:r>
              <a:rPr lang="en-US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   nC   nB   nE   &lt;nS&gt;   MODEL_nume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	Numele modelului (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.MODEL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.LIB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4BC8E68-C319-4683-A609-72E8670E006B}" type="datetime1">
              <a:rPr lang="en-US" smtClean="0"/>
              <a:t>11/4/2019</a:t>
            </a:fld>
            <a:endParaRPr lang="en-US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61B8BB-1452-4C5E-83C0-355A35710CC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8134" name="Picture 8" descr="3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8671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133600"/>
            <a:ext cx="37512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676400" y="4038600"/>
            <a:ext cx="59436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"/>
          </a:xfrm>
        </p:spPr>
        <p:txBody>
          <a:bodyPr rtlCol="0"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</a:t>
            </a:r>
            <a:r>
              <a:rPr lang="en-US" b="1">
                <a:solidFill>
                  <a:srgbClr val="00B0F0"/>
                </a:solidFill>
                <a:latin typeface="UT Sans" panose="00000500000000000000" pitchFamily="50" charset="0"/>
              </a:rPr>
              <a:t>TB</a:t>
            </a:r>
            <a:endParaRPr lang="en-US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2A77B6D-3F08-4455-AA94-33090A250F7D}" type="datetime1">
              <a:rPr lang="en-US" smtClean="0"/>
              <a:t>11/4/2019</a:t>
            </a:fld>
            <a:endParaRPr lang="en-US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AC3295-A60B-4BDC-BCEA-8284D448B38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52661"/>
              </p:ext>
            </p:extLst>
          </p:nvPr>
        </p:nvGraphicFramePr>
        <p:xfrm>
          <a:off x="304800" y="2543530"/>
          <a:ext cx="8534400" cy="362867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Câştigul în curent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Câştigul în curent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emisie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emisie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Early directă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Early inversă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colectorului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emitorului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a bazei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Timpul de tranzit direct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18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 cu </a:t>
            </a:r>
            <a:r>
              <a:rPr lang="ro-RO" sz="3200">
                <a:latin typeface="UT Sans" panose="00000500000000000000" pitchFamily="50" charset="0"/>
              </a:rPr>
              <a:t>două</a:t>
            </a:r>
            <a:r>
              <a:rPr lang="en-US" sz="3200">
                <a:latin typeface="UT Sans" panose="00000500000000000000" pitchFamily="50" charset="0"/>
              </a:rPr>
              <a:t> terminale</a:t>
            </a:r>
          </a:p>
        </p:txBody>
      </p:sp>
      <p:sp>
        <p:nvSpPr>
          <p:cNvPr id="337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o-RO" sz="2800" b="1">
                <a:solidFill>
                  <a:srgbClr val="00B0F0"/>
                </a:solidFill>
                <a:latin typeface="UT Sans" panose="00000500000000000000" pitchFamily="50" charset="0"/>
              </a:rPr>
              <a:t>Elemente de circuit cu două terminale:</a:t>
            </a: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Rezistoare (liniare)</a:t>
            </a:r>
            <a:endParaRPr lang="en-US">
              <a:latin typeface="UT Sans" panose="00000500000000000000" pitchFamily="50" charset="0"/>
            </a:endParaRP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Condensatoare (liniare şi neliniare)</a:t>
            </a:r>
            <a:endParaRPr lang="en-US">
              <a:latin typeface="UT Sans" panose="00000500000000000000" pitchFamily="50" charset="0"/>
            </a:endParaRP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Bobine (liniare şi neliniare)</a:t>
            </a:r>
            <a:endParaRPr lang="en-US">
              <a:latin typeface="UT Sans" panose="00000500000000000000" pitchFamily="50" charset="0"/>
            </a:endParaRP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Surse de tensiune independente (liniare)</a:t>
            </a:r>
            <a:endParaRPr lang="en-US">
              <a:latin typeface="UT Sans" panose="00000500000000000000" pitchFamily="50" charset="0"/>
            </a:endParaRP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Surse de curent independente (liniare)</a:t>
            </a:r>
            <a:endParaRPr lang="en-US">
              <a:latin typeface="UT Sans" panose="00000500000000000000" pitchFamily="50" charset="0"/>
            </a:endParaRPr>
          </a:p>
          <a:p>
            <a:pPr eaLnBrk="1" hangingPunct="1"/>
            <a:r>
              <a:rPr lang="ro-RO">
                <a:latin typeface="UT Sans" panose="00000500000000000000" pitchFamily="50" charset="0"/>
              </a:rPr>
              <a:t>Diode (neliniare)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EDCDA54-C59D-4608-A035-594911BDEC00}" type="datetime1">
              <a:rPr lang="en-US" smtClean="0"/>
              <a:t>11/4/2019</a:t>
            </a:fld>
            <a:endParaRPr lang="en-US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6A7072-D33F-443C-B055-9723BBAB7A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2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457200" y="1764589"/>
            <a:ext cx="8229600" cy="457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</a:t>
            </a:r>
            <a:r>
              <a:rPr lang="en-US" b="1">
                <a:solidFill>
                  <a:srgbClr val="00B0F0"/>
                </a:solidFill>
                <a:latin typeface="UT Sans" panose="00000500000000000000" pitchFamily="50" charset="0"/>
              </a:rPr>
              <a:t>TB </a:t>
            </a:r>
            <a:r>
              <a:rPr lang="en-US">
                <a:solidFill>
                  <a:srgbClr val="00B0F0"/>
                </a:solidFill>
                <a:latin typeface="UT Sans" panose="00000500000000000000" pitchFamily="50" charset="0"/>
              </a:rPr>
              <a:t>(continuare)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C9B63AB-D8EB-4E76-8252-C25A5870FDC1}" type="datetime1">
              <a:rPr lang="en-US" smtClean="0"/>
              <a:t>11/4/2019</a:t>
            </a:fld>
            <a:endParaRPr lang="en-US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475B85-611C-47A3-ABB3-D130B4CE846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92207"/>
              </p:ext>
            </p:extLst>
          </p:nvPr>
        </p:nvGraphicFramePr>
        <p:xfrm>
          <a:off x="304800" y="2462378"/>
          <a:ext cx="8610600" cy="34812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Timpul de tranzit invers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BE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BE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BE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BC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BC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BC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CS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CS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 joncțiunii CS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0.33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258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3100">
                <a:latin typeface="UT Sans" panose="00000500000000000000" pitchFamily="50" charset="0"/>
              </a:rPr>
              <a:t>TRANZISTOARE BIPOLARE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UT Sans" panose="00000500000000000000" pitchFamily="50" charset="0"/>
              </a:rPr>
              <a:t>Exemplul 2:</a:t>
            </a:r>
            <a:r>
              <a:rPr lang="en-US">
                <a:latin typeface="UT Sans" panose="00000500000000000000" pitchFamily="50" charset="0"/>
              </a:rPr>
              <a:t> amplificator de semnal mic cu tranzistor npn</a:t>
            </a:r>
            <a:endParaRPr lang="en-US" b="1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1328-7E65-4913-A203-6C2DD8E83A87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62200"/>
            <a:ext cx="4191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2514600"/>
            <a:ext cx="419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Descrierea tranzistorului TB: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o-RO">
                <a:latin typeface="UT Sans" panose="00000500000000000000" pitchFamily="50" charset="0"/>
              </a:rPr>
              <a:t>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Q1     3     2     4     TBN</a:t>
            </a: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.model     TBN     NPN(IS=1E-15  BF=150)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ro-RO">
                <a:latin typeface="UT Sans" panose="00000500000000000000" pitchFamily="50" charset="0"/>
              </a:rPr>
              <a:t>sau utilizând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pPr>
              <a:defRPr/>
            </a:pP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Q1     3     2     4     </a:t>
            </a:r>
            <a:r>
              <a:rPr lang="en-US">
                <a:latin typeface="UT Sans" panose="00000500000000000000" pitchFamily="50" charset="0"/>
              </a:rPr>
              <a:t>Q2N2222</a:t>
            </a:r>
            <a:endParaRPr lang="ro-RO">
              <a:latin typeface="UT Sans" panose="00000500000000000000" pitchFamily="50" charset="0"/>
            </a:endParaRP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.LIB     C</a:t>
            </a:r>
            <a:r>
              <a:rPr lang="en-US">
                <a:latin typeface="UT Sans" panose="00000500000000000000" pitchFamily="50" charset="0"/>
              </a:rPr>
              <a:t>:\PSPICE\bipolar.lib</a:t>
            </a:r>
          </a:p>
        </p:txBody>
      </p:sp>
    </p:spTree>
    <p:extLst>
      <p:ext uri="{BB962C8B-B14F-4D97-AF65-F5344CB8AC3E}">
        <p14:creationId xmlns:p14="http://schemas.microsoft.com/office/powerpoint/2010/main" val="3298317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  <a:endParaRPr lang="en-US" sz="36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b="1">
                <a:solidFill>
                  <a:srgbClr val="00B0F0"/>
                </a:solidFill>
                <a:latin typeface="UT Sans" panose="00000500000000000000" pitchFamily="50" charset="0"/>
              </a:rPr>
              <a:t>Determinarea PSF-ului </a:t>
            </a:r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la TB</a:t>
            </a:r>
            <a:endParaRPr lang="en-US" b="1">
              <a:solidFill>
                <a:srgbClr val="00B0F0"/>
              </a:solidFill>
              <a:latin typeface="UT Sans" panose="00000500000000000000" pitchFamily="50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Cazul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 1</a:t>
            </a:r>
            <a:r>
              <a:rPr lang="en-US" sz="2000">
                <a:solidFill>
                  <a:srgbClr val="002060"/>
                </a:solidFill>
                <a:latin typeface="UT Sans" panose="00000500000000000000" pitchFamily="50" charset="0"/>
              </a:rPr>
              <a:t> – </a:t>
            </a:r>
            <a:r>
              <a:rPr lang="ro-RO" sz="2000">
                <a:solidFill>
                  <a:srgbClr val="002060"/>
                </a:solidFill>
                <a:latin typeface="UT Sans" panose="00000500000000000000" pitchFamily="50" charset="0"/>
              </a:rPr>
              <a:t>model simplu de tranzistor, cazul 2 – model industrial </a:t>
            </a:r>
            <a:r>
              <a:rPr lang="ro-RO" sz="1600">
                <a:solidFill>
                  <a:srgbClr val="002060"/>
                </a:solidFill>
                <a:latin typeface="UT Sans" panose="00000500000000000000" pitchFamily="50" charset="0"/>
              </a:rPr>
              <a:t>(2N2222)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determinarea PSF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*descrierea circuitului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R1	6	2	100k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R2	2	0	12k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R3	4	0	470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R4	6	3	5k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Q1	3	2	4	TBN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.model TBN NPN(IS=1E-15  BF=150)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*Q1	3	2	4	Q2N2222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*.LIB	EVAL.LIB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Vcc	6	0	DC	12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.DC	Vcc	12	12	1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.PRINT DC V(2,4) V(3,4) IB(Q1) IC(Q1)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70C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9F8CEF5-FD39-4580-814C-BDCC4C05F7EF}" type="datetime1">
              <a:rPr lang="en-US" smtClean="0"/>
              <a:t>11/4/2019</a:t>
            </a:fld>
            <a:endParaRPr lang="en-US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7D5382-41E6-4FD9-94C8-A9EF062C610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4495800" y="5723782"/>
            <a:ext cx="43096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UT Sans" panose="00000500000000000000" pitchFamily="50" charset="0"/>
              </a:rPr>
              <a:t>Observa</a:t>
            </a:r>
            <a:r>
              <a:rPr lang="ro-RO" sz="1600">
                <a:solidFill>
                  <a:srgbClr val="FF0000"/>
                </a:solidFill>
                <a:latin typeface="UT Sans" panose="00000500000000000000" pitchFamily="50" charset="0"/>
              </a:rPr>
              <a:t>ții: s-a considerat numai circuitul de c.c.</a:t>
            </a:r>
            <a:endParaRPr lang="en-US" sz="1600">
              <a:solidFill>
                <a:srgbClr val="FF0000"/>
              </a:solidFill>
              <a:latin typeface="UT Sans" panose="00000500000000000000" pitchFamily="50" charset="0"/>
            </a:endParaRPr>
          </a:p>
        </p:txBody>
      </p:sp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799" y="2438400"/>
            <a:ext cx="392861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827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</a:p>
        </p:txBody>
      </p:sp>
      <p:sp>
        <p:nvSpPr>
          <p:cNvPr id="532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400" b="1">
                <a:solidFill>
                  <a:srgbClr val="00B0F0"/>
                </a:solidFill>
                <a:latin typeface="UT Sans" panose="00000500000000000000" pitchFamily="50" charset="0"/>
              </a:rPr>
              <a:t>Rezultate:</a:t>
            </a: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2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/>
            <a:r>
              <a:rPr lang="ro-RO" sz="2000" b="1">
                <a:solidFill>
                  <a:srgbClr val="00B0F0"/>
                </a:solidFill>
                <a:latin typeface="UT Sans" panose="00000500000000000000" pitchFamily="50" charset="0"/>
              </a:rPr>
              <a:t>Concluzii: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ro-RO" sz="2000">
                <a:solidFill>
                  <a:srgbClr val="00B0F0"/>
                </a:solidFill>
                <a:latin typeface="UT Sans" panose="00000500000000000000" pitchFamily="50" charset="0"/>
              </a:rPr>
              <a:t>Modele diferite de tranzistor duc la rezultate diferite.</a:t>
            </a:r>
          </a:p>
          <a:p>
            <a:pPr marL="457200" indent="-457200" eaLnBrk="1" hangingPunct="1">
              <a:buFont typeface="+mj-lt"/>
              <a:buAutoNum type="arabicParenR"/>
            </a:pPr>
            <a:r>
              <a:rPr lang="ro-RO" sz="2000">
                <a:solidFill>
                  <a:srgbClr val="00B0F0"/>
                </a:solidFill>
                <a:latin typeface="UT Sans" panose="00000500000000000000" pitchFamily="50" charset="0"/>
              </a:rPr>
              <a:t>La fel se întâmplă şi în practică: pot fi tranzistoare chiar de același tip (au aceeași denumire) dar au parametri diferiți (factorul de amplificare în curent </a:t>
            </a:r>
            <a:r>
              <a:rPr lang="ro-RO" sz="2000">
                <a:solidFill>
                  <a:srgbClr val="00B0F0"/>
                </a:solidFill>
                <a:latin typeface="UT Sans" panose="00000500000000000000" pitchFamily="50" charset="0"/>
                <a:sym typeface="Symbol" pitchFamily="18" charset="2"/>
              </a:rPr>
              <a:t></a:t>
            </a:r>
            <a:r>
              <a:rPr lang="ro-RO" sz="2000">
                <a:solidFill>
                  <a:srgbClr val="00B0F0"/>
                </a:solidFill>
                <a:latin typeface="UT Sans" panose="00000500000000000000" pitchFamily="50" charset="0"/>
              </a:rPr>
              <a:t>, în special).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A3B321D-A1FE-4E3A-BBCD-67A822269F90}" type="datetime1">
              <a:rPr lang="en-US" smtClean="0"/>
              <a:t>11/4/2019</a:t>
            </a:fld>
            <a:endParaRPr lang="en-US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C62C5CC-6EAD-4ED8-81B5-362A86CF2C9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01103"/>
              </p:ext>
            </p:extLst>
          </p:nvPr>
        </p:nvGraphicFramePr>
        <p:xfrm>
          <a:off x="914400" y="2209800"/>
          <a:ext cx="7315199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latin typeface="UT Sans" panose="00000500000000000000" pitchFamily="50" charset="0"/>
                        </a:rPr>
                        <a:t>Caz</a:t>
                      </a:r>
                      <a:endParaRPr lang="en-US" sz="2400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V(2,4)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V(3,4)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IB(Q1)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UT Sans" panose="00000500000000000000" pitchFamily="50" charset="0"/>
                        </a:rPr>
                        <a:t>IC(Q1)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7.158E-01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6.272E+00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6.977E-06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1.047E-03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6.486E-01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5.546E+00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7.418E-06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1.180E-03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45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</a:p>
        </p:txBody>
      </p:sp>
      <p:sp>
        <p:nvSpPr>
          <p:cNvPr id="5427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sz="2400" b="1">
                <a:latin typeface="UT Sans" panose="00000500000000000000" pitchFamily="50" charset="0"/>
              </a:rPr>
              <a:t>Exemplul 3:</a:t>
            </a:r>
            <a:r>
              <a:rPr lang="en-US" sz="2400">
                <a:latin typeface="UT Sans" panose="00000500000000000000" pitchFamily="50" charset="0"/>
              </a:rPr>
              <a:t> surs</a:t>
            </a:r>
            <a:r>
              <a:rPr lang="ro-RO" sz="2400">
                <a:latin typeface="UT Sans" panose="00000500000000000000" pitchFamily="50" charset="0"/>
              </a:rPr>
              <a:t>ă de curent constant realizată cu tranzistoare pnp</a:t>
            </a:r>
            <a:endParaRPr lang="en-US" sz="2400" b="1">
              <a:latin typeface="UT Sans" panose="00000500000000000000" pitchFamily="50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E5D1742-C90F-4F73-9C41-C7974CED5B44}" type="datetime1">
              <a:rPr lang="en-US" smtClean="0"/>
              <a:t>11/4/2019</a:t>
            </a:fld>
            <a:endParaRPr lang="en-US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71DEAC-B1C3-4C8C-B88E-D62BB75C4FA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08" y="2667000"/>
            <a:ext cx="347893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9" name="TextBox 7"/>
          <p:cNvSpPr txBox="1">
            <a:spLocks noChangeArrowheads="1"/>
          </p:cNvSpPr>
          <p:nvPr/>
        </p:nvSpPr>
        <p:spPr bwMode="auto">
          <a:xfrm>
            <a:off x="4114800" y="2782887"/>
            <a:ext cx="4343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o-RO">
                <a:latin typeface="UT Sans" panose="00000500000000000000" pitchFamily="50" charset="0"/>
              </a:rPr>
              <a:t>Descrierea tranzistoarelor TB:</a:t>
            </a: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Q1     2     2     1     TBP</a:t>
            </a:r>
          </a:p>
          <a:p>
            <a:r>
              <a:rPr lang="ro-RO">
                <a:latin typeface="UT Sans" panose="00000500000000000000" pitchFamily="50" charset="0"/>
              </a:rPr>
              <a:t>Q2     3     2     1     TBP</a:t>
            </a:r>
          </a:p>
          <a:p>
            <a:r>
              <a:rPr lang="ro-RO">
                <a:latin typeface="UT Sans" panose="00000500000000000000" pitchFamily="50" charset="0"/>
              </a:rPr>
              <a:t>.model     TBP     PNP(IS=12E-14  BF=200)</a:t>
            </a:r>
            <a:endParaRPr lang="en-US">
              <a:latin typeface="UT Sans" panose="00000500000000000000" pitchFamily="50" charset="0"/>
            </a:endParaRPr>
          </a:p>
          <a:p>
            <a:endParaRPr lang="en-US">
              <a:latin typeface="UT Sans" panose="00000500000000000000" pitchFamily="50" charset="0"/>
            </a:endParaRP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Q1     2     2     1     </a:t>
            </a:r>
            <a:r>
              <a:rPr lang="en-US">
                <a:latin typeface="UT Sans" panose="00000500000000000000" pitchFamily="50" charset="0"/>
              </a:rPr>
              <a:t>Q2N2907A</a:t>
            </a:r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Q2     3     2     1 </a:t>
            </a:r>
            <a:r>
              <a:rPr lang="en-US">
                <a:latin typeface="UT Sans" panose="00000500000000000000" pitchFamily="50" charset="0"/>
              </a:rPr>
              <a:t>Q2N2907A</a:t>
            </a:r>
          </a:p>
          <a:p>
            <a:r>
              <a:rPr lang="ro-RO">
                <a:latin typeface="UT Sans" panose="00000500000000000000" pitchFamily="50" charset="0"/>
              </a:rPr>
              <a:t>.LIB     C</a:t>
            </a:r>
            <a:r>
              <a:rPr lang="en-US">
                <a:latin typeface="UT Sans" panose="00000500000000000000" pitchFamily="50" charset="0"/>
              </a:rPr>
              <a:t>:\PSPICE\bipolar.lib</a:t>
            </a:r>
            <a:endParaRPr lang="ro-RO">
              <a:latin typeface="UT Sans" panose="00000500000000000000" pitchFamily="50" charset="0"/>
            </a:endParaRPr>
          </a:p>
          <a:p>
            <a:r>
              <a:rPr lang="ro-RO">
                <a:latin typeface="UT Sans" panose="00000500000000000000" pitchFamily="50" charset="0"/>
              </a:rPr>
              <a:t>*.LIB	EVAL.LIB</a:t>
            </a:r>
            <a:endParaRPr lang="en-US"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23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TRANZISTOARE BIPOLARE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>
                <a:solidFill>
                  <a:srgbClr val="002060"/>
                </a:solidFill>
                <a:latin typeface="UT Sans" panose="00000500000000000000" pitchFamily="50" charset="0"/>
              </a:rPr>
              <a:t>Determinarea curentului generat de sursa de curent pentru (1) modelul simplu de tranzistor și (2) modelul industrial (2N2907A):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ro-RO" sz="14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generator de curent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Rref	2	0	5.7k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Rs	3	0	1k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Q1	2	2	1	TBP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Q2	3	2	1	TBP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.model TBP PNP(IS=12E-14  BF=200)</a:t>
            </a:r>
            <a:endParaRPr lang="en-US" sz="1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*Q1	2	2	1	Q2N2907A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*Q2	3	2	1	Q2N2907A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*.LIB	EVAL.LIB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Vcc	1	0	DC	12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.DC	Vcc	12	12	1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.PRINT DC I(Rs)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00">
                <a:solidFill>
                  <a:srgbClr val="00206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57AF9D-962D-4342-99A7-5F204A2D43DF}" type="datetime1">
              <a:rPr lang="en-US" smtClean="0"/>
              <a:t>11/4/2019</a:t>
            </a:fld>
            <a:endParaRPr lang="en-US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7736942-FC1C-430B-9C30-5010D12EF4E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59556"/>
              </p:ext>
            </p:extLst>
          </p:nvPr>
        </p:nvGraphicFramePr>
        <p:xfrm>
          <a:off x="5715000" y="5130801"/>
          <a:ext cx="2895600" cy="134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latin typeface="UT Sans" panose="00000500000000000000" pitchFamily="50" charset="0"/>
                        </a:rPr>
                        <a:t>Caz</a:t>
                      </a:r>
                      <a:endParaRPr lang="en-US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latin typeface="UT Sans" panose="00000500000000000000" pitchFamily="50" charset="0"/>
                        </a:rPr>
                        <a:t>I(Rs)</a:t>
                      </a:r>
                      <a:endParaRPr lang="en-US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UT Sans" panose="00000500000000000000" pitchFamily="50" charset="0"/>
                        </a:rPr>
                        <a:t>1.979E-03</a:t>
                      </a:r>
                      <a:endParaRPr lang="en-US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pPr algn="ctr"/>
                      <a:r>
                        <a:rPr lang="ro-RO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UT Sans" panose="00000500000000000000" pitchFamily="50" charset="0"/>
                        </a:rPr>
                        <a:t>2.112E-03</a:t>
                      </a:r>
                      <a:endParaRPr lang="en-US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00" y="4724400"/>
            <a:ext cx="2895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o-RO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REZULTATE</a:t>
            </a:r>
            <a:r>
              <a:rPr lang="ro-RO" sz="1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</a:t>
            </a:r>
            <a:endParaRPr lang="en-US">
              <a:cs typeface="+mn-cs"/>
            </a:endParaRPr>
          </a:p>
        </p:txBody>
      </p:sp>
      <p:pic>
        <p:nvPicPr>
          <p:cNvPr id="553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438400"/>
            <a:ext cx="288234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168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TEC-J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J</a:t>
            </a:r>
            <a:r>
              <a:rPr lang="en-US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   nD   nG   nS    MODEL_nume</a:t>
            </a:r>
            <a:endParaRPr lang="ro-RO" sz="24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Numele modelului (</a:t>
            </a:r>
            <a:r>
              <a:rPr lang="ro-RO" sz="1800" i="1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1800" b="1">
                <a:solidFill>
                  <a:srgbClr val="0070C0"/>
                </a:solidFill>
                <a:latin typeface="UT Sans" panose="00000500000000000000" pitchFamily="50" charset="0"/>
              </a:rPr>
              <a:t>	.MODEL 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1800" b="1">
                <a:solidFill>
                  <a:srgbClr val="0070C0"/>
                </a:solidFill>
                <a:latin typeface="UT Sans" panose="00000500000000000000" pitchFamily="50" charset="0"/>
              </a:rPr>
              <a:t>	.LIB </a:t>
            </a:r>
            <a:r>
              <a:rPr lang="ro-RO" sz="180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sz="18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A38056A-F388-4974-9759-5354247A93AC}" type="datetime1">
              <a:rPr lang="en-US" smtClean="0"/>
              <a:t>11/4/2019</a:t>
            </a:fld>
            <a:endParaRPr lang="en-US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F315B38-DC27-4ED5-90E8-7930A7CFC4F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56326" name="Picture 2" descr="3-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04975"/>
            <a:ext cx="4076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58775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905000" y="4114649"/>
            <a:ext cx="54864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90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TEC-J</a:t>
            </a:r>
          </a:p>
        </p:txBody>
      </p:sp>
      <p:sp>
        <p:nvSpPr>
          <p:cNvPr id="5734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TEC-J</a:t>
            </a:r>
            <a:endParaRPr lang="en-US" sz="2400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8A19519-84EF-4CEE-A49C-26444CBB02A7}" type="datetime1">
              <a:rPr lang="en-US" smtClean="0"/>
              <a:t>11/4/2019</a:t>
            </a:fld>
            <a:endParaRPr lang="en-US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232ADC-5051-4569-BE2D-3A97634FDCF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88222"/>
              </p:ext>
            </p:extLst>
          </p:nvPr>
        </p:nvGraphicFramePr>
        <p:xfrm>
          <a:off x="381000" y="2497133"/>
          <a:ext cx="8534400" cy="33702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VTO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de prag (pinch-off voltage)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BETA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transconductanță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LAMBDA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modulație a lungimii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drenă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sursă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GS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GD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grilei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saturația a joncțiunii grilei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174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TEC-J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>
                <a:latin typeface="UT Sans" panose="00000500000000000000" pitchFamily="50" charset="0"/>
              </a:rPr>
              <a:t>Exemplul 4: </a:t>
            </a:r>
            <a:r>
              <a:rPr lang="en-US">
                <a:latin typeface="UT Sans" panose="00000500000000000000" pitchFamily="50" charset="0"/>
              </a:rPr>
              <a:t>amplificator de semnal mic cu TEC-J, </a:t>
            </a:r>
            <a:r>
              <a:rPr lang="ro-RO">
                <a:latin typeface="UT Sans" panose="00000500000000000000" pitchFamily="50" charset="0"/>
              </a:rPr>
              <a:t>cu </a:t>
            </a:r>
            <a:r>
              <a:rPr lang="en-US">
                <a:latin typeface="UT Sans" panose="00000500000000000000" pitchFamily="50" charset="0"/>
              </a:rPr>
              <a:t>canal n</a:t>
            </a:r>
            <a:r>
              <a:rPr lang="ro-RO">
                <a:latin typeface="UT Sans" panose="00000500000000000000" pitchFamily="50" charset="0"/>
              </a:rPr>
              <a:t>:</a:t>
            </a: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710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711145C-553C-4AC0-A13C-DF59C92BE6E1}" type="datetime1">
              <a:rPr lang="en-US" smtClean="0"/>
              <a:t>11/4/2019</a:t>
            </a:fld>
            <a:endParaRPr lang="en-US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7875C6-91A6-4023-99C3-73F1E76813D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583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559756"/>
            <a:ext cx="4267200" cy="300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4495800" y="2514600"/>
            <a:ext cx="3886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UT Sans" panose="00000500000000000000" pitchFamily="50" charset="0"/>
              </a:rPr>
              <a:t>Descrierea TEC-J:</a:t>
            </a: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Cu instrucțiunea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.model</a:t>
            </a:r>
            <a:endParaRPr lang="en-US" b="1">
              <a:solidFill>
                <a:srgbClr val="FF0000"/>
              </a:solidFill>
              <a:latin typeface="UT Sans" panose="00000500000000000000" pitchFamily="50" charset="0"/>
            </a:endParaRPr>
          </a:p>
          <a:p>
            <a:r>
              <a:rPr lang="en-US">
                <a:latin typeface="UT Sans" panose="00000500000000000000" pitchFamily="50" charset="0"/>
              </a:rPr>
              <a:t>J1     2     1     3     TEC-J-n</a:t>
            </a:r>
          </a:p>
          <a:p>
            <a:r>
              <a:rPr lang="en-US">
                <a:latin typeface="UT Sans" panose="00000500000000000000" pitchFamily="50" charset="0"/>
              </a:rPr>
              <a:t>.model     TEC-J-n     NJF(VTO=-4)</a:t>
            </a:r>
          </a:p>
          <a:p>
            <a:endParaRPr lang="en-US">
              <a:latin typeface="UT Sans" panose="00000500000000000000" pitchFamily="50" charset="0"/>
            </a:endParaRPr>
          </a:p>
          <a:p>
            <a:pPr>
              <a:buFont typeface="Arial" charset="0"/>
              <a:buChar char="•"/>
            </a:pPr>
            <a:r>
              <a:rPr lang="ro-RO">
                <a:latin typeface="UT Sans" panose="00000500000000000000" pitchFamily="50" charset="0"/>
              </a:rPr>
              <a:t> </a:t>
            </a:r>
            <a:r>
              <a:rPr lang="en-US">
                <a:latin typeface="UT Sans" panose="00000500000000000000" pitchFamily="50" charset="0"/>
              </a:rPr>
              <a:t>Sau utiliz</a:t>
            </a:r>
            <a:r>
              <a:rPr lang="ro-RO">
                <a:latin typeface="UT Sans" panose="00000500000000000000" pitchFamily="50" charset="0"/>
              </a:rPr>
              <a:t>â</a:t>
            </a:r>
            <a:r>
              <a:rPr lang="en-US">
                <a:latin typeface="UT Sans" panose="00000500000000000000" pitchFamily="50" charset="0"/>
              </a:rPr>
              <a:t>nd instruc</a:t>
            </a:r>
            <a:r>
              <a:rPr lang="ro-RO">
                <a:latin typeface="UT Sans" panose="00000500000000000000" pitchFamily="50" charset="0"/>
              </a:rPr>
              <a:t>ț</a:t>
            </a:r>
            <a:r>
              <a:rPr lang="en-US">
                <a:latin typeface="UT Sans" panose="00000500000000000000" pitchFamily="50" charset="0"/>
              </a:rPr>
              <a:t>iunea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.LIB</a:t>
            </a:r>
          </a:p>
          <a:p>
            <a:endParaRPr lang="ro-RO">
              <a:latin typeface="UT Sans" panose="00000500000000000000" pitchFamily="50" charset="0"/>
            </a:endParaRPr>
          </a:p>
          <a:p>
            <a:r>
              <a:rPr lang="en-US">
                <a:latin typeface="UT Sans" panose="00000500000000000000" pitchFamily="50" charset="0"/>
              </a:rPr>
              <a:t>J1     2     1     3     J2N3819</a:t>
            </a:r>
          </a:p>
          <a:p>
            <a:r>
              <a:rPr lang="ro-RO">
                <a:latin typeface="UT Sans" panose="00000500000000000000" pitchFamily="50" charset="0"/>
              </a:rPr>
              <a:t>.LIB     C:</a:t>
            </a:r>
            <a:r>
              <a:rPr lang="en-US">
                <a:latin typeface="UT Sans" panose="00000500000000000000" pitchFamily="50" charset="0"/>
              </a:rPr>
              <a:t>\PSPICE\tec-j.lib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228600" y="6030912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UT Sans" panose="00000500000000000000" pitchFamily="50" charset="0"/>
              </a:rPr>
              <a:t>Observa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ție: La TEC-J cu canal p, în descrierea modelului apare PJF în loc de NJF.</a:t>
            </a:r>
            <a:endParaRPr lang="en-US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35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TEC-J</a:t>
            </a:r>
          </a:p>
        </p:txBody>
      </p:sp>
      <p:sp>
        <p:nvSpPr>
          <p:cNvPr id="593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400" b="1">
                <a:solidFill>
                  <a:srgbClr val="002060"/>
                </a:solidFill>
                <a:latin typeface="UT Sans" panose="00000500000000000000" pitchFamily="50" charset="0"/>
              </a:rPr>
              <a:t>Determinarea PSF-ului</a:t>
            </a:r>
          </a:p>
          <a:p>
            <a:pPr eaLnBrk="1" hangingPunct="1">
              <a:buFontTx/>
              <a:buNone/>
            </a:pPr>
            <a:endParaRPr lang="ro-RO" sz="1600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PSF-ul TEC-J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R1	3	0	2k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R2	1	0	1MEG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R3	4	2	10K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J1	2	1	3	TEC-J-n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.model	TEC-J-n	NJF(VTO=-4)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*J1	2	1	3	J2N3819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*.LIB	EVAL.LIB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Vdd	4	0	DC	12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.DC	Vdd	12	12	1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.PRINT DC ID(J1) IS(J1) V(1,3) V(2,3)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2060"/>
                </a:solidFill>
                <a:latin typeface="UT Sans" panose="00000500000000000000" pitchFamily="50" charset="0"/>
              </a:rPr>
              <a:t>.END</a:t>
            </a:r>
          </a:p>
        </p:txBody>
      </p:sp>
      <p:sp>
        <p:nvSpPr>
          <p:cNvPr id="4813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21B6DE-671A-4E64-8649-CE9EDCFF7E2C}" type="datetime1">
              <a:rPr lang="en-US" smtClean="0"/>
              <a:t>11/4/2019</a:t>
            </a:fld>
            <a:endParaRPr lang="en-US"/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D723074-E2D5-4592-9606-C2466598773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9568" y="1676400"/>
            <a:ext cx="38982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99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REZISTOARE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endParaRPr lang="ro-RO" sz="2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algn="ctr" eaLnBrk="1" hangingPunct="1">
              <a:buFontTx/>
              <a:buNone/>
            </a:pP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R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1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2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valoare_r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&lt;TC=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tc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1, &lt;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tc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2&gt;&gt;</a:t>
            </a:r>
          </a:p>
          <a:p>
            <a:pPr marL="0" indent="0" algn="just">
              <a:buNone/>
            </a:pPr>
            <a:endParaRPr lang="ro-RO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0" indent="0" algn="just">
              <a:buNone/>
            </a:pPr>
            <a:r>
              <a:rPr lang="ro-RO" b="1">
                <a:solidFill>
                  <a:srgbClr val="0070C0"/>
                </a:solidFill>
                <a:latin typeface="UT Sans" panose="00000500000000000000" pitchFamily="50" charset="0"/>
              </a:rPr>
              <a:t>IMPORTANT</a:t>
            </a:r>
            <a:endParaRPr lang="ro-RO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/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Rezistența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 poate fi pozitivă sau negativă dar </a:t>
            </a:r>
            <a:r>
              <a:rPr lang="ro-RO" b="1">
                <a:solidFill>
                  <a:srgbClr val="FF0000"/>
                </a:solidFill>
                <a:latin typeface="UT Sans" panose="00000500000000000000" pitchFamily="50" charset="0"/>
              </a:rPr>
              <a:t>nu poate fi egală cu zero!</a:t>
            </a:r>
            <a:endParaRPr lang="en-US" sz="28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A58657-4816-4C5E-BC5D-8124E82DA2E4}" type="datetime1">
              <a:rPr lang="en-US" smtClean="0"/>
              <a:t>11/4/2019</a:t>
            </a:fld>
            <a:endParaRPr lang="en-US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BFBF18-E646-4497-B2E8-E0C8DA0F8C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4822" name="Picture 2" descr="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751"/>
            <a:ext cx="2895600" cy="16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9376" y="1709928"/>
            <a:ext cx="243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914400" y="3657449"/>
            <a:ext cx="73152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86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TEC-J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>
                <a:solidFill>
                  <a:srgbClr val="00B0F0"/>
                </a:solidFill>
                <a:latin typeface="UT Sans" panose="00000500000000000000" pitchFamily="50" charset="0"/>
              </a:rPr>
              <a:t>Rezultate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o-RO" sz="2000" b="1">
              <a:solidFill>
                <a:srgbClr val="00206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Curentul de sursă </a:t>
            </a: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IS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 este raportat cu semnul minus deoarece se consideră că sensul pozitiv intră în tranzistor iar în circuit sensul curentului de sursă este invers</a:t>
            </a:r>
            <a:r>
              <a:rPr lang="en-US" sz="2000">
                <a:solidFill>
                  <a:srgbClr val="0070C0"/>
                </a:solidFill>
                <a:latin typeface="UT Sans" panose="00000500000000000000" pitchFamily="50" charset="0"/>
              </a:rPr>
              <a:t>;</a:t>
            </a:r>
            <a:endParaRPr lang="ro-RO" sz="20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Curentul de drenă </a:t>
            </a: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ID=</a:t>
            </a:r>
            <a:r>
              <a:rPr lang="en-US" sz="2000" b="1">
                <a:solidFill>
                  <a:srgbClr val="0070C0"/>
                </a:solidFill>
                <a:latin typeface="UT Sans" panose="00000500000000000000" pitchFamily="50" charset="0"/>
              </a:rPr>
              <a:t>|</a:t>
            </a: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IS</a:t>
            </a:r>
            <a:r>
              <a:rPr lang="en-US" sz="2000" b="1">
                <a:solidFill>
                  <a:srgbClr val="0070C0"/>
                </a:solidFill>
                <a:latin typeface="UT Sans" panose="00000500000000000000" pitchFamily="50" charset="0"/>
              </a:rPr>
              <a:t>|</a:t>
            </a:r>
          </a:p>
        </p:txBody>
      </p:sp>
      <p:sp>
        <p:nvSpPr>
          <p:cNvPr id="4915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9F70F8B-D9AE-44AC-9911-2655283406F1}" type="datetime1">
              <a:rPr lang="en-US" smtClean="0"/>
              <a:t>11/4/2019</a:t>
            </a:fld>
            <a:endParaRPr lang="en-US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1291313-F628-424C-8891-EBB7E718A43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09590"/>
              </p:ext>
            </p:extLst>
          </p:nvPr>
        </p:nvGraphicFramePr>
        <p:xfrm>
          <a:off x="228600" y="2497521"/>
          <a:ext cx="8686799" cy="18629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Caz</a:t>
                      </a:r>
                      <a:endParaRPr lang="en-US" sz="2000"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ID(J1)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IS(J1)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V</a:t>
                      </a:r>
                      <a:r>
                        <a:rPr lang="ro-RO" sz="2000" baseline="-25000">
                          <a:latin typeface="UT Sans" panose="00000500000000000000" pitchFamily="50" charset="0"/>
                        </a:rPr>
                        <a:t>GS</a:t>
                      </a:r>
                      <a:r>
                        <a:rPr lang="ro-RO" sz="2000">
                          <a:latin typeface="UT Sans" panose="00000500000000000000" pitchFamily="50" charset="0"/>
                        </a:rPr>
                        <a:t>=</a:t>
                      </a:r>
                      <a:r>
                        <a:rPr lang="en-US" sz="2000">
                          <a:latin typeface="UT Sans" panose="00000500000000000000" pitchFamily="50" charset="0"/>
                        </a:rPr>
                        <a:t>V(1,3)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>
                          <a:latin typeface="UT Sans" panose="00000500000000000000" pitchFamily="50" charset="0"/>
                        </a:rPr>
                        <a:t>V</a:t>
                      </a:r>
                      <a:r>
                        <a:rPr lang="ro-RO" sz="2000" baseline="-25000">
                          <a:latin typeface="UT Sans" panose="00000500000000000000" pitchFamily="50" charset="0"/>
                        </a:rPr>
                        <a:t>DS</a:t>
                      </a:r>
                      <a:r>
                        <a:rPr lang="ro-RO" sz="2000">
                          <a:latin typeface="UT Sans" panose="00000500000000000000" pitchFamily="50" charset="0"/>
                        </a:rPr>
                        <a:t>=</a:t>
                      </a:r>
                      <a:r>
                        <a:rPr lang="en-US" sz="2000">
                          <a:latin typeface="UT Sans" panose="00000500000000000000" pitchFamily="50" charset="0"/>
                        </a:rPr>
                        <a:t>V(2,3)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1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6.883E-04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-6.883E-04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-1.377E+00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3.741E+00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ro-RO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UT Sans" panose="00000500000000000000" pitchFamily="50" charset="0"/>
                        </a:rPr>
                        <a:t>2</a:t>
                      </a:r>
                      <a:endParaRPr lang="en-US" sz="24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9.635E-04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-9.635E-04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-1.928E+00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UT Sans" panose="00000500000000000000" pitchFamily="50" charset="0"/>
                        </a:rPr>
                        <a:t>4.335E-01</a:t>
                      </a:r>
                      <a:endParaRPr lang="en-US" sz="2000">
                        <a:solidFill>
                          <a:srgbClr val="002060"/>
                        </a:solidFill>
                        <a:latin typeface="UT Sans" panose="00000500000000000000" pitchFamily="50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6641" y="381000"/>
            <a:ext cx="2647359" cy="186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1509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ro-RO" b="1"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o-RO" sz="20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M</a:t>
            </a:r>
            <a:r>
              <a:rPr lang="en-US" sz="22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   nD   nG   nS    nB   MODEL_nume</a:t>
            </a:r>
            <a:r>
              <a:rPr lang="ro-RO" sz="22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</a:t>
            </a:r>
            <a:r>
              <a:rPr lang="en-US" sz="22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&lt;</a:t>
            </a:r>
            <a:r>
              <a:rPr lang="en-US" sz="2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L=</a:t>
            </a:r>
            <a:r>
              <a:rPr lang="en-US" sz="22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L&lt;</a:t>
            </a:r>
            <a:r>
              <a:rPr lang="en-US" sz="2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W=</a:t>
            </a:r>
            <a:r>
              <a:rPr lang="en-US" sz="22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W…&gt;&gt;</a:t>
            </a:r>
            <a:endParaRPr lang="ro-RO" sz="2200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o-RO" sz="11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	Numele modelului (</a:t>
            </a:r>
            <a:r>
              <a:rPr lang="ro-RO" sz="2000" i="1">
                <a:solidFill>
                  <a:srgbClr val="0070C0"/>
                </a:solidFill>
                <a:latin typeface="UT Sans" panose="00000500000000000000" pitchFamily="50" charset="0"/>
              </a:rPr>
              <a:t>MODEL_nume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) se poate specifica prin declarațiile: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.MODEL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descrierea modelului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o-RO" sz="2000" b="1">
                <a:solidFill>
                  <a:srgbClr val="0070C0"/>
                </a:solidFill>
                <a:latin typeface="UT Sans" panose="00000500000000000000" pitchFamily="50" charset="0"/>
              </a:rPr>
              <a:t>	.LIB </a:t>
            </a:r>
            <a:r>
              <a:rPr lang="ro-RO" sz="2000">
                <a:solidFill>
                  <a:srgbClr val="0070C0"/>
                </a:solidFill>
                <a:latin typeface="UT Sans" panose="00000500000000000000" pitchFamily="50" charset="0"/>
              </a:rPr>
              <a:t>– căutarea modelului într-o bibliotecă de modele</a:t>
            </a:r>
            <a:endParaRPr lang="en-US" sz="20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D310F2C-3A90-449F-A1D0-56ACDF4334CE}" type="datetime1">
              <a:rPr lang="en-US" smtClean="0"/>
              <a:t>11/4/2019</a:t>
            </a:fld>
            <a:endParaRPr lang="en-US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55A896-2D70-49EE-AC81-A8A3AB9F17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1446" name="Picture 2" descr="3-10-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3" descr="3-10-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609600" y="4038449"/>
            <a:ext cx="7907338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81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24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eaLnBrk="1" hangingPunct="1">
              <a:buFontTx/>
              <a:buNone/>
            </a:pPr>
            <a:endParaRPr lang="ro-RO" b="1"/>
          </a:p>
          <a:p>
            <a:pPr algn="ctr" eaLnBrk="1" hangingPunct="1">
              <a:buFontTx/>
              <a:buNone/>
            </a:pPr>
            <a:endParaRPr lang="ro-RO" sz="2000" b="1">
              <a:solidFill>
                <a:srgbClr val="7030A0"/>
              </a:solidFill>
            </a:endParaRPr>
          </a:p>
          <a:p>
            <a:pPr algn="ctr" eaLnBrk="1" hangingPunct="1">
              <a:buFontTx/>
              <a:buNone/>
            </a:pPr>
            <a:endParaRPr lang="ro-RO" sz="2000" b="1">
              <a:solidFill>
                <a:srgbClr val="7030A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E3B903-955E-442D-9182-9D20EA7CBAC1}" type="datetime1">
              <a:rPr lang="en-US" smtClean="0"/>
              <a:t>11/4/2019</a:t>
            </a:fld>
            <a:endParaRPr lang="en-US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73BE26-E163-4323-82BA-9C3E9E5A68F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62470" name="Picture 2" descr="3-10-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3" descr="3-10-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91000"/>
            <a:ext cx="3487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438400"/>
            <a:ext cx="365864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66567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348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TECMOS</a:t>
            </a:r>
            <a:endParaRPr lang="en-US" sz="2400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EA00ACA-C8F1-4BC7-BA51-7D6C98AE7721}" type="datetime1">
              <a:rPr lang="en-US" smtClean="0"/>
              <a:t>11/4/2019</a:t>
            </a:fld>
            <a:endParaRPr lang="en-US"/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DB6D24-590D-4FF7-9A0F-F2088AD6691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11135"/>
              </p:ext>
            </p:extLst>
          </p:nvPr>
        </p:nvGraphicFramePr>
        <p:xfrm>
          <a:off x="228600" y="2460313"/>
          <a:ext cx="8686799" cy="371188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VTO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Tensiunea de prag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KP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transconductanță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2x10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GAMMA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Factorul de substrat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1/2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PHI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Potențialul de suprafață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LAMBDA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 de modulație a lungimii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drenă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serie din sursă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RSH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Rezistența pe pătrat a difuziilor D/S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</a:t>
                      </a: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/</a:t>
                      </a: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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CBD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BD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CBS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joncțiunii BS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de fund a joncțiunii D/S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343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451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o-RO" sz="2400" b="1">
                <a:solidFill>
                  <a:srgbClr val="00B0F0"/>
                </a:solidFill>
                <a:latin typeface="UT Sans" panose="00000500000000000000" pitchFamily="50" charset="0"/>
              </a:rPr>
              <a:t>Parametrii modelului de TECMOS</a:t>
            </a:r>
            <a:r>
              <a:rPr lang="ro-RO" sz="2400">
                <a:solidFill>
                  <a:srgbClr val="00B0F0"/>
                </a:solidFill>
                <a:latin typeface="UT Sans" panose="00000500000000000000" pitchFamily="50" charset="0"/>
              </a:rPr>
              <a:t> (continuare)</a:t>
            </a:r>
            <a:endParaRPr lang="en-US" sz="2400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52227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639266-FC3C-4F48-BCDE-92B6BAD7A10A}" type="datetime1">
              <a:rPr lang="en-US" smtClean="0"/>
              <a:t>11/4/2019</a:t>
            </a:fld>
            <a:endParaRPr lang="en-US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06874F-15D4-4010-BB7A-79A13806456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71256"/>
              </p:ext>
            </p:extLst>
          </p:nvPr>
        </p:nvGraphicFramePr>
        <p:xfrm>
          <a:off x="228599" y="2362200"/>
          <a:ext cx="8763001" cy="3810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4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Numele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Parametrul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Unități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Valoarea predefinită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al joncțiunii de fund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JSW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laterală a joncțiunii DB/SB la polarizare nulă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MJSW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Coeficientul de „gradare” al joncțiunii laterale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0,33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PB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Diferența internă de potențial a joncțiunii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IS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Curentul de saturație al joncțiunii DB/SB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10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CGDO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GD, pe unitatea de lățime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CGSO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GS, pe unitatea de lățime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CGBO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Capacitatea dată de suprapunerea GB, pe unitatea de lungime a canalului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Fm</a:t>
                      </a:r>
                      <a:r>
                        <a:rPr kumimoji="0" lang="ro-RO" sz="1600" u="none" strike="noStrike" cap="none" normalizeH="0" baseline="3000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-1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TOX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Grosimea oxidului subțire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LD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Difuzia laterală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600" u="none" strike="noStrike" cap="none" normalizeH="0" baseline="0">
                          <a:ln>
                            <a:noFill/>
                          </a:ln>
                          <a:effectLst/>
                          <a:latin typeface="UT Sans" panose="00000500000000000000" pitchFamily="50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UT Sans" panose="00000500000000000000" pitchFamily="50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763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55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>
                <a:latin typeface="UT Sans" panose="00000500000000000000" pitchFamily="50" charset="0"/>
              </a:rPr>
              <a:t>Exemplul 5: </a:t>
            </a:r>
            <a:r>
              <a:rPr lang="en-US" sz="2400">
                <a:latin typeface="UT Sans" panose="00000500000000000000" pitchFamily="50" charset="0"/>
              </a:rPr>
              <a:t>inversor CMOS</a:t>
            </a:r>
            <a:endParaRPr lang="ro-RO" sz="2400"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endParaRPr lang="ro-RO" sz="14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inversor CMOS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R1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2	0	10k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M1	2	1	0	0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nMOS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M2	2	1	3	3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pMOS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.model	nMOS	nmos(VTO=3)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.model	pMOS	pmos(VTO=-3)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1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3	0	DC	12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2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	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        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	0	PULSE(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+0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5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0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1n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1n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0.5m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 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 1m)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.TRAN 1e-5 </a:t>
            </a:r>
            <a:r>
              <a:rPr lang="ro-RO" sz="1600">
                <a:solidFill>
                  <a:srgbClr val="0070C0"/>
                </a:solidFill>
                <a:latin typeface="UT Sans" panose="00000500000000000000" pitchFamily="50" charset="0"/>
              </a:rPr>
              <a:t>3</a:t>
            </a: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m 0 1e-5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.PROBE</a:t>
            </a:r>
          </a:p>
          <a:p>
            <a:pPr eaLnBrk="1" hangingPunct="1">
              <a:buFontTx/>
              <a:buNone/>
            </a:pPr>
            <a:r>
              <a:rPr lang="en-US" sz="1600">
                <a:solidFill>
                  <a:srgbClr val="0070C0"/>
                </a:solidFill>
                <a:latin typeface="UT Sans" panose="00000500000000000000" pitchFamily="50" charset="0"/>
              </a:rPr>
              <a:t>.END</a:t>
            </a:r>
            <a:endParaRPr lang="en-US" sz="28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5325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67317FC-4D07-4345-A0CF-F974467B4729}" type="datetime1">
              <a:rPr lang="en-US" smtClean="0"/>
              <a:t>11/4/2019</a:t>
            </a:fld>
            <a:endParaRPr lang="en-US"/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D9999A-1D3D-456B-8344-8D20B7A720E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5542" name="Picture 8"/>
          <p:cNvPicPr>
            <a:picLocks noChangeAspect="1" noChangeArrowheads="1"/>
          </p:cNvPicPr>
          <p:nvPr/>
        </p:nvPicPr>
        <p:blipFill rotWithShape="1">
          <a:blip r:embed="rId2"/>
          <a:srcRect r="8772"/>
          <a:stretch/>
        </p:blipFill>
        <p:spPr bwMode="auto">
          <a:xfrm>
            <a:off x="4800600" y="3755076"/>
            <a:ext cx="4071938" cy="307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2757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200">
                <a:latin typeface="UT Sans" panose="00000500000000000000" pitchFamily="50" charset="0"/>
              </a:rPr>
            </a:br>
            <a:r>
              <a:rPr lang="en-US" sz="2800">
                <a:latin typeface="UT Sans" panose="00000500000000000000" pitchFamily="50" charset="0"/>
              </a:rPr>
              <a:t>TEC-</a:t>
            </a:r>
            <a:r>
              <a:rPr lang="ro-RO" sz="2800">
                <a:latin typeface="UT Sans" panose="00000500000000000000" pitchFamily="50" charset="0"/>
              </a:rPr>
              <a:t>MOS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665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sz="2400" b="1">
                <a:solidFill>
                  <a:srgbClr val="00B0F0"/>
                </a:solidFill>
                <a:latin typeface="UT Sans" panose="00000500000000000000" pitchFamily="50" charset="0"/>
              </a:rPr>
              <a:t>Forme de undă:</a:t>
            </a:r>
            <a:endParaRPr lang="en-US" sz="2400" b="1">
              <a:solidFill>
                <a:srgbClr val="00B0F0"/>
              </a:solidFill>
              <a:latin typeface="UT Sans" panose="00000500000000000000" pitchFamily="50" charset="0"/>
            </a:endParaRPr>
          </a:p>
        </p:txBody>
      </p:sp>
      <p:sp>
        <p:nvSpPr>
          <p:cNvPr id="5427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1C69A96-54A8-481A-8D80-B4F08299364C}" type="datetime1">
              <a:rPr lang="en-US" smtClean="0"/>
              <a:t>11/4/2019</a:t>
            </a:fld>
            <a:endParaRPr lang="en-US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C1D87C-AA8F-470C-A7CD-070C2CEED3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65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700462"/>
            <a:ext cx="807720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8"/>
          <p:cNvPicPr>
            <a:picLocks noChangeAspect="1" noChangeArrowheads="1"/>
          </p:cNvPicPr>
          <p:nvPr/>
        </p:nvPicPr>
        <p:blipFill rotWithShape="1">
          <a:blip r:embed="rId3"/>
          <a:srcRect t="2720" r="9357" b="3256"/>
          <a:stretch/>
        </p:blipFill>
        <p:spPr bwMode="auto">
          <a:xfrm>
            <a:off x="4953000" y="990600"/>
            <a:ext cx="4071938" cy="290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62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UT Sans" panose="00000500000000000000" pitchFamily="50" charset="0"/>
              </a:rPr>
              <a:t>Descrierea elementelor de circuit</a:t>
            </a:r>
            <a:br>
              <a:rPr lang="ro-RO">
                <a:latin typeface="UT Sans" panose="00000500000000000000" pitchFamily="50" charset="0"/>
              </a:rPr>
            </a:br>
            <a:r>
              <a:rPr lang="ro-RO" sz="3100">
                <a:latin typeface="UT Sans" panose="00000500000000000000" pitchFamily="50" charset="0"/>
              </a:rPr>
              <a:t>REZISTOARE</a:t>
            </a:r>
            <a:endParaRPr lang="en-US" sz="31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latin typeface="UT Sans" panose="00000500000000000000" pitchFamily="50" charset="0"/>
              </a:rPr>
              <a:t>TC = Thermal Coefficient</a:t>
            </a:r>
          </a:p>
          <a:p>
            <a:r>
              <a:rPr lang="ro-RO">
                <a:latin typeface="UT Sans" panose="00000500000000000000" pitchFamily="50" charset="0"/>
              </a:rPr>
              <a:t>În 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SPICE</a:t>
            </a:r>
            <a:r>
              <a:rPr lang="ro-RO">
                <a:latin typeface="UT Sans" panose="00000500000000000000" pitchFamily="50" charset="0"/>
              </a:rPr>
              <a:t> variația cu temperatura a rezistenței se modelează printr-un polinom de ordinul 2:</a:t>
            </a: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r>
              <a:rPr lang="ro-RO" sz="2000">
                <a:latin typeface="UT Sans" panose="00000500000000000000" pitchFamily="50" charset="0"/>
              </a:rPr>
              <a:t>unde</a:t>
            </a:r>
          </a:p>
          <a:p>
            <a:r>
              <a:rPr lang="ro-RO" sz="2000" i="1">
                <a:latin typeface="UT Sans" panose="00000500000000000000" pitchFamily="50" charset="0"/>
              </a:rPr>
              <a:t>tc</a:t>
            </a:r>
            <a:r>
              <a:rPr lang="ro-RO" sz="2000">
                <a:latin typeface="UT Sans" panose="00000500000000000000" pitchFamily="50" charset="0"/>
              </a:rPr>
              <a:t>1 şi </a:t>
            </a:r>
            <a:r>
              <a:rPr lang="ro-RO" sz="2000" i="1">
                <a:latin typeface="UT Sans" panose="00000500000000000000" pitchFamily="50" charset="0"/>
              </a:rPr>
              <a:t>tc</a:t>
            </a:r>
            <a:r>
              <a:rPr lang="ro-RO" sz="2000">
                <a:latin typeface="UT Sans" panose="00000500000000000000" pitchFamily="50" charset="0"/>
              </a:rPr>
              <a:t>2 sunt coeficienții de temperatură de ordinul unu şi doi ai rezistenței, exprimați în </a:t>
            </a:r>
            <a:r>
              <a:rPr lang="ro-RO" sz="2000">
                <a:latin typeface="UT Sans" panose="00000500000000000000" pitchFamily="50" charset="0"/>
                <a:sym typeface="Symbol"/>
              </a:rPr>
              <a:t>C</a:t>
            </a:r>
            <a:r>
              <a:rPr lang="ro-RO" sz="2000" baseline="30000">
                <a:latin typeface="UT Sans" panose="00000500000000000000" pitchFamily="50" charset="0"/>
                <a:sym typeface="Symbol"/>
              </a:rPr>
              <a:t>-1</a:t>
            </a:r>
            <a:r>
              <a:rPr lang="ro-RO" sz="2000">
                <a:latin typeface="UT Sans" panose="00000500000000000000" pitchFamily="50" charset="0"/>
                <a:sym typeface="Symbol"/>
              </a:rPr>
              <a:t>, respectiv C</a:t>
            </a:r>
            <a:r>
              <a:rPr lang="ro-RO" sz="2000" baseline="30000">
                <a:latin typeface="UT Sans" panose="00000500000000000000" pitchFamily="50" charset="0"/>
                <a:sym typeface="Symbol"/>
              </a:rPr>
              <a:t>-2</a:t>
            </a:r>
            <a:r>
              <a:rPr lang="ro-RO" sz="2000">
                <a:latin typeface="UT Sans" panose="00000500000000000000" pitchFamily="50" charset="0"/>
                <a:sym typeface="Symbol"/>
              </a:rPr>
              <a:t>.</a:t>
            </a:r>
          </a:p>
          <a:p>
            <a:r>
              <a:rPr lang="ro-RO" sz="2000">
                <a:latin typeface="UT Sans" panose="00000500000000000000" pitchFamily="50" charset="0"/>
                <a:sym typeface="Symbol"/>
              </a:rPr>
              <a:t>TNOM este temperatura nominală (27C)</a:t>
            </a:r>
          </a:p>
          <a:p>
            <a:r>
              <a:rPr lang="ro-RO" sz="2000">
                <a:latin typeface="UT Sans" panose="00000500000000000000" pitchFamily="50" charset="0"/>
                <a:sym typeface="Symbol"/>
              </a:rPr>
              <a:t>TEMP reprezintă diferitele temperaturi la care se face simularea specificate în declarația </a:t>
            </a:r>
            <a:r>
              <a:rPr lang="ro-RO" sz="2000" b="1">
                <a:solidFill>
                  <a:srgbClr val="00B0F0"/>
                </a:solidFill>
                <a:latin typeface="UT Sans" panose="00000500000000000000" pitchFamily="50" charset="0"/>
                <a:sym typeface="Symbol"/>
              </a:rPr>
              <a:t>.TEMP</a:t>
            </a:r>
            <a:endParaRPr lang="ro-RO" sz="2000" b="1">
              <a:solidFill>
                <a:srgbClr val="00B0F0"/>
              </a:solidFill>
              <a:latin typeface="UT Sans" panose="00000500000000000000" pitchFamily="50" charset="0"/>
            </a:endParaRPr>
          </a:p>
          <a:p>
            <a:endParaRPr lang="ro-RO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1014-F42B-4438-8DC2-0B1BA2745529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72112"/>
              </p:ext>
            </p:extLst>
          </p:nvPr>
        </p:nvGraphicFramePr>
        <p:xfrm>
          <a:off x="466725" y="3048000"/>
          <a:ext cx="8286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3" imgW="5524200" imgH="406080" progId="Equation.DSMT4">
                  <p:embed/>
                </p:oleObj>
              </mc:Choice>
              <mc:Fallback>
                <p:oleObj name="Equation" r:id="rId3" imgW="5524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725" y="3048000"/>
                        <a:ext cx="82867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20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REZISTOARE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2200">
                <a:latin typeface="UT Sans" panose="00000500000000000000" pitchFamily="50" charset="0"/>
              </a:rPr>
              <a:t>Sensul pozitiv al curentului prin R este de la borna 1 la borna 2.</a:t>
            </a:r>
          </a:p>
          <a:p>
            <a:pPr>
              <a:defRPr/>
            </a:pPr>
            <a:r>
              <a:rPr lang="ro-RO">
                <a:latin typeface="UT Sans" panose="00000500000000000000" pitchFamily="50" charset="0"/>
              </a:rPr>
              <a:t>Exemplu: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8FDE22-E047-4C29-81B7-4B4C058DF918}" type="datetime1">
              <a:rPr lang="en-US" smtClean="0"/>
              <a:t>11/4/2019</a:t>
            </a:fld>
            <a:endParaRPr lang="en-US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7CE166-08DF-47C9-B5FD-8E5E149F4FC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25887"/>
            <a:ext cx="8074426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543" y="1895825"/>
            <a:ext cx="2728913" cy="181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6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CONDENSATOARE</a:t>
            </a:r>
            <a:endParaRPr lang="en-US" sz="2800">
              <a:latin typeface="UT Sans" panose="00000500000000000000" pitchFamily="50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o-RO" sz="2600">
              <a:latin typeface="UT Sans" panose="00000500000000000000" pitchFamily="50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o-RO" sz="2200" b="1">
              <a:solidFill>
                <a:srgbClr val="7030A0"/>
              </a:solidFill>
              <a:latin typeface="UT Sans" panose="00000500000000000000" pitchFamily="50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o-RO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C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nume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1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nod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2   </a:t>
            </a:r>
            <a:r>
              <a:rPr lang="ro-RO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valoare_c</a:t>
            </a:r>
            <a:r>
              <a:rPr lang="ro-RO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&lt;IC=</a:t>
            </a:r>
            <a:r>
              <a:rPr lang="en-US" sz="2400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V</a:t>
            </a:r>
            <a:r>
              <a:rPr lang="en-US" sz="2400" i="1" baseline="-25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C0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 Sans" panose="00000500000000000000" pitchFamily="50" charset="0"/>
              </a:rPr>
              <a:t>&gt;</a:t>
            </a:r>
            <a:endParaRPr lang="ro-RO" sz="24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 Sans" panose="00000500000000000000" pitchFamily="50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o-RO" sz="1900" b="1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Observații:</a:t>
            </a:r>
          </a:p>
          <a:p>
            <a:pPr eaLnBrk="1" hangingPunct="1">
              <a:lnSpc>
                <a:spcPct val="90000"/>
              </a:lnSpc>
            </a:pP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IC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este opțional şi este utilizat pentru a specifica valoarea inițială 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900" i="1" baseline="-25000">
                <a:solidFill>
                  <a:srgbClr val="0070C0"/>
                </a:solidFill>
                <a:latin typeface="UT Sans" panose="00000500000000000000" pitchFamily="50" charset="0"/>
              </a:rPr>
              <a:t>C0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(la t=0) a tensiunii pe condensator.</a:t>
            </a:r>
          </a:p>
          <a:p>
            <a:pPr eaLnBrk="1" hangingPunct="1">
              <a:lnSpc>
                <a:spcPct val="90000"/>
              </a:lnSpc>
            </a:pP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Opțiunea IC=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V</a:t>
            </a:r>
            <a:r>
              <a:rPr lang="ro-RO" sz="1900" i="1" baseline="-25000">
                <a:solidFill>
                  <a:srgbClr val="0070C0"/>
                </a:solidFill>
                <a:latin typeface="UT Sans" panose="00000500000000000000" pitchFamily="50" charset="0"/>
              </a:rPr>
              <a:t>C0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este folosită numai atunci când în declarația </a:t>
            </a: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.TRAN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(analiză în timp) este specificat </a:t>
            </a:r>
            <a:r>
              <a:rPr lang="ro-RO" sz="1900" b="1">
                <a:solidFill>
                  <a:srgbClr val="0070C0"/>
                </a:solidFill>
                <a:latin typeface="UT Sans" panose="00000500000000000000" pitchFamily="50" charset="0"/>
              </a:rPr>
              <a:t>UIC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(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U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se 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I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nitial </a:t>
            </a:r>
            <a:r>
              <a:rPr lang="ro-RO" sz="1900" b="1" i="1">
                <a:solidFill>
                  <a:srgbClr val="0070C0"/>
                </a:solidFill>
                <a:latin typeface="UT Sans" panose="00000500000000000000" pitchFamily="50" charset="0"/>
              </a:rPr>
              <a:t>C</a:t>
            </a:r>
            <a:r>
              <a:rPr lang="ro-RO" sz="1900" i="1">
                <a:solidFill>
                  <a:srgbClr val="0070C0"/>
                </a:solidFill>
                <a:latin typeface="UT Sans" panose="00000500000000000000" pitchFamily="50" charset="0"/>
              </a:rPr>
              <a:t>onditions</a:t>
            </a:r>
            <a:r>
              <a:rPr lang="ro-RO" sz="1900">
                <a:solidFill>
                  <a:srgbClr val="0070C0"/>
                </a:solidFill>
                <a:latin typeface="UT Sans" panose="00000500000000000000" pitchFamily="50" charset="0"/>
              </a:rPr>
              <a:t> – foloseşte condițiile inițiale).</a:t>
            </a:r>
            <a:endParaRPr lang="en-US" sz="1900">
              <a:solidFill>
                <a:srgbClr val="0070C0"/>
              </a:solidFill>
              <a:latin typeface="UT Sans" panose="00000500000000000000" pitchFamily="50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6EB6AC2-B791-432F-99DC-D10F67E846E7}" type="datetime1">
              <a:rPr lang="en-US" smtClean="0"/>
              <a:t>11/4/2019</a:t>
            </a:fld>
            <a:endParaRPr lang="en-US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/>
              <a:t>Modele SPICE - Cursul 3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FF4FF41-3D04-4553-A4DB-05814DA328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6870" name="Picture 2" descr="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3368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05000"/>
            <a:ext cx="1905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447800" y="3581400"/>
            <a:ext cx="6248400" cy="609751"/>
          </a:xfrm>
          <a:prstGeom prst="roundRect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1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CONDENSATOARE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latin typeface="UT Sans" panose="00000500000000000000" pitchFamily="50" charset="0"/>
              </a:rPr>
              <a:t>Î</a:t>
            </a:r>
            <a:r>
              <a:rPr lang="en-US">
                <a:latin typeface="UT Sans" panose="00000500000000000000" pitchFamily="50" charset="0"/>
              </a:rPr>
              <a:t>n descrierea </a:t>
            </a:r>
            <a:r>
              <a:rPr lang="ro-RO">
                <a:latin typeface="UT Sans" panose="00000500000000000000" pitchFamily="50" charset="0"/>
              </a:rPr>
              <a:t>grafică</a:t>
            </a:r>
            <a:r>
              <a:rPr lang="en-US">
                <a:latin typeface="UT Sans" panose="00000500000000000000" pitchFamily="50" charset="0"/>
              </a:rPr>
              <a:t> a circuitului</a:t>
            </a:r>
            <a:r>
              <a:rPr lang="ro-RO">
                <a:latin typeface="UT Sans" panose="00000500000000000000" pitchFamily="50" charset="0"/>
              </a:rPr>
              <a:t>, dând dublu clic pe simbolul condensatorului, în fereastra </a:t>
            </a:r>
            <a:r>
              <a:rPr lang="ro-RO">
                <a:solidFill>
                  <a:srgbClr val="0070C0"/>
                </a:solidFill>
                <a:latin typeface="UT Sans" panose="00000500000000000000" pitchFamily="50" charset="0"/>
              </a:rPr>
              <a:t>Property Editor</a:t>
            </a:r>
            <a:r>
              <a:rPr lang="ro-RO">
                <a:latin typeface="UT Sans" panose="00000500000000000000" pitchFamily="50" charset="0"/>
              </a:rPr>
              <a:t> se găseşte parametrul </a:t>
            </a:r>
            <a:r>
              <a:rPr lang="ro-RO" b="1">
                <a:solidFill>
                  <a:srgbClr val="C00000"/>
                </a:solidFill>
                <a:latin typeface="UT Sans" panose="00000500000000000000" pitchFamily="50" charset="0"/>
              </a:rPr>
              <a:t>IC</a:t>
            </a:r>
            <a:endParaRPr lang="en-US" b="1">
              <a:solidFill>
                <a:srgbClr val="C00000"/>
              </a:solidFill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ECEE-D1A6-4E0D-8210-4343D649018A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61019" b="62073"/>
          <a:stretch/>
        </p:blipFill>
        <p:spPr bwMode="auto">
          <a:xfrm>
            <a:off x="381000" y="3048000"/>
            <a:ext cx="6172200" cy="33779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037" y="3810000"/>
            <a:ext cx="1238557" cy="121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>
                <a:latin typeface="UT Sans" panose="00000500000000000000" pitchFamily="50" charset="0"/>
              </a:rPr>
              <a:t>Descrierea elementelor de circuit</a:t>
            </a:r>
            <a:br>
              <a:rPr lang="ro-RO" sz="3600">
                <a:latin typeface="UT Sans" panose="00000500000000000000" pitchFamily="50" charset="0"/>
              </a:rPr>
            </a:br>
            <a:r>
              <a:rPr lang="ro-RO" sz="2800">
                <a:latin typeface="UT Sans" panose="00000500000000000000" pitchFamily="50" charset="0"/>
              </a:rPr>
              <a:t>CONDENSATOARE</a:t>
            </a:r>
            <a:endParaRPr lang="en-US" sz="3200">
              <a:latin typeface="UT Sans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000">
                <a:latin typeface="UT Sans" panose="00000500000000000000" pitchFamily="50" charset="0"/>
              </a:rPr>
              <a:t>Sensul tensiunii pe condensator este de la terminalul 1 la terminalul 2:</a:t>
            </a:r>
          </a:p>
          <a:p>
            <a:pPr lvl="1"/>
            <a:r>
              <a:rPr lang="ro-RO" sz="1800">
                <a:latin typeface="UT Sans" panose="00000500000000000000" pitchFamily="50" charset="0"/>
              </a:rPr>
              <a:t>dacă IC=1</a:t>
            </a:r>
            <a:r>
              <a:rPr lang="en-US" sz="1800">
                <a:latin typeface="UT Sans" panose="00000500000000000000" pitchFamily="50" charset="0"/>
              </a:rPr>
              <a:t>0 =&gt; U</a:t>
            </a:r>
            <a:r>
              <a:rPr lang="en-US" sz="1800" baseline="-25000">
                <a:latin typeface="UT Sans" panose="00000500000000000000" pitchFamily="50" charset="0"/>
              </a:rPr>
              <a:t>1,2</a:t>
            </a:r>
            <a:r>
              <a:rPr lang="en-US" sz="1800">
                <a:latin typeface="UT Sans" panose="00000500000000000000" pitchFamily="50" charset="0"/>
              </a:rPr>
              <a:t>=+10V</a:t>
            </a:r>
          </a:p>
          <a:p>
            <a:pPr lvl="1"/>
            <a:r>
              <a:rPr lang="en-US" sz="1800">
                <a:latin typeface="UT Sans" panose="00000500000000000000" pitchFamily="50" charset="0"/>
              </a:rPr>
              <a:t>dac</a:t>
            </a:r>
            <a:r>
              <a:rPr lang="ro-RO" sz="1800">
                <a:latin typeface="UT Sans" panose="00000500000000000000" pitchFamily="50" charset="0"/>
              </a:rPr>
              <a:t>ă</a:t>
            </a:r>
            <a:r>
              <a:rPr lang="en-US" sz="1800">
                <a:latin typeface="UT Sans" panose="00000500000000000000" pitchFamily="50" charset="0"/>
              </a:rPr>
              <a:t> IC</a:t>
            </a:r>
            <a:r>
              <a:rPr lang="ro-RO" sz="1800">
                <a:latin typeface="UT Sans" panose="00000500000000000000" pitchFamily="50" charset="0"/>
              </a:rPr>
              <a:t>=-1</a:t>
            </a:r>
            <a:r>
              <a:rPr lang="en-US" sz="1800">
                <a:latin typeface="UT Sans" panose="00000500000000000000" pitchFamily="50" charset="0"/>
              </a:rPr>
              <a:t>0 =&gt; U</a:t>
            </a:r>
            <a:r>
              <a:rPr lang="en-US" sz="1800" baseline="-25000">
                <a:latin typeface="UT Sans" panose="00000500000000000000" pitchFamily="50" charset="0"/>
              </a:rPr>
              <a:t>1,2</a:t>
            </a:r>
            <a:r>
              <a:rPr lang="en-US" sz="1800">
                <a:latin typeface="UT Sans" panose="00000500000000000000" pitchFamily="50" charset="0"/>
              </a:rPr>
              <a:t>=-10V</a:t>
            </a:r>
            <a:endParaRPr lang="ro-RO" sz="1800">
              <a:latin typeface="UT Sans" panose="00000500000000000000" pitchFamily="50" charset="0"/>
            </a:endParaRPr>
          </a:p>
          <a:p>
            <a:r>
              <a:rPr lang="ro-RO" sz="2000">
                <a:latin typeface="UT Sans" panose="00000500000000000000" pitchFamily="50" charset="0"/>
              </a:rPr>
              <a:t>De exemplu, în cazul circuitului din figură</a:t>
            </a:r>
            <a:br>
              <a:rPr lang="en-US" sz="2000">
                <a:latin typeface="UT Sans" panose="00000500000000000000" pitchFamily="50" charset="0"/>
              </a:rPr>
            </a:br>
            <a:r>
              <a:rPr lang="ro-RO" sz="2000">
                <a:latin typeface="UT Sans" panose="00000500000000000000" pitchFamily="50" charset="0"/>
              </a:rPr>
              <a:t>tensiunea pe R1 va începe de la -10V, </a:t>
            </a:r>
            <a:br>
              <a:rPr lang="en-US" sz="2000">
                <a:latin typeface="UT Sans" panose="00000500000000000000" pitchFamily="50" charset="0"/>
              </a:rPr>
            </a:br>
            <a:r>
              <a:rPr lang="ro-RO" sz="2000">
                <a:latin typeface="UT Sans" panose="00000500000000000000" pitchFamily="50" charset="0"/>
              </a:rPr>
              <a:t>care este valoarea de tensiune „văzută” </a:t>
            </a:r>
            <a:br>
              <a:rPr lang="en-US" sz="2000">
                <a:latin typeface="UT Sans" panose="00000500000000000000" pitchFamily="50" charset="0"/>
              </a:rPr>
            </a:br>
            <a:r>
              <a:rPr lang="ro-RO" sz="2000">
                <a:latin typeface="UT Sans" panose="00000500000000000000" pitchFamily="50" charset="0"/>
              </a:rPr>
              <a:t>de R1</a:t>
            </a:r>
            <a:r>
              <a:rPr lang="en-US" sz="2000">
                <a:latin typeface="UT Sans" panose="00000500000000000000" pitchFamily="50" charset="0"/>
              </a:rPr>
              <a:t>:</a:t>
            </a: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br>
              <a:rPr lang="ro-RO">
                <a:latin typeface="UT Sans" panose="00000500000000000000" pitchFamily="50" charset="0"/>
              </a:rPr>
            </a:br>
            <a:endParaRPr lang="en-US">
              <a:latin typeface="UT Sans" panose="00000500000000000000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3E5C-C285-4F0F-848D-E4BBA825A083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Modele SPICE - Cursul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C392-75EF-4345-ADC3-5049D64098F5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1673" r="9894" b="5156"/>
          <a:stretch/>
        </p:blipFill>
        <p:spPr>
          <a:xfrm>
            <a:off x="5943600" y="2057400"/>
            <a:ext cx="3128963" cy="19450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744" y="4210250"/>
            <a:ext cx="7020512" cy="24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69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656</TotalTime>
  <Words>2880</Words>
  <Application>Microsoft Office PowerPoint</Application>
  <PresentationFormat>On-screen Show (4:3)</PresentationFormat>
  <Paragraphs>834</Paragraphs>
  <Slides>46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UT Sans</vt:lpstr>
      <vt:lpstr>Wingdings 3</vt:lpstr>
      <vt:lpstr>Clarity</vt:lpstr>
      <vt:lpstr>Equation</vt:lpstr>
      <vt:lpstr>MODELE SPICE</vt:lpstr>
      <vt:lpstr>Probleme tratate</vt:lpstr>
      <vt:lpstr>Descrierea elementelor de circuit cu două terminale</vt:lpstr>
      <vt:lpstr>Descrierea elementelor de circuit REZISTOARE</vt:lpstr>
      <vt:lpstr>Descrierea elementelor de circuit REZISTOARE</vt:lpstr>
      <vt:lpstr>Descrierea elementelor de circuit REZISTOARE</vt:lpstr>
      <vt:lpstr>Descrierea elementelor de circuit CONDENSATOARE</vt:lpstr>
      <vt:lpstr>Descrierea elementelor de circuit CONDENSATOARE</vt:lpstr>
      <vt:lpstr>Descrierea elementelor de circuit CONDENSATOARE</vt:lpstr>
      <vt:lpstr>Descrierea elementelor de circuit BOBINE</vt:lpstr>
      <vt:lpstr>Descrierea elementelor de circuit Surse de polarizare şi de semnal independente</vt:lpstr>
      <vt:lpstr>Descrierea elementelor de circuit Surse de polarizare şi de semnal independente</vt:lpstr>
      <vt:lpstr>Descrierea elementelor de circuit Surse de polarizare şi de semnal independente</vt:lpstr>
      <vt:lpstr>Funcția impuls - PULSE</vt:lpstr>
      <vt:lpstr>Funcția exponențială - EXP</vt:lpstr>
      <vt:lpstr>Funcția sinusoidală - SIN</vt:lpstr>
      <vt:lpstr>Funcția sinusoidală modulată în frecvență cu un alt semnal sinusoidal - SFFM</vt:lpstr>
      <vt:lpstr>Observație</vt:lpstr>
      <vt:lpstr>Observație – modulația în amplitudine</vt:lpstr>
      <vt:lpstr>Funcția aproximată prin segmente de  dreaptă - PWL </vt:lpstr>
      <vt:lpstr>Descrierea elementelor de circuit Surse de polarizare şi de semnal independente</vt:lpstr>
      <vt:lpstr>Descrierea elementelor de circuit Surse de polarizare şi de semnal independente</vt:lpstr>
      <vt:lpstr>PowerPoint Presentation</vt:lpstr>
      <vt:lpstr>Descrierea elementelor de circuit DIODE</vt:lpstr>
      <vt:lpstr>Descrierea elementelor de circuit cu mai mult de două terminale</vt:lpstr>
      <vt:lpstr>Descrierea elementelor de circuit BOBINE CUPLATE</vt:lpstr>
      <vt:lpstr>Descrierea elementelor de circuit BOBINE CUPLATE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TRANZISTOARE BIPOLARE</vt:lpstr>
      <vt:lpstr>Descrierea elementelor de circuit TEC-J</vt:lpstr>
      <vt:lpstr>Descrierea elementelor de circuit TEC-J</vt:lpstr>
      <vt:lpstr>Descrierea elementelor de circuit TEC-J</vt:lpstr>
      <vt:lpstr>Descrierea elementelor de circuit TEC-J</vt:lpstr>
      <vt:lpstr>Descrierea elementelor de circuit TEC-J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  <vt:lpstr>Descrierea elementelor de circuit TEC-MOS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 SPICE</dc:title>
  <dc:creator>gyuri</dc:creator>
  <cp:lastModifiedBy>Geo</cp:lastModifiedBy>
  <cp:revision>198</cp:revision>
  <dcterms:created xsi:type="dcterms:W3CDTF">2016-10-24T14:41:01Z</dcterms:created>
  <dcterms:modified xsi:type="dcterms:W3CDTF">2019-11-04T10:09:48Z</dcterms:modified>
</cp:coreProperties>
</file>