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364" r:id="rId3"/>
    <p:sldId id="337" r:id="rId4"/>
    <p:sldId id="259" r:id="rId5"/>
    <p:sldId id="260" r:id="rId6"/>
    <p:sldId id="261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6" r:id="rId15"/>
    <p:sldId id="347" r:id="rId16"/>
    <p:sldId id="348" r:id="rId17"/>
    <p:sldId id="368" r:id="rId18"/>
    <p:sldId id="349" r:id="rId19"/>
    <p:sldId id="350" r:id="rId20"/>
    <p:sldId id="353" r:id="rId21"/>
    <p:sldId id="354" r:id="rId22"/>
    <p:sldId id="355" r:id="rId23"/>
    <p:sldId id="356" r:id="rId24"/>
    <p:sldId id="359" r:id="rId25"/>
    <p:sldId id="360" r:id="rId26"/>
    <p:sldId id="361" r:id="rId27"/>
    <p:sldId id="362" r:id="rId28"/>
    <p:sldId id="363" r:id="rId29"/>
    <p:sldId id="307" r:id="rId30"/>
    <p:sldId id="320" r:id="rId31"/>
    <p:sldId id="258" r:id="rId32"/>
    <p:sldId id="365" r:id="rId33"/>
    <p:sldId id="366" r:id="rId34"/>
    <p:sldId id="367" r:id="rId35"/>
    <p:sldId id="262" r:id="rId36"/>
    <p:sldId id="263" r:id="rId37"/>
    <p:sldId id="264" r:id="rId38"/>
    <p:sldId id="265" r:id="rId39"/>
    <p:sldId id="321" r:id="rId40"/>
    <p:sldId id="266" r:id="rId41"/>
    <p:sldId id="267" r:id="rId42"/>
    <p:sldId id="268" r:id="rId43"/>
    <p:sldId id="308" r:id="rId44"/>
    <p:sldId id="270" r:id="rId45"/>
    <p:sldId id="271" r:id="rId46"/>
    <p:sldId id="272" r:id="rId47"/>
    <p:sldId id="322" r:id="rId48"/>
    <p:sldId id="323" r:id="rId49"/>
    <p:sldId id="32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AB18E-D30D-406D-8050-FC9E5C8943E2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B91A-00C5-42B5-97D5-A32573F1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5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EBAA8D-94EE-41F7-BE3A-5EFEAF5B4D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C2C5-0966-4C38-943D-766455E6887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5262-A6D3-4E58-A883-505F2517403A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54573-CC22-400C-8765-1A796F9EF095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14D-3C7C-4119-A150-7FBF8500DE0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18C-A02E-4BA1-AB24-DBE930915690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4AE8-BDBB-4EF4-9FC5-6257DA2B11E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6F16-1E79-47BB-B0CE-E50D78B9CC25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297F-688C-4311-A935-1DEEE6D9FF0D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D9C-9873-44DC-B3F5-FCD527F115C6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7B68-4F0E-4FD1-9878-2AEEA98CEDE2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F438-7EB9-490F-B961-E597B4A1A33E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C1740B-03BD-4A69-BB1D-210EA7028A4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Notițe</a:t>
            </a:r>
            <a:r>
              <a:rPr lang="ro-RO">
                <a:latin typeface="UT Sans" panose="00000500000000000000" pitchFamily="50" charset="0"/>
              </a:rPr>
              <a:t> de curs – Cursul nr. 2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Conf. dr. ing. Gheorghe PANĂ</a:t>
            </a:r>
          </a:p>
          <a:p>
            <a:r>
              <a:rPr lang="ro-RO" sz="1800">
                <a:latin typeface="UT Sans" panose="00000500000000000000" pitchFamily="50" charset="0"/>
              </a:rPr>
              <a:t>gheorghe.pana</a:t>
            </a:r>
            <a:r>
              <a:rPr lang="en-US" sz="1800">
                <a:latin typeface="UT Sans" panose="00000500000000000000" pitchFamily="50" charset="0"/>
              </a:rPr>
              <a:t>@unitbv.ro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FE19C-C914-4697-908A-BD9409A20B2E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6ABB41A4-A483-416B-9779-42895BB82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6F8C7854-05A3-4E7B-8966-5BC7245C9AB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31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1</a:t>
            </a:r>
            <a:r>
              <a:rPr lang="en-US" b="1"/>
              <a:t> – </a:t>
            </a:r>
            <a:r>
              <a:rPr lang="ro-RO" b="1">
                <a:solidFill>
                  <a:srgbClr val="0070C0"/>
                </a:solidFill>
              </a:rPr>
              <a:t>Observație</a:t>
            </a:r>
            <a:endParaRPr lang="ro-RO">
              <a:solidFill>
                <a:srgbClr val="0070C0"/>
              </a:solidFill>
            </a:endParaRPr>
          </a:p>
          <a:p>
            <a:pPr eaLnBrk="1" hangingPunct="1"/>
            <a:r>
              <a:rPr lang="ro-RO"/>
              <a:t>Dacă utilizatorul NU denumește nodurile (de exemplu </a:t>
            </a:r>
            <a:r>
              <a:rPr lang="ro-RO" b="1">
                <a:solidFill>
                  <a:srgbClr val="FF0000"/>
                </a:solidFill>
              </a:rPr>
              <a:t>in</a:t>
            </a:r>
            <a:r>
              <a:rPr lang="ro-RO"/>
              <a:t>, respectiv </a:t>
            </a:r>
            <a:r>
              <a:rPr lang="ro-RO" b="1">
                <a:solidFill>
                  <a:srgbClr val="FF0000"/>
                </a:solidFill>
              </a:rPr>
              <a:t>out</a:t>
            </a:r>
            <a:r>
              <a:rPr lang="ro-RO"/>
              <a:t>), atunci </a:t>
            </a:r>
            <a:r>
              <a:rPr lang="ro-RO">
                <a:solidFill>
                  <a:srgbClr val="7030A0"/>
                </a:solidFill>
              </a:rPr>
              <a:t>OrCAD Capture </a:t>
            </a:r>
            <a:r>
              <a:rPr lang="ro-RO"/>
              <a:t>numerotează nodurile automat (N00959, respectiv N00969).</a:t>
            </a:r>
          </a:p>
          <a:p>
            <a:pPr eaLnBrk="1" hangingPunct="1"/>
            <a:r>
              <a:rPr lang="ro-RO" u="sng">
                <a:solidFill>
                  <a:srgbClr val="C00000"/>
                </a:solidFill>
              </a:rPr>
              <a:t>Dezavantajul</a:t>
            </a:r>
            <a:r>
              <a:rPr lang="ro-RO">
                <a:solidFill>
                  <a:srgbClr val="C00000"/>
                </a:solidFill>
              </a:rPr>
              <a:t> numerotării automate: utilizatorul nu are control precis asupra denumirii nodurilor.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102336-42F4-45CB-BAD2-D60E74CF6E00}" type="datetime1">
              <a:rPr lang="en-US" smtClean="0"/>
              <a:t>10/21/2019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81000"/>
            <a:ext cx="1752600" cy="155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52400" y="4419600"/>
            <a:ext cx="8839200" cy="2286000"/>
            <a:chOff x="76200" y="4038600"/>
            <a:chExt cx="89916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4724400" y="4341674"/>
              <a:ext cx="4343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****     CIRCUIT DESCRIPTION</a:t>
              </a:r>
              <a:endParaRPr lang="ro-RO" b="1">
                <a:solidFill>
                  <a:srgbClr val="7030A0"/>
                </a:solidFill>
              </a:endParaRPr>
            </a:p>
            <a:p>
              <a:endParaRPr lang="ro-RO" b="1">
                <a:solidFill>
                  <a:srgbClr val="7030A0"/>
                </a:solidFill>
              </a:endParaRPr>
            </a:p>
            <a:p>
              <a:r>
                <a:rPr lang="pt-BR" b="1">
                  <a:solidFill>
                    <a:srgbClr val="7030A0"/>
                  </a:solidFill>
                </a:rPr>
                <a:t>R_R1         0 N00969  1k 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V_V1         N00959 0 DC 0Vdc AC 1Vac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C_C1         N00959 N00969  1n</a:t>
              </a:r>
              <a:endParaRPr lang="ro-RO" b="1">
                <a:solidFill>
                  <a:srgbClr val="7030A0"/>
                </a:solidFill>
              </a:endParaRPr>
            </a:p>
            <a:p>
              <a:r>
                <a:rPr lang="en-US" b="1">
                  <a:solidFill>
                    <a:srgbClr val="7030A0"/>
                  </a:solidFill>
                </a:rPr>
                <a:t>.END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810000" y="50292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038600"/>
              <a:ext cx="428822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7162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2</a:t>
            </a:r>
            <a:r>
              <a:rPr lang="ro-RO"/>
              <a:t> - </a:t>
            </a:r>
            <a:r>
              <a:rPr lang="ro-RO" b="1">
                <a:solidFill>
                  <a:srgbClr val="C00000"/>
                </a:solidFill>
              </a:rPr>
              <a:t>Rularea simulării</a:t>
            </a:r>
          </a:p>
          <a:p>
            <a:r>
              <a:rPr lang="ro-RO"/>
              <a:t>SPICE citeşte fişierul netlist şi efectuează </a:t>
            </a:r>
            <a:br>
              <a:rPr lang="ro-RO"/>
            </a:br>
            <a:r>
              <a:rPr lang="ro-RO"/>
              <a:t>analizele cerute;</a:t>
            </a:r>
          </a:p>
          <a:p>
            <a:r>
              <a:rPr lang="ro-RO"/>
              <a:t>Rezultatele sunt puse:</a:t>
            </a:r>
          </a:p>
          <a:p>
            <a:pPr lvl="1"/>
            <a:r>
              <a:rPr lang="ro-RO" sz="2400"/>
              <a:t>într-un fişier tip text cu extensia </a:t>
            </a:r>
            <a:r>
              <a:rPr lang="en-US" sz="2400" b="1">
                <a:solidFill>
                  <a:srgbClr val="FF0000"/>
                </a:solidFill>
              </a:rPr>
              <a:t>*.OUT</a:t>
            </a:r>
            <a:r>
              <a:rPr lang="en-US" sz="2400"/>
              <a:t> </a:t>
            </a:r>
            <a:r>
              <a:rPr lang="ro-RO" sz="2400"/>
              <a:t>numit</a:t>
            </a:r>
            <a:r>
              <a:rPr lang="ro-RO" sz="3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o-RO" sz="2400" b="1">
                <a:solidFill>
                  <a:srgbClr val="0070C0"/>
                </a:solidFill>
              </a:rPr>
              <a:t>FIŞIER DE IEŞIRE</a:t>
            </a:r>
          </a:p>
          <a:p>
            <a:pPr lvl="1"/>
            <a:r>
              <a:rPr lang="ro-RO" sz="2400"/>
              <a:t>într-un </a:t>
            </a:r>
            <a:r>
              <a:rPr lang="ro-RO" sz="2400" b="1">
                <a:solidFill>
                  <a:srgbClr val="0070C0"/>
                </a:solidFill>
              </a:rPr>
              <a:t>fişier</a:t>
            </a:r>
            <a:r>
              <a:rPr lang="ro-RO" sz="2400"/>
              <a:t> binar </a:t>
            </a:r>
            <a:r>
              <a:rPr lang="ro-RO" sz="2400" b="1">
                <a:solidFill>
                  <a:srgbClr val="0070C0"/>
                </a:solidFill>
              </a:rPr>
              <a:t>de date</a:t>
            </a:r>
            <a:r>
              <a:rPr lang="ro-RO" sz="2400"/>
              <a:t>, având extensia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*.DAT</a:t>
            </a:r>
            <a:r>
              <a:rPr lang="ro-RO" sz="2400"/>
              <a:t>, care permite reprezentarea grafică a oricărei tensiuni din nodurile circuitului, respectiv a oricărui curent din laturile circuitului, dacă analizele definite de utilizator necesită reprezentare grafică.</a:t>
            </a:r>
            <a:endParaRPr lang="en-US" sz="2400"/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0FA418-2861-4D42-8620-DBEB00E36668}" type="datetime1">
              <a:rPr lang="en-US" smtClean="0"/>
              <a:t>10/21/2019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445290-02A4-4E7A-BC82-2406A23642F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558AC-FC84-4CCB-A2EB-6FEC2E5F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59" y="381000"/>
            <a:ext cx="17464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3</a:t>
            </a:r>
            <a:r>
              <a:rPr lang="ro-RO"/>
              <a:t> - </a:t>
            </a:r>
            <a:r>
              <a:rPr lang="ro-RO" b="1">
                <a:solidFill>
                  <a:srgbClr val="C00000"/>
                </a:solidFill>
              </a:rPr>
              <a:t>Vizualizarea rezultatelor simulării</a:t>
            </a:r>
          </a:p>
          <a:p>
            <a:r>
              <a:rPr lang="ro-RO" sz="2200"/>
              <a:t>Se face în fişierul de ieşire (*.OUT), în </a:t>
            </a:r>
            <a:r>
              <a:rPr lang="ro-RO" sz="2200" b="1">
                <a:solidFill>
                  <a:srgbClr val="0070C0"/>
                </a:solidFill>
              </a:rPr>
              <a:t>format tip text</a:t>
            </a:r>
            <a:r>
              <a:rPr lang="ro-RO" sz="2200"/>
              <a:t>, </a:t>
            </a:r>
            <a:br>
              <a:rPr lang="en-US" sz="2200"/>
            </a:br>
            <a:r>
              <a:rPr lang="ro-RO" sz="2200"/>
              <a:t>indiferent dacă descrierea circuitului este în modul </a:t>
            </a:r>
            <a:br>
              <a:rPr lang="ro-RO" sz="2200"/>
            </a:br>
            <a:r>
              <a:rPr lang="ro-RO" sz="2200"/>
              <a:t>text sau în modul grafic;</a:t>
            </a:r>
          </a:p>
          <a:p>
            <a:r>
              <a:rPr lang="ro-RO" sz="2200"/>
              <a:t>Și/sau prin </a:t>
            </a:r>
            <a:r>
              <a:rPr lang="ro-RO" sz="2200" b="1">
                <a:solidFill>
                  <a:srgbClr val="0070C0"/>
                </a:solidFill>
              </a:rPr>
              <a:t>vizualizarea grafică </a:t>
            </a:r>
            <a:r>
              <a:rPr lang="ro-RO" sz="2200"/>
              <a:t>a formelor de undă rezultate şi cuprinse în fişierele de tipul *.DAT (postprocesarea grafică). Se poate spune că SPICE dispune de un “osciloscop soft” pentru vizualizarea formelor de undă.</a:t>
            </a:r>
            <a:endParaRPr lang="en-US" sz="2200"/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64477C-E33C-466E-8300-BE2EA87B9C2D}" type="datetime1">
              <a:rPr lang="en-US" smtClean="0"/>
              <a:t>10/21/2019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7460B7-9E13-4783-B598-9C74256F10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09600" y="5360121"/>
            <a:ext cx="8382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348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+mn-lt"/>
              </a:rPr>
              <a:t>Buton care permite vizualizarea fi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ş</a:t>
            </a:r>
            <a:r>
              <a:rPr lang="en-US" sz="2000">
                <a:solidFill>
                  <a:srgbClr val="7030A0"/>
                </a:solidFill>
                <a:latin typeface="+mn-lt"/>
              </a:rPr>
              <a:t>ierului de ie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ş</a:t>
            </a:r>
            <a:r>
              <a:rPr lang="en-US" sz="2000">
                <a:solidFill>
                  <a:srgbClr val="7030A0"/>
                </a:solidFill>
                <a:latin typeface="+mn-lt"/>
              </a:rPr>
              <a:t>ire *.OUT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 (în fereastra de postprocesare grafică)</a:t>
            </a:r>
            <a:endParaRPr lang="en-US" sz="200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52265"/>
            <a:ext cx="304800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65115-FBCF-4878-965A-EF58C9C0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9" y="381000"/>
            <a:ext cx="17464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C32F30-42A5-4DC3-B379-FE166022FD06}" type="datetime1">
              <a:rPr lang="en-US" smtClean="0"/>
              <a:t>10/21/2019</a:t>
            </a:fld>
            <a:endParaRPr lang="en-US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77F7DC-E542-4E29-BD95-D14A0C6157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Algoritmul SPICE</a:t>
            </a:r>
            <a:endParaRPr lang="en-US"/>
          </a:p>
        </p:txBody>
      </p:sp>
      <p:sp>
        <p:nvSpPr>
          <p:cNvPr id="1639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2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4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/>
            </a:pPr>
            <a:r>
              <a:rPr lang="en-US" sz="2400">
                <a:latin typeface="+mn-lt"/>
              </a:rPr>
              <a:t>Esența SPICE o constituie </a:t>
            </a:r>
            <a:r>
              <a:rPr lang="en-US" sz="2400" b="1">
                <a:solidFill>
                  <a:srgbClr val="C00000"/>
                </a:solidFill>
                <a:latin typeface="+mn-lt"/>
              </a:rPr>
              <a:t>analiza nodală</a:t>
            </a:r>
            <a:r>
              <a:rPr lang="en-US" sz="240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>
                <a:latin typeface="+mn-lt"/>
              </a:rPr>
              <a:t>(blocurile 3 şi 4) realizată prin definirea matricei nodale şi prin rezolvarea ecuațiilor nodale ale circuitului pentru tensiuni.</a:t>
            </a:r>
          </a:p>
        </p:txBody>
      </p:sp>
      <p:sp>
        <p:nvSpPr>
          <p:cNvPr id="16395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396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6398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399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0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1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2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3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4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5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6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7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8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9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0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6438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1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2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4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5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6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6436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7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8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9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0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1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2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3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4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5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6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7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8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29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0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1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32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33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34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5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7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3E9497-0C69-49B0-A9AB-3870112D6377}" type="datetime1">
              <a:rPr lang="en-US" smtClean="0"/>
              <a:t>10/21/2019</a:t>
            </a:fld>
            <a:endParaRPr lang="en-US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06EC1-F2F2-4E1C-A804-1408409A0A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Algoritmul SPICE</a:t>
            </a:r>
            <a:endParaRPr lang="en-US"/>
          </a:p>
        </p:txBody>
      </p:sp>
      <p:sp>
        <p:nvSpPr>
          <p:cNvPr id="1741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6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8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514350">
              <a:buFont typeface="Lucida Sans Unicode" pitchFamily="34" charset="0"/>
              <a:buAutoNum type="arabicPeriod" startAt="2"/>
            </a:pPr>
            <a:r>
              <a:rPr lang="en-US" sz="2400">
                <a:latin typeface="+mn-lt"/>
              </a:rPr>
              <a:t>Bucla interioară (2 - 6) găseşte soluția pentru </a:t>
            </a:r>
            <a:r>
              <a:rPr lang="en-US" sz="2400" b="1">
                <a:latin typeface="+mn-lt"/>
              </a:rPr>
              <a:t>circuitele neliniare</a:t>
            </a:r>
            <a:r>
              <a:rPr lang="en-US" sz="2400">
                <a:latin typeface="+mn-lt"/>
              </a:rPr>
              <a:t>. Dispozitivele neliniare se înlocuiesc prin modele echivalente liniare. Se efectuează mai multe </a:t>
            </a:r>
            <a:r>
              <a:rPr lang="en-US" sz="2400" b="1">
                <a:latin typeface="+mn-lt"/>
              </a:rPr>
              <a:t>iterații</a:t>
            </a:r>
            <a:r>
              <a:rPr lang="en-US" sz="2400">
                <a:latin typeface="+mn-lt"/>
              </a:rPr>
              <a:t> până când calculele </a:t>
            </a:r>
            <a:r>
              <a:rPr lang="en-US" sz="2400" b="1">
                <a:latin typeface="+mn-lt"/>
              </a:rPr>
              <a:t>converg</a:t>
            </a:r>
            <a:r>
              <a:rPr lang="en-US" sz="2400">
                <a:latin typeface="+mn-lt"/>
              </a:rPr>
              <a:t> spre o soluție.</a:t>
            </a:r>
          </a:p>
        </p:txBody>
      </p:sp>
      <p:sp>
        <p:nvSpPr>
          <p:cNvPr id="17419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420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7422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3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4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5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6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7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8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9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0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1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2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3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34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7462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35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9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40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7460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41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3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4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5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6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7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8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9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50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1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2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3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4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5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56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7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8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9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7421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E334BA0-D1B7-48B6-972A-F9D97545E411}" type="datetime1">
              <a:rPr lang="en-US" smtClean="0"/>
              <a:t>10/21/2019</a:t>
            </a:fld>
            <a:endParaRPr lang="en-US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D11E4E-2866-4DF8-AFDD-3756856ADE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Algoritmul SPICE</a:t>
            </a:r>
            <a:endParaRPr lang="en-US">
              <a:latin typeface="+mn-lt"/>
            </a:endParaRPr>
          </a:p>
        </p:txBody>
      </p:sp>
      <p:sp>
        <p:nvSpPr>
          <p:cNvPr id="1843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0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 startAt="3"/>
            </a:pPr>
            <a:r>
              <a:rPr lang="en-US" sz="2400">
                <a:latin typeface="+mn-lt"/>
              </a:rPr>
              <a:t>Bucla exterioară (7 - 9), împreună cu bucla interioară, realizează o </a:t>
            </a:r>
            <a:r>
              <a:rPr lang="en-US" sz="2400" b="1">
                <a:latin typeface="+mn-lt"/>
              </a:rPr>
              <a:t>analiză în timp</a:t>
            </a:r>
            <a:r>
              <a:rPr lang="en-US" sz="2400">
                <a:latin typeface="+mn-lt"/>
              </a:rPr>
              <a:t> </a:t>
            </a:r>
            <a:r>
              <a:rPr lang="ro-RO" sz="2400">
                <a:latin typeface="+mn-lt"/>
              </a:rPr>
              <a:t>(în cazul </a:t>
            </a:r>
            <a:r>
              <a:rPr lang="en-US" sz="2400">
                <a:latin typeface="+mn-lt"/>
              </a:rPr>
              <a:t>pre</a:t>
            </a:r>
            <a:r>
              <a:rPr lang="ro-RO" sz="2400">
                <a:latin typeface="+mn-lt"/>
              </a:rPr>
              <a:t>z</a:t>
            </a:r>
            <a:r>
              <a:rPr lang="en-US" sz="2400">
                <a:latin typeface="+mn-lt"/>
              </a:rPr>
              <a:t>ent</a:t>
            </a:r>
            <a:r>
              <a:rPr lang="ro-RO" sz="2400">
                <a:latin typeface="+mn-lt"/>
              </a:rPr>
              <a:t>at) </a:t>
            </a:r>
            <a:r>
              <a:rPr lang="en-US" sz="2400">
                <a:latin typeface="+mn-lt"/>
              </a:rPr>
              <a:t>creând modele liniare echivalente pentru componentele acumulatoare de energie </a:t>
            </a:r>
            <a:r>
              <a:rPr lang="ro-RO" sz="2400">
                <a:latin typeface="+mn-lt"/>
              </a:rPr>
              <a:t>(</a:t>
            </a:r>
            <a:r>
              <a:rPr lang="en-US" sz="2400">
                <a:latin typeface="+mn-lt"/>
              </a:rPr>
              <a:t>capacitoare şi inductoare</a:t>
            </a:r>
            <a:r>
              <a:rPr lang="ro-RO" sz="2400">
                <a:latin typeface="+mn-lt"/>
              </a:rPr>
              <a:t>)</a:t>
            </a:r>
            <a:r>
              <a:rPr lang="en-US" sz="2400">
                <a:latin typeface="+mn-lt"/>
              </a:rPr>
              <a:t> şi alegând cele mai bune puncte de timp.</a:t>
            </a:r>
          </a:p>
        </p:txBody>
      </p:sp>
      <p:sp>
        <p:nvSpPr>
          <p:cNvPr id="18443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44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8446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7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8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9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0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1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2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3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4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5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6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7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58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8486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59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0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1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2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3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64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8484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65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6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7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68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9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70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1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2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3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4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5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76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7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8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9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80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81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82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83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8445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Masa se notează </a:t>
            </a:r>
            <a:r>
              <a:rPr lang="en-US"/>
              <a:t>totdeauna </a:t>
            </a:r>
            <a:r>
              <a:rPr lang="ro-RO"/>
              <a:t>cu </a:t>
            </a:r>
            <a:r>
              <a:rPr lang="ro-RO" b="1">
                <a:solidFill>
                  <a:srgbClr val="FF0000"/>
                </a:solidFill>
              </a:rPr>
              <a:t>0</a:t>
            </a:r>
            <a:r>
              <a:rPr lang="ro-RO"/>
              <a:t> (zero);</a:t>
            </a:r>
          </a:p>
          <a:p>
            <a:pPr eaLnBrk="1" hangingPunct="1"/>
            <a:r>
              <a:rPr lang="ro-RO"/>
              <a:t>Nodurile care se pot restrânge la unul singur au un singur nume (număr sau </a:t>
            </a:r>
            <a:r>
              <a:rPr lang="ro-RO">
                <a:solidFill>
                  <a:srgbClr val="C00000"/>
                </a:solidFill>
              </a:rPr>
              <a:t>şir alfanumeric</a:t>
            </a:r>
            <a:r>
              <a:rPr lang="ro-RO"/>
              <a:t>);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ro-RO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ro-RO"/>
              <a:t>Punctul de înseriere a două</a:t>
            </a:r>
            <a:br>
              <a:rPr lang="ro-RO"/>
            </a:br>
            <a:r>
              <a:rPr lang="ro-RO"/>
              <a:t>componente se consideră</a:t>
            </a:r>
            <a:br>
              <a:rPr lang="ro-RO"/>
            </a:br>
            <a:r>
              <a:rPr lang="ro-RO"/>
              <a:t>nod şi se numerotează</a:t>
            </a:r>
            <a:r>
              <a:rPr lang="en-US"/>
              <a:t>:</a:t>
            </a:r>
            <a:endParaRPr lang="ro-RO"/>
          </a:p>
          <a:p>
            <a:pPr eaLnBrk="1" hangingPunct="1"/>
            <a:endParaRPr lang="en-US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CE5F16-69FF-4AF0-8200-35C2388D30AD}" type="datetime1">
              <a:rPr lang="en-US" smtClean="0"/>
              <a:t>10/21/2019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37A554-C155-4478-8316-0BA61CA0AC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SPICE se bazează pe o analiză nodală</a:t>
            </a:r>
            <a:endParaRPr lang="en-US"/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645724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267200"/>
            <a:ext cx="2781300" cy="20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800600" y="4648199"/>
            <a:ext cx="2418644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A650-DD91-49C4-9F8F-5637343D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/>
              <a:t>SPICE se bazează pe o analiză nodală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FA317-1434-40DA-A290-6F6575E51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Dacă nodurile se denumesc prin </a:t>
            </a:r>
            <a:r>
              <a:rPr lang="ro-RO" b="1">
                <a:solidFill>
                  <a:srgbClr val="0070C0"/>
                </a:solidFill>
              </a:rPr>
              <a:t>șir alfanumeric</a:t>
            </a:r>
            <a:r>
              <a:rPr lang="ro-RO"/>
              <a:t>, atunci este suficient să fie denumit primul nod iar celelalte se incrementează automat: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Se așează </a:t>
            </a:r>
            <a:r>
              <a:rPr lang="ro-RO" b="1">
                <a:solidFill>
                  <a:srgbClr val="FF0000"/>
                </a:solidFill>
              </a:rPr>
              <a:t>n1</a:t>
            </a:r>
            <a:r>
              <a:rPr lang="ro-RO"/>
              <a:t>, apoi clic unde se dorește denumirea  următorului nod (la dreapta rezistorului R1, pe fir) și nodul va apărea denumit </a:t>
            </a:r>
            <a:r>
              <a:rPr lang="ro-RO" b="1">
                <a:solidFill>
                  <a:srgbClr val="FF0000"/>
                </a:solidFill>
              </a:rPr>
              <a:t>n2</a:t>
            </a:r>
            <a:r>
              <a:rPr lang="ro-RO"/>
              <a:t> ș.a.m.d.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1B06E-FCEB-4CDA-8392-ABFE69D4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14D-3C7C-4119-A150-7FBF8500DE0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CCE3-5ACF-4933-98A3-E76D6FF5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4C198-A012-4487-9FDD-636EA451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8A1346-CA6E-457D-89F0-BDD34A66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819400"/>
            <a:ext cx="7286625" cy="20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67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Primul câmp începe cu </a:t>
            </a:r>
            <a:r>
              <a:rPr lang="en-US" sz="2400"/>
              <a:t>o </a:t>
            </a:r>
            <a:r>
              <a:rPr lang="ro-RO" sz="2400" b="1">
                <a:solidFill>
                  <a:srgbClr val="7030A0"/>
                </a:solidFill>
              </a:rPr>
              <a:t>literă caracteristică</a:t>
            </a:r>
            <a:r>
              <a:rPr lang="ro-RO" sz="2400"/>
              <a:t> (R, C, Q,...)</a:t>
            </a:r>
            <a:r>
              <a:rPr lang="en-US" sz="2400"/>
              <a:t>, urmat</a:t>
            </a:r>
            <a:r>
              <a:rPr lang="ro-RO" sz="2400"/>
              <a:t>ă</a:t>
            </a:r>
            <a:r>
              <a:rPr lang="en-US" sz="2400"/>
              <a:t> de</a:t>
            </a:r>
            <a:r>
              <a:rPr lang="ro-RO" sz="2400"/>
              <a:t> un şir alfanumeric;</a:t>
            </a:r>
          </a:p>
          <a:p>
            <a:pPr eaLnBrk="1" hangingPunct="1"/>
            <a:r>
              <a:rPr lang="ro-RO" sz="2400"/>
              <a:t>Urmează 2 sau mai multe câmpuri</a:t>
            </a:r>
            <a:r>
              <a:rPr lang="en-US" sz="2400"/>
              <a:t>, care reprezint</a:t>
            </a:r>
            <a:r>
              <a:rPr lang="ro-RO" sz="2400"/>
              <a:t>ă</a:t>
            </a:r>
            <a:r>
              <a:rPr lang="en-US" sz="2400"/>
              <a:t> </a:t>
            </a:r>
            <a:r>
              <a:rPr lang="ro-RO" sz="2400" b="1">
                <a:solidFill>
                  <a:srgbClr val="7030A0"/>
                </a:solidFill>
              </a:rPr>
              <a:t>nodurile din circuit</a:t>
            </a:r>
            <a:r>
              <a:rPr lang="ro-RO" sz="2400"/>
              <a:t> în care se conectează componenta;</a:t>
            </a:r>
          </a:p>
          <a:p>
            <a:pPr eaLnBrk="1" hangingPunct="1"/>
            <a:r>
              <a:rPr lang="ro-RO" sz="2400"/>
              <a:t>După noduri urmează </a:t>
            </a:r>
            <a:r>
              <a:rPr lang="ro-RO" sz="2400" b="1">
                <a:solidFill>
                  <a:srgbClr val="7030A0"/>
                </a:solidFill>
              </a:rPr>
              <a:t>valoarea</a:t>
            </a:r>
            <a:r>
              <a:rPr lang="ro-RO" sz="2400"/>
              <a:t> (unde este cazul) sau </a:t>
            </a:r>
            <a:r>
              <a:rPr lang="ro-RO" sz="2400" b="1">
                <a:solidFill>
                  <a:srgbClr val="7030A0"/>
                </a:solidFill>
              </a:rPr>
              <a:t>numele modelului</a:t>
            </a:r>
            <a:r>
              <a:rPr lang="ro-RO" sz="2400">
                <a:solidFill>
                  <a:srgbClr val="7030A0"/>
                </a:solidFill>
              </a:rPr>
              <a:t> </a:t>
            </a:r>
            <a:r>
              <a:rPr lang="ro-RO" sz="2400"/>
              <a:t>(la componentele complexe);</a:t>
            </a:r>
          </a:p>
          <a:p>
            <a:pPr eaLnBrk="1" hangingPunct="1"/>
            <a:r>
              <a:rPr lang="ro-RO" sz="2400"/>
              <a:t>Între câmpuri se folosesc </a:t>
            </a:r>
            <a:r>
              <a:rPr lang="ro-RO" sz="2400" b="1">
                <a:solidFill>
                  <a:srgbClr val="7030A0"/>
                </a:solidFill>
              </a:rPr>
              <a:t>separatori</a:t>
            </a:r>
            <a:r>
              <a:rPr lang="ro-RO" sz="2400">
                <a:solidFill>
                  <a:srgbClr val="7030A0"/>
                </a:solidFill>
              </a:rPr>
              <a:t>:</a:t>
            </a:r>
            <a:endParaRPr lang="en-US" sz="24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 b="1">
                <a:solidFill>
                  <a:srgbClr val="C00000"/>
                </a:solidFill>
              </a:rPr>
              <a:t>Spațiu</a:t>
            </a:r>
            <a:endParaRPr lang="en-US" sz="2000" b="1">
              <a:solidFill>
                <a:srgbClr val="C0000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 b="1">
                <a:solidFill>
                  <a:srgbClr val="C00000"/>
                </a:solidFill>
              </a:rPr>
              <a:t>Tab</a:t>
            </a:r>
            <a:endParaRPr lang="en-US" sz="2000" b="1">
              <a:solidFill>
                <a:srgbClr val="C0000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 b="1">
                <a:solidFill>
                  <a:srgbClr val="C00000"/>
                </a:solidFill>
              </a:rPr>
              <a:t>Virgula</a:t>
            </a:r>
            <a:endParaRPr lang="en-US" sz="2000" b="1">
              <a:solidFill>
                <a:srgbClr val="C0000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 b="1">
                <a:solidFill>
                  <a:srgbClr val="C00000"/>
                </a:solidFill>
              </a:rPr>
              <a:t>(</a:t>
            </a:r>
            <a:endParaRPr lang="en-US" sz="2000" b="1">
              <a:solidFill>
                <a:srgbClr val="C0000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 b="1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DF1A84-59B2-4D65-A8E1-62F9BB7C53A4}" type="datetime1">
              <a:rPr lang="en-US" smtClean="0"/>
              <a:t>10/21/2019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9FCA39-626A-41D8-889B-311F70C02E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Descrierea componentelor de circuit</a:t>
            </a:r>
            <a:br>
              <a:rPr lang="ro-RO"/>
            </a:br>
            <a:r>
              <a:rPr lang="ro-RO" sz="3600"/>
              <a:t>Generalități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/>
              <a:t>Descrierea componentelor de circuit</a:t>
            </a:r>
            <a:br>
              <a:rPr lang="ro-RO"/>
            </a:br>
            <a:r>
              <a:rPr lang="ro-RO" sz="3600"/>
              <a:t>Generalități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/>
              <a:t>Descrierea componentelor începe cu o literă caracteristică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BA98-6FDA-42C4-B290-F08DF13B074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14862"/>
              </p:ext>
            </p:extLst>
          </p:nvPr>
        </p:nvGraphicFramePr>
        <p:xfrm>
          <a:off x="457199" y="2133600"/>
          <a:ext cx="8305801" cy="46197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Dispozitive pasive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Surse independente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Surse comandate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Comutatoare ideale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Dispozitive semiconductoare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R</a:t>
                      </a:r>
                      <a:r>
                        <a:rPr lang="ro-RO" sz="1400">
                          <a:latin typeface="+mn-lt"/>
                        </a:rPr>
                        <a:t> - rezistență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V</a:t>
                      </a:r>
                      <a:r>
                        <a:rPr lang="ro-RO" sz="1400">
                          <a:latin typeface="+mn-lt"/>
                        </a:rPr>
                        <a:t> – sursă de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E</a:t>
                      </a:r>
                      <a:r>
                        <a:rPr lang="ro-RO" sz="1400">
                          <a:latin typeface="+mn-lt"/>
                        </a:rPr>
                        <a:t> – sursă de tensiune comandată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S</a:t>
                      </a:r>
                      <a:r>
                        <a:rPr lang="ro-RO" sz="1400">
                          <a:latin typeface="+mn-lt"/>
                        </a:rPr>
                        <a:t> – comutator controlat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D</a:t>
                      </a:r>
                      <a:r>
                        <a:rPr lang="ro-RO" sz="1400">
                          <a:latin typeface="+mn-lt"/>
                        </a:rPr>
                        <a:t> - dioda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C</a:t>
                      </a:r>
                      <a:r>
                        <a:rPr lang="ro-RO" sz="1400">
                          <a:latin typeface="+mn-lt"/>
                        </a:rPr>
                        <a:t> - condensator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I</a:t>
                      </a:r>
                      <a:r>
                        <a:rPr lang="ro-RO" sz="1400">
                          <a:latin typeface="+mn-lt"/>
                        </a:rPr>
                        <a:t> – sursă de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G</a:t>
                      </a:r>
                      <a:r>
                        <a:rPr lang="ro-RO" sz="1400">
                          <a:latin typeface="+mn-lt"/>
                        </a:rPr>
                        <a:t> – sursa de curent comandată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W</a:t>
                      </a:r>
                      <a:r>
                        <a:rPr lang="ro-RO" sz="1400">
                          <a:latin typeface="+mn-lt"/>
                        </a:rPr>
                        <a:t> – comutator controlat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Q</a:t>
                      </a:r>
                      <a:r>
                        <a:rPr lang="ro-RO" sz="1400">
                          <a:latin typeface="+mn-lt"/>
                        </a:rPr>
                        <a:t> – tranzistor bipolar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L</a:t>
                      </a:r>
                      <a:r>
                        <a:rPr lang="ro-RO" sz="1400">
                          <a:latin typeface="+mn-lt"/>
                        </a:rPr>
                        <a:t> – bobină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H</a:t>
                      </a:r>
                      <a:r>
                        <a:rPr lang="ro-RO" sz="1400">
                          <a:latin typeface="+mn-lt"/>
                        </a:rPr>
                        <a:t> – sursă de tensiune comandată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J</a:t>
                      </a:r>
                      <a:r>
                        <a:rPr lang="ro-RO" sz="1400">
                          <a:latin typeface="+mn-lt"/>
                        </a:rPr>
                        <a:t> – Tranzistor cu efect de câmp cu poartă joncțiune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K</a:t>
                      </a:r>
                      <a:r>
                        <a:rPr lang="ro-RO" sz="1400">
                          <a:latin typeface="+mn-lt"/>
                        </a:rPr>
                        <a:t> – cuplaj inductiv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F</a:t>
                      </a:r>
                      <a:r>
                        <a:rPr lang="ro-RO" sz="1400">
                          <a:latin typeface="+mn-lt"/>
                        </a:rPr>
                        <a:t> – sursa de curent comandată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M</a:t>
                      </a:r>
                      <a:r>
                        <a:rPr lang="ro-RO" sz="1400">
                          <a:latin typeface="+mn-lt"/>
                        </a:rPr>
                        <a:t> – Tranzistor cu efect de câmp metal-oxid-semiconductor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T</a:t>
                      </a:r>
                      <a:r>
                        <a:rPr lang="ro-RO" sz="1400">
                          <a:latin typeface="+mn-lt"/>
                        </a:rPr>
                        <a:t> – linie de transmisiune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B</a:t>
                      </a:r>
                      <a:r>
                        <a:rPr lang="ro-RO" sz="1400">
                          <a:latin typeface="+mn-lt"/>
                        </a:rPr>
                        <a:t> – Tranzistor cu efect de câmp GaAs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5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A057-4464-488B-8B73-460944E2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Cuprinsul cursului nr.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DDD78-1B09-4A9A-9A92-1CC6B8B81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SPICE</a:t>
            </a:r>
          </a:p>
          <a:p>
            <a:pPr lvl="1"/>
            <a:r>
              <a:rPr lang="ro-RO"/>
              <a:t>Scurt istoric</a:t>
            </a:r>
          </a:p>
          <a:p>
            <a:pPr lvl="1"/>
            <a:r>
              <a:rPr lang="ro-RO"/>
              <a:t>Tipuri de descriere a circuitelor</a:t>
            </a:r>
          </a:p>
          <a:p>
            <a:pPr lvl="1"/>
            <a:r>
              <a:rPr lang="ro-RO"/>
              <a:t>Arhitectura programului SPICE</a:t>
            </a:r>
          </a:p>
          <a:p>
            <a:pPr lvl="1"/>
            <a:r>
              <a:rPr lang="ro-RO"/>
              <a:t>Cum lucrează SPICE</a:t>
            </a:r>
          </a:p>
          <a:p>
            <a:pPr lvl="1"/>
            <a:r>
              <a:rPr lang="ro-RO"/>
              <a:t>Algoritmul SPICE</a:t>
            </a:r>
          </a:p>
          <a:p>
            <a:pPr lvl="1"/>
            <a:r>
              <a:rPr lang="ro-RO"/>
              <a:t>SPICE - analiză nodală</a:t>
            </a:r>
          </a:p>
          <a:p>
            <a:pPr lvl="1"/>
            <a:r>
              <a:rPr lang="ro-RO"/>
              <a:t>Descrierea componentelor de circuit. Generalități</a:t>
            </a:r>
          </a:p>
          <a:p>
            <a:pPr lvl="1"/>
            <a:r>
              <a:rPr lang="ro-RO"/>
              <a:t>Instrucțiunile</a:t>
            </a:r>
          </a:p>
          <a:p>
            <a:pPr lvl="1"/>
            <a:r>
              <a:rPr lang="ro-RO"/>
              <a:t>Factorii de scală</a:t>
            </a:r>
          </a:p>
          <a:p>
            <a:pPr lvl="1"/>
            <a:r>
              <a:rPr lang="ro-RO"/>
              <a:t>Fișierul sursă sau de intrare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Reguli de descriere a elementelor de circuit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C64B-A4C9-4642-A60D-D77210AE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14D-3C7C-4119-A150-7FBF8500DE0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DB31-7812-4FE0-B706-9CC7D04A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44830-6AB8-4D25-9F45-9ADD4A24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 linie </a:t>
            </a:r>
            <a:r>
              <a:rPr lang="ro-RO"/>
              <a:t>de comentariu începe cu asterisc (</a:t>
            </a:r>
            <a:r>
              <a:rPr lang="ro-RO" b="1">
                <a:solidFill>
                  <a:srgbClr val="C00000"/>
                </a:solidFill>
              </a:rPr>
              <a:t>*</a:t>
            </a:r>
            <a:r>
              <a:rPr lang="ro-RO"/>
              <a:t>) în prima coloană;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/>
              <a:t>Punct şi virgulă (</a:t>
            </a:r>
            <a:r>
              <a:rPr lang="ro-RO" b="1">
                <a:solidFill>
                  <a:srgbClr val="C00000"/>
                </a:solidFill>
              </a:rPr>
              <a:t>;</a:t>
            </a:r>
            <a:r>
              <a:rPr lang="ro-RO"/>
              <a:t>) după descrierea unei componente permite inserarea unui comentariu.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/>
              <a:t>Exemple:</a:t>
            </a:r>
          </a:p>
          <a:p>
            <a:pPr marL="457200" indent="-457200">
              <a:buNone/>
              <a:defRPr/>
            </a:pPr>
            <a:r>
              <a:rPr lang="ro-RO">
                <a:solidFill>
                  <a:srgbClr val="0070C0"/>
                </a:solidFill>
              </a:rPr>
              <a:t>	</a:t>
            </a:r>
            <a:r>
              <a:rPr lang="ro-RO">
                <a:solidFill>
                  <a:srgbClr val="7030A0"/>
                </a:solidFill>
              </a:rPr>
              <a:t>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</a:t>
            </a:r>
            <a:r>
              <a:rPr lang="ro-RO" sz="2400" b="1">
                <a:solidFill>
                  <a:srgbClr val="C00000"/>
                </a:solidFill>
              </a:rPr>
              <a:t>*</a:t>
            </a:r>
            <a:r>
              <a:rPr lang="ro-RO" sz="2400">
                <a:solidFill>
                  <a:srgbClr val="C00000"/>
                </a:solidFill>
              </a:rPr>
              <a:t> </a:t>
            </a:r>
            <a:r>
              <a:rPr lang="ro-RO" sz="2400">
                <a:solidFill>
                  <a:srgbClr val="7030A0"/>
                </a:solidFill>
              </a:rPr>
              <a:t>descrierea circuitului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R1	  1  2  1k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/>
              <a:t>sau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/>
              <a:t>	</a:t>
            </a:r>
            <a:r>
              <a:rPr lang="ro-RO" sz="2400">
                <a:solidFill>
                  <a:srgbClr val="0070C0"/>
                </a:solidFill>
              </a:rPr>
              <a:t>RL	  5  0  10k</a:t>
            </a:r>
            <a:r>
              <a:rPr lang="ro-RO" sz="2800" b="1">
                <a:solidFill>
                  <a:srgbClr val="C00000"/>
                </a:solidFill>
              </a:rPr>
              <a:t>;</a:t>
            </a:r>
            <a:r>
              <a:rPr lang="ro-RO" sz="2400">
                <a:solidFill>
                  <a:srgbClr val="0070C0"/>
                </a:solidFill>
              </a:rPr>
              <a:t> RL = rezistenta de sarcina</a:t>
            </a:r>
            <a:endParaRPr lang="en-US" sz="2400"/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C08B66-EDA3-4F57-9985-C998EB61B245}" type="datetime1">
              <a:rPr lang="en-US" smtClean="0"/>
              <a:t>10/21/2019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C3EA72-839C-4421-9E87-CC286825D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600"/>
              <a:t>Descrierea componentelor de circuit</a:t>
            </a:r>
            <a:br>
              <a:rPr lang="ro-RO"/>
            </a:br>
            <a:r>
              <a:rPr lang="ro-RO" sz="3200"/>
              <a:t>Generalități</a:t>
            </a:r>
            <a:endParaRPr lang="en-US" sz="36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CD3634-DE30-4651-91EA-73877BD6FF73}"/>
              </a:ext>
            </a:extLst>
          </p:cNvPr>
          <p:cNvSpPr/>
          <p:nvPr/>
        </p:nvSpPr>
        <p:spPr>
          <a:xfrm>
            <a:off x="228600" y="4191000"/>
            <a:ext cx="6858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D84D0C-C02A-4CCF-A6BB-09156A7F58D2}"/>
              </a:ext>
            </a:extLst>
          </p:cNvPr>
          <p:cNvSpPr/>
          <p:nvPr/>
        </p:nvSpPr>
        <p:spPr>
          <a:xfrm rot="5400000">
            <a:off x="2628900" y="5600700"/>
            <a:ext cx="5334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Continuarea pe linia urm</a:t>
            </a:r>
            <a:r>
              <a:rPr lang="ro-RO"/>
              <a:t>ă</a:t>
            </a:r>
            <a:r>
              <a:rPr lang="en-US"/>
              <a:t>toare a unei </a:t>
            </a:r>
            <a:r>
              <a:rPr lang="ro-RO"/>
              <a:t>d</a:t>
            </a:r>
            <a:r>
              <a:rPr lang="en-US"/>
              <a:t>escrieri</a:t>
            </a:r>
            <a:r>
              <a:rPr lang="ro-RO"/>
              <a:t> sau </a:t>
            </a:r>
            <a:r>
              <a:rPr lang="en-US"/>
              <a:t>instruc</a:t>
            </a:r>
            <a:r>
              <a:rPr lang="ro-RO"/>
              <a:t>ț</a:t>
            </a:r>
            <a:r>
              <a:rPr lang="en-US"/>
              <a:t>iuni</a:t>
            </a:r>
            <a:r>
              <a:rPr lang="ro-RO"/>
              <a:t> s</a:t>
            </a:r>
            <a:r>
              <a:rPr lang="en-US"/>
              <a:t>e face cu </a:t>
            </a:r>
            <a:r>
              <a:rPr lang="ro-RO"/>
              <a:t>semnul</a:t>
            </a:r>
            <a:r>
              <a:rPr lang="en-US"/>
              <a:t> plus (</a:t>
            </a:r>
            <a:r>
              <a:rPr lang="en-US" sz="2800" b="1">
                <a:solidFill>
                  <a:srgbClr val="C00000"/>
                </a:solidFill>
              </a:rPr>
              <a:t>+</a:t>
            </a:r>
            <a:r>
              <a:rPr lang="en-US"/>
              <a:t>) </a:t>
            </a:r>
            <a:r>
              <a:rPr lang="ro-RO"/>
              <a:t>î</a:t>
            </a:r>
            <a:r>
              <a:rPr lang="en-US"/>
              <a:t>n prima coloan</a:t>
            </a:r>
            <a:r>
              <a:rPr lang="ro-RO"/>
              <a:t>ă</a:t>
            </a:r>
            <a:r>
              <a:rPr lang="en-US"/>
              <a:t> a liniei urm</a:t>
            </a:r>
            <a:r>
              <a:rPr lang="ro-RO"/>
              <a:t>ă</a:t>
            </a:r>
            <a:r>
              <a:rPr lang="en-US"/>
              <a:t>toare.</a:t>
            </a:r>
          </a:p>
          <a:p>
            <a:r>
              <a:rPr lang="en-US"/>
              <a:t>Exemplu</a:t>
            </a:r>
          </a:p>
          <a:p>
            <a:pPr lvl="1"/>
            <a:r>
              <a:rPr lang="en-US"/>
              <a:t>Varianta de descriere a unei surse independente de tensiune sinusoidal</a:t>
            </a:r>
            <a:r>
              <a:rPr lang="ro-RO"/>
              <a:t>ă</a:t>
            </a:r>
            <a:r>
              <a:rPr lang="en-US"/>
              <a:t>:</a:t>
            </a:r>
          </a:p>
          <a:p>
            <a:pPr lvl="1">
              <a:buNone/>
            </a:pPr>
            <a:r>
              <a:rPr lang="en-US">
                <a:solidFill>
                  <a:srgbClr val="7030A0"/>
                </a:solidFill>
              </a:rPr>
              <a:t>V1	1	0</a:t>
            </a:r>
          </a:p>
          <a:p>
            <a:pPr lvl="1">
              <a:buNone/>
            </a:pPr>
            <a:r>
              <a:rPr lang="en-US" sz="2400" b="1">
                <a:solidFill>
                  <a:srgbClr val="C00000"/>
                </a:solidFill>
              </a:rPr>
              <a:t>+</a:t>
            </a:r>
            <a:r>
              <a:rPr lang="en-US">
                <a:solidFill>
                  <a:srgbClr val="7030A0"/>
                </a:solidFill>
              </a:rPr>
              <a:t>sin(0</a:t>
            </a:r>
            <a:r>
              <a:rPr lang="ro-RO">
                <a:solidFill>
                  <a:srgbClr val="7030A0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310V</a:t>
            </a:r>
            <a:r>
              <a:rPr lang="ro-RO">
                <a:solidFill>
                  <a:srgbClr val="7030A0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50Hz)</a:t>
            </a:r>
          </a:p>
          <a:p>
            <a:pPr lvl="1">
              <a:buNone/>
            </a:pPr>
            <a:endParaRPr lang="ro-RO" u="sng"/>
          </a:p>
          <a:p>
            <a:pPr marL="182880" lvl="1"/>
            <a:r>
              <a:rPr lang="en-US" b="1">
                <a:solidFill>
                  <a:srgbClr val="0070C0"/>
                </a:solidFill>
              </a:rPr>
              <a:t>Observa</a:t>
            </a:r>
            <a:r>
              <a:rPr lang="ro-RO" b="1">
                <a:solidFill>
                  <a:srgbClr val="0070C0"/>
                </a:solidFill>
              </a:rPr>
              <a:t>ț</a:t>
            </a:r>
            <a:r>
              <a:rPr lang="en-US" b="1">
                <a:solidFill>
                  <a:srgbClr val="0070C0"/>
                </a:solidFill>
              </a:rPr>
              <a:t>ie </a:t>
            </a:r>
            <a:r>
              <a:rPr lang="en-US">
                <a:solidFill>
                  <a:srgbClr val="0070C0"/>
                </a:solidFill>
              </a:rPr>
              <a:t>pe schema</a:t>
            </a:r>
            <a:br>
              <a:rPr lang="ro-RO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desenat</a:t>
            </a:r>
            <a:r>
              <a:rPr lang="ro-RO">
                <a:solidFill>
                  <a:srgbClr val="0070C0"/>
                </a:solidFill>
              </a:rPr>
              <a:t>ă, parametrii sursei </a:t>
            </a:r>
            <a:br>
              <a:rPr lang="ro-RO">
                <a:solidFill>
                  <a:srgbClr val="0070C0"/>
                </a:solidFill>
              </a:rPr>
            </a:br>
            <a:r>
              <a:rPr lang="ro-RO">
                <a:solidFill>
                  <a:srgbClr val="0070C0"/>
                </a:solidFill>
              </a:rPr>
              <a:t>sinusoidale </a:t>
            </a:r>
            <a:r>
              <a:rPr lang="en-US">
                <a:solidFill>
                  <a:srgbClr val="0070C0"/>
                </a:solidFill>
              </a:rPr>
              <a:t>apar sub forma: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/>
              <a:t>Descrierea componentelor de circuit</a:t>
            </a:r>
            <a:br>
              <a:rPr lang="ro-RO"/>
            </a:br>
            <a:r>
              <a:rPr lang="ro-RO" sz="3600"/>
              <a:t>Generalități</a:t>
            </a: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637F7-D5D3-423C-AED9-BB7265F4DFDE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26329"/>
            <a:ext cx="3505200" cy="2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5240ACA-F60C-4B2B-8113-0CF2BE37D28D}"/>
              </a:ext>
            </a:extLst>
          </p:cNvPr>
          <p:cNvSpPr/>
          <p:nvPr/>
        </p:nvSpPr>
        <p:spPr>
          <a:xfrm rot="2142709">
            <a:off x="114300" y="4224426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4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Instrucțiunile încep cu </a:t>
            </a:r>
            <a:r>
              <a:rPr lang="ro-RO" b="1">
                <a:solidFill>
                  <a:srgbClr val="C00000"/>
                </a:solidFill>
              </a:rPr>
              <a:t>punct</a:t>
            </a:r>
            <a:r>
              <a:rPr lang="ro-RO"/>
              <a:t> în prima coloană;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La instrucțiunea de titlu </a:t>
            </a:r>
            <a:r>
              <a:rPr lang="ro-RO" b="1">
                <a:solidFill>
                  <a:srgbClr val="C00000"/>
                </a:solidFill>
              </a:rPr>
              <a:t>NU</a:t>
            </a:r>
            <a:r>
              <a:rPr lang="ro-RO"/>
              <a:t> se trece punct în prima coloană.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Instrucțiunea de titlu este o linie de text.</a:t>
            </a:r>
          </a:p>
          <a:p>
            <a:pPr lvl="1">
              <a:lnSpc>
                <a:spcPct val="90000"/>
              </a:lnSpc>
              <a:defRPr/>
            </a:pPr>
            <a:r>
              <a:rPr lang="ro-RO"/>
              <a:t>Dacă lipsește această linie de text, programul va considera linia care e pe prima poziție și care poate descrie o componentă ca instrucțiune de titlu și componenta va lipsi de pe circuitul analizat.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Exemple de analize (instrucțiuni):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.LIB  </a:t>
            </a:r>
            <a:r>
              <a:rPr lang="en-US" sz="2200">
                <a:solidFill>
                  <a:srgbClr val="0070C0"/>
                </a:solidFill>
              </a:rPr>
              <a:t>cale\librarie.lib</a:t>
            </a:r>
            <a:r>
              <a:rPr lang="en-US" sz="2200"/>
              <a:t> – </a:t>
            </a:r>
            <a:r>
              <a:rPr lang="ro-RO" sz="2200"/>
              <a:t>aduce modelul unei componente;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.DC  Vx  val1  val2  pas </a:t>
            </a:r>
            <a:r>
              <a:rPr lang="ro-RO" sz="2200"/>
              <a:t>– analiză de c.c.;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.OP </a:t>
            </a:r>
            <a:r>
              <a:rPr lang="ro-RO" sz="2200"/>
              <a:t>– determinarea PSF-ului (operating point);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.AC  dec  pct/dec  f_start  f_stop</a:t>
            </a:r>
            <a:r>
              <a:rPr lang="ro-RO" sz="2200"/>
              <a:t> – analiza în frecvență;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.TRAN  pas  t_analiză  t_start  pas_max</a:t>
            </a:r>
            <a:r>
              <a:rPr lang="ro-RO" sz="2200">
                <a:solidFill>
                  <a:srgbClr val="7030A0"/>
                </a:solidFill>
              </a:rPr>
              <a:t> </a:t>
            </a:r>
            <a:r>
              <a:rPr lang="ro-RO" sz="2200"/>
              <a:t>– analiză în timp;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.FOUR  f_centrală  var_ies</a:t>
            </a:r>
            <a:r>
              <a:rPr lang="ro-RO" sz="2200">
                <a:solidFill>
                  <a:srgbClr val="7030A0"/>
                </a:solidFill>
              </a:rPr>
              <a:t> </a:t>
            </a:r>
            <a:r>
              <a:rPr lang="ro-RO" sz="2200"/>
              <a:t>– analiză Fourier;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.PROBE </a:t>
            </a:r>
            <a:r>
              <a:rPr lang="ro-RO" sz="2200"/>
              <a:t>– determină SPICE să culeagă datele necesare postprocesării grafice (pentru afişarea formelor de undă).</a:t>
            </a:r>
            <a:endParaRPr lang="en-US" sz="220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C413A7-CF08-4868-9903-5FB70CEB4FC8}" type="datetime1">
              <a:rPr lang="en-US" smtClean="0"/>
              <a:t>10/21/2019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C542C2-F3D0-4CC9-97EF-E2CC183792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</a:rPr>
              <a:t>Instruc</a:t>
            </a:r>
            <a:r>
              <a:rPr lang="ro-RO">
                <a:latin typeface="+mn-lt"/>
              </a:rPr>
              <a:t>țiunile</a:t>
            </a:r>
            <a:endParaRPr lang="en-US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637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ro-RO" sz="2400"/>
              <a:t>Orice număr poate fi urmat de unul din următorii </a:t>
            </a:r>
            <a:r>
              <a:rPr lang="ro-RO" sz="2400">
                <a:solidFill>
                  <a:srgbClr val="C00000"/>
                </a:solidFill>
              </a:rPr>
              <a:t>factori de scală</a:t>
            </a:r>
            <a:r>
              <a:rPr lang="ro-RO" sz="2400"/>
              <a:t>:</a:t>
            </a:r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r>
              <a:rPr lang="ro-RO" sz="2400"/>
              <a:t>Observații:</a:t>
            </a:r>
          </a:p>
          <a:p>
            <a:pPr lvl="2" eaLnBrk="1" hangingPunct="1"/>
            <a:r>
              <a:rPr lang="ro-RO" sz="1800"/>
              <a:t>PSPICE </a:t>
            </a:r>
            <a:r>
              <a:rPr lang="ro-RO" sz="1800" b="1"/>
              <a:t>nu</a:t>
            </a:r>
            <a:r>
              <a:rPr lang="ro-RO" sz="1800"/>
              <a:t> este </a:t>
            </a:r>
            <a:r>
              <a:rPr lang="ro-RO" sz="1800" b="1"/>
              <a:t>key</a:t>
            </a:r>
            <a:r>
              <a:rPr lang="ro-RO" sz="1800"/>
              <a:t> (case) </a:t>
            </a:r>
            <a:r>
              <a:rPr lang="ro-RO" sz="1800" b="1"/>
              <a:t>sensitive</a:t>
            </a:r>
            <a:r>
              <a:rPr lang="ro-RO" sz="1800"/>
              <a:t> de aceea mega se notează MEG</a:t>
            </a:r>
          </a:p>
          <a:p>
            <a:pPr lvl="2" eaLnBrk="1" hangingPunct="1"/>
            <a:r>
              <a:rPr lang="ro-RO" sz="1800"/>
              <a:t>40MIL≅1mm (1MIL = 1inch</a:t>
            </a:r>
            <a:r>
              <a:rPr lang="en-US" sz="1800"/>
              <a:t>/</a:t>
            </a:r>
            <a:r>
              <a:rPr lang="ro-RO" sz="1800"/>
              <a:t>1000 = 25,4mm/1000=0,0254mm=25,4µm)</a:t>
            </a:r>
            <a:endParaRPr lang="en-US" sz="180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95E808-AA97-4F34-9B3A-C9607A5A6BDF}" type="datetime1">
              <a:rPr lang="en-US" smtClean="0"/>
              <a:t>10/21/2019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B768B5-9B9F-4C6A-92F9-2BD678B5A0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Factorii de scală</a:t>
            </a:r>
            <a:endParaRPr lang="en-US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590801"/>
          <a:ext cx="7315200" cy="21335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T=tera=10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=1E12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M=mili=10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=1E-3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G=giga=10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=1E9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U=micro=10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=1E-6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MEG=mega=10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=1E6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N=nano=10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=1E-9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K=kilo=10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=1E3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P=pico=10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=1E-12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MIL=25,4*10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-6</a:t>
                      </a:r>
                      <a:endParaRPr lang="en-US" sz="240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F=femto=10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-15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=1E-15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62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SzPct val="100000"/>
              <a:defRPr/>
            </a:pPr>
            <a:r>
              <a:rPr lang="ro-RO"/>
              <a:t>Se utilizează la: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/>
              <a:t>Descrierea unei rezistențe de 1M</a:t>
            </a:r>
            <a:r>
              <a:rPr lang="el-GR">
                <a:cs typeface="Times New Roman"/>
              </a:rPr>
              <a:t>Ω</a:t>
            </a:r>
            <a:r>
              <a:rPr lang="ro-RO">
                <a:cs typeface="Times New Roman"/>
              </a:rPr>
              <a:t>, conectată între nodurile 1 și 2, de exemplu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ro-RO">
                <a:solidFill>
                  <a:srgbClr val="0070C0"/>
                </a:solidFill>
                <a:cs typeface="Times New Roman"/>
              </a:rPr>
              <a:t>	R1  1  2  1Meg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cs typeface="Times New Roman"/>
              </a:rPr>
              <a:t>sau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0070C0"/>
                </a:solidFill>
                <a:cs typeface="Times New Roman"/>
              </a:rPr>
              <a:t>		R1  1  2  1E6</a:t>
            </a:r>
          </a:p>
          <a:p>
            <a:pPr marL="514350" indent="-514350" algn="just" eaLnBrk="1" fontAlgn="auto" hangingPunct="1"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ro-RO">
                <a:cs typeface="Times New Roman"/>
              </a:rPr>
              <a:t>Exprimarea valorii unei mărimi din fişierul de ieşire: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8C3F1E-D55F-4D75-AE8D-AC3AAC2F2CEF}" type="datetime1">
              <a:rPr lang="en-US" smtClean="0"/>
              <a:t>10/21/2019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A9FC3-08C8-4CD1-8D55-0B73998E23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Factorii de scală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97EC594-DE47-4FAB-BBD9-12904975E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53287"/>
              </p:ext>
            </p:extLst>
          </p:nvPr>
        </p:nvGraphicFramePr>
        <p:xfrm>
          <a:off x="1333500" y="4871720"/>
          <a:ext cx="6477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67801597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55163462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3350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/>
                        <a:t>Mărime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/>
                        <a:t>Valoare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/>
                        <a:t>Ce înseamnă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86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/>
                        <a:t>IB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7.41E-06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7,41x10</a:t>
                      </a:r>
                      <a:r>
                        <a:rPr lang="en-US" baseline="30000"/>
                        <a:t>-6</a:t>
                      </a:r>
                      <a:r>
                        <a:rPr lang="en-US"/>
                        <a:t>=7,41uA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1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/>
                        <a:t>IC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1.18E-03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1,18x10</a:t>
                      </a:r>
                      <a:r>
                        <a:rPr lang="en-US" baseline="30000"/>
                        <a:t>-3</a:t>
                      </a:r>
                      <a:r>
                        <a:rPr lang="en-US"/>
                        <a:t>=1,18mA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9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/>
                        <a:t>VBE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6.49E-01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6,49x10</a:t>
                      </a:r>
                      <a:r>
                        <a:rPr lang="en-US" baseline="30000"/>
                        <a:t>-1</a:t>
                      </a:r>
                      <a:r>
                        <a:rPr lang="en-US"/>
                        <a:t>=0,649V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8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2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Fişierul SURSĂ sau de INTRARE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defRPr/>
            </a:pPr>
            <a:r>
              <a:rPr lang="en-US"/>
              <a:t>Fi</a:t>
            </a:r>
            <a:r>
              <a:rPr lang="ro-RO"/>
              <a:t>ș</a:t>
            </a:r>
            <a:r>
              <a:rPr lang="en-US"/>
              <a:t>ierul surs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este creat</a:t>
            </a:r>
            <a:endParaRPr lang="en-US"/>
          </a:p>
          <a:p>
            <a:pPr marL="457200" lvl="3">
              <a:buSzPct val="100000"/>
              <a:defRPr/>
            </a:pPr>
            <a:r>
              <a:rPr lang="ro-RO" sz="2200"/>
              <a:t>De utilizator la descrierea tip text a circuitului;</a:t>
            </a:r>
            <a:endParaRPr lang="en-US" sz="2200"/>
          </a:p>
          <a:p>
            <a:pPr marL="457200" lvl="3">
              <a:buSzPct val="100000"/>
              <a:defRPr/>
            </a:pPr>
            <a:r>
              <a:rPr lang="ro-RO" sz="2200"/>
              <a:t>De </a:t>
            </a:r>
            <a:r>
              <a:rPr lang="en-US" sz="2200"/>
              <a:t>OrCAD Capture, dup</a:t>
            </a:r>
            <a:r>
              <a:rPr lang="ro-RO" sz="2200"/>
              <a:t>ă desenarea circuitului de către utilizator.</a:t>
            </a:r>
          </a:p>
          <a:p>
            <a:pPr>
              <a:buSzPct val="100000"/>
              <a:defRPr/>
            </a:pPr>
            <a:r>
              <a:rPr lang="ro-RO"/>
              <a:t>Are extensia </a:t>
            </a:r>
            <a:r>
              <a:rPr lang="ro-RO">
                <a:solidFill>
                  <a:srgbClr val="C00000"/>
                </a:solidFill>
              </a:rPr>
              <a:t>.CIR</a:t>
            </a:r>
          </a:p>
          <a:p>
            <a:pPr>
              <a:buSzPct val="100000"/>
              <a:defRPr/>
            </a:pPr>
            <a:r>
              <a:rPr lang="ro-RO"/>
              <a:t>Este text simplu</a:t>
            </a:r>
            <a:r>
              <a:rPr lang="en-US"/>
              <a:t>,</a:t>
            </a:r>
            <a:r>
              <a:rPr lang="ro-RO"/>
              <a:t> fără formatări speciale;</a:t>
            </a:r>
          </a:p>
          <a:p>
            <a:pPr>
              <a:buSzPct val="100000"/>
              <a:defRPr/>
            </a:pPr>
            <a:r>
              <a:rPr lang="ro-RO"/>
              <a:t>Prima linie </a:t>
            </a:r>
            <a:r>
              <a:rPr lang="en-US"/>
              <a:t>este</a:t>
            </a:r>
            <a:r>
              <a:rPr lang="ro-RO"/>
              <a:t> instrucțiunea de </a:t>
            </a:r>
            <a:r>
              <a:rPr lang="ro-RO">
                <a:solidFill>
                  <a:srgbClr val="C00000"/>
                </a:solidFill>
              </a:rPr>
              <a:t>TITLU</a:t>
            </a:r>
            <a:r>
              <a:rPr lang="en-US"/>
              <a:t>. Nu trebuie punct </a:t>
            </a:r>
            <a:r>
              <a:rPr lang="ro-RO"/>
              <a:t>în prima coloană;</a:t>
            </a:r>
          </a:p>
          <a:p>
            <a:pPr>
              <a:buSzPct val="100000"/>
              <a:defRPr/>
            </a:pPr>
            <a:r>
              <a:rPr lang="ro-RO"/>
              <a:t>Ultima linie </a:t>
            </a:r>
            <a:r>
              <a:rPr lang="en-US"/>
              <a:t>este</a:t>
            </a:r>
            <a:r>
              <a:rPr lang="ro-RO"/>
              <a:t> instrucțiunea de încheiere (</a:t>
            </a:r>
            <a:r>
              <a:rPr lang="ro-RO">
                <a:solidFill>
                  <a:srgbClr val="C00000"/>
                </a:solidFill>
              </a:rPr>
              <a:t>.END</a:t>
            </a:r>
            <a:r>
              <a:rPr lang="ro-RO"/>
              <a:t>);</a:t>
            </a:r>
          </a:p>
          <a:p>
            <a:pPr>
              <a:buSzPct val="100000"/>
              <a:defRPr/>
            </a:pPr>
            <a:r>
              <a:rPr lang="ro-RO"/>
              <a:t>Celelalte linii pot fi scrise în orice ordine.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8EA1-0C18-4C2D-9452-E299B438980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2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/>
              <a:t>Recomandare</a:t>
            </a:r>
            <a:r>
              <a:rPr lang="en-US" sz="2400"/>
              <a:t> privind ordinea liniilor din fi</a:t>
            </a:r>
            <a:r>
              <a:rPr lang="ro-RO" sz="2400"/>
              <a:t>şierul de intrare: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solidFill>
                  <a:srgbClr val="0070C0"/>
                </a:solidFill>
              </a:rPr>
              <a:t>Titlul/numele circuitului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solidFill>
                  <a:srgbClr val="0070C0"/>
                </a:solidFill>
              </a:rPr>
              <a:t>Descrierea componentelor pasive şi active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solidFill>
                  <a:srgbClr val="0070C0"/>
                </a:solidFill>
              </a:rPr>
              <a:t>Descrierea surselor de alimentare şi </a:t>
            </a:r>
            <a:r>
              <a:rPr lang="en-US" sz="2200">
                <a:solidFill>
                  <a:srgbClr val="0070C0"/>
                </a:solidFill>
              </a:rPr>
              <a:t>de </a:t>
            </a:r>
            <a:r>
              <a:rPr lang="ro-RO" sz="2200">
                <a:solidFill>
                  <a:srgbClr val="0070C0"/>
                </a:solidFill>
              </a:rPr>
              <a:t>semnal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solidFill>
                  <a:srgbClr val="0070C0"/>
                </a:solidFill>
              </a:rPr>
              <a:t>Instrucțiunile corespunzătoare analizelor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>
                <a:solidFill>
                  <a:srgbClr val="0070C0"/>
                </a:solidFill>
              </a:rPr>
              <a:t>Instrucțiunea de încheiere .END</a:t>
            </a:r>
          </a:p>
        </p:txBody>
      </p:sp>
      <p:sp>
        <p:nvSpPr>
          <p:cNvPr id="2150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0074FC-EB41-482B-A8C0-8C15F8D88F69}" type="datetime1">
              <a:rPr lang="en-US" smtClean="0"/>
              <a:t>10/21/2019</a:t>
            </a:fld>
            <a:endParaRPr lang="en-US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36A79-C28A-4FC2-A99E-9EF1D650165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Fişierul SURSĂ sau de INTRARE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0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Exemplu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Amplificator de semnal mic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7010-FA50-46D1-B4AD-3A1E3766EDA9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570569"/>
            <a:ext cx="6072188" cy="32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Exemplu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/>
              <a:t>* source DESCRIERE-COMP</a:t>
            </a:r>
          </a:p>
          <a:p>
            <a:pPr marL="0" indent="0">
              <a:buNone/>
            </a:pPr>
            <a:r>
              <a:rPr lang="pt-BR"/>
              <a:t>C_C3         N5 0  220uF  </a:t>
            </a:r>
          </a:p>
          <a:p>
            <a:pPr marL="0" indent="0">
              <a:buNone/>
            </a:pPr>
            <a:r>
              <a:rPr lang="pt-BR"/>
              <a:t>V_V2         N7 0 9V</a:t>
            </a:r>
          </a:p>
          <a:p>
            <a:pPr marL="0" indent="0">
              <a:buNone/>
            </a:pPr>
            <a:r>
              <a:rPr lang="pt-BR"/>
              <a:t>R_R1         N3 N7  100k TC=0,0 </a:t>
            </a:r>
          </a:p>
          <a:p>
            <a:pPr marL="0" indent="0">
              <a:buNone/>
            </a:pPr>
            <a:r>
              <a:rPr lang="pt-BR"/>
              <a:t>R_R3         N4 N7  4.7k TC=0,0 </a:t>
            </a:r>
          </a:p>
          <a:p>
            <a:pPr marL="0" indent="0">
              <a:buNone/>
            </a:pPr>
            <a:r>
              <a:rPr lang="pt-BR"/>
              <a:t>C_C1         N3 N2  10uF  </a:t>
            </a:r>
          </a:p>
          <a:p>
            <a:pPr marL="0" indent="0">
              <a:buNone/>
            </a:pPr>
            <a:r>
              <a:rPr lang="pt-BR"/>
              <a:t>Q_Q1         N4 N3 N5 Q2N2222</a:t>
            </a:r>
          </a:p>
          <a:p>
            <a:pPr marL="0" indent="0">
              <a:buNone/>
            </a:pPr>
            <a:r>
              <a:rPr lang="pt-BR"/>
              <a:t>V_V1         N1 0  AC 1mV</a:t>
            </a:r>
          </a:p>
          <a:p>
            <a:pPr marL="0" indent="0">
              <a:buNone/>
            </a:pPr>
            <a:r>
              <a:rPr lang="pt-BR"/>
              <a:t>+SIN 0 1mV 1kHz 0 0 0</a:t>
            </a:r>
          </a:p>
          <a:p>
            <a:pPr marL="0" indent="0">
              <a:buNone/>
            </a:pPr>
            <a:r>
              <a:rPr lang="pt-BR"/>
              <a:t>R_R5         0 N6  10k TC=0,0 </a:t>
            </a:r>
          </a:p>
          <a:p>
            <a:pPr marL="0" indent="0">
              <a:buNone/>
            </a:pPr>
            <a:r>
              <a:rPr lang="pt-BR"/>
              <a:t>R_R2         0 N3  15k TC=0,0 </a:t>
            </a:r>
          </a:p>
          <a:p>
            <a:pPr marL="0" indent="0">
              <a:buNone/>
            </a:pPr>
            <a:r>
              <a:rPr lang="pt-BR"/>
              <a:t>C_C2         N4 N6  10uF  </a:t>
            </a:r>
          </a:p>
          <a:p>
            <a:pPr marL="0" indent="0">
              <a:buNone/>
            </a:pPr>
            <a:r>
              <a:rPr lang="pt-BR"/>
              <a:t>R_R4         0 N5  470 TC=0,0 </a:t>
            </a:r>
          </a:p>
          <a:p>
            <a:pPr marL="0" indent="0">
              <a:buNone/>
            </a:pPr>
            <a:r>
              <a:rPr lang="pt-BR"/>
              <a:t>R_rg         N2 N1  600 TC=0,0 </a:t>
            </a:r>
          </a:p>
          <a:p>
            <a:pPr marL="0" indent="0">
              <a:buNone/>
            </a:pPr>
            <a:r>
              <a:rPr lang="pt-BR"/>
              <a:t>*Analysis directives: </a:t>
            </a:r>
          </a:p>
          <a:p>
            <a:pPr marL="0" indent="0">
              <a:buNone/>
            </a:pPr>
            <a:r>
              <a:rPr lang="pt-BR"/>
              <a:t>.TRAN  0 5m 0 10u</a:t>
            </a:r>
          </a:p>
          <a:p>
            <a:pPr marL="0" indent="0">
              <a:buNone/>
            </a:pPr>
            <a:r>
              <a:rPr lang="pt-BR"/>
              <a:t>**** RESUMING descriere-comp.cir ****</a:t>
            </a:r>
          </a:p>
          <a:p>
            <a:pPr marL="0" indent="0">
              <a:buNone/>
            </a:pPr>
            <a:r>
              <a:rPr lang="pt-BR"/>
              <a:t>.END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4587-8D18-46F8-A6F0-B2F6A34ABAF2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77"/>
          <a:stretch/>
        </p:blipFill>
        <p:spPr>
          <a:xfrm>
            <a:off x="4362150" y="507121"/>
            <a:ext cx="4629450" cy="2617079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3886200" y="1905000"/>
            <a:ext cx="381000" cy="3276600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0800" y="56388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181600"/>
            <a:ext cx="3429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Instruc</a:t>
            </a:r>
            <a:r>
              <a:rPr lang="ro-RO">
                <a:latin typeface="+mn-lt"/>
              </a:rPr>
              <a:t>țiunea corespunzătoare analizei în timp</a:t>
            </a:r>
            <a:endParaRPr lang="en-US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2766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Descrierea componentelor de circuit</a:t>
            </a:r>
            <a:endParaRPr lang="en-US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1600" y="61722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7402" y="5987534"/>
            <a:ext cx="2971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Instrucțiunea de încheiere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82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ro-RO"/>
              <a:t>nodurile circuitului sunt descrise întotdeauna prin întregi pozitivi</a:t>
            </a:r>
            <a:r>
              <a:rPr lang="en-US"/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/>
              <a:t>nu este necesar ca numerotarea să fie secvențială</a:t>
            </a:r>
            <a:r>
              <a:rPr lang="en-US"/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o-RO"/>
              <a:t>un circuit trebuie să aibă întotdeauna un nod de masă care se notează obligatoriu cu </a:t>
            </a:r>
            <a:r>
              <a:rPr lang="ro-RO">
                <a:solidFill>
                  <a:srgbClr val="FF0000"/>
                </a:solidFill>
              </a:rPr>
              <a:t>0</a:t>
            </a:r>
            <a:r>
              <a:rPr lang="en-US"/>
              <a:t> (zero);</a:t>
            </a:r>
            <a:endParaRPr lang="ro-RO"/>
          </a:p>
          <a:p>
            <a:pPr marL="457200" indent="-457200">
              <a:buFont typeface="+mj-lt"/>
              <a:buAutoNum type="arabicPeriod"/>
            </a:pPr>
            <a:r>
              <a:rPr lang="ro-RO"/>
              <a:t>fiecare element de circuit trebuie să fie conectat cel puțin în două noduri (sau mai multe în funcție de tipul de componentă);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2D135B-DAE5-41AF-94D1-9116341213DB}" type="datetime1">
              <a:rPr lang="en-US" smtClean="0"/>
              <a:t>10/21/2019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dwallpaper.ro/wallpapers/spice_de_grau-852x4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Generalități. SPICE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SPICE este acronimul de la </a:t>
            </a:r>
            <a:r>
              <a:rPr lang="ro-RO" b="1">
                <a:solidFill>
                  <a:srgbClr val="FF0000"/>
                </a:solidFill>
              </a:rPr>
              <a:t>S</a:t>
            </a:r>
            <a:r>
              <a:rPr lang="ro-RO" b="1"/>
              <a:t>imulation </a:t>
            </a:r>
            <a:r>
              <a:rPr lang="ro-RO" b="1">
                <a:solidFill>
                  <a:srgbClr val="FF0000"/>
                </a:solidFill>
              </a:rPr>
              <a:t>P</a:t>
            </a:r>
            <a:r>
              <a:rPr lang="ro-RO" b="1"/>
              <a:t>rogram with </a:t>
            </a:r>
            <a:r>
              <a:rPr lang="ro-RO" b="1">
                <a:solidFill>
                  <a:srgbClr val="FF0000"/>
                </a:solidFill>
              </a:rPr>
              <a:t>I</a:t>
            </a:r>
            <a:r>
              <a:rPr lang="ro-RO" b="1"/>
              <a:t>ntegrated </a:t>
            </a:r>
            <a:r>
              <a:rPr lang="ro-RO" b="1">
                <a:solidFill>
                  <a:srgbClr val="FF0000"/>
                </a:solidFill>
              </a:rPr>
              <a:t>C</a:t>
            </a:r>
            <a:r>
              <a:rPr lang="ro-RO" b="1"/>
              <a:t>ircuits </a:t>
            </a:r>
            <a:r>
              <a:rPr lang="ro-RO" b="1">
                <a:solidFill>
                  <a:srgbClr val="FF0000"/>
                </a:solidFill>
              </a:rPr>
              <a:t>E</a:t>
            </a:r>
            <a:r>
              <a:rPr lang="ro-RO" b="1"/>
              <a:t>mphasis</a:t>
            </a:r>
          </a:p>
          <a:p>
            <a:r>
              <a:rPr lang="ro-RO"/>
              <a:t>SPICE este un program de simulare a funcționării </a:t>
            </a:r>
            <a:r>
              <a:rPr lang="ro-RO" b="1">
                <a:solidFill>
                  <a:srgbClr val="FF0000"/>
                </a:solidFill>
              </a:rPr>
              <a:t>circuitelor electrice </a:t>
            </a:r>
            <a:r>
              <a:rPr lang="ro-RO"/>
              <a:t>şi</a:t>
            </a:r>
            <a:r>
              <a:rPr lang="ro-RO" b="1">
                <a:solidFill>
                  <a:srgbClr val="FF0000"/>
                </a:solidFill>
              </a:rPr>
              <a:t> electronice</a:t>
            </a:r>
            <a:r>
              <a:rPr lang="ro-RO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7ECF-E61F-4B9C-9680-4C4275C78D0E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3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/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o-RO"/>
              <a:t>în fiecare nod este obligatoriu să se conecteze cel puțin două elemente</a:t>
            </a:r>
            <a:r>
              <a:rPr lang="en-US"/>
              <a:t>;</a:t>
            </a:r>
            <a:endParaRPr lang="ro-RO"/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pentru fiecare nod trebuie să existe cel puțin o cale de curent continuu spre masă</a:t>
            </a:r>
            <a:r>
              <a:rPr lang="en-US"/>
              <a:t>;</a:t>
            </a:r>
            <a:endParaRPr lang="ro-RO"/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circuitul nu poate avea un ochi format numai din surse de tensiune şi/sau bobine;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o-RO"/>
              <a:t>circuitul nu poate conține o ramură numai cu surse de curent </a:t>
            </a:r>
            <a:r>
              <a:rPr lang="en-US"/>
              <a:t>sau</a:t>
            </a:r>
            <a:r>
              <a:rPr lang="ro-RO"/>
              <a:t> condensatoare</a:t>
            </a:r>
            <a:r>
              <a:rPr lang="ro-RO" b="1"/>
              <a:t>.</a:t>
            </a:r>
            <a:endParaRPr 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2D135B-DAE5-41AF-94D1-9116341213DB}" type="datetime1">
              <a:rPr lang="en-US" smtClean="0"/>
              <a:t>10/21/2019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/>
              <a:t>Reguli de descriere a elementelor de circuit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nodurile circuitului sunt descrise întotdeauna prin întregi pozitivi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 sau </a:t>
            </a:r>
            <a:r>
              <a:rPr lang="ro-RO" sz="2800" b="1">
                <a:solidFill>
                  <a:srgbClr val="FF0000"/>
                </a:solidFill>
              </a:rPr>
              <a:t>şir alfanumeric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nu este necesar ca numerotarea să fie secvențială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un circuit trebuie să aibă întotdeauna un nod de masă care se notează obligatoriu cu </a:t>
            </a:r>
            <a:r>
              <a:rPr lang="ro-RO" sz="2800" b="1">
                <a:solidFill>
                  <a:srgbClr val="FF0000"/>
                </a:solidFill>
              </a:rPr>
              <a:t>0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 (zero);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800"/>
              <a:t>	</a:t>
            </a:r>
            <a:r>
              <a:rPr lang="en-US" b="1">
                <a:solidFill>
                  <a:srgbClr val="00B050"/>
                </a:solidFill>
              </a:rPr>
              <a:t>IMPORTANT: </a:t>
            </a:r>
            <a:r>
              <a:rPr lang="ro-RO" b="1">
                <a:solidFill>
                  <a:srgbClr val="00B050"/>
                </a:solidFill>
              </a:rPr>
              <a:t>dacă masa nu are numele “0” atunci se editează numele simbolului de masă</a:t>
            </a:r>
            <a:r>
              <a:rPr lang="en-US" b="1">
                <a:solidFill>
                  <a:srgbClr val="00B050"/>
                </a:solidFill>
              </a:rPr>
              <a:t> utili</a:t>
            </a:r>
            <a:r>
              <a:rPr lang="ro-RO" b="1">
                <a:solidFill>
                  <a:srgbClr val="00B050"/>
                </a:solidFill>
              </a:rPr>
              <a:t>z</a:t>
            </a:r>
            <a:r>
              <a:rPr lang="en-US" b="1">
                <a:solidFill>
                  <a:srgbClr val="00B050"/>
                </a:solidFill>
              </a:rPr>
              <a:t>at </a:t>
            </a:r>
            <a:r>
              <a:rPr lang="ro-RO" b="1">
                <a:solidFill>
                  <a:srgbClr val="00B050"/>
                </a:solidFill>
              </a:rPr>
              <a:t>(oricare se alege) şi i se dă numele “0”.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14B814-F596-49F1-B7AC-964105A61D2D}" type="datetime1">
              <a:rPr lang="en-US" smtClean="0"/>
              <a:t>10/21/2019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5A05C-81F5-4E8A-B13B-8EDE938FE1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/>
              <a:t>Editarea numelui pentru simbolul de masă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o-RO"/>
              <a:t>Exemplu: în </a:t>
            </a:r>
            <a:r>
              <a:rPr lang="ro-RO">
                <a:solidFill>
                  <a:srgbClr val="0070C0"/>
                </a:solidFill>
              </a:rPr>
              <a:t>OrCAD Capture</a:t>
            </a:r>
            <a:r>
              <a:rPr lang="ro-RO"/>
              <a:t> s-a ales simbolul de masă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/>
              <a:t>sau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o-RO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/>
              <a:t>		        </a:t>
            </a:r>
            <a:r>
              <a:rPr lang="ro-RO" sz="2400">
                <a:solidFill>
                  <a:srgbClr val="0070C0"/>
                </a:solidFill>
              </a:rPr>
              <a:t>nume: GND	            nume: GND_EARTH</a:t>
            </a:r>
            <a:endParaRPr lang="ro-RO">
              <a:solidFill>
                <a:srgbClr val="0070C0"/>
              </a:solidFill>
            </a:endParaRPr>
          </a:p>
          <a:p>
            <a:pPr>
              <a:defRPr/>
            </a:pPr>
            <a:r>
              <a:rPr lang="ro-RO"/>
              <a:t>Editarea presupune parcurgerea următorilor paşi: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/>
              <a:t>Dublu clic pe simbol</a:t>
            </a:r>
            <a:r>
              <a:rPr lang="en-US"/>
              <a:t>. </a:t>
            </a:r>
            <a:r>
              <a:rPr lang="ro-RO"/>
              <a:t>Se deschide fereastra de </a:t>
            </a:r>
            <a:r>
              <a:rPr lang="ro-RO">
                <a:solidFill>
                  <a:srgbClr val="0070C0"/>
                </a:solidFill>
              </a:rPr>
              <a:t>Property Editor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/>
              <a:t>Se modifică în coloana </a:t>
            </a:r>
            <a:r>
              <a:rPr lang="ro-RO">
                <a:solidFill>
                  <a:srgbClr val="0070C0"/>
                </a:solidFill>
              </a:rPr>
              <a:t>Name</a:t>
            </a:r>
            <a:r>
              <a:rPr lang="ro-RO"/>
              <a:t> numele din </a:t>
            </a:r>
            <a:r>
              <a:rPr lang="ro-RO" b="1">
                <a:solidFill>
                  <a:srgbClr val="C00000"/>
                </a:solidFill>
              </a:rPr>
              <a:t>GND</a:t>
            </a:r>
            <a:r>
              <a:rPr lang="ro-RO"/>
              <a:t> sau </a:t>
            </a:r>
            <a:r>
              <a:rPr lang="ro-RO" b="1">
                <a:solidFill>
                  <a:srgbClr val="C00000"/>
                </a:solidFill>
              </a:rPr>
              <a:t>GND_EARTH</a:t>
            </a:r>
            <a:r>
              <a:rPr lang="ro-RO"/>
              <a:t> în </a:t>
            </a:r>
            <a:r>
              <a:rPr lang="ro-RO" b="1">
                <a:solidFill>
                  <a:srgbClr val="FF0000"/>
                </a:solidFill>
              </a:rPr>
              <a:t>0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o-RO"/>
              <a:t>Clic pe meniul </a:t>
            </a:r>
            <a:r>
              <a:rPr lang="ro-RO">
                <a:solidFill>
                  <a:srgbClr val="0070C0"/>
                </a:solidFill>
              </a:rPr>
              <a:t>Display</a:t>
            </a:r>
            <a:r>
              <a:rPr lang="ro-RO"/>
              <a:t> din fereastra </a:t>
            </a:r>
            <a:r>
              <a:rPr lang="ro-RO">
                <a:solidFill>
                  <a:srgbClr val="0070C0"/>
                </a:solidFill>
              </a:rPr>
              <a:t>Property Editor</a:t>
            </a:r>
            <a:r>
              <a:rPr lang="ro-RO"/>
              <a:t> şi în fereastra </a:t>
            </a:r>
            <a:r>
              <a:rPr lang="ro-RO">
                <a:solidFill>
                  <a:srgbClr val="0070C0"/>
                </a:solidFill>
              </a:rPr>
              <a:t>Display Properties</a:t>
            </a:r>
            <a:r>
              <a:rPr lang="ro-RO"/>
              <a:t> care se deschide se selectează </a:t>
            </a:r>
            <a:r>
              <a:rPr lang="ro-RO">
                <a:solidFill>
                  <a:srgbClr val="0070C0"/>
                </a:solidFill>
              </a:rPr>
              <a:t>Value Only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126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CB7248-9D69-4FB5-9717-2E3AE6FD9191}" type="datetime1">
              <a:rPr lang="en-US" smtClean="0"/>
              <a:t>10/21/2019</a:t>
            </a:fld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30FDC3-2322-481B-9622-7E0AAABB6E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57400"/>
            <a:ext cx="1371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041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+mn-lt"/>
              </a:rPr>
              <a:t>Editarea numelui pentru simbolul de masă</a:t>
            </a:r>
            <a:endParaRPr lang="en-US" sz="3200">
              <a:latin typeface="+mn-lt"/>
            </a:endParaRPr>
          </a:p>
        </p:txBody>
      </p:sp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Se face </a:t>
            </a:r>
            <a:r>
              <a:rPr lang="ro-RO"/>
              <a:t>în</a:t>
            </a:r>
            <a:r>
              <a:rPr lang="en-US"/>
              <a:t> fereastra</a:t>
            </a:r>
            <a:r>
              <a:rPr lang="ro-RO"/>
              <a:t> </a:t>
            </a:r>
            <a:r>
              <a:rPr lang="ro-RO">
                <a:solidFill>
                  <a:srgbClr val="0070C0"/>
                </a:solidFill>
              </a:rPr>
              <a:t>Property Editor</a:t>
            </a:r>
            <a:r>
              <a:rPr lang="ro-RO"/>
              <a:t> din </a:t>
            </a:r>
            <a:r>
              <a:rPr lang="ro-RO">
                <a:solidFill>
                  <a:srgbClr val="0070C0"/>
                </a:solidFill>
              </a:rPr>
              <a:t>Capture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229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C9E8A7-EF94-4B6F-85E5-37234B7415F1}" type="datetime1">
              <a:rPr lang="en-US" smtClean="0"/>
              <a:t>10/21/2019</a:t>
            </a:fld>
            <a:endParaRPr lang="en-US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7CA216-7449-42E4-8112-D67AFF61B47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29199"/>
            <a:ext cx="762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rot="10800000">
            <a:off x="4191000" y="5257800"/>
            <a:ext cx="914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029200"/>
            <a:ext cx="990600" cy="8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 rotWithShape="1">
          <a:blip r:embed="rId4"/>
          <a:srcRect r="44273" b="60467"/>
          <a:stretch/>
        </p:blipFill>
        <p:spPr bwMode="auto">
          <a:xfrm>
            <a:off x="296948" y="2126932"/>
            <a:ext cx="5558789" cy="2218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5253914" y="3200400"/>
            <a:ext cx="3652914" cy="347167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95980" y="3675159"/>
            <a:ext cx="504620" cy="363441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19200" y="3317393"/>
            <a:ext cx="457200" cy="2640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86400" y="4654214"/>
            <a:ext cx="838200" cy="21750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411788" y="4154489"/>
            <a:ext cx="762000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84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fiecare element de circuit trebuie să fie conectat cel puțin în două noduri (sau mai multe în funcție de tipul de componentă)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ro-RO" sz="1400" b="1">
              <a:solidFill>
                <a:schemeClr val="accent6"/>
              </a:solidFill>
            </a:endParaRPr>
          </a:p>
          <a:p>
            <a:pPr marL="164592" indent="0">
              <a:spcBef>
                <a:spcPts val="324"/>
              </a:spcBef>
              <a:buNone/>
              <a:defRPr/>
            </a:pPr>
            <a:r>
              <a:rPr lang="ro-RO" sz="2000"/>
              <a:t>EXEMPLU: Un tranzistor bipolar care are 3 terminale se va conecta în 3 noduri</a:t>
            </a:r>
            <a:r>
              <a:rPr lang="en-US" sz="2000"/>
              <a:t>: C, B, E;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CE1852-2DDD-4F6D-B8E0-6ED550D7CDBF}" type="datetime1">
              <a:rPr lang="en-US" smtClean="0"/>
              <a:t>10/21/2019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843588" cy="292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3962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C=colector</a:t>
            </a:r>
          </a:p>
          <a:p>
            <a:r>
              <a:rPr lang="en-US"/>
              <a:t>B=baza</a:t>
            </a:r>
          </a:p>
          <a:p>
            <a:r>
              <a:rPr lang="en-US"/>
              <a:t>E=emitor</a:t>
            </a:r>
          </a:p>
        </p:txBody>
      </p:sp>
    </p:spTree>
    <p:extLst>
      <p:ext uri="{BB962C8B-B14F-4D97-AF65-F5344CB8AC3E}">
        <p14:creationId xmlns:p14="http://schemas.microsoft.com/office/powerpoint/2010/main" val="3427390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+mn-lt"/>
              </a:rPr>
              <a:t>Reguli de descriere a elementelor de circuit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în fiecare nod este obligatoriu să se conecteze cel puțin două elemente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o-RO" sz="2800" b="1">
              <a:solidFill>
                <a:schemeClr val="bg1">
                  <a:lumMod val="50000"/>
                </a:schemeClr>
              </a:solidFill>
            </a:endParaRPr>
          </a:p>
          <a:p>
            <a:pPr marL="43891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ro-RO" sz="2400">
              <a:solidFill>
                <a:schemeClr val="bg1">
                  <a:lumMod val="50000"/>
                </a:schemeClr>
              </a:solidFill>
            </a:endParaRPr>
          </a:p>
          <a:p>
            <a:pPr marL="507492" indent="-342900">
              <a:spcBef>
                <a:spcPts val="324"/>
              </a:spcBef>
              <a:defRPr/>
            </a:pPr>
            <a:r>
              <a:rPr lang="ro-RO" sz="2800"/>
              <a:t>dacă există, accidental, un nod în care este conectată o singură componentă, </a:t>
            </a:r>
            <a:r>
              <a:rPr lang="ro-RO" sz="2800">
                <a:solidFill>
                  <a:srgbClr val="0070C0"/>
                </a:solidFill>
              </a:rPr>
              <a:t>SPICE</a:t>
            </a:r>
            <a:r>
              <a:rPr lang="ro-RO" sz="2800"/>
              <a:t> dă mesajul de eroare: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/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800">
                <a:solidFill>
                  <a:srgbClr val="7030A0"/>
                </a:solidFill>
              </a:rPr>
              <a:t>“Less then 2 connections at node...”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1331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33423A-D63D-407A-A54E-8E0611A52C1D}" type="datetime1">
              <a:rPr lang="en-US" smtClean="0"/>
              <a:t>10/21/2019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ADFE0D-60AF-4184-A0CA-FBFE3F8D2BD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/>
              <a:t>Exemplu: descrierea circuitului din figură prezentată sub forma: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1600">
                <a:solidFill>
                  <a:srgbClr val="0070C0"/>
                </a:solidFill>
              </a:rPr>
              <a:t>.END</a:t>
            </a:r>
            <a:endParaRPr lang="ro-RO" sz="2000">
              <a:solidFill>
                <a:srgbClr val="0070C0"/>
              </a:solidFill>
            </a:endParaRPr>
          </a:p>
          <a:p>
            <a:r>
              <a:rPr lang="ro-RO"/>
              <a:t>afişează mesajul: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000">
                <a:solidFill>
                  <a:srgbClr val="7030A0"/>
                </a:solidFill>
              </a:rPr>
              <a:t>ERROR -- Less than 2 connections at node 2</a:t>
            </a:r>
          </a:p>
          <a:p>
            <a:pPr marL="0" indent="0">
              <a:buNone/>
            </a:pPr>
            <a:r>
              <a:rPr lang="ro-RO"/>
              <a:t>  ca şi cum ar lipsi rezistența R1!</a:t>
            </a:r>
          </a:p>
          <a:p>
            <a:r>
              <a:rPr lang="ro-RO"/>
              <a:t>cauza:</a:t>
            </a:r>
          </a:p>
          <a:p>
            <a:pPr>
              <a:buNone/>
            </a:pPr>
            <a:r>
              <a:rPr lang="ro-RO">
                <a:solidFill>
                  <a:srgbClr val="FF0000"/>
                </a:solidFill>
              </a:rPr>
              <a:t>	Lipseşte instrucțiunea de titlu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ro-RO">
                <a:solidFill>
                  <a:srgbClr val="FF0000"/>
                </a:solidFill>
              </a:rPr>
              <a:t>şi atunci SPICE consideră linia</a:t>
            </a:r>
            <a:br>
              <a:rPr lang="ro-RO">
                <a:solidFill>
                  <a:srgbClr val="FF0000"/>
                </a:solidFill>
              </a:rPr>
            </a:br>
            <a:r>
              <a:rPr lang="ro-RO" sz="1800" b="1"/>
              <a:t>R1   1   2   9k</a:t>
            </a:r>
            <a:r>
              <a:rPr lang="ro-RO">
                <a:solidFill>
                  <a:srgbClr val="FF0000"/>
                </a:solidFill>
              </a:rPr>
              <a:t>   ca titlul circuitului. Astfel, în nodul 2 nu apare conectat decât R2 și lipseşte R1!</a:t>
            </a:r>
            <a:endParaRPr lang="ro-RO" sz="1800">
              <a:solidFill>
                <a:srgbClr val="FF000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endParaRPr lang="en-US">
              <a:solidFill>
                <a:srgbClr val="FF0000"/>
              </a:solidFill>
              <a:latin typeface="UT Sans" panose="00000500000000000000" pitchFamily="50" charset="0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6BA973-DA6E-44DF-A322-A366D7C85A38}" type="datetime1">
              <a:rPr lang="en-US" smtClean="0"/>
              <a:t>10/21/2019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54DE1B-63E1-48DA-B0F4-4E14352A556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937" y="2057400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609600" y="5638800"/>
            <a:ext cx="1524000" cy="30480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8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25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Descrierea corectă este:</a:t>
            </a:r>
          </a:p>
          <a:p>
            <a:pPr eaLnBrk="1" hangingPunct="1">
              <a:buFont typeface="Wingdings 3" pitchFamily="18" charset="2"/>
              <a:buNone/>
            </a:pPr>
            <a:endParaRPr lang="ro-RO" sz="1200">
              <a:solidFill>
                <a:srgbClr val="0070C0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Divizor rezistiv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R1   1   2   9k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R2   2   0   1k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V1   1   0   SIN(0   10V   1kHz)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.tran   10us   5ms   0   10us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.PROBE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.END</a:t>
            </a:r>
            <a:endParaRPr lang="en-US" sz="2800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ACA276-5F80-475C-A3DA-BFE117810030}" type="datetime1">
              <a:rPr lang="en-US" smtClean="0"/>
              <a:t>10/21/2019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340A8F-1AB6-4AE2-AF32-E976E7C2BBC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67709" y="2438400"/>
            <a:ext cx="1524000" cy="1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4191000" y="220980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o-RO" sz="2000" b="1">
                <a:solidFill>
                  <a:srgbClr val="FF0000"/>
                </a:solidFill>
              </a:rPr>
              <a:t>Instrucțiunea de titlu sau, simplu, titlul (numele) circuitului</a:t>
            </a:r>
            <a:endParaRPr lang="en-US" sz="2000" b="1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Este singura instruc</a:t>
            </a:r>
            <a:r>
              <a:rPr lang="ro-RO" sz="2000"/>
              <a:t>țiune care </a:t>
            </a:r>
            <a:r>
              <a:rPr lang="ro-RO" sz="2000" b="1">
                <a:solidFill>
                  <a:srgbClr val="0070C0"/>
                </a:solidFill>
              </a:rPr>
              <a:t>NU</a:t>
            </a:r>
            <a:r>
              <a:rPr lang="ro-RO" sz="2000"/>
              <a:t> trebuie să aibă punct în prima coloană.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/>
              <a:t>Toate celelalte instrucțiuni încep cu </a:t>
            </a:r>
            <a:r>
              <a:rPr lang="ro-RO" sz="2000" b="1">
                <a:solidFill>
                  <a:srgbClr val="0070C0"/>
                </a:solidFill>
              </a:rPr>
              <a:t>UN PUNCT în prima coloană</a:t>
            </a:r>
            <a:r>
              <a:rPr lang="ro-RO" sz="2000"/>
              <a:t>.</a:t>
            </a:r>
            <a:endParaRPr lang="en-US" sz="2000"/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724400"/>
            <a:ext cx="3344863" cy="20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726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6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pentru fiecare nod trebuie să existe cel puțin o cale de curent continuu spre masă</a:t>
            </a:r>
          </a:p>
          <a:p>
            <a:pPr lvl="1" eaLnBrk="1" hangingPunct="1">
              <a:defRPr/>
            </a:pPr>
            <a:endParaRPr lang="ro-RO" sz="2400"/>
          </a:p>
          <a:p>
            <a:pPr lvl="1" eaLnBrk="1" hangingPunct="1">
              <a:defRPr/>
            </a:pPr>
            <a:r>
              <a:rPr lang="ro-RO" sz="2400"/>
              <a:t>Această cerință previne apariția unor noduri flotante, caz în care programul nu poate calcula punctul static de funcționare.</a:t>
            </a:r>
          </a:p>
          <a:p>
            <a:pPr lvl="1">
              <a:defRPr/>
            </a:pPr>
            <a:r>
              <a:rPr lang="ro-RO" sz="2400"/>
              <a:t>În c.c. condensatoarele reprezintă gol iar bobinele scurtcircuit.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B1BA2A-F5A3-4C39-A971-9B509677049E}" type="datetime1">
              <a:rPr lang="en-US" smtClean="0"/>
              <a:t>10/21/2019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o-RO" sz="2800"/>
              <a:t>Exemplu: în cazul circuitului din figură, nodul </a:t>
            </a:r>
            <a:r>
              <a:rPr lang="ro-RO" sz="2800" b="1">
                <a:solidFill>
                  <a:srgbClr val="FF0000"/>
                </a:solidFill>
              </a:rPr>
              <a:t>3</a:t>
            </a:r>
            <a:r>
              <a:rPr lang="ro-RO" sz="2800"/>
              <a:t> dintre condensatoarele C1 şi C2 nu are cale de c.c. la masă. În fişierul de ieşire, </a:t>
            </a:r>
            <a:r>
              <a:rPr lang="ro-RO" sz="2800">
                <a:solidFill>
                  <a:srgbClr val="0070C0"/>
                </a:solidFill>
              </a:rPr>
              <a:t>SPICE</a:t>
            </a:r>
            <a:r>
              <a:rPr lang="ro-RO" sz="2800"/>
              <a:t> dă mesajul:</a:t>
            </a:r>
            <a:endParaRPr lang="ro-RO" sz="2400"/>
          </a:p>
          <a:p>
            <a:pPr marL="392113" lvl="1" indent="0" algn="ctr" eaLnBrk="1" hangingPunct="1">
              <a:buFont typeface="Verdana" pitchFamily="34" charset="0"/>
              <a:buNone/>
              <a:defRPr/>
            </a:pPr>
            <a:r>
              <a:rPr lang="en-US" sz="2400" b="1">
                <a:solidFill>
                  <a:srgbClr val="7030A0"/>
                </a:solidFill>
              </a:rPr>
              <a:t>ERROR -- Node 3 is floating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5B1BA2A-F5A3-4C39-A971-9B509677049E}" type="datetime1">
              <a:rPr lang="en-US" smtClean="0"/>
              <a:t>10/21/2019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2219DB-A3CE-4954-AA17-3D38D5EC89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05701" y="4273894"/>
            <a:ext cx="5532597" cy="2281483"/>
            <a:chOff x="2550318" y="4419600"/>
            <a:chExt cx="4043363" cy="1667366"/>
          </a:xfrm>
        </p:grpSpPr>
        <p:pic>
          <p:nvPicPr>
            <p:cNvPr id="235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0318" y="4419600"/>
              <a:ext cx="4043363" cy="1667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>
            <a:xfrm>
              <a:off x="5181600" y="4419600"/>
              <a:ext cx="3810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929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SPICE</a:t>
            </a:r>
            <a:endParaRPr lang="en-US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>
                <a:solidFill>
                  <a:srgbClr val="FF0000"/>
                </a:solidFill>
              </a:rPr>
              <a:t>S</a:t>
            </a:r>
            <a:r>
              <a:rPr lang="ro-RO" b="1"/>
              <a:t>imulation </a:t>
            </a:r>
            <a:r>
              <a:rPr lang="ro-RO" b="1">
                <a:solidFill>
                  <a:srgbClr val="FF0000"/>
                </a:solidFill>
              </a:rPr>
              <a:t>P</a:t>
            </a:r>
            <a:r>
              <a:rPr lang="ro-RO" b="1"/>
              <a:t>rogram with </a:t>
            </a:r>
            <a:r>
              <a:rPr lang="ro-RO" b="1">
                <a:solidFill>
                  <a:srgbClr val="FF0000"/>
                </a:solidFill>
              </a:rPr>
              <a:t>I</a:t>
            </a:r>
            <a:r>
              <a:rPr lang="ro-RO" b="1"/>
              <a:t>ntegrated </a:t>
            </a:r>
            <a:r>
              <a:rPr lang="ro-RO" b="1">
                <a:solidFill>
                  <a:srgbClr val="FF0000"/>
                </a:solidFill>
              </a:rPr>
              <a:t>C</a:t>
            </a:r>
            <a:r>
              <a:rPr lang="ro-RO" b="1"/>
              <a:t>ircuits </a:t>
            </a:r>
            <a:r>
              <a:rPr lang="ro-RO" b="1">
                <a:solidFill>
                  <a:srgbClr val="FF0000"/>
                </a:solidFill>
              </a:rPr>
              <a:t>E</a:t>
            </a:r>
            <a:r>
              <a:rPr lang="ro-RO" b="1"/>
              <a:t>mphasis</a:t>
            </a:r>
            <a:r>
              <a:rPr lang="en-US"/>
              <a:t>, prescurtat</a:t>
            </a:r>
            <a:r>
              <a:rPr lang="ro-RO"/>
              <a:t> </a:t>
            </a:r>
            <a:r>
              <a:rPr lang="ro-RO" b="1">
                <a:solidFill>
                  <a:srgbClr val="FF0000"/>
                </a:solidFill>
              </a:rPr>
              <a:t>SPICE</a:t>
            </a:r>
            <a:r>
              <a:rPr lang="ro-RO"/>
              <a:t> înseamnă </a:t>
            </a:r>
            <a:r>
              <a:rPr lang="ro-RO">
                <a:solidFill>
                  <a:srgbClr val="0070C0"/>
                </a:solidFill>
              </a:rPr>
              <a:t>program de simulare cu precădere a circuitelor integrate</a:t>
            </a:r>
            <a:r>
              <a:rPr lang="ro-RO"/>
              <a:t>;</a:t>
            </a:r>
            <a:endParaRPr lang="en-US"/>
          </a:p>
          <a:p>
            <a:pPr eaLnBrk="1" hangingPunct="1"/>
            <a:r>
              <a:rPr lang="en-US"/>
              <a:t>A </a:t>
            </a:r>
            <a:r>
              <a:rPr lang="en-US" err="1"/>
              <a:t>fost</a:t>
            </a:r>
            <a:r>
              <a:rPr lang="en-US"/>
              <a:t> </a:t>
            </a:r>
            <a:r>
              <a:rPr lang="ro-RO"/>
              <a:t>realizat, inițial, pentru simularea funcționării circuitelor integrate, înainte de realizarea (“turnarea”) lor în siliciu;</a:t>
            </a:r>
          </a:p>
          <a:p>
            <a:pPr eaLnBrk="1" hangingPunct="1"/>
            <a:r>
              <a:rPr lang="ro-RO"/>
              <a:t>SPICE este un program de simulare a funcționării </a:t>
            </a:r>
            <a:r>
              <a:rPr lang="ro-RO" b="1">
                <a:solidFill>
                  <a:srgbClr val="FF0000"/>
                </a:solidFill>
              </a:rPr>
              <a:t>circuitelor electrice </a:t>
            </a:r>
            <a:r>
              <a:rPr lang="ro-RO"/>
              <a:t>şi</a:t>
            </a:r>
            <a:r>
              <a:rPr lang="ro-RO" b="1">
                <a:solidFill>
                  <a:srgbClr val="FF0000"/>
                </a:solidFill>
              </a:rPr>
              <a:t> electronice</a:t>
            </a:r>
            <a:r>
              <a:rPr lang="ro-RO"/>
              <a:t> pentru analize neliniare de c.c. şi în timp şi analiză liniară de c.a. 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855843-4F3E-455E-9691-651444A0E2A4}" type="datetime1">
              <a:rPr lang="en-US" smtClean="0"/>
              <a:t>10/21/2019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5B8D64-8A80-46F0-890A-30BE9AD88865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5867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+mn-lt"/>
              </a:rPr>
              <a:t>"Let's SPICE this circuit and see if it works"</a:t>
            </a:r>
          </a:p>
        </p:txBody>
      </p:sp>
    </p:spTree>
    <p:extLst>
      <p:ext uri="{BB962C8B-B14F-4D97-AF65-F5344CB8AC3E}">
        <p14:creationId xmlns:p14="http://schemas.microsoft.com/office/powerpoint/2010/main" val="1211373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Pentru a evita eroare</a:t>
            </a:r>
            <a:r>
              <a:rPr lang="en-US"/>
              <a:t>a</a:t>
            </a:r>
            <a:r>
              <a:rPr lang="ro-RO"/>
              <a:t>, se conectează între nodul </a:t>
            </a:r>
            <a:r>
              <a:rPr lang="ro-RO" b="1">
                <a:solidFill>
                  <a:srgbClr val="FF0000"/>
                </a:solidFill>
              </a:rPr>
              <a:t>3</a:t>
            </a:r>
            <a:r>
              <a:rPr lang="ro-RO"/>
              <a:t> şi masă un rezistor cu valoare foarte mare a rezistenței (exemplu </a:t>
            </a:r>
            <a:r>
              <a:rPr lang="ro-RO" b="1">
                <a:solidFill>
                  <a:srgbClr val="FF0000"/>
                </a:solidFill>
              </a:rPr>
              <a:t>1T</a:t>
            </a:r>
            <a:r>
              <a:rPr lang="ro-RO" b="1">
                <a:solidFill>
                  <a:srgbClr val="FF0000"/>
                </a:solidFill>
                <a:sym typeface="Symbol"/>
              </a:rPr>
              <a:t></a:t>
            </a:r>
            <a:r>
              <a:rPr lang="ro-RO"/>
              <a:t>):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Rezistența de valoare foarte mare modelează situația de gol între nodul 3 şi masă, aşa cum era circuitul inițial, dar asigură cale c.c. la masă.</a:t>
            </a:r>
            <a:endParaRPr lang="en-US"/>
          </a:p>
        </p:txBody>
      </p:sp>
      <p:sp>
        <p:nvSpPr>
          <p:cNvPr id="1741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48687C-264F-447A-A408-4446C9018EF9}" type="datetime1">
              <a:rPr lang="en-US" smtClean="0"/>
              <a:t>10/21/2019</a:t>
            </a:fld>
            <a:endParaRPr 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BF33EF-64E8-429F-88A5-2067210171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61808" y="2819400"/>
            <a:ext cx="5336858" cy="2032965"/>
            <a:chOff x="152400" y="3295112"/>
            <a:chExt cx="4043363" cy="1540235"/>
          </a:xfrm>
        </p:grpSpPr>
        <p:pic>
          <p:nvPicPr>
            <p:cNvPr id="24583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t="1110" b="6514"/>
            <a:stretch/>
          </p:blipFill>
          <p:spPr bwMode="auto">
            <a:xfrm>
              <a:off x="152400" y="3295112"/>
              <a:ext cx="4043363" cy="1540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2685605" y="3789273"/>
              <a:ext cx="747020" cy="429541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12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7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circuitul nu poate avea un ochi format numai din surse de tensiune şi/sau bobine</a:t>
            </a:r>
          </a:p>
          <a:p>
            <a:pPr marL="274320" lvl="1" indent="0" eaLnBrk="1" hangingPunct="1">
              <a:buNone/>
            </a:pPr>
            <a:endParaRPr lang="ro-RO" sz="1200"/>
          </a:p>
          <a:p>
            <a:pPr lvl="1" eaLnBrk="1" hangingPunct="1"/>
            <a:r>
              <a:rPr lang="ro-RO" sz="2400"/>
              <a:t>Exemplu: în cazul circuitelor din figură, </a:t>
            </a:r>
            <a:r>
              <a:rPr lang="ro-RO" sz="2400">
                <a:solidFill>
                  <a:srgbClr val="0070C0"/>
                </a:solidFill>
              </a:rPr>
              <a:t>SPICE</a:t>
            </a:r>
            <a:r>
              <a:rPr lang="ro-RO" sz="2400"/>
              <a:t> afişează mesajul de eroare: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0070C0"/>
                </a:solidFill>
              </a:rPr>
              <a:t>		</a:t>
            </a:r>
            <a:r>
              <a:rPr lang="en-US" sz="2000">
                <a:solidFill>
                  <a:srgbClr val="7030A0"/>
                </a:solidFill>
              </a:rPr>
              <a:t>ERROR -- Voltage source and/or inductor loop involving V_V1</a:t>
            </a:r>
          </a:p>
          <a:p>
            <a:pPr eaLnBrk="1" hangingPunct="1">
              <a:buFont typeface="Wingdings 3" pitchFamily="18" charset="2"/>
              <a:buNone/>
            </a:pPr>
            <a:r>
              <a:rPr lang="ro-RO" sz="2000">
                <a:solidFill>
                  <a:srgbClr val="7030A0"/>
                </a:solidFill>
              </a:rPr>
              <a:t>		</a:t>
            </a:r>
            <a:r>
              <a:rPr lang="en-US" sz="2000">
                <a:solidFill>
                  <a:srgbClr val="7030A0"/>
                </a:solidFill>
              </a:rPr>
              <a:t>You may break the loop by adding a series resistance</a:t>
            </a:r>
            <a:endParaRPr lang="ro-RO" sz="2000">
              <a:solidFill>
                <a:srgbClr val="7030A0"/>
              </a:solidFill>
            </a:endParaRPr>
          </a:p>
        </p:txBody>
      </p:sp>
      <p:sp>
        <p:nvSpPr>
          <p:cNvPr id="18435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A594D7-26F3-4169-A5B5-0BD165C95EB3}" type="datetime1">
              <a:rPr lang="en-US" smtClean="0"/>
              <a:t>10/21/2019</a:t>
            </a:fld>
            <a:endParaRPr lang="en-US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09619F-667E-45B2-A389-C53A909BF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898596"/>
            <a:ext cx="3586163" cy="165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896876"/>
            <a:ext cx="2871788" cy="16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493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Remediul constă în întreruperea buclei cu o rezistență de valoare foarte mică (</a:t>
            </a:r>
            <a:r>
              <a:rPr lang="ro-RO" b="1">
                <a:solidFill>
                  <a:srgbClr val="FF0000"/>
                </a:solidFill>
              </a:rPr>
              <a:t>1ohm</a:t>
            </a:r>
            <a:r>
              <a:rPr lang="ro-RO"/>
              <a:t> pe exemplul analizat):</a:t>
            </a:r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endParaRPr lang="ro-RO"/>
          </a:p>
          <a:p>
            <a:pPr eaLnBrk="1" hangingPunct="1"/>
            <a:r>
              <a:rPr lang="ro-RO"/>
              <a:t>O rezistență de </a:t>
            </a:r>
            <a:r>
              <a:rPr lang="ro-RO" b="1"/>
              <a:t>1 ohm</a:t>
            </a:r>
            <a:r>
              <a:rPr lang="ro-RO"/>
              <a:t> sau mai mică modelează foarte bine starea de scurtcircuit, aşa cum era pe circuitul inițial şi împiedică apariția unui curent infinit, ceea ce înseamnă nedeterminare.</a:t>
            </a:r>
            <a:endParaRPr lang="en-US"/>
          </a:p>
        </p:txBody>
      </p:sp>
      <p:sp>
        <p:nvSpPr>
          <p:cNvPr id="1945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0F93CF-86CE-4737-AFA6-1E4DD3B8F3B9}" type="datetime1">
              <a:rPr lang="en-US" smtClean="0"/>
              <a:t>10/21/2019</a:t>
            </a:fld>
            <a:endParaRPr lang="en-US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C9F2E1-83E3-4294-B76E-7439CD64B3B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76800" y="2667000"/>
            <a:ext cx="3443288" cy="1671642"/>
            <a:chOff x="4876800" y="3561495"/>
            <a:chExt cx="3443288" cy="1671642"/>
          </a:xfrm>
        </p:grpSpPr>
        <p:pic>
          <p:nvPicPr>
            <p:cNvPr id="2663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3561495"/>
              <a:ext cx="3443288" cy="167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ounded Rectangle 2"/>
            <p:cNvSpPr/>
            <p:nvPr/>
          </p:nvSpPr>
          <p:spPr>
            <a:xfrm>
              <a:off x="6247317" y="3561495"/>
              <a:ext cx="762000" cy="55330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7200" y="2667000"/>
            <a:ext cx="4043363" cy="1668148"/>
            <a:chOff x="457200" y="3124200"/>
            <a:chExt cx="4043363" cy="1668148"/>
          </a:xfrm>
        </p:grpSpPr>
        <p:pic>
          <p:nvPicPr>
            <p:cNvPr id="2663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124200"/>
              <a:ext cx="4043363" cy="1668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ounded Rectangle 12"/>
            <p:cNvSpPr/>
            <p:nvPr/>
          </p:nvSpPr>
          <p:spPr>
            <a:xfrm>
              <a:off x="1981200" y="3138055"/>
              <a:ext cx="762000" cy="553305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511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Reguli de descriere 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8"/>
              <a:defRPr/>
            </a:pP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circuitul nu poate conține o ramură numai cu surse de curent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sau</a:t>
            </a:r>
            <a:r>
              <a:rPr lang="ro-RO" sz="2800" b="1">
                <a:solidFill>
                  <a:schemeClr val="bg1">
                    <a:lumMod val="50000"/>
                  </a:schemeClr>
                </a:solidFill>
              </a:rPr>
              <a:t> condensatoare</a:t>
            </a:r>
          </a:p>
          <a:p>
            <a:pPr marL="109728" indent="0">
              <a:buNone/>
              <a:defRPr/>
            </a:pPr>
            <a:endParaRPr lang="ro-RO" sz="1400" b="1">
              <a:solidFill>
                <a:schemeClr val="accent6"/>
              </a:solidFill>
            </a:endParaRPr>
          </a:p>
          <a:p>
            <a:pPr marL="452628" lvl="1" indent="-342900">
              <a:defRPr/>
            </a:pPr>
            <a:r>
              <a:rPr lang="ro-RO" sz="2400"/>
              <a:t>Exemplu: în cazul circuitului din figură, SPICE afişează mesajul de eroare: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sz="2800" b="1">
              <a:solidFill>
                <a:schemeClr val="accent6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44F3-CE10-4A5D-86DC-E0C50CA1A42A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84699"/>
            <a:ext cx="4043363" cy="1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5800" y="39004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</a:rPr>
              <a:t>ERROR -- Node 1 is floating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410200" y="3900487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030A0"/>
                </a:solidFill>
              </a:rPr>
              <a:t>ERROR -- Node 3 is floating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289858"/>
            <a:ext cx="2143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852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Reguli de descriere a elementelor de circuit</a:t>
            </a:r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457200" y="1570036"/>
            <a:ext cx="8229600" cy="4873752"/>
          </a:xfrm>
        </p:spPr>
        <p:txBody>
          <a:bodyPr/>
          <a:lstStyle/>
          <a:p>
            <a:r>
              <a:rPr lang="ro-RO"/>
              <a:t>Pentru evitarea erorii, se conectează între nodul </a:t>
            </a:r>
            <a:r>
              <a:rPr lang="en-US"/>
              <a:t>semnalat ca flotant</a:t>
            </a:r>
            <a:r>
              <a:rPr lang="ro-RO"/>
              <a:t> şi masă un rezistor cu valoare foarte mare a rezistenței (</a:t>
            </a:r>
            <a:r>
              <a:rPr lang="ro-RO" b="1">
                <a:solidFill>
                  <a:srgbClr val="FF0000"/>
                </a:solidFill>
              </a:rPr>
              <a:t>1T</a:t>
            </a:r>
            <a:r>
              <a:rPr lang="ro-RO" b="1">
                <a:solidFill>
                  <a:srgbClr val="FF0000"/>
                </a:solidFill>
                <a:sym typeface="Symbol"/>
              </a:rPr>
              <a:t></a:t>
            </a:r>
            <a:r>
              <a:rPr lang="ro-RO"/>
              <a:t>, de exemplu), situație care modelează starea de „nimic conectat la masă” în nodul semnalat în mesajul de eroare:</a:t>
            </a:r>
            <a:endParaRPr lang="en-US"/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5C4830-8BDE-44F3-937F-880809D04D18}" type="datetime1">
              <a:rPr lang="en-US" smtClean="0"/>
              <a:t>10/21/2019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9A25D1-A98C-42DF-8A6A-7701C59BE03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7510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352800" y="47371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sau</a:t>
            </a:r>
          </a:p>
        </p:txBody>
      </p:sp>
      <p:pic>
        <p:nvPicPr>
          <p:cNvPr id="286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48706"/>
            <a:ext cx="4043363" cy="16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1752600" y="4737100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86600" y="4750955"/>
            <a:ext cx="685800" cy="749300"/>
          </a:xfrm>
          <a:prstGeom prst="roundRect">
            <a:avLst/>
          </a:prstGeom>
          <a:solidFill>
            <a:schemeClr val="accent1">
              <a:alpha val="3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06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Descrierea elementelor de circuit</a:t>
            </a:r>
          </a:p>
        </p:txBody>
      </p:sp>
      <p:sp>
        <p:nvSpPr>
          <p:cNvPr id="2969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o-RO">
                <a:latin typeface="UT Sans" panose="00000500000000000000" pitchFamily="50" charset="0"/>
              </a:rPr>
              <a:t>	</a:t>
            </a:r>
            <a:r>
              <a:rPr lang="ro-RO" sz="2800" b="1">
                <a:solidFill>
                  <a:srgbClr val="00B0F0"/>
                </a:solidFill>
              </a:rPr>
              <a:t>Observație importantă:</a:t>
            </a:r>
          </a:p>
          <a:p>
            <a:pPr eaLnBrk="1" hangingPunct="1"/>
            <a:r>
              <a:rPr lang="ro-RO"/>
              <a:t>Chiar şi descrierea grafică a circuitului (desenarea lui) este însoțită de </a:t>
            </a:r>
            <a:r>
              <a:rPr lang="en-US"/>
              <a:t>o </a:t>
            </a:r>
            <a:r>
              <a:rPr lang="ro-RO" b="1">
                <a:solidFill>
                  <a:srgbClr val="00B0F0"/>
                </a:solidFill>
              </a:rPr>
              <a:t>descriere tip text</a:t>
            </a:r>
            <a:r>
              <a:rPr lang="ro-RO">
                <a:solidFill>
                  <a:srgbClr val="00B0F0"/>
                </a:solidFill>
              </a:rPr>
              <a:t> </a:t>
            </a:r>
            <a:r>
              <a:rPr lang="ro-RO"/>
              <a:t>(fișier cu extensia </a:t>
            </a:r>
            <a:r>
              <a:rPr lang="ro-RO" b="1">
                <a:solidFill>
                  <a:srgbClr val="FF0000"/>
                </a:solidFill>
              </a:rPr>
              <a:t>*.cir</a:t>
            </a:r>
            <a:r>
              <a:rPr lang="ro-RO"/>
              <a:t>)</a:t>
            </a:r>
            <a:endParaRPr lang="en-US"/>
          </a:p>
          <a:p>
            <a:r>
              <a:rPr lang="ro-RO"/>
              <a:t>Descrierea tip text a circuitului desenat se găseşte în fereastra de postprocesare grafică</a:t>
            </a: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dând clic pe butonul</a:t>
            </a:r>
            <a:r>
              <a:rPr lang="en-US"/>
              <a:t>          </a:t>
            </a:r>
            <a:r>
              <a:rPr lang="ro-RO"/>
              <a:t>   </a:t>
            </a:r>
            <a:r>
              <a:rPr lang="ro-RO">
                <a:solidFill>
                  <a:srgbClr val="00B0F0"/>
                </a:solidFill>
              </a:rPr>
              <a:t>View Simulation Output File</a:t>
            </a:r>
            <a:br>
              <a:rPr lang="en-US" sz="2800">
                <a:latin typeface="UT Sans" panose="00000500000000000000" pitchFamily="50" charset="0"/>
              </a:rPr>
            </a:br>
            <a:endParaRPr lang="en-US" sz="2800">
              <a:solidFill>
                <a:srgbClr val="00B0F0"/>
              </a:solidFill>
              <a:latin typeface="UT Sans" panose="00000500000000000000" pitchFamily="50" charset="0"/>
            </a:endParaRPr>
          </a:p>
        </p:txBody>
      </p:sp>
      <p:sp>
        <p:nvSpPr>
          <p:cNvPr id="225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0E9040-A05D-449E-9CE3-A051B12DCE62}" type="datetime1">
              <a:rPr lang="en-US" smtClean="0"/>
              <a:t>10/21/2019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5ACC8C-0A63-4A7D-B080-3AFB7A0CF46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7" y="4343400"/>
            <a:ext cx="6842226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0292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7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02" y="2842436"/>
            <a:ext cx="907257" cy="3738998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Descrierea elementelor de circuit</a:t>
            </a:r>
          </a:p>
        </p:txBody>
      </p:sp>
      <p:sp>
        <p:nvSpPr>
          <p:cNvPr id="307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Descrierea tip text pentru circuitul din figură se găseşte în </a:t>
            </a:r>
            <a:r>
              <a:rPr lang="ro-RO" b="1">
                <a:solidFill>
                  <a:srgbClr val="00B0F0"/>
                </a:solidFill>
              </a:rPr>
              <a:t>fişierul de ieşire</a:t>
            </a:r>
            <a:r>
              <a:rPr lang="ro-RO">
                <a:solidFill>
                  <a:srgbClr val="00B0F0"/>
                </a:solidFill>
              </a:rPr>
              <a:t> </a:t>
            </a:r>
            <a:r>
              <a:rPr lang="ro-RO" b="1">
                <a:solidFill>
                  <a:srgbClr val="00B0F0"/>
                </a:solidFill>
              </a:rPr>
              <a:t>(*.OUT)</a:t>
            </a:r>
            <a:r>
              <a:rPr lang="ro-RO"/>
              <a:t>.</a:t>
            </a:r>
            <a:endParaRPr lang="en-US"/>
          </a:p>
        </p:txBody>
      </p:sp>
      <p:sp>
        <p:nvSpPr>
          <p:cNvPr id="235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E02E45-D6BD-4F88-9674-7AF55482F2E7}" type="datetime1">
              <a:rPr lang="en-US" smtClean="0"/>
              <a:t>10/21/2019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5A9E1A-CA8E-432E-B39E-B46ED8A758B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52602" y="3069484"/>
            <a:ext cx="68579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099" y="2971799"/>
            <a:ext cx="872817" cy="685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582" y="3246474"/>
            <a:ext cx="5900738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5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Părțile componente din fişierul de ieşire care descriu circuitul: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Data, tipul de SPICE, numele profilului de simulare şi a fişierului de intrare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2971" r="42318" b="61948"/>
          <a:stretch/>
        </p:blipFill>
        <p:spPr bwMode="auto">
          <a:xfrm>
            <a:off x="76200" y="3657600"/>
            <a:ext cx="9034953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3798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/>
              <a:t>Bibliotecile folosite</a:t>
            </a: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ro-RO">
              <a:latin typeface="UT Sans" panose="00000500000000000000" pitchFamily="50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o-RO"/>
              <a:t>Analizele cerute de utilizator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7552" r="38628" b="53675"/>
          <a:stretch/>
        </p:blipFill>
        <p:spPr bwMode="auto">
          <a:xfrm>
            <a:off x="76200" y="2286000"/>
            <a:ext cx="8978969" cy="721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200" r="60923" b="44535"/>
          <a:stretch/>
        </p:blipFill>
        <p:spPr bwMode="auto">
          <a:xfrm>
            <a:off x="228600" y="4573581"/>
            <a:ext cx="8558510" cy="114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053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Descrierea elementelor de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ro-RO"/>
              <a:t>Elementele de circuit şi instrucțiunea de încheiere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6330D-9DC2-40B6-80CB-E11944721059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1140" r="77967" b="40712"/>
          <a:stretch/>
        </p:blipFill>
        <p:spPr bwMode="auto">
          <a:xfrm>
            <a:off x="152401" y="2133600"/>
            <a:ext cx="4029395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3703674"/>
            <a:ext cx="5900738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SPICE</a:t>
            </a:r>
            <a:endParaRPr lang="en-US" sz="3600">
              <a:solidFill>
                <a:srgbClr val="00B0F0"/>
              </a:solidFill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SPICE a </a:t>
            </a:r>
            <a:r>
              <a:rPr lang="ro-RO" dirty="0"/>
              <a:t>fost dezvoltat în </a:t>
            </a:r>
            <a:r>
              <a:rPr lang="en-US" b="1" dirty="0" err="1"/>
              <a:t>Laboratorul</a:t>
            </a:r>
            <a:r>
              <a:rPr lang="en-US" b="1" dirty="0"/>
              <a:t> de </a:t>
            </a:r>
            <a:r>
              <a:rPr lang="en-US" b="1" dirty="0" err="1"/>
              <a:t>cercetare</a:t>
            </a:r>
            <a:r>
              <a:rPr lang="en-US" b="1" dirty="0"/>
              <a:t> electronic</a:t>
            </a:r>
            <a:r>
              <a:rPr lang="ro-RO" b="1" dirty="0"/>
              <a:t>ă</a:t>
            </a:r>
            <a:r>
              <a:rPr lang="en-US" dirty="0"/>
              <a:t> </a:t>
            </a:r>
            <a:r>
              <a:rPr lang="ro-RO" dirty="0"/>
              <a:t>din cadrul </a:t>
            </a:r>
            <a:r>
              <a:rPr lang="en-US" b="1" err="1"/>
              <a:t>Universit</a:t>
            </a:r>
            <a:r>
              <a:rPr lang="ro-RO" b="1"/>
              <a:t>ăț</a:t>
            </a:r>
            <a:r>
              <a:rPr lang="en-US" b="1"/>
              <a:t>ii </a:t>
            </a:r>
            <a:r>
              <a:rPr lang="en-US" b="1" dirty="0"/>
              <a:t>Berkeley din California</a:t>
            </a:r>
            <a:r>
              <a:rPr lang="ro-RO" dirty="0"/>
              <a:t>, coordonator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ro-RO" dirty="0"/>
              <a:t>prof. </a:t>
            </a:r>
            <a:r>
              <a:rPr lang="en-US" b="1" dirty="0"/>
              <a:t>Donald O. Pederson</a:t>
            </a:r>
            <a:r>
              <a:rPr lang="ro-RO" dirty="0"/>
              <a:t>;</a:t>
            </a:r>
          </a:p>
          <a:p>
            <a:pPr eaLnBrk="1" hangingPunct="1"/>
            <a:r>
              <a:rPr lang="ro-RO" dirty="0"/>
              <a:t>La începutul anilor </a:t>
            </a:r>
            <a:r>
              <a:rPr lang="en-US" dirty="0"/>
              <a:t>’70</a:t>
            </a:r>
            <a:r>
              <a:rPr lang="ro-RO" dirty="0"/>
              <a:t> a fost creat, mai întâi, programul </a:t>
            </a:r>
            <a:r>
              <a:rPr lang="ro-RO" b="1" dirty="0"/>
              <a:t>CANCER</a:t>
            </a:r>
            <a:r>
              <a:rPr lang="ro-RO" dirty="0"/>
              <a:t> (</a:t>
            </a:r>
            <a:r>
              <a:rPr lang="en-US" u="sng" dirty="0"/>
              <a:t>C</a:t>
            </a:r>
            <a:r>
              <a:rPr lang="en-US" dirty="0"/>
              <a:t>omputer </a:t>
            </a:r>
            <a:r>
              <a:rPr lang="en-US" u="sng" dirty="0"/>
              <a:t>A</a:t>
            </a:r>
            <a:r>
              <a:rPr lang="en-US" dirty="0"/>
              <a:t>nalysis of </a:t>
            </a:r>
            <a:r>
              <a:rPr lang="en-US" u="sng" dirty="0"/>
              <a:t>N</a:t>
            </a:r>
            <a:r>
              <a:rPr lang="en-US" dirty="0"/>
              <a:t>on-Linear </a:t>
            </a:r>
            <a:r>
              <a:rPr lang="en-US" u="sng" dirty="0"/>
              <a:t>C</a:t>
            </a:r>
            <a:r>
              <a:rPr lang="en-US" dirty="0"/>
              <a:t>ircuits </a:t>
            </a:r>
            <a:r>
              <a:rPr lang="en-US" u="sng" dirty="0"/>
              <a:t>E</a:t>
            </a:r>
            <a:r>
              <a:rPr lang="en-US" dirty="0"/>
              <a:t>xcluding </a:t>
            </a:r>
            <a:r>
              <a:rPr lang="en-US" u="sng" dirty="0"/>
              <a:t>R</a:t>
            </a:r>
            <a:r>
              <a:rPr lang="en-US" dirty="0"/>
              <a:t>adiation</a:t>
            </a:r>
            <a:r>
              <a:rPr lang="ro-RO" dirty="0"/>
              <a:t>);</a:t>
            </a:r>
          </a:p>
          <a:p>
            <a:pPr eaLnBrk="1" hangingPunct="1"/>
            <a:r>
              <a:rPr lang="ro-RO" dirty="0"/>
              <a:t>În 1972 este realizat </a:t>
            </a:r>
            <a:r>
              <a:rPr lang="ro-RO" b="1" dirty="0"/>
              <a:t>SPICE 1</a:t>
            </a:r>
            <a:r>
              <a:rPr lang="ro-RO" dirty="0"/>
              <a:t> (scris în FORTRAN). Devine standard în industrie;</a:t>
            </a:r>
          </a:p>
          <a:p>
            <a:pPr eaLnBrk="1" hangingPunct="1"/>
            <a:r>
              <a:rPr lang="ro-RO" dirty="0"/>
              <a:t>În 1975, </a:t>
            </a:r>
            <a:r>
              <a:rPr lang="ro-RO" b="1" dirty="0"/>
              <a:t>SPICE 2</a:t>
            </a:r>
            <a:r>
              <a:rPr lang="ro-RO" dirty="0"/>
              <a:t> (scris tot în FORTRAN) este pus </a:t>
            </a:r>
            <a:r>
              <a:rPr lang="ro-RO"/>
              <a:t>la dispoziția </a:t>
            </a:r>
            <a:r>
              <a:rPr lang="ro-RO" dirty="0"/>
              <a:t>publicului;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5BF572-F321-4A84-8A85-EA18F69ECDC0}" type="datetime1">
              <a:rPr lang="en-US" smtClean="0"/>
              <a:t>10/21/2019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940F54-31BD-4334-93D0-FC4F5DAD3D1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2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SPICE</a:t>
            </a:r>
            <a:endParaRPr lang="en-US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În 1985 apare </a:t>
            </a:r>
            <a:r>
              <a:rPr lang="ro-RO" b="1"/>
              <a:t>SPICE 3</a:t>
            </a:r>
            <a:r>
              <a:rPr lang="ro-RO"/>
              <a:t>, rescris în limbajul de programare C;</a:t>
            </a:r>
          </a:p>
          <a:p>
            <a:pPr eaLnBrk="1" hangingPunct="1"/>
            <a:r>
              <a:rPr lang="ro-RO"/>
              <a:t>Anii </a:t>
            </a:r>
            <a:r>
              <a:rPr lang="en-US"/>
              <a:t>’80</a:t>
            </a:r>
            <a:r>
              <a:rPr lang="ro-RO"/>
              <a:t> şi mai târziu:</a:t>
            </a:r>
          </a:p>
          <a:p>
            <a:pPr lvl="1" eaLnBrk="1" hangingPunct="1"/>
            <a:r>
              <a:rPr lang="ro-RO" sz="2200"/>
              <a:t>Apar versiuni comerciale - </a:t>
            </a:r>
            <a:r>
              <a:rPr lang="en-US" sz="2200"/>
              <a:t>HSPICE, IS_SPICE </a:t>
            </a:r>
            <a:r>
              <a:rPr lang="ro-RO" sz="2200"/>
              <a:t>şi</a:t>
            </a:r>
            <a:r>
              <a:rPr lang="en-US" sz="2200"/>
              <a:t> MICROCAP</a:t>
            </a:r>
            <a:r>
              <a:rPr lang="ro-RO" sz="2200"/>
              <a:t>;</a:t>
            </a:r>
          </a:p>
          <a:p>
            <a:pPr lvl="1" eaLnBrk="1" hangingPunct="1"/>
            <a:r>
              <a:rPr lang="en-US" sz="2200"/>
              <a:t>MicroSim re</a:t>
            </a:r>
            <a:r>
              <a:rPr lang="ro-RO" sz="2200"/>
              <a:t>a</a:t>
            </a:r>
            <a:r>
              <a:rPr lang="en-US" sz="2200"/>
              <a:t>l</a:t>
            </a:r>
            <a:r>
              <a:rPr lang="ro-RO" sz="2200"/>
              <a:t>iz</a:t>
            </a:r>
            <a:r>
              <a:rPr lang="en-US" sz="2200"/>
              <a:t>ea</a:t>
            </a:r>
            <a:r>
              <a:rPr lang="ro-RO" sz="2200"/>
              <a:t>ză</a:t>
            </a:r>
            <a:r>
              <a:rPr lang="en-US" sz="2200"/>
              <a:t> PSPICE, </a:t>
            </a:r>
            <a:r>
              <a:rPr lang="ro-RO" sz="2200"/>
              <a:t>prima versiune </a:t>
            </a:r>
            <a:r>
              <a:rPr lang="en-US" sz="2200"/>
              <a:t>SPICE</a:t>
            </a:r>
            <a:r>
              <a:rPr lang="ro-RO" sz="2200"/>
              <a:t> pentru</a:t>
            </a:r>
            <a:r>
              <a:rPr lang="en-US" sz="2200"/>
              <a:t> PC</a:t>
            </a:r>
            <a:r>
              <a:rPr lang="ro-RO" sz="2200"/>
              <a:t>;</a:t>
            </a:r>
          </a:p>
          <a:p>
            <a:pPr lvl="1" eaLnBrk="1" hangingPunct="1"/>
            <a:r>
              <a:rPr lang="en-US" sz="2200"/>
              <a:t>Compani</a:t>
            </a:r>
            <a:r>
              <a:rPr lang="ro-RO" sz="2200"/>
              <a:t>ile</a:t>
            </a:r>
            <a:r>
              <a:rPr lang="en-US" sz="2200"/>
              <a:t> integr</a:t>
            </a:r>
            <a:r>
              <a:rPr lang="ro-RO" sz="2200"/>
              <a:t>e</a:t>
            </a:r>
            <a:r>
              <a:rPr lang="en-US" sz="2200"/>
              <a:t>a</a:t>
            </a:r>
            <a:r>
              <a:rPr lang="ro-RO" sz="2200"/>
              <a:t>ză</a:t>
            </a:r>
            <a:r>
              <a:rPr lang="en-US" sz="2200"/>
              <a:t> </a:t>
            </a:r>
            <a:r>
              <a:rPr lang="ro-RO" sz="2200"/>
              <a:t>versiunile de </a:t>
            </a:r>
            <a:r>
              <a:rPr lang="en-US" sz="2200"/>
              <a:t>SPICE </a:t>
            </a:r>
            <a:r>
              <a:rPr lang="ro-RO" sz="2200"/>
              <a:t>în pachetele de programe de desenare a circuitelor</a:t>
            </a:r>
            <a:r>
              <a:rPr lang="en-US" sz="2200"/>
              <a:t> </a:t>
            </a:r>
            <a:r>
              <a:rPr lang="ro-RO" sz="2200"/>
              <a:t>(</a:t>
            </a:r>
            <a:r>
              <a:rPr lang="en-US" sz="2200" b="1"/>
              <a:t>Schematic</a:t>
            </a:r>
            <a:r>
              <a:rPr lang="ro-RO" sz="2200"/>
              <a:t> sau </a:t>
            </a:r>
            <a:r>
              <a:rPr lang="ro-RO" sz="2200" b="1"/>
              <a:t>Capture</a:t>
            </a:r>
            <a:r>
              <a:rPr lang="ro-RO" sz="2200"/>
              <a:t>) şi de proiectare a cablajelor imprimate</a:t>
            </a:r>
            <a:r>
              <a:rPr lang="en-US" sz="2200"/>
              <a:t> </a:t>
            </a:r>
            <a:r>
              <a:rPr lang="ro-RO" sz="2200"/>
              <a:t>(</a:t>
            </a:r>
            <a:r>
              <a:rPr lang="en-US" sz="2200" b="1"/>
              <a:t>Layout</a:t>
            </a:r>
            <a:r>
              <a:rPr lang="ro-RO" sz="2200"/>
              <a:t> sau </a:t>
            </a:r>
            <a:r>
              <a:rPr lang="ro-RO" sz="2200" b="1"/>
              <a:t>PCB Editor</a:t>
            </a:r>
            <a:r>
              <a:rPr lang="ro-RO" sz="2200"/>
              <a:t>).</a:t>
            </a:r>
            <a:endParaRPr lang="en-US" sz="2200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D6AB17-2D43-4616-8EB4-C52A651450C4}" type="datetime1">
              <a:rPr lang="en-US" smtClean="0"/>
              <a:t>10/21/2019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F04D4-ABEF-42CC-9E34-AF9A3E1AC5F3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8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poate face:</a:t>
            </a:r>
          </a:p>
          <a:p>
            <a:pPr marL="879475" lvl="1" indent="-514350">
              <a:buClr>
                <a:schemeClr val="tx1"/>
              </a:buClr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în modul text</a:t>
            </a:r>
            <a:r>
              <a:rPr lang="ro-RO" sz="2400">
                <a:solidFill>
                  <a:srgbClr val="C00000"/>
                </a:solidFill>
              </a:rPr>
              <a:t> </a:t>
            </a:r>
            <a:r>
              <a:rPr lang="ro-RO" sz="2400"/>
              <a:t>prin precizarea tipului de componentă cu litere caracteristice (R, C, V, ...), a nodurilor din circuit între care este conectată componenta şi valoarea sau modelul SPICE;</a:t>
            </a:r>
          </a:p>
          <a:p>
            <a:pPr marL="879475" lvl="1" indent="-514350">
              <a:buClr>
                <a:schemeClr val="tx1"/>
              </a:buClr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în modul grafic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prin desenarea circuitului utilizând simbolurile din circuitele electrice şi electronice. Fiecare simbol poate avea ataşat modelul SPICE şi amprenta necesară realizării cablajului imprimat (PCB footprint).</a:t>
            </a: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Tipuri de descriere a circuitelor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B7958-1D26-4398-A33A-301D5D6C1830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820241-760F-4A3C-BC76-BC5C6EED4ED0}"/>
              </a:ext>
            </a:extLst>
          </p:cNvPr>
          <p:cNvGrpSpPr/>
          <p:nvPr/>
        </p:nvGrpSpPr>
        <p:grpSpPr>
          <a:xfrm>
            <a:off x="4267200" y="5383475"/>
            <a:ext cx="4577292" cy="1322125"/>
            <a:chOff x="990600" y="4114800"/>
            <a:chExt cx="8222173" cy="23749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A40E9B-19AB-4F22-BB5C-53B1B2F49664}"/>
                </a:ext>
              </a:extLst>
            </p:cNvPr>
            <p:cNvGrpSpPr/>
            <p:nvPr/>
          </p:nvGrpSpPr>
          <p:grpSpPr>
            <a:xfrm>
              <a:off x="990600" y="4114800"/>
              <a:ext cx="8222173" cy="1981200"/>
              <a:chOff x="990600" y="4419600"/>
              <a:chExt cx="8222173" cy="1981200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A2D653A3-B158-4E05-8A88-CED06A9B2D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4419600"/>
                <a:ext cx="2231337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BCFB71B3-E31F-48DD-8562-F05130C27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1550" y="4549593"/>
                <a:ext cx="4981223" cy="116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V_V1 IN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0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DC 0Vdc AC 1Vac </a:t>
                </a:r>
              </a:p>
              <a:p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C_C1 IN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OUT 1n  </a:t>
                </a:r>
              </a:p>
              <a:p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R_R1 OUT 0 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1k</a:t>
                </a:r>
              </a:p>
            </p:txBody>
          </p:sp>
          <p:sp>
            <p:nvSpPr>
              <p:cNvPr id="13" name="Right Arrow 11">
                <a:extLst>
                  <a:ext uri="{FF2B5EF4-FFF2-40B4-BE49-F238E27FC236}">
                    <a16:creationId xmlns:a16="http://schemas.microsoft.com/office/drawing/2014/main" id="{E11E0EDD-70A6-4044-8263-786144652DE3}"/>
                  </a:ext>
                </a:extLst>
              </p:cNvPr>
              <p:cNvSpPr/>
              <p:nvPr/>
            </p:nvSpPr>
            <p:spPr>
              <a:xfrm>
                <a:off x="3505200" y="5181600"/>
                <a:ext cx="4572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601BEA-5C73-42FA-9BB9-7E0A0AD0290F}"/>
                </a:ext>
              </a:extLst>
            </p:cNvPr>
            <p:cNvSpPr txBox="1"/>
            <p:nvPr/>
          </p:nvSpPr>
          <p:spPr>
            <a:xfrm>
              <a:off x="1142998" y="6019799"/>
              <a:ext cx="2362200" cy="46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100">
                  <a:solidFill>
                    <a:srgbClr val="0070C0"/>
                  </a:solidFill>
                  <a:latin typeface="UT Sans" panose="00000500000000000000" pitchFamily="50" charset="0"/>
                </a:rPr>
                <a:t>Descriere grafică</a:t>
              </a:r>
              <a:endParaRPr lang="en-US" sz="1100">
                <a:solidFill>
                  <a:srgbClr val="0070C0"/>
                </a:solidFill>
                <a:latin typeface="UT Sans" panose="000005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99532-74EA-4ECF-93D4-F923940A4D58}"/>
                </a:ext>
              </a:extLst>
            </p:cNvPr>
            <p:cNvSpPr txBox="1"/>
            <p:nvPr/>
          </p:nvSpPr>
          <p:spPr>
            <a:xfrm>
              <a:off x="4906172" y="5981008"/>
              <a:ext cx="2622365" cy="46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100">
                  <a:solidFill>
                    <a:srgbClr val="FF0000"/>
                  </a:solidFill>
                  <a:latin typeface="UT Sans" panose="00000500000000000000" pitchFamily="50" charset="0"/>
                </a:rPr>
                <a:t>Descriere tip text</a:t>
              </a:r>
              <a:endParaRPr lang="en-US" sz="1100">
                <a:solidFill>
                  <a:srgbClr val="FF0000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98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Arhitectura programului SPICE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F6854-3CF7-4D67-AB85-069BD96BE86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776948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/>
              <a:t>Arhitectura SPICE </a:t>
            </a:r>
            <a:r>
              <a:rPr lang="ro-RO" sz="2400">
                <a:latin typeface="+mn-lt"/>
              </a:rPr>
              <a:t>reprezintă </a:t>
            </a:r>
            <a:r>
              <a:rPr lang="vi-VN" sz="2400">
                <a:latin typeface="+mn-lt"/>
              </a:rPr>
              <a:t>interacțiunea dintre simulatorul PSPICE propriu-zis</a:t>
            </a:r>
            <a:r>
              <a:rPr lang="ro-RO" sz="2400">
                <a:latin typeface="+mn-lt"/>
              </a:rPr>
              <a:t> cu fişierele de intrare şi de ieşire: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b="1">
                <a:solidFill>
                  <a:srgbClr val="0070C0"/>
                </a:solidFill>
                <a:latin typeface="+mn-lt"/>
              </a:rPr>
              <a:t>fişierele de intrare</a:t>
            </a:r>
            <a:r>
              <a:rPr lang="vi-VN" sz="2400">
                <a:latin typeface="+mn-lt"/>
              </a:rPr>
              <a:t> descriu circuitul şi conțin informațiile despre analizele ce urmează </a:t>
            </a:r>
            <a:r>
              <a:rPr lang="ro-RO" sz="2400">
                <a:latin typeface="+mn-lt"/>
              </a:rPr>
              <a:t>să fie </a:t>
            </a:r>
            <a:r>
              <a:rPr lang="vi-VN" sz="2400">
                <a:latin typeface="+mn-lt"/>
              </a:rPr>
              <a:t>efectua</a:t>
            </a:r>
            <a:r>
              <a:rPr lang="ro-RO" sz="2400">
                <a:latin typeface="+mn-lt"/>
              </a:rPr>
              <a:t>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b="1">
                <a:solidFill>
                  <a:srgbClr val="0070C0"/>
                </a:solidFill>
                <a:latin typeface="+mn-lt"/>
              </a:rPr>
              <a:t>fişierele de ieşire</a:t>
            </a:r>
            <a:r>
              <a:rPr lang="vi-VN" sz="2400">
                <a:latin typeface="+mn-lt"/>
              </a:rPr>
              <a:t> conțin rezultatele simulării</a:t>
            </a:r>
            <a:r>
              <a:rPr lang="ro-RO" sz="2400">
                <a:latin typeface="+mn-lt"/>
              </a:rPr>
              <a:t>.</a:t>
            </a:r>
            <a:endParaRPr lang="en-US" sz="240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4022C-86C6-4998-85BE-C51D9ED5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76" y="1465082"/>
            <a:ext cx="3390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1</a:t>
            </a:r>
            <a:r>
              <a:rPr lang="ro-RO" b="1"/>
              <a:t> – </a:t>
            </a:r>
            <a:r>
              <a:rPr lang="ro-RO" b="1">
                <a:solidFill>
                  <a:srgbClr val="C00000"/>
                </a:solidFill>
              </a:rPr>
              <a:t>Crearea fișierului netlist</a:t>
            </a:r>
            <a:endParaRPr lang="ro-RO" b="1" u="sng">
              <a:solidFill>
                <a:srgbClr val="C00000"/>
              </a:solidFill>
            </a:endParaRPr>
          </a:p>
          <a:p>
            <a:pPr eaLnBrk="1" hangingPunct="1"/>
            <a:r>
              <a:rPr lang="ro-RO"/>
              <a:t>În </a:t>
            </a:r>
            <a:r>
              <a:rPr lang="ro-RO" b="1">
                <a:solidFill>
                  <a:srgbClr val="FF0000"/>
                </a:solidFill>
              </a:rPr>
              <a:t>descrierea tip text</a:t>
            </a:r>
            <a:r>
              <a:rPr lang="ro-RO"/>
              <a:t>, utilizatorul introduce lista </a:t>
            </a:r>
            <a:br>
              <a:rPr lang="ro-RO"/>
            </a:br>
            <a:r>
              <a:rPr lang="ro-RO"/>
              <a:t>de conexiuni (netlist) și rezultă</a:t>
            </a:r>
            <a:r>
              <a:rPr lang="en-US"/>
              <a:t> un fi</a:t>
            </a:r>
            <a:r>
              <a:rPr lang="ro-RO"/>
              <a:t>şier text </a:t>
            </a:r>
            <a:br>
              <a:rPr lang="ro-RO"/>
            </a:br>
            <a:r>
              <a:rPr lang="ro-RO"/>
              <a:t>salvat cu extensia </a:t>
            </a:r>
            <a:r>
              <a:rPr lang="ro-RO" b="1">
                <a:solidFill>
                  <a:srgbClr val="FF0000"/>
                </a:solidFill>
              </a:rPr>
              <a:t>.CIR</a:t>
            </a:r>
          </a:p>
          <a:p>
            <a:pPr eaLnBrk="1" hangingPunct="1"/>
            <a:r>
              <a:rPr lang="ro-RO"/>
              <a:t>În </a:t>
            </a:r>
            <a:r>
              <a:rPr lang="ro-RO" b="1">
                <a:solidFill>
                  <a:srgbClr val="0070C0"/>
                </a:solidFill>
              </a:rPr>
              <a:t>descrierea grafică </a:t>
            </a:r>
            <a:r>
              <a:rPr lang="en-US"/>
              <a:t>se desenea</a:t>
            </a:r>
            <a:r>
              <a:rPr lang="ro-RO"/>
              <a:t>ză schema cu ajutorul unor simboluri grafice iar apoi schema este convertită în netlist de către program</a:t>
            </a:r>
            <a:r>
              <a:rPr lang="en-US"/>
              <a:t>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4AFD64-B8AD-49D5-AB36-7CEBFC5423BD}" type="datetime1">
              <a:rPr lang="en-US" smtClean="0"/>
              <a:t>10/21/2019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2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4431268"/>
            <a:ext cx="7391400" cy="2274332"/>
            <a:chOff x="990600" y="4114800"/>
            <a:chExt cx="7391400" cy="2274332"/>
          </a:xfrm>
        </p:grpSpPr>
        <p:grpSp>
          <p:nvGrpSpPr>
            <p:cNvPr id="2" name="Group 1"/>
            <p:cNvGrpSpPr/>
            <p:nvPr/>
          </p:nvGrpSpPr>
          <p:grpSpPr>
            <a:xfrm>
              <a:off x="990600" y="4114800"/>
              <a:ext cx="7391400" cy="1981200"/>
              <a:chOff x="990600" y="4419600"/>
              <a:chExt cx="7391400" cy="1981200"/>
            </a:xfrm>
          </p:grpSpPr>
          <p:pic>
            <p:nvPicPr>
              <p:cNvPr id="1332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4419600"/>
                <a:ext cx="2231337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2" name="TextBox 8"/>
              <p:cNvSpPr txBox="1">
                <a:spLocks noChangeArrowheads="1"/>
              </p:cNvSpPr>
              <p:nvPr/>
            </p:nvSpPr>
            <p:spPr bwMode="auto">
              <a:xfrm>
                <a:off x="4343400" y="4800600"/>
                <a:ext cx="40386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V_V1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0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DC 0Vdc AC 1Vac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C_C1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OUT 1n 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R_R1 OUT 0 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1k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359097" y="5117068"/>
                <a:ext cx="879396" cy="2931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4300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0070C0"/>
                  </a:solidFill>
                  <a:latin typeface="UT Sans" panose="00000500000000000000" pitchFamily="50" charset="0"/>
                </a:rPr>
                <a:t>Descriere grafică</a:t>
              </a:r>
              <a:endParaRPr lang="en-US">
                <a:solidFill>
                  <a:srgbClr val="0070C0"/>
                </a:solidFill>
                <a:latin typeface="UT Sans" panose="00000500000000000000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568496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FF0000"/>
                  </a:solidFill>
                  <a:latin typeface="UT Sans" panose="00000500000000000000" pitchFamily="50" charset="0"/>
                </a:rPr>
                <a:t>Descriere tip text</a:t>
              </a:r>
            </a:p>
            <a:p>
              <a:pPr algn="ctr"/>
              <a:r>
                <a:rPr lang="ro-RO">
                  <a:solidFill>
                    <a:srgbClr val="FF0000"/>
                  </a:solidFill>
                  <a:latin typeface="UT Sans" panose="00000500000000000000" pitchFamily="50" charset="0"/>
                </a:rPr>
                <a:t>(conversia făcută de program)</a:t>
              </a:r>
              <a:endParaRPr lang="en-US">
                <a:solidFill>
                  <a:srgbClr val="FF0000"/>
                </a:solidFill>
                <a:latin typeface="UT Sans" panose="00000500000000000000" pitchFamily="50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74470-1A4D-4EAB-8F74-A5E5D208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9" y="381000"/>
            <a:ext cx="17464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6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499</TotalTime>
  <Words>3253</Words>
  <Application>Microsoft Office PowerPoint</Application>
  <PresentationFormat>On-screen Show (4:3)</PresentationFormat>
  <Paragraphs>628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Lucida Sans Unicode</vt:lpstr>
      <vt:lpstr>Times New Roman</vt:lpstr>
      <vt:lpstr>UT Sans</vt:lpstr>
      <vt:lpstr>Verdana</vt:lpstr>
      <vt:lpstr>Wingdings 3</vt:lpstr>
      <vt:lpstr>Clarity</vt:lpstr>
      <vt:lpstr>MODELE SPICE</vt:lpstr>
      <vt:lpstr>Cuprinsul cursului nr. 2</vt:lpstr>
      <vt:lpstr>Generalități. SPICE</vt:lpstr>
      <vt:lpstr>SPICE</vt:lpstr>
      <vt:lpstr>SPICE</vt:lpstr>
      <vt:lpstr>SPICE</vt:lpstr>
      <vt:lpstr>Tipuri de descriere a circuitelor</vt:lpstr>
      <vt:lpstr>Arhitectura programului SPICE</vt:lpstr>
      <vt:lpstr>Cum lucrează SPICE?</vt:lpstr>
      <vt:lpstr>Cum lucrează SPICE?</vt:lpstr>
      <vt:lpstr>Cum lucrează SPICE?</vt:lpstr>
      <vt:lpstr>Cum lucrează SPICE?</vt:lpstr>
      <vt:lpstr>Algoritmul SPICE</vt:lpstr>
      <vt:lpstr>Algoritmul SPICE</vt:lpstr>
      <vt:lpstr>Algoritmul SPICE</vt:lpstr>
      <vt:lpstr>SPICE se bazează pe o analiză nodală</vt:lpstr>
      <vt:lpstr>SPICE se bazează pe o analiză nodală</vt:lpstr>
      <vt:lpstr>Descrierea componentelor de circuit Generalități</vt:lpstr>
      <vt:lpstr>Descrierea componentelor de circuit Generalități</vt:lpstr>
      <vt:lpstr>Descrierea componentelor de circuit Generalități</vt:lpstr>
      <vt:lpstr>Descrierea componentelor de circuit Generalități</vt:lpstr>
      <vt:lpstr>Instrucțiunile</vt:lpstr>
      <vt:lpstr>Factorii de scală</vt:lpstr>
      <vt:lpstr>Factorii de scală</vt:lpstr>
      <vt:lpstr>Fişierul SURSĂ sau de INTRARE</vt:lpstr>
      <vt:lpstr>Fişierul SURSĂ sau de INTRARE</vt:lpstr>
      <vt:lpstr>Exemplu</vt:lpstr>
      <vt:lpstr>Exemplu</vt:lpstr>
      <vt:lpstr>Reguli de descriere a elementelor de circuit</vt:lpstr>
      <vt:lpstr>Reguli de descriere a elementelor de circuit</vt:lpstr>
      <vt:lpstr>Reguli de descriere a elementelor de circuit</vt:lpstr>
      <vt:lpstr>Editarea numelui pentru simbolul de masă</vt:lpstr>
      <vt:lpstr>Editarea numelui pentru simbolul de masă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Reguli de descriere 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  <vt:lpstr>Descrierea elementelor de circuit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SPICE</dc:title>
  <dc:creator>gyuri</dc:creator>
  <cp:lastModifiedBy>Geo</cp:lastModifiedBy>
  <cp:revision>119</cp:revision>
  <dcterms:created xsi:type="dcterms:W3CDTF">2016-10-24T14:41:01Z</dcterms:created>
  <dcterms:modified xsi:type="dcterms:W3CDTF">2019-10-21T11:06:04Z</dcterms:modified>
</cp:coreProperties>
</file>