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sldIdLst>
    <p:sldId id="256" r:id="rId2"/>
    <p:sldId id="284" r:id="rId3"/>
    <p:sldId id="317" r:id="rId4"/>
    <p:sldId id="278" r:id="rId5"/>
    <p:sldId id="277" r:id="rId6"/>
    <p:sldId id="318" r:id="rId7"/>
    <p:sldId id="364" r:id="rId8"/>
    <p:sldId id="285" r:id="rId9"/>
    <p:sldId id="337" r:id="rId10"/>
    <p:sldId id="322" r:id="rId11"/>
    <p:sldId id="287" r:id="rId12"/>
    <p:sldId id="288" r:id="rId13"/>
    <p:sldId id="483" r:id="rId14"/>
    <p:sldId id="368" r:id="rId15"/>
    <p:sldId id="292" r:id="rId16"/>
    <p:sldId id="372" r:id="rId17"/>
    <p:sldId id="373" r:id="rId18"/>
    <p:sldId id="374" r:id="rId19"/>
    <p:sldId id="293" r:id="rId20"/>
    <p:sldId id="484" r:id="rId21"/>
    <p:sldId id="294" r:id="rId22"/>
    <p:sldId id="485" r:id="rId23"/>
    <p:sldId id="375" r:id="rId24"/>
    <p:sldId id="336" r:id="rId25"/>
    <p:sldId id="259" r:id="rId26"/>
    <p:sldId id="260" r:id="rId27"/>
    <p:sldId id="261" r:id="rId28"/>
    <p:sldId id="338" r:id="rId29"/>
    <p:sldId id="339" r:id="rId30"/>
    <p:sldId id="340" r:id="rId31"/>
    <p:sldId id="341" r:id="rId32"/>
    <p:sldId id="342" r:id="rId33"/>
    <p:sldId id="343" r:id="rId34"/>
    <p:sldId id="345" r:id="rId35"/>
    <p:sldId id="346" r:id="rId36"/>
    <p:sldId id="347" r:id="rId37"/>
    <p:sldId id="348" r:id="rId38"/>
    <p:sldId id="349" r:id="rId39"/>
    <p:sldId id="350" r:id="rId40"/>
    <p:sldId id="353" r:id="rId41"/>
    <p:sldId id="354" r:id="rId42"/>
    <p:sldId id="355" r:id="rId43"/>
    <p:sldId id="356" r:id="rId44"/>
    <p:sldId id="359" r:id="rId45"/>
    <p:sldId id="360" r:id="rId46"/>
    <p:sldId id="361" r:id="rId47"/>
    <p:sldId id="362" r:id="rId48"/>
    <p:sldId id="36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AB18E-D30D-406D-8050-FC9E5C8943E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B91A-00C5-42B5-97D5-A32573F1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3A4B4-18B0-4A82-AC06-8995FF804FEB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42E1-C167-4C40-8099-B2BCDF7DF715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20A5-01D8-46A8-8741-883BF8F1AD93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A831-D1E4-41F1-9E15-6455AD2DFF9C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4AF0-E54C-4466-AB73-76296752EFC9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4355-E693-4E60-AC01-D9280C07C32D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C2819-5267-4F37-B87E-3B641CF4E254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C0-B941-49A0-9EAE-C8B92BBCC3B7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0E3A-FFF8-4D4A-842B-AF5A5E83D08D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3DCEB-668F-401C-912E-FCCE5C33F9F5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BCD4-2742-420D-801F-8AF33C87C836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0C234D-DA23-4869-B728-930240A7AEE2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9FEC392-75EF-4345-ADC3-5049D6409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g.eng.cam.ac.uk/mmg/teaching/linearcircuits/diode.htm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jfet.html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learnabout-electronics.org/bipolar_junction_transistors_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-g.eng.cam.ac.uk/mmg/teaching/linearcircuits/mosfet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1.nonlinear.ir/epublish/book/The_SPICE_Book_0471609269.pdf" TargetMode="External"/><Relationship Id="rId2" Type="http://schemas.openxmlformats.org/officeDocument/2006/relationships/hyperlink" Target="https://www.seas.upenn.edu/~jan/spice/PSpice_ReferenceguideOrCAD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UT Sans" panose="00000500000000000000" pitchFamily="50" charset="0"/>
              </a:rPr>
              <a:t>Notițe</a:t>
            </a:r>
            <a:r>
              <a:rPr lang="ro-RO">
                <a:latin typeface="UT Sans" panose="00000500000000000000" pitchFamily="50" charset="0"/>
              </a:rPr>
              <a:t> de curs – Cursul nr. 1</a:t>
            </a: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Conf. dr. ing. Gheorghe PANĂ</a:t>
            </a:r>
          </a:p>
          <a:p>
            <a:r>
              <a:rPr lang="ro-RO" sz="1800">
                <a:latin typeface="UT Sans" panose="00000500000000000000" pitchFamily="50" charset="0"/>
              </a:rPr>
              <a:t>gheorghe.pana</a:t>
            </a:r>
            <a:r>
              <a:rPr lang="en-US" sz="1800">
                <a:latin typeface="UT Sans" panose="00000500000000000000" pitchFamily="50" charset="0"/>
              </a:rPr>
              <a:t>@unitbv.ro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FE19C-C914-4697-908A-BD9409A20B2E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6ABB41A4-A483-416B-9779-42895BB82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">
              <a:extLst>
                <a:ext uri="{FF2B5EF4-FFF2-40B4-BE49-F238E27FC236}">
                  <a16:creationId xmlns:a16="http://schemas.microsoft.com/office/drawing/2014/main" id="{6F8C7854-05A3-4E7B-8966-5BC7245C9AB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itchFamily="50" charset="0"/>
                  <a:ea typeface="+mn-ea"/>
                  <a:cs typeface="+mn-cs"/>
                </a:rPr>
                <a:t>Departamentul de Electronică şi Calculatoare</a:t>
              </a:r>
              <a:endParaRPr lang="ro-RO" sz="1100" b="1">
                <a:latin typeface="UT Sans" pitchFamily="50" charset="0"/>
                <a:ea typeface="+mn-ea"/>
                <a:cs typeface="+mn-cs"/>
              </a:endParaRPr>
            </a:p>
            <a:p>
              <a:pPr algn="r"/>
              <a:r>
                <a:rPr lang="ro-RO" sz="1100" b="0">
                  <a:latin typeface="UT Sans" pitchFamily="50" charset="0"/>
                  <a:ea typeface="+mn-ea"/>
                  <a:cs typeface="+mn-cs"/>
                </a:rPr>
                <a:t>s</a:t>
              </a:r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tr. Politehnicii 1, 500024 Braşov</a:t>
              </a:r>
              <a:endParaRPr lang="ro-RO" sz="900">
                <a:latin typeface="UT Sans" pitchFamily="50" charset="0"/>
              </a:endParaRPr>
            </a:p>
            <a:p>
              <a:pPr algn="r"/>
              <a:r>
                <a:rPr lang="en-US" sz="1100">
                  <a:latin typeface="UT Sans" pitchFamily="50" charset="0"/>
                  <a:ea typeface="+mn-ea"/>
                  <a:cs typeface="+mn-cs"/>
                </a:rPr>
                <a:t>0268 478705</a:t>
              </a:r>
              <a:endParaRPr lang="ro-RO" sz="900">
                <a:latin typeface="UT Sans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31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FF0000"/>
                </a:solidFill>
              </a:rPr>
              <a:t>Circuitul electronic</a:t>
            </a:r>
            <a:r>
              <a:rPr lang="ro-RO"/>
              <a:t> este </a:t>
            </a:r>
            <a:r>
              <a:rPr lang="en-US"/>
              <a:t>circuitul electric care con</a:t>
            </a:r>
            <a:r>
              <a:rPr lang="ro-RO"/>
              <a:t>ț</a:t>
            </a:r>
            <a:r>
              <a:rPr lang="en-US"/>
              <a:t>ine cel pu</a:t>
            </a:r>
            <a:r>
              <a:rPr lang="ro-RO"/>
              <a:t>ț</a:t>
            </a:r>
            <a:r>
              <a:rPr lang="en-US"/>
              <a:t>in un </a:t>
            </a:r>
            <a:r>
              <a:rPr lang="en-US">
                <a:solidFill>
                  <a:srgbClr val="FF0000"/>
                </a:solidFill>
              </a:rPr>
              <a:t>element activ de circuit</a:t>
            </a:r>
            <a:r>
              <a:rPr lang="ro-RO"/>
              <a:t>.</a:t>
            </a:r>
          </a:p>
          <a:p>
            <a:r>
              <a:rPr lang="ro-RO"/>
              <a:t>Dar ce este un circuit electric?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D531E-B238-4E0C-9F70-E67CDC919258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124200"/>
            <a:ext cx="4495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9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Circuitul electric</a:t>
            </a:r>
            <a:r>
              <a:rPr lang="en-US" sz="2200"/>
              <a:t> </a:t>
            </a:r>
            <a:r>
              <a:rPr lang="ro-RO" sz="2200"/>
              <a:t>reprezintă</a:t>
            </a:r>
            <a:r>
              <a:rPr lang="en-US" sz="2200"/>
              <a:t> o bucl</a:t>
            </a:r>
            <a:r>
              <a:rPr lang="ro-RO" sz="2200"/>
              <a:t>ă</a:t>
            </a:r>
            <a:r>
              <a:rPr lang="en-US" sz="2200"/>
              <a:t> </a:t>
            </a:r>
            <a:r>
              <a:rPr lang="ro-RO" sz="2200"/>
              <a:t>î</a:t>
            </a:r>
            <a:r>
              <a:rPr lang="en-US" sz="2200"/>
              <a:t>nchis</a:t>
            </a:r>
            <a:r>
              <a:rPr lang="ro-RO" sz="2200"/>
              <a:t>ă</a:t>
            </a:r>
            <a:r>
              <a:rPr lang="en-US" sz="2200"/>
              <a:t> (care asigur</a:t>
            </a:r>
            <a:r>
              <a:rPr lang="ro-RO" sz="2200"/>
              <a:t>ă</a:t>
            </a:r>
            <a:r>
              <a:rPr lang="en-US" sz="2200"/>
              <a:t> cale de </a:t>
            </a:r>
            <a:r>
              <a:rPr lang="ro-RO" sz="2200"/>
              <a:t>î</a:t>
            </a:r>
            <a:r>
              <a:rPr lang="en-US" sz="2200"/>
              <a:t>ntoarcere a curentului) alc</a:t>
            </a:r>
            <a:r>
              <a:rPr lang="ro-RO" sz="2200"/>
              <a:t>ă</a:t>
            </a:r>
            <a:r>
              <a:rPr lang="en-US" sz="2200"/>
              <a:t>tui</a:t>
            </a:r>
            <a:r>
              <a:rPr lang="ro-RO" sz="2200"/>
              <a:t>tă</a:t>
            </a:r>
            <a:r>
              <a:rPr lang="en-US" sz="2200"/>
              <a:t>, </a:t>
            </a:r>
            <a:r>
              <a:rPr lang="ro-RO" sz="2200"/>
              <a:t>î</a:t>
            </a:r>
            <a:r>
              <a:rPr lang="en-US" sz="2200"/>
              <a:t>n cele mai multe cazuri, dintr-o surs</a:t>
            </a:r>
            <a:r>
              <a:rPr lang="ro-RO" sz="2200"/>
              <a:t>ă</a:t>
            </a:r>
            <a:r>
              <a:rPr lang="en-US" sz="2200"/>
              <a:t> de energie electric</a:t>
            </a:r>
            <a:r>
              <a:rPr lang="ro-RO" sz="2200"/>
              <a:t>ă (E)</a:t>
            </a:r>
            <a:r>
              <a:rPr lang="en-US" sz="2200"/>
              <a:t>, fire, o siguran</a:t>
            </a:r>
            <a:r>
              <a:rPr lang="ro-RO" sz="2200"/>
              <a:t>ță fuzibilă</a:t>
            </a:r>
            <a:r>
              <a:rPr lang="en-US" sz="2200"/>
              <a:t>, un comutator</a:t>
            </a:r>
            <a:r>
              <a:rPr lang="ro-RO" sz="2200"/>
              <a:t> şi </a:t>
            </a:r>
            <a:r>
              <a:rPr lang="en-US" sz="2200"/>
              <a:t>o sarcin</a:t>
            </a:r>
            <a:r>
              <a:rPr lang="ro-RO" sz="2200"/>
              <a:t>ă</a:t>
            </a:r>
            <a:r>
              <a:rPr lang="en-US" sz="2200"/>
              <a:t>: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219386-0518-4D38-A4F2-F54DEE638AF8}" type="datetime1">
              <a:rPr lang="en-US" smtClean="0"/>
              <a:t>10/7/2019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5E8ED-B1CB-4E4A-B0FC-073C84DA75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172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>
                <a:latin typeface="+mn-lt"/>
              </a:rPr>
              <a:t>SIMBOL pentru calea de întoarcere a curentului </a:t>
            </a:r>
            <a:br>
              <a:rPr lang="ro-RO" sz="1600">
                <a:latin typeface="+mn-lt"/>
              </a:rPr>
            </a:br>
            <a:r>
              <a:rPr lang="ro-RO" sz="1600">
                <a:latin typeface="+mn-lt"/>
              </a:rPr>
              <a:t>(masa </a:t>
            </a:r>
            <a:r>
              <a:rPr lang="ro-RO" sz="1600">
                <a:latin typeface="+mn-lt"/>
                <a:sym typeface="Symbol" panose="05050102010706020507" pitchFamily="18" charset="2"/>
              </a:rPr>
              <a:t></a:t>
            </a:r>
            <a:r>
              <a:rPr lang="ro-RO" sz="1600">
                <a:latin typeface="+mn-lt"/>
              </a:rPr>
              <a:t> referința de potențial)</a:t>
            </a:r>
            <a:endParaRPr lang="en-US" sz="16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75"/>
            <a:ext cx="4495800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86" y="3124200"/>
            <a:ext cx="4476750" cy="2819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62400" y="5867400"/>
            <a:ext cx="63788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5829300"/>
            <a:ext cx="4219286" cy="342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3600">
                <a:latin typeface="+mn-lt"/>
              </a:rPr>
              <a:t>Circuitul electric/electronic</a:t>
            </a:r>
            <a:endParaRPr lang="en-US" sz="480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C</a:t>
            </a:r>
            <a:r>
              <a:rPr lang="ro-RO"/>
              <a:t>â</a:t>
            </a:r>
            <a:r>
              <a:rPr lang="en-US"/>
              <a:t>nd se </a:t>
            </a:r>
            <a:r>
              <a:rPr lang="ro-RO"/>
              <a:t>î</a:t>
            </a:r>
            <a:r>
              <a:rPr lang="en-US"/>
              <a:t>nchide comutatorul, </a:t>
            </a:r>
            <a:br>
              <a:rPr lang="ro-RO"/>
            </a:br>
            <a:r>
              <a:rPr lang="en-US"/>
              <a:t>curentul (electroni </a:t>
            </a:r>
            <a:r>
              <a:rPr lang="ro-RO"/>
              <a:t>î</a:t>
            </a:r>
            <a:r>
              <a:rPr lang="en-US"/>
              <a:t>n mi</a:t>
            </a:r>
            <a:r>
              <a:rPr lang="ro-RO"/>
              <a:t>ş</a:t>
            </a:r>
            <a:r>
              <a:rPr lang="en-US"/>
              <a:t>care ordonat</a:t>
            </a:r>
            <a:r>
              <a:rPr lang="ro-RO"/>
              <a:t>ă</a:t>
            </a:r>
            <a:r>
              <a:rPr lang="en-US"/>
              <a:t>) curge de la terminalul negativ al sursei de energie prin fire la sarcin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 apoi spre terminalul pozitiv al sursei de energie.</a:t>
            </a:r>
            <a:endParaRPr lang="ro-RO"/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0F4C46-0D3A-44E8-89E3-F1137D5C4298}" type="datetime1">
              <a:rPr lang="en-US" smtClean="0"/>
              <a:t>10/7/2019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" y="4343400"/>
            <a:ext cx="7218944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ro-RO"/>
              <a:t>Sarcina poate fi un rezistor, o impedanță </a:t>
            </a:r>
            <a:br>
              <a:rPr lang="ro-RO"/>
            </a:br>
            <a:r>
              <a:rPr lang="ro-RO"/>
              <a:t>sau </a:t>
            </a:r>
            <a:r>
              <a:rPr lang="en-US"/>
              <a:t>orice dispozitiv care consum</a:t>
            </a:r>
            <a:r>
              <a:rPr lang="ro-RO"/>
              <a:t>ă</a:t>
            </a:r>
            <a:r>
              <a:rPr lang="en-US"/>
              <a:t> energia electric</a:t>
            </a:r>
            <a:r>
              <a:rPr lang="ro-RO"/>
              <a:t>ă</a:t>
            </a:r>
            <a:r>
              <a:rPr lang="en-US"/>
              <a:t> ce curge prin circuit </a:t>
            </a:r>
            <a:r>
              <a:rPr lang="ro-RO"/>
              <a:t>ş</a:t>
            </a:r>
            <a:r>
              <a:rPr lang="en-US"/>
              <a:t>i o transform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î</a:t>
            </a:r>
            <a:r>
              <a:rPr lang="en-US"/>
              <a:t>n alt</a:t>
            </a:r>
            <a:r>
              <a:rPr lang="ro-RO"/>
              <a:t>ă</a:t>
            </a:r>
            <a:r>
              <a:rPr lang="en-US"/>
              <a:t> form</a:t>
            </a:r>
            <a:r>
              <a:rPr lang="ro-RO"/>
              <a:t>ă</a:t>
            </a:r>
            <a:r>
              <a:rPr lang="en-US"/>
              <a:t> de energie.</a:t>
            </a:r>
            <a:endParaRPr lang="ro-RO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Becul este un exemplu de sarcin</a:t>
            </a:r>
            <a:r>
              <a:rPr lang="ro-RO"/>
              <a:t>ă</a:t>
            </a:r>
            <a:r>
              <a:rPr lang="en-US"/>
              <a:t> care consum</a:t>
            </a:r>
            <a:r>
              <a:rPr lang="ro-RO"/>
              <a:t>ă</a:t>
            </a:r>
            <a:r>
              <a:rPr lang="en-US"/>
              <a:t> energie electric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 o converte</a:t>
            </a:r>
            <a:r>
              <a:rPr lang="ro-RO"/>
              <a:t>ş</a:t>
            </a:r>
            <a:r>
              <a:rPr lang="en-US"/>
              <a:t>te </a:t>
            </a:r>
            <a:r>
              <a:rPr lang="ro-RO"/>
              <a:t>î</a:t>
            </a:r>
            <a:r>
              <a:rPr lang="en-US"/>
              <a:t>n c</a:t>
            </a:r>
            <a:r>
              <a:rPr lang="ro-RO"/>
              <a:t>ă</a:t>
            </a:r>
            <a:r>
              <a:rPr lang="en-US"/>
              <a:t>ldur</a:t>
            </a:r>
            <a:r>
              <a:rPr lang="ro-RO"/>
              <a:t>ă</a:t>
            </a:r>
            <a:r>
              <a:rPr lang="en-US"/>
              <a:t> (90%) </a:t>
            </a:r>
            <a:r>
              <a:rPr lang="ro-RO"/>
              <a:t>ş</a:t>
            </a:r>
            <a:r>
              <a:rPr lang="en-US"/>
              <a:t>i lumin</a:t>
            </a:r>
            <a:r>
              <a:rPr lang="ro-RO"/>
              <a:t>ă</a:t>
            </a:r>
            <a:r>
              <a:rPr lang="en-US"/>
              <a:t> (10%).</a:t>
            </a:r>
            <a:endParaRPr lang="ro-RO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Alt exemplu este LED-ul (dioda emisiv</a:t>
            </a:r>
            <a:r>
              <a:rPr lang="ro-RO"/>
              <a:t>ă</a:t>
            </a:r>
            <a:r>
              <a:rPr lang="en-US"/>
              <a:t> de lumin</a:t>
            </a:r>
            <a:r>
              <a:rPr lang="ro-RO"/>
              <a:t>ă</a:t>
            </a:r>
            <a:r>
              <a:rPr lang="en-US"/>
              <a:t>).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A3279BB-BAE5-43E5-83BD-5F80A0DD90ED}" type="datetime1">
              <a:rPr lang="en-US" smtClean="0"/>
              <a:t>10/7/2019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3581CA7-D58B-457C-AFC9-E907392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5E9A9-3435-478B-9B51-59E43821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9716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Circuitul electric/electronic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a rezolva un circuit electric </a:t>
            </a:r>
            <a:br>
              <a:rPr lang="ro-RO"/>
            </a:br>
            <a:r>
              <a:rPr lang="ro-RO"/>
              <a:t>trebuie determinate potențialele din noduri şi curenții prin laturi.</a:t>
            </a:r>
          </a:p>
          <a:p>
            <a:r>
              <a:rPr lang="ro-RO"/>
              <a:t>În determinarea potențialelor (sau a căderilor de tensiune) şi a curenților se folosesc: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Legea lui Ohm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Teoremele lui Kirchhoff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A5C9E-3393-4180-9034-424F5693BD1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4BB6A35-BFB7-44C5-930A-57934688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12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Circuitul electronic </a:t>
            </a:r>
            <a:r>
              <a:rPr lang="en-US"/>
              <a:t>este circuitul electric care con</a:t>
            </a:r>
            <a:r>
              <a:rPr lang="ro-RO"/>
              <a:t>ț</a:t>
            </a:r>
            <a:r>
              <a:rPr lang="en-US"/>
              <a:t>ine cel pu</a:t>
            </a:r>
            <a:r>
              <a:rPr lang="ro-RO"/>
              <a:t>ț</a:t>
            </a:r>
            <a:r>
              <a:rPr lang="en-US"/>
              <a:t>in un </a:t>
            </a:r>
            <a:r>
              <a:rPr lang="en-US">
                <a:solidFill>
                  <a:srgbClr val="FF0000"/>
                </a:solidFill>
              </a:rPr>
              <a:t>element activ de circuit</a:t>
            </a:r>
            <a:endParaRPr lang="ro-RO">
              <a:solidFill>
                <a:srgbClr val="FF0000"/>
              </a:solidFill>
            </a:endParaRPr>
          </a:p>
          <a:p>
            <a:pPr eaLnBrk="1" hangingPunct="1"/>
            <a:r>
              <a:rPr lang="ro-RO"/>
              <a:t>Circuitele electronice pot fi: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analogice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semnale cu varia</a:t>
            </a:r>
            <a:r>
              <a:rPr lang="ro-RO" sz="2400"/>
              <a:t>ț</a:t>
            </a:r>
            <a:r>
              <a:rPr lang="en-US" sz="2400"/>
              <a:t>ie continu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ro-RO" sz="2400"/>
              <a:t>î</a:t>
            </a:r>
            <a:r>
              <a:rPr lang="en-US" sz="2400"/>
              <a:t>n timp </a:t>
            </a:r>
            <a:r>
              <a:rPr lang="ro-RO" sz="2400"/>
              <a:t>ş</a:t>
            </a:r>
            <a:r>
              <a:rPr lang="en-US" sz="2400"/>
              <a:t>i/sau frecven</a:t>
            </a:r>
            <a:r>
              <a:rPr lang="ro-RO" sz="2400"/>
              <a:t>ță;</a:t>
            </a:r>
            <a:endParaRPr lang="en-US" sz="2400"/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digitale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semnale care pot lua, uzual, doar 2 valori</a:t>
            </a:r>
            <a:r>
              <a:rPr lang="ro-RO" sz="2400"/>
              <a:t>, corespunzătoare cifrelor binare 0 şi 1 (nivel jos –</a:t>
            </a:r>
            <a:r>
              <a:rPr lang="en-US" sz="2400"/>
              <a:t>&gt;</a:t>
            </a:r>
            <a:r>
              <a:rPr lang="ro-RO" sz="2400"/>
              <a:t> 0 logic</a:t>
            </a:r>
            <a:r>
              <a:rPr lang="en-US" sz="2400"/>
              <a:t>, nivel </a:t>
            </a:r>
            <a:r>
              <a:rPr lang="ro-RO" sz="2400"/>
              <a:t>î</a:t>
            </a:r>
            <a:r>
              <a:rPr lang="en-US" sz="2400"/>
              <a:t>nalt -&gt; 1 logic</a:t>
            </a:r>
            <a:r>
              <a:rPr lang="ro-RO" sz="2400"/>
              <a:t>)</a:t>
            </a:r>
            <a:br>
              <a:rPr lang="ro-RO" sz="2400"/>
            </a:br>
            <a:r>
              <a:rPr lang="ro-RO" sz="1800">
                <a:solidFill>
                  <a:srgbClr val="0070C0"/>
                </a:solidFill>
              </a:rPr>
              <a:t>Exempl</a:t>
            </a:r>
            <a:r>
              <a:rPr lang="en-US" sz="1800">
                <a:solidFill>
                  <a:srgbClr val="0070C0"/>
                </a:solidFill>
              </a:rPr>
              <a:t>e</a:t>
            </a:r>
            <a:r>
              <a:rPr lang="ro-RO" sz="1800">
                <a:solidFill>
                  <a:srgbClr val="0070C0"/>
                </a:solidFill>
              </a:rPr>
              <a:t>:</a:t>
            </a:r>
            <a:r>
              <a:rPr lang="en-US" sz="1800">
                <a:solidFill>
                  <a:srgbClr val="0070C0"/>
                </a:solidFill>
              </a:rPr>
              <a:t>	</a:t>
            </a:r>
            <a:r>
              <a:rPr lang="ro-RO" sz="1800">
                <a:solidFill>
                  <a:srgbClr val="0070C0"/>
                </a:solidFill>
              </a:rPr>
              <a:t>nivel TTL</a:t>
            </a:r>
            <a:r>
              <a:rPr lang="en-US" sz="1800">
                <a:solidFill>
                  <a:srgbClr val="0070C0"/>
                </a:solidFill>
              </a:rPr>
              <a:t>:</a:t>
            </a:r>
            <a:r>
              <a:rPr lang="ro-RO" sz="1800">
                <a:solidFill>
                  <a:srgbClr val="0070C0"/>
                </a:solidFill>
              </a:rPr>
              <a:t> 0...0,8V </a:t>
            </a:r>
            <a:r>
              <a:rPr lang="en-US" sz="1800">
                <a:solidFill>
                  <a:srgbClr val="0070C0"/>
                </a:solidFill>
              </a:rPr>
              <a:t>-&gt; 0 logic, 2…5V -&gt; 1 logic</a:t>
            </a:r>
            <a:r>
              <a:rPr lang="ro-RO" sz="1800">
                <a:solidFill>
                  <a:srgbClr val="0070C0"/>
                </a:solidFill>
              </a:rPr>
              <a:t> (la intrare)</a:t>
            </a:r>
            <a:br>
              <a:rPr lang="en-US" sz="1800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		nivel CMOS: 0…1/3V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 -&gt; 0 logic, 2/3V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…V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-&gt; 1 logic</a:t>
            </a:r>
            <a:br>
              <a:rPr lang="en-US" sz="1800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		unde 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=tensiunea de alimentare</a:t>
            </a:r>
            <a:endParaRPr lang="en-US" sz="1800" baseline="-25000">
              <a:solidFill>
                <a:srgbClr val="0070C0"/>
              </a:solidFill>
            </a:endParaRPr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mixte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at</a:t>
            </a:r>
            <a:r>
              <a:rPr lang="ro-RO" sz="2400"/>
              <a:t>â</a:t>
            </a:r>
            <a:r>
              <a:rPr lang="en-US" sz="2400"/>
              <a:t>t semnale analogice c</a:t>
            </a:r>
            <a:r>
              <a:rPr lang="ro-RO" sz="2400"/>
              <a:t>â</a:t>
            </a:r>
            <a:r>
              <a:rPr lang="en-US" sz="2400"/>
              <a:t>t </a:t>
            </a:r>
            <a:r>
              <a:rPr lang="ro-RO" sz="2400"/>
              <a:t>ş</a:t>
            </a:r>
            <a:r>
              <a:rPr lang="en-US" sz="2400"/>
              <a:t>i </a:t>
            </a:r>
            <a:r>
              <a:rPr lang="ro-RO" sz="2400"/>
              <a:t>semnale </a:t>
            </a:r>
            <a:r>
              <a:rPr lang="en-US" sz="2400"/>
              <a:t>digitale</a:t>
            </a:r>
          </a:p>
        </p:txBody>
      </p:sp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EFBA35A-F58F-416D-A974-412B097C5350}" type="datetime1">
              <a:rPr lang="en-US" smtClean="0"/>
              <a:t>10/7/2019</a:t>
            </a:fld>
            <a:endParaRPr lang="en-US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061EB2-4305-4A79-9BE0-4ECCAFA6DF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Tipuri de semnale</a:t>
            </a:r>
            <a:endParaRPr lang="en-US" sz="36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Semnale analogice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4BC1-F9EE-4219-A9EE-CDEA7ADCCF85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http://www.bbc.co.uk/staticarchive/6380911e98cbed939fa6142d83ef0072bd6387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3886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sinusoidal cu frecvența 1kHz</a:t>
            </a:r>
            <a:endParaRPr lang="en-US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659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modulat în amplitudine (AM)</a:t>
            </a:r>
            <a:endParaRPr lang="en-US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55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modulat în frecvență (FM)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2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Tipuri de semnale</a:t>
            </a:r>
            <a:endParaRPr lang="en-US" sz="32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Semnal analogic şi semnal digital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3DED-FC12-4495-905E-B13C7A6D514F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17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7909"/>
            <a:ext cx="3352800" cy="12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83C897-1FEF-44FD-B5D0-C19202711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71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5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Tipuri de semnale</a:t>
            </a:r>
            <a:endParaRPr lang="en-US" sz="36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Conversia analog-numerică (digitală)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E185-513E-44F8-A270-D85EFE84A7C1}" type="datetime1">
              <a:rPr lang="en-US" smtClean="0">
                <a:latin typeface="UT Sans" panose="00000500000000000000" pitchFamily="50" charset="0"/>
              </a:rPr>
              <a:t>10/7/2019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Modele SPICE - Cursul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>
                <a:latin typeface="UT Sans" panose="00000500000000000000" pitchFamily="50" charset="0"/>
              </a:rPr>
              <a:t>18</a:t>
            </a:fld>
            <a:endParaRPr lang="en-US">
              <a:latin typeface="UT Sans" panose="00000500000000000000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152650"/>
            <a:ext cx="7467600" cy="4552950"/>
            <a:chOff x="838200" y="1695450"/>
            <a:chExt cx="7467600" cy="45529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5450"/>
              <a:ext cx="57340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3429000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eşantionare</a:t>
              </a:r>
              <a:endParaRPr lang="en-US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44958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cuantizare</a:t>
              </a:r>
              <a:endParaRPr lang="en-US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0292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codificare</a:t>
              </a: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4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 pasive</a:t>
            </a:r>
            <a:endParaRPr lang="en-US" sz="360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Elementul pasiv de circuit</a:t>
            </a:r>
            <a:r>
              <a:rPr lang="en-US"/>
              <a:t> (componenta pasiv</a:t>
            </a:r>
            <a:r>
              <a:rPr lang="ro-RO"/>
              <a:t>ă</a:t>
            </a:r>
            <a:r>
              <a:rPr lang="en-US"/>
              <a:t>) reprezint</a:t>
            </a:r>
            <a:r>
              <a:rPr lang="ro-RO"/>
              <a:t>ă</a:t>
            </a:r>
            <a:r>
              <a:rPr lang="en-US"/>
              <a:t> o component</a:t>
            </a:r>
            <a:r>
              <a:rPr lang="ro-RO"/>
              <a:t>ă</a:t>
            </a:r>
            <a:r>
              <a:rPr lang="en-US"/>
              <a:t> care consum</a:t>
            </a:r>
            <a:r>
              <a:rPr lang="ro-RO"/>
              <a:t>ă</a:t>
            </a:r>
            <a:r>
              <a:rPr lang="en-US"/>
              <a:t> exclusiv energie electric</a:t>
            </a:r>
            <a:r>
              <a:rPr lang="ro-RO"/>
              <a:t>ă,</a:t>
            </a:r>
            <a:r>
              <a:rPr lang="en-US"/>
              <a:t> f</a:t>
            </a:r>
            <a:r>
              <a:rPr lang="ro-RO"/>
              <a:t>ă</a:t>
            </a:r>
            <a:r>
              <a:rPr lang="en-US"/>
              <a:t>r</a:t>
            </a:r>
            <a:r>
              <a:rPr lang="ro-RO"/>
              <a:t>ă</a:t>
            </a:r>
            <a:r>
              <a:rPr lang="en-US"/>
              <a:t> s</a:t>
            </a:r>
            <a:r>
              <a:rPr lang="ro-RO"/>
              <a:t>ă</a:t>
            </a:r>
            <a:r>
              <a:rPr lang="en-US"/>
              <a:t> produc</a:t>
            </a:r>
            <a:r>
              <a:rPr lang="ro-RO"/>
              <a:t>ă</a:t>
            </a:r>
            <a:r>
              <a:rPr lang="en-US"/>
              <a:t> energie electric</a:t>
            </a:r>
            <a:r>
              <a:rPr lang="ro-RO"/>
              <a:t>ă și </a:t>
            </a:r>
            <a:r>
              <a:rPr lang="en-US"/>
              <a:t>este incapabil</a:t>
            </a:r>
            <a:r>
              <a:rPr lang="ro-RO"/>
              <a:t>ă</a:t>
            </a:r>
            <a:r>
              <a:rPr lang="en-US"/>
              <a:t> s</a:t>
            </a:r>
            <a:r>
              <a:rPr lang="ro-RO"/>
              <a:t>ă</a:t>
            </a:r>
            <a:r>
              <a:rPr lang="en-US"/>
              <a:t> realizeze c</a:t>
            </a:r>
            <a:r>
              <a:rPr lang="ro-RO"/>
              <a:t>â</a:t>
            </a:r>
            <a:r>
              <a:rPr lang="en-US"/>
              <a:t>stig </a:t>
            </a:r>
            <a:r>
              <a:rPr lang="ro-RO"/>
              <a:t>î</a:t>
            </a:r>
            <a:r>
              <a:rPr lang="en-US"/>
              <a:t>n putere.</a:t>
            </a:r>
            <a:endParaRPr lang="ro-RO"/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E3485F-9725-44FD-82D3-C1F5B94F9183}" type="datetime1">
              <a:rPr lang="en-US" smtClean="0"/>
              <a:t>10/7/2019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B495B-BAE4-486E-9054-FBABF7E0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31" y="3639512"/>
            <a:ext cx="4682406" cy="266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Structura anului universitar 2019-2020</a:t>
            </a:r>
            <a:endParaRPr lang="en-US" sz="4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-9993"/>
            <a:ext cx="2895600" cy="329184"/>
          </a:xfrm>
        </p:spPr>
        <p:txBody>
          <a:bodyPr/>
          <a:lstStyle/>
          <a:p>
            <a:fld id="{182A5B45-FBB6-4CC5-9D18-D9483EFA51CE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DFB9A-6F43-4439-B1FB-149CBD90A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4" r="9162"/>
          <a:stretch/>
        </p:blipFill>
        <p:spPr>
          <a:xfrm>
            <a:off x="1120140" y="1371600"/>
            <a:ext cx="627126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5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 pasive</a:t>
            </a:r>
            <a:endParaRPr lang="en-US" sz="360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</a:rPr>
              <a:t>Exemple:</a:t>
            </a:r>
            <a:endParaRPr lang="ro-RO" b="1">
              <a:solidFill>
                <a:srgbClr val="0070C0"/>
              </a:solidFill>
            </a:endParaRPr>
          </a:p>
          <a:p>
            <a:pPr lvl="1"/>
            <a:r>
              <a:rPr lang="en-US"/>
              <a:t>Rezistoare</a:t>
            </a:r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Condensatoare</a:t>
            </a:r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Bobine</a:t>
            </a:r>
            <a:r>
              <a:rPr lang="ro-RO"/>
              <a:t> şi </a:t>
            </a:r>
            <a:r>
              <a:rPr lang="en-US"/>
              <a:t>transformatoare</a:t>
            </a:r>
            <a:endParaRPr lang="ro-RO"/>
          </a:p>
          <a:p>
            <a:pPr lvl="1"/>
            <a:endParaRPr lang="ro-RO"/>
          </a:p>
          <a:p>
            <a:pPr lvl="1"/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Diode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01DB14-4D23-44DD-9C81-7F003FB3CBE1}" type="datetime1">
              <a:rPr lang="en-US" smtClean="0"/>
              <a:t>10/7/2019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/>
          <a:srcRect b="8333"/>
          <a:stretch/>
        </p:blipFill>
        <p:spPr bwMode="auto">
          <a:xfrm>
            <a:off x="4066318" y="1752600"/>
            <a:ext cx="454428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578" y="2602344"/>
            <a:ext cx="32286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490142"/>
            <a:ext cx="4819480" cy="12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0330"/>
            <a:ext cx="2438400" cy="10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6336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o-RO">
                <a:hlinkClick r:id="rId6"/>
              </a:rPr>
              <a:t>http://www-g.eng.cam.ac.uk/mmg/teaching/linearcircuits/diode.html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2486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active</a:t>
            </a:r>
            <a:endParaRPr lang="en-US" sz="4800"/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Elementul activ de circuit</a:t>
            </a:r>
            <a:r>
              <a:rPr lang="en-US"/>
              <a:t> (componenta activ</a:t>
            </a:r>
            <a:r>
              <a:rPr lang="ro-RO"/>
              <a:t>ă</a:t>
            </a:r>
            <a:r>
              <a:rPr lang="en-US"/>
              <a:t>) </a:t>
            </a:r>
            <a:r>
              <a:rPr lang="ro-RO"/>
              <a:t>reprezintă</a:t>
            </a:r>
            <a:r>
              <a:rPr lang="en-US"/>
              <a:t> componenta de circuit care nu este pasiv</a:t>
            </a:r>
            <a:r>
              <a:rPr lang="ro-RO"/>
              <a:t>ă</a:t>
            </a:r>
            <a:r>
              <a:rPr lang="en-US"/>
              <a:t>.</a:t>
            </a:r>
            <a:endParaRPr lang="ro-RO"/>
          </a:p>
          <a:p>
            <a:pPr eaLnBrk="1" hangingPunct="1"/>
            <a:r>
              <a:rPr lang="en-US"/>
              <a:t>Pentru a func</a:t>
            </a:r>
            <a:r>
              <a:rPr lang="ro-RO"/>
              <a:t>ț</a:t>
            </a:r>
            <a:r>
              <a:rPr lang="en-US"/>
              <a:t>iona, componenta activ</a:t>
            </a:r>
            <a:r>
              <a:rPr lang="ro-RO"/>
              <a:t>ă</a:t>
            </a:r>
            <a:r>
              <a:rPr lang="en-US"/>
              <a:t> trebuie s</a:t>
            </a:r>
            <a:r>
              <a:rPr lang="ro-RO"/>
              <a:t>ă</a:t>
            </a:r>
            <a:r>
              <a:rPr lang="en-US"/>
              <a:t> fie alimentat</a:t>
            </a:r>
            <a:r>
              <a:rPr lang="ro-RO"/>
              <a:t>ă</a:t>
            </a:r>
            <a:r>
              <a:rPr lang="en-US"/>
              <a:t> cu energie electric</a:t>
            </a:r>
            <a:r>
              <a:rPr lang="ro-RO"/>
              <a:t>ă</a:t>
            </a:r>
            <a:r>
              <a:rPr lang="en-US"/>
              <a:t>.</a:t>
            </a:r>
          </a:p>
          <a:p>
            <a:pPr eaLnBrk="1" hangingPunct="1"/>
            <a:r>
              <a:rPr lang="ro-RO"/>
              <a:t>În cazul dispozitivelor electronice active acestea trebuie să fie polarizate în c.c.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9722F1-6767-42E4-B8FD-9C77FB896B10}" type="datetime1">
              <a:rPr lang="en-US" smtClean="0"/>
              <a:t>10/7/2019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689C8-D979-4D4A-BF6B-E74054EA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4030823"/>
            <a:ext cx="4650785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active</a:t>
            </a:r>
            <a:endParaRPr lang="en-US" sz="4800"/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</a:rPr>
              <a:t>Exemple:</a:t>
            </a:r>
            <a:endParaRPr lang="ro-RO" b="1">
              <a:solidFill>
                <a:srgbClr val="0070C0"/>
              </a:solidFill>
            </a:endParaRPr>
          </a:p>
          <a:p>
            <a:r>
              <a:rPr lang="ro-RO"/>
              <a:t>Dispozitive electronice:</a:t>
            </a:r>
          </a:p>
          <a:p>
            <a:pPr lvl="1"/>
            <a:r>
              <a:rPr lang="en-US"/>
              <a:t>Tranzistoa</a:t>
            </a:r>
            <a:r>
              <a:rPr lang="ro-RO"/>
              <a:t>re:</a:t>
            </a:r>
          </a:p>
          <a:p>
            <a:pPr lvl="1"/>
            <a:endParaRPr lang="ro-RO"/>
          </a:p>
          <a:p>
            <a:pPr lvl="2"/>
            <a:r>
              <a:rPr lang="ro-RO"/>
              <a:t>Tranzistorul bipolar</a:t>
            </a:r>
          </a:p>
          <a:p>
            <a:pPr marL="548640" lvl="2" indent="0">
              <a:buNone/>
            </a:pPr>
            <a:r>
              <a:rPr lang="en-US" sz="1400">
                <a:hlinkClick r:id="rId2"/>
              </a:rPr>
              <a:t>http://www.learnabout-electronics.org/bipolar_junction_transistors_05.php</a:t>
            </a:r>
            <a:endParaRPr lang="ro-RO" sz="1400"/>
          </a:p>
          <a:p>
            <a:pPr lvl="2"/>
            <a:r>
              <a:rPr lang="ro-RO"/>
              <a:t>Tranzistorul cu efect de câmp cu poartă joncțiune (TEC-J)</a:t>
            </a:r>
          </a:p>
          <a:p>
            <a:pPr marL="548640" lvl="2" indent="0">
              <a:buNone/>
            </a:pPr>
            <a:r>
              <a:rPr lang="en-US" sz="1400">
                <a:hlinkClick r:id="rId3"/>
              </a:rPr>
              <a:t>http://www-g.eng.cam.ac.uk/mmg/teaching/linearcircuits/jfet.html</a:t>
            </a:r>
            <a:endParaRPr lang="ro-RO" sz="1400"/>
          </a:p>
          <a:p>
            <a:pPr lvl="2"/>
            <a:r>
              <a:rPr lang="ro-RO"/>
              <a:t>Tranzistorul cu efect de câmp metal-oxid-semiconductor (TEC-MOS)</a:t>
            </a:r>
          </a:p>
          <a:p>
            <a:pPr marL="548640" lvl="2" indent="0">
              <a:buNone/>
            </a:pPr>
            <a:r>
              <a:rPr lang="en-US" sz="1400">
                <a:hlinkClick r:id="rId4"/>
              </a:rPr>
              <a:t>http://www-g.eng.cam.ac.uk/mmg/teaching/linearcircuits/mosfet.html</a:t>
            </a:r>
            <a:endParaRPr lang="ro-RO" sz="1400"/>
          </a:p>
          <a:p>
            <a:pPr lvl="1"/>
            <a:endParaRPr lang="ro-RO"/>
          </a:p>
          <a:p>
            <a:pPr lvl="1"/>
            <a:r>
              <a:rPr lang="en-US"/>
              <a:t>circuite integrate</a:t>
            </a:r>
            <a:endParaRPr lang="ro-RO"/>
          </a:p>
          <a:p>
            <a:r>
              <a:rPr lang="en-US"/>
              <a:t>generatoare de tensiune, generatoare de curent.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2878FC-CC6B-4EFC-9ED7-BAE8C86103B3}" type="datetime1">
              <a:rPr lang="en-US" smtClean="0"/>
              <a:t>10/7/2019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19400"/>
            <a:ext cx="2362200" cy="7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490257"/>
            <a:ext cx="1614055" cy="85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399" y="4730894"/>
            <a:ext cx="1614055" cy="9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pasive/active</a:t>
            </a:r>
            <a:endParaRPr lang="en-US" sz="4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BB533-75F4-468A-A4D3-725AC6A33014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6200" cy="5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100"/>
              <a:t>Generalități. Exemplu de circuit electronic</a:t>
            </a:r>
            <a:br>
              <a:rPr lang="ro-RO" sz="3100"/>
            </a:br>
            <a:endParaRPr lang="en-US" sz="3100"/>
          </a:p>
        </p:txBody>
      </p:sp>
      <p:sp>
        <p:nvSpPr>
          <p:cNvPr id="2457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D401B1-2074-4D03-8FCC-BA3F91FAD78E}" type="datetime1">
              <a:rPr lang="en-US" smtClean="0"/>
              <a:t>10/7/2019</a:t>
            </a:fld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/>
              <a:t>Modele SPICE - Cursul 1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49AF2-19AF-46AC-A36F-B55EFCEC70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86" y="1066800"/>
            <a:ext cx="84406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96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b="1">
                <a:solidFill>
                  <a:srgbClr val="FF0000"/>
                </a:solidFill>
              </a:rPr>
              <a:t>SPICE</a:t>
            </a:r>
            <a:r>
              <a:rPr lang="ro-RO"/>
              <a:t> înseamnă </a:t>
            </a:r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ro-RO" b="1"/>
              <a:t>imulation </a:t>
            </a:r>
            <a:r>
              <a:rPr lang="ro-RO" b="1">
                <a:solidFill>
                  <a:srgbClr val="FF0000"/>
                </a:solidFill>
              </a:rPr>
              <a:t>P</a:t>
            </a:r>
            <a:r>
              <a:rPr lang="ro-RO" b="1"/>
              <a:t>rogram with </a:t>
            </a:r>
            <a:r>
              <a:rPr lang="ro-RO" b="1">
                <a:solidFill>
                  <a:srgbClr val="FF0000"/>
                </a:solidFill>
              </a:rPr>
              <a:t>I</a:t>
            </a:r>
            <a:r>
              <a:rPr lang="ro-RO" b="1"/>
              <a:t>ntegrated </a:t>
            </a:r>
            <a:r>
              <a:rPr lang="ro-RO" b="1">
                <a:solidFill>
                  <a:srgbClr val="FF0000"/>
                </a:solidFill>
              </a:rPr>
              <a:t>C</a:t>
            </a:r>
            <a:r>
              <a:rPr lang="ro-RO" b="1"/>
              <a:t>ircuits </a:t>
            </a:r>
            <a:r>
              <a:rPr lang="ro-RO" b="1">
                <a:solidFill>
                  <a:srgbClr val="FF0000"/>
                </a:solidFill>
              </a:rPr>
              <a:t>E</a:t>
            </a:r>
            <a:r>
              <a:rPr lang="ro-RO" b="1"/>
              <a:t>mphasis</a:t>
            </a:r>
            <a:r>
              <a:rPr lang="en-US"/>
              <a:t>, </a:t>
            </a:r>
            <a:r>
              <a:rPr lang="ro-RO"/>
              <a:t>adică program de simulare cu precădere a circuitelor integrate;</a:t>
            </a:r>
            <a:endParaRPr lang="en-US"/>
          </a:p>
          <a:p>
            <a:pPr eaLnBrk="1" hangingPunct="1"/>
            <a:r>
              <a:rPr lang="en-US"/>
              <a:t>A </a:t>
            </a:r>
            <a:r>
              <a:rPr lang="en-US" err="1"/>
              <a:t>fost</a:t>
            </a:r>
            <a:r>
              <a:rPr lang="en-US"/>
              <a:t> </a:t>
            </a:r>
            <a:r>
              <a:rPr lang="ro-RO"/>
              <a:t>realizat, inițial, pentru simularea funcționării circuitelor integrate, înainte de realizarea (“turnarea”) lor în siliciu;</a:t>
            </a:r>
          </a:p>
          <a:p>
            <a:pPr eaLnBrk="1" hangingPunct="1"/>
            <a:r>
              <a:rPr lang="ro-RO"/>
              <a:t>SPICE este un program de simulare a funcționării </a:t>
            </a:r>
            <a:r>
              <a:rPr lang="ro-RO" b="1">
                <a:solidFill>
                  <a:srgbClr val="FF0000"/>
                </a:solidFill>
              </a:rPr>
              <a:t>circuitelor electrice </a:t>
            </a:r>
            <a:r>
              <a:rPr lang="ro-RO"/>
              <a:t>şi</a:t>
            </a:r>
            <a:r>
              <a:rPr lang="ro-RO" b="1">
                <a:solidFill>
                  <a:srgbClr val="FF0000"/>
                </a:solidFill>
              </a:rPr>
              <a:t> electronice</a:t>
            </a:r>
            <a:r>
              <a:rPr lang="ro-RO"/>
              <a:t> pentru analize neliniare de c.c. şi în timp şi analiză liniară de c.a. 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8FA569-F578-48FB-BAA9-EDB1E9A08935}" type="datetime1">
              <a:rPr lang="en-US" smtClean="0"/>
              <a:t>10/7/2019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5B8D64-8A80-46F0-890A-30BE9AD8886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58674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7030A0"/>
                </a:solidFill>
                <a:latin typeface="+mn-lt"/>
              </a:rPr>
              <a:t>"Let's SPICE this circuit and see if it works"</a:t>
            </a:r>
          </a:p>
        </p:txBody>
      </p:sp>
    </p:spTree>
    <p:extLst>
      <p:ext uri="{BB962C8B-B14F-4D97-AF65-F5344CB8AC3E}">
        <p14:creationId xmlns:p14="http://schemas.microsoft.com/office/powerpoint/2010/main" val="121137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 sz="3600">
              <a:solidFill>
                <a:srgbClr val="00B0F0"/>
              </a:solidFill>
            </a:endParaRP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dirty="0"/>
              <a:t>A fost dezvoltat în </a:t>
            </a:r>
            <a:r>
              <a:rPr lang="en-US" b="1" dirty="0" err="1"/>
              <a:t>Laboratorul</a:t>
            </a:r>
            <a:r>
              <a:rPr lang="en-US" b="1" dirty="0"/>
              <a:t> de </a:t>
            </a:r>
            <a:r>
              <a:rPr lang="en-US" b="1" dirty="0" err="1"/>
              <a:t>cercetare</a:t>
            </a:r>
            <a:r>
              <a:rPr lang="en-US" b="1" dirty="0"/>
              <a:t> electronic</a:t>
            </a:r>
            <a:r>
              <a:rPr lang="ro-RO" b="1" dirty="0"/>
              <a:t>ă</a:t>
            </a:r>
            <a:r>
              <a:rPr lang="en-US" dirty="0"/>
              <a:t> </a:t>
            </a:r>
            <a:r>
              <a:rPr lang="ro-RO" dirty="0"/>
              <a:t>din cadrul </a:t>
            </a:r>
            <a:r>
              <a:rPr lang="en-US" b="1" err="1"/>
              <a:t>Universit</a:t>
            </a:r>
            <a:r>
              <a:rPr lang="ro-RO" b="1"/>
              <a:t>ăț</a:t>
            </a:r>
            <a:r>
              <a:rPr lang="en-US" b="1"/>
              <a:t>ii </a:t>
            </a:r>
            <a:r>
              <a:rPr lang="en-US" b="1" dirty="0"/>
              <a:t>Berkeley din California</a:t>
            </a:r>
            <a:r>
              <a:rPr lang="ro-RO" dirty="0"/>
              <a:t>, coordonator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ro-RO" dirty="0"/>
              <a:t>prof. </a:t>
            </a:r>
            <a:r>
              <a:rPr lang="en-US" b="1" dirty="0"/>
              <a:t>Donald O. Pederson</a:t>
            </a:r>
            <a:r>
              <a:rPr lang="ro-RO" dirty="0"/>
              <a:t>;</a:t>
            </a:r>
          </a:p>
          <a:p>
            <a:pPr eaLnBrk="1" hangingPunct="1"/>
            <a:r>
              <a:rPr lang="ro-RO" dirty="0"/>
              <a:t>La începutul anilor </a:t>
            </a:r>
            <a:r>
              <a:rPr lang="en-US" dirty="0"/>
              <a:t>’70</a:t>
            </a:r>
            <a:r>
              <a:rPr lang="ro-RO" dirty="0"/>
              <a:t> a fost creat, mai întâi, programul </a:t>
            </a:r>
            <a:r>
              <a:rPr lang="ro-RO" b="1" dirty="0"/>
              <a:t>CANCER</a:t>
            </a:r>
            <a:r>
              <a:rPr lang="ro-RO" dirty="0"/>
              <a:t> (</a:t>
            </a:r>
            <a:r>
              <a:rPr lang="en-US" u="sng" dirty="0"/>
              <a:t>C</a:t>
            </a:r>
            <a:r>
              <a:rPr lang="en-US" dirty="0"/>
              <a:t>omputer </a:t>
            </a:r>
            <a:r>
              <a:rPr lang="en-US" u="sng" dirty="0"/>
              <a:t>A</a:t>
            </a:r>
            <a:r>
              <a:rPr lang="en-US" dirty="0"/>
              <a:t>nalysis of </a:t>
            </a:r>
            <a:r>
              <a:rPr lang="en-US" u="sng" dirty="0"/>
              <a:t>N</a:t>
            </a:r>
            <a:r>
              <a:rPr lang="en-US" dirty="0"/>
              <a:t>on-Linear </a:t>
            </a:r>
            <a:r>
              <a:rPr lang="en-US" u="sng" dirty="0"/>
              <a:t>C</a:t>
            </a:r>
            <a:r>
              <a:rPr lang="en-US" dirty="0"/>
              <a:t>ircuits </a:t>
            </a:r>
            <a:r>
              <a:rPr lang="en-US" u="sng" dirty="0"/>
              <a:t>E</a:t>
            </a:r>
            <a:r>
              <a:rPr lang="en-US" dirty="0"/>
              <a:t>xcluding </a:t>
            </a:r>
            <a:r>
              <a:rPr lang="en-US" u="sng" dirty="0"/>
              <a:t>R</a:t>
            </a:r>
            <a:r>
              <a:rPr lang="en-US" dirty="0"/>
              <a:t>adiation</a:t>
            </a:r>
            <a:r>
              <a:rPr lang="ro-RO" dirty="0"/>
              <a:t>);</a:t>
            </a:r>
          </a:p>
          <a:p>
            <a:pPr eaLnBrk="1" hangingPunct="1"/>
            <a:r>
              <a:rPr lang="ro-RO" dirty="0"/>
              <a:t>În 1972 este realizat </a:t>
            </a:r>
            <a:r>
              <a:rPr lang="ro-RO" b="1" dirty="0"/>
              <a:t>SPICE 1</a:t>
            </a:r>
            <a:r>
              <a:rPr lang="ro-RO" dirty="0"/>
              <a:t> (scris în FORTRAN). Devine standard în industrie;</a:t>
            </a:r>
          </a:p>
          <a:p>
            <a:pPr eaLnBrk="1" hangingPunct="1"/>
            <a:r>
              <a:rPr lang="ro-RO" dirty="0"/>
              <a:t>În 1975, </a:t>
            </a:r>
            <a:r>
              <a:rPr lang="ro-RO" b="1" dirty="0"/>
              <a:t>SPICE 2</a:t>
            </a:r>
            <a:r>
              <a:rPr lang="ro-RO" dirty="0"/>
              <a:t> (scris tot în FORTRAN) este pus </a:t>
            </a:r>
            <a:r>
              <a:rPr lang="ro-RO"/>
              <a:t>la dispoziția </a:t>
            </a:r>
            <a:r>
              <a:rPr lang="ro-RO" dirty="0"/>
              <a:t>publicului;</a:t>
            </a: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3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C99F4D-586B-4F40-B95B-99A60589828F}" type="datetime1">
              <a:rPr lang="en-US" smtClean="0"/>
              <a:t>10/7/2019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940F54-31BD-4334-93D0-FC4F5DAD3D1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72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SPICE</a:t>
            </a:r>
            <a:endParaRPr lang="en-US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În 1985 apare </a:t>
            </a:r>
            <a:r>
              <a:rPr lang="ro-RO" b="1"/>
              <a:t>SPICE 3</a:t>
            </a:r>
            <a:r>
              <a:rPr lang="ro-RO"/>
              <a:t>, rescris în limbajul de programare C;</a:t>
            </a:r>
          </a:p>
          <a:p>
            <a:pPr eaLnBrk="1" hangingPunct="1"/>
            <a:r>
              <a:rPr lang="ro-RO"/>
              <a:t>Anii </a:t>
            </a:r>
            <a:r>
              <a:rPr lang="en-US"/>
              <a:t>’80</a:t>
            </a:r>
            <a:r>
              <a:rPr lang="ro-RO"/>
              <a:t> şi mai târziu:</a:t>
            </a:r>
          </a:p>
          <a:p>
            <a:pPr lvl="1" eaLnBrk="1" hangingPunct="1"/>
            <a:r>
              <a:rPr lang="ro-RO" sz="2200"/>
              <a:t>Apar versiuni comerciale - </a:t>
            </a:r>
            <a:r>
              <a:rPr lang="en-US" sz="2200"/>
              <a:t>HSPICE, IS_SPICE </a:t>
            </a:r>
            <a:r>
              <a:rPr lang="ro-RO" sz="2200"/>
              <a:t>şi</a:t>
            </a:r>
            <a:r>
              <a:rPr lang="en-US" sz="2200"/>
              <a:t> MICROCAP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MicroSim re</a:t>
            </a:r>
            <a:r>
              <a:rPr lang="ro-RO" sz="2200"/>
              <a:t>a</a:t>
            </a:r>
            <a:r>
              <a:rPr lang="en-US" sz="2200"/>
              <a:t>l</a:t>
            </a:r>
            <a:r>
              <a:rPr lang="ro-RO" sz="2200"/>
              <a:t>iz</a:t>
            </a:r>
            <a:r>
              <a:rPr lang="en-US" sz="2200"/>
              <a:t>ea</a:t>
            </a:r>
            <a:r>
              <a:rPr lang="ro-RO" sz="2200"/>
              <a:t>ză</a:t>
            </a:r>
            <a:r>
              <a:rPr lang="en-US" sz="2200"/>
              <a:t> PSPICE, </a:t>
            </a:r>
            <a:r>
              <a:rPr lang="ro-RO" sz="2200"/>
              <a:t>prima versiune </a:t>
            </a:r>
            <a:r>
              <a:rPr lang="en-US" sz="2200"/>
              <a:t>SPICE</a:t>
            </a:r>
            <a:r>
              <a:rPr lang="ro-RO" sz="2200"/>
              <a:t> pentru</a:t>
            </a:r>
            <a:r>
              <a:rPr lang="en-US" sz="2200"/>
              <a:t> PC</a:t>
            </a:r>
            <a:r>
              <a:rPr lang="ro-RO" sz="2200"/>
              <a:t>;</a:t>
            </a:r>
          </a:p>
          <a:p>
            <a:pPr lvl="1" eaLnBrk="1" hangingPunct="1"/>
            <a:r>
              <a:rPr lang="en-US" sz="2200"/>
              <a:t>Compani</a:t>
            </a:r>
            <a:r>
              <a:rPr lang="ro-RO" sz="2200"/>
              <a:t>ile</a:t>
            </a:r>
            <a:r>
              <a:rPr lang="en-US" sz="2200"/>
              <a:t> integr</a:t>
            </a:r>
            <a:r>
              <a:rPr lang="ro-RO" sz="2200"/>
              <a:t>e</a:t>
            </a:r>
            <a:r>
              <a:rPr lang="en-US" sz="2200"/>
              <a:t>a</a:t>
            </a:r>
            <a:r>
              <a:rPr lang="ro-RO" sz="2200"/>
              <a:t>ză</a:t>
            </a:r>
            <a:r>
              <a:rPr lang="en-US" sz="2200"/>
              <a:t> </a:t>
            </a:r>
            <a:r>
              <a:rPr lang="ro-RO" sz="2200"/>
              <a:t>versiunile de </a:t>
            </a:r>
            <a:r>
              <a:rPr lang="en-US" sz="2200"/>
              <a:t>SPICE </a:t>
            </a:r>
            <a:r>
              <a:rPr lang="ro-RO" sz="2200"/>
              <a:t>în pachetele de programe de desenare a circuitelor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Schematic</a:t>
            </a:r>
            <a:r>
              <a:rPr lang="ro-RO" sz="2200"/>
              <a:t> sau </a:t>
            </a:r>
            <a:r>
              <a:rPr lang="ro-RO" sz="2200" b="1"/>
              <a:t>Capture</a:t>
            </a:r>
            <a:r>
              <a:rPr lang="ro-RO" sz="2200"/>
              <a:t>) şi de proiectare a cablajelor imprimate</a:t>
            </a:r>
            <a:r>
              <a:rPr lang="en-US" sz="2200"/>
              <a:t> </a:t>
            </a:r>
            <a:r>
              <a:rPr lang="ro-RO" sz="2200"/>
              <a:t>(</a:t>
            </a:r>
            <a:r>
              <a:rPr lang="en-US" sz="2200" b="1"/>
              <a:t>Layout</a:t>
            </a:r>
            <a:r>
              <a:rPr lang="ro-RO" sz="2200"/>
              <a:t> sau </a:t>
            </a:r>
            <a:r>
              <a:rPr lang="ro-RO" sz="2200" b="1"/>
              <a:t>PCB Editor</a:t>
            </a:r>
            <a:r>
              <a:rPr lang="ro-RO" sz="2200"/>
              <a:t>).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8F5E5D-F5CC-473F-A99F-708BC44A2E03}" type="datetime1">
              <a:rPr lang="en-US" smtClean="0"/>
              <a:t>10/7/2019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F04D4-ABEF-42CC-9E34-AF9A3E1AC5F3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2" descr="http://bwrcs.eecs.berkeley.edu/Classes/IcBook/SPICE/saltnpp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2057400" cy="1038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87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poate face: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text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/>
              <a:t>prin precizarea tipului de componentă cu litere caracteristice (R, C, V, ...), a nodurilor din circuit între care este conectată componenta şi valoarea sau modelul Spice;</a:t>
            </a:r>
          </a:p>
          <a:p>
            <a:pPr marL="879475" lvl="1" indent="-514350">
              <a:buClr>
                <a:schemeClr val="tx1"/>
              </a:buClr>
              <a:buFont typeface="+mj-lt"/>
              <a:buAutoNum type="arabicPeriod"/>
            </a:pPr>
            <a:r>
              <a:rPr lang="ro-RO" sz="2400" b="1">
                <a:solidFill>
                  <a:srgbClr val="0070C0"/>
                </a:solidFill>
              </a:rPr>
              <a:t>în modul grafic</a:t>
            </a:r>
            <a:r>
              <a:rPr lang="ro-RO" sz="2400">
                <a:solidFill>
                  <a:srgbClr val="0070C0"/>
                </a:solidFill>
              </a:rPr>
              <a:t> </a:t>
            </a:r>
            <a:r>
              <a:rPr lang="ro-RO" sz="2400"/>
              <a:t>prin desenarea circuitului utilizând simbolurile din circuitele electrice şi electronice. Fiecare simbol poate avea ataşat modelul Spice şi amprenta necesară realizării cablajului imprimat (PCB footprint).</a:t>
            </a:r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Descrierea circuitelor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E7B4B-3CE7-4AFE-829E-E0FFD44D1897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820241-760F-4A3C-BC76-BC5C6EED4ED0}"/>
              </a:ext>
            </a:extLst>
          </p:cNvPr>
          <p:cNvGrpSpPr/>
          <p:nvPr/>
        </p:nvGrpSpPr>
        <p:grpSpPr>
          <a:xfrm>
            <a:off x="4267200" y="5383475"/>
            <a:ext cx="4577292" cy="1322125"/>
            <a:chOff x="990600" y="4114800"/>
            <a:chExt cx="8222173" cy="23749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A40E9B-19AB-4F22-BB5C-53B1B2F49664}"/>
                </a:ext>
              </a:extLst>
            </p:cNvPr>
            <p:cNvGrpSpPr/>
            <p:nvPr/>
          </p:nvGrpSpPr>
          <p:grpSpPr>
            <a:xfrm>
              <a:off x="990600" y="4114800"/>
              <a:ext cx="8222173" cy="1981200"/>
              <a:chOff x="990600" y="4419600"/>
              <a:chExt cx="8222173" cy="1981200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A2D653A3-B158-4E05-8A88-CED06A9B2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BCFB71B3-E31F-48DD-8562-F05130C27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550" y="4549593"/>
                <a:ext cx="4981223" cy="1161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1200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3" name="Right Arrow 11">
                <a:extLst>
                  <a:ext uri="{FF2B5EF4-FFF2-40B4-BE49-F238E27FC236}">
                    <a16:creationId xmlns:a16="http://schemas.microsoft.com/office/drawing/2014/main" id="{E11E0EDD-70A6-4044-8263-786144652DE3}"/>
                  </a:ext>
                </a:extLst>
              </p:cNvPr>
              <p:cNvSpPr/>
              <p:nvPr/>
            </p:nvSpPr>
            <p:spPr>
              <a:xfrm>
                <a:off x="3505200" y="5181600"/>
                <a:ext cx="4572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601BEA-5C73-42FA-9BB9-7E0A0AD0290F}"/>
                </a:ext>
              </a:extLst>
            </p:cNvPr>
            <p:cNvSpPr txBox="1"/>
            <p:nvPr/>
          </p:nvSpPr>
          <p:spPr>
            <a:xfrm>
              <a:off x="1142998" y="6019799"/>
              <a:ext cx="2362200" cy="4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100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 sz="1100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99532-74EA-4ECF-93D4-F923940A4D58}"/>
                </a:ext>
              </a:extLst>
            </p:cNvPr>
            <p:cNvSpPr txBox="1"/>
            <p:nvPr/>
          </p:nvSpPr>
          <p:spPr>
            <a:xfrm>
              <a:off x="4906172" y="5981008"/>
              <a:ext cx="2622365" cy="469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100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  <a:endParaRPr lang="en-US" sz="1100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989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Arhitectura programului SPICE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92B80-A3E5-4133-BF0E-8F47AAFD015C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7769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>
                <a:latin typeface="+mn-lt"/>
              </a:rPr>
              <a:t>Reprezintă </a:t>
            </a:r>
            <a:r>
              <a:rPr lang="vi-VN" sz="2400">
                <a:latin typeface="+mn-lt"/>
              </a:rPr>
              <a:t>interacțiunea dintre simulatorul PSPICE propriu-zis</a:t>
            </a:r>
            <a:r>
              <a:rPr lang="ro-RO" sz="2400">
                <a:latin typeface="+mn-lt"/>
              </a:rPr>
              <a:t> cu fişierele de intrare şi de ieşire: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>
                <a:latin typeface="+mn-lt"/>
              </a:rPr>
              <a:t>fişierele de intrare descriu circuitul şi conțin informațiile despre analizele ce urmează </a:t>
            </a:r>
            <a:r>
              <a:rPr lang="ro-RO" sz="2400">
                <a:latin typeface="+mn-lt"/>
              </a:rPr>
              <a:t>să fie </a:t>
            </a:r>
            <a:r>
              <a:rPr lang="vi-VN" sz="2400">
                <a:latin typeface="+mn-lt"/>
              </a:rPr>
              <a:t>efectua</a:t>
            </a:r>
            <a:r>
              <a:rPr lang="ro-RO" sz="2400">
                <a:latin typeface="+mn-lt"/>
              </a:rPr>
              <a:t>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>
                <a:latin typeface="+mn-lt"/>
              </a:rPr>
              <a:t>fişierele de ieşire conțin rezultatele simulării</a:t>
            </a:r>
            <a:r>
              <a:rPr lang="ro-RO" sz="2400">
                <a:latin typeface="+mn-lt"/>
              </a:rPr>
              <a:t>.</a:t>
            </a:r>
            <a:endParaRPr lang="en-US" sz="240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4022C-86C6-4998-85BE-C51D9ED5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76" y="1465082"/>
            <a:ext cx="33909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1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/>
              <a:t>Semestrul 1</a:t>
            </a:r>
            <a:endParaRPr lang="en-US" sz="4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AA86-D686-452A-88BC-86CC93DB6233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F71D-61EC-4734-85D2-0032AD0239C3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1888" y="2216948"/>
            <a:ext cx="289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F0"/>
                </a:solidFill>
              </a:rPr>
              <a:t>S</a:t>
            </a:r>
            <a:r>
              <a:rPr lang="ro-RO">
                <a:solidFill>
                  <a:srgbClr val="00B0F0"/>
                </a:solidFill>
              </a:rPr>
              <a:t>ărbători legale: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</a:rPr>
              <a:t>30 noiembrie (vineri)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solidFill>
                  <a:srgbClr val="00B0F0"/>
                </a:solidFill>
              </a:rPr>
              <a:t>1 Decembrie (sâmbătă)</a:t>
            </a:r>
            <a:endParaRPr lang="en-US">
              <a:solidFill>
                <a:srgbClr val="00B0F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618903-916B-4CB3-921E-FED5C869A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3430"/>
              </p:ext>
            </p:extLst>
          </p:nvPr>
        </p:nvGraphicFramePr>
        <p:xfrm>
          <a:off x="3429000" y="1487864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Săpt.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Data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Activitate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30.09</a:t>
                      </a:r>
                      <a:r>
                        <a:rPr lang="ro-RO" sz="1400" baseline="0">
                          <a:latin typeface="+mn-lt"/>
                        </a:rPr>
                        <a:t> – 4.10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Intro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7.10 – 11.10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14.10 – </a:t>
                      </a:r>
                      <a:r>
                        <a:rPr lang="en-US" sz="1400">
                          <a:latin typeface="+mn-lt"/>
                        </a:rPr>
                        <a:t>1</a:t>
                      </a:r>
                      <a:r>
                        <a:rPr lang="ro-RO" sz="1400">
                          <a:latin typeface="+mn-lt"/>
                        </a:rPr>
                        <a:t>8.10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21.10 – </a:t>
                      </a:r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5.10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8.10 – 1.11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4.11 – 8.11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11.11 – 15.11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L6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8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18.11 – 22.11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0070C0"/>
                          </a:solidFill>
                          <a:latin typeface="+mn-lt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25.11 – </a:t>
                      </a:r>
                      <a:r>
                        <a:rPr lang="ro-RO" sz="1400">
                          <a:solidFill>
                            <a:schemeClr val="tx1"/>
                          </a:solidFill>
                          <a:latin typeface="+mn-lt"/>
                        </a:rPr>
                        <a:t>29.11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rgbClr val="C00000"/>
                          </a:solidFill>
                          <a:latin typeface="+mn-lt"/>
                        </a:rPr>
                        <a:t>colocv.1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2.12 – 6.12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7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9.12 – 13.12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8</a:t>
                      </a:r>
                      <a:endParaRPr lang="en-US" sz="1400" b="1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16.12 – 20.12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L</a:t>
                      </a:r>
                      <a:r>
                        <a:rPr lang="en-US" sz="1400">
                          <a:latin typeface="+mn-lt"/>
                        </a:rPr>
                        <a:t>9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Vacanță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21.12 –</a:t>
                      </a:r>
                      <a:r>
                        <a:rPr lang="ro-RO" sz="1400" baseline="0">
                          <a:latin typeface="+mn-lt"/>
                        </a:rPr>
                        <a:t> 5.01.2020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Vacanță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6.01 – 10.01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L10 + </a:t>
                      </a:r>
                      <a:r>
                        <a:rPr lang="ro-RO" sz="1400" b="1">
                          <a:solidFill>
                            <a:srgbClr val="0070C0"/>
                          </a:solidFill>
                          <a:latin typeface="+mn-lt"/>
                        </a:rPr>
                        <a:t>recup.</a:t>
                      </a:r>
                      <a:endParaRPr lang="en-US" sz="1400" b="1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13.01 – 17.01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+mn-lt"/>
                        </a:rPr>
                        <a:t>colocv.2</a:t>
                      </a:r>
                      <a:endParaRPr lang="en-US" sz="1400" b="1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Sesiunea de iarnă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18.01 – 16.02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+mn-lt"/>
                        </a:rPr>
                        <a:t>4 săpt.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04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FF0000"/>
                </a:solidFill>
              </a:rPr>
              <a:t>descrierea tip text</a:t>
            </a:r>
            <a:r>
              <a:rPr lang="ro-RO"/>
              <a:t>, utilizatorul introduce lista </a:t>
            </a:r>
            <a:br>
              <a:rPr lang="ro-RO"/>
            </a:br>
            <a:r>
              <a:rPr lang="ro-RO"/>
              <a:t>de conexiuni (netlist) </a:t>
            </a:r>
            <a:r>
              <a:rPr lang="en-US"/>
              <a:t>=&gt; un fi</a:t>
            </a:r>
            <a:r>
              <a:rPr lang="ro-RO"/>
              <a:t>şier text salvat cu </a:t>
            </a:r>
            <a:br>
              <a:rPr lang="ro-RO"/>
            </a:br>
            <a:r>
              <a:rPr lang="ro-RO"/>
              <a:t>extensia </a:t>
            </a:r>
            <a:r>
              <a:rPr lang="ro-RO" b="1">
                <a:solidFill>
                  <a:srgbClr val="FF0000"/>
                </a:solidFill>
              </a:rPr>
              <a:t>.CIR</a:t>
            </a:r>
          </a:p>
          <a:p>
            <a:pPr eaLnBrk="1" hangingPunct="1"/>
            <a:r>
              <a:rPr lang="ro-RO"/>
              <a:t>În </a:t>
            </a:r>
            <a:r>
              <a:rPr lang="ro-RO" b="1">
                <a:solidFill>
                  <a:srgbClr val="0070C0"/>
                </a:solidFill>
              </a:rPr>
              <a:t>descrierea grafică </a:t>
            </a:r>
            <a:r>
              <a:rPr lang="en-US"/>
              <a:t>se desenea</a:t>
            </a:r>
            <a:r>
              <a:rPr lang="ro-RO"/>
              <a:t>ză schema cu ajutorul unor simboluri grafice iar apoi schema este convertită în netlist</a:t>
            </a:r>
            <a:r>
              <a:rPr lang="en-US"/>
              <a:t>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35E74AD-09E9-44DE-8BFE-7218E367F02D}" type="datetime1">
              <a:rPr lang="en-US" smtClean="0"/>
              <a:t>10/7/2019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4431268"/>
            <a:ext cx="7391400" cy="2274332"/>
            <a:chOff x="990600" y="4114800"/>
            <a:chExt cx="7391400" cy="2274332"/>
          </a:xfrm>
        </p:grpSpPr>
        <p:grpSp>
          <p:nvGrpSpPr>
            <p:cNvPr id="2" name="Group 1"/>
            <p:cNvGrpSpPr/>
            <p:nvPr/>
          </p:nvGrpSpPr>
          <p:grpSpPr>
            <a:xfrm>
              <a:off x="990600" y="4114800"/>
              <a:ext cx="7391400" cy="1981200"/>
              <a:chOff x="990600" y="4419600"/>
              <a:chExt cx="7391400" cy="1981200"/>
            </a:xfrm>
          </p:grpSpPr>
          <p:pic>
            <p:nvPicPr>
              <p:cNvPr id="1332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90600" y="4419600"/>
                <a:ext cx="2231337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22" name="TextBox 8"/>
              <p:cNvSpPr txBox="1">
                <a:spLocks noChangeArrowheads="1"/>
              </p:cNvSpPr>
              <p:nvPr/>
            </p:nvSpPr>
            <p:spPr bwMode="auto">
              <a:xfrm>
                <a:off x="4343400" y="4800600"/>
                <a:ext cx="40386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V_V1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0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DC 0Vdc AC 1Vac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C_C1 IN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OUT 1n  </a:t>
                </a:r>
              </a:p>
              <a:p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R_R1 OUT 0  </a:t>
                </a:r>
                <a:r>
                  <a:rPr lang="ro-RO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2060"/>
                    </a:solidFill>
                    <a:latin typeface="Courier New" pitchFamily="49" charset="0"/>
                    <a:cs typeface="Courier New" pitchFamily="49" charset="0"/>
                  </a:rPr>
                  <a:t>1k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505200" y="5181600"/>
                <a:ext cx="457200" cy="152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43000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0070C0"/>
                  </a:solidFill>
                  <a:latin typeface="UT Sans" panose="00000500000000000000" pitchFamily="50" charset="0"/>
                </a:rPr>
                <a:t>Descriere grafică</a:t>
              </a:r>
              <a:endParaRPr lang="en-US">
                <a:solidFill>
                  <a:srgbClr val="0070C0"/>
                </a:solidFill>
                <a:latin typeface="UT Sans" panose="00000500000000000000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8368" y="60198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solidFill>
                    <a:srgbClr val="FF0000"/>
                  </a:solidFill>
                  <a:latin typeface="UT Sans" panose="00000500000000000000" pitchFamily="50" charset="0"/>
                </a:rPr>
                <a:t>Descriere tip text</a:t>
              </a:r>
              <a:endParaRPr lang="en-US">
                <a:solidFill>
                  <a:srgbClr val="FF0000"/>
                </a:solidFill>
                <a:latin typeface="UT Sans" panose="00000500000000000000" pitchFamily="50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74470-1A4D-4EAB-8F74-A5E5D208F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06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1</a:t>
            </a:r>
            <a:r>
              <a:rPr lang="en-US" b="1"/>
              <a:t> – </a:t>
            </a:r>
            <a:r>
              <a:rPr lang="ro-RO" b="1">
                <a:solidFill>
                  <a:srgbClr val="00B0F0"/>
                </a:solidFill>
              </a:rPr>
              <a:t>Observație</a:t>
            </a:r>
            <a:endParaRPr lang="ro-RO">
              <a:solidFill>
                <a:srgbClr val="00B0F0"/>
              </a:solidFill>
            </a:endParaRPr>
          </a:p>
          <a:p>
            <a:pPr eaLnBrk="1" hangingPunct="1"/>
            <a:r>
              <a:rPr lang="ro-RO"/>
              <a:t>Dacă utilizatorul NU denumește nodurile (de exemplu </a:t>
            </a:r>
            <a:r>
              <a:rPr lang="ro-RO">
                <a:solidFill>
                  <a:srgbClr val="FF0000"/>
                </a:solidFill>
              </a:rPr>
              <a:t>in</a:t>
            </a:r>
            <a:r>
              <a:rPr lang="ro-RO"/>
              <a:t>, respectiv </a:t>
            </a:r>
            <a:r>
              <a:rPr lang="ro-RO">
                <a:solidFill>
                  <a:srgbClr val="FF0000"/>
                </a:solidFill>
              </a:rPr>
              <a:t>out</a:t>
            </a:r>
            <a:r>
              <a:rPr lang="ro-RO"/>
              <a:t>), atunci </a:t>
            </a:r>
            <a:r>
              <a:rPr lang="ro-RO">
                <a:solidFill>
                  <a:srgbClr val="7030A0"/>
                </a:solidFill>
              </a:rPr>
              <a:t>OrCAD Capture </a:t>
            </a:r>
            <a:r>
              <a:rPr lang="ro-RO"/>
              <a:t>numerotează nodurile automat.</a:t>
            </a:r>
          </a:p>
          <a:p>
            <a:pPr eaLnBrk="1" hangingPunct="1"/>
            <a:r>
              <a:rPr lang="ro-RO" u="sng">
                <a:solidFill>
                  <a:srgbClr val="FF0000"/>
                </a:solidFill>
              </a:rPr>
              <a:t>Dezavantajul</a:t>
            </a:r>
            <a:r>
              <a:rPr lang="ro-RO">
                <a:solidFill>
                  <a:srgbClr val="FF0000"/>
                </a:solidFill>
              </a:rPr>
              <a:t> numerotării automate: utilizatorul nu are control clar asupra denumirii nodurilor.</a:t>
            </a:r>
          </a:p>
        </p:txBody>
      </p:sp>
      <p:sp>
        <p:nvSpPr>
          <p:cNvPr id="13315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4F8A8B-60FF-4B22-BBF3-10223C3B1D86}" type="datetime1">
              <a:rPr lang="en-US" smtClean="0"/>
              <a:t>10/7/2019</a:t>
            </a:fld>
            <a:endParaRPr lang="en-US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D54555-F954-443B-9DD6-2A043A1A5D3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81000"/>
            <a:ext cx="1752600" cy="155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152400" y="4419600"/>
            <a:ext cx="8839200" cy="2286000"/>
            <a:chOff x="76200" y="4038600"/>
            <a:chExt cx="8991600" cy="2286000"/>
          </a:xfrm>
        </p:grpSpPr>
        <p:sp>
          <p:nvSpPr>
            <p:cNvPr id="12" name="TextBox 11"/>
            <p:cNvSpPr txBox="1"/>
            <p:nvPr/>
          </p:nvSpPr>
          <p:spPr>
            <a:xfrm>
              <a:off x="4724400" y="4341674"/>
              <a:ext cx="4343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030A0"/>
                  </a:solidFill>
                </a:rPr>
                <a:t>****     CIRCUIT DESCRIPTION</a:t>
              </a:r>
              <a:endParaRPr lang="ro-RO" b="1">
                <a:solidFill>
                  <a:srgbClr val="7030A0"/>
                </a:solidFill>
              </a:endParaRPr>
            </a:p>
            <a:p>
              <a:endParaRPr lang="ro-RO" b="1">
                <a:solidFill>
                  <a:srgbClr val="7030A0"/>
                </a:solidFill>
              </a:endParaRPr>
            </a:p>
            <a:p>
              <a:r>
                <a:rPr lang="pt-BR" b="1">
                  <a:solidFill>
                    <a:srgbClr val="7030A0"/>
                  </a:solidFill>
                </a:rPr>
                <a:t>R_R1         0 N00969  1k 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V_V1         N00959 0 DC 0Vdc AC 1Vac </a:t>
              </a:r>
            </a:p>
            <a:p>
              <a:r>
                <a:rPr lang="pt-BR" b="1">
                  <a:solidFill>
                    <a:srgbClr val="7030A0"/>
                  </a:solidFill>
                </a:rPr>
                <a:t>C_C1         N00959 N00969  1n</a:t>
              </a:r>
              <a:endParaRPr lang="ro-RO" b="1">
                <a:solidFill>
                  <a:srgbClr val="7030A0"/>
                </a:solidFill>
              </a:endParaRPr>
            </a:p>
            <a:p>
              <a:r>
                <a:rPr lang="en-US" b="1">
                  <a:solidFill>
                    <a:srgbClr val="7030A0"/>
                  </a:solidFill>
                </a:rPr>
                <a:t>.END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810000" y="5029200"/>
              <a:ext cx="762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38600"/>
              <a:ext cx="4288221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7162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2</a:t>
            </a:r>
            <a:r>
              <a:rPr lang="ro-RO"/>
              <a:t> - </a:t>
            </a:r>
            <a:r>
              <a:rPr lang="ro-RO" b="1">
                <a:solidFill>
                  <a:srgbClr val="FF0000"/>
                </a:solidFill>
              </a:rPr>
              <a:t>Rularea simulării</a:t>
            </a:r>
          </a:p>
          <a:p>
            <a:r>
              <a:rPr lang="ro-RO"/>
              <a:t>SPICE citeşte fişierul netlist şi efectuează </a:t>
            </a:r>
            <a:br>
              <a:rPr lang="ro-RO"/>
            </a:br>
            <a:r>
              <a:rPr lang="ro-RO"/>
              <a:t>analizele cerute;</a:t>
            </a:r>
          </a:p>
          <a:p>
            <a:r>
              <a:rPr lang="ro-RO"/>
              <a:t>Rezultatele sunt puse:</a:t>
            </a:r>
          </a:p>
          <a:p>
            <a:pPr lvl="1"/>
            <a:r>
              <a:rPr lang="ro-RO" sz="2400"/>
              <a:t>într-un fişier tip text cu extensia </a:t>
            </a:r>
            <a:r>
              <a:rPr lang="en-US" sz="2400" b="1">
                <a:solidFill>
                  <a:srgbClr val="FF0000"/>
                </a:solidFill>
              </a:rPr>
              <a:t>*.OUT</a:t>
            </a:r>
            <a:r>
              <a:rPr lang="en-US" sz="2400"/>
              <a:t> </a:t>
            </a:r>
            <a:r>
              <a:rPr lang="ro-RO" sz="2400"/>
              <a:t>numit</a:t>
            </a:r>
            <a:r>
              <a:rPr lang="ro-RO" sz="3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o-RO" sz="2400"/>
              <a:t>FIŞIER DE IEŞIRE</a:t>
            </a:r>
          </a:p>
          <a:p>
            <a:pPr lvl="1"/>
            <a:r>
              <a:rPr lang="ro-RO" sz="2400"/>
              <a:t>într-un fişier binar de date, având extensia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*.DAT</a:t>
            </a:r>
            <a:r>
              <a:rPr lang="ro-RO" sz="2400"/>
              <a:t>, care permite reprezentarea grafică a oricărei tensiuni din nodurile circuitului, respectiv a oricărui curent din laturile circuitului, dacă analizele cerute necesită reprezentare grafică.</a:t>
            </a:r>
            <a:endParaRPr lang="en-US" sz="2400"/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AB69386-CF27-4FD6-836B-10A645E45D53}" type="datetime1">
              <a:rPr lang="en-US" smtClean="0"/>
              <a:t>10/7/2019</a:t>
            </a:fld>
            <a:endParaRPr lang="en-US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445290-02A4-4E7A-BC82-2406A23642F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558AC-FC84-4CCB-A2EB-6FEC2E5F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7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o-RO" b="1" u="sng"/>
              <a:t>Pasul 3</a:t>
            </a:r>
            <a:r>
              <a:rPr lang="ro-RO"/>
              <a:t> - </a:t>
            </a:r>
            <a:r>
              <a:rPr lang="ro-RO" b="1">
                <a:solidFill>
                  <a:srgbClr val="FF0000"/>
                </a:solidFill>
              </a:rPr>
              <a:t>Vizualizarea rezultatelor simulării</a:t>
            </a:r>
          </a:p>
          <a:p>
            <a:r>
              <a:rPr lang="ro-RO" sz="2200"/>
              <a:t>Se face în fişierul de ieşire (*.OUT), în format tip text, </a:t>
            </a:r>
            <a:br>
              <a:rPr lang="en-US" sz="2200"/>
            </a:br>
            <a:r>
              <a:rPr lang="ro-RO" sz="2200"/>
              <a:t>indiferent dacă descrierea circuitului este în modul </a:t>
            </a:r>
            <a:br>
              <a:rPr lang="ro-RO" sz="2200"/>
            </a:br>
            <a:r>
              <a:rPr lang="ro-RO" sz="2200"/>
              <a:t>text sau în modul grafic;</a:t>
            </a:r>
          </a:p>
          <a:p>
            <a:r>
              <a:rPr lang="ro-RO" sz="2200"/>
              <a:t>Vizualizarea grafică a formelor de undă rezultate şi cuprinse în fişierele de tipul *.DAT (postprocesarea grafică). Se poate spune că SPICE dispune de un “osciloscop soft” pentru vizualizarea formelor de undă.</a:t>
            </a:r>
            <a:endParaRPr lang="en-US" sz="2200"/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06DD99-AF65-48D2-83CA-664911750A87}" type="datetime1">
              <a:rPr lang="en-US" smtClean="0"/>
              <a:t>10/7/2019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7460B7-9E13-4783-B598-9C74256F105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Cum lucrează SPICE?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609600" y="5360121"/>
            <a:ext cx="838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524000" y="5105400"/>
            <a:ext cx="63488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+mn-lt"/>
              </a:rPr>
              <a:t>Buton care permite vizualizarea fi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ierului de ie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ş</a:t>
            </a:r>
            <a:r>
              <a:rPr lang="en-US" sz="2000">
                <a:solidFill>
                  <a:srgbClr val="7030A0"/>
                </a:solidFill>
                <a:latin typeface="+mn-lt"/>
              </a:rPr>
              <a:t>ire *.OUT</a:t>
            </a:r>
            <a:r>
              <a:rPr lang="ro-RO" sz="2000">
                <a:solidFill>
                  <a:srgbClr val="7030A0"/>
                </a:solidFill>
                <a:latin typeface="+mn-lt"/>
              </a:rPr>
              <a:t> (în fereastra de postprocesare grafică)</a:t>
            </a:r>
            <a:endParaRPr lang="en-US" sz="200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52265"/>
            <a:ext cx="304800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465115-FBCF-4878-965A-EF58C9C03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59" y="381000"/>
            <a:ext cx="1746441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4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72E709-4648-40B7-8915-92E235AFE2C1}" type="datetime1">
              <a:rPr lang="en-US" smtClean="0"/>
              <a:t>10/7/2019</a:t>
            </a:fld>
            <a:endParaRPr lang="en-US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77F7DC-E542-4E29-BD95-D14A0C61575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6390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2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4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/>
            </a:pPr>
            <a:r>
              <a:rPr lang="en-US" sz="2400">
                <a:latin typeface="+mn-lt"/>
              </a:rPr>
              <a:t>Esența SPICE o constituie </a:t>
            </a:r>
            <a:r>
              <a:rPr lang="en-US" sz="2400" b="1">
                <a:solidFill>
                  <a:srgbClr val="C00000"/>
                </a:solidFill>
                <a:latin typeface="+mn-lt"/>
              </a:rPr>
              <a:t>analiza nodală</a:t>
            </a:r>
            <a:r>
              <a:rPr lang="en-US" sz="240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>
                <a:latin typeface="+mn-lt"/>
              </a:rPr>
              <a:t>(blocurile 3 şi 4) realizată prin definirea matricei nodale şi prin rezolvarea ecuațiilor nodale ale circuitului pentru tensiuni.</a:t>
            </a:r>
          </a:p>
        </p:txBody>
      </p:sp>
      <p:sp>
        <p:nvSpPr>
          <p:cNvPr id="16395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6396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6398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399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0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1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2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3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4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5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6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7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8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09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0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6438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1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2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3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4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5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6416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6436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417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18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19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0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1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22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3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4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5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426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27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28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29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0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1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6432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433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434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35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397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7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6CEF28-BC96-44EA-AD13-939413AF17EC}" type="datetime1">
              <a:rPr lang="en-US" smtClean="0"/>
              <a:t>10/7/2019</a:t>
            </a:fld>
            <a:endParaRPr lang="en-US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B06EC1-F2F2-4E1C-A804-1408409A0A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Algoritmul SPICE</a:t>
            </a:r>
            <a:endParaRPr lang="en-US"/>
          </a:p>
        </p:txBody>
      </p:sp>
      <p:sp>
        <p:nvSpPr>
          <p:cNvPr id="17414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6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8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3888" indent="-514350">
              <a:buFont typeface="Lucida Sans Unicode" pitchFamily="34" charset="0"/>
              <a:buAutoNum type="arabicPeriod" startAt="2"/>
            </a:pPr>
            <a:r>
              <a:rPr lang="en-US" sz="2400">
                <a:latin typeface="+mn-lt"/>
              </a:rPr>
              <a:t>Bucla interioară (2 - 6) găseşte soluția pentru </a:t>
            </a:r>
            <a:r>
              <a:rPr lang="en-US" sz="2400" b="1">
                <a:latin typeface="+mn-lt"/>
              </a:rPr>
              <a:t>circuitele neliniare</a:t>
            </a:r>
            <a:r>
              <a:rPr lang="en-US" sz="2400">
                <a:latin typeface="+mn-lt"/>
              </a:rPr>
              <a:t>. Dispozitivele neliniare se înlocuiesc prin modele echivalente liniare. Se efectuează mai multe </a:t>
            </a:r>
            <a:r>
              <a:rPr lang="en-US" sz="2400" b="1">
                <a:latin typeface="+mn-lt"/>
              </a:rPr>
              <a:t>iterații</a:t>
            </a:r>
            <a:r>
              <a:rPr lang="en-US" sz="2400">
                <a:latin typeface="+mn-lt"/>
              </a:rPr>
              <a:t> până când calculele </a:t>
            </a:r>
            <a:r>
              <a:rPr lang="en-US" sz="2400" b="1">
                <a:latin typeface="+mn-lt"/>
              </a:rPr>
              <a:t>converg</a:t>
            </a:r>
            <a:r>
              <a:rPr lang="en-US" sz="2400">
                <a:latin typeface="+mn-lt"/>
              </a:rPr>
              <a:t> spre o soluție.</a:t>
            </a:r>
          </a:p>
        </p:txBody>
      </p:sp>
      <p:sp>
        <p:nvSpPr>
          <p:cNvPr id="17419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7420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7422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3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4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5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6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7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8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29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0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1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2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33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34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7462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35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9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7440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7460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7441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3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4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45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46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7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8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49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450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1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2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3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4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5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456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457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58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459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7421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47D053-04D4-40B1-94FE-769CFB1FB14A}" type="datetime1">
              <a:rPr lang="en-US" smtClean="0"/>
              <a:t>10/7/2019</a:t>
            </a:fld>
            <a:endParaRPr lang="en-US"/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BD11E4E-2866-4DF8-AFDD-3756856ADE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Algoritmul SPICE</a:t>
            </a:r>
            <a:endParaRPr lang="en-US">
              <a:latin typeface="+mn-lt"/>
            </a:endParaRPr>
          </a:p>
        </p:txBody>
      </p:sp>
      <p:sp>
        <p:nvSpPr>
          <p:cNvPr id="18438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0" name="Rectangle 9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Rectangle 119"/>
          <p:cNvSpPr>
            <a:spLocks noChangeArrowheads="1"/>
          </p:cNvSpPr>
          <p:nvPr/>
        </p:nvSpPr>
        <p:spPr bwMode="auto">
          <a:xfrm>
            <a:off x="0" y="521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442" name="TextBox 90"/>
          <p:cNvSpPr txBox="1">
            <a:spLocks noChangeArrowheads="1"/>
          </p:cNvSpPr>
          <p:nvPr/>
        </p:nvSpPr>
        <p:spPr bwMode="auto">
          <a:xfrm>
            <a:off x="4724400" y="1600200"/>
            <a:ext cx="419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Lucida Sans Unicode" pitchFamily="34" charset="0"/>
              <a:buAutoNum type="arabicPeriod" startAt="3"/>
            </a:pPr>
            <a:r>
              <a:rPr lang="en-US" sz="2400">
                <a:latin typeface="+mn-lt"/>
              </a:rPr>
              <a:t>Bucla exterioară (7 - 9), împreună cu bucla interioară, realizează o </a:t>
            </a:r>
            <a:r>
              <a:rPr lang="en-US" sz="2400" b="1">
                <a:latin typeface="+mn-lt"/>
              </a:rPr>
              <a:t>analiză în timp</a:t>
            </a:r>
            <a:r>
              <a:rPr lang="en-US" sz="2400">
                <a:latin typeface="+mn-lt"/>
              </a:rPr>
              <a:t> </a:t>
            </a:r>
            <a:r>
              <a:rPr lang="ro-RO" sz="2400">
                <a:latin typeface="+mn-lt"/>
              </a:rPr>
              <a:t>(în cazul </a:t>
            </a:r>
            <a:r>
              <a:rPr lang="en-US" sz="2400">
                <a:latin typeface="+mn-lt"/>
              </a:rPr>
              <a:t>pre</a:t>
            </a:r>
            <a:r>
              <a:rPr lang="ro-RO" sz="2400">
                <a:latin typeface="+mn-lt"/>
              </a:rPr>
              <a:t>z</a:t>
            </a:r>
            <a:r>
              <a:rPr lang="en-US" sz="2400">
                <a:latin typeface="+mn-lt"/>
              </a:rPr>
              <a:t>ent</a:t>
            </a:r>
            <a:r>
              <a:rPr lang="ro-RO" sz="2400">
                <a:latin typeface="+mn-lt"/>
              </a:rPr>
              <a:t>at) </a:t>
            </a:r>
            <a:r>
              <a:rPr lang="en-US" sz="2400">
                <a:latin typeface="+mn-lt"/>
              </a:rPr>
              <a:t>creând modele liniare echivalente pentru componentele acumulatoare de energie </a:t>
            </a:r>
            <a:r>
              <a:rPr lang="ro-RO" sz="2400">
                <a:latin typeface="+mn-lt"/>
              </a:rPr>
              <a:t>(</a:t>
            </a:r>
            <a:r>
              <a:rPr lang="en-US" sz="2400">
                <a:latin typeface="+mn-lt"/>
              </a:rPr>
              <a:t>capacitoare şi inductoare</a:t>
            </a:r>
            <a:r>
              <a:rPr lang="ro-RO" sz="2400">
                <a:latin typeface="+mn-lt"/>
              </a:rPr>
              <a:t>)</a:t>
            </a:r>
            <a:r>
              <a:rPr lang="en-US" sz="2400">
                <a:latin typeface="+mn-lt"/>
              </a:rPr>
              <a:t> şi alegând cele mai bune puncte de timp.</a:t>
            </a:r>
          </a:p>
        </p:txBody>
      </p:sp>
      <p:sp>
        <p:nvSpPr>
          <p:cNvPr id="18443" name="Rectangle 1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8444" name="Group 120"/>
          <p:cNvGrpSpPr>
            <a:grpSpLocks/>
          </p:cNvGrpSpPr>
          <p:nvPr/>
        </p:nvGrpSpPr>
        <p:grpSpPr bwMode="auto">
          <a:xfrm>
            <a:off x="381000" y="1711325"/>
            <a:ext cx="4284663" cy="4765675"/>
            <a:chOff x="2187" y="2697"/>
            <a:chExt cx="6748" cy="7506"/>
          </a:xfrm>
        </p:grpSpPr>
        <p:sp>
          <p:nvSpPr>
            <p:cNvPr id="18446" name="Text Box 162"/>
            <p:cNvSpPr txBox="1">
              <a:spLocks noChangeArrowheads="1"/>
            </p:cNvSpPr>
            <p:nvPr/>
          </p:nvSpPr>
          <p:spPr bwMode="auto">
            <a:xfrm>
              <a:off x="6496" y="287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7" name="Text Box 161"/>
            <p:cNvSpPr txBox="1">
              <a:spLocks noChangeArrowheads="1"/>
            </p:cNvSpPr>
            <p:nvPr/>
          </p:nvSpPr>
          <p:spPr bwMode="auto">
            <a:xfrm>
              <a:off x="6188" y="328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8" name="Text Box 160"/>
            <p:cNvSpPr txBox="1">
              <a:spLocks noChangeArrowheads="1"/>
            </p:cNvSpPr>
            <p:nvPr/>
          </p:nvSpPr>
          <p:spPr bwMode="auto">
            <a:xfrm>
              <a:off x="6390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49" name="Text Box 159"/>
            <p:cNvSpPr txBox="1">
              <a:spLocks noChangeArrowheads="1"/>
            </p:cNvSpPr>
            <p:nvPr/>
          </p:nvSpPr>
          <p:spPr bwMode="auto">
            <a:xfrm>
              <a:off x="6188" y="5618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0" name="Text Box 158"/>
            <p:cNvSpPr txBox="1">
              <a:spLocks noChangeArrowheads="1"/>
            </p:cNvSpPr>
            <p:nvPr/>
          </p:nvSpPr>
          <p:spPr bwMode="auto">
            <a:xfrm>
              <a:off x="6724" y="6583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1" name="Text Box 157"/>
            <p:cNvSpPr txBox="1">
              <a:spLocks noChangeArrowheads="1"/>
            </p:cNvSpPr>
            <p:nvPr/>
          </p:nvSpPr>
          <p:spPr bwMode="auto">
            <a:xfrm>
              <a:off x="4524" y="4375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2" name="Text Box 156"/>
            <p:cNvSpPr txBox="1">
              <a:spLocks noChangeArrowheads="1"/>
            </p:cNvSpPr>
            <p:nvPr/>
          </p:nvSpPr>
          <p:spPr bwMode="auto">
            <a:xfrm>
              <a:off x="5888" y="7581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3" name="Text Box 155"/>
            <p:cNvSpPr txBox="1">
              <a:spLocks noChangeArrowheads="1"/>
            </p:cNvSpPr>
            <p:nvPr/>
          </p:nvSpPr>
          <p:spPr bwMode="auto">
            <a:xfrm>
              <a:off x="6861" y="8612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4" name="Text Box 154"/>
            <p:cNvSpPr txBox="1">
              <a:spLocks noChangeArrowheads="1"/>
            </p:cNvSpPr>
            <p:nvPr/>
          </p:nvSpPr>
          <p:spPr bwMode="auto">
            <a:xfrm>
              <a:off x="6801" y="2697"/>
              <a:ext cx="1362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inițial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de funcționare 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5" name="Text Box 153"/>
            <p:cNvSpPr txBox="1">
              <a:spLocks noChangeArrowheads="1"/>
            </p:cNvSpPr>
            <p:nvPr/>
          </p:nvSpPr>
          <p:spPr bwMode="auto">
            <a:xfrm>
              <a:off x="6497" y="3472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liniare asociate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componentelor neliniare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6" name="Text Box 152"/>
            <p:cNvSpPr txBox="1">
              <a:spLocks noChangeArrowheads="1"/>
            </p:cNvSpPr>
            <p:nvPr/>
          </p:nvSpPr>
          <p:spPr bwMode="auto">
            <a:xfrm>
              <a:off x="6497" y="4559"/>
              <a:ext cx="2090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Completarea matricei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cu conductanțe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şi curenți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600">
                  <a:ea typeface="Calibri" pitchFamily="34" charset="0"/>
                  <a:cs typeface="Times New Roman" pitchFamily="18" charset="0"/>
                </a:rPr>
                <a:t>x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=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57" name="Text Box 151"/>
            <p:cNvSpPr txBox="1">
              <a:spLocks noChangeArrowheads="1"/>
            </p:cNvSpPr>
            <p:nvPr/>
          </p:nvSpPr>
          <p:spPr bwMode="auto">
            <a:xfrm>
              <a:off x="6497" y="5618"/>
              <a:ext cx="209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Rezolvarea ecuațiilor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nodale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pentru </a:t>
              </a:r>
              <a:r>
                <a:rPr lang="ro-RO" sz="800" b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58" name="Group 148"/>
            <p:cNvGrpSpPr>
              <a:grpSpLocks/>
            </p:cNvGrpSpPr>
            <p:nvPr/>
          </p:nvGrpSpPr>
          <p:grpSpPr bwMode="auto">
            <a:xfrm>
              <a:off x="6625" y="6521"/>
              <a:ext cx="1764" cy="946"/>
              <a:chOff x="7624" y="4122"/>
              <a:chExt cx="1764" cy="946"/>
            </a:xfrm>
          </p:grpSpPr>
          <p:sp>
            <p:nvSpPr>
              <p:cNvPr id="18486" name="AutoShape 150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Text Box 149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Convergență?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59" name="AutoShape 147"/>
            <p:cNvCxnSpPr>
              <a:cxnSpLocks noChangeShapeType="1"/>
            </p:cNvCxnSpPr>
            <p:nvPr/>
          </p:nvCxnSpPr>
          <p:spPr bwMode="auto">
            <a:xfrm>
              <a:off x="7472" y="3261"/>
              <a:ext cx="0" cy="2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0" name="AutoShape 146"/>
            <p:cNvCxnSpPr>
              <a:cxnSpLocks noChangeShapeType="1"/>
            </p:cNvCxnSpPr>
            <p:nvPr/>
          </p:nvCxnSpPr>
          <p:spPr bwMode="auto">
            <a:xfrm>
              <a:off x="7472" y="4277"/>
              <a:ext cx="0" cy="2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1" name="AutoShape 145"/>
            <p:cNvCxnSpPr>
              <a:cxnSpLocks noChangeShapeType="1"/>
            </p:cNvCxnSpPr>
            <p:nvPr/>
          </p:nvCxnSpPr>
          <p:spPr bwMode="auto">
            <a:xfrm>
              <a:off x="7472" y="5364"/>
              <a:ext cx="0" cy="2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2" name="AutoShape 144"/>
            <p:cNvCxnSpPr>
              <a:cxnSpLocks noChangeShapeType="1"/>
            </p:cNvCxnSpPr>
            <p:nvPr/>
          </p:nvCxnSpPr>
          <p:spPr bwMode="auto">
            <a:xfrm>
              <a:off x="7500" y="6338"/>
              <a:ext cx="0" cy="1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3" name="Text Box 143"/>
            <p:cNvSpPr txBox="1">
              <a:spLocks noChangeArrowheads="1"/>
            </p:cNvSpPr>
            <p:nvPr/>
          </p:nvSpPr>
          <p:spPr bwMode="auto">
            <a:xfrm>
              <a:off x="6189" y="7666"/>
              <a:ext cx="2746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pasului de timp h(n)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Calcularea punctului de timp următor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t(n+1)=t(n)+h(n+1)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18464" name="Group 140"/>
            <p:cNvGrpSpPr>
              <a:grpSpLocks/>
            </p:cNvGrpSpPr>
            <p:nvPr/>
          </p:nvGrpSpPr>
          <p:grpSpPr bwMode="auto">
            <a:xfrm>
              <a:off x="6724" y="8612"/>
              <a:ext cx="1764" cy="946"/>
              <a:chOff x="7624" y="4122"/>
              <a:chExt cx="1764" cy="946"/>
            </a:xfrm>
          </p:grpSpPr>
          <p:sp>
            <p:nvSpPr>
              <p:cNvPr id="18484" name="AutoShape 142"/>
              <p:cNvSpPr>
                <a:spLocks noChangeArrowheads="1"/>
              </p:cNvSpPr>
              <p:nvPr/>
            </p:nvSpPr>
            <p:spPr bwMode="auto">
              <a:xfrm>
                <a:off x="7624" y="4122"/>
                <a:ext cx="1764" cy="946"/>
              </a:xfrm>
              <a:prstGeom prst="diamond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Text Box 141"/>
              <p:cNvSpPr txBox="1">
                <a:spLocks noChangeArrowheads="1"/>
              </p:cNvSpPr>
              <p:nvPr/>
            </p:nvSpPr>
            <p:spPr bwMode="auto">
              <a:xfrm>
                <a:off x="7919" y="4489"/>
                <a:ext cx="1144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/>
                <a:r>
                  <a:rPr lang="ro-RO" sz="80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Terminare timp?</a:t>
                </a:r>
                <a:endParaRPr lang="ro-RO"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8465" name="AutoShape 139"/>
            <p:cNvCxnSpPr>
              <a:cxnSpLocks noChangeShapeType="1"/>
            </p:cNvCxnSpPr>
            <p:nvPr/>
          </p:nvCxnSpPr>
          <p:spPr bwMode="auto">
            <a:xfrm>
              <a:off x="7500" y="7467"/>
              <a:ext cx="0" cy="1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66" name="AutoShape 138"/>
            <p:cNvCxnSpPr>
              <a:cxnSpLocks noChangeShapeType="1"/>
            </p:cNvCxnSpPr>
            <p:nvPr/>
          </p:nvCxnSpPr>
          <p:spPr bwMode="auto">
            <a:xfrm>
              <a:off x="7585" y="8414"/>
              <a:ext cx="0" cy="1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7" name="Text Box 137"/>
            <p:cNvSpPr txBox="1">
              <a:spLocks noChangeArrowheads="1"/>
            </p:cNvSpPr>
            <p:nvPr/>
          </p:nvSpPr>
          <p:spPr bwMode="auto">
            <a:xfrm>
              <a:off x="7254" y="9834"/>
              <a:ext cx="783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STOP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68" name="AutoShape 136"/>
            <p:cNvCxnSpPr>
              <a:cxnSpLocks noChangeShapeType="1"/>
            </p:cNvCxnSpPr>
            <p:nvPr/>
          </p:nvCxnSpPr>
          <p:spPr bwMode="auto">
            <a:xfrm>
              <a:off x="7585" y="9558"/>
              <a:ext cx="1" cy="2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69" name="Text Box 135"/>
            <p:cNvSpPr txBox="1">
              <a:spLocks noChangeArrowheads="1"/>
            </p:cNvSpPr>
            <p:nvPr/>
          </p:nvSpPr>
          <p:spPr bwMode="auto">
            <a:xfrm>
              <a:off x="4524" y="4651"/>
              <a:ext cx="1732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Alegerea unui nou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punct de funcționare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70" name="AutoShape 134"/>
            <p:cNvCxnSpPr>
              <a:cxnSpLocks noChangeShapeType="1"/>
            </p:cNvCxnSpPr>
            <p:nvPr/>
          </p:nvCxnSpPr>
          <p:spPr bwMode="auto">
            <a:xfrm flipV="1">
              <a:off x="5338" y="5246"/>
              <a:ext cx="1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1" name="AutoShape 133"/>
            <p:cNvCxnSpPr>
              <a:cxnSpLocks noChangeShapeType="1"/>
            </p:cNvCxnSpPr>
            <p:nvPr/>
          </p:nvCxnSpPr>
          <p:spPr bwMode="auto">
            <a:xfrm flipV="1">
              <a:off x="5339" y="3812"/>
              <a:ext cx="0" cy="8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2" name="AutoShape 132"/>
            <p:cNvCxnSpPr>
              <a:cxnSpLocks noChangeShapeType="1"/>
            </p:cNvCxnSpPr>
            <p:nvPr/>
          </p:nvCxnSpPr>
          <p:spPr bwMode="auto">
            <a:xfrm flipH="1" flipV="1">
              <a:off x="3165" y="9076"/>
              <a:ext cx="3559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3" name="AutoShape 131"/>
            <p:cNvCxnSpPr>
              <a:cxnSpLocks noChangeShapeType="1"/>
            </p:cNvCxnSpPr>
            <p:nvPr/>
          </p:nvCxnSpPr>
          <p:spPr bwMode="auto">
            <a:xfrm flipV="1">
              <a:off x="3165" y="5364"/>
              <a:ext cx="0" cy="37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474" name="AutoShape 130"/>
            <p:cNvCxnSpPr>
              <a:cxnSpLocks noChangeShapeType="1"/>
            </p:cNvCxnSpPr>
            <p:nvPr/>
          </p:nvCxnSpPr>
          <p:spPr bwMode="auto">
            <a:xfrm flipV="1">
              <a:off x="3165" y="3645"/>
              <a:ext cx="0" cy="9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75" name="AutoShape 129"/>
            <p:cNvCxnSpPr>
              <a:cxnSpLocks noChangeShapeType="1"/>
            </p:cNvCxnSpPr>
            <p:nvPr/>
          </p:nvCxnSpPr>
          <p:spPr bwMode="auto">
            <a:xfrm>
              <a:off x="3165" y="3645"/>
              <a:ext cx="3332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76" name="Text Box 128"/>
            <p:cNvSpPr txBox="1">
              <a:spLocks noChangeArrowheads="1"/>
            </p:cNvSpPr>
            <p:nvPr/>
          </p:nvSpPr>
          <p:spPr bwMode="auto">
            <a:xfrm>
              <a:off x="7795" y="7341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7" name="Text Box 127"/>
            <p:cNvSpPr txBox="1">
              <a:spLocks noChangeArrowheads="1"/>
            </p:cNvSpPr>
            <p:nvPr/>
          </p:nvSpPr>
          <p:spPr bwMode="auto">
            <a:xfrm>
              <a:off x="7795" y="955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en-US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DA</a:t>
              </a:r>
              <a:endParaRPr lang="en-US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8" name="Text Box 126"/>
            <p:cNvSpPr txBox="1">
              <a:spLocks noChangeArrowheads="1"/>
            </p:cNvSpPr>
            <p:nvPr/>
          </p:nvSpPr>
          <p:spPr bwMode="auto">
            <a:xfrm>
              <a:off x="6256" y="6648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79" name="Text Box 125"/>
            <p:cNvSpPr txBox="1">
              <a:spLocks noChangeArrowheads="1"/>
            </p:cNvSpPr>
            <p:nvPr/>
          </p:nvSpPr>
          <p:spPr bwMode="auto">
            <a:xfrm>
              <a:off x="6263" y="8739"/>
              <a:ext cx="368" cy="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NU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480" name="AutoShape 124"/>
            <p:cNvCxnSpPr>
              <a:cxnSpLocks noChangeShapeType="1"/>
            </p:cNvCxnSpPr>
            <p:nvPr/>
          </p:nvCxnSpPr>
          <p:spPr bwMode="auto">
            <a:xfrm>
              <a:off x="5339" y="6989"/>
              <a:ext cx="1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81" name="AutoShape 123"/>
            <p:cNvCxnSpPr>
              <a:cxnSpLocks noChangeShapeType="1"/>
            </p:cNvCxnSpPr>
            <p:nvPr/>
          </p:nvCxnSpPr>
          <p:spPr bwMode="auto">
            <a:xfrm>
              <a:off x="5338" y="3811"/>
              <a:ext cx="115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8482" name="Text Box 122"/>
            <p:cNvSpPr txBox="1">
              <a:spLocks noChangeArrowheads="1"/>
            </p:cNvSpPr>
            <p:nvPr/>
          </p:nvSpPr>
          <p:spPr bwMode="auto">
            <a:xfrm>
              <a:off x="2187" y="4277"/>
              <a:ext cx="23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9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83" name="Text Box 121"/>
            <p:cNvSpPr txBox="1">
              <a:spLocks noChangeArrowheads="1"/>
            </p:cNvSpPr>
            <p:nvPr/>
          </p:nvSpPr>
          <p:spPr bwMode="auto">
            <a:xfrm>
              <a:off x="2187" y="4559"/>
              <a:ext cx="2054" cy="8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Crearea modelelor liniare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asociate capacitoarelor,</a:t>
              </a:r>
              <a:endParaRPr lang="en-US" sz="900"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/>
              <a:r>
                <a:rPr lang="ro-RO" sz="8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inductoarelor etc.</a:t>
              </a:r>
              <a:endParaRPr lang="ro-RO"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8445" name="Rectangle 187"/>
          <p:cNvSpPr>
            <a:spLocks noChangeArrowheads="1"/>
          </p:cNvSpPr>
          <p:nvPr/>
        </p:nvSpPr>
        <p:spPr bwMode="auto">
          <a:xfrm>
            <a:off x="0" y="522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4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Masa se notează </a:t>
            </a:r>
            <a:r>
              <a:rPr lang="en-US"/>
              <a:t>totdeauna </a:t>
            </a:r>
            <a:r>
              <a:rPr lang="ro-RO"/>
              <a:t>cu </a:t>
            </a:r>
            <a:r>
              <a:rPr lang="ro-RO" b="1">
                <a:solidFill>
                  <a:srgbClr val="FF0000"/>
                </a:solidFill>
              </a:rPr>
              <a:t>0</a:t>
            </a:r>
            <a:r>
              <a:rPr lang="ro-RO"/>
              <a:t> (zero);</a:t>
            </a:r>
          </a:p>
          <a:p>
            <a:pPr eaLnBrk="1" hangingPunct="1"/>
            <a:r>
              <a:rPr lang="ro-RO"/>
              <a:t>Nodurile care se pot restrânge la unul singur au un singur nume (număr sau </a:t>
            </a:r>
            <a:r>
              <a:rPr lang="ro-RO">
                <a:solidFill>
                  <a:srgbClr val="C00000"/>
                </a:solidFill>
              </a:rPr>
              <a:t>şir alfanumeric</a:t>
            </a:r>
            <a:r>
              <a:rPr lang="ro-RO"/>
              <a:t>);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ro-RO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ro-RO"/>
              <a:t>Punctul de înseriere a două</a:t>
            </a:r>
            <a:br>
              <a:rPr lang="ro-RO"/>
            </a:br>
            <a:r>
              <a:rPr lang="ro-RO"/>
              <a:t>componente se consideră</a:t>
            </a:r>
            <a:br>
              <a:rPr lang="ro-RO"/>
            </a:br>
            <a:r>
              <a:rPr lang="ro-RO"/>
              <a:t>nod şi se numerotează</a:t>
            </a:r>
            <a:r>
              <a:rPr lang="en-US"/>
              <a:t>:</a:t>
            </a:r>
            <a:endParaRPr lang="ro-RO"/>
          </a:p>
          <a:p>
            <a:pPr eaLnBrk="1" hangingPunct="1"/>
            <a:endParaRPr lang="en-US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0991B2-24F3-4A5D-BCA5-74EA6334B880}" type="datetime1">
              <a:rPr lang="en-US" smtClean="0"/>
              <a:t>10/7/2019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37A554-C155-4478-8316-0BA61CA0AC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SPICE se bazează pe o analiză nodală</a:t>
            </a:r>
            <a:endParaRPr lang="en-US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645724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267200"/>
            <a:ext cx="2781300" cy="20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800600" y="4648199"/>
            <a:ext cx="2418644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Primul câmp începe cu </a:t>
            </a:r>
            <a:r>
              <a:rPr lang="en-US" sz="2400"/>
              <a:t>o </a:t>
            </a:r>
            <a:r>
              <a:rPr lang="ro-RO" sz="2400"/>
              <a:t>literă caracteristică (R, C, Q,...)</a:t>
            </a:r>
            <a:r>
              <a:rPr lang="en-US" sz="2400"/>
              <a:t>, urmat</a:t>
            </a:r>
            <a:r>
              <a:rPr lang="ro-RO" sz="2400"/>
              <a:t>ă</a:t>
            </a:r>
            <a:r>
              <a:rPr lang="en-US" sz="2400"/>
              <a:t> de</a:t>
            </a:r>
            <a:r>
              <a:rPr lang="ro-RO" sz="2400"/>
              <a:t> un şir alfanumeric;</a:t>
            </a:r>
          </a:p>
          <a:p>
            <a:pPr eaLnBrk="1" hangingPunct="1"/>
            <a:r>
              <a:rPr lang="ro-RO" sz="2400"/>
              <a:t>Urmează 2 sau mai multe câmpuri</a:t>
            </a:r>
            <a:r>
              <a:rPr lang="en-US" sz="2400"/>
              <a:t>, care reprezint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ro-RO" sz="2400"/>
              <a:t>nodurile din circuit în care se conectează componenta;</a:t>
            </a:r>
          </a:p>
          <a:p>
            <a:pPr eaLnBrk="1" hangingPunct="1"/>
            <a:r>
              <a:rPr lang="ro-RO" sz="2400"/>
              <a:t>După noduri urmează </a:t>
            </a:r>
            <a:r>
              <a:rPr lang="ro-RO" sz="2400">
                <a:solidFill>
                  <a:srgbClr val="7030A0"/>
                </a:solidFill>
              </a:rPr>
              <a:t>valoarea</a:t>
            </a:r>
            <a:r>
              <a:rPr lang="ro-RO" sz="2400"/>
              <a:t> (unde este cazul) sau </a:t>
            </a:r>
            <a:r>
              <a:rPr lang="ro-RO" sz="2400">
                <a:solidFill>
                  <a:srgbClr val="7030A0"/>
                </a:solidFill>
              </a:rPr>
              <a:t>numele modelului </a:t>
            </a:r>
            <a:r>
              <a:rPr lang="ro-RO" sz="2400"/>
              <a:t>(la componentele complexe);</a:t>
            </a:r>
          </a:p>
          <a:p>
            <a:pPr eaLnBrk="1" hangingPunct="1"/>
            <a:r>
              <a:rPr lang="ro-RO" sz="2400"/>
              <a:t>Între câmpuri se folosesc </a:t>
            </a:r>
            <a:r>
              <a:rPr lang="ro-RO" sz="2400" b="1">
                <a:solidFill>
                  <a:srgbClr val="7030A0"/>
                </a:solidFill>
              </a:rPr>
              <a:t>separatori</a:t>
            </a:r>
            <a:r>
              <a:rPr lang="ro-RO" sz="2400">
                <a:solidFill>
                  <a:srgbClr val="7030A0"/>
                </a:solidFill>
              </a:rPr>
              <a:t>:</a:t>
            </a:r>
            <a:endParaRPr lang="en-US" sz="24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Spațiu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Tab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Virgula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(</a:t>
            </a:r>
            <a:endParaRPr lang="en-US" sz="2000">
              <a:solidFill>
                <a:srgbClr val="7030A0"/>
              </a:solidFill>
            </a:endParaRPr>
          </a:p>
          <a:p>
            <a:pPr lvl="1" eaLnBrk="1" hangingPunct="1">
              <a:buClr>
                <a:schemeClr val="bg1">
                  <a:lumMod val="50000"/>
                </a:schemeClr>
              </a:buClr>
            </a:pPr>
            <a:r>
              <a:rPr lang="ro-RO" sz="200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78F19B-FCA4-40FF-8D18-66D2C415C01B}" type="datetime1">
              <a:rPr lang="en-US" smtClean="0"/>
              <a:t>10/7/2019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9FCA39-626A-41D8-889B-311F70C02E3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Descrierea componentelor de circuit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3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Descrierea componentelor de circuit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Descrierea componentelor începe cu o literă caracteristică</a:t>
            </a:r>
            <a:endParaRPr lang="en-US" sz="2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DF90-3DEA-4ED7-BA3E-ADFCB1F93131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57199" y="2133600"/>
          <a:ext cx="8305801" cy="46197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pasive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independente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Surse comandate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Comutatoare ideale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b="1">
                          <a:latin typeface="+mn-lt"/>
                        </a:rPr>
                        <a:t>Dispozitive semiconductoare</a:t>
                      </a:r>
                      <a:endParaRPr lang="en-US" sz="1200" b="1">
                        <a:solidFill>
                          <a:srgbClr val="FFFF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R</a:t>
                      </a:r>
                      <a:r>
                        <a:rPr lang="ro-RO" sz="1400">
                          <a:latin typeface="+mn-lt"/>
                        </a:rPr>
                        <a:t> - rezistență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V</a:t>
                      </a:r>
                      <a:r>
                        <a:rPr lang="ro-RO" sz="1400">
                          <a:latin typeface="+mn-lt"/>
                        </a:rPr>
                        <a:t> – sursă de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E</a:t>
                      </a:r>
                      <a:r>
                        <a:rPr lang="ro-RO" sz="1400">
                          <a:latin typeface="+mn-lt"/>
                        </a:rPr>
                        <a:t> – sursă de tensiune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S</a:t>
                      </a:r>
                      <a:r>
                        <a:rPr lang="ro-RO" sz="1400">
                          <a:latin typeface="+mn-lt"/>
                        </a:rPr>
                        <a:t> – comutator controlat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D</a:t>
                      </a:r>
                      <a:r>
                        <a:rPr lang="ro-RO" sz="1400">
                          <a:latin typeface="+mn-lt"/>
                        </a:rPr>
                        <a:t> - dioda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C</a:t>
                      </a:r>
                      <a:r>
                        <a:rPr lang="ro-RO" sz="1400">
                          <a:latin typeface="+mn-lt"/>
                        </a:rPr>
                        <a:t> - condensator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I</a:t>
                      </a:r>
                      <a:r>
                        <a:rPr lang="ro-RO" sz="1400">
                          <a:latin typeface="+mn-lt"/>
                        </a:rPr>
                        <a:t> – sursă de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G</a:t>
                      </a:r>
                      <a:r>
                        <a:rPr lang="ro-RO" sz="1400">
                          <a:latin typeface="+mn-lt"/>
                        </a:rPr>
                        <a:t> – sursa de curent comandată în tensiune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W</a:t>
                      </a:r>
                      <a:r>
                        <a:rPr lang="ro-RO" sz="1400">
                          <a:latin typeface="+mn-lt"/>
                        </a:rPr>
                        <a:t> – comutator controlat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Q</a:t>
                      </a:r>
                      <a:r>
                        <a:rPr lang="ro-RO" sz="1400">
                          <a:latin typeface="+mn-lt"/>
                        </a:rPr>
                        <a:t> – tranzistor bipolar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L</a:t>
                      </a:r>
                      <a:r>
                        <a:rPr lang="ro-RO" sz="1400">
                          <a:latin typeface="+mn-lt"/>
                        </a:rPr>
                        <a:t> – bobină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H</a:t>
                      </a:r>
                      <a:r>
                        <a:rPr lang="ro-RO" sz="1400">
                          <a:latin typeface="+mn-lt"/>
                        </a:rPr>
                        <a:t> – sursă de tensiune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J</a:t>
                      </a:r>
                      <a:r>
                        <a:rPr lang="ro-RO" sz="1400">
                          <a:latin typeface="+mn-lt"/>
                        </a:rPr>
                        <a:t> – Tranzistor cu efect de câmp cu poartă joncțiune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K</a:t>
                      </a:r>
                      <a:r>
                        <a:rPr lang="ro-RO" sz="1400">
                          <a:latin typeface="+mn-lt"/>
                        </a:rPr>
                        <a:t> – cuplaj inductiv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F</a:t>
                      </a:r>
                      <a:r>
                        <a:rPr lang="ro-RO" sz="1400">
                          <a:latin typeface="+mn-lt"/>
                        </a:rPr>
                        <a:t> – sursa de curent comandată în curent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M</a:t>
                      </a:r>
                      <a:r>
                        <a:rPr lang="ro-RO" sz="1400">
                          <a:latin typeface="+mn-lt"/>
                        </a:rPr>
                        <a:t> – Tranzistor cu efect de câmp metal-oxid-semiconductor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3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T</a:t>
                      </a:r>
                      <a:r>
                        <a:rPr lang="ro-RO" sz="1400">
                          <a:latin typeface="+mn-lt"/>
                        </a:rPr>
                        <a:t> – linie de transmisiune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o-RO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o-RO" sz="1800" b="1">
                          <a:latin typeface="+mn-lt"/>
                        </a:rPr>
                        <a:t>B</a:t>
                      </a:r>
                      <a:r>
                        <a:rPr lang="ro-RO" sz="1400">
                          <a:latin typeface="+mn-lt"/>
                        </a:rPr>
                        <a:t> – Tranzistor cu efect de câmp GaAs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85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Laboratorul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>
                <a:solidFill>
                  <a:srgbClr val="C00000"/>
                </a:solidFill>
              </a:rPr>
              <a:t>Referatele de laborator s</a:t>
            </a:r>
            <a:r>
              <a:rPr lang="en-US" b="1">
                <a:solidFill>
                  <a:srgbClr val="C00000"/>
                </a:solidFill>
              </a:rPr>
              <a:t>e </a:t>
            </a:r>
            <a:r>
              <a:rPr lang="ro-RO" b="1">
                <a:solidFill>
                  <a:srgbClr val="C00000"/>
                </a:solidFill>
              </a:rPr>
              <a:t>completează în laborator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şi se copiază pe stick sau se trimit pe e-mail;</a:t>
            </a:r>
          </a:p>
          <a:p>
            <a:r>
              <a:rPr lang="ro-RO" b="1">
                <a:solidFill>
                  <a:srgbClr val="C00000"/>
                </a:solidFill>
              </a:rPr>
              <a:t>Colocvii:</a:t>
            </a:r>
          </a:p>
          <a:p>
            <a:pPr lvl="1"/>
            <a:r>
              <a:rPr lang="ro-RO" u="sng"/>
              <a:t>Primul colocviu</a:t>
            </a:r>
            <a:r>
              <a:rPr lang="ro-RO"/>
              <a:t> – după primele </a:t>
            </a:r>
            <a:r>
              <a:rPr lang="ro-RO" u="sng"/>
              <a:t>6 lucrări de laborator</a:t>
            </a:r>
            <a:r>
              <a:rPr lang="ro-RO"/>
              <a:t>: desenare circuit, editare componente, simulare SPICE, descrierea tip text a circuitelor (componente, analize SPICE),</a:t>
            </a:r>
          </a:p>
          <a:p>
            <a:pPr lvl="1"/>
            <a:r>
              <a:rPr lang="ro-RO" u="sng"/>
              <a:t>Al doilea colocviu</a:t>
            </a:r>
            <a:r>
              <a:rPr lang="ro-RO"/>
              <a:t> – după următoarele </a:t>
            </a:r>
            <a:r>
              <a:rPr lang="ro-RO" u="sng"/>
              <a:t>4 lucrări de laborator</a:t>
            </a:r>
            <a:r>
              <a:rPr lang="ro-RO"/>
              <a:t>: proiectarea PCB (cablaj imprimat).</a:t>
            </a:r>
          </a:p>
          <a:p>
            <a:pPr lvl="1"/>
            <a:r>
              <a:rPr lang="ro-RO" b="1">
                <a:solidFill>
                  <a:srgbClr val="C00000"/>
                </a:solidFill>
              </a:rPr>
              <a:t>NOTA</a:t>
            </a:r>
            <a:r>
              <a:rPr lang="ro-RO"/>
              <a:t> = 0,5xCOLOCVIU 1 + 0,5xCOLOCVIU 2 + BONUS max.1PUNCT prezența la CURS</a:t>
            </a:r>
          </a:p>
          <a:p>
            <a:r>
              <a:rPr lang="ro-RO"/>
              <a:t>La colocvii se prezintă referatele de laborator completate, tipărite şi îndosariate. Colocviul este de tipul </a:t>
            </a:r>
            <a:r>
              <a:rPr lang="ro-RO" b="1">
                <a:solidFill>
                  <a:srgbClr val="C00000"/>
                </a:solidFill>
              </a:rPr>
              <a:t>open books</a:t>
            </a:r>
            <a:r>
              <a:rPr lang="ro-RO"/>
              <a:t>.</a:t>
            </a:r>
          </a:p>
          <a:p>
            <a:r>
              <a:rPr lang="ro-RO"/>
              <a:t>Se recomandă modelul de copertă oferit:</a:t>
            </a:r>
            <a:br>
              <a:rPr lang="ro-RO"/>
            </a:br>
            <a:br>
              <a:rPr lang="ro-RO"/>
            </a:br>
            <a:r>
              <a:rPr lang="ro-RO" sz="1400" b="1">
                <a:solidFill>
                  <a:srgbClr val="0070C0"/>
                </a:solidFill>
              </a:rPr>
              <a:t>http://vega.unitbv.ro/~pana/ETTI/modele.spice/lab.ms/</a:t>
            </a:r>
            <a:r>
              <a:rPr lang="ro-RO" sz="1400" b="1">
                <a:solidFill>
                  <a:srgbClr val="FF0000"/>
                </a:solidFill>
              </a:rPr>
              <a:t>coperta referate laborator.doc</a:t>
            </a:r>
            <a:endParaRPr lang="en-US" sz="1600" b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8435-781E-4CAB-8923-31BF72BC254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75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 linie </a:t>
            </a:r>
            <a:r>
              <a:rPr lang="ro-RO"/>
              <a:t>de comentariu începe cu asterisc (</a:t>
            </a:r>
            <a:r>
              <a:rPr lang="ro-RO" b="1">
                <a:solidFill>
                  <a:srgbClr val="C00000"/>
                </a:solidFill>
              </a:rPr>
              <a:t>*</a:t>
            </a:r>
            <a:r>
              <a:rPr lang="ro-RO"/>
              <a:t>) în prima coloană;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Punct şi virgulă (</a:t>
            </a:r>
            <a:r>
              <a:rPr lang="ro-RO" b="1">
                <a:solidFill>
                  <a:srgbClr val="C00000"/>
                </a:solidFill>
              </a:rPr>
              <a:t>;</a:t>
            </a:r>
            <a:r>
              <a:rPr lang="ro-RO"/>
              <a:t>) după descrierea unei componente permite inserarea unui comentariu.</a:t>
            </a:r>
          </a:p>
          <a:p>
            <a:pPr fontAlgn="auto">
              <a:spcAft>
                <a:spcPts val="0"/>
              </a:spcAft>
              <a:defRPr/>
            </a:pPr>
            <a:r>
              <a:rPr lang="ro-RO"/>
              <a:t>Exemple:</a:t>
            </a:r>
          </a:p>
          <a:p>
            <a:pPr marL="457200" indent="-457200">
              <a:buNone/>
              <a:defRPr/>
            </a:pPr>
            <a:r>
              <a:rPr lang="ro-RO">
                <a:solidFill>
                  <a:srgbClr val="0070C0"/>
                </a:solidFill>
              </a:rPr>
              <a:t>	</a:t>
            </a:r>
            <a:r>
              <a:rPr lang="ro-RO">
                <a:solidFill>
                  <a:srgbClr val="7030A0"/>
                </a:solidFill>
              </a:rPr>
              <a:t>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</a:t>
            </a:r>
            <a:r>
              <a:rPr lang="ro-RO" sz="2400" b="1">
                <a:solidFill>
                  <a:srgbClr val="C00000"/>
                </a:solidFill>
              </a:rPr>
              <a:t>*</a:t>
            </a:r>
            <a:r>
              <a:rPr lang="ro-RO" sz="2400">
                <a:solidFill>
                  <a:srgbClr val="C00000"/>
                </a:solidFill>
              </a:rPr>
              <a:t> </a:t>
            </a:r>
            <a:r>
              <a:rPr lang="ro-RO" sz="2400">
                <a:solidFill>
                  <a:srgbClr val="7030A0"/>
                </a:solidFill>
              </a:rPr>
              <a:t>descrierea circuitului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R1	  1  2  1k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>
                <a:solidFill>
                  <a:srgbClr val="7030A0"/>
                </a:solidFill>
              </a:rPr>
              <a:t>	...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sau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 sz="2400"/>
              <a:t>	</a:t>
            </a:r>
            <a:r>
              <a:rPr lang="ro-RO" sz="2400">
                <a:solidFill>
                  <a:srgbClr val="0070C0"/>
                </a:solidFill>
              </a:rPr>
              <a:t>RL	  5  0  10k</a:t>
            </a:r>
            <a:r>
              <a:rPr lang="ro-RO" sz="2800" b="1">
                <a:solidFill>
                  <a:srgbClr val="C00000"/>
                </a:solidFill>
              </a:rPr>
              <a:t>;</a:t>
            </a:r>
            <a:r>
              <a:rPr lang="ro-RO" sz="2400">
                <a:solidFill>
                  <a:srgbClr val="0070C0"/>
                </a:solidFill>
              </a:rPr>
              <a:t> RL = rezistenta de sarcina</a:t>
            </a:r>
            <a:endParaRPr lang="en-US" sz="2400"/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BF3FCC8-67B4-44DA-8600-B1793A6FDC2D}" type="datetime1">
              <a:rPr lang="en-US" smtClean="0"/>
              <a:t>10/7/2019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C3EA72-839C-4421-9E87-CC286825D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/>
              <a:t>Descrierea componentelor de circuit</a:t>
            </a:r>
            <a:endParaRPr lang="en-US" sz="360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CD3634-DE30-4651-91EA-73877BD6FF73}"/>
              </a:ext>
            </a:extLst>
          </p:cNvPr>
          <p:cNvSpPr/>
          <p:nvPr/>
        </p:nvSpPr>
        <p:spPr>
          <a:xfrm>
            <a:off x="228600" y="4191000"/>
            <a:ext cx="6858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AD84D0C-C02A-4CCF-A6BB-09156A7F58D2}"/>
              </a:ext>
            </a:extLst>
          </p:cNvPr>
          <p:cNvSpPr/>
          <p:nvPr/>
        </p:nvSpPr>
        <p:spPr>
          <a:xfrm rot="5400000">
            <a:off x="2628900" y="5600700"/>
            <a:ext cx="533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37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Continuarea pe linia urm</a:t>
            </a:r>
            <a:r>
              <a:rPr lang="ro-RO"/>
              <a:t>ă</a:t>
            </a:r>
            <a:r>
              <a:rPr lang="en-US"/>
              <a:t>toare a unei </a:t>
            </a:r>
            <a:r>
              <a:rPr lang="ro-RO"/>
              <a:t>d</a:t>
            </a:r>
            <a:r>
              <a:rPr lang="en-US"/>
              <a:t>escrieri</a:t>
            </a:r>
            <a:r>
              <a:rPr lang="ro-RO"/>
              <a:t> sau </a:t>
            </a:r>
            <a:r>
              <a:rPr lang="en-US"/>
              <a:t>instruc</a:t>
            </a:r>
            <a:r>
              <a:rPr lang="ro-RO"/>
              <a:t>ț</a:t>
            </a:r>
            <a:r>
              <a:rPr lang="en-US"/>
              <a:t>iuni</a:t>
            </a:r>
            <a:r>
              <a:rPr lang="ro-RO"/>
              <a:t> s</a:t>
            </a:r>
            <a:r>
              <a:rPr lang="en-US"/>
              <a:t>e face cu </a:t>
            </a:r>
            <a:r>
              <a:rPr lang="ro-RO"/>
              <a:t>semnul</a:t>
            </a:r>
            <a:r>
              <a:rPr lang="en-US"/>
              <a:t> plus (</a:t>
            </a:r>
            <a:r>
              <a:rPr lang="en-US" sz="2800" b="1">
                <a:solidFill>
                  <a:srgbClr val="C00000"/>
                </a:solidFill>
              </a:rPr>
              <a:t>+</a:t>
            </a:r>
            <a:r>
              <a:rPr lang="en-US"/>
              <a:t>) </a:t>
            </a:r>
            <a:r>
              <a:rPr lang="ro-RO"/>
              <a:t>î</a:t>
            </a:r>
            <a:r>
              <a:rPr lang="en-US"/>
              <a:t>n prima coloan</a:t>
            </a:r>
            <a:r>
              <a:rPr lang="ro-RO"/>
              <a:t>ă</a:t>
            </a:r>
            <a:r>
              <a:rPr lang="en-US"/>
              <a:t> a liniei urm</a:t>
            </a:r>
            <a:r>
              <a:rPr lang="ro-RO"/>
              <a:t>ă</a:t>
            </a:r>
            <a:r>
              <a:rPr lang="en-US"/>
              <a:t>toare.</a:t>
            </a:r>
          </a:p>
          <a:p>
            <a:r>
              <a:rPr lang="en-US"/>
              <a:t>Exemplu</a:t>
            </a:r>
          </a:p>
          <a:p>
            <a:pPr lvl="1"/>
            <a:r>
              <a:rPr lang="en-US"/>
              <a:t>Varianta de descriere a unei surse independente de tensiune sinusoidal</a:t>
            </a:r>
            <a:r>
              <a:rPr lang="ro-RO"/>
              <a:t>ă</a:t>
            </a:r>
            <a:r>
              <a:rPr lang="en-US"/>
              <a:t>:</a:t>
            </a:r>
          </a:p>
          <a:p>
            <a:pPr lvl="1">
              <a:buNone/>
            </a:pPr>
            <a:r>
              <a:rPr lang="en-US">
                <a:solidFill>
                  <a:srgbClr val="7030A0"/>
                </a:solidFill>
              </a:rPr>
              <a:t>V1	1	0</a:t>
            </a:r>
          </a:p>
          <a:p>
            <a:pPr lvl="1">
              <a:buNone/>
            </a:pPr>
            <a:r>
              <a:rPr lang="en-US" sz="2400" b="1">
                <a:solidFill>
                  <a:srgbClr val="C00000"/>
                </a:solidFill>
              </a:rPr>
              <a:t>+</a:t>
            </a:r>
            <a:r>
              <a:rPr lang="en-US">
                <a:solidFill>
                  <a:srgbClr val="7030A0"/>
                </a:solidFill>
              </a:rPr>
              <a:t>sin(0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310V</a:t>
            </a:r>
            <a:r>
              <a:rPr lang="ro-RO">
                <a:solidFill>
                  <a:srgbClr val="7030A0"/>
                </a:solidFill>
              </a:rPr>
              <a:t>   </a:t>
            </a:r>
            <a:r>
              <a:rPr lang="en-US">
                <a:solidFill>
                  <a:srgbClr val="7030A0"/>
                </a:solidFill>
              </a:rPr>
              <a:t>50Hz)</a:t>
            </a:r>
          </a:p>
          <a:p>
            <a:pPr lvl="1">
              <a:buNone/>
            </a:pPr>
            <a:endParaRPr lang="ro-RO" u="sng"/>
          </a:p>
          <a:p>
            <a:pPr marL="182880" lvl="1"/>
            <a:r>
              <a:rPr lang="en-US" b="1">
                <a:solidFill>
                  <a:srgbClr val="0070C0"/>
                </a:solidFill>
              </a:rPr>
              <a:t>Observa</a:t>
            </a:r>
            <a:r>
              <a:rPr lang="ro-RO" b="1">
                <a:solidFill>
                  <a:srgbClr val="0070C0"/>
                </a:solidFill>
              </a:rPr>
              <a:t>ț</a:t>
            </a:r>
            <a:r>
              <a:rPr lang="en-US" b="1">
                <a:solidFill>
                  <a:srgbClr val="0070C0"/>
                </a:solidFill>
              </a:rPr>
              <a:t>ie </a:t>
            </a:r>
            <a:r>
              <a:rPr lang="en-US">
                <a:solidFill>
                  <a:srgbClr val="0070C0"/>
                </a:solidFill>
              </a:rPr>
              <a:t>pe schema</a:t>
            </a:r>
            <a:br>
              <a:rPr lang="ro-RO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desenat</a:t>
            </a:r>
            <a:r>
              <a:rPr lang="ro-RO">
                <a:solidFill>
                  <a:srgbClr val="0070C0"/>
                </a:solidFill>
              </a:rPr>
              <a:t>ă, parametrii sursei </a:t>
            </a:r>
            <a:br>
              <a:rPr lang="ro-RO">
                <a:solidFill>
                  <a:srgbClr val="0070C0"/>
                </a:solidFill>
              </a:rPr>
            </a:br>
            <a:r>
              <a:rPr lang="ro-RO">
                <a:solidFill>
                  <a:srgbClr val="0070C0"/>
                </a:solidFill>
              </a:rPr>
              <a:t>sinusoidale </a:t>
            </a:r>
            <a:r>
              <a:rPr lang="en-US">
                <a:solidFill>
                  <a:srgbClr val="0070C0"/>
                </a:solidFill>
              </a:rPr>
              <a:t>apar sub forma: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>
                <a:latin typeface="+mn-lt"/>
              </a:rPr>
              <a:t>Descrierea componentelor de circuit</a:t>
            </a: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91B15-1BB5-4A14-86D3-4AFB40C19E66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6CE83-70FD-41B0-81EF-957A4E288ED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826329"/>
            <a:ext cx="3505200" cy="2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5240ACA-F60C-4B2B-8113-0CF2BE37D28D}"/>
              </a:ext>
            </a:extLst>
          </p:cNvPr>
          <p:cNvSpPr/>
          <p:nvPr/>
        </p:nvSpPr>
        <p:spPr>
          <a:xfrm rot="2142709">
            <a:off x="114300" y="4224426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4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Instrucțiunile încep cu </a:t>
            </a:r>
            <a:r>
              <a:rPr lang="ro-RO">
                <a:solidFill>
                  <a:srgbClr val="C00000"/>
                </a:solidFill>
              </a:rPr>
              <a:t>punct</a:t>
            </a:r>
            <a:r>
              <a:rPr lang="ro-RO"/>
              <a:t> în prima coloană;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La instrucțiunea de titlu </a:t>
            </a:r>
            <a:r>
              <a:rPr lang="ro-RO">
                <a:solidFill>
                  <a:srgbClr val="C00000"/>
                </a:solidFill>
              </a:rPr>
              <a:t>NU</a:t>
            </a:r>
            <a:r>
              <a:rPr lang="ro-RO"/>
              <a:t> se trece punct în prima coloană. Instrucțiunea de titlu este o linie de text.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o-RO"/>
              <a:t>Exemple de analize (instrucțiuni):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.LIB  </a:t>
            </a:r>
            <a:r>
              <a:rPr lang="en-US" sz="2200">
                <a:solidFill>
                  <a:srgbClr val="0070C0"/>
                </a:solidFill>
              </a:rPr>
              <a:t>cale\librarie.lib</a:t>
            </a:r>
            <a:r>
              <a:rPr lang="en-US" sz="2200"/>
              <a:t> – </a:t>
            </a:r>
            <a:r>
              <a:rPr lang="ro-RO" sz="2200"/>
              <a:t>aduce modelul unei componente;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.DC  Vx  val1  val2  pas </a:t>
            </a:r>
            <a:r>
              <a:rPr lang="ro-RO" sz="2200"/>
              <a:t>– analiză de c.c.;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.OP </a:t>
            </a:r>
            <a:r>
              <a:rPr lang="ro-RO" sz="2200"/>
              <a:t>– determinarea PSF-ului (operating point);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.AC  dec  pct/dec  f_start  f_stop</a:t>
            </a:r>
            <a:r>
              <a:rPr lang="ro-RO" sz="2200"/>
              <a:t> – analiza în frecvență;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.TRAN  pas  t_analiză  t_start  pas_max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în timp;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.FOUR  f_centrală  var_ies</a:t>
            </a:r>
            <a:r>
              <a:rPr lang="ro-RO" sz="2200">
                <a:solidFill>
                  <a:srgbClr val="7030A0"/>
                </a:solidFill>
              </a:rPr>
              <a:t> </a:t>
            </a:r>
            <a:r>
              <a:rPr lang="ro-RO" sz="2200"/>
              <a:t>– analiză Fourier;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ro-RO" sz="2200">
                <a:solidFill>
                  <a:srgbClr val="0070C0"/>
                </a:solidFill>
              </a:rPr>
              <a:t>.PROBE </a:t>
            </a:r>
            <a:r>
              <a:rPr lang="ro-RO" sz="2200"/>
              <a:t>– determină SPICE să culeagă datele necesare postprocesării grafice (pentru afişarea formelor de undă).</a:t>
            </a:r>
            <a:endParaRPr lang="en-US" sz="2200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958C8EA-22EB-46FA-8698-3097EEC23AA4}" type="datetime1">
              <a:rPr lang="en-US" smtClean="0"/>
              <a:t>10/7/2019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C542C2-F3D0-4CC9-97EF-E2CC1837920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țiunile</a:t>
            </a:r>
            <a:endParaRPr lang="en-US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1637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ro-RO" sz="2400"/>
              <a:t>Orice număr poate fi urmat de unul din următorii </a:t>
            </a:r>
            <a:r>
              <a:rPr lang="ro-RO" sz="2400">
                <a:solidFill>
                  <a:srgbClr val="C00000"/>
                </a:solidFill>
              </a:rPr>
              <a:t>factori de scală</a:t>
            </a:r>
            <a:r>
              <a:rPr lang="ro-RO" sz="2400"/>
              <a:t>:</a:t>
            </a:r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endParaRPr lang="ro-RO" sz="2400"/>
          </a:p>
          <a:p>
            <a:pPr eaLnBrk="1" hangingPunct="1"/>
            <a:r>
              <a:rPr lang="ro-RO" sz="2400"/>
              <a:t>Observații:</a:t>
            </a:r>
          </a:p>
          <a:p>
            <a:pPr lvl="2" eaLnBrk="1" hangingPunct="1"/>
            <a:r>
              <a:rPr lang="ro-RO" sz="1800"/>
              <a:t>PSPICE nu este key (case) sensitive de aceea mega se notează MEG</a:t>
            </a:r>
          </a:p>
          <a:p>
            <a:pPr lvl="2" eaLnBrk="1" hangingPunct="1"/>
            <a:r>
              <a:rPr lang="ro-RO" sz="1800"/>
              <a:t>40MIL≅1mm (1MIL = 1inch</a:t>
            </a:r>
            <a:r>
              <a:rPr lang="en-US" sz="1800"/>
              <a:t>/</a:t>
            </a:r>
            <a:r>
              <a:rPr lang="ro-RO" sz="1800"/>
              <a:t>1000 = 25,4mm/1000=0,0254mm=25,4µm)</a:t>
            </a:r>
            <a:endParaRPr lang="en-US" sz="180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92E2B1-79FD-44EA-91FD-3D39E109285D}" type="datetime1">
              <a:rPr lang="en-US" smtClean="0"/>
              <a:t>10/7/2019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B768B5-9B9F-4C6A-92F9-2BD678B5A02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Factorii de scală</a:t>
            </a:r>
            <a:endParaRPr lang="en-US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590801"/>
          <a:ext cx="7315200" cy="21335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T=tera=10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M=mili=10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G=giga=10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U=micro=10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MEG=mega=10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6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=1E6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N=nano=10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-9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=1E-9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K=kilo=10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3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=1E3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P=pico=10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-12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=1E-12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MIL=25,4*10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-6</a:t>
                      </a:r>
                      <a:endParaRPr lang="en-US" sz="2400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F=femto=10</a:t>
                      </a:r>
                      <a:r>
                        <a:rPr lang="ro-RO" sz="2400" baseline="30000">
                          <a:solidFill>
                            <a:srgbClr val="7030A0"/>
                          </a:solidFill>
                          <a:latin typeface="+mn-lt"/>
                        </a:rPr>
                        <a:t>-15</a:t>
                      </a:r>
                      <a:r>
                        <a:rPr lang="ro-RO" sz="2400">
                          <a:solidFill>
                            <a:srgbClr val="7030A0"/>
                          </a:solidFill>
                          <a:latin typeface="+mn-lt"/>
                        </a:rPr>
                        <a:t>=1E-15</a:t>
                      </a:r>
                      <a:endParaRPr lang="en-US" sz="2400" b="1">
                        <a:solidFill>
                          <a:srgbClr val="7030A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62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SzPct val="100000"/>
              <a:defRPr/>
            </a:pPr>
            <a:r>
              <a:rPr lang="ro-RO"/>
              <a:t>Se utilizează la:</a:t>
            </a:r>
          </a:p>
          <a:p>
            <a:pPr marL="514350" indent="-51435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/>
              <a:t>Descrierea unei rezistențe de 1M</a:t>
            </a:r>
            <a:r>
              <a:rPr lang="el-GR">
                <a:cs typeface="Times New Roman"/>
              </a:rPr>
              <a:t>Ω</a:t>
            </a:r>
            <a:r>
              <a:rPr lang="ro-RO">
                <a:cs typeface="Times New Roman"/>
              </a:rPr>
              <a:t>, de exemplu</a:t>
            </a:r>
          </a:p>
          <a:p>
            <a:pPr marL="0" indent="0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R1  1  2  1Meg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cs typeface="Times New Roman"/>
              </a:rPr>
              <a:t>sau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0070C0"/>
                </a:solidFill>
                <a:cs typeface="Times New Roman"/>
              </a:rPr>
              <a:t>		R1  1  2  1E6</a:t>
            </a:r>
          </a:p>
          <a:p>
            <a:pPr marL="514350" indent="-514350" algn="just" eaLnBrk="1" fontAlgn="auto" hangingPunct="1"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ro-RO">
                <a:cs typeface="Times New Roman"/>
              </a:rPr>
              <a:t>Exprimarea valorii unei mărimi din fişierul de ieşire: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o-RO">
              <a:solidFill>
                <a:srgbClr val="C00000"/>
              </a:solidFill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IB           7.41E-06</a:t>
            </a:r>
            <a:r>
              <a:rPr lang="ro-RO">
                <a:solidFill>
                  <a:srgbClr val="0070C0"/>
                </a:solidFill>
                <a:cs typeface="Times New Roman"/>
              </a:rPr>
              <a:t>	</a:t>
            </a:r>
            <a:r>
              <a:rPr lang="ro-RO">
                <a:cs typeface="Times New Roman"/>
              </a:rPr>
              <a:t>şi înseamnă 	7,41x10</a:t>
            </a:r>
            <a:r>
              <a:rPr lang="ro-RO" baseline="30000">
                <a:cs typeface="Times New Roman"/>
              </a:rPr>
              <a:t>-6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7,41</a:t>
            </a:r>
            <a:r>
              <a:rPr lang="ro-RO">
                <a:solidFill>
                  <a:srgbClr val="7030A0"/>
                </a:solidFill>
                <a:cs typeface="Times New Roman"/>
                <a:sym typeface="Symbol"/>
              </a:rPr>
              <a:t>A</a:t>
            </a:r>
            <a:endParaRPr lang="ro-RO">
              <a:solidFill>
                <a:srgbClr val="7030A0"/>
              </a:solidFill>
              <a:cs typeface="Times New Roman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IC           1.18E-03</a:t>
            </a:r>
            <a:r>
              <a:rPr lang="ro-RO">
                <a:solidFill>
                  <a:srgbClr val="FF0000"/>
                </a:solidFill>
                <a:cs typeface="Times New Roman"/>
              </a:rPr>
              <a:t> </a:t>
            </a:r>
            <a:r>
              <a:rPr lang="ro-RO">
                <a:solidFill>
                  <a:srgbClr val="0070C0"/>
                </a:solidFill>
                <a:cs typeface="Times New Roman"/>
              </a:rPr>
              <a:t>			</a:t>
            </a:r>
            <a:r>
              <a:rPr lang="ro-RO">
                <a:cs typeface="Times New Roman"/>
              </a:rPr>
              <a:t>1,18x10</a:t>
            </a:r>
            <a:r>
              <a:rPr lang="ro-RO" baseline="30000">
                <a:cs typeface="Times New Roman"/>
              </a:rPr>
              <a:t>-3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1,18mA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o-RO">
                <a:solidFill>
                  <a:srgbClr val="C00000"/>
                </a:solidFill>
                <a:cs typeface="Times New Roman"/>
              </a:rPr>
              <a:t>	VBE        6.49E-01 </a:t>
            </a:r>
            <a:r>
              <a:rPr lang="ro-RO">
                <a:cs typeface="Times New Roman"/>
              </a:rPr>
              <a:t>			6,49x10</a:t>
            </a:r>
            <a:r>
              <a:rPr lang="ro-RO" baseline="30000">
                <a:cs typeface="Times New Roman"/>
              </a:rPr>
              <a:t>-1</a:t>
            </a:r>
            <a:r>
              <a:rPr lang="ro-RO">
                <a:cs typeface="Times New Roman"/>
              </a:rPr>
              <a:t>=</a:t>
            </a:r>
            <a:r>
              <a:rPr lang="ro-RO">
                <a:solidFill>
                  <a:srgbClr val="7030A0"/>
                </a:solidFill>
                <a:cs typeface="Times New Roman"/>
              </a:rPr>
              <a:t>0,649V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5A0A01-6BE5-481F-B721-E3A234A0D01F}" type="datetime1">
              <a:rPr lang="en-US" smtClean="0"/>
              <a:t>10/7/2019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A9FC3-08C8-4CD1-8D55-0B73998E233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/>
              <a:t>Factorii de scală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Fişierul SURSĂ sau de INTRARE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en-US"/>
              <a:t>Fi</a:t>
            </a:r>
            <a:r>
              <a:rPr lang="ro-RO"/>
              <a:t>ș</a:t>
            </a:r>
            <a:r>
              <a:rPr lang="en-US"/>
              <a:t>ierul surs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este creat de</a:t>
            </a:r>
            <a:endParaRPr lang="en-US"/>
          </a:p>
          <a:p>
            <a:pPr marL="457200" lvl="3">
              <a:buSzPct val="100000"/>
              <a:defRPr/>
            </a:pPr>
            <a:r>
              <a:rPr lang="ro-RO" sz="2200"/>
              <a:t>utilizator la descrierea tip text a circuitului;</a:t>
            </a:r>
            <a:endParaRPr lang="en-US" sz="2200"/>
          </a:p>
          <a:p>
            <a:pPr marL="457200" lvl="3">
              <a:buSzPct val="100000"/>
              <a:defRPr/>
            </a:pPr>
            <a:r>
              <a:rPr lang="en-US" sz="2200"/>
              <a:t>OrCAD Capture, dup</a:t>
            </a:r>
            <a:r>
              <a:rPr lang="ro-RO" sz="2200"/>
              <a:t>ă desenarea circuitului.</a:t>
            </a:r>
          </a:p>
          <a:p>
            <a:pPr>
              <a:buSzPct val="100000"/>
              <a:defRPr/>
            </a:pPr>
            <a:r>
              <a:rPr lang="ro-RO"/>
              <a:t>Are extensia </a:t>
            </a:r>
            <a:r>
              <a:rPr lang="ro-RO">
                <a:solidFill>
                  <a:srgbClr val="C00000"/>
                </a:solidFill>
              </a:rPr>
              <a:t>.CIR</a:t>
            </a:r>
          </a:p>
          <a:p>
            <a:pPr>
              <a:buSzPct val="100000"/>
              <a:defRPr/>
            </a:pPr>
            <a:r>
              <a:rPr lang="ro-RO"/>
              <a:t>Este text simplu</a:t>
            </a:r>
            <a:r>
              <a:rPr lang="en-US"/>
              <a:t>,</a:t>
            </a:r>
            <a:r>
              <a:rPr lang="ro-RO"/>
              <a:t> fără formatări speciale;</a:t>
            </a:r>
          </a:p>
          <a:p>
            <a:pPr>
              <a:buSzPct val="100000"/>
              <a:defRPr/>
            </a:pPr>
            <a:r>
              <a:rPr lang="ro-RO"/>
              <a:t>Prima linie </a:t>
            </a:r>
            <a:r>
              <a:rPr lang="en-US"/>
              <a:t>este</a:t>
            </a:r>
            <a:r>
              <a:rPr lang="ro-RO"/>
              <a:t> instrucțiunea de </a:t>
            </a:r>
            <a:r>
              <a:rPr lang="ro-RO">
                <a:solidFill>
                  <a:srgbClr val="C00000"/>
                </a:solidFill>
              </a:rPr>
              <a:t>TITLU</a:t>
            </a:r>
            <a:r>
              <a:rPr lang="en-US"/>
              <a:t>. Nu trebuie punct </a:t>
            </a:r>
            <a:r>
              <a:rPr lang="ro-RO"/>
              <a:t>în prima coloană;</a:t>
            </a:r>
          </a:p>
          <a:p>
            <a:pPr>
              <a:buSzPct val="100000"/>
              <a:defRPr/>
            </a:pPr>
            <a:r>
              <a:rPr lang="ro-RO"/>
              <a:t>Ultima linie </a:t>
            </a:r>
            <a:r>
              <a:rPr lang="en-US"/>
              <a:t>este</a:t>
            </a:r>
            <a:r>
              <a:rPr lang="ro-RO"/>
              <a:t> instrucțiunea de încheiere (</a:t>
            </a:r>
            <a:r>
              <a:rPr lang="ro-RO">
                <a:solidFill>
                  <a:srgbClr val="C00000"/>
                </a:solidFill>
              </a:rPr>
              <a:t>.END</a:t>
            </a:r>
            <a:r>
              <a:rPr lang="ro-RO"/>
              <a:t>);</a:t>
            </a:r>
          </a:p>
          <a:p>
            <a:pPr>
              <a:buSzPct val="100000"/>
              <a:defRPr/>
            </a:pPr>
            <a:r>
              <a:rPr lang="ro-RO"/>
              <a:t>Celelalte linii pot fi scrise în orice ordine.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4243-1084-46FB-9BC4-512A2B759698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72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r>
              <a:rPr lang="ro-RO" sz="2400"/>
              <a:t>Recomandare</a:t>
            </a:r>
            <a:r>
              <a:rPr lang="en-US" sz="2400"/>
              <a:t> privind ordinea liniilor din fi</a:t>
            </a:r>
            <a:r>
              <a:rPr lang="ro-RO" sz="2400"/>
              <a:t>şierul de intrare: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Titlul/numele circuitului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Descrierea componentelor pasive şi active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Descrierea surselor de alimentare şi </a:t>
            </a:r>
            <a:r>
              <a:rPr lang="en-US" sz="2200"/>
              <a:t>de </a:t>
            </a:r>
            <a:r>
              <a:rPr lang="ro-RO" sz="2200"/>
              <a:t>semnal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Instrucțiunile corespunzătoare analizelor</a:t>
            </a:r>
          </a:p>
          <a:p>
            <a:pPr marL="457200" lvl="2" indent="-45720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o-RO" sz="2200"/>
              <a:t>Instrucțiunea de încheiere .END</a:t>
            </a:r>
          </a:p>
        </p:txBody>
      </p:sp>
      <p:sp>
        <p:nvSpPr>
          <p:cNvPr id="2150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22CDC12-BAFE-4AEE-8F90-E2933FC53887}" type="datetime1">
              <a:rPr lang="en-US" smtClean="0"/>
              <a:t>10/7/2019</a:t>
            </a:fld>
            <a:endParaRPr lang="en-US"/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215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36A79-C28A-4FC2-A99E-9EF1D65016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>
                <a:latin typeface="+mn-lt"/>
              </a:rPr>
              <a:t>Fişierul SURSĂ sau de INTRARE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0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Amplificator de semnal mic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292C-B8E7-4A9E-8A0B-F560EEE65BB3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570569"/>
            <a:ext cx="6072188" cy="32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5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Exemplu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/>
              <a:t>* source DESCRIERE-COMP</a:t>
            </a:r>
          </a:p>
          <a:p>
            <a:pPr marL="0" indent="0">
              <a:buNone/>
            </a:pPr>
            <a:r>
              <a:rPr lang="pt-BR"/>
              <a:t>C_C3         N5 0  220uF  </a:t>
            </a:r>
          </a:p>
          <a:p>
            <a:pPr marL="0" indent="0">
              <a:buNone/>
            </a:pPr>
            <a:r>
              <a:rPr lang="pt-BR"/>
              <a:t>V_V2         N7 0 9V</a:t>
            </a:r>
          </a:p>
          <a:p>
            <a:pPr marL="0" indent="0">
              <a:buNone/>
            </a:pPr>
            <a:r>
              <a:rPr lang="pt-BR"/>
              <a:t>R_R1         N3 N7  100k TC=0,0 </a:t>
            </a:r>
          </a:p>
          <a:p>
            <a:pPr marL="0" indent="0">
              <a:buNone/>
            </a:pPr>
            <a:r>
              <a:rPr lang="pt-BR"/>
              <a:t>R_R3         N4 N7  4.7k TC=0,0 </a:t>
            </a:r>
          </a:p>
          <a:p>
            <a:pPr marL="0" indent="0">
              <a:buNone/>
            </a:pPr>
            <a:r>
              <a:rPr lang="pt-BR"/>
              <a:t>C_C1         N3 N2  10uF  </a:t>
            </a:r>
          </a:p>
          <a:p>
            <a:pPr marL="0" indent="0">
              <a:buNone/>
            </a:pPr>
            <a:r>
              <a:rPr lang="pt-BR"/>
              <a:t>Q_Q1         N4 N3 N5 Q2N2222</a:t>
            </a:r>
          </a:p>
          <a:p>
            <a:pPr marL="0" indent="0">
              <a:buNone/>
            </a:pPr>
            <a:r>
              <a:rPr lang="pt-BR"/>
              <a:t>V_V1         N1 0  AC 1mV</a:t>
            </a:r>
          </a:p>
          <a:p>
            <a:pPr marL="0" indent="0">
              <a:buNone/>
            </a:pPr>
            <a:r>
              <a:rPr lang="pt-BR"/>
              <a:t>+SIN 0 1mV 1kHz 0 0 0</a:t>
            </a:r>
          </a:p>
          <a:p>
            <a:pPr marL="0" indent="0">
              <a:buNone/>
            </a:pPr>
            <a:r>
              <a:rPr lang="pt-BR"/>
              <a:t>R_R5         0 N6  10k TC=0,0 </a:t>
            </a:r>
          </a:p>
          <a:p>
            <a:pPr marL="0" indent="0">
              <a:buNone/>
            </a:pPr>
            <a:r>
              <a:rPr lang="pt-BR"/>
              <a:t>R_R2         0 N3  15k TC=0,0 </a:t>
            </a:r>
          </a:p>
          <a:p>
            <a:pPr marL="0" indent="0">
              <a:buNone/>
            </a:pPr>
            <a:r>
              <a:rPr lang="pt-BR"/>
              <a:t>C_C2         N4 N6  10uF  </a:t>
            </a:r>
          </a:p>
          <a:p>
            <a:pPr marL="0" indent="0">
              <a:buNone/>
            </a:pPr>
            <a:r>
              <a:rPr lang="pt-BR"/>
              <a:t>R_R4         0 N5  470 TC=0,0 </a:t>
            </a:r>
          </a:p>
          <a:p>
            <a:pPr marL="0" indent="0">
              <a:buNone/>
            </a:pPr>
            <a:r>
              <a:rPr lang="pt-BR"/>
              <a:t>R_rg         N2 N1  600 TC=0,0 </a:t>
            </a:r>
          </a:p>
          <a:p>
            <a:pPr marL="0" indent="0">
              <a:buNone/>
            </a:pPr>
            <a:r>
              <a:rPr lang="pt-BR"/>
              <a:t>*Analysis directives: </a:t>
            </a:r>
          </a:p>
          <a:p>
            <a:pPr marL="0" indent="0">
              <a:buNone/>
            </a:pPr>
            <a:r>
              <a:rPr lang="pt-BR"/>
              <a:t>.TRAN  0 5m 0 10u</a:t>
            </a:r>
          </a:p>
          <a:p>
            <a:pPr marL="0" indent="0">
              <a:buNone/>
            </a:pPr>
            <a:r>
              <a:rPr lang="pt-BR"/>
              <a:t>**** RESUMING descriere-comp.cir ****</a:t>
            </a:r>
          </a:p>
          <a:p>
            <a:pPr marL="0" indent="0">
              <a:buNone/>
            </a:pPr>
            <a:r>
              <a:rPr lang="pt-BR"/>
              <a:t>.END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0C879-E19A-4E72-ACB6-B66A45E56C1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177"/>
          <a:stretch/>
        </p:blipFill>
        <p:spPr>
          <a:xfrm>
            <a:off x="4362150" y="507121"/>
            <a:ext cx="4629450" cy="261707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886200" y="1905000"/>
            <a:ext cx="381000" cy="3276600"/>
          </a:xfrm>
          <a:prstGeom prst="rightBrac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90800" y="56388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5181600"/>
            <a:ext cx="3429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Instruc</a:t>
            </a:r>
            <a:r>
              <a:rPr lang="ro-RO">
                <a:latin typeface="+mn-lt"/>
              </a:rPr>
              <a:t>țiune corespunzătoare analizei în timp</a:t>
            </a:r>
            <a:endParaRPr lang="en-US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32766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Descrierea componentelor de circuit</a:t>
            </a:r>
            <a:endParaRPr lang="en-US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371600" y="6172200"/>
            <a:ext cx="205740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7402" y="5987534"/>
            <a:ext cx="2971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Instrucțiunea de încheiere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82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Pagina personală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Lucr</a:t>
            </a:r>
            <a:r>
              <a:rPr lang="ro-RO" sz="2000"/>
              <a:t>ările de laborator și cursurilese pot descărca de pagina personală:</a:t>
            </a:r>
            <a:endParaRPr lang="en-US" sz="2000"/>
          </a:p>
          <a:p>
            <a:pPr marL="0" indent="0" algn="ctr">
              <a:buNone/>
            </a:pPr>
            <a:r>
              <a:rPr lang="ro-RO" sz="2000" b="1">
                <a:solidFill>
                  <a:srgbClr val="0070C0"/>
                </a:solidFill>
              </a:rPr>
              <a:t>http://vega.unitbv.ro/~pana/ETTI/modele.spice/</a:t>
            </a:r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endParaRPr lang="ro-RO" sz="2000"/>
          </a:p>
          <a:p>
            <a:r>
              <a:rPr lang="ro-RO" sz="2000"/>
              <a:t>sau de pe platforma </a:t>
            </a:r>
            <a:r>
              <a:rPr lang="ro-RO" sz="2000" b="1"/>
              <a:t>e-Learning</a:t>
            </a:r>
            <a:endParaRPr lang="en-US" sz="2000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1AA-5D14-46A2-8F13-5CB7D17726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9FDC2-BF7B-42FA-97D4-8B2D3B30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743200"/>
            <a:ext cx="5429250" cy="31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Structura cursului Modele SPICE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Generalități</a:t>
            </a:r>
          </a:p>
          <a:p>
            <a:r>
              <a:rPr lang="ro-RO"/>
              <a:t>SPICE</a:t>
            </a:r>
          </a:p>
          <a:p>
            <a:r>
              <a:rPr lang="ro-RO"/>
              <a:t>Reguli de descriere a elementelor de circuit</a:t>
            </a:r>
          </a:p>
          <a:p>
            <a:r>
              <a:rPr lang="ro-RO"/>
              <a:t>Descrierea elementelor de circuit</a:t>
            </a:r>
          </a:p>
          <a:p>
            <a:r>
              <a:rPr lang="en-US"/>
              <a:t>Analize SPICE</a:t>
            </a:r>
          </a:p>
          <a:p>
            <a:r>
              <a:rPr lang="ro-RO"/>
              <a:t>Formatul declarațiilor</a:t>
            </a:r>
          </a:p>
          <a:p>
            <a:r>
              <a:rPr lang="ro-RO"/>
              <a:t>Rezultatul simulării şi variabilele de ieşire</a:t>
            </a:r>
          </a:p>
          <a:p>
            <a:r>
              <a:rPr lang="ro-RO"/>
              <a:t>Parametrii analizei – temperatura</a:t>
            </a:r>
          </a:p>
          <a:p>
            <a:r>
              <a:rPr lang="ro-RO"/>
              <a:t>Inițializarea valorilor potențialelor </a:t>
            </a:r>
            <a:r>
              <a:rPr lang="en-US"/>
              <a:t>din </a:t>
            </a:r>
            <a:r>
              <a:rPr lang="ro-RO"/>
              <a:t>noduri</a:t>
            </a:r>
          </a:p>
          <a:p>
            <a:pPr>
              <a:defRPr/>
            </a:pPr>
            <a:r>
              <a:rPr lang="en-US"/>
              <a:t>Simularea func</a:t>
            </a:r>
            <a:r>
              <a:rPr lang="ro-RO"/>
              <a:t>ț</a:t>
            </a:r>
            <a:r>
              <a:rPr lang="en-US"/>
              <a:t>ional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 ierarhic</a:t>
            </a:r>
            <a:r>
              <a:rPr lang="ro-RO"/>
              <a:t>ă</a:t>
            </a:r>
            <a:endParaRPr lang="en-US"/>
          </a:p>
          <a:p>
            <a:pPr fontAlgn="auto">
              <a:spcAft>
                <a:spcPts val="0"/>
              </a:spcAft>
              <a:defRPr/>
            </a:pPr>
            <a:r>
              <a:rPr lang="en-US"/>
              <a:t>No</a:t>
            </a:r>
            <a:r>
              <a:rPr lang="ro-RO"/>
              <a:t>ț</a:t>
            </a:r>
            <a:r>
              <a:rPr lang="en-US"/>
              <a:t>iuni generale de OrCAD</a:t>
            </a:r>
            <a:endParaRPr lang="ro-RO"/>
          </a:p>
          <a:p>
            <a:pPr fontAlgn="auto">
              <a:spcAft>
                <a:spcPts val="0"/>
              </a:spcAft>
              <a:defRPr/>
            </a:pPr>
            <a:r>
              <a:rPr lang="ro-RO"/>
              <a:t>Fabricarea PCB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6FAE-D817-4F8C-A1DB-9E03506C4825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Structura cursului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Generalități</a:t>
            </a:r>
          </a:p>
          <a:p>
            <a:r>
              <a:rPr lang="ro-RO"/>
              <a:t>SPICE</a:t>
            </a:r>
          </a:p>
          <a:p>
            <a:pPr lvl="1"/>
            <a:r>
              <a:rPr lang="ro-RO"/>
              <a:t>Descrierea circuitelor</a:t>
            </a:r>
            <a:endParaRPr lang="en-US"/>
          </a:p>
          <a:p>
            <a:pPr lvl="1"/>
            <a:r>
              <a:rPr lang="en-US"/>
              <a:t>Cum lucrea</a:t>
            </a:r>
            <a:r>
              <a:rPr lang="ro-RO"/>
              <a:t>ză</a:t>
            </a:r>
            <a:r>
              <a:rPr lang="en-US"/>
              <a:t> SPICE</a:t>
            </a:r>
            <a:r>
              <a:rPr lang="ro-RO"/>
              <a:t>?</a:t>
            </a:r>
          </a:p>
          <a:p>
            <a:pPr lvl="1"/>
            <a:r>
              <a:rPr lang="ro-RO"/>
              <a:t>Algoritmul SPICE</a:t>
            </a:r>
          </a:p>
          <a:p>
            <a:pPr lvl="1"/>
            <a:r>
              <a:rPr lang="ro-RO"/>
              <a:t>SPICE = analiză nodală</a:t>
            </a:r>
          </a:p>
          <a:p>
            <a:pPr lvl="1"/>
            <a:r>
              <a:rPr lang="ro-RO"/>
              <a:t>Descrierea componentelor de circuit</a:t>
            </a:r>
          </a:p>
          <a:p>
            <a:pPr lvl="1"/>
            <a:r>
              <a:rPr lang="ro-RO"/>
              <a:t>Instrucțiunile</a:t>
            </a:r>
          </a:p>
          <a:p>
            <a:pPr lvl="1"/>
            <a:r>
              <a:rPr lang="ro-RO"/>
              <a:t>Factorii de scală</a:t>
            </a:r>
          </a:p>
          <a:p>
            <a:pPr lvl="1"/>
            <a:r>
              <a:rPr lang="ro-RO"/>
              <a:t>Fişierul sursă sau de intrare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4E50-4854-42F8-96A4-FDFF4273A826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1DC2-A78B-4B53-AB3B-813F7BC11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Referințe bibliografice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4EBB-48BF-490A-B145-023D877B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2000"/>
              <a:t>Pană, Gh. – </a:t>
            </a:r>
            <a:r>
              <a:rPr lang="ro-RO" sz="2000" i="1"/>
              <a:t>Modele SPICE. Notițe de curs</a:t>
            </a:r>
            <a:r>
              <a:rPr lang="ro-RO" sz="2000"/>
              <a:t>, Universitatea Transilvania, Brașov, 2019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Pană, Gh. şi Carp, M.C. – </a:t>
            </a:r>
            <a:r>
              <a:rPr lang="en-US" sz="2000" i="1"/>
              <a:t>Tehnici de simulare. Aplicații în ingineria electrică şi electronică</a:t>
            </a:r>
            <a:r>
              <a:rPr lang="en-US" sz="2000"/>
              <a:t>, Editura Universității Transilvania, Braşov, 2011</a:t>
            </a:r>
            <a:endParaRPr lang="ro-RO" sz="2000"/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SPICE – User Manual</a:t>
            </a:r>
            <a:br>
              <a:rPr lang="ro-RO"/>
            </a:br>
            <a:r>
              <a:rPr lang="ro-RO" sz="1600">
                <a:hlinkClick r:id="rId2"/>
              </a:rPr>
              <a:t>https://www.seas.upenn.edu/~jan/spice/PSpice_ReferenceguideOrCAD.pdf</a:t>
            </a:r>
            <a:endParaRPr lang="ro-RO" sz="1600"/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Vladimirescu, A. – </a:t>
            </a:r>
            <a:r>
              <a:rPr lang="ro-RO" sz="2000" i="1"/>
              <a:t>SPICE</a:t>
            </a:r>
            <a:r>
              <a:rPr lang="ro-RO" sz="2000"/>
              <a:t>, Editura tehnică, București, 1999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000"/>
              <a:t>Vladimirescu, A. – </a:t>
            </a:r>
            <a:r>
              <a:rPr lang="ro-RO" sz="2000" i="1"/>
              <a:t>The SPICE Book</a:t>
            </a:r>
            <a:r>
              <a:rPr lang="ro-RO" sz="2000"/>
              <a:t>, John Wiley &amp; Sons, 1991</a:t>
            </a:r>
            <a:br>
              <a:rPr lang="ro-RO" sz="1600"/>
            </a:br>
            <a:r>
              <a:rPr lang="ro-RO" sz="1600">
                <a:hlinkClick r:id="rId3"/>
              </a:rPr>
              <a:t>http://s1.nonlinear.ir/epublish/book/The_SPICE_Book_0471609269.pdf</a:t>
            </a:r>
            <a:endParaRPr lang="ro-RO" sz="16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Tudor, M. - </a:t>
            </a:r>
            <a:r>
              <a:rPr lang="en-US" sz="2000" i="1"/>
              <a:t>Spice</a:t>
            </a:r>
            <a:r>
              <a:rPr lang="en-US" sz="2000"/>
              <a:t>, Editura Teora, Bucureşti, 1996</a:t>
            </a:r>
            <a:endParaRPr lang="ro-RO" sz="2000"/>
          </a:p>
          <a:p>
            <a:pPr marL="457200" indent="-457200">
              <a:buFont typeface="+mj-lt"/>
              <a:buAutoNum type="arabicPeriod"/>
            </a:pPr>
            <a:r>
              <a:rPr lang="en-US" sz="2000"/>
              <a:t>Kraig Mitzner – </a:t>
            </a:r>
            <a:r>
              <a:rPr lang="en-US" sz="2000" i="1"/>
              <a:t>Complete PCB Design using OrCAD Capture and PCB Editor</a:t>
            </a:r>
            <a:r>
              <a:rPr lang="en-US" sz="2000"/>
              <a:t>, Elsevier, Oxford, UK, 2009</a:t>
            </a:r>
            <a:endParaRPr lang="ro-RO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3B48-FF52-408C-BC63-0AB6EFF5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87B5F-04BA-4546-9071-1D45E83617B8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0907-8864-430F-ABB8-49B8F8DC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Modele SPICE - Cursul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9E274-4F28-4517-A050-A21930C8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dwallpaper.ro/wallpapers/spice_de_grau-852x4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Generalități. SPICE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SPICE este acronimul de la </a:t>
            </a:r>
            <a:r>
              <a:rPr lang="ro-RO" b="1">
                <a:solidFill>
                  <a:srgbClr val="FF0000"/>
                </a:solidFill>
              </a:rPr>
              <a:t>S</a:t>
            </a:r>
            <a:r>
              <a:rPr lang="ro-RO" b="1"/>
              <a:t>imulation </a:t>
            </a:r>
            <a:r>
              <a:rPr lang="ro-RO" b="1">
                <a:solidFill>
                  <a:srgbClr val="FF0000"/>
                </a:solidFill>
              </a:rPr>
              <a:t>P</a:t>
            </a:r>
            <a:r>
              <a:rPr lang="ro-RO" b="1"/>
              <a:t>rogram with </a:t>
            </a:r>
            <a:r>
              <a:rPr lang="ro-RO" b="1">
                <a:solidFill>
                  <a:srgbClr val="FF0000"/>
                </a:solidFill>
              </a:rPr>
              <a:t>I</a:t>
            </a:r>
            <a:r>
              <a:rPr lang="ro-RO" b="1"/>
              <a:t>ntegrated </a:t>
            </a:r>
            <a:r>
              <a:rPr lang="ro-RO" b="1">
                <a:solidFill>
                  <a:srgbClr val="FF0000"/>
                </a:solidFill>
              </a:rPr>
              <a:t>C</a:t>
            </a:r>
            <a:r>
              <a:rPr lang="ro-RO" b="1"/>
              <a:t>ircuits </a:t>
            </a:r>
            <a:r>
              <a:rPr lang="ro-RO" b="1">
                <a:solidFill>
                  <a:srgbClr val="FF0000"/>
                </a:solidFill>
              </a:rPr>
              <a:t>E</a:t>
            </a:r>
            <a:r>
              <a:rPr lang="ro-RO" b="1"/>
              <a:t>mphasis</a:t>
            </a:r>
          </a:p>
          <a:p>
            <a:r>
              <a:rPr lang="ro-RO"/>
              <a:t>SPICE este un program de simulare a funcționării </a:t>
            </a:r>
            <a:r>
              <a:rPr lang="ro-RO" b="1">
                <a:solidFill>
                  <a:srgbClr val="FF0000"/>
                </a:solidFill>
              </a:rPr>
              <a:t>circuitelor electrice </a:t>
            </a:r>
            <a:r>
              <a:rPr lang="ro-RO"/>
              <a:t>şi</a:t>
            </a:r>
            <a:r>
              <a:rPr lang="ro-RO" b="1">
                <a:solidFill>
                  <a:srgbClr val="FF0000"/>
                </a:solidFill>
              </a:rPr>
              <a:t> electronice</a:t>
            </a:r>
            <a:r>
              <a:rPr lang="ro-RO"/>
              <a:t>.</a:t>
            </a:r>
          </a:p>
          <a:p>
            <a:r>
              <a:rPr lang="ro-RO"/>
              <a:t>Dar ce este un circuit electronic?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B2FF-371E-471A-9A06-FC8CB3A772C4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Modele SPICE - Cursul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C392-75EF-4345-ADC3-5049D6409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</TotalTime>
  <Words>3077</Words>
  <Application>Microsoft Office PowerPoint</Application>
  <PresentationFormat>On-screen Show (4:3)</PresentationFormat>
  <Paragraphs>646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Courier New</vt:lpstr>
      <vt:lpstr>Lucida Sans Unicode</vt:lpstr>
      <vt:lpstr>Times New Roman</vt:lpstr>
      <vt:lpstr>UT Sans</vt:lpstr>
      <vt:lpstr>Verdana</vt:lpstr>
      <vt:lpstr>Wingdings 3</vt:lpstr>
      <vt:lpstr>Clarity</vt:lpstr>
      <vt:lpstr>MODELE SPICE</vt:lpstr>
      <vt:lpstr>Structura anului universitar 2019-2020</vt:lpstr>
      <vt:lpstr>Semestrul 1</vt:lpstr>
      <vt:lpstr>Laboratorul</vt:lpstr>
      <vt:lpstr>Pagina personală</vt:lpstr>
      <vt:lpstr>Structura cursului Modele SPICE</vt:lpstr>
      <vt:lpstr>Structura cursului 1</vt:lpstr>
      <vt:lpstr>Referințe bibliografice</vt:lpstr>
      <vt:lpstr>Generalități. SPICE</vt:lpstr>
      <vt:lpstr>Circuitul electric/electronic</vt:lpstr>
      <vt:lpstr>Circuitul electric/electronic</vt:lpstr>
      <vt:lpstr>Circuitul electric/electronic</vt:lpstr>
      <vt:lpstr>Circuitul electric/electronic</vt:lpstr>
      <vt:lpstr>Circuitul electric/electronic</vt:lpstr>
      <vt:lpstr>Circuitul electric/electronic</vt:lpstr>
      <vt:lpstr>Tipuri de semnale</vt:lpstr>
      <vt:lpstr>Tipuri de semnale</vt:lpstr>
      <vt:lpstr>Tipuri de semnale</vt:lpstr>
      <vt:lpstr>Componente pasive</vt:lpstr>
      <vt:lpstr>Componente pasive</vt:lpstr>
      <vt:lpstr>Componente active</vt:lpstr>
      <vt:lpstr>Componente active</vt:lpstr>
      <vt:lpstr>Componente pasive/active</vt:lpstr>
      <vt:lpstr>Generalități. Exemplu de circuit electronic </vt:lpstr>
      <vt:lpstr>SPICE</vt:lpstr>
      <vt:lpstr>SPICE</vt:lpstr>
      <vt:lpstr>SPICE</vt:lpstr>
      <vt:lpstr>Descrierea circuitelor</vt:lpstr>
      <vt:lpstr>Arhitectura programului SPICE</vt:lpstr>
      <vt:lpstr>Cum lucrează SPICE?</vt:lpstr>
      <vt:lpstr>Cum lucrează SPICE?</vt:lpstr>
      <vt:lpstr>Cum lucrează SPICE?</vt:lpstr>
      <vt:lpstr>Cum lucrează SPICE?</vt:lpstr>
      <vt:lpstr>Algoritmul SPICE</vt:lpstr>
      <vt:lpstr>Algoritmul SPICE</vt:lpstr>
      <vt:lpstr>Algoritmul SPICE</vt:lpstr>
      <vt:lpstr>SPICE se bazează pe o analiză nodală</vt:lpstr>
      <vt:lpstr>Descrierea componentelor de circuit</vt:lpstr>
      <vt:lpstr>Descrierea componentelor de circuit</vt:lpstr>
      <vt:lpstr>Descrierea componentelor de circuit</vt:lpstr>
      <vt:lpstr>Descrierea componentelor de circuit</vt:lpstr>
      <vt:lpstr>Instrucțiunile</vt:lpstr>
      <vt:lpstr>Factorii de scală</vt:lpstr>
      <vt:lpstr>Factorii de scală</vt:lpstr>
      <vt:lpstr>Fişierul SURSĂ sau de INTRARE</vt:lpstr>
      <vt:lpstr>Fişierul SURSĂ sau de INTRARE</vt:lpstr>
      <vt:lpstr>Exemplu</vt:lpstr>
      <vt:lpstr>Exemplu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SPICE</dc:title>
  <dc:creator>gyuri</dc:creator>
  <cp:lastModifiedBy>geoic@yahoo.com</cp:lastModifiedBy>
  <cp:revision>77</cp:revision>
  <dcterms:created xsi:type="dcterms:W3CDTF">2016-10-24T14:41:01Z</dcterms:created>
  <dcterms:modified xsi:type="dcterms:W3CDTF">2019-10-07T17:33:16Z</dcterms:modified>
</cp:coreProperties>
</file>