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30" r:id="rId2"/>
    <p:sldId id="257" r:id="rId3"/>
    <p:sldId id="304" r:id="rId4"/>
    <p:sldId id="259" r:id="rId5"/>
    <p:sldId id="260" r:id="rId6"/>
    <p:sldId id="296" r:id="rId7"/>
    <p:sldId id="312" r:id="rId8"/>
    <p:sldId id="313" r:id="rId9"/>
    <p:sldId id="294" r:id="rId10"/>
    <p:sldId id="263" r:id="rId11"/>
    <p:sldId id="322" r:id="rId12"/>
    <p:sldId id="339" r:id="rId13"/>
    <p:sldId id="314" r:id="rId14"/>
    <p:sldId id="315" r:id="rId15"/>
    <p:sldId id="316" r:id="rId16"/>
    <p:sldId id="317" r:id="rId17"/>
    <p:sldId id="345" r:id="rId18"/>
    <p:sldId id="346" r:id="rId19"/>
    <p:sldId id="318" r:id="rId20"/>
    <p:sldId id="319" r:id="rId21"/>
    <p:sldId id="320" r:id="rId22"/>
    <p:sldId id="321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47" r:id="rId31"/>
    <p:sldId id="331" r:id="rId32"/>
    <p:sldId id="332" r:id="rId33"/>
    <p:sldId id="333" r:id="rId34"/>
    <p:sldId id="334" r:id="rId35"/>
    <p:sldId id="336" r:id="rId36"/>
    <p:sldId id="335" r:id="rId37"/>
    <p:sldId id="337" r:id="rId38"/>
    <p:sldId id="268" r:id="rId39"/>
    <p:sldId id="269" r:id="rId40"/>
    <p:sldId id="278" r:id="rId41"/>
    <p:sldId id="303" r:id="rId42"/>
    <p:sldId id="341" r:id="rId43"/>
    <p:sldId id="342" r:id="rId44"/>
    <p:sldId id="343" r:id="rId45"/>
    <p:sldId id="344" r:id="rId4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9A84-FBFB-4ED7-8387-B17C25354385}" type="datetimeFigureOut">
              <a:rPr lang="ro-RO" smtClean="0"/>
              <a:t>25.11.2020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233D5-A0AB-4F95-AEAB-F1ED0BDA34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1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EF57-8E72-405D-8E60-3301CDF00FA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3EF57-8E72-405D-8E60-3301CDF00FA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E0F1-11C0-4348-8756-62305829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39277-957F-4DCE-8AAB-53DEA0C00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D6E6B-F547-452B-88B4-3D0437EA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C9D9-84E9-4E96-8EF8-E7E52A8E8375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4A05-1D56-4261-9CBE-C5FCB63F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8126-5D56-4B74-A654-C001FA3E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908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85DE-52BE-4834-AB0B-98A6425C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ADDBB-B068-4A9B-B7CE-525721404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7C96-51F5-4571-898D-E96D6C2E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586B-A55A-4552-85D9-AC4569785288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7EEA-EE9E-4976-909D-BE16E9BF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0263-6ED9-4836-AE66-47F5C102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38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F5D08-F39C-4290-86E5-CE2509757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E96AF-63C0-4C1D-A675-97A07478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B04D9-72F7-48A1-B7A9-E9FA92705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08D-8F1B-4FD7-85E7-529175D9B241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20D0-F536-4AD0-8CBB-AD7FFCAF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F13B6-C7CB-46E9-A3BF-7F271D06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19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81A2-8C13-423D-AE68-31CFB0C0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86EF2-0B9C-4658-9BD9-55FB0775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28917-5DA0-4FC0-885A-0EBF6FBD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4E29-E767-4054-874B-C75A2B293822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081F9-0751-4554-A98B-0639216A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6CA7-E694-42BE-AB96-4FCD886F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621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34F9-AC0C-4093-B50D-C445AFF6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ABF79-48A3-4C56-AFED-4B2EFB29A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A18F1-C0B6-4E5C-AA11-CE9FD582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E73F-F0C2-4176-A3C0-E8947BBC2AEE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6308-F30D-4FF6-8E4C-EF2F8770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FB68-B324-4EB0-9419-37BD8DF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451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4ACB-7E97-4C9C-A50B-9AACA039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7A3C-0D7E-4D18-8990-D60AEEFA4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EC503-106A-4668-8A9A-12AE57C2F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AA6BB-CF68-4D79-B8F7-DDF64E32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B0C8-5F94-42C3-A744-FC3C1AEB40D7}" type="datetime1">
              <a:rPr lang="en-US" smtClean="0"/>
              <a:t>11/25/2020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70DA-BC10-4550-B59C-A9F5062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AE6F8-D6DD-4AC3-BC9C-63BFA6F8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29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CB5B-BD31-4FD0-8D37-4D63992C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C343B-3E68-48CC-95B4-78EB77804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07E73-EA8E-4B29-B5A8-DBEBD95C3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63D88-D016-4B4C-A2A4-9F63BED06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095ED-8A2F-4A70-9A04-6F6B333A5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EF9FB-6B80-4E8F-AADA-842A93EB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CA34-0248-404B-B97E-2C243F17239A}" type="datetime1">
              <a:rPr lang="en-US" smtClean="0"/>
              <a:t>11/25/2020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8488C9-055B-4CE8-8ABE-BBCAEB56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C6135F-8602-4943-9EF9-8946E15C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351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DDA9-33D2-4EE5-9FA5-B7E1887D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15D27-F33B-4C0F-AD3D-832D53F8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4835-1DB2-42E7-A89B-261F14EEBEC5}" type="datetime1">
              <a:rPr lang="en-US" smtClean="0"/>
              <a:t>11/25/2020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1EE74-0A3B-4ECF-9317-F194936F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EAA2-318F-4518-BED5-288DF89D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211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6622B-B23B-473E-9648-CF387A06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C416-E4EB-4842-8267-35EC18BD2B50}" type="datetime1">
              <a:rPr lang="en-US" smtClean="0"/>
              <a:t>11/25/2020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B7FD0-BA60-44DC-9E66-39A8D181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D0248-C02A-4358-B05A-216929B1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95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CE2F-4A12-4A48-9B48-3839D63F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4386-64BA-4E83-BDA5-D11A059F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9068E-23EC-4D1E-A20A-460D28C22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C17F-CB86-4FB3-B670-B04B9A17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8B42-315B-4D86-8C08-1D87CAF04332}" type="datetime1">
              <a:rPr lang="en-US" smtClean="0"/>
              <a:t>11/25/2020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FBBF7-1D0C-4818-987D-BDF1713B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8EDF-380D-4C82-8D2F-70C2F8E8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00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AA3E-AE0A-4FAE-90A7-DBE9CD74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CE153-530B-4779-9F05-53A71C8DE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AE836-5E8A-42FA-80AA-0488A4A06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6E217-BBAA-4732-888C-26F00D40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6550-25B6-4C0A-B19E-F9B91331AA53}" type="datetime1">
              <a:rPr lang="en-US" smtClean="0"/>
              <a:t>11/25/2020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B76C9-BE2A-4724-BADA-99CA61F5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MS-cursul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EE949-9894-4C70-AFCD-7432EE03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744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26CBD-6606-4153-B4AD-7C863E9A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B477C-B1DF-4BAB-9796-C5A058B1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38C-3B77-4B2D-99B4-58BA80EAA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C2E8-538A-4F02-BC16-1ABE26ED0D76}" type="datetime1">
              <a:rPr lang="en-US" smtClean="0"/>
              <a:t>11/25/2020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504FD-BC7B-423D-A363-5015A5B3B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MS-cursul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440E1-4595-4866-B8B6-50EC67B87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6D67-E5FB-4FC3-B5A7-A102FA86197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02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C4-ex1.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C4-ex2.ou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C4-ex3.ou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C5-ex4-1.ou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C4-ex4-2.ou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4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MODELE SPICE</a:t>
            </a:r>
            <a:endParaRPr lang="en-US" sz="3600" b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3"/>
            </a:pPr>
            <a:r>
              <a:rPr lang="ro-RO" sz="3200" b="1">
                <a:solidFill>
                  <a:srgbClr val="0070C0"/>
                </a:solidFill>
              </a:rPr>
              <a:t>Funcția de transfer</a:t>
            </a:r>
          </a:p>
          <a:p>
            <a:pPr>
              <a:lnSpc>
                <a:spcPct val="90000"/>
              </a:lnSpc>
              <a:defRPr/>
            </a:pPr>
            <a:r>
              <a:rPr lang="ro-RO" sz="2400"/>
              <a:t>Analiza </a:t>
            </a:r>
            <a:r>
              <a:rPr lang="ro-RO" sz="2400">
                <a:solidFill>
                  <a:srgbClr val="FF0000"/>
                </a:solidFill>
              </a:rPr>
              <a:t>.TF</a:t>
            </a:r>
            <a:r>
              <a:rPr lang="ro-RO" sz="2400"/>
              <a:t> are ca rezultat un </a:t>
            </a:r>
            <a:r>
              <a:rPr lang="ro-RO" sz="2400">
                <a:solidFill>
                  <a:srgbClr val="FF0000"/>
                </a:solidFill>
              </a:rPr>
              <a:t>text</a:t>
            </a:r>
            <a:r>
              <a:rPr lang="ro-RO" sz="2400"/>
              <a:t> în care se specifică: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Raportul dintre </a:t>
            </a:r>
            <a:r>
              <a:rPr lang="ro-RO">
                <a:solidFill>
                  <a:srgbClr val="C00000"/>
                </a:solidFill>
              </a:rPr>
              <a:t>IESIRE_var </a:t>
            </a:r>
            <a:r>
              <a:rPr lang="ro-RO"/>
              <a:t>şi </a:t>
            </a:r>
            <a:r>
              <a:rPr lang="ro-RO">
                <a:solidFill>
                  <a:srgbClr val="C00000"/>
                </a:solidFill>
              </a:rPr>
              <a:t>V/I_nume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Rezistența la bornele de intrare (între </a:t>
            </a:r>
            <a:r>
              <a:rPr lang="ro-RO" b="1"/>
              <a:t>V/I_nume</a:t>
            </a:r>
            <a:r>
              <a:rPr lang="ro-RO"/>
              <a:t> și </a:t>
            </a:r>
            <a:r>
              <a:rPr lang="ro-RO" b="1"/>
              <a:t>0</a:t>
            </a:r>
            <a:r>
              <a:rPr lang="ro-RO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Rezistența la bornele de ieşire (între </a:t>
            </a:r>
            <a:r>
              <a:rPr lang="ro-RO" b="1"/>
              <a:t>IESIRE_var</a:t>
            </a:r>
            <a:r>
              <a:rPr lang="ro-RO"/>
              <a:t> și </a:t>
            </a:r>
            <a:r>
              <a:rPr lang="ro-RO" b="1"/>
              <a:t>0</a:t>
            </a:r>
            <a:r>
              <a:rPr lang="ro-RO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ro-RO" sz="2400"/>
              <a:t>Sintaxa</a:t>
            </a:r>
          </a:p>
          <a:p>
            <a:pPr marL="514350" indent="-514350" algn="ctr">
              <a:buNone/>
            </a:pP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.TF   IESIRE_var   V/I_nume</a:t>
            </a:r>
          </a:p>
          <a:p>
            <a:pPr>
              <a:lnSpc>
                <a:spcPct val="90000"/>
              </a:lnSpc>
              <a:defRPr/>
            </a:pPr>
            <a:r>
              <a:rPr lang="ro-RO" sz="2400" b="1">
                <a:solidFill>
                  <a:srgbClr val="0070C0"/>
                </a:solidFill>
              </a:rPr>
              <a:t>IESIRE_var</a:t>
            </a:r>
            <a:r>
              <a:rPr lang="ro-RO" sz="2400"/>
              <a:t> este variabila de ieşire;</a:t>
            </a:r>
          </a:p>
          <a:p>
            <a:pPr>
              <a:lnSpc>
                <a:spcPct val="90000"/>
              </a:lnSpc>
              <a:defRPr/>
            </a:pPr>
            <a:r>
              <a:rPr lang="ro-RO" sz="2400" b="1">
                <a:solidFill>
                  <a:srgbClr val="0070C0"/>
                </a:solidFill>
              </a:rPr>
              <a:t>V/I_nume</a:t>
            </a:r>
            <a:r>
              <a:rPr lang="ro-RO" sz="2400"/>
              <a:t> specifică </a:t>
            </a:r>
            <a:r>
              <a:rPr lang="ro-RO" sz="2400" u="sng"/>
              <a:t>o sursă independentă de tensiune sau curent</a:t>
            </a:r>
            <a:r>
              <a:rPr lang="ro-RO" sz="2400"/>
              <a:t>, conectată la intrarea diportului definit de declarația </a:t>
            </a:r>
            <a:r>
              <a:rPr lang="ro-RO" sz="2400" b="1">
                <a:solidFill>
                  <a:srgbClr val="0070C0"/>
                </a:solidFill>
              </a:rPr>
              <a:t>.TF</a:t>
            </a:r>
            <a:r>
              <a:rPr lang="ro-RO" sz="2400"/>
              <a:t>.</a:t>
            </a:r>
            <a:endParaRPr lang="ro-RO" sz="2400" b="1">
              <a:solidFill>
                <a:srgbClr val="0070C0"/>
              </a:solidFill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A80FC2-899D-40D0-BB73-F73351B9B848}" type="datetime1">
              <a:rPr lang="en-US" smtClean="0"/>
              <a:t>11/25/2020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FB021-09D6-46A2-AA60-A8D294FE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" t="23394" r="9922" b="23393"/>
          <a:stretch/>
        </p:blipFill>
        <p:spPr>
          <a:xfrm>
            <a:off x="7069393" y="365125"/>
            <a:ext cx="4872038" cy="1833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4"/>
            </a:pPr>
            <a:r>
              <a:rPr lang="ro-RO" sz="3500" b="1">
                <a:solidFill>
                  <a:srgbClr val="0070C0"/>
                </a:solidFill>
              </a:rPr>
              <a:t>Analiza de senzitivitate</a:t>
            </a:r>
          </a:p>
          <a:p>
            <a:pPr>
              <a:lnSpc>
                <a:spcPct val="110000"/>
              </a:lnSpc>
              <a:defRPr/>
            </a:pPr>
            <a:r>
              <a:rPr lang="en-US" sz="2600"/>
              <a:t>permite aprecierea efectelor pe care le au variațiile valorilor elementelor circuitului şi a parametrilor de model asupra unei variabile de ieşire selectate</a:t>
            </a:r>
            <a:r>
              <a:rPr lang="ro-RO" sz="2600"/>
              <a:t> (IESIRE_var1...)</a:t>
            </a:r>
            <a:r>
              <a:rPr lang="en-US" sz="2600"/>
              <a:t>, deci şi asupra funcționării circuitului.</a:t>
            </a:r>
          </a:p>
          <a:p>
            <a:pPr>
              <a:lnSpc>
                <a:spcPct val="110000"/>
              </a:lnSpc>
              <a:defRPr/>
            </a:pPr>
            <a:r>
              <a:rPr lang="ro-RO" sz="2600"/>
              <a:t>Sintaxa</a:t>
            </a:r>
          </a:p>
          <a:p>
            <a:pPr>
              <a:lnSpc>
                <a:spcPct val="90000"/>
              </a:lnSpc>
              <a:defRPr/>
            </a:pPr>
            <a:endParaRPr lang="ro-RO" sz="1600"/>
          </a:p>
          <a:p>
            <a:pPr marL="514350" indent="-514350" algn="ctr">
              <a:buNone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.SENS   IESIRE_var1   &lt;IESIRE_var2…&gt;</a:t>
            </a:r>
          </a:p>
          <a:p>
            <a:endParaRPr lang="ro-RO" sz="1600"/>
          </a:p>
          <a:p>
            <a:pPr>
              <a:lnSpc>
                <a:spcPct val="110000"/>
              </a:lnSpc>
            </a:pPr>
            <a:r>
              <a:rPr lang="ro-RO" sz="2600"/>
              <a:t>Senzitivitatea față de fiecare element al circuitului şi de toți parametrii de model de c.c. ai diodelor şi tranzistoarelor bipolare este calculată pentru fiecare variabilă de ieşire definită în declarația </a:t>
            </a:r>
            <a:r>
              <a:rPr lang="ro-RO" sz="2600" b="1"/>
              <a:t>.SENS</a:t>
            </a:r>
            <a:r>
              <a:rPr lang="ro-RO" sz="2600"/>
              <a:t>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175D4-D3F1-4073-BE7E-15408ABB38C1}" type="datetime1">
              <a:rPr lang="en-US" smtClean="0"/>
              <a:t>11/25/2020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0C0"/>
              </a:buClr>
              <a:buFontTx/>
              <a:buAutoNum type="arabicPeriod" startAt="4"/>
            </a:pPr>
            <a:r>
              <a:rPr lang="ro-RO">
                <a:solidFill>
                  <a:srgbClr val="0070C0"/>
                </a:solidFill>
              </a:rPr>
              <a:t>Analiza de senzitivitate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 sz="2000">
                <a:solidFill>
                  <a:srgbClr val="0070C0"/>
                </a:solidFill>
              </a:rPr>
              <a:t>(continuare)</a:t>
            </a:r>
          </a:p>
          <a:p>
            <a:pPr>
              <a:defRPr/>
            </a:pPr>
            <a:r>
              <a:rPr lang="ro-RO"/>
              <a:t>Determinarea senzitivității față de parametrii de model ai TECJ  şi TECMOS </a:t>
            </a:r>
            <a:r>
              <a:rPr lang="ro-RO" u="sng"/>
              <a:t>nu</a:t>
            </a:r>
            <a:r>
              <a:rPr lang="ro-RO"/>
              <a:t> este disponibilă.</a:t>
            </a:r>
          </a:p>
          <a:p>
            <a:pPr>
              <a:defRPr/>
            </a:pPr>
            <a:r>
              <a:rPr lang="ro-RO"/>
              <a:t>Pentru fiecare valoare de parametru se listează 2 valori de senzitivitate:</a:t>
            </a:r>
          </a:p>
          <a:p>
            <a:pPr lvl="1">
              <a:defRPr/>
            </a:pPr>
            <a:r>
              <a:rPr lang="ro-RO">
                <a:solidFill>
                  <a:srgbClr val="0070C0"/>
                </a:solidFill>
              </a:rPr>
              <a:t>ELEMENT SENSITIVITY</a:t>
            </a:r>
            <a:r>
              <a:rPr lang="ro-RO"/>
              <a:t> = </a:t>
            </a:r>
            <a:r>
              <a:rPr lang="ro-RO" b="1"/>
              <a:t>Senzitivitatea absolută</a:t>
            </a:r>
            <a:r>
              <a:rPr lang="ro-RO"/>
              <a:t> exprimată în V sau A, raportată la o variație unitară a valorii elementului;</a:t>
            </a:r>
          </a:p>
          <a:p>
            <a:pPr lvl="1">
              <a:defRPr/>
            </a:pPr>
            <a:r>
              <a:rPr lang="ro-RO">
                <a:solidFill>
                  <a:srgbClr val="0070C0"/>
                </a:solidFill>
              </a:rPr>
              <a:t>NORMALIZED SENSITIVITY</a:t>
            </a:r>
            <a:r>
              <a:rPr lang="ro-RO"/>
              <a:t> = </a:t>
            </a:r>
            <a:r>
              <a:rPr lang="ro-RO" b="1"/>
              <a:t>Senzitivitatea relativă</a:t>
            </a:r>
            <a:r>
              <a:rPr lang="ro-RO"/>
              <a:t> exprimată în V sau A, raportată la o variație de 1% a valorii elementului.</a:t>
            </a:r>
          </a:p>
          <a:p>
            <a:pPr>
              <a:defRPr/>
            </a:pPr>
            <a:r>
              <a:rPr lang="ro-RO"/>
              <a:t>Datele care oferă mai multă informație sunt senzitivitățile relative.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A9396-0F6E-487E-9733-42369A47D075}" type="datetime1">
              <a:rPr lang="en-US" smtClean="0"/>
              <a:t>11/25/2020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06643-3676-45BA-BF68-E611A307D8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În modul grafic, declarațiile </a:t>
            </a:r>
            <a:r>
              <a:rPr lang="ro-RO" sz="2400" b="1">
                <a:solidFill>
                  <a:srgbClr val="FF0000"/>
                </a:solidFill>
              </a:rPr>
              <a:t>.OP</a:t>
            </a:r>
            <a:r>
              <a:rPr lang="ro-RO" sz="2400"/>
              <a:t>, </a:t>
            </a:r>
            <a:r>
              <a:rPr lang="ro-RO" sz="2400" b="1">
                <a:solidFill>
                  <a:srgbClr val="FFC000"/>
                </a:solidFill>
              </a:rPr>
              <a:t>.SENS</a:t>
            </a:r>
            <a:r>
              <a:rPr lang="ro-RO" sz="2400" b="1"/>
              <a:t> </a:t>
            </a:r>
            <a:r>
              <a:rPr lang="ro-RO" sz="2400"/>
              <a:t>şi </a:t>
            </a:r>
            <a:r>
              <a:rPr lang="ro-RO" sz="2400" b="1">
                <a:solidFill>
                  <a:srgbClr val="00B050"/>
                </a:solidFill>
              </a:rPr>
              <a:t>.TF</a:t>
            </a:r>
            <a:r>
              <a:rPr lang="ro-RO" sz="2400"/>
              <a:t> se definesc la tipul de analiză </a:t>
            </a:r>
            <a:br>
              <a:rPr lang="ro-RO" sz="2400"/>
            </a:br>
            <a:r>
              <a:rPr lang="ro-RO" sz="2400" b="1">
                <a:solidFill>
                  <a:srgbClr val="0070C0"/>
                </a:solidFill>
              </a:rPr>
              <a:t>Bias Point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5CC63-248D-4513-9468-876F21A3F94E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3223AE-4386-458B-8391-8B41BBCDA7AC}"/>
              </a:ext>
            </a:extLst>
          </p:cNvPr>
          <p:cNvGrpSpPr/>
          <p:nvPr/>
        </p:nvGrpSpPr>
        <p:grpSpPr>
          <a:xfrm>
            <a:off x="2468730" y="2659539"/>
            <a:ext cx="7254539" cy="3607118"/>
            <a:chOff x="1776728" y="2599662"/>
            <a:chExt cx="7254539" cy="36071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61D2CD-43C3-488F-9869-56523C52BCD1}"/>
                </a:ext>
              </a:extLst>
            </p:cNvPr>
            <p:cNvGrpSpPr/>
            <p:nvPr/>
          </p:nvGrpSpPr>
          <p:grpSpPr>
            <a:xfrm>
              <a:off x="7659667" y="3261964"/>
              <a:ext cx="1371600" cy="1274889"/>
              <a:chOff x="7659667" y="3261964"/>
              <a:chExt cx="1371600" cy="127488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113609" y="32619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.OP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21274" y="4167521"/>
                <a:ext cx="718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.TF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16867" y="367057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>
                    <a:latin typeface="UT Sans Bold" panose="00000500000000000000" pitchFamily="50" charset="0"/>
                  </a:rPr>
                  <a:t>.SENS</a:t>
                </a:r>
                <a:endParaRPr lang="en-US">
                  <a:latin typeface="UT Sans Bold" panose="00000500000000000000" pitchFamily="50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659667" y="3460960"/>
                <a:ext cx="457200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659667" y="3841960"/>
                <a:ext cx="457200" cy="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659667" y="4338250"/>
                <a:ext cx="457200" cy="0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569524-8105-4A15-B7F2-83BD79F6C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728" y="2599662"/>
              <a:ext cx="5880735" cy="3607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94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Declarația </a:t>
            </a:r>
            <a:r>
              <a:rPr lang="ro-RO" sz="2400">
                <a:solidFill>
                  <a:srgbClr val="FF0000"/>
                </a:solidFill>
              </a:rPr>
              <a:t>.DC</a:t>
            </a:r>
            <a:r>
              <a:rPr lang="ro-RO" sz="2400" b="1"/>
              <a:t> </a:t>
            </a:r>
            <a:r>
              <a:rPr lang="ro-RO" sz="2400"/>
              <a:t>se defineşte la tipul de analiză </a:t>
            </a:r>
            <a:r>
              <a:rPr lang="ro-RO" sz="2400">
                <a:solidFill>
                  <a:srgbClr val="0070C0"/>
                </a:solidFill>
              </a:rPr>
              <a:t>DC Sweep</a:t>
            </a:r>
            <a:r>
              <a:rPr lang="ro-RO" sz="2400"/>
              <a:t> din fereastra </a:t>
            </a:r>
            <a:r>
              <a:rPr lang="ro-RO" sz="2400">
                <a:solidFill>
                  <a:srgbClr val="0070C0"/>
                </a:solidFill>
              </a:rPr>
              <a:t>Simulation Settings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54B3C-28D7-48BA-8EEB-F3594C5F466A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23C66-FE87-4D04-B7C8-04671847FD93}"/>
              </a:ext>
            </a:extLst>
          </p:cNvPr>
          <p:cNvGrpSpPr/>
          <p:nvPr/>
        </p:nvGrpSpPr>
        <p:grpSpPr>
          <a:xfrm>
            <a:off x="2469265" y="2569845"/>
            <a:ext cx="7253470" cy="3607118"/>
            <a:chOff x="2895032" y="2472565"/>
            <a:chExt cx="7253470" cy="360711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968" y="3345018"/>
              <a:ext cx="609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895032" y="3160352"/>
              <a:ext cx="610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/>
                <a:t>.DC</a:t>
              </a:r>
              <a:endParaRPr lang="en-US" b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8431A8-008C-4608-BFB6-B1F81EB5E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767" y="2472565"/>
              <a:ext cx="5880735" cy="3607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2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ro-RO" sz="3200" b="1">
                <a:solidFill>
                  <a:prstClr val="black"/>
                </a:solidFill>
                <a:latin typeface="+mn-lt"/>
              </a:rPr>
              <a:t>Exemplul 1</a:t>
            </a:r>
            <a:endParaRPr lang="en-US" sz="3200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ciruitul din figură să se determine:</a:t>
            </a:r>
          </a:p>
          <a:p>
            <a:pPr lvl="1"/>
            <a:r>
              <a:rPr lang="ro-RO"/>
              <a:t>PSF-ul tranzistorului;</a:t>
            </a:r>
          </a:p>
          <a:p>
            <a:pPr lvl="1"/>
            <a:r>
              <a:rPr lang="ro-RO"/>
              <a:t>Amplificarea, rezistențele de intrare şi ieşire;</a:t>
            </a:r>
          </a:p>
          <a:p>
            <a:pPr lvl="1"/>
            <a:r>
              <a:rPr lang="ro-RO"/>
              <a:t>Caracteristicile de ieşire ale tranzistorului: i</a:t>
            </a:r>
            <a:r>
              <a:rPr lang="ro-RO" baseline="-25000"/>
              <a:t>C</a:t>
            </a:r>
            <a:r>
              <a:rPr lang="ro-RO"/>
              <a:t>=f(u</a:t>
            </a:r>
            <a:r>
              <a:rPr lang="ro-RO" baseline="-25000"/>
              <a:t>CE</a:t>
            </a:r>
            <a:r>
              <a:rPr lang="ro-RO"/>
              <a:t>).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E00A2-5758-4AD3-A98B-75EAFBEE0113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182" y="3008671"/>
            <a:ext cx="3271076" cy="30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/>
              <a:t>Rezolvare: </a:t>
            </a:r>
            <a:r>
              <a:rPr lang="ro-RO" sz="2000"/>
              <a:t>Parametrii simulării sunt: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0F49B-5B20-4190-93A0-904F02EE1493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25585" y="3969167"/>
            <a:ext cx="4826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Rezultatele simulării se pot citi în fişierul de ieşire:</a:t>
            </a:r>
            <a:br>
              <a:rPr lang="ro-RO"/>
            </a:br>
            <a:r>
              <a:rPr lang="ro-RO">
                <a:hlinkClick r:id="rId2" action="ppaction://hlinkfile"/>
              </a:rPr>
              <a:t>C4-ex1.out</a:t>
            </a:r>
            <a:endParaRPr lang="en-US"/>
          </a:p>
          <a:p>
            <a:r>
              <a:rPr lang="en-US"/>
              <a:t>situat </a:t>
            </a:r>
            <a:r>
              <a:rPr lang="ro-RO"/>
              <a:t>în folderul curent</a:t>
            </a:r>
            <a:r>
              <a:rPr lang="en-US"/>
              <a:t> unde se afl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şi</a:t>
            </a:r>
            <a:r>
              <a:rPr lang="en-US"/>
              <a:t> fi</a:t>
            </a:r>
            <a:r>
              <a:rPr lang="ro-RO"/>
              <a:t>ş</a:t>
            </a:r>
            <a:r>
              <a:rPr lang="en-US"/>
              <a:t>iere</a:t>
            </a:r>
            <a:r>
              <a:rPr lang="ro-RO"/>
              <a:t>le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C4-ex1.opj </a:t>
            </a:r>
            <a:r>
              <a:rPr lang="ro-RO"/>
              <a:t>şi </a:t>
            </a:r>
          </a:p>
          <a:p>
            <a:r>
              <a:rPr lang="ro-RO">
                <a:solidFill>
                  <a:srgbClr val="0070C0"/>
                </a:solidFill>
              </a:rPr>
              <a:t>C4-EX1.DSN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25585" y="5406641"/>
            <a:ext cx="5227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Când se face simularea, calea pentru C4-ex1.out este:</a:t>
            </a:r>
          </a:p>
          <a:p>
            <a:r>
              <a:rPr lang="en-US" b="1">
                <a:solidFill>
                  <a:srgbClr val="0070C0"/>
                </a:solidFill>
              </a:rPr>
              <a:t>C</a:t>
            </a:r>
            <a:r>
              <a:rPr lang="ro-RO" b="1">
                <a:solidFill>
                  <a:srgbClr val="0070C0"/>
                </a:solidFill>
              </a:rPr>
              <a:t>4</a:t>
            </a:r>
            <a:r>
              <a:rPr lang="en-US" b="1">
                <a:solidFill>
                  <a:srgbClr val="0070C0"/>
                </a:solidFill>
              </a:rPr>
              <a:t>-ex1-PSpiceFiles\SCHEMATIC1\C</a:t>
            </a:r>
            <a:r>
              <a:rPr lang="ro-RO" b="1">
                <a:solidFill>
                  <a:srgbClr val="0070C0"/>
                </a:solidFill>
              </a:rPr>
              <a:t>4</a:t>
            </a:r>
            <a:r>
              <a:rPr lang="en-US" b="1">
                <a:solidFill>
                  <a:srgbClr val="0070C0"/>
                </a:solidFill>
              </a:rPr>
              <a:t>-ex1\C</a:t>
            </a:r>
            <a:r>
              <a:rPr lang="ro-RO" b="1">
                <a:solidFill>
                  <a:srgbClr val="0070C0"/>
                </a:solidFill>
              </a:rPr>
              <a:t>4</a:t>
            </a:r>
            <a:r>
              <a:rPr lang="en-US" b="1">
                <a:solidFill>
                  <a:srgbClr val="0070C0"/>
                </a:solidFill>
              </a:rPr>
              <a:t>-ex1.out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599" y="340979"/>
            <a:ext cx="3271076" cy="3021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A5392-34F8-4E42-99B5-870F8AE6C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7" y="2413656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/>
              <a:t>Rezolvare</a:t>
            </a:r>
            <a:r>
              <a:rPr lang="ro-RO" sz="1800" b="1"/>
              <a:t>: </a:t>
            </a:r>
            <a:r>
              <a:rPr lang="en-US" sz="1800" b="1">
                <a:solidFill>
                  <a:srgbClr val="FF0000"/>
                </a:solidFill>
              </a:rPr>
              <a:t>PSF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IB           6.50E-06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IC           1.02E-03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VBE          6.45E-01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VBC         -5.21E+00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VCE          5.85E+00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BETADC       1.57E+02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GM           3.94E-02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RPI          4.42E+03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RX           1.00E+01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RO           7.74E+04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CBE          5.26E-11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CBC          3.60E-12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CJS          0.00E+00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BETAAC       1.74E+02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CBX/CBX2     0.00E+00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>
                <a:solidFill>
                  <a:srgbClr val="0070C0"/>
                </a:solidFill>
                <a:cs typeface="Courier New" panose="02070309020205020404" pitchFamily="49" charset="0"/>
              </a:rPr>
              <a:t>FT/FT2       1.12E+08</a:t>
            </a:r>
            <a:r>
              <a:rPr lang="en-US" sz="1800"/>
              <a:t> </a:t>
            </a:r>
            <a:endParaRPr lang="en-US" sz="1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8DD83-78DF-4B5D-B54B-2BA7199B7DC6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5016500" y="581025"/>
                <a:ext cx="3136900" cy="175467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𝑃𝑆𝐹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=0,645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=6,5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=1,02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𝐶𝐸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=5,85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0" y="581025"/>
                <a:ext cx="3136900" cy="1754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914880" y="581025"/>
            <a:ext cx="2946920" cy="2338228"/>
            <a:chOff x="3971925" y="2476500"/>
            <a:chExt cx="2946920" cy="2338228"/>
          </a:xfrm>
        </p:grpSpPr>
        <p:sp>
          <p:nvSpPr>
            <p:cNvPr id="8" name="TextBox 7"/>
            <p:cNvSpPr txBox="1"/>
            <p:nvPr/>
          </p:nvSpPr>
          <p:spPr>
            <a:xfrm>
              <a:off x="3971925" y="2476500"/>
              <a:ext cx="288607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Parametrii de semnal mic: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>
                <a:xfrm>
                  <a:off x="4032770" y="2831700"/>
                  <a:ext cx="2886075" cy="1983028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=39,4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𝑚𝑆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=4,42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=77,4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=52,6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o-RO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sub>
                        </m:sSub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=3,6</m:t>
                        </m:r>
                        <m:r>
                          <a:rPr lang="ro-RO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𝑝𝐹</m:t>
                        </m:r>
                      </m:oMath>
                    </m:oMathPara>
                  </a14:m>
                  <a:endParaRPr lang="ro-RO"/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2770" y="2831700"/>
                  <a:ext cx="2886075" cy="1983028"/>
                </a:xfrm>
                <a:prstGeom prst="rect">
                  <a:avLst/>
                </a:prstGeom>
                <a:blipFill>
                  <a:blip r:embed="rId3"/>
                  <a:stretch>
                    <a:fillRect l="-633" b="-923"/>
                  </a:stretch>
                </a:blipFill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22" y="3782853"/>
            <a:ext cx="4606290" cy="21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Rezolvare</a:t>
            </a:r>
          </a:p>
          <a:p>
            <a:r>
              <a:rPr lang="ro-RO"/>
              <a:t>Amplificarea, rezistențele de intrare şi ieşire</a:t>
            </a:r>
            <a:endParaRPr lang="en-US"/>
          </a:p>
          <a:p>
            <a:endParaRPr lang="ro-RO"/>
          </a:p>
          <a:p>
            <a:endParaRPr lang="en-US"/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     SMALL-SIGNAL CHARACTERISTICS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V(OUT)/V_V2 = -3.724E+00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INPUT RESISTANCE AT V_V2 =  2.171E+05</a:t>
            </a: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RESISTANCE AT V(OUT) =  4.923E+03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ADBDC-60B6-4718-9214-87FEF73A235A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latin typeface="UT Sans" panose="00000500000000000000" pitchFamily="50" charset="0"/>
              </a:rPr>
              <a:t>Pentru determinarea caracteristicilor de ie</a:t>
            </a:r>
            <a:r>
              <a:rPr lang="ro-RO" sz="2200">
                <a:latin typeface="UT Sans" panose="00000500000000000000" pitchFamily="50" charset="0"/>
              </a:rPr>
              <a:t>ş</a:t>
            </a:r>
            <a:r>
              <a:rPr lang="en-US" sz="2200">
                <a:latin typeface="UT Sans" panose="00000500000000000000" pitchFamily="50" charset="0"/>
              </a:rPr>
              <a:t>ire se </a:t>
            </a:r>
            <a:r>
              <a:rPr lang="ro-RO" sz="2200">
                <a:latin typeface="UT Sans" panose="00000500000000000000" pitchFamily="50" charset="0"/>
              </a:rPr>
              <a:t>alege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DC Sweep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ro-RO" sz="2200">
                <a:latin typeface="UT Sans" panose="00000500000000000000" pitchFamily="50" charset="0"/>
              </a:rPr>
              <a:t>şi se</a:t>
            </a:r>
            <a:r>
              <a:rPr lang="ro-RO" sz="2200" i="1">
                <a:latin typeface="UT Sans" panose="00000500000000000000" pitchFamily="50" charset="0"/>
              </a:rPr>
              <a:t> </a:t>
            </a:r>
            <a:r>
              <a:rPr lang="en-US" sz="2200">
                <a:latin typeface="UT Sans" panose="00000500000000000000" pitchFamily="50" charset="0"/>
              </a:rPr>
              <a:t>consider</a:t>
            </a:r>
            <a:r>
              <a:rPr lang="ro-RO" sz="2200">
                <a:latin typeface="UT Sans" panose="00000500000000000000" pitchFamily="50" charset="0"/>
              </a:rPr>
              <a:t>ă</a:t>
            </a:r>
            <a:r>
              <a:rPr lang="en-US" sz="2200">
                <a:latin typeface="UT Sans" panose="00000500000000000000" pitchFamily="50" charset="0"/>
              </a:rPr>
              <a:t> ca </a:t>
            </a:r>
            <a:r>
              <a:rPr lang="ro-RO" sz="2200">
                <a:latin typeface="UT Sans" panose="00000500000000000000" pitchFamily="50" charset="0"/>
              </a:rPr>
              <a:t>prim </a:t>
            </a:r>
            <a:r>
              <a:rPr lang="en-US" sz="2200">
                <a:latin typeface="UT Sans" panose="00000500000000000000" pitchFamily="50" charset="0"/>
              </a:rPr>
              <a:t>parametru </a:t>
            </a:r>
            <a:r>
              <a:rPr lang="ro-RO" sz="2200">
                <a:latin typeface="UT Sans" panose="00000500000000000000" pitchFamily="50" charset="0"/>
              </a:rPr>
              <a:t>tensiunea </a:t>
            </a: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V1</a:t>
            </a:r>
            <a:r>
              <a:rPr lang="ro-RO" sz="2200">
                <a:latin typeface="UT Sans" panose="00000500000000000000" pitchFamily="50" charset="0"/>
              </a:rPr>
              <a:t>: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53E8B-191A-47AE-86F8-814EC438863A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F6BF46-9D41-4115-AF44-4C7ADC17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6D1C9-7C69-46A7-BEB0-E089A2C40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" y="2625304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</a:t>
            </a:r>
            <a:r>
              <a:rPr lang="en-US" b="1">
                <a:solidFill>
                  <a:srgbClr val="00B050"/>
                </a:solidFill>
                <a:latin typeface="+mn-lt"/>
              </a:rPr>
              <a:t> </a:t>
            </a:r>
            <a:r>
              <a:rPr lang="en-US" b="1">
                <a:latin typeface="+mn-lt"/>
              </a:rPr>
              <a:t>tratate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Analize SPICE</a:t>
            </a:r>
          </a:p>
          <a:p>
            <a:pPr lvl="1" eaLnBrk="1" hangingPunct="1"/>
            <a:r>
              <a:rPr lang="ro-RO"/>
              <a:t>Simularea de curent continuu</a:t>
            </a:r>
            <a:endParaRPr lang="en-US"/>
          </a:p>
          <a:p>
            <a:pPr lvl="1" eaLnBrk="1" hangingPunct="1"/>
            <a:r>
              <a:rPr lang="ro-RO"/>
              <a:t>Simularea de curent alternativ</a:t>
            </a:r>
            <a:endParaRPr lang="en-US"/>
          </a:p>
          <a:p>
            <a:pPr lvl="1" eaLnBrk="1" hangingPunct="1"/>
            <a:r>
              <a:rPr lang="ro-RO"/>
              <a:t>Simularea în timp</a:t>
            </a:r>
            <a:endParaRPr lang="en-US"/>
          </a:p>
          <a:p>
            <a:r>
              <a:rPr lang="ro-RO"/>
              <a:t>Sintaxa și parametrii analizelor</a:t>
            </a:r>
          </a:p>
          <a:p>
            <a:r>
              <a:rPr lang="ro-RO"/>
              <a:t>Rezultatul simulării şi variabilele de ieşire</a:t>
            </a:r>
          </a:p>
          <a:p>
            <a:r>
              <a:rPr lang="ro-RO"/>
              <a:t>Parametrii analizei – temperatura</a:t>
            </a:r>
          </a:p>
          <a:p>
            <a:r>
              <a:rPr lang="ro-RO"/>
              <a:t>Inițializarea valorilor potențialelor </a:t>
            </a:r>
            <a:r>
              <a:rPr lang="en-US"/>
              <a:t>din </a:t>
            </a:r>
            <a:r>
              <a:rPr lang="ro-RO"/>
              <a:t>noduri</a:t>
            </a:r>
          </a:p>
          <a:p>
            <a:r>
              <a:rPr lang="ro-RO"/>
              <a:t>Exemple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CA6409-3B0A-4FF0-BC2B-292E23FEF6A5}" type="datetime1">
              <a:rPr lang="en-US" smtClean="0"/>
              <a:t>11/25/2020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3D5DDA-1495-4114-8CE6-3683BF0104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sz="2400"/>
              <a:t>iar al doilea parametru tensiunea </a:t>
            </a:r>
            <a:r>
              <a:rPr lang="ro-RO" sz="2400">
                <a:solidFill>
                  <a:srgbClr val="0070C0"/>
                </a:solidFill>
              </a:rPr>
              <a:t>V2</a:t>
            </a:r>
            <a:r>
              <a:rPr lang="ro-RO" sz="2400"/>
              <a:t>: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6BC7C-D7F0-433C-8B15-3358B1A0D093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8DA52-A1DF-466E-8823-9234719E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1" y="247301"/>
            <a:ext cx="3271076" cy="3021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8069F-DADB-48D1-894E-16B7E119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52" y="2442748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Rezultatul obținut pentru caracteristicile de ieşire este de forma: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6674-97D3-4875-8479-52B9302A2918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CE86B-720A-46B2-A34F-2FE6E48A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" y="2267153"/>
            <a:ext cx="10909935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de c.a.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Sintaxa și parametrii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ro-RO" sz="3200" b="1">
                <a:solidFill>
                  <a:srgbClr val="0070C0"/>
                </a:solidFill>
              </a:rPr>
              <a:t>Analiza de c.a. cu baleierea frecvenței</a:t>
            </a:r>
          </a:p>
          <a:p>
            <a:endParaRPr lang="ro-RO" sz="1600"/>
          </a:p>
          <a:p>
            <a:pPr marL="514350" indent="-514350" algn="ctr">
              <a:buNone/>
            </a:pPr>
            <a:r>
              <a:rPr lang="ro-RO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.AC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interval   nr_puncte   fstart   fstop</a:t>
            </a:r>
            <a:endParaRPr lang="ro-RO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 algn="ctr">
              <a:buNone/>
            </a:pPr>
            <a:endParaRPr lang="ro-RO" sz="1400"/>
          </a:p>
          <a:p>
            <a:r>
              <a:rPr lang="ro-RO"/>
              <a:t>unde parametrul </a:t>
            </a:r>
            <a:r>
              <a:rPr lang="ro-RO" b="1">
                <a:solidFill>
                  <a:srgbClr val="FF0000"/>
                </a:solidFill>
              </a:rPr>
              <a:t>interval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arată modul de variație a frecvenței între valoarea inițială </a:t>
            </a:r>
            <a:r>
              <a:rPr lang="ro-RO" b="1">
                <a:solidFill>
                  <a:srgbClr val="0070C0"/>
                </a:solidFill>
              </a:rPr>
              <a:t>fstart</a:t>
            </a:r>
            <a:r>
              <a:rPr lang="ro-RO"/>
              <a:t> şi valoarea finală </a:t>
            </a:r>
            <a:r>
              <a:rPr lang="ro-RO" b="1">
                <a:solidFill>
                  <a:srgbClr val="0070C0"/>
                </a:solidFill>
              </a:rPr>
              <a:t>fstop</a:t>
            </a:r>
            <a:r>
              <a:rPr lang="ro-RO"/>
              <a:t> şi poate fi: </a:t>
            </a:r>
            <a:r>
              <a:rPr lang="ro-RO" b="1">
                <a:solidFill>
                  <a:srgbClr val="FF0000"/>
                </a:solidFill>
              </a:rPr>
              <a:t>LIN</a:t>
            </a:r>
            <a:r>
              <a:rPr lang="ro-RO"/>
              <a:t> (liniar), </a:t>
            </a:r>
            <a:r>
              <a:rPr lang="ro-RO" b="1">
                <a:solidFill>
                  <a:srgbClr val="FF0000"/>
                </a:solidFill>
              </a:rPr>
              <a:t>OCT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(pe octave) sau </a:t>
            </a:r>
            <a:r>
              <a:rPr lang="ro-RO" b="1">
                <a:solidFill>
                  <a:srgbClr val="FF0000"/>
                </a:solidFill>
              </a:rPr>
              <a:t>DEC</a:t>
            </a:r>
            <a:r>
              <a:rPr lang="ro-RO"/>
              <a:t> (pe decade).</a:t>
            </a:r>
            <a:endParaRPr lang="ro-RO" sz="2000"/>
          </a:p>
          <a:p>
            <a:pPr marL="541338" lvl="1" indent="-285750"/>
            <a:r>
              <a:rPr lang="ro-RO" b="1">
                <a:solidFill>
                  <a:srgbClr val="FF0000"/>
                </a:solidFill>
              </a:rPr>
              <a:t>LIN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ro-RO"/>
              <a:t>- variație liniară a frecvenței;</a:t>
            </a:r>
            <a:endParaRPr lang="en-US"/>
          </a:p>
          <a:p>
            <a:pPr marL="541338" lvl="1" indent="-285750"/>
            <a:r>
              <a:rPr lang="ro-RO" b="1">
                <a:solidFill>
                  <a:srgbClr val="FF0000"/>
                </a:solidFill>
              </a:rPr>
              <a:t>OCT</a:t>
            </a:r>
            <a:r>
              <a:rPr lang="ro-RO"/>
              <a:t> - variație pe octave (1 octavă = intervalul dintre 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, f</a:t>
            </a:r>
            <a:r>
              <a:rPr lang="ro-RO" baseline="-25000"/>
              <a:t>2</a:t>
            </a:r>
            <a:r>
              <a:rPr lang="en-US"/>
              <a:t>&gt;</a:t>
            </a:r>
            <a:r>
              <a:rPr lang="ro-RO"/>
              <a:t>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=2f</a:t>
            </a:r>
            <a:r>
              <a:rPr lang="ro-RO" baseline="-25000"/>
              <a:t>1</a:t>
            </a:r>
            <a:r>
              <a:rPr lang="ro-RO"/>
              <a:t>);</a:t>
            </a:r>
            <a:endParaRPr lang="ro-RO">
              <a:solidFill>
                <a:srgbClr val="0070C0"/>
              </a:solidFill>
            </a:endParaRPr>
          </a:p>
          <a:p>
            <a:pPr marL="541338" lvl="1" indent="-285750">
              <a:defRPr/>
            </a:pPr>
            <a:r>
              <a:rPr lang="ro-RO" b="1">
                <a:solidFill>
                  <a:srgbClr val="FF0000"/>
                </a:solidFill>
              </a:rPr>
              <a:t>DEC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- variație pe decade (1 decadă = intervalul dintre 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, f</a:t>
            </a:r>
            <a:r>
              <a:rPr lang="ro-RO" baseline="-25000"/>
              <a:t>2</a:t>
            </a:r>
            <a:r>
              <a:rPr lang="en-US"/>
              <a:t>&gt;</a:t>
            </a:r>
            <a:r>
              <a:rPr lang="ro-RO"/>
              <a:t>f</a:t>
            </a:r>
            <a:r>
              <a:rPr lang="ro-RO" baseline="-25000"/>
              <a:t>1</a:t>
            </a:r>
            <a:r>
              <a:rPr lang="ro-RO"/>
              <a:t> şi f</a:t>
            </a:r>
            <a:r>
              <a:rPr lang="ro-RO" baseline="-25000"/>
              <a:t>2</a:t>
            </a:r>
            <a:r>
              <a:rPr lang="ro-RO"/>
              <a:t>=10f</a:t>
            </a:r>
            <a:r>
              <a:rPr lang="ro-RO" baseline="-25000"/>
              <a:t>1</a:t>
            </a:r>
            <a:r>
              <a:rPr lang="ro-RO"/>
              <a:t>).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7971C-E447-4A0A-B794-8C9F1B2851F1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en-US">
                <a:solidFill>
                  <a:srgbClr val="FF0000"/>
                </a:solidFill>
              </a:rPr>
              <a:t>nr_puncte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indică:</a:t>
            </a:r>
          </a:p>
          <a:p>
            <a:pPr>
              <a:defRPr/>
            </a:pPr>
            <a:r>
              <a:rPr lang="ro-RO" sz="2400"/>
              <a:t>numărul de frecvențe pentru un interval de o octavă (OCT),</a:t>
            </a:r>
            <a:r>
              <a:rPr lang="en-US" sz="2400"/>
              <a:t> dac</a:t>
            </a:r>
            <a:r>
              <a:rPr lang="ro-RO" sz="2400"/>
              <a:t>ă</a:t>
            </a:r>
            <a:r>
              <a:rPr lang="en-US" sz="2400"/>
              <a:t> s-a cerut analiza pe octave</a:t>
            </a:r>
            <a:r>
              <a:rPr lang="ro-RO" sz="2400"/>
              <a:t> sau</a:t>
            </a:r>
          </a:p>
          <a:p>
            <a:pPr>
              <a:defRPr/>
            </a:pPr>
            <a:r>
              <a:rPr lang="ro-RO" sz="2400"/>
              <a:t>numărul de frecvențe pentru un interval de o decadă (DEC) </a:t>
            </a:r>
            <a:r>
              <a:rPr lang="en-US" sz="2400"/>
              <a:t>dac</a:t>
            </a:r>
            <a:r>
              <a:rPr lang="ro-RO" sz="2400"/>
              <a:t>ă</a:t>
            </a:r>
            <a:r>
              <a:rPr lang="en-US" sz="2400"/>
              <a:t> s-a cerut analiza pe decade </a:t>
            </a:r>
            <a:r>
              <a:rPr lang="ro-RO" sz="2400"/>
              <a:t>sau</a:t>
            </a:r>
          </a:p>
          <a:p>
            <a:pPr>
              <a:defRPr/>
            </a:pPr>
            <a:r>
              <a:rPr lang="ro-RO" sz="2400"/>
              <a:t>numărul de valori ale frecvenței cuprins între </a:t>
            </a:r>
            <a:r>
              <a:rPr lang="ro-RO" sz="2400" b="1">
                <a:solidFill>
                  <a:srgbClr val="0070C0"/>
                </a:solidFill>
              </a:rPr>
              <a:t>fstart</a:t>
            </a:r>
            <a:r>
              <a:rPr lang="ro-RO" sz="2400"/>
              <a:t> şi </a:t>
            </a:r>
            <a:r>
              <a:rPr lang="ro-RO" sz="2400" b="1">
                <a:solidFill>
                  <a:srgbClr val="0070C0"/>
                </a:solidFill>
              </a:rPr>
              <a:t>fstop</a:t>
            </a:r>
            <a:r>
              <a:rPr lang="ro-RO" sz="2400"/>
              <a:t> </a:t>
            </a:r>
            <a:r>
              <a:rPr lang="en-US" sz="2400"/>
              <a:t>la varia</a:t>
            </a:r>
            <a:r>
              <a:rPr lang="ro-RO" sz="2400"/>
              <a:t>ț</a:t>
            </a:r>
            <a:r>
              <a:rPr lang="en-US" sz="2400"/>
              <a:t>ie liniar</a:t>
            </a:r>
            <a:r>
              <a:rPr lang="ro-RO" sz="2400"/>
              <a:t>ă</a:t>
            </a:r>
            <a:r>
              <a:rPr lang="en-US" sz="2400"/>
              <a:t> a frecven</a:t>
            </a:r>
            <a:r>
              <a:rPr lang="ro-RO" sz="2400"/>
              <a:t>ț</a:t>
            </a:r>
            <a:r>
              <a:rPr lang="en-US" sz="2400"/>
              <a:t>ei </a:t>
            </a:r>
            <a:r>
              <a:rPr lang="ro-RO" sz="2400"/>
              <a:t>(LIN).</a:t>
            </a:r>
          </a:p>
          <a:p>
            <a:pPr marL="0" indent="0">
              <a:buNone/>
              <a:defRPr/>
            </a:pPr>
            <a:r>
              <a:rPr lang="ro-RO">
                <a:solidFill>
                  <a:srgbClr val="FF0000"/>
                </a:solidFill>
              </a:rPr>
              <a:t>fstart</a:t>
            </a:r>
            <a:r>
              <a:rPr lang="ro-RO"/>
              <a:t> = valoarea inițială a frecvenței de la care începe analiza.</a:t>
            </a:r>
          </a:p>
          <a:p>
            <a:pPr marL="0" indent="0">
              <a:buNone/>
              <a:defRPr/>
            </a:pPr>
            <a:r>
              <a:rPr lang="ro-RO">
                <a:solidFill>
                  <a:srgbClr val="FF0000"/>
                </a:solidFill>
              </a:rPr>
              <a:t>fstop</a:t>
            </a:r>
            <a:r>
              <a:rPr lang="ro-RO"/>
              <a:t> = valoarea finală a frecvenței până la care se face analiza.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78F48-DA28-4C75-A19D-6ACC33D1CED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0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Vizualizarea rezultatelor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/>
              <a:t>se poate face în 3 moduri:</a:t>
            </a:r>
          </a:p>
          <a:p>
            <a:r>
              <a:rPr lang="ro-RO" sz="2400"/>
              <a:t>tabelar în fişierul de ieşire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.PRINT   AC   AC_IESIRE_var1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AC_IESIRE_var2...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/>
              <a:t>grafic cu caractere alfanumerice în fişierul de ieşire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.PLOT   AC   AC_IESIRE_var1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AC_IESIRE_var2...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/>
              <a:t>grafic în urma postprocesării grafice</a:t>
            </a:r>
          </a:p>
          <a:p>
            <a:pPr marL="514350" indent="-514350" algn="ctr">
              <a:buNone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.PROBE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endParaRPr lang="ro-RO" sz="240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F98C699C-5039-4A3A-9B72-7A1F42B9F1F2}" type="datetime1">
              <a:rPr lang="en-US" smtClean="0"/>
              <a:t>11/25/2020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MS-cursul 4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5F43C3-E4DA-42EE-B6F3-EAC42692B2C0}"/>
              </a:ext>
            </a:extLst>
          </p:cNvPr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4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defRPr/>
            </a:pPr>
            <a:r>
              <a:rPr lang="ro-RO"/>
              <a:t>Variabilele de ieşire </a:t>
            </a:r>
            <a:r>
              <a:rPr lang="ro-RO" b="1">
                <a:solidFill>
                  <a:srgbClr val="0070C0"/>
                </a:solidFill>
              </a:rPr>
              <a:t>AC_IESIRE_var</a:t>
            </a:r>
            <a:r>
              <a:rPr lang="ro-RO"/>
              <a:t>  conțin în afară de tipul variabilei şi anume </a:t>
            </a:r>
            <a:r>
              <a:rPr lang="ro-RO" b="1"/>
              <a:t>V</a:t>
            </a:r>
            <a:r>
              <a:rPr lang="ro-RO"/>
              <a:t> (tensiune) sau </a:t>
            </a:r>
            <a:r>
              <a:rPr lang="ro-RO" b="1"/>
              <a:t>I</a:t>
            </a:r>
            <a:r>
              <a:rPr lang="ro-RO"/>
              <a:t> (curent) şi de numele nodurilor şi </a:t>
            </a:r>
            <a:r>
              <a:rPr lang="ro-RO" b="1">
                <a:solidFill>
                  <a:srgbClr val="0070C0"/>
                </a:solidFill>
              </a:rPr>
              <a:t>date suplimentare</a:t>
            </a:r>
            <a:r>
              <a:rPr lang="ro-RO"/>
              <a:t>:</a:t>
            </a:r>
          </a:p>
          <a:p>
            <a:pPr marL="708216" lvl="1" indent="-342900">
              <a:defRPr/>
            </a:pPr>
            <a:r>
              <a:rPr lang="ro-RO" b="1"/>
              <a:t>VR</a:t>
            </a:r>
            <a:r>
              <a:rPr lang="ro-RO"/>
              <a:t> sau </a:t>
            </a:r>
            <a:r>
              <a:rPr lang="ro-RO" b="1"/>
              <a:t>IR</a:t>
            </a:r>
            <a:r>
              <a:rPr lang="ro-RO"/>
              <a:t> - partea reală a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VI</a:t>
            </a:r>
            <a:r>
              <a:rPr lang="ro-RO"/>
              <a:t> sau </a:t>
            </a:r>
            <a:r>
              <a:rPr lang="ro-RO" b="1"/>
              <a:t>II</a:t>
            </a:r>
            <a:r>
              <a:rPr lang="ro-RO"/>
              <a:t> - partea imaginară a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VM</a:t>
            </a:r>
            <a:r>
              <a:rPr lang="ro-RO"/>
              <a:t> sau </a:t>
            </a:r>
            <a:r>
              <a:rPr lang="ro-RO" b="1"/>
              <a:t>IM</a:t>
            </a:r>
            <a:r>
              <a:rPr lang="ro-RO"/>
              <a:t> - modulul numărului complex,</a:t>
            </a:r>
            <a:r>
              <a:rPr lang="en-US"/>
              <a:t>|V| </a:t>
            </a:r>
            <a:r>
              <a:rPr lang="ro-RO"/>
              <a:t>sau </a:t>
            </a:r>
            <a:r>
              <a:rPr lang="en-US"/>
              <a:t>|I|</a:t>
            </a:r>
            <a:r>
              <a:rPr lang="ro-RO"/>
              <a:t>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VP</a:t>
            </a:r>
            <a:r>
              <a:rPr lang="ro-RO"/>
              <a:t> sau </a:t>
            </a:r>
            <a:r>
              <a:rPr lang="ro-RO" b="1"/>
              <a:t>IP</a:t>
            </a:r>
            <a:r>
              <a:rPr lang="ro-RO"/>
              <a:t> - argumentul (faza) numărului complex;</a:t>
            </a:r>
            <a:endParaRPr lang="en-US"/>
          </a:p>
          <a:p>
            <a:pPr marL="708216" lvl="1" indent="-342900">
              <a:defRPr/>
            </a:pPr>
            <a:r>
              <a:rPr lang="ro-RO" b="1"/>
              <a:t>VDB</a:t>
            </a:r>
            <a:r>
              <a:rPr lang="ro-RO"/>
              <a:t> sau </a:t>
            </a:r>
            <a:r>
              <a:rPr lang="ro-RO" b="1"/>
              <a:t>IDB</a:t>
            </a:r>
            <a:r>
              <a:rPr lang="ro-RO"/>
              <a:t> - modulul numărului complex exprimat în decibeli (dB),</a:t>
            </a:r>
            <a:r>
              <a:rPr lang="en-US"/>
              <a:t> 20log</a:t>
            </a:r>
            <a:r>
              <a:rPr lang="en-US" baseline="-25000"/>
              <a:t>10</a:t>
            </a:r>
            <a:r>
              <a:rPr lang="en-US"/>
              <a:t>|V| </a:t>
            </a:r>
            <a:r>
              <a:rPr lang="ro-RO"/>
              <a:t>sau </a:t>
            </a:r>
            <a:r>
              <a:rPr lang="en-US"/>
              <a:t>20log</a:t>
            </a:r>
            <a:r>
              <a:rPr lang="en-US" baseline="-25000"/>
              <a:t>10</a:t>
            </a:r>
            <a:r>
              <a:rPr lang="en-US"/>
              <a:t>|I|</a:t>
            </a:r>
            <a:r>
              <a:rPr lang="ro-RO"/>
              <a:t>.</a:t>
            </a:r>
            <a:endParaRPr lang="en-US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685B8F44-7216-48E6-A72C-5D9DB18E7720}" type="datetime1">
              <a:rPr lang="en-US" smtClean="0"/>
              <a:t>11/25/2020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MS-cursul 4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D73E87-2405-42EB-91BE-E6BE9B896BA4}"/>
              </a:ext>
            </a:extLst>
          </p:cNvPr>
          <p:cNvSpPr/>
          <p:nvPr/>
        </p:nvSpPr>
        <p:spPr>
          <a:xfrm>
            <a:off x="6096000" y="797073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ro-RO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.AC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   interval   nr_puncte   fstart   fstop</a:t>
            </a:r>
            <a:endParaRPr lang="ro-RO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2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3887" indent="-514350">
              <a:buFont typeface="+mj-lt"/>
              <a:buAutoNum type="arabicPeriod" startAt="2"/>
              <a:defRPr/>
            </a:pPr>
            <a:r>
              <a:rPr lang="ro-RO" b="1">
                <a:solidFill>
                  <a:srgbClr val="0070C0"/>
                </a:solidFill>
              </a:rPr>
              <a:t>Analiza de zgomot</a:t>
            </a:r>
          </a:p>
          <a:p>
            <a:pPr marL="514350" indent="-514350" algn="ctr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.NOISE   V(nod1,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&lt;nod2&gt;)   V/I_nume   numar</a:t>
            </a:r>
          </a:p>
          <a:p>
            <a:pPr marL="452628" indent="-342900">
              <a:defRPr/>
            </a:pPr>
            <a:r>
              <a:rPr lang="ro-RO" sz="2400" b="1">
                <a:solidFill>
                  <a:srgbClr val="7030A0"/>
                </a:solidFill>
              </a:rPr>
              <a:t>V(nod1, </a:t>
            </a:r>
            <a:r>
              <a:rPr lang="en-US" sz="2400" b="1">
                <a:solidFill>
                  <a:srgbClr val="7030A0"/>
                </a:solidFill>
              </a:rPr>
              <a:t>&lt;nod2&gt;) </a:t>
            </a:r>
            <a:r>
              <a:rPr lang="ro-RO" sz="2400" b="1">
                <a:solidFill>
                  <a:srgbClr val="7030A0"/>
                </a:solidFill>
              </a:rPr>
              <a:t> </a:t>
            </a:r>
            <a:r>
              <a:rPr lang="ro-RO" sz="2400"/>
              <a:t>şi </a:t>
            </a:r>
            <a:r>
              <a:rPr lang="en-US" sz="2400" b="1">
                <a:solidFill>
                  <a:srgbClr val="7030A0"/>
                </a:solidFill>
              </a:rPr>
              <a:t>V/I_nume</a:t>
            </a:r>
            <a:r>
              <a:rPr lang="en-US" sz="2400"/>
              <a:t> definesc modul de conectare ca diport a circuitului pentru calculul de zgomot;</a:t>
            </a:r>
          </a:p>
          <a:p>
            <a:pPr marL="452628" indent="-342900">
              <a:defRPr/>
            </a:pPr>
            <a:r>
              <a:rPr lang="ro-RO" sz="2400" b="1">
                <a:solidFill>
                  <a:srgbClr val="7030A0"/>
                </a:solidFill>
              </a:rPr>
              <a:t>V(nod1, </a:t>
            </a:r>
            <a:r>
              <a:rPr lang="en-US" sz="2400" b="1">
                <a:solidFill>
                  <a:srgbClr val="7030A0"/>
                </a:solidFill>
              </a:rPr>
              <a:t>&lt;nod2&gt;)</a:t>
            </a:r>
            <a:r>
              <a:rPr lang="en-US" sz="2400" b="1"/>
              <a:t> </a:t>
            </a:r>
            <a:r>
              <a:rPr lang="ro-RO" sz="2400" b="1"/>
              <a:t> </a:t>
            </a:r>
            <a:r>
              <a:rPr lang="en-US" sz="2400"/>
              <a:t>este mărimea de ieşire;</a:t>
            </a:r>
          </a:p>
          <a:p>
            <a:pPr marL="452628" indent="-342900">
              <a:defRPr/>
            </a:pPr>
            <a:r>
              <a:rPr lang="en-US" sz="2400" b="1">
                <a:solidFill>
                  <a:srgbClr val="7030A0"/>
                </a:solidFill>
              </a:rPr>
              <a:t>V/I_nume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este o sursă independentă de tensiune/curent care trebuie să se regăsească în descrierea circuitului</a:t>
            </a:r>
            <a:r>
              <a:rPr lang="ro-RO" sz="2400"/>
              <a:t>;</a:t>
            </a:r>
            <a:endParaRPr lang="en-US" sz="2400"/>
          </a:p>
          <a:p>
            <a:pPr marL="452628" indent="-342900">
              <a:defRPr/>
            </a:pPr>
            <a:r>
              <a:rPr lang="ro-RO" sz="2400"/>
              <a:t>Parametrul </a:t>
            </a:r>
            <a:r>
              <a:rPr lang="en-US" sz="2400" b="1">
                <a:solidFill>
                  <a:srgbClr val="7030A0"/>
                </a:solidFill>
              </a:rPr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arată că în raportul recapitulativ din fişierul de ieşire se listează valoarea contribuției fiecărei surse de zgomot din </a:t>
            </a:r>
            <a:r>
              <a:rPr lang="en-US" sz="2400" i="1"/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în </a:t>
            </a:r>
            <a:r>
              <a:rPr lang="en-US" sz="2400" i="1"/>
              <a:t>numar</a:t>
            </a:r>
            <a:r>
              <a:rPr lang="en-US" sz="2400"/>
              <a:t> </a:t>
            </a:r>
            <a:r>
              <a:rPr lang="ro-RO" sz="2400"/>
              <a:t> </a:t>
            </a:r>
            <a:r>
              <a:rPr lang="en-US" sz="2400"/>
              <a:t>de valori ale frecvențelor pentru care s-a realizat analiza. Frecvențele se determină pe baza specificațiilor din declarația </a:t>
            </a:r>
            <a:r>
              <a:rPr lang="en-US" sz="2400" b="1"/>
              <a:t>.AC</a:t>
            </a:r>
            <a:r>
              <a:rPr lang="en-US" sz="2400"/>
              <a:t>. Tipărirea în raportul recapitulativ începe cu </a:t>
            </a:r>
            <a:r>
              <a:rPr lang="en-US" sz="2400" i="1"/>
              <a:t>fstart</a:t>
            </a:r>
            <a:r>
              <a:rPr lang="en-US" sz="2400"/>
              <a:t>.</a:t>
            </a:r>
            <a:endParaRPr lang="en-US" sz="320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74F10C34-07E8-40C0-A9F1-EA72B9B37FE9}" type="datetime1">
              <a:rPr lang="en-US" smtClean="0"/>
              <a:t>11/25/2020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MS-cursul 4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E1AED551-BAD3-463A-8E01-D9E8973B124D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de c.a.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Exemplul 2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537" indent="0">
              <a:lnSpc>
                <a:spcPct val="110000"/>
              </a:lnSpc>
              <a:buNone/>
            </a:pPr>
            <a:r>
              <a:rPr lang="ro-RO"/>
              <a:t>Determinați răspunsul în frecvență al circuitului din figură şi contribuția la zgomot a sursei de intrare V2 asupra tensiunii de ieşire: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FBEEB-01A8-4C85-A66C-D397C41EB348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07D84-D522-4F6E-8E5C-1B5BA9A27159}"/>
              </a:ext>
            </a:extLst>
          </p:cNvPr>
          <p:cNvSpPr txBox="1"/>
          <p:nvPr/>
        </p:nvSpPr>
        <p:spPr>
          <a:xfrm>
            <a:off x="4679674" y="4551719"/>
            <a:ext cx="6770204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lnSpc>
                <a:spcPct val="110000"/>
              </a:lnSpc>
              <a:buNone/>
            </a:pPr>
            <a:r>
              <a:rPr lang="ro-RO" sz="2400">
                <a:solidFill>
                  <a:srgbClr val="0070C0"/>
                </a:solidFill>
              </a:rPr>
              <a:t>Observație: </a:t>
            </a:r>
            <a:r>
              <a:rPr lang="en-US" sz="2400">
                <a:solidFill>
                  <a:srgbClr val="0070C0"/>
                </a:solidFill>
              </a:rPr>
              <a:t>Valoarea </a:t>
            </a:r>
            <a:r>
              <a:rPr lang="ro-RO" sz="2400">
                <a:solidFill>
                  <a:srgbClr val="0070C0"/>
                </a:solidFill>
              </a:rPr>
              <a:t>tensiunii de offset</a:t>
            </a:r>
            <a:r>
              <a:rPr lang="en-US" sz="2400">
                <a:solidFill>
                  <a:srgbClr val="0070C0"/>
                </a:solidFill>
              </a:rPr>
              <a:t> (</a:t>
            </a:r>
            <a:r>
              <a:rPr lang="ro-RO" sz="2400">
                <a:solidFill>
                  <a:srgbClr val="0070C0"/>
                </a:solidFill>
              </a:rPr>
              <a:t>VOFF=2V</a:t>
            </a:r>
            <a:r>
              <a:rPr lang="en-US" sz="2400">
                <a:solidFill>
                  <a:srgbClr val="0070C0"/>
                </a:solidFill>
              </a:rPr>
              <a:t>)</a:t>
            </a:r>
            <a:r>
              <a:rPr lang="ro-RO" sz="2400">
                <a:solidFill>
                  <a:srgbClr val="0070C0"/>
                </a:solidFill>
              </a:rPr>
              <a:t> a sursei V2 are rolul de a determina acelaşi PSF al TB ca în exemplul 1.</a:t>
            </a:r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30B0F-400D-4351-9383-2226C139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769" y="17014"/>
            <a:ext cx="2124075" cy="1962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27507E-7F52-4B65-82B7-5EEE4BDE6A35}"/>
              </a:ext>
            </a:extLst>
          </p:cNvPr>
          <p:cNvSpPr txBox="1"/>
          <p:nvPr/>
        </p:nvSpPr>
        <p:spPr>
          <a:xfrm>
            <a:off x="10159650" y="136525"/>
            <a:ext cx="95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/>
              <a:t>Circuitul din exemplul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3162D-D617-490D-B015-7A30B6B8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5" y="3130827"/>
            <a:ext cx="4590574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1325563"/>
          </a:xfrm>
        </p:spPr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2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o-RO" b="1"/>
              <a:t>Rezolvare. </a:t>
            </a:r>
            <a:r>
              <a:rPr lang="ro-RO" sz="2400"/>
              <a:t>Declarațiile pentru analize</a:t>
            </a:r>
            <a:r>
              <a:rPr lang="en-US" sz="2400"/>
              <a:t>le de c.a. </a:t>
            </a:r>
            <a:r>
              <a:rPr lang="ro-RO" sz="2400"/>
              <a:t>şi zgomot sunt de forma: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0A537-A7D7-406E-833B-17E7B8FF558D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4211" y="3377453"/>
            <a:ext cx="4396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Contribuția de zgomot a sursei de intrare V2 asupra tensiunii de ieşire V(out), pe decade, se poate citi din fişierul de ieşire:</a:t>
            </a:r>
          </a:p>
          <a:p>
            <a:r>
              <a:rPr lang="en-US" sz="2400">
                <a:hlinkClick r:id="rId2" action="ppaction://hlinkfile"/>
              </a:rPr>
              <a:t>C</a:t>
            </a:r>
            <a:r>
              <a:rPr lang="ro-RO" sz="2400">
                <a:hlinkClick r:id="rId2" action="ppaction://hlinkfile"/>
              </a:rPr>
              <a:t>4</a:t>
            </a:r>
            <a:r>
              <a:rPr lang="en-US" sz="2400">
                <a:hlinkClick r:id="rId2" action="ppaction://hlinkfile"/>
              </a:rPr>
              <a:t>-ex2.out</a:t>
            </a: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1FA2E-3EFC-4E2B-AFB1-39F69094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2" y="2543390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49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c.a.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2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400" indent="-230400"/>
            <a:r>
              <a:rPr lang="ro-RO"/>
              <a:t>Răspunsul în frecvență este: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A3117-D0E4-41DC-9484-77AFBD06578A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74254" y="4188046"/>
            <a:ext cx="1696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/>
              <a:t>f</a:t>
            </a:r>
            <a:r>
              <a:rPr lang="ro-RO" sz="2000" baseline="-25000"/>
              <a:t>-3dB</a:t>
            </a:r>
            <a:r>
              <a:rPr lang="ro-RO" sz="2000"/>
              <a:t>=179,5kHz</a:t>
            </a:r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8EB1A-B624-480B-AE0E-90BC288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7" y="2344517"/>
            <a:ext cx="8251031" cy="2893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F7C0A7-BFBD-480A-ACE9-21AA9FC49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93" y="2553239"/>
            <a:ext cx="35814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Analize SPICE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/>
              <a:t>SPICE poate realiza diferite tipuri de analize în </a:t>
            </a:r>
            <a:r>
              <a:rPr lang="ro-RO" b="1">
                <a:solidFill>
                  <a:srgbClr val="C00000"/>
                </a:solidFill>
              </a:rPr>
              <a:t>3 moduri de simulare</a:t>
            </a:r>
            <a:r>
              <a:rPr lang="ro-RO"/>
              <a:t>: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de curent continuu</a:t>
            </a:r>
            <a:r>
              <a:rPr lang="ro-RO"/>
              <a:t> (neliniară, calcul de PSF)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de curent alternativ</a:t>
            </a:r>
            <a:r>
              <a:rPr lang="ro-RO"/>
              <a:t> </a:t>
            </a:r>
            <a:r>
              <a:rPr lang="en-US"/>
              <a:t>(</a:t>
            </a:r>
            <a:r>
              <a:rPr lang="ro-RO"/>
              <a:t>liniară de semnal mic în domeniul frecvență)</a:t>
            </a:r>
            <a:endParaRPr lang="en-US"/>
          </a:p>
          <a:p>
            <a:pPr marL="849313" lvl="1" indent="-457200">
              <a:buClr>
                <a:srgbClr val="C00000"/>
              </a:buClr>
              <a:buFont typeface="+mj-lt"/>
              <a:buAutoNum type="arabicPeriod"/>
            </a:pPr>
            <a:r>
              <a:rPr lang="ro-RO">
                <a:solidFill>
                  <a:srgbClr val="C00000"/>
                </a:solidFill>
              </a:rPr>
              <a:t>Simularea în timp</a:t>
            </a:r>
            <a:r>
              <a:rPr lang="ro-RO"/>
              <a:t> (soluția în domeniul timp de semnal mare a ecuațiilor diferențiale neliniare)</a:t>
            </a:r>
            <a:endParaRPr lang="en-US"/>
          </a:p>
          <a:p>
            <a:r>
              <a:rPr lang="en-US"/>
              <a:t>Analiza SPICE se define</a:t>
            </a:r>
            <a:r>
              <a:rPr lang="ro-RO"/>
              <a:t>ște cu ajutorul unei </a:t>
            </a:r>
            <a:r>
              <a:rPr lang="ro-RO" b="1">
                <a:solidFill>
                  <a:srgbClr val="0070C0"/>
                </a:solidFill>
              </a:rPr>
              <a:t>declarații de control</a:t>
            </a:r>
            <a:r>
              <a:rPr lang="ro-RO"/>
              <a:t>.</a:t>
            </a:r>
          </a:p>
          <a:p>
            <a:r>
              <a:rPr lang="ro-RO"/>
              <a:t>Declarația de control </a:t>
            </a:r>
            <a:r>
              <a:rPr lang="ro-RO" b="1">
                <a:solidFill>
                  <a:srgbClr val="0070C0"/>
                </a:solidFill>
              </a:rPr>
              <a:t>începe cu un punct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în prima coloană</a:t>
            </a:r>
            <a:r>
              <a:rPr lang="ro-RO"/>
              <a:t>.</a:t>
            </a:r>
            <a:endParaRPr lang="en-US"/>
          </a:p>
          <a:p>
            <a:r>
              <a:rPr lang="ro-RO"/>
              <a:t>În fişierul de ieşire, declarațiile de control pentru analize se găsesc la </a:t>
            </a:r>
            <a:r>
              <a:rPr lang="ro-RO" b="1">
                <a:solidFill>
                  <a:srgbClr val="0070C0"/>
                </a:solidFill>
              </a:rPr>
              <a:t>*Analysis directives: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6810FA-7740-4946-90EF-22474FD3D566}" type="datetime1">
              <a:rPr lang="en-US" smtClean="0"/>
              <a:t>11/25/2020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3D5DDA-1495-4114-8CE6-3683BF0104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în timp</a:t>
            </a:r>
            <a:br>
              <a:rPr lang="ro-RO" sz="4800" b="1">
                <a:latin typeface="+mn-lt"/>
              </a:rPr>
            </a:br>
            <a:r>
              <a:rPr lang="ro-RO" sz="3200" b="1">
                <a:latin typeface="+mn-lt"/>
              </a:rPr>
              <a:t>Sintaxa și parametrii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ro-RO" b="1">
                <a:solidFill>
                  <a:srgbClr val="0070C0"/>
                </a:solidFill>
              </a:rPr>
              <a:t>Analiza tranzitorie (în timp)</a:t>
            </a:r>
          </a:p>
          <a:p>
            <a:pPr marL="514350" indent="-514350" algn="ctr">
              <a:buNone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.TRAN   TPAS   TSTOP   &lt;TSTART   &lt;TMAX&gt;&gt;   &lt;UIC&gt;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defRPr/>
            </a:pPr>
            <a:r>
              <a:rPr lang="en-US" sz="2000" b="1">
                <a:solidFill>
                  <a:srgbClr val="002060"/>
                </a:solidFill>
              </a:rPr>
              <a:t>TPAS</a:t>
            </a:r>
            <a:r>
              <a:rPr lang="en-US" sz="2000"/>
              <a:t> reprezintă pasul de timp cu care declarațiile .PRINT/.PLOT afişează rezultatele analizei</a:t>
            </a:r>
            <a:r>
              <a:rPr lang="ro-RO" sz="2000"/>
              <a:t>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TSTOP</a:t>
            </a:r>
            <a:r>
              <a:rPr lang="ro-RO" sz="2000" b="1"/>
              <a:t> </a:t>
            </a:r>
            <a:r>
              <a:rPr lang="en-US" sz="2000"/>
              <a:t> </a:t>
            </a:r>
            <a:r>
              <a:rPr lang="ro-RO" sz="2000"/>
              <a:t>reprezintă timpul final de analiză;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TSTART</a:t>
            </a:r>
            <a:r>
              <a:rPr lang="en-US" sz="2000" i="1">
                <a:solidFill>
                  <a:srgbClr val="002060"/>
                </a:solidFill>
              </a:rPr>
              <a:t> </a:t>
            </a:r>
            <a:r>
              <a:rPr lang="en-US" sz="2000"/>
              <a:t> reprezint</a:t>
            </a:r>
            <a:r>
              <a:rPr lang="ro-RO" sz="2000"/>
              <a:t>ă</a:t>
            </a:r>
            <a:r>
              <a:rPr lang="en-US" sz="2000"/>
              <a:t> </a:t>
            </a:r>
            <a:r>
              <a:rPr lang="ro-RO" sz="2000"/>
              <a:t>momentul de început al analizei.</a:t>
            </a:r>
            <a:r>
              <a:rPr lang="ro-RO" sz="2000" i="1">
                <a:solidFill>
                  <a:srgbClr val="002060"/>
                </a:solidFill>
              </a:rPr>
              <a:t> </a:t>
            </a:r>
            <a:r>
              <a:rPr lang="ro-RO" sz="2000"/>
              <a:t>Poate fi zero sau diferit de zero;</a:t>
            </a:r>
          </a:p>
          <a:p>
            <a:pPr marL="365760" indent="-256032">
              <a:defRPr/>
            </a:pPr>
            <a:r>
              <a:rPr lang="ro-RO" sz="2000" b="1">
                <a:solidFill>
                  <a:srgbClr val="002060"/>
                </a:solidFill>
              </a:rPr>
              <a:t>TMAX</a:t>
            </a:r>
            <a:r>
              <a:rPr lang="ro-RO" sz="2000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ro-RO" sz="2000"/>
              <a:t>reprezintă valoarea maximă a pasului de timp.</a:t>
            </a:r>
          </a:p>
          <a:p>
            <a:pPr marL="395478" indent="-285750">
              <a:defRPr/>
            </a:pPr>
            <a:r>
              <a:rPr lang="ro-RO" sz="2000" b="1">
                <a:solidFill>
                  <a:srgbClr val="002060"/>
                </a:solidFill>
              </a:rPr>
              <a:t>UIC</a:t>
            </a:r>
            <a:r>
              <a:rPr lang="ro-RO" sz="2000"/>
              <a:t>  = </a:t>
            </a:r>
            <a:r>
              <a:rPr lang="ro-RO" sz="2000" i="1"/>
              <a:t>Use Initial Conditions</a:t>
            </a:r>
            <a:r>
              <a:rPr lang="ro-RO" sz="2000"/>
              <a:t> și înseamnă </a:t>
            </a:r>
            <a:r>
              <a:rPr lang="en-US" sz="2000"/>
              <a:t>“</a:t>
            </a:r>
            <a:r>
              <a:rPr lang="ro-RO" sz="2000"/>
              <a:t>utilizează condiții inițiale</a:t>
            </a:r>
            <a:r>
              <a:rPr lang="en-US" sz="2000"/>
              <a:t>”</a:t>
            </a:r>
            <a:endParaRPr lang="ro-RO" sz="2000" b="1" i="1">
              <a:solidFill>
                <a:srgbClr val="002060"/>
              </a:solidFill>
            </a:endParaRPr>
          </a:p>
          <a:p>
            <a:pPr marL="365760" indent="-256032">
              <a:buNone/>
              <a:defRPr/>
            </a:pPr>
            <a:r>
              <a:rPr lang="ro-RO" sz="2000" b="1">
                <a:solidFill>
                  <a:srgbClr val="0070C0"/>
                </a:solidFill>
              </a:rPr>
              <a:t>Observații:</a:t>
            </a:r>
            <a:br>
              <a:rPr lang="ro-RO" sz="2000" b="1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Opțiunea </a:t>
            </a:r>
            <a:r>
              <a:rPr lang="en-US" sz="2000" b="1">
                <a:solidFill>
                  <a:srgbClr val="0070C0"/>
                </a:solidFill>
              </a:rPr>
              <a:t>UIC</a:t>
            </a:r>
            <a:r>
              <a:rPr lang="en-US" sz="2000">
                <a:solidFill>
                  <a:srgbClr val="0070C0"/>
                </a:solidFill>
              </a:rPr>
              <a:t> face ca valorile potențialelor şi curenților, inițializate prin folosirea lui </a:t>
            </a:r>
            <a:r>
              <a:rPr lang="ro-RO" sz="2000" b="1">
                <a:solidFill>
                  <a:srgbClr val="0070C0"/>
                </a:solidFill>
              </a:rPr>
              <a:t>.</a:t>
            </a:r>
            <a:r>
              <a:rPr lang="en-US" sz="2000" b="1">
                <a:solidFill>
                  <a:srgbClr val="0070C0"/>
                </a:solidFill>
              </a:rPr>
              <a:t>IC</a:t>
            </a:r>
            <a:r>
              <a:rPr lang="en-US" sz="2000">
                <a:solidFill>
                  <a:srgbClr val="0070C0"/>
                </a:solidFill>
              </a:rPr>
              <a:t>, să fie diferite de zero, spre deosebire de celelalte valori care, inițial, se consideră egale cu zero.</a:t>
            </a:r>
            <a:endParaRPr lang="ro-RO" sz="2000">
              <a:solidFill>
                <a:srgbClr val="0070C0"/>
              </a:solidFill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05349-5173-437C-8D4A-9636EFD656CC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77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Este foarte IMPORTANT să fie precizată valoarea maximă a pasului de timp – </a:t>
            </a:r>
            <a:r>
              <a:rPr lang="ro-RO">
                <a:solidFill>
                  <a:srgbClr val="FF0000"/>
                </a:solidFill>
              </a:rPr>
              <a:t>TMAX</a:t>
            </a:r>
            <a:r>
              <a:rPr lang="ro-RO"/>
              <a:t>. Se asigură astfel aspectul continuu al formei de undă.</a:t>
            </a:r>
            <a:endParaRPr lang="en-US" b="1"/>
          </a:p>
          <a:p>
            <a:r>
              <a:rPr lang="en-US"/>
              <a:t>Se reco</a:t>
            </a:r>
            <a:r>
              <a:rPr lang="ro-RO"/>
              <a:t>mandă ca TMAX să fie mai mic sau cel mult egal cu a suta parte din perioada T a semnalului: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Dacă se cunoaşte frecvența semnalului, </a:t>
            </a:r>
            <a:r>
              <a:rPr lang="ro-RO" b="1">
                <a:solidFill>
                  <a:srgbClr val="0070C0"/>
                </a:solidFill>
              </a:rPr>
              <a:t>f</a:t>
            </a:r>
            <a:r>
              <a:rPr lang="ro-RO"/>
              <a:t>, atunci perioada </a:t>
            </a:r>
            <a:r>
              <a:rPr lang="en-US"/>
              <a:t>semnalului variabil </a:t>
            </a:r>
            <a:r>
              <a:rPr lang="ro-RO"/>
              <a:t>este</a:t>
            </a:r>
            <a:r>
              <a:rPr lang="en-US"/>
              <a:t>:</a:t>
            </a:r>
            <a:r>
              <a:rPr lang="ro-RO"/>
              <a:t> </a:t>
            </a:r>
            <a:r>
              <a:rPr lang="ro-RO" b="1">
                <a:solidFill>
                  <a:srgbClr val="0070C0"/>
                </a:solidFill>
              </a:rPr>
              <a:t>T=1</a:t>
            </a:r>
            <a:r>
              <a:rPr lang="en-US" b="1">
                <a:solidFill>
                  <a:srgbClr val="0070C0"/>
                </a:solidFill>
              </a:rPr>
              <a:t>/f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FCBFD-5E38-48A7-BC5F-0B0BF698138B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9105" y="797073"/>
            <a:ext cx="5652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.TRAN   TPAS   TSTOP   &lt;TSTART   &lt;TMAX&gt;&gt;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99602" y="3558208"/>
            <a:ext cx="1992796" cy="1066800"/>
            <a:chOff x="3657600" y="3886200"/>
            <a:chExt cx="1992796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/>
                <p:cNvSpPr txBox="1"/>
                <p:nvPr/>
              </p:nvSpPr>
              <p:spPr bwMode="auto">
                <a:xfrm>
                  <a:off x="3657600" y="3987800"/>
                  <a:ext cx="1992796" cy="96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o-RO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𝐓𝐌𝐀𝐗</m:t>
                        </m:r>
                        <m:r>
                          <a:rPr lang="ro-RO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ro-RO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𝐓</m:t>
                            </m:r>
                          </m:num>
                          <m:den>
                            <m:r>
                              <a:rPr lang="ro-RO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ro-RO" sz="2400" b="1"/>
                </a:p>
              </p:txBody>
            </p:sp>
          </mc:Choice>
          <mc:Fallback xmlns="">
            <p:sp>
              <p:nvSpPr>
                <p:cNvPr id="7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7600" y="3987800"/>
                  <a:ext cx="1992796" cy="9652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o-R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3657600" y="3886200"/>
              <a:ext cx="1992796" cy="1066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037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>
                <a:latin typeface="UT Sans" panose="00000500000000000000" pitchFamily="50" charset="0"/>
              </a:rPr>
              <a:t>Analiz</a:t>
            </a:r>
            <a:r>
              <a:rPr lang="ro-RO" sz="3200">
                <a:latin typeface="UT Sans" panose="00000500000000000000" pitchFamily="50" charset="0"/>
              </a:rPr>
              <a:t>a în timp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Sintaxa și parametrii</a:t>
            </a:r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Dacă </a:t>
            </a:r>
            <a:r>
              <a:rPr lang="ro-RO" b="1">
                <a:solidFill>
                  <a:srgbClr val="FF0000"/>
                </a:solidFill>
              </a:rPr>
              <a:t>NU</a:t>
            </a:r>
            <a:r>
              <a:rPr lang="ro-RO"/>
              <a:t> se precizează valoarea parametrului </a:t>
            </a:r>
            <a:r>
              <a:rPr lang="ro-RO" b="1">
                <a:solidFill>
                  <a:srgbClr val="FF0000"/>
                </a:solidFill>
              </a:rPr>
              <a:t>TMAX</a:t>
            </a:r>
            <a:r>
              <a:rPr lang="ro-RO"/>
              <a:t>, semnalul poate să apară construit ca din segmente de dreaptă: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E66AC-ADD6-4C1F-AFC0-75D2D3F39224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4064-7457-46AB-B0D2-1CC93FD47D3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r="2594"/>
          <a:stretch/>
        </p:blipFill>
        <p:spPr bwMode="auto">
          <a:xfrm>
            <a:off x="1578591" y="2576229"/>
            <a:ext cx="9034818" cy="3600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96000" y="423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defRPr/>
            </a:pP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 Sans Bold" panose="00000500000000000000" pitchFamily="50" charset="0"/>
              </a:rPr>
              <a:t>.TRAN   TPAS   TSTOP   &lt;TSTART   &lt;TMAX&gt;&gt;</a:t>
            </a:r>
            <a:endParaRPr lang="ro-RO"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34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2"/>
            </a:pPr>
            <a:r>
              <a:rPr lang="ro-RO" b="1">
                <a:solidFill>
                  <a:srgbClr val="0070C0"/>
                </a:solidFill>
              </a:rPr>
              <a:t>Analiza Fourier</a:t>
            </a:r>
          </a:p>
          <a:p>
            <a:pPr marL="514350" indent="-514350" algn="ctr">
              <a:buNone/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.FOUR   frecvența   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nr. armonici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IESIRE_var1   &lt;IESIRE_var2…&gt;</a:t>
            </a:r>
          </a:p>
          <a:p>
            <a:pPr marL="781812" lvl="1" indent="-342900">
              <a:spcBef>
                <a:spcPts val="324"/>
              </a:spcBef>
              <a:defRPr/>
            </a:pPr>
            <a:r>
              <a:rPr lang="en-US" b="1">
                <a:solidFill>
                  <a:srgbClr val="0070C0"/>
                </a:solidFill>
              </a:rPr>
              <a:t>frecvența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en-US"/>
              <a:t> reprezintă frecvența fundamentală (în Capture este denumită </a:t>
            </a:r>
            <a:r>
              <a:rPr lang="en-US" b="1">
                <a:solidFill>
                  <a:srgbClr val="0070C0"/>
                </a:solidFill>
              </a:rPr>
              <a:t>Center Frequency</a:t>
            </a:r>
            <a:r>
              <a:rPr lang="en-US"/>
              <a:t>)</a:t>
            </a:r>
            <a:r>
              <a:rPr lang="ro-RO"/>
              <a:t>;</a:t>
            </a:r>
          </a:p>
          <a:p>
            <a:pPr marL="781812" lvl="1" indent="-342900">
              <a:spcBef>
                <a:spcPts val="324"/>
              </a:spcBef>
              <a:defRPr/>
            </a:pPr>
            <a:r>
              <a:rPr lang="ro-RO" b="1">
                <a:solidFill>
                  <a:srgbClr val="0070C0"/>
                </a:solidFill>
              </a:rPr>
              <a:t>nr. armonici </a:t>
            </a:r>
            <a:r>
              <a:rPr lang="ro-RO"/>
              <a:t>– numărul de armonici pentru care se face analiza;</a:t>
            </a:r>
            <a:endParaRPr lang="en-US"/>
          </a:p>
          <a:p>
            <a:pPr marL="781812" lvl="1" indent="-342900">
              <a:spcBef>
                <a:spcPts val="324"/>
              </a:spcBef>
              <a:defRPr/>
            </a:pPr>
            <a:r>
              <a:rPr lang="en-US" b="1">
                <a:solidFill>
                  <a:srgbClr val="0070C0"/>
                </a:solidFill>
              </a:rPr>
              <a:t>IESIRE_var1   &lt;IESIRE_var2…&gt; </a:t>
            </a:r>
            <a:r>
              <a:rPr lang="en-US"/>
              <a:t>sunt variabilele de ieşire, tensiune sau curent, ale căror componente spectrale urmează a fi calculate.</a:t>
            </a:r>
          </a:p>
          <a:p>
            <a:pPr marL="712788" lvl="1" indent="-457200">
              <a:buNone/>
              <a:defRPr/>
            </a:pPr>
            <a:r>
              <a:rPr lang="ro-RO" sz="1800" b="1">
                <a:solidFill>
                  <a:srgbClr val="0070C0"/>
                </a:solidFill>
              </a:rPr>
              <a:t>Observații:</a:t>
            </a:r>
          </a:p>
          <a:p>
            <a:pPr marL="541338" lvl="1" indent="-285750">
              <a:buSzPct val="100000"/>
              <a:defRPr/>
            </a:pPr>
            <a:r>
              <a:rPr lang="ro-RO" sz="1800">
                <a:solidFill>
                  <a:srgbClr val="0070C0"/>
                </a:solidFill>
              </a:rPr>
              <a:t>Analiza Fourier se folosește împreună cu declarația </a:t>
            </a:r>
            <a:r>
              <a:rPr lang="ro-RO" sz="1800" b="1">
                <a:solidFill>
                  <a:srgbClr val="0070C0"/>
                </a:solidFill>
              </a:rPr>
              <a:t>.TRAN</a:t>
            </a:r>
            <a:r>
              <a:rPr lang="en-US" sz="1800">
                <a:solidFill>
                  <a:srgbClr val="0070C0"/>
                </a:solidFill>
              </a:rPr>
              <a:t>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Numărul implicit de armonici este egal cu 9 </a:t>
            </a:r>
            <a:r>
              <a:rPr lang="ro-RO" sz="1800">
                <a:solidFill>
                  <a:srgbClr val="0070C0"/>
                </a:solidFill>
              </a:rPr>
              <a:t>iar maxim </a:t>
            </a:r>
            <a:r>
              <a:rPr lang="en-US" sz="1800">
                <a:solidFill>
                  <a:srgbClr val="0070C0"/>
                </a:solidFill>
              </a:rPr>
              <a:t>≤100;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Se raporteză şi valoarea de c.c. a variabilei/variabilelor de ieşire;</a:t>
            </a:r>
            <a:endParaRPr lang="ro-RO" sz="1800">
              <a:solidFill>
                <a:srgbClr val="0070C0"/>
              </a:solidFill>
            </a:endParaRPr>
          </a:p>
          <a:p>
            <a:pPr marL="541338" lvl="1" indent="-285750">
              <a:buSzPct val="100000"/>
              <a:defRPr/>
            </a:pPr>
            <a:r>
              <a:rPr lang="en-US" sz="1800">
                <a:solidFill>
                  <a:srgbClr val="0070C0"/>
                </a:solidFill>
              </a:rPr>
              <a:t>Se raportează şi distorsiunile armonice totale (</a:t>
            </a:r>
            <a:r>
              <a:rPr lang="en-US" sz="1800" b="1">
                <a:solidFill>
                  <a:srgbClr val="0070C0"/>
                </a:solidFill>
              </a:rPr>
              <a:t>THD</a:t>
            </a:r>
            <a:r>
              <a:rPr lang="en-US" sz="1800">
                <a:solidFill>
                  <a:srgbClr val="0070C0"/>
                </a:solidFill>
              </a:rPr>
              <a:t> – </a:t>
            </a:r>
            <a:r>
              <a:rPr lang="en-US" sz="1800" b="1">
                <a:solidFill>
                  <a:srgbClr val="0070C0"/>
                </a:solidFill>
              </a:rPr>
              <a:t>T</a:t>
            </a:r>
            <a:r>
              <a:rPr lang="en-US" sz="1800">
                <a:solidFill>
                  <a:srgbClr val="0070C0"/>
                </a:solidFill>
              </a:rPr>
              <a:t>otal </a:t>
            </a:r>
            <a:r>
              <a:rPr lang="en-US" sz="1800" b="1">
                <a:solidFill>
                  <a:srgbClr val="0070C0"/>
                </a:solidFill>
              </a:rPr>
              <a:t>H</a:t>
            </a:r>
            <a:r>
              <a:rPr lang="en-US" sz="1800">
                <a:solidFill>
                  <a:srgbClr val="0070C0"/>
                </a:solidFill>
              </a:rPr>
              <a:t>armonic </a:t>
            </a:r>
            <a:r>
              <a:rPr lang="en-US" sz="1800" b="1">
                <a:solidFill>
                  <a:srgbClr val="0070C0"/>
                </a:solidFill>
              </a:rPr>
              <a:t>D</a:t>
            </a:r>
            <a:r>
              <a:rPr lang="en-US" sz="1800">
                <a:solidFill>
                  <a:srgbClr val="0070C0"/>
                </a:solidFill>
              </a:rPr>
              <a:t>istortion).</a:t>
            </a:r>
            <a:endParaRPr lang="ro-RO" sz="120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0B2B2-716F-4B64-A697-EB29EF510E4F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4064-7457-46AB-B0D2-1CC93FD47D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1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în timp</a:t>
            </a:r>
            <a:br>
              <a:rPr lang="ro-RO" sz="3200" b="1">
                <a:latin typeface="+mn-lt"/>
              </a:rPr>
            </a:br>
            <a:r>
              <a:rPr lang="ro-RO" sz="3200" b="1">
                <a:latin typeface="+mn-lt"/>
              </a:rPr>
              <a:t>Exemplul 3</a:t>
            </a:r>
            <a:endParaRPr lang="en-US" sz="32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/>
              <a:t>Determinați răspunsul în timp al circuitului din figură şi distorsiunile armonice totale (THD):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F09C8-A41F-4EDF-8B88-C699DA8246FB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5" y="2956014"/>
            <a:ext cx="4299109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7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Declarațiile analizelor tranzitorie şi Fourier sunt: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4FBA4-773E-4EEC-8593-1079F367655B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D747D-7379-4E16-8FFE-59F8EA2BD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6" t="24155" r="16558" b="17403"/>
          <a:stretch/>
        </p:blipFill>
        <p:spPr>
          <a:xfrm>
            <a:off x="7056783" y="3168791"/>
            <a:ext cx="4484548" cy="240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A4B44-099A-4009-9987-6F1AD245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3" y="2569845"/>
            <a:ext cx="5880735" cy="36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8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Răspunsul tranzitoriu al circuitului este: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497E5-B9DF-4EC9-9AEE-D2ED261A5508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576024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Verde</a:t>
            </a:r>
            <a:r>
              <a:rPr lang="en-US"/>
              <a:t> - Semnalul de intrare</a:t>
            </a:r>
          </a:p>
          <a:p>
            <a:r>
              <a:rPr lang="ro-RO" b="1">
                <a:solidFill>
                  <a:srgbClr val="FF0000"/>
                </a:solidFill>
              </a:rPr>
              <a:t>Roşu</a:t>
            </a:r>
            <a:r>
              <a:rPr lang="ro-RO"/>
              <a:t>  - </a:t>
            </a:r>
            <a:r>
              <a:rPr lang="en-US"/>
              <a:t>Semnalul de ie</a:t>
            </a:r>
            <a:r>
              <a:rPr lang="ro-RO"/>
              <a:t>şi</a:t>
            </a:r>
            <a:r>
              <a:rPr lang="en-US"/>
              <a:t>re</a:t>
            </a:r>
            <a:r>
              <a:rPr lang="ro-RO"/>
              <a:t> (defazat cu -180</a:t>
            </a:r>
            <a:r>
              <a:rPr lang="ro-RO">
                <a:sym typeface="Symbol"/>
              </a:rPr>
              <a:t> față de cel de intrare)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EE5C4-7764-4D92-9075-C375AEC4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81" y="2407374"/>
            <a:ext cx="9139238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3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în timp</a:t>
            </a:r>
            <a:b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THD se citeşte din fişierul de ieşire:</a:t>
            </a:r>
            <a:br>
              <a:rPr lang="ro-RO"/>
            </a:br>
            <a:r>
              <a:rPr lang="ro-RO">
                <a:hlinkClick r:id="rId2" action="ppaction://hlinkfile"/>
              </a:rPr>
              <a:t>C4-ex3.out</a:t>
            </a:r>
            <a:endParaRPr lang="ro-RO"/>
          </a:p>
          <a:p>
            <a:endParaRPr lang="ro-RO"/>
          </a:p>
          <a:p>
            <a:pPr marL="0" indent="0" algn="ctr">
              <a:buNone/>
            </a:pPr>
            <a:r>
              <a:rPr lang="ro-RO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 HARMONIC DISTORTION =   1.0780E+00 PERCENT</a:t>
            </a:r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r>
              <a:rPr lang="ro-RO"/>
              <a:t>adică</a:t>
            </a:r>
          </a:p>
          <a:p>
            <a:pPr marL="0" indent="0">
              <a:buNone/>
            </a:pPr>
            <a:r>
              <a:rPr lang="ro-RO"/>
              <a:t>THD=1,078%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65361-3B4B-4462-B644-A9D24507D911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7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Analize SPICE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>
                <a:solidFill>
                  <a:srgbClr val="0070C0"/>
                </a:solidFill>
              </a:rPr>
              <a:t>Rezultatul simulării şi variabilele de ieşire</a:t>
            </a:r>
          </a:p>
          <a:p>
            <a:pPr marL="365760" indent="-256032">
              <a:buNone/>
              <a:defRPr/>
            </a:pPr>
            <a:r>
              <a:rPr lang="ro-RO" sz="2400">
                <a:solidFill>
                  <a:srgbClr val="FF0000"/>
                </a:solidFill>
              </a:rPr>
              <a:t>.PRINT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- prezentarea tabelară a variabilelor de ieşire şi</a:t>
            </a:r>
            <a:endParaRPr lang="en-US" sz="2400"/>
          </a:p>
          <a:p>
            <a:pPr marL="365760" indent="-256032" algn="just">
              <a:buNone/>
              <a:defRPr/>
            </a:pPr>
            <a:r>
              <a:rPr lang="ro-RO" sz="2400">
                <a:solidFill>
                  <a:srgbClr val="FF0000"/>
                </a:solidFill>
              </a:rPr>
              <a:t>.PLOT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- prezentarea sub formă de grafic alfanumeric a variabilelor de ieşire.</a:t>
            </a:r>
            <a:endParaRPr lang="en-US" sz="2400"/>
          </a:p>
          <a:p>
            <a:pPr marL="452628" indent="-342900">
              <a:defRPr/>
            </a:pPr>
            <a:r>
              <a:rPr lang="ro-RO" sz="2400"/>
              <a:t>Formatul general al declarațiilor este:</a:t>
            </a:r>
          </a:p>
          <a:p>
            <a:pPr marL="109728" indent="0">
              <a:buNone/>
              <a:defRPr/>
            </a:pPr>
            <a:endParaRPr lang="ro-RO" sz="2400"/>
          </a:p>
          <a:p>
            <a:pPr marL="109728" indent="0">
              <a:buNone/>
              <a:defRPr/>
            </a:pPr>
            <a:endParaRPr lang="ro-RO" sz="2400" i="1"/>
          </a:p>
          <a:p>
            <a:pPr marL="452628" indent="-342900">
              <a:defRPr/>
            </a:pPr>
            <a:r>
              <a:rPr lang="ro-RO" sz="2400" b="1">
                <a:solidFill>
                  <a:srgbClr val="0070C0"/>
                </a:solidFill>
              </a:rPr>
              <a:t>analiză_TIP </a:t>
            </a:r>
            <a:r>
              <a:rPr lang="ro-RO" sz="2400"/>
              <a:t>poate fi </a:t>
            </a:r>
            <a:r>
              <a:rPr lang="ro-RO" sz="2400" b="1">
                <a:solidFill>
                  <a:srgbClr val="0070C0"/>
                </a:solidFill>
              </a:rPr>
              <a:t>DC</a:t>
            </a:r>
            <a:r>
              <a:rPr lang="ro-RO" sz="2400" b="1"/>
              <a:t>, </a:t>
            </a:r>
            <a:r>
              <a:rPr lang="ro-RO" sz="2400" b="1">
                <a:solidFill>
                  <a:srgbClr val="0070C0"/>
                </a:solidFill>
              </a:rPr>
              <a:t>AC</a:t>
            </a:r>
            <a:r>
              <a:rPr lang="ro-RO" sz="2400" b="1"/>
              <a:t>, </a:t>
            </a:r>
            <a:r>
              <a:rPr lang="ro-RO" sz="2400" b="1">
                <a:solidFill>
                  <a:srgbClr val="0070C0"/>
                </a:solidFill>
              </a:rPr>
              <a:t>NOISE </a:t>
            </a:r>
            <a:r>
              <a:rPr lang="ro-RO" sz="2400"/>
              <a:t>sau </a:t>
            </a:r>
            <a:r>
              <a:rPr lang="ro-RO" sz="2400" b="1">
                <a:solidFill>
                  <a:srgbClr val="0070C0"/>
                </a:solidFill>
              </a:rPr>
              <a:t>TRAN</a:t>
            </a:r>
            <a:r>
              <a:rPr lang="ro-RO" sz="2400"/>
              <a:t> şi este urmată de până la 8 variabile de ieşire care pot fi tensiuni sau curenți. Pentru mai mult de 8 variabile de ieşire se adaugă alte declarații .PRINT/.PLOT.</a:t>
            </a:r>
            <a:endParaRPr lang="en-US" sz="2400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40229C-4C4F-493B-B736-F152D42E53F4}" type="datetime1">
              <a:rPr lang="en-US" smtClean="0"/>
              <a:t>11/25/2020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CD992-555D-41C3-856C-55CAE5B25B3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F0292-D0E0-46DE-A300-044407F659CD}"/>
              </a:ext>
            </a:extLst>
          </p:cNvPr>
          <p:cNvSpPr txBox="1"/>
          <p:nvPr/>
        </p:nvSpPr>
        <p:spPr>
          <a:xfrm>
            <a:off x="3430242" y="3668189"/>
            <a:ext cx="5331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6032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.PRINT/.PLOT   analiză_TIP  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IESIRE_var1</a:t>
            </a:r>
            <a:endParaRPr lang="ro-RO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>
              <a:buNone/>
              <a:defRPr/>
            </a:pP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&lt;IESIRE_var2…&gt;   &lt;limite_grafic&gt;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Parametrii analizei – temperatura</a:t>
            </a:r>
          </a:p>
          <a:p>
            <a:pPr eaLnBrk="1" hangingPunct="1"/>
            <a:r>
              <a:rPr lang="ro-RO" sz="2400"/>
              <a:t>Schimbarea valorii temperaturii la care se face simularea</a:t>
            </a:r>
          </a:p>
          <a:p>
            <a:pPr eaLnBrk="1" hangingPunct="1"/>
            <a:endParaRPr lang="ro-RO" sz="2400"/>
          </a:p>
          <a:p>
            <a:pPr algn="ctr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.TEMP   val_1   &lt;val_2…&gt;</a:t>
            </a:r>
            <a:endParaRPr lang="ro-RO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Modificarea valorii temperaturii nominale TNOM</a:t>
            </a:r>
          </a:p>
          <a:p>
            <a:pPr eaLnBrk="1" hangingPunct="1"/>
            <a:endParaRPr lang="ro-RO" sz="2400"/>
          </a:p>
          <a:p>
            <a:pPr algn="ctr">
              <a:buNone/>
            </a:pP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.OPTIONS     TNOM=noua valoare</a:t>
            </a:r>
            <a:endParaRPr lang="ro-RO" b="1"/>
          </a:p>
          <a:p>
            <a:pPr eaLnBrk="1" hangingPunct="1">
              <a:buFontTx/>
              <a:buNone/>
            </a:pP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DCF559-0423-43D4-9DD5-7B91022978CF}" type="datetime1">
              <a:rPr lang="en-US" smtClean="0"/>
              <a:t>11/25/2020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D3808D-38DA-4D65-AFC0-9729A20441C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de c.c.</a:t>
            </a:r>
            <a:endParaRPr lang="en-US" b="1">
              <a:latin typeface="+mn-lt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000"/>
              <a:t>Tipurile de analiză sunt:</a:t>
            </a:r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.OP</a:t>
            </a:r>
            <a:r>
              <a:rPr lang="ro-RO" sz="2400"/>
              <a:t>	- determină potențialele de c.c. şi datele despre punctul de funcționare al elementelor neliniare.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;</a:t>
            </a:r>
            <a:endParaRPr lang="en-US" sz="24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.TF </a:t>
            </a:r>
            <a:r>
              <a:rPr lang="ro-RO" sz="2400"/>
              <a:t>- determină funcția de transfer a circuitului (amplificarea, rezistența de intrare şi rezistența de ieşire), la semnal mic, în bandă,</a:t>
            </a:r>
            <a:r>
              <a:rPr lang="en-US" sz="2400"/>
              <a:t> pentru circuitul </a:t>
            </a:r>
            <a:r>
              <a:rPr lang="ro-RO" sz="2400"/>
              <a:t>„văzut” în c.c.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;</a:t>
            </a:r>
          </a:p>
          <a:p>
            <a:pPr marL="0" lvl="1" indent="0" algn="ctr">
              <a:spcBef>
                <a:spcPts val="324"/>
              </a:spcBef>
              <a:buNone/>
              <a:defRPr/>
            </a:pPr>
            <a:r>
              <a:rPr lang="en-US" sz="2000">
                <a:highlight>
                  <a:srgbClr val="FFFF00"/>
                </a:highlight>
              </a:rPr>
              <a:t>ATEN</a:t>
            </a:r>
            <a:r>
              <a:rPr lang="ro-RO" sz="2000">
                <a:highlight>
                  <a:srgbClr val="FFFF00"/>
                </a:highlight>
              </a:rPr>
              <a:t>ȚIE: condensatoarele conectate în serie cu semnalul </a:t>
            </a:r>
            <a:br>
              <a:rPr lang="ro-RO" sz="2000">
                <a:highlight>
                  <a:srgbClr val="FFFF00"/>
                </a:highlight>
              </a:rPr>
            </a:br>
            <a:r>
              <a:rPr lang="ro-RO" sz="2000">
                <a:highlight>
                  <a:srgbClr val="FFFF00"/>
                </a:highlight>
              </a:rPr>
              <a:t>întrerup circuitul și denaturează răspunsul dat de SPICE</a:t>
            </a:r>
            <a:endParaRPr lang="en-US" sz="20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.DC</a:t>
            </a:r>
            <a:r>
              <a:rPr lang="ro-RO" sz="2400" b="1">
                <a:solidFill>
                  <a:srgbClr val="0070C0"/>
                </a:solidFill>
              </a:rPr>
              <a:t> </a:t>
            </a:r>
            <a:r>
              <a:rPr lang="ro-RO" sz="2400"/>
              <a:t>- determină caracteristica de transfer. Răspunsul este un </a:t>
            </a:r>
            <a:r>
              <a:rPr lang="ro-RO" sz="2400">
                <a:solidFill>
                  <a:srgbClr val="C00000"/>
                </a:solidFill>
              </a:rPr>
              <a:t>grafic</a:t>
            </a:r>
            <a:r>
              <a:rPr lang="ro-RO" sz="2400"/>
              <a:t>;</a:t>
            </a:r>
            <a:endParaRPr lang="en-US" sz="24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sz="2400">
                <a:solidFill>
                  <a:srgbClr val="0070C0"/>
                </a:solidFill>
              </a:rPr>
              <a:t> .SENS</a:t>
            </a:r>
            <a:r>
              <a:rPr lang="ro-RO" sz="2400" b="1">
                <a:solidFill>
                  <a:srgbClr val="0070C0"/>
                </a:solidFill>
              </a:rPr>
              <a:t> </a:t>
            </a:r>
            <a:r>
              <a:rPr lang="ro-RO" sz="2400"/>
              <a:t>- realizează analiza de senzitivitate</a:t>
            </a:r>
            <a:r>
              <a:rPr lang="en-US" sz="2400"/>
              <a:t> pentru fiecare variabil</a:t>
            </a:r>
            <a:r>
              <a:rPr lang="ro-RO" sz="2400"/>
              <a:t>ă de ieşire specificată în raport cu </a:t>
            </a:r>
            <a:r>
              <a:rPr lang="ro-RO" sz="2400" u="sng"/>
              <a:t>fiecare</a:t>
            </a:r>
            <a:r>
              <a:rPr lang="ro-RO" sz="2400"/>
              <a:t> parametru de circuit. </a:t>
            </a:r>
            <a:r>
              <a:rPr lang="en-US" sz="2400"/>
              <a:t>R</a:t>
            </a:r>
            <a:r>
              <a:rPr lang="ro-RO" sz="2400"/>
              <a:t>ăspunsul este tip </a:t>
            </a:r>
            <a:r>
              <a:rPr lang="ro-RO" sz="2400">
                <a:solidFill>
                  <a:srgbClr val="C00000"/>
                </a:solidFill>
              </a:rPr>
              <a:t>text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54C915F-AC17-4626-B8B2-DB51F43C5EF3}" type="datetime1">
              <a:rPr lang="en-US" smtClean="0"/>
              <a:t>11/25/2020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5363FD-712D-449F-99D4-455EAC534A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Inițializarea valorilor potențialelor </a:t>
            </a:r>
            <a:r>
              <a:rPr lang="en-US" b="1">
                <a:solidFill>
                  <a:srgbClr val="0070C0"/>
                </a:solidFill>
              </a:rPr>
              <a:t>din </a:t>
            </a:r>
            <a:r>
              <a:rPr lang="ro-RO" b="1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en-US" sz="2400"/>
              <a:t>Toate programele de simulare electrică neliniară calculează soluția iterativ.</a:t>
            </a:r>
            <a:endParaRPr lang="ro-RO" sz="2400"/>
          </a:p>
          <a:p>
            <a:pPr eaLnBrk="1" hangingPunct="1"/>
            <a:r>
              <a:rPr lang="en-US" sz="2400"/>
              <a:t>Procesul iterativ porneşte cu o estimare inițială a potențialelor. </a:t>
            </a:r>
            <a:endParaRPr lang="ro-RO" sz="2400"/>
          </a:p>
          <a:p>
            <a:pPr eaLnBrk="1" hangingPunct="1"/>
            <a:r>
              <a:rPr lang="en-US" sz="2400"/>
              <a:t>SPICE presupune că la început toate potențialele </a:t>
            </a:r>
            <a:r>
              <a:rPr lang="ro-RO" sz="2400"/>
              <a:t>din noduri</a:t>
            </a:r>
            <a:r>
              <a:rPr lang="en-US" sz="2400"/>
              <a:t> sunt egale cu zero.</a:t>
            </a:r>
            <a:endParaRPr lang="ro-RO" sz="2400"/>
          </a:p>
          <a:p>
            <a:pPr eaLnBrk="1" hangingPunct="1"/>
            <a:r>
              <a:rPr lang="en-US" sz="2400"/>
              <a:t>În cazurile în care SPICE nu poate găsi soluția </a:t>
            </a:r>
            <a:r>
              <a:rPr lang="ro-RO" sz="2400"/>
              <a:t>după</a:t>
            </a:r>
            <a:r>
              <a:rPr lang="en-US" sz="2400"/>
              <a:t> 100 iterații (număr predefinit)</a:t>
            </a:r>
            <a:r>
              <a:rPr lang="ro-RO" sz="2400"/>
              <a:t>, se poate depăși impasul utilizând</a:t>
            </a:r>
            <a:r>
              <a:rPr lang="en-US" sz="2400"/>
              <a:t> declarația de </a:t>
            </a:r>
            <a:r>
              <a:rPr lang="en-US" sz="2400" b="1"/>
              <a:t>inițializare a</a:t>
            </a:r>
            <a:r>
              <a:rPr lang="ro-RO" sz="2400" b="1"/>
              <a:t> </a:t>
            </a:r>
            <a:r>
              <a:rPr lang="en-US" sz="2400" b="1"/>
              <a:t>potențialelor din noduri</a:t>
            </a:r>
            <a:r>
              <a:rPr lang="en-US" sz="2400"/>
              <a:t>.</a:t>
            </a:r>
            <a:endParaRPr lang="ro-RO" sz="2400"/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347C58-6499-4204-83F2-1AA28E36D68B}" type="datetime1">
              <a:rPr lang="en-US" smtClean="0"/>
              <a:t>11/25/2020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1EE433-FD17-40DC-954C-977030D2C6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>
                <a:solidFill>
                  <a:srgbClr val="0070C0"/>
                </a:solidFill>
              </a:rPr>
              <a:t>Inițializarea valorilor potențialelor </a:t>
            </a:r>
            <a:r>
              <a:rPr lang="en-US">
                <a:solidFill>
                  <a:srgbClr val="0070C0"/>
                </a:solidFill>
              </a:rPr>
              <a:t>din </a:t>
            </a:r>
            <a:r>
              <a:rPr lang="ro-RO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en-US" sz="2400"/>
              <a:t>Forma declarației de inițializare a</a:t>
            </a:r>
            <a:r>
              <a:rPr lang="ro-RO" sz="2400"/>
              <a:t> </a:t>
            </a:r>
            <a:r>
              <a:rPr lang="en-US" sz="2400"/>
              <a:t>potențialelor din noduri</a:t>
            </a:r>
            <a:r>
              <a:rPr lang="ro-RO" sz="2400"/>
              <a:t>:</a:t>
            </a:r>
          </a:p>
          <a:p>
            <a:pPr eaLnBrk="1" hangingPunct="1"/>
            <a:endParaRPr lang="ro-RO" sz="1800"/>
          </a:p>
          <a:p>
            <a:pPr algn="ctr">
              <a:buNone/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.NODESET   V(nod1)=val1   &lt;V(nod2)=val2…&gt;</a:t>
            </a:r>
            <a:endParaRPr lang="ro-RO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ro-RO" sz="1800">
              <a:solidFill>
                <a:srgbClr val="FF0000"/>
              </a:solidFill>
            </a:endParaRPr>
          </a:p>
          <a:p>
            <a:r>
              <a:rPr lang="en-US" sz="2400"/>
              <a:t>Efectul acestei declarații este de a impune potențialul </a:t>
            </a:r>
            <a:r>
              <a:rPr lang="en-US" sz="2400">
                <a:solidFill>
                  <a:srgbClr val="0070C0"/>
                </a:solidFill>
              </a:rPr>
              <a:t>val1</a:t>
            </a:r>
            <a:r>
              <a:rPr lang="en-US" sz="2400"/>
              <a:t> nodului </a:t>
            </a:r>
            <a:r>
              <a:rPr lang="en-US" sz="2400">
                <a:solidFill>
                  <a:srgbClr val="0070C0"/>
                </a:solidFill>
              </a:rPr>
              <a:t>nod1</a:t>
            </a:r>
            <a:r>
              <a:rPr lang="en-US" sz="2400"/>
              <a:t>, potențialul </a:t>
            </a:r>
            <a:r>
              <a:rPr lang="en-US" sz="2400">
                <a:solidFill>
                  <a:srgbClr val="0070C0"/>
                </a:solidFill>
              </a:rPr>
              <a:t>val2</a:t>
            </a:r>
            <a:r>
              <a:rPr lang="en-US" sz="2400"/>
              <a:t> nodului </a:t>
            </a:r>
            <a:r>
              <a:rPr lang="en-US" sz="2400">
                <a:solidFill>
                  <a:srgbClr val="0070C0"/>
                </a:solidFill>
              </a:rPr>
              <a:t>nod2</a:t>
            </a:r>
            <a:r>
              <a:rPr lang="en-US" sz="2400"/>
              <a:t> etc. pentru primele iterații ale calculului soluției.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09350A-7A19-48E0-BFEE-320424841C60}" type="datetime1">
              <a:rPr lang="en-US" smtClean="0"/>
              <a:t>11/25/2020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BC169-A95A-4518-8949-39518E0EF2F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b="1">
                <a:solidFill>
                  <a:srgbClr val="0070C0"/>
                </a:solidFill>
              </a:rPr>
              <a:t>Inițializarea valorilor potențialelor </a:t>
            </a:r>
            <a:r>
              <a:rPr lang="en-US" b="1">
                <a:solidFill>
                  <a:srgbClr val="0070C0"/>
                </a:solidFill>
              </a:rPr>
              <a:t>din </a:t>
            </a:r>
            <a:r>
              <a:rPr lang="ro-RO" b="1">
                <a:solidFill>
                  <a:srgbClr val="0070C0"/>
                </a:solidFill>
              </a:rPr>
              <a:t>noduri</a:t>
            </a:r>
          </a:p>
          <a:p>
            <a:pPr eaLnBrk="1" hangingPunct="1"/>
            <a:r>
              <a:rPr lang="ro-RO" sz="2200"/>
              <a:t>Pentru calculul soluției inițiale de c.c. a analizei tranzitorii de semnal mare există şi posibilitatea utilizării declarației de control </a:t>
            </a:r>
            <a:r>
              <a:rPr lang="ro-RO" sz="2200" b="1"/>
              <a:t>.IC</a:t>
            </a:r>
            <a:r>
              <a:rPr lang="ro-RO" sz="2200"/>
              <a:t>:</a:t>
            </a:r>
          </a:p>
          <a:p>
            <a:pPr eaLnBrk="1" hangingPunct="1"/>
            <a:endParaRPr lang="ro-RO" sz="2200"/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o-RO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V(nod1)=val1   &lt;V(nod2)=val2…&gt;</a:t>
            </a:r>
            <a:endParaRPr lang="ro-RO" b="1">
              <a:solidFill>
                <a:srgbClr val="FF0000"/>
              </a:solidFill>
            </a:endParaRPr>
          </a:p>
          <a:p>
            <a:pPr eaLnBrk="1" hangingPunct="1"/>
            <a:endParaRPr lang="ro-RO" sz="2200"/>
          </a:p>
          <a:p>
            <a:pPr eaLnBrk="1" hangingPunct="1"/>
            <a:r>
              <a:rPr lang="ro-RO" sz="2200"/>
              <a:t>Diferența majoră față de declarația </a:t>
            </a:r>
            <a:r>
              <a:rPr lang="ro-RO" sz="2200" b="1"/>
              <a:t>.NODESET</a:t>
            </a:r>
            <a:r>
              <a:rPr lang="ro-RO" sz="2200"/>
              <a:t> este aceea că potențialele nodurilor sunt forțate la valoarea specificată de utilizator în declarația .IC şi nu sunt modificate în cursul calculului soluției inițiale de c.c.</a:t>
            </a:r>
          </a:p>
          <a:p>
            <a:pPr eaLnBrk="1" hangingPunct="1"/>
            <a:r>
              <a:rPr lang="ro-RO" sz="2200"/>
              <a:t>În cazul declarației .NODESET, soluția finală de c.c. poate să difere de valorile specificate prin .NODESET.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FD6092-8EB0-4C2B-9C01-76BC139145D8}" type="datetime1">
              <a:rPr lang="en-US" smtClean="0"/>
              <a:t>11/25/2020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BC169-A95A-4518-8949-39518E0EF2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3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sz="3300"/>
              <a:t>Să se determine soluția de c.c. pentru circuitul basculant bistabil (CBB) din figură:</a:t>
            </a:r>
          </a:p>
          <a:p>
            <a:r>
              <a:rPr lang="ro-RO"/>
              <a:t>Descrierea circuitului</a:t>
            </a:r>
            <a:r>
              <a:rPr lang="en-US"/>
              <a:t> (C</a:t>
            </a:r>
            <a:r>
              <a:rPr lang="ro-RO"/>
              <a:t>4</a:t>
            </a:r>
            <a:r>
              <a:rPr lang="en-US"/>
              <a:t>-ex4-1.cir)</a:t>
            </a:r>
            <a:r>
              <a:rPr lang="ro-RO"/>
              <a:t>: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CBB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M1	2	1	0	0	EMOS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M2	3	2	2	0	DMOS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M3	1	2	0	0	EMOS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M4	3	1	1	0	DMOS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VDD	3	0	5V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.MODEL	EMOS NMOS VTO=1 W=40U L=10U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.MODEL	DMOS NMOS VTO=-3 W=10U L=10U GAMMA=0.5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.OP</a:t>
            </a:r>
          </a:p>
          <a:p>
            <a:pPr marL="0" indent="0">
              <a:buNone/>
            </a:pPr>
            <a:r>
              <a:rPr lang="en-US" sz="1900">
                <a:solidFill>
                  <a:srgbClr val="0070C0"/>
                </a:solidFill>
                <a:cs typeface="Courier New" panose="02070309020205020404" pitchFamily="49" charset="0"/>
              </a:rPr>
              <a:t>.END</a:t>
            </a:r>
            <a:endParaRPr lang="ro-RO" sz="1900">
              <a:solidFill>
                <a:srgbClr val="0070C0"/>
              </a:solidFill>
              <a:cs typeface="Courier New" panose="02070309020205020404" pitchFamily="49" charset="0"/>
            </a:endParaRPr>
          </a:p>
          <a:p>
            <a:r>
              <a:rPr lang="ro-RO"/>
              <a:t>Rezultatul simulării se găseşte în fişierul de ieşire: </a:t>
            </a:r>
            <a:r>
              <a:rPr lang="ro-RO">
                <a:hlinkClick r:id="rId2" action="ppaction://hlinkfile"/>
              </a:rPr>
              <a:t>C4-ex4</a:t>
            </a:r>
            <a:r>
              <a:rPr lang="en-US">
                <a:hlinkClick r:id="rId2" action="ppaction://hlinkfile"/>
              </a:rPr>
              <a:t>-1</a:t>
            </a:r>
            <a:r>
              <a:rPr lang="ro-RO">
                <a:hlinkClick r:id="rId2" action="ppaction://hlinkfile"/>
              </a:rPr>
              <a:t>.out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D1645-4F7F-4430-A6F6-316CF3E0FF0B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86785-21A7-404B-8238-13D15274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4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b="1">
                <a:latin typeface="+mn-lt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În soluția găsită de SPICE </a:t>
            </a:r>
            <a:r>
              <a:rPr lang="en-US"/>
              <a:t>(C5-ex4-1.out) </a:t>
            </a:r>
            <a:r>
              <a:rPr lang="ro-RO"/>
              <a:t>ambele inversoare sunt polarizate identic şi tranzistoarele M1 şi M3 conduc (</a:t>
            </a:r>
            <a:r>
              <a:rPr lang="en-US"/>
              <a:t>poten</a:t>
            </a:r>
            <a:r>
              <a:rPr lang="ro-RO"/>
              <a:t>țialele din drena lui M1 şi drena lui M3 sunt egale cu 2,27V).</a:t>
            </a:r>
          </a:p>
          <a:p>
            <a:r>
              <a:rPr lang="ro-RO"/>
              <a:t>Aceasta este o stare metastabilă care nu poate dura.</a:t>
            </a:r>
          </a:p>
          <a:p>
            <a:r>
              <a:rPr lang="ro-RO"/>
              <a:t>În realitate cele 2 inversoare nu sunt fizic identice astfel </a:t>
            </a:r>
            <a:br>
              <a:rPr lang="ro-RO"/>
            </a:br>
            <a:r>
              <a:rPr lang="ro-RO"/>
              <a:t>că la conectarea alimentării unul dintre ele se duce în </a:t>
            </a:r>
            <a:br>
              <a:rPr lang="ro-RO"/>
            </a:br>
            <a:r>
              <a:rPr lang="ro-RO"/>
              <a:t>starea ON (conducție) iar celălalt în starea OFF (blocare).</a:t>
            </a:r>
          </a:p>
          <a:p>
            <a:r>
              <a:rPr lang="ro-RO"/>
              <a:t>Dezechilibrul fizic al celor 2 inversoare poate fi reprodus prin inițializarea potențialelor de drenă ale tranzistoarelor:</a:t>
            </a:r>
          </a:p>
          <a:p>
            <a:pPr lvl="1"/>
            <a:r>
              <a:rPr lang="ro-RO"/>
              <a:t>V(2)=5V la M1</a:t>
            </a:r>
          </a:p>
          <a:p>
            <a:pPr lvl="1"/>
            <a:r>
              <a:rPr lang="ro-RO"/>
              <a:t>V(1)=0.25V la M3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3D4DF-7C56-44D3-AC79-6810DF03568D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F07E9-282E-4779-B7D5-5A0AC14E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3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>
                <a:latin typeface="+mn-lt"/>
              </a:rPr>
              <a:t>Inițializarea valorilor potențialelor </a:t>
            </a:r>
            <a:r>
              <a:rPr lang="en-US" sz="3600" b="1">
                <a:latin typeface="+mn-lt"/>
              </a:rPr>
              <a:t>din </a:t>
            </a:r>
            <a:r>
              <a:rPr lang="ro-RO" sz="3600" b="1">
                <a:latin typeface="+mn-lt"/>
              </a:rPr>
              <a:t>noduri</a:t>
            </a:r>
            <a:br>
              <a:rPr lang="ro-RO" b="1">
                <a:latin typeface="+mn-lt"/>
              </a:rPr>
            </a:br>
            <a:r>
              <a:rPr lang="en-US" sz="2800" b="1">
                <a:latin typeface="+mn-lt"/>
              </a:rPr>
              <a:t>Exemplul 4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/>
              <a:t>După descrierea circuitului şi înainte de analiza de c.c de tipul .OP se introduce linia: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.NODESET  V(2)=5  V(1)=0.25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/>
              <a:t>Se obține răspunsul din fişierul </a:t>
            </a:r>
            <a:r>
              <a:rPr lang="ro-RO">
                <a:hlinkClick r:id="rId2" action="ppaction://hlinkfile"/>
              </a:rPr>
              <a:t>C4-ex4-</a:t>
            </a:r>
            <a:r>
              <a:rPr lang="en-US">
                <a:hlinkClick r:id="rId2" action="ppaction://hlinkfile"/>
              </a:rPr>
              <a:t>2</a:t>
            </a:r>
            <a:r>
              <a:rPr lang="ro-RO">
                <a:hlinkClick r:id="rId2" action="ppaction://hlinkfile"/>
              </a:rPr>
              <a:t>.out</a:t>
            </a:r>
            <a:endParaRPr lang="ro-RO"/>
          </a:p>
          <a:p>
            <a:r>
              <a:rPr lang="ro-RO"/>
              <a:t>In acest caz potențialele din drenă ale inversoarelor </a:t>
            </a:r>
            <a:br>
              <a:rPr lang="ro-RO"/>
            </a:br>
            <a:r>
              <a:rPr lang="ro-RO"/>
              <a:t>M1 și M3 devin: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V(2)=5V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V(1)=0.2758V</a:t>
            </a:r>
          </a:p>
          <a:p>
            <a:pPr marL="0" indent="0">
              <a:buNone/>
            </a:pPr>
            <a:r>
              <a:rPr lang="ro-RO"/>
              <a:t>   şi arată o funcționare normală a circuitului.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55640-D5D7-4941-A75A-BB320B35CC9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A9CF9-9A8C-4D1A-9CE4-B54E45F5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547" y="2529395"/>
            <a:ext cx="2477453" cy="29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de c.a.</a:t>
            </a:r>
            <a:endParaRPr lang="en-US" sz="4000" b="1">
              <a:latin typeface="+mn-lt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200"/>
              <a:t>Tipurile de analiză sunt:</a:t>
            </a:r>
            <a:endParaRPr lang="en-US" sz="3200"/>
          </a:p>
          <a:p>
            <a:pPr eaLnBrk="1" hangingPunct="1">
              <a:buFont typeface="Wingdings" pitchFamily="2" charset="2"/>
              <a:buChar char="q"/>
            </a:pPr>
            <a:r>
              <a:rPr lang="ro-RO" b="1">
                <a:solidFill>
                  <a:srgbClr val="0070C0"/>
                </a:solidFill>
              </a:rPr>
              <a:t> .AC </a:t>
            </a:r>
            <a:r>
              <a:rPr lang="ro-RO" b="1"/>
              <a:t>- </a:t>
            </a:r>
            <a:r>
              <a:rPr lang="ro-RO"/>
              <a:t>analiză de c.a. cu baleierea frecvenței (parcurgerea unui interval de frecvență specificat, de exemplu între 1Hz şi 1MHz). </a:t>
            </a:r>
            <a:r>
              <a:rPr lang="en-US" sz="2800"/>
              <a:t>R</a:t>
            </a:r>
            <a:r>
              <a:rPr lang="ro-RO" sz="2800"/>
              <a:t>ăspunsul este un </a:t>
            </a:r>
            <a:r>
              <a:rPr lang="ro-RO" sz="2800">
                <a:solidFill>
                  <a:srgbClr val="C00000"/>
                </a:solidFill>
              </a:rPr>
              <a:t>grafic</a:t>
            </a:r>
            <a:r>
              <a:rPr lang="ro-RO"/>
              <a:t>;</a:t>
            </a:r>
            <a:endParaRPr lang="en-US"/>
          </a:p>
          <a:p>
            <a:pPr eaLnBrk="1" hangingPunct="1">
              <a:buFont typeface="Wingdings" pitchFamily="2" charset="2"/>
              <a:buChar char="q"/>
            </a:pPr>
            <a:r>
              <a:rPr lang="ro-RO" b="1">
                <a:solidFill>
                  <a:srgbClr val="0070C0"/>
                </a:solidFill>
              </a:rPr>
              <a:t> .NOISE </a:t>
            </a:r>
            <a:r>
              <a:rPr lang="ro-RO" b="1"/>
              <a:t>- </a:t>
            </a:r>
            <a:r>
              <a:rPr lang="ro-RO"/>
              <a:t>analiză pentru determinarea zgomotului la intrare</a:t>
            </a:r>
            <a:r>
              <a:rPr lang="en-US"/>
              <a:t>a</a:t>
            </a:r>
            <a:r>
              <a:rPr lang="ro-RO"/>
              <a:t> şi ieşire</a:t>
            </a:r>
            <a:r>
              <a:rPr lang="en-US"/>
              <a:t>a circuitului</a:t>
            </a:r>
            <a:r>
              <a:rPr lang="ro-RO"/>
              <a:t>. </a:t>
            </a:r>
            <a:r>
              <a:rPr lang="en-US"/>
              <a:t>R</a:t>
            </a:r>
            <a:r>
              <a:rPr lang="ro-RO"/>
              <a:t>ăspunsul este tip </a:t>
            </a:r>
            <a:r>
              <a:rPr lang="ro-RO">
                <a:solidFill>
                  <a:srgbClr val="C00000"/>
                </a:solidFill>
              </a:rPr>
              <a:t>text</a:t>
            </a:r>
            <a:r>
              <a:rPr lang="ro-RO"/>
              <a:t>;</a:t>
            </a:r>
          </a:p>
          <a:p>
            <a:pPr lvl="1"/>
            <a:r>
              <a:rPr lang="ro-RO"/>
              <a:t>În SPICE, elementele de circuit care generează zgomot sunt rezistoarele și toate dispozitivele semiconductoare.</a:t>
            </a:r>
          </a:p>
          <a:p>
            <a:pPr lvl="1"/>
            <a:r>
              <a:rPr lang="ro-RO"/>
              <a:t>Condensatoarele, bobinele și sursele comandate nu produc zgomot.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0AAAC9-F8BC-4E65-874C-999C928A8EC2}" type="datetime1">
              <a:rPr lang="en-US" smtClean="0"/>
              <a:t>11/25/2020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D4273B-CA10-49CF-9CB4-09B37C3F16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b="1">
                <a:latin typeface="+mn-lt"/>
              </a:rPr>
              <a:t>Simularea în timp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buNone/>
              <a:defRPr/>
            </a:pPr>
            <a:r>
              <a:rPr lang="ro-RO" sz="3200"/>
              <a:t>Tipurile de analiză sunt:</a:t>
            </a:r>
            <a:endParaRPr lang="en-US" sz="3200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b="1">
                <a:solidFill>
                  <a:srgbClr val="0070C0"/>
                </a:solidFill>
              </a:rPr>
              <a:t> .TRAN </a:t>
            </a:r>
            <a:r>
              <a:rPr lang="ro-RO" b="1"/>
              <a:t>- </a:t>
            </a:r>
            <a:r>
              <a:rPr lang="ro-RO"/>
              <a:t>calculează formele de undă ale tensiunilor şi curenților pentru un interval de timp specificat de utilizator. </a:t>
            </a:r>
            <a:r>
              <a:rPr lang="en-US" sz="2800"/>
              <a:t>R</a:t>
            </a:r>
            <a:r>
              <a:rPr lang="ro-RO" sz="2800"/>
              <a:t>ăspunsul este un </a:t>
            </a:r>
            <a:r>
              <a:rPr lang="ro-RO" sz="2800">
                <a:solidFill>
                  <a:srgbClr val="C00000"/>
                </a:solidFill>
              </a:rPr>
              <a:t>grafic</a:t>
            </a:r>
            <a:r>
              <a:rPr lang="ro-RO" sz="2800"/>
              <a:t>;</a:t>
            </a:r>
            <a:endParaRPr lang="en-US"/>
          </a:p>
          <a:p>
            <a:pPr marL="365760" indent="-256032">
              <a:buFont typeface="Wingdings" pitchFamily="2" charset="2"/>
              <a:buChar char="q"/>
              <a:defRPr/>
            </a:pPr>
            <a:r>
              <a:rPr lang="ro-RO" b="1">
                <a:solidFill>
                  <a:srgbClr val="0070C0"/>
                </a:solidFill>
              </a:rPr>
              <a:t> .FOUR </a:t>
            </a:r>
            <a:r>
              <a:rPr lang="ro-RO" b="1"/>
              <a:t>- </a:t>
            </a:r>
            <a:r>
              <a:rPr lang="ro-RO"/>
              <a:t>calculează componentele spectrale (amplitudine şi fază) ale semnalelor periodice (adică a</a:t>
            </a:r>
            <a:r>
              <a:rPr lang="en-US"/>
              <a:t>le</a:t>
            </a:r>
            <a:r>
              <a:rPr lang="ro-RO"/>
              <a:t> semnalelor cu frecvența de 2 ori mai mare, de 3 ori mai mare ş.a.m.d. decât frecvența semnalului inițial pentru care se face analiza şi numit semnal de frecvență fundamentală sau armonica întâi). </a:t>
            </a:r>
            <a:r>
              <a:rPr lang="en-US" sz="2800"/>
              <a:t>R</a:t>
            </a:r>
            <a:r>
              <a:rPr lang="ro-RO" sz="2800"/>
              <a:t>ăspunsul este tip </a:t>
            </a:r>
            <a:r>
              <a:rPr lang="ro-RO" sz="2800">
                <a:solidFill>
                  <a:srgbClr val="C00000"/>
                </a:solidFill>
              </a:rPr>
              <a:t>text</a:t>
            </a:r>
            <a:r>
              <a:rPr lang="ro-RO"/>
              <a:t>.</a:t>
            </a:r>
            <a:endParaRPr lang="en-US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4D04AD-CEC6-4D1C-BFB6-7C587AAC8028}" type="datetime1">
              <a:rPr lang="en-US" smtClean="0"/>
              <a:t>11/25/2020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53CCBB-B14C-4664-9A84-1EADD831C1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Analiz</a:t>
            </a:r>
            <a:r>
              <a:rPr lang="ro-RO" b="1">
                <a:latin typeface="+mn-lt"/>
              </a:rPr>
              <a:t>e de c.c.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Sintaxa și parametrii</a:t>
            </a:r>
            <a:endParaRPr lang="en-US" sz="40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0070C0"/>
              </a:buClr>
              <a:buFontTx/>
              <a:buAutoNum type="arabicPeriod"/>
              <a:defRPr/>
            </a:pPr>
            <a:r>
              <a:rPr lang="ro-RO" sz="3200" b="1">
                <a:solidFill>
                  <a:srgbClr val="0070C0"/>
                </a:solidFill>
              </a:rPr>
              <a:t>Determinarea punctului static de funcționare (PSF)</a:t>
            </a:r>
          </a:p>
          <a:p>
            <a:pPr marL="457200" indent="-457200" algn="ctr">
              <a:buNone/>
              <a:defRPr/>
            </a:pPr>
            <a:r>
              <a:rPr lang="ro-RO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.OP</a:t>
            </a:r>
          </a:p>
          <a:p>
            <a:pPr algn="just">
              <a:defRPr/>
            </a:pPr>
            <a:r>
              <a:rPr lang="ro-RO" sz="3200"/>
              <a:t>Soluția de c.c. se citește în fișierul de ieșire (</a:t>
            </a:r>
            <a:r>
              <a:rPr lang="ro-RO" sz="3200">
                <a:solidFill>
                  <a:srgbClr val="0070C0"/>
                </a:solidFill>
              </a:rPr>
              <a:t>*.OUT</a:t>
            </a:r>
            <a:r>
              <a:rPr lang="ro-RO" sz="3200"/>
              <a:t>) și conține:</a:t>
            </a:r>
            <a:endParaRPr lang="en-US" sz="3200"/>
          </a:p>
          <a:p>
            <a:pPr marL="457200" lvl="3">
              <a:buSzPct val="85000"/>
              <a:defRPr/>
            </a:pPr>
            <a:r>
              <a:rPr lang="en-US" sz="2800">
                <a:solidFill>
                  <a:srgbClr val="0070C0"/>
                </a:solidFill>
              </a:rPr>
              <a:t>SMALL SIGNAL BIAS SOLUTION</a:t>
            </a:r>
            <a:endParaRPr lang="ro-RO" sz="2800">
              <a:solidFill>
                <a:srgbClr val="0070C0"/>
              </a:solidFill>
            </a:endParaRPr>
          </a:p>
          <a:p>
            <a:pPr marL="640080" lvl="4">
              <a:buSzPct val="85000"/>
              <a:defRPr/>
            </a:pPr>
            <a:r>
              <a:rPr lang="en-US" sz="2400"/>
              <a:t>valorile potențialelor din noduri</a:t>
            </a:r>
          </a:p>
          <a:p>
            <a:pPr marL="457200" lvl="3">
              <a:buSzPct val="85000"/>
              <a:defRPr/>
            </a:pPr>
            <a:r>
              <a:rPr lang="en-US" sz="2800">
                <a:solidFill>
                  <a:srgbClr val="0070C0"/>
                </a:solidFill>
              </a:rPr>
              <a:t>OPERATING POINT INFORMATION</a:t>
            </a:r>
            <a:endParaRPr lang="ro-RO" sz="2800">
              <a:solidFill>
                <a:srgbClr val="0070C0"/>
              </a:solidFill>
            </a:endParaRPr>
          </a:p>
          <a:p>
            <a:pPr marL="640080" lvl="4">
              <a:buSzPct val="85000"/>
              <a:defRPr/>
            </a:pPr>
            <a:r>
              <a:rPr lang="en-US" sz="2400"/>
              <a:t>valorile curenților</a:t>
            </a:r>
            <a:r>
              <a:rPr lang="ro-RO" sz="2400"/>
              <a:t>,</a:t>
            </a:r>
          </a:p>
          <a:p>
            <a:pPr marL="640080" lvl="4">
              <a:buSzPct val="85000"/>
              <a:defRPr/>
            </a:pPr>
            <a:r>
              <a:rPr lang="en-US" sz="2400"/>
              <a:t>valorile tensiunilor între terminale şi</a:t>
            </a:r>
            <a:endParaRPr lang="ro-RO" sz="2400"/>
          </a:p>
          <a:p>
            <a:pPr marL="640080" lvl="4">
              <a:buSzPct val="85000"/>
              <a:defRPr/>
            </a:pPr>
            <a:r>
              <a:rPr lang="en-US" sz="2400"/>
              <a:t>valorile elementelor pentru circuitul echivalent de semnal mic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7121B-7682-46A9-B47C-AEC3981502D7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PSF</a:t>
            </a:r>
            <a:r>
              <a:rPr lang="ro-RO" sz="3200"/>
              <a:t>-ul</a:t>
            </a:r>
            <a:r>
              <a:rPr lang="en-US" sz="3200"/>
              <a:t> stabil al circuitului se determină în următoarele condiții:</a:t>
            </a:r>
          </a:p>
          <a:p>
            <a:pPr lvl="1"/>
            <a:r>
              <a:rPr lang="en-US" sz="2800"/>
              <a:t>Se consideră aplicate numai sursele de alimentare de c.c.;</a:t>
            </a:r>
          </a:p>
          <a:p>
            <a:pPr lvl="1"/>
            <a:r>
              <a:rPr lang="en-US" sz="2800"/>
              <a:t>Condensatoarele se consideră circuit întrerupt</a:t>
            </a:r>
            <a:r>
              <a:rPr lang="ro-RO" sz="2800"/>
              <a:t> (se consideră </a:t>
            </a:r>
            <a:r>
              <a:rPr lang="en-US" sz="2800"/>
              <a:t>gol</a:t>
            </a:r>
            <a:r>
              <a:rPr lang="ro-RO" sz="2800"/>
              <a:t>, adică fir întrerupt)</a:t>
            </a:r>
            <a:r>
              <a:rPr lang="en-US" sz="2800"/>
              <a:t>;</a:t>
            </a:r>
          </a:p>
          <a:p>
            <a:pPr lvl="1"/>
            <a:r>
              <a:rPr lang="en-US" sz="2800"/>
              <a:t>Bobinele se consideră sc</a:t>
            </a:r>
            <a:r>
              <a:rPr lang="ro-RO" sz="2800"/>
              <a:t>urtcircuit (adică se consideră înlocuite cu fir).</a:t>
            </a: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B42B9-F062-4C42-A039-556312F25610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MS-cursul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D34D-4599-4858-AFCF-7CA82FCC12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Analiz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 de c.c.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Sintaxa și parametrii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>
              <a:buClr>
                <a:srgbClr val="0070C0"/>
              </a:buClr>
              <a:buFont typeface="+mj-lt"/>
              <a:buAutoNum type="arabicPeriod" startAt="2"/>
              <a:defRPr/>
            </a:pPr>
            <a:r>
              <a:rPr lang="ro-RO" sz="3500" b="1">
                <a:solidFill>
                  <a:srgbClr val="0070C0"/>
                </a:solidFill>
              </a:rPr>
              <a:t>Caracteristica de transfer în c.c.</a:t>
            </a:r>
          </a:p>
          <a:p>
            <a:pPr>
              <a:defRPr/>
            </a:pPr>
            <a:r>
              <a:rPr lang="en-US"/>
              <a:t>A</a:t>
            </a:r>
            <a:r>
              <a:rPr lang="ro-RO"/>
              <a:t>naliza </a:t>
            </a:r>
            <a:r>
              <a:rPr lang="ro-RO">
                <a:solidFill>
                  <a:srgbClr val="FF0000"/>
                </a:solidFill>
              </a:rPr>
              <a:t>.DC</a:t>
            </a:r>
            <a:r>
              <a:rPr lang="ro-RO"/>
              <a:t> a</a:t>
            </a:r>
            <a:r>
              <a:rPr lang="en-US"/>
              <a:t>re ca re</a:t>
            </a:r>
            <a:r>
              <a:rPr lang="ro-RO"/>
              <a:t>zultat un </a:t>
            </a:r>
            <a:r>
              <a:rPr lang="ro-RO">
                <a:solidFill>
                  <a:srgbClr val="FF0000"/>
                </a:solidFill>
              </a:rPr>
              <a:t>grafic</a:t>
            </a:r>
          </a:p>
          <a:p>
            <a:pPr>
              <a:defRPr/>
            </a:pPr>
            <a:r>
              <a:rPr lang="ro-RO"/>
              <a:t>Sintaxa:</a:t>
            </a:r>
          </a:p>
          <a:p>
            <a:pPr marL="457200" indent="-457200" algn="ctr">
              <a:buNone/>
              <a:defRPr/>
            </a:pP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.DC   V/I_nume1   start1   stop1   pas1</a:t>
            </a:r>
            <a:endParaRPr lang="ro-RO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None/>
              <a:defRPr/>
            </a:pPr>
            <a:r>
              <a:rPr lang="ro-RO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&lt;V/I_nume2   start2   stop2   pas2…&gt;</a:t>
            </a:r>
            <a:endParaRPr lang="ro-RO" sz="3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o-RO" sz="2400"/>
          </a:p>
          <a:p>
            <a:pPr eaLnBrk="1" hangingPunct="1">
              <a:defRPr/>
            </a:pPr>
            <a:r>
              <a:rPr lang="en-US" sz="2600"/>
              <a:t>sursel</a:t>
            </a:r>
            <a:r>
              <a:rPr lang="ro-RO" sz="2600"/>
              <a:t>e</a:t>
            </a:r>
            <a:r>
              <a:rPr lang="en-US" sz="2600"/>
              <a:t> independente </a:t>
            </a:r>
            <a:r>
              <a:rPr lang="en-US" sz="2600">
                <a:solidFill>
                  <a:srgbClr val="0070C0"/>
                </a:solidFill>
              </a:rPr>
              <a:t>V/I</a:t>
            </a:r>
            <a:r>
              <a:rPr lang="ro-RO" sz="2600">
                <a:solidFill>
                  <a:srgbClr val="0070C0"/>
                </a:solidFill>
              </a:rPr>
              <a:t>_nume</a:t>
            </a:r>
            <a:r>
              <a:rPr lang="en-US" sz="2600">
                <a:solidFill>
                  <a:srgbClr val="0070C0"/>
                </a:solidFill>
              </a:rPr>
              <a:t> </a:t>
            </a:r>
            <a:r>
              <a:rPr lang="en-US" sz="2600"/>
              <a:t>trebuie specificate anterior printr-o declarație de sursă independentă.</a:t>
            </a:r>
            <a:endParaRPr lang="ro-RO" sz="2600"/>
          </a:p>
          <a:p>
            <a:pPr eaLnBrk="1" hangingPunct="1">
              <a:defRPr/>
            </a:pPr>
            <a:r>
              <a:rPr lang="ro-RO" sz="2600"/>
              <a:t>se obține reprezentarea grafică pentru variația oricărei tensiuni sau a oricărui curent în funcție de modul în care se modifică sursa independentă </a:t>
            </a:r>
            <a:r>
              <a:rPr lang="en-US" sz="2600">
                <a:solidFill>
                  <a:srgbClr val="0070C0"/>
                </a:solidFill>
              </a:rPr>
              <a:t>V/I</a:t>
            </a:r>
            <a:r>
              <a:rPr lang="ro-RO" sz="2600">
                <a:solidFill>
                  <a:srgbClr val="0070C0"/>
                </a:solidFill>
              </a:rPr>
              <a:t>_nume</a:t>
            </a:r>
            <a:r>
              <a:rPr lang="ro-RO" sz="2600"/>
              <a:t>.</a:t>
            </a:r>
            <a:endParaRPr lang="en-US" sz="2600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F2378D-6B56-4DA2-8ADD-4D42BDCEBE07}" type="datetime1">
              <a:rPr lang="en-US" smtClean="0">
                <a:latin typeface="UT Sans" panose="00000500000000000000" pitchFamily="50" charset="0"/>
              </a:rPr>
              <a:t>11/25/2020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MS-cursul 4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5C5B3-D01B-4C95-BA68-3142EE9911BC}" type="slidenum">
              <a:rPr lang="en-US" smtClean="0">
                <a:latin typeface="UT Sans" panose="00000500000000000000" pitchFamily="50" charset="0"/>
              </a:rPr>
              <a:pPr>
                <a:defRPr/>
              </a:pPr>
              <a:t>9</a:t>
            </a:fld>
            <a:endParaRPr lang="en-US">
              <a:latin typeface="UT Sans" panose="000005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3516</Words>
  <Application>Microsoft Office PowerPoint</Application>
  <PresentationFormat>Widescreen</PresentationFormat>
  <Paragraphs>449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Courier New</vt:lpstr>
      <vt:lpstr>UT Sans</vt:lpstr>
      <vt:lpstr>UT Sans Bold</vt:lpstr>
      <vt:lpstr>Wingdings</vt:lpstr>
      <vt:lpstr>Office Theme</vt:lpstr>
      <vt:lpstr>MODELE SPICE</vt:lpstr>
      <vt:lpstr>Probleme tratate</vt:lpstr>
      <vt:lpstr>Analize SPICE</vt:lpstr>
      <vt:lpstr>Simularea de c.c.</vt:lpstr>
      <vt:lpstr>Simularea de c.a.</vt:lpstr>
      <vt:lpstr>Simularea în timp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Sintaxa și parametrii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c.c. Exemplul 1</vt:lpstr>
      <vt:lpstr>Analize de c.a. Sintaxa și parametrii</vt:lpstr>
      <vt:lpstr>Analize de c.a. Sintaxa și parametrii</vt:lpstr>
      <vt:lpstr>Analize de c.a. Sintaxa și parametrii</vt:lpstr>
      <vt:lpstr>Analize de c.a. Sintaxa și parametrii</vt:lpstr>
      <vt:lpstr>Analize de c.a. Sintaxa și parametrii</vt:lpstr>
      <vt:lpstr>Analize de c.a. Exemplul 2</vt:lpstr>
      <vt:lpstr>Analize de c.a. Exemplul 2</vt:lpstr>
      <vt:lpstr>Analize de c.a. Exemplul 2</vt:lpstr>
      <vt:lpstr>Analize în timp Sintaxa și parametrii</vt:lpstr>
      <vt:lpstr>Analize în timp Sintaxa și parametrii</vt:lpstr>
      <vt:lpstr>Analiza în timp Sintaxa și parametrii</vt:lpstr>
      <vt:lpstr>Analize în timp Sintaxa și parametrii</vt:lpstr>
      <vt:lpstr>Analize în timp Exemplul 3</vt:lpstr>
      <vt:lpstr>Analize în timp Exemplul 3</vt:lpstr>
      <vt:lpstr>Analize în timp Exemplul 3</vt:lpstr>
      <vt:lpstr>Analize în timp Exemplul 3</vt:lpstr>
      <vt:lpstr>Analize SPICE</vt:lpstr>
      <vt:lpstr>Analize SPICE</vt:lpstr>
      <vt:lpstr>Analize SPICE</vt:lpstr>
      <vt:lpstr>Analize SPICE</vt:lpstr>
      <vt:lpstr>Analize SPICE</vt:lpstr>
      <vt:lpstr>Inițializarea valorilor potențialelor din noduri Exemplul 4</vt:lpstr>
      <vt:lpstr>Inițializarea valorilor potențialelor din noduri Exemplul 4</vt:lpstr>
      <vt:lpstr>Inițializarea valorilor potențialelor din noduri Exemplul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geoic@yahoo.com</dc:creator>
  <cp:lastModifiedBy>geoic@yahoo.com</cp:lastModifiedBy>
  <cp:revision>7</cp:revision>
  <dcterms:created xsi:type="dcterms:W3CDTF">2020-11-19T16:26:32Z</dcterms:created>
  <dcterms:modified xsi:type="dcterms:W3CDTF">2020-11-25T09:27:53Z</dcterms:modified>
</cp:coreProperties>
</file>