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sldIdLst>
    <p:sldId id="330" r:id="rId2"/>
    <p:sldId id="259" r:id="rId3"/>
    <p:sldId id="307" r:id="rId4"/>
    <p:sldId id="320" r:id="rId5"/>
    <p:sldId id="321" r:id="rId6"/>
    <p:sldId id="322" r:id="rId7"/>
    <p:sldId id="260" r:id="rId8"/>
    <p:sldId id="261" r:id="rId9"/>
    <p:sldId id="262" r:id="rId10"/>
    <p:sldId id="263" r:id="rId11"/>
    <p:sldId id="264" r:id="rId12"/>
    <p:sldId id="265" r:id="rId13"/>
    <p:sldId id="323" r:id="rId14"/>
    <p:sldId id="266" r:id="rId15"/>
    <p:sldId id="267" r:id="rId16"/>
    <p:sldId id="268" r:id="rId17"/>
    <p:sldId id="308" r:id="rId18"/>
    <p:sldId id="270" r:id="rId19"/>
    <p:sldId id="271" r:id="rId20"/>
    <p:sldId id="272" r:id="rId21"/>
    <p:sldId id="324" r:id="rId22"/>
    <p:sldId id="325" r:id="rId23"/>
    <p:sldId id="326" r:id="rId24"/>
    <p:sldId id="275" r:id="rId25"/>
    <p:sldId id="276" r:id="rId26"/>
    <p:sldId id="309" r:id="rId27"/>
    <p:sldId id="277" r:id="rId28"/>
    <p:sldId id="278" r:id="rId29"/>
    <p:sldId id="327" r:id="rId30"/>
    <p:sldId id="328" r:id="rId31"/>
    <p:sldId id="279" r:id="rId32"/>
    <p:sldId id="280" r:id="rId33"/>
    <p:sldId id="310" r:id="rId34"/>
    <p:sldId id="329" r:id="rId35"/>
    <p:sldId id="311" r:id="rId36"/>
    <p:sldId id="314" r:id="rId37"/>
    <p:sldId id="312" r:id="rId38"/>
    <p:sldId id="313" r:id="rId39"/>
    <p:sldId id="316" r:id="rId40"/>
    <p:sldId id="317" r:id="rId41"/>
    <p:sldId id="315" r:id="rId42"/>
    <p:sldId id="318" r:id="rId43"/>
    <p:sldId id="282" r:id="rId44"/>
    <p:sldId id="283" r:id="rId45"/>
    <p:sldId id="284" r:id="rId46"/>
    <p:sldId id="286" r:id="rId47"/>
    <p:sldId id="287" r:id="rId48"/>
    <p:sldId id="288" r:id="rId49"/>
    <p:sldId id="331" r:id="rId50"/>
    <p:sldId id="332" r:id="rId51"/>
    <p:sldId id="319" r:id="rId52"/>
    <p:sldId id="292" r:id="rId53"/>
    <p:sldId id="293" r:id="rId54"/>
    <p:sldId id="333" r:id="rId55"/>
    <p:sldId id="295" r:id="rId56"/>
    <p:sldId id="296" r:id="rId57"/>
    <p:sldId id="334" r:id="rId58"/>
    <p:sldId id="298" r:id="rId59"/>
    <p:sldId id="299" r:id="rId60"/>
    <p:sldId id="300" r:id="rId61"/>
    <p:sldId id="301" r:id="rId62"/>
    <p:sldId id="302" r:id="rId63"/>
    <p:sldId id="335" r:id="rId64"/>
    <p:sldId id="336" r:id="rId65"/>
    <p:sldId id="305" r:id="rId66"/>
    <p:sldId id="306" r:id="rId6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1DACF-1145-47C5-9B8A-9DBF0CFB94E8}" type="datetimeFigureOut">
              <a:rPr lang="ro-RO" smtClean="0"/>
              <a:t>11.11.2020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0607-5CD4-4963-A775-BD1D6F7DE4B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640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0EB8-A1F4-4B46-B5B7-60127BEEF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35F3A-8FB1-410C-8E3D-BA4546061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FEB95-7D9B-425C-9CF4-8C5C60BD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04F-FAD7-44B5-89C7-B453A297A64E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15101-FA98-40CA-A582-8665AC9A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1A8C-35E2-4A84-83C2-F50BAF38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3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1CC7-FFB5-458F-95F6-AE119AD7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F13A9-DB35-4B13-9AB8-A27163B6A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751EA-D5A9-4240-A537-A913CE69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F598-360E-40FE-8F17-9301BED3343D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C9CFB-6093-498B-AB8E-8E02E0FB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08E25-E555-4AEF-88A4-5C46AC2B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945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7B19D-8B74-40F6-8C61-AC40DDCD3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29747-F973-41AD-93FD-5B4649A14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361BC-50D7-4C3A-B0B5-0808D66C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08DB-1C58-4060-8C77-D34D8DC7FD40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23987-E896-46B0-AEA2-D0F06043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BB96-EA75-417A-906A-11C04AF2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404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6F94-A745-407F-97B3-1F13A10A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2E0E-9D83-41F6-887A-4170A4273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6DD5-AEFB-4A9F-B01E-E70EBB15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503-21BB-4156-8754-C690443F5C75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6D30-CC0F-41DC-9D81-B4777210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3679-937D-47F0-9039-58B73964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360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60E2-45BA-449E-A904-0753A849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BF05-F076-4BC9-ACDE-9011340D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179A0-00BB-4383-933A-CF7D4326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00F-E605-4329-B61E-0FD548095570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5EF8-55AF-4DD7-BEFB-9BD02043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2BB1B-A340-4DE2-9E69-8477918B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432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4DB1-5E81-4AE7-9AB3-6496043A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E669-444B-48A6-AC23-53039900E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B1AB5-B9C4-4A49-8867-336FC13F7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27F8A-C884-46B2-9F02-1374772E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49EC-DCFB-4749-A4BA-3D25C00F8E71}" type="datetime1">
              <a:rPr lang="en-US" smtClean="0"/>
              <a:t>11/11/2020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79EC-6857-4994-BF6B-E97B1D55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3A17F-0A48-43BC-9CF3-00F3B4C6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318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D7E9-B833-4AE4-9843-3AB38132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AE72-B0BA-4271-B8A3-72AD9540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1D28A-26AB-42D9-AB31-C4FDCD2BD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5FD90-5139-4302-AD8B-05CD0589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E7159-E9F4-47EF-B10A-58E8F39D1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DEEAB-3655-4B95-9B9E-817EDA41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8F5-C986-46A0-9CD1-2F1C9F6B5639}" type="datetime1">
              <a:rPr lang="en-US" smtClean="0"/>
              <a:t>11/11/2020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BD15B-678B-4356-945F-D7C57525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94DC-7796-4567-A961-6D7CF0A4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255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366E-9F84-4415-BED0-D759C963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EC9B4-6AA9-49CE-969D-A40BDE7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EB13-611A-4E41-A3DB-8D484229E230}" type="datetime1">
              <a:rPr lang="en-US" smtClean="0"/>
              <a:t>11/11/2020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B8CA3-FF44-4D83-90F1-0D8FE429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52326-300D-4251-9CBF-72FE5C49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22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2C7D6-399D-4DF7-B83D-2FAA4EFD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1107-3DBB-4879-B384-54F8DF35D998}" type="datetime1">
              <a:rPr lang="en-US" smtClean="0"/>
              <a:t>11/11/2020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4A412-A706-4F3D-9300-6165BB5A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21B3-BCC6-4216-9BEF-BB7AB402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503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9DE-465F-4A4A-8DFB-C3764FCF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8DD7-E991-4E4C-B4AB-19F8EEF2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06913-F4D1-4031-ABA2-D3610C1F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547D7-A5DB-4525-A43C-25AB465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DB45-0B2D-4AFD-968F-92F2A818A695}" type="datetime1">
              <a:rPr lang="en-US" smtClean="0"/>
              <a:t>11/11/2020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195F8-269C-4EA1-ADEE-6CBD0503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F9CC3-0222-40E2-8F8D-EAF5648A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130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2FA5-DCA4-4F7D-AA62-9B050B29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86237-BE8F-4F2A-BBD2-662235B97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E69D0-F21C-4934-8193-DE672A80E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35C57-09E5-41DE-BE47-4A0B2D25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66E-2B7E-4881-AEA0-5456D752454E}" type="datetime1">
              <a:rPr lang="en-US" smtClean="0"/>
              <a:t>11/11/2020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38831-98E8-4029-907F-7668468A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D308C-E6AB-4281-A29B-A8D38D44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11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FEAC7-31FE-4E85-B634-420B2FA1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244D3-8285-4BA2-97C5-DABF3EAF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15672-E286-44D8-821C-0EE987F0D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C4AE-2C3B-4007-85B9-E0CEC893D334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46DE7-5A16-4091-A795-B0D30133C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EAC3-65E6-4F15-8FAB-188AC8DAE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A28A-0270-4FC0-8CB4-B6E2A9FD39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19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hyperlink" Target="PQRST.C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3505200"/>
            <a:ext cx="7710055" cy="1752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o-RO" sz="1200">
              <a:latin typeface="UT Sans" panose="00000500000000000000" pitchFamily="50" charset="0"/>
            </a:endParaRPr>
          </a:p>
          <a:p>
            <a:pPr>
              <a:lnSpc>
                <a:spcPct val="60000"/>
              </a:lnSpc>
            </a:pPr>
            <a:r>
              <a:rPr lang="ro-RO"/>
              <a:t>Cursul </a:t>
            </a:r>
            <a:r>
              <a:rPr lang="en-US"/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160486"/>
            <a:ext cx="7848600" cy="1138340"/>
          </a:xfrm>
        </p:spPr>
        <p:txBody>
          <a:bodyPr>
            <a:normAutofit/>
          </a:bodyPr>
          <a:lstStyle/>
          <a:p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MODELE SPICE</a:t>
            </a:r>
            <a:endParaRPr lang="en-US" sz="3600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sz="3100" b="1"/>
              <a:t>Exemplu</a:t>
            </a:r>
            <a:r>
              <a:rPr lang="en-US" sz="3100" b="1"/>
              <a:t>l 1</a:t>
            </a:r>
            <a:r>
              <a:rPr lang="ro-RO" sz="3100" b="1"/>
              <a:t>.</a:t>
            </a:r>
            <a:r>
              <a:rPr lang="ro-RO" sz="3100"/>
              <a:t> Descrierea circuitului din figură, prezentată sub forma: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600">
                <a:solidFill>
                  <a:srgbClr val="0070C0"/>
                </a:solidFill>
              </a:rPr>
              <a:t>.END</a:t>
            </a:r>
          </a:p>
          <a:p>
            <a:r>
              <a:rPr lang="ro-RO" sz="3100"/>
              <a:t>afişează mesajul: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600">
                <a:solidFill>
                  <a:srgbClr val="7030A0"/>
                </a:solidFill>
              </a:rPr>
              <a:t>ERROR -- Less than 2 connections at node 2</a:t>
            </a:r>
          </a:p>
          <a:p>
            <a:pPr marL="0" indent="0">
              <a:buNone/>
            </a:pPr>
            <a:r>
              <a:rPr lang="ro-RO" sz="2600"/>
              <a:t>  ca şi cum ar lipsi rezistența R1!</a:t>
            </a:r>
          </a:p>
          <a:p>
            <a:r>
              <a:rPr lang="ro-RO" sz="3100"/>
              <a:t>cauza:</a:t>
            </a:r>
            <a:r>
              <a:rPr lang="en-US" sz="3100"/>
              <a:t> </a:t>
            </a:r>
            <a:r>
              <a:rPr lang="ro-RO" sz="2600">
                <a:solidFill>
                  <a:srgbClr val="FF0000"/>
                </a:solidFill>
              </a:rPr>
              <a:t>Lipseşte instrucțiunea de titlu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ro-RO" sz="2600">
                <a:solidFill>
                  <a:srgbClr val="FF0000"/>
                </a:solidFill>
              </a:rPr>
              <a:t>şi atunci SPICE consideră linia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ro-RO" sz="2600">
                <a:solidFill>
                  <a:srgbClr val="0070C0"/>
                </a:solidFill>
              </a:rPr>
              <a:t>R1   1   2   9k</a:t>
            </a:r>
            <a:r>
              <a:rPr lang="ro-RO" sz="2600">
                <a:solidFill>
                  <a:srgbClr val="FF0000"/>
                </a:solidFill>
              </a:rPr>
              <a:t>   titlul circuitului. Astfel, în nodul 2 nu este conectat decât R2 și lipseşte R1!</a:t>
            </a:r>
          </a:p>
          <a:p>
            <a:pPr eaLnBrk="1" hangingPunct="1">
              <a:buFont typeface="Wingdings 3" pitchFamily="18" charset="2"/>
              <a:buNone/>
            </a:pPr>
            <a:endParaRPr lang="en-US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E02995-EC5D-4B55-AC30-AD3B249B146A}" type="datetime1">
              <a:rPr lang="en-US" smtClean="0"/>
              <a:t>11/11/2020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54DE1B-63E1-48DA-B0F4-4E14352A55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2362200"/>
            <a:ext cx="3649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838545" y="5443192"/>
            <a:ext cx="1518028" cy="401016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Descrierea corectă este:</a:t>
            </a:r>
          </a:p>
          <a:p>
            <a:pPr eaLnBrk="1" hangingPunct="1">
              <a:buFont typeface="Wingdings 3" pitchFamily="18" charset="2"/>
              <a:buNone/>
            </a:pPr>
            <a:endParaRPr lang="ro-RO" sz="120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Divizor rezistiv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.END</a:t>
            </a:r>
            <a:endParaRPr lang="en-US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E196BD-A46C-4004-B731-B011DACDC96D}" type="datetime1">
              <a:rPr lang="en-US" smtClean="0"/>
              <a:t>11/11/2020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40A8F-1AB6-4AE2-AF32-E976E7C2BB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2604052" y="2827616"/>
            <a:ext cx="3031536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744817" y="2584902"/>
            <a:ext cx="53770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2000" b="1">
                <a:solidFill>
                  <a:srgbClr val="FF0000"/>
                </a:solidFill>
              </a:rPr>
              <a:t>Instrucțiunea de titlu sau, simplu, titlul (numele) circuitului</a:t>
            </a:r>
            <a:endParaRPr lang="en-US" sz="2000" b="1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Este singura instruc</a:t>
            </a:r>
            <a:r>
              <a:rPr lang="ro-RO" sz="2000"/>
              <a:t>țiune care NU trebuie să aibă punct în prima coloană.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/>
              <a:t>Toate celelalte instrucțiuni încep cu UN PUNCT în prima coloană.</a:t>
            </a:r>
            <a:endParaRPr lang="en-US" sz="2000"/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7816" y="4696205"/>
            <a:ext cx="3344863" cy="20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72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6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pentru fiecare nod trebuie să existe cel puțin o cale de curent continuu spre masă</a:t>
            </a:r>
          </a:p>
          <a:p>
            <a:pPr lvl="1" eaLnBrk="1" hangingPunct="1">
              <a:defRPr/>
            </a:pPr>
            <a:endParaRPr lang="ro-RO"/>
          </a:p>
          <a:p>
            <a:pPr>
              <a:defRPr/>
            </a:pPr>
            <a:r>
              <a:rPr lang="ro-RO"/>
              <a:t>Această cerință previne apariția unor noduri flotante, caz în care programul nu poate calcula punctul static de funcționare.</a:t>
            </a:r>
          </a:p>
          <a:p>
            <a:pPr>
              <a:defRPr/>
            </a:pPr>
            <a:r>
              <a:rPr lang="ro-RO"/>
              <a:t>Se ține seama de faptul că în c.c. condensatoarele reprezintă gol iar bobinele scurtcircuit.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E5E0C1-5E3D-4A81-892C-2695F8BBB6B4}" type="datetime1">
              <a:rPr lang="en-US" smtClean="0"/>
              <a:t>11/11/2020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785869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ro-RO" b="1"/>
              <a:t>Exemplu</a:t>
            </a:r>
            <a:r>
              <a:rPr lang="en-US" b="1"/>
              <a:t>l 2</a:t>
            </a:r>
            <a:r>
              <a:rPr lang="ro-RO" b="1"/>
              <a:t>.</a:t>
            </a:r>
            <a:r>
              <a:rPr lang="ro-RO"/>
              <a:t> în cazul circuitului din figură, nodul 3 dintre condensatoarele C1 şi C2 nu are cale de c.c. la masă. În fişierul de ieşire, SPICE dă mesajul:</a:t>
            </a:r>
          </a:p>
          <a:p>
            <a:pPr lvl="1" eaLnBrk="1" hangingPunct="1">
              <a:defRPr/>
            </a:pPr>
            <a:endParaRPr lang="ro-RO">
              <a:latin typeface="UT Sans" panose="00000500000000000000" pitchFamily="50" charset="0"/>
            </a:endParaRPr>
          </a:p>
          <a:p>
            <a:pPr marL="392113" lvl="1" indent="0" algn="ctr">
              <a:buNone/>
              <a:defRPr/>
            </a:pPr>
            <a:r>
              <a:rPr lang="en-US" sz="2800" b="1">
                <a:solidFill>
                  <a:srgbClr val="7030A0"/>
                </a:solidFill>
                <a:highlight>
                  <a:srgbClr val="FFFF00"/>
                </a:highlight>
              </a:rPr>
              <a:t>ERROR -- Node 3 is floating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E9A8A2-C883-44FC-9596-F255D94DA66F}" type="datetime1">
              <a:rPr lang="en-US" smtClean="0"/>
              <a:t>11/11/2020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320209"/>
            <a:ext cx="4124230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675783" y="4366592"/>
            <a:ext cx="3810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/>
              <a:t>Pentru a evita eroare</a:t>
            </a:r>
            <a:r>
              <a:rPr lang="en-US"/>
              <a:t>a</a:t>
            </a:r>
            <a:r>
              <a:rPr lang="ro-RO"/>
              <a:t>, se conectează între nodul </a:t>
            </a:r>
            <a:r>
              <a:rPr lang="ro-RO" b="1">
                <a:solidFill>
                  <a:srgbClr val="FF0000"/>
                </a:solidFill>
              </a:rPr>
              <a:t>3</a:t>
            </a:r>
            <a:r>
              <a:rPr lang="ro-RO"/>
              <a:t> şi masă un rezistor cu valoare foarte mare a rezistenței (de exemplu </a:t>
            </a:r>
            <a:r>
              <a:rPr lang="ro-RO" b="1">
                <a:solidFill>
                  <a:srgbClr val="FF0000"/>
                </a:solidFill>
              </a:rPr>
              <a:t>1T</a:t>
            </a:r>
            <a:r>
              <a:rPr lang="ro-RO" b="1">
                <a:solidFill>
                  <a:srgbClr val="FF0000"/>
                </a:solidFill>
                <a:sym typeface="Symbol"/>
              </a:rPr>
              <a:t> = 10</a:t>
            </a:r>
            <a:r>
              <a:rPr lang="ro-RO" b="1" baseline="30000">
                <a:solidFill>
                  <a:srgbClr val="FF0000"/>
                </a:solidFill>
                <a:sym typeface="Symbol"/>
              </a:rPr>
              <a:t>12</a:t>
            </a:r>
            <a:r>
              <a:rPr lang="ro-RO" b="1">
                <a:solidFill>
                  <a:srgbClr val="FF0000"/>
                </a:solidFill>
                <a:sym typeface="Symbol"/>
              </a:rPr>
              <a:t> </a:t>
            </a:r>
            <a:r>
              <a:rPr lang="ro-RO"/>
              <a:t>):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Rezistența de valoare foarte mare modelează situația de gol între nodul </a:t>
            </a:r>
            <a:r>
              <a:rPr lang="ro-RO" b="1">
                <a:solidFill>
                  <a:srgbClr val="FF0000"/>
                </a:solidFill>
              </a:rPr>
              <a:t>3</a:t>
            </a:r>
            <a:r>
              <a:rPr lang="ro-RO"/>
              <a:t> şi masă, aşa cum era circuitul inițial dar </a:t>
            </a:r>
            <a:r>
              <a:rPr lang="ro-RO" u="sng"/>
              <a:t>asigură cale c.c. la masă</a:t>
            </a:r>
            <a:r>
              <a:rPr lang="ro-RO"/>
              <a:t> pentru acest nod.</a:t>
            </a:r>
            <a:endParaRPr lang="en-US"/>
          </a:p>
        </p:txBody>
      </p:sp>
      <p:sp>
        <p:nvSpPr>
          <p:cNvPr id="1741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FADB9A-8377-4FDF-A2B6-5D5178A16326}" type="datetime1">
              <a:rPr lang="en-US" smtClean="0"/>
              <a:t>11/11/2020</a:t>
            </a:fld>
            <a:endParaRPr 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BF33EF-64E8-429F-88A5-2067210171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918791"/>
            <a:ext cx="4124230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627952" y="3429000"/>
            <a:ext cx="685800" cy="52896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7"/>
              <a:defRPr/>
            </a:pPr>
            <a:r>
              <a:rPr lang="ro-RO" sz="3200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circuitul nu poate avea un ochi format numai din surse de tensiune şi/sau bobine</a:t>
            </a:r>
          </a:p>
          <a:p>
            <a:pPr marL="274320" lvl="1" indent="0">
              <a:buNone/>
            </a:pPr>
            <a:endParaRPr lang="ro-RO" sz="1400"/>
          </a:p>
          <a:p>
            <a:r>
              <a:rPr lang="ro-RO" b="1"/>
              <a:t>Exemplu</a:t>
            </a:r>
            <a:r>
              <a:rPr lang="en-US" b="1"/>
              <a:t>l 3</a:t>
            </a:r>
            <a:r>
              <a:rPr lang="ro-RO" b="1"/>
              <a:t>.</a:t>
            </a:r>
            <a:r>
              <a:rPr lang="ro-RO"/>
              <a:t> în cazul circuitelor din figură, </a:t>
            </a:r>
            <a:r>
              <a:rPr lang="ro-RO">
                <a:solidFill>
                  <a:srgbClr val="0070C0"/>
                </a:solidFill>
              </a:rPr>
              <a:t>SPICE</a:t>
            </a:r>
            <a:r>
              <a:rPr lang="ro-RO"/>
              <a:t> afişează mesajul de eroare: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o-RO" sz="2400">
                <a:solidFill>
                  <a:srgbClr val="0070C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ERROR -- Voltage source and/or inductor loop involving V_V1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o-RO" sz="2400">
                <a:solidFill>
                  <a:srgbClr val="7030A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You may break the loop by adding a series resistance</a:t>
            </a:r>
            <a:endParaRPr lang="ro-RO" sz="2400">
              <a:solidFill>
                <a:srgbClr val="7030A0"/>
              </a:solidFill>
            </a:endParaRPr>
          </a:p>
        </p:txBody>
      </p:sp>
      <p:sp>
        <p:nvSpPr>
          <p:cNvPr id="1843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3FDD2F-63EC-4A03-8446-DAA37FAE2C40}" type="datetime1">
              <a:rPr lang="en-US" smtClean="0"/>
              <a:t>11/11/2020</a:t>
            </a:fld>
            <a:endParaRPr lang="en-US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9619F-667E-45B2-A389-C53A909BF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 rotWithShape="1">
          <a:blip r:embed="rId2"/>
          <a:srcRect t="7755" b="2724"/>
          <a:stretch/>
        </p:blipFill>
        <p:spPr bwMode="auto">
          <a:xfrm>
            <a:off x="1752457" y="4979503"/>
            <a:ext cx="3657886" cy="1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 rotWithShape="1">
          <a:blip r:embed="rId3"/>
          <a:srcRect t="4888" b="5590"/>
          <a:stretch/>
        </p:blipFill>
        <p:spPr bwMode="auto">
          <a:xfrm>
            <a:off x="7144287" y="4990117"/>
            <a:ext cx="2929223" cy="1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49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/>
              <a:t>Remediul constă în întreruperea buclei cu o rezistență de valoare foarte mică (</a:t>
            </a:r>
            <a:r>
              <a:rPr lang="ro-RO" b="1">
                <a:solidFill>
                  <a:srgbClr val="FF0000"/>
                </a:solidFill>
              </a:rPr>
              <a:t>1ohm</a:t>
            </a:r>
            <a:r>
              <a:rPr lang="ro-RO"/>
              <a:t> pe exemplul analizat):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O rezistență de </a:t>
            </a:r>
            <a:r>
              <a:rPr lang="ro-RO" b="1"/>
              <a:t>1 ohm</a:t>
            </a:r>
            <a:r>
              <a:rPr lang="ro-RO"/>
              <a:t> sau mai mică modelează foarte bine starea de scurtcircuit, aşa cum era pe circuitul inițial şi împiedică apariția unui curent infinit, ceea ce înseamnă nedeterminare.</a:t>
            </a:r>
            <a:endParaRPr lang="en-US"/>
          </a:p>
        </p:txBody>
      </p:sp>
      <p:sp>
        <p:nvSpPr>
          <p:cNvPr id="1945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29C8DC-F6FD-41F8-8AC8-9CBB0C29D737}" type="datetime1">
              <a:rPr lang="en-US" smtClean="0"/>
              <a:t>11/11/2020</a:t>
            </a:fld>
            <a:endParaRPr 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C9F2E1-83E3-4294-B76E-7439CD64B3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4523" y="2911147"/>
            <a:ext cx="3512153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229599" y="2908023"/>
            <a:ext cx="762000" cy="55330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85" y="2872253"/>
            <a:ext cx="4124230" cy="17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84362" y="2872253"/>
            <a:ext cx="762000" cy="55330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8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circuitul nu poate conține o ramură numai cu surse de curent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sau</a:t>
            </a: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condensatoare</a:t>
            </a:r>
          </a:p>
          <a:p>
            <a:pPr marL="109728" indent="0">
              <a:buNone/>
              <a:defRPr/>
            </a:pPr>
            <a:endParaRPr lang="ro-RO" sz="1400" b="1">
              <a:solidFill>
                <a:schemeClr val="accent6"/>
              </a:solidFill>
            </a:endParaRPr>
          </a:p>
          <a:p>
            <a:pPr marL="452628" lvl="1" indent="-342900">
              <a:defRPr/>
            </a:pPr>
            <a:r>
              <a:rPr lang="ro-RO" sz="2800" b="1"/>
              <a:t>Exemplu</a:t>
            </a:r>
            <a:r>
              <a:rPr lang="en-US" sz="2800" b="1"/>
              <a:t>l 4</a:t>
            </a:r>
            <a:r>
              <a:rPr lang="ro-RO" sz="2800" b="1"/>
              <a:t>.</a:t>
            </a:r>
            <a:r>
              <a:rPr lang="ro-RO" sz="2800"/>
              <a:t> În cazul circuitului din figură, SPICE afişează mesajul de eroare: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b="1">
              <a:solidFill>
                <a:schemeClr val="accent6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F73-B8FD-47D3-9BDE-1ACC5A94CCAF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007" y="4550441"/>
            <a:ext cx="4151186" cy="17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99591" y="3900488"/>
            <a:ext cx="3710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</a:rPr>
              <a:t>ERROR -- Node 1 is floating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23991" y="3900488"/>
            <a:ext cx="3710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</a:rPr>
              <a:t>ERROR -- Node 3 is floating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2" y="4394380"/>
            <a:ext cx="2200275" cy="22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85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838199" y="1570036"/>
            <a:ext cx="10515599" cy="4873752"/>
          </a:xfrm>
        </p:spPr>
        <p:txBody>
          <a:bodyPr/>
          <a:lstStyle/>
          <a:p>
            <a:r>
              <a:rPr lang="ro-RO"/>
              <a:t>Pentru evitarea erorii, se conectează între nodul </a:t>
            </a:r>
            <a:r>
              <a:rPr lang="en-US"/>
              <a:t>semnalat ca flotant</a:t>
            </a:r>
            <a:r>
              <a:rPr lang="ro-RO"/>
              <a:t> şi masă un rezistor cu valoare foarte mare a rezistenței (</a:t>
            </a:r>
            <a:r>
              <a:rPr lang="ro-RO" b="1">
                <a:solidFill>
                  <a:srgbClr val="FF0000"/>
                </a:solidFill>
              </a:rPr>
              <a:t>1T</a:t>
            </a:r>
            <a:r>
              <a:rPr lang="ro-RO" b="1">
                <a:solidFill>
                  <a:srgbClr val="FF0000"/>
                </a:solidFill>
                <a:sym typeface="Symbol"/>
              </a:rPr>
              <a:t></a:t>
            </a:r>
            <a:r>
              <a:rPr lang="ro-RO"/>
              <a:t>, de exemplu), situație care modelează starea de „gol sau nimic conectat la masă” în nodul semnalat în mesajul de eroare:</a:t>
            </a:r>
            <a:endParaRPr lang="en-US"/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8F9208-10A5-435F-B165-CD02CCA5D90F}" type="datetime1">
              <a:rPr lang="en-US" smtClean="0"/>
              <a:t>11/11/2020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9A25D1-A98C-42DF-8A6A-7701C59BE0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3025" y="3468309"/>
            <a:ext cx="2493645" cy="22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46216" y="4386253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sau</a:t>
            </a:r>
          </a:p>
        </p:txBody>
      </p:sp>
      <p:pic>
        <p:nvPicPr>
          <p:cNvPr id="28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908" y="3766770"/>
            <a:ext cx="4151186" cy="17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443170" y="4238259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042743" y="4242435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</a:p>
        </p:txBody>
      </p:sp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o-RO">
                <a:latin typeface="UT Sans" panose="00000500000000000000" pitchFamily="50" charset="0"/>
              </a:rPr>
              <a:t>	</a:t>
            </a:r>
            <a:r>
              <a:rPr lang="ro-RO" sz="3500" b="1">
                <a:solidFill>
                  <a:srgbClr val="0070C0"/>
                </a:solidFill>
              </a:rPr>
              <a:t>Observație importantă:</a:t>
            </a:r>
          </a:p>
          <a:p>
            <a:pPr eaLnBrk="1" hangingPunct="1"/>
            <a:r>
              <a:rPr lang="ro-RO" sz="3000"/>
              <a:t>Chiar şi descrierea grafică a circuitului (desenarea lui) este însoțită de </a:t>
            </a:r>
            <a:r>
              <a:rPr lang="en-US" sz="3000"/>
              <a:t>o </a:t>
            </a:r>
            <a:r>
              <a:rPr lang="ro-RO" sz="3000" b="1">
                <a:solidFill>
                  <a:srgbClr val="0070C0"/>
                </a:solidFill>
              </a:rPr>
              <a:t>descriere tip text</a:t>
            </a:r>
            <a:r>
              <a:rPr lang="ro-RO" sz="3000">
                <a:solidFill>
                  <a:srgbClr val="0070C0"/>
                </a:solidFill>
              </a:rPr>
              <a:t> </a:t>
            </a:r>
            <a:r>
              <a:rPr lang="ro-RO" sz="3000"/>
              <a:t>(fișier cu extensia </a:t>
            </a:r>
            <a:r>
              <a:rPr lang="ro-RO" sz="3000" b="1">
                <a:solidFill>
                  <a:srgbClr val="FF0000"/>
                </a:solidFill>
              </a:rPr>
              <a:t>*.cir</a:t>
            </a:r>
            <a:r>
              <a:rPr lang="ro-RO" sz="3000"/>
              <a:t>)</a:t>
            </a:r>
            <a:endParaRPr lang="en-US" sz="3000"/>
          </a:p>
          <a:p>
            <a:r>
              <a:rPr lang="ro-RO" sz="3000"/>
              <a:t>Descrierea tip text a circuitului desenat se găseşte în fereastra de postprocesare grafică </a:t>
            </a:r>
            <a:br>
              <a:rPr lang="en-US" sz="3000"/>
            </a:br>
            <a:br>
              <a:rPr lang="en-US" sz="3000"/>
            </a:br>
            <a:br>
              <a:rPr lang="en-US" sz="3000"/>
            </a:br>
            <a:endParaRPr lang="ro-RO" sz="3000"/>
          </a:p>
          <a:p>
            <a:endParaRPr lang="ro-RO" sz="3000"/>
          </a:p>
          <a:p>
            <a:r>
              <a:rPr lang="ro-RO" sz="3000"/>
              <a:t>dând clic pe butonul</a:t>
            </a:r>
            <a:r>
              <a:rPr lang="en-US" sz="3000"/>
              <a:t>          </a:t>
            </a:r>
            <a:r>
              <a:rPr lang="ro-RO" sz="3000"/>
              <a:t>       </a:t>
            </a:r>
            <a:r>
              <a:rPr lang="ro-RO" sz="3000" b="1">
                <a:solidFill>
                  <a:srgbClr val="0070C0"/>
                </a:solidFill>
              </a:rPr>
              <a:t>View Simulation Output File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D727CF-9998-43C8-BD68-D5262E5611DF}" type="datetime1">
              <a:rPr lang="en-US" smtClean="0"/>
              <a:t>11/11/2020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5ACC8C-0A63-4A7D-B080-3AFB7A0CF4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87" y="4134193"/>
            <a:ext cx="6842226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47" y="5041278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Probleme tratate</a:t>
            </a:r>
            <a:endParaRPr lang="en-US" b="1">
              <a:latin typeface="+mn-lt"/>
            </a:endParaRPr>
          </a:p>
        </p:txBody>
      </p:sp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/>
              <a:t>Descrierea elementelor de circuit</a:t>
            </a:r>
          </a:p>
          <a:p>
            <a:pPr lvl="1"/>
            <a:r>
              <a:rPr lang="ro-RO" sz="2800"/>
              <a:t>Reguli de descriere a elementelor de circuit</a:t>
            </a:r>
          </a:p>
          <a:p>
            <a:pPr lvl="1"/>
            <a:r>
              <a:rPr lang="ro-RO" sz="2800"/>
              <a:t>Descrierea elementelor de circuit cu 2 terminale</a:t>
            </a:r>
          </a:p>
          <a:p>
            <a:pPr lvl="1"/>
            <a:r>
              <a:rPr lang="ro-RO" sz="2800"/>
              <a:t>Descrierea elementelor de circuit cu mai mult de 2 terminale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66B8E-E71B-4A97-BB4D-B59A387C92F6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2DE34-B755-4A37-8CFA-FF9F579FA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Descrierea tip text pentru circuitul din figură se găseşte în </a:t>
            </a:r>
            <a:r>
              <a:rPr lang="ro-RO" b="1">
                <a:solidFill>
                  <a:srgbClr val="0070C0"/>
                </a:solidFill>
              </a:rPr>
              <a:t>fişierul de ieşire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 b="1">
                <a:solidFill>
                  <a:srgbClr val="0070C0"/>
                </a:solidFill>
              </a:rPr>
              <a:t>(*.OUT)</a:t>
            </a:r>
            <a:r>
              <a:rPr lang="ro-RO"/>
              <a:t>.</a:t>
            </a:r>
            <a:endParaRPr lang="en-US"/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B6C91-7A8D-4FB1-93E5-D8DBE85BBD9A}" type="datetime1">
              <a:rPr lang="en-US" smtClean="0"/>
              <a:t>11/11/2020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5A9E1A-CA8E-432E-B39E-B46ED8A758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127" y="2764525"/>
            <a:ext cx="6058091" cy="3168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2816A4-EDE3-4258-B12B-8A0DAA36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12" y="2788982"/>
            <a:ext cx="2914553" cy="31439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899FC2-171B-4607-BE10-8131E66A3311}"/>
              </a:ext>
            </a:extLst>
          </p:cNvPr>
          <p:cNvSpPr/>
          <p:nvPr/>
        </p:nvSpPr>
        <p:spPr>
          <a:xfrm>
            <a:off x="1265582" y="3673267"/>
            <a:ext cx="533401" cy="4812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1798984" y="2654045"/>
            <a:ext cx="636103" cy="9295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2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Părțile componente din fişierul de ieşire care descriu circuitul: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Data, tipul de SPICE, numele profilului de simulare şi a fişierului de intrare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732A-9737-4F37-ACFB-DE139F32D11D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971" r="42318" b="61948"/>
          <a:stretch/>
        </p:blipFill>
        <p:spPr bwMode="auto">
          <a:xfrm>
            <a:off x="821558" y="3316359"/>
            <a:ext cx="10548884" cy="2580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79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o-RO"/>
              <a:t>Bibliotecile folosite</a:t>
            </a:r>
          </a:p>
          <a:p>
            <a:pPr marL="457200" indent="-457200">
              <a:buFont typeface="+mj-lt"/>
              <a:buAutoNum type="arabicPeriod" startAt="2"/>
            </a:pPr>
            <a:endParaRPr lang="ro-RO"/>
          </a:p>
          <a:p>
            <a:pPr marL="457200" indent="-457200">
              <a:buFont typeface="+mj-lt"/>
              <a:buAutoNum type="arabicPeriod" startAt="2"/>
            </a:pPr>
            <a:endParaRPr lang="ro-RO"/>
          </a:p>
          <a:p>
            <a:pPr marL="457200" indent="-457200">
              <a:buFont typeface="+mj-lt"/>
              <a:buAutoNum type="arabicPeriod" startAt="2"/>
            </a:pPr>
            <a:endParaRPr lang="ro-RO"/>
          </a:p>
          <a:p>
            <a:pPr marL="457200" indent="-457200">
              <a:buFont typeface="+mj-lt"/>
              <a:buAutoNum type="arabicPeriod" startAt="2"/>
            </a:pPr>
            <a:r>
              <a:rPr lang="ro-RO"/>
              <a:t>Analizele cerute de utilizator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114E-E596-4A10-9651-502A8510F03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552" r="38628" b="53675"/>
          <a:stretch/>
        </p:blipFill>
        <p:spPr bwMode="auto">
          <a:xfrm>
            <a:off x="484144" y="2526521"/>
            <a:ext cx="11223711" cy="902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200" r="60923" b="44535"/>
          <a:stretch/>
        </p:blipFill>
        <p:spPr bwMode="auto">
          <a:xfrm>
            <a:off x="1816744" y="4554528"/>
            <a:ext cx="8558510" cy="114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05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ro-RO"/>
              <a:t>Elementele de circuit şi instrucțiunea de încheiere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046-171F-477B-9E21-6512BE20A97D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140" r="77967" b="40712"/>
          <a:stretch/>
        </p:blipFill>
        <p:spPr bwMode="auto">
          <a:xfrm>
            <a:off x="523463" y="2461592"/>
            <a:ext cx="5191537" cy="3730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7" y="2829031"/>
            <a:ext cx="6058091" cy="3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</a:p>
        </p:txBody>
      </p:sp>
      <p:sp>
        <p:nvSpPr>
          <p:cNvPr id="337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3200" b="1">
                <a:solidFill>
                  <a:srgbClr val="0070C0"/>
                </a:solidFill>
              </a:rPr>
              <a:t>Elemente de circuit cu două terminale:</a:t>
            </a:r>
          </a:p>
          <a:p>
            <a:pPr eaLnBrk="1" hangingPunct="1"/>
            <a:r>
              <a:rPr lang="ro-RO"/>
              <a:t>Rezistoare (liniare)</a:t>
            </a:r>
            <a:endParaRPr lang="en-US"/>
          </a:p>
          <a:p>
            <a:pPr eaLnBrk="1" hangingPunct="1"/>
            <a:r>
              <a:rPr lang="ro-RO"/>
              <a:t>Condensatoare (liniare şi neliniare)</a:t>
            </a:r>
            <a:endParaRPr lang="en-US"/>
          </a:p>
          <a:p>
            <a:pPr eaLnBrk="1" hangingPunct="1"/>
            <a:r>
              <a:rPr lang="ro-RO"/>
              <a:t>Bobine (liniare şi neliniare)</a:t>
            </a:r>
            <a:endParaRPr lang="en-US"/>
          </a:p>
          <a:p>
            <a:pPr eaLnBrk="1" hangingPunct="1"/>
            <a:r>
              <a:rPr lang="ro-RO"/>
              <a:t>Surse de tensiune independente (liniare)</a:t>
            </a:r>
            <a:endParaRPr lang="en-US"/>
          </a:p>
          <a:p>
            <a:pPr eaLnBrk="1" hangingPunct="1"/>
            <a:r>
              <a:rPr lang="ro-RO"/>
              <a:t>Surse de curent independente (liniare)</a:t>
            </a:r>
            <a:endParaRPr lang="en-US"/>
          </a:p>
          <a:p>
            <a:pPr eaLnBrk="1" hangingPunct="1"/>
            <a:r>
              <a:rPr lang="ro-RO"/>
              <a:t>Diode (neliniare)</a:t>
            </a:r>
            <a:endParaRPr lang="en-US"/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B381F7-7FF2-4B7E-9E53-9E9377A20EC3}" type="datetime1">
              <a:rPr lang="en-US" smtClean="0"/>
              <a:t>11/11/2020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6A7072-D33F-443C-B055-9723BBAB7A2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2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R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2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valoare_r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&lt;TC=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tc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1, &lt;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 tc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2&gt;&gt;</a:t>
            </a:r>
          </a:p>
          <a:p>
            <a:pPr marL="0" indent="0" algn="just">
              <a:buNone/>
            </a:pPr>
            <a:endParaRPr lang="ro-RO" b="1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o-RO" b="1">
                <a:solidFill>
                  <a:srgbClr val="0070C0"/>
                </a:solidFill>
              </a:rPr>
              <a:t>IMPORTANT</a:t>
            </a:r>
            <a:endParaRPr lang="ro-RO">
              <a:solidFill>
                <a:srgbClr val="0070C0"/>
              </a:solidFill>
            </a:endParaRPr>
          </a:p>
          <a:p>
            <a:pPr algn="just"/>
            <a:r>
              <a:rPr lang="ro-RO" b="1">
                <a:solidFill>
                  <a:srgbClr val="FF0000"/>
                </a:solidFill>
              </a:rPr>
              <a:t>Rezistența</a:t>
            </a:r>
            <a:r>
              <a:rPr lang="ro-RO">
                <a:solidFill>
                  <a:srgbClr val="0070C0"/>
                </a:solidFill>
              </a:rPr>
              <a:t> poate fi pozitivă sau negativă dar </a:t>
            </a:r>
            <a:r>
              <a:rPr lang="ro-RO" b="1">
                <a:solidFill>
                  <a:srgbClr val="FF0000"/>
                </a:solidFill>
              </a:rPr>
              <a:t>nu poate fi egală NICIODATĂ cu zero!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B22A97-B7DB-4494-B464-F10F7B05660A}" type="datetime1">
              <a:rPr lang="en-US" smtClean="0"/>
              <a:t>11/11/2020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BFBF18-E646-4497-B2E8-E0C8DA0F8C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4822" name="Picture 2" descr="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09928"/>
            <a:ext cx="2895600" cy="16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818083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28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800" b="1">
                <a:latin typeface="+mn-lt"/>
              </a:rPr>
              <a:t>REZISTOARE</a:t>
            </a:r>
            <a:endParaRPr lang="en-US" sz="31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2600" b="1"/>
              <a:t>TC</a:t>
            </a:r>
            <a:r>
              <a:rPr lang="ro-RO" sz="2600"/>
              <a:t> = Thermal Coefficient</a:t>
            </a:r>
          </a:p>
          <a:p>
            <a:r>
              <a:rPr lang="ro-RO" sz="2600"/>
              <a:t>În </a:t>
            </a:r>
            <a:r>
              <a:rPr lang="ro-RO" sz="2600" b="1">
                <a:solidFill>
                  <a:srgbClr val="0070C0"/>
                </a:solidFill>
              </a:rPr>
              <a:t>SPICE</a:t>
            </a:r>
            <a:r>
              <a:rPr lang="ro-RO" sz="2600"/>
              <a:t> variația cu temperatura a rezistenței se modelează printr-un polinom de ordinul 2:</a:t>
            </a:r>
            <a:br>
              <a:rPr lang="ro-RO" sz="2600"/>
            </a:br>
            <a:br>
              <a:rPr lang="ro-RO"/>
            </a:br>
            <a:br>
              <a:rPr lang="ro-RO"/>
            </a:br>
            <a:br>
              <a:rPr lang="ro-RO"/>
            </a:br>
            <a:r>
              <a:rPr lang="ro-RO" sz="2600"/>
              <a:t>unde</a:t>
            </a:r>
          </a:p>
          <a:p>
            <a:r>
              <a:rPr lang="ro-RO" sz="2600" b="1"/>
              <a:t>tc1</a:t>
            </a:r>
            <a:r>
              <a:rPr lang="ro-RO" sz="2600"/>
              <a:t> şi </a:t>
            </a:r>
            <a:r>
              <a:rPr lang="ro-RO" sz="2600" b="1"/>
              <a:t>tc2</a:t>
            </a:r>
            <a:r>
              <a:rPr lang="ro-RO" sz="2600"/>
              <a:t> sunt coeficienții de temperatură de ordinul unu şi doi ai rezistenței, exprimați în </a:t>
            </a:r>
            <a:r>
              <a:rPr lang="ro-RO" sz="2600">
                <a:sym typeface="Symbol"/>
              </a:rPr>
              <a:t>C</a:t>
            </a:r>
            <a:r>
              <a:rPr lang="ro-RO" sz="2600" baseline="30000">
                <a:sym typeface="Symbol"/>
              </a:rPr>
              <a:t>-1</a:t>
            </a:r>
            <a:r>
              <a:rPr lang="ro-RO" sz="2600">
                <a:sym typeface="Symbol"/>
              </a:rPr>
              <a:t>, respectiv C</a:t>
            </a:r>
            <a:r>
              <a:rPr lang="ro-RO" sz="2600" baseline="30000">
                <a:sym typeface="Symbol"/>
              </a:rPr>
              <a:t>-2</a:t>
            </a:r>
            <a:r>
              <a:rPr lang="ro-RO" sz="2600">
                <a:sym typeface="Symbol"/>
              </a:rPr>
              <a:t>.</a:t>
            </a:r>
          </a:p>
          <a:p>
            <a:r>
              <a:rPr lang="ro-RO" sz="2600" b="1">
                <a:sym typeface="Symbol"/>
              </a:rPr>
              <a:t>TNOM</a:t>
            </a:r>
            <a:r>
              <a:rPr lang="ro-RO" sz="2600">
                <a:sym typeface="Symbol"/>
              </a:rPr>
              <a:t> este temperatura nominală (27C)</a:t>
            </a:r>
          </a:p>
          <a:p>
            <a:r>
              <a:rPr lang="ro-RO" sz="2600" b="1">
                <a:sym typeface="Symbol"/>
              </a:rPr>
              <a:t>TEMP</a:t>
            </a:r>
            <a:r>
              <a:rPr lang="ro-RO" sz="2600">
                <a:sym typeface="Symbol"/>
              </a:rPr>
              <a:t> reprezintă diferitele temperaturi la care se face simularea specificate în declarația </a:t>
            </a:r>
            <a:r>
              <a:rPr lang="ro-RO" sz="2600" b="1">
                <a:solidFill>
                  <a:srgbClr val="0070C0"/>
                </a:solidFill>
                <a:sym typeface="Symbol"/>
              </a:rPr>
              <a:t>.TEMP</a:t>
            </a:r>
            <a:endParaRPr lang="ro-RO" sz="2600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A069-4331-4F56-96BA-96C69666BF7F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723900" y="3088008"/>
                <a:ext cx="10744200" cy="5313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𝒗𝒂𝒍𝒐𝒂𝒓𝒆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𝑻𝑬𝑴𝑷</m:t>
                          </m:r>
                        </m:e>
                      </m:d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𝒗𝒂𝒍𝒐𝒂𝒓𝒆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o-RO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𝑻𝑵𝑶𝑴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𝒕𝒄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𝑻𝑬𝑴𝑷</m:t>
                              </m:r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𝑻𝑵𝑶𝑴</m:t>
                              </m:r>
                            </m:e>
                          </m:d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𝒕𝒄</m:t>
                          </m:r>
                          <m:r>
                            <a:rPr lang="ro-RO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𝑻𝑬𝑴𝑷</m:t>
                                  </m:r>
                                  <m: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o-RO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𝑻𝑵𝑶𝑴</m:t>
                                  </m:r>
                                </m:e>
                              </m:d>
                            </m:e>
                            <m:sup>
                              <m:r>
                                <a:rPr lang="ro-RO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o-RO" sz="2000" b="1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3088008"/>
                <a:ext cx="10744200" cy="531377"/>
              </a:xfrm>
              <a:prstGeom prst="rect">
                <a:avLst/>
              </a:prstGeom>
              <a:blipFill>
                <a:blip r:embed="rId2"/>
                <a:stretch>
                  <a:fillRect l="-5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2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REZISTOARE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2400" b="1"/>
              <a:t>Exemplu</a:t>
            </a:r>
            <a:r>
              <a:rPr lang="en-US" sz="2400" b="1"/>
              <a:t>l 5</a:t>
            </a:r>
            <a:r>
              <a:rPr lang="ro-RO" sz="2400"/>
              <a:t>. Prin activarea butonului </a:t>
            </a:r>
            <a:r>
              <a:rPr lang="ro-RO" sz="2400" b="1"/>
              <a:t>Enable Bias Current Display</a:t>
            </a:r>
            <a:r>
              <a:rPr lang="ro-RO" sz="2400"/>
              <a:t>       , fereastra pe fond roșu, în care se trece valoarea curentului, </a:t>
            </a:r>
            <a:r>
              <a:rPr lang="ro-RO" sz="2400" b="1"/>
              <a:t>se afișează la pinul prin care intră curentul</a:t>
            </a:r>
            <a:r>
              <a:rPr lang="ro-RO" sz="2400"/>
              <a:t>, sensul fiind cel convențional de la plusul bateriei la minus:</a:t>
            </a:r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endParaRPr lang="ro-RO" sz="2400"/>
          </a:p>
          <a:p>
            <a:pPr>
              <a:defRPr/>
            </a:pPr>
            <a:r>
              <a:rPr lang="ro-RO" sz="2400"/>
              <a:t>Sensul curentului prin rezistoare se consideră de la borna 1 la borna 2:</a:t>
            </a:r>
          </a:p>
          <a:p>
            <a:pPr lvl="1">
              <a:defRPr/>
            </a:pPr>
            <a:r>
              <a:rPr lang="ro-RO" sz="2000"/>
              <a:t>Astfel, curentul prin R1 are </a:t>
            </a:r>
            <a:r>
              <a:rPr lang="ro-RO" sz="2000" b="1">
                <a:highlight>
                  <a:srgbClr val="FFFF00"/>
                </a:highlight>
              </a:rPr>
              <a:t>10mA</a:t>
            </a:r>
            <a:r>
              <a:rPr lang="ro-RO" sz="2000"/>
              <a:t> iar prin R2 </a:t>
            </a:r>
            <a:r>
              <a:rPr lang="ro-RO" sz="2000" b="1">
                <a:highlight>
                  <a:srgbClr val="FFFF00"/>
                </a:highlight>
              </a:rPr>
              <a:t>-10mA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E1CFAE-84E8-4569-A0C7-7B29B0797319}" type="datetime1">
              <a:rPr lang="en-US" smtClean="0"/>
              <a:t>11/11/2020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7CE166-08DF-47C9-B5FD-8E5E149F4F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88C6E-6C3B-4883-A1D1-E4F92DEB1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8" t="17059"/>
          <a:stretch/>
        </p:blipFill>
        <p:spPr>
          <a:xfrm>
            <a:off x="9240290" y="1825625"/>
            <a:ext cx="367748" cy="354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E4FBDF-1F87-46C0-9F22-5A1553936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8"/>
          <a:stretch/>
        </p:blipFill>
        <p:spPr>
          <a:xfrm>
            <a:off x="2085975" y="3002894"/>
            <a:ext cx="8020050" cy="20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CONDENSATOARE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C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2   </a:t>
            </a:r>
            <a:r>
              <a:rPr lang="ro-RO" sz="3800" b="1" i="1">
                <a:solidFill>
                  <a:srgbClr val="002060"/>
                </a:solidFill>
                <a:highlight>
                  <a:srgbClr val="FFFF00"/>
                </a:highlight>
              </a:rPr>
              <a:t>valoare_c</a:t>
            </a:r>
            <a:r>
              <a:rPr lang="ro-RO" sz="38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3800" b="1">
                <a:solidFill>
                  <a:srgbClr val="002060"/>
                </a:solidFill>
                <a:highlight>
                  <a:srgbClr val="FFFF00"/>
                </a:highlight>
              </a:rPr>
              <a:t>&lt;IC=</a:t>
            </a:r>
            <a:r>
              <a:rPr lang="en-US" sz="3800" b="1" i="1">
                <a:solidFill>
                  <a:srgbClr val="002060"/>
                </a:solidFill>
                <a:highlight>
                  <a:srgbClr val="FFFF00"/>
                </a:highlight>
              </a:rPr>
              <a:t>V</a:t>
            </a:r>
            <a:r>
              <a:rPr lang="en-US" sz="3800" b="1" i="1" baseline="-25000">
                <a:solidFill>
                  <a:srgbClr val="002060"/>
                </a:solidFill>
                <a:highlight>
                  <a:srgbClr val="FFFF00"/>
                </a:highlight>
              </a:rPr>
              <a:t>C0</a:t>
            </a:r>
            <a:r>
              <a:rPr lang="en-US" sz="38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endParaRPr lang="ro-RO" sz="3800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2600" b="1">
                <a:solidFill>
                  <a:srgbClr val="0070C0"/>
                </a:solidFill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2600" b="1">
                <a:solidFill>
                  <a:srgbClr val="0070C0"/>
                </a:solidFill>
              </a:rPr>
              <a:t>IC</a:t>
            </a:r>
            <a:r>
              <a:rPr lang="ro-RO" sz="2600">
                <a:solidFill>
                  <a:srgbClr val="0070C0"/>
                </a:solidFill>
              </a:rPr>
              <a:t> este opțional şi este utilizat pentru a specifica valoarea inițială </a:t>
            </a:r>
            <a:r>
              <a:rPr lang="ro-RO" sz="2600" i="1">
                <a:solidFill>
                  <a:srgbClr val="0070C0"/>
                </a:solidFill>
              </a:rPr>
              <a:t>V</a:t>
            </a:r>
            <a:r>
              <a:rPr lang="ro-RO" sz="2600" i="1" baseline="-25000">
                <a:solidFill>
                  <a:srgbClr val="0070C0"/>
                </a:solidFill>
              </a:rPr>
              <a:t>C0</a:t>
            </a:r>
            <a:r>
              <a:rPr lang="ro-RO" sz="2600">
                <a:solidFill>
                  <a:srgbClr val="0070C0"/>
                </a:solidFill>
              </a:rPr>
              <a:t> (la t=0) a tensiunii pe condensator.</a:t>
            </a:r>
          </a:p>
          <a:p>
            <a:pPr eaLnBrk="1" hangingPunct="1">
              <a:lnSpc>
                <a:spcPct val="90000"/>
              </a:lnSpc>
            </a:pPr>
            <a:r>
              <a:rPr lang="ro-RO" sz="2600">
                <a:solidFill>
                  <a:srgbClr val="0070C0"/>
                </a:solidFill>
              </a:rPr>
              <a:t>Opțiunea IC=</a:t>
            </a:r>
            <a:r>
              <a:rPr lang="ro-RO" sz="2600" i="1">
                <a:solidFill>
                  <a:srgbClr val="0070C0"/>
                </a:solidFill>
              </a:rPr>
              <a:t>V</a:t>
            </a:r>
            <a:r>
              <a:rPr lang="ro-RO" sz="2600" i="1" baseline="-25000">
                <a:solidFill>
                  <a:srgbClr val="0070C0"/>
                </a:solidFill>
              </a:rPr>
              <a:t>C0</a:t>
            </a:r>
            <a:r>
              <a:rPr lang="ro-RO" sz="2600">
                <a:solidFill>
                  <a:srgbClr val="0070C0"/>
                </a:solidFill>
              </a:rPr>
              <a:t> este folosită numai atunci când în declarația </a:t>
            </a:r>
            <a:r>
              <a:rPr lang="ro-RO" sz="2600" b="1">
                <a:solidFill>
                  <a:srgbClr val="0070C0"/>
                </a:solidFill>
              </a:rPr>
              <a:t>.TRAN</a:t>
            </a:r>
            <a:r>
              <a:rPr lang="ro-RO" sz="2600">
                <a:solidFill>
                  <a:srgbClr val="0070C0"/>
                </a:solidFill>
              </a:rPr>
              <a:t> (analiză în timp) este specificat </a:t>
            </a:r>
            <a:r>
              <a:rPr lang="ro-RO" sz="2600" b="1">
                <a:solidFill>
                  <a:srgbClr val="0070C0"/>
                </a:solidFill>
              </a:rPr>
              <a:t>UIC</a:t>
            </a:r>
            <a:r>
              <a:rPr lang="ro-RO" sz="2600">
                <a:solidFill>
                  <a:srgbClr val="0070C0"/>
                </a:solidFill>
              </a:rPr>
              <a:t> (</a:t>
            </a:r>
            <a:r>
              <a:rPr lang="ro-RO" sz="2600" b="1" i="1">
                <a:solidFill>
                  <a:srgbClr val="0070C0"/>
                </a:solidFill>
              </a:rPr>
              <a:t>U</a:t>
            </a:r>
            <a:r>
              <a:rPr lang="ro-RO" sz="2600" i="1">
                <a:solidFill>
                  <a:srgbClr val="0070C0"/>
                </a:solidFill>
              </a:rPr>
              <a:t>se </a:t>
            </a:r>
            <a:r>
              <a:rPr lang="ro-RO" sz="2600" b="1" i="1">
                <a:solidFill>
                  <a:srgbClr val="0070C0"/>
                </a:solidFill>
              </a:rPr>
              <a:t>I</a:t>
            </a:r>
            <a:r>
              <a:rPr lang="ro-RO" sz="2600" i="1">
                <a:solidFill>
                  <a:srgbClr val="0070C0"/>
                </a:solidFill>
              </a:rPr>
              <a:t>nitial </a:t>
            </a:r>
            <a:r>
              <a:rPr lang="ro-RO" sz="2600" b="1" i="1">
                <a:solidFill>
                  <a:srgbClr val="0070C0"/>
                </a:solidFill>
              </a:rPr>
              <a:t>C</a:t>
            </a:r>
            <a:r>
              <a:rPr lang="ro-RO" sz="2600" i="1">
                <a:solidFill>
                  <a:srgbClr val="0070C0"/>
                </a:solidFill>
              </a:rPr>
              <a:t>onditions</a:t>
            </a:r>
            <a:r>
              <a:rPr lang="ro-RO" sz="2600">
                <a:solidFill>
                  <a:srgbClr val="0070C0"/>
                </a:solidFill>
              </a:rPr>
              <a:t> – foloseşte condițiile inițiale).</a:t>
            </a:r>
            <a:endParaRPr lang="en-US" sz="2600">
              <a:solidFill>
                <a:srgbClr val="0070C0"/>
              </a:solidFill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FD8609-8C16-45EE-8DBD-48C78158FEA2}" type="datetime1">
              <a:rPr lang="en-US" smtClean="0"/>
              <a:t>11/11/2020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F4FF41-3D04-4553-A4DB-05814DA328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6870" name="Picture 2" descr="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332" y="1690688"/>
            <a:ext cx="3368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2668" y="2058988"/>
            <a:ext cx="1905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41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</a:t>
            </a:r>
            <a:r>
              <a:rPr lang="en-US"/>
              <a:t>n descrierea </a:t>
            </a:r>
            <a:r>
              <a:rPr lang="ro-RO"/>
              <a:t>grafică</a:t>
            </a:r>
            <a:r>
              <a:rPr lang="en-US"/>
              <a:t> a circuitului</a:t>
            </a:r>
            <a:r>
              <a:rPr lang="ro-RO"/>
              <a:t>, dând dublu clic pe simbolul condensatorului, în fereastra </a:t>
            </a:r>
            <a:r>
              <a:rPr lang="ro-RO">
                <a:solidFill>
                  <a:srgbClr val="0070C0"/>
                </a:solidFill>
              </a:rPr>
              <a:t>Property Editor</a:t>
            </a:r>
            <a:r>
              <a:rPr lang="ro-RO"/>
              <a:t> se găseşte parametrul </a:t>
            </a:r>
            <a:r>
              <a:rPr lang="ro-RO" b="1">
                <a:solidFill>
                  <a:srgbClr val="C00000"/>
                </a:solidFill>
              </a:rPr>
              <a:t>IC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2DC1-1041-448D-8EAC-8D561B918DFE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019" b="62073"/>
          <a:stretch/>
        </p:blipFill>
        <p:spPr bwMode="auto">
          <a:xfrm>
            <a:off x="1076633" y="2727247"/>
            <a:ext cx="6172200" cy="3377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8" y="3810000"/>
            <a:ext cx="1238557" cy="12124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EFC768-3C68-45FD-8018-B73BCBA19B2D}"/>
              </a:ext>
            </a:extLst>
          </p:cNvPr>
          <p:cNvSpPr/>
          <p:nvPr/>
        </p:nvSpPr>
        <p:spPr>
          <a:xfrm>
            <a:off x="6027174" y="5122606"/>
            <a:ext cx="747252" cy="6489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8BEF82-CA42-4A57-A856-35EA2000EC13}"/>
              </a:ext>
            </a:extLst>
          </p:cNvPr>
          <p:cNvCxnSpPr/>
          <p:nvPr/>
        </p:nvCxnSpPr>
        <p:spPr>
          <a:xfrm flipV="1">
            <a:off x="6931742" y="4876800"/>
            <a:ext cx="2025445" cy="5702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/>
              <a:t>nodurile circuitului sunt descrise întotdeauna prin întregi pozitivi</a:t>
            </a:r>
            <a:r>
              <a:rPr lang="en-US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nu este necesar ca numerotarea să fie secvențială</a:t>
            </a:r>
            <a:r>
              <a:rPr lang="en-US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un circuit trebuie să aibă întotdeauna un nod de masă care se notează obligatoriu cu </a:t>
            </a:r>
            <a:r>
              <a:rPr lang="ro-RO">
                <a:solidFill>
                  <a:srgbClr val="FF0000"/>
                </a:solidFill>
              </a:rPr>
              <a:t>0</a:t>
            </a:r>
            <a:r>
              <a:rPr lang="en-US"/>
              <a:t> (zero);</a:t>
            </a:r>
            <a:endParaRPr lang="ro-RO"/>
          </a:p>
          <a:p>
            <a:pPr marL="457200" indent="-457200">
              <a:buFont typeface="+mj-lt"/>
              <a:buAutoNum type="arabicPeriod"/>
            </a:pPr>
            <a:r>
              <a:rPr lang="ro-RO"/>
              <a:t>fiecare element de circuit trebuie să fie conectat cel puțin în două noduri (sau mai multe în funcție de tipul de componentă);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4BA312-699A-4FAC-A83A-AB31D49C2546}" type="datetime1">
              <a:rPr lang="en-US" smtClean="0"/>
              <a:t>11/11/2020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CONDENSATOARE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600"/>
              <a:t>Sensul tensiunii pe condensator este de la terminalul 1 la terminalul 2:</a:t>
            </a:r>
            <a:endParaRPr lang="en-US" sz="26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ACFA-771B-436C-9371-A437ED15FFF9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94DB08-0952-47CA-A0D2-8AA51299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4" y="2392081"/>
            <a:ext cx="3292316" cy="1874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A31BE4-FA53-4905-9971-33D3D90C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93" y="4374215"/>
            <a:ext cx="3218498" cy="1874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8843AC-E4B8-4836-A0B5-0CFF1623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481" y="2286882"/>
            <a:ext cx="7280910" cy="2617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B2AB8-62C8-4247-A391-27D89BB63482}"/>
              </a:ext>
            </a:extLst>
          </p:cNvPr>
          <p:cNvSpPr txBox="1"/>
          <p:nvPr/>
        </p:nvSpPr>
        <p:spPr>
          <a:xfrm>
            <a:off x="4672482" y="5124659"/>
            <a:ext cx="702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Pentru valorile de pe schemă, tensiunea pe condensator se modifică exponențial și din -5V, valoarea inițială, devine 10V, valoarea finală.</a:t>
            </a:r>
          </a:p>
        </p:txBody>
      </p:sp>
    </p:spTree>
    <p:extLst>
      <p:ext uri="{BB962C8B-B14F-4D97-AF65-F5344CB8AC3E}">
        <p14:creationId xmlns:p14="http://schemas.microsoft.com/office/powerpoint/2010/main" val="104306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BOBINE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o-RO" sz="2600">
              <a:latin typeface="UT Sans" panose="00000500000000000000" pitchFamily="50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o-RO" sz="2200" b="1">
              <a:solidFill>
                <a:srgbClr val="7030A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L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2   </a:t>
            </a:r>
            <a:r>
              <a:rPr lang="ro-RO" sz="3200" b="1" i="1">
                <a:solidFill>
                  <a:srgbClr val="002060"/>
                </a:solidFill>
                <a:highlight>
                  <a:srgbClr val="FFFF00"/>
                </a:highlight>
              </a:rPr>
              <a:t>valoare_l</a:t>
            </a:r>
            <a:r>
              <a:rPr lang="ro-RO" sz="32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3200" b="1">
                <a:solidFill>
                  <a:srgbClr val="002060"/>
                </a:solidFill>
                <a:highlight>
                  <a:srgbClr val="FFFF00"/>
                </a:highlight>
              </a:rPr>
              <a:t>&lt;IC=</a:t>
            </a:r>
            <a:r>
              <a:rPr lang="en-US" sz="3200" b="1" i="1">
                <a:solidFill>
                  <a:srgbClr val="002060"/>
                </a:solidFill>
                <a:highlight>
                  <a:srgbClr val="FFFF00"/>
                </a:highlight>
              </a:rPr>
              <a:t>I</a:t>
            </a:r>
            <a:r>
              <a:rPr lang="en-US" sz="3200" b="1" i="1" baseline="-25000">
                <a:solidFill>
                  <a:srgbClr val="002060"/>
                </a:solidFill>
                <a:highlight>
                  <a:srgbClr val="FFFF00"/>
                </a:highlight>
              </a:rPr>
              <a:t>L0</a:t>
            </a:r>
            <a:r>
              <a:rPr lang="en-US" sz="32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endParaRPr lang="ro-RO" sz="3200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o-RO" sz="2400" b="1">
                <a:solidFill>
                  <a:srgbClr val="0070C0"/>
                </a:solidFill>
              </a:rPr>
              <a:t>Observații:</a:t>
            </a:r>
          </a:p>
          <a:p>
            <a:pPr eaLnBrk="1" hangingPunct="1">
              <a:lnSpc>
                <a:spcPct val="90000"/>
              </a:lnSpc>
            </a:pPr>
            <a:r>
              <a:rPr lang="ro-RO" sz="2400" b="1">
                <a:solidFill>
                  <a:srgbClr val="0070C0"/>
                </a:solidFill>
              </a:rPr>
              <a:t>IC</a:t>
            </a:r>
            <a:r>
              <a:rPr lang="ro-RO" sz="2400">
                <a:solidFill>
                  <a:srgbClr val="0070C0"/>
                </a:solidFill>
              </a:rPr>
              <a:t> este opțional şi este utilizat pentru a specifica valoarea inițială (la t=0) a curentului </a:t>
            </a:r>
            <a:r>
              <a:rPr lang="fr-FR" sz="2400" i="1">
                <a:solidFill>
                  <a:srgbClr val="0070C0"/>
                </a:solidFill>
              </a:rPr>
              <a:t>I</a:t>
            </a:r>
            <a:r>
              <a:rPr lang="fr-FR" sz="2400" i="1" baseline="-25000">
                <a:solidFill>
                  <a:srgbClr val="0070C0"/>
                </a:solidFill>
              </a:rPr>
              <a:t>L0</a:t>
            </a:r>
            <a:r>
              <a:rPr lang="ro-RO" sz="2400">
                <a:solidFill>
                  <a:srgbClr val="0070C0"/>
                </a:solidFill>
              </a:rPr>
              <a:t> care trece prin bobină.</a:t>
            </a:r>
          </a:p>
          <a:p>
            <a:pPr eaLnBrk="1" hangingPunct="1">
              <a:lnSpc>
                <a:spcPct val="90000"/>
              </a:lnSpc>
            </a:pPr>
            <a:r>
              <a:rPr lang="ro-RO" sz="2400">
                <a:solidFill>
                  <a:srgbClr val="0070C0"/>
                </a:solidFill>
              </a:rPr>
              <a:t>Opțiunea IC=</a:t>
            </a:r>
            <a:r>
              <a:rPr lang="ro-RO" sz="2400" i="1">
                <a:solidFill>
                  <a:srgbClr val="0070C0"/>
                </a:solidFill>
              </a:rPr>
              <a:t> I</a:t>
            </a:r>
            <a:r>
              <a:rPr lang="ro-RO" sz="2400" i="1" baseline="-25000">
                <a:solidFill>
                  <a:srgbClr val="0070C0"/>
                </a:solidFill>
              </a:rPr>
              <a:t>L0</a:t>
            </a:r>
            <a:r>
              <a:rPr lang="ro-RO" sz="2400">
                <a:solidFill>
                  <a:srgbClr val="0070C0"/>
                </a:solidFill>
              </a:rPr>
              <a:t> este folosită numai atunci când în declarația </a:t>
            </a:r>
            <a:r>
              <a:rPr lang="ro-RO" sz="2400" b="1">
                <a:solidFill>
                  <a:srgbClr val="0070C0"/>
                </a:solidFill>
              </a:rPr>
              <a:t>.TRAN</a:t>
            </a:r>
            <a:r>
              <a:rPr lang="ro-RO" sz="2400">
                <a:solidFill>
                  <a:srgbClr val="0070C0"/>
                </a:solidFill>
              </a:rPr>
              <a:t> (analiză în timp) este specificat </a:t>
            </a:r>
            <a:r>
              <a:rPr lang="ro-RO" sz="2400" b="1">
                <a:solidFill>
                  <a:srgbClr val="0070C0"/>
                </a:solidFill>
              </a:rPr>
              <a:t>UIC</a:t>
            </a:r>
            <a:r>
              <a:rPr lang="ro-RO" sz="2400">
                <a:solidFill>
                  <a:srgbClr val="0070C0"/>
                </a:solidFill>
              </a:rPr>
              <a:t> (</a:t>
            </a:r>
            <a:r>
              <a:rPr lang="ro-RO" sz="2400" b="1" i="1">
                <a:solidFill>
                  <a:srgbClr val="0070C0"/>
                </a:solidFill>
              </a:rPr>
              <a:t>U</a:t>
            </a:r>
            <a:r>
              <a:rPr lang="ro-RO" sz="2400" i="1">
                <a:solidFill>
                  <a:srgbClr val="0070C0"/>
                </a:solidFill>
              </a:rPr>
              <a:t>se </a:t>
            </a:r>
            <a:r>
              <a:rPr lang="ro-RO" sz="2400" b="1" i="1">
                <a:solidFill>
                  <a:srgbClr val="0070C0"/>
                </a:solidFill>
              </a:rPr>
              <a:t>I</a:t>
            </a:r>
            <a:r>
              <a:rPr lang="ro-RO" sz="2400" i="1">
                <a:solidFill>
                  <a:srgbClr val="0070C0"/>
                </a:solidFill>
              </a:rPr>
              <a:t>nitial </a:t>
            </a:r>
            <a:r>
              <a:rPr lang="ro-RO" sz="2400" b="1" i="1">
                <a:solidFill>
                  <a:srgbClr val="0070C0"/>
                </a:solidFill>
              </a:rPr>
              <a:t>C</a:t>
            </a:r>
            <a:r>
              <a:rPr lang="ro-RO" sz="2400" i="1">
                <a:solidFill>
                  <a:srgbClr val="0070C0"/>
                </a:solidFill>
              </a:rPr>
              <a:t>onditions</a:t>
            </a:r>
            <a:r>
              <a:rPr lang="ro-RO" sz="2400">
                <a:solidFill>
                  <a:srgbClr val="0070C0"/>
                </a:solidFill>
              </a:rPr>
              <a:t> – foloseşte condițiile inițiale).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7D7721-FA24-45F9-AE95-452ADC2CF3F1}" type="datetime1">
              <a:rPr lang="en-US" smtClean="0"/>
              <a:t>11/11/2020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3ABF43-6384-4F12-9886-5AF522D81F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7894" name="Picture 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568" y="1600200"/>
            <a:ext cx="3406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032" y="2028825"/>
            <a:ext cx="2438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89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V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...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  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2   &lt;&lt;DC&gt;…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valoare_c.c.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 &lt;AC 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modul_c.a.</a:t>
            </a:r>
          </a:p>
          <a:p>
            <a:pPr marL="365760" indent="-256032" algn="ctr">
              <a:buNone/>
              <a:defRPr/>
            </a:pP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+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fază_c.a.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TRAN_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funcție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1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2…&gt;&gt;&gt;</a:t>
            </a:r>
            <a:endParaRPr lang="ro-RO" sz="2600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365760" indent="-256032" algn="ctr">
              <a:buNone/>
              <a:defRPr/>
            </a:pPr>
            <a:endParaRPr lang="ro-RO" sz="2600" b="1">
              <a:solidFill>
                <a:srgbClr val="002060"/>
              </a:solidFill>
            </a:endParaRPr>
          </a:p>
          <a:p>
            <a:pPr marL="365760" indent="-256032" algn="ctr">
              <a:buNone/>
              <a:defRPr/>
            </a:pP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I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nume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...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  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1   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nod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2   &lt;&lt;DC&gt;…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valoare_c.c.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 &lt;AC 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modul_c.a.</a:t>
            </a:r>
          </a:p>
          <a:p>
            <a:pPr marL="365760" indent="-256032" algn="ctr">
              <a:buNone/>
              <a:defRPr/>
            </a:pP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+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fază_c.a.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&gt;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TRAN_</a:t>
            </a:r>
            <a:r>
              <a:rPr lang="ro-RO" sz="2600" b="1" i="1">
                <a:solidFill>
                  <a:srgbClr val="002060"/>
                </a:solidFill>
                <a:highlight>
                  <a:srgbClr val="FFFF00"/>
                </a:highlight>
              </a:rPr>
              <a:t>funcție</a:t>
            </a:r>
            <a:r>
              <a:rPr lang="ro-RO" sz="2600" b="1">
                <a:solidFill>
                  <a:srgbClr val="002060"/>
                </a:solidFill>
                <a:highlight>
                  <a:srgbClr val="FFFF00"/>
                </a:highlight>
              </a:rPr>
              <a:t>   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1 &lt;</a:t>
            </a:r>
            <a:r>
              <a:rPr lang="en-US" sz="2600" b="1" i="1">
                <a:solidFill>
                  <a:srgbClr val="002060"/>
                </a:solidFill>
                <a:highlight>
                  <a:srgbClr val="FFFF00"/>
                </a:highlight>
              </a:rPr>
              <a:t>valoare</a:t>
            </a:r>
            <a:r>
              <a:rPr lang="en-US" sz="2600" b="1">
                <a:solidFill>
                  <a:srgbClr val="002060"/>
                </a:solidFill>
                <a:highlight>
                  <a:srgbClr val="FFFF00"/>
                </a:highlight>
              </a:rPr>
              <a:t>2…&gt;&gt;&gt;</a:t>
            </a:r>
          </a:p>
          <a:p>
            <a:pPr marL="365760" indent="-256032">
              <a:buNone/>
              <a:defRPr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7CA8DC-5805-464C-A156-CA9D8BABAA31}" type="datetime1">
              <a:rPr lang="en-US" smtClean="0"/>
              <a:t>11/11/2020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23F4E3-EE8D-4D57-B342-8BA58E655A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8918" name="Picture 2" descr="2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1"/>
            <a:ext cx="4876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793876"/>
            <a:ext cx="4052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4F4830-A96F-4035-85E7-336F4DBD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9175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Sursele independente sunt folosite pentru a descrie polarizările şi semnalele din cele trei moduri de analiză în SPICE: de c.c. (DC), tranzitorie (în domeniul timp) şi de semnal mic de c.a. (AC);</a:t>
            </a:r>
          </a:p>
          <a:p>
            <a:r>
              <a:rPr lang="ro-RO" i="1"/>
              <a:t>modul_c.a. </a:t>
            </a:r>
            <a:r>
              <a:rPr lang="ro-RO"/>
              <a:t>şi </a:t>
            </a:r>
            <a:r>
              <a:rPr lang="ro-RO" i="1"/>
              <a:t>fază_c.a.</a:t>
            </a:r>
            <a:r>
              <a:rPr lang="ro-RO"/>
              <a:t> reprezintă amplitudinea şi faza (în grade) ale unei tensiuni </a:t>
            </a:r>
            <a:r>
              <a:rPr lang="en-US"/>
              <a:t>de semnal mic (</a:t>
            </a:r>
            <a:r>
              <a:rPr lang="ro-RO"/>
              <a:t>tensiune </a:t>
            </a:r>
            <a:r>
              <a:rPr lang="en-US"/>
              <a:t>alternativ</a:t>
            </a:r>
            <a:r>
              <a:rPr lang="ro-RO"/>
              <a:t>ă</a:t>
            </a:r>
            <a:r>
              <a:rPr lang="en-US"/>
              <a:t>) </a:t>
            </a:r>
            <a:r>
              <a:rPr lang="ro-RO"/>
              <a:t>sau ale unui curent de semnal mic (curent alternativ);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543A-ABC2-4A96-9391-2EE2BBF66B86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F752C-082E-4D33-B067-AF553114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180" y="4562029"/>
            <a:ext cx="6087639" cy="15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6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Pentru analiza de semnal mare în domeniul timp SPICE oferă 5 tipuri de semnale dependente de timp:</a:t>
            </a:r>
          </a:p>
          <a:p>
            <a:pPr lvl="1"/>
            <a:r>
              <a:rPr lang="ro-RO"/>
              <a:t>Impuls (</a:t>
            </a:r>
            <a:r>
              <a:rPr lang="ro-RO" b="1"/>
              <a:t>PULSE</a:t>
            </a:r>
            <a:r>
              <a:rPr lang="ro-RO"/>
              <a:t>)</a:t>
            </a:r>
          </a:p>
          <a:p>
            <a:pPr lvl="1"/>
            <a:r>
              <a:rPr lang="ro-RO"/>
              <a:t>Exponențial (</a:t>
            </a:r>
            <a:r>
              <a:rPr lang="ro-RO" b="1"/>
              <a:t>EXP</a:t>
            </a:r>
            <a:r>
              <a:rPr lang="ro-RO"/>
              <a:t>onential)</a:t>
            </a:r>
          </a:p>
          <a:p>
            <a:pPr lvl="1"/>
            <a:r>
              <a:rPr lang="ro-RO"/>
              <a:t>Sinusoidal (</a:t>
            </a:r>
            <a:r>
              <a:rPr lang="ro-RO" b="1"/>
              <a:t>SIN</a:t>
            </a:r>
            <a:r>
              <a:rPr lang="ro-RO"/>
              <a:t>usoidal)</a:t>
            </a:r>
          </a:p>
          <a:p>
            <a:pPr lvl="1"/>
            <a:r>
              <a:rPr lang="ro-RO"/>
              <a:t>Formă de undă aproximată prin segmente de dreaptă (</a:t>
            </a:r>
            <a:r>
              <a:rPr lang="ro-RO" b="1"/>
              <a:t>PWL</a:t>
            </a:r>
            <a:r>
              <a:rPr lang="ro-RO"/>
              <a:t> - PieceWise Linear)</a:t>
            </a:r>
          </a:p>
          <a:p>
            <a:pPr lvl="1"/>
            <a:r>
              <a:rPr lang="ro-RO"/>
              <a:t>Semnal sinusoidal modulat în frecvență cu un alt semnal sinusoidal </a:t>
            </a:r>
            <a:br>
              <a:rPr lang="ro-RO"/>
            </a:br>
            <a:r>
              <a:rPr lang="ro-RO"/>
              <a:t>(</a:t>
            </a:r>
            <a:r>
              <a:rPr lang="ro-RO" b="1"/>
              <a:t>SFFM</a:t>
            </a:r>
            <a:r>
              <a:rPr lang="ro-RO"/>
              <a:t> – Single-Frequency Frequency-Modulated)</a:t>
            </a:r>
          </a:p>
          <a:p>
            <a:r>
              <a:rPr lang="ro-RO"/>
              <a:t>Într-o declarație de sursă specificația </a:t>
            </a:r>
            <a:r>
              <a:rPr lang="ro-RO">
                <a:solidFill>
                  <a:srgbClr val="0070C0"/>
                </a:solidFill>
              </a:rPr>
              <a:t>TRAN_funcție</a:t>
            </a:r>
            <a:r>
              <a:rPr lang="ro-RO"/>
              <a:t> conține un cuvânt cheie care specifică una din cele 5 funcții şi un set de parametrii.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3C8-D76D-4D4D-8BF4-A795ED5C933F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Funcția impuls - PULSE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b="1">
                <a:solidFill>
                  <a:srgbClr val="0070C0"/>
                </a:solidFill>
                <a:highlight>
                  <a:srgbClr val="FFFF00"/>
                </a:highlight>
              </a:rPr>
              <a:t>PULSE (V1   V2   </a:t>
            </a:r>
            <a:r>
              <a:rPr lang="en-US" b="1">
                <a:solidFill>
                  <a:srgbClr val="0070C0"/>
                </a:solidFill>
                <a:highlight>
                  <a:srgbClr val="FFFF00"/>
                </a:highlight>
              </a:rPr>
              <a:t>TD   TR   TF   PW   PER)</a:t>
            </a: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EE3D-07D0-4070-82D8-A37C779C904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2" descr="2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86115"/>
            <a:ext cx="5105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97330" y="3035709"/>
            <a:ext cx="4456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V1 = valoare inițială [V sau A]</a:t>
            </a:r>
            <a:endParaRPr lang="en-US" sz="2400"/>
          </a:p>
          <a:p>
            <a:r>
              <a:rPr lang="ro-RO" sz="2400"/>
              <a:t>V2 = valoarea de palier [V sau A]</a:t>
            </a:r>
            <a:endParaRPr lang="en-US" sz="2400"/>
          </a:p>
          <a:p>
            <a:r>
              <a:rPr lang="ro-RO" sz="2400"/>
              <a:t>TD = timpul de întârziere [s]</a:t>
            </a:r>
            <a:endParaRPr lang="en-US" sz="2400"/>
          </a:p>
          <a:p>
            <a:r>
              <a:rPr lang="ro-RO" sz="2400"/>
              <a:t>TR = timpul de creştere [s]</a:t>
            </a:r>
            <a:endParaRPr lang="en-US" sz="2400"/>
          </a:p>
          <a:p>
            <a:r>
              <a:rPr lang="ro-RO" sz="2400"/>
              <a:t>TF = timpul de cădere [s]</a:t>
            </a:r>
            <a:endParaRPr lang="en-US" sz="2400"/>
          </a:p>
          <a:p>
            <a:r>
              <a:rPr lang="ro-RO" sz="2400"/>
              <a:t>PW = durata palierului [s]</a:t>
            </a:r>
            <a:endParaRPr lang="en-US" sz="2400"/>
          </a:p>
          <a:p>
            <a:r>
              <a:rPr lang="ro-RO" sz="2400"/>
              <a:t>PER = perioada [s]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4042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Funcția exponențială - EXP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EXP (V1  V2  &lt;TD1  TAU1  TD2  &lt;TAU2&gt;&gt;)</a:t>
            </a:r>
            <a:endParaRPr lang="en-US" sz="3200" b="1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A1BD-07E0-4769-BE79-71F4A7517A1C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2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1582"/>
            <a:ext cx="8185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42670" y="2485494"/>
            <a:ext cx="3849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V1=valoare inițială [V sau A] (valoarea implicită 0)</a:t>
            </a:r>
            <a:endParaRPr lang="en-US"/>
          </a:p>
          <a:p>
            <a:r>
              <a:rPr lang="ro-RO"/>
              <a:t>V2=valoarea de palier a impulsului [V sau A] (valoarea implicită 0)</a:t>
            </a:r>
            <a:endParaRPr lang="en-US"/>
          </a:p>
          <a:p>
            <a:r>
              <a:rPr lang="ro-RO"/>
              <a:t>TD1=timpul de întârziere la creştere [s] (valoarea implicită 0)</a:t>
            </a:r>
            <a:endParaRPr lang="en-US"/>
          </a:p>
          <a:p>
            <a:r>
              <a:rPr lang="ro-RO"/>
              <a:t>TAU1=constanta de timp la creştere [s] (valoarea implicită TPAS)</a:t>
            </a:r>
            <a:endParaRPr lang="en-US"/>
          </a:p>
          <a:p>
            <a:r>
              <a:rPr lang="ro-RO"/>
              <a:t>TD2=timpul de întârziere la descreştere [s] (valoarea implicită TD1+TPAS)</a:t>
            </a:r>
            <a:endParaRPr lang="en-US"/>
          </a:p>
          <a:p>
            <a:r>
              <a:rPr lang="ro-RO"/>
              <a:t>TAU2=constanta de timp la descreştere [s] (valoarea implicită TPAS)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59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Funcția sinusoidală - SIN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SIN (VO  VA  &lt;F  &lt;TD  &lt;DF  &lt;THETA&gt;&gt;&gt;&gt;)</a:t>
            </a:r>
            <a:endParaRPr lang="en-US" sz="3200" b="1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D5D4-8CC1-4F91-B325-1637E3ACE51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1" descr="2-7v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24" y="2755666"/>
            <a:ext cx="52883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3577" y="2736557"/>
            <a:ext cx="5128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VO = valoarea de offset [V sau A] </a:t>
            </a:r>
          </a:p>
          <a:p>
            <a:r>
              <a:rPr lang="ro-RO" sz="2000"/>
              <a:t>(valoarea implicită = 0)</a:t>
            </a:r>
            <a:endParaRPr lang="en-US" sz="2000"/>
          </a:p>
          <a:p>
            <a:r>
              <a:rPr lang="ro-RO" sz="2000"/>
              <a:t>VA = amplitudinea [V sau A] </a:t>
            </a:r>
          </a:p>
          <a:p>
            <a:r>
              <a:rPr lang="ro-RO" sz="2000"/>
              <a:t>(valoarea implicită = 0)</a:t>
            </a:r>
            <a:endParaRPr lang="en-US" sz="2000"/>
          </a:p>
          <a:p>
            <a:r>
              <a:rPr lang="ro-RO" sz="2000"/>
              <a:t>F = frecvența [Hz] (valoarea implicită =1/TSTOP)</a:t>
            </a:r>
            <a:endParaRPr lang="en-US" sz="2000"/>
          </a:p>
          <a:p>
            <a:r>
              <a:rPr lang="ro-RO" sz="2000"/>
              <a:t>TD = timp de întârziere [s] </a:t>
            </a:r>
          </a:p>
          <a:p>
            <a:r>
              <a:rPr lang="ro-RO" sz="2000"/>
              <a:t>(valoarea implicită = 0)</a:t>
            </a:r>
            <a:endParaRPr lang="en-US" sz="2000"/>
          </a:p>
          <a:p>
            <a:r>
              <a:rPr lang="ro-RO" sz="2000"/>
              <a:t>DF = factor de amortizare [1/s] (valoarea implicită =0)</a:t>
            </a:r>
            <a:endParaRPr lang="en-US" sz="2000"/>
          </a:p>
          <a:p>
            <a:r>
              <a:rPr lang="ro-RO" sz="2000"/>
              <a:t>THETA = faza (valoarea implicită =0)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89344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b="1">
                <a:latin typeface="+mn-lt"/>
              </a:rPr>
              <a:t>Funcția sinusoidală modulată în frecvență cu un alt semnal sinusoidal - SFFM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SFFM (</a:t>
            </a:r>
            <a:r>
              <a:rPr lang="fr-FR" sz="3200" b="1">
                <a:solidFill>
                  <a:srgbClr val="0070C0"/>
                </a:solidFill>
                <a:highlight>
                  <a:srgbClr val="FFFF00"/>
                </a:highlight>
              </a:rPr>
              <a:t>VO  VA  &lt;FP &lt;IMOD &lt;FS&gt;&gt;&gt;)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4F1-87D2-40C9-A912-C19FE1081921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" y="2256472"/>
            <a:ext cx="6120765" cy="2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398073"/>
            <a:ext cx="233172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0580" y="4677401"/>
            <a:ext cx="7570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VO = componenta continuă (offset) [V sau A] (valoarea implicită =0)</a:t>
            </a:r>
            <a:endParaRPr lang="en-US" sz="2000"/>
          </a:p>
          <a:p>
            <a:r>
              <a:rPr lang="ro-RO" sz="2000"/>
              <a:t>VA = amplitudinea [V sau A] (valoarea implicită =0)</a:t>
            </a:r>
            <a:endParaRPr lang="en-US" sz="2000"/>
          </a:p>
          <a:p>
            <a:r>
              <a:rPr lang="ro-RO" sz="2000"/>
              <a:t>FP = frecvența semnalului purtător [Hz] (valoarea implicită =1/TSTOP)</a:t>
            </a:r>
            <a:endParaRPr lang="en-US" sz="2000"/>
          </a:p>
          <a:p>
            <a:r>
              <a:rPr lang="ro-RO" sz="2000"/>
              <a:t>IMOD = indicele de modulație [-] (valoarea implicită =0)</a:t>
            </a:r>
            <a:endParaRPr lang="en-US" sz="2000"/>
          </a:p>
          <a:p>
            <a:r>
              <a:rPr lang="ro-RO" sz="2000"/>
              <a:t>FS = frecvența semnalului modulator [Hz] (valoarea implicită =1/TSTOP)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55411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Observație – analiza în timp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Valorile predefinite la descrierea profilului de simulare tip analiză în timp se folosesc pentru parametrii care nu au fost încă specificați şi sunt legate de mărimile </a:t>
            </a:r>
            <a:r>
              <a:rPr lang="ro-RO" b="1"/>
              <a:t>TPAS</a:t>
            </a:r>
            <a:r>
              <a:rPr lang="ro-RO"/>
              <a:t> şi </a:t>
            </a:r>
            <a:r>
              <a:rPr lang="ro-RO" b="1"/>
              <a:t>TSTOP</a:t>
            </a:r>
            <a:r>
              <a:rPr lang="ro-RO"/>
              <a:t> din analiza tranzitorie:</a:t>
            </a:r>
          </a:p>
          <a:p>
            <a:pPr lvl="1"/>
            <a:r>
              <a:rPr lang="ro-RO" b="1"/>
              <a:t>TPAS</a:t>
            </a:r>
            <a:r>
              <a:rPr lang="ro-RO"/>
              <a:t> = rezoluția în timp a formelor de undă (pasul analizei în timp – </a:t>
            </a:r>
            <a:r>
              <a:rPr lang="ro-RO" b="1"/>
              <a:t>Maximum step size</a:t>
            </a:r>
            <a:r>
              <a:rPr lang="ro-RO"/>
              <a:t>)</a:t>
            </a:r>
          </a:p>
          <a:p>
            <a:pPr lvl="1"/>
            <a:r>
              <a:rPr lang="ro-RO" b="1"/>
              <a:t>TSTOP</a:t>
            </a:r>
            <a:r>
              <a:rPr lang="ro-RO"/>
              <a:t> = sfârşitul intervalului de timp pentru care se face simularea (</a:t>
            </a:r>
            <a:r>
              <a:rPr lang="ro-RO" b="1"/>
              <a:t>Run to time</a:t>
            </a:r>
            <a:r>
              <a:rPr lang="ro-RO"/>
              <a:t>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B61-DB24-4826-AE93-F59B14C3B59A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o-RO"/>
              <a:t>în fiecare nod este obligatoriu să se conecteze cel puțin două elemente</a:t>
            </a:r>
            <a:r>
              <a:rPr lang="en-US"/>
              <a:t>;</a:t>
            </a:r>
            <a:endParaRPr lang="ro-RO"/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pentru fiecare nod trebuie să existe cel puțin o cale de curent continuu spre masă</a:t>
            </a:r>
            <a:r>
              <a:rPr lang="en-US"/>
              <a:t>;</a:t>
            </a:r>
            <a:endParaRPr lang="ro-RO"/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circuitul nu poate avea un ochi format numai din surse de tensiune şi/sau bobine;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circuitul nu poate conține o ramură numai cu surse de curent </a:t>
            </a:r>
            <a:r>
              <a:rPr lang="en-US"/>
              <a:t>sau</a:t>
            </a:r>
            <a:r>
              <a:rPr lang="ro-RO"/>
              <a:t> condensatoare.</a:t>
            </a:r>
            <a:endParaRPr 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0E411A-F49D-4A59-B455-BC9036959A82}" type="datetime1">
              <a:rPr lang="en-US" smtClean="0"/>
              <a:t>11/11/2020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Observație – modulația în amplitudine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Tipuri de modulație folosite în radiocomunicații:</a:t>
            </a:r>
          </a:p>
          <a:p>
            <a:pPr lvl="1"/>
            <a:r>
              <a:rPr lang="ro-RO"/>
              <a:t>FM = Frequency Modulation (modulație în frecvență)</a:t>
            </a:r>
          </a:p>
          <a:p>
            <a:pPr lvl="1"/>
            <a:r>
              <a:rPr lang="ro-RO"/>
              <a:t>AM = Amplitude Modulation (modulație în amplitudine)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97A-DDA0-4408-92F1-5D7E9ADE7B79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88" y="3348274"/>
            <a:ext cx="8714423" cy="2927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307049" y="46271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Semnal AM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7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>
                <a:latin typeface="+mn-lt"/>
              </a:rPr>
              <a:t>Funcția aproximată prin </a:t>
            </a:r>
            <a:br>
              <a:rPr lang="ro-RO" sz="3600" b="1">
                <a:latin typeface="+mn-lt"/>
              </a:rPr>
            </a:br>
            <a:r>
              <a:rPr lang="ro-RO" sz="3600" b="1">
                <a:latin typeface="+mn-lt"/>
              </a:rPr>
              <a:t>segmente de dreaptă - PWL </a:t>
            </a:r>
            <a:endParaRPr lang="en-US" sz="36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sz="3200" b="1">
                <a:solidFill>
                  <a:srgbClr val="0070C0"/>
                </a:solidFill>
                <a:highlight>
                  <a:srgbClr val="FFFF00"/>
                </a:highlight>
              </a:rPr>
              <a:t>PWL (</a:t>
            </a:r>
            <a:r>
              <a:rPr lang="en-US" sz="3200" b="1">
                <a:solidFill>
                  <a:srgbClr val="0070C0"/>
                </a:solidFill>
                <a:highlight>
                  <a:srgbClr val="FFFF00"/>
                </a:highlight>
              </a:rPr>
              <a:t>t1  V1  &lt;t2  V2  &lt;t3  V3…&gt;&gt;)</a:t>
            </a:r>
            <a:endParaRPr lang="ro-RO" sz="3200" b="1">
              <a:highlight>
                <a:srgbClr val="FFFF00"/>
              </a:highlight>
            </a:endParaRPr>
          </a:p>
          <a:p>
            <a:r>
              <a:rPr lang="ro-RO" sz="2400"/>
              <a:t>Semnalul descris de PWL este format din segmente de dreaptă care conectează punctele de coordonate (t</a:t>
            </a:r>
            <a:r>
              <a:rPr lang="ro-RO" sz="2400" baseline="-25000"/>
              <a:t>i</a:t>
            </a:r>
            <a:r>
              <a:rPr lang="ro-RO" sz="2400"/>
              <a:t>, V</a:t>
            </a:r>
            <a:r>
              <a:rPr lang="ro-RO" sz="2400" baseline="-25000"/>
              <a:t>i</a:t>
            </a:r>
            <a:r>
              <a:rPr lang="ro-RO" sz="2400"/>
              <a:t>)</a:t>
            </a:r>
          </a:p>
          <a:p>
            <a:r>
              <a:rPr lang="ro-RO" sz="2400"/>
              <a:t>Exemplu de semnal asemănător  cu cel cules de un electrocardiograf (</a:t>
            </a:r>
            <a:r>
              <a:rPr lang="ro-RO" sz="2400">
                <a:hlinkClick r:id="rId2" action="ppaction://hlinkfile"/>
              </a:rPr>
              <a:t>PQRST.cir</a:t>
            </a:r>
            <a:r>
              <a:rPr lang="ro-RO" sz="2400"/>
              <a:t>)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940F-1E84-497B-87A6-A3CA2174D4D4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35" y="3619611"/>
            <a:ext cx="6781800" cy="26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6868" y="365125"/>
            <a:ext cx="2219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72896B-B033-4C57-8257-C242C5F140CC}"/>
              </a:ext>
            </a:extLst>
          </p:cNvPr>
          <p:cNvSpPr txBox="1"/>
          <p:nvPr/>
        </p:nvSpPr>
        <p:spPr>
          <a:xfrm>
            <a:off x="7620000" y="3511972"/>
            <a:ext cx="3923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solidFill>
                  <a:srgbClr val="0070C0"/>
                </a:solidFill>
              </a:rPr>
              <a:t>QRS</a:t>
            </a:r>
          </a:p>
          <a:p>
            <a:r>
              <a:rPr lang="ro-RO">
                <a:solidFill>
                  <a:srgbClr val="0070C0"/>
                </a:solidFill>
              </a:rPr>
              <a:t>Vin	1	0	PWL(</a:t>
            </a:r>
          </a:p>
          <a:p>
            <a:r>
              <a:rPr lang="ro-RO">
                <a:solidFill>
                  <a:srgbClr val="0070C0"/>
                </a:solidFill>
              </a:rPr>
              <a:t>+0	0</a:t>
            </a:r>
          </a:p>
          <a:p>
            <a:r>
              <a:rPr lang="ro-RO">
                <a:solidFill>
                  <a:srgbClr val="0070C0"/>
                </a:solidFill>
              </a:rPr>
              <a:t>+0.2s	0</a:t>
            </a:r>
          </a:p>
          <a:p>
            <a:r>
              <a:rPr lang="ro-RO">
                <a:solidFill>
                  <a:srgbClr val="0070C0"/>
                </a:solidFill>
              </a:rPr>
              <a:t>+0.21s	0.03m</a:t>
            </a:r>
          </a:p>
          <a:p>
            <a:r>
              <a:rPr lang="ro-RO">
                <a:solidFill>
                  <a:srgbClr val="0070C0"/>
                </a:solidFill>
              </a:rPr>
              <a:t>+0.22s	0.075m</a:t>
            </a:r>
          </a:p>
          <a:p>
            <a:r>
              <a:rPr lang="ro-RO">
                <a:solidFill>
                  <a:srgbClr val="0070C0"/>
                </a:solidFill>
              </a:rPr>
              <a:t>+0.23s	0.165m</a:t>
            </a:r>
          </a:p>
          <a:p>
            <a:r>
              <a:rPr lang="ro-RO">
                <a:solidFill>
                  <a:srgbClr val="0070C0"/>
                </a:solidFill>
              </a:rPr>
              <a:t>+0.24s	0.3m</a:t>
            </a:r>
          </a:p>
          <a:p>
            <a:r>
              <a:rPr lang="ro-RO">
                <a:solidFill>
                  <a:srgbClr val="0070C0"/>
                </a:solidFill>
              </a:rPr>
              <a:t>+0.25s	0.45m</a:t>
            </a:r>
          </a:p>
          <a:p>
            <a:r>
              <a:rPr lang="ro-RO">
                <a:solidFill>
                  <a:srgbClr val="0070C0"/>
                </a:solidFill>
              </a:rPr>
              <a:t>+0.255s	0.48m</a:t>
            </a:r>
          </a:p>
          <a:p>
            <a:r>
              <a:rPr lang="ro-RO">
                <a:solidFill>
                  <a:srgbClr val="0070C0"/>
                </a:solidFill>
              </a:rPr>
              <a:t>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436054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>
                <a:solidFill>
                  <a:srgbClr val="0070C0"/>
                </a:solidFill>
              </a:rPr>
              <a:t>Surse de semnal sinusoidal </a:t>
            </a:r>
            <a:r>
              <a:rPr lang="ro-RO"/>
              <a:t>(VSIN şi ISIN) utilizate la analiza în timp: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Observație: alți parametri în afară de offset (VOFF), amplitudine (VAMPL) și frecvență (FREQ) se găsesc dând dublu clic pe simbolul sursei, în fereastra </a:t>
            </a:r>
            <a:r>
              <a:rPr lang="ro-RO">
                <a:solidFill>
                  <a:srgbClr val="0070C0"/>
                </a:solidFill>
              </a:rPr>
              <a:t>Property Editor</a:t>
            </a:r>
            <a:r>
              <a:rPr lang="ro-RO"/>
              <a:t> (la descrierea grafică)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68BE6-0CC0-41B4-AF83-03DBB68C2684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751" y="2514600"/>
            <a:ext cx="41465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597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>
                <a:latin typeface="UT Sans" panose="00000500000000000000" pitchFamily="50" charset="0"/>
              </a:rPr>
              <a:t>Descrierea elementelor de circuit</a:t>
            </a:r>
            <a:br>
              <a:rPr lang="ro-RO" sz="60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Surse de polarizare şi de semnal independente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Surse de semnal alternativ</a:t>
            </a:r>
            <a:r>
              <a:rPr lang="ro-RO"/>
              <a:t>, utilizate la analiz</a:t>
            </a:r>
            <a:r>
              <a:rPr lang="en-US"/>
              <a:t>a</a:t>
            </a:r>
            <a:r>
              <a:rPr lang="ro-RO"/>
              <a:t> în frecvență: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 sz="2400"/>
          </a:p>
          <a:p>
            <a:endParaRPr lang="ro-RO" sz="2000">
              <a:solidFill>
                <a:srgbClr val="00B0F0"/>
              </a:solidFill>
            </a:endParaRPr>
          </a:p>
          <a:p>
            <a:r>
              <a:rPr lang="ro-RO" sz="2400">
                <a:solidFill>
                  <a:srgbClr val="0070C0"/>
                </a:solidFill>
              </a:rPr>
              <a:t>Observație: domeniul de variație a frecvenței semnalului generat se specifică la definirea parametrilor pentru analiza în frecvență.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CC76E-3B38-49B9-A625-EE0E84B7D35D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EBEA-3EDE-4406-A15C-EF910F339C3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966" y="2544097"/>
            <a:ext cx="378406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10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77570B-406B-43FE-AA1B-B212A3A87445}" type="datetime1">
              <a:rPr lang="en-US" smtClean="0"/>
              <a:t>11/11/2020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C29084-1350-4B1E-BF75-B8FC3EB4C46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199" y="1447800"/>
            <a:ext cx="10515601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o-RO" sz="28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o-RO" sz="2800" b="1" kern="0">
                <a:solidFill>
                  <a:srgbClr val="002060"/>
                </a:solidFill>
                <a:highlight>
                  <a:srgbClr val="FFFF00"/>
                </a:highlight>
              </a:rPr>
              <a:t>D</a:t>
            </a:r>
            <a:r>
              <a:rPr lang="ro-RO" sz="2800" b="1" i="1" kern="0">
                <a:solidFill>
                  <a:srgbClr val="002060"/>
                </a:solidFill>
                <a:highlight>
                  <a:srgbClr val="FFFF00"/>
                </a:highlight>
              </a:rPr>
              <a:t>nume   </a:t>
            </a:r>
            <a:r>
              <a:rPr lang="ro-RO" sz="2800" b="1" i="1" kern="0" dirty="0">
                <a:solidFill>
                  <a:srgbClr val="002060"/>
                </a:solidFill>
                <a:highlight>
                  <a:srgbClr val="FFFF00"/>
                </a:highlight>
              </a:rPr>
              <a:t>n+   </a:t>
            </a:r>
            <a:r>
              <a:rPr lang="ro-RO" sz="2800" b="1" i="1" kern="0">
                <a:solidFill>
                  <a:srgbClr val="002060"/>
                </a:solidFill>
                <a:highlight>
                  <a:srgbClr val="FFFF00"/>
                </a:highlight>
              </a:rPr>
              <a:t>n-   MODEL_nume</a:t>
            </a:r>
            <a:endParaRPr lang="ro-RO" sz="2800" b="1" kern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o-RO" sz="2400" kern="0">
                <a:solidFill>
                  <a:srgbClr val="0070C0"/>
                </a:solidFill>
              </a:rPr>
              <a:t>Observații</a:t>
            </a:r>
            <a:r>
              <a:rPr lang="ro-RO" sz="2400" kern="0" dirty="0">
                <a:solidFill>
                  <a:srgbClr val="0070C0"/>
                </a:solidFill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o-RO" sz="2400" kern="0">
                <a:solidFill>
                  <a:srgbClr val="0070C0"/>
                </a:solidFill>
              </a:rPr>
              <a:t>Numele </a:t>
            </a:r>
            <a:r>
              <a:rPr lang="ro-RO" sz="2400" kern="0" dirty="0">
                <a:solidFill>
                  <a:srgbClr val="0070C0"/>
                </a:solidFill>
              </a:rPr>
              <a:t>modelului (</a:t>
            </a:r>
            <a:r>
              <a:rPr lang="ro-RO" sz="2400" i="1" kern="0" dirty="0">
                <a:solidFill>
                  <a:srgbClr val="0070C0"/>
                </a:solidFill>
              </a:rPr>
              <a:t>MODEL_nume</a:t>
            </a:r>
            <a:r>
              <a:rPr lang="ro-RO" sz="2400" kern="0" dirty="0">
                <a:solidFill>
                  <a:srgbClr val="0070C0"/>
                </a:solidFill>
              </a:rPr>
              <a:t>) se poate specifica </a:t>
            </a:r>
            <a:r>
              <a:rPr lang="ro-RO" sz="2400" kern="0">
                <a:solidFill>
                  <a:srgbClr val="0070C0"/>
                </a:solidFill>
              </a:rPr>
              <a:t>prin declarațiile</a:t>
            </a:r>
            <a:r>
              <a:rPr lang="ro-RO" sz="2400" kern="0" dirty="0">
                <a:solidFill>
                  <a:srgbClr val="0070C0"/>
                </a:solidFill>
              </a:rPr>
              <a:t>:</a:t>
            </a:r>
          </a:p>
          <a:p>
            <a:pPr marL="800100" lvl="1" indent="-342900" algn="just" eaLnBrk="0" hangingPunct="0">
              <a:spcBef>
                <a:spcPct val="20000"/>
              </a:spcBef>
              <a:defRPr/>
            </a:pPr>
            <a:r>
              <a:rPr lang="ro-RO" sz="2400" b="1" kern="0">
                <a:solidFill>
                  <a:srgbClr val="0070C0"/>
                </a:solidFill>
              </a:rPr>
              <a:t>	.</a:t>
            </a:r>
            <a:r>
              <a:rPr lang="ro-RO" sz="2400" b="1" kern="0" dirty="0">
                <a:solidFill>
                  <a:srgbClr val="0070C0"/>
                </a:solidFill>
              </a:rPr>
              <a:t>MODEL </a:t>
            </a:r>
            <a:r>
              <a:rPr lang="ro-RO" sz="2400" kern="0" dirty="0">
                <a:solidFill>
                  <a:srgbClr val="0070C0"/>
                </a:solidFill>
              </a:rPr>
              <a:t>– descrierea modelului</a:t>
            </a:r>
          </a:p>
          <a:p>
            <a:pPr marL="800100" lvl="1" indent="-342900" algn="just" eaLnBrk="0" hangingPunct="0">
              <a:spcBef>
                <a:spcPct val="20000"/>
              </a:spcBef>
              <a:defRPr/>
            </a:pPr>
            <a:r>
              <a:rPr lang="ro-RO" sz="2400" b="1" kern="0">
                <a:solidFill>
                  <a:srgbClr val="0070C0"/>
                </a:solidFill>
              </a:rPr>
              <a:t>	.</a:t>
            </a:r>
            <a:r>
              <a:rPr lang="ro-RO" sz="2400" b="1" kern="0" dirty="0">
                <a:solidFill>
                  <a:srgbClr val="0070C0"/>
                </a:solidFill>
              </a:rPr>
              <a:t>LIB </a:t>
            </a:r>
            <a:r>
              <a:rPr lang="ro-RO" sz="2400" kern="0" dirty="0">
                <a:solidFill>
                  <a:srgbClr val="0070C0"/>
                </a:solidFill>
              </a:rPr>
              <a:t>– căutarea modelului într-o bibliotecă de modele</a:t>
            </a:r>
            <a:endParaRPr lang="en-US" sz="2400" kern="0" dirty="0">
              <a:solidFill>
                <a:srgbClr val="0070C0"/>
              </a:solidFill>
            </a:endParaRPr>
          </a:p>
        </p:txBody>
      </p:sp>
      <p:sp>
        <p:nvSpPr>
          <p:cNvPr id="41990" name="Date Placeholder 3"/>
          <p:cNvSpPr txBox="1">
            <a:spLocks/>
          </p:cNvSpPr>
          <p:nvPr/>
        </p:nvSpPr>
        <p:spPr bwMode="auto">
          <a:xfrm>
            <a:off x="1981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pic>
        <p:nvPicPr>
          <p:cNvPr id="41991" name="Picture 2" descr="di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3297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338" y="2048393"/>
            <a:ext cx="3012863" cy="13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EB3CFFD-421F-47D4-827C-6818EF33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  <a:br>
              <a:rPr lang="ro-RO" sz="3600" b="1">
                <a:latin typeface="+mn-lt"/>
              </a:rPr>
            </a:br>
            <a:r>
              <a:rPr lang="ro-RO" sz="2800" b="1">
                <a:latin typeface="+mn-lt"/>
              </a:rPr>
              <a:t>DIODE</a:t>
            </a:r>
            <a:endParaRPr lang="en-US" sz="28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17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  <a:br>
              <a:rPr lang="ro-RO" sz="3600" b="1">
                <a:latin typeface="+mn-lt"/>
              </a:rPr>
            </a:br>
            <a:r>
              <a:rPr lang="ro-RO" sz="2800" b="1">
                <a:latin typeface="+mn-lt"/>
              </a:rPr>
              <a:t>DIODE</a:t>
            </a:r>
            <a:endParaRPr lang="en-US" sz="2800" b="1">
              <a:latin typeface="+mn-lt"/>
            </a:endParaRPr>
          </a:p>
        </p:txBody>
      </p:sp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909484" y="1756837"/>
            <a:ext cx="8229600" cy="46525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Parametrii modelului de diodă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B028CA-02C4-47F5-BF64-998EC8B077C7}" type="datetime1">
              <a:rPr lang="en-US" smtClean="0"/>
              <a:t>11/11/2020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6896A6-630C-44CC-A637-1E12DBDF727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75580"/>
              </p:ext>
            </p:extLst>
          </p:nvPr>
        </p:nvGraphicFramePr>
        <p:xfrm>
          <a:off x="2590800" y="2432586"/>
          <a:ext cx="7098428" cy="38158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0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Numele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Unități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Valoarea predefinită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Curentul de saturație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emisie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parazită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Timpul de tranzit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CJO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la polarizare nulă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VJ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Diferența internă de potențial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„gradare”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Energia de activare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1.11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Curentul la tensiunea de străpungere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16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5893" marR="7589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909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BOBINE CUPLATE</a:t>
            </a:r>
            <a:endParaRPr lang="en-US" sz="3600">
              <a:latin typeface="+mn-lt"/>
            </a:endParaRPr>
          </a:p>
        </p:txBody>
      </p:sp>
      <p:sp>
        <p:nvSpPr>
          <p:cNvPr id="4608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endParaRPr lang="en-US" sz="35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UT Sans" panose="00000500000000000000" pitchFamily="50" charset="0"/>
            </a:endParaRPr>
          </a:p>
          <a:p>
            <a:pPr algn="ctr" eaLnBrk="1" hangingPunct="1">
              <a:buFontTx/>
              <a:buNone/>
            </a:pPr>
            <a:r>
              <a:rPr lang="ro-RO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</a:t>
            </a:r>
            <a:r>
              <a:rPr lang="ro-RO" sz="35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</a:t>
            </a:r>
            <a:r>
              <a:rPr lang="ro-RO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	</a:t>
            </a:r>
            <a:r>
              <a:rPr lang="en-US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      </a:t>
            </a:r>
            <a:r>
              <a:rPr lang="ro-RO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</a:t>
            </a:r>
            <a:r>
              <a:rPr lang="ro-RO" sz="35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</a:t>
            </a:r>
            <a:r>
              <a:rPr lang="ro-RO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	L</a:t>
            </a:r>
            <a:r>
              <a:rPr lang="ro-RO" sz="35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</a:t>
            </a:r>
            <a:r>
              <a:rPr lang="ro-RO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	</a:t>
            </a:r>
            <a:r>
              <a:rPr lang="ro-RO" sz="35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</a:t>
            </a:r>
            <a:endParaRPr lang="ro-RO" sz="35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algn="just"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Observații:</a:t>
            </a:r>
            <a:endParaRPr lang="ro-RO">
              <a:solidFill>
                <a:srgbClr val="0070C0"/>
              </a:solidFill>
            </a:endParaRPr>
          </a:p>
          <a:p>
            <a:pPr algn="just" eaLnBrk="1" hangingPunct="1"/>
            <a:r>
              <a:rPr lang="ro-RO" b="1">
                <a:solidFill>
                  <a:srgbClr val="0070C0"/>
                </a:solidFill>
              </a:rPr>
              <a:t>Bobinele L</a:t>
            </a:r>
            <a:r>
              <a:rPr lang="ro-RO" i="1">
                <a:solidFill>
                  <a:srgbClr val="0070C0"/>
                </a:solidFill>
              </a:rPr>
              <a:t>nume</a:t>
            </a:r>
            <a:r>
              <a:rPr lang="ro-RO">
                <a:solidFill>
                  <a:srgbClr val="0070C0"/>
                </a:solidFill>
              </a:rPr>
              <a:t>1 şi </a:t>
            </a:r>
            <a:r>
              <a:rPr lang="ro-RO" b="1">
                <a:solidFill>
                  <a:srgbClr val="0070C0"/>
                </a:solidFill>
              </a:rPr>
              <a:t>L</a:t>
            </a:r>
            <a:r>
              <a:rPr lang="ro-RO" i="1">
                <a:solidFill>
                  <a:srgbClr val="0070C0"/>
                </a:solidFill>
              </a:rPr>
              <a:t>nume</a:t>
            </a:r>
            <a:r>
              <a:rPr lang="ro-RO">
                <a:solidFill>
                  <a:srgbClr val="0070C0"/>
                </a:solidFill>
              </a:rPr>
              <a:t>2 trebuie să fie definite anterior în fişierul de intrare.</a:t>
            </a:r>
          </a:p>
          <a:p>
            <a:pPr algn="just" eaLnBrk="1" hangingPunct="1"/>
            <a:r>
              <a:rPr lang="ro-RO">
                <a:solidFill>
                  <a:srgbClr val="0070C0"/>
                </a:solidFill>
              </a:rPr>
              <a:t>Coeficientul de cuplaj </a:t>
            </a:r>
            <a:r>
              <a:rPr lang="ro-RO" i="1">
                <a:solidFill>
                  <a:srgbClr val="0070C0"/>
                </a:solidFill>
              </a:rPr>
              <a:t>k</a:t>
            </a:r>
            <a:r>
              <a:rPr lang="ro-RO">
                <a:solidFill>
                  <a:srgbClr val="0070C0"/>
                </a:solidFill>
              </a:rPr>
              <a:t> trebuie să fie: </a:t>
            </a:r>
            <a:r>
              <a:rPr lang="en-US">
                <a:solidFill>
                  <a:srgbClr val="0070C0"/>
                </a:solidFill>
              </a:rPr>
              <a:t>0&lt;</a:t>
            </a:r>
            <a:r>
              <a:rPr lang="en-US" i="1">
                <a:solidFill>
                  <a:srgbClr val="0070C0"/>
                </a:solidFill>
              </a:rPr>
              <a:t>k</a:t>
            </a:r>
            <a:r>
              <a:rPr lang="en-US">
                <a:solidFill>
                  <a:srgbClr val="0070C0"/>
                </a:solidFill>
              </a:rPr>
              <a:t>&lt;1</a:t>
            </a:r>
            <a:endParaRPr lang="ro-RO">
              <a:solidFill>
                <a:srgbClr val="0070C0"/>
              </a:solidFill>
            </a:endParaRPr>
          </a:p>
          <a:p>
            <a:pPr algn="just" eaLnBrk="1" hangingPunct="1"/>
            <a:r>
              <a:rPr lang="ro-RO">
                <a:solidFill>
                  <a:srgbClr val="0070C0"/>
                </a:solidFill>
              </a:rPr>
              <a:t>La desenarea în Capture, k=1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52C760-B8F7-4D8E-A66C-606D25FCF9AF}" type="datetime1">
              <a:rPr lang="en-US" smtClean="0"/>
              <a:t>11/11/2020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DE2F70-B870-4285-BA6C-30AF6AAF43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6086" name="Picture 8" descr="2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0"/>
            <a:ext cx="2286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58976"/>
            <a:ext cx="3048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548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BOBINE CUPLATE</a:t>
            </a:r>
            <a:endParaRPr lang="en-US" sz="3600">
              <a:latin typeface="+mn-lt"/>
            </a:endParaRPr>
          </a:p>
        </p:txBody>
      </p:sp>
      <p:sp>
        <p:nvSpPr>
          <p:cNvPr id="4710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/>
              <a:t>Exemplul 6</a:t>
            </a:r>
            <a:r>
              <a:rPr lang="en-US" sz="3000"/>
              <a:t>: transformatorul din structura unui redresor</a:t>
            </a:r>
            <a:r>
              <a:rPr lang="ro-RO" sz="3000"/>
              <a:t> monofazat monoalternanță:</a:t>
            </a:r>
            <a:endParaRPr lang="en-US" sz="3000"/>
          </a:p>
          <a:p>
            <a:pPr eaLnBrk="1" hangingPunct="1">
              <a:buFontTx/>
              <a:buNone/>
            </a:pPr>
            <a:r>
              <a:rPr lang="en-US" sz="2400">
                <a:latin typeface="UT Sans" panose="00000500000000000000" pitchFamily="50" charset="0"/>
              </a:rPr>
              <a:t>					</a:t>
            </a: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en-US" sz="2400"/>
              <a:t>Descrierea transformatorului: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L1		2	0	100mH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L2		3	0	1mH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K1		L1	L2	0.99</a:t>
            </a:r>
            <a:endParaRPr lang="ro-RO" sz="2400">
              <a:solidFill>
                <a:srgbClr val="0070C0"/>
              </a:solidFill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EF6291-6AC9-4DB0-BD55-D995DE17D040}" type="datetime1">
              <a:rPr lang="en-US" smtClean="0"/>
              <a:t>11/11/2020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C64140-5592-4936-8F0D-47D3D8DDB2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878" y="2390623"/>
            <a:ext cx="4226243" cy="17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542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Descrierea elementelor de circuit</a:t>
            </a:r>
            <a:br>
              <a:rPr lang="ro-RO" sz="4000" b="1">
                <a:latin typeface="+mn-lt"/>
              </a:rPr>
            </a:br>
            <a:r>
              <a:rPr lang="en-US" sz="3200" b="1">
                <a:latin typeface="+mn-lt"/>
              </a:rPr>
              <a:t>TRANZISTOARE BIPOLARE</a:t>
            </a:r>
            <a:endParaRPr lang="en-US" sz="4000" b="1">
              <a:latin typeface="+mn-lt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endParaRPr lang="en-US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endParaRPr lang="en-US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endParaRPr lang="en-US" sz="33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r>
              <a:rPr lang="en-US" sz="33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Q</a:t>
            </a:r>
            <a:r>
              <a:rPr lang="en-US" sz="33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   nC   nB   nE   &lt;nS&gt;   MODEL_nume</a:t>
            </a:r>
          </a:p>
          <a:p>
            <a:pPr marL="365760" indent="-256032" algn="just">
              <a:buNone/>
              <a:defRPr/>
            </a:pPr>
            <a:r>
              <a:rPr lang="ro-RO" sz="2600">
                <a:solidFill>
                  <a:srgbClr val="0070C0"/>
                </a:solidFill>
              </a:rPr>
              <a:t>Observații:</a:t>
            </a:r>
          </a:p>
          <a:p>
            <a:pPr marL="365760" indent="-256032" algn="just">
              <a:buNone/>
              <a:defRPr/>
            </a:pPr>
            <a:r>
              <a:rPr lang="ro-RO" sz="2600">
                <a:solidFill>
                  <a:srgbClr val="0070C0"/>
                </a:solidFill>
              </a:rPr>
              <a:t>	Numele modelului (</a:t>
            </a:r>
            <a:r>
              <a:rPr lang="ro-RO" sz="2600" i="1">
                <a:solidFill>
                  <a:srgbClr val="0070C0"/>
                </a:solidFill>
              </a:rPr>
              <a:t>MODEL_nume</a:t>
            </a:r>
            <a:r>
              <a:rPr lang="ro-RO" sz="2600">
                <a:solidFill>
                  <a:srgbClr val="0070C0"/>
                </a:solidFill>
              </a:rPr>
              <a:t>) se poate specifica prin declarațiile:</a:t>
            </a:r>
          </a:p>
          <a:p>
            <a:pPr marL="365760" indent="-256032" algn="just">
              <a:buNone/>
              <a:defRPr/>
            </a:pPr>
            <a:r>
              <a:rPr lang="ro-RO" sz="2600" b="1">
                <a:solidFill>
                  <a:srgbClr val="0070C0"/>
                </a:solidFill>
              </a:rPr>
              <a:t>	.MODEL </a:t>
            </a:r>
            <a:r>
              <a:rPr lang="ro-RO" sz="2600">
                <a:solidFill>
                  <a:srgbClr val="0070C0"/>
                </a:solidFill>
              </a:rPr>
              <a:t>– descrierea modelului</a:t>
            </a:r>
          </a:p>
          <a:p>
            <a:pPr marL="365760" indent="-256032" algn="just">
              <a:buNone/>
              <a:defRPr/>
            </a:pPr>
            <a:r>
              <a:rPr lang="ro-RO" sz="2600" b="1">
                <a:solidFill>
                  <a:srgbClr val="0070C0"/>
                </a:solidFill>
              </a:rPr>
              <a:t>	.LIB </a:t>
            </a:r>
            <a:r>
              <a:rPr lang="ro-RO" sz="2600">
                <a:solidFill>
                  <a:srgbClr val="0070C0"/>
                </a:solidFill>
              </a:rPr>
              <a:t>– căutarea modelului într-o bibliotecă de modele</a:t>
            </a:r>
            <a:endParaRPr lang="en-US" sz="2600">
              <a:solidFill>
                <a:srgbClr val="0070C0"/>
              </a:solidFill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CE6353-7740-4341-9D8F-30DD3D6A5783}" type="datetime1">
              <a:rPr lang="en-US" smtClean="0"/>
              <a:t>11/11/2020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61B8BB-1452-4C5E-83C0-355A35710C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8134" name="Picture 8" descr="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1690688"/>
            <a:ext cx="3867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2133600"/>
            <a:ext cx="3751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83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B013-A3B6-4F6B-8CD9-C6C57235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TRANZISTOARE BIPOLARE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4D6A-2ED4-4B89-A8A2-80E80600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Parametrii modelului de </a:t>
            </a:r>
            <a:r>
              <a:rPr lang="en-US" b="1">
                <a:solidFill>
                  <a:srgbClr val="0070C0"/>
                </a:solidFill>
              </a:rPr>
              <a:t>TB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49402-3B4C-42F2-8E90-AD2BFD6D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503-21BB-4156-8754-C690443F5C75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C28AA-51DF-4F84-B5CB-D94A1A85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2EA3-AC82-4E25-8C25-3537D8EE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49</a:t>
            </a:fld>
            <a:endParaRPr lang="ro-RO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E4C252-767F-4CE5-B4B6-6FAF3E49A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89908"/>
              </p:ext>
            </p:extLst>
          </p:nvPr>
        </p:nvGraphicFramePr>
        <p:xfrm>
          <a:off x="1828800" y="2543530"/>
          <a:ext cx="8534400" cy="3657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Numele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Unități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Valoarea predefinită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Curentul de saturație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18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Câştigul în curent direct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Câştigul în curent invers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emisie direct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emisie invers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Tensiunea Early directă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Tensiunea Early inversă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a colectorului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a emitorului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a bazei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Timpul de tranzit direct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7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nodurile circuitului sunt descrise întotdeauna prin întregi pozitivi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sau </a:t>
            </a:r>
            <a:r>
              <a:rPr lang="ro-RO" b="1">
                <a:solidFill>
                  <a:srgbClr val="FF0000"/>
                </a:solidFill>
                <a:highlight>
                  <a:srgbClr val="FFFF00"/>
                </a:highlight>
              </a:rPr>
              <a:t>şir alfanumeric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nu este necesar ca numerotarea să fie secvențială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un circuit trebuie să aibă întotdeauna un nod de masă care se notează obligatoriu cu </a:t>
            </a:r>
            <a:r>
              <a:rPr lang="ro-RO" b="1">
                <a:solidFill>
                  <a:srgbClr val="FF0000"/>
                </a:solidFill>
                <a:highlight>
                  <a:srgbClr val="FFFF00"/>
                </a:highlight>
              </a:rPr>
              <a:t>0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(zero);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/>
              <a:t>	</a:t>
            </a:r>
            <a:endParaRPr lang="en-US"/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0B050"/>
                </a:solidFill>
              </a:rPr>
              <a:t>	IMPORTANT: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ro-RO">
                <a:solidFill>
                  <a:srgbClr val="00B050"/>
                </a:solidFill>
              </a:rPr>
              <a:t>dacă masa nu are numele “0” atunci se editează numele simbolului de masă</a:t>
            </a:r>
            <a:r>
              <a:rPr lang="en-US">
                <a:solidFill>
                  <a:srgbClr val="00B050"/>
                </a:solidFill>
              </a:rPr>
              <a:t> utili</a:t>
            </a:r>
            <a:r>
              <a:rPr lang="ro-RO">
                <a:solidFill>
                  <a:srgbClr val="00B050"/>
                </a:solidFill>
              </a:rPr>
              <a:t>z</a:t>
            </a:r>
            <a:r>
              <a:rPr lang="en-US">
                <a:solidFill>
                  <a:srgbClr val="00B050"/>
                </a:solidFill>
              </a:rPr>
              <a:t>at </a:t>
            </a:r>
            <a:r>
              <a:rPr lang="ro-RO">
                <a:solidFill>
                  <a:srgbClr val="00B050"/>
                </a:solidFill>
              </a:rPr>
              <a:t>(indiferent care simbol se alege) şi i se dă numele “0”.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D3B292-9FBE-4A66-8A66-590171667685}" type="datetime1">
              <a:rPr lang="en-US" smtClean="0"/>
              <a:t>11/11/2020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C487-13F0-4643-8494-E6E9B197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TRANZISTOARE BIPOLARE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4316-6CA5-4B8F-A2B4-BE59138AB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Parametrii modelului de </a:t>
            </a:r>
            <a:r>
              <a:rPr lang="en-US" b="1">
                <a:solidFill>
                  <a:srgbClr val="0070C0"/>
                </a:solidFill>
              </a:rPr>
              <a:t>TB </a:t>
            </a:r>
            <a:r>
              <a:rPr lang="en-US">
                <a:solidFill>
                  <a:srgbClr val="0070C0"/>
                </a:solidFill>
              </a:rPr>
              <a:t>(continuare)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530B6-F531-4418-8DB1-F7859F72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503-21BB-4156-8754-C690443F5C75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CAA4F-506E-4BB7-85C2-647D3422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EA0A6-723A-4B98-AA97-BFA726DC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50</a:t>
            </a:fld>
            <a:endParaRPr lang="ro-RO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4D70A3-DFF1-4059-8D33-A9FE4A8FF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79284"/>
              </p:ext>
            </p:extLst>
          </p:nvPr>
        </p:nvGraphicFramePr>
        <p:xfrm>
          <a:off x="1828800" y="2462378"/>
          <a:ext cx="8610600" cy="350296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Numele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Unități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Valoarea predefinită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Timpul de tranzit invers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CJE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joncțiunii BE la polarizare nulă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VJE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Diferența internă de potențial a joncțiunii BE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0.75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MJE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„gradare” a joncțiunii BE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CJC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joncțiunii BC la polarizare nulă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VJC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Diferența internă de potențial a joncțiunii BC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0.75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MJC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„gradare” a joncțiunii BC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CJS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joncțiunii CS la polarizare nulă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VJS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Diferența internă de potențial a joncțiunii CS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0.75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MJS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„gradare” a joncțiunii CS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0.33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756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TRANZISTOARE BIPOLARE</a:t>
            </a:r>
            <a:endParaRPr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Exemplul 7:</a:t>
            </a:r>
            <a:r>
              <a:rPr lang="en-US"/>
              <a:t> amplificator de semnal mic cu tranzistor npn</a:t>
            </a:r>
            <a:endParaRPr lang="en-US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764A-8B4B-4AC8-A502-BB7E0D31FF98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MS-cursul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813" y="2693512"/>
            <a:ext cx="4191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9799" y="2514601"/>
            <a:ext cx="446193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000"/>
              <a:t>Descrierea tranzistorului TB: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o-RO" sz="2000"/>
              <a:t>cu instrucțiunea </a:t>
            </a:r>
            <a:r>
              <a:rPr lang="ro-RO" sz="2000" b="1">
                <a:solidFill>
                  <a:srgbClr val="FF0000"/>
                </a:solidFill>
              </a:rPr>
              <a:t>.model</a:t>
            </a:r>
          </a:p>
          <a:p>
            <a:pPr>
              <a:defRPr/>
            </a:pPr>
            <a:endParaRPr lang="ro-RO" sz="2000"/>
          </a:p>
          <a:p>
            <a:pPr>
              <a:defRPr/>
            </a:pPr>
            <a:r>
              <a:rPr lang="ro-RO" sz="2000"/>
              <a:t>Q1     3     2     4     TBN</a:t>
            </a:r>
          </a:p>
          <a:p>
            <a:pPr>
              <a:defRPr/>
            </a:pPr>
            <a:r>
              <a:rPr lang="ro-RO" sz="2000"/>
              <a:t>.model     TBN     NPN(IS=1E-15  BF=150)</a:t>
            </a:r>
          </a:p>
          <a:p>
            <a:pPr>
              <a:defRPr/>
            </a:pPr>
            <a:endParaRPr lang="ro-RO" sz="200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ro-RO" sz="2000"/>
              <a:t>sau utilizând instrucțiunea </a:t>
            </a:r>
            <a:r>
              <a:rPr lang="ro-RO" sz="2000" b="1">
                <a:solidFill>
                  <a:srgbClr val="FF0000"/>
                </a:solidFill>
              </a:rPr>
              <a:t>.LIB</a:t>
            </a:r>
          </a:p>
          <a:p>
            <a:pPr>
              <a:defRPr/>
            </a:pPr>
            <a:endParaRPr lang="ro-RO" sz="2000"/>
          </a:p>
          <a:p>
            <a:pPr>
              <a:defRPr/>
            </a:pPr>
            <a:r>
              <a:rPr lang="ro-RO" sz="2000"/>
              <a:t>Q1     3     2     4     </a:t>
            </a:r>
            <a:r>
              <a:rPr lang="en-US" sz="2000"/>
              <a:t>Q2N2222</a:t>
            </a:r>
            <a:endParaRPr lang="ro-RO" sz="2000"/>
          </a:p>
          <a:p>
            <a:pPr>
              <a:defRPr/>
            </a:pPr>
            <a:r>
              <a:rPr lang="ro-RO" sz="2000"/>
              <a:t>.LIB     C</a:t>
            </a:r>
            <a:r>
              <a:rPr lang="en-US" sz="2000"/>
              <a:t>:\PSPICE\bipolar.lib</a:t>
            </a:r>
          </a:p>
        </p:txBody>
      </p:sp>
    </p:spTree>
    <p:extLst>
      <p:ext uri="{BB962C8B-B14F-4D97-AF65-F5344CB8AC3E}">
        <p14:creationId xmlns:p14="http://schemas.microsoft.com/office/powerpoint/2010/main" val="3298317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TRANZISTOARE BIPOLARE</a:t>
            </a:r>
            <a:endParaRPr lang="en-US" sz="36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>
                <a:solidFill>
                  <a:srgbClr val="0070C0"/>
                </a:solidFill>
              </a:rPr>
              <a:t>Determinarea PSF-ului </a:t>
            </a:r>
            <a:r>
              <a:rPr lang="ro-RO" b="1">
                <a:solidFill>
                  <a:srgbClr val="0070C0"/>
                </a:solidFill>
              </a:rPr>
              <a:t>la TB</a:t>
            </a:r>
            <a:endParaRPr lang="en-US" b="1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Cazul</a:t>
            </a:r>
            <a:r>
              <a:rPr lang="ro-RO" sz="1800">
                <a:solidFill>
                  <a:srgbClr val="002060"/>
                </a:solidFill>
              </a:rPr>
              <a:t> 1</a:t>
            </a:r>
            <a:r>
              <a:rPr lang="en-US" sz="1800">
                <a:solidFill>
                  <a:srgbClr val="002060"/>
                </a:solidFill>
              </a:rPr>
              <a:t> – </a:t>
            </a:r>
            <a:r>
              <a:rPr lang="ro-RO" sz="1800">
                <a:solidFill>
                  <a:srgbClr val="002060"/>
                </a:solidFill>
              </a:rPr>
              <a:t>model simplu de tranzistor, cazul 2 – model industrial (2N2222)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determinarea PSF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*descrierea circuitului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R1	6	2	100k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R2	2	0	12k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R3	4	0	470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R4	6	3	5k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Q1	3	2	4	TBN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.model TBN NPN(IS=1E-15  BF=150)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*Q1	3	2	4	Q2N2222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*.LIB	EVAL.LIB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Vcc	6	0	DC	12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.DC	Vcc	12	12	1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.PRINT DC V(2,4) V(3,4) IB(Q1) IC(Q1)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70C0"/>
                </a:solidFill>
              </a:rPr>
              <a:t>.END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F07549-0DEC-48D2-8288-94B1B221A26C}" type="datetime1">
              <a:rPr lang="en-US" smtClean="0"/>
              <a:t>11/11/2020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7D5382-41E6-4FD9-94C8-A9EF062C610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6892412" y="5643751"/>
            <a:ext cx="4309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UT Sans" panose="00000500000000000000" pitchFamily="50" charset="0"/>
              </a:rPr>
              <a:t>Observa</a:t>
            </a:r>
            <a:r>
              <a:rPr lang="ro-RO" sz="1600">
                <a:solidFill>
                  <a:srgbClr val="FF0000"/>
                </a:solidFill>
                <a:latin typeface="UT Sans" panose="00000500000000000000" pitchFamily="50" charset="0"/>
              </a:rPr>
              <a:t>ții: s-a considerat numai circuitul de c.c.</a:t>
            </a:r>
            <a:endParaRPr lang="en-US" sz="1600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1406" y="2553494"/>
            <a:ext cx="39286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827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TRANZISTOARE BIPOLARE</a:t>
            </a:r>
            <a:endParaRPr lang="en-US" sz="2800">
              <a:latin typeface="+mn-lt"/>
            </a:endParaRPr>
          </a:p>
        </p:txBody>
      </p:sp>
      <p:sp>
        <p:nvSpPr>
          <p:cNvPr id="5324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 b="1">
                <a:solidFill>
                  <a:srgbClr val="0070C0"/>
                </a:solidFill>
              </a:rPr>
              <a:t>Rezultate:</a:t>
            </a:r>
          </a:p>
          <a:p>
            <a:pPr eaLnBrk="1" hangingPunct="1">
              <a:buFontTx/>
              <a:buNone/>
            </a:pPr>
            <a:endParaRPr lang="ro-RO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ro-RO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ro-RO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ro-RO">
              <a:solidFill>
                <a:srgbClr val="002060"/>
              </a:solidFill>
            </a:endParaRPr>
          </a:p>
          <a:p>
            <a:pPr eaLnBrk="1" hangingPunct="1"/>
            <a:r>
              <a:rPr lang="ro-RO" sz="2400" b="1"/>
              <a:t>Concluzii:</a:t>
            </a:r>
          </a:p>
          <a:p>
            <a:pPr marL="457200" indent="-457200">
              <a:buFont typeface="+mj-lt"/>
              <a:buAutoNum type="arabicParenR"/>
            </a:pPr>
            <a:r>
              <a:rPr lang="ro-RO" sz="2400"/>
              <a:t>Modele diferite de tranzistor duc la rezultate diferite.</a:t>
            </a:r>
          </a:p>
          <a:p>
            <a:pPr marL="457200" indent="-457200">
              <a:buFont typeface="+mj-lt"/>
              <a:buAutoNum type="arabicParenR"/>
            </a:pPr>
            <a:r>
              <a:rPr lang="ro-RO" sz="2400"/>
              <a:t>La fel se întâmplă şi în practică: pot fi tranzistoare chiar de același tip (au aceeași denumire) dar au parametri diferiți (factorul de amplificare în curent </a:t>
            </a:r>
            <a:r>
              <a:rPr lang="ro-RO" sz="2400">
                <a:sym typeface="Symbol" pitchFamily="18" charset="2"/>
              </a:rPr>
              <a:t></a:t>
            </a:r>
            <a:r>
              <a:rPr lang="ro-RO" sz="2400"/>
              <a:t>, în special).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27BA24-5E7C-4B59-B206-6972DB4005E7}" type="datetime1">
              <a:rPr lang="en-US" smtClean="0"/>
              <a:t>11/11/2020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62C5CC-6EAD-4ED8-81B5-362A86CF2C9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02671"/>
              </p:ext>
            </p:extLst>
          </p:nvPr>
        </p:nvGraphicFramePr>
        <p:xfrm>
          <a:off x="2438400" y="2329225"/>
          <a:ext cx="7315199" cy="1629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035"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latin typeface="+mn-lt"/>
                        </a:rPr>
                        <a:t>Caz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n-lt"/>
                        </a:rPr>
                        <a:t>V(2,4)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n-lt"/>
                        </a:rPr>
                        <a:t>V(3,4)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n-lt"/>
                        </a:rPr>
                        <a:t>IB(Q1)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+mn-lt"/>
                        </a:rPr>
                        <a:t>IC(Q1)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52"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en-US" sz="2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7.158E-01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6.272E+00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6.977E-06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1.047E-03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83"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n-US" sz="2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6.486E-01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5.546E+00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7.418E-06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1.180E-03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E803FB-0168-4A0F-A524-B5E38A10C5EC}"/>
              </a:ext>
            </a:extLst>
          </p:cNvPr>
          <p:cNvSpPr txBox="1"/>
          <p:nvPr/>
        </p:nvSpPr>
        <p:spPr>
          <a:xfrm>
            <a:off x="7676536" y="1223744"/>
            <a:ext cx="367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Cazul</a:t>
            </a:r>
            <a:r>
              <a:rPr lang="ro-RO" sz="1800">
                <a:solidFill>
                  <a:srgbClr val="002060"/>
                </a:solidFill>
              </a:rPr>
              <a:t> 1</a:t>
            </a:r>
            <a:r>
              <a:rPr lang="en-US" sz="1800">
                <a:solidFill>
                  <a:srgbClr val="002060"/>
                </a:solidFill>
              </a:rPr>
              <a:t> – </a:t>
            </a:r>
            <a:r>
              <a:rPr lang="ro-RO" sz="1800">
                <a:solidFill>
                  <a:srgbClr val="002060"/>
                </a:solidFill>
              </a:rPr>
              <a:t>model simplu de tranzistor</a:t>
            </a:r>
            <a:endParaRPr lang="en-US">
              <a:solidFill>
                <a:srgbClr val="002060"/>
              </a:solidFill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C</a:t>
            </a:r>
            <a:r>
              <a:rPr lang="ro-RO" sz="1800">
                <a:solidFill>
                  <a:srgbClr val="002060"/>
                </a:solidFill>
              </a:rPr>
              <a:t>azul 2 – model industrial (2N2222)</a:t>
            </a:r>
          </a:p>
        </p:txBody>
      </p:sp>
    </p:spTree>
    <p:extLst>
      <p:ext uri="{BB962C8B-B14F-4D97-AF65-F5344CB8AC3E}">
        <p14:creationId xmlns:p14="http://schemas.microsoft.com/office/powerpoint/2010/main" val="98534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C21F-A6C6-449E-A110-7487B5F0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TRANZISTOARE BIPOLARE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3569-10F3-416F-B45D-F1F4F5D37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Exemplul 8:</a:t>
            </a:r>
            <a:r>
              <a:rPr lang="en-US" sz="2800"/>
              <a:t> surs</a:t>
            </a:r>
            <a:r>
              <a:rPr lang="ro-RO" sz="2800"/>
              <a:t>ă de curent constant realizată cu tranzistoare pnp</a:t>
            </a:r>
            <a:endParaRPr lang="en-US" sz="28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23C7-97C9-4DE1-989B-03D9337A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503-21BB-4156-8754-C690443F5C75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12C7E-1E84-45D9-91FB-B18E4118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228E0-B6D1-4244-9452-5026356C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54</a:t>
            </a:fld>
            <a:endParaRPr lang="ro-RO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60754E5-3639-4A42-B85D-AD5FA7AE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84270"/>
            <a:ext cx="347893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686C1644-BA10-4F87-85E7-E42FF0BD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899" y="2324944"/>
            <a:ext cx="482176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2000"/>
              <a:t>Descrierea tranzistoarelor TB:</a:t>
            </a:r>
          </a:p>
          <a:p>
            <a:pPr>
              <a:buFont typeface="Arial" charset="0"/>
              <a:buChar char="•"/>
            </a:pPr>
            <a:r>
              <a:rPr lang="ro-RO" sz="2000"/>
              <a:t>  cu instrucțiunea </a:t>
            </a:r>
            <a:r>
              <a:rPr lang="ro-RO" sz="2000" b="1">
                <a:solidFill>
                  <a:srgbClr val="FF0000"/>
                </a:solidFill>
              </a:rPr>
              <a:t>.model</a:t>
            </a:r>
          </a:p>
          <a:p>
            <a:r>
              <a:rPr lang="ro-RO" sz="2000"/>
              <a:t>Q1     2     2     1     TBP</a:t>
            </a:r>
          </a:p>
          <a:p>
            <a:r>
              <a:rPr lang="ro-RO" sz="2000"/>
              <a:t>Q2     3     2     1     TBP</a:t>
            </a:r>
          </a:p>
          <a:p>
            <a:r>
              <a:rPr lang="ro-RO" sz="2000"/>
              <a:t>.model     TBP     PNP(IS=12E-14  BF=200)</a:t>
            </a:r>
            <a:endParaRPr lang="en-US" sz="2000"/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ro-RO" sz="2000"/>
              <a:t>  cu instrucțiunea </a:t>
            </a:r>
            <a:r>
              <a:rPr lang="ro-RO" sz="2000" b="1">
                <a:solidFill>
                  <a:srgbClr val="FF0000"/>
                </a:solidFill>
              </a:rPr>
              <a:t>.LIB</a:t>
            </a:r>
          </a:p>
          <a:p>
            <a:r>
              <a:rPr lang="ro-RO" sz="2000"/>
              <a:t>Q1     2     2     1     </a:t>
            </a:r>
            <a:r>
              <a:rPr lang="en-US" sz="2000"/>
              <a:t>Q2N2907A</a:t>
            </a:r>
            <a:endParaRPr lang="ro-RO" sz="2000"/>
          </a:p>
          <a:p>
            <a:r>
              <a:rPr lang="ro-RO" sz="2000"/>
              <a:t>Q2     3     2     1 </a:t>
            </a:r>
            <a:r>
              <a:rPr lang="en-US" sz="2000"/>
              <a:t>Q2N2907A</a:t>
            </a:r>
          </a:p>
          <a:p>
            <a:r>
              <a:rPr lang="ro-RO" sz="2000"/>
              <a:t>.LIB     C</a:t>
            </a:r>
            <a:r>
              <a:rPr lang="en-US" sz="2000"/>
              <a:t>:\PSPICE\bipolar.lib</a:t>
            </a:r>
            <a:endParaRPr lang="ro-RO" sz="2000"/>
          </a:p>
          <a:p>
            <a:r>
              <a:rPr lang="ro-RO" sz="2000"/>
              <a:t>*.LIB	EVAL.LIB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58116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TRANZISTOARE BIPOLARE</a:t>
            </a:r>
            <a:endParaRPr lang="en-US" sz="28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>
              <a:defRPr/>
            </a:pPr>
            <a:r>
              <a:rPr lang="ro-RO" sz="2400">
                <a:solidFill>
                  <a:srgbClr val="002060"/>
                </a:solidFill>
              </a:rPr>
              <a:t>Determinarea curentului generat de sursa de curent pentru (1) modelul simplu de tranzistor și (2) modelul industrial (2N2907A):</a:t>
            </a:r>
          </a:p>
          <a:p>
            <a:pPr marL="457200" indent="-457200">
              <a:buNone/>
              <a:defRPr/>
            </a:pPr>
            <a:endParaRPr lang="ro-RO" sz="1400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generator de curent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Rref	2	0	5.7k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Rs	3	0	1k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Q1	2	2	1	TBP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Q2	3	2	1	TBP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.model TBP PNP(IS=12E-14  BF=200)</a:t>
            </a:r>
            <a:endParaRPr lang="en-US" sz="1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*Q1	2	2	1	Q2N2907A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*Q2	3	2	1	Q2N2907A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*.LIB	EVAL.LIB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Vcc	1	0	DC	12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.DC	Vcc	12	12	1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.PRINT DC I(Rs)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1800">
                <a:solidFill>
                  <a:srgbClr val="002060"/>
                </a:solidFill>
              </a:rPr>
              <a:t>.END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DF98C1-A737-4428-A909-B35490AD165C}" type="datetime1">
              <a:rPr lang="en-US" smtClean="0"/>
              <a:t>11/11/2020</a:t>
            </a:fld>
            <a:endParaRPr lang="en-US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736942-FC1C-430B-9C30-5010D12EF4E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61004"/>
              </p:ext>
            </p:extLst>
          </p:nvPr>
        </p:nvGraphicFramePr>
        <p:xfrm>
          <a:off x="8305800" y="3422651"/>
          <a:ext cx="2895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latin typeface="+mn-lt"/>
                        </a:rPr>
                        <a:t>Caz</a:t>
                      </a:r>
                      <a:endParaRPr lang="en-US" sz="24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latin typeface="+mn-lt"/>
                        </a:rPr>
                        <a:t>I(Rs)</a:t>
                      </a:r>
                      <a:endParaRPr lang="en-US" sz="24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1.979E-03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n-US" sz="2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2.112E-03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53400" y="2862264"/>
            <a:ext cx="137160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</a:t>
            </a:r>
            <a:r>
              <a:rPr lang="ro-RO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/>
          </a:p>
        </p:txBody>
      </p:sp>
      <p:pic>
        <p:nvPicPr>
          <p:cNvPr id="55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1052" y="3378201"/>
            <a:ext cx="28823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168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n-US" sz="3200" b="1">
                <a:latin typeface="+mn-lt"/>
              </a:rPr>
              <a:t>TEC-J</a:t>
            </a:r>
            <a:endParaRPr lang="en-US" sz="2800" b="1">
              <a:latin typeface="+mn-lt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>
              <a:buNone/>
              <a:defRPr/>
            </a:pP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</a:t>
            </a:r>
            <a:r>
              <a:rPr lang="en-US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   nD   nG   nS    MODEL_nume</a:t>
            </a:r>
            <a:endParaRPr lang="ro-RO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365760" indent="-256032" algn="just">
              <a:buNone/>
              <a:defRPr/>
            </a:pPr>
            <a:r>
              <a:rPr lang="ro-RO" sz="2400">
                <a:solidFill>
                  <a:srgbClr val="0070C0"/>
                </a:solidFill>
              </a:rPr>
              <a:t>Observații:</a:t>
            </a:r>
          </a:p>
          <a:p>
            <a:pPr marL="365760" indent="-256032" algn="just">
              <a:buNone/>
              <a:defRPr/>
            </a:pPr>
            <a:r>
              <a:rPr lang="ro-RO" sz="2400">
                <a:solidFill>
                  <a:srgbClr val="0070C0"/>
                </a:solidFill>
              </a:rPr>
              <a:t>	Numele modelului (</a:t>
            </a:r>
            <a:r>
              <a:rPr lang="ro-RO" sz="2400" i="1">
                <a:solidFill>
                  <a:srgbClr val="0070C0"/>
                </a:solidFill>
              </a:rPr>
              <a:t>MODEL_nume</a:t>
            </a:r>
            <a:r>
              <a:rPr lang="ro-RO" sz="2400">
                <a:solidFill>
                  <a:srgbClr val="0070C0"/>
                </a:solidFill>
              </a:rPr>
              <a:t>) se poate specifica prin declarațiile:</a:t>
            </a:r>
          </a:p>
          <a:p>
            <a:pPr marL="365760" indent="-256032" algn="just">
              <a:buNone/>
              <a:defRPr/>
            </a:pPr>
            <a:r>
              <a:rPr lang="ro-RO" sz="2400" b="1">
                <a:solidFill>
                  <a:srgbClr val="0070C0"/>
                </a:solidFill>
              </a:rPr>
              <a:t>	.MODEL </a:t>
            </a:r>
            <a:r>
              <a:rPr lang="ro-RO" sz="2400">
                <a:solidFill>
                  <a:srgbClr val="0070C0"/>
                </a:solidFill>
              </a:rPr>
              <a:t>– descrierea modelului</a:t>
            </a:r>
          </a:p>
          <a:p>
            <a:pPr marL="365760" indent="-256032" algn="just">
              <a:buNone/>
              <a:defRPr/>
            </a:pPr>
            <a:r>
              <a:rPr lang="ro-RO" sz="2400" b="1">
                <a:solidFill>
                  <a:srgbClr val="0070C0"/>
                </a:solidFill>
              </a:rPr>
              <a:t>	.LIB </a:t>
            </a:r>
            <a:r>
              <a:rPr lang="ro-RO" sz="2400">
                <a:solidFill>
                  <a:srgbClr val="0070C0"/>
                </a:solidFill>
              </a:rPr>
              <a:t>– căutarea modelului într-o bibliotecă de modele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43B2AA-A46F-4632-8F54-074643BF4010}" type="datetime1">
              <a:rPr lang="en-US" smtClean="0"/>
              <a:t>11/11/2020</a:t>
            </a:fld>
            <a:endParaRPr 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315B38-DC27-4ED5-90E8-7930A7CFC4F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6326" name="Picture 2" descr="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04976"/>
            <a:ext cx="4076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1" y="1600200"/>
            <a:ext cx="35877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890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6680-16CD-410D-A823-FCEE2112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TEC-J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3117-478C-4DE3-A5E6-D482B69F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Parametrii modelului de TEC-J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9789-2228-434C-AAF4-F2922C8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503-21BB-4156-8754-C690443F5C75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01F3-2C92-4B1D-B341-744B2B71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15B0-B689-4815-9098-1DCB3F66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57</a:t>
            </a:fld>
            <a:endParaRPr lang="ro-RO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0D61B6-4010-4CD7-8337-E40FB1B2A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22978"/>
              </p:ext>
            </p:extLst>
          </p:nvPr>
        </p:nvGraphicFramePr>
        <p:xfrm>
          <a:off x="1514168" y="2497134"/>
          <a:ext cx="8925232" cy="337026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75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Numele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Unități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Valoarea predefinită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VTO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Tensiunea de prag (pinch-off voltage)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BETA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 de transconductanță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AV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LAMBDA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 de modulație a lungimii canalului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din drenă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din sursă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CGS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joncțiunii GS la polarizare nulă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CGD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joncțiunii GD la polarizare nulă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Diferența internă de potențial a joncțiunii grilei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Curentul de saturația a joncțiunii grilei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43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TEC-J</a:t>
            </a:r>
            <a:endParaRPr lang="en-US" sz="2800"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77348" y="1623219"/>
            <a:ext cx="10376452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/>
              <a:t>Exemplul 9: </a:t>
            </a:r>
            <a:r>
              <a:rPr lang="en-US"/>
              <a:t>amplificator de semnal mic cu TEC-J, </a:t>
            </a:r>
            <a:r>
              <a:rPr lang="ro-RO"/>
              <a:t>cu </a:t>
            </a:r>
            <a:r>
              <a:rPr lang="en-US"/>
              <a:t>canal n</a:t>
            </a:r>
            <a:r>
              <a:rPr lang="ro-RO"/>
              <a:t>: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 sz="240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400">
                <a:solidFill>
                  <a:srgbClr val="0070C0"/>
                </a:solidFill>
              </a:rPr>
              <a:t>Observa</a:t>
            </a:r>
            <a:r>
              <a:rPr lang="ro-RO" sz="2400">
                <a:solidFill>
                  <a:srgbClr val="0070C0"/>
                </a:solidFill>
              </a:rPr>
              <a:t>ție: La TEC-J cu canal p, în descrierea modelului apare PJF în loc de NJF.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89C384-476C-4B57-A580-9FED3B3A7741}" type="datetime1">
              <a:rPr lang="en-US" smtClean="0"/>
              <a:t>11/11/2020</a:t>
            </a:fld>
            <a:endParaRPr lang="en-US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7875C6-91A6-4023-99C3-73F1E76813D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314" y="2366037"/>
            <a:ext cx="4267200" cy="300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5993028" y="2249883"/>
            <a:ext cx="50316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Descrierea TEC-J:</a:t>
            </a:r>
          </a:p>
          <a:p>
            <a:pPr>
              <a:buFont typeface="Arial" charset="0"/>
              <a:buChar char="•"/>
            </a:pPr>
            <a:r>
              <a:rPr lang="ro-RO" sz="2400"/>
              <a:t> Cu instrucțiunea </a:t>
            </a:r>
            <a:r>
              <a:rPr lang="ro-RO" sz="2400" b="1">
                <a:solidFill>
                  <a:srgbClr val="FF0000"/>
                </a:solidFill>
              </a:rPr>
              <a:t>.model</a:t>
            </a:r>
            <a:endParaRPr lang="en-US" sz="2400" b="1">
              <a:solidFill>
                <a:srgbClr val="FF0000"/>
              </a:solidFill>
            </a:endParaRPr>
          </a:p>
          <a:p>
            <a:r>
              <a:rPr lang="en-US" sz="2400"/>
              <a:t>J1     2     1     3     TEC-J-n</a:t>
            </a:r>
          </a:p>
          <a:p>
            <a:r>
              <a:rPr lang="en-US" sz="2400"/>
              <a:t>.model     TEC-J-n     NJF(VTO=-4)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ro-RO" sz="2400"/>
              <a:t> </a:t>
            </a:r>
            <a:r>
              <a:rPr lang="en-US" sz="2400"/>
              <a:t>Sau utiliz</a:t>
            </a:r>
            <a:r>
              <a:rPr lang="ro-RO" sz="2400"/>
              <a:t>â</a:t>
            </a:r>
            <a:r>
              <a:rPr lang="en-US" sz="2400"/>
              <a:t>nd instruc</a:t>
            </a:r>
            <a:r>
              <a:rPr lang="ro-RO" sz="2400"/>
              <a:t>ț</a:t>
            </a:r>
            <a:r>
              <a:rPr lang="en-US" sz="2400"/>
              <a:t>iunea </a:t>
            </a:r>
            <a:r>
              <a:rPr lang="ro-RO" sz="2400" b="1">
                <a:solidFill>
                  <a:srgbClr val="FF0000"/>
                </a:solidFill>
              </a:rPr>
              <a:t>.LIB</a:t>
            </a:r>
          </a:p>
          <a:p>
            <a:r>
              <a:rPr lang="en-US" sz="2400"/>
              <a:t>J1     2     1     3     J2N3819</a:t>
            </a:r>
          </a:p>
          <a:p>
            <a:r>
              <a:rPr lang="ro-RO" sz="2400"/>
              <a:t>.LIB     C:</a:t>
            </a:r>
            <a:r>
              <a:rPr lang="en-US" sz="2400"/>
              <a:t>\PSPICE\tec-j.lib</a:t>
            </a:r>
          </a:p>
        </p:txBody>
      </p:sp>
    </p:spTree>
    <p:extLst>
      <p:ext uri="{BB962C8B-B14F-4D97-AF65-F5344CB8AC3E}">
        <p14:creationId xmlns:p14="http://schemas.microsoft.com/office/powerpoint/2010/main" val="647235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TEC-J</a:t>
            </a:r>
            <a:endParaRPr lang="en-US" sz="2800">
              <a:latin typeface="+mn-lt"/>
            </a:endParaRPr>
          </a:p>
        </p:txBody>
      </p:sp>
      <p:sp>
        <p:nvSpPr>
          <p:cNvPr id="5939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ro-RO" sz="3100" b="1">
                <a:solidFill>
                  <a:srgbClr val="002060"/>
                </a:solidFill>
              </a:rPr>
              <a:t>Determinarea PSF-ului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PSF-ul TEC-J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R1	3	0	2k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R2	1	0	1MEG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R3	4	2	10K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J1	2	1	3	TEC-J-n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.model	TEC-J-n	NJF(VTO=-4)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*J1	2	1	3	J2N3819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*.LIB	EVAL.LIB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Vdd	4	0	DC	12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.DC	Vdd	12	12	1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.PRINT DC ID(J1) IS(J1) V(1,3) V(2,3)</a:t>
            </a:r>
          </a:p>
          <a:p>
            <a:pPr eaLnBrk="1" hangingPunct="1">
              <a:buFontTx/>
              <a:buNone/>
            </a:pPr>
            <a:r>
              <a:rPr lang="en-US" sz="2300">
                <a:solidFill>
                  <a:srgbClr val="002060"/>
                </a:solidFill>
              </a:rPr>
              <a:t>.END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3C37E8-BE69-46D3-AB95-6C562B3C94D6}" type="datetime1">
              <a:rPr lang="en-US" smtClean="0"/>
              <a:t>11/11/2020</a:t>
            </a:fld>
            <a:endParaRPr lang="en-US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723074-E2D5-4592-9606-C2466598773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925" y="2541104"/>
            <a:ext cx="38982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99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o-RO" b="1"/>
              <a:t>Editarea numelui pentru simbolul de masă</a:t>
            </a:r>
            <a:endParaRPr lang="en-US" b="1"/>
          </a:p>
          <a:p>
            <a:pPr>
              <a:defRPr/>
            </a:pPr>
            <a:r>
              <a:rPr lang="ro-RO"/>
              <a:t>Exemplu: în </a:t>
            </a:r>
            <a:r>
              <a:rPr lang="ro-RO">
                <a:solidFill>
                  <a:srgbClr val="0070C0"/>
                </a:solidFill>
              </a:rPr>
              <a:t>OrCAD Capture</a:t>
            </a:r>
            <a:r>
              <a:rPr lang="ro-RO"/>
              <a:t> s-a ales simbolul de masă</a:t>
            </a:r>
            <a:endParaRPr lang="en-US"/>
          </a:p>
          <a:p>
            <a:pPr marL="0" indent="0">
              <a:buNone/>
              <a:defRPr/>
            </a:pPr>
            <a:r>
              <a:rPr lang="en-US"/>
              <a:t>                                                  </a:t>
            </a:r>
            <a:r>
              <a:rPr lang="ro-RO"/>
              <a:t>sau</a:t>
            </a:r>
          </a:p>
          <a:p>
            <a:pPr marL="365760" indent="-256032" algn="just">
              <a:buNone/>
              <a:defRPr/>
            </a:pPr>
            <a:r>
              <a:rPr lang="ro-RO"/>
              <a:t>		          </a:t>
            </a:r>
            <a:r>
              <a:rPr lang="ro-RO" sz="2400">
                <a:solidFill>
                  <a:srgbClr val="C00000"/>
                </a:solidFill>
              </a:rPr>
              <a:t>nume: GND</a:t>
            </a:r>
            <a:r>
              <a:rPr lang="ro-RO" sz="2400">
                <a:solidFill>
                  <a:srgbClr val="0070C0"/>
                </a:solidFill>
              </a:rPr>
              <a:t>	                </a:t>
            </a:r>
            <a:r>
              <a:rPr lang="ro-RO" sz="2400">
                <a:solidFill>
                  <a:srgbClr val="C00000"/>
                </a:solidFill>
              </a:rPr>
              <a:t>nume: GND_EARTH</a:t>
            </a:r>
            <a:endParaRPr lang="ro-RO">
              <a:solidFill>
                <a:srgbClr val="C00000"/>
              </a:solidFill>
            </a:endParaRPr>
          </a:p>
          <a:p>
            <a:pPr>
              <a:defRPr/>
            </a:pPr>
            <a:r>
              <a:rPr lang="ro-RO"/>
              <a:t>Editarea presupune parcurgerea următorilor paşi: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400"/>
              <a:t>Dublu clic pe simbol</a:t>
            </a:r>
            <a:r>
              <a:rPr lang="en-US" sz="2400"/>
              <a:t>. </a:t>
            </a:r>
            <a:r>
              <a:rPr lang="ro-RO" sz="2400"/>
              <a:t>Se deschide fereastra de </a:t>
            </a:r>
            <a:r>
              <a:rPr lang="ro-RO" sz="2400">
                <a:solidFill>
                  <a:srgbClr val="0070C0"/>
                </a:solidFill>
              </a:rPr>
              <a:t>Property Editor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400"/>
              <a:t>Se modifică în coloana </a:t>
            </a:r>
            <a:r>
              <a:rPr lang="ro-RO" sz="2400">
                <a:solidFill>
                  <a:srgbClr val="0070C0"/>
                </a:solidFill>
              </a:rPr>
              <a:t>Name</a:t>
            </a:r>
            <a:r>
              <a:rPr lang="ro-RO" sz="2400"/>
              <a:t> numele din </a:t>
            </a:r>
            <a:r>
              <a:rPr lang="ro-RO" sz="2400" b="1">
                <a:solidFill>
                  <a:srgbClr val="C00000"/>
                </a:solidFill>
              </a:rPr>
              <a:t>GND</a:t>
            </a:r>
            <a:r>
              <a:rPr lang="ro-RO" sz="2400"/>
              <a:t> sau </a:t>
            </a:r>
            <a:r>
              <a:rPr lang="ro-RO" sz="2400" b="1">
                <a:solidFill>
                  <a:srgbClr val="C00000"/>
                </a:solidFill>
              </a:rPr>
              <a:t>GND_EARTH</a:t>
            </a:r>
            <a:r>
              <a:rPr lang="ro-RO" sz="2400"/>
              <a:t> în </a:t>
            </a:r>
            <a:r>
              <a:rPr lang="ro-RO" sz="2400" b="1">
                <a:solidFill>
                  <a:srgbClr val="FF0000"/>
                </a:solidFill>
              </a:rPr>
              <a:t>0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400"/>
              <a:t>Clic pe meniul </a:t>
            </a:r>
            <a:r>
              <a:rPr lang="ro-RO" sz="2400">
                <a:solidFill>
                  <a:srgbClr val="0070C0"/>
                </a:solidFill>
              </a:rPr>
              <a:t>Display</a:t>
            </a:r>
            <a:r>
              <a:rPr lang="ro-RO" sz="2400"/>
              <a:t> din fereastra </a:t>
            </a:r>
            <a:r>
              <a:rPr lang="ro-RO" sz="2400">
                <a:solidFill>
                  <a:srgbClr val="0070C0"/>
                </a:solidFill>
              </a:rPr>
              <a:t>Property Editor</a:t>
            </a:r>
            <a:r>
              <a:rPr lang="ro-RO" sz="2400"/>
              <a:t> şi în fereastra </a:t>
            </a:r>
            <a:r>
              <a:rPr lang="ro-RO" sz="2400">
                <a:solidFill>
                  <a:srgbClr val="0070C0"/>
                </a:solidFill>
              </a:rPr>
              <a:t>Display Properties</a:t>
            </a:r>
            <a:r>
              <a:rPr lang="ro-RO" sz="2400"/>
              <a:t> care se deschide se selectează </a:t>
            </a:r>
            <a:r>
              <a:rPr lang="ro-RO" sz="2400">
                <a:solidFill>
                  <a:srgbClr val="0070C0"/>
                </a:solidFill>
              </a:rPr>
              <a:t>Value Only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126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DADC77-19BD-42B0-9EE6-8211183067A9}" type="datetime1">
              <a:rPr lang="en-US" smtClean="0"/>
              <a:t>11/11/2020</a:t>
            </a:fld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30FDC3-2322-481B-9622-7E0AAABB6E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148" y="2765323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774" y="2717084"/>
            <a:ext cx="1371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0412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TEC-J</a:t>
            </a:r>
            <a:endParaRPr lang="en-US" sz="2800">
              <a:latin typeface="+mn-lt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o-RO" sz="3000" b="1">
                <a:solidFill>
                  <a:srgbClr val="0070C0"/>
                </a:solidFill>
              </a:rPr>
              <a:t>Rezultate</a:t>
            </a:r>
          </a:p>
          <a:p>
            <a:pPr marL="365760" indent="-256032"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ro-RO" sz="2000" b="1">
              <a:solidFill>
                <a:srgbClr val="002060"/>
              </a:solidFill>
              <a:latin typeface="UT Sans" panose="00000500000000000000" pitchFamily="50" charset="0"/>
            </a:endParaRPr>
          </a:p>
          <a:p>
            <a:pPr marL="230400" indent="-230400">
              <a:defRPr/>
            </a:pPr>
            <a:r>
              <a:rPr lang="ro-RO" sz="2400" b="1"/>
              <a:t>Observații:</a:t>
            </a:r>
          </a:p>
          <a:p>
            <a:pPr marL="365760" indent="-256032">
              <a:buFontTx/>
              <a:buAutoNum type="arabicPeriod"/>
              <a:defRPr/>
            </a:pPr>
            <a:r>
              <a:rPr lang="ro-RO" sz="2400"/>
              <a:t>Curentul de sursă </a:t>
            </a:r>
            <a:r>
              <a:rPr lang="ro-RO" sz="2400" b="1"/>
              <a:t>IS</a:t>
            </a:r>
            <a:r>
              <a:rPr lang="ro-RO" sz="2400"/>
              <a:t> este raportat cu semnul minus deoarece se consideră că sensul pozitiv intră în tranzistor iar în circuit sensul curentului de sursă este invers</a:t>
            </a:r>
            <a:r>
              <a:rPr lang="en-US" sz="2400"/>
              <a:t>;</a:t>
            </a:r>
            <a:endParaRPr lang="ro-RO" sz="2400"/>
          </a:p>
          <a:p>
            <a:pPr marL="365760" indent="-256032">
              <a:buFontTx/>
              <a:buAutoNum type="arabicPeriod"/>
              <a:defRPr/>
            </a:pPr>
            <a:r>
              <a:rPr lang="ro-RO" sz="2400"/>
              <a:t>Curentul de drenă </a:t>
            </a:r>
            <a:r>
              <a:rPr lang="ro-RO" sz="2400" b="1"/>
              <a:t>ID=</a:t>
            </a:r>
            <a:r>
              <a:rPr lang="en-US" sz="2400" b="1"/>
              <a:t>|</a:t>
            </a:r>
            <a:r>
              <a:rPr lang="ro-RO" sz="2400" b="1"/>
              <a:t>IS</a:t>
            </a:r>
            <a:r>
              <a:rPr lang="en-US" sz="2400" b="1"/>
              <a:t>|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E89FD1-23C8-454E-9F6A-CD8A247BE038}" type="datetime1">
              <a:rPr lang="en-US" smtClean="0"/>
              <a:t>11/11/2020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291313-F628-424C-8891-EBB7E718A43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49403"/>
              </p:ext>
            </p:extLst>
          </p:nvPr>
        </p:nvGraphicFramePr>
        <p:xfrm>
          <a:off x="1752600" y="2363018"/>
          <a:ext cx="8686799" cy="1606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143"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latin typeface="+mn-lt"/>
                        </a:rPr>
                        <a:t>Caz</a:t>
                      </a:r>
                      <a:endParaRPr lang="en-US" sz="24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ID(J1)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IS(J1)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latin typeface="+mn-lt"/>
                        </a:rPr>
                        <a:t>V</a:t>
                      </a:r>
                      <a:r>
                        <a:rPr lang="ro-RO" sz="2400" baseline="-25000">
                          <a:latin typeface="+mn-lt"/>
                        </a:rPr>
                        <a:t>GS</a:t>
                      </a:r>
                      <a:r>
                        <a:rPr lang="ro-RO" sz="2400">
                          <a:latin typeface="+mn-lt"/>
                        </a:rPr>
                        <a:t>=</a:t>
                      </a:r>
                      <a:r>
                        <a:rPr lang="en-US" sz="2400">
                          <a:latin typeface="+mn-lt"/>
                        </a:rPr>
                        <a:t>V(1,3)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>
                          <a:latin typeface="+mn-lt"/>
                        </a:rPr>
                        <a:t>V</a:t>
                      </a:r>
                      <a:r>
                        <a:rPr lang="ro-RO" sz="2400" baseline="-25000">
                          <a:latin typeface="+mn-lt"/>
                        </a:rPr>
                        <a:t>DS</a:t>
                      </a:r>
                      <a:r>
                        <a:rPr lang="ro-RO" sz="2400">
                          <a:latin typeface="+mn-lt"/>
                        </a:rPr>
                        <a:t>=</a:t>
                      </a:r>
                      <a:r>
                        <a:rPr lang="en-US" sz="2400">
                          <a:latin typeface="+mn-lt"/>
                        </a:rPr>
                        <a:t>V(2,3)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12"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en-US" sz="2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6.883E-04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-6.883E-04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-1.377E+00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3.741E+00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94"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n-US" sz="2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9.635E-04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-9.635E-04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-1.928E+00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+mn-lt"/>
                        </a:rPr>
                        <a:t>4.335E-01</a:t>
                      </a:r>
                      <a:endParaRPr lang="en-US" sz="24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6279" y="27911"/>
            <a:ext cx="3263551" cy="229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1509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TEC-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MOS</a:t>
            </a:r>
            <a:endParaRPr lang="en-US" sz="2800">
              <a:latin typeface="+mn-lt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>
              <a:buNone/>
              <a:defRPr/>
            </a:pPr>
            <a:endParaRPr lang="ro-RO" b="1"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endParaRPr lang="ro-RO" sz="2000" b="1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365760" indent="-256032" algn="ctr">
              <a:buNone/>
              <a:defRPr/>
            </a:pPr>
            <a:r>
              <a:rPr lang="en-US" sz="3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</a:t>
            </a:r>
            <a:r>
              <a:rPr lang="en-US" sz="30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   nD   nG   nS    nB   MODEL_nume</a:t>
            </a:r>
            <a:r>
              <a:rPr lang="ro-RO" sz="30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sz="30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&lt;</a:t>
            </a:r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L=</a:t>
            </a:r>
            <a:r>
              <a:rPr lang="en-US" sz="30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L&lt;</a:t>
            </a:r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W=</a:t>
            </a:r>
            <a:r>
              <a:rPr lang="en-US" sz="30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W…&gt;&gt;</a:t>
            </a:r>
            <a:endParaRPr lang="ro-RO" sz="3000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365760" indent="-256032" algn="just">
              <a:buNone/>
              <a:defRPr/>
            </a:pPr>
            <a:r>
              <a:rPr lang="ro-RO" sz="2400" b="1"/>
              <a:t>Observații:</a:t>
            </a:r>
          </a:p>
          <a:p>
            <a:pPr marL="365760" indent="-256032" algn="just">
              <a:buNone/>
              <a:defRPr/>
            </a:pPr>
            <a:r>
              <a:rPr lang="ro-RO" sz="2400"/>
              <a:t>	Numele modelului (</a:t>
            </a:r>
            <a:r>
              <a:rPr lang="ro-RO" sz="2400" i="1"/>
              <a:t>MODEL_nume</a:t>
            </a:r>
            <a:r>
              <a:rPr lang="ro-RO" sz="2400"/>
              <a:t>) se poate specifica prin declarațiile:</a:t>
            </a:r>
          </a:p>
          <a:p>
            <a:pPr marL="365760" indent="-256032" algn="just">
              <a:buNone/>
              <a:defRPr/>
            </a:pPr>
            <a:r>
              <a:rPr lang="ro-RO" sz="2400" b="1"/>
              <a:t>	.MODEL </a:t>
            </a:r>
            <a:r>
              <a:rPr lang="ro-RO" sz="2400"/>
              <a:t>– descrierea modelului</a:t>
            </a:r>
          </a:p>
          <a:p>
            <a:pPr marL="365760" indent="-256032" algn="just">
              <a:buNone/>
              <a:defRPr/>
            </a:pPr>
            <a:r>
              <a:rPr lang="ro-RO" sz="2400" b="1"/>
              <a:t>	.LIB </a:t>
            </a:r>
            <a:r>
              <a:rPr lang="ro-RO" sz="2400"/>
              <a:t>– căutarea modelului într-o bibliotecă de modele</a:t>
            </a:r>
            <a:endParaRPr lang="en-US" sz="2400"/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734D23-BB33-43B0-8C4D-F7058ED932E5}" type="datetime1">
              <a:rPr lang="en-US" smtClean="0"/>
              <a:t>11/11/2020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5A896-2D70-49EE-AC81-A8A3AB9F179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61446" name="Picture 2" descr="3-10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3" descr="3-10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752600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181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TEC-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MOS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24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eaLnBrk="1" hangingPunct="1">
              <a:buFontTx/>
              <a:buNone/>
            </a:pPr>
            <a:endParaRPr lang="ro-RO" b="1"/>
          </a:p>
          <a:p>
            <a:pPr algn="ctr" eaLnBrk="1" hangingPunct="1">
              <a:buFontTx/>
              <a:buNone/>
            </a:pPr>
            <a:endParaRPr lang="ro-RO" sz="2000" b="1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endParaRPr lang="ro-RO" sz="2000" b="1">
              <a:solidFill>
                <a:srgbClr val="7030A0"/>
              </a:solidFill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94B884-C29E-4B52-BA69-08A61B037ED9}" type="datetime1">
              <a:rPr lang="en-US" smtClean="0"/>
              <a:t>11/11/2020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73BE26-E163-4323-82BA-9C3E9E5A68F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2470" name="Picture 2" descr="3-10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687" y="1943894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3" descr="3-10-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058" y="1943894"/>
            <a:ext cx="3487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4180681"/>
            <a:ext cx="3238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656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48D-6CAD-4662-8AF7-8575B72D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TEC-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MOS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F8CE-D938-4D49-A2B4-ADD11C82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b="1">
                <a:solidFill>
                  <a:srgbClr val="0070C0"/>
                </a:solidFill>
              </a:rPr>
              <a:t>Parametrii modelului de TECMOS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0DDB-2CDB-47D2-89FB-D5049F62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503-21BB-4156-8754-C690443F5C75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8306-13C5-4FD7-BA94-9E32ACD9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D73A-E1C2-4E4B-9CF5-2978BF27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63</a:t>
            </a:fld>
            <a:endParaRPr lang="ro-RO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753B20-1B96-4C5D-A8D3-511127D36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54510"/>
              </p:ext>
            </p:extLst>
          </p:nvPr>
        </p:nvGraphicFramePr>
        <p:xfrm>
          <a:off x="978309" y="2366703"/>
          <a:ext cx="10235381" cy="398964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3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Numele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Unități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Valoarea predefinită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VTO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Tensiunea de prag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KP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 de transconductanță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AV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2x10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GAMMA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Factorul de substrat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1/2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PHI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Potențialul de suprafață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0,6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LAMBDA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 de modulație a lungimii canalului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din drenă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serie din sursă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RSH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Rezistența pe pătrat a difuziilor D/S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</a:t>
                      </a: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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CBD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joncțiunii BD la polarizare nulă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CBS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joncțiunii BS la polarizare nulă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CJ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de fund a joncțiunii D/S la polarizare nulă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710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D6AB-BDF4-4BB2-ACA8-0F245C77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TEC-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MOS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DF1C-0624-426C-A6D0-C49CFAFC8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b="1">
                <a:solidFill>
                  <a:srgbClr val="0070C0"/>
                </a:solidFill>
              </a:rPr>
              <a:t>Parametrii modelului de TECMOS</a:t>
            </a:r>
            <a:r>
              <a:rPr lang="ro-RO" sz="2800">
                <a:solidFill>
                  <a:srgbClr val="0070C0"/>
                </a:solidFill>
              </a:rPr>
              <a:t> (continuare)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ECDD2-4429-4B06-BC1C-950D3DAF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503-21BB-4156-8754-C690443F5C75}" type="datetime1">
              <a:rPr lang="en-US" smtClean="0"/>
              <a:t>11/11/2020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10E4-8066-4F04-B722-4DA7DA37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CDAA0-DD00-4AA4-A683-007B3DC7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28A-0270-4FC0-8CB4-B6E2A9FD39DA}" type="slidenum">
              <a:rPr lang="ro-RO" smtClean="0"/>
              <a:t>64</a:t>
            </a:fld>
            <a:endParaRPr lang="ro-RO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9A1FFB-A889-45A4-AAA1-F564C6CC5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7125"/>
              </p:ext>
            </p:extLst>
          </p:nvPr>
        </p:nvGraphicFramePr>
        <p:xfrm>
          <a:off x="422787" y="2341561"/>
          <a:ext cx="11346425" cy="40147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5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Numele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Parametrul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Unități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Valoarea predefinită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MJ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„gradare” al joncțiunii de fund DB/SB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0,5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JSW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laterală a joncțiunii DB/SB la polarizare nulă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MJSW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Coeficientul de „gradare” al joncțiunii laterale DB/SB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0,33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PB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Diferența internă de potențial a joncțiunii DB/SB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Curentul de saturație al joncțiunii DB/SB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CGDO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dată de suprapunerea GD, pe unitatea de lățime a canalului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Fm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CGSO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dată de suprapunerea GS, pe unitatea de lățime a canalului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Fm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CGBO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Capacitatea dată de suprapunerea GB, pe unitatea de lungime a canalului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Fm</a:t>
                      </a:r>
                      <a:r>
                        <a:rPr kumimoji="0" lang="ro-RO" sz="2000" u="none" strike="noStrike" cap="none" normalizeH="0" baseline="30000">
                          <a:ln>
                            <a:noFill/>
                          </a:ln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TOX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Grosimea oxidului subțire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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LD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Difuzia laterală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805" marR="6680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058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TEC-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MOS</a:t>
            </a:r>
            <a:endParaRPr lang="en-US" sz="2800">
              <a:latin typeface="+mn-lt"/>
            </a:endParaRPr>
          </a:p>
        </p:txBody>
      </p:sp>
      <p:sp>
        <p:nvSpPr>
          <p:cNvPr id="6553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000" b="1"/>
              <a:t>Exemplul </a:t>
            </a:r>
            <a:r>
              <a:rPr lang="ro-RO" sz="3000" b="1"/>
              <a:t>10</a:t>
            </a:r>
            <a:r>
              <a:rPr lang="en-US" sz="3000" b="1"/>
              <a:t>: </a:t>
            </a:r>
            <a:r>
              <a:rPr lang="en-US" sz="3000"/>
              <a:t>inversor CMOS</a:t>
            </a:r>
            <a:endParaRPr lang="ro-RO" sz="3000"/>
          </a:p>
          <a:p>
            <a:pPr eaLnBrk="1" hangingPunct="1">
              <a:spcBef>
                <a:spcPts val="0"/>
              </a:spcBef>
              <a:buFontTx/>
              <a:buNone/>
            </a:pPr>
            <a:endParaRPr lang="ro-RO" sz="2400">
              <a:solidFill>
                <a:srgbClr val="0070C0"/>
              </a:solidFill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inversor CMOS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R1	</a:t>
            </a:r>
            <a:r>
              <a:rPr lang="ro-RO" sz="2400">
                <a:solidFill>
                  <a:srgbClr val="0070C0"/>
                </a:solidFill>
              </a:rPr>
              <a:t>          </a:t>
            </a:r>
            <a:r>
              <a:rPr lang="en-US" sz="2400">
                <a:solidFill>
                  <a:srgbClr val="0070C0"/>
                </a:solidFill>
              </a:rPr>
              <a:t>2	0	10k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M1	2	1	0	0</a:t>
            </a:r>
            <a:r>
              <a:rPr lang="ro-RO" sz="2400">
                <a:solidFill>
                  <a:srgbClr val="0070C0"/>
                </a:solidFill>
              </a:rPr>
              <a:t>   </a:t>
            </a:r>
            <a:r>
              <a:rPr lang="en-US" sz="2400">
                <a:solidFill>
                  <a:srgbClr val="0070C0"/>
                </a:solidFill>
              </a:rPr>
              <a:t>nMOS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M2	2	1	3	3</a:t>
            </a:r>
            <a:r>
              <a:rPr lang="ro-RO" sz="2400">
                <a:solidFill>
                  <a:srgbClr val="0070C0"/>
                </a:solidFill>
              </a:rPr>
              <a:t>   </a:t>
            </a:r>
            <a:r>
              <a:rPr lang="en-US" sz="2400">
                <a:solidFill>
                  <a:srgbClr val="0070C0"/>
                </a:solidFill>
              </a:rPr>
              <a:t>pMOS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.model	nMOS	nmos(VTO=3)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.model	pMOS	pmos(VTO=-3)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ro-RO" sz="2400">
                <a:solidFill>
                  <a:srgbClr val="0070C0"/>
                </a:solidFill>
              </a:rPr>
              <a:t>1</a:t>
            </a:r>
            <a:r>
              <a:rPr lang="en-US" sz="2400">
                <a:solidFill>
                  <a:srgbClr val="0070C0"/>
                </a:solidFill>
              </a:rPr>
              <a:t>	</a:t>
            </a:r>
            <a:r>
              <a:rPr lang="ro-RO" sz="2400">
                <a:solidFill>
                  <a:srgbClr val="0070C0"/>
                </a:solidFill>
              </a:rPr>
              <a:t>          </a:t>
            </a:r>
            <a:r>
              <a:rPr lang="en-US" sz="2400">
                <a:solidFill>
                  <a:srgbClr val="0070C0"/>
                </a:solidFill>
              </a:rPr>
              <a:t>3	0	DC	12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ro-RO" sz="2400">
                <a:solidFill>
                  <a:srgbClr val="0070C0"/>
                </a:solidFill>
              </a:rPr>
              <a:t>2</a:t>
            </a:r>
            <a:r>
              <a:rPr lang="en-US" sz="2400">
                <a:solidFill>
                  <a:srgbClr val="0070C0"/>
                </a:solidFill>
              </a:rPr>
              <a:t>	</a:t>
            </a:r>
            <a:r>
              <a:rPr lang="ro-RO" sz="2400">
                <a:solidFill>
                  <a:srgbClr val="0070C0"/>
                </a:solidFill>
              </a:rPr>
              <a:t>          </a:t>
            </a:r>
            <a:r>
              <a:rPr lang="en-US" sz="2400">
                <a:solidFill>
                  <a:srgbClr val="0070C0"/>
                </a:solidFill>
              </a:rPr>
              <a:t>1	0	PULSE(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+0 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en-US" sz="2400">
                <a:solidFill>
                  <a:srgbClr val="0070C0"/>
                </a:solidFill>
              </a:rPr>
              <a:t>5 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en-US" sz="2400">
                <a:solidFill>
                  <a:srgbClr val="0070C0"/>
                </a:solidFill>
              </a:rPr>
              <a:t>0 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en-US" sz="2400">
                <a:solidFill>
                  <a:srgbClr val="0070C0"/>
                </a:solidFill>
              </a:rPr>
              <a:t>1n 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en-US" sz="2400">
                <a:solidFill>
                  <a:srgbClr val="0070C0"/>
                </a:solidFill>
              </a:rPr>
              <a:t>1n 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en-US" sz="2400">
                <a:solidFill>
                  <a:srgbClr val="0070C0"/>
                </a:solidFill>
              </a:rPr>
              <a:t>0.5m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en-US" sz="2400">
                <a:solidFill>
                  <a:srgbClr val="0070C0"/>
                </a:solidFill>
              </a:rPr>
              <a:t> 1m)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.TRAN 1e-5 </a:t>
            </a:r>
            <a:r>
              <a:rPr lang="ro-RO" sz="2400">
                <a:solidFill>
                  <a:srgbClr val="0070C0"/>
                </a:solidFill>
              </a:rPr>
              <a:t>3</a:t>
            </a:r>
            <a:r>
              <a:rPr lang="en-US" sz="2400">
                <a:solidFill>
                  <a:srgbClr val="0070C0"/>
                </a:solidFill>
              </a:rPr>
              <a:t>m 0 1e-5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.PROBE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>
                <a:solidFill>
                  <a:srgbClr val="0070C0"/>
                </a:solidFill>
              </a:rPr>
              <a:t>.END</a:t>
            </a:r>
            <a:endParaRPr lang="en-US" sz="4000">
              <a:solidFill>
                <a:srgbClr val="0070C0"/>
              </a:solidFill>
            </a:endParaRPr>
          </a:p>
        </p:txBody>
      </p:sp>
      <p:sp>
        <p:nvSpPr>
          <p:cNvPr id="532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7DF636-DA19-40A5-B9F3-85A75CF3DDE1}" type="datetime1">
              <a:rPr lang="en-US" smtClean="0"/>
              <a:t>11/11/2020</a:t>
            </a:fld>
            <a:endParaRPr lang="en-US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D9999A-1D3D-456B-8344-8D20B7A720E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5542" name="Picture 8"/>
          <p:cNvPicPr>
            <a:picLocks noChangeAspect="1" noChangeArrowheads="1"/>
          </p:cNvPicPr>
          <p:nvPr/>
        </p:nvPicPr>
        <p:blipFill rotWithShape="1">
          <a:blip r:embed="rId2"/>
          <a:srcRect r="8772"/>
          <a:stretch/>
        </p:blipFill>
        <p:spPr bwMode="auto">
          <a:xfrm>
            <a:off x="6705600" y="2362201"/>
            <a:ext cx="3962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2757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Descrierea elementelor de circuit</a:t>
            </a:r>
            <a:br>
              <a:rPr kumimoji="0" lang="ro-RO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TEC-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MOS</a:t>
            </a:r>
            <a:endParaRPr lang="en-US" sz="2800">
              <a:latin typeface="+mn-lt"/>
            </a:endParaRPr>
          </a:p>
        </p:txBody>
      </p:sp>
      <p:sp>
        <p:nvSpPr>
          <p:cNvPr id="665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b="1">
                <a:solidFill>
                  <a:srgbClr val="0070C0"/>
                </a:solidFill>
              </a:rPr>
              <a:t>Forme de undă: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542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70B068-F1E0-4343-B7CB-ECA791D21D34}" type="datetime1">
              <a:rPr lang="en-US" smtClean="0"/>
              <a:t>11/11/2020</a:t>
            </a:fld>
            <a:endParaRPr lang="en-US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C1D87C-AA8F-470C-A7CD-070C2CEED38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44115"/>
            <a:ext cx="80772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 rotWithShape="1">
          <a:blip r:embed="rId3"/>
          <a:srcRect t="2720" r="9357" b="3256"/>
          <a:stretch/>
        </p:blipFill>
        <p:spPr bwMode="auto">
          <a:xfrm>
            <a:off x="8427254" y="158454"/>
            <a:ext cx="3764746" cy="268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2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800"/>
              <a:t>Editarea numelui pentru simbolul de masă </a:t>
            </a:r>
            <a:r>
              <a:rPr lang="en-US"/>
              <a:t>se face </a:t>
            </a:r>
            <a:r>
              <a:rPr lang="ro-RO"/>
              <a:t>în</a:t>
            </a:r>
            <a:r>
              <a:rPr lang="en-US"/>
              <a:t> fereastra</a:t>
            </a:r>
            <a:r>
              <a:rPr lang="ro-RO"/>
              <a:t> </a:t>
            </a:r>
            <a:r>
              <a:rPr lang="ro-RO" b="1"/>
              <a:t>Property Editor </a:t>
            </a:r>
            <a:r>
              <a:rPr lang="ro-RO"/>
              <a:t>din Capture</a:t>
            </a:r>
            <a:endParaRPr lang="en-US"/>
          </a:p>
        </p:txBody>
      </p:sp>
      <p:sp>
        <p:nvSpPr>
          <p:cNvPr id="1229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6F766A-519A-4695-AF8D-C457012B08D8}" type="datetime1">
              <a:rPr lang="en-US" smtClean="0"/>
              <a:t>11/11/2020</a:t>
            </a:fld>
            <a:endParaRPr lang="en-US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7CA216-7449-42E4-8112-D67AFF61B4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029200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>
            <a:off x="5122252" y="5260182"/>
            <a:ext cx="2940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029201"/>
            <a:ext cx="990600" cy="8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 rotWithShape="1">
          <a:blip r:embed="rId4"/>
          <a:srcRect r="44273" b="60467"/>
          <a:stretch/>
        </p:blipFill>
        <p:spPr bwMode="auto">
          <a:xfrm>
            <a:off x="1142125" y="2684663"/>
            <a:ext cx="5558789" cy="2218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8158086" y="2609154"/>
            <a:ext cx="3652914" cy="34716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80999" y="4228197"/>
            <a:ext cx="504620" cy="36344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133600" y="3909530"/>
            <a:ext cx="457200" cy="2640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401434" y="4064784"/>
            <a:ext cx="838200" cy="2175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V="1">
            <a:off x="2834148" y="4133821"/>
            <a:ext cx="522830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8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fiecare element de circuit trebuie să fie conectat cel puțin în două noduri (sau mai multe în funcție de tipul de componentă)</a:t>
            </a:r>
          </a:p>
          <a:p>
            <a:pPr marL="109728" indent="0">
              <a:buNone/>
              <a:defRPr/>
            </a:pPr>
            <a:endParaRPr lang="ro-RO" sz="1400" b="1">
              <a:solidFill>
                <a:schemeClr val="accent6"/>
              </a:solidFill>
            </a:endParaRPr>
          </a:p>
          <a:p>
            <a:pPr marL="164592" indent="0">
              <a:spcBef>
                <a:spcPts val="324"/>
              </a:spcBef>
              <a:buNone/>
              <a:defRPr/>
            </a:pPr>
            <a:r>
              <a:rPr lang="ro-RO" sz="2200" b="1"/>
              <a:t>EXEMPLU</a:t>
            </a:r>
            <a:r>
              <a:rPr lang="ro-RO" sz="2200"/>
              <a:t>. Un tranzistor bipolar care are 3 terminale se va conecta în 3 noduri</a:t>
            </a:r>
            <a:r>
              <a:rPr lang="en-US" sz="2200"/>
              <a:t>: C, B, E;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469161-A64F-4FC7-BF12-C5D6ECD8199D}" type="datetime1">
              <a:rPr lang="en-US" smtClean="0"/>
              <a:t>11/11/2020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09" y="3429000"/>
            <a:ext cx="5960459" cy="29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61466" y="446109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C=colector</a:t>
            </a:r>
          </a:p>
          <a:p>
            <a:r>
              <a:rPr lang="en-US"/>
              <a:t>B=baza</a:t>
            </a:r>
          </a:p>
          <a:p>
            <a:r>
              <a:rPr lang="en-US"/>
              <a:t>E=emitor</a:t>
            </a:r>
          </a:p>
        </p:txBody>
      </p:sp>
    </p:spTree>
    <p:extLst>
      <p:ext uri="{BB962C8B-B14F-4D97-AF65-F5344CB8AC3E}">
        <p14:creationId xmlns:p14="http://schemas.microsoft.com/office/powerpoint/2010/main" val="342739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5"/>
              <a:defRPr/>
            </a:pPr>
            <a:r>
              <a:rPr lang="ro-RO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în fiecare nod este obligatoriu să se conecteze cel puțin două elemente</a:t>
            </a:r>
            <a:r>
              <a:rPr lang="en-US" b="1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;</a:t>
            </a:r>
            <a:endParaRPr lang="ro-RO" b="1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438912" lvl="1" indent="0">
              <a:spcBef>
                <a:spcPts val="324"/>
              </a:spcBef>
              <a:buNone/>
              <a:defRPr/>
            </a:pPr>
            <a:endParaRPr lang="ro-RO">
              <a:solidFill>
                <a:schemeClr val="bg1">
                  <a:lumMod val="50000"/>
                </a:schemeClr>
              </a:solidFill>
            </a:endParaRPr>
          </a:p>
          <a:p>
            <a:pPr marL="507492" indent="-342900">
              <a:spcBef>
                <a:spcPts val="324"/>
              </a:spcBef>
              <a:defRPr/>
            </a:pPr>
            <a:r>
              <a:rPr lang="ro-RO"/>
              <a:t>dacă există, accidental, un nod în care este conectată o singură componentă, </a:t>
            </a:r>
            <a:r>
              <a:rPr lang="ro-RO">
                <a:solidFill>
                  <a:srgbClr val="0070C0"/>
                </a:solidFill>
              </a:rPr>
              <a:t>SPICE</a:t>
            </a:r>
            <a:r>
              <a:rPr lang="ro-RO"/>
              <a:t> dă mesajul de eroare:</a:t>
            </a:r>
          </a:p>
          <a:p>
            <a:pPr marL="621792" lvl="1">
              <a:spcBef>
                <a:spcPts val="324"/>
              </a:spcBef>
              <a:buNone/>
              <a:defRPr/>
            </a:pPr>
            <a:r>
              <a:rPr lang="ro-RO"/>
              <a:t>	</a:t>
            </a:r>
          </a:p>
          <a:p>
            <a:pPr marL="621792" lvl="1" algn="ctr">
              <a:spcBef>
                <a:spcPts val="324"/>
              </a:spcBef>
              <a:buNone/>
              <a:defRPr/>
            </a:pPr>
            <a:r>
              <a:rPr lang="ro-RO" sz="2800" b="1">
                <a:solidFill>
                  <a:srgbClr val="7030A0"/>
                </a:solidFill>
              </a:rPr>
              <a:t>“Less then 2 connections at node...”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E85B79-0F5B-4625-93C7-D55B17F728E8}" type="datetime1">
              <a:rPr lang="en-US" smtClean="0"/>
              <a:t>11/11/2020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3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4761</Words>
  <Application>Microsoft Office PowerPoint</Application>
  <PresentationFormat>Widescreen</PresentationFormat>
  <Paragraphs>1005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UT Sans</vt:lpstr>
      <vt:lpstr>Wingdings 3</vt:lpstr>
      <vt:lpstr>Office Theme</vt:lpstr>
      <vt:lpstr>MODELE SPICE</vt:lpstr>
      <vt:lpstr>Probleme tratate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 REZISTOARE</vt:lpstr>
      <vt:lpstr>Descrierea elementelor de circuit REZISTOARE</vt:lpstr>
      <vt:lpstr>Descrierea elementelor de circuit REZISTOARE</vt:lpstr>
      <vt:lpstr>Descrierea elementelor de circuit CONDENSATOARE</vt:lpstr>
      <vt:lpstr>Descrierea elementelor de circuit CONDENSATOARE</vt:lpstr>
      <vt:lpstr>Descrierea elementelor de circuit CONDENSATOARE</vt:lpstr>
      <vt:lpstr>Descrierea elementelor de circuit BOBINE</vt:lpstr>
      <vt:lpstr>Descrierea elementelor de circuit Surse de polarizare şi de semnal independente</vt:lpstr>
      <vt:lpstr>Descrierea elementelor de circuit Surse de polarizare şi de semnal independente</vt:lpstr>
      <vt:lpstr>Descrierea elementelor de circuit Surse de polarizare şi de semnal independente</vt:lpstr>
      <vt:lpstr>Funcția impuls - PULSE</vt:lpstr>
      <vt:lpstr>Funcția exponențială - EXP</vt:lpstr>
      <vt:lpstr>Funcția sinusoidală - SIN</vt:lpstr>
      <vt:lpstr>Funcția sinusoidală modulată în frecvență cu un alt semnal sinusoidal - SFFM</vt:lpstr>
      <vt:lpstr>Observație – analiza în timp</vt:lpstr>
      <vt:lpstr>Observație – modulația în amplitudine</vt:lpstr>
      <vt:lpstr>Funcția aproximată prin  segmente de dreaptă - PWL </vt:lpstr>
      <vt:lpstr>Descrierea elementelor de circuit Surse de polarizare şi de semnal independente</vt:lpstr>
      <vt:lpstr>Descrierea elementelor de circuit Surse de polarizare şi de semnal independente</vt:lpstr>
      <vt:lpstr>Descrierea elementelor de circuit DIODE</vt:lpstr>
      <vt:lpstr>Descrierea elementelor de circuit DIODE</vt:lpstr>
      <vt:lpstr>Descrierea elementelor de circuit BOBINE CUPLATE</vt:lpstr>
      <vt:lpstr>Descrierea elementelor de circuit BOBINE CUPLATE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TRANZISTOARE BIPOLARE</vt:lpstr>
      <vt:lpstr>Descrierea elementelor de circuit TEC-J</vt:lpstr>
      <vt:lpstr>Descrierea elementelor de circuit TEC-J</vt:lpstr>
      <vt:lpstr>Descrierea elementelor de circuit TEC-J</vt:lpstr>
      <vt:lpstr>Descrierea elementelor de circuit TEC-J</vt:lpstr>
      <vt:lpstr>Descrierea elementelor de circuit TEC-J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  <vt:lpstr>Descrierea elementelor de circuit TEC-MOS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 ASISTATĂ  DE CALCULATOR  A  MODULELOR  ELECTRONICE</dc:title>
  <dc:creator>geoic@yahoo.com</dc:creator>
  <cp:lastModifiedBy>geoic@yahoo.com</cp:lastModifiedBy>
  <cp:revision>102</cp:revision>
  <dcterms:created xsi:type="dcterms:W3CDTF">2020-10-22T04:43:35Z</dcterms:created>
  <dcterms:modified xsi:type="dcterms:W3CDTF">2020-11-11T09:25:29Z</dcterms:modified>
</cp:coreProperties>
</file>