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7"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90016-3A66-4523-9CE8-3014F30847CB}" type="datetimeFigureOut">
              <a:rPr lang="ro-RO" smtClean="0"/>
              <a:t>14.10.2020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5BF28-F348-4D76-AEB5-B1D85C92D55F}" type="slidenum">
              <a:rPr lang="ro-RO" smtClean="0"/>
              <a:t>‹#›</a:t>
            </a:fld>
            <a:endParaRPr lang="ro-RO"/>
          </a:p>
        </p:txBody>
      </p:sp>
    </p:spTree>
    <p:extLst>
      <p:ext uri="{BB962C8B-B14F-4D97-AF65-F5344CB8AC3E}">
        <p14:creationId xmlns:p14="http://schemas.microsoft.com/office/powerpoint/2010/main" val="310465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FF0E-F5C4-4794-99CB-1359C6978F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B22AA506-473B-43DF-8957-EE42E6167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C0B117A9-A48E-4F3C-B476-314A45439F48}"/>
              </a:ext>
            </a:extLst>
          </p:cNvPr>
          <p:cNvSpPr>
            <a:spLocks noGrp="1"/>
          </p:cNvSpPr>
          <p:nvPr>
            <p:ph type="dt" sz="half" idx="10"/>
          </p:nvPr>
        </p:nvSpPr>
        <p:spPr/>
        <p:txBody>
          <a:bodyPr/>
          <a:lstStyle/>
          <a:p>
            <a:fld id="{1DA26FE9-B84A-4933-997D-6D88632FC1F2}" type="datetime1">
              <a:rPr lang="en-US" smtClean="0"/>
              <a:t>10/14/2020</a:t>
            </a:fld>
            <a:endParaRPr lang="ro-RO"/>
          </a:p>
        </p:txBody>
      </p:sp>
      <p:sp>
        <p:nvSpPr>
          <p:cNvPr id="5" name="Footer Placeholder 4">
            <a:extLst>
              <a:ext uri="{FF2B5EF4-FFF2-40B4-BE49-F238E27FC236}">
                <a16:creationId xmlns:a16="http://schemas.microsoft.com/office/drawing/2014/main" id="{AEB7FAB3-7209-4E59-AFC7-31D73746AAB7}"/>
              </a:ext>
            </a:extLst>
          </p:cNvPr>
          <p:cNvSpPr>
            <a:spLocks noGrp="1"/>
          </p:cNvSpPr>
          <p:nvPr>
            <p:ph type="ftr" sz="quarter" idx="11"/>
          </p:nvPr>
        </p:nvSpPr>
        <p:spPr/>
        <p:txBody>
          <a:bodyPr/>
          <a:lstStyle/>
          <a:p>
            <a:r>
              <a:rPr lang="ro-RO"/>
              <a:t>Modele SPICE-Anexe</a:t>
            </a:r>
          </a:p>
        </p:txBody>
      </p:sp>
      <p:sp>
        <p:nvSpPr>
          <p:cNvPr id="6" name="Slide Number Placeholder 5">
            <a:extLst>
              <a:ext uri="{FF2B5EF4-FFF2-40B4-BE49-F238E27FC236}">
                <a16:creationId xmlns:a16="http://schemas.microsoft.com/office/drawing/2014/main" id="{325FF5A7-86D2-4696-90CD-759B2F89DD6E}"/>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15584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8A99-E25E-40BD-A544-C0A0E1EB69C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923962D-FB15-4CCE-86E2-E296682D3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611DFCA-6049-47B5-8879-2C0A841B4489}"/>
              </a:ext>
            </a:extLst>
          </p:cNvPr>
          <p:cNvSpPr>
            <a:spLocks noGrp="1"/>
          </p:cNvSpPr>
          <p:nvPr>
            <p:ph type="dt" sz="half" idx="10"/>
          </p:nvPr>
        </p:nvSpPr>
        <p:spPr/>
        <p:txBody>
          <a:bodyPr/>
          <a:lstStyle/>
          <a:p>
            <a:fld id="{577DB74B-C41D-4E81-8D5F-A8BA54C34A21}" type="datetime1">
              <a:rPr lang="en-US" smtClean="0"/>
              <a:t>10/14/2020</a:t>
            </a:fld>
            <a:endParaRPr lang="ro-RO"/>
          </a:p>
        </p:txBody>
      </p:sp>
      <p:sp>
        <p:nvSpPr>
          <p:cNvPr id="5" name="Footer Placeholder 4">
            <a:extLst>
              <a:ext uri="{FF2B5EF4-FFF2-40B4-BE49-F238E27FC236}">
                <a16:creationId xmlns:a16="http://schemas.microsoft.com/office/drawing/2014/main" id="{01EA25F5-525F-4A22-A20C-4969E42319CF}"/>
              </a:ext>
            </a:extLst>
          </p:cNvPr>
          <p:cNvSpPr>
            <a:spLocks noGrp="1"/>
          </p:cNvSpPr>
          <p:nvPr>
            <p:ph type="ftr" sz="quarter" idx="11"/>
          </p:nvPr>
        </p:nvSpPr>
        <p:spPr/>
        <p:txBody>
          <a:bodyPr/>
          <a:lstStyle/>
          <a:p>
            <a:r>
              <a:rPr lang="ro-RO"/>
              <a:t>Modele SPICE-Anexe</a:t>
            </a:r>
          </a:p>
        </p:txBody>
      </p:sp>
      <p:sp>
        <p:nvSpPr>
          <p:cNvPr id="6" name="Slide Number Placeholder 5">
            <a:extLst>
              <a:ext uri="{FF2B5EF4-FFF2-40B4-BE49-F238E27FC236}">
                <a16:creationId xmlns:a16="http://schemas.microsoft.com/office/drawing/2014/main" id="{60220BFB-E3D9-4F59-8755-983194AF5624}"/>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186026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F2CC8-9DB8-46AB-BC5C-093461AC84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2D2B3EB-5203-4BE9-BD48-620DA39D0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058C6CA-1655-491E-9583-4389ABFEBB06}"/>
              </a:ext>
            </a:extLst>
          </p:cNvPr>
          <p:cNvSpPr>
            <a:spLocks noGrp="1"/>
          </p:cNvSpPr>
          <p:nvPr>
            <p:ph type="dt" sz="half" idx="10"/>
          </p:nvPr>
        </p:nvSpPr>
        <p:spPr/>
        <p:txBody>
          <a:bodyPr/>
          <a:lstStyle/>
          <a:p>
            <a:fld id="{0DE3E661-90A9-435F-91C7-E9136910F7DE}" type="datetime1">
              <a:rPr lang="en-US" smtClean="0"/>
              <a:t>10/14/2020</a:t>
            </a:fld>
            <a:endParaRPr lang="ro-RO"/>
          </a:p>
        </p:txBody>
      </p:sp>
      <p:sp>
        <p:nvSpPr>
          <p:cNvPr id="5" name="Footer Placeholder 4">
            <a:extLst>
              <a:ext uri="{FF2B5EF4-FFF2-40B4-BE49-F238E27FC236}">
                <a16:creationId xmlns:a16="http://schemas.microsoft.com/office/drawing/2014/main" id="{C02EAB82-E940-4450-822B-76FCDDA9E89D}"/>
              </a:ext>
            </a:extLst>
          </p:cNvPr>
          <p:cNvSpPr>
            <a:spLocks noGrp="1"/>
          </p:cNvSpPr>
          <p:nvPr>
            <p:ph type="ftr" sz="quarter" idx="11"/>
          </p:nvPr>
        </p:nvSpPr>
        <p:spPr/>
        <p:txBody>
          <a:bodyPr/>
          <a:lstStyle/>
          <a:p>
            <a:r>
              <a:rPr lang="ro-RO"/>
              <a:t>Modele SPICE-Anexe</a:t>
            </a:r>
          </a:p>
        </p:txBody>
      </p:sp>
      <p:sp>
        <p:nvSpPr>
          <p:cNvPr id="6" name="Slide Number Placeholder 5">
            <a:extLst>
              <a:ext uri="{FF2B5EF4-FFF2-40B4-BE49-F238E27FC236}">
                <a16:creationId xmlns:a16="http://schemas.microsoft.com/office/drawing/2014/main" id="{95B1F1B5-C919-4548-B178-F5D28D377EBC}"/>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134427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8B06-5BAC-46B5-B1B7-F8FDC2AACEEE}"/>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B51D1CB-7475-4269-AD45-33A8C7EC3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2848212-73E9-41B5-9E5E-62CFD9CF6FE8}"/>
              </a:ext>
            </a:extLst>
          </p:cNvPr>
          <p:cNvSpPr>
            <a:spLocks noGrp="1"/>
          </p:cNvSpPr>
          <p:nvPr>
            <p:ph type="dt" sz="half" idx="10"/>
          </p:nvPr>
        </p:nvSpPr>
        <p:spPr/>
        <p:txBody>
          <a:bodyPr/>
          <a:lstStyle/>
          <a:p>
            <a:fld id="{42F68A7B-71CD-46F0-8ABA-5DCC9DEF1004}" type="datetime1">
              <a:rPr lang="en-US" smtClean="0"/>
              <a:t>10/14/2020</a:t>
            </a:fld>
            <a:endParaRPr lang="ro-RO"/>
          </a:p>
        </p:txBody>
      </p:sp>
      <p:sp>
        <p:nvSpPr>
          <p:cNvPr id="5" name="Footer Placeholder 4">
            <a:extLst>
              <a:ext uri="{FF2B5EF4-FFF2-40B4-BE49-F238E27FC236}">
                <a16:creationId xmlns:a16="http://schemas.microsoft.com/office/drawing/2014/main" id="{80506099-E9E5-4FEC-839A-07B7924EAF98}"/>
              </a:ext>
            </a:extLst>
          </p:cNvPr>
          <p:cNvSpPr>
            <a:spLocks noGrp="1"/>
          </p:cNvSpPr>
          <p:nvPr>
            <p:ph type="ftr" sz="quarter" idx="11"/>
          </p:nvPr>
        </p:nvSpPr>
        <p:spPr/>
        <p:txBody>
          <a:bodyPr/>
          <a:lstStyle/>
          <a:p>
            <a:r>
              <a:rPr lang="ro-RO"/>
              <a:t>Modele SPICE-Anexe</a:t>
            </a:r>
          </a:p>
        </p:txBody>
      </p:sp>
      <p:sp>
        <p:nvSpPr>
          <p:cNvPr id="6" name="Slide Number Placeholder 5">
            <a:extLst>
              <a:ext uri="{FF2B5EF4-FFF2-40B4-BE49-F238E27FC236}">
                <a16:creationId xmlns:a16="http://schemas.microsoft.com/office/drawing/2014/main" id="{A638A394-2412-41B5-AC32-86738B1533FB}"/>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47527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AB9B-F8BB-41FC-A2B1-8CB2CA921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76DAB070-90E4-454A-BB42-5DD442A35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596FF-1560-4CD8-9F69-E3457F53649E}"/>
              </a:ext>
            </a:extLst>
          </p:cNvPr>
          <p:cNvSpPr>
            <a:spLocks noGrp="1"/>
          </p:cNvSpPr>
          <p:nvPr>
            <p:ph type="dt" sz="half" idx="10"/>
          </p:nvPr>
        </p:nvSpPr>
        <p:spPr/>
        <p:txBody>
          <a:bodyPr/>
          <a:lstStyle/>
          <a:p>
            <a:fld id="{358C760D-D685-492D-8456-3232FAF631C7}" type="datetime1">
              <a:rPr lang="en-US" smtClean="0"/>
              <a:t>10/14/2020</a:t>
            </a:fld>
            <a:endParaRPr lang="ro-RO"/>
          </a:p>
        </p:txBody>
      </p:sp>
      <p:sp>
        <p:nvSpPr>
          <p:cNvPr id="5" name="Footer Placeholder 4">
            <a:extLst>
              <a:ext uri="{FF2B5EF4-FFF2-40B4-BE49-F238E27FC236}">
                <a16:creationId xmlns:a16="http://schemas.microsoft.com/office/drawing/2014/main" id="{F518BA09-DCDC-4D53-B294-B6777D79EFCB}"/>
              </a:ext>
            </a:extLst>
          </p:cNvPr>
          <p:cNvSpPr>
            <a:spLocks noGrp="1"/>
          </p:cNvSpPr>
          <p:nvPr>
            <p:ph type="ftr" sz="quarter" idx="11"/>
          </p:nvPr>
        </p:nvSpPr>
        <p:spPr/>
        <p:txBody>
          <a:bodyPr/>
          <a:lstStyle/>
          <a:p>
            <a:r>
              <a:rPr lang="ro-RO"/>
              <a:t>Modele SPICE-Anexe</a:t>
            </a:r>
          </a:p>
        </p:txBody>
      </p:sp>
      <p:sp>
        <p:nvSpPr>
          <p:cNvPr id="6" name="Slide Number Placeholder 5">
            <a:extLst>
              <a:ext uri="{FF2B5EF4-FFF2-40B4-BE49-F238E27FC236}">
                <a16:creationId xmlns:a16="http://schemas.microsoft.com/office/drawing/2014/main" id="{EB98ED0D-82A3-443A-91E6-A80ACAEE78E7}"/>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152863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ECDD-26D6-46C2-955F-E9DF368A0DE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1EFAA760-C189-4051-8BF7-72C5286BF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8D34171F-EB34-415C-8133-B92CC41F4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9AB6A794-577B-4BB3-AC5C-E8FCF3F7014A}"/>
              </a:ext>
            </a:extLst>
          </p:cNvPr>
          <p:cNvSpPr>
            <a:spLocks noGrp="1"/>
          </p:cNvSpPr>
          <p:nvPr>
            <p:ph type="dt" sz="half" idx="10"/>
          </p:nvPr>
        </p:nvSpPr>
        <p:spPr/>
        <p:txBody>
          <a:bodyPr/>
          <a:lstStyle/>
          <a:p>
            <a:fld id="{160A417D-BE7A-4C82-A53E-C1E97860AAF9}" type="datetime1">
              <a:rPr lang="en-US" smtClean="0"/>
              <a:t>10/14/2020</a:t>
            </a:fld>
            <a:endParaRPr lang="ro-RO"/>
          </a:p>
        </p:txBody>
      </p:sp>
      <p:sp>
        <p:nvSpPr>
          <p:cNvPr id="6" name="Footer Placeholder 5">
            <a:extLst>
              <a:ext uri="{FF2B5EF4-FFF2-40B4-BE49-F238E27FC236}">
                <a16:creationId xmlns:a16="http://schemas.microsoft.com/office/drawing/2014/main" id="{C096199D-312D-4B65-937F-4555A389D786}"/>
              </a:ext>
            </a:extLst>
          </p:cNvPr>
          <p:cNvSpPr>
            <a:spLocks noGrp="1"/>
          </p:cNvSpPr>
          <p:nvPr>
            <p:ph type="ftr" sz="quarter" idx="11"/>
          </p:nvPr>
        </p:nvSpPr>
        <p:spPr/>
        <p:txBody>
          <a:bodyPr/>
          <a:lstStyle/>
          <a:p>
            <a:r>
              <a:rPr lang="ro-RO"/>
              <a:t>Modele SPICE-Anexe</a:t>
            </a:r>
          </a:p>
        </p:txBody>
      </p:sp>
      <p:sp>
        <p:nvSpPr>
          <p:cNvPr id="7" name="Slide Number Placeholder 6">
            <a:extLst>
              <a:ext uri="{FF2B5EF4-FFF2-40B4-BE49-F238E27FC236}">
                <a16:creationId xmlns:a16="http://schemas.microsoft.com/office/drawing/2014/main" id="{AAFB88B2-94E0-40D8-A7A7-6A45495968CE}"/>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31457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3DF9-F55A-4717-B2D6-82E8DD19F93E}"/>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AD056288-F523-4A17-A421-79FFB4B4A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288D-C8CB-4059-ABB2-47B952EE6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0F188F2D-17D1-49F9-BACA-0C03A59C2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FC75C-977F-4542-A689-1F16E07C6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47EA5BC6-DA69-46EA-8E0B-7F63CDB4BB24}"/>
              </a:ext>
            </a:extLst>
          </p:cNvPr>
          <p:cNvSpPr>
            <a:spLocks noGrp="1"/>
          </p:cNvSpPr>
          <p:nvPr>
            <p:ph type="dt" sz="half" idx="10"/>
          </p:nvPr>
        </p:nvSpPr>
        <p:spPr/>
        <p:txBody>
          <a:bodyPr/>
          <a:lstStyle/>
          <a:p>
            <a:fld id="{48F31703-5306-492C-A071-B378BE37046F}" type="datetime1">
              <a:rPr lang="en-US" smtClean="0"/>
              <a:t>10/14/2020</a:t>
            </a:fld>
            <a:endParaRPr lang="ro-RO"/>
          </a:p>
        </p:txBody>
      </p:sp>
      <p:sp>
        <p:nvSpPr>
          <p:cNvPr id="8" name="Footer Placeholder 7">
            <a:extLst>
              <a:ext uri="{FF2B5EF4-FFF2-40B4-BE49-F238E27FC236}">
                <a16:creationId xmlns:a16="http://schemas.microsoft.com/office/drawing/2014/main" id="{52F48CE9-E9DF-4795-8485-A1C861715F69}"/>
              </a:ext>
            </a:extLst>
          </p:cNvPr>
          <p:cNvSpPr>
            <a:spLocks noGrp="1"/>
          </p:cNvSpPr>
          <p:nvPr>
            <p:ph type="ftr" sz="quarter" idx="11"/>
          </p:nvPr>
        </p:nvSpPr>
        <p:spPr/>
        <p:txBody>
          <a:bodyPr/>
          <a:lstStyle/>
          <a:p>
            <a:r>
              <a:rPr lang="ro-RO"/>
              <a:t>Modele SPICE-Anexe</a:t>
            </a:r>
          </a:p>
        </p:txBody>
      </p:sp>
      <p:sp>
        <p:nvSpPr>
          <p:cNvPr id="9" name="Slide Number Placeholder 8">
            <a:extLst>
              <a:ext uri="{FF2B5EF4-FFF2-40B4-BE49-F238E27FC236}">
                <a16:creationId xmlns:a16="http://schemas.microsoft.com/office/drawing/2014/main" id="{2C41E366-B7D2-4736-9AD7-F441F6945FD9}"/>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165552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B12B-D9BC-44E5-BB26-AA474992EB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EA0B91B9-C8E2-4312-A7B7-2B1A28EBABCE}"/>
              </a:ext>
            </a:extLst>
          </p:cNvPr>
          <p:cNvSpPr>
            <a:spLocks noGrp="1"/>
          </p:cNvSpPr>
          <p:nvPr>
            <p:ph type="dt" sz="half" idx="10"/>
          </p:nvPr>
        </p:nvSpPr>
        <p:spPr/>
        <p:txBody>
          <a:bodyPr/>
          <a:lstStyle/>
          <a:p>
            <a:fld id="{A1B690E6-0F0D-46B2-BED1-12DD52A19612}" type="datetime1">
              <a:rPr lang="en-US" smtClean="0"/>
              <a:t>10/14/2020</a:t>
            </a:fld>
            <a:endParaRPr lang="ro-RO"/>
          </a:p>
        </p:txBody>
      </p:sp>
      <p:sp>
        <p:nvSpPr>
          <p:cNvPr id="4" name="Footer Placeholder 3">
            <a:extLst>
              <a:ext uri="{FF2B5EF4-FFF2-40B4-BE49-F238E27FC236}">
                <a16:creationId xmlns:a16="http://schemas.microsoft.com/office/drawing/2014/main" id="{C1B2FB65-B448-4DB0-ACBF-E56BC35C032E}"/>
              </a:ext>
            </a:extLst>
          </p:cNvPr>
          <p:cNvSpPr>
            <a:spLocks noGrp="1"/>
          </p:cNvSpPr>
          <p:nvPr>
            <p:ph type="ftr" sz="quarter" idx="11"/>
          </p:nvPr>
        </p:nvSpPr>
        <p:spPr/>
        <p:txBody>
          <a:bodyPr/>
          <a:lstStyle/>
          <a:p>
            <a:r>
              <a:rPr lang="ro-RO"/>
              <a:t>Modele SPICE-Anexe</a:t>
            </a:r>
          </a:p>
        </p:txBody>
      </p:sp>
      <p:sp>
        <p:nvSpPr>
          <p:cNvPr id="5" name="Slide Number Placeholder 4">
            <a:extLst>
              <a:ext uri="{FF2B5EF4-FFF2-40B4-BE49-F238E27FC236}">
                <a16:creationId xmlns:a16="http://schemas.microsoft.com/office/drawing/2014/main" id="{DAFEFEFD-B6BE-4B1B-9BAD-830C061FAA4B}"/>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304984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D1F76-5BD8-4501-8112-17BE5261F2C1}"/>
              </a:ext>
            </a:extLst>
          </p:cNvPr>
          <p:cNvSpPr>
            <a:spLocks noGrp="1"/>
          </p:cNvSpPr>
          <p:nvPr>
            <p:ph type="dt" sz="half" idx="10"/>
          </p:nvPr>
        </p:nvSpPr>
        <p:spPr/>
        <p:txBody>
          <a:bodyPr/>
          <a:lstStyle/>
          <a:p>
            <a:fld id="{6A365B30-5BD2-49EA-A5CC-ED3FD6EB06BB}" type="datetime1">
              <a:rPr lang="en-US" smtClean="0"/>
              <a:t>10/14/2020</a:t>
            </a:fld>
            <a:endParaRPr lang="ro-RO"/>
          </a:p>
        </p:txBody>
      </p:sp>
      <p:sp>
        <p:nvSpPr>
          <p:cNvPr id="3" name="Footer Placeholder 2">
            <a:extLst>
              <a:ext uri="{FF2B5EF4-FFF2-40B4-BE49-F238E27FC236}">
                <a16:creationId xmlns:a16="http://schemas.microsoft.com/office/drawing/2014/main" id="{D448DCF7-B936-448A-8750-99EAE97D3377}"/>
              </a:ext>
            </a:extLst>
          </p:cNvPr>
          <p:cNvSpPr>
            <a:spLocks noGrp="1"/>
          </p:cNvSpPr>
          <p:nvPr>
            <p:ph type="ftr" sz="quarter" idx="11"/>
          </p:nvPr>
        </p:nvSpPr>
        <p:spPr/>
        <p:txBody>
          <a:bodyPr/>
          <a:lstStyle/>
          <a:p>
            <a:r>
              <a:rPr lang="ro-RO"/>
              <a:t>Modele SPICE-Anexe</a:t>
            </a:r>
          </a:p>
        </p:txBody>
      </p:sp>
      <p:sp>
        <p:nvSpPr>
          <p:cNvPr id="4" name="Slide Number Placeholder 3">
            <a:extLst>
              <a:ext uri="{FF2B5EF4-FFF2-40B4-BE49-F238E27FC236}">
                <a16:creationId xmlns:a16="http://schemas.microsoft.com/office/drawing/2014/main" id="{D14D83BB-EF88-4241-9BD4-D380107703EF}"/>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365043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E730-61B9-4176-A85A-F1E1C8EC8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4A0D3398-CCF1-42BE-B1B9-EDF87BD16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3E0DE206-1D73-48FC-99A8-ACA6D6C69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73C01-1668-459A-90E9-73C49C03DED1}"/>
              </a:ext>
            </a:extLst>
          </p:cNvPr>
          <p:cNvSpPr>
            <a:spLocks noGrp="1"/>
          </p:cNvSpPr>
          <p:nvPr>
            <p:ph type="dt" sz="half" idx="10"/>
          </p:nvPr>
        </p:nvSpPr>
        <p:spPr/>
        <p:txBody>
          <a:bodyPr/>
          <a:lstStyle/>
          <a:p>
            <a:fld id="{AB2DD2A7-F060-4111-89B3-E396396C0384}" type="datetime1">
              <a:rPr lang="en-US" smtClean="0"/>
              <a:t>10/14/2020</a:t>
            </a:fld>
            <a:endParaRPr lang="ro-RO"/>
          </a:p>
        </p:txBody>
      </p:sp>
      <p:sp>
        <p:nvSpPr>
          <p:cNvPr id="6" name="Footer Placeholder 5">
            <a:extLst>
              <a:ext uri="{FF2B5EF4-FFF2-40B4-BE49-F238E27FC236}">
                <a16:creationId xmlns:a16="http://schemas.microsoft.com/office/drawing/2014/main" id="{5E9BEDC3-E2AF-4DDF-9719-B5B80E785DCB}"/>
              </a:ext>
            </a:extLst>
          </p:cNvPr>
          <p:cNvSpPr>
            <a:spLocks noGrp="1"/>
          </p:cNvSpPr>
          <p:nvPr>
            <p:ph type="ftr" sz="quarter" idx="11"/>
          </p:nvPr>
        </p:nvSpPr>
        <p:spPr/>
        <p:txBody>
          <a:bodyPr/>
          <a:lstStyle/>
          <a:p>
            <a:r>
              <a:rPr lang="ro-RO"/>
              <a:t>Modele SPICE-Anexe</a:t>
            </a:r>
          </a:p>
        </p:txBody>
      </p:sp>
      <p:sp>
        <p:nvSpPr>
          <p:cNvPr id="7" name="Slide Number Placeholder 6">
            <a:extLst>
              <a:ext uri="{FF2B5EF4-FFF2-40B4-BE49-F238E27FC236}">
                <a16:creationId xmlns:a16="http://schemas.microsoft.com/office/drawing/2014/main" id="{F0907FA6-A006-436E-98C0-C904DCFCFC91}"/>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328127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6F25-19EC-4502-9F20-26FF9F8BE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B21ABF8B-4C0C-428A-9719-439A507C5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9121E43-39A0-4ECC-9F2C-CDF73C649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A7BC7-0820-45C7-BCB9-18929408E52B}"/>
              </a:ext>
            </a:extLst>
          </p:cNvPr>
          <p:cNvSpPr>
            <a:spLocks noGrp="1"/>
          </p:cNvSpPr>
          <p:nvPr>
            <p:ph type="dt" sz="half" idx="10"/>
          </p:nvPr>
        </p:nvSpPr>
        <p:spPr/>
        <p:txBody>
          <a:bodyPr/>
          <a:lstStyle/>
          <a:p>
            <a:fld id="{4DCB4E4B-1742-49AD-9D82-8DCDFF816193}" type="datetime1">
              <a:rPr lang="en-US" smtClean="0"/>
              <a:t>10/14/2020</a:t>
            </a:fld>
            <a:endParaRPr lang="ro-RO"/>
          </a:p>
        </p:txBody>
      </p:sp>
      <p:sp>
        <p:nvSpPr>
          <p:cNvPr id="6" name="Footer Placeholder 5">
            <a:extLst>
              <a:ext uri="{FF2B5EF4-FFF2-40B4-BE49-F238E27FC236}">
                <a16:creationId xmlns:a16="http://schemas.microsoft.com/office/drawing/2014/main" id="{2DF250B0-1B2F-4711-94E3-B335B01D7281}"/>
              </a:ext>
            </a:extLst>
          </p:cNvPr>
          <p:cNvSpPr>
            <a:spLocks noGrp="1"/>
          </p:cNvSpPr>
          <p:nvPr>
            <p:ph type="ftr" sz="quarter" idx="11"/>
          </p:nvPr>
        </p:nvSpPr>
        <p:spPr/>
        <p:txBody>
          <a:bodyPr/>
          <a:lstStyle/>
          <a:p>
            <a:r>
              <a:rPr lang="ro-RO"/>
              <a:t>Modele SPICE-Anexe</a:t>
            </a:r>
          </a:p>
        </p:txBody>
      </p:sp>
      <p:sp>
        <p:nvSpPr>
          <p:cNvPr id="7" name="Slide Number Placeholder 6">
            <a:extLst>
              <a:ext uri="{FF2B5EF4-FFF2-40B4-BE49-F238E27FC236}">
                <a16:creationId xmlns:a16="http://schemas.microsoft.com/office/drawing/2014/main" id="{80004F33-5C2F-4D15-B585-1D6F51632AD9}"/>
              </a:ext>
            </a:extLst>
          </p:cNvPr>
          <p:cNvSpPr>
            <a:spLocks noGrp="1"/>
          </p:cNvSpPr>
          <p:nvPr>
            <p:ph type="sldNum" sz="quarter" idx="12"/>
          </p:nvPr>
        </p:nvSpPr>
        <p:spPr/>
        <p:txBody>
          <a:bodyPr/>
          <a:lstStyle/>
          <a:p>
            <a:fld id="{151F09AA-CB84-40E4-A0E3-568FC6405E44}" type="slidenum">
              <a:rPr lang="ro-RO" smtClean="0"/>
              <a:t>‹#›</a:t>
            </a:fld>
            <a:endParaRPr lang="ro-RO"/>
          </a:p>
        </p:txBody>
      </p:sp>
    </p:spTree>
    <p:extLst>
      <p:ext uri="{BB962C8B-B14F-4D97-AF65-F5344CB8AC3E}">
        <p14:creationId xmlns:p14="http://schemas.microsoft.com/office/powerpoint/2010/main" val="348245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540A8-5CE5-422C-A12D-1EF7E96F4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6848DB5-8BFA-4E1E-BFA5-9D01A09BE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CA9C719-4458-4CD1-9774-7950D7D07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042F0-49E1-4F5B-8C48-F07B947C920A}" type="datetime1">
              <a:rPr lang="en-US" smtClean="0"/>
              <a:t>10/14/2020</a:t>
            </a:fld>
            <a:endParaRPr lang="ro-RO"/>
          </a:p>
        </p:txBody>
      </p:sp>
      <p:sp>
        <p:nvSpPr>
          <p:cNvPr id="5" name="Footer Placeholder 4">
            <a:extLst>
              <a:ext uri="{FF2B5EF4-FFF2-40B4-BE49-F238E27FC236}">
                <a16:creationId xmlns:a16="http://schemas.microsoft.com/office/drawing/2014/main" id="{6AB6F67F-4537-424E-BF5A-F2AFBAC16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Modele SPICE-Anexe</a:t>
            </a:r>
          </a:p>
        </p:txBody>
      </p:sp>
      <p:sp>
        <p:nvSpPr>
          <p:cNvPr id="6" name="Slide Number Placeholder 5">
            <a:extLst>
              <a:ext uri="{FF2B5EF4-FFF2-40B4-BE49-F238E27FC236}">
                <a16:creationId xmlns:a16="http://schemas.microsoft.com/office/drawing/2014/main" id="{DCBECA37-1E14-4223-9D71-7D356FC0A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F09AA-CB84-40E4-A0E3-568FC6405E44}" type="slidenum">
              <a:rPr lang="ro-RO" smtClean="0"/>
              <a:t>‹#›</a:t>
            </a:fld>
            <a:endParaRPr lang="ro-RO"/>
          </a:p>
        </p:txBody>
      </p:sp>
    </p:spTree>
    <p:extLst>
      <p:ext uri="{BB962C8B-B14F-4D97-AF65-F5344CB8AC3E}">
        <p14:creationId xmlns:p14="http://schemas.microsoft.com/office/powerpoint/2010/main" val="223569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emf"/><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hyperlink" Target="http://www-g.eng.cam.ac.uk/mmg/teaching/linearcircuits/diod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hyperlink" Target="http://www.learnabout-electronics.org/Downloads/Fig316dl_bjt_operation.swf" TargetMode="External"/><Relationship Id="rId2" Type="http://schemas.openxmlformats.org/officeDocument/2006/relationships/hyperlink" Target="http://www.learnabout-electronics.org/bipolar_junction_transistors_05.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g.eng.cam.ac.uk/mmg/teaching/linearcircuits/jfet.html"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g.eng.cam.ac.uk/mmg/teaching/linearcircuits/mosfet.html" TargetMode="Externa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3.gi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2.wmf"/><Relationship Id="rId5" Type="http://schemas.openxmlformats.org/officeDocument/2006/relationships/oleObject" Target="../embeddings/oleObject6.bin"/><Relationship Id="rId4" Type="http://schemas.openxmlformats.org/officeDocument/2006/relationships/image" Target="../media/image71.wmf"/></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5.wmf"/></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8.wmf"/></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050B-CBF7-4E49-839C-8CD60EAA9E43}"/>
              </a:ext>
            </a:extLst>
          </p:cNvPr>
          <p:cNvSpPr>
            <a:spLocks noGrp="1"/>
          </p:cNvSpPr>
          <p:nvPr>
            <p:ph type="ctrTitle"/>
          </p:nvPr>
        </p:nvSpPr>
        <p:spPr/>
        <p:txBody>
          <a:bodyPr/>
          <a:lstStyle/>
          <a:p>
            <a:r>
              <a:rPr lang="en-US" b="1"/>
              <a:t>MODELE SPICE</a:t>
            </a:r>
            <a:endParaRPr lang="ro-RO" b="1"/>
          </a:p>
        </p:txBody>
      </p:sp>
      <p:sp>
        <p:nvSpPr>
          <p:cNvPr id="3" name="Subtitle 2">
            <a:extLst>
              <a:ext uri="{FF2B5EF4-FFF2-40B4-BE49-F238E27FC236}">
                <a16:creationId xmlns:a16="http://schemas.microsoft.com/office/drawing/2014/main" id="{E1341E61-B16E-4371-83E5-9EDC6134CC0A}"/>
              </a:ext>
            </a:extLst>
          </p:cNvPr>
          <p:cNvSpPr>
            <a:spLocks noGrp="1"/>
          </p:cNvSpPr>
          <p:nvPr>
            <p:ph type="subTitle" idx="1"/>
          </p:nvPr>
        </p:nvSpPr>
        <p:spPr/>
        <p:txBody>
          <a:bodyPr/>
          <a:lstStyle/>
          <a:p>
            <a:r>
              <a:rPr lang="ro-RO"/>
              <a:t>ANEXE</a:t>
            </a:r>
          </a:p>
        </p:txBody>
      </p:sp>
      <p:grpSp>
        <p:nvGrpSpPr>
          <p:cNvPr id="4" name="Group 3">
            <a:extLst>
              <a:ext uri="{FF2B5EF4-FFF2-40B4-BE49-F238E27FC236}">
                <a16:creationId xmlns:a16="http://schemas.microsoft.com/office/drawing/2014/main" id="{AD5C707F-54E0-48E4-AFE2-0CD0A88B294D}"/>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E68F3E6F-E356-487E-8282-2317FB4D8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3F0DA13F-119C-4E88-A86F-89536E08B8E9}"/>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326620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2051" name="Content Placeholder 1"/>
          <p:cNvSpPr>
            <a:spLocks noGrp="1"/>
          </p:cNvSpPr>
          <p:nvPr>
            <p:ph idx="1"/>
          </p:nvPr>
        </p:nvSpPr>
        <p:spPr/>
        <p:txBody>
          <a:bodyPr/>
          <a:lstStyle/>
          <a:p>
            <a:pPr eaLnBrk="1" hangingPunct="1"/>
            <a:r>
              <a:rPr lang="en-US"/>
              <a:t>Prin conectarea unui rezistor </a:t>
            </a:r>
            <a:r>
              <a:rPr lang="ro-RO"/>
              <a:t>î</a:t>
            </a:r>
            <a:r>
              <a:rPr lang="en-US"/>
              <a:t>ntre terminalele condensatorului, electronii “se </a:t>
            </a:r>
            <a:r>
              <a:rPr lang="ro-RO"/>
              <a:t>î</a:t>
            </a:r>
            <a:r>
              <a:rPr lang="en-US"/>
              <a:t>ntorc acas</a:t>
            </a:r>
            <a:r>
              <a:rPr lang="ro-RO"/>
              <a:t>ă</a:t>
            </a:r>
            <a:r>
              <a:rPr lang="en-US"/>
              <a:t>” eliber</a:t>
            </a:r>
            <a:r>
              <a:rPr lang="ro-RO"/>
              <a:t>â</a:t>
            </a:r>
            <a:r>
              <a:rPr lang="en-US"/>
              <a:t>nd energia lor.</a:t>
            </a:r>
            <a:endParaRPr lang="ro-RO"/>
          </a:p>
          <a:p>
            <a:pPr eaLnBrk="1" hangingPunct="1"/>
            <a:r>
              <a:rPr lang="en-US"/>
              <a:t>Tensiunea dintre arm</a:t>
            </a:r>
            <a:r>
              <a:rPr lang="ro-RO"/>
              <a:t>ă</a:t>
            </a:r>
            <a:r>
              <a:rPr lang="en-US"/>
              <a:t>turi este propor</a:t>
            </a:r>
            <a:r>
              <a:rPr lang="ro-RO"/>
              <a:t>ţ</a:t>
            </a:r>
            <a:r>
              <a:rPr lang="en-US"/>
              <a:t>ional</a:t>
            </a:r>
            <a:r>
              <a:rPr lang="ro-RO"/>
              <a:t>ă</a:t>
            </a:r>
            <a:r>
              <a:rPr lang="en-US"/>
              <a:t> cu num</a:t>
            </a:r>
            <a:r>
              <a:rPr lang="ro-RO"/>
              <a:t>ă</a:t>
            </a:r>
            <a:r>
              <a:rPr lang="en-US"/>
              <a:t>rul (cantitatea) de sarcini </a:t>
            </a:r>
            <a:r>
              <a:rPr lang="ro-RO"/>
              <a:t>electrice </a:t>
            </a:r>
            <a:r>
              <a:rPr lang="en-US"/>
              <a:t>deplasate.</a:t>
            </a:r>
            <a:endParaRPr lang="ro-RO"/>
          </a:p>
          <a:p>
            <a:pPr eaLnBrk="1" hangingPunct="1"/>
            <a:r>
              <a:rPr lang="en-US"/>
              <a:t>La orice condensator, raportul dintre cantitatea de sarcin</a:t>
            </a:r>
            <a:r>
              <a:rPr lang="ro-RO"/>
              <a:t>ă</a:t>
            </a:r>
            <a:r>
              <a:rPr lang="en-US"/>
              <a:t> </a:t>
            </a:r>
            <a:r>
              <a:rPr lang="en-US" b="1"/>
              <a:t>Q</a:t>
            </a:r>
            <a:r>
              <a:rPr lang="en-US"/>
              <a:t> </a:t>
            </a:r>
            <a:r>
              <a:rPr lang="ro-RO"/>
              <a:t>ş</a:t>
            </a:r>
            <a:r>
              <a:rPr lang="en-US"/>
              <a:t>i tensiunea </a:t>
            </a:r>
            <a:r>
              <a:rPr lang="en-US" b="1"/>
              <a:t>U</a:t>
            </a:r>
            <a:r>
              <a:rPr lang="en-US"/>
              <a:t> </a:t>
            </a:r>
            <a:r>
              <a:rPr lang="ro-RO"/>
              <a:t>e</a:t>
            </a:r>
            <a:r>
              <a:rPr lang="en-US"/>
              <a:t>s</a:t>
            </a:r>
            <a:r>
              <a:rPr lang="ro-RO"/>
              <a:t>t</a:t>
            </a:r>
            <a:r>
              <a:rPr lang="en-US"/>
              <a:t>e </a:t>
            </a:r>
            <a:r>
              <a:rPr lang="ro-RO"/>
              <a:t>o constantă, numită</a:t>
            </a:r>
            <a:r>
              <a:rPr lang="en-US"/>
              <a:t> capacitate</a:t>
            </a:r>
            <a:r>
              <a:rPr lang="ro-RO"/>
              <a:t>,</a:t>
            </a:r>
            <a:r>
              <a:rPr lang="en-US"/>
              <a:t> </a:t>
            </a:r>
            <a:r>
              <a:rPr lang="en-US" b="1"/>
              <a:t>C</a:t>
            </a:r>
            <a:r>
              <a:rPr lang="en-US"/>
              <a:t>,</a:t>
            </a:r>
          </a:p>
        </p:txBody>
      </p:sp>
      <p:sp>
        <p:nvSpPr>
          <p:cNvPr id="2052"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7B47215-5298-45CE-832E-5C37A4A998F9}" type="datetime1">
              <a:rPr lang="en-US" smtClean="0"/>
              <a:t>10/14/2020</a:t>
            </a:fld>
            <a:endParaRPr lang="en-US"/>
          </a:p>
        </p:txBody>
      </p:sp>
      <p:sp>
        <p:nvSpPr>
          <p:cNvPr id="2053"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054"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B26B312-C7B9-4B53-B8DC-A93855AB5094}" type="slidenum">
              <a:rPr lang="en-US" smtClean="0"/>
              <a:pPr>
                <a:defRPr/>
              </a:pPr>
              <a:t>10</a:t>
            </a:fld>
            <a:endParaRPr lang="en-US"/>
          </a:p>
        </p:txBody>
      </p:sp>
      <p:sp>
        <p:nvSpPr>
          <p:cNvPr id="2056"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grpSp>
        <p:nvGrpSpPr>
          <p:cNvPr id="2" name="Group 1"/>
          <p:cNvGrpSpPr/>
          <p:nvPr/>
        </p:nvGrpSpPr>
        <p:grpSpPr>
          <a:xfrm>
            <a:off x="5334000" y="4876800"/>
            <a:ext cx="1524000" cy="1143000"/>
            <a:chOff x="3810000" y="4876800"/>
            <a:chExt cx="1524000" cy="1143000"/>
          </a:xfrm>
        </p:grpSpPr>
        <p:graphicFrame>
          <p:nvGraphicFramePr>
            <p:cNvPr id="2050" name="Object 1"/>
            <p:cNvGraphicFramePr>
              <a:graphicFrameLocks noChangeAspect="1"/>
            </p:cNvGraphicFramePr>
            <p:nvPr/>
          </p:nvGraphicFramePr>
          <p:xfrm>
            <a:off x="4038600" y="4953000"/>
            <a:ext cx="1143000" cy="976313"/>
          </p:xfrm>
          <a:graphic>
            <a:graphicData uri="http://schemas.openxmlformats.org/presentationml/2006/ole">
              <mc:AlternateContent xmlns:mc="http://schemas.openxmlformats.org/markup-compatibility/2006">
                <mc:Choice xmlns:v="urn:schemas-microsoft-com:vml" Requires="v">
                  <p:oleObj spid="_x0000_s2053" name="Equation" r:id="rId3" imgW="457002" imgH="393529" progId="Equation.3">
                    <p:embed/>
                  </p:oleObj>
                </mc:Choice>
                <mc:Fallback>
                  <p:oleObj name="Equation" r:id="rId3" imgW="457002" imgH="393529" progId="Equation.3">
                    <p:embed/>
                    <p:pic>
                      <p:nvPicPr>
                        <p:cNvPr id="205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953000"/>
                          <a:ext cx="11430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810000" y="4876800"/>
              <a:ext cx="1524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2"/>
          <p:cNvPicPr>
            <a:picLocks noChangeAspect="1" noChangeArrowheads="1"/>
          </p:cNvPicPr>
          <p:nvPr/>
        </p:nvPicPr>
        <p:blipFill>
          <a:blip r:embed="rId5"/>
          <a:srcRect/>
          <a:stretch>
            <a:fillRect/>
          </a:stretch>
        </p:blipFill>
        <p:spPr bwMode="auto">
          <a:xfrm>
            <a:off x="7286978" y="381000"/>
            <a:ext cx="3228622" cy="838200"/>
          </a:xfrm>
          <a:prstGeom prst="rect">
            <a:avLst/>
          </a:prstGeom>
          <a:noFill/>
          <a:ln w="9525">
            <a:noFill/>
            <a:miter lim="800000"/>
            <a:headEnd/>
            <a:tailEnd/>
          </a:ln>
          <a:effectLst/>
        </p:spPr>
      </p:pic>
    </p:spTree>
    <p:extLst>
      <p:ext uri="{BB962C8B-B14F-4D97-AF65-F5344CB8AC3E}">
        <p14:creationId xmlns:p14="http://schemas.microsoft.com/office/powerpoint/2010/main" val="174441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28674" name="Content Placeholder 1"/>
          <p:cNvSpPr>
            <a:spLocks noGrp="1"/>
          </p:cNvSpPr>
          <p:nvPr>
            <p:ph idx="1"/>
          </p:nvPr>
        </p:nvSpPr>
        <p:spPr/>
        <p:txBody>
          <a:bodyPr/>
          <a:lstStyle/>
          <a:p>
            <a:pPr eaLnBrk="1" hangingPunct="1"/>
            <a:r>
              <a:rPr lang="ro-RO" dirty="0"/>
              <a:t>Rol în circuitele electrice</a:t>
            </a:r>
          </a:p>
          <a:p>
            <a:pPr lvl="1" eaLnBrk="1" hangingPunct="1"/>
            <a:r>
              <a:rPr lang="en-US" sz="2200" b="1" dirty="0" err="1">
                <a:solidFill>
                  <a:srgbClr val="FF0000"/>
                </a:solidFill>
              </a:rPr>
              <a:t>cuplarea</a:t>
            </a:r>
            <a:r>
              <a:rPr lang="en-US" sz="2200" b="1" dirty="0">
                <a:solidFill>
                  <a:srgbClr val="FF0000"/>
                </a:solidFill>
              </a:rPr>
              <a:t> </a:t>
            </a:r>
            <a:r>
              <a:rPr lang="en-US" sz="2200" b="1" dirty="0" err="1">
                <a:solidFill>
                  <a:srgbClr val="FF0000"/>
                </a:solidFill>
              </a:rPr>
              <a:t>semnalului</a:t>
            </a:r>
            <a:r>
              <a:rPr lang="en-US" sz="2200" b="1" dirty="0">
                <a:solidFill>
                  <a:srgbClr val="FF0000"/>
                </a:solidFill>
              </a:rPr>
              <a:t> </a:t>
            </a:r>
            <a:r>
              <a:rPr lang="en-US" sz="2200" b="1" dirty="0" err="1">
                <a:solidFill>
                  <a:srgbClr val="FF0000"/>
                </a:solidFill>
              </a:rPr>
              <a:t>alternativ</a:t>
            </a:r>
            <a:r>
              <a:rPr lang="en-US" sz="2200" dirty="0">
                <a:solidFill>
                  <a:srgbClr val="FF0000"/>
                </a:solidFill>
              </a:rPr>
              <a:t> </a:t>
            </a:r>
            <a:r>
              <a:rPr lang="en-US" sz="2200" dirty="0"/>
              <a:t>(</a:t>
            </a:r>
            <a:r>
              <a:rPr lang="en-US" sz="2200" dirty="0" err="1"/>
              <a:t>separarea</a:t>
            </a:r>
            <a:r>
              <a:rPr lang="en-US" sz="2200" dirty="0"/>
              <a:t> </a:t>
            </a:r>
            <a:r>
              <a:rPr lang="en-US" sz="2200" dirty="0" err="1"/>
              <a:t>componentei</a:t>
            </a:r>
            <a:r>
              <a:rPr lang="en-US" sz="2200" dirty="0"/>
              <a:t> continue de </a:t>
            </a:r>
            <a:r>
              <a:rPr lang="en-US" sz="2200" dirty="0" err="1"/>
              <a:t>cea</a:t>
            </a:r>
            <a:r>
              <a:rPr lang="en-US" sz="2200" dirty="0"/>
              <a:t> </a:t>
            </a:r>
            <a:r>
              <a:rPr lang="en-US" sz="2200" dirty="0" err="1"/>
              <a:t>alternativ</a:t>
            </a:r>
            <a:r>
              <a:rPr lang="ro-RO" sz="2200" dirty="0"/>
              <a:t>ă</a:t>
            </a:r>
            <a:r>
              <a:rPr lang="en-US" sz="2200" dirty="0"/>
              <a:t>)</a:t>
            </a:r>
          </a:p>
          <a:p>
            <a:pPr lvl="1" eaLnBrk="1" hangingPunct="1"/>
            <a:r>
              <a:rPr lang="en-US" sz="2200" b="1" dirty="0" err="1">
                <a:solidFill>
                  <a:srgbClr val="FF0000"/>
                </a:solidFill>
              </a:rPr>
              <a:t>decuplarea</a:t>
            </a:r>
            <a:r>
              <a:rPr lang="en-US" sz="2200" b="1" dirty="0">
                <a:solidFill>
                  <a:srgbClr val="FF0000"/>
                </a:solidFill>
              </a:rPr>
              <a:t> </a:t>
            </a:r>
            <a:r>
              <a:rPr lang="en-US" sz="2200" b="1" dirty="0" err="1">
                <a:solidFill>
                  <a:srgbClr val="FF0000"/>
                </a:solidFill>
              </a:rPr>
              <a:t>semnalului</a:t>
            </a:r>
            <a:r>
              <a:rPr lang="en-US" sz="2200" b="1" dirty="0">
                <a:solidFill>
                  <a:srgbClr val="FF0000"/>
                </a:solidFill>
              </a:rPr>
              <a:t> </a:t>
            </a:r>
            <a:r>
              <a:rPr lang="en-US" sz="2200" b="1" dirty="0" err="1">
                <a:solidFill>
                  <a:srgbClr val="FF0000"/>
                </a:solidFill>
              </a:rPr>
              <a:t>alternativ</a:t>
            </a:r>
            <a:r>
              <a:rPr lang="en-US" sz="2200" dirty="0">
                <a:solidFill>
                  <a:srgbClr val="FF0000"/>
                </a:solidFill>
              </a:rPr>
              <a:t> </a:t>
            </a:r>
            <a:r>
              <a:rPr lang="en-US" sz="2200" dirty="0"/>
              <a:t>(</a:t>
            </a:r>
            <a:r>
              <a:rPr lang="en-US" sz="2200" dirty="0" err="1"/>
              <a:t>scurtcircuitarea</a:t>
            </a:r>
            <a:r>
              <a:rPr lang="en-US" sz="2200" dirty="0"/>
              <a:t> </a:t>
            </a:r>
            <a:r>
              <a:rPr lang="en-US" sz="2200" dirty="0" err="1"/>
              <a:t>semnalului</a:t>
            </a:r>
            <a:r>
              <a:rPr lang="en-US" sz="2200" dirty="0"/>
              <a:t> </a:t>
            </a:r>
            <a:r>
              <a:rPr lang="en-US" sz="2200" dirty="0" err="1"/>
              <a:t>alternativ</a:t>
            </a:r>
            <a:r>
              <a:rPr lang="en-US" sz="2200" dirty="0"/>
              <a:t>). La </a:t>
            </a:r>
            <a:r>
              <a:rPr lang="en-US" sz="2200" dirty="0" err="1"/>
              <a:t>alimentarea</a:t>
            </a:r>
            <a:r>
              <a:rPr lang="en-US" sz="2200" dirty="0"/>
              <a:t> </a:t>
            </a:r>
            <a:r>
              <a:rPr lang="en-US" sz="2200" dirty="0" err="1"/>
              <a:t>circuitelor</a:t>
            </a:r>
            <a:r>
              <a:rPr lang="en-US" sz="2200" dirty="0"/>
              <a:t> integrate, de </a:t>
            </a:r>
            <a:r>
              <a:rPr lang="en-US" sz="2200" dirty="0" err="1"/>
              <a:t>exemplu</a:t>
            </a:r>
            <a:r>
              <a:rPr lang="en-US" sz="2200" dirty="0"/>
              <a:t>, </a:t>
            </a:r>
            <a:r>
              <a:rPr lang="ro-RO" sz="2200" dirty="0"/>
              <a:t>î</a:t>
            </a:r>
            <a:r>
              <a:rPr lang="en-US" sz="2200" dirty="0" err="1"/>
              <a:t>ntre</a:t>
            </a:r>
            <a:r>
              <a:rPr lang="en-US" sz="2200" dirty="0"/>
              <a:t> </a:t>
            </a:r>
            <a:r>
              <a:rPr lang="en-US" sz="2200" dirty="0" err="1"/>
              <a:t>pinii</a:t>
            </a:r>
            <a:r>
              <a:rPr lang="en-US" sz="2200" dirty="0"/>
              <a:t> de </a:t>
            </a:r>
            <a:r>
              <a:rPr lang="en-US" sz="2200" dirty="0" err="1"/>
              <a:t>alimentare</a:t>
            </a:r>
            <a:r>
              <a:rPr lang="en-US" sz="2200" dirty="0"/>
              <a:t> se </a:t>
            </a:r>
            <a:r>
              <a:rPr lang="en-US" sz="2200" dirty="0" err="1"/>
              <a:t>conecteaz</a:t>
            </a:r>
            <a:r>
              <a:rPr lang="ro-RO" sz="2200" dirty="0"/>
              <a:t>ă</a:t>
            </a:r>
            <a:r>
              <a:rPr lang="en-US" sz="2200" dirty="0"/>
              <a:t> un </a:t>
            </a:r>
            <a:r>
              <a:rPr lang="en-US" sz="2200" dirty="0" err="1"/>
              <a:t>condensator</a:t>
            </a:r>
            <a:r>
              <a:rPr lang="en-US" sz="2200" dirty="0"/>
              <a:t> (ceramic) cu </a:t>
            </a:r>
            <a:r>
              <a:rPr lang="en-US" sz="2200" dirty="0" err="1"/>
              <a:t>valoarea</a:t>
            </a:r>
            <a:r>
              <a:rPr lang="en-US" sz="2200" dirty="0"/>
              <a:t> 10nF…100nF</a:t>
            </a:r>
          </a:p>
          <a:p>
            <a:pPr lvl="1" eaLnBrk="1" hangingPunct="1"/>
            <a:r>
              <a:rPr lang="en-US" sz="2200" b="1" dirty="0" err="1">
                <a:solidFill>
                  <a:srgbClr val="FF0000"/>
                </a:solidFill>
              </a:rPr>
              <a:t>filtre</a:t>
            </a:r>
            <a:r>
              <a:rPr lang="en-US" sz="2200" dirty="0">
                <a:solidFill>
                  <a:srgbClr val="FF0000"/>
                </a:solidFill>
              </a:rPr>
              <a:t> </a:t>
            </a:r>
            <a:r>
              <a:rPr lang="ro-RO" sz="2200" dirty="0">
                <a:solidFill>
                  <a:srgbClr val="FF0000"/>
                </a:solidFill>
              </a:rPr>
              <a:t>ş</a:t>
            </a:r>
            <a:r>
              <a:rPr lang="en-US" sz="2200" dirty="0" err="1">
                <a:solidFill>
                  <a:srgbClr val="FF0000"/>
                </a:solidFill>
              </a:rPr>
              <a:t>i</a:t>
            </a:r>
            <a:r>
              <a:rPr lang="en-US" sz="2200" dirty="0">
                <a:solidFill>
                  <a:srgbClr val="FF0000"/>
                </a:solidFill>
              </a:rPr>
              <a:t> </a:t>
            </a:r>
            <a:r>
              <a:rPr lang="en-US" sz="2200" b="1" dirty="0" err="1">
                <a:solidFill>
                  <a:srgbClr val="FF0000"/>
                </a:solidFill>
              </a:rPr>
              <a:t>circuite</a:t>
            </a:r>
            <a:r>
              <a:rPr lang="en-US" sz="2200" b="1" dirty="0">
                <a:solidFill>
                  <a:srgbClr val="FF0000"/>
                </a:solidFill>
              </a:rPr>
              <a:t> de </a:t>
            </a:r>
            <a:r>
              <a:rPr lang="en-US" sz="2200" b="1" dirty="0" err="1">
                <a:solidFill>
                  <a:srgbClr val="FF0000"/>
                </a:solidFill>
              </a:rPr>
              <a:t>temporizare</a:t>
            </a:r>
            <a:r>
              <a:rPr lang="en-US" sz="2200" dirty="0">
                <a:solidFill>
                  <a:srgbClr val="FF0000"/>
                </a:solidFill>
              </a:rPr>
              <a:t> </a:t>
            </a:r>
            <a:r>
              <a:rPr lang="en-US" sz="2200" dirty="0"/>
              <a:t>(</a:t>
            </a:r>
            <a:r>
              <a:rPr lang="ro-RO" sz="2200" dirty="0"/>
              <a:t>î</a:t>
            </a:r>
            <a:r>
              <a:rPr lang="en-US" sz="2200" dirty="0" err="1"/>
              <a:t>mpreun</a:t>
            </a:r>
            <a:r>
              <a:rPr lang="ro-RO" sz="2200" dirty="0"/>
              <a:t>ă</a:t>
            </a:r>
            <a:r>
              <a:rPr lang="en-US" sz="2200" dirty="0"/>
              <a:t> cu </a:t>
            </a:r>
            <a:r>
              <a:rPr lang="en-US" sz="2200" dirty="0" err="1"/>
              <a:t>rezistoare</a:t>
            </a:r>
            <a:r>
              <a:rPr lang="en-US" sz="2200" dirty="0"/>
              <a:t>)</a:t>
            </a:r>
          </a:p>
        </p:txBody>
      </p:sp>
      <p:sp>
        <p:nvSpPr>
          <p:cNvPr id="2867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B97EFF9-94E9-4787-91F4-F93C4F59AF4C}" type="datetime1">
              <a:rPr lang="en-US" smtClean="0"/>
              <a:t>10/14/2020</a:t>
            </a:fld>
            <a:endParaRPr lang="en-US"/>
          </a:p>
        </p:txBody>
      </p:sp>
      <p:sp>
        <p:nvSpPr>
          <p:cNvPr id="286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867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CD2731B-B492-4A1C-AD5D-C5D8814BB711}" type="slidenum">
              <a:rPr lang="en-US" smtClean="0"/>
              <a:pPr>
                <a:defRPr/>
              </a:pPr>
              <a:t>11</a:t>
            </a:fld>
            <a:endParaRPr lang="en-US"/>
          </a:p>
        </p:txBody>
      </p:sp>
    </p:spTree>
    <p:extLst>
      <p:ext uri="{BB962C8B-B14F-4D97-AF65-F5344CB8AC3E}">
        <p14:creationId xmlns:p14="http://schemas.microsoft.com/office/powerpoint/2010/main" val="180026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sz="2400"/>
            </a:br>
            <a:r>
              <a:rPr lang="ro-RO" sz="3100"/>
              <a:t>Exemplu de circuit electronic</a:t>
            </a:r>
            <a:endParaRPr lang="en-US" sz="3100"/>
          </a:p>
        </p:txBody>
      </p:sp>
      <p:sp>
        <p:nvSpPr>
          <p:cNvPr id="2969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40EC61D-8A2F-40A4-85EC-1DC209C31C1E}" type="datetime1">
              <a:rPr lang="en-US" smtClean="0"/>
              <a:t>10/14/2020</a:t>
            </a:fld>
            <a:endParaRPr lang="en-US"/>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970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0DA839F-6E83-447F-8A43-0D73FB9807A4}" type="slidenum">
              <a:rPr lang="en-US" smtClean="0"/>
              <a:pPr>
                <a:defRPr/>
              </a:pPr>
              <a:t>12</a:t>
            </a:fld>
            <a:endParaRPr lang="en-US"/>
          </a:p>
        </p:txBody>
      </p:sp>
      <p:sp>
        <p:nvSpPr>
          <p:cNvPr id="29703" name="TextBox 7"/>
          <p:cNvSpPr txBox="1">
            <a:spLocks noChangeArrowheads="1"/>
          </p:cNvSpPr>
          <p:nvPr/>
        </p:nvSpPr>
        <p:spPr bwMode="auto">
          <a:xfrm>
            <a:off x="6781800" y="381001"/>
            <a:ext cx="3886200" cy="1200329"/>
          </a:xfrm>
          <a:prstGeom prst="rect">
            <a:avLst/>
          </a:prstGeom>
          <a:noFill/>
          <a:ln w="9525">
            <a:noFill/>
            <a:miter lim="800000"/>
            <a:headEnd/>
            <a:tailEnd/>
          </a:ln>
        </p:spPr>
        <p:txBody>
          <a:bodyPr>
            <a:spAutoFit/>
          </a:bodyPr>
          <a:lstStyle/>
          <a:p>
            <a:r>
              <a:rPr lang="ro-RO" u="sng"/>
              <a:t>Rolul C</a:t>
            </a:r>
            <a:r>
              <a:rPr lang="ro-RO"/>
              <a:t>:</a:t>
            </a:r>
          </a:p>
          <a:p>
            <a:pPr>
              <a:buFontTx/>
              <a:buChar char="-"/>
            </a:pPr>
            <a:r>
              <a:rPr lang="ro-RO"/>
              <a:t> Cuplare semnal – C4, C6</a:t>
            </a:r>
          </a:p>
          <a:p>
            <a:pPr>
              <a:buFontTx/>
              <a:buChar char="-"/>
            </a:pPr>
            <a:r>
              <a:rPr lang="ro-RO"/>
              <a:t> Decuplare semnal – C5</a:t>
            </a:r>
          </a:p>
          <a:p>
            <a:pPr>
              <a:buFontTx/>
              <a:buChar char="-"/>
            </a:pPr>
            <a:r>
              <a:rPr lang="ro-RO"/>
              <a:t> Filtrare tensiune continuă – C1, C2, C3</a:t>
            </a:r>
            <a:endParaRPr lang="en-US"/>
          </a:p>
        </p:txBody>
      </p:sp>
      <p:pic>
        <p:nvPicPr>
          <p:cNvPr id="8" name="Picture 6"/>
          <p:cNvPicPr>
            <a:picLocks noChangeAspect="1" noChangeArrowheads="1"/>
          </p:cNvPicPr>
          <p:nvPr/>
        </p:nvPicPr>
        <p:blipFill>
          <a:blip r:embed="rId2" cstate="print"/>
          <a:srcRect/>
          <a:stretch>
            <a:fillRect/>
          </a:stretch>
        </p:blipFill>
        <p:spPr bwMode="auto">
          <a:xfrm>
            <a:off x="2476500" y="1591468"/>
            <a:ext cx="7239000" cy="4901407"/>
          </a:xfrm>
          <a:prstGeom prst="rect">
            <a:avLst/>
          </a:prstGeom>
          <a:noFill/>
          <a:ln w="9525">
            <a:noFill/>
            <a:miter lim="800000"/>
            <a:headEnd/>
            <a:tailEnd/>
          </a:ln>
        </p:spPr>
      </p:pic>
    </p:spTree>
    <p:extLst>
      <p:ext uri="{BB962C8B-B14F-4D97-AF65-F5344CB8AC3E}">
        <p14:creationId xmlns:p14="http://schemas.microsoft.com/office/powerpoint/2010/main" val="134803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0722" name="Content Placeholder 1"/>
          <p:cNvSpPr>
            <a:spLocks noGrp="1"/>
          </p:cNvSpPr>
          <p:nvPr>
            <p:ph idx="1"/>
          </p:nvPr>
        </p:nvSpPr>
        <p:spPr/>
        <p:txBody>
          <a:bodyPr/>
          <a:lstStyle/>
          <a:p>
            <a:pPr eaLnBrk="1" hangingPunct="1"/>
            <a:r>
              <a:rPr lang="en-US" dirty="0" err="1"/>
              <a:t>Tipuri</a:t>
            </a:r>
            <a:r>
              <a:rPr lang="en-US" dirty="0"/>
              <a:t>:</a:t>
            </a:r>
            <a:endParaRPr lang="ro-RO" dirty="0"/>
          </a:p>
          <a:p>
            <a:pPr lvl="1" eaLnBrk="1" hangingPunct="1"/>
            <a:r>
              <a:rPr lang="en-US" dirty="0" err="1"/>
              <a:t>Condensatoare</a:t>
            </a:r>
            <a:r>
              <a:rPr lang="en-US" dirty="0"/>
              <a:t> fixe</a:t>
            </a:r>
          </a:p>
          <a:p>
            <a:pPr lvl="1" eaLnBrk="1" hangingPunct="1"/>
            <a:r>
              <a:rPr lang="en-US" dirty="0" err="1"/>
              <a:t>Condensatoare</a:t>
            </a:r>
            <a:r>
              <a:rPr lang="en-US" dirty="0"/>
              <a:t> </a:t>
            </a:r>
            <a:r>
              <a:rPr lang="en-US" dirty="0" err="1"/>
              <a:t>variabile</a:t>
            </a:r>
            <a:endParaRPr lang="ro-RO" dirty="0"/>
          </a:p>
          <a:p>
            <a:pPr lvl="1" eaLnBrk="1" hangingPunct="1"/>
            <a:r>
              <a:rPr lang="en-US" dirty="0" err="1"/>
              <a:t>Condensatoare</a:t>
            </a:r>
            <a:r>
              <a:rPr lang="en-US" dirty="0"/>
              <a:t> </a:t>
            </a:r>
            <a:r>
              <a:rPr lang="ro-RO" dirty="0"/>
              <a:t>semi</a:t>
            </a:r>
            <a:r>
              <a:rPr lang="en-US" dirty="0" err="1"/>
              <a:t>variabile</a:t>
            </a:r>
            <a:r>
              <a:rPr lang="ro-RO" dirty="0"/>
              <a:t> (trimer)</a:t>
            </a:r>
            <a:endParaRPr lang="en-US" dirty="0"/>
          </a:p>
          <a:p>
            <a:pPr eaLnBrk="1" hangingPunct="1"/>
            <a:r>
              <a:rPr lang="en-US" dirty="0" err="1"/>
              <a:t>Tehnologii</a:t>
            </a:r>
            <a:r>
              <a:rPr lang="en-US" dirty="0"/>
              <a:t> de </a:t>
            </a:r>
            <a:r>
              <a:rPr lang="en-US" dirty="0" err="1"/>
              <a:t>montare</a:t>
            </a:r>
            <a:r>
              <a:rPr lang="en-US" dirty="0"/>
              <a:t>:</a:t>
            </a:r>
          </a:p>
          <a:p>
            <a:pPr lvl="1" eaLnBrk="1" hangingPunct="1"/>
            <a:r>
              <a:rPr lang="en-US" dirty="0"/>
              <a:t>THT (Through-Hole Technology)</a:t>
            </a:r>
          </a:p>
          <a:p>
            <a:pPr lvl="1" eaLnBrk="1" hangingPunct="1"/>
            <a:r>
              <a:rPr lang="en-US" dirty="0"/>
              <a:t>SMT (</a:t>
            </a:r>
            <a:r>
              <a:rPr lang="en-US" dirty="0" err="1"/>
              <a:t>Sourface</a:t>
            </a:r>
            <a:r>
              <a:rPr lang="en-US" dirty="0"/>
              <a:t>-Mount Technology) </a:t>
            </a:r>
          </a:p>
        </p:txBody>
      </p:sp>
      <p:sp>
        <p:nvSpPr>
          <p:cNvPr id="3072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7AC3A40-2A91-4256-A3C8-016C4EA4F8DF}" type="datetime1">
              <a:rPr lang="en-US" smtClean="0"/>
              <a:t>10/14/2020</a:t>
            </a:fld>
            <a:endParaRPr lang="en-US"/>
          </a:p>
        </p:txBody>
      </p:sp>
      <p:sp>
        <p:nvSpPr>
          <p:cNvPr id="307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072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1BCB9B4-E3C4-4108-9EF2-3C7C202CB706}" type="slidenum">
              <a:rPr lang="en-US" smtClean="0"/>
              <a:pPr>
                <a:defRPr/>
              </a:pPr>
              <a:t>13</a:t>
            </a:fld>
            <a:endParaRPr lang="en-US"/>
          </a:p>
        </p:txBody>
      </p:sp>
    </p:spTree>
    <p:extLst>
      <p:ext uri="{BB962C8B-B14F-4D97-AF65-F5344CB8AC3E}">
        <p14:creationId xmlns:p14="http://schemas.microsoft.com/office/powerpoint/2010/main" val="90389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1746" name="Content Placeholder 1"/>
          <p:cNvSpPr>
            <a:spLocks noGrp="1"/>
          </p:cNvSpPr>
          <p:nvPr>
            <p:ph idx="1"/>
          </p:nvPr>
        </p:nvSpPr>
        <p:spPr/>
        <p:txBody>
          <a:bodyPr/>
          <a:lstStyle/>
          <a:p>
            <a:pPr eaLnBrk="1" hangingPunct="1"/>
            <a:r>
              <a:rPr lang="en-US" b="1" dirty="0" err="1"/>
              <a:t>Condensatoare</a:t>
            </a:r>
            <a:r>
              <a:rPr lang="en-US" b="1" dirty="0"/>
              <a:t> fixe (THT)</a:t>
            </a:r>
          </a:p>
          <a:p>
            <a:pPr lvl="1" eaLnBrk="1" hangingPunct="1"/>
            <a:r>
              <a:rPr lang="en-US" dirty="0"/>
              <a:t>Cu dielectric film plastic – </a:t>
            </a:r>
            <a:r>
              <a:rPr lang="en-US" dirty="0" err="1"/>
              <a:t>polipropilen</a:t>
            </a:r>
            <a:r>
              <a:rPr lang="ro-RO" dirty="0"/>
              <a:t>ă</a:t>
            </a:r>
            <a:r>
              <a:rPr lang="en-US" dirty="0"/>
              <a:t>, </a:t>
            </a:r>
            <a:r>
              <a:rPr lang="en-US" dirty="0" err="1"/>
              <a:t>poliester</a:t>
            </a:r>
            <a:r>
              <a:rPr lang="en-US" dirty="0"/>
              <a:t>, </a:t>
            </a:r>
            <a:r>
              <a:rPr lang="en-US" dirty="0" err="1"/>
              <a:t>polistiren</a:t>
            </a:r>
            <a:r>
              <a:rPr lang="en-US" dirty="0"/>
              <a:t> (</a:t>
            </a:r>
            <a:r>
              <a:rPr lang="en-US" dirty="0" err="1"/>
              <a:t>sau</a:t>
            </a:r>
            <a:r>
              <a:rPr lang="en-US" dirty="0"/>
              <a:t> </a:t>
            </a:r>
            <a:r>
              <a:rPr lang="en-US" dirty="0" err="1"/>
              <a:t>stiroflex</a:t>
            </a:r>
            <a:r>
              <a:rPr lang="en-US" dirty="0"/>
              <a:t>)</a:t>
            </a:r>
          </a:p>
        </p:txBody>
      </p:sp>
      <p:sp>
        <p:nvSpPr>
          <p:cNvPr id="3174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21F555A-EEB3-4362-9BB2-4F68476B5564}" type="datetime1">
              <a:rPr lang="en-US" smtClean="0"/>
              <a:t>10/14/2020</a:t>
            </a:fld>
            <a:endParaRPr lang="en-US"/>
          </a:p>
        </p:txBody>
      </p:sp>
      <p:sp>
        <p:nvSpPr>
          <p:cNvPr id="317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174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A728D3D-9AC5-487A-AE87-D9A5186721CF}" type="slidenum">
              <a:rPr lang="en-US" smtClean="0"/>
              <a:pPr>
                <a:defRPr/>
              </a:pPr>
              <a:t>14</a:t>
            </a:fld>
            <a:endParaRPr lang="en-US"/>
          </a:p>
        </p:txBody>
      </p:sp>
      <p:pic>
        <p:nvPicPr>
          <p:cNvPr id="31751" name="Picture 44"/>
          <p:cNvPicPr>
            <a:picLocks noChangeAspect="1" noChangeArrowheads="1"/>
          </p:cNvPicPr>
          <p:nvPr/>
        </p:nvPicPr>
        <p:blipFill>
          <a:blip r:embed="rId2" cstate="print"/>
          <a:srcRect/>
          <a:stretch>
            <a:fillRect/>
          </a:stretch>
        </p:blipFill>
        <p:spPr bwMode="auto">
          <a:xfrm>
            <a:off x="2362201" y="3733800"/>
            <a:ext cx="2214563" cy="1600200"/>
          </a:xfrm>
          <a:prstGeom prst="rect">
            <a:avLst/>
          </a:prstGeom>
          <a:noFill/>
          <a:ln w="9525">
            <a:noFill/>
            <a:miter lim="800000"/>
            <a:headEnd/>
            <a:tailEnd/>
          </a:ln>
        </p:spPr>
      </p:pic>
      <p:pic>
        <p:nvPicPr>
          <p:cNvPr id="31752" name="Picture 59"/>
          <p:cNvPicPr>
            <a:picLocks noChangeAspect="1" noChangeArrowheads="1"/>
          </p:cNvPicPr>
          <p:nvPr/>
        </p:nvPicPr>
        <p:blipFill>
          <a:blip r:embed="rId3" cstate="print"/>
          <a:srcRect/>
          <a:stretch>
            <a:fillRect/>
          </a:stretch>
        </p:blipFill>
        <p:spPr bwMode="auto">
          <a:xfrm>
            <a:off x="5867400" y="3505200"/>
            <a:ext cx="1828800" cy="1828800"/>
          </a:xfrm>
          <a:prstGeom prst="rect">
            <a:avLst/>
          </a:prstGeom>
          <a:noFill/>
          <a:ln w="9525">
            <a:noFill/>
            <a:miter lim="800000"/>
            <a:headEnd/>
            <a:tailEnd/>
          </a:ln>
        </p:spPr>
      </p:pic>
      <p:pic>
        <p:nvPicPr>
          <p:cNvPr id="31753" name="Picture 71"/>
          <p:cNvPicPr>
            <a:picLocks noChangeAspect="1" noChangeArrowheads="1"/>
          </p:cNvPicPr>
          <p:nvPr/>
        </p:nvPicPr>
        <p:blipFill>
          <a:blip r:embed="rId4" cstate="print"/>
          <a:srcRect/>
          <a:stretch>
            <a:fillRect/>
          </a:stretch>
        </p:blipFill>
        <p:spPr bwMode="auto">
          <a:xfrm>
            <a:off x="8305800" y="3429000"/>
            <a:ext cx="1600200" cy="1600200"/>
          </a:xfrm>
          <a:prstGeom prst="rect">
            <a:avLst/>
          </a:prstGeom>
          <a:noFill/>
          <a:ln w="9525">
            <a:noFill/>
            <a:miter lim="800000"/>
            <a:headEnd/>
            <a:tailEnd/>
          </a:ln>
        </p:spPr>
      </p:pic>
      <p:sp>
        <p:nvSpPr>
          <p:cNvPr id="31754"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31755" name="Rectangle 5"/>
          <p:cNvSpPr>
            <a:spLocks noChangeArrowheads="1"/>
          </p:cNvSpPr>
          <p:nvPr/>
        </p:nvSpPr>
        <p:spPr bwMode="auto">
          <a:xfrm>
            <a:off x="5965195" y="1261677"/>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1756" name="Rectangle 6"/>
          <p:cNvSpPr>
            <a:spLocks noChangeArrowheads="1"/>
          </p:cNvSpPr>
          <p:nvPr/>
        </p:nvSpPr>
        <p:spPr bwMode="auto">
          <a:xfrm>
            <a:off x="5926723" y="2385627"/>
            <a:ext cx="338554"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380090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2770" name="Content Placeholder 1"/>
          <p:cNvSpPr>
            <a:spLocks noGrp="1"/>
          </p:cNvSpPr>
          <p:nvPr>
            <p:ph idx="1"/>
          </p:nvPr>
        </p:nvSpPr>
        <p:spPr/>
        <p:txBody>
          <a:bodyPr/>
          <a:lstStyle/>
          <a:p>
            <a:pPr eaLnBrk="1" hangingPunct="1"/>
            <a:r>
              <a:rPr lang="en-US" b="1" dirty="0" err="1"/>
              <a:t>Condensatoare</a:t>
            </a:r>
            <a:r>
              <a:rPr lang="en-US" b="1" dirty="0"/>
              <a:t> fixe (THT)</a:t>
            </a:r>
          </a:p>
          <a:p>
            <a:pPr lvl="1" eaLnBrk="1" hangingPunct="1"/>
            <a:r>
              <a:rPr lang="en-US" dirty="0"/>
              <a:t>Cu dielectric ceramic</a:t>
            </a:r>
            <a:endParaRPr lang="ro-RO" dirty="0"/>
          </a:p>
          <a:p>
            <a:pPr lvl="1" eaLnBrk="1" hangingPunct="1"/>
            <a:endParaRPr lang="ro-RO" dirty="0"/>
          </a:p>
          <a:p>
            <a:pPr lvl="1" eaLnBrk="1" hangingPunct="1"/>
            <a:endParaRPr lang="ro-RO" dirty="0"/>
          </a:p>
          <a:p>
            <a:pPr lvl="1" eaLnBrk="1" hangingPunct="1"/>
            <a:endParaRPr lang="ro-RO" dirty="0"/>
          </a:p>
          <a:p>
            <a:pPr lvl="1" eaLnBrk="1" hangingPunct="1"/>
            <a:endParaRPr lang="ro-RO" dirty="0"/>
          </a:p>
          <a:p>
            <a:pPr lvl="1" eaLnBrk="1" hangingPunct="1"/>
            <a:r>
              <a:rPr lang="en-US" dirty="0" err="1"/>
              <a:t>Electrolitice</a:t>
            </a:r>
            <a:endParaRPr lang="ro-RO" dirty="0"/>
          </a:p>
        </p:txBody>
      </p:sp>
      <p:sp>
        <p:nvSpPr>
          <p:cNvPr id="3277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D2C6A7D-1704-4FC4-91C1-18B4B2978083}" type="datetime1">
              <a:rPr lang="en-US" smtClean="0"/>
              <a:t>10/14/2020</a:t>
            </a:fld>
            <a:endParaRPr lang="en-US"/>
          </a:p>
        </p:txBody>
      </p:sp>
      <p:sp>
        <p:nvSpPr>
          <p:cNvPr id="327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277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B6BBF11-21A1-4F47-9C6E-5F0A45CBE1AB}" type="slidenum">
              <a:rPr lang="en-US" smtClean="0"/>
              <a:pPr>
                <a:defRPr/>
              </a:pPr>
              <a:t>15</a:t>
            </a:fld>
            <a:endParaRPr lang="en-US"/>
          </a:p>
        </p:txBody>
      </p:sp>
      <p:pic>
        <p:nvPicPr>
          <p:cNvPr id="32775" name="Picture 56"/>
          <p:cNvPicPr>
            <a:picLocks noChangeAspect="1" noChangeArrowheads="1"/>
          </p:cNvPicPr>
          <p:nvPr/>
        </p:nvPicPr>
        <p:blipFill>
          <a:blip r:embed="rId2" cstate="print"/>
          <a:srcRect/>
          <a:stretch>
            <a:fillRect/>
          </a:stretch>
        </p:blipFill>
        <p:spPr bwMode="auto">
          <a:xfrm>
            <a:off x="5029200" y="2438400"/>
            <a:ext cx="2667000" cy="1557338"/>
          </a:xfrm>
          <a:prstGeom prst="rect">
            <a:avLst/>
          </a:prstGeom>
          <a:noFill/>
          <a:ln w="9525">
            <a:noFill/>
            <a:miter lim="800000"/>
            <a:headEnd/>
            <a:tailEnd/>
          </a:ln>
        </p:spPr>
      </p:pic>
      <p:pic>
        <p:nvPicPr>
          <p:cNvPr id="32776" name="Picture 38"/>
          <p:cNvPicPr>
            <a:picLocks noChangeAspect="1" noChangeArrowheads="1"/>
          </p:cNvPicPr>
          <p:nvPr/>
        </p:nvPicPr>
        <p:blipFill>
          <a:blip r:embed="rId3" cstate="print"/>
          <a:srcRect/>
          <a:stretch>
            <a:fillRect/>
          </a:stretch>
        </p:blipFill>
        <p:spPr bwMode="auto">
          <a:xfrm>
            <a:off x="3429000" y="4648200"/>
            <a:ext cx="3206750" cy="1676400"/>
          </a:xfrm>
          <a:prstGeom prst="rect">
            <a:avLst/>
          </a:prstGeom>
          <a:noFill/>
          <a:ln w="9525">
            <a:noFill/>
            <a:miter lim="800000"/>
            <a:headEnd/>
            <a:tailEnd/>
          </a:ln>
        </p:spPr>
      </p:pic>
      <p:pic>
        <p:nvPicPr>
          <p:cNvPr id="32777" name="Picture 41"/>
          <p:cNvPicPr>
            <a:picLocks noChangeAspect="1" noChangeArrowheads="1"/>
          </p:cNvPicPr>
          <p:nvPr/>
        </p:nvPicPr>
        <p:blipFill>
          <a:blip r:embed="rId4" cstate="print"/>
          <a:srcRect/>
          <a:stretch>
            <a:fillRect/>
          </a:stretch>
        </p:blipFill>
        <p:spPr bwMode="auto">
          <a:xfrm>
            <a:off x="6781800" y="4419600"/>
            <a:ext cx="1371600" cy="1944688"/>
          </a:xfrm>
          <a:prstGeom prst="rect">
            <a:avLst/>
          </a:prstGeom>
          <a:noFill/>
          <a:ln w="9525">
            <a:noFill/>
            <a:miter lim="800000"/>
            <a:headEnd/>
            <a:tailEnd/>
          </a:ln>
        </p:spPr>
      </p:pic>
    </p:spTree>
    <p:extLst>
      <p:ext uri="{BB962C8B-B14F-4D97-AF65-F5344CB8AC3E}">
        <p14:creationId xmlns:p14="http://schemas.microsoft.com/office/powerpoint/2010/main" val="309691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3794" name="Content Placeholder 1"/>
          <p:cNvSpPr>
            <a:spLocks noGrp="1"/>
          </p:cNvSpPr>
          <p:nvPr>
            <p:ph idx="1"/>
          </p:nvPr>
        </p:nvSpPr>
        <p:spPr/>
        <p:txBody>
          <a:bodyPr/>
          <a:lstStyle/>
          <a:p>
            <a:pPr eaLnBrk="1" hangingPunct="1"/>
            <a:r>
              <a:rPr lang="en-US" b="1" dirty="0" err="1"/>
              <a:t>Condensatoare</a:t>
            </a:r>
            <a:r>
              <a:rPr lang="en-US" b="1" dirty="0"/>
              <a:t> </a:t>
            </a:r>
            <a:r>
              <a:rPr lang="en-US" b="1" dirty="0" err="1"/>
              <a:t>variabile</a:t>
            </a:r>
            <a:r>
              <a:rPr lang="en-US" b="1" dirty="0"/>
              <a:t> </a:t>
            </a:r>
            <a:r>
              <a:rPr lang="en-US" dirty="0"/>
              <a:t>cu dielectric </a:t>
            </a:r>
            <a:r>
              <a:rPr lang="en-US" dirty="0" err="1"/>
              <a:t>aer</a:t>
            </a:r>
            <a:r>
              <a:rPr lang="en-US" dirty="0"/>
              <a:t>, </a:t>
            </a:r>
            <a:r>
              <a:rPr lang="en-US" dirty="0" err="1"/>
              <a:t>mic</a:t>
            </a:r>
            <a:r>
              <a:rPr lang="ro-RO" dirty="0"/>
              <a:t>ă</a:t>
            </a:r>
            <a:r>
              <a:rPr lang="en-US" dirty="0"/>
              <a:t> </a:t>
            </a:r>
            <a:r>
              <a:rPr lang="en-US" dirty="0" err="1"/>
              <a:t>sau</a:t>
            </a:r>
            <a:r>
              <a:rPr lang="en-US" dirty="0"/>
              <a:t> plastic</a:t>
            </a:r>
          </a:p>
        </p:txBody>
      </p:sp>
      <p:sp>
        <p:nvSpPr>
          <p:cNvPr id="3379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582E644-AEF0-4553-B0BE-8683EB02CA64}" type="datetime1">
              <a:rPr lang="en-US" smtClean="0"/>
              <a:t>10/14/2020</a:t>
            </a:fld>
            <a:endParaRPr lang="en-US"/>
          </a:p>
        </p:txBody>
      </p:sp>
      <p:sp>
        <p:nvSpPr>
          <p:cNvPr id="337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379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C29B763-863A-41E9-A9F0-E3BD83F3C71E}" type="slidenum">
              <a:rPr lang="en-US" smtClean="0"/>
              <a:pPr>
                <a:defRPr/>
              </a:pPr>
              <a:t>16</a:t>
            </a:fld>
            <a:endParaRPr lang="en-US"/>
          </a:p>
        </p:txBody>
      </p:sp>
      <p:pic>
        <p:nvPicPr>
          <p:cNvPr id="33799" name="Picture 47"/>
          <p:cNvPicPr>
            <a:picLocks noChangeAspect="1" noChangeArrowheads="1"/>
          </p:cNvPicPr>
          <p:nvPr/>
        </p:nvPicPr>
        <p:blipFill>
          <a:blip r:embed="rId2" cstate="print"/>
          <a:srcRect/>
          <a:stretch>
            <a:fillRect/>
          </a:stretch>
        </p:blipFill>
        <p:spPr bwMode="auto">
          <a:xfrm>
            <a:off x="2438401" y="2971800"/>
            <a:ext cx="3127375" cy="2590800"/>
          </a:xfrm>
          <a:prstGeom prst="rect">
            <a:avLst/>
          </a:prstGeom>
          <a:noFill/>
          <a:ln w="9525">
            <a:noFill/>
            <a:miter lim="800000"/>
            <a:headEnd/>
            <a:tailEnd/>
          </a:ln>
        </p:spPr>
      </p:pic>
      <p:pic>
        <p:nvPicPr>
          <p:cNvPr id="33800" name="Picture 65"/>
          <p:cNvPicPr>
            <a:picLocks noChangeAspect="1" noChangeArrowheads="1"/>
          </p:cNvPicPr>
          <p:nvPr/>
        </p:nvPicPr>
        <p:blipFill>
          <a:blip r:embed="rId3" cstate="print"/>
          <a:srcRect/>
          <a:stretch>
            <a:fillRect/>
          </a:stretch>
        </p:blipFill>
        <p:spPr bwMode="auto">
          <a:xfrm>
            <a:off x="6858000" y="3352800"/>
            <a:ext cx="3111500" cy="1524000"/>
          </a:xfrm>
          <a:prstGeom prst="rect">
            <a:avLst/>
          </a:prstGeom>
          <a:noFill/>
          <a:ln w="9525">
            <a:noFill/>
            <a:miter lim="800000"/>
            <a:headEnd/>
            <a:tailEnd/>
          </a:ln>
        </p:spPr>
      </p:pic>
      <p:sp>
        <p:nvSpPr>
          <p:cNvPr id="33801"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33802" name="Rectangle 4"/>
          <p:cNvSpPr>
            <a:spLocks noChangeArrowheads="1"/>
          </p:cNvSpPr>
          <p:nvPr/>
        </p:nvSpPr>
        <p:spPr bwMode="auto">
          <a:xfrm>
            <a:off x="5965195" y="1652202"/>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123991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4818" name="Content Placeholder 1"/>
          <p:cNvSpPr>
            <a:spLocks noGrp="1"/>
          </p:cNvSpPr>
          <p:nvPr>
            <p:ph idx="1"/>
          </p:nvPr>
        </p:nvSpPr>
        <p:spPr/>
        <p:txBody>
          <a:bodyPr/>
          <a:lstStyle/>
          <a:p>
            <a:pPr eaLnBrk="1" hangingPunct="1"/>
            <a:r>
              <a:rPr lang="en-US" b="1" dirty="0" err="1"/>
              <a:t>Condensatoare</a:t>
            </a:r>
            <a:r>
              <a:rPr lang="en-US" b="1" dirty="0"/>
              <a:t> </a:t>
            </a:r>
            <a:r>
              <a:rPr lang="en-US" b="1" dirty="0" err="1"/>
              <a:t>semivariabile</a:t>
            </a:r>
            <a:r>
              <a:rPr lang="en-US" b="1" dirty="0"/>
              <a:t> </a:t>
            </a:r>
            <a:r>
              <a:rPr lang="en-US" dirty="0" err="1"/>
              <a:t>sau</a:t>
            </a:r>
            <a:r>
              <a:rPr lang="en-US" dirty="0"/>
              <a:t> </a:t>
            </a:r>
            <a:r>
              <a:rPr lang="en-US" b="1" dirty="0" err="1"/>
              <a:t>trimer</a:t>
            </a:r>
            <a:r>
              <a:rPr lang="en-US" dirty="0"/>
              <a:t> cu dielectric ceramic </a:t>
            </a:r>
            <a:r>
              <a:rPr lang="en-US" dirty="0" err="1"/>
              <a:t>sau</a:t>
            </a:r>
            <a:r>
              <a:rPr lang="en-US" dirty="0"/>
              <a:t> plastic</a:t>
            </a:r>
          </a:p>
        </p:txBody>
      </p:sp>
      <p:sp>
        <p:nvSpPr>
          <p:cNvPr id="3481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61AB2FD-BED6-40AA-BCFD-8C9FA59653D0}" type="datetime1">
              <a:rPr lang="en-US" smtClean="0"/>
              <a:t>10/14/2020</a:t>
            </a:fld>
            <a:endParaRPr lang="en-US"/>
          </a:p>
        </p:txBody>
      </p:sp>
      <p:sp>
        <p:nvSpPr>
          <p:cNvPr id="348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482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F8C3800-27C4-4D1F-8B43-59652A5BBB5F}" type="slidenum">
              <a:rPr lang="en-US" smtClean="0"/>
              <a:pPr>
                <a:defRPr/>
              </a:pPr>
              <a:t>17</a:t>
            </a:fld>
            <a:endParaRPr lang="en-US"/>
          </a:p>
        </p:txBody>
      </p:sp>
      <p:pic>
        <p:nvPicPr>
          <p:cNvPr id="34823" name="Picture 80"/>
          <p:cNvPicPr>
            <a:picLocks noChangeAspect="1" noChangeArrowheads="1"/>
          </p:cNvPicPr>
          <p:nvPr/>
        </p:nvPicPr>
        <p:blipFill>
          <a:blip r:embed="rId2" cstate="print"/>
          <a:srcRect/>
          <a:stretch>
            <a:fillRect/>
          </a:stretch>
        </p:blipFill>
        <p:spPr bwMode="auto">
          <a:xfrm>
            <a:off x="1828801" y="2971800"/>
            <a:ext cx="3090863" cy="2209800"/>
          </a:xfrm>
          <a:prstGeom prst="rect">
            <a:avLst/>
          </a:prstGeom>
          <a:noFill/>
          <a:ln w="9525">
            <a:noFill/>
            <a:miter lim="800000"/>
            <a:headEnd/>
            <a:tailEnd/>
          </a:ln>
        </p:spPr>
      </p:pic>
      <p:pic>
        <p:nvPicPr>
          <p:cNvPr id="34824" name="Picture 77"/>
          <p:cNvPicPr>
            <a:picLocks noChangeAspect="1" noChangeArrowheads="1"/>
          </p:cNvPicPr>
          <p:nvPr/>
        </p:nvPicPr>
        <p:blipFill>
          <a:blip r:embed="rId3" cstate="print"/>
          <a:srcRect/>
          <a:stretch>
            <a:fillRect/>
          </a:stretch>
        </p:blipFill>
        <p:spPr bwMode="auto">
          <a:xfrm>
            <a:off x="5410201" y="2971800"/>
            <a:ext cx="2481263" cy="2076450"/>
          </a:xfrm>
          <a:prstGeom prst="rect">
            <a:avLst/>
          </a:prstGeom>
          <a:noFill/>
          <a:ln w="9525">
            <a:noFill/>
            <a:miter lim="800000"/>
            <a:headEnd/>
            <a:tailEnd/>
          </a:ln>
        </p:spPr>
      </p:pic>
      <p:pic>
        <p:nvPicPr>
          <p:cNvPr id="34825" name="Picture 74"/>
          <p:cNvPicPr>
            <a:picLocks noChangeAspect="1" noChangeArrowheads="1"/>
          </p:cNvPicPr>
          <p:nvPr/>
        </p:nvPicPr>
        <p:blipFill>
          <a:blip r:embed="rId4" cstate="print"/>
          <a:srcRect/>
          <a:stretch>
            <a:fillRect/>
          </a:stretch>
        </p:blipFill>
        <p:spPr bwMode="auto">
          <a:xfrm>
            <a:off x="8458200" y="3048000"/>
            <a:ext cx="1600200" cy="1600200"/>
          </a:xfrm>
          <a:prstGeom prst="rect">
            <a:avLst/>
          </a:prstGeom>
          <a:noFill/>
          <a:ln w="9525">
            <a:noFill/>
            <a:miter lim="800000"/>
            <a:headEnd/>
            <a:tailEnd/>
          </a:ln>
        </p:spPr>
      </p:pic>
      <p:sp>
        <p:nvSpPr>
          <p:cNvPr id="34826"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34827" name="Rectangle 5"/>
          <p:cNvSpPr>
            <a:spLocks noChangeArrowheads="1"/>
          </p:cNvSpPr>
          <p:nvPr/>
        </p:nvSpPr>
        <p:spPr bwMode="auto">
          <a:xfrm>
            <a:off x="5965195" y="1823652"/>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4828" name="Rectangle 6"/>
          <p:cNvSpPr>
            <a:spLocks noChangeArrowheads="1"/>
          </p:cNvSpPr>
          <p:nvPr/>
        </p:nvSpPr>
        <p:spPr bwMode="auto">
          <a:xfrm>
            <a:off x="5965195" y="3290502"/>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354075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4818" name="Content Placeholder 1"/>
          <p:cNvSpPr>
            <a:spLocks noGrp="1"/>
          </p:cNvSpPr>
          <p:nvPr>
            <p:ph idx="1"/>
          </p:nvPr>
        </p:nvSpPr>
        <p:spPr/>
        <p:txBody>
          <a:bodyPr/>
          <a:lstStyle/>
          <a:p>
            <a:pPr eaLnBrk="1" hangingPunct="1"/>
            <a:r>
              <a:rPr lang="en-US" b="1" dirty="0" err="1"/>
              <a:t>Condensatoare</a:t>
            </a:r>
            <a:r>
              <a:rPr lang="en-US" b="1" dirty="0"/>
              <a:t> </a:t>
            </a:r>
            <a:r>
              <a:rPr lang="ro-RO" dirty="0"/>
              <a:t>(SMT)</a:t>
            </a:r>
            <a:endParaRPr lang="en-US" dirty="0"/>
          </a:p>
        </p:txBody>
      </p:sp>
      <p:sp>
        <p:nvSpPr>
          <p:cNvPr id="3481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90715DA-659A-4621-B883-7914A5E5BF9C}" type="datetime1">
              <a:rPr lang="en-US" smtClean="0"/>
              <a:t>10/14/2020</a:t>
            </a:fld>
            <a:endParaRPr lang="en-US"/>
          </a:p>
        </p:txBody>
      </p:sp>
      <p:sp>
        <p:nvSpPr>
          <p:cNvPr id="348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482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F8C3800-27C4-4D1F-8B43-59652A5BBB5F}" type="slidenum">
              <a:rPr lang="en-US" smtClean="0"/>
              <a:pPr>
                <a:defRPr/>
              </a:pPr>
              <a:t>18</a:t>
            </a:fld>
            <a:endParaRPr lang="en-US"/>
          </a:p>
        </p:txBody>
      </p:sp>
      <p:sp>
        <p:nvSpPr>
          <p:cNvPr id="34826"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34827" name="Rectangle 5"/>
          <p:cNvSpPr>
            <a:spLocks noChangeArrowheads="1"/>
          </p:cNvSpPr>
          <p:nvPr/>
        </p:nvSpPr>
        <p:spPr bwMode="auto">
          <a:xfrm>
            <a:off x="5965195" y="1823652"/>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34828" name="Rectangle 6"/>
          <p:cNvSpPr>
            <a:spLocks noChangeArrowheads="1"/>
          </p:cNvSpPr>
          <p:nvPr/>
        </p:nvSpPr>
        <p:spPr bwMode="auto">
          <a:xfrm>
            <a:off x="5965195" y="3290502"/>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pic>
        <p:nvPicPr>
          <p:cNvPr id="13" name="Picture 2"/>
          <p:cNvPicPr>
            <a:picLocks noChangeAspect="1" noChangeArrowheads="1"/>
          </p:cNvPicPr>
          <p:nvPr/>
        </p:nvPicPr>
        <p:blipFill>
          <a:blip r:embed="rId2"/>
          <a:srcRect/>
          <a:stretch>
            <a:fillRect/>
          </a:stretch>
        </p:blipFill>
        <p:spPr bwMode="auto">
          <a:xfrm>
            <a:off x="7286978" y="381000"/>
            <a:ext cx="3228622" cy="838200"/>
          </a:xfrm>
          <a:prstGeom prst="rect">
            <a:avLst/>
          </a:prstGeom>
          <a:noFill/>
          <a:ln w="9525">
            <a:noFill/>
            <a:miter lim="800000"/>
            <a:headEnd/>
            <a:tailEnd/>
          </a:ln>
          <a:effec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1600200"/>
            <a:ext cx="2466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http://i.stack.imgur.com/sVED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368" y="3429000"/>
            <a:ext cx="1805843" cy="1297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tatic.rapidonline.com/catalogueimages/Module/M071099P01W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060" y="4693681"/>
            <a:ext cx="1540459" cy="1540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oselectronic.com/novinky/obr/obr1174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223" y="2419350"/>
            <a:ext cx="3345985" cy="24239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media.digikey.com/photos/Murata%20Photos/TZC3P300A110R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1" y="4449486"/>
            <a:ext cx="1759587" cy="175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4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35842" name="Content Placeholder 1"/>
          <p:cNvSpPr>
            <a:spLocks noGrp="1"/>
          </p:cNvSpPr>
          <p:nvPr>
            <p:ph idx="1"/>
          </p:nvPr>
        </p:nvSpPr>
        <p:spPr/>
        <p:txBody>
          <a:bodyPr/>
          <a:lstStyle/>
          <a:p>
            <a:pPr eaLnBrk="1" hangingPunct="1"/>
            <a:r>
              <a:rPr lang="ro-RO" b="1"/>
              <a:t>Comportarea în curent alternativ</a:t>
            </a:r>
            <a:r>
              <a:rPr lang="ro-RO"/>
              <a:t>:</a:t>
            </a:r>
          </a:p>
          <a:p>
            <a:pPr lvl="1" eaLnBrk="1" hangingPunct="1"/>
            <a:r>
              <a:rPr lang="ro-RO"/>
              <a:t>î</a:t>
            </a:r>
            <a:r>
              <a:rPr lang="en-US"/>
              <a:t>n cazul unei tensiuni alternative aplicate pe arm</a:t>
            </a:r>
            <a:r>
              <a:rPr lang="ro-RO"/>
              <a:t>ă</a:t>
            </a:r>
            <a:r>
              <a:rPr lang="en-US"/>
              <a:t>turile unui condensator, </a:t>
            </a:r>
            <a:r>
              <a:rPr lang="ro-RO" u="sng"/>
              <a:t>î</a:t>
            </a:r>
            <a:r>
              <a:rPr lang="en-US" u="sng"/>
              <a:t>n circuitul extern condensatorului</a:t>
            </a:r>
            <a:r>
              <a:rPr lang="en-US"/>
              <a:t> apare un curent alternativ defazat </a:t>
            </a:r>
            <a:r>
              <a:rPr lang="ro-RO"/>
              <a:t>î</a:t>
            </a:r>
            <a:r>
              <a:rPr lang="en-US"/>
              <a:t>naintea tensiunii cu 90° (grade electrice).</a:t>
            </a:r>
          </a:p>
        </p:txBody>
      </p:sp>
      <p:sp>
        <p:nvSpPr>
          <p:cNvPr id="3584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FF126B3-6FE1-477D-BA4C-292437602D12}" type="datetime1">
              <a:rPr lang="en-US" smtClean="0"/>
              <a:t>10/14/2020</a:t>
            </a:fld>
            <a:endParaRPr lang="en-US"/>
          </a:p>
        </p:txBody>
      </p:sp>
      <p:sp>
        <p:nvSpPr>
          <p:cNvPr id="3584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584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08CEDB2-2DC6-47E8-9F50-C6FDCE361DFE}" type="slidenum">
              <a:rPr lang="en-US" smtClean="0"/>
              <a:pPr>
                <a:defRPr/>
              </a:pPr>
              <a:t>19</a:t>
            </a:fld>
            <a:endParaRPr lang="en-US"/>
          </a:p>
        </p:txBody>
      </p:sp>
      <p:pic>
        <p:nvPicPr>
          <p:cNvPr id="35847" name="Picture 11"/>
          <p:cNvPicPr>
            <a:picLocks noChangeAspect="1" noChangeArrowheads="1"/>
          </p:cNvPicPr>
          <p:nvPr/>
        </p:nvPicPr>
        <p:blipFill>
          <a:blip r:embed="rId2" cstate="print"/>
          <a:srcRect/>
          <a:stretch>
            <a:fillRect/>
          </a:stretch>
        </p:blipFill>
        <p:spPr bwMode="auto">
          <a:xfrm>
            <a:off x="7620000" y="381001"/>
            <a:ext cx="2743200" cy="1095375"/>
          </a:xfrm>
          <a:prstGeom prst="rect">
            <a:avLst/>
          </a:prstGeom>
          <a:noFill/>
          <a:ln w="9525">
            <a:noFill/>
            <a:miter lim="800000"/>
            <a:headEnd/>
            <a:tailEnd/>
          </a:ln>
        </p:spPr>
      </p:pic>
      <p:pic>
        <p:nvPicPr>
          <p:cNvPr id="35848" name="Picture 10"/>
          <p:cNvPicPr>
            <a:picLocks noChangeAspect="1" noChangeArrowheads="1"/>
          </p:cNvPicPr>
          <p:nvPr/>
        </p:nvPicPr>
        <p:blipFill>
          <a:blip r:embed="rId3" cstate="print"/>
          <a:srcRect/>
          <a:stretch>
            <a:fillRect/>
          </a:stretch>
        </p:blipFill>
        <p:spPr bwMode="auto">
          <a:xfrm>
            <a:off x="2362201" y="3200400"/>
            <a:ext cx="6932613" cy="2743200"/>
          </a:xfrm>
          <a:prstGeom prst="rect">
            <a:avLst/>
          </a:prstGeom>
          <a:noFill/>
          <a:ln w="9525">
            <a:noFill/>
            <a:miter lim="800000"/>
            <a:headEnd/>
            <a:tailEnd/>
          </a:ln>
        </p:spPr>
      </p:pic>
      <p:sp>
        <p:nvSpPr>
          <p:cNvPr id="9" name="TextBox 8"/>
          <p:cNvSpPr txBox="1"/>
          <p:nvPr/>
        </p:nvSpPr>
        <p:spPr>
          <a:xfrm>
            <a:off x="2514600" y="6138864"/>
            <a:ext cx="3124200" cy="646331"/>
          </a:xfrm>
          <a:prstGeom prst="rect">
            <a:avLst/>
          </a:prstGeom>
          <a:noFill/>
        </p:spPr>
        <p:txBody>
          <a:bodyPr wrap="square" rtlCol="0">
            <a:spAutoFit/>
          </a:bodyPr>
          <a:lstStyle/>
          <a:p>
            <a:r>
              <a:rPr lang="en-US" b="1">
                <a:solidFill>
                  <a:srgbClr val="00B050"/>
                </a:solidFill>
              </a:rPr>
              <a:t>Verde</a:t>
            </a:r>
            <a:r>
              <a:rPr lang="en-US"/>
              <a:t> </a:t>
            </a:r>
            <a:r>
              <a:rPr lang="ro-RO"/>
              <a:t>- curent</a:t>
            </a:r>
          </a:p>
          <a:p>
            <a:r>
              <a:rPr lang="en-US" b="1">
                <a:solidFill>
                  <a:srgbClr val="FF0000"/>
                </a:solidFill>
              </a:rPr>
              <a:t>Ro</a:t>
            </a:r>
            <a:r>
              <a:rPr lang="ro-RO" b="1">
                <a:solidFill>
                  <a:srgbClr val="FF0000"/>
                </a:solidFill>
              </a:rPr>
              <a:t>şu </a:t>
            </a:r>
            <a:r>
              <a:rPr lang="ro-RO"/>
              <a:t>- </a:t>
            </a:r>
            <a:r>
              <a:rPr lang="en-US"/>
              <a:t>tensiune</a:t>
            </a:r>
          </a:p>
        </p:txBody>
      </p:sp>
    </p:spTree>
    <p:extLst>
      <p:ext uri="{BB962C8B-B14F-4D97-AF65-F5344CB8AC3E}">
        <p14:creationId xmlns:p14="http://schemas.microsoft.com/office/powerpoint/2010/main" val="41342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t>Anexe</a:t>
            </a:r>
            <a:endParaRPr lang="en-US" sz="3200"/>
          </a:p>
        </p:txBody>
      </p:sp>
      <p:sp>
        <p:nvSpPr>
          <p:cNvPr id="3" name="Content Placeholder 2"/>
          <p:cNvSpPr>
            <a:spLocks noGrp="1"/>
          </p:cNvSpPr>
          <p:nvPr>
            <p:ph idx="1"/>
          </p:nvPr>
        </p:nvSpPr>
        <p:spPr/>
        <p:txBody>
          <a:bodyPr/>
          <a:lstStyle/>
          <a:p>
            <a:r>
              <a:rPr lang="ro-RO"/>
              <a:t>Anexa 1. Rezistorul</a:t>
            </a:r>
          </a:p>
          <a:p>
            <a:r>
              <a:rPr lang="ro-RO"/>
              <a:t>Anexa 2. Condensatorul</a:t>
            </a:r>
          </a:p>
          <a:p>
            <a:r>
              <a:rPr lang="ro-RO"/>
              <a:t>Anexa 3. Bobina</a:t>
            </a:r>
          </a:p>
          <a:p>
            <a:r>
              <a:rPr lang="ro-RO"/>
              <a:t>Anexa 4. Dioda</a:t>
            </a:r>
          </a:p>
          <a:p>
            <a:r>
              <a:rPr lang="ro-RO"/>
              <a:t>Anexa 5. Tranzistorul bipolar</a:t>
            </a:r>
          </a:p>
          <a:p>
            <a:r>
              <a:rPr lang="ro-RO"/>
              <a:t>Anexa 6. Tranzistoare unipolare (cu efect de câmp)</a:t>
            </a:r>
          </a:p>
          <a:p>
            <a:r>
              <a:rPr lang="ro-RO"/>
              <a:t>Anexa 7. Semiconductori</a:t>
            </a:r>
            <a:endParaRPr lang="en-US"/>
          </a:p>
        </p:txBody>
      </p:sp>
      <p:sp>
        <p:nvSpPr>
          <p:cNvPr id="4" name="Date Placeholder 3"/>
          <p:cNvSpPr>
            <a:spLocks noGrp="1"/>
          </p:cNvSpPr>
          <p:nvPr>
            <p:ph type="dt" sz="half" idx="10"/>
          </p:nvPr>
        </p:nvSpPr>
        <p:spPr/>
        <p:txBody>
          <a:bodyPr/>
          <a:lstStyle/>
          <a:p>
            <a:pPr>
              <a:defRPr/>
            </a:pPr>
            <a:fld id="{46626C0F-6889-4214-9AD0-F41B1925C6DF}" type="datetime1">
              <a:rPr lang="en-US" smtClean="0"/>
              <a:t>10/14/2020</a:t>
            </a:fld>
            <a:endParaRPr lang="en-US"/>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E11EB97C-FFB7-4124-AD11-7B8E2434CD50}" type="slidenum">
              <a:rPr lang="en-US" smtClean="0"/>
              <a:pPr>
                <a:defRPr/>
              </a:pPr>
              <a:t>2</a:t>
            </a:fld>
            <a:endParaRPr lang="en-US"/>
          </a:p>
        </p:txBody>
      </p:sp>
    </p:spTree>
    <p:extLst>
      <p:ext uri="{BB962C8B-B14F-4D97-AF65-F5344CB8AC3E}">
        <p14:creationId xmlns:p14="http://schemas.microsoft.com/office/powerpoint/2010/main" val="118343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sz="3100"/>
          </a:p>
        </p:txBody>
      </p:sp>
      <p:sp>
        <p:nvSpPr>
          <p:cNvPr id="36866" name="Content Placeholder 1"/>
          <p:cNvSpPr>
            <a:spLocks noGrp="1"/>
          </p:cNvSpPr>
          <p:nvPr>
            <p:ph idx="1"/>
          </p:nvPr>
        </p:nvSpPr>
        <p:spPr/>
        <p:txBody>
          <a:bodyPr/>
          <a:lstStyle/>
          <a:p>
            <a:pPr eaLnBrk="1" hangingPunct="1"/>
            <a:r>
              <a:rPr lang="en-US" sz="2400"/>
              <a:t>este componenta pasiv</a:t>
            </a:r>
            <a:r>
              <a:rPr lang="ro-RO" sz="2400"/>
              <a:t>ă</a:t>
            </a:r>
            <a:r>
              <a:rPr lang="en-US" sz="2400"/>
              <a:t> de circuit care poate stoca energie </a:t>
            </a:r>
            <a:r>
              <a:rPr lang="ro-RO" sz="2400"/>
              <a:t>î</a:t>
            </a:r>
            <a:r>
              <a:rPr lang="en-US" sz="2400"/>
              <a:t>n c</a:t>
            </a:r>
            <a:r>
              <a:rPr lang="ro-RO" sz="2400"/>
              <a:t>â</a:t>
            </a:r>
            <a:r>
              <a:rPr lang="en-US" sz="2400"/>
              <a:t>mpul magnetic creat de curentul care a trecut prin ea</a:t>
            </a:r>
            <a:r>
              <a:rPr lang="ro-RO" sz="2400"/>
              <a:t>;</a:t>
            </a:r>
          </a:p>
          <a:p>
            <a:pPr eaLnBrk="1" hangingPunct="1"/>
            <a:r>
              <a:rPr lang="en-US" sz="2400"/>
              <a:t>capacitatea bobinei de a stoca energie magnetic</a:t>
            </a:r>
            <a:r>
              <a:rPr lang="ro-RO" sz="2400"/>
              <a:t>ă</a:t>
            </a:r>
            <a:r>
              <a:rPr lang="en-US" sz="2400"/>
              <a:t> se m</a:t>
            </a:r>
            <a:r>
              <a:rPr lang="ro-RO" sz="2400"/>
              <a:t>ă</a:t>
            </a:r>
            <a:r>
              <a:rPr lang="en-US" sz="2400"/>
              <a:t>soar</a:t>
            </a:r>
            <a:r>
              <a:rPr lang="ro-RO" sz="2400"/>
              <a:t>ă</a:t>
            </a:r>
            <a:r>
              <a:rPr lang="en-US" sz="2400"/>
              <a:t> prin inductan</a:t>
            </a:r>
            <a:r>
              <a:rPr lang="ro-RO" sz="2400"/>
              <a:t>ţ</a:t>
            </a:r>
            <a:r>
              <a:rPr lang="en-US" sz="2400"/>
              <a:t>a </a:t>
            </a:r>
            <a:r>
              <a:rPr lang="en-US" sz="2400" b="1"/>
              <a:t>L</a:t>
            </a:r>
            <a:r>
              <a:rPr lang="en-US" sz="2400"/>
              <a:t>, exprimat</a:t>
            </a:r>
            <a:r>
              <a:rPr lang="ro-RO" sz="2400"/>
              <a:t>ă</a:t>
            </a:r>
            <a:r>
              <a:rPr lang="en-US" sz="2400"/>
              <a:t> </a:t>
            </a:r>
            <a:r>
              <a:rPr lang="ro-RO" sz="2400"/>
              <a:t>î</a:t>
            </a:r>
            <a:r>
              <a:rPr lang="en-US" sz="2400"/>
              <a:t>n </a:t>
            </a:r>
            <a:r>
              <a:rPr lang="en-US" sz="2400" b="1"/>
              <a:t>H</a:t>
            </a:r>
            <a:r>
              <a:rPr lang="ro-RO" sz="2400"/>
              <a:t> </a:t>
            </a:r>
            <a:r>
              <a:rPr lang="en-US" sz="2400"/>
              <a:t>(henry)</a:t>
            </a:r>
            <a:r>
              <a:rPr lang="ro-RO" sz="2400"/>
              <a:t>;</a:t>
            </a:r>
          </a:p>
          <a:p>
            <a:pPr eaLnBrk="1" hangingPunct="1"/>
            <a:r>
              <a:rPr lang="ro-RO" sz="2400"/>
              <a:t>efectul unei bobine în circuitele electrice constă în opunere la variaţia curentului prin ea prin crearea unei tensiuni la borne proporţională cu variaţia în timp a curentului:</a:t>
            </a:r>
          </a:p>
        </p:txBody>
      </p:sp>
      <p:sp>
        <p:nvSpPr>
          <p:cNvPr id="3686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BAC19A5-05C2-44E3-A353-C7F9F8A40239}" type="datetime1">
              <a:rPr lang="en-US" smtClean="0"/>
              <a:t>10/14/2020</a:t>
            </a:fld>
            <a:endParaRPr lang="en-US"/>
          </a:p>
        </p:txBody>
      </p:sp>
      <p:sp>
        <p:nvSpPr>
          <p:cNvPr id="368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686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DF46959-15B1-4AE8-9EC3-74D6D5ECEB59}" type="slidenum">
              <a:rPr lang="en-US" smtClean="0"/>
              <a:pPr>
                <a:defRPr/>
              </a:pPr>
              <a:t>20</a:t>
            </a:fld>
            <a:endParaRPr lang="en-US"/>
          </a:p>
        </p:txBody>
      </p:sp>
      <p:sp>
        <p:nvSpPr>
          <p:cNvPr id="7" name="Rounded Rectangle 6"/>
          <p:cNvSpPr/>
          <p:nvPr/>
        </p:nvSpPr>
        <p:spPr>
          <a:xfrm>
            <a:off x="5219700" y="4751082"/>
            <a:ext cx="20574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6871" name="Object 1"/>
          <p:cNvGraphicFramePr>
            <a:graphicFrameLocks noChangeAspect="1"/>
          </p:cNvGraphicFramePr>
          <p:nvPr>
            <p:extLst>
              <p:ext uri="{D42A27DB-BD31-4B8C-83A1-F6EECF244321}">
                <p14:modId xmlns:p14="http://schemas.microsoft.com/office/powerpoint/2010/main" val="1627233906"/>
              </p:ext>
            </p:extLst>
          </p:nvPr>
        </p:nvGraphicFramePr>
        <p:xfrm>
          <a:off x="5383212" y="4867764"/>
          <a:ext cx="1730375" cy="838200"/>
        </p:xfrm>
        <a:graphic>
          <a:graphicData uri="http://schemas.openxmlformats.org/presentationml/2006/ole">
            <mc:AlternateContent xmlns:mc="http://schemas.openxmlformats.org/markup-compatibility/2006">
              <mc:Choice xmlns:v="urn:schemas-microsoft-com:vml" Requires="v">
                <p:oleObj spid="_x0000_s3077" name="Equation" r:id="rId3" imgW="812447" imgH="393529" progId="Equation.3">
                  <p:embed/>
                </p:oleObj>
              </mc:Choice>
              <mc:Fallback>
                <p:oleObj name="Equation" r:id="rId3" imgW="812447" imgH="393529" progId="Equation.3">
                  <p:embed/>
                  <p:pic>
                    <p:nvPicPr>
                      <p:cNvPr id="3687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12" y="4867764"/>
                        <a:ext cx="17303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5"/>
          <a:srcRect/>
          <a:stretch>
            <a:fillRect/>
          </a:stretch>
        </p:blipFill>
        <p:spPr bwMode="auto">
          <a:xfrm>
            <a:off x="6248400" y="381000"/>
            <a:ext cx="4165600" cy="1066800"/>
          </a:xfrm>
          <a:prstGeom prst="rect">
            <a:avLst/>
          </a:prstGeom>
          <a:noFill/>
          <a:ln w="9525">
            <a:noFill/>
            <a:miter lim="800000"/>
            <a:headEnd/>
            <a:tailEnd/>
          </a:ln>
          <a:effectLst/>
        </p:spPr>
      </p:pic>
    </p:spTree>
    <p:extLst>
      <p:ext uri="{BB962C8B-B14F-4D97-AF65-F5344CB8AC3E}">
        <p14:creationId xmlns:p14="http://schemas.microsoft.com/office/powerpoint/2010/main" val="56859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sz="3100"/>
          </a:p>
        </p:txBody>
      </p:sp>
      <p:sp>
        <p:nvSpPr>
          <p:cNvPr id="37890" name="Content Placeholder 1"/>
          <p:cNvSpPr>
            <a:spLocks noGrp="1"/>
          </p:cNvSpPr>
          <p:nvPr>
            <p:ph idx="1"/>
          </p:nvPr>
        </p:nvSpPr>
        <p:spPr/>
        <p:txBody>
          <a:bodyPr/>
          <a:lstStyle/>
          <a:p>
            <a:pPr eaLnBrk="1" hangingPunct="1"/>
            <a:r>
              <a:rPr lang="en-US"/>
              <a:t>Tipic, o bobin</a:t>
            </a:r>
            <a:r>
              <a:rPr lang="ro-RO"/>
              <a:t>ă</a:t>
            </a:r>
            <a:r>
              <a:rPr lang="en-US"/>
              <a:t> se realizeaz</a:t>
            </a:r>
            <a:r>
              <a:rPr lang="ro-RO"/>
              <a:t>ă</a:t>
            </a:r>
            <a:r>
              <a:rPr lang="en-US"/>
              <a:t> din fir conductor sub form</a:t>
            </a:r>
            <a:r>
              <a:rPr lang="ro-RO"/>
              <a:t>ă</a:t>
            </a:r>
            <a:r>
              <a:rPr lang="en-US"/>
              <a:t> de spirale, buclele permi</a:t>
            </a:r>
            <a:r>
              <a:rPr lang="ro-RO"/>
              <a:t>ţâ</a:t>
            </a:r>
            <a:r>
              <a:rPr lang="en-US"/>
              <a:t>nd crearea unui camp magnetic intens </a:t>
            </a:r>
            <a:r>
              <a:rPr lang="ro-RO"/>
              <a:t>î</a:t>
            </a:r>
            <a:r>
              <a:rPr lang="en-US"/>
              <a:t>n interiorul bobinei (legea lui Ampere).</a:t>
            </a:r>
            <a:endParaRPr lang="ro-RO"/>
          </a:p>
          <a:p>
            <a:pPr eaLnBrk="1" hangingPunct="1"/>
            <a:r>
              <a:rPr lang="en-US"/>
              <a:t>Datorita c</a:t>
            </a:r>
            <a:r>
              <a:rPr lang="ro-RO"/>
              <a:t>â</a:t>
            </a:r>
            <a:r>
              <a:rPr lang="en-US"/>
              <a:t>mpului magnetic variabil </a:t>
            </a:r>
            <a:r>
              <a:rPr lang="ro-RO"/>
              <a:t>î</a:t>
            </a:r>
            <a:r>
              <a:rPr lang="en-US"/>
              <a:t>n timp din interiorul bobinei, se induce </a:t>
            </a:r>
            <a:r>
              <a:rPr lang="ro-RO"/>
              <a:t>î</a:t>
            </a:r>
            <a:r>
              <a:rPr lang="en-US"/>
              <a:t>n bobin</a:t>
            </a:r>
            <a:r>
              <a:rPr lang="ro-RO"/>
              <a:t>ă</a:t>
            </a:r>
            <a:r>
              <a:rPr lang="en-US"/>
              <a:t> o tensiune (legea induc</a:t>
            </a:r>
            <a:r>
              <a:rPr lang="ro-RO"/>
              <a:t>ţ</a:t>
            </a:r>
            <a:r>
              <a:rPr lang="en-US"/>
              <a:t>iei electromagnetice a lui Faraday), tensiune care se opune varia</a:t>
            </a:r>
            <a:r>
              <a:rPr lang="ro-RO"/>
              <a:t>ţ</a:t>
            </a:r>
            <a:r>
              <a:rPr lang="en-US"/>
              <a:t>iei </a:t>
            </a:r>
            <a:r>
              <a:rPr lang="ro-RO"/>
              <a:t>î</a:t>
            </a:r>
            <a:r>
              <a:rPr lang="en-US"/>
              <a:t>n continuare a curentului care a produs-o (legea lui Lenz).</a:t>
            </a:r>
          </a:p>
        </p:txBody>
      </p:sp>
      <p:sp>
        <p:nvSpPr>
          <p:cNvPr id="3789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12442A2B-A291-46AE-B285-B74370310A84}" type="datetime1">
              <a:rPr lang="en-US" smtClean="0"/>
              <a:t>10/14/2020</a:t>
            </a:fld>
            <a:endParaRPr lang="en-US"/>
          </a:p>
        </p:txBody>
      </p:sp>
      <p:sp>
        <p:nvSpPr>
          <p:cNvPr id="378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789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CE6EF1D-91A0-42CC-B96B-6F9F3797BAA8}" type="slidenum">
              <a:rPr lang="en-US" smtClean="0"/>
              <a:pPr>
                <a:defRPr/>
              </a:pPr>
              <a:t>21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041" y="4527550"/>
            <a:ext cx="3163118" cy="1828800"/>
          </a:xfrm>
          <a:prstGeom prst="rect">
            <a:avLst/>
          </a:prstGeom>
        </p:spPr>
      </p:pic>
    </p:spTree>
    <p:extLst>
      <p:ext uri="{BB962C8B-B14F-4D97-AF65-F5344CB8AC3E}">
        <p14:creationId xmlns:p14="http://schemas.microsoft.com/office/powerpoint/2010/main" val="9270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a:p>
        </p:txBody>
      </p:sp>
      <p:sp>
        <p:nvSpPr>
          <p:cNvPr id="38914" name="Content Placeholder 1"/>
          <p:cNvSpPr>
            <a:spLocks noGrp="1"/>
          </p:cNvSpPr>
          <p:nvPr>
            <p:ph idx="1"/>
          </p:nvPr>
        </p:nvSpPr>
        <p:spPr/>
        <p:txBody>
          <a:bodyPr/>
          <a:lstStyle/>
          <a:p>
            <a:pPr eaLnBrk="1" hangingPunct="1"/>
            <a:r>
              <a:rPr lang="ro-RO" dirty="0"/>
              <a:t>Rol în </a:t>
            </a:r>
            <a:r>
              <a:rPr lang="en-US" dirty="0" err="1"/>
              <a:t>circuite</a:t>
            </a:r>
            <a:r>
              <a:rPr lang="en-US" dirty="0"/>
              <a:t> </a:t>
            </a:r>
            <a:r>
              <a:rPr lang="en-US" dirty="0" err="1"/>
              <a:t>analogice</a:t>
            </a:r>
            <a:r>
              <a:rPr lang="en-US" dirty="0"/>
              <a:t> </a:t>
            </a:r>
            <a:r>
              <a:rPr lang="ro-RO" dirty="0"/>
              <a:t>ş</a:t>
            </a:r>
            <a:r>
              <a:rPr lang="en-US" dirty="0" err="1"/>
              <a:t>i</a:t>
            </a:r>
            <a:r>
              <a:rPr lang="en-US" dirty="0"/>
              <a:t> de </a:t>
            </a:r>
            <a:r>
              <a:rPr lang="en-US" dirty="0" err="1"/>
              <a:t>procesare</a:t>
            </a:r>
            <a:r>
              <a:rPr lang="en-US" dirty="0"/>
              <a:t> a </a:t>
            </a:r>
            <a:r>
              <a:rPr lang="en-US" dirty="0" err="1"/>
              <a:t>semnalelor</a:t>
            </a:r>
            <a:r>
              <a:rPr lang="ro-RO" dirty="0"/>
              <a:t>:</a:t>
            </a:r>
          </a:p>
          <a:p>
            <a:pPr lvl="1" eaLnBrk="1" hangingPunct="1"/>
            <a:r>
              <a:rPr lang="en-US" sz="2200" b="1" dirty="0" err="1">
                <a:solidFill>
                  <a:srgbClr val="FF0000"/>
                </a:solidFill>
              </a:rPr>
              <a:t>circuite</a:t>
            </a:r>
            <a:r>
              <a:rPr lang="en-US" sz="2200" b="1" dirty="0">
                <a:solidFill>
                  <a:srgbClr val="FF0000"/>
                </a:solidFill>
              </a:rPr>
              <a:t> </a:t>
            </a:r>
            <a:r>
              <a:rPr lang="en-US" sz="2200" b="1" dirty="0" err="1">
                <a:solidFill>
                  <a:srgbClr val="FF0000"/>
                </a:solidFill>
              </a:rPr>
              <a:t>acordate</a:t>
            </a:r>
            <a:r>
              <a:rPr lang="en-US" sz="2200" dirty="0">
                <a:solidFill>
                  <a:srgbClr val="FF0000"/>
                </a:solidFill>
              </a:rPr>
              <a:t> </a:t>
            </a:r>
            <a:r>
              <a:rPr lang="en-US" sz="2200" dirty="0"/>
              <a:t>(</a:t>
            </a:r>
            <a:r>
              <a:rPr lang="en-US" sz="2200" dirty="0" err="1"/>
              <a:t>bobine</a:t>
            </a:r>
            <a:r>
              <a:rPr lang="en-US" sz="2200" dirty="0"/>
              <a:t> cu </a:t>
            </a:r>
            <a:r>
              <a:rPr lang="en-US" sz="2200" dirty="0" err="1"/>
              <a:t>condensatoare</a:t>
            </a:r>
            <a:r>
              <a:rPr lang="en-US" sz="2200" dirty="0"/>
              <a:t>) – </a:t>
            </a:r>
            <a:r>
              <a:rPr lang="ro-RO" sz="2200" dirty="0"/>
              <a:t>î</a:t>
            </a:r>
            <a:r>
              <a:rPr lang="en-US" sz="2200" dirty="0"/>
              <a:t>n radio, </a:t>
            </a:r>
            <a:r>
              <a:rPr lang="en-US" sz="2200" dirty="0" err="1"/>
              <a:t>tv</a:t>
            </a:r>
            <a:r>
              <a:rPr lang="en-US" sz="2200" dirty="0"/>
              <a:t>, </a:t>
            </a:r>
            <a:r>
              <a:rPr lang="en-US" sz="2200" dirty="0" err="1"/>
              <a:t>comunica</a:t>
            </a:r>
            <a:r>
              <a:rPr lang="ro-RO" sz="2200" dirty="0"/>
              <a:t>ţ</a:t>
            </a:r>
            <a:r>
              <a:rPr lang="en-US" sz="2200" dirty="0"/>
              <a:t>ii</a:t>
            </a:r>
          </a:p>
          <a:p>
            <a:pPr lvl="1" eaLnBrk="1" hangingPunct="1"/>
            <a:r>
              <a:rPr lang="en-US" sz="2200" b="1" dirty="0" err="1">
                <a:solidFill>
                  <a:srgbClr val="FF0000"/>
                </a:solidFill>
              </a:rPr>
              <a:t>transformatoare</a:t>
            </a:r>
            <a:r>
              <a:rPr lang="en-US" sz="2200" dirty="0"/>
              <a:t> – 2 </a:t>
            </a:r>
            <a:r>
              <a:rPr lang="en-US" sz="2200" dirty="0" err="1"/>
              <a:t>sau</a:t>
            </a:r>
            <a:r>
              <a:rPr lang="en-US" sz="2200" dirty="0"/>
              <a:t> </a:t>
            </a:r>
            <a:r>
              <a:rPr lang="en-US" sz="2200" dirty="0" err="1"/>
              <a:t>mai</a:t>
            </a:r>
            <a:r>
              <a:rPr lang="en-US" sz="2200" dirty="0"/>
              <a:t> </a:t>
            </a:r>
            <a:r>
              <a:rPr lang="en-US" sz="2200" dirty="0" err="1"/>
              <a:t>multe</a:t>
            </a:r>
            <a:r>
              <a:rPr lang="en-US" sz="2200" dirty="0"/>
              <a:t> </a:t>
            </a:r>
            <a:r>
              <a:rPr lang="en-US" sz="2200" dirty="0" err="1"/>
              <a:t>bobine</a:t>
            </a:r>
            <a:r>
              <a:rPr lang="en-US" sz="2200" dirty="0"/>
              <a:t> </a:t>
            </a:r>
            <a:r>
              <a:rPr lang="en-US" sz="2200" dirty="0" err="1"/>
              <a:t>cuplate</a:t>
            </a:r>
            <a:r>
              <a:rPr lang="en-US" sz="2200" dirty="0"/>
              <a:t> magnetic</a:t>
            </a:r>
          </a:p>
          <a:p>
            <a:pPr lvl="1" eaLnBrk="1" hangingPunct="1"/>
            <a:r>
              <a:rPr lang="ro-RO" sz="2200" dirty="0">
                <a:solidFill>
                  <a:srgbClr val="FF0000"/>
                </a:solidFill>
              </a:rPr>
              <a:t>î</a:t>
            </a:r>
            <a:r>
              <a:rPr lang="en-US" sz="2200" dirty="0">
                <a:solidFill>
                  <a:srgbClr val="FF0000"/>
                </a:solidFill>
              </a:rPr>
              <a:t>n </a:t>
            </a:r>
            <a:r>
              <a:rPr lang="en-US" sz="2200" b="1" dirty="0" err="1">
                <a:solidFill>
                  <a:srgbClr val="FF0000"/>
                </a:solidFill>
              </a:rPr>
              <a:t>surse</a:t>
            </a:r>
            <a:r>
              <a:rPr lang="en-US" sz="2200" b="1" dirty="0">
                <a:solidFill>
                  <a:srgbClr val="FF0000"/>
                </a:solidFill>
              </a:rPr>
              <a:t> </a:t>
            </a:r>
            <a:r>
              <a:rPr lang="ro-RO" sz="2200" b="1" dirty="0">
                <a:solidFill>
                  <a:srgbClr val="FF0000"/>
                </a:solidFill>
              </a:rPr>
              <a:t>î</a:t>
            </a:r>
            <a:r>
              <a:rPr lang="en-US" sz="2200" b="1" dirty="0">
                <a:solidFill>
                  <a:srgbClr val="FF0000"/>
                </a:solidFill>
              </a:rPr>
              <a:t>n </a:t>
            </a:r>
            <a:r>
              <a:rPr lang="en-US" sz="2200" b="1" dirty="0" err="1">
                <a:solidFill>
                  <a:srgbClr val="FF0000"/>
                </a:solidFill>
              </a:rPr>
              <a:t>comuta</a:t>
            </a:r>
            <a:r>
              <a:rPr lang="ro-RO" sz="2200" b="1" dirty="0">
                <a:solidFill>
                  <a:srgbClr val="FF0000"/>
                </a:solidFill>
              </a:rPr>
              <a:t>ţ</a:t>
            </a:r>
            <a:r>
              <a:rPr lang="en-US" sz="2200" b="1" dirty="0" err="1">
                <a:solidFill>
                  <a:srgbClr val="FF0000"/>
                </a:solidFill>
              </a:rPr>
              <a:t>ie</a:t>
            </a:r>
            <a:r>
              <a:rPr lang="en-US" sz="2200" dirty="0">
                <a:solidFill>
                  <a:srgbClr val="FF0000"/>
                </a:solidFill>
              </a:rPr>
              <a:t> </a:t>
            </a:r>
            <a:r>
              <a:rPr lang="en-US" sz="2200" dirty="0" err="1"/>
              <a:t>ca</a:t>
            </a:r>
            <a:r>
              <a:rPr lang="en-US" sz="2200" dirty="0"/>
              <a:t> </a:t>
            </a:r>
            <a:r>
              <a:rPr lang="en-US" sz="2200" dirty="0" err="1"/>
              <a:t>elemente</a:t>
            </a:r>
            <a:r>
              <a:rPr lang="en-US" sz="2200" dirty="0"/>
              <a:t> de </a:t>
            </a:r>
            <a:r>
              <a:rPr lang="en-US" sz="2200" dirty="0" err="1"/>
              <a:t>stocare</a:t>
            </a:r>
            <a:r>
              <a:rPr lang="en-US" sz="2200" dirty="0"/>
              <a:t> a </a:t>
            </a:r>
            <a:r>
              <a:rPr lang="en-US" sz="2200" dirty="0" err="1"/>
              <a:t>energiei</a:t>
            </a:r>
            <a:endParaRPr lang="en-US" sz="2200" dirty="0"/>
          </a:p>
          <a:p>
            <a:pPr lvl="1" eaLnBrk="1" hangingPunct="1"/>
            <a:r>
              <a:rPr lang="ro-RO" sz="2200" dirty="0">
                <a:solidFill>
                  <a:srgbClr val="FF0000"/>
                </a:solidFill>
              </a:rPr>
              <a:t>î</a:t>
            </a:r>
            <a:r>
              <a:rPr lang="en-US" sz="2200" dirty="0">
                <a:solidFill>
                  <a:srgbClr val="FF0000"/>
                </a:solidFill>
              </a:rPr>
              <a:t>n </a:t>
            </a:r>
            <a:r>
              <a:rPr lang="en-US" sz="2200" b="1" dirty="0" err="1">
                <a:solidFill>
                  <a:srgbClr val="FF0000"/>
                </a:solidFill>
              </a:rPr>
              <a:t>sistemele</a:t>
            </a:r>
            <a:r>
              <a:rPr lang="en-US" sz="2200" b="1" dirty="0">
                <a:solidFill>
                  <a:srgbClr val="FF0000"/>
                </a:solidFill>
              </a:rPr>
              <a:t> de </a:t>
            </a:r>
            <a:r>
              <a:rPr lang="en-US" sz="2200" b="1" dirty="0" err="1">
                <a:solidFill>
                  <a:srgbClr val="FF0000"/>
                </a:solidFill>
              </a:rPr>
              <a:t>transmitere</a:t>
            </a:r>
            <a:r>
              <a:rPr lang="en-US" sz="2200" b="1" dirty="0">
                <a:solidFill>
                  <a:srgbClr val="FF0000"/>
                </a:solidFill>
              </a:rPr>
              <a:t> </a:t>
            </a:r>
            <a:r>
              <a:rPr lang="ro-RO" sz="2200" b="1" dirty="0">
                <a:solidFill>
                  <a:srgbClr val="FF0000"/>
                </a:solidFill>
              </a:rPr>
              <a:t>ş</a:t>
            </a:r>
            <a:r>
              <a:rPr lang="en-US" sz="2200" b="1" dirty="0" err="1">
                <a:solidFill>
                  <a:srgbClr val="FF0000"/>
                </a:solidFill>
              </a:rPr>
              <a:t>i</a:t>
            </a:r>
            <a:r>
              <a:rPr lang="en-US" sz="2200" b="1" dirty="0">
                <a:solidFill>
                  <a:srgbClr val="FF0000"/>
                </a:solidFill>
              </a:rPr>
              <a:t> </a:t>
            </a:r>
            <a:r>
              <a:rPr lang="en-US" sz="2200" b="1" dirty="0" err="1">
                <a:solidFill>
                  <a:srgbClr val="FF0000"/>
                </a:solidFill>
              </a:rPr>
              <a:t>distribu</a:t>
            </a:r>
            <a:r>
              <a:rPr lang="ro-RO" sz="2200" b="1" dirty="0">
                <a:solidFill>
                  <a:srgbClr val="FF0000"/>
                </a:solidFill>
              </a:rPr>
              <a:t>ţ</a:t>
            </a:r>
            <a:r>
              <a:rPr lang="en-US" sz="2200" b="1" dirty="0" err="1">
                <a:solidFill>
                  <a:srgbClr val="FF0000"/>
                </a:solidFill>
              </a:rPr>
              <a:t>ie</a:t>
            </a:r>
            <a:r>
              <a:rPr lang="en-US" sz="2200" b="1" dirty="0">
                <a:solidFill>
                  <a:srgbClr val="FF0000"/>
                </a:solidFill>
              </a:rPr>
              <a:t> a </a:t>
            </a:r>
            <a:r>
              <a:rPr lang="en-US" sz="2200" b="1" dirty="0" err="1">
                <a:solidFill>
                  <a:srgbClr val="FF0000"/>
                </a:solidFill>
              </a:rPr>
              <a:t>energiei</a:t>
            </a:r>
            <a:r>
              <a:rPr lang="en-US" sz="2200" b="1" dirty="0">
                <a:solidFill>
                  <a:srgbClr val="FF0000"/>
                </a:solidFill>
              </a:rPr>
              <a:t> </a:t>
            </a:r>
            <a:r>
              <a:rPr lang="en-US" sz="2200" b="1" dirty="0" err="1">
                <a:solidFill>
                  <a:srgbClr val="FF0000"/>
                </a:solidFill>
              </a:rPr>
              <a:t>electrice</a:t>
            </a:r>
            <a:endParaRPr lang="en-US" sz="2200" b="1" dirty="0">
              <a:solidFill>
                <a:srgbClr val="FF0000"/>
              </a:solidFill>
            </a:endParaRPr>
          </a:p>
        </p:txBody>
      </p:sp>
      <p:sp>
        <p:nvSpPr>
          <p:cNvPr id="3891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2221BEF-A63D-4DC6-A1AF-D21C978D755D}" type="datetime1">
              <a:rPr lang="en-US" smtClean="0"/>
              <a:t>10/14/2020</a:t>
            </a:fld>
            <a:endParaRPr lang="en-US"/>
          </a:p>
        </p:txBody>
      </p:sp>
      <p:sp>
        <p:nvSpPr>
          <p:cNvPr id="389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891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D9CBFD8-B431-485C-A550-8DAC123A2D3A}" type="slidenum">
              <a:rPr lang="en-US" smtClean="0"/>
              <a:pPr>
                <a:defRPr/>
              </a:pPr>
              <a:t>22</a:t>
            </a:fld>
            <a:endParaRPr lang="en-US"/>
          </a:p>
        </p:txBody>
      </p:sp>
    </p:spTree>
    <p:extLst>
      <p:ext uri="{BB962C8B-B14F-4D97-AF65-F5344CB8AC3E}">
        <p14:creationId xmlns:p14="http://schemas.microsoft.com/office/powerpoint/2010/main" val="226116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2800"/>
            </a:br>
            <a:r>
              <a:rPr lang="ro-RO" sz="3100"/>
              <a:t>Exemplu de circuit electronic</a:t>
            </a:r>
            <a:endParaRPr lang="en-US" sz="3100"/>
          </a:p>
        </p:txBody>
      </p:sp>
      <p:sp>
        <p:nvSpPr>
          <p:cNvPr id="3993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09482F0-4EAC-465E-A699-A3B73995352D}" type="datetime1">
              <a:rPr lang="en-US" smtClean="0"/>
              <a:t>10/14/2020</a:t>
            </a:fld>
            <a:endParaRPr lang="en-US"/>
          </a:p>
        </p:txBody>
      </p:sp>
      <p:sp>
        <p:nvSpPr>
          <p:cNvPr id="399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994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5557C99-3695-4084-9991-A29375C376E0}" type="slidenum">
              <a:rPr lang="en-US" smtClean="0"/>
              <a:pPr>
                <a:defRPr/>
              </a:pPr>
              <a:t>23</a:t>
            </a:fld>
            <a:endParaRPr lang="en-US"/>
          </a:p>
        </p:txBody>
      </p:sp>
      <p:sp>
        <p:nvSpPr>
          <p:cNvPr id="39943" name="TextBox 7"/>
          <p:cNvSpPr txBox="1">
            <a:spLocks noChangeArrowheads="1"/>
          </p:cNvSpPr>
          <p:nvPr/>
        </p:nvSpPr>
        <p:spPr bwMode="auto">
          <a:xfrm>
            <a:off x="6629400" y="609601"/>
            <a:ext cx="3886200" cy="646113"/>
          </a:xfrm>
          <a:prstGeom prst="rect">
            <a:avLst/>
          </a:prstGeom>
          <a:noFill/>
          <a:ln w="9525">
            <a:noFill/>
            <a:miter lim="800000"/>
            <a:headEnd/>
            <a:tailEnd/>
          </a:ln>
        </p:spPr>
        <p:txBody>
          <a:bodyPr>
            <a:spAutoFit/>
          </a:bodyPr>
          <a:lstStyle/>
          <a:p>
            <a:r>
              <a:rPr lang="ro-RO" u="sng"/>
              <a:t>Rolul L</a:t>
            </a:r>
            <a:r>
              <a:rPr lang="ro-RO"/>
              <a:t>:</a:t>
            </a:r>
          </a:p>
          <a:p>
            <a:pPr>
              <a:buFontTx/>
              <a:buChar char="-"/>
            </a:pPr>
            <a:r>
              <a:rPr lang="ro-RO"/>
              <a:t> Transformator – TX1</a:t>
            </a:r>
            <a:endParaRPr lang="en-US"/>
          </a:p>
        </p:txBody>
      </p:sp>
      <p:pic>
        <p:nvPicPr>
          <p:cNvPr id="8" name="Picture 6"/>
          <p:cNvPicPr>
            <a:picLocks noChangeAspect="1" noChangeArrowheads="1"/>
          </p:cNvPicPr>
          <p:nvPr/>
        </p:nvPicPr>
        <p:blipFill>
          <a:blip r:embed="rId2" cstate="print"/>
          <a:srcRect/>
          <a:stretch>
            <a:fillRect/>
          </a:stretch>
        </p:blipFill>
        <p:spPr bwMode="auto">
          <a:xfrm>
            <a:off x="2476500" y="1591468"/>
            <a:ext cx="7239000" cy="4901407"/>
          </a:xfrm>
          <a:prstGeom prst="rect">
            <a:avLst/>
          </a:prstGeom>
          <a:noFill/>
          <a:ln w="9525">
            <a:noFill/>
            <a:miter lim="800000"/>
            <a:headEnd/>
            <a:tailEnd/>
          </a:ln>
        </p:spPr>
      </p:pic>
    </p:spTree>
    <p:extLst>
      <p:ext uri="{BB962C8B-B14F-4D97-AF65-F5344CB8AC3E}">
        <p14:creationId xmlns:p14="http://schemas.microsoft.com/office/powerpoint/2010/main" val="208740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sz="3100" dirty="0"/>
          </a:p>
        </p:txBody>
      </p:sp>
      <p:sp>
        <p:nvSpPr>
          <p:cNvPr id="40962" name="Content Placeholder 1"/>
          <p:cNvSpPr>
            <a:spLocks noGrp="1"/>
          </p:cNvSpPr>
          <p:nvPr>
            <p:ph idx="1"/>
          </p:nvPr>
        </p:nvSpPr>
        <p:spPr/>
        <p:txBody>
          <a:bodyPr/>
          <a:lstStyle/>
          <a:p>
            <a:pPr eaLnBrk="1" hangingPunct="1"/>
            <a:r>
              <a:rPr lang="ro-RO" dirty="0"/>
              <a:t>Exemple</a:t>
            </a:r>
            <a:r>
              <a:rPr lang="en-US" dirty="0"/>
              <a:t> THT</a:t>
            </a:r>
            <a:r>
              <a:rPr lang="ro-RO" dirty="0"/>
              <a:t>:</a:t>
            </a:r>
            <a:endParaRPr lang="en-US" dirty="0"/>
          </a:p>
        </p:txBody>
      </p:sp>
      <p:sp>
        <p:nvSpPr>
          <p:cNvPr id="4096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7AED146-C9EA-43EB-9C20-A51A42307327}" type="datetime1">
              <a:rPr lang="en-US" smtClean="0"/>
              <a:t>10/14/2020</a:t>
            </a:fld>
            <a:endParaRPr lang="en-US"/>
          </a:p>
        </p:txBody>
      </p:sp>
      <p:sp>
        <p:nvSpPr>
          <p:cNvPr id="409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096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1A03543-AC76-49A5-924C-78DC9146DA4C}" type="slidenum">
              <a:rPr lang="en-US" smtClean="0"/>
              <a:pPr>
                <a:defRPr/>
              </a:pPr>
              <a:t>24</a:t>
            </a:fld>
            <a:endParaRPr lang="en-US"/>
          </a:p>
        </p:txBody>
      </p:sp>
      <p:pic>
        <p:nvPicPr>
          <p:cNvPr id="40967" name="Picture 9"/>
          <p:cNvPicPr>
            <a:picLocks noChangeAspect="1" noChangeArrowheads="1"/>
          </p:cNvPicPr>
          <p:nvPr/>
        </p:nvPicPr>
        <p:blipFill>
          <a:blip r:embed="rId2" cstate="print"/>
          <a:srcRect/>
          <a:stretch>
            <a:fillRect/>
          </a:stretch>
        </p:blipFill>
        <p:spPr bwMode="auto">
          <a:xfrm>
            <a:off x="1408471" y="3056904"/>
            <a:ext cx="2514600" cy="2238693"/>
          </a:xfrm>
          <a:prstGeom prst="rect">
            <a:avLst/>
          </a:prstGeom>
          <a:noFill/>
          <a:ln w="9525">
            <a:noFill/>
            <a:miter lim="800000"/>
            <a:headEnd/>
            <a:tailEnd/>
          </a:ln>
        </p:spPr>
      </p:pic>
      <p:pic>
        <p:nvPicPr>
          <p:cNvPr id="40968" name="Picture 29"/>
          <p:cNvPicPr>
            <a:picLocks noChangeAspect="1" noChangeArrowheads="1"/>
          </p:cNvPicPr>
          <p:nvPr/>
        </p:nvPicPr>
        <p:blipFill>
          <a:blip r:embed="rId3" cstate="print"/>
          <a:srcRect/>
          <a:stretch>
            <a:fillRect/>
          </a:stretch>
        </p:blipFill>
        <p:spPr bwMode="auto">
          <a:xfrm>
            <a:off x="4996630" y="2271251"/>
            <a:ext cx="6000750" cy="3810000"/>
          </a:xfrm>
          <a:prstGeom prst="rect">
            <a:avLst/>
          </a:prstGeom>
          <a:noFill/>
          <a:ln w="9525">
            <a:noFill/>
            <a:miter lim="800000"/>
            <a:headEnd/>
            <a:tailEnd/>
          </a:ln>
        </p:spPr>
      </p:pic>
      <p:sp>
        <p:nvSpPr>
          <p:cNvPr id="40969"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40970" name="Rectangle 4"/>
          <p:cNvSpPr>
            <a:spLocks noChangeArrowheads="1"/>
          </p:cNvSpPr>
          <p:nvPr/>
        </p:nvSpPr>
        <p:spPr bwMode="auto">
          <a:xfrm>
            <a:off x="5965195" y="2480877"/>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Tree>
    <p:extLst>
      <p:ext uri="{BB962C8B-B14F-4D97-AF65-F5344CB8AC3E}">
        <p14:creationId xmlns:p14="http://schemas.microsoft.com/office/powerpoint/2010/main" val="43938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sz="3100"/>
          </a:p>
        </p:txBody>
      </p:sp>
      <p:sp>
        <p:nvSpPr>
          <p:cNvPr id="40962" name="Content Placeholder 1"/>
          <p:cNvSpPr>
            <a:spLocks noGrp="1"/>
          </p:cNvSpPr>
          <p:nvPr>
            <p:ph idx="1"/>
          </p:nvPr>
        </p:nvSpPr>
        <p:spPr/>
        <p:txBody>
          <a:bodyPr/>
          <a:lstStyle/>
          <a:p>
            <a:pPr eaLnBrk="1" hangingPunct="1"/>
            <a:r>
              <a:rPr lang="ro-RO" dirty="0"/>
              <a:t>Exemple SMT :</a:t>
            </a:r>
            <a:endParaRPr lang="en-US" dirty="0"/>
          </a:p>
        </p:txBody>
      </p:sp>
      <p:sp>
        <p:nvSpPr>
          <p:cNvPr id="4096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1492C967-C1E0-4FB4-BF74-ED6BA9479EE2}" type="datetime1">
              <a:rPr lang="en-US" smtClean="0"/>
              <a:t>10/14/2020</a:t>
            </a:fld>
            <a:endParaRPr lang="en-US"/>
          </a:p>
        </p:txBody>
      </p:sp>
      <p:sp>
        <p:nvSpPr>
          <p:cNvPr id="409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096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1A03543-AC76-49A5-924C-78DC9146DA4C}" type="slidenum">
              <a:rPr lang="en-US" smtClean="0"/>
              <a:pPr>
                <a:defRPr/>
              </a:pPr>
              <a:t>25</a:t>
            </a:fld>
            <a:endParaRPr lang="en-US"/>
          </a:p>
        </p:txBody>
      </p:sp>
      <p:sp>
        <p:nvSpPr>
          <p:cNvPr id="40969"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p>
        </p:txBody>
      </p:sp>
      <p:sp>
        <p:nvSpPr>
          <p:cNvPr id="40970" name="Rectangle 4"/>
          <p:cNvSpPr>
            <a:spLocks noChangeArrowheads="1"/>
          </p:cNvSpPr>
          <p:nvPr/>
        </p:nvSpPr>
        <p:spPr bwMode="auto">
          <a:xfrm>
            <a:off x="5965195" y="2480877"/>
            <a:ext cx="261610" cy="276999"/>
          </a:xfrm>
          <a:prstGeom prst="rect">
            <a:avLst/>
          </a:prstGeom>
          <a:noFill/>
          <a:ln w="9525">
            <a:noFill/>
            <a:miter lim="800000"/>
            <a:headEnd/>
            <a:tailEnd/>
          </a:ln>
        </p:spPr>
        <p:txBody>
          <a:bodyPr wrap="none" anchor="ctr">
            <a:spAutoFit/>
          </a:bodyPr>
          <a:lstStyle/>
          <a:p>
            <a:pPr algn="ctr" eaLnBrk="0" hangingPunct="0"/>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pic>
        <p:nvPicPr>
          <p:cNvPr id="11" name="Picture 4"/>
          <p:cNvPicPr>
            <a:picLocks noChangeAspect="1" noChangeArrowheads="1"/>
          </p:cNvPicPr>
          <p:nvPr/>
        </p:nvPicPr>
        <p:blipFill>
          <a:blip r:embed="rId2"/>
          <a:srcRect/>
          <a:stretch>
            <a:fillRect/>
          </a:stretch>
        </p:blipFill>
        <p:spPr bwMode="auto">
          <a:xfrm>
            <a:off x="6248400" y="381000"/>
            <a:ext cx="4165600" cy="1066800"/>
          </a:xfrm>
          <a:prstGeom prst="rect">
            <a:avLst/>
          </a:prstGeom>
          <a:noFill/>
          <a:ln w="9525">
            <a:noFill/>
            <a:miter lim="800000"/>
            <a:headEnd/>
            <a:tailEnd/>
          </a:ln>
          <a:effectLst/>
        </p:spPr>
      </p:pic>
      <p:pic>
        <p:nvPicPr>
          <p:cNvPr id="12" name="Picture 2" descr="http://img.cgsdigital.com/pic/z48e776-0x0-1/common_mode_choke_smd_inductor_power_choke_air_coil_high_frequency_indu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46" y="3136137"/>
            <a:ext cx="3806825" cy="2197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133600"/>
            <a:ext cx="32194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descr="http://img-europe.electrocomponents.com/images/R737703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495800"/>
            <a:ext cx="319314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7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3</a:t>
            </a:r>
            <a:br>
              <a:rPr lang="ro-RO" sz="3600"/>
            </a:br>
            <a:r>
              <a:rPr lang="ro-RO" sz="3100"/>
              <a:t>Bobina</a:t>
            </a:r>
            <a:endParaRPr lang="en-US" sz="3100"/>
          </a:p>
        </p:txBody>
      </p:sp>
      <p:sp>
        <p:nvSpPr>
          <p:cNvPr id="41986" name="Content Placeholder 1"/>
          <p:cNvSpPr>
            <a:spLocks noGrp="1"/>
          </p:cNvSpPr>
          <p:nvPr>
            <p:ph idx="1"/>
          </p:nvPr>
        </p:nvSpPr>
        <p:spPr/>
        <p:txBody>
          <a:bodyPr/>
          <a:lstStyle/>
          <a:p>
            <a:pPr eaLnBrk="1" hangingPunct="1"/>
            <a:r>
              <a:rPr lang="ro-RO" b="1"/>
              <a:t>Comportarea în curent alternativ</a:t>
            </a:r>
            <a:r>
              <a:rPr lang="ro-RO"/>
              <a:t>:</a:t>
            </a:r>
          </a:p>
          <a:p>
            <a:pPr lvl="1" eaLnBrk="1" hangingPunct="1"/>
            <a:r>
              <a:rPr lang="ro-RO"/>
              <a:t>î</a:t>
            </a:r>
            <a:r>
              <a:rPr lang="en-US"/>
              <a:t>n cazul unui curent sinusoidal prin bobin</a:t>
            </a:r>
            <a:r>
              <a:rPr lang="ro-RO"/>
              <a:t>ă</a:t>
            </a:r>
            <a:r>
              <a:rPr lang="en-US"/>
              <a:t>, acesta este defazat </a:t>
            </a:r>
            <a:r>
              <a:rPr lang="ro-RO"/>
              <a:t>î</a:t>
            </a:r>
            <a:r>
              <a:rPr lang="en-US"/>
              <a:t>n urma tensiunii la borne cu 90° (grade electrice).</a:t>
            </a:r>
          </a:p>
        </p:txBody>
      </p:sp>
      <p:sp>
        <p:nvSpPr>
          <p:cNvPr id="4198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F141178-E236-4D21-9711-4217F0456EA4}" type="datetime1">
              <a:rPr lang="en-US" smtClean="0"/>
              <a:t>10/14/2020</a:t>
            </a:fld>
            <a:endParaRPr lang="en-US"/>
          </a:p>
        </p:txBody>
      </p:sp>
      <p:sp>
        <p:nvSpPr>
          <p:cNvPr id="4198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198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98C4134-D3A0-43C2-8D5A-1FDC198B010F}" type="slidenum">
              <a:rPr lang="en-US" smtClean="0"/>
              <a:pPr>
                <a:defRPr/>
              </a:pPr>
              <a:t>26</a:t>
            </a:fld>
            <a:endParaRPr lang="en-US"/>
          </a:p>
        </p:txBody>
      </p:sp>
      <p:pic>
        <p:nvPicPr>
          <p:cNvPr id="41991" name="Picture 19"/>
          <p:cNvPicPr>
            <a:picLocks noChangeAspect="1" noChangeArrowheads="1"/>
          </p:cNvPicPr>
          <p:nvPr/>
        </p:nvPicPr>
        <p:blipFill>
          <a:blip r:embed="rId2" cstate="print"/>
          <a:srcRect/>
          <a:stretch>
            <a:fillRect/>
          </a:stretch>
        </p:blipFill>
        <p:spPr bwMode="auto">
          <a:xfrm>
            <a:off x="7543800" y="381001"/>
            <a:ext cx="2833688" cy="1190625"/>
          </a:xfrm>
          <a:prstGeom prst="rect">
            <a:avLst/>
          </a:prstGeom>
          <a:noFill/>
          <a:ln w="9525">
            <a:noFill/>
            <a:miter lim="800000"/>
            <a:headEnd/>
            <a:tailEnd/>
          </a:ln>
        </p:spPr>
      </p:pic>
      <p:pic>
        <p:nvPicPr>
          <p:cNvPr id="41992" name="Picture 13"/>
          <p:cNvPicPr>
            <a:picLocks noChangeAspect="1" noChangeArrowheads="1"/>
          </p:cNvPicPr>
          <p:nvPr/>
        </p:nvPicPr>
        <p:blipFill>
          <a:blip r:embed="rId3" cstate="print"/>
          <a:srcRect/>
          <a:stretch>
            <a:fillRect/>
          </a:stretch>
        </p:blipFill>
        <p:spPr bwMode="auto">
          <a:xfrm>
            <a:off x="2209800" y="3124201"/>
            <a:ext cx="7688520" cy="2783679"/>
          </a:xfrm>
          <a:prstGeom prst="rect">
            <a:avLst/>
          </a:prstGeom>
          <a:noFill/>
          <a:ln w="9525">
            <a:noFill/>
            <a:miter lim="800000"/>
            <a:headEnd/>
            <a:tailEnd/>
          </a:ln>
        </p:spPr>
      </p:pic>
      <p:sp>
        <p:nvSpPr>
          <p:cNvPr id="9" name="TextBox 8"/>
          <p:cNvSpPr txBox="1"/>
          <p:nvPr/>
        </p:nvSpPr>
        <p:spPr>
          <a:xfrm>
            <a:off x="2514600" y="6138864"/>
            <a:ext cx="3124200" cy="646331"/>
          </a:xfrm>
          <a:prstGeom prst="rect">
            <a:avLst/>
          </a:prstGeom>
          <a:noFill/>
        </p:spPr>
        <p:txBody>
          <a:bodyPr wrap="square" rtlCol="0">
            <a:spAutoFit/>
          </a:bodyPr>
          <a:lstStyle/>
          <a:p>
            <a:r>
              <a:rPr lang="en-US" b="1">
                <a:solidFill>
                  <a:srgbClr val="00B050"/>
                </a:solidFill>
              </a:rPr>
              <a:t>Verde</a:t>
            </a:r>
            <a:r>
              <a:rPr lang="en-US"/>
              <a:t> </a:t>
            </a:r>
            <a:r>
              <a:rPr lang="ro-RO"/>
              <a:t>- curent</a:t>
            </a:r>
          </a:p>
          <a:p>
            <a:r>
              <a:rPr lang="en-US" b="1">
                <a:solidFill>
                  <a:srgbClr val="FF0000"/>
                </a:solidFill>
              </a:rPr>
              <a:t>Ro</a:t>
            </a:r>
            <a:r>
              <a:rPr lang="ro-RO" b="1">
                <a:solidFill>
                  <a:srgbClr val="FF0000"/>
                </a:solidFill>
              </a:rPr>
              <a:t>şu </a:t>
            </a:r>
            <a:r>
              <a:rPr lang="ro-RO"/>
              <a:t>- </a:t>
            </a:r>
            <a:r>
              <a:rPr lang="en-US"/>
              <a:t>tensiune</a:t>
            </a:r>
          </a:p>
        </p:txBody>
      </p:sp>
    </p:spTree>
    <p:extLst>
      <p:ext uri="{BB962C8B-B14F-4D97-AF65-F5344CB8AC3E}">
        <p14:creationId xmlns:p14="http://schemas.microsoft.com/office/powerpoint/2010/main" val="186606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4</a:t>
            </a:r>
            <a:br>
              <a:rPr lang="ro-RO" sz="3600"/>
            </a:br>
            <a:r>
              <a:rPr lang="ro-RO" sz="3100"/>
              <a:t>Dioda</a:t>
            </a:r>
            <a:endParaRPr lang="en-US" sz="3100"/>
          </a:p>
        </p:txBody>
      </p:sp>
      <p:sp>
        <p:nvSpPr>
          <p:cNvPr id="43010" name="Content Placeholder 1"/>
          <p:cNvSpPr>
            <a:spLocks noGrp="1"/>
          </p:cNvSpPr>
          <p:nvPr>
            <p:ph idx="1"/>
          </p:nvPr>
        </p:nvSpPr>
        <p:spPr/>
        <p:txBody>
          <a:bodyPr/>
          <a:lstStyle/>
          <a:p>
            <a:pPr eaLnBrk="1" hangingPunct="1"/>
            <a:r>
              <a:rPr lang="en-US"/>
              <a:t>este </a:t>
            </a:r>
            <a:r>
              <a:rPr lang="ro-RO"/>
              <a:t>componenta electronică cu 2 terminale şi conduce curentul într-un singur sens</a:t>
            </a:r>
            <a:endParaRPr lang="en-US"/>
          </a:p>
        </p:txBody>
      </p:sp>
      <p:sp>
        <p:nvSpPr>
          <p:cNvPr id="4301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92CE64F-96D7-4666-B3AF-EFCEE7DBC692}" type="datetime1">
              <a:rPr lang="en-US" smtClean="0"/>
              <a:t>10/14/2020</a:t>
            </a:fld>
            <a:endParaRPr lang="en-US"/>
          </a:p>
        </p:txBody>
      </p:sp>
      <p:sp>
        <p:nvSpPr>
          <p:cNvPr id="430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301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A0DF382-BF04-4401-B49B-7F93CA7AB87A}" type="slidenum">
              <a:rPr lang="en-US" smtClean="0"/>
              <a:pPr>
                <a:defRPr/>
              </a:pPr>
              <a:t>27</a:t>
            </a:fld>
            <a:endParaRPr lang="en-US"/>
          </a:p>
        </p:txBody>
      </p:sp>
      <p:pic>
        <p:nvPicPr>
          <p:cNvPr id="43015" name="Picture 1"/>
          <p:cNvPicPr>
            <a:picLocks noChangeAspect="1" noChangeArrowheads="1"/>
          </p:cNvPicPr>
          <p:nvPr/>
        </p:nvPicPr>
        <p:blipFill>
          <a:blip r:embed="rId2" cstate="print"/>
          <a:srcRect/>
          <a:stretch>
            <a:fillRect/>
          </a:stretch>
        </p:blipFill>
        <p:spPr bwMode="auto">
          <a:xfrm>
            <a:off x="4343401" y="3200400"/>
            <a:ext cx="3660775" cy="1581150"/>
          </a:xfrm>
          <a:prstGeom prst="rect">
            <a:avLst/>
          </a:prstGeom>
          <a:noFill/>
          <a:ln w="9525">
            <a:noFill/>
            <a:miter lim="800000"/>
            <a:headEnd/>
            <a:tailEnd/>
          </a:ln>
        </p:spPr>
      </p:pic>
    </p:spTree>
    <p:extLst>
      <p:ext uri="{BB962C8B-B14F-4D97-AF65-F5344CB8AC3E}">
        <p14:creationId xmlns:p14="http://schemas.microsoft.com/office/powerpoint/2010/main" val="165180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4</a:t>
            </a:r>
            <a:br>
              <a:rPr lang="ro-RO"/>
            </a:br>
            <a:r>
              <a:rPr lang="ro-RO" sz="3100"/>
              <a:t>Dioda</a:t>
            </a:r>
            <a:endParaRPr lang="en-US" sz="3100"/>
          </a:p>
        </p:txBody>
      </p:sp>
      <p:sp>
        <p:nvSpPr>
          <p:cNvPr id="44034" name="Content Placeholder 1"/>
          <p:cNvSpPr>
            <a:spLocks noGrp="1"/>
          </p:cNvSpPr>
          <p:nvPr>
            <p:ph idx="1"/>
          </p:nvPr>
        </p:nvSpPr>
        <p:spPr/>
        <p:txBody>
          <a:bodyPr/>
          <a:lstStyle/>
          <a:p>
            <a:pPr eaLnBrk="1" hangingPunct="1"/>
            <a:r>
              <a:rPr lang="ro-RO"/>
              <a:t>Exemple</a:t>
            </a:r>
            <a:endParaRPr lang="en-US"/>
          </a:p>
        </p:txBody>
      </p:sp>
      <p:sp>
        <p:nvSpPr>
          <p:cNvPr id="4403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A2B81E7-4871-4BDB-8154-9127EED0E239}" type="datetime1">
              <a:rPr lang="en-US" smtClean="0"/>
              <a:t>10/14/2020</a:t>
            </a:fld>
            <a:endParaRPr lang="en-US"/>
          </a:p>
        </p:txBody>
      </p:sp>
      <p:sp>
        <p:nvSpPr>
          <p:cNvPr id="440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403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B9B167E-77DB-4784-A24F-98CBF50B1E9B}" type="slidenum">
              <a:rPr lang="en-US" smtClean="0"/>
              <a:pPr>
                <a:defRPr/>
              </a:pPr>
              <a:t>28</a:t>
            </a:fld>
            <a:endParaRPr lang="en-US"/>
          </a:p>
        </p:txBody>
      </p:sp>
      <p:pic>
        <p:nvPicPr>
          <p:cNvPr id="9" name="Picture 2" descr="http://www.garrettelec.com/images/components/SEMICONDUCTORS/SM-DI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3890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590550"/>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215" y="5257800"/>
            <a:ext cx="101237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p:cNvPicPr>
            <a:picLocks noChangeAspect="1" noChangeArrowheads="1"/>
          </p:cNvPicPr>
          <p:nvPr/>
        </p:nvPicPr>
        <p:blipFill>
          <a:blip r:embed="rId5"/>
          <a:srcRect/>
          <a:stretch>
            <a:fillRect/>
          </a:stretch>
        </p:blipFill>
        <p:spPr bwMode="auto">
          <a:xfrm>
            <a:off x="2393325" y="2447491"/>
            <a:ext cx="1236359" cy="914906"/>
          </a:xfrm>
          <a:prstGeom prst="rect">
            <a:avLst/>
          </a:prstGeom>
          <a:noFill/>
          <a:ln w="9525">
            <a:noFill/>
            <a:miter lim="800000"/>
            <a:headEnd/>
            <a:tailEnd/>
          </a:ln>
        </p:spPr>
      </p:pic>
      <p:pic>
        <p:nvPicPr>
          <p:cNvPr id="13" name="Picture 2"/>
          <p:cNvPicPr>
            <a:picLocks noChangeAspect="1" noChangeArrowheads="1"/>
          </p:cNvPicPr>
          <p:nvPr/>
        </p:nvPicPr>
        <p:blipFill>
          <a:blip r:embed="rId6"/>
          <a:srcRect/>
          <a:stretch>
            <a:fillRect/>
          </a:stretch>
        </p:blipFill>
        <p:spPr bwMode="auto">
          <a:xfrm>
            <a:off x="4522839" y="972884"/>
            <a:ext cx="2209800" cy="5204079"/>
          </a:xfrm>
          <a:prstGeom prst="rect">
            <a:avLst/>
          </a:prstGeom>
          <a:noFill/>
          <a:ln w="9525">
            <a:noFill/>
            <a:miter lim="800000"/>
            <a:headEnd/>
            <a:tailEnd/>
          </a:ln>
        </p:spPr>
      </p:pic>
    </p:spTree>
    <p:extLst>
      <p:ext uri="{BB962C8B-B14F-4D97-AF65-F5344CB8AC3E}">
        <p14:creationId xmlns:p14="http://schemas.microsoft.com/office/powerpoint/2010/main" val="200002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4</a:t>
            </a:r>
            <a:br>
              <a:rPr lang="ro-RO" sz="3600"/>
            </a:br>
            <a:r>
              <a:rPr lang="ro-RO" sz="3100"/>
              <a:t>Dioda</a:t>
            </a:r>
            <a:endParaRPr lang="en-US" sz="3100"/>
          </a:p>
        </p:txBody>
      </p:sp>
      <p:sp>
        <p:nvSpPr>
          <p:cNvPr id="45058" name="Content Placeholder 1"/>
          <p:cNvSpPr>
            <a:spLocks noGrp="1"/>
          </p:cNvSpPr>
          <p:nvPr>
            <p:ph idx="1"/>
          </p:nvPr>
        </p:nvSpPr>
        <p:spPr/>
        <p:txBody>
          <a:bodyPr/>
          <a:lstStyle/>
          <a:p>
            <a:pPr eaLnBrk="1" hangingPunct="1"/>
            <a:r>
              <a:rPr lang="ro-RO"/>
              <a:t>Tipuri/Simboluri</a:t>
            </a:r>
            <a:endParaRPr lang="en-US"/>
          </a:p>
        </p:txBody>
      </p:sp>
      <p:sp>
        <p:nvSpPr>
          <p:cNvPr id="4505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68DE22E-7F24-41CF-9B03-E79A45242EC4}" type="datetime1">
              <a:rPr lang="en-US" smtClean="0"/>
              <a:t>10/14/2020</a:t>
            </a:fld>
            <a:endParaRPr lang="en-US"/>
          </a:p>
        </p:txBody>
      </p:sp>
      <p:sp>
        <p:nvSpPr>
          <p:cNvPr id="4506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506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419B5D6-8BAF-495C-A267-B8236C297CC4}" type="slidenum">
              <a:rPr lang="en-US" smtClean="0"/>
              <a:pPr>
                <a:defRPr/>
              </a:pPr>
              <a:t>29</a:t>
            </a:fld>
            <a:endParaRPr lang="en-US"/>
          </a:p>
        </p:txBody>
      </p:sp>
      <p:pic>
        <p:nvPicPr>
          <p:cNvPr id="45063" name="Picture 17"/>
          <p:cNvPicPr>
            <a:picLocks noChangeAspect="1" noChangeArrowheads="1"/>
          </p:cNvPicPr>
          <p:nvPr/>
        </p:nvPicPr>
        <p:blipFill>
          <a:blip r:embed="rId2" cstate="print"/>
          <a:srcRect/>
          <a:stretch>
            <a:fillRect/>
          </a:stretch>
        </p:blipFill>
        <p:spPr bwMode="auto">
          <a:xfrm>
            <a:off x="2459831" y="2443163"/>
            <a:ext cx="7272338" cy="3733800"/>
          </a:xfrm>
          <a:prstGeom prst="rect">
            <a:avLst/>
          </a:prstGeom>
          <a:noFill/>
          <a:ln w="9525">
            <a:noFill/>
            <a:miter lim="800000"/>
            <a:headEnd/>
            <a:tailEnd/>
          </a:ln>
        </p:spPr>
      </p:pic>
    </p:spTree>
    <p:extLst>
      <p:ext uri="{BB962C8B-B14F-4D97-AF65-F5344CB8AC3E}">
        <p14:creationId xmlns:p14="http://schemas.microsoft.com/office/powerpoint/2010/main" val="413398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sz="3600"/>
            </a:br>
            <a:r>
              <a:rPr lang="ro-RO" sz="3100"/>
              <a:t>Rezistorul</a:t>
            </a:r>
            <a:endParaRPr lang="en-US" sz="3100"/>
          </a:p>
        </p:txBody>
      </p:sp>
      <p:sp>
        <p:nvSpPr>
          <p:cNvPr id="1027" name="Content Placeholder 1"/>
          <p:cNvSpPr>
            <a:spLocks noGrp="1"/>
          </p:cNvSpPr>
          <p:nvPr>
            <p:ph idx="1"/>
          </p:nvPr>
        </p:nvSpPr>
        <p:spPr/>
        <p:txBody>
          <a:bodyPr/>
          <a:lstStyle/>
          <a:p>
            <a:pPr eaLnBrk="1" hangingPunct="1"/>
            <a:r>
              <a:rPr lang="en-US"/>
              <a:t>permite s</a:t>
            </a:r>
            <a:r>
              <a:rPr lang="ro-RO"/>
              <a:t>ă</a:t>
            </a:r>
            <a:r>
              <a:rPr lang="en-US"/>
              <a:t> control</a:t>
            </a:r>
            <a:r>
              <a:rPr lang="ro-RO"/>
              <a:t>ă</a:t>
            </a:r>
            <a:r>
              <a:rPr lang="en-US"/>
              <a:t>m curentul </a:t>
            </a:r>
            <a:r>
              <a:rPr lang="ro-RO"/>
              <a:t>î</a:t>
            </a:r>
            <a:r>
              <a:rPr lang="en-US"/>
              <a:t>n circuite.</a:t>
            </a:r>
            <a:endParaRPr lang="ro-RO"/>
          </a:p>
          <a:p>
            <a:pPr eaLnBrk="1" hangingPunct="1"/>
            <a:r>
              <a:rPr lang="ro-RO"/>
              <a:t>e</a:t>
            </a:r>
            <a:r>
              <a:rPr lang="en-US"/>
              <a:t>ste o componenta cu 2 terminale, caracterizat</a:t>
            </a:r>
            <a:r>
              <a:rPr lang="ro-RO"/>
              <a:t>ă</a:t>
            </a:r>
            <a:r>
              <a:rPr lang="en-US"/>
              <a:t> prin rezisten</a:t>
            </a:r>
            <a:r>
              <a:rPr lang="ro-RO"/>
              <a:t>ţ</a:t>
            </a:r>
            <a:r>
              <a:rPr lang="en-US"/>
              <a:t>a </a:t>
            </a:r>
            <a:r>
              <a:rPr lang="en-US" b="1"/>
              <a:t>R</a:t>
            </a:r>
            <a:r>
              <a:rPr lang="en-US"/>
              <a:t>.</a:t>
            </a:r>
            <a:endParaRPr lang="ro-RO"/>
          </a:p>
          <a:p>
            <a:pPr eaLnBrk="1" hangingPunct="1"/>
            <a:r>
              <a:rPr lang="en-US"/>
              <a:t>Dac</a:t>
            </a:r>
            <a:r>
              <a:rPr lang="ro-RO"/>
              <a:t>ă</a:t>
            </a:r>
            <a:r>
              <a:rPr lang="en-US"/>
              <a:t> </a:t>
            </a:r>
            <a:r>
              <a:rPr lang="ro-RO"/>
              <a:t>î</a:t>
            </a:r>
            <a:r>
              <a:rPr lang="en-US"/>
              <a:t>ntre cele 2 terminale se aplic</a:t>
            </a:r>
            <a:r>
              <a:rPr lang="ro-RO"/>
              <a:t>ă</a:t>
            </a:r>
            <a:r>
              <a:rPr lang="en-US"/>
              <a:t> o diferen</a:t>
            </a:r>
            <a:r>
              <a:rPr lang="ro-RO"/>
              <a:t>ţă</a:t>
            </a:r>
            <a:r>
              <a:rPr lang="en-US"/>
              <a:t> de poten</a:t>
            </a:r>
            <a:r>
              <a:rPr lang="ro-RO"/>
              <a:t>ţ</a:t>
            </a:r>
            <a:r>
              <a:rPr lang="en-US"/>
              <a:t>ial (o tensiune </a:t>
            </a:r>
            <a:r>
              <a:rPr lang="en-US" b="1"/>
              <a:t>U</a:t>
            </a:r>
            <a:r>
              <a:rPr lang="en-US"/>
              <a:t>) atunci curentul </a:t>
            </a:r>
            <a:r>
              <a:rPr lang="en-US" b="1"/>
              <a:t>I</a:t>
            </a:r>
            <a:r>
              <a:rPr lang="en-US"/>
              <a:t> din circuit se poate determina aplic</a:t>
            </a:r>
            <a:r>
              <a:rPr lang="ro-RO"/>
              <a:t>â</a:t>
            </a:r>
            <a:r>
              <a:rPr lang="en-US"/>
              <a:t>nd legea lui Ohm: </a:t>
            </a:r>
            <a:r>
              <a:rPr lang="en-US" b="1"/>
              <a:t>I=U/R</a:t>
            </a:r>
            <a:r>
              <a:rPr lang="en-US"/>
              <a:t>, astfel </a:t>
            </a:r>
            <a:r>
              <a:rPr lang="ro-RO"/>
              <a:t>î</a:t>
            </a:r>
            <a:r>
              <a:rPr lang="en-US"/>
              <a:t>nc</a:t>
            </a:r>
            <a:r>
              <a:rPr lang="ro-RO"/>
              <a:t>â</a:t>
            </a:r>
            <a:r>
              <a:rPr lang="en-US"/>
              <a:t>t:</a:t>
            </a:r>
          </a:p>
        </p:txBody>
      </p:sp>
      <p:sp>
        <p:nvSpPr>
          <p:cNvPr id="1028"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03DBF73-2A6E-4DC0-A561-140C5CBEF72D}" type="datetime1">
              <a:rPr lang="en-US" smtClean="0"/>
              <a:t>10/14/2020</a:t>
            </a:fld>
            <a:endParaRPr lang="en-US"/>
          </a:p>
        </p:txBody>
      </p:sp>
      <p:sp>
        <p:nvSpPr>
          <p:cNvPr id="1029"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1030"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B16A7A4-8F6D-4C23-A179-870D27EDD270}" type="slidenum">
              <a:rPr lang="en-US" smtClean="0"/>
              <a:pPr>
                <a:defRPr/>
              </a:pPr>
              <a:t>3</a:t>
            </a:fld>
            <a:endParaRPr lang="en-US"/>
          </a:p>
        </p:txBody>
      </p:sp>
      <p:sp>
        <p:nvSpPr>
          <p:cNvPr id="1032"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5181600" y="4648200"/>
          <a:ext cx="1524000" cy="1301750"/>
        </p:xfrm>
        <a:graphic>
          <a:graphicData uri="http://schemas.openxmlformats.org/presentationml/2006/ole">
            <mc:AlternateContent xmlns:mc="http://schemas.openxmlformats.org/markup-compatibility/2006">
              <mc:Choice xmlns:v="urn:schemas-microsoft-com:vml" Requires="v">
                <p:oleObj spid="_x0000_s1029" name="Equation" r:id="rId3" imgW="457002" imgH="393529" progId="Equation.3">
                  <p:embed/>
                </p:oleObj>
              </mc:Choice>
              <mc:Fallback>
                <p:oleObj name="Equation" r:id="rId3" imgW="457002" imgH="393529" progId="Equation.3">
                  <p:embed/>
                  <p:pic>
                    <p:nvPicPr>
                      <p:cNvPr id="102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648200"/>
                        <a:ext cx="1524000"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4876800" y="4572000"/>
            <a:ext cx="2209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5"/>
          <p:cNvPicPr>
            <a:picLocks noChangeAspect="1" noChangeArrowheads="1"/>
          </p:cNvPicPr>
          <p:nvPr/>
        </p:nvPicPr>
        <p:blipFill>
          <a:blip r:embed="rId5"/>
          <a:srcRect/>
          <a:stretch>
            <a:fillRect/>
          </a:stretch>
        </p:blipFill>
        <p:spPr bwMode="auto">
          <a:xfrm>
            <a:off x="5669280" y="381000"/>
            <a:ext cx="4998720" cy="914400"/>
          </a:xfrm>
          <a:prstGeom prst="rect">
            <a:avLst/>
          </a:prstGeom>
          <a:noFill/>
          <a:ln w="9525">
            <a:noFill/>
            <a:miter lim="800000"/>
            <a:headEnd/>
            <a:tailEnd/>
          </a:ln>
          <a:effectLst/>
        </p:spPr>
      </p:pic>
    </p:spTree>
    <p:extLst>
      <p:ext uri="{BB962C8B-B14F-4D97-AF65-F5344CB8AC3E}">
        <p14:creationId xmlns:p14="http://schemas.microsoft.com/office/powerpoint/2010/main" val="393893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4</a:t>
            </a:r>
            <a:br>
              <a:rPr lang="ro-RO" sz="3600"/>
            </a:br>
            <a:r>
              <a:rPr lang="ro-RO" sz="3100"/>
              <a:t>Dioda</a:t>
            </a:r>
            <a:endParaRPr lang="en-US" sz="3100"/>
          </a:p>
        </p:txBody>
      </p:sp>
      <p:sp>
        <p:nvSpPr>
          <p:cNvPr id="45058" name="Content Placeholder 1"/>
          <p:cNvSpPr>
            <a:spLocks noGrp="1"/>
          </p:cNvSpPr>
          <p:nvPr>
            <p:ph idx="1"/>
          </p:nvPr>
        </p:nvSpPr>
        <p:spPr/>
        <p:txBody>
          <a:bodyPr/>
          <a:lstStyle/>
          <a:p>
            <a:pPr eaLnBrk="1" hangingPunct="1"/>
            <a:r>
              <a:rPr lang="ro-RO" dirty="0"/>
              <a:t>Funcţionare</a:t>
            </a:r>
          </a:p>
          <a:p>
            <a:pPr eaLnBrk="1" hangingPunct="1"/>
            <a:endParaRPr lang="ro-RO" dirty="0"/>
          </a:p>
          <a:p>
            <a:pPr eaLnBrk="1" hangingPunct="1">
              <a:buNone/>
            </a:pPr>
            <a:r>
              <a:rPr lang="ro-RO" dirty="0">
                <a:hlinkClick r:id="rId2"/>
              </a:rPr>
              <a:t>http://www-g.eng.cam.ac.uk/mmg/teaching/linearcircuits/diode.html</a:t>
            </a:r>
            <a:endParaRPr lang="ro-RO" dirty="0"/>
          </a:p>
          <a:p>
            <a:pPr eaLnBrk="1" hangingPunct="1">
              <a:buNone/>
            </a:pPr>
            <a:endParaRPr lang="ro-RO" dirty="0"/>
          </a:p>
          <a:p>
            <a:pPr eaLnBrk="1" hangingPunct="1"/>
            <a:endParaRPr lang="en-US" dirty="0"/>
          </a:p>
        </p:txBody>
      </p:sp>
      <p:sp>
        <p:nvSpPr>
          <p:cNvPr id="4505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71C983C-CCF2-41A4-826B-4D87A5A079AD}" type="datetime1">
              <a:rPr lang="en-US" smtClean="0"/>
              <a:t>10/14/2020</a:t>
            </a:fld>
            <a:endParaRPr lang="en-US"/>
          </a:p>
        </p:txBody>
      </p:sp>
      <p:sp>
        <p:nvSpPr>
          <p:cNvPr id="4506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506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419B5D6-8BAF-495C-A267-B8236C297CC4}" type="slidenum">
              <a:rPr lang="en-US" smtClean="0"/>
              <a:pPr>
                <a:defRPr/>
              </a:pPr>
              <a:t>30</a:t>
            </a:fld>
            <a:endParaRPr lang="en-US"/>
          </a:p>
        </p:txBody>
      </p:sp>
    </p:spTree>
    <p:extLst>
      <p:ext uri="{BB962C8B-B14F-4D97-AF65-F5344CB8AC3E}">
        <p14:creationId xmlns:p14="http://schemas.microsoft.com/office/powerpoint/2010/main" val="94774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5</a:t>
            </a:r>
            <a:br>
              <a:rPr lang="ro-RO"/>
            </a:br>
            <a:r>
              <a:rPr lang="ro-RO" sz="3100"/>
              <a:t>Tranzistorul bipolar (TB)</a:t>
            </a:r>
            <a:endParaRPr lang="en-US" sz="3100"/>
          </a:p>
        </p:txBody>
      </p:sp>
      <p:sp>
        <p:nvSpPr>
          <p:cNvPr id="46082" name="Content Placeholder 1"/>
          <p:cNvSpPr>
            <a:spLocks noGrp="1"/>
          </p:cNvSpPr>
          <p:nvPr>
            <p:ph idx="1"/>
          </p:nvPr>
        </p:nvSpPr>
        <p:spPr/>
        <p:txBody>
          <a:bodyPr/>
          <a:lstStyle/>
          <a:p>
            <a:pPr eaLnBrk="1" hangingPunct="1"/>
            <a:r>
              <a:rPr lang="en-US"/>
              <a:t>este un dispozitiv electronic cu 3 terminale (E=emitor, B=baz</a:t>
            </a:r>
            <a:r>
              <a:rPr lang="ro-RO"/>
              <a:t>ă</a:t>
            </a:r>
            <a:r>
              <a:rPr lang="en-US"/>
              <a:t> </a:t>
            </a:r>
            <a:r>
              <a:rPr lang="ro-RO"/>
              <a:t>ş</a:t>
            </a:r>
            <a:r>
              <a:rPr lang="en-US"/>
              <a:t>i C=colector) realizat </a:t>
            </a:r>
            <a:r>
              <a:rPr lang="ro-RO"/>
              <a:t>î</a:t>
            </a:r>
            <a:r>
              <a:rPr lang="en-US"/>
              <a:t>ntr-un </a:t>
            </a:r>
            <a:r>
              <a:rPr lang="en-US">
                <a:solidFill>
                  <a:srgbClr val="FF0000"/>
                </a:solidFill>
              </a:rPr>
              <a:t>monocristal semiconductor</a:t>
            </a:r>
            <a:r>
              <a:rPr lang="en-US"/>
              <a:t> care are 3 zone dopate (impurificate) diferit </a:t>
            </a:r>
            <a:r>
              <a:rPr lang="ro-RO"/>
              <a:t>ş</a:t>
            </a:r>
            <a:r>
              <a:rPr lang="en-US"/>
              <a:t>i aflate </a:t>
            </a:r>
            <a:r>
              <a:rPr lang="ro-RO"/>
              <a:t>î</a:t>
            </a:r>
            <a:r>
              <a:rPr lang="en-US"/>
              <a:t>n succesiunea </a:t>
            </a:r>
            <a:r>
              <a:rPr lang="en-US" i="1"/>
              <a:t>npn</a:t>
            </a:r>
            <a:r>
              <a:rPr lang="en-US"/>
              <a:t> sau </a:t>
            </a:r>
            <a:r>
              <a:rPr lang="en-US" i="1"/>
              <a:t>pnp</a:t>
            </a:r>
            <a:endParaRPr lang="en-US"/>
          </a:p>
        </p:txBody>
      </p:sp>
      <p:sp>
        <p:nvSpPr>
          <p:cNvPr id="4608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9AC14A9-E508-482A-BCBF-193CE61C4D0B}" type="datetime1">
              <a:rPr lang="en-US" smtClean="0"/>
              <a:t>10/14/2020</a:t>
            </a:fld>
            <a:endParaRPr lang="en-US"/>
          </a:p>
        </p:txBody>
      </p:sp>
      <p:sp>
        <p:nvSpPr>
          <p:cNvPr id="460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608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039B35B-98FB-486E-A85A-588ADC075A60}" type="slidenum">
              <a:rPr lang="en-US" smtClean="0"/>
              <a:pPr>
                <a:defRPr/>
              </a:pPr>
              <a:t>31</a:t>
            </a:fld>
            <a:endParaRPr lang="en-US"/>
          </a:p>
        </p:txBody>
      </p:sp>
      <p:pic>
        <p:nvPicPr>
          <p:cNvPr id="46087" name="Picture 4"/>
          <p:cNvPicPr>
            <a:picLocks noChangeAspect="1" noChangeArrowheads="1"/>
          </p:cNvPicPr>
          <p:nvPr/>
        </p:nvPicPr>
        <p:blipFill>
          <a:blip r:embed="rId2" cstate="print"/>
          <a:srcRect/>
          <a:stretch>
            <a:fillRect/>
          </a:stretch>
        </p:blipFill>
        <p:spPr bwMode="auto">
          <a:xfrm>
            <a:off x="3581400" y="4038600"/>
            <a:ext cx="5011738" cy="1524000"/>
          </a:xfrm>
          <a:prstGeom prst="rect">
            <a:avLst/>
          </a:prstGeom>
          <a:noFill/>
          <a:ln w="9525">
            <a:noFill/>
            <a:miter lim="800000"/>
            <a:headEnd/>
            <a:tailEnd/>
          </a:ln>
        </p:spPr>
      </p:pic>
    </p:spTree>
    <p:extLst>
      <p:ext uri="{BB962C8B-B14F-4D97-AF65-F5344CB8AC3E}">
        <p14:creationId xmlns:p14="http://schemas.microsoft.com/office/powerpoint/2010/main" val="32769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5</a:t>
            </a:r>
            <a:br>
              <a:rPr lang="ro-RO"/>
            </a:br>
            <a:r>
              <a:rPr lang="ro-RO" sz="3100"/>
              <a:t>Tranzistorul bipolar</a:t>
            </a:r>
            <a:endParaRPr lang="en-US" sz="3100"/>
          </a:p>
        </p:txBody>
      </p:sp>
      <p:sp>
        <p:nvSpPr>
          <p:cNvPr id="47106" name="Content Placeholder 1"/>
          <p:cNvSpPr>
            <a:spLocks noGrp="1"/>
          </p:cNvSpPr>
          <p:nvPr>
            <p:ph idx="1"/>
          </p:nvPr>
        </p:nvSpPr>
        <p:spPr/>
        <p:txBody>
          <a:bodyPr/>
          <a:lstStyle/>
          <a:p>
            <a:pPr eaLnBrk="1" hangingPunct="1"/>
            <a:r>
              <a:rPr lang="ro-RO"/>
              <a:t>La conducţia curentului electric participă atât </a:t>
            </a:r>
            <a:r>
              <a:rPr lang="ro-RO">
                <a:solidFill>
                  <a:srgbClr val="0070C0"/>
                </a:solidFill>
              </a:rPr>
              <a:t>electroni</a:t>
            </a:r>
            <a:r>
              <a:rPr lang="ro-RO"/>
              <a:t> (sarcini electrice negative) cât şi </a:t>
            </a:r>
            <a:r>
              <a:rPr lang="ro-RO">
                <a:solidFill>
                  <a:srgbClr val="FF0000"/>
                </a:solidFill>
              </a:rPr>
              <a:t>goluri</a:t>
            </a:r>
            <a:r>
              <a:rPr lang="ro-RO"/>
              <a:t> (sarcini electrice pozitive), de unde derivă atributul de “bipolar” dat acestor tranzistoare.</a:t>
            </a:r>
            <a:endParaRPr lang="en-US"/>
          </a:p>
        </p:txBody>
      </p:sp>
      <p:sp>
        <p:nvSpPr>
          <p:cNvPr id="4710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867E186-0B55-41BD-B748-FC1B2DB5CCA1}" type="datetime1">
              <a:rPr lang="en-US" smtClean="0"/>
              <a:t>10/14/2020</a:t>
            </a:fld>
            <a:endParaRPr lang="en-US"/>
          </a:p>
        </p:txBody>
      </p:sp>
      <p:sp>
        <p:nvSpPr>
          <p:cNvPr id="471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710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D569766-99FA-4E0B-8313-454D7609C84F}" type="slidenum">
              <a:rPr lang="en-US" smtClean="0"/>
              <a:pPr>
                <a:defRPr/>
              </a:pPr>
              <a:t>32</a:t>
            </a:fld>
            <a:endParaRPr lang="en-US"/>
          </a:p>
        </p:txBody>
      </p:sp>
    </p:spTree>
    <p:extLst>
      <p:ext uri="{BB962C8B-B14F-4D97-AF65-F5344CB8AC3E}">
        <p14:creationId xmlns:p14="http://schemas.microsoft.com/office/powerpoint/2010/main" val="416351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5</a:t>
            </a:r>
            <a:br>
              <a:rPr lang="ro-RO"/>
            </a:br>
            <a:r>
              <a:rPr lang="ro-RO" sz="3100"/>
              <a:t>Tranzistorul bipolar</a:t>
            </a:r>
            <a:endParaRPr lang="en-US" sz="3100"/>
          </a:p>
        </p:txBody>
      </p:sp>
      <p:sp>
        <p:nvSpPr>
          <p:cNvPr id="48130" name="Content Placeholder 1"/>
          <p:cNvSpPr>
            <a:spLocks noGrp="1"/>
          </p:cNvSpPr>
          <p:nvPr>
            <p:ph idx="1"/>
          </p:nvPr>
        </p:nvSpPr>
        <p:spPr/>
        <p:txBody>
          <a:bodyPr/>
          <a:lstStyle/>
          <a:p>
            <a:pPr eaLnBrk="1" hangingPunct="1"/>
            <a:r>
              <a:rPr lang="ro-RO"/>
              <a:t>Exemple</a:t>
            </a:r>
            <a:endParaRPr lang="en-US"/>
          </a:p>
        </p:txBody>
      </p:sp>
      <p:sp>
        <p:nvSpPr>
          <p:cNvPr id="4813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4F0460E-40D7-4A71-9371-5DFADC24B7E2}" type="datetime1">
              <a:rPr lang="en-US" smtClean="0"/>
              <a:t>10/14/2020</a:t>
            </a:fld>
            <a:endParaRPr lang="en-US"/>
          </a:p>
        </p:txBody>
      </p:sp>
      <p:sp>
        <p:nvSpPr>
          <p:cNvPr id="4813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813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4C612E5-FAC9-41E1-9F79-47ADA1A85F3F}" type="slidenum">
              <a:rPr lang="en-US" smtClean="0"/>
              <a:pPr>
                <a:defRPr/>
              </a:pPr>
              <a:t>33</a:t>
            </a:fld>
            <a:endParaRPr lang="en-US"/>
          </a:p>
        </p:txBody>
      </p:sp>
      <p:pic>
        <p:nvPicPr>
          <p:cNvPr id="48135" name="Picture 2"/>
          <p:cNvPicPr>
            <a:picLocks noChangeAspect="1" noChangeArrowheads="1"/>
          </p:cNvPicPr>
          <p:nvPr/>
        </p:nvPicPr>
        <p:blipFill>
          <a:blip r:embed="rId2" cstate="print"/>
          <a:srcRect/>
          <a:stretch>
            <a:fillRect/>
          </a:stretch>
        </p:blipFill>
        <p:spPr bwMode="auto">
          <a:xfrm>
            <a:off x="1312606" y="2676525"/>
            <a:ext cx="2057400" cy="1504950"/>
          </a:xfrm>
          <a:prstGeom prst="rect">
            <a:avLst/>
          </a:prstGeom>
          <a:noFill/>
          <a:ln w="9525">
            <a:noFill/>
            <a:miter lim="800000"/>
            <a:headEnd/>
            <a:tailEnd/>
          </a:ln>
        </p:spPr>
      </p:pic>
      <p:pic>
        <p:nvPicPr>
          <p:cNvPr id="48136" name="Picture 3"/>
          <p:cNvPicPr>
            <a:picLocks noChangeAspect="1" noChangeArrowheads="1"/>
          </p:cNvPicPr>
          <p:nvPr/>
        </p:nvPicPr>
        <p:blipFill>
          <a:blip r:embed="rId3" cstate="print"/>
          <a:srcRect/>
          <a:stretch>
            <a:fillRect/>
          </a:stretch>
        </p:blipFill>
        <p:spPr bwMode="auto">
          <a:xfrm>
            <a:off x="5486400" y="1027906"/>
            <a:ext cx="2667000" cy="1758950"/>
          </a:xfrm>
          <a:prstGeom prst="rect">
            <a:avLst/>
          </a:prstGeom>
          <a:noFill/>
          <a:ln w="9525">
            <a:noFill/>
            <a:miter lim="800000"/>
            <a:headEnd/>
            <a:tailEnd/>
          </a:ln>
        </p:spPr>
      </p:pic>
      <p:pic>
        <p:nvPicPr>
          <p:cNvPr id="48137" name="Picture 4"/>
          <p:cNvPicPr>
            <a:picLocks noChangeAspect="1" noChangeArrowheads="1"/>
          </p:cNvPicPr>
          <p:nvPr/>
        </p:nvPicPr>
        <p:blipFill>
          <a:blip r:embed="rId4" cstate="print"/>
          <a:srcRect/>
          <a:stretch>
            <a:fillRect/>
          </a:stretch>
        </p:blipFill>
        <p:spPr bwMode="auto">
          <a:xfrm>
            <a:off x="6934200" y="3886201"/>
            <a:ext cx="3505200" cy="2333625"/>
          </a:xfrm>
          <a:prstGeom prst="rect">
            <a:avLst/>
          </a:prstGeom>
          <a:noFill/>
          <a:ln w="9525">
            <a:noFill/>
            <a:miter lim="800000"/>
            <a:headEnd/>
            <a:tailEnd/>
          </a:ln>
        </p:spPr>
      </p:pic>
      <p:pic>
        <p:nvPicPr>
          <p:cNvPr id="48138" name="Picture 5"/>
          <p:cNvPicPr>
            <a:picLocks noChangeAspect="1" noChangeArrowheads="1"/>
          </p:cNvPicPr>
          <p:nvPr/>
        </p:nvPicPr>
        <p:blipFill>
          <a:blip r:embed="rId5" cstate="print"/>
          <a:srcRect/>
          <a:stretch>
            <a:fillRect/>
          </a:stretch>
        </p:blipFill>
        <p:spPr bwMode="auto">
          <a:xfrm>
            <a:off x="3733800" y="4724400"/>
            <a:ext cx="1492250" cy="1143000"/>
          </a:xfrm>
          <a:prstGeom prst="rect">
            <a:avLst/>
          </a:prstGeom>
          <a:noFill/>
          <a:ln w="9525">
            <a:noFill/>
            <a:miter lim="800000"/>
            <a:headEnd/>
            <a:tailEnd/>
          </a:ln>
        </p:spPr>
      </p:pic>
    </p:spTree>
    <p:extLst>
      <p:ext uri="{BB962C8B-B14F-4D97-AF65-F5344CB8AC3E}">
        <p14:creationId xmlns:p14="http://schemas.microsoft.com/office/powerpoint/2010/main" val="1867155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sz="3600"/>
              <a:t>Anexa 5</a:t>
            </a:r>
            <a:br>
              <a:rPr lang="ro-RO"/>
            </a:br>
            <a:r>
              <a:rPr lang="ro-RO" sz="3100"/>
              <a:t>Tranzistorul bipolar</a:t>
            </a:r>
            <a:endParaRPr lang="en-US" sz="3100"/>
          </a:p>
        </p:txBody>
      </p:sp>
      <p:sp>
        <p:nvSpPr>
          <p:cNvPr id="2" name="Content Placeholder 1"/>
          <p:cNvSpPr>
            <a:spLocks noGrp="1"/>
          </p:cNvSpPr>
          <p:nvPr>
            <p:ph idx="1"/>
          </p:nvPr>
        </p:nvSpPr>
        <p:spPr/>
        <p:txBody>
          <a:bodyPr/>
          <a:lstStyle/>
          <a:p>
            <a:r>
              <a:rPr lang="ro-RO"/>
              <a:t>Funcţionare</a:t>
            </a:r>
          </a:p>
          <a:p>
            <a:endParaRPr lang="ro-RO"/>
          </a:p>
          <a:p>
            <a:pPr>
              <a:buNone/>
            </a:pPr>
            <a:r>
              <a:rPr lang="en-US" sz="2400">
                <a:hlinkClick r:id="rId2"/>
              </a:rPr>
              <a:t>http://www.learnabout-electronics.org/bipolar_junction_transistors_05.php</a:t>
            </a:r>
            <a:endParaRPr lang="ro-RO" sz="2400"/>
          </a:p>
          <a:p>
            <a:pPr>
              <a:buNone/>
            </a:pPr>
            <a:endParaRPr lang="ro-RO" sz="2400"/>
          </a:p>
          <a:p>
            <a:pPr>
              <a:buNone/>
            </a:pPr>
            <a:r>
              <a:rPr lang="en-US" sz="2400">
                <a:hlinkClick r:id="rId3"/>
              </a:rPr>
              <a:t>http://www.learnabout-electronics.org/Downloads/Fig316dl_bjt_operation.swf</a:t>
            </a:r>
            <a:endParaRPr lang="en-US" sz="2400"/>
          </a:p>
        </p:txBody>
      </p:sp>
      <p:sp>
        <p:nvSpPr>
          <p:cNvPr id="4" name="Date Placeholder 3"/>
          <p:cNvSpPr>
            <a:spLocks noGrp="1"/>
          </p:cNvSpPr>
          <p:nvPr>
            <p:ph type="dt" sz="half" idx="10"/>
          </p:nvPr>
        </p:nvSpPr>
        <p:spPr/>
        <p:txBody>
          <a:bodyPr/>
          <a:lstStyle/>
          <a:p>
            <a:pPr>
              <a:defRPr/>
            </a:pPr>
            <a:fld id="{C4ED40E2-533A-4411-9031-9050B7783376}" type="datetime1">
              <a:rPr lang="en-US" smtClean="0"/>
              <a:t>10/14/2020</a:t>
            </a:fld>
            <a:endParaRPr lang="en-US"/>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E11EB97C-FFB7-4124-AD11-7B8E2434CD50}" type="slidenum">
              <a:rPr lang="en-US" smtClean="0"/>
              <a:pPr>
                <a:defRPr/>
              </a:pPr>
              <a:t>34</a:t>
            </a:fld>
            <a:endParaRPr lang="en-US"/>
          </a:p>
        </p:txBody>
      </p:sp>
    </p:spTree>
    <p:extLst>
      <p:ext uri="{BB962C8B-B14F-4D97-AF65-F5344CB8AC3E}">
        <p14:creationId xmlns:p14="http://schemas.microsoft.com/office/powerpoint/2010/main" val="3043151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5</a:t>
            </a:r>
            <a:br>
              <a:rPr lang="ro-RO"/>
            </a:br>
            <a:r>
              <a:rPr lang="ro-RO" sz="3100"/>
              <a:t>Tranzistorul bipolar</a:t>
            </a:r>
            <a:endParaRPr lang="en-US" sz="3100"/>
          </a:p>
        </p:txBody>
      </p:sp>
      <p:sp>
        <p:nvSpPr>
          <p:cNvPr id="49154" name="Content Placeholder 1"/>
          <p:cNvSpPr>
            <a:spLocks noGrp="1"/>
          </p:cNvSpPr>
          <p:nvPr>
            <p:ph idx="1"/>
          </p:nvPr>
        </p:nvSpPr>
        <p:spPr/>
        <p:txBody>
          <a:bodyPr/>
          <a:lstStyle/>
          <a:p>
            <a:pPr eaLnBrk="1" hangingPunct="1"/>
            <a:r>
              <a:rPr lang="ro-RO" dirty="0"/>
              <a:t>Rol în circuite</a:t>
            </a:r>
          </a:p>
          <a:p>
            <a:pPr lvl="1" eaLnBrk="1" hangingPunct="1"/>
            <a:r>
              <a:rPr lang="ro-RO" sz="2200" dirty="0"/>
              <a:t>În general în circuite electrice unde se cere </a:t>
            </a:r>
            <a:r>
              <a:rPr lang="ro-RO" sz="2200" dirty="0">
                <a:solidFill>
                  <a:srgbClr val="FF0000"/>
                </a:solidFill>
              </a:rPr>
              <a:t>contolul curentului şi/sau tensiunii</a:t>
            </a:r>
          </a:p>
          <a:p>
            <a:pPr lvl="1" eaLnBrk="1" hangingPunct="1"/>
            <a:r>
              <a:rPr lang="ro-RO" sz="2200" dirty="0">
                <a:solidFill>
                  <a:srgbClr val="FF0000"/>
                </a:solidFill>
              </a:rPr>
              <a:t>Amplificarea semnalelor </a:t>
            </a:r>
            <a:r>
              <a:rPr lang="ro-RO" sz="2200" dirty="0"/>
              <a:t>analogice</a:t>
            </a:r>
          </a:p>
          <a:p>
            <a:pPr lvl="1" eaLnBrk="1" hangingPunct="1"/>
            <a:r>
              <a:rPr lang="ro-RO" sz="2200" dirty="0">
                <a:solidFill>
                  <a:srgbClr val="FF0000"/>
                </a:solidFill>
              </a:rPr>
              <a:t>Circuite logice de mare viteză </a:t>
            </a:r>
            <a:r>
              <a:rPr lang="ro-RO" sz="2200" dirty="0"/>
              <a:t>(ECL-Emitter Coupled Logic)</a:t>
            </a:r>
          </a:p>
          <a:p>
            <a:pPr lvl="1" eaLnBrk="1" hangingPunct="1"/>
            <a:r>
              <a:rPr lang="ro-RO" sz="2200" dirty="0">
                <a:solidFill>
                  <a:srgbClr val="FF0000"/>
                </a:solidFill>
              </a:rPr>
              <a:t>Circuite de putere </a:t>
            </a:r>
            <a:r>
              <a:rPr lang="ro-RO" sz="2200" dirty="0"/>
              <a:t>în comutaţie</a:t>
            </a:r>
          </a:p>
          <a:p>
            <a:pPr lvl="1" eaLnBrk="1" hangingPunct="1"/>
            <a:r>
              <a:rPr lang="ro-RO" sz="2200" dirty="0">
                <a:solidFill>
                  <a:srgbClr val="FF0000"/>
                </a:solidFill>
              </a:rPr>
              <a:t>Amplificatoare de putere </a:t>
            </a:r>
            <a:r>
              <a:rPr lang="ro-RO" sz="2200" dirty="0"/>
              <a:t>pentru microunde</a:t>
            </a:r>
            <a:endParaRPr lang="en-US" sz="2200" dirty="0"/>
          </a:p>
        </p:txBody>
      </p:sp>
      <p:sp>
        <p:nvSpPr>
          <p:cNvPr id="4915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60A5F9A-2095-4A93-8825-DBC9053050A2}" type="datetime1">
              <a:rPr lang="en-US" smtClean="0"/>
              <a:t>10/14/2020</a:t>
            </a:fld>
            <a:endParaRPr lang="en-US"/>
          </a:p>
        </p:txBody>
      </p:sp>
      <p:sp>
        <p:nvSpPr>
          <p:cNvPr id="491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915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5119654-E39C-4F37-8BE3-4FD12B2B90ED}" type="slidenum">
              <a:rPr lang="en-US" smtClean="0"/>
              <a:pPr>
                <a:defRPr/>
              </a:pPr>
              <a:t>35</a:t>
            </a:fld>
            <a:endParaRPr lang="en-US"/>
          </a:p>
        </p:txBody>
      </p:sp>
    </p:spTree>
    <p:extLst>
      <p:ext uri="{BB962C8B-B14F-4D97-AF65-F5344CB8AC3E}">
        <p14:creationId xmlns:p14="http://schemas.microsoft.com/office/powerpoint/2010/main" val="100981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5</a:t>
            </a:r>
            <a:br>
              <a:rPr lang="ro-RO" sz="2800"/>
            </a:br>
            <a:r>
              <a:rPr lang="ro-RO" sz="3100"/>
              <a:t>Exemplu de circuit electronic</a:t>
            </a:r>
            <a:endParaRPr lang="en-US" sz="2800"/>
          </a:p>
        </p:txBody>
      </p:sp>
      <p:sp>
        <p:nvSpPr>
          <p:cNvPr id="5017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0B27C69-268C-4FA3-97AD-016B099CAE61}" type="datetime1">
              <a:rPr lang="en-US" smtClean="0"/>
              <a:t>10/14/2020</a:t>
            </a:fld>
            <a:endParaRPr lang="en-US"/>
          </a:p>
        </p:txBody>
      </p:sp>
      <p:sp>
        <p:nvSpPr>
          <p:cNvPr id="501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018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1D3F9E10-29D5-4F2D-A512-A7F55C9FCCD5}" type="slidenum">
              <a:rPr lang="en-US" smtClean="0"/>
              <a:pPr>
                <a:defRPr/>
              </a:pPr>
              <a:t>36</a:t>
            </a:fld>
            <a:endParaRPr lang="en-US"/>
          </a:p>
        </p:txBody>
      </p:sp>
      <p:sp>
        <p:nvSpPr>
          <p:cNvPr id="50184" name="TextBox 7"/>
          <p:cNvSpPr txBox="1">
            <a:spLocks noChangeArrowheads="1"/>
          </p:cNvSpPr>
          <p:nvPr/>
        </p:nvSpPr>
        <p:spPr bwMode="auto">
          <a:xfrm>
            <a:off x="6629400" y="371476"/>
            <a:ext cx="3886200" cy="923925"/>
          </a:xfrm>
          <a:prstGeom prst="rect">
            <a:avLst/>
          </a:prstGeom>
          <a:noFill/>
          <a:ln w="9525">
            <a:noFill/>
            <a:miter lim="800000"/>
            <a:headEnd/>
            <a:tailEnd/>
          </a:ln>
        </p:spPr>
        <p:txBody>
          <a:bodyPr>
            <a:spAutoFit/>
          </a:bodyPr>
          <a:lstStyle/>
          <a:p>
            <a:r>
              <a:rPr lang="ro-RO" u="sng"/>
              <a:t>Rolul TB</a:t>
            </a:r>
            <a:r>
              <a:rPr lang="ro-RO"/>
              <a:t>:</a:t>
            </a:r>
          </a:p>
          <a:p>
            <a:pPr>
              <a:buFontTx/>
              <a:buChar char="-"/>
            </a:pPr>
            <a:r>
              <a:rPr lang="ro-RO"/>
              <a:t> Controlul tensiunii – Q1</a:t>
            </a:r>
          </a:p>
          <a:p>
            <a:pPr>
              <a:buFontTx/>
              <a:buChar char="-"/>
            </a:pPr>
            <a:r>
              <a:rPr lang="ro-RO"/>
              <a:t> Amplificare – Q2</a:t>
            </a:r>
            <a:endParaRPr lang="en-US"/>
          </a:p>
        </p:txBody>
      </p:sp>
      <p:pic>
        <p:nvPicPr>
          <p:cNvPr id="8" name="Picture 6"/>
          <p:cNvPicPr>
            <a:picLocks noChangeAspect="1" noChangeArrowheads="1"/>
          </p:cNvPicPr>
          <p:nvPr/>
        </p:nvPicPr>
        <p:blipFill>
          <a:blip r:embed="rId2" cstate="print"/>
          <a:srcRect/>
          <a:stretch>
            <a:fillRect/>
          </a:stretch>
        </p:blipFill>
        <p:spPr bwMode="auto">
          <a:xfrm>
            <a:off x="2476500" y="1572816"/>
            <a:ext cx="7239000" cy="4901407"/>
          </a:xfrm>
          <a:prstGeom prst="rect">
            <a:avLst/>
          </a:prstGeom>
          <a:noFill/>
          <a:ln w="9525">
            <a:noFill/>
            <a:miter lim="800000"/>
            <a:headEnd/>
            <a:tailEnd/>
          </a:ln>
        </p:spPr>
      </p:pic>
    </p:spTree>
    <p:extLst>
      <p:ext uri="{BB962C8B-B14F-4D97-AF65-F5344CB8AC3E}">
        <p14:creationId xmlns:p14="http://schemas.microsoft.com/office/powerpoint/2010/main" val="427660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Tranzistoare unipolare</a:t>
            </a:r>
            <a:endParaRPr lang="en-US" sz="3100"/>
          </a:p>
        </p:txBody>
      </p:sp>
      <p:sp>
        <p:nvSpPr>
          <p:cNvPr id="51202" name="Content Placeholder 1"/>
          <p:cNvSpPr>
            <a:spLocks noGrp="1"/>
          </p:cNvSpPr>
          <p:nvPr>
            <p:ph idx="1"/>
          </p:nvPr>
        </p:nvSpPr>
        <p:spPr/>
        <p:txBody>
          <a:bodyPr/>
          <a:lstStyle/>
          <a:p>
            <a:pPr eaLnBrk="1" hangingPunct="1"/>
            <a:r>
              <a:rPr lang="en-US"/>
              <a:t>la conduc</a:t>
            </a:r>
            <a:r>
              <a:rPr lang="ro-RO"/>
              <a:t>ţ</a:t>
            </a:r>
            <a:r>
              <a:rPr lang="en-US"/>
              <a:t>ia curentului electric particip</a:t>
            </a:r>
            <a:r>
              <a:rPr lang="ro-RO"/>
              <a:t>ă</a:t>
            </a:r>
            <a:r>
              <a:rPr lang="en-US"/>
              <a:t> un singur tip de purt</a:t>
            </a:r>
            <a:r>
              <a:rPr lang="ro-RO"/>
              <a:t>ă</a:t>
            </a:r>
            <a:r>
              <a:rPr lang="en-US"/>
              <a:t>tori de sarcin</a:t>
            </a:r>
            <a:r>
              <a:rPr lang="ro-RO"/>
              <a:t>ă</a:t>
            </a:r>
            <a:r>
              <a:rPr lang="en-US"/>
              <a:t> – fie </a:t>
            </a:r>
            <a:r>
              <a:rPr lang="en-US" u="sng"/>
              <a:t>electroni</a:t>
            </a:r>
            <a:r>
              <a:rPr lang="en-US"/>
              <a:t>, fie </a:t>
            </a:r>
            <a:r>
              <a:rPr lang="en-US" u="sng"/>
              <a:t>goluri</a:t>
            </a:r>
            <a:r>
              <a:rPr lang="en-US"/>
              <a:t>, deci cu sarcin</a:t>
            </a:r>
            <a:r>
              <a:rPr lang="ro-RO"/>
              <a:t>ă</a:t>
            </a:r>
            <a:r>
              <a:rPr lang="en-US"/>
              <a:t> de un singur fel</a:t>
            </a:r>
            <a:r>
              <a:rPr lang="ro-RO"/>
              <a:t> de unde rezultă atributul de </a:t>
            </a:r>
            <a:r>
              <a:rPr lang="en-US"/>
              <a:t>unipolar.</a:t>
            </a:r>
            <a:endParaRPr lang="ro-RO"/>
          </a:p>
          <a:p>
            <a:pPr eaLnBrk="1" hangingPunct="1"/>
            <a:r>
              <a:rPr lang="en-US"/>
              <a:t>Se mai numesc </a:t>
            </a:r>
            <a:r>
              <a:rPr lang="ro-RO"/>
              <a:t>ş</a:t>
            </a:r>
            <a:r>
              <a:rPr lang="en-US"/>
              <a:t>i </a:t>
            </a:r>
            <a:r>
              <a:rPr lang="en-US">
                <a:solidFill>
                  <a:srgbClr val="FF0000"/>
                </a:solidFill>
              </a:rPr>
              <a:t>tranzistoare cu efect de c</a:t>
            </a:r>
            <a:r>
              <a:rPr lang="ro-RO">
                <a:solidFill>
                  <a:srgbClr val="FF0000"/>
                </a:solidFill>
              </a:rPr>
              <a:t>â</a:t>
            </a:r>
            <a:r>
              <a:rPr lang="en-US">
                <a:solidFill>
                  <a:srgbClr val="FF0000"/>
                </a:solidFill>
              </a:rPr>
              <a:t>mp (TEC)</a:t>
            </a:r>
            <a:r>
              <a:rPr lang="ro-RO"/>
              <a:t> deoarece comanda este realizată în tensiune (datorită unui câmp electric)</a:t>
            </a:r>
            <a:r>
              <a:rPr lang="en-US"/>
              <a:t>.</a:t>
            </a:r>
            <a:endParaRPr lang="ro-RO"/>
          </a:p>
          <a:p>
            <a:pPr eaLnBrk="1" hangingPunct="1"/>
            <a:r>
              <a:rPr lang="en-US"/>
              <a:t>Sunt dispozitive fie cu 3 terminale: sursa – S</a:t>
            </a:r>
            <a:r>
              <a:rPr lang="ro-RO"/>
              <a:t> (source)</a:t>
            </a:r>
            <a:r>
              <a:rPr lang="en-US"/>
              <a:t>, </a:t>
            </a:r>
            <a:r>
              <a:rPr lang="ro-RO"/>
              <a:t>poart</a:t>
            </a:r>
            <a:r>
              <a:rPr lang="en-US"/>
              <a:t>a – G</a:t>
            </a:r>
            <a:r>
              <a:rPr lang="ro-RO"/>
              <a:t> (gate)</a:t>
            </a:r>
            <a:r>
              <a:rPr lang="en-US"/>
              <a:t>, drena – D</a:t>
            </a:r>
            <a:r>
              <a:rPr lang="ro-RO"/>
              <a:t> (drain)</a:t>
            </a:r>
            <a:r>
              <a:rPr lang="en-US"/>
              <a:t>, fie cu 4 terminale: S, G, D </a:t>
            </a:r>
            <a:r>
              <a:rPr lang="ro-RO"/>
              <a:t>ş</a:t>
            </a:r>
            <a:r>
              <a:rPr lang="en-US"/>
              <a:t>i baza sau substratul –</a:t>
            </a:r>
            <a:r>
              <a:rPr lang="ro-RO"/>
              <a:t> </a:t>
            </a:r>
            <a:r>
              <a:rPr lang="en-US"/>
              <a:t>B</a:t>
            </a:r>
            <a:r>
              <a:rPr lang="ro-RO"/>
              <a:t> (body sau bulk)</a:t>
            </a:r>
            <a:r>
              <a:rPr lang="en-US"/>
              <a:t>.</a:t>
            </a:r>
          </a:p>
        </p:txBody>
      </p:sp>
      <p:sp>
        <p:nvSpPr>
          <p:cNvPr id="5120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FF6C778-5559-414A-A6D7-21F92C938AE6}" type="datetime1">
              <a:rPr lang="en-US" smtClean="0"/>
              <a:t>10/14/2020</a:t>
            </a:fld>
            <a:endParaRPr lang="en-US"/>
          </a:p>
        </p:txBody>
      </p:sp>
      <p:sp>
        <p:nvSpPr>
          <p:cNvPr id="512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120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4717F64-A06F-4788-A052-D7E940AC164C}" type="slidenum">
              <a:rPr lang="en-US" smtClean="0"/>
              <a:pPr>
                <a:defRPr/>
              </a:pPr>
              <a:t>37</a:t>
            </a:fld>
            <a:endParaRPr lang="en-US"/>
          </a:p>
        </p:txBody>
      </p:sp>
    </p:spTree>
    <p:extLst>
      <p:ext uri="{BB962C8B-B14F-4D97-AF65-F5344CB8AC3E}">
        <p14:creationId xmlns:p14="http://schemas.microsoft.com/office/powerpoint/2010/main" val="367860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Tranzistoare unipolare</a:t>
            </a:r>
            <a:endParaRPr lang="en-US" sz="3100"/>
          </a:p>
        </p:txBody>
      </p:sp>
      <p:sp>
        <p:nvSpPr>
          <p:cNvPr id="52226" name="Content Placeholder 1"/>
          <p:cNvSpPr>
            <a:spLocks noGrp="1"/>
          </p:cNvSpPr>
          <p:nvPr>
            <p:ph idx="1"/>
          </p:nvPr>
        </p:nvSpPr>
        <p:spPr/>
        <p:txBody>
          <a:bodyPr/>
          <a:lstStyle/>
          <a:p>
            <a:pPr eaLnBrk="1" hangingPunct="1"/>
            <a:r>
              <a:rPr lang="en-US"/>
              <a:t>Pot fi de 2 feluri:</a:t>
            </a:r>
          </a:p>
          <a:p>
            <a:pPr lvl="1" eaLnBrk="1" hangingPunct="1"/>
            <a:r>
              <a:rPr lang="en-US"/>
              <a:t>TEC-J – tranzistor cu efect de c</a:t>
            </a:r>
            <a:r>
              <a:rPr lang="ro-RO"/>
              <a:t>â</a:t>
            </a:r>
            <a:r>
              <a:rPr lang="en-US"/>
              <a:t>mp cu gril</a:t>
            </a:r>
            <a:r>
              <a:rPr lang="ro-RO"/>
              <a:t>ă</a:t>
            </a:r>
            <a:r>
              <a:rPr lang="en-US"/>
              <a:t> jonc</a:t>
            </a:r>
            <a:r>
              <a:rPr lang="ro-RO"/>
              <a:t>ţ</a:t>
            </a:r>
            <a:r>
              <a:rPr lang="en-US"/>
              <a:t>iune</a:t>
            </a:r>
          </a:p>
          <a:p>
            <a:pPr lvl="1" eaLnBrk="1" hangingPunct="1"/>
            <a:r>
              <a:rPr lang="en-US"/>
              <a:t>TEC-MOS – tranzistor cu efect de c</a:t>
            </a:r>
            <a:r>
              <a:rPr lang="ro-RO"/>
              <a:t>â</a:t>
            </a:r>
            <a:r>
              <a:rPr lang="en-US"/>
              <a:t>mp de tipul </a:t>
            </a:r>
            <a:br>
              <a:rPr lang="ro-RO"/>
            </a:br>
            <a:r>
              <a:rPr lang="en-US"/>
              <a:t>metal-oxid-semiconductor</a:t>
            </a:r>
            <a:endParaRPr lang="ro-RO"/>
          </a:p>
          <a:p>
            <a:pPr eaLnBrk="1" hangingPunct="1"/>
            <a:r>
              <a:rPr lang="en-US"/>
              <a:t>Utilizare:</a:t>
            </a:r>
          </a:p>
          <a:p>
            <a:pPr lvl="1" eaLnBrk="1" hangingPunct="1"/>
            <a:r>
              <a:rPr lang="ro-RO"/>
              <a:t>În </a:t>
            </a:r>
            <a:r>
              <a:rPr lang="en-US"/>
              <a:t>circuite de amplificare</a:t>
            </a:r>
          </a:p>
          <a:p>
            <a:pPr lvl="1" eaLnBrk="1" hangingPunct="1"/>
            <a:r>
              <a:rPr lang="ro-RO"/>
              <a:t>În </a:t>
            </a:r>
            <a:r>
              <a:rPr lang="en-US"/>
              <a:t>circuite </a:t>
            </a:r>
            <a:r>
              <a:rPr lang="ro-RO"/>
              <a:t>î</a:t>
            </a:r>
            <a:r>
              <a:rPr lang="en-US"/>
              <a:t>n comuta</a:t>
            </a:r>
            <a:r>
              <a:rPr lang="ro-RO"/>
              <a:t>ţ</a:t>
            </a:r>
            <a:r>
              <a:rPr lang="en-US"/>
              <a:t>ie</a:t>
            </a:r>
          </a:p>
        </p:txBody>
      </p:sp>
      <p:sp>
        <p:nvSpPr>
          <p:cNvPr id="5222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3FCE8F6-0A37-4D3F-80E1-ADB8C43B76D7}" type="datetime1">
              <a:rPr lang="en-US" smtClean="0"/>
              <a:t>10/14/2020</a:t>
            </a:fld>
            <a:endParaRPr lang="en-US"/>
          </a:p>
        </p:txBody>
      </p:sp>
      <p:sp>
        <p:nvSpPr>
          <p:cNvPr id="522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222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C1DFD61-9C13-4D75-9ABC-54A18482D05B}" type="slidenum">
              <a:rPr lang="en-US" smtClean="0"/>
              <a:pPr>
                <a:defRPr/>
              </a:pPr>
              <a:t>38</a:t>
            </a:fld>
            <a:endParaRPr lang="en-US"/>
          </a:p>
        </p:txBody>
      </p:sp>
    </p:spTree>
    <p:extLst>
      <p:ext uri="{BB962C8B-B14F-4D97-AF65-F5344CB8AC3E}">
        <p14:creationId xmlns:p14="http://schemas.microsoft.com/office/powerpoint/2010/main" val="416611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Tranzistoare unipolare</a:t>
            </a:r>
            <a:endParaRPr lang="en-US" sz="3100"/>
          </a:p>
        </p:txBody>
      </p:sp>
      <p:sp>
        <p:nvSpPr>
          <p:cNvPr id="53250" name="Content Placeholder 1"/>
          <p:cNvSpPr>
            <a:spLocks noGrp="1"/>
          </p:cNvSpPr>
          <p:nvPr>
            <p:ph idx="1"/>
          </p:nvPr>
        </p:nvSpPr>
        <p:spPr/>
        <p:txBody>
          <a:bodyPr/>
          <a:lstStyle/>
          <a:p>
            <a:pPr eaLnBrk="1" hangingPunct="1"/>
            <a:r>
              <a:rPr lang="ro-RO"/>
              <a:t>Simboluri</a:t>
            </a:r>
            <a:endParaRPr lang="en-US"/>
          </a:p>
        </p:txBody>
      </p:sp>
      <p:sp>
        <p:nvSpPr>
          <p:cNvPr id="5325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AB262BF-27F7-459A-A1BF-590602B8EA34}" type="datetime1">
              <a:rPr lang="en-US" smtClean="0"/>
              <a:t>10/14/2020</a:t>
            </a:fld>
            <a:endParaRPr lang="en-US"/>
          </a:p>
        </p:txBody>
      </p:sp>
      <p:sp>
        <p:nvSpPr>
          <p:cNvPr id="532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325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BCA05DD-9EB2-4DF6-A301-5CFBCC470E5E}" type="slidenum">
              <a:rPr lang="en-US" smtClean="0"/>
              <a:pPr>
                <a:defRPr/>
              </a:pPr>
              <a:t>39</a:t>
            </a:fld>
            <a:endParaRPr lang="en-US"/>
          </a:p>
        </p:txBody>
      </p:sp>
      <p:pic>
        <p:nvPicPr>
          <p:cNvPr id="53255" name="Picture 18"/>
          <p:cNvPicPr>
            <a:picLocks noChangeAspect="1" noChangeArrowheads="1"/>
          </p:cNvPicPr>
          <p:nvPr/>
        </p:nvPicPr>
        <p:blipFill>
          <a:blip r:embed="rId2" cstate="print"/>
          <a:srcRect/>
          <a:stretch>
            <a:fillRect/>
          </a:stretch>
        </p:blipFill>
        <p:spPr bwMode="auto">
          <a:xfrm>
            <a:off x="2055812" y="2286794"/>
            <a:ext cx="8080375" cy="3429000"/>
          </a:xfrm>
          <a:prstGeom prst="rect">
            <a:avLst/>
          </a:prstGeom>
          <a:noFill/>
          <a:ln w="9525">
            <a:noFill/>
            <a:miter lim="800000"/>
            <a:headEnd/>
            <a:tailEnd/>
          </a:ln>
        </p:spPr>
      </p:pic>
      <p:sp>
        <p:nvSpPr>
          <p:cNvPr id="2" name="TextBox 1"/>
          <p:cNvSpPr txBox="1"/>
          <p:nvPr/>
        </p:nvSpPr>
        <p:spPr>
          <a:xfrm>
            <a:off x="3581400" y="5715000"/>
            <a:ext cx="1066800" cy="923330"/>
          </a:xfrm>
          <a:prstGeom prst="rect">
            <a:avLst/>
          </a:prstGeom>
          <a:noFill/>
        </p:spPr>
        <p:txBody>
          <a:bodyPr wrap="square" rtlCol="0">
            <a:spAutoFit/>
          </a:bodyPr>
          <a:lstStyle/>
          <a:p>
            <a:r>
              <a:rPr lang="ro-RO">
                <a:solidFill>
                  <a:srgbClr val="00B0F0"/>
                </a:solidFill>
              </a:rPr>
              <a:t>MOS cu canal indus</a:t>
            </a:r>
            <a:endParaRPr lang="en-US">
              <a:solidFill>
                <a:srgbClr val="00B0F0"/>
              </a:solidFill>
            </a:endParaRPr>
          </a:p>
        </p:txBody>
      </p:sp>
      <p:sp>
        <p:nvSpPr>
          <p:cNvPr id="9" name="TextBox 8"/>
          <p:cNvSpPr txBox="1"/>
          <p:nvPr/>
        </p:nvSpPr>
        <p:spPr>
          <a:xfrm>
            <a:off x="7848600" y="5715000"/>
            <a:ext cx="1066800" cy="923330"/>
          </a:xfrm>
          <a:prstGeom prst="rect">
            <a:avLst/>
          </a:prstGeom>
          <a:noFill/>
        </p:spPr>
        <p:txBody>
          <a:bodyPr wrap="square" rtlCol="0">
            <a:spAutoFit/>
          </a:bodyPr>
          <a:lstStyle/>
          <a:p>
            <a:r>
              <a:rPr lang="ro-RO">
                <a:solidFill>
                  <a:srgbClr val="00B0F0"/>
                </a:solidFill>
              </a:rPr>
              <a:t>MOS cu canal iniţial</a:t>
            </a:r>
            <a:endParaRPr lang="en-US">
              <a:solidFill>
                <a:srgbClr val="00B0F0"/>
              </a:solidFill>
            </a:endParaRPr>
          </a:p>
        </p:txBody>
      </p:sp>
    </p:spTree>
    <p:extLst>
      <p:ext uri="{BB962C8B-B14F-4D97-AF65-F5344CB8AC3E}">
        <p14:creationId xmlns:p14="http://schemas.microsoft.com/office/powerpoint/2010/main" val="117781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a:br>
            <a:r>
              <a:rPr lang="ro-RO" sz="3100"/>
              <a:t>Rezistorul</a:t>
            </a:r>
            <a:endParaRPr lang="en-US" sz="3100"/>
          </a:p>
        </p:txBody>
      </p:sp>
      <p:sp>
        <p:nvSpPr>
          <p:cNvPr id="2" name="Content Placeholder 1"/>
          <p:cNvSpPr>
            <a:spLocks noGrp="1"/>
          </p:cNvSpPr>
          <p:nvPr>
            <p:ph idx="1"/>
          </p:nvPr>
        </p:nvSpPr>
        <p:spPr/>
        <p:txBody>
          <a:bodyPr>
            <a:normAutofit/>
          </a:bodyPr>
          <a:lstStyle/>
          <a:p>
            <a:pPr marL="365760" indent="-256032">
              <a:buFont typeface="Wingdings 3"/>
              <a:buChar char=""/>
              <a:defRPr/>
            </a:pPr>
            <a:r>
              <a:rPr lang="ro-RO" dirty="0"/>
              <a:t>Rol în circuitele electrice</a:t>
            </a:r>
          </a:p>
          <a:p>
            <a:pPr marL="621792" lvl="1">
              <a:spcBef>
                <a:spcPts val="324"/>
              </a:spcBef>
              <a:buFont typeface="Verdana"/>
              <a:buChar char="◦"/>
              <a:defRPr/>
            </a:pPr>
            <a:r>
              <a:rPr lang="en-US" b="1" dirty="0" err="1">
                <a:solidFill>
                  <a:srgbClr val="FF0000"/>
                </a:solidFill>
              </a:rPr>
              <a:t>Limitarea</a:t>
            </a:r>
            <a:r>
              <a:rPr lang="en-US" b="1" dirty="0">
                <a:solidFill>
                  <a:srgbClr val="FF0000"/>
                </a:solidFill>
              </a:rPr>
              <a:t> </a:t>
            </a:r>
            <a:r>
              <a:rPr lang="en-US" b="1" dirty="0" err="1">
                <a:solidFill>
                  <a:srgbClr val="FF0000"/>
                </a:solidFill>
              </a:rPr>
              <a:t>curentului</a:t>
            </a:r>
            <a:r>
              <a:rPr lang="en-US" dirty="0">
                <a:solidFill>
                  <a:srgbClr val="FF0000"/>
                </a:solidFill>
              </a:rPr>
              <a:t>:</a:t>
            </a:r>
            <a:r>
              <a:rPr lang="en-US" dirty="0"/>
              <a:t> </a:t>
            </a:r>
            <a:r>
              <a:rPr lang="en-US" dirty="0" err="1"/>
              <a:t>exemplu</a:t>
            </a:r>
            <a:r>
              <a:rPr lang="en-US" dirty="0"/>
              <a:t> </a:t>
            </a:r>
            <a:r>
              <a:rPr lang="en-US" dirty="0" err="1"/>
              <a:t>tipic</a:t>
            </a:r>
            <a:r>
              <a:rPr lang="en-US" dirty="0"/>
              <a:t> </a:t>
            </a:r>
            <a:r>
              <a:rPr lang="en-US" dirty="0" err="1"/>
              <a:t>limitarea</a:t>
            </a:r>
            <a:r>
              <a:rPr lang="en-US" dirty="0"/>
              <a:t> </a:t>
            </a:r>
            <a:r>
              <a:rPr lang="en-US" dirty="0" err="1"/>
              <a:t>curentului</a:t>
            </a:r>
            <a:r>
              <a:rPr lang="en-US" dirty="0"/>
              <a:t> </a:t>
            </a:r>
            <a:r>
              <a:rPr lang="en-US" dirty="0" err="1"/>
              <a:t>printr</a:t>
            </a:r>
            <a:r>
              <a:rPr lang="en-US" dirty="0"/>
              <a:t>-un LED (Light Emitting Diode – </a:t>
            </a:r>
            <a:r>
              <a:rPr lang="en-US" dirty="0" err="1"/>
              <a:t>dioda</a:t>
            </a:r>
            <a:r>
              <a:rPr lang="en-US" dirty="0"/>
              <a:t> </a:t>
            </a:r>
            <a:r>
              <a:rPr lang="en-US" dirty="0" err="1"/>
              <a:t>emisiv</a:t>
            </a:r>
            <a:r>
              <a:rPr lang="ro-RO" dirty="0"/>
              <a:t>ă</a:t>
            </a:r>
            <a:r>
              <a:rPr lang="en-US" dirty="0"/>
              <a:t> de </a:t>
            </a:r>
            <a:r>
              <a:rPr lang="en-US" dirty="0" err="1"/>
              <a:t>lumin</a:t>
            </a:r>
            <a:r>
              <a:rPr lang="ro-RO" dirty="0"/>
              <a:t>ă</a:t>
            </a:r>
            <a:r>
              <a:rPr lang="en-US" dirty="0"/>
              <a:t>)</a:t>
            </a:r>
            <a:endParaRPr lang="ro-RO" dirty="0"/>
          </a:p>
          <a:p>
            <a:pPr marL="621792" lvl="1">
              <a:spcBef>
                <a:spcPts val="324"/>
              </a:spcBef>
              <a:buFont typeface="Verdana"/>
              <a:buChar char="◦"/>
              <a:defRPr/>
            </a:pPr>
            <a:r>
              <a:rPr lang="en-US" b="1" dirty="0" err="1">
                <a:solidFill>
                  <a:srgbClr val="FF0000"/>
                </a:solidFill>
              </a:rPr>
              <a:t>Dirijarea</a:t>
            </a:r>
            <a:r>
              <a:rPr lang="en-US" b="1" dirty="0">
                <a:solidFill>
                  <a:srgbClr val="FF0000"/>
                </a:solidFill>
              </a:rPr>
              <a:t> </a:t>
            </a:r>
            <a:r>
              <a:rPr lang="en-US" b="1" dirty="0" err="1">
                <a:solidFill>
                  <a:srgbClr val="FF0000"/>
                </a:solidFill>
              </a:rPr>
              <a:t>curentului</a:t>
            </a:r>
            <a:r>
              <a:rPr lang="en-US" b="1" dirty="0">
                <a:solidFill>
                  <a:srgbClr val="FF0000"/>
                </a:solidFill>
              </a:rPr>
              <a:t> </a:t>
            </a:r>
            <a:r>
              <a:rPr lang="ro-RO" dirty="0"/>
              <a:t>î</a:t>
            </a:r>
            <a:r>
              <a:rPr lang="en-US" dirty="0"/>
              <a:t>n </a:t>
            </a:r>
            <a:r>
              <a:rPr lang="en-US" dirty="0" err="1"/>
              <a:t>anumite</a:t>
            </a:r>
            <a:r>
              <a:rPr lang="en-US" dirty="0"/>
              <a:t> zone ale </a:t>
            </a:r>
            <a:r>
              <a:rPr lang="en-US" dirty="0" err="1"/>
              <a:t>circuitelor</a:t>
            </a:r>
            <a:endParaRPr lang="en-US" dirty="0"/>
          </a:p>
          <a:p>
            <a:pPr marL="621792" lvl="1">
              <a:spcBef>
                <a:spcPts val="324"/>
              </a:spcBef>
              <a:buFont typeface="Verdana"/>
              <a:buChar char="◦"/>
              <a:defRPr/>
            </a:pPr>
            <a:r>
              <a:rPr lang="en-US" b="1" dirty="0" err="1">
                <a:solidFill>
                  <a:srgbClr val="FF0000"/>
                </a:solidFill>
              </a:rPr>
              <a:t>Polarizarea</a:t>
            </a:r>
            <a:r>
              <a:rPr lang="en-US" b="1" dirty="0">
                <a:solidFill>
                  <a:srgbClr val="FF0000"/>
                </a:solidFill>
              </a:rPr>
              <a:t> </a:t>
            </a:r>
            <a:r>
              <a:rPr lang="en-US" b="1" dirty="0" err="1">
                <a:solidFill>
                  <a:srgbClr val="FF0000"/>
                </a:solidFill>
              </a:rPr>
              <a:t>componentelor</a:t>
            </a:r>
            <a:r>
              <a:rPr lang="en-US" b="1" dirty="0">
                <a:solidFill>
                  <a:srgbClr val="FF0000"/>
                </a:solidFill>
              </a:rPr>
              <a:t> active </a:t>
            </a:r>
            <a:r>
              <a:rPr lang="en-US" dirty="0"/>
              <a:t>(</a:t>
            </a:r>
            <a:r>
              <a:rPr lang="en-US" dirty="0" err="1"/>
              <a:t>stabilirea</a:t>
            </a:r>
            <a:r>
              <a:rPr lang="en-US" dirty="0"/>
              <a:t> </a:t>
            </a:r>
            <a:r>
              <a:rPr lang="en-US" dirty="0" err="1"/>
              <a:t>anumitor</a:t>
            </a:r>
            <a:r>
              <a:rPr lang="en-US" dirty="0"/>
              <a:t> </a:t>
            </a:r>
            <a:r>
              <a:rPr lang="en-US" dirty="0" err="1"/>
              <a:t>poten</a:t>
            </a:r>
            <a:r>
              <a:rPr lang="ro-RO" dirty="0"/>
              <a:t>ţ</a:t>
            </a:r>
            <a:r>
              <a:rPr lang="en-US" dirty="0" err="1"/>
              <a:t>iale</a:t>
            </a:r>
            <a:r>
              <a:rPr lang="en-US" dirty="0"/>
              <a:t> </a:t>
            </a:r>
            <a:r>
              <a:rPr lang="ro-RO" dirty="0"/>
              <a:t>î</a:t>
            </a:r>
            <a:r>
              <a:rPr lang="en-US" dirty="0"/>
              <a:t>n </a:t>
            </a:r>
            <a:r>
              <a:rPr lang="en-US" dirty="0" err="1"/>
              <a:t>diferite</a:t>
            </a:r>
            <a:r>
              <a:rPr lang="en-US" dirty="0"/>
              <a:t> </a:t>
            </a:r>
            <a:r>
              <a:rPr lang="en-US" dirty="0" err="1"/>
              <a:t>puncte</a:t>
            </a:r>
            <a:r>
              <a:rPr lang="en-US" dirty="0"/>
              <a:t> ale </a:t>
            </a:r>
            <a:r>
              <a:rPr lang="en-US" dirty="0" err="1"/>
              <a:t>circuitelor</a:t>
            </a:r>
            <a:r>
              <a:rPr lang="en-US" dirty="0"/>
              <a:t>) </a:t>
            </a:r>
            <a:r>
              <a:rPr lang="ro-RO" dirty="0"/>
              <a:t>ş</a:t>
            </a:r>
            <a:r>
              <a:rPr lang="en-US" dirty="0" err="1"/>
              <a:t>i</a:t>
            </a:r>
            <a:r>
              <a:rPr lang="en-US" dirty="0"/>
              <a:t> </a:t>
            </a:r>
            <a:r>
              <a:rPr lang="en-US" dirty="0" err="1"/>
              <a:t>stabilirea</a:t>
            </a:r>
            <a:r>
              <a:rPr lang="en-US" dirty="0"/>
              <a:t> PSF-</a:t>
            </a:r>
            <a:r>
              <a:rPr lang="en-US" dirty="0" err="1"/>
              <a:t>ului</a:t>
            </a:r>
            <a:r>
              <a:rPr lang="en-US" dirty="0"/>
              <a:t> (</a:t>
            </a:r>
            <a:r>
              <a:rPr lang="en-US" u="sng" dirty="0" err="1"/>
              <a:t>P</a:t>
            </a:r>
            <a:r>
              <a:rPr lang="en-US" dirty="0" err="1"/>
              <a:t>unctul</a:t>
            </a:r>
            <a:r>
              <a:rPr lang="en-US" dirty="0"/>
              <a:t> </a:t>
            </a:r>
            <a:r>
              <a:rPr lang="en-US" u="sng" dirty="0"/>
              <a:t>S</a:t>
            </a:r>
            <a:r>
              <a:rPr lang="en-US" dirty="0"/>
              <a:t>tatic de </a:t>
            </a:r>
            <a:r>
              <a:rPr lang="en-US" u="sng" dirty="0" err="1"/>
              <a:t>F</a:t>
            </a:r>
            <a:r>
              <a:rPr lang="en-US" dirty="0" err="1"/>
              <a:t>unc</a:t>
            </a:r>
            <a:r>
              <a:rPr lang="ro-RO" dirty="0"/>
              <a:t>ţ</a:t>
            </a:r>
            <a:r>
              <a:rPr lang="en-US" dirty="0" err="1"/>
              <a:t>ionare</a:t>
            </a:r>
            <a:r>
              <a:rPr lang="en-US" dirty="0"/>
              <a:t>)</a:t>
            </a:r>
          </a:p>
          <a:p>
            <a:pPr marL="621792" lvl="1">
              <a:spcBef>
                <a:spcPts val="324"/>
              </a:spcBef>
              <a:buFont typeface="Verdana"/>
              <a:buChar char="◦"/>
              <a:defRPr/>
            </a:pPr>
            <a:r>
              <a:rPr lang="en-US" b="1" dirty="0" err="1">
                <a:solidFill>
                  <a:srgbClr val="FF0000"/>
                </a:solidFill>
              </a:rPr>
              <a:t>Filtre</a:t>
            </a:r>
            <a:r>
              <a:rPr lang="en-US" b="1" dirty="0">
                <a:solidFill>
                  <a:srgbClr val="FF0000"/>
                </a:solidFill>
              </a:rPr>
              <a:t> </a:t>
            </a:r>
            <a:r>
              <a:rPr lang="ro-RO" b="1" dirty="0">
                <a:solidFill>
                  <a:srgbClr val="FF0000"/>
                </a:solidFill>
              </a:rPr>
              <a:t>ş</a:t>
            </a:r>
            <a:r>
              <a:rPr lang="en-US" b="1" dirty="0" err="1">
                <a:solidFill>
                  <a:srgbClr val="FF0000"/>
                </a:solidFill>
              </a:rPr>
              <a:t>i</a:t>
            </a:r>
            <a:r>
              <a:rPr lang="en-US" b="1" dirty="0">
                <a:solidFill>
                  <a:srgbClr val="FF0000"/>
                </a:solidFill>
              </a:rPr>
              <a:t> </a:t>
            </a:r>
            <a:r>
              <a:rPr lang="en-US" b="1" dirty="0" err="1">
                <a:solidFill>
                  <a:srgbClr val="FF0000"/>
                </a:solidFill>
              </a:rPr>
              <a:t>circuite</a:t>
            </a:r>
            <a:r>
              <a:rPr lang="en-US" b="1" dirty="0">
                <a:solidFill>
                  <a:srgbClr val="FF0000"/>
                </a:solidFill>
              </a:rPr>
              <a:t> de </a:t>
            </a:r>
            <a:r>
              <a:rPr lang="en-US" b="1" dirty="0" err="1">
                <a:solidFill>
                  <a:srgbClr val="FF0000"/>
                </a:solidFill>
              </a:rPr>
              <a:t>temporizare</a:t>
            </a:r>
            <a:r>
              <a:rPr lang="en-US" b="1" dirty="0">
                <a:solidFill>
                  <a:srgbClr val="FF0000"/>
                </a:solidFill>
              </a:rPr>
              <a:t> </a:t>
            </a:r>
            <a:r>
              <a:rPr lang="en-US" dirty="0"/>
              <a:t>(</a:t>
            </a:r>
            <a:r>
              <a:rPr lang="ro-RO" dirty="0"/>
              <a:t>î</a:t>
            </a:r>
            <a:r>
              <a:rPr lang="en-US" dirty="0" err="1"/>
              <a:t>mpreun</a:t>
            </a:r>
            <a:r>
              <a:rPr lang="ro-RO" dirty="0"/>
              <a:t>ă</a:t>
            </a:r>
            <a:r>
              <a:rPr lang="en-US" dirty="0"/>
              <a:t> cu </a:t>
            </a:r>
            <a:r>
              <a:rPr lang="en-US" dirty="0" err="1"/>
              <a:t>condensatoare</a:t>
            </a:r>
            <a:r>
              <a:rPr lang="en-US" dirty="0"/>
              <a:t>)</a:t>
            </a:r>
          </a:p>
        </p:txBody>
      </p:sp>
      <p:sp>
        <p:nvSpPr>
          <p:cNvPr id="2355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1D0752D-61AB-46FC-BD23-59DADB4B71AA}" type="datetime1">
              <a:rPr lang="en-US" smtClean="0"/>
              <a:t>10/14/2020</a:t>
            </a:fld>
            <a:endParaRPr lang="en-US"/>
          </a:p>
        </p:txBody>
      </p:sp>
      <p:sp>
        <p:nvSpPr>
          <p:cNvPr id="235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355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D2E40B2-467D-4F3E-A408-E7BE94D2D339}" type="slidenum">
              <a:rPr lang="en-US" smtClean="0"/>
              <a:pPr>
                <a:defRPr/>
              </a:pPr>
              <a:t>4</a:t>
            </a:fld>
            <a:endParaRPr lang="en-US"/>
          </a:p>
        </p:txBody>
      </p:sp>
      <p:pic>
        <p:nvPicPr>
          <p:cNvPr id="23559" name="Picture 105" descr="resistors limit current"/>
          <p:cNvPicPr>
            <a:picLocks noChangeAspect="1" noChangeArrowheads="1"/>
          </p:cNvPicPr>
          <p:nvPr/>
        </p:nvPicPr>
        <p:blipFill>
          <a:blip r:embed="rId2" cstate="print"/>
          <a:srcRect/>
          <a:stretch>
            <a:fillRect/>
          </a:stretch>
        </p:blipFill>
        <p:spPr bwMode="auto">
          <a:xfrm>
            <a:off x="7772401" y="361950"/>
            <a:ext cx="1209675" cy="1390650"/>
          </a:xfrm>
          <a:prstGeom prst="rect">
            <a:avLst/>
          </a:prstGeom>
          <a:noFill/>
          <a:ln w="9525">
            <a:noFill/>
            <a:miter lim="800000"/>
            <a:headEnd/>
            <a:tailEnd/>
          </a:ln>
        </p:spPr>
      </p:pic>
      <p:pic>
        <p:nvPicPr>
          <p:cNvPr id="23560" name="Picture 106" descr="LEDs need a series resistor"/>
          <p:cNvPicPr>
            <a:picLocks noChangeAspect="1" noChangeArrowheads="1"/>
          </p:cNvPicPr>
          <p:nvPr/>
        </p:nvPicPr>
        <p:blipFill>
          <a:blip r:embed="rId3" cstate="print"/>
          <a:srcRect/>
          <a:stretch>
            <a:fillRect/>
          </a:stretch>
        </p:blipFill>
        <p:spPr bwMode="auto">
          <a:xfrm>
            <a:off x="9144000" y="381000"/>
            <a:ext cx="1333500" cy="1422400"/>
          </a:xfrm>
          <a:prstGeom prst="rect">
            <a:avLst/>
          </a:prstGeom>
          <a:noFill/>
          <a:ln w="9525">
            <a:noFill/>
            <a:miter lim="800000"/>
            <a:headEnd/>
            <a:tailEnd/>
          </a:ln>
        </p:spPr>
      </p:pic>
      <p:cxnSp>
        <p:nvCxnSpPr>
          <p:cNvPr id="10" name="Straight Arrow Connector 9"/>
          <p:cNvCxnSpPr/>
          <p:nvPr/>
        </p:nvCxnSpPr>
        <p:spPr>
          <a:xfrm flipV="1">
            <a:off x="7086600" y="12954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7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TEC-J</a:t>
            </a:r>
            <a:endParaRPr lang="en-US" sz="3100"/>
          </a:p>
        </p:txBody>
      </p:sp>
      <p:sp>
        <p:nvSpPr>
          <p:cNvPr id="54274" name="Content Placeholder 1"/>
          <p:cNvSpPr>
            <a:spLocks noGrp="1"/>
          </p:cNvSpPr>
          <p:nvPr>
            <p:ph idx="1"/>
          </p:nvPr>
        </p:nvSpPr>
        <p:spPr/>
        <p:txBody>
          <a:bodyPr/>
          <a:lstStyle/>
          <a:p>
            <a:pPr eaLnBrk="1" hangingPunct="1"/>
            <a:r>
              <a:rPr lang="ro-RO"/>
              <a:t>Foloseşte o joncţiune polarizată invers pentru a separa grila (poarta) de canalul conductor</a:t>
            </a:r>
          </a:p>
          <a:p>
            <a:pPr eaLnBrk="1" hangingPunct="1"/>
            <a:endParaRPr lang="ro-RO"/>
          </a:p>
          <a:p>
            <a:pPr eaLnBrk="1" hangingPunct="1"/>
            <a:r>
              <a:rPr lang="ro-RO" b="1"/>
              <a:t>Simbol</a:t>
            </a:r>
            <a:endParaRPr lang="en-US" b="1"/>
          </a:p>
        </p:txBody>
      </p:sp>
      <p:sp>
        <p:nvSpPr>
          <p:cNvPr id="5427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735649C-2692-4A4A-B36D-447B1F2B561E}" type="datetime1">
              <a:rPr lang="en-US" smtClean="0"/>
              <a:t>10/14/2020</a:t>
            </a:fld>
            <a:endParaRPr lang="en-US"/>
          </a:p>
        </p:txBody>
      </p:sp>
      <p:sp>
        <p:nvSpPr>
          <p:cNvPr id="542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427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CDCF75D-A10F-4610-B687-0BEDD4415479}" type="slidenum">
              <a:rPr lang="en-US" smtClean="0"/>
              <a:pPr>
                <a:defRPr/>
              </a:pPr>
              <a:t>40</a:t>
            </a:fld>
            <a:endParaRPr lang="en-US"/>
          </a:p>
        </p:txBody>
      </p:sp>
      <p:pic>
        <p:nvPicPr>
          <p:cNvPr id="54279" name="Picture 15"/>
          <p:cNvPicPr>
            <a:picLocks noChangeAspect="1" noChangeArrowheads="1"/>
          </p:cNvPicPr>
          <p:nvPr/>
        </p:nvPicPr>
        <p:blipFill>
          <a:blip r:embed="rId2" cstate="print"/>
          <a:srcRect/>
          <a:stretch>
            <a:fillRect/>
          </a:stretch>
        </p:blipFill>
        <p:spPr bwMode="auto">
          <a:xfrm>
            <a:off x="4267200" y="3810000"/>
            <a:ext cx="3917950" cy="1676400"/>
          </a:xfrm>
          <a:prstGeom prst="rect">
            <a:avLst/>
          </a:prstGeom>
          <a:noFill/>
          <a:ln w="9525">
            <a:noFill/>
            <a:miter lim="800000"/>
            <a:headEnd/>
            <a:tailEnd/>
          </a:ln>
        </p:spPr>
      </p:pic>
    </p:spTree>
    <p:extLst>
      <p:ext uri="{BB962C8B-B14F-4D97-AF65-F5344CB8AC3E}">
        <p14:creationId xmlns:p14="http://schemas.microsoft.com/office/powerpoint/2010/main" val="862152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sz="3600"/>
            </a:br>
            <a:r>
              <a:rPr lang="ro-RO" sz="3100"/>
              <a:t>TEC-J</a:t>
            </a:r>
            <a:endParaRPr lang="en-US" sz="3100"/>
          </a:p>
        </p:txBody>
      </p:sp>
      <p:sp>
        <p:nvSpPr>
          <p:cNvPr id="55298" name="Content Placeholder 1"/>
          <p:cNvSpPr>
            <a:spLocks noGrp="1"/>
          </p:cNvSpPr>
          <p:nvPr>
            <p:ph idx="1"/>
          </p:nvPr>
        </p:nvSpPr>
        <p:spPr/>
        <p:txBody>
          <a:bodyPr/>
          <a:lstStyle/>
          <a:p>
            <a:pPr eaLnBrk="1" hangingPunct="1"/>
            <a:r>
              <a:rPr lang="ro-RO"/>
              <a:t>Funcţionare</a:t>
            </a:r>
          </a:p>
          <a:p>
            <a:pPr eaLnBrk="1" hangingPunct="1">
              <a:buFont typeface="Wingdings 3" pitchFamily="18" charset="2"/>
              <a:buNone/>
            </a:pPr>
            <a:r>
              <a:rPr lang="en-US" sz="2400">
                <a:hlinkClick r:id="rId2"/>
              </a:rPr>
              <a:t>http://www-g.eng.cam.ac.uk/mmg/teaching/linearcircuits/jfet.html</a:t>
            </a:r>
            <a:endParaRPr lang="ro-RO" sz="2400"/>
          </a:p>
          <a:p>
            <a:pPr eaLnBrk="1" hangingPunct="1">
              <a:buFont typeface="Wingdings 3" pitchFamily="18" charset="2"/>
              <a:buNone/>
            </a:pPr>
            <a:endParaRPr lang="ro-RO" sz="2000"/>
          </a:p>
          <a:p>
            <a:pPr eaLnBrk="1" hangingPunct="1"/>
            <a:r>
              <a:rPr lang="ro-RO"/>
              <a:t>Exemple</a:t>
            </a:r>
          </a:p>
        </p:txBody>
      </p:sp>
      <p:sp>
        <p:nvSpPr>
          <p:cNvPr id="5529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E23A69A-C865-4501-B84D-FBEF5220160E}" type="datetime1">
              <a:rPr lang="en-US" smtClean="0"/>
              <a:t>10/14/2020</a:t>
            </a:fld>
            <a:endParaRPr lang="en-US"/>
          </a:p>
        </p:txBody>
      </p:sp>
      <p:sp>
        <p:nvSpPr>
          <p:cNvPr id="553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530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7C3B4A7-03B4-497C-9660-AF79B51632E0}" type="slidenum">
              <a:rPr lang="en-US" smtClean="0"/>
              <a:pPr>
                <a:defRPr/>
              </a:pPr>
              <a:t>41</a:t>
            </a:fld>
            <a:endParaRPr lang="en-US"/>
          </a:p>
        </p:txBody>
      </p:sp>
      <p:pic>
        <p:nvPicPr>
          <p:cNvPr id="55303" name="Picture 2"/>
          <p:cNvPicPr>
            <a:picLocks noChangeAspect="1" noChangeArrowheads="1"/>
          </p:cNvPicPr>
          <p:nvPr/>
        </p:nvPicPr>
        <p:blipFill>
          <a:blip r:embed="rId3" cstate="print"/>
          <a:srcRect/>
          <a:stretch>
            <a:fillRect/>
          </a:stretch>
        </p:blipFill>
        <p:spPr bwMode="auto">
          <a:xfrm>
            <a:off x="3226593" y="3532239"/>
            <a:ext cx="1624013" cy="2511425"/>
          </a:xfrm>
          <a:prstGeom prst="rect">
            <a:avLst/>
          </a:prstGeom>
          <a:noFill/>
          <a:ln w="9525">
            <a:noFill/>
            <a:miter lim="800000"/>
            <a:headEnd/>
            <a:tailEnd/>
          </a:ln>
        </p:spPr>
      </p:pic>
      <p:pic>
        <p:nvPicPr>
          <p:cNvPr id="55304" name="Picture 3"/>
          <p:cNvPicPr>
            <a:picLocks noChangeAspect="1" noChangeArrowheads="1"/>
          </p:cNvPicPr>
          <p:nvPr/>
        </p:nvPicPr>
        <p:blipFill>
          <a:blip r:embed="rId4" cstate="print"/>
          <a:srcRect/>
          <a:stretch>
            <a:fillRect/>
          </a:stretch>
        </p:blipFill>
        <p:spPr bwMode="auto">
          <a:xfrm>
            <a:off x="6578203" y="3980657"/>
            <a:ext cx="1524000" cy="1524000"/>
          </a:xfrm>
          <a:prstGeom prst="rect">
            <a:avLst/>
          </a:prstGeom>
          <a:noFill/>
          <a:ln w="9525">
            <a:noFill/>
            <a:miter lim="800000"/>
            <a:headEnd/>
            <a:tailEnd/>
          </a:ln>
        </p:spPr>
      </p:pic>
    </p:spTree>
    <p:extLst>
      <p:ext uri="{BB962C8B-B14F-4D97-AF65-F5344CB8AC3E}">
        <p14:creationId xmlns:p14="http://schemas.microsoft.com/office/powerpoint/2010/main" val="427996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sz="3600"/>
            </a:br>
            <a:r>
              <a:rPr lang="ro-RO" sz="3100"/>
              <a:t>TEC-MOS</a:t>
            </a:r>
            <a:endParaRPr lang="en-US" sz="3100"/>
          </a:p>
        </p:txBody>
      </p:sp>
      <p:sp>
        <p:nvSpPr>
          <p:cNvPr id="56322" name="Content Placeholder 1"/>
          <p:cNvSpPr>
            <a:spLocks noGrp="1"/>
          </p:cNvSpPr>
          <p:nvPr>
            <p:ph idx="1"/>
          </p:nvPr>
        </p:nvSpPr>
        <p:spPr/>
        <p:txBody>
          <a:bodyPr/>
          <a:lstStyle/>
          <a:p>
            <a:pPr eaLnBrk="1" hangingPunct="1"/>
            <a:r>
              <a:rPr lang="ro-RO" dirty="0"/>
              <a:t>O tensiune aplicată electrodului de comandă - poarta, izolată de canal printr-un strat de oxid, </a:t>
            </a:r>
            <a:r>
              <a:rPr lang="en-US" dirty="0" err="1"/>
              <a:t>poate</a:t>
            </a:r>
            <a:r>
              <a:rPr lang="en-US" dirty="0"/>
              <a:t> induce un canal conductor </a:t>
            </a:r>
            <a:r>
              <a:rPr lang="ro-RO" dirty="0"/>
              <a:t>î</a:t>
            </a:r>
            <a:r>
              <a:rPr lang="en-US" dirty="0" err="1"/>
              <a:t>ntre</a:t>
            </a:r>
            <a:r>
              <a:rPr lang="en-US" dirty="0"/>
              <a:t> </a:t>
            </a:r>
            <a:r>
              <a:rPr lang="en-US" dirty="0" err="1"/>
              <a:t>surs</a:t>
            </a:r>
            <a:r>
              <a:rPr lang="ro-RO" dirty="0"/>
              <a:t>ă</a:t>
            </a:r>
            <a:r>
              <a:rPr lang="en-US" dirty="0"/>
              <a:t> </a:t>
            </a:r>
            <a:r>
              <a:rPr lang="ro-RO" dirty="0"/>
              <a:t>ş</a:t>
            </a:r>
            <a:r>
              <a:rPr lang="en-US" dirty="0" err="1"/>
              <a:t>i</a:t>
            </a:r>
            <a:r>
              <a:rPr lang="en-US" dirty="0"/>
              <a:t> </a:t>
            </a:r>
            <a:r>
              <a:rPr lang="en-US" dirty="0" err="1"/>
              <a:t>dren</a:t>
            </a:r>
            <a:r>
              <a:rPr lang="ro-RO" dirty="0"/>
              <a:t>ă</a:t>
            </a:r>
            <a:r>
              <a:rPr lang="en-US" dirty="0"/>
              <a:t>.</a:t>
            </a:r>
            <a:endParaRPr lang="ro-RO" dirty="0"/>
          </a:p>
          <a:p>
            <a:pPr eaLnBrk="1" hangingPunct="1"/>
            <a:r>
              <a:rPr lang="en-US" dirty="0" err="1"/>
              <a:t>Canalul</a:t>
            </a:r>
            <a:r>
              <a:rPr lang="en-US" dirty="0"/>
              <a:t> </a:t>
            </a:r>
            <a:r>
              <a:rPr lang="en-US" dirty="0" err="1"/>
              <a:t>poate</a:t>
            </a:r>
            <a:r>
              <a:rPr lang="en-US" dirty="0"/>
              <a:t> fi de tip </a:t>
            </a:r>
            <a:r>
              <a:rPr lang="en-US" i="1" dirty="0"/>
              <a:t>n</a:t>
            </a:r>
            <a:r>
              <a:rPr lang="en-US" dirty="0"/>
              <a:t> la </a:t>
            </a:r>
            <a:r>
              <a:rPr lang="en-US" dirty="0" err="1"/>
              <a:t>nMOS</a:t>
            </a:r>
            <a:r>
              <a:rPr lang="en-US" dirty="0"/>
              <a:t>, </a:t>
            </a:r>
            <a:r>
              <a:rPr lang="en-US" dirty="0" err="1"/>
              <a:t>respectiv</a:t>
            </a:r>
            <a:r>
              <a:rPr lang="en-US" dirty="0"/>
              <a:t> de tip </a:t>
            </a:r>
            <a:r>
              <a:rPr lang="en-US" i="1" dirty="0"/>
              <a:t>p</a:t>
            </a:r>
            <a:r>
              <a:rPr lang="en-US" dirty="0"/>
              <a:t> la </a:t>
            </a:r>
            <a:r>
              <a:rPr lang="en-US" dirty="0" err="1"/>
              <a:t>pMOS</a:t>
            </a:r>
            <a:r>
              <a:rPr lang="en-US" dirty="0"/>
              <a:t>.</a:t>
            </a:r>
            <a:endParaRPr lang="ro-RO" dirty="0"/>
          </a:p>
          <a:p>
            <a:pPr eaLnBrk="1" hangingPunct="1"/>
            <a:r>
              <a:rPr lang="en-US" dirty="0"/>
              <a:t>Este, de </a:t>
            </a:r>
            <a:r>
              <a:rPr lang="en-US" dirty="0" err="1"/>
              <a:t>departe</a:t>
            </a:r>
            <a:r>
              <a:rPr lang="en-US" dirty="0"/>
              <a:t>, </a:t>
            </a:r>
            <a:r>
              <a:rPr lang="en-US" dirty="0" err="1"/>
              <a:t>cel</a:t>
            </a:r>
            <a:r>
              <a:rPr lang="en-US" dirty="0"/>
              <a:t> </a:t>
            </a:r>
            <a:r>
              <a:rPr lang="en-US" dirty="0" err="1"/>
              <a:t>mai</a:t>
            </a:r>
            <a:r>
              <a:rPr lang="en-US" dirty="0"/>
              <a:t> </a:t>
            </a:r>
            <a:r>
              <a:rPr lang="ro-RO" dirty="0"/>
              <a:t>î</a:t>
            </a:r>
            <a:r>
              <a:rPr lang="en-US" dirty="0" err="1"/>
              <a:t>nt</a:t>
            </a:r>
            <a:r>
              <a:rPr lang="ro-RO" dirty="0"/>
              <a:t>â</a:t>
            </a:r>
            <a:r>
              <a:rPr lang="en-US" dirty="0" err="1"/>
              <a:t>lnit</a:t>
            </a:r>
            <a:r>
              <a:rPr lang="en-US" dirty="0"/>
              <a:t> </a:t>
            </a:r>
            <a:r>
              <a:rPr lang="en-US" dirty="0" err="1"/>
              <a:t>tranzistor</a:t>
            </a:r>
            <a:r>
              <a:rPr lang="en-US" dirty="0"/>
              <a:t> din </a:t>
            </a:r>
            <a:r>
              <a:rPr lang="en-US" dirty="0" err="1"/>
              <a:t>circuitele</a:t>
            </a:r>
            <a:r>
              <a:rPr lang="en-US" dirty="0"/>
              <a:t> </a:t>
            </a:r>
            <a:r>
              <a:rPr lang="en-US" dirty="0" err="1"/>
              <a:t>digitale</a:t>
            </a:r>
            <a:r>
              <a:rPr lang="en-US" dirty="0"/>
              <a:t> </a:t>
            </a:r>
            <a:r>
              <a:rPr lang="ro-RO" dirty="0"/>
              <a:t>ş</a:t>
            </a:r>
            <a:r>
              <a:rPr lang="en-US" dirty="0" err="1"/>
              <a:t>i</a:t>
            </a:r>
            <a:r>
              <a:rPr lang="en-US" dirty="0"/>
              <a:t> </a:t>
            </a:r>
            <a:r>
              <a:rPr lang="en-US" dirty="0" err="1"/>
              <a:t>analogice</a:t>
            </a:r>
            <a:r>
              <a:rPr lang="en-US" dirty="0"/>
              <a:t>, a</a:t>
            </a:r>
            <a:r>
              <a:rPr lang="ro-RO" dirty="0"/>
              <a:t>ş</a:t>
            </a:r>
            <a:r>
              <a:rPr lang="en-US" dirty="0"/>
              <a:t>a cum </a:t>
            </a:r>
            <a:r>
              <a:rPr lang="en-US" dirty="0" err="1"/>
              <a:t>odinioar</a:t>
            </a:r>
            <a:r>
              <a:rPr lang="ro-RO" dirty="0"/>
              <a:t>ă</a:t>
            </a:r>
            <a:r>
              <a:rPr lang="en-US" dirty="0"/>
              <a:t> se </a:t>
            </a:r>
            <a:r>
              <a:rPr lang="en-US" dirty="0" err="1"/>
              <a:t>vorbea</a:t>
            </a:r>
            <a:r>
              <a:rPr lang="en-US" dirty="0"/>
              <a:t> la </a:t>
            </a:r>
            <a:r>
              <a:rPr lang="en-US" dirty="0" err="1"/>
              <a:t>fel</a:t>
            </a:r>
            <a:r>
              <a:rPr lang="en-US" dirty="0"/>
              <a:t> </a:t>
            </a:r>
            <a:r>
              <a:rPr lang="en-US" dirty="0" err="1"/>
              <a:t>despre</a:t>
            </a:r>
            <a:r>
              <a:rPr lang="en-US" dirty="0"/>
              <a:t> </a:t>
            </a:r>
            <a:r>
              <a:rPr lang="en-US" dirty="0" err="1"/>
              <a:t>tranzistorul</a:t>
            </a:r>
            <a:r>
              <a:rPr lang="en-US" dirty="0"/>
              <a:t> bipolar.</a:t>
            </a:r>
          </a:p>
        </p:txBody>
      </p:sp>
      <p:sp>
        <p:nvSpPr>
          <p:cNvPr id="5632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1FC0C83-610C-499D-9F42-9BFDE06CFE40}" type="datetime1">
              <a:rPr lang="en-US" smtClean="0"/>
              <a:t>10/14/2020</a:t>
            </a:fld>
            <a:endParaRPr lang="en-US"/>
          </a:p>
        </p:txBody>
      </p:sp>
      <p:sp>
        <p:nvSpPr>
          <p:cNvPr id="563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632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4817589-F5B8-4D01-B9B2-78CE9A077771}" type="slidenum">
              <a:rPr lang="en-US" smtClean="0"/>
              <a:pPr>
                <a:defRPr/>
              </a:pPr>
              <a:t>42</a:t>
            </a:fld>
            <a:endParaRPr lang="en-US"/>
          </a:p>
        </p:txBody>
      </p:sp>
    </p:spTree>
    <p:extLst>
      <p:ext uri="{BB962C8B-B14F-4D97-AF65-F5344CB8AC3E}">
        <p14:creationId xmlns:p14="http://schemas.microsoft.com/office/powerpoint/2010/main" val="3058656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TEC-MOS</a:t>
            </a:r>
            <a:endParaRPr lang="en-US" sz="3100"/>
          </a:p>
        </p:txBody>
      </p:sp>
      <p:sp>
        <p:nvSpPr>
          <p:cNvPr id="57346" name="Content Placeholder 1"/>
          <p:cNvSpPr>
            <a:spLocks noGrp="1"/>
          </p:cNvSpPr>
          <p:nvPr>
            <p:ph idx="1"/>
          </p:nvPr>
        </p:nvSpPr>
        <p:spPr/>
        <p:txBody>
          <a:bodyPr/>
          <a:lstStyle/>
          <a:p>
            <a:pPr eaLnBrk="1" hangingPunct="1"/>
            <a:r>
              <a:rPr lang="en-US"/>
              <a:t>Termenul de “metal” adesea nu </a:t>
            </a:r>
            <a:r>
              <a:rPr lang="ro-RO"/>
              <a:t>se </a:t>
            </a:r>
            <a:r>
              <a:rPr lang="en-US"/>
              <a:t>mai </a:t>
            </a:r>
            <a:r>
              <a:rPr lang="ro-RO"/>
              <a:t>referă la poarta</a:t>
            </a:r>
            <a:r>
              <a:rPr lang="en-US"/>
              <a:t> de metal pentru c</a:t>
            </a:r>
            <a:r>
              <a:rPr lang="ro-RO"/>
              <a:t>ă</a:t>
            </a:r>
            <a:r>
              <a:rPr lang="en-US"/>
              <a:t> </a:t>
            </a:r>
            <a:r>
              <a:rPr lang="ro-RO"/>
              <a:t>poate fi</a:t>
            </a:r>
            <a:r>
              <a:rPr lang="en-US"/>
              <a:t> un strat de polisiliciu (siliciu policristalin). </a:t>
            </a:r>
            <a:endParaRPr lang="ro-RO"/>
          </a:p>
          <a:p>
            <a:pPr eaLnBrk="1" hangingPunct="1"/>
            <a:r>
              <a:rPr lang="en-US"/>
              <a:t>P</a:t>
            </a:r>
            <a:r>
              <a:rPr lang="ro-RO"/>
              <a:t>â</a:t>
            </a:r>
            <a:r>
              <a:rPr lang="en-US"/>
              <a:t>n</a:t>
            </a:r>
            <a:r>
              <a:rPr lang="ro-RO"/>
              <a:t>ă</a:t>
            </a:r>
            <a:r>
              <a:rPr lang="en-US"/>
              <a:t> la mijlocul anilor ’70 s-a folosit aluminiul</a:t>
            </a:r>
            <a:r>
              <a:rPr lang="ro-RO"/>
              <a:t> (metal)</a:t>
            </a:r>
            <a:r>
              <a:rPr lang="en-US"/>
              <a:t>, apoi polisiliciul.</a:t>
            </a:r>
            <a:endParaRPr lang="ro-RO"/>
          </a:p>
          <a:p>
            <a:pPr eaLnBrk="1" hangingPunct="1"/>
            <a:r>
              <a:rPr lang="en-US"/>
              <a:t>Metalul a revenit pentru c</a:t>
            </a:r>
            <a:r>
              <a:rPr lang="ro-RO"/>
              <a:t>ă</a:t>
            </a:r>
            <a:r>
              <a:rPr lang="en-US"/>
              <a:t> numai astfel se ob</a:t>
            </a:r>
            <a:r>
              <a:rPr lang="ro-RO"/>
              <a:t>ţ</a:t>
            </a:r>
            <a:r>
              <a:rPr lang="en-US"/>
              <a:t>in tranzistoare de vitez</a:t>
            </a:r>
            <a:r>
              <a:rPr lang="ro-RO"/>
              <a:t>ă</a:t>
            </a:r>
            <a:r>
              <a:rPr lang="en-US"/>
              <a:t> mare.</a:t>
            </a:r>
          </a:p>
        </p:txBody>
      </p:sp>
      <p:sp>
        <p:nvSpPr>
          <p:cNvPr id="5734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EDE9A29-74A1-40BF-90BC-BCA06528215E}" type="datetime1">
              <a:rPr lang="en-US" smtClean="0"/>
              <a:t>10/14/2020</a:t>
            </a:fld>
            <a:endParaRPr lang="en-US"/>
          </a:p>
        </p:txBody>
      </p:sp>
      <p:sp>
        <p:nvSpPr>
          <p:cNvPr id="573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734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D2EF9A8-92BC-4815-86B2-30B2CA48CEFE}" type="slidenum">
              <a:rPr lang="en-US" smtClean="0"/>
              <a:pPr>
                <a:defRPr/>
              </a:pPr>
              <a:t>43</a:t>
            </a:fld>
            <a:endParaRPr lang="en-US"/>
          </a:p>
        </p:txBody>
      </p:sp>
    </p:spTree>
    <p:extLst>
      <p:ext uri="{BB962C8B-B14F-4D97-AF65-F5344CB8AC3E}">
        <p14:creationId xmlns:p14="http://schemas.microsoft.com/office/powerpoint/2010/main" val="151105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6</a:t>
            </a:r>
            <a:br>
              <a:rPr lang="ro-RO"/>
            </a:br>
            <a:r>
              <a:rPr lang="ro-RO" sz="3100"/>
              <a:t>TEC-MOS</a:t>
            </a:r>
            <a:endParaRPr lang="en-US" sz="3100"/>
          </a:p>
        </p:txBody>
      </p:sp>
      <p:sp>
        <p:nvSpPr>
          <p:cNvPr id="58370" name="Content Placeholder 1"/>
          <p:cNvSpPr>
            <a:spLocks noGrp="1"/>
          </p:cNvSpPr>
          <p:nvPr>
            <p:ph idx="1"/>
          </p:nvPr>
        </p:nvSpPr>
        <p:spPr/>
        <p:txBody>
          <a:bodyPr>
            <a:normAutofit fontScale="92500" lnSpcReduction="20000"/>
          </a:bodyPr>
          <a:lstStyle/>
          <a:p>
            <a:pPr eaLnBrk="1" hangingPunct="1"/>
            <a:r>
              <a:rPr lang="ro-RO"/>
              <a:t>Exemple</a:t>
            </a:r>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r>
              <a:rPr lang="ro-RO"/>
              <a:t>Funcţionare</a:t>
            </a:r>
          </a:p>
          <a:p>
            <a:pPr marL="0" indent="0">
              <a:buNone/>
            </a:pPr>
            <a:r>
              <a:rPr lang="en-US" sz="2600">
                <a:hlinkClick r:id="rId2"/>
              </a:rPr>
              <a:t>http://www-g.eng.cam.ac.uk/mmg/teaching/linearcircuits/mosfet.html</a:t>
            </a:r>
            <a:endParaRPr lang="ro-RO" sz="2600"/>
          </a:p>
        </p:txBody>
      </p:sp>
      <p:sp>
        <p:nvSpPr>
          <p:cNvPr id="5837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F827295-E705-4205-A368-AE111A083485}" type="datetime1">
              <a:rPr lang="en-US" smtClean="0"/>
              <a:t>10/14/2020</a:t>
            </a:fld>
            <a:endParaRPr lang="en-US"/>
          </a:p>
        </p:txBody>
      </p:sp>
      <p:sp>
        <p:nvSpPr>
          <p:cNvPr id="583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5837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A68C6AA-C96D-43B3-BEC2-82C1A3B53117}" type="slidenum">
              <a:rPr lang="en-US" smtClean="0"/>
              <a:pPr>
                <a:defRPr/>
              </a:pPr>
              <a:t>44</a:t>
            </a:fld>
            <a:endParaRPr lang="en-US"/>
          </a:p>
        </p:txBody>
      </p:sp>
      <p:pic>
        <p:nvPicPr>
          <p:cNvPr id="58375" name="Picture 3"/>
          <p:cNvPicPr>
            <a:picLocks noChangeAspect="1" noChangeArrowheads="1"/>
          </p:cNvPicPr>
          <p:nvPr/>
        </p:nvPicPr>
        <p:blipFill>
          <a:blip r:embed="rId3" cstate="print"/>
          <a:srcRect/>
          <a:stretch>
            <a:fillRect/>
          </a:stretch>
        </p:blipFill>
        <p:spPr bwMode="auto">
          <a:xfrm>
            <a:off x="1752600" y="2362200"/>
            <a:ext cx="2178050" cy="2362200"/>
          </a:xfrm>
          <a:prstGeom prst="rect">
            <a:avLst/>
          </a:prstGeom>
          <a:noFill/>
          <a:ln w="9525">
            <a:noFill/>
            <a:miter lim="800000"/>
            <a:headEnd/>
            <a:tailEnd/>
          </a:ln>
        </p:spPr>
      </p:pic>
      <p:pic>
        <p:nvPicPr>
          <p:cNvPr id="58376" name="Picture 4"/>
          <p:cNvPicPr>
            <a:picLocks noChangeAspect="1" noChangeArrowheads="1"/>
          </p:cNvPicPr>
          <p:nvPr/>
        </p:nvPicPr>
        <p:blipFill>
          <a:blip r:embed="rId4" cstate="print"/>
          <a:srcRect/>
          <a:stretch>
            <a:fillRect/>
          </a:stretch>
        </p:blipFill>
        <p:spPr bwMode="auto">
          <a:xfrm>
            <a:off x="4845050" y="2302669"/>
            <a:ext cx="3524250" cy="2643188"/>
          </a:xfrm>
          <a:prstGeom prst="rect">
            <a:avLst/>
          </a:prstGeom>
          <a:noFill/>
          <a:ln w="9525">
            <a:noFill/>
            <a:miter lim="800000"/>
            <a:headEnd/>
            <a:tailEnd/>
          </a:ln>
        </p:spPr>
      </p:pic>
      <p:pic>
        <p:nvPicPr>
          <p:cNvPr id="58377" name="Picture 5"/>
          <p:cNvPicPr>
            <a:picLocks noChangeAspect="1" noChangeArrowheads="1"/>
          </p:cNvPicPr>
          <p:nvPr/>
        </p:nvPicPr>
        <p:blipFill>
          <a:blip r:embed="rId5" cstate="print"/>
          <a:srcRect/>
          <a:stretch>
            <a:fillRect/>
          </a:stretch>
        </p:blipFill>
        <p:spPr bwMode="auto">
          <a:xfrm>
            <a:off x="8839201" y="2971801"/>
            <a:ext cx="1304925" cy="1304925"/>
          </a:xfrm>
          <a:prstGeom prst="rect">
            <a:avLst/>
          </a:prstGeom>
          <a:noFill/>
          <a:ln w="9525">
            <a:noFill/>
            <a:miter lim="800000"/>
            <a:headEnd/>
            <a:tailEnd/>
          </a:ln>
        </p:spPr>
      </p:pic>
    </p:spTree>
    <p:extLst>
      <p:ext uri="{BB962C8B-B14F-4D97-AF65-F5344CB8AC3E}">
        <p14:creationId xmlns:p14="http://schemas.microsoft.com/office/powerpoint/2010/main" val="523516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lang="ro-RO" sz="3600"/>
              <a:t>Anexa 7</a:t>
            </a:r>
            <a:br>
              <a:rPr lang="ro-RO" sz="3200"/>
            </a:br>
            <a:r>
              <a:rPr lang="ro-RO" sz="3100"/>
              <a:t>Semiconductoare</a:t>
            </a:r>
            <a:endParaRPr lang="en-US" sz="3600"/>
          </a:p>
        </p:txBody>
      </p:sp>
      <p:sp>
        <p:nvSpPr>
          <p:cNvPr id="26626" name="Content Placeholder 2"/>
          <p:cNvSpPr>
            <a:spLocks noGrp="1"/>
          </p:cNvSpPr>
          <p:nvPr>
            <p:ph idx="1"/>
          </p:nvPr>
        </p:nvSpPr>
        <p:spPr/>
        <p:txBody>
          <a:bodyPr/>
          <a:lstStyle/>
          <a:p>
            <a:pPr marL="109537" indent="0">
              <a:buNone/>
            </a:pPr>
            <a:r>
              <a:rPr lang="ro-RO" b="1">
                <a:solidFill>
                  <a:schemeClr val="accent3"/>
                </a:solidFill>
              </a:rPr>
              <a:t>Definiţii</a:t>
            </a:r>
            <a:endParaRPr lang="ro-RO">
              <a:solidFill>
                <a:schemeClr val="accent3"/>
              </a:solidFill>
            </a:endParaRPr>
          </a:p>
          <a:p>
            <a:pPr marL="566737" indent="-457200">
              <a:buFont typeface="+mj-lt"/>
              <a:buAutoNum type="arabicPeriod"/>
            </a:pPr>
            <a:r>
              <a:rPr lang="vi-VN" sz="2400" b="1"/>
              <a:t>Conductibilitatea electrică</a:t>
            </a:r>
            <a:r>
              <a:rPr lang="vi-VN" sz="2400"/>
              <a:t> este proprietatea materialelor de a permite trecerea curentului electric</a:t>
            </a:r>
            <a:r>
              <a:rPr lang="ro-RO" sz="2400"/>
              <a:t> sub acțiunea unei diferențe de potențial</a:t>
            </a:r>
            <a:r>
              <a:rPr lang="vi-VN" sz="2400"/>
              <a:t>.</a:t>
            </a:r>
          </a:p>
          <a:p>
            <a:pPr marL="566737" indent="-457200">
              <a:buFont typeface="+mj-lt"/>
              <a:buAutoNum type="arabicPeriod"/>
            </a:pPr>
            <a:r>
              <a:rPr lang="ro-RO" sz="2400" b="1"/>
              <a:t>Conductivitatea </a:t>
            </a:r>
            <a:r>
              <a:rPr lang="vi-VN" sz="2400" b="1"/>
              <a:t>electrică </a:t>
            </a:r>
            <a:r>
              <a:rPr lang="ro-RO" sz="2400" b="1"/>
              <a:t>(</a:t>
            </a:r>
            <a:r>
              <a:rPr lang="ro-RO" sz="2400" b="1">
                <a:sym typeface="Symbol" pitchFamily="18" charset="2"/>
              </a:rPr>
              <a:t></a:t>
            </a:r>
            <a:r>
              <a:rPr lang="ro-RO" sz="2400" b="1"/>
              <a:t>) </a:t>
            </a:r>
            <a:r>
              <a:rPr lang="vi-VN" sz="2400"/>
              <a:t>este mărimea fizică prin care se caracterizează </a:t>
            </a:r>
            <a:r>
              <a:rPr lang="ro-RO" sz="2400"/>
              <a:t>conductibilitatea </a:t>
            </a:r>
            <a:r>
              <a:rPr lang="vi-VN" sz="2400"/>
              <a:t>electric</a:t>
            </a:r>
            <a:r>
              <a:rPr lang="ro-RO" sz="2400"/>
              <a:t>ă.</a:t>
            </a:r>
          </a:p>
        </p:txBody>
      </p:sp>
      <p:sp>
        <p:nvSpPr>
          <p:cNvPr id="2662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1479BB8-7452-40FF-B6C4-2B484884DBE7}" type="slidenum">
              <a:rPr lang="en-US" smtClean="0"/>
              <a:pPr>
                <a:defRPr/>
              </a:pPr>
              <a:t>45</a:t>
            </a:fld>
            <a:endParaRPr lang="en-US"/>
          </a:p>
        </p:txBody>
      </p:sp>
      <p:graphicFrame>
        <p:nvGraphicFramePr>
          <p:cNvPr id="4" name="Object 3"/>
          <p:cNvGraphicFramePr>
            <a:graphicFrameLocks noChangeAspect="1"/>
          </p:cNvGraphicFramePr>
          <p:nvPr/>
        </p:nvGraphicFramePr>
        <p:xfrm>
          <a:off x="4191000" y="4546920"/>
          <a:ext cx="3682800" cy="863280"/>
        </p:xfrm>
        <a:graphic>
          <a:graphicData uri="http://schemas.openxmlformats.org/presentationml/2006/ole">
            <mc:AlternateContent xmlns:mc="http://schemas.openxmlformats.org/markup-compatibility/2006">
              <mc:Choice xmlns:v="urn:schemas-microsoft-com:vml" Requires="v">
                <p:oleObj spid="_x0000_s4101" name="Equation" r:id="rId3" imgW="1841400" imgH="431640" progId="Equation.3">
                  <p:embed/>
                </p:oleObj>
              </mc:Choice>
              <mc:Fallback>
                <p:oleObj name="Equation" r:id="rId3" imgW="1841400" imgH="431640" progId="Equation.3">
                  <p:embed/>
                  <p:pic>
                    <p:nvPicPr>
                      <p:cNvPr id="4" name="Object 3"/>
                      <p:cNvPicPr/>
                      <p:nvPr/>
                    </p:nvPicPr>
                    <p:blipFill>
                      <a:blip r:embed="rId4"/>
                      <a:stretch>
                        <a:fillRect/>
                      </a:stretch>
                    </p:blipFill>
                    <p:spPr>
                      <a:xfrm>
                        <a:off x="4191000" y="4546920"/>
                        <a:ext cx="3682800" cy="863280"/>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pPr>
              <a:defRPr/>
            </a:pPr>
            <a:fld id="{4A2B91D5-16C0-4887-BC03-15E69F898924}" type="datetime1">
              <a:rPr lang="en-US" smtClean="0"/>
              <a:t>10/14/2020</a:t>
            </a:fld>
            <a:endParaRPr lang="en-US"/>
          </a:p>
        </p:txBody>
      </p:sp>
    </p:spTree>
    <p:extLst>
      <p:ext uri="{BB962C8B-B14F-4D97-AF65-F5344CB8AC3E}">
        <p14:creationId xmlns:p14="http://schemas.microsoft.com/office/powerpoint/2010/main" val="3678663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7650" name="Content Placeholder 2"/>
          <p:cNvSpPr>
            <a:spLocks noGrp="1"/>
          </p:cNvSpPr>
          <p:nvPr>
            <p:ph idx="1"/>
          </p:nvPr>
        </p:nvSpPr>
        <p:spPr/>
        <p:txBody>
          <a:bodyPr/>
          <a:lstStyle/>
          <a:p>
            <a:pPr marL="457200" indent="-457200">
              <a:buFont typeface="+mj-lt"/>
              <a:buAutoNum type="arabicPeriod" startAt="3"/>
            </a:pPr>
            <a:r>
              <a:rPr lang="ro-RO" sz="2400" b="1"/>
              <a:t>Rezistivitatea (</a:t>
            </a:r>
            <a:r>
              <a:rPr lang="ro-RO" sz="2400" b="1">
                <a:sym typeface="Symbol" pitchFamily="18" charset="2"/>
              </a:rPr>
              <a:t>) </a:t>
            </a:r>
            <a:r>
              <a:rPr lang="ro-RO" sz="2400"/>
              <a:t>este egală cu inversul conductivităţii.</a:t>
            </a:r>
            <a:endParaRPr lang="en-US" sz="2400"/>
          </a:p>
          <a:p>
            <a:pPr marL="0" indent="0">
              <a:buNone/>
            </a:pPr>
            <a:endParaRPr lang="ro-RO" sz="2400" b="1"/>
          </a:p>
          <a:p>
            <a:pPr marL="0" indent="0">
              <a:buNone/>
            </a:pPr>
            <a:endParaRPr lang="ro-RO" sz="2400" b="1"/>
          </a:p>
          <a:p>
            <a:pPr marL="0" indent="0">
              <a:buNone/>
            </a:pPr>
            <a:endParaRPr lang="ro-RO" sz="2400" b="1"/>
          </a:p>
          <a:p>
            <a:pPr marL="457200" indent="-457200">
              <a:buFont typeface="Franklin Gothic Book" pitchFamily="34" charset="0"/>
              <a:buAutoNum type="arabicPeriod" startAt="4"/>
            </a:pPr>
            <a:r>
              <a:rPr lang="ro-RO" sz="2400" b="1"/>
              <a:t>Curentul electric </a:t>
            </a:r>
            <a:r>
              <a:rPr lang="ro-RO" sz="2400"/>
              <a:t>într-un corp semiconductor apare datorită deplasării ordonate a sarcinilor electrice sub influenţa câmpului electric (conducţia electronică).</a:t>
            </a:r>
            <a:endParaRPr lang="en-US" sz="2400"/>
          </a:p>
        </p:txBody>
      </p:sp>
      <p:sp>
        <p:nvSpPr>
          <p:cNvPr id="2765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765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B551C95-BD74-42FF-B6AB-D79ECE087FC5}" type="slidenum">
              <a:rPr lang="en-US" smtClean="0"/>
              <a:pPr>
                <a:defRPr/>
              </a:pPr>
              <a:t>46</a:t>
            </a:fld>
            <a:endParaRPr lang="en-US"/>
          </a:p>
        </p:txBody>
      </p:sp>
      <p:grpSp>
        <p:nvGrpSpPr>
          <p:cNvPr id="8" name="Group 7"/>
          <p:cNvGrpSpPr/>
          <p:nvPr/>
        </p:nvGrpSpPr>
        <p:grpSpPr>
          <a:xfrm>
            <a:off x="5410200" y="2209800"/>
            <a:ext cx="1143000" cy="850710"/>
            <a:chOff x="7328848" y="4064190"/>
            <a:chExt cx="1143000" cy="850710"/>
          </a:xfrm>
        </p:grpSpPr>
        <p:graphicFrame>
          <p:nvGraphicFramePr>
            <p:cNvPr id="9" name="Object 8"/>
            <p:cNvGraphicFramePr>
              <a:graphicFrameLocks noChangeAspect="1"/>
            </p:cNvGraphicFramePr>
            <p:nvPr/>
          </p:nvGraphicFramePr>
          <p:xfrm>
            <a:off x="7468548" y="4064190"/>
            <a:ext cx="863600" cy="787400"/>
          </p:xfrm>
          <a:graphic>
            <a:graphicData uri="http://schemas.openxmlformats.org/presentationml/2006/ole">
              <mc:AlternateContent xmlns:mc="http://schemas.openxmlformats.org/markup-compatibility/2006">
                <mc:Choice xmlns:v="urn:schemas-microsoft-com:vml" Requires="v">
                  <p:oleObj spid="_x0000_s5128" name="Equation" r:id="rId3" imgW="431640" imgH="393480" progId="Equation.3">
                    <p:embed/>
                  </p:oleObj>
                </mc:Choice>
                <mc:Fallback>
                  <p:oleObj name="Equation" r:id="rId3" imgW="431640" imgH="393480" progId="Equation.3">
                    <p:embed/>
                    <p:pic>
                      <p:nvPicPr>
                        <p:cNvPr id="9" name="Object 8"/>
                        <p:cNvPicPr/>
                        <p:nvPr/>
                      </p:nvPicPr>
                      <p:blipFill>
                        <a:blip r:embed="rId4"/>
                        <a:stretch>
                          <a:fillRect/>
                        </a:stretch>
                      </p:blipFill>
                      <p:spPr>
                        <a:xfrm>
                          <a:off x="7468548" y="4064190"/>
                          <a:ext cx="863600" cy="787400"/>
                        </a:xfrm>
                        <a:prstGeom prst="rect">
                          <a:avLst/>
                        </a:prstGeom>
                      </p:spPr>
                    </p:pic>
                  </p:oleObj>
                </mc:Fallback>
              </mc:AlternateContent>
            </a:graphicData>
          </a:graphic>
        </p:graphicFrame>
        <p:sp>
          <p:nvSpPr>
            <p:cNvPr id="10" name="Rounded Rectangle 9"/>
            <p:cNvSpPr/>
            <p:nvPr/>
          </p:nvSpPr>
          <p:spPr>
            <a:xfrm>
              <a:off x="7328848" y="4076700"/>
              <a:ext cx="1143000" cy="838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Object 1"/>
          <p:cNvGraphicFramePr>
            <a:graphicFrameLocks noChangeAspect="1"/>
          </p:cNvGraphicFramePr>
          <p:nvPr>
            <p:extLst>
              <p:ext uri="{D42A27DB-BD31-4B8C-83A1-F6EECF244321}">
                <p14:modId xmlns:p14="http://schemas.microsoft.com/office/powerpoint/2010/main" val="1266121366"/>
              </p:ext>
            </p:extLst>
          </p:nvPr>
        </p:nvGraphicFramePr>
        <p:xfrm>
          <a:off x="5454397" y="3165735"/>
          <a:ext cx="1117440" cy="431280"/>
        </p:xfrm>
        <a:graphic>
          <a:graphicData uri="http://schemas.openxmlformats.org/presentationml/2006/ole">
            <mc:AlternateContent xmlns:mc="http://schemas.openxmlformats.org/markup-compatibility/2006">
              <mc:Choice xmlns:v="urn:schemas-microsoft-com:vml" Requires="v">
                <p:oleObj spid="_x0000_s5129" name="Equation" r:id="rId5" imgW="558720" imgH="215640" progId="Equation.3">
                  <p:embed/>
                </p:oleObj>
              </mc:Choice>
              <mc:Fallback>
                <p:oleObj name="Equation" r:id="rId5" imgW="558720" imgH="215640" progId="Equation.3">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397" y="3165735"/>
                        <a:ext cx="1117440" cy="43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017" y="4705576"/>
            <a:ext cx="5347366" cy="1524000"/>
          </a:xfrm>
          <a:prstGeom prst="rect">
            <a:avLst/>
          </a:prstGeom>
        </p:spPr>
      </p:pic>
      <p:sp>
        <p:nvSpPr>
          <p:cNvPr id="3" name="Date Placeholder 2"/>
          <p:cNvSpPr>
            <a:spLocks noGrp="1"/>
          </p:cNvSpPr>
          <p:nvPr>
            <p:ph type="dt" sz="half" idx="10"/>
          </p:nvPr>
        </p:nvSpPr>
        <p:spPr/>
        <p:txBody>
          <a:bodyPr/>
          <a:lstStyle/>
          <a:p>
            <a:pPr>
              <a:defRPr/>
            </a:pPr>
            <a:fld id="{D30FAD91-8D6C-4CCB-A142-879552FDA4EE}" type="datetime1">
              <a:rPr lang="en-US" smtClean="0"/>
              <a:t>10/14/2020</a:t>
            </a:fld>
            <a:endParaRPr lang="en-US"/>
          </a:p>
        </p:txBody>
      </p:sp>
    </p:spTree>
    <p:extLst>
      <p:ext uri="{BB962C8B-B14F-4D97-AF65-F5344CB8AC3E}">
        <p14:creationId xmlns:p14="http://schemas.microsoft.com/office/powerpoint/2010/main" val="3552124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566737" indent="-457200" algn="just">
              <a:buFont typeface="+mj-lt"/>
              <a:buAutoNum type="arabicPeriod" startAt="5"/>
            </a:pPr>
            <a:r>
              <a:rPr lang="en-US" sz="2400" b="1" err="1"/>
              <a:t>Semiconductorul</a:t>
            </a:r>
            <a:r>
              <a:rPr lang="en-US" sz="2400"/>
              <a:t> </a:t>
            </a:r>
            <a:r>
              <a:rPr lang="en-US" sz="2400" err="1"/>
              <a:t>este</a:t>
            </a:r>
            <a:r>
              <a:rPr lang="en-US" sz="2400"/>
              <a:t> un </a:t>
            </a:r>
            <a:r>
              <a:rPr lang="ro-RO" sz="2400"/>
              <a:t>material </a:t>
            </a:r>
            <a:r>
              <a:rPr lang="en-US" sz="2400"/>
              <a:t>din grupa a IV-a </a:t>
            </a:r>
            <a:r>
              <a:rPr lang="ro-RO" sz="2400"/>
              <a:t>sub formă de </a:t>
            </a:r>
            <a:r>
              <a:rPr lang="en-US" sz="2400"/>
              <a:t>solid a c</a:t>
            </a:r>
            <a:r>
              <a:rPr lang="ro-RO" sz="2400"/>
              <a:t>ă</a:t>
            </a:r>
            <a:r>
              <a:rPr lang="en-US" sz="2400" err="1"/>
              <a:t>rui</a:t>
            </a:r>
            <a:r>
              <a:rPr lang="en-US" sz="2400"/>
              <a:t> </a:t>
            </a:r>
            <a:r>
              <a:rPr lang="ro-RO" sz="2400"/>
              <a:t>conductivitate se poate controla prin adăugarea de impurităţi (</a:t>
            </a:r>
            <a:r>
              <a:rPr lang="en-US" sz="2400"/>
              <a:t>= </a:t>
            </a:r>
            <a:r>
              <a:rPr lang="ro-RO" sz="2400"/>
              <a:t>atomi ai altor elemente din grupa</a:t>
            </a:r>
            <a:r>
              <a:rPr lang="en-US" sz="2400"/>
              <a:t> </a:t>
            </a:r>
            <a:r>
              <a:rPr lang="ro-RO" sz="2400"/>
              <a:t>a III-a, respectiv grupa a V-a</a:t>
            </a:r>
            <a:r>
              <a:rPr lang="en-US" sz="2400"/>
              <a:t> din </a:t>
            </a:r>
            <a:r>
              <a:rPr lang="en-US" sz="2400" err="1"/>
              <a:t>tabelul</a:t>
            </a:r>
            <a:r>
              <a:rPr lang="en-US" sz="2400"/>
              <a:t> periodic al </a:t>
            </a:r>
            <a:r>
              <a:rPr lang="en-US" sz="2400" err="1"/>
              <a:t>elementelor</a:t>
            </a:r>
            <a:r>
              <a:rPr lang="ro-RO" sz="2400"/>
              <a:t>).</a:t>
            </a:r>
          </a:p>
          <a:p>
            <a:endParaRPr lang="en-US"/>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47</a:t>
            </a:fld>
            <a:endParaRPr lang="en-US"/>
          </a:p>
        </p:txBody>
      </p:sp>
      <p:grpSp>
        <p:nvGrpSpPr>
          <p:cNvPr id="16" name="Group 15">
            <a:extLst>
              <a:ext uri="{FF2B5EF4-FFF2-40B4-BE49-F238E27FC236}">
                <a16:creationId xmlns:a16="http://schemas.microsoft.com/office/drawing/2014/main" id="{F35C842C-5A74-4FF9-A57E-F7A9193F1095}"/>
              </a:ext>
            </a:extLst>
          </p:cNvPr>
          <p:cNvGrpSpPr/>
          <p:nvPr/>
        </p:nvGrpSpPr>
        <p:grpSpPr>
          <a:xfrm>
            <a:off x="5145133" y="2875994"/>
            <a:ext cx="6208667" cy="3584926"/>
            <a:chOff x="216510" y="1319258"/>
            <a:chExt cx="6208667" cy="3584926"/>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10" y="1551384"/>
              <a:ext cx="620866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93C54B7A-9E79-4121-815E-1E64E1E3E5FB}"/>
                </a:ext>
              </a:extLst>
            </p:cNvPr>
            <p:cNvGrpSpPr/>
            <p:nvPr/>
          </p:nvGrpSpPr>
          <p:grpSpPr>
            <a:xfrm>
              <a:off x="4449096" y="1319258"/>
              <a:ext cx="914400" cy="653960"/>
              <a:chOff x="6651522" y="2999184"/>
              <a:chExt cx="914400" cy="653960"/>
            </a:xfrm>
          </p:grpSpPr>
          <p:sp>
            <p:nvSpPr>
              <p:cNvPr id="4" name="Oval 3"/>
              <p:cNvSpPr/>
              <p:nvPr/>
            </p:nvSpPr>
            <p:spPr>
              <a:xfrm>
                <a:off x="6651522" y="3195944"/>
                <a:ext cx="3048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61122" y="3172059"/>
                <a:ext cx="3048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108722" y="2999184"/>
                <a:ext cx="0" cy="2286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7" name="Date Placeholder 6"/>
          <p:cNvSpPr>
            <a:spLocks noGrp="1"/>
          </p:cNvSpPr>
          <p:nvPr>
            <p:ph type="dt" sz="half" idx="10"/>
          </p:nvPr>
        </p:nvSpPr>
        <p:spPr/>
        <p:txBody>
          <a:bodyPr/>
          <a:lstStyle/>
          <a:p>
            <a:pPr>
              <a:defRPr/>
            </a:pPr>
            <a:fld id="{DF8843C7-B0D3-4D3B-B51B-D76B206FEEFA}" type="datetime1">
              <a:rPr lang="en-US" smtClean="0"/>
              <a:t>10/14/2020</a:t>
            </a:fld>
            <a:endParaRPr lang="en-US"/>
          </a:p>
        </p:txBody>
      </p:sp>
    </p:spTree>
    <p:extLst>
      <p:ext uri="{BB962C8B-B14F-4D97-AF65-F5344CB8AC3E}">
        <p14:creationId xmlns:p14="http://schemas.microsoft.com/office/powerpoint/2010/main" val="3430313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11267" name="Content Placeholder 2"/>
          <p:cNvSpPr>
            <a:spLocks noGrp="1"/>
          </p:cNvSpPr>
          <p:nvPr>
            <p:ph idx="1"/>
          </p:nvPr>
        </p:nvSpPr>
        <p:spPr/>
        <p:txBody>
          <a:bodyPr/>
          <a:lstStyle/>
          <a:p>
            <a:pPr marL="623887" indent="-514350">
              <a:buFont typeface="+mj-lt"/>
              <a:buAutoNum type="arabicPeriod" startAt="6"/>
              <a:defRPr/>
            </a:pPr>
            <a:r>
              <a:rPr lang="ro-RO" sz="2400" b="1"/>
              <a:t>Rezistivitatea semiconductoarelor </a:t>
            </a:r>
            <a:r>
              <a:rPr lang="ro-RO" sz="2400"/>
              <a:t>este cuprinsă între cea a metalelor (foarte mică) şi cea a izolatoarelor (foarte mare).</a:t>
            </a:r>
            <a:endParaRPr lang="en-US" sz="2400">
              <a:sym typeface="Symbol" pitchFamily="18" charset="2"/>
            </a:endParaRPr>
          </a:p>
          <a:p>
            <a:pPr eaLnBrk="1" hangingPunct="1">
              <a:defRPr/>
            </a:pPr>
            <a:endParaRPr lang="ro-RO">
              <a:sym typeface="Symbol" pitchFamily="18" charset="2"/>
            </a:endParaRPr>
          </a:p>
          <a:p>
            <a:pPr eaLnBrk="1" hangingPunct="1">
              <a:buFont typeface="Wingdings 3" pitchFamily="18" charset="2"/>
              <a:buNone/>
              <a:defRPr/>
            </a:pPr>
            <a:endParaRPr lang="ro-RO">
              <a:sym typeface="Symbol" pitchFamily="18" charset="2"/>
            </a:endParaRPr>
          </a:p>
          <a:p>
            <a:pPr eaLnBrk="1" hangingPunct="1">
              <a:defRPr/>
            </a:pPr>
            <a:r>
              <a:rPr lang="ro-RO" sz="2400">
                <a:sym typeface="Symbol" pitchFamily="18" charset="2"/>
              </a:rPr>
              <a:t></a:t>
            </a:r>
            <a:r>
              <a:rPr lang="ro-RO" sz="2400" baseline="-25000">
                <a:sym typeface="Symbol" pitchFamily="18" charset="2"/>
              </a:rPr>
              <a:t>m </a:t>
            </a:r>
            <a:r>
              <a:rPr lang="ro-RO" sz="2400">
                <a:sym typeface="Symbol" pitchFamily="18" charset="2"/>
              </a:rPr>
              <a:t>= rezistivitatea metalelor</a:t>
            </a:r>
          </a:p>
          <a:p>
            <a:pPr eaLnBrk="1" hangingPunct="1">
              <a:defRPr/>
            </a:pPr>
            <a:r>
              <a:rPr lang="ro-RO" sz="2400">
                <a:sym typeface="Symbol" pitchFamily="18" charset="2"/>
              </a:rPr>
              <a:t></a:t>
            </a:r>
            <a:r>
              <a:rPr lang="ro-RO" sz="2400" baseline="-25000">
                <a:sym typeface="Symbol" pitchFamily="18" charset="2"/>
              </a:rPr>
              <a:t>s  </a:t>
            </a:r>
            <a:r>
              <a:rPr lang="ro-RO" sz="2400">
                <a:sym typeface="Symbol" pitchFamily="18" charset="2"/>
              </a:rPr>
              <a:t>= rezistivitatea materialelor semiconductoare</a:t>
            </a:r>
          </a:p>
          <a:p>
            <a:pPr eaLnBrk="1" hangingPunct="1">
              <a:defRPr/>
            </a:pPr>
            <a:r>
              <a:rPr lang="ro-RO" sz="2400">
                <a:sym typeface="Symbol" pitchFamily="18" charset="2"/>
              </a:rPr>
              <a:t></a:t>
            </a:r>
            <a:r>
              <a:rPr lang="ro-RO" sz="2400" baseline="-25000">
                <a:sym typeface="Symbol" pitchFamily="18" charset="2"/>
              </a:rPr>
              <a:t>iz </a:t>
            </a:r>
            <a:r>
              <a:rPr lang="ro-RO" sz="2400">
                <a:sym typeface="Symbol" pitchFamily="18" charset="2"/>
              </a:rPr>
              <a:t>= rezistivitatea materialelor izolatoare</a:t>
            </a:r>
          </a:p>
          <a:p>
            <a:pPr eaLnBrk="1" hangingPunct="1">
              <a:defRPr/>
            </a:pPr>
            <a:endParaRPr lang="en-US"/>
          </a:p>
        </p:txBody>
      </p:sp>
      <p:sp>
        <p:nvSpPr>
          <p:cNvPr id="11269"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11270"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1D970F6-3766-4109-932E-6A62179D5519}" type="slidenum">
              <a:rPr lang="en-US" smtClean="0"/>
              <a:pPr>
                <a:defRPr/>
              </a:pPr>
              <a:t>48</a:t>
            </a:fld>
            <a:endParaRPr lang="en-US"/>
          </a:p>
        </p:txBody>
      </p:sp>
      <p:graphicFrame>
        <p:nvGraphicFramePr>
          <p:cNvPr id="11266" name="Object 9"/>
          <p:cNvGraphicFramePr>
            <a:graphicFrameLocks noChangeAspect="1"/>
          </p:cNvGraphicFramePr>
          <p:nvPr>
            <p:extLst>
              <p:ext uri="{D42A27DB-BD31-4B8C-83A1-F6EECF244321}">
                <p14:modId xmlns:p14="http://schemas.microsoft.com/office/powerpoint/2010/main" val="1924844782"/>
              </p:ext>
            </p:extLst>
          </p:nvPr>
        </p:nvGraphicFramePr>
        <p:xfrm>
          <a:off x="5124540" y="2659177"/>
          <a:ext cx="1942920" cy="646920"/>
        </p:xfrm>
        <a:graphic>
          <a:graphicData uri="http://schemas.openxmlformats.org/presentationml/2006/ole">
            <mc:AlternateContent xmlns:mc="http://schemas.openxmlformats.org/markup-compatibility/2006">
              <mc:Choice xmlns:v="urn:schemas-microsoft-com:vml" Requires="v">
                <p:oleObj spid="_x0000_s6149" name="Equation" r:id="rId3" imgW="647640" imgH="215640" progId="Equation.3">
                  <p:embed/>
                </p:oleObj>
              </mc:Choice>
              <mc:Fallback>
                <p:oleObj name="Equation" r:id="rId3" imgW="647640" imgH="215640" progId="Equation.3">
                  <p:embed/>
                  <p:pic>
                    <p:nvPicPr>
                      <p:cNvPr id="1126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540" y="2659177"/>
                        <a:ext cx="1942920" cy="646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ate Placeholder 2"/>
          <p:cNvSpPr>
            <a:spLocks noGrp="1"/>
          </p:cNvSpPr>
          <p:nvPr>
            <p:ph type="dt" sz="half" idx="10"/>
          </p:nvPr>
        </p:nvSpPr>
        <p:spPr/>
        <p:txBody>
          <a:bodyPr/>
          <a:lstStyle/>
          <a:p>
            <a:pPr>
              <a:defRPr/>
            </a:pPr>
            <a:fld id="{E70C86AA-6344-411E-9F4D-287BC07C01F6}" type="datetime1">
              <a:rPr lang="en-US" smtClean="0"/>
              <a:t>10/14/2020</a:t>
            </a:fld>
            <a:endParaRPr lang="en-US"/>
          </a:p>
        </p:txBody>
      </p:sp>
    </p:spTree>
    <p:extLst>
      <p:ext uri="{BB962C8B-B14F-4D97-AF65-F5344CB8AC3E}">
        <p14:creationId xmlns:p14="http://schemas.microsoft.com/office/powerpoint/2010/main" val="3707401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2800"/>
          </a:p>
        </p:txBody>
      </p:sp>
      <p:sp>
        <p:nvSpPr>
          <p:cNvPr id="2" name="Content Placeholder 1"/>
          <p:cNvSpPr>
            <a:spLocks noGrp="1"/>
          </p:cNvSpPr>
          <p:nvPr>
            <p:ph idx="1"/>
          </p:nvPr>
        </p:nvSpPr>
        <p:spPr/>
        <p:txBody>
          <a:bodyPr/>
          <a:lstStyle/>
          <a:p>
            <a:pPr marL="109537" indent="0">
              <a:buNone/>
            </a:pPr>
            <a:r>
              <a:rPr lang="en-US" b="1" err="1"/>
              <a:t>Rezistivitatea</a:t>
            </a:r>
            <a:r>
              <a:rPr lang="en-US" b="1"/>
              <a:t> </a:t>
            </a:r>
            <a:r>
              <a:rPr lang="en-US" b="1" err="1"/>
              <a:t>unor</a:t>
            </a:r>
            <a:r>
              <a:rPr lang="en-US" b="1"/>
              <a:t> </a:t>
            </a:r>
            <a:r>
              <a:rPr lang="en-US" b="1" err="1"/>
              <a:t>materiale</a:t>
            </a:r>
            <a:endParaRPr lang="en-US" b="1"/>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49</a:t>
            </a:fld>
            <a:endParaRPr lang="en-US"/>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57200"/>
            <a:ext cx="2514600" cy="585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Brace 7"/>
          <p:cNvSpPr/>
          <p:nvPr/>
        </p:nvSpPr>
        <p:spPr>
          <a:xfrm>
            <a:off x="7162800" y="1295400"/>
            <a:ext cx="304800" cy="2667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495800" y="2444234"/>
            <a:ext cx="2514600" cy="369332"/>
          </a:xfrm>
          <a:prstGeom prst="rect">
            <a:avLst/>
          </a:prstGeom>
          <a:noFill/>
        </p:spPr>
        <p:txBody>
          <a:bodyPr wrap="square" rtlCol="0">
            <a:spAutoFit/>
          </a:bodyPr>
          <a:lstStyle/>
          <a:p>
            <a:r>
              <a:rPr lang="en-US">
                <a:solidFill>
                  <a:srgbClr val="FF0000"/>
                </a:solidFill>
              </a:rPr>
              <a:t>materiale conductoare</a:t>
            </a:r>
          </a:p>
        </p:txBody>
      </p:sp>
      <p:sp>
        <p:nvSpPr>
          <p:cNvPr id="10" name="Left Brace 9"/>
          <p:cNvSpPr/>
          <p:nvPr/>
        </p:nvSpPr>
        <p:spPr>
          <a:xfrm>
            <a:off x="7162800" y="4038600"/>
            <a:ext cx="304800" cy="762000"/>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7165075" y="4876800"/>
            <a:ext cx="304800" cy="1295400"/>
          </a:xfrm>
          <a:prstGeom prst="lef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038600" y="4234934"/>
            <a:ext cx="2971800" cy="369332"/>
          </a:xfrm>
          <a:prstGeom prst="rect">
            <a:avLst/>
          </a:prstGeom>
          <a:noFill/>
        </p:spPr>
        <p:txBody>
          <a:bodyPr wrap="square" rtlCol="0">
            <a:spAutoFit/>
          </a:bodyPr>
          <a:lstStyle/>
          <a:p>
            <a:r>
              <a:rPr lang="en-US">
                <a:solidFill>
                  <a:srgbClr val="00B050"/>
                </a:solidFill>
              </a:rPr>
              <a:t>materiale semiconductoare</a:t>
            </a:r>
          </a:p>
        </p:txBody>
      </p:sp>
      <p:sp>
        <p:nvSpPr>
          <p:cNvPr id="14" name="TextBox 13"/>
          <p:cNvSpPr txBox="1"/>
          <p:nvPr/>
        </p:nvSpPr>
        <p:spPr>
          <a:xfrm>
            <a:off x="4724400" y="5301734"/>
            <a:ext cx="2286000" cy="369332"/>
          </a:xfrm>
          <a:prstGeom prst="rect">
            <a:avLst/>
          </a:prstGeom>
          <a:noFill/>
        </p:spPr>
        <p:txBody>
          <a:bodyPr wrap="square" rtlCol="0">
            <a:spAutoFit/>
          </a:bodyPr>
          <a:lstStyle/>
          <a:p>
            <a:r>
              <a:rPr lang="en-US">
                <a:solidFill>
                  <a:srgbClr val="0070C0"/>
                </a:solidFill>
              </a:rPr>
              <a:t>materiale izolatoare</a:t>
            </a:r>
          </a:p>
        </p:txBody>
      </p:sp>
      <p:sp>
        <p:nvSpPr>
          <p:cNvPr id="4" name="Date Placeholder 3"/>
          <p:cNvSpPr>
            <a:spLocks noGrp="1"/>
          </p:cNvSpPr>
          <p:nvPr>
            <p:ph type="dt" sz="half" idx="10"/>
          </p:nvPr>
        </p:nvSpPr>
        <p:spPr/>
        <p:txBody>
          <a:bodyPr/>
          <a:lstStyle/>
          <a:p>
            <a:pPr>
              <a:defRPr/>
            </a:pPr>
            <a:fld id="{63AD51F5-0282-49CA-8011-59828D196001}" type="datetime1">
              <a:rPr lang="en-US" smtClean="0"/>
              <a:t>10/14/2020</a:t>
            </a:fld>
            <a:endParaRPr lang="en-US"/>
          </a:p>
        </p:txBody>
      </p:sp>
    </p:spTree>
    <p:extLst>
      <p:ext uri="{BB962C8B-B14F-4D97-AF65-F5344CB8AC3E}">
        <p14:creationId xmlns:p14="http://schemas.microsoft.com/office/powerpoint/2010/main" val="291098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sz="2800"/>
            </a:br>
            <a:r>
              <a:rPr lang="ro-RO" sz="3100"/>
              <a:t>Exemplu de circuit electronic</a:t>
            </a:r>
            <a:endParaRPr lang="en-US" sz="3100"/>
          </a:p>
        </p:txBody>
      </p:sp>
      <p:sp>
        <p:nvSpPr>
          <p:cNvPr id="2457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85768EA-D88A-4664-9E09-9C96861CA8AA}" type="datetime1">
              <a:rPr lang="en-US" smtClean="0"/>
              <a:t>10/14/2020</a:t>
            </a:fld>
            <a:endParaRPr lang="en-US"/>
          </a:p>
        </p:txBody>
      </p:sp>
      <p:sp>
        <p:nvSpPr>
          <p:cNvPr id="245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458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0F49AF2-19AF-46AC-A36F-B55EFCEC7040}" type="slidenum">
              <a:rPr lang="en-US" smtClean="0"/>
              <a:pPr>
                <a:defRPr/>
              </a:pPr>
              <a:t>5</a:t>
            </a:fld>
            <a:endParaRPr lang="en-US"/>
          </a:p>
        </p:txBody>
      </p:sp>
      <p:pic>
        <p:nvPicPr>
          <p:cNvPr id="24582" name="Picture 6"/>
          <p:cNvPicPr>
            <a:picLocks noChangeAspect="1" noChangeArrowheads="1"/>
          </p:cNvPicPr>
          <p:nvPr/>
        </p:nvPicPr>
        <p:blipFill>
          <a:blip r:embed="rId2" cstate="print"/>
          <a:srcRect/>
          <a:stretch>
            <a:fillRect/>
          </a:stretch>
        </p:blipFill>
        <p:spPr bwMode="auto">
          <a:xfrm>
            <a:off x="2438400" y="1956594"/>
            <a:ext cx="7239000" cy="4901407"/>
          </a:xfrm>
          <a:prstGeom prst="rect">
            <a:avLst/>
          </a:prstGeom>
          <a:noFill/>
          <a:ln w="9525">
            <a:noFill/>
            <a:miter lim="800000"/>
            <a:headEnd/>
            <a:tailEnd/>
          </a:ln>
        </p:spPr>
      </p:pic>
      <p:sp>
        <p:nvSpPr>
          <p:cNvPr id="24583" name="TextBox 7"/>
          <p:cNvSpPr txBox="1">
            <a:spLocks noChangeArrowheads="1"/>
          </p:cNvSpPr>
          <p:nvPr/>
        </p:nvSpPr>
        <p:spPr bwMode="auto">
          <a:xfrm>
            <a:off x="6781800" y="350838"/>
            <a:ext cx="3733800" cy="1477963"/>
          </a:xfrm>
          <a:prstGeom prst="rect">
            <a:avLst/>
          </a:prstGeom>
          <a:noFill/>
          <a:ln w="9525">
            <a:noFill/>
            <a:miter lim="800000"/>
            <a:headEnd/>
            <a:tailEnd/>
          </a:ln>
        </p:spPr>
        <p:txBody>
          <a:bodyPr>
            <a:spAutoFit/>
          </a:bodyPr>
          <a:lstStyle/>
          <a:p>
            <a:r>
              <a:rPr lang="ro-RO" u="sng"/>
              <a:t>Rolul R</a:t>
            </a:r>
            <a:r>
              <a:rPr lang="ro-RO"/>
              <a:t>:</a:t>
            </a:r>
          </a:p>
          <a:p>
            <a:pPr>
              <a:buFontTx/>
              <a:buChar char="-"/>
            </a:pPr>
            <a:r>
              <a:rPr lang="ro-RO"/>
              <a:t> Limitare curent – R1, R2</a:t>
            </a:r>
          </a:p>
          <a:p>
            <a:pPr>
              <a:buFontTx/>
              <a:buChar char="-"/>
            </a:pPr>
            <a:r>
              <a:rPr lang="ro-RO"/>
              <a:t> Polarizare tranzistor – R2 (Q1), R3, R4, R5, R6 (Q2)</a:t>
            </a:r>
          </a:p>
          <a:p>
            <a:pPr>
              <a:buFontTx/>
              <a:buChar char="-"/>
            </a:pPr>
            <a:r>
              <a:rPr lang="ro-RO"/>
              <a:t> Sarcină – R7</a:t>
            </a:r>
            <a:endParaRPr lang="en-US"/>
          </a:p>
        </p:txBody>
      </p:sp>
    </p:spTree>
    <p:extLst>
      <p:ext uri="{BB962C8B-B14F-4D97-AF65-F5344CB8AC3E}">
        <p14:creationId xmlns:p14="http://schemas.microsoft.com/office/powerpoint/2010/main" val="1637084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r>
              <a:rPr lang="ro-RO"/>
              <a:t>Determinați rezistența unui fir de cupru cu lungimea de 1m și secțiunea de 1mm</a:t>
            </a:r>
            <a:r>
              <a:rPr lang="ro-RO" baseline="30000"/>
              <a:t>2</a:t>
            </a:r>
            <a:r>
              <a:rPr lang="ro-RO"/>
              <a:t>.</a:t>
            </a:r>
          </a:p>
          <a:p>
            <a:endParaRPr lang="ro-RO"/>
          </a:p>
          <a:p>
            <a:endParaRPr lang="ro-RO"/>
          </a:p>
          <a:p>
            <a:endParaRPr lang="ro-RO"/>
          </a:p>
          <a:p>
            <a:r>
              <a:rPr lang="ro-RO" sz="2400" b="1">
                <a:solidFill>
                  <a:srgbClr val="0070C0"/>
                </a:solidFill>
              </a:rPr>
              <a:t>Observație:</a:t>
            </a:r>
            <a:r>
              <a:rPr lang="ro-RO" sz="2400">
                <a:solidFill>
                  <a:srgbClr val="0070C0"/>
                </a:solidFill>
              </a:rPr>
              <a:t> valoarea rezistenței este foarte mică și de aceea</a:t>
            </a:r>
            <a:r>
              <a:rPr lang="en-US" sz="2400">
                <a:solidFill>
                  <a:srgbClr val="0070C0"/>
                </a:solidFill>
              </a:rPr>
              <a:t>,</a:t>
            </a:r>
            <a:r>
              <a:rPr lang="ro-RO" sz="2400">
                <a:solidFill>
                  <a:srgbClr val="0070C0"/>
                </a:solidFill>
              </a:rPr>
              <a:t> în multe cazuri, se poate considera că rezistența firelor este egală cu zero.</a:t>
            </a:r>
            <a:endParaRPr lang="en-US" sz="2400">
              <a:solidFill>
                <a:srgbClr val="0070C0"/>
              </a:solidFill>
            </a:endParaRPr>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94306139"/>
              </p:ext>
            </p:extLst>
          </p:nvPr>
        </p:nvGraphicFramePr>
        <p:xfrm>
          <a:off x="3733800" y="3035300"/>
          <a:ext cx="4419600" cy="787400"/>
        </p:xfrm>
        <a:graphic>
          <a:graphicData uri="http://schemas.openxmlformats.org/presentationml/2006/ole">
            <mc:AlternateContent xmlns:mc="http://schemas.openxmlformats.org/markup-compatibility/2006">
              <mc:Choice xmlns:v="urn:schemas-microsoft-com:vml" Requires="v">
                <p:oleObj spid="_x0000_s7173" name="Equation" r:id="rId3" imgW="2209680" imgH="393480" progId="Equation.3">
                  <p:embed/>
                </p:oleObj>
              </mc:Choice>
              <mc:Fallback>
                <p:oleObj name="Equation" r:id="rId3" imgW="2209680" imgH="393480" progId="Equation.3">
                  <p:embed/>
                  <p:pic>
                    <p:nvPicPr>
                      <p:cNvPr id="7" name="Object 6"/>
                      <p:cNvPicPr/>
                      <p:nvPr/>
                    </p:nvPicPr>
                    <p:blipFill>
                      <a:blip r:embed="rId4"/>
                      <a:stretch>
                        <a:fillRect/>
                      </a:stretch>
                    </p:blipFill>
                    <p:spPr>
                      <a:xfrm>
                        <a:off x="3733800" y="3035300"/>
                        <a:ext cx="4419600" cy="787400"/>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pPr>
              <a:defRPr/>
            </a:pPr>
            <a:fld id="{E943DF01-A3CE-4129-8B11-7452BAEF9443}" type="datetime1">
              <a:rPr lang="en-US" smtClean="0"/>
              <a:t>10/14/2020</a:t>
            </a:fld>
            <a:endParaRPr lang="en-US"/>
          </a:p>
        </p:txBody>
      </p:sp>
    </p:spTree>
    <p:extLst>
      <p:ext uri="{BB962C8B-B14F-4D97-AF65-F5344CB8AC3E}">
        <p14:creationId xmlns:p14="http://schemas.microsoft.com/office/powerpoint/2010/main" val="2459374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8674" name="Content Placeholder 2"/>
          <p:cNvSpPr>
            <a:spLocks noGrp="1"/>
          </p:cNvSpPr>
          <p:nvPr>
            <p:ph idx="1"/>
          </p:nvPr>
        </p:nvSpPr>
        <p:spPr/>
        <p:txBody>
          <a:bodyPr>
            <a:normAutofit fontScale="92500"/>
          </a:bodyPr>
          <a:lstStyle/>
          <a:p>
            <a:pPr eaLnBrk="1" hangingPunct="1">
              <a:buFontTx/>
              <a:buNone/>
            </a:pPr>
            <a:r>
              <a:rPr lang="ro-RO" b="1">
                <a:solidFill>
                  <a:srgbClr val="0070C0"/>
                </a:solidFill>
              </a:rPr>
              <a:t>Clasificarea semiconductoarelor</a:t>
            </a:r>
            <a:endParaRPr lang="en-US" b="1">
              <a:solidFill>
                <a:srgbClr val="0070C0"/>
              </a:solidFill>
            </a:endParaRPr>
          </a:p>
          <a:p>
            <a:pPr eaLnBrk="1" hangingPunct="1"/>
            <a:r>
              <a:rPr lang="ro-RO" sz="2200" b="1"/>
              <a:t>semiconductoare elementare </a:t>
            </a:r>
            <a:r>
              <a:rPr lang="ro-RO" sz="2200"/>
              <a:t>din grupa a IV-a (IV A) a tabelului periodic: Si și Ge (tabelul 1);</a:t>
            </a:r>
            <a:endParaRPr lang="en-US" sz="2200"/>
          </a:p>
          <a:p>
            <a:pPr eaLnBrk="1" hangingPunct="1"/>
            <a:r>
              <a:rPr lang="ro-RO" sz="2200" b="1"/>
              <a:t>amestec de semiconductoare</a:t>
            </a:r>
            <a:r>
              <a:rPr lang="ro-RO" sz="2200"/>
              <a:t> din grupa a IV-a: SiC</a:t>
            </a:r>
            <a:r>
              <a:rPr lang="en-US" sz="2200"/>
              <a:t> (</a:t>
            </a:r>
            <a:r>
              <a:rPr lang="ro-RO" sz="2200"/>
              <a:t>carbură de siliciu), SiGe (siliciu germaniu);</a:t>
            </a:r>
            <a:endParaRPr lang="en-US" sz="2200"/>
          </a:p>
          <a:p>
            <a:pPr eaLnBrk="1" hangingPunct="1"/>
            <a:r>
              <a:rPr lang="ro-RO" sz="2200" b="1"/>
              <a:t>amestec de 2 elemente din grupa a III-a și a V-a</a:t>
            </a:r>
            <a:r>
              <a:rPr lang="ro-RO" sz="2200"/>
              <a:t>: AlAs (arseniură de aluminiu), AlP (fosfură de aluminiu), AlSb (antimoniură de aluminiu), GaAs (arseniură de galiu), GaP (fosfură de galiu), GaSb (antimoniură de galiu), InAs (arseniură de indiu), InP (fosfură de indiu);</a:t>
            </a:r>
            <a:endParaRPr lang="en-US" sz="2200"/>
          </a:p>
          <a:p>
            <a:pPr eaLnBrk="1" hangingPunct="1"/>
            <a:r>
              <a:rPr lang="ro-RO" sz="2200" b="1"/>
              <a:t>amestec de 2 de elemente din grupa a II-a și a VI-a</a:t>
            </a:r>
            <a:r>
              <a:rPr lang="ro-RO" sz="2200"/>
              <a:t>: CdS (sulfat de cadmiu), CdTe (telurură de cadmiu), HgS (sulfură de mercur), ZnS (sulfură de zinc), ZnTe (telurură de zinc);</a:t>
            </a:r>
            <a:endParaRPr lang="en-US" sz="2200"/>
          </a:p>
          <a:p>
            <a:pPr eaLnBrk="1" hangingPunct="1"/>
            <a:r>
              <a:rPr lang="ro-RO" sz="2200" b="1"/>
              <a:t>amestec din 3 elemente</a:t>
            </a:r>
            <a:r>
              <a:rPr lang="ro-RO" sz="2200"/>
              <a:t>: Al</a:t>
            </a:r>
            <a:r>
              <a:rPr lang="ro-RO" sz="2200" baseline="-25000"/>
              <a:t>x</a:t>
            </a:r>
            <a:r>
              <a:rPr lang="ro-RO" sz="2200"/>
              <a:t>Ga</a:t>
            </a:r>
            <a:r>
              <a:rPr lang="ro-RO" sz="2200" baseline="-25000"/>
              <a:t>1-x</a:t>
            </a:r>
            <a:r>
              <a:rPr lang="ro-RO" sz="2200"/>
              <a:t>As (arseniură de aluminiu galiu), GaAs</a:t>
            </a:r>
            <a:r>
              <a:rPr lang="ro-RO" sz="2200" baseline="-25000"/>
              <a:t>1-x</a:t>
            </a:r>
            <a:r>
              <a:rPr lang="ro-RO" sz="2200"/>
              <a:t>P</a:t>
            </a:r>
            <a:r>
              <a:rPr lang="ro-RO" sz="2200" baseline="-25000"/>
              <a:t>x</a:t>
            </a:r>
            <a:r>
              <a:rPr lang="ro-RO" sz="2200"/>
              <a:t> (fosfură arseniură de galiu);</a:t>
            </a:r>
            <a:endParaRPr lang="en-US" sz="2200"/>
          </a:p>
          <a:p>
            <a:pPr eaLnBrk="1" hangingPunct="1"/>
            <a:r>
              <a:rPr lang="ro-RO" sz="2200" b="1"/>
              <a:t>amestec din 4 elemente</a:t>
            </a:r>
            <a:r>
              <a:rPr lang="ro-RO" sz="2200"/>
              <a:t>: Al</a:t>
            </a:r>
            <a:r>
              <a:rPr lang="ro-RO" sz="2200" baseline="-25000"/>
              <a:t>x</a:t>
            </a:r>
            <a:r>
              <a:rPr lang="ro-RO" sz="2200"/>
              <a:t>Ga</a:t>
            </a:r>
            <a:r>
              <a:rPr lang="ro-RO" sz="2200" baseline="-25000"/>
              <a:t>1-x</a:t>
            </a:r>
            <a:r>
              <a:rPr lang="ro-RO" sz="2200"/>
              <a:t>As</a:t>
            </a:r>
            <a:r>
              <a:rPr lang="ro-RO" sz="2200" baseline="-25000"/>
              <a:t>y</a:t>
            </a:r>
            <a:r>
              <a:rPr lang="ro-RO" sz="2200"/>
              <a:t>Sb</a:t>
            </a:r>
            <a:r>
              <a:rPr lang="ro-RO" sz="2200" baseline="-25000"/>
              <a:t>1-y</a:t>
            </a:r>
            <a:r>
              <a:rPr lang="ro-RO" sz="2200"/>
              <a:t>, Ga</a:t>
            </a:r>
            <a:r>
              <a:rPr lang="ro-RO" sz="2200" baseline="-25000"/>
              <a:t>x</a:t>
            </a:r>
            <a:r>
              <a:rPr lang="ro-RO" sz="2200"/>
              <a:t>In</a:t>
            </a:r>
            <a:r>
              <a:rPr lang="ro-RO" sz="2200" baseline="-25000"/>
              <a:t>1-x</a:t>
            </a:r>
            <a:r>
              <a:rPr lang="ro-RO" sz="2200"/>
              <a:t>As</a:t>
            </a:r>
            <a:r>
              <a:rPr lang="ro-RO" sz="2200" baseline="-25000"/>
              <a:t>1-y</a:t>
            </a:r>
            <a:r>
              <a:rPr lang="ro-RO" sz="2200"/>
              <a:t>P</a:t>
            </a:r>
            <a:r>
              <a:rPr lang="ro-RO" sz="2200" baseline="-25000"/>
              <a:t>y</a:t>
            </a:r>
            <a:r>
              <a:rPr lang="ro-RO" sz="2200"/>
              <a:t> şi altele.</a:t>
            </a:r>
            <a:endParaRPr lang="en-US" sz="2200"/>
          </a:p>
        </p:txBody>
      </p:sp>
      <p:sp>
        <p:nvSpPr>
          <p:cNvPr id="2867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867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3D44380-39C7-474D-8128-88B093744BD6}" type="slidenum">
              <a:rPr lang="en-US" smtClean="0"/>
              <a:pPr>
                <a:defRPr/>
              </a:pPr>
              <a:t>51</a:t>
            </a:fld>
            <a:endParaRPr lang="en-US"/>
          </a:p>
        </p:txBody>
      </p:sp>
      <p:sp>
        <p:nvSpPr>
          <p:cNvPr id="2" name="Date Placeholder 1"/>
          <p:cNvSpPr>
            <a:spLocks noGrp="1"/>
          </p:cNvSpPr>
          <p:nvPr>
            <p:ph type="dt" sz="half" idx="10"/>
          </p:nvPr>
        </p:nvSpPr>
        <p:spPr/>
        <p:txBody>
          <a:bodyPr/>
          <a:lstStyle/>
          <a:p>
            <a:pPr>
              <a:defRPr/>
            </a:pPr>
            <a:fld id="{F63EB69B-C156-4403-9D10-F9907276AEFF}" type="datetime1">
              <a:rPr lang="en-US" smtClean="0"/>
              <a:t>10/14/2020</a:t>
            </a:fld>
            <a:endParaRPr lang="en-US"/>
          </a:p>
        </p:txBody>
      </p:sp>
    </p:spTree>
    <p:extLst>
      <p:ext uri="{BB962C8B-B14F-4D97-AF65-F5344CB8AC3E}">
        <p14:creationId xmlns:p14="http://schemas.microsoft.com/office/powerpoint/2010/main" val="212353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78849" name="Content Placeholder 2"/>
          <p:cNvSpPr>
            <a:spLocks noGrp="1"/>
          </p:cNvSpPr>
          <p:nvPr>
            <p:ph idx="1"/>
          </p:nvPr>
        </p:nvSpPr>
        <p:spPr/>
        <p:txBody>
          <a:bodyPr/>
          <a:lstStyle/>
          <a:p>
            <a:pPr eaLnBrk="1" hangingPunct="1">
              <a:buFont typeface="Wingdings 2" pitchFamily="18" charset="2"/>
              <a:buNone/>
            </a:pPr>
            <a:r>
              <a:rPr lang="ro-RO" sz="2400" b="1">
                <a:solidFill>
                  <a:srgbClr val="0070C0"/>
                </a:solidFill>
              </a:rPr>
              <a:t>Tabelul 1</a:t>
            </a:r>
          </a:p>
          <a:p>
            <a:pPr eaLnBrk="1" hangingPunct="1">
              <a:buFont typeface="Wingdings 2" pitchFamily="18" charset="2"/>
              <a:buNone/>
            </a:pPr>
            <a:endParaRPr lang="en-US"/>
          </a:p>
        </p:txBody>
      </p:sp>
      <p:sp>
        <p:nvSpPr>
          <p:cNvPr id="2970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970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B8AB4C1-786C-44AD-A55E-122F9485D7EF}" type="slidenum">
              <a:rPr lang="en-US" smtClean="0"/>
              <a:pPr>
                <a:defRPr/>
              </a:pPr>
              <a:t>52</a:t>
            </a:fld>
            <a:endParaRPr lang="en-US"/>
          </a:p>
        </p:txBody>
      </p:sp>
      <p:graphicFrame>
        <p:nvGraphicFramePr>
          <p:cNvPr id="7" name="Table 6"/>
          <p:cNvGraphicFramePr>
            <a:graphicFrameLocks noGrp="1"/>
          </p:cNvGraphicFramePr>
          <p:nvPr/>
        </p:nvGraphicFramePr>
        <p:xfrm>
          <a:off x="2362200" y="2104223"/>
          <a:ext cx="7467600" cy="3868755"/>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457195">
                <a:tc rowSpan="2">
                  <a:txBody>
                    <a:bodyPr/>
                    <a:lstStyle/>
                    <a:p>
                      <a:pPr algn="ctr"/>
                      <a:r>
                        <a:rPr lang="ro-RO" sz="1400"/>
                        <a:t>PERIOADA</a:t>
                      </a:r>
                      <a:endParaRPr lang="en-US" sz="1400"/>
                    </a:p>
                  </a:txBody>
                  <a:tcPr marT="45719" marB="45719" anchor="ctr"/>
                </a:tc>
                <a:tc gridSpan="5">
                  <a:txBody>
                    <a:bodyPr/>
                    <a:lstStyle/>
                    <a:p>
                      <a:pPr algn="ctr"/>
                      <a:r>
                        <a:rPr lang="ro-RO" sz="1800"/>
                        <a:t>GRUPA</a:t>
                      </a:r>
                      <a:endParaRPr lang="en-US" sz="1800"/>
                    </a:p>
                  </a:txBody>
                  <a:tcPr marT="45719" marB="45719"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0996">
                <a:tc vMerge="1">
                  <a:txBody>
                    <a:bodyPr/>
                    <a:lstStyle/>
                    <a:p>
                      <a:endParaRPr lang="en-US"/>
                    </a:p>
                  </a:txBody>
                  <a:tcPr/>
                </a:tc>
                <a:tc>
                  <a:txBody>
                    <a:bodyPr/>
                    <a:lstStyle/>
                    <a:p>
                      <a:pPr algn="ctr"/>
                      <a:r>
                        <a:rPr lang="ro-RO" sz="1800"/>
                        <a:t>II</a:t>
                      </a:r>
                      <a:endParaRPr lang="en-US" sz="1800"/>
                    </a:p>
                  </a:txBody>
                  <a:tcPr marT="45719" marB="45719" anchor="ctr"/>
                </a:tc>
                <a:tc>
                  <a:txBody>
                    <a:bodyPr/>
                    <a:lstStyle/>
                    <a:p>
                      <a:pPr algn="ctr"/>
                      <a:r>
                        <a:rPr lang="ro-RO" sz="1800"/>
                        <a:t>III</a:t>
                      </a:r>
                      <a:endParaRPr lang="en-US" sz="1800"/>
                    </a:p>
                  </a:txBody>
                  <a:tcPr marT="45719" marB="45719" anchor="ctr"/>
                </a:tc>
                <a:tc>
                  <a:txBody>
                    <a:bodyPr/>
                    <a:lstStyle/>
                    <a:p>
                      <a:pPr algn="ctr"/>
                      <a:r>
                        <a:rPr lang="ro-RO" sz="1800"/>
                        <a:t>IV</a:t>
                      </a:r>
                      <a:endParaRPr lang="en-US" sz="1800"/>
                    </a:p>
                  </a:txBody>
                  <a:tcPr marT="45719" marB="45719" anchor="ctr"/>
                </a:tc>
                <a:tc>
                  <a:txBody>
                    <a:bodyPr/>
                    <a:lstStyle/>
                    <a:p>
                      <a:pPr algn="ctr"/>
                      <a:r>
                        <a:rPr lang="ro-RO" sz="1800"/>
                        <a:t>V</a:t>
                      </a:r>
                      <a:endParaRPr lang="en-US" sz="1800"/>
                    </a:p>
                  </a:txBody>
                  <a:tcPr marT="45719" marB="45719" anchor="ctr"/>
                </a:tc>
                <a:tc>
                  <a:txBody>
                    <a:bodyPr/>
                    <a:lstStyle/>
                    <a:p>
                      <a:pPr algn="ctr"/>
                      <a:r>
                        <a:rPr lang="ro-RO" sz="1800"/>
                        <a:t>VI</a:t>
                      </a:r>
                      <a:endParaRPr lang="en-US" sz="1800"/>
                    </a:p>
                  </a:txBody>
                  <a:tcPr marT="45719" marB="45719" anchor="ctr"/>
                </a:tc>
                <a:extLst>
                  <a:ext uri="{0D108BD9-81ED-4DB2-BD59-A6C34878D82A}">
                    <a16:rowId xmlns:a16="http://schemas.microsoft.com/office/drawing/2014/main" val="10001"/>
                  </a:ext>
                </a:extLst>
              </a:tr>
              <a:tr h="555165">
                <a:tc>
                  <a:txBody>
                    <a:bodyPr/>
                    <a:lstStyle/>
                    <a:p>
                      <a:pPr algn="ctr"/>
                      <a:r>
                        <a:rPr lang="ro-RO" sz="1800"/>
                        <a:t>2</a:t>
                      </a:r>
                      <a:endParaRPr lang="en-US" sz="1800"/>
                    </a:p>
                  </a:txBody>
                  <a:tcPr marT="45719" marB="45719" anchor="ctr"/>
                </a:tc>
                <a:tc>
                  <a:txBody>
                    <a:bodyPr/>
                    <a:lstStyle/>
                    <a:p>
                      <a:pPr algn="ctr"/>
                      <a:endParaRPr lang="en-US" sz="1800"/>
                    </a:p>
                  </a:txBody>
                  <a:tcPr marT="45719" marB="45719" anchor="ctr"/>
                </a:tc>
                <a:tc>
                  <a:txBody>
                    <a:bodyPr/>
                    <a:lstStyle/>
                    <a:p>
                      <a:pPr algn="ctr">
                        <a:spcAft>
                          <a:spcPts val="0"/>
                        </a:spcAft>
                      </a:pPr>
                      <a:r>
                        <a:rPr lang="ro-RO" sz="1800">
                          <a:latin typeface="Times New Roman"/>
                          <a:ea typeface="Times New Roman"/>
                        </a:rPr>
                        <a:t>B</a:t>
                      </a:r>
                      <a:endParaRPr lang="en-US" sz="1800">
                        <a:latin typeface="Times New Roman"/>
                        <a:ea typeface="Times New Roman"/>
                      </a:endParaRPr>
                    </a:p>
                    <a:p>
                      <a:pPr algn="ctr">
                        <a:spcAft>
                          <a:spcPts val="0"/>
                        </a:spcAft>
                      </a:pPr>
                      <a:r>
                        <a:rPr lang="ro-RO" sz="1800">
                          <a:latin typeface="Times New Roman"/>
                          <a:ea typeface="Times New Roman"/>
                        </a:rPr>
                        <a:t>(Bor)</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C</a:t>
                      </a:r>
                      <a:endParaRPr lang="en-US" sz="1800">
                        <a:latin typeface="Times New Roman"/>
                        <a:ea typeface="Times New Roman"/>
                      </a:endParaRPr>
                    </a:p>
                    <a:p>
                      <a:pPr algn="ctr">
                        <a:spcAft>
                          <a:spcPts val="0"/>
                        </a:spcAft>
                      </a:pPr>
                      <a:r>
                        <a:rPr lang="ro-RO" sz="1800">
                          <a:latin typeface="Times New Roman"/>
                          <a:ea typeface="Times New Roman"/>
                        </a:rPr>
                        <a:t>(Carbon)</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N</a:t>
                      </a:r>
                      <a:endParaRPr lang="en-US" sz="1800">
                        <a:latin typeface="Times New Roman"/>
                        <a:ea typeface="Times New Roman"/>
                      </a:endParaRPr>
                    </a:p>
                    <a:p>
                      <a:pPr algn="ctr">
                        <a:spcAft>
                          <a:spcPts val="0"/>
                        </a:spcAft>
                      </a:pPr>
                      <a:r>
                        <a:rPr lang="ro-RO" sz="1800">
                          <a:latin typeface="Times New Roman"/>
                          <a:ea typeface="Times New Roman"/>
                        </a:rPr>
                        <a:t>(Azot)</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O (Oxigen)</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2"/>
                  </a:ext>
                </a:extLst>
              </a:tr>
              <a:tr h="555165">
                <a:tc>
                  <a:txBody>
                    <a:bodyPr/>
                    <a:lstStyle/>
                    <a:p>
                      <a:pPr algn="ctr"/>
                      <a:r>
                        <a:rPr lang="ro-RO" sz="1800"/>
                        <a:t>3</a:t>
                      </a:r>
                      <a:endParaRPr lang="en-US" sz="1800"/>
                    </a:p>
                  </a:txBody>
                  <a:tcPr marT="45719" marB="45719" anchor="ctr"/>
                </a:tc>
                <a:tc>
                  <a:txBody>
                    <a:bodyPr/>
                    <a:lstStyle/>
                    <a:p>
                      <a:pPr algn="ctr"/>
                      <a:endParaRPr lang="en-US" sz="1800"/>
                    </a:p>
                  </a:txBody>
                  <a:tcPr marT="45719" marB="45719" anchor="ctr"/>
                </a:tc>
                <a:tc>
                  <a:txBody>
                    <a:bodyPr/>
                    <a:lstStyle/>
                    <a:p>
                      <a:pPr algn="ctr">
                        <a:spcAft>
                          <a:spcPts val="0"/>
                        </a:spcAft>
                      </a:pPr>
                      <a:r>
                        <a:rPr lang="ro-RO" sz="1800">
                          <a:latin typeface="Times New Roman"/>
                          <a:ea typeface="Times New Roman"/>
                        </a:rPr>
                        <a:t>Al (Aluminiu)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Si</a:t>
                      </a:r>
                      <a:endParaRPr lang="en-US" sz="1800">
                        <a:latin typeface="Times New Roman"/>
                        <a:ea typeface="Times New Roman"/>
                      </a:endParaRPr>
                    </a:p>
                    <a:p>
                      <a:pPr algn="ctr">
                        <a:spcAft>
                          <a:spcPts val="0"/>
                        </a:spcAft>
                      </a:pPr>
                      <a:r>
                        <a:rPr lang="ro-RO" sz="1800">
                          <a:latin typeface="Times New Roman"/>
                          <a:ea typeface="Times New Roman"/>
                        </a:rPr>
                        <a:t>(Siliciu)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P</a:t>
                      </a:r>
                      <a:endParaRPr lang="en-US" sz="1800">
                        <a:latin typeface="Times New Roman"/>
                        <a:ea typeface="Times New Roman"/>
                      </a:endParaRPr>
                    </a:p>
                    <a:p>
                      <a:pPr algn="ctr">
                        <a:spcAft>
                          <a:spcPts val="0"/>
                        </a:spcAft>
                      </a:pPr>
                      <a:r>
                        <a:rPr lang="ro-RO" sz="1800">
                          <a:latin typeface="Times New Roman"/>
                          <a:ea typeface="Times New Roman"/>
                        </a:rPr>
                        <a:t>(Fosfor)</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a:t>
                      </a:r>
                      <a:endParaRPr lang="en-US" sz="1800">
                        <a:latin typeface="Times New Roman"/>
                        <a:ea typeface="Times New Roman"/>
                      </a:endParaRPr>
                    </a:p>
                    <a:p>
                      <a:pPr algn="ctr">
                        <a:spcAft>
                          <a:spcPts val="0"/>
                        </a:spcAft>
                      </a:pPr>
                      <a:r>
                        <a:rPr lang="ro-RO" sz="1800">
                          <a:latin typeface="Times New Roman"/>
                          <a:ea typeface="Times New Roman"/>
                        </a:rPr>
                        <a:t>(Sulf)</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3"/>
                  </a:ext>
                </a:extLst>
              </a:tr>
              <a:tr h="640073">
                <a:tc>
                  <a:txBody>
                    <a:bodyPr/>
                    <a:lstStyle/>
                    <a:p>
                      <a:pPr algn="ctr"/>
                      <a:r>
                        <a:rPr lang="ro-RO" sz="1800"/>
                        <a:t>4</a:t>
                      </a:r>
                      <a:endParaRPr lang="en-US" sz="1800"/>
                    </a:p>
                  </a:txBody>
                  <a:tcPr marT="45719" marB="45719" anchor="ctr"/>
                </a:tc>
                <a:tc>
                  <a:txBody>
                    <a:bodyPr/>
                    <a:lstStyle/>
                    <a:p>
                      <a:pPr algn="ctr">
                        <a:spcAft>
                          <a:spcPts val="0"/>
                        </a:spcAft>
                      </a:pPr>
                      <a:r>
                        <a:rPr lang="ro-RO" sz="1800">
                          <a:latin typeface="Times New Roman"/>
                          <a:ea typeface="Times New Roman"/>
                        </a:rPr>
                        <a:t>Zn</a:t>
                      </a:r>
                      <a:endParaRPr lang="en-US" sz="1800">
                        <a:latin typeface="Times New Roman"/>
                        <a:ea typeface="Times New Roman"/>
                      </a:endParaRPr>
                    </a:p>
                    <a:p>
                      <a:pPr algn="ctr">
                        <a:spcAft>
                          <a:spcPts val="0"/>
                        </a:spcAft>
                      </a:pPr>
                      <a:r>
                        <a:rPr lang="ro-RO" sz="1800">
                          <a:latin typeface="Times New Roman"/>
                          <a:ea typeface="Times New Roman"/>
                        </a:rPr>
                        <a:t>(Zinc)</a:t>
                      </a:r>
                      <a:endParaRPr lang="en-US" sz="1800">
                        <a:latin typeface="Times New Roman"/>
                        <a:ea typeface="Times New Roman"/>
                      </a:endParaRPr>
                    </a:p>
                  </a:txBody>
                  <a:tcPr marT="45719" marB="45719" anchor="ctr"/>
                </a:tc>
                <a:tc>
                  <a:txBody>
                    <a:bodyPr/>
                    <a:lstStyle/>
                    <a:p>
                      <a:pPr algn="ctr">
                        <a:spcAft>
                          <a:spcPts val="0"/>
                        </a:spcAft>
                      </a:pPr>
                      <a:r>
                        <a:rPr lang="ro-RO" sz="1800">
                          <a:latin typeface="Times New Roman"/>
                          <a:ea typeface="Times New Roman"/>
                        </a:rPr>
                        <a:t>Ga</a:t>
                      </a:r>
                      <a:endParaRPr lang="en-US" sz="1800">
                        <a:latin typeface="Times New Roman"/>
                        <a:ea typeface="Times New Roman"/>
                      </a:endParaRPr>
                    </a:p>
                    <a:p>
                      <a:pPr algn="ctr">
                        <a:spcAft>
                          <a:spcPts val="0"/>
                        </a:spcAft>
                      </a:pPr>
                      <a:r>
                        <a:rPr lang="ro-RO" sz="1800">
                          <a:latin typeface="Times New Roman"/>
                          <a:ea typeface="Times New Roman"/>
                        </a:rPr>
                        <a:t>(Galiu)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Ge (Germaniu)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As</a:t>
                      </a:r>
                    </a:p>
                    <a:p>
                      <a:pPr algn="ctr">
                        <a:spcAft>
                          <a:spcPts val="0"/>
                        </a:spcAft>
                      </a:pPr>
                      <a:r>
                        <a:rPr lang="ro-RO" sz="1800">
                          <a:latin typeface="Times New Roman"/>
                          <a:ea typeface="Times New Roman"/>
                        </a:rPr>
                        <a:t>(Arsen)</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Se (Seleniu)</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4"/>
                  </a:ext>
                </a:extLst>
              </a:tr>
              <a:tr h="640073">
                <a:tc>
                  <a:txBody>
                    <a:bodyPr/>
                    <a:lstStyle/>
                    <a:p>
                      <a:pPr algn="ctr"/>
                      <a:r>
                        <a:rPr lang="ro-RO" sz="1800"/>
                        <a:t>5</a:t>
                      </a:r>
                      <a:endParaRPr lang="en-US" sz="1800"/>
                    </a:p>
                  </a:txBody>
                  <a:tcPr marT="45719" marB="45719" anchor="ctr"/>
                </a:tc>
                <a:tc>
                  <a:txBody>
                    <a:bodyPr/>
                    <a:lstStyle/>
                    <a:p>
                      <a:pPr algn="ctr"/>
                      <a:r>
                        <a:rPr lang="ro-RO" sz="1800">
                          <a:latin typeface="Times New Roman"/>
                          <a:ea typeface="Times New Roman"/>
                        </a:rPr>
                        <a:t>Cd (Cadmiu)</a:t>
                      </a:r>
                      <a:endParaRPr lang="en-US" sz="1800"/>
                    </a:p>
                  </a:txBody>
                  <a:tcPr marT="45719" marB="45719" anchor="ctr"/>
                </a:tc>
                <a:tc>
                  <a:txBody>
                    <a:bodyPr/>
                    <a:lstStyle/>
                    <a:p>
                      <a:pPr algn="ctr">
                        <a:spcAft>
                          <a:spcPts val="0"/>
                        </a:spcAft>
                      </a:pPr>
                      <a:r>
                        <a:rPr lang="ro-RO" sz="1800">
                          <a:latin typeface="Times New Roman"/>
                          <a:ea typeface="Times New Roman"/>
                        </a:rPr>
                        <a:t>In</a:t>
                      </a:r>
                      <a:endParaRPr lang="en-US" sz="1800">
                        <a:latin typeface="Times New Roman"/>
                        <a:ea typeface="Times New Roman"/>
                      </a:endParaRPr>
                    </a:p>
                    <a:p>
                      <a:pPr algn="ctr">
                        <a:spcAft>
                          <a:spcPts val="0"/>
                        </a:spcAft>
                      </a:pPr>
                      <a:r>
                        <a:rPr lang="ro-RO" sz="1800">
                          <a:latin typeface="Times New Roman"/>
                          <a:ea typeface="Times New Roman"/>
                        </a:rPr>
                        <a:t>(Indiu)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Sn</a:t>
                      </a:r>
                      <a:endParaRPr lang="en-US" sz="1800">
                        <a:latin typeface="Times New Roman"/>
                        <a:ea typeface="Times New Roman"/>
                      </a:endParaRPr>
                    </a:p>
                    <a:p>
                      <a:pPr algn="ctr">
                        <a:spcAft>
                          <a:spcPts val="0"/>
                        </a:spcAft>
                      </a:pPr>
                      <a:r>
                        <a:rPr lang="ro-RO" sz="1800">
                          <a:latin typeface="Times New Roman"/>
                          <a:ea typeface="Times New Roman"/>
                        </a:rPr>
                        <a:t>(Staniu)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Sb</a:t>
                      </a:r>
                      <a:endParaRPr lang="en-US" sz="1800">
                        <a:latin typeface="Times New Roman"/>
                        <a:ea typeface="Times New Roman"/>
                      </a:endParaRPr>
                    </a:p>
                    <a:p>
                      <a:pPr algn="ctr">
                        <a:spcAft>
                          <a:spcPts val="0"/>
                        </a:spcAft>
                      </a:pPr>
                      <a:r>
                        <a:rPr lang="ro-RO" sz="1800">
                          <a:latin typeface="Times New Roman"/>
                          <a:ea typeface="Times New Roman"/>
                        </a:rPr>
                        <a:t>(Stibiu)</a:t>
                      </a:r>
                      <a:endParaRPr lang="en-US" sz="1800">
                        <a:latin typeface="Times New Roman"/>
                        <a:ea typeface="Times New Roman"/>
                      </a:endParaRPr>
                    </a:p>
                  </a:txBody>
                  <a:tcPr marL="68580" marR="68580" marT="0" marB="0" anchor="ctr"/>
                </a:tc>
                <a:tc>
                  <a:txBody>
                    <a:bodyPr/>
                    <a:lstStyle/>
                    <a:p>
                      <a:pPr algn="ctr">
                        <a:spcAft>
                          <a:spcPts val="0"/>
                        </a:spcAft>
                      </a:pPr>
                      <a:r>
                        <a:rPr lang="ro-RO" sz="1800">
                          <a:latin typeface="Times New Roman"/>
                          <a:ea typeface="Times New Roman"/>
                        </a:rPr>
                        <a:t>Te</a:t>
                      </a:r>
                      <a:endParaRPr lang="en-US" sz="1800">
                        <a:latin typeface="Times New Roman"/>
                        <a:ea typeface="Times New Roman"/>
                      </a:endParaRPr>
                    </a:p>
                    <a:p>
                      <a:pPr algn="ctr">
                        <a:spcAft>
                          <a:spcPts val="0"/>
                        </a:spcAft>
                      </a:pPr>
                      <a:r>
                        <a:rPr lang="ro-RO" sz="1800">
                          <a:latin typeface="Times New Roman"/>
                          <a:ea typeface="Times New Roman"/>
                        </a:rPr>
                        <a:t>(Telur)</a:t>
                      </a:r>
                      <a:endParaRPr lang="en-US" sz="1800">
                        <a:latin typeface="Times New Roman"/>
                        <a:ea typeface="Times New Roman"/>
                      </a:endParaRPr>
                    </a:p>
                  </a:txBody>
                  <a:tcPr marL="68580" marR="68580" marT="0" marB="0" anchor="ctr"/>
                </a:tc>
                <a:extLst>
                  <a:ext uri="{0D108BD9-81ED-4DB2-BD59-A6C34878D82A}">
                    <a16:rowId xmlns:a16="http://schemas.microsoft.com/office/drawing/2014/main" val="10005"/>
                  </a:ext>
                </a:extLst>
              </a:tr>
              <a:tr h="640073">
                <a:tc>
                  <a:txBody>
                    <a:bodyPr/>
                    <a:lstStyle/>
                    <a:p>
                      <a:pPr algn="ctr"/>
                      <a:r>
                        <a:rPr lang="ro-RO" sz="1800"/>
                        <a:t>6</a:t>
                      </a:r>
                      <a:endParaRPr lang="en-US" sz="1800"/>
                    </a:p>
                  </a:txBody>
                  <a:tcPr marT="45719" marB="45719" anchor="ctr"/>
                </a:tc>
                <a:tc>
                  <a:txBody>
                    <a:bodyPr/>
                    <a:lstStyle/>
                    <a:p>
                      <a:pPr algn="ctr"/>
                      <a:r>
                        <a:rPr lang="ro-RO" sz="1800">
                          <a:latin typeface="Times New Roman"/>
                          <a:ea typeface="Times New Roman"/>
                        </a:rPr>
                        <a:t>Hg (Mercur)</a:t>
                      </a: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tc>
                  <a:txBody>
                    <a:bodyPr/>
                    <a:lstStyle/>
                    <a:p>
                      <a:pPr algn="ctr"/>
                      <a:endParaRPr lang="en-US" sz="1800"/>
                    </a:p>
                  </a:txBody>
                  <a:tcPr marT="45719" marB="45719"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fld id="{D35B515B-0E66-4BCE-891D-31D62CD85152}" type="datetime1">
              <a:rPr lang="en-US" smtClean="0"/>
              <a:t>10/14/2020</a:t>
            </a:fld>
            <a:endParaRPr lang="en-US"/>
          </a:p>
        </p:txBody>
      </p:sp>
    </p:spTree>
    <p:extLst>
      <p:ext uri="{BB962C8B-B14F-4D97-AF65-F5344CB8AC3E}">
        <p14:creationId xmlns:p14="http://schemas.microsoft.com/office/powerpoint/2010/main" val="2766734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34818" name="Content Placeholder 2"/>
          <p:cNvSpPr>
            <a:spLocks noGrp="1"/>
          </p:cNvSpPr>
          <p:nvPr>
            <p:ph idx="1"/>
          </p:nvPr>
        </p:nvSpPr>
        <p:spPr/>
        <p:txBody>
          <a:bodyPr/>
          <a:lstStyle/>
          <a:p>
            <a:pPr eaLnBrk="1" hangingPunct="1">
              <a:lnSpc>
                <a:spcPct val="90000"/>
              </a:lnSpc>
              <a:buFontTx/>
              <a:buNone/>
            </a:pPr>
            <a:r>
              <a:rPr lang="ro-RO" b="1">
                <a:solidFill>
                  <a:srgbClr val="0070C0"/>
                </a:solidFill>
              </a:rPr>
              <a:t>Semiconductorul intrinsec</a:t>
            </a:r>
          </a:p>
          <a:p>
            <a:pPr eaLnBrk="1" hangingPunct="1">
              <a:lnSpc>
                <a:spcPct val="90000"/>
              </a:lnSpc>
            </a:pPr>
            <a:r>
              <a:rPr lang="ro-RO" sz="2600"/>
              <a:t>este semiconductorul pur din punct de vedere chimic, format numai din atomi de siliciu;</a:t>
            </a:r>
          </a:p>
          <a:p>
            <a:pPr eaLnBrk="1" hangingPunct="1">
              <a:lnSpc>
                <a:spcPct val="90000"/>
              </a:lnSpc>
            </a:pPr>
            <a:r>
              <a:rPr lang="ro-RO" sz="2600"/>
              <a:t>proprietăţile conductoare sunt determinate de semiconductorul însuşi</a:t>
            </a:r>
            <a:r>
              <a:rPr lang="en-US" sz="2600"/>
              <a:t> de </a:t>
            </a:r>
            <a:r>
              <a:rPr lang="en-US" sz="2600" err="1"/>
              <a:t>unde</a:t>
            </a:r>
            <a:r>
              <a:rPr lang="en-US" sz="2600"/>
              <a:t> </a:t>
            </a:r>
            <a:r>
              <a:rPr lang="ro-RO" sz="2600"/>
              <a:t>și atributul de </a:t>
            </a:r>
            <a:r>
              <a:rPr lang="en-US" sz="2600"/>
              <a:t>“</a:t>
            </a:r>
            <a:r>
              <a:rPr lang="ro-RO" sz="2600"/>
              <a:t>intrinsec</a:t>
            </a:r>
            <a:r>
              <a:rPr lang="en-US" sz="2600"/>
              <a:t>”</a:t>
            </a:r>
            <a:r>
              <a:rPr lang="ro-RO" sz="2600"/>
              <a:t>;</a:t>
            </a:r>
          </a:p>
          <a:p>
            <a:pPr eaLnBrk="1" hangingPunct="1">
              <a:lnSpc>
                <a:spcPct val="90000"/>
              </a:lnSpc>
            </a:pPr>
            <a:r>
              <a:rPr lang="ro-RO" sz="2600"/>
              <a:t>ori de câte ori se formează un electron apare şi un gol, numărul electronilor fiind egal cu cel al golurilor</a:t>
            </a:r>
            <a:r>
              <a:rPr lang="en-US" sz="2600"/>
              <a:t>.</a:t>
            </a:r>
            <a:endParaRPr lang="ro-RO" sz="2600"/>
          </a:p>
          <a:p>
            <a:pPr eaLnBrk="1" hangingPunct="1">
              <a:lnSpc>
                <a:spcPct val="90000"/>
              </a:lnSpc>
            </a:pPr>
            <a:r>
              <a:rPr lang="en-US" sz="2600" err="1"/>
              <a:t>fenomenul</a:t>
            </a:r>
            <a:r>
              <a:rPr lang="en-US" sz="2600"/>
              <a:t> de </a:t>
            </a:r>
            <a:r>
              <a:rPr lang="en-US" sz="2600" err="1"/>
              <a:t>formare</a:t>
            </a:r>
            <a:r>
              <a:rPr lang="en-US" sz="2600"/>
              <a:t> a </a:t>
            </a:r>
            <a:r>
              <a:rPr lang="en-US" sz="2600" err="1"/>
              <a:t>perechilor</a:t>
            </a:r>
            <a:r>
              <a:rPr lang="en-US" sz="2600"/>
              <a:t> electron-</a:t>
            </a:r>
            <a:r>
              <a:rPr lang="en-US" sz="2600" err="1"/>
              <a:t>gol</a:t>
            </a:r>
            <a:r>
              <a:rPr lang="en-US" sz="2600"/>
              <a:t> se </a:t>
            </a:r>
            <a:r>
              <a:rPr lang="ro-RO" sz="2600"/>
              <a:t>numeşte </a:t>
            </a:r>
            <a:r>
              <a:rPr lang="ro-RO" sz="2600" b="1">
                <a:solidFill>
                  <a:srgbClr val="0070C0"/>
                </a:solidFill>
                <a:effectLst>
                  <a:outerShdw blurRad="38100" dist="38100" dir="2700000" algn="tl">
                    <a:srgbClr val="C0C0C0"/>
                  </a:outerShdw>
                </a:effectLst>
              </a:rPr>
              <a:t>GENERARE</a:t>
            </a:r>
            <a:r>
              <a:rPr lang="ro-RO" sz="2600"/>
              <a:t>.</a:t>
            </a:r>
          </a:p>
        </p:txBody>
      </p:sp>
      <p:sp>
        <p:nvSpPr>
          <p:cNvPr id="3482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482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7B9DDC5-8E88-4BEB-89EE-CF73A165630C}" type="slidenum">
              <a:rPr lang="en-US" smtClean="0"/>
              <a:pPr>
                <a:defRPr/>
              </a:pPr>
              <a:t>53</a:t>
            </a:fld>
            <a:endParaRPr lang="en-US"/>
          </a:p>
        </p:txBody>
      </p:sp>
      <p:sp>
        <p:nvSpPr>
          <p:cNvPr id="2" name="Date Placeholder 1"/>
          <p:cNvSpPr>
            <a:spLocks noGrp="1"/>
          </p:cNvSpPr>
          <p:nvPr>
            <p:ph type="dt" sz="half" idx="10"/>
          </p:nvPr>
        </p:nvSpPr>
        <p:spPr/>
        <p:txBody>
          <a:bodyPr/>
          <a:lstStyle/>
          <a:p>
            <a:pPr>
              <a:defRPr/>
            </a:pPr>
            <a:fld id="{0431B535-D7E2-4E2B-9462-1EA9F8CAC393}" type="datetime1">
              <a:rPr lang="en-US" smtClean="0"/>
              <a:t>10/14/2020</a:t>
            </a:fld>
            <a:endParaRPr lang="en-US"/>
          </a:p>
        </p:txBody>
      </p:sp>
    </p:spTree>
    <p:extLst>
      <p:ext uri="{BB962C8B-B14F-4D97-AF65-F5344CB8AC3E}">
        <p14:creationId xmlns:p14="http://schemas.microsoft.com/office/powerpoint/2010/main" val="750866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12291" name="Content Placeholder 1"/>
          <p:cNvSpPr>
            <a:spLocks noGrp="1"/>
          </p:cNvSpPr>
          <p:nvPr>
            <p:ph idx="1"/>
          </p:nvPr>
        </p:nvSpPr>
        <p:spPr/>
        <p:txBody>
          <a:bodyPr/>
          <a:lstStyle/>
          <a:p>
            <a:pPr eaLnBrk="1" hangingPunct="1"/>
            <a:r>
              <a:rPr lang="en-US"/>
              <a:t>La </a:t>
            </a:r>
            <a:r>
              <a:rPr lang="en-US" err="1"/>
              <a:t>temperatura</a:t>
            </a:r>
            <a:r>
              <a:rPr lang="en-US"/>
              <a:t> </a:t>
            </a:r>
            <a:r>
              <a:rPr lang="en-US" err="1"/>
              <a:t>camerei</a:t>
            </a:r>
            <a:r>
              <a:rPr lang="en-US"/>
              <a:t> </a:t>
            </a:r>
            <a:r>
              <a:rPr lang="ro-RO"/>
              <a:t>(27°C) numărul de purtători de sarcină pe unitatea de volum este mult mai mic decât la metale (</a:t>
            </a:r>
            <a:r>
              <a:rPr lang="ro-RO" sz="2000"/>
              <a:t>10</a:t>
            </a:r>
            <a:r>
              <a:rPr lang="ro-RO" sz="2000" baseline="30000"/>
              <a:t>28</a:t>
            </a:r>
            <a:r>
              <a:rPr lang="ro-RO" sz="2000"/>
              <a:t> electroni/cm</a:t>
            </a:r>
            <a:r>
              <a:rPr lang="ro-RO" sz="2000" baseline="30000"/>
              <a:t>3</a:t>
            </a:r>
            <a:r>
              <a:rPr lang="ro-RO"/>
              <a:t>)</a:t>
            </a:r>
          </a:p>
          <a:p>
            <a:pPr eaLnBrk="1" hangingPunct="1"/>
            <a:r>
              <a:rPr lang="ro-RO"/>
              <a:t>La un semiconductor intrinsec din Si, concentraţia intrinsecă este:</a:t>
            </a:r>
          </a:p>
          <a:p>
            <a:pPr eaLnBrk="1" hangingPunct="1"/>
            <a:endParaRPr lang="ro-RO"/>
          </a:p>
          <a:p>
            <a:pPr eaLnBrk="1" hangingPunct="1"/>
            <a:endParaRPr lang="ro-RO"/>
          </a:p>
          <a:p>
            <a:pPr eaLnBrk="1" hangingPunct="1">
              <a:buFont typeface="Wingdings 3" pitchFamily="18" charset="2"/>
              <a:buNone/>
            </a:pPr>
            <a:r>
              <a:rPr lang="ro-RO" sz="2000"/>
              <a:t>unde</a:t>
            </a:r>
          </a:p>
          <a:p>
            <a:pPr eaLnBrk="1" hangingPunct="1">
              <a:buFont typeface="Wingdings 3" pitchFamily="18" charset="2"/>
              <a:buNone/>
            </a:pPr>
            <a:r>
              <a:rPr lang="ro-RO" sz="2000"/>
              <a:t>	n</a:t>
            </a:r>
            <a:r>
              <a:rPr lang="ro-RO" sz="2000" baseline="-25000"/>
              <a:t>0</a:t>
            </a:r>
            <a:r>
              <a:rPr lang="ro-RO" sz="2000"/>
              <a:t>= concentraţia de electroni la echilibru termic;</a:t>
            </a:r>
          </a:p>
          <a:p>
            <a:pPr eaLnBrk="1" hangingPunct="1">
              <a:buFont typeface="Wingdings 3" pitchFamily="18" charset="2"/>
              <a:buNone/>
            </a:pPr>
            <a:r>
              <a:rPr lang="ro-RO" sz="2000"/>
              <a:t>	p</a:t>
            </a:r>
            <a:r>
              <a:rPr lang="ro-RO" sz="2000" baseline="-25000"/>
              <a:t>0</a:t>
            </a:r>
            <a:r>
              <a:rPr lang="ro-RO" sz="2000"/>
              <a:t> = concentraţia de goluri la echilibru termic.</a:t>
            </a:r>
            <a:endParaRPr lang="en-US" sz="2000"/>
          </a:p>
        </p:txBody>
      </p:sp>
      <p:sp>
        <p:nvSpPr>
          <p:cNvPr id="12293"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12294"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05B9981-11ED-4623-810A-68E089354D77}" type="slidenum">
              <a:rPr lang="en-US" smtClean="0"/>
              <a:pPr>
                <a:defRPr/>
              </a:pPr>
              <a:t>54</a:t>
            </a:fld>
            <a:endParaRPr lang="en-US"/>
          </a:p>
        </p:txBody>
      </p:sp>
      <p:graphicFrame>
        <p:nvGraphicFramePr>
          <p:cNvPr id="12290" name="Object 2"/>
          <p:cNvGraphicFramePr>
            <a:graphicFrameLocks noChangeAspect="1"/>
          </p:cNvGraphicFramePr>
          <p:nvPr>
            <p:extLst>
              <p:ext uri="{D42A27DB-BD31-4B8C-83A1-F6EECF244321}">
                <p14:modId xmlns:p14="http://schemas.microsoft.com/office/powerpoint/2010/main" val="3238239028"/>
              </p:ext>
            </p:extLst>
          </p:nvPr>
        </p:nvGraphicFramePr>
        <p:xfrm>
          <a:off x="2209800" y="3518694"/>
          <a:ext cx="7799388" cy="482600"/>
        </p:xfrm>
        <a:graphic>
          <a:graphicData uri="http://schemas.openxmlformats.org/presentationml/2006/ole">
            <mc:AlternateContent xmlns:mc="http://schemas.openxmlformats.org/markup-compatibility/2006">
              <mc:Choice xmlns:v="urn:schemas-microsoft-com:vml" Requires="v">
                <p:oleObj spid="_x0000_s8197" name="Equation" r:id="rId3" imgW="3898800" imgH="241200" progId="Equation.3">
                  <p:embed/>
                </p:oleObj>
              </mc:Choice>
              <mc:Fallback>
                <p:oleObj name="Equation" r:id="rId3" imgW="3898800" imgH="241200" progId="Equation.3">
                  <p:embed/>
                  <p:pic>
                    <p:nvPicPr>
                      <p:cNvPr id="12290" name="Object 2"/>
                      <p:cNvPicPr>
                        <a:picLocks noChangeAspect="1" noChangeArrowheads="1"/>
                      </p:cNvPicPr>
                      <p:nvPr/>
                    </p:nvPicPr>
                    <p:blipFill>
                      <a:blip r:embed="rId4"/>
                      <a:srcRect/>
                      <a:stretch>
                        <a:fillRect/>
                      </a:stretch>
                    </p:blipFill>
                    <p:spPr bwMode="auto">
                      <a:xfrm>
                        <a:off x="2209800" y="3518694"/>
                        <a:ext cx="77993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9B2721D4-0835-4483-8A8C-DD9FA92A6F96}" type="datetime1">
              <a:rPr lang="en-US" smtClean="0"/>
              <a:t>10/14/2020</a:t>
            </a:fld>
            <a:endParaRPr lang="en-US"/>
          </a:p>
        </p:txBody>
      </p:sp>
    </p:spTree>
    <p:extLst>
      <p:ext uri="{BB962C8B-B14F-4D97-AF65-F5344CB8AC3E}">
        <p14:creationId xmlns:p14="http://schemas.microsoft.com/office/powerpoint/2010/main" val="1878875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87041" name="Content Placeholder 2"/>
          <p:cNvSpPr>
            <a:spLocks noGrp="1"/>
          </p:cNvSpPr>
          <p:nvPr>
            <p:ph idx="1"/>
          </p:nvPr>
        </p:nvSpPr>
        <p:spPr/>
        <p:txBody>
          <a:bodyPr/>
          <a:lstStyle/>
          <a:p>
            <a:pPr eaLnBrk="1" hangingPunct="1">
              <a:buFontTx/>
              <a:buNone/>
            </a:pPr>
            <a:r>
              <a:rPr lang="ro-RO" b="1">
                <a:solidFill>
                  <a:srgbClr val="0070C0"/>
                </a:solidFill>
              </a:rPr>
              <a:t>	Mecanismul conducţiei electrice în semiconductoarele intrinseci</a:t>
            </a:r>
          </a:p>
          <a:p>
            <a:pPr eaLnBrk="1" hangingPunct="1"/>
            <a:r>
              <a:rPr lang="ro-RO" sz="2400"/>
              <a:t>Dacă unui semiconductor intrinsec i se aplică un câmp electric (o tensiune continuă între cele două capete</a:t>
            </a:r>
            <a:r>
              <a:rPr lang="en-US" sz="2400"/>
              <a:t> ale semiconductorului</a:t>
            </a:r>
            <a:r>
              <a:rPr lang="ro-RO" sz="2400"/>
              <a:t>, de exemplu), atunci electronii se vor deplasa în sens opus câmpului electric aplicat iar golurile se vor mișca în sensul câmpului electric. </a:t>
            </a:r>
            <a:endParaRPr lang="en-US" sz="2400"/>
          </a:p>
        </p:txBody>
      </p:sp>
      <p:sp>
        <p:nvSpPr>
          <p:cNvPr id="3584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584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177A6BD-39A0-48D5-A395-EA516A9AC5E0}" type="slidenum">
              <a:rPr lang="en-US" smtClean="0"/>
              <a:pPr>
                <a:defRPr/>
              </a:pPr>
              <a:t>55</a:t>
            </a:fld>
            <a:endParaRPr lang="en-US"/>
          </a:p>
        </p:txBody>
      </p:sp>
      <p:pic>
        <p:nvPicPr>
          <p:cNvPr id="870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285" y="3915952"/>
            <a:ext cx="4051429" cy="21161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07C18663-89B1-49A7-A6CF-727966B7EC8D}" type="datetime1">
              <a:rPr lang="en-US" smtClean="0"/>
              <a:t>10/14/2020</a:t>
            </a:fld>
            <a:endParaRPr lang="en-US"/>
          </a:p>
        </p:txBody>
      </p:sp>
    </p:spTree>
    <p:extLst>
      <p:ext uri="{BB962C8B-B14F-4D97-AF65-F5344CB8AC3E}">
        <p14:creationId xmlns:p14="http://schemas.microsoft.com/office/powerpoint/2010/main" val="2897371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13315" name="Content Placeholder 2"/>
          <p:cNvSpPr>
            <a:spLocks noGrp="1"/>
          </p:cNvSpPr>
          <p:nvPr>
            <p:ph idx="1"/>
          </p:nvPr>
        </p:nvSpPr>
        <p:spPr/>
        <p:txBody>
          <a:bodyPr/>
          <a:lstStyle/>
          <a:p>
            <a:pPr eaLnBrk="1" hangingPunct="1">
              <a:lnSpc>
                <a:spcPct val="90000"/>
              </a:lnSpc>
            </a:pPr>
            <a:r>
              <a:rPr lang="ro-RO" b="1">
                <a:solidFill>
                  <a:srgbClr val="0070C0"/>
                </a:solidFill>
              </a:rPr>
              <a:t>Generare</a:t>
            </a:r>
            <a:r>
              <a:rPr lang="en-US" b="1">
                <a:solidFill>
                  <a:srgbClr val="0070C0"/>
                </a:solidFill>
              </a:rPr>
              <a:t>a</a:t>
            </a:r>
            <a:r>
              <a:rPr lang="ro-RO"/>
              <a:t> </a:t>
            </a:r>
            <a:r>
              <a:rPr lang="en-US"/>
              <a:t>reprezinta</a:t>
            </a:r>
            <a:r>
              <a:rPr lang="ro-RO"/>
              <a:t> fenomenul de formare a perechilor electron-gol;</a:t>
            </a:r>
          </a:p>
          <a:p>
            <a:pPr eaLnBrk="1" hangingPunct="1">
              <a:lnSpc>
                <a:spcPct val="90000"/>
              </a:lnSpc>
            </a:pPr>
            <a:r>
              <a:rPr lang="ro-RO" b="1">
                <a:solidFill>
                  <a:srgbClr val="0070C0"/>
                </a:solidFill>
              </a:rPr>
              <a:t>Recombinare</a:t>
            </a:r>
            <a:r>
              <a:rPr lang="en-US" b="1">
                <a:solidFill>
                  <a:srgbClr val="0070C0"/>
                </a:solidFill>
              </a:rPr>
              <a:t>a</a:t>
            </a:r>
            <a:r>
              <a:rPr lang="ro-RO"/>
              <a:t> </a:t>
            </a:r>
            <a:r>
              <a:rPr lang="en-US"/>
              <a:t>este</a:t>
            </a:r>
            <a:r>
              <a:rPr lang="ro-RO"/>
              <a:t> fenomenul invers generării, de refacere a legături</a:t>
            </a:r>
            <a:r>
              <a:rPr lang="en-US"/>
              <a:t>lor</a:t>
            </a:r>
            <a:r>
              <a:rPr lang="ro-RO"/>
              <a:t> covalente rupte.</a:t>
            </a:r>
          </a:p>
          <a:p>
            <a:pPr eaLnBrk="1" hangingPunct="1">
              <a:lnSpc>
                <a:spcPct val="90000"/>
              </a:lnSpc>
              <a:buFontTx/>
              <a:buNone/>
            </a:pPr>
            <a:endParaRPr lang="ro-RO"/>
          </a:p>
        </p:txBody>
      </p:sp>
      <p:sp>
        <p:nvSpPr>
          <p:cNvPr id="13317"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13318"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BEF4073-6A53-4C6C-8370-AD50E596B473}" type="slidenum">
              <a:rPr lang="en-US" smtClean="0"/>
              <a:pPr>
                <a:defRPr/>
              </a:pPr>
              <a:t>56</a:t>
            </a:fld>
            <a:endParaRPr lang="en-US"/>
          </a:p>
        </p:txBody>
      </p:sp>
      <p:graphicFrame>
        <p:nvGraphicFramePr>
          <p:cNvPr id="13314" name="Object 11"/>
          <p:cNvGraphicFramePr>
            <a:graphicFrameLocks noChangeAspect="1"/>
          </p:cNvGraphicFramePr>
          <p:nvPr>
            <p:extLst>
              <p:ext uri="{D42A27DB-BD31-4B8C-83A1-F6EECF244321}">
                <p14:modId xmlns:p14="http://schemas.microsoft.com/office/powerpoint/2010/main" val="3047970088"/>
              </p:ext>
            </p:extLst>
          </p:nvPr>
        </p:nvGraphicFramePr>
        <p:xfrm>
          <a:off x="2895600" y="3772852"/>
          <a:ext cx="6400800" cy="2404111"/>
        </p:xfrm>
        <a:graphic>
          <a:graphicData uri="http://schemas.openxmlformats.org/presentationml/2006/ole">
            <mc:AlternateContent xmlns:mc="http://schemas.openxmlformats.org/markup-compatibility/2006">
              <mc:Choice xmlns:v="urn:schemas-microsoft-com:vml" Requires="v">
                <p:oleObj spid="_x0000_s9221" name="Bitmap Image" r:id="rId3" imgW="7000000" imgH="2629267" progId="PBrush">
                  <p:embed/>
                </p:oleObj>
              </mc:Choice>
              <mc:Fallback>
                <p:oleObj name="Bitmap Image" r:id="rId3" imgW="7000000" imgH="2629267" progId="PBrush">
                  <p:embed/>
                  <p:pic>
                    <p:nvPicPr>
                      <p:cNvPr id="133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72852"/>
                        <a:ext cx="6400800" cy="2404111"/>
                      </a:xfrm>
                      <a:prstGeom prst="rect">
                        <a:avLst/>
                      </a:prstGeom>
                      <a:noFill/>
                      <a:ln>
                        <a:noFill/>
                      </a:ln>
                      <a:effectLst/>
                    </p:spPr>
                  </p:pic>
                </p:oleObj>
              </mc:Fallback>
            </mc:AlternateContent>
          </a:graphicData>
        </a:graphic>
      </p:graphicFrame>
      <p:sp>
        <p:nvSpPr>
          <p:cNvPr id="2" name="Date Placeholder 1"/>
          <p:cNvSpPr>
            <a:spLocks noGrp="1"/>
          </p:cNvSpPr>
          <p:nvPr>
            <p:ph type="dt" sz="half" idx="10"/>
          </p:nvPr>
        </p:nvSpPr>
        <p:spPr/>
        <p:txBody>
          <a:bodyPr/>
          <a:lstStyle/>
          <a:p>
            <a:pPr>
              <a:defRPr/>
            </a:pPr>
            <a:fld id="{8541B37E-2188-474E-B24B-721B5FAC7BF7}" type="datetime1">
              <a:rPr lang="en-US" smtClean="0"/>
              <a:t>10/14/2020</a:t>
            </a:fld>
            <a:endParaRPr lang="en-US"/>
          </a:p>
        </p:txBody>
      </p:sp>
    </p:spTree>
    <p:extLst>
      <p:ext uri="{BB962C8B-B14F-4D97-AF65-F5344CB8AC3E}">
        <p14:creationId xmlns:p14="http://schemas.microsoft.com/office/powerpoint/2010/main" val="1497236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36866" name="Content Placeholder 2"/>
          <p:cNvSpPr>
            <a:spLocks noGrp="1"/>
          </p:cNvSpPr>
          <p:nvPr>
            <p:ph idx="1"/>
          </p:nvPr>
        </p:nvSpPr>
        <p:spPr/>
        <p:txBody>
          <a:bodyPr/>
          <a:lstStyle/>
          <a:p>
            <a:pPr eaLnBrk="1" hangingPunct="1">
              <a:buFontTx/>
              <a:buNone/>
            </a:pPr>
            <a:r>
              <a:rPr lang="ro-RO" b="1">
                <a:solidFill>
                  <a:srgbClr val="0070C0"/>
                </a:solidFill>
              </a:rPr>
              <a:t>Semiconductorul extrinsec</a:t>
            </a:r>
          </a:p>
          <a:p>
            <a:pPr eaLnBrk="1" hangingPunct="1">
              <a:buSzPct val="100000"/>
              <a:buFont typeface="Arial" charset="0"/>
              <a:buChar char="•"/>
            </a:pPr>
            <a:r>
              <a:rPr lang="ro-RO"/>
              <a:t>Se obține prin doparea sau impurificarea siliciului</a:t>
            </a:r>
          </a:p>
          <a:p>
            <a:pPr eaLnBrk="1" hangingPunct="1">
              <a:buSzPct val="100000"/>
              <a:buFont typeface="Arial" charset="0"/>
              <a:buChar char="•"/>
            </a:pPr>
            <a:r>
              <a:rPr lang="ro-RO"/>
              <a:t>Principalele metode de dopare sunt</a:t>
            </a:r>
          </a:p>
          <a:p>
            <a:pPr lvl="1" eaLnBrk="1" hangingPunct="1">
              <a:buSzPct val="100000"/>
              <a:buFont typeface="Arial" charset="0"/>
              <a:buChar char="•"/>
            </a:pPr>
            <a:r>
              <a:rPr lang="en-US" b="1" err="1">
                <a:solidFill>
                  <a:srgbClr val="C00000"/>
                </a:solidFill>
              </a:rPr>
              <a:t>difuzi</a:t>
            </a:r>
            <a:r>
              <a:rPr lang="ro-RO" b="1">
                <a:solidFill>
                  <a:srgbClr val="C00000"/>
                </a:solidFill>
              </a:rPr>
              <a:t>a</a:t>
            </a:r>
            <a:r>
              <a:rPr lang="ro-RO"/>
              <a:t> şi</a:t>
            </a:r>
            <a:r>
              <a:rPr lang="en-US"/>
              <a:t> </a:t>
            </a:r>
            <a:endParaRPr lang="ro-RO"/>
          </a:p>
          <a:p>
            <a:pPr lvl="1" eaLnBrk="1" hangingPunct="1">
              <a:buSzPct val="100000"/>
              <a:buFont typeface="Arial" charset="0"/>
              <a:buChar char="•"/>
            </a:pPr>
            <a:r>
              <a:rPr lang="en-US" b="1" err="1">
                <a:solidFill>
                  <a:srgbClr val="C00000"/>
                </a:solidFill>
              </a:rPr>
              <a:t>implantare</a:t>
            </a:r>
            <a:r>
              <a:rPr lang="ro-RO" b="1">
                <a:solidFill>
                  <a:srgbClr val="C00000"/>
                </a:solidFill>
              </a:rPr>
              <a:t>a</a:t>
            </a:r>
            <a:r>
              <a:rPr lang="en-US" b="1">
                <a:solidFill>
                  <a:srgbClr val="C00000"/>
                </a:solidFill>
              </a:rPr>
              <a:t> de </a:t>
            </a:r>
            <a:r>
              <a:rPr lang="en-US" b="1" err="1">
                <a:solidFill>
                  <a:srgbClr val="C00000"/>
                </a:solidFill>
              </a:rPr>
              <a:t>ioni</a:t>
            </a:r>
            <a:endParaRPr lang="ro-RO">
              <a:solidFill>
                <a:srgbClr val="C00000"/>
              </a:solidFill>
            </a:endParaRPr>
          </a:p>
        </p:txBody>
      </p:sp>
      <p:sp>
        <p:nvSpPr>
          <p:cNvPr id="3686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686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25B4D00-8F96-49E0-A860-7E64E514C52C}" type="slidenum">
              <a:rPr lang="en-US" smtClean="0"/>
              <a:pPr>
                <a:defRPr/>
              </a:pPr>
              <a:t>57</a:t>
            </a:fld>
            <a:endParaRPr lang="en-US"/>
          </a:p>
        </p:txBody>
      </p:sp>
      <p:sp>
        <p:nvSpPr>
          <p:cNvPr id="2" name="Date Placeholder 1"/>
          <p:cNvSpPr>
            <a:spLocks noGrp="1"/>
          </p:cNvSpPr>
          <p:nvPr>
            <p:ph type="dt" sz="half" idx="10"/>
          </p:nvPr>
        </p:nvSpPr>
        <p:spPr/>
        <p:txBody>
          <a:bodyPr/>
          <a:lstStyle/>
          <a:p>
            <a:pPr>
              <a:defRPr/>
            </a:pPr>
            <a:fld id="{8B39B21E-4568-404C-8D85-0EED1FC7387A}" type="datetime1">
              <a:rPr lang="en-US" smtClean="0"/>
              <a:t>10/14/2020</a:t>
            </a:fld>
            <a:endParaRPr lang="en-US"/>
          </a:p>
        </p:txBody>
      </p:sp>
    </p:spTree>
    <p:extLst>
      <p:ext uri="{BB962C8B-B14F-4D97-AF65-F5344CB8AC3E}">
        <p14:creationId xmlns:p14="http://schemas.microsoft.com/office/powerpoint/2010/main" val="3856565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r>
              <a:rPr lang="vi-VN" b="1">
                <a:solidFill>
                  <a:srgbClr val="C00000"/>
                </a:solidFill>
              </a:rPr>
              <a:t>Difuzia</a:t>
            </a:r>
            <a:r>
              <a:rPr lang="vi-VN"/>
              <a:t> reprezintă procesul de pătrundere prin substituţie sau interstiţial a</a:t>
            </a:r>
            <a:r>
              <a:rPr lang="en-US"/>
              <a:t> </a:t>
            </a:r>
            <a:r>
              <a:rPr lang="vi-VN"/>
              <a:t>atomilor de impuritate </a:t>
            </a:r>
            <a:r>
              <a:rPr lang="ro-RO"/>
              <a:t>î</a:t>
            </a:r>
            <a:r>
              <a:rPr lang="vi-VN"/>
              <a:t>n monocristalul semiconductor.</a:t>
            </a:r>
            <a:endParaRPr lang="en-US"/>
          </a:p>
          <a:p>
            <a:r>
              <a:rPr lang="vi-VN"/>
              <a:t>Atomii difuzează din regiunea cu concentraţie mare spre regiunea cu concentraţie mai</a:t>
            </a:r>
            <a:r>
              <a:rPr lang="en-US"/>
              <a:t> r</a:t>
            </a:r>
            <a:r>
              <a:rPr lang="vi-VN"/>
              <a:t>edus</a:t>
            </a:r>
            <a:r>
              <a:rPr lang="ro-RO"/>
              <a:t>ă</a:t>
            </a:r>
            <a:r>
              <a:rPr lang="vi-VN"/>
              <a:t>, la o temperatur</a:t>
            </a:r>
            <a:r>
              <a:rPr lang="ro-RO"/>
              <a:t>ă</a:t>
            </a:r>
            <a:r>
              <a:rPr lang="vi-VN"/>
              <a:t> cuprins</a:t>
            </a:r>
            <a:r>
              <a:rPr lang="ro-RO"/>
              <a:t>ă</a:t>
            </a:r>
            <a:r>
              <a:rPr lang="vi-VN"/>
              <a:t> </a:t>
            </a:r>
            <a:r>
              <a:rPr lang="ro-RO"/>
              <a:t>î</a:t>
            </a:r>
            <a:r>
              <a:rPr lang="vi-VN"/>
              <a:t>ntre 800÷1300ºC, care favorizează procesul de difuzie.</a:t>
            </a:r>
            <a:endParaRPr lang="en-US"/>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58</a:t>
            </a:fld>
            <a:endParaRPr lang="en-US"/>
          </a:p>
        </p:txBody>
      </p:sp>
      <p:sp>
        <p:nvSpPr>
          <p:cNvPr id="4" name="Date Placeholder 3"/>
          <p:cNvSpPr>
            <a:spLocks noGrp="1"/>
          </p:cNvSpPr>
          <p:nvPr>
            <p:ph type="dt" sz="half" idx="10"/>
          </p:nvPr>
        </p:nvSpPr>
        <p:spPr/>
        <p:txBody>
          <a:bodyPr/>
          <a:lstStyle/>
          <a:p>
            <a:pPr>
              <a:defRPr/>
            </a:pPr>
            <a:fld id="{37F63AE5-B32A-4ED6-90E7-02A0E8D994AE}" type="datetime1">
              <a:rPr lang="en-US" smtClean="0"/>
              <a:t>10/14/2020</a:t>
            </a:fld>
            <a:endParaRPr lang="en-US"/>
          </a:p>
        </p:txBody>
      </p:sp>
    </p:spTree>
    <p:extLst>
      <p:ext uri="{BB962C8B-B14F-4D97-AF65-F5344CB8AC3E}">
        <p14:creationId xmlns:p14="http://schemas.microsoft.com/office/powerpoint/2010/main" val="2410645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182880" lvl="1"/>
            <a:r>
              <a:rPr lang="ro-RO" sz="2800" b="1">
                <a:solidFill>
                  <a:srgbClr val="C00000"/>
                </a:solidFill>
              </a:rPr>
              <a:t>Implantarea cu ioni</a:t>
            </a:r>
            <a:r>
              <a:rPr lang="ro-RO" sz="2800"/>
              <a:t> presupune bombardarea suprafeței semiconductorului cu ioni ai unor materiale, accelerați în câmp electric.</a:t>
            </a:r>
            <a:endParaRPr lang="en-US" sz="2800"/>
          </a:p>
          <a:p>
            <a:pPr marL="182880" lvl="1"/>
            <a:r>
              <a:rPr lang="ro-RO" sz="2800"/>
              <a:t>Ionii pătrund în semiconductor și rămân acolo modificând proprietățile fizice, chimice și electrice ale semiconductorului.</a:t>
            </a:r>
          </a:p>
          <a:p>
            <a:endParaRPr lang="en-US"/>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59</a:t>
            </a:fld>
            <a:endParaRPr lang="en-US"/>
          </a:p>
        </p:txBody>
      </p:sp>
      <p:sp>
        <p:nvSpPr>
          <p:cNvPr id="4" name="Date Placeholder 3"/>
          <p:cNvSpPr>
            <a:spLocks noGrp="1"/>
          </p:cNvSpPr>
          <p:nvPr>
            <p:ph type="dt" sz="half" idx="10"/>
          </p:nvPr>
        </p:nvSpPr>
        <p:spPr/>
        <p:txBody>
          <a:bodyPr/>
          <a:lstStyle/>
          <a:p>
            <a:pPr>
              <a:defRPr/>
            </a:pPr>
            <a:fld id="{81220AAC-D97F-4380-9C49-30830874156E}" type="datetime1">
              <a:rPr lang="en-US" smtClean="0"/>
              <a:t>10/14/2020</a:t>
            </a:fld>
            <a:endParaRPr lang="en-US"/>
          </a:p>
        </p:txBody>
      </p:sp>
    </p:spTree>
    <p:extLst>
      <p:ext uri="{BB962C8B-B14F-4D97-AF65-F5344CB8AC3E}">
        <p14:creationId xmlns:p14="http://schemas.microsoft.com/office/powerpoint/2010/main" val="276900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a:br>
            <a:r>
              <a:rPr lang="ro-RO" sz="3100"/>
              <a:t>Rezistorul</a:t>
            </a:r>
            <a:endParaRPr lang="en-US" sz="3100"/>
          </a:p>
        </p:txBody>
      </p:sp>
      <p:sp>
        <p:nvSpPr>
          <p:cNvPr id="25602" name="Content Placeholder 1"/>
          <p:cNvSpPr>
            <a:spLocks noGrp="1"/>
          </p:cNvSpPr>
          <p:nvPr>
            <p:ph idx="1"/>
          </p:nvPr>
        </p:nvSpPr>
        <p:spPr/>
        <p:txBody>
          <a:bodyPr/>
          <a:lstStyle/>
          <a:p>
            <a:pPr eaLnBrk="1" hangingPunct="1"/>
            <a:r>
              <a:rPr lang="ro-RO"/>
              <a:t>Tipuri de rezistoare:</a:t>
            </a:r>
          </a:p>
          <a:p>
            <a:pPr lvl="1" eaLnBrk="1" hangingPunct="1">
              <a:buFont typeface="Verdana" pitchFamily="34" charset="0"/>
              <a:buNone/>
            </a:pPr>
            <a:r>
              <a:rPr lang="ro-RO"/>
              <a:t>      </a:t>
            </a:r>
            <a:r>
              <a:rPr lang="ro-RO" u="sng"/>
              <a:t>fixe</a:t>
            </a:r>
            <a:r>
              <a:rPr lang="ro-RO"/>
              <a:t>                                             </a:t>
            </a:r>
            <a:r>
              <a:rPr lang="ro-RO" u="sng"/>
              <a:t>variabile</a:t>
            </a:r>
          </a:p>
          <a:p>
            <a:pPr lvl="1" eaLnBrk="1" hangingPunct="1">
              <a:buFont typeface="Verdana" pitchFamily="34" charset="0"/>
              <a:buNone/>
            </a:pPr>
            <a:endParaRPr lang="ro-RO" u="sng"/>
          </a:p>
          <a:p>
            <a:pPr lvl="1" eaLnBrk="1" hangingPunct="1">
              <a:buFont typeface="Verdana" pitchFamily="34" charset="0"/>
              <a:buNone/>
            </a:pPr>
            <a:endParaRPr lang="ro-RO" u="sng"/>
          </a:p>
          <a:p>
            <a:pPr lvl="1" eaLnBrk="1" hangingPunct="1">
              <a:buFont typeface="Verdana" pitchFamily="34" charset="0"/>
              <a:buNone/>
            </a:pPr>
            <a:endParaRPr lang="ro-RO" u="sng"/>
          </a:p>
          <a:p>
            <a:pPr lvl="1" eaLnBrk="1" hangingPunct="1">
              <a:buFont typeface="Verdana" pitchFamily="34" charset="0"/>
              <a:buNone/>
            </a:pPr>
            <a:endParaRPr lang="ro-RO" u="sng"/>
          </a:p>
          <a:p>
            <a:pPr lvl="1" eaLnBrk="1" hangingPunct="1">
              <a:buFont typeface="Verdana" pitchFamily="34" charset="0"/>
              <a:buNone/>
            </a:pPr>
            <a:r>
              <a:rPr lang="ro-RO" u="sng"/>
              <a:t>	</a:t>
            </a:r>
            <a:r>
              <a:rPr lang="ro-RO"/>
              <a:t>						</a:t>
            </a:r>
            <a:r>
              <a:rPr lang="ro-RO" u="sng"/>
              <a:t>semivariabile</a:t>
            </a:r>
            <a:r>
              <a:rPr lang="ro-RO"/>
              <a:t>						</a:t>
            </a:r>
            <a:endParaRPr lang="en-US"/>
          </a:p>
        </p:txBody>
      </p:sp>
      <p:sp>
        <p:nvSpPr>
          <p:cNvPr id="2560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041F3C5-BF19-4461-9644-6883FA4EB9F9}" type="datetime1">
              <a:rPr lang="en-US" smtClean="0"/>
              <a:t>10/14/2020</a:t>
            </a:fld>
            <a:endParaRPr lang="en-US"/>
          </a:p>
        </p:txBody>
      </p:sp>
      <p:sp>
        <p:nvSpPr>
          <p:cNvPr id="256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560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576EEE2-CA31-4534-9947-0BFC769A31B1}" type="slidenum">
              <a:rPr lang="en-US" smtClean="0"/>
              <a:pPr>
                <a:defRPr/>
              </a:pPr>
              <a:t>6</a:t>
            </a:fld>
            <a:endParaRPr lang="en-US"/>
          </a:p>
        </p:txBody>
      </p:sp>
      <p:pic>
        <p:nvPicPr>
          <p:cNvPr id="25607" name="Picture 83"/>
          <p:cNvPicPr>
            <a:picLocks noChangeAspect="1" noChangeArrowheads="1"/>
          </p:cNvPicPr>
          <p:nvPr/>
        </p:nvPicPr>
        <p:blipFill>
          <a:blip r:embed="rId2" cstate="print"/>
          <a:srcRect/>
          <a:stretch>
            <a:fillRect/>
          </a:stretch>
        </p:blipFill>
        <p:spPr bwMode="auto">
          <a:xfrm>
            <a:off x="3505201" y="2590801"/>
            <a:ext cx="441325" cy="441325"/>
          </a:xfrm>
          <a:prstGeom prst="rect">
            <a:avLst/>
          </a:prstGeom>
          <a:noFill/>
          <a:ln w="9525">
            <a:noFill/>
            <a:miter lim="800000"/>
            <a:headEnd/>
            <a:tailEnd/>
          </a:ln>
        </p:spPr>
      </p:pic>
      <p:pic>
        <p:nvPicPr>
          <p:cNvPr id="25608" name="Picture 89"/>
          <p:cNvPicPr>
            <a:picLocks noChangeAspect="1" noChangeArrowheads="1"/>
          </p:cNvPicPr>
          <p:nvPr/>
        </p:nvPicPr>
        <p:blipFill>
          <a:blip r:embed="rId3" cstate="print"/>
          <a:srcRect/>
          <a:stretch>
            <a:fillRect/>
          </a:stretch>
        </p:blipFill>
        <p:spPr bwMode="auto">
          <a:xfrm>
            <a:off x="1905000" y="3276601"/>
            <a:ext cx="1752600" cy="1279525"/>
          </a:xfrm>
          <a:prstGeom prst="rect">
            <a:avLst/>
          </a:prstGeom>
          <a:noFill/>
          <a:ln w="9525">
            <a:noFill/>
            <a:miter lim="800000"/>
            <a:headEnd/>
            <a:tailEnd/>
          </a:ln>
        </p:spPr>
      </p:pic>
      <p:pic>
        <p:nvPicPr>
          <p:cNvPr id="25609" name="Picture 90"/>
          <p:cNvPicPr>
            <a:picLocks noChangeAspect="1" noChangeArrowheads="1"/>
          </p:cNvPicPr>
          <p:nvPr/>
        </p:nvPicPr>
        <p:blipFill>
          <a:blip r:embed="rId4" cstate="print"/>
          <a:srcRect/>
          <a:stretch>
            <a:fillRect/>
          </a:stretch>
        </p:blipFill>
        <p:spPr bwMode="auto">
          <a:xfrm>
            <a:off x="3200400" y="4648200"/>
            <a:ext cx="2209800" cy="1219200"/>
          </a:xfrm>
          <a:prstGeom prst="rect">
            <a:avLst/>
          </a:prstGeom>
          <a:noFill/>
          <a:ln w="9525">
            <a:noFill/>
            <a:miter lim="800000"/>
            <a:headEnd/>
            <a:tailEnd/>
          </a:ln>
        </p:spPr>
      </p:pic>
      <p:pic>
        <p:nvPicPr>
          <p:cNvPr id="25610" name="Picture 93"/>
          <p:cNvPicPr>
            <a:picLocks noChangeAspect="1" noChangeArrowheads="1"/>
          </p:cNvPicPr>
          <p:nvPr/>
        </p:nvPicPr>
        <p:blipFill>
          <a:blip r:embed="rId5" cstate="print"/>
          <a:srcRect/>
          <a:stretch>
            <a:fillRect/>
          </a:stretch>
        </p:blipFill>
        <p:spPr bwMode="auto">
          <a:xfrm>
            <a:off x="6248400" y="2590801"/>
            <a:ext cx="1797050" cy="1127125"/>
          </a:xfrm>
          <a:prstGeom prst="rect">
            <a:avLst/>
          </a:prstGeom>
          <a:noFill/>
          <a:ln w="9525">
            <a:noFill/>
            <a:miter lim="800000"/>
            <a:headEnd/>
            <a:tailEnd/>
          </a:ln>
        </p:spPr>
      </p:pic>
      <p:pic>
        <p:nvPicPr>
          <p:cNvPr id="25611" name="Picture 102"/>
          <p:cNvPicPr>
            <a:picLocks noChangeAspect="1" noChangeArrowheads="1"/>
          </p:cNvPicPr>
          <p:nvPr/>
        </p:nvPicPr>
        <p:blipFill>
          <a:blip r:embed="rId6" cstate="print"/>
          <a:srcRect/>
          <a:stretch>
            <a:fillRect/>
          </a:stretch>
        </p:blipFill>
        <p:spPr bwMode="auto">
          <a:xfrm>
            <a:off x="8534400" y="2362201"/>
            <a:ext cx="1963738" cy="1558925"/>
          </a:xfrm>
          <a:prstGeom prst="rect">
            <a:avLst/>
          </a:prstGeom>
          <a:noFill/>
          <a:ln w="9525">
            <a:noFill/>
            <a:miter lim="800000"/>
            <a:headEnd/>
            <a:tailEnd/>
          </a:ln>
        </p:spPr>
      </p:pic>
      <p:pic>
        <p:nvPicPr>
          <p:cNvPr id="25612" name="Picture 96"/>
          <p:cNvPicPr>
            <a:picLocks noChangeAspect="1" noChangeArrowheads="1"/>
          </p:cNvPicPr>
          <p:nvPr/>
        </p:nvPicPr>
        <p:blipFill>
          <a:blip r:embed="rId7" cstate="print"/>
          <a:srcRect/>
          <a:stretch>
            <a:fillRect/>
          </a:stretch>
        </p:blipFill>
        <p:spPr bwMode="auto">
          <a:xfrm>
            <a:off x="6324600" y="4800600"/>
            <a:ext cx="965200" cy="985838"/>
          </a:xfrm>
          <a:prstGeom prst="rect">
            <a:avLst/>
          </a:prstGeom>
          <a:noFill/>
          <a:ln w="9525">
            <a:noFill/>
            <a:miter lim="800000"/>
            <a:headEnd/>
            <a:tailEnd/>
          </a:ln>
        </p:spPr>
      </p:pic>
      <p:pic>
        <p:nvPicPr>
          <p:cNvPr id="25613" name="Picture 99"/>
          <p:cNvPicPr>
            <a:picLocks noChangeAspect="1" noChangeArrowheads="1"/>
          </p:cNvPicPr>
          <p:nvPr/>
        </p:nvPicPr>
        <p:blipFill>
          <a:blip r:embed="rId8" cstate="print"/>
          <a:srcRect/>
          <a:stretch>
            <a:fillRect/>
          </a:stretch>
        </p:blipFill>
        <p:spPr bwMode="auto">
          <a:xfrm>
            <a:off x="7924801" y="4419600"/>
            <a:ext cx="2466975" cy="1847850"/>
          </a:xfrm>
          <a:prstGeom prst="rect">
            <a:avLst/>
          </a:prstGeom>
          <a:noFill/>
          <a:ln w="9525">
            <a:noFill/>
            <a:miter lim="800000"/>
            <a:headEnd/>
            <a:tailEnd/>
          </a:ln>
        </p:spPr>
      </p:pic>
    </p:spTree>
    <p:extLst>
      <p:ext uri="{BB962C8B-B14F-4D97-AF65-F5344CB8AC3E}">
        <p14:creationId xmlns:p14="http://schemas.microsoft.com/office/powerpoint/2010/main" val="422037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2" name="Content Placeholder 1"/>
          <p:cNvSpPr>
            <a:spLocks noGrp="1"/>
          </p:cNvSpPr>
          <p:nvPr>
            <p:ph idx="1"/>
          </p:nvPr>
        </p:nvSpPr>
        <p:spPr/>
        <p:txBody>
          <a:bodyPr/>
          <a:lstStyle/>
          <a:p>
            <a:pPr marL="109537" indent="0">
              <a:buSzPct val="100000"/>
              <a:buNone/>
            </a:pPr>
            <a:r>
              <a:rPr lang="ro-RO" b="1">
                <a:solidFill>
                  <a:srgbClr val="0070C0"/>
                </a:solidFill>
              </a:rPr>
              <a:t>Tipuri de semiconductoare extrinseci</a:t>
            </a:r>
          </a:p>
          <a:p>
            <a:pPr lvl="1" eaLnBrk="1" hangingPunct="1">
              <a:buFont typeface="Arial" panose="020B0604020202020204" pitchFamily="34" charset="0"/>
              <a:buChar char="•"/>
            </a:pPr>
            <a:r>
              <a:rPr lang="ro-RO" b="1">
                <a:solidFill>
                  <a:srgbClr val="0070C0"/>
                </a:solidFill>
              </a:rPr>
              <a:t>Semiconductorul de tip n </a:t>
            </a:r>
            <a:r>
              <a:rPr lang="ro-RO"/>
              <a:t>se obține prin impurificare cu atomi pentavalenți</a:t>
            </a:r>
            <a:r>
              <a:rPr lang="en-US"/>
              <a:t>:</a:t>
            </a:r>
            <a:r>
              <a:rPr lang="ro-RO"/>
              <a:t> </a:t>
            </a:r>
            <a:r>
              <a:rPr lang="en-US"/>
              <a:t>azot (N),</a:t>
            </a:r>
            <a:r>
              <a:rPr lang="ro-RO"/>
              <a:t> fosfor</a:t>
            </a:r>
            <a:r>
              <a:rPr lang="en-US"/>
              <a:t> (P)</a:t>
            </a:r>
            <a:r>
              <a:rPr lang="ro-RO"/>
              <a:t>, arsen</a:t>
            </a:r>
            <a:r>
              <a:rPr lang="en-US"/>
              <a:t> (As)</a:t>
            </a:r>
            <a:r>
              <a:rPr lang="ro-RO"/>
              <a:t>, </a:t>
            </a:r>
            <a:r>
              <a:rPr lang="en-US"/>
              <a:t>stibiu (Sb</a:t>
            </a:r>
            <a:r>
              <a:rPr lang="ro-RO"/>
              <a:t>)</a:t>
            </a:r>
            <a:r>
              <a:rPr lang="en-US"/>
              <a:t>.</a:t>
            </a:r>
            <a:endParaRPr lang="ro-RO"/>
          </a:p>
          <a:p>
            <a:pPr lvl="1" eaLnBrk="1" hangingPunct="1">
              <a:buFont typeface="Arial" panose="020B0604020202020204" pitchFamily="34" charset="0"/>
              <a:buChar char="•"/>
            </a:pPr>
            <a:r>
              <a:rPr lang="ro-RO" b="1">
                <a:solidFill>
                  <a:srgbClr val="FF0000"/>
                </a:solidFill>
              </a:rPr>
              <a:t>Semiconductorul de tip p </a:t>
            </a:r>
            <a:r>
              <a:rPr lang="ro-RO"/>
              <a:t>se obține prin impurificare cu atomi trivalenți</a:t>
            </a:r>
            <a:r>
              <a:rPr lang="en-US"/>
              <a:t>:</a:t>
            </a:r>
            <a:r>
              <a:rPr lang="ro-RO"/>
              <a:t> </a:t>
            </a:r>
            <a:r>
              <a:rPr lang="en-US"/>
              <a:t>bor </a:t>
            </a:r>
            <a:r>
              <a:rPr lang="ro-RO"/>
              <a:t>(</a:t>
            </a:r>
            <a:r>
              <a:rPr lang="en-US"/>
              <a:t>B), </a:t>
            </a:r>
            <a:r>
              <a:rPr lang="ro-RO"/>
              <a:t>aluminiu</a:t>
            </a:r>
            <a:r>
              <a:rPr lang="en-US"/>
              <a:t> (Al), </a:t>
            </a:r>
            <a:r>
              <a:rPr lang="ro-RO"/>
              <a:t>galiu</a:t>
            </a:r>
            <a:r>
              <a:rPr lang="en-US"/>
              <a:t> (Ga), </a:t>
            </a:r>
            <a:r>
              <a:rPr lang="ro-RO"/>
              <a:t>indiu</a:t>
            </a:r>
            <a:r>
              <a:rPr lang="en-US"/>
              <a:t> (In).</a:t>
            </a:r>
            <a:endParaRPr lang="ro-RO"/>
          </a:p>
        </p:txBody>
      </p:sp>
      <p:sp>
        <p:nvSpPr>
          <p:cNvPr id="5" name="Footer Placeholder 4"/>
          <p:cNvSpPr>
            <a:spLocks noGrp="1"/>
          </p:cNvSpPr>
          <p:nvPr>
            <p:ph type="ftr" sz="quarter" idx="11"/>
          </p:nvPr>
        </p:nvSpPr>
        <p:spPr/>
        <p:txBody>
          <a:bodyPr/>
          <a:lstStyle/>
          <a:p>
            <a:pPr>
              <a:defRPr/>
            </a:pPr>
            <a:r>
              <a:rPr lang="it-IT"/>
              <a:t>Modele SPICE-Anexe</a:t>
            </a:r>
            <a:endParaRPr lang="en-US"/>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60</a:t>
            </a:fld>
            <a:endParaRPr lang="en-US"/>
          </a:p>
        </p:txBody>
      </p:sp>
      <p:sp>
        <p:nvSpPr>
          <p:cNvPr id="4" name="Date Placeholder 3"/>
          <p:cNvSpPr>
            <a:spLocks noGrp="1"/>
          </p:cNvSpPr>
          <p:nvPr>
            <p:ph type="dt" sz="half" idx="10"/>
          </p:nvPr>
        </p:nvSpPr>
        <p:spPr/>
        <p:txBody>
          <a:bodyPr/>
          <a:lstStyle/>
          <a:p>
            <a:pPr>
              <a:defRPr/>
            </a:pPr>
            <a:fld id="{1E5FCCE8-5C45-4C5D-A420-FD68C8B324CD}" type="datetime1">
              <a:rPr lang="en-US" smtClean="0"/>
              <a:t>10/14/2020</a:t>
            </a:fld>
            <a:endParaRPr lang="en-US"/>
          </a:p>
        </p:txBody>
      </p:sp>
    </p:spTree>
    <p:extLst>
      <p:ext uri="{BB962C8B-B14F-4D97-AF65-F5344CB8AC3E}">
        <p14:creationId xmlns:p14="http://schemas.microsoft.com/office/powerpoint/2010/main" val="1810392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37890" name="Content Placeholder 2"/>
          <p:cNvSpPr>
            <a:spLocks noGrp="1"/>
          </p:cNvSpPr>
          <p:nvPr>
            <p:ph idx="1"/>
          </p:nvPr>
        </p:nvSpPr>
        <p:spPr/>
        <p:txBody>
          <a:bodyPr/>
          <a:lstStyle/>
          <a:p>
            <a:pPr eaLnBrk="1" hangingPunct="1">
              <a:buFontTx/>
              <a:buNone/>
            </a:pPr>
            <a:r>
              <a:rPr lang="ro-RO" b="1">
                <a:solidFill>
                  <a:srgbClr val="0070C0"/>
                </a:solidFill>
              </a:rPr>
              <a:t>Semiconductorul de tip n </a:t>
            </a:r>
          </a:p>
          <a:p>
            <a:pPr eaLnBrk="1" hangingPunct="1"/>
            <a:r>
              <a:rPr lang="ro-RO"/>
              <a:t>prin plecarea celui de al 5-lea electron, atomul de impuritate (donor) se transformă în </a:t>
            </a:r>
            <a:r>
              <a:rPr lang="ro-RO" b="1">
                <a:solidFill>
                  <a:srgbClr val="FF0000"/>
                </a:solidFill>
              </a:rPr>
              <a:t>ion pozitiv</a:t>
            </a:r>
            <a:r>
              <a:rPr lang="ro-RO"/>
              <a:t>;</a:t>
            </a:r>
          </a:p>
          <a:p>
            <a:pPr eaLnBrk="1" hangingPunct="1"/>
            <a:r>
              <a:rPr lang="ro-RO"/>
              <a:t>electronii de conducţie (datoraţi atomilor de impuritate) sunt în număr mare şi se numesc </a:t>
            </a:r>
            <a:r>
              <a:rPr lang="ro-RO" u="sng"/>
              <a:t>purtători de sarcină majoritari</a:t>
            </a:r>
            <a:r>
              <a:rPr lang="ro-RO"/>
              <a:t>;</a:t>
            </a:r>
          </a:p>
          <a:p>
            <a:pPr eaLnBrk="1" hangingPunct="1"/>
            <a:r>
              <a:rPr lang="ro-RO"/>
              <a:t>golurile formate prin generarea de perechi electron-gol sunt în număr mic şi se numesc </a:t>
            </a:r>
            <a:r>
              <a:rPr lang="ro-RO" u="sng"/>
              <a:t>purtători de sarcină minoritari</a:t>
            </a:r>
            <a:r>
              <a:rPr lang="ro-RO"/>
              <a:t>;</a:t>
            </a:r>
            <a:endParaRPr lang="en-US"/>
          </a:p>
        </p:txBody>
      </p:sp>
      <p:sp>
        <p:nvSpPr>
          <p:cNvPr id="3789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789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CBCAEC6-A080-41A9-8160-A0851A60B2E5}" type="slidenum">
              <a:rPr lang="en-US" smtClean="0"/>
              <a:pPr>
                <a:defRPr/>
              </a:pPr>
              <a:t>61</a:t>
            </a:fld>
            <a:endParaRPr lang="en-US"/>
          </a:p>
        </p:txBody>
      </p:sp>
      <p:sp>
        <p:nvSpPr>
          <p:cNvPr id="2" name="Date Placeholder 1"/>
          <p:cNvSpPr>
            <a:spLocks noGrp="1"/>
          </p:cNvSpPr>
          <p:nvPr>
            <p:ph type="dt" sz="half" idx="10"/>
          </p:nvPr>
        </p:nvSpPr>
        <p:spPr/>
        <p:txBody>
          <a:bodyPr/>
          <a:lstStyle/>
          <a:p>
            <a:pPr>
              <a:defRPr/>
            </a:pPr>
            <a:fld id="{A750BD33-7BA9-4E45-A7B2-13986FD8CC57}" type="datetime1">
              <a:rPr lang="en-US" smtClean="0"/>
              <a:t>10/14/2020</a:t>
            </a:fld>
            <a:endParaRPr lang="en-US"/>
          </a:p>
        </p:txBody>
      </p:sp>
    </p:spTree>
    <p:extLst>
      <p:ext uri="{BB962C8B-B14F-4D97-AF65-F5344CB8AC3E}">
        <p14:creationId xmlns:p14="http://schemas.microsoft.com/office/powerpoint/2010/main" val="861554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a:p>
        </p:txBody>
      </p:sp>
      <p:sp>
        <p:nvSpPr>
          <p:cNvPr id="38914" name="Content Placeholder 2"/>
          <p:cNvSpPr>
            <a:spLocks noGrp="1"/>
          </p:cNvSpPr>
          <p:nvPr>
            <p:ph idx="1"/>
          </p:nvPr>
        </p:nvSpPr>
        <p:spPr/>
        <p:txBody>
          <a:bodyPr>
            <a:normAutofit lnSpcReduction="10000"/>
          </a:bodyPr>
          <a:lstStyle/>
          <a:p>
            <a:pPr marL="109537" indent="0">
              <a:buNone/>
            </a:pPr>
            <a:r>
              <a:rPr lang="ro-RO" b="1">
                <a:solidFill>
                  <a:srgbClr val="0070C0"/>
                </a:solidFill>
              </a:rPr>
              <a:t>Reprezentarea în plan</a:t>
            </a:r>
            <a:endParaRPr lang="ro-RO">
              <a:solidFill>
                <a:srgbClr val="0070C0"/>
              </a:solidFill>
            </a:endParaRPr>
          </a:p>
          <a:p>
            <a:pPr eaLnBrk="1" hangingPunct="1"/>
            <a:endParaRPr lang="ro-RO" sz="1800"/>
          </a:p>
          <a:p>
            <a:pPr eaLnBrk="1" hangingPunct="1"/>
            <a:endParaRPr lang="ro-RO" sz="1800"/>
          </a:p>
          <a:p>
            <a:pPr eaLnBrk="1" hangingPunct="1"/>
            <a:endParaRPr lang="ro-RO" sz="1800"/>
          </a:p>
          <a:p>
            <a:pPr eaLnBrk="1" hangingPunct="1"/>
            <a:endParaRPr lang="ro-RO" sz="1800"/>
          </a:p>
          <a:p>
            <a:pPr eaLnBrk="1" hangingPunct="1"/>
            <a:endParaRPr lang="ro-RO" sz="1800"/>
          </a:p>
          <a:p>
            <a:pPr eaLnBrk="1" hangingPunct="1"/>
            <a:endParaRPr lang="ro-RO"/>
          </a:p>
          <a:p>
            <a:pPr eaLnBrk="1" hangingPunct="1"/>
            <a:r>
              <a:rPr lang="ro-RO" sz="2400"/>
              <a:t>Al cincilea electron al fosforului devine electron liber, fără aport energetic din exterior.</a:t>
            </a:r>
            <a:endParaRPr lang="en-US" sz="2400"/>
          </a:p>
          <a:p>
            <a:pPr eaLnBrk="1" hangingPunct="1"/>
            <a:r>
              <a:rPr lang="en-US" sz="2400" err="1"/>
              <a:t>Prin</a:t>
            </a:r>
            <a:r>
              <a:rPr lang="en-US" sz="2400"/>
              <a:t> </a:t>
            </a:r>
            <a:r>
              <a:rPr lang="en-US" sz="2400" err="1"/>
              <a:t>aplicarea</a:t>
            </a:r>
            <a:r>
              <a:rPr lang="en-US" sz="2400"/>
              <a:t> </a:t>
            </a:r>
            <a:r>
              <a:rPr lang="en-US" sz="2400" err="1"/>
              <a:t>unui</a:t>
            </a:r>
            <a:r>
              <a:rPr lang="en-US" sz="2400"/>
              <a:t> c</a:t>
            </a:r>
            <a:r>
              <a:rPr lang="ro-RO" sz="2400"/>
              <a:t>â</a:t>
            </a:r>
            <a:r>
              <a:rPr lang="en-US" sz="2400" err="1"/>
              <a:t>mp</a:t>
            </a:r>
            <a:r>
              <a:rPr lang="en-US" sz="2400"/>
              <a:t> electric exterior</a:t>
            </a:r>
            <a:r>
              <a:rPr lang="ro-RO" sz="2400"/>
              <a:t>, electronul liber participă la conducția curentului electric.</a:t>
            </a:r>
          </a:p>
        </p:txBody>
      </p:sp>
      <p:sp>
        <p:nvSpPr>
          <p:cNvPr id="3891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891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986519C-D7DA-4AA1-908B-2BD1F7C68092}" type="slidenum">
              <a:rPr lang="en-US" smtClean="0"/>
              <a:pPr>
                <a:defRPr/>
              </a:pPr>
              <a:t>62</a:t>
            </a:fld>
            <a:endParaRPr lang="en-US"/>
          </a:p>
        </p:txBody>
      </p:sp>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5476"/>
            <a:ext cx="33528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fld id="{4FADF933-4E02-4A11-B812-DA5239035B48}" type="datetime1">
              <a:rPr lang="en-US" smtClean="0"/>
              <a:t>10/14/2020</a:t>
            </a:fld>
            <a:endParaRPr lang="en-US"/>
          </a:p>
        </p:txBody>
      </p:sp>
    </p:spTree>
    <p:extLst>
      <p:ext uri="{BB962C8B-B14F-4D97-AF65-F5344CB8AC3E}">
        <p14:creationId xmlns:p14="http://schemas.microsoft.com/office/powerpoint/2010/main" val="384845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39938" name="Content Placeholder 2"/>
          <p:cNvSpPr>
            <a:spLocks noGrp="1"/>
          </p:cNvSpPr>
          <p:nvPr>
            <p:ph idx="1"/>
          </p:nvPr>
        </p:nvSpPr>
        <p:spPr/>
        <p:txBody>
          <a:bodyPr/>
          <a:lstStyle/>
          <a:p>
            <a:pPr eaLnBrk="1" hangingPunct="1">
              <a:buFontTx/>
              <a:buNone/>
            </a:pPr>
            <a:r>
              <a:rPr lang="ro-RO" b="1">
                <a:solidFill>
                  <a:srgbClr val="0070C0"/>
                </a:solidFill>
              </a:rPr>
              <a:t>Semiconductorul de tip p </a:t>
            </a:r>
          </a:p>
          <a:p>
            <a:pPr eaLnBrk="1" hangingPunct="1"/>
            <a:r>
              <a:rPr lang="ro-RO" sz="2600"/>
              <a:t>prin venirea unui electron care satisface legătura covalentă incompletă, atomul de impuritate (acceptor) se transformă în </a:t>
            </a:r>
            <a:r>
              <a:rPr lang="ro-RO" sz="2600" b="1">
                <a:solidFill>
                  <a:srgbClr val="0070C0"/>
                </a:solidFill>
              </a:rPr>
              <a:t>ion negativ</a:t>
            </a:r>
            <a:r>
              <a:rPr lang="ro-RO" sz="2600"/>
              <a:t>;</a:t>
            </a:r>
          </a:p>
          <a:p>
            <a:pPr eaLnBrk="1" hangingPunct="1"/>
            <a:r>
              <a:rPr lang="ro-RO" sz="2600"/>
              <a:t>golurile (datorate atomilor de impuritate) sunt în număr mare şi se numesc </a:t>
            </a:r>
            <a:r>
              <a:rPr lang="ro-RO" sz="2600" u="sng"/>
              <a:t>purtători de sarcină majoritari</a:t>
            </a:r>
            <a:r>
              <a:rPr lang="ro-RO" sz="2600"/>
              <a:t>;</a:t>
            </a:r>
          </a:p>
          <a:p>
            <a:pPr eaLnBrk="1" hangingPunct="1"/>
            <a:r>
              <a:rPr lang="ro-RO" sz="2600"/>
              <a:t>electronii formaţi prin generarea de perechi electron-gol sunt în număr mic şi se numesc </a:t>
            </a:r>
            <a:r>
              <a:rPr lang="ro-RO" sz="2600" u="sng"/>
              <a:t>purtători de sarcină minoritari</a:t>
            </a:r>
            <a:r>
              <a:rPr lang="ro-RO" sz="2600"/>
              <a:t>;</a:t>
            </a:r>
          </a:p>
        </p:txBody>
      </p:sp>
      <p:sp>
        <p:nvSpPr>
          <p:cNvPr id="3994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3994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82E8D97-C287-4804-AD6E-33E545CB6669}" type="slidenum">
              <a:rPr lang="en-US" smtClean="0"/>
              <a:pPr>
                <a:defRPr/>
              </a:pPr>
              <a:t>63</a:t>
            </a:fld>
            <a:endParaRPr lang="en-US"/>
          </a:p>
        </p:txBody>
      </p:sp>
      <p:sp>
        <p:nvSpPr>
          <p:cNvPr id="2" name="Date Placeholder 1"/>
          <p:cNvSpPr>
            <a:spLocks noGrp="1"/>
          </p:cNvSpPr>
          <p:nvPr>
            <p:ph type="dt" sz="half" idx="10"/>
          </p:nvPr>
        </p:nvSpPr>
        <p:spPr/>
        <p:txBody>
          <a:bodyPr/>
          <a:lstStyle/>
          <a:p>
            <a:pPr>
              <a:defRPr/>
            </a:pPr>
            <a:fld id="{4578C8E0-939B-4F47-BA3E-990C725F6861}" type="datetime1">
              <a:rPr lang="en-US" smtClean="0"/>
              <a:t>10/14/2020</a:t>
            </a:fld>
            <a:endParaRPr lang="en-US"/>
          </a:p>
        </p:txBody>
      </p:sp>
    </p:spTree>
    <p:extLst>
      <p:ext uri="{BB962C8B-B14F-4D97-AF65-F5344CB8AC3E}">
        <p14:creationId xmlns:p14="http://schemas.microsoft.com/office/powerpoint/2010/main" val="2516454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a:defRPr/>
            </a:pPr>
            <a:r>
              <a:rPr lang="ro-RO" sz="3200">
                <a:solidFill>
                  <a:srgbClr val="D2533C"/>
                </a:solidFill>
              </a:rPr>
              <a:t>Anexa 7</a:t>
            </a:r>
            <a:br>
              <a:rPr lang="ro-RO" sz="2800">
                <a:solidFill>
                  <a:srgbClr val="D2533C"/>
                </a:solidFill>
              </a:rPr>
            </a:br>
            <a:r>
              <a:rPr lang="ro-RO" sz="2800">
                <a:solidFill>
                  <a:srgbClr val="D2533C"/>
                </a:solidFill>
              </a:rPr>
              <a:t>Semiconductoare</a:t>
            </a:r>
            <a:endParaRPr lang="en-US" sz="3200"/>
          </a:p>
        </p:txBody>
      </p:sp>
      <p:sp>
        <p:nvSpPr>
          <p:cNvPr id="30723" name="Content Placeholder 2"/>
          <p:cNvSpPr>
            <a:spLocks noGrp="1"/>
          </p:cNvSpPr>
          <p:nvPr>
            <p:ph idx="1"/>
          </p:nvPr>
        </p:nvSpPr>
        <p:spPr/>
        <p:txBody>
          <a:bodyPr>
            <a:normAutofit fontScale="92500" lnSpcReduction="10000"/>
          </a:bodyPr>
          <a:lstStyle/>
          <a:p>
            <a:pPr marL="109728" indent="0">
              <a:buNone/>
              <a:defRPr/>
            </a:pPr>
            <a:r>
              <a:rPr lang="ro-RO" b="1">
                <a:solidFill>
                  <a:srgbClr val="0070C0"/>
                </a:solidFill>
              </a:rPr>
              <a:t>Reprezentarea în plan</a:t>
            </a:r>
          </a:p>
          <a:p>
            <a:pPr marL="365760" indent="-256032">
              <a:buFont typeface="Wingdings 3"/>
              <a:buChar char=""/>
              <a:defRPr/>
            </a:pPr>
            <a:endParaRPr lang="ro-RO" sz="2000" b="1">
              <a:solidFill>
                <a:srgbClr val="002060"/>
              </a:solidFill>
            </a:endParaRPr>
          </a:p>
          <a:p>
            <a:pPr marL="365760" indent="-256032">
              <a:buFont typeface="Wingdings 3"/>
              <a:buChar char=""/>
              <a:defRPr/>
            </a:pPr>
            <a:endParaRPr lang="ro-RO" sz="2000" b="1">
              <a:solidFill>
                <a:srgbClr val="002060"/>
              </a:solidFill>
            </a:endParaRPr>
          </a:p>
          <a:p>
            <a:pPr marL="365760" indent="-256032">
              <a:buFont typeface="Wingdings 3"/>
              <a:buChar char=""/>
              <a:defRPr/>
            </a:pPr>
            <a:endParaRPr lang="ro-RO" sz="2000" b="1">
              <a:solidFill>
                <a:srgbClr val="002060"/>
              </a:solidFill>
            </a:endParaRPr>
          </a:p>
          <a:p>
            <a:pPr marL="365760" indent="-256032">
              <a:buFont typeface="Wingdings 3"/>
              <a:buChar char=""/>
              <a:defRPr/>
            </a:pPr>
            <a:endParaRPr lang="en-US" sz="2000" b="1">
              <a:solidFill>
                <a:srgbClr val="002060"/>
              </a:solidFill>
            </a:endParaRPr>
          </a:p>
          <a:p>
            <a:pPr marL="365760" indent="-256032">
              <a:buFont typeface="Wingdings 3"/>
              <a:buChar char=""/>
              <a:defRPr/>
            </a:pPr>
            <a:endParaRPr lang="en-US" sz="2000" b="1">
              <a:solidFill>
                <a:srgbClr val="002060"/>
              </a:solidFill>
            </a:endParaRPr>
          </a:p>
          <a:p>
            <a:pPr marL="365760" indent="-256032">
              <a:buFont typeface="Wingdings 3"/>
              <a:buChar char=""/>
              <a:defRPr/>
            </a:pPr>
            <a:endParaRPr lang="ro-RO" sz="2000" b="1">
              <a:solidFill>
                <a:srgbClr val="002060"/>
              </a:solidFill>
            </a:endParaRPr>
          </a:p>
          <a:p>
            <a:pPr marL="365760" indent="-256032">
              <a:buFont typeface="Wingdings 3"/>
              <a:buChar char=""/>
              <a:defRPr/>
            </a:pPr>
            <a:endParaRPr lang="ro-RO" sz="2000"/>
          </a:p>
          <a:p>
            <a:pPr marL="365760" indent="-256032">
              <a:buFont typeface="Wingdings 3"/>
              <a:buChar char=""/>
              <a:defRPr/>
            </a:pPr>
            <a:r>
              <a:rPr lang="ro-RO" sz="2400"/>
              <a:t>Legătura covelentă nesatisfăcută a borului determină </a:t>
            </a:r>
            <a:r>
              <a:rPr lang="en-US" sz="2400"/>
              <a:t>apari</a:t>
            </a:r>
            <a:r>
              <a:rPr lang="ro-RO" sz="2400"/>
              <a:t>ţia unui gol, fără aport energetic din exterior;</a:t>
            </a:r>
          </a:p>
          <a:p>
            <a:pPr marL="365760" indent="-256032">
              <a:buFont typeface="Wingdings 3"/>
              <a:buChar char=""/>
              <a:defRPr/>
            </a:pPr>
            <a:r>
              <a:rPr lang="ro-RO" sz="2400"/>
              <a:t>Prin aplicarea unui câmp electric exterior, acest loc gol poate fi ocupat de un electron de valență vecin care pleacă din legătura sa covalentă (lasă un gol);</a:t>
            </a:r>
          </a:p>
        </p:txBody>
      </p:sp>
      <p:sp>
        <p:nvSpPr>
          <p:cNvPr id="4096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4096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E8C4CCA-E6CB-4C5C-AC38-87017DC9D44C}" type="slidenum">
              <a:rPr lang="en-US" smtClean="0"/>
              <a:pPr>
                <a:defRPr/>
              </a:pPr>
              <a:t>64</a:t>
            </a:fld>
            <a:endParaRPr lang="en-US"/>
          </a:p>
        </p:txBody>
      </p:sp>
      <p:pic>
        <p:nvPicPr>
          <p:cNvPr id="409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2200276"/>
            <a:ext cx="2952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C3F99C38-3E80-4324-A572-5A64439D3E9A}" type="datetime1">
              <a:rPr lang="en-US" smtClean="0"/>
              <a:t>10/14/2020</a:t>
            </a:fld>
            <a:endParaRPr lang="en-US"/>
          </a:p>
        </p:txBody>
      </p:sp>
    </p:spTree>
    <p:extLst>
      <p:ext uri="{BB962C8B-B14F-4D97-AF65-F5344CB8AC3E}">
        <p14:creationId xmlns:p14="http://schemas.microsoft.com/office/powerpoint/2010/main" val="280222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a:br>
            <a:r>
              <a:rPr lang="ro-RO" sz="3100"/>
              <a:t>Rezistorul</a:t>
            </a:r>
            <a:endParaRPr lang="en-US" sz="3100"/>
          </a:p>
        </p:txBody>
      </p:sp>
      <p:sp>
        <p:nvSpPr>
          <p:cNvPr id="25602" name="Content Placeholder 1"/>
          <p:cNvSpPr>
            <a:spLocks noGrp="1"/>
          </p:cNvSpPr>
          <p:nvPr>
            <p:ph idx="1"/>
          </p:nvPr>
        </p:nvSpPr>
        <p:spPr/>
        <p:txBody>
          <a:bodyPr/>
          <a:lstStyle/>
          <a:p>
            <a:pPr eaLnBrk="1" hangingPunct="1"/>
            <a:r>
              <a:rPr lang="ro-RO" dirty="0"/>
              <a:t>Rezistoare SMT </a:t>
            </a:r>
            <a:r>
              <a:rPr lang="ro-RO" sz="1800" dirty="0"/>
              <a:t>(Sourface-mount technology):</a:t>
            </a:r>
            <a:endParaRPr lang="ro-RO" dirty="0"/>
          </a:p>
          <a:p>
            <a:pPr lvl="1" eaLnBrk="1" hangingPunct="1">
              <a:buNone/>
            </a:pPr>
            <a:r>
              <a:rPr lang="ro-RO" dirty="0"/>
              <a:t>      </a:t>
            </a:r>
            <a:r>
              <a:rPr lang="ro-RO" u="sng" dirty="0"/>
              <a:t>fixe</a:t>
            </a:r>
            <a:r>
              <a:rPr lang="ro-RO" dirty="0"/>
              <a:t>                                             </a:t>
            </a:r>
            <a:r>
              <a:rPr lang="ro-RO" u="sng" dirty="0"/>
              <a:t>variabile</a:t>
            </a:r>
          </a:p>
          <a:p>
            <a:pPr lvl="1" eaLnBrk="1" hangingPunct="1">
              <a:buNone/>
            </a:pPr>
            <a:endParaRPr lang="ro-RO" u="sng" dirty="0"/>
          </a:p>
          <a:p>
            <a:pPr lvl="1" eaLnBrk="1" hangingPunct="1">
              <a:buNone/>
            </a:pPr>
            <a:endParaRPr lang="ro-RO" u="sng" dirty="0"/>
          </a:p>
          <a:p>
            <a:pPr lvl="1" eaLnBrk="1" hangingPunct="1">
              <a:buNone/>
            </a:pPr>
            <a:endParaRPr lang="ro-RO" u="sng" dirty="0"/>
          </a:p>
          <a:p>
            <a:pPr lvl="1" eaLnBrk="1" hangingPunct="1">
              <a:buNone/>
            </a:pPr>
            <a:endParaRPr lang="ro-RO" u="sng" dirty="0"/>
          </a:p>
          <a:p>
            <a:pPr lvl="1" eaLnBrk="1" hangingPunct="1">
              <a:buNone/>
            </a:pPr>
            <a:r>
              <a:rPr lang="ro-RO" dirty="0"/>
              <a:t>							</a:t>
            </a:r>
            <a:r>
              <a:rPr lang="ro-RO" u="sng" dirty="0"/>
              <a:t>semivariabile</a:t>
            </a:r>
            <a:r>
              <a:rPr lang="ro-RO" dirty="0"/>
              <a:t>						</a:t>
            </a:r>
            <a:endParaRPr lang="en-US" dirty="0"/>
          </a:p>
          <a:p>
            <a:pPr eaLnBrk="1" hangingPunct="1"/>
            <a:endParaRPr lang="en-US" dirty="0"/>
          </a:p>
        </p:txBody>
      </p:sp>
      <p:sp>
        <p:nvSpPr>
          <p:cNvPr id="2560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281FA54-3C22-449E-93C2-CB8BEA073C99}" type="datetime1">
              <a:rPr lang="en-US" smtClean="0"/>
              <a:t>10/14/2020</a:t>
            </a:fld>
            <a:endParaRPr lang="en-US"/>
          </a:p>
        </p:txBody>
      </p:sp>
      <p:sp>
        <p:nvSpPr>
          <p:cNvPr id="256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560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576EEE2-CA31-4534-9947-0BFC769A31B1}" type="slidenum">
              <a:rPr lang="en-US" smtClean="0"/>
              <a:pPr>
                <a:defRPr/>
              </a:pPr>
              <a:t>7</a:t>
            </a:fld>
            <a:endParaRPr lang="en-US"/>
          </a:p>
        </p:txBody>
      </p:sp>
      <p:pic>
        <p:nvPicPr>
          <p:cNvPr id="14" name="Picture 2" descr="https://dmohankumar.files.wordpress.com/2011/09/smd-resis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8" y="2779467"/>
            <a:ext cx="3503894" cy="2194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64" y="5144772"/>
            <a:ext cx="1435922" cy="9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descr="http://media.digikey.com/photos/Bourns%20Photos/3303W%20SE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633464"/>
            <a:ext cx="1722886" cy="17228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ttp://m.eet.com/media/1091734/0723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693" y="2175389"/>
            <a:ext cx="1324614"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7308" y="2557106"/>
            <a:ext cx="3028950" cy="9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07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1</a:t>
            </a:r>
            <a:br>
              <a:rPr lang="ro-RO"/>
            </a:br>
            <a:r>
              <a:rPr lang="ro-RO" sz="3100"/>
              <a:t>Rezistorul</a:t>
            </a:r>
            <a:endParaRPr lang="en-US" sz="3100"/>
          </a:p>
        </p:txBody>
      </p:sp>
      <p:sp>
        <p:nvSpPr>
          <p:cNvPr id="26626" name="Content Placeholder 1"/>
          <p:cNvSpPr>
            <a:spLocks noGrp="1"/>
          </p:cNvSpPr>
          <p:nvPr>
            <p:ph idx="1"/>
          </p:nvPr>
        </p:nvSpPr>
        <p:spPr/>
        <p:txBody>
          <a:bodyPr/>
          <a:lstStyle/>
          <a:p>
            <a:pPr eaLnBrk="1" hangingPunct="1"/>
            <a:r>
              <a:rPr lang="ro-RO" b="1"/>
              <a:t>Comportarea în curent alternativ</a:t>
            </a:r>
            <a:r>
              <a:rPr lang="ro-RO"/>
              <a:t>:</a:t>
            </a:r>
          </a:p>
          <a:p>
            <a:pPr lvl="1" eaLnBrk="1" hangingPunct="1"/>
            <a:r>
              <a:rPr lang="ro-RO"/>
              <a:t>î</a:t>
            </a:r>
            <a:r>
              <a:rPr lang="en-US"/>
              <a:t>n cazul aplic</a:t>
            </a:r>
            <a:r>
              <a:rPr lang="ro-RO"/>
              <a:t>ă</a:t>
            </a:r>
            <a:r>
              <a:rPr lang="en-US"/>
              <a:t>rii unei tensiuni alternative unui rezistor, </a:t>
            </a:r>
            <a:r>
              <a:rPr lang="ro-RO"/>
              <a:t>î</a:t>
            </a:r>
            <a:r>
              <a:rPr lang="en-US"/>
              <a:t>n circuit apare un curent alternativ, </a:t>
            </a:r>
            <a:r>
              <a:rPr lang="ro-RO"/>
              <a:t>î</a:t>
            </a:r>
            <a:r>
              <a:rPr lang="en-US"/>
              <a:t>n faz</a:t>
            </a:r>
            <a:r>
              <a:rPr lang="ro-RO"/>
              <a:t>ă</a:t>
            </a:r>
            <a:r>
              <a:rPr lang="en-US"/>
              <a:t> cu tensiunea (defazaj zero </a:t>
            </a:r>
            <a:r>
              <a:rPr lang="ro-RO"/>
              <a:t>î</a:t>
            </a:r>
            <a:r>
              <a:rPr lang="en-US"/>
              <a:t>ntre curent </a:t>
            </a:r>
            <a:r>
              <a:rPr lang="ro-RO"/>
              <a:t>ş</a:t>
            </a:r>
            <a:r>
              <a:rPr lang="en-US"/>
              <a:t>i tensiune)</a:t>
            </a:r>
          </a:p>
        </p:txBody>
      </p:sp>
      <p:sp>
        <p:nvSpPr>
          <p:cNvPr id="2662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184C8C7-C1E9-444F-BF54-8B57911D6CEB}" type="datetime1">
              <a:rPr lang="en-US" smtClean="0"/>
              <a:t>10/14/2020</a:t>
            </a:fld>
            <a:endParaRPr lang="en-US"/>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662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A955650-0C81-46DA-B198-F0F6B3BC26C3}" type="slidenum">
              <a:rPr lang="en-US" smtClean="0"/>
              <a:pPr>
                <a:defRPr/>
              </a:pPr>
              <a:t>8</a:t>
            </a:fld>
            <a:endParaRPr lang="en-US"/>
          </a:p>
        </p:txBody>
      </p:sp>
      <p:pic>
        <p:nvPicPr>
          <p:cNvPr id="26631" name="Picture 9"/>
          <p:cNvPicPr>
            <a:picLocks noChangeAspect="1" noChangeArrowheads="1"/>
          </p:cNvPicPr>
          <p:nvPr/>
        </p:nvPicPr>
        <p:blipFill>
          <a:blip r:embed="rId2" cstate="print"/>
          <a:srcRect/>
          <a:stretch>
            <a:fillRect/>
          </a:stretch>
        </p:blipFill>
        <p:spPr bwMode="auto">
          <a:xfrm>
            <a:off x="7696200" y="381001"/>
            <a:ext cx="2743200" cy="1190625"/>
          </a:xfrm>
          <a:prstGeom prst="rect">
            <a:avLst/>
          </a:prstGeom>
          <a:noFill/>
          <a:ln w="9525">
            <a:noFill/>
            <a:miter lim="800000"/>
            <a:headEnd/>
            <a:tailEnd/>
          </a:ln>
        </p:spPr>
      </p:pic>
      <p:pic>
        <p:nvPicPr>
          <p:cNvPr id="26632" name="Picture 8"/>
          <p:cNvPicPr>
            <a:picLocks noChangeAspect="1" noChangeArrowheads="1"/>
          </p:cNvPicPr>
          <p:nvPr/>
        </p:nvPicPr>
        <p:blipFill>
          <a:blip r:embed="rId3" cstate="print"/>
          <a:srcRect/>
          <a:stretch>
            <a:fillRect/>
          </a:stretch>
        </p:blipFill>
        <p:spPr bwMode="auto">
          <a:xfrm>
            <a:off x="2209800" y="3124201"/>
            <a:ext cx="7620000" cy="3014663"/>
          </a:xfrm>
          <a:prstGeom prst="rect">
            <a:avLst/>
          </a:prstGeom>
          <a:noFill/>
          <a:ln w="9525">
            <a:noFill/>
            <a:miter lim="800000"/>
            <a:headEnd/>
            <a:tailEnd/>
          </a:ln>
        </p:spPr>
      </p:pic>
      <p:sp>
        <p:nvSpPr>
          <p:cNvPr id="9" name="TextBox 8"/>
          <p:cNvSpPr txBox="1"/>
          <p:nvPr/>
        </p:nvSpPr>
        <p:spPr>
          <a:xfrm>
            <a:off x="2514600" y="6138864"/>
            <a:ext cx="3124200" cy="646331"/>
          </a:xfrm>
          <a:prstGeom prst="rect">
            <a:avLst/>
          </a:prstGeom>
          <a:noFill/>
        </p:spPr>
        <p:txBody>
          <a:bodyPr wrap="square" rtlCol="0">
            <a:spAutoFit/>
          </a:bodyPr>
          <a:lstStyle/>
          <a:p>
            <a:r>
              <a:rPr lang="en-US" b="1">
                <a:solidFill>
                  <a:srgbClr val="00B050"/>
                </a:solidFill>
              </a:rPr>
              <a:t>Verde</a:t>
            </a:r>
            <a:r>
              <a:rPr lang="en-US"/>
              <a:t> </a:t>
            </a:r>
            <a:r>
              <a:rPr lang="ro-RO"/>
              <a:t>- curent</a:t>
            </a:r>
          </a:p>
          <a:p>
            <a:r>
              <a:rPr lang="en-US" b="1">
                <a:solidFill>
                  <a:srgbClr val="FF0000"/>
                </a:solidFill>
              </a:rPr>
              <a:t>Ro</a:t>
            </a:r>
            <a:r>
              <a:rPr lang="ro-RO" b="1">
                <a:solidFill>
                  <a:srgbClr val="FF0000"/>
                </a:solidFill>
              </a:rPr>
              <a:t>şu </a:t>
            </a:r>
            <a:r>
              <a:rPr lang="ro-RO"/>
              <a:t>- </a:t>
            </a:r>
            <a:r>
              <a:rPr lang="en-US"/>
              <a:t>tensiune</a:t>
            </a:r>
          </a:p>
        </p:txBody>
      </p:sp>
    </p:spTree>
    <p:extLst>
      <p:ext uri="{BB962C8B-B14F-4D97-AF65-F5344CB8AC3E}">
        <p14:creationId xmlns:p14="http://schemas.microsoft.com/office/powerpoint/2010/main" val="14231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sz="3600"/>
              <a:t>Anexa 2</a:t>
            </a:r>
            <a:br>
              <a:rPr lang="ro-RO"/>
            </a:br>
            <a:r>
              <a:rPr lang="ro-RO" sz="3100"/>
              <a:t>Condensatorul</a:t>
            </a:r>
            <a:endParaRPr lang="en-US" sz="3100"/>
          </a:p>
        </p:txBody>
      </p:sp>
      <p:sp>
        <p:nvSpPr>
          <p:cNvPr id="2" name="Content Placeholder 1"/>
          <p:cNvSpPr>
            <a:spLocks noGrp="1"/>
          </p:cNvSpPr>
          <p:nvPr>
            <p:ph idx="1"/>
          </p:nvPr>
        </p:nvSpPr>
        <p:spPr/>
        <p:txBody>
          <a:bodyPr>
            <a:normAutofit fontScale="92500" lnSpcReduction="10000"/>
          </a:bodyPr>
          <a:lstStyle/>
          <a:p>
            <a:pPr marL="365760" indent="-256032">
              <a:buFont typeface="Wingdings 3"/>
              <a:buChar char=""/>
              <a:defRPr/>
            </a:pPr>
            <a:r>
              <a:rPr lang="en-US"/>
              <a:t>este tot o component</a:t>
            </a:r>
            <a:r>
              <a:rPr lang="ro-RO"/>
              <a:t>ă</a:t>
            </a:r>
            <a:r>
              <a:rPr lang="en-US"/>
              <a:t> cu 2 terminale care ac</a:t>
            </a:r>
            <a:r>
              <a:rPr lang="ro-RO"/>
              <a:t>ţ</a:t>
            </a:r>
            <a:r>
              <a:rPr lang="en-US"/>
              <a:t>ioneaz</a:t>
            </a:r>
            <a:r>
              <a:rPr lang="ro-RO"/>
              <a:t>ă</a:t>
            </a:r>
            <a:r>
              <a:rPr lang="en-US"/>
              <a:t> ca un acumulator de sarcini electrice</a:t>
            </a:r>
            <a:r>
              <a:rPr lang="ro-RO"/>
              <a:t>;</a:t>
            </a:r>
          </a:p>
          <a:p>
            <a:pPr marL="365760" indent="-256032">
              <a:buFont typeface="Wingdings 3"/>
              <a:buChar char=""/>
              <a:defRPr/>
            </a:pPr>
            <a:r>
              <a:rPr lang="en-US"/>
              <a:t>con</a:t>
            </a:r>
            <a:r>
              <a:rPr lang="ro-RO"/>
              <a:t>ţ</a:t>
            </a:r>
            <a:r>
              <a:rPr lang="en-US"/>
              <a:t>ine 2 arm</a:t>
            </a:r>
            <a:r>
              <a:rPr lang="ro-RO"/>
              <a:t>ă</a:t>
            </a:r>
            <a:r>
              <a:rPr lang="en-US"/>
              <a:t>turi metalice plane separate printr-un material izolator numit dielectric</a:t>
            </a:r>
            <a:r>
              <a:rPr lang="ro-RO"/>
              <a:t>;</a:t>
            </a:r>
          </a:p>
          <a:p>
            <a:pPr marL="365760" indent="-256032">
              <a:buFont typeface="Wingdings 3"/>
              <a:buChar char=""/>
              <a:defRPr/>
            </a:pPr>
            <a:r>
              <a:rPr lang="en-US"/>
              <a:t>prin aplicarea unei tensiuni externe </a:t>
            </a:r>
            <a:r>
              <a:rPr lang="ro-RO"/>
              <a:t>î</a:t>
            </a:r>
            <a:r>
              <a:rPr lang="en-US"/>
              <a:t>ntre arm</a:t>
            </a:r>
            <a:r>
              <a:rPr lang="ro-RO"/>
              <a:t>ă</a:t>
            </a:r>
            <a:r>
              <a:rPr lang="en-US"/>
              <a:t>turi, electronii de pe o arm</a:t>
            </a:r>
            <a:r>
              <a:rPr lang="ro-RO"/>
              <a:t>ă</a:t>
            </a:r>
            <a:r>
              <a:rPr lang="en-US"/>
              <a:t>tur</a:t>
            </a:r>
            <a:r>
              <a:rPr lang="ro-RO"/>
              <a:t>ă</a:t>
            </a:r>
            <a:r>
              <a:rPr lang="en-US"/>
              <a:t> sunt extra</a:t>
            </a:r>
            <a:r>
              <a:rPr lang="ro-RO"/>
              <a:t>ş</a:t>
            </a:r>
            <a:r>
              <a:rPr lang="en-US"/>
              <a:t>i </a:t>
            </a:r>
            <a:r>
              <a:rPr lang="ro-RO"/>
              <a:t>ş</a:t>
            </a:r>
            <a:r>
              <a:rPr lang="en-US"/>
              <a:t>i </a:t>
            </a:r>
            <a:r>
              <a:rPr lang="ro-RO"/>
              <a:t>“î</a:t>
            </a:r>
            <a:r>
              <a:rPr lang="en-US"/>
              <a:t>mpin</a:t>
            </a:r>
            <a:r>
              <a:rPr lang="ro-RO"/>
              <a:t>ş</a:t>
            </a:r>
            <a:r>
              <a:rPr lang="en-US"/>
              <a:t>i” spre cealalt</a:t>
            </a:r>
            <a:r>
              <a:rPr lang="ro-RO"/>
              <a:t>ă</a:t>
            </a:r>
            <a:r>
              <a:rPr lang="en-US"/>
              <a:t> arm</a:t>
            </a:r>
            <a:r>
              <a:rPr lang="ro-RO"/>
              <a:t>ă</a:t>
            </a:r>
            <a:r>
              <a:rPr lang="en-US"/>
              <a:t>tur</a:t>
            </a:r>
            <a:r>
              <a:rPr lang="ro-RO"/>
              <a:t>ă</a:t>
            </a:r>
            <a:r>
              <a:rPr lang="en-US"/>
              <a:t> (</a:t>
            </a:r>
            <a:r>
              <a:rPr lang="ro-RO"/>
              <a:t>prin circuitul extern condensatorului, nu prin dielectric);</a:t>
            </a:r>
          </a:p>
          <a:p>
            <a:pPr marL="365760" indent="-256032">
              <a:buFont typeface="Wingdings 3"/>
              <a:buChar char=""/>
              <a:defRPr/>
            </a:pPr>
            <a:r>
              <a:rPr lang="en-US"/>
              <a:t>pentru </a:t>
            </a:r>
            <a:r>
              <a:rPr lang="ro-RO"/>
              <a:t>î</a:t>
            </a:r>
            <a:r>
              <a:rPr lang="en-US"/>
              <a:t>nc</a:t>
            </a:r>
            <a:r>
              <a:rPr lang="ro-RO"/>
              <a:t>ă</a:t>
            </a:r>
            <a:r>
              <a:rPr lang="en-US"/>
              <a:t>rcarea cu sarcini a condensatorului are loc un consum de energie</a:t>
            </a:r>
            <a:r>
              <a:rPr lang="ro-RO"/>
              <a:t>;</a:t>
            </a:r>
          </a:p>
          <a:p>
            <a:pPr marL="365760" indent="-256032">
              <a:buFont typeface="Wingdings 3"/>
              <a:buChar char=""/>
              <a:defRPr/>
            </a:pPr>
            <a:r>
              <a:rPr lang="en-US"/>
              <a:t>rezultatul este un condensator care are o arm</a:t>
            </a:r>
            <a:r>
              <a:rPr lang="ro-RO"/>
              <a:t>ă</a:t>
            </a:r>
            <a:r>
              <a:rPr lang="en-US"/>
              <a:t>tur</a:t>
            </a:r>
            <a:r>
              <a:rPr lang="ro-RO"/>
              <a:t>ă</a:t>
            </a:r>
            <a:r>
              <a:rPr lang="en-US"/>
              <a:t> </a:t>
            </a:r>
            <a:r>
              <a:rPr lang="ro-RO"/>
              <a:t>î</a:t>
            </a:r>
            <a:r>
              <a:rPr lang="en-US"/>
              <a:t>nc</a:t>
            </a:r>
            <a:r>
              <a:rPr lang="ro-RO"/>
              <a:t>ă</a:t>
            </a:r>
            <a:r>
              <a:rPr lang="en-US"/>
              <a:t>rcat</a:t>
            </a:r>
            <a:r>
              <a:rPr lang="ro-RO"/>
              <a:t>ă</a:t>
            </a:r>
            <a:r>
              <a:rPr lang="en-US"/>
              <a:t> pozitiv iar cealalt</a:t>
            </a:r>
            <a:r>
              <a:rPr lang="ro-RO"/>
              <a:t>ă</a:t>
            </a:r>
            <a:r>
              <a:rPr lang="en-US"/>
              <a:t> negativ</a:t>
            </a:r>
            <a:r>
              <a:rPr lang="ro-RO"/>
              <a:t>;</a:t>
            </a:r>
            <a:endParaRPr lang="en-US"/>
          </a:p>
        </p:txBody>
      </p:sp>
      <p:sp>
        <p:nvSpPr>
          <p:cNvPr id="2765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18BEAED4-AE2A-4712-8935-4EEB50196060}" type="datetime1">
              <a:rPr lang="en-US" smtClean="0"/>
              <a:t>10/14/2020</a:t>
            </a:fld>
            <a:endParaRPr lang="en-US"/>
          </a:p>
        </p:txBody>
      </p:sp>
      <p:sp>
        <p:nvSpPr>
          <p:cNvPr id="276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it-IT"/>
              <a:t>Modele SPICE-Anexe</a:t>
            </a:r>
            <a:endParaRPr lang="en-US"/>
          </a:p>
        </p:txBody>
      </p:sp>
      <p:sp>
        <p:nvSpPr>
          <p:cNvPr id="2765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4F0CFA7-70BD-411C-BD67-706B650C6080}" type="slidenum">
              <a:rPr lang="en-US" smtClean="0"/>
              <a:pPr>
                <a:defRPr/>
              </a:pPr>
              <a:t>9</a:t>
            </a:fld>
            <a:endParaRPr lang="en-US"/>
          </a:p>
        </p:txBody>
      </p:sp>
    </p:spTree>
    <p:extLst>
      <p:ext uri="{BB962C8B-B14F-4D97-AF65-F5344CB8AC3E}">
        <p14:creationId xmlns:p14="http://schemas.microsoft.com/office/powerpoint/2010/main" val="28584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3182</Words>
  <Application>Microsoft Office PowerPoint</Application>
  <PresentationFormat>Widescreen</PresentationFormat>
  <Paragraphs>549</Paragraphs>
  <Slides>64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6" baseType="lpstr">
      <vt:lpstr>Arial</vt:lpstr>
      <vt:lpstr>Calibri</vt:lpstr>
      <vt:lpstr>Calibri Light</vt:lpstr>
      <vt:lpstr>Franklin Gothic Book</vt:lpstr>
      <vt:lpstr>Times New Roman</vt:lpstr>
      <vt:lpstr>UT Sans</vt:lpstr>
      <vt:lpstr>Verdana</vt:lpstr>
      <vt:lpstr>Wingdings 2</vt:lpstr>
      <vt:lpstr>Wingdings 3</vt:lpstr>
      <vt:lpstr>Office Theme</vt:lpstr>
      <vt:lpstr>Equation</vt:lpstr>
      <vt:lpstr>Bitmap Image</vt:lpstr>
      <vt:lpstr>MODELE SPICE</vt:lpstr>
      <vt:lpstr>Anexe</vt:lpstr>
      <vt:lpstr>Anexa 1 Rezistorul</vt:lpstr>
      <vt:lpstr>Anexa 1 Rezistorul</vt:lpstr>
      <vt:lpstr>Anexa 1 Exemplu de circuit electronic</vt:lpstr>
      <vt:lpstr>Anexa 1 Rezistorul</vt:lpstr>
      <vt:lpstr>Anexa 1 Rezistorul</vt:lpstr>
      <vt:lpstr>Anexa 1 Rezistorul</vt:lpstr>
      <vt:lpstr>Anexa 2 Condensatorul</vt:lpstr>
      <vt:lpstr>Anexa 2 Condensatorul</vt:lpstr>
      <vt:lpstr>Anexa 2 Condensatorul</vt:lpstr>
      <vt:lpstr>Anexa 2 Exemplu de circuit electronic</vt:lpstr>
      <vt:lpstr>Anexa 2 Condensatorul</vt:lpstr>
      <vt:lpstr>Anexa 2 Condensatorul</vt:lpstr>
      <vt:lpstr>Anexa 2 Condensatorul</vt:lpstr>
      <vt:lpstr>Anexa 2 Condensatorul</vt:lpstr>
      <vt:lpstr>Anexa 2 Condensatorul</vt:lpstr>
      <vt:lpstr>Anexa 2 Condensatorul</vt:lpstr>
      <vt:lpstr>Anexa 2 Condensatorul</vt:lpstr>
      <vt:lpstr>Anexa 3 Bobina</vt:lpstr>
      <vt:lpstr>Anexa 3 Bobina</vt:lpstr>
      <vt:lpstr>Anexa 3 Bobina</vt:lpstr>
      <vt:lpstr>Anexa 3 Exemplu de circuit electronic</vt:lpstr>
      <vt:lpstr>Anexa 3 Bobina</vt:lpstr>
      <vt:lpstr>Anexa 3 Bobina</vt:lpstr>
      <vt:lpstr>Anexa 3 Bobina</vt:lpstr>
      <vt:lpstr>Anexa 4 Dioda</vt:lpstr>
      <vt:lpstr>Anexa 4 Dioda</vt:lpstr>
      <vt:lpstr>Anexa 4 Dioda</vt:lpstr>
      <vt:lpstr>Anexa 4 Dioda</vt:lpstr>
      <vt:lpstr>Anexa 5 Tranzistorul bipolar (TB)</vt:lpstr>
      <vt:lpstr>Anexa 5 Tranzistorul bipolar</vt:lpstr>
      <vt:lpstr>Anexa 5 Tranzistorul bipolar</vt:lpstr>
      <vt:lpstr>Anexa 5 Tranzistorul bipolar</vt:lpstr>
      <vt:lpstr>Anexa 5 Tranzistorul bipolar</vt:lpstr>
      <vt:lpstr>Anexa 5 Exemplu de circuit electronic</vt:lpstr>
      <vt:lpstr>Anexa 6 Tranzistoare unipolare</vt:lpstr>
      <vt:lpstr>Anexa 6 Tranzistoare unipolare</vt:lpstr>
      <vt:lpstr>Anexa 6 Tranzistoare unipolare</vt:lpstr>
      <vt:lpstr>Anexa 6 TEC-J</vt:lpstr>
      <vt:lpstr>Anexa 6 TEC-J</vt:lpstr>
      <vt:lpstr>Anexa 6 TEC-MOS</vt:lpstr>
      <vt:lpstr>Anexa 6 TEC-MOS</vt:lpstr>
      <vt:lpstr>Anexa 6 TEC-MOS</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lpstr>Anexa 7 Semiconductoare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MODELE SPICE</dc:title>
  <dc:creator>geoic@yahoo.com</dc:creator>
  <cp:lastModifiedBy>geoic@yahoo.com</cp:lastModifiedBy>
  <cp:revision>4</cp:revision>
  <dcterms:created xsi:type="dcterms:W3CDTF">2020-10-14T06:41:34Z</dcterms:created>
  <dcterms:modified xsi:type="dcterms:W3CDTF">2020-10-14T06:52:21Z</dcterms:modified>
</cp:coreProperties>
</file>