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2" r:id="rId38"/>
    <p:sldId id="418" r:id="rId39"/>
    <p:sldId id="411" r:id="rId40"/>
    <p:sldId id="413" r:id="rId41"/>
    <p:sldId id="414" r:id="rId42"/>
    <p:sldId id="415" r:id="rId43"/>
    <p:sldId id="416" r:id="rId44"/>
    <p:sldId id="417" r:id="rId45"/>
    <p:sldId id="419" r:id="rId46"/>
    <p:sldId id="420" r:id="rId47"/>
    <p:sldId id="421" r:id="rId48"/>
    <p:sldId id="422" r:id="rId49"/>
    <p:sldId id="423" r:id="rId50"/>
    <p:sldId id="424" r:id="rId5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3733A-C1D8-4A51-A796-F4A8A9E3E34C}" type="datetimeFigureOut">
              <a:rPr lang="ro-RO" smtClean="0"/>
              <a:t>16.04.2021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BECFF-CD52-42E1-B371-F023481F6CE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3727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A2BBF-4E5C-4B9B-9427-FC202F081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6FE02-2428-41D9-87AF-AFB89AEA1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A147A-743C-4CCD-A956-D8BDE3B2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15DE-EC34-43C8-B589-E71A6DEAD04E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F390B-520F-40F7-9590-87426046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9364E-C535-48A5-9B4F-3EA09013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4072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A545-4381-4D36-8EEE-DCCC4EC7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E21F9-2DDF-496A-93A2-D6C3DD352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1C442-E269-48BB-ADB5-1F75DECE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698-ED95-47B8-BD27-C18610622853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4EBD5-0FD7-4FFC-B9C1-6E7F764C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50E16-037F-479A-A7D2-362E9AA1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50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604871-FBE7-46BB-990B-350EECDCE4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B70EB-F2A7-4D5B-9B2F-D84E9F93D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4D95B-C826-4DE6-9207-001CD3FF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9695-53DB-444D-8A33-D4F8A529E577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71E7B-CE70-4CC0-A70F-E5500A9F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92B2E-E924-40C3-A5A4-82D24FF3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2221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6351-36AB-48E2-9AE9-717F2E4C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76018-1CF4-4AA2-8A43-BF2162F0E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5EB75-BD85-4454-8DA9-EE2E0B0E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7F9F5-6C3D-42D9-8B77-B8D7DB46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C91E3-D4FC-4F63-ADC9-8A9AD870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6287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18224-1A57-4162-BE1C-2F28B5AB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10B2D-0330-4695-B6CE-1A561AA21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191CB-DC5B-4775-94F8-5A2225B7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305B-0683-4B0D-A3BB-4E24A4C24611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8D8B-26A0-44EF-8259-46540320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9A7E8-746E-4474-9A15-2E602FA3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8419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F9D16-1F9B-4E54-992C-E9BFEAA2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EC2FD-3015-4AD9-8E3E-40507AAA7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775D3-8ABA-4F7C-83D7-9FDDC313D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B5306-5A36-4262-80CF-90A1424F3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8DB2-7D85-4C03-A923-51358855B895}" type="datetime1">
              <a:rPr lang="ro-RO" smtClean="0"/>
              <a:t>16.04.2021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6E012-CD32-47A5-A743-5E93587B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62E12-BCDB-4829-9288-C3EC5744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561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A264C-184E-4ED1-A88D-50F18CA9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01CFF-793B-4B86-A78F-4DDC5673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A93BA-351E-4E4F-AA6C-6B3A4D37E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F7D1C-56AC-4B3C-A67E-32A633AB0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D2355-1A30-411D-9B81-879BD4166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77F80-4370-43DA-A551-B54C3A0C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5983-6363-46DB-AF07-4D287976B063}" type="datetime1">
              <a:rPr lang="ro-RO" smtClean="0"/>
              <a:t>16.04.2021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CF2FDA-6959-4CED-B204-D9053433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8F11FE-8A14-4B51-9A81-8750DB22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4744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47D2-7298-42E8-9F8C-698D6D9A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4EBEC-EEB7-41CC-ACB5-FA58A209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E975-DEE4-4D8C-BC39-C559C52BEA36}" type="datetime1">
              <a:rPr lang="ro-RO" smtClean="0"/>
              <a:t>16.04.2021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8F522-A165-4164-B868-986C52DA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54BC3-9C44-449F-BAEB-32462B28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59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8A71F-7A48-4AD2-9F57-5B581D9A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EBD3-B290-4EAC-B5E7-0549F2E7184A}" type="datetime1">
              <a:rPr lang="ro-RO" smtClean="0"/>
              <a:t>16.04.2021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D3FE7-4C70-40E9-B602-5F8F2CA4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B3800-0046-45AC-A323-6AFCF306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3302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477FF-477B-4F36-A86C-2C38F7D2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BD801-6611-44E2-AB14-F28CDEDD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EB502-C537-4313-88D2-072F0AAE5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A2B78-3295-4BE6-8B30-1657F6F0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D8A1-0157-4A06-BD9A-DE7B503F733D}" type="datetime1">
              <a:rPr lang="ro-RO" smtClean="0"/>
              <a:t>16.04.2021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C25F3-2A4E-4CD7-93D1-F2A131C8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BCA19-481A-4145-8053-E1DAD6B2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8404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68A4-0A58-4307-B25D-F8CBD460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AA1A3-8509-41EA-90CD-8211AAFB1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6822F-8FAB-4943-A59E-B7B9E5A2D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30F7A-EFF7-41F5-B831-DC99039E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5938-AF24-4079-B238-E8B4EB7C6AF5}" type="datetime1">
              <a:rPr lang="ro-RO" smtClean="0"/>
              <a:t>16.04.2021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00F11-B98C-401B-ADA4-DC1159C5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B5D76-D1F3-4F88-B305-27907408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2804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A29A57-67AD-4835-B6CA-816CA30F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4EEB-EF7B-4058-88CB-78225253E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7152E-3A04-4822-A0F7-78A10F9C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C71C-8A10-4B9A-ADF7-23342E08F847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E79A5-EC36-4EEA-BC77-3545BBFB1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4A9FE-88A9-4F7E-ABCB-7A6F0E6CE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BC5E4-E883-4E74-BA5B-5BD9D655AE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8866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0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3CE83-A48F-4913-AEF9-ABB205F4F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/>
              <a:t>CIRCUITE INTEGRATE ANALOGICE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5B92E-278B-4B60-A883-F6E0C9CA4C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/>
              <a:t>S07-S08</a:t>
            </a:r>
          </a:p>
          <a:p>
            <a:r>
              <a:rPr lang="ro-RO"/>
              <a:t>S07 – Filtre active</a:t>
            </a:r>
          </a:p>
          <a:p>
            <a:r>
              <a:rPr lang="ro-RO"/>
              <a:t>S08 – Limitări statice ale AO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A13981-1FA8-4253-B880-BA6E4EE165D4}"/>
              </a:ext>
            </a:extLst>
          </p:cNvPr>
          <p:cNvGrpSpPr/>
          <p:nvPr/>
        </p:nvGrpSpPr>
        <p:grpSpPr>
          <a:xfrm>
            <a:off x="685800" y="338592"/>
            <a:ext cx="10349144" cy="1571021"/>
            <a:chOff x="685800" y="596055"/>
            <a:chExt cx="7498846" cy="1138340"/>
          </a:xfrm>
        </p:grpSpPr>
        <p:pic>
          <p:nvPicPr>
            <p:cNvPr id="5" name="Picture 4" descr="Logo-UT-IESC-RGB-RO">
              <a:extLst>
                <a:ext uri="{FF2B5EF4-FFF2-40B4-BE49-F238E27FC236}">
                  <a16:creationId xmlns:a16="http://schemas.microsoft.com/office/drawing/2014/main" id="{B4F34483-CD29-4311-95C1-5CFC49616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">
              <a:extLst>
                <a:ext uri="{FF2B5EF4-FFF2-40B4-BE49-F238E27FC236}">
                  <a16:creationId xmlns:a16="http://schemas.microsoft.com/office/drawing/2014/main" id="{06287EA5-9AF8-4E13-A463-F946ED8A1AC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itchFamily="50" charset="0"/>
                  <a:ea typeface="+mn-ea"/>
                  <a:cs typeface="+mn-cs"/>
                </a:rPr>
                <a:t>Departamentul de Electronică şi Calculatoare</a:t>
              </a:r>
              <a:endParaRPr lang="ro-RO" sz="1100" b="1">
                <a:latin typeface="UT Sans" pitchFamily="50" charset="0"/>
                <a:ea typeface="+mn-ea"/>
                <a:cs typeface="+mn-cs"/>
              </a:endParaRPr>
            </a:p>
            <a:p>
              <a:pPr algn="r"/>
              <a:r>
                <a:rPr lang="ro-RO" sz="1100" b="0">
                  <a:latin typeface="UT Sans" pitchFamily="50" charset="0"/>
                  <a:ea typeface="+mn-ea"/>
                  <a:cs typeface="+mn-cs"/>
                </a:rPr>
                <a:t>s</a:t>
              </a:r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tr. Politehnicii 1, 500024 Braşov</a:t>
              </a:r>
              <a:endParaRPr lang="ro-RO" sz="900">
                <a:latin typeface="UT Sans" pitchFamily="50" charset="0"/>
              </a:endParaRPr>
            </a:p>
            <a:p>
              <a:pPr algn="r"/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0268 478705</a:t>
              </a:r>
              <a:endParaRPr lang="ro-RO" sz="900">
                <a:latin typeface="UT Sans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72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780B-88C6-4E86-8F0D-E69D6A52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P1.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80EE3-00DB-4BDF-9A3E-C4F629C02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/>
              <a:t>Verificare prin simulare SPICE</a:t>
            </a:r>
          </a:p>
          <a:p>
            <a:pPr marL="0" indent="0">
              <a:buNone/>
            </a:pPr>
            <a:r>
              <a:rPr lang="en-US"/>
              <a:t>Răspunsul amplitudinii, DB(V(out)) - DB(V(in))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ACB09-F28E-42E6-9005-1035D94B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FD09-4418-4871-81F8-E7E57953D750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7876-AE7B-49C5-A7A1-4D2CD10B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E1DE-1B71-4F06-8AB8-B468A7D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10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FF0339-DC1D-489A-BDE7-1508E9BA7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570" y="39328"/>
            <a:ext cx="3572828" cy="246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345F7D-558E-414C-A40C-03027856BB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" y="2830671"/>
            <a:ext cx="866394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1C560F-45FC-4C75-8F53-BA58361052B7}"/>
              </a:ext>
            </a:extLst>
          </p:cNvPr>
          <p:cNvSpPr txBox="1"/>
          <p:nvPr/>
        </p:nvSpPr>
        <p:spPr>
          <a:xfrm>
            <a:off x="8915400" y="2830671"/>
            <a:ext cx="3050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ea typeface="Calibri" panose="020F0502020204030204" pitchFamily="34" charset="0"/>
              </a:rPr>
              <a:t>Fereastra Probe Cursor</a:t>
            </a:r>
            <a:endParaRPr lang="ro-RO" sz="2400">
              <a:effectLst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5CB855-7B0F-45B1-9A1A-589CDDD915E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23542" y="3414392"/>
            <a:ext cx="3263402" cy="13935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3A90F0-2377-4126-99CA-5DD5C7BD6BEB}"/>
              </a:ext>
            </a:extLst>
          </p:cNvPr>
          <p:cNvSpPr txBox="1"/>
          <p:nvPr/>
        </p:nvSpPr>
        <p:spPr>
          <a:xfrm>
            <a:off x="8871155" y="5120496"/>
            <a:ext cx="1531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/>
              <a:t>f</a:t>
            </a:r>
            <a:r>
              <a:rPr lang="ro-RO" sz="2400" baseline="-25000"/>
              <a:t>-3dB</a:t>
            </a:r>
            <a:r>
              <a:rPr lang="ro-RO" sz="2400"/>
              <a:t>=1kHz</a:t>
            </a:r>
          </a:p>
        </p:txBody>
      </p:sp>
    </p:spTree>
    <p:extLst>
      <p:ext uri="{BB962C8B-B14F-4D97-AF65-F5344CB8AC3E}">
        <p14:creationId xmlns:p14="http://schemas.microsoft.com/office/powerpoint/2010/main" val="323622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780B-88C6-4E86-8F0D-E69D6A52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P1.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80EE3-00DB-4BDF-9A3E-C4F629C02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/>
              <a:t>Verificare prin simulare SPICE</a:t>
            </a:r>
          </a:p>
          <a:p>
            <a:pPr marL="0" indent="0">
              <a:buNone/>
            </a:pPr>
            <a:r>
              <a:rPr lang="en-US"/>
              <a:t>Răspunsul fazei, P(V(out)) - P(V(in))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ACB09-F28E-42E6-9005-1035D94B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8C44-2EAD-4885-A303-797BC7FD1B08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7876-AE7B-49C5-A7A1-4D2CD10B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E1DE-1B71-4F06-8AB8-B468A7D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11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BAA41E-7524-4159-A7AF-92F75C9A2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570" y="39328"/>
            <a:ext cx="3572828" cy="246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19C87F-315E-4F9D-A71D-EB14D8700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6" y="3056773"/>
            <a:ext cx="7239000" cy="275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7A1476-A4D8-4803-8302-4BDE5F868A9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334167" y="3277059"/>
            <a:ext cx="3644204" cy="15561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863EFA-55E1-4F51-BCD3-3505D2016A32}"/>
              </a:ext>
            </a:extLst>
          </p:cNvPr>
          <p:cNvSpPr txBox="1"/>
          <p:nvPr/>
        </p:nvSpPr>
        <p:spPr>
          <a:xfrm>
            <a:off x="8392049" y="5072246"/>
            <a:ext cx="17869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>
                <a:sym typeface="Symbol" panose="05050102010706020507" pitchFamily="18" charset="2"/>
              </a:rPr>
              <a:t></a:t>
            </a:r>
            <a:r>
              <a:rPr lang="ro-RO" sz="2400" baseline="-25000"/>
              <a:t>1kHz</a:t>
            </a:r>
            <a:r>
              <a:rPr lang="ro-RO" sz="2400"/>
              <a:t>=135</a:t>
            </a:r>
            <a:r>
              <a:rPr lang="ro-RO" sz="2400">
                <a:sym typeface="Symbol" panose="05050102010706020507" pitchFamily="18" charset="2"/>
              </a:rPr>
              <a:t></a:t>
            </a:r>
            <a:endParaRPr lang="en-US" sz="2400"/>
          </a:p>
          <a:p>
            <a:r>
              <a:rPr lang="ro-RO" sz="2400">
                <a:sym typeface="Symbol" panose="05050102010706020507" pitchFamily="18" charset="2"/>
              </a:rPr>
              <a:t> </a:t>
            </a:r>
            <a:r>
              <a:rPr lang="ro-RO" sz="2400" baseline="-25000"/>
              <a:t>10kHz</a:t>
            </a:r>
            <a:r>
              <a:rPr lang="ro-RO" sz="2400"/>
              <a:t>=95,7</a:t>
            </a:r>
            <a:r>
              <a:rPr lang="ro-RO" sz="2400">
                <a:sym typeface="Symbol" panose="05050102010706020507" pitchFamily="18" charset="2"/>
              </a:rPr>
              <a:t></a:t>
            </a:r>
            <a:endParaRPr lang="ro-RO" sz="2400"/>
          </a:p>
        </p:txBody>
      </p:sp>
    </p:spTree>
    <p:extLst>
      <p:ext uri="{BB962C8B-B14F-4D97-AF65-F5344CB8AC3E}">
        <p14:creationId xmlns:p14="http://schemas.microsoft.com/office/powerpoint/2010/main" val="55604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3205-59A5-4D42-A0A9-E28F3CBA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S7. 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86761-C96F-40E5-8F97-9EF163D1F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În circuitul din fig</a:t>
            </a:r>
            <a:r>
              <a:rPr lang="ro-RO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ură </a:t>
            </a:r>
            <a:r>
              <a:rPr lang="en-US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specificați valorile de componente pentru un răspuns de tipul trece-bandă cu un câștig de 20dB în domeniul audio și rezistența de intrare în bandă de cel puțin 10k</a:t>
            </a:r>
            <a:r>
              <a:rPr lang="en-US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</a:t>
            </a:r>
            <a:r>
              <a:rPr lang="en-US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.</a:t>
            </a:r>
            <a:endParaRPr lang="ro-RO">
              <a:solidFill>
                <a:srgbClr val="24202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130CC-FD46-4FC6-BE71-FC1A599C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ACB8-AE12-4BC3-A450-488137615A1F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15D36-903B-4751-A740-5174C67F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B2649-0FC0-4FC1-83A3-E37E6018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0E86-67DE-4E03-8C72-3B87068AFDAB}" type="slidenum">
              <a:rPr lang="ro-RO" smtClean="0"/>
              <a:t>12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C5E512-C19D-4190-B9E1-B5DE30557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728" b="17128"/>
          <a:stretch/>
        </p:blipFill>
        <p:spPr bwMode="auto">
          <a:xfrm>
            <a:off x="4006100" y="3188115"/>
            <a:ext cx="4179799" cy="2841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488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B7F1-6A37-4646-9D34-17366D69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P2.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1683-A5F7-4A71-8FBB-0355457CA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Banda audio are întinderea de la </a:t>
            </a:r>
            <a:r>
              <a:rPr lang="ro-RO" i="1"/>
              <a:t>f</a:t>
            </a:r>
            <a:r>
              <a:rPr lang="ro-RO" i="1" baseline="-25000"/>
              <a:t>L</a:t>
            </a:r>
            <a:r>
              <a:rPr lang="ro-RO"/>
              <a:t>=20Hz la </a:t>
            </a:r>
            <a:r>
              <a:rPr lang="ro-RO" i="1"/>
              <a:t>f</a:t>
            </a:r>
            <a:r>
              <a:rPr lang="ro-RO" i="1" baseline="-25000"/>
              <a:t>H</a:t>
            </a:r>
            <a:r>
              <a:rPr lang="ro-RO"/>
              <a:t>=20kHz</a:t>
            </a:r>
          </a:p>
          <a:p>
            <a:r>
              <a:rPr lang="ro-RO">
                <a:effectLst/>
                <a:ea typeface="Calibri" panose="020F0502020204030204" pitchFamily="34" charset="0"/>
              </a:rPr>
              <a:t>Câștigul în bandă, în modul este</a:t>
            </a:r>
          </a:p>
          <a:p>
            <a:endParaRPr lang="ro-RO"/>
          </a:p>
          <a:p>
            <a:endParaRPr lang="ro-RO"/>
          </a:p>
          <a:p>
            <a:r>
              <a:rPr lang="ro-RO">
                <a:effectLst/>
                <a:ea typeface="Calibri" panose="020F0502020204030204" pitchFamily="34" charset="0"/>
              </a:rPr>
              <a:t>Din exprimarea câștigului în decibeli, deducem</a:t>
            </a: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r>
              <a:rPr lang="ro-RO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și rezultă</a:t>
            </a:r>
            <a:endParaRPr lang="ro-RO" sz="1800">
              <a:solidFill>
                <a:srgbClr val="24202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25FB3-B1D6-4AF8-B9C9-93B11D60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3908-3311-4CDA-84ED-185A0C591D1F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93647-8E35-4B47-9779-B79439C7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F9BCE-2093-4D11-8EFC-5435701D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0E86-67DE-4E03-8C72-3B87068AFDAB}" type="slidenum">
              <a:rPr lang="ro-RO" smtClean="0"/>
              <a:t>13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79401-77CC-473D-A9C4-62A38C5FF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728" b="17128"/>
          <a:stretch/>
        </p:blipFill>
        <p:spPr bwMode="auto">
          <a:xfrm>
            <a:off x="9045235" y="0"/>
            <a:ext cx="3134849" cy="2131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AD54F5-151C-4339-BD2F-38FEB8C58B77}"/>
                  </a:ext>
                </a:extLst>
              </p:cNvPr>
              <p:cNvSpPr txBox="1"/>
              <p:nvPr/>
            </p:nvSpPr>
            <p:spPr>
              <a:xfrm>
                <a:off x="1080881" y="2902116"/>
                <a:ext cx="3848928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AD54F5-151C-4339-BD2F-38FEB8C58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81" y="2902116"/>
                <a:ext cx="3848928" cy="844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54C24E-896C-4696-A792-A6F53C258CBA}"/>
                  </a:ext>
                </a:extLst>
              </p:cNvPr>
              <p:cNvSpPr txBox="1"/>
              <p:nvPr/>
            </p:nvSpPr>
            <p:spPr>
              <a:xfrm>
                <a:off x="1080881" y="4338128"/>
                <a:ext cx="8550136" cy="484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ro-RO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sup>
                      </m:sSup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sup>
                      </m:sSup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f>
                        <m:fPr>
                          <m:type m:val="lin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54C24E-896C-4696-A792-A6F53C258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81" y="4338128"/>
                <a:ext cx="8550136" cy="484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B04647-9EE9-488C-BADD-43FAFC763FCE}"/>
                  </a:ext>
                </a:extLst>
              </p:cNvPr>
              <p:cNvSpPr txBox="1"/>
              <p:nvPr/>
            </p:nvSpPr>
            <p:spPr>
              <a:xfrm>
                <a:off x="1196165" y="5625850"/>
                <a:ext cx="18240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B04647-9EE9-488C-BADD-43FAFC763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165" y="5625850"/>
                <a:ext cx="1824089" cy="369332"/>
              </a:xfrm>
              <a:prstGeom prst="rect">
                <a:avLst/>
              </a:prstGeom>
              <a:blipFill>
                <a:blip r:embed="rId5"/>
                <a:stretch>
                  <a:fillRect l="-5686" b="-1500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28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B7F1-6A37-4646-9D34-17366D69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P2. Rezolvare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851683-A5F7-4A71-8FBB-0355457CAC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>
                    <a:effectLst/>
                    <a:ea typeface="Calibri" panose="020F0502020204030204" pitchFamily="34" charset="0"/>
                  </a:rPr>
                  <a:t>În bandă, condensatorul </a:t>
                </a:r>
                <a:r>
                  <a:rPr lang="en-US" i="1">
                    <a:effectLst/>
                    <a:ea typeface="Calibri" panose="020F0502020204030204" pitchFamily="34" charset="0"/>
                  </a:rPr>
                  <a:t>C</a:t>
                </a:r>
                <a:r>
                  <a:rPr lang="en-US" baseline="-25000">
                    <a:effectLst/>
                    <a:ea typeface="Calibri" panose="020F0502020204030204" pitchFamily="34" charset="0"/>
                  </a:rPr>
                  <a:t>1</a:t>
                </a:r>
                <a:r>
                  <a:rPr lang="en-US">
                    <a:effectLst/>
                    <a:ea typeface="Calibri" panose="020F0502020204030204" pitchFamily="34" charset="0"/>
                  </a:rPr>
                  <a:t> se consideră scurtcircuit </a:t>
                </a:r>
                <a:br>
                  <a:rPr lang="ro-RO">
                    <a:effectLst/>
                    <a:ea typeface="Calibri" panose="020F0502020204030204" pitchFamily="34" charset="0"/>
                  </a:rPr>
                </a:br>
                <a:r>
                  <a:rPr lang="en-US">
                    <a:effectLst/>
                    <a:ea typeface="Calibri" panose="020F0502020204030204" pitchFamily="34" charset="0"/>
                  </a:rPr>
                  <a:t>iar </a:t>
                </a:r>
                <a:r>
                  <a:rPr lang="en-US" i="1">
                    <a:effectLst/>
                    <a:ea typeface="Calibri" panose="020F0502020204030204" pitchFamily="34" charset="0"/>
                  </a:rPr>
                  <a:t>C</a:t>
                </a:r>
                <a:r>
                  <a:rPr lang="en-US" baseline="-25000">
                    <a:effectLst/>
                    <a:ea typeface="Calibri" panose="020F0502020204030204" pitchFamily="34" charset="0"/>
                  </a:rPr>
                  <a:t>2</a:t>
                </a:r>
                <a:r>
                  <a:rPr lang="en-US">
                    <a:effectLst/>
                    <a:ea typeface="Calibri" panose="020F0502020204030204" pitchFamily="34" charset="0"/>
                  </a:rPr>
                  <a:t> gol.</a:t>
                </a:r>
                <a:endParaRPr lang="ro-RO">
                  <a:effectLst/>
                  <a:ea typeface="Calibri" panose="020F0502020204030204" pitchFamily="34" charset="0"/>
                </a:endParaRPr>
              </a:p>
              <a:p>
                <a:pPr algn="just"/>
                <a:r>
                  <a:rPr lang="en-US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Dacă </a:t>
                </a:r>
                <a:r>
                  <a:rPr lang="en-US" i="1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C</a:t>
                </a:r>
                <a:r>
                  <a:rPr lang="en-US" baseline="-25000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1</a:t>
                </a:r>
                <a:r>
                  <a:rPr lang="en-US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 este scurtcircuit, rezultă </a:t>
                </a:r>
                <a:r>
                  <a:rPr lang="ro-RO" i="1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R</a:t>
                </a:r>
                <a:r>
                  <a:rPr lang="ro-RO" i="1" baseline="-25000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i</a:t>
                </a:r>
                <a: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=</a:t>
                </a:r>
                <a:r>
                  <a:rPr lang="ro-RO" i="1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R</a:t>
                </a:r>
                <a:r>
                  <a:rPr lang="ro-RO" baseline="-25000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1</a:t>
                </a:r>
                <a: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  <a:sym typeface="Symbol" panose="05050102010706020507" pitchFamily="18" charset="2"/>
                  </a:rPr>
                  <a:t></a:t>
                </a:r>
                <a: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10k</a:t>
                </a:r>
                <a: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</a:t>
                </a:r>
                <a: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. Alegem </a:t>
                </a:r>
                <a:r>
                  <a:rPr lang="ro-RO" i="1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R</a:t>
                </a:r>
                <a:r>
                  <a:rPr lang="ro-RO" baseline="-25000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1</a:t>
                </a:r>
                <a: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=10k</a:t>
                </a:r>
                <a: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</a:t>
                </a:r>
                <a: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 și astfel, </a:t>
                </a:r>
                <a:r>
                  <a:rPr lang="ro-RO" i="1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R</a:t>
                </a:r>
                <a:r>
                  <a:rPr lang="ro-RO" baseline="-25000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2</a:t>
                </a:r>
                <a: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=100k</a:t>
                </a:r>
                <a: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</a:t>
                </a:r>
                <a:endParaRPr lang="ro-RO">
                  <a:solidFill>
                    <a:srgbClr val="242021"/>
                  </a:solidFill>
                  <a:effectLst/>
                  <a:ea typeface="Calibri" panose="020F0502020204030204" pitchFamily="34" charset="0"/>
                </a:endParaRPr>
              </a:p>
              <a:p>
                <a:pPr algn="just"/>
                <a:r>
                  <a:rPr lang="en-US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Pentru</a:t>
                </a:r>
                <a: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ro-RO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ro-RO" b="0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=2</m:t>
                    </m:r>
                    <m:r>
                      <a:rPr lang="ro-RO" b="0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ro-RO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o-RO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ro-RO" b="0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ro-RO" b="0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ro-RO" b="0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20 </m:t>
                    </m:r>
                    <m:f>
                      <m:fPr>
                        <m:type m:val="lin"/>
                        <m:ctrlPr>
                          <a:rPr lang="ro-RO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ro-RO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 avem nevoie de</a:t>
                </a:r>
                <a: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 o capacitate </a:t>
                </a:r>
                <a:r>
                  <a:rPr lang="ro-RO" i="1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C</a:t>
                </a:r>
                <a:r>
                  <a:rPr lang="ro-RO" baseline="-25000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1</a:t>
                </a:r>
                <a:endParaRPr lang="ro-RO">
                  <a:solidFill>
                    <a:srgbClr val="242021"/>
                  </a:solidFill>
                  <a:effectLst/>
                  <a:ea typeface="Calibri" panose="020F0502020204030204" pitchFamily="34" charset="0"/>
                </a:endParaRPr>
              </a:p>
              <a:p>
                <a:endParaRPr lang="ro-RO">
                  <a:solidFill>
                    <a:srgbClr val="242021"/>
                  </a:solidFill>
                  <a:effectLst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851683-A5F7-4A71-8FBB-0355457CAC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25FB3-B1D6-4AF8-B9C9-93B11D60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D58B-4516-4125-B1A6-290440B63A5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93647-8E35-4B47-9779-B79439C7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F9BCE-2093-4D11-8EFC-5435701D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0E86-67DE-4E03-8C72-3B87068AFDAB}" type="slidenum">
              <a:rPr lang="ro-RO" smtClean="0"/>
              <a:t>14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79401-77CC-473D-A9C4-62A38C5FF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728" b="17128"/>
          <a:stretch/>
        </p:blipFill>
        <p:spPr bwMode="auto">
          <a:xfrm>
            <a:off x="9045235" y="0"/>
            <a:ext cx="3134849" cy="2131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66E410-0A6B-400F-B391-50C7045DD5EE}"/>
                  </a:ext>
                </a:extLst>
              </p:cNvPr>
              <p:cNvSpPr txBox="1"/>
              <p:nvPr/>
            </p:nvSpPr>
            <p:spPr>
              <a:xfrm>
                <a:off x="1061001" y="4205967"/>
                <a:ext cx="7984233" cy="846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o-RO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o-R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ro-R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o-R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o-R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ro-R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o-R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o-RO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ro-R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×20×10×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=0,7958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66E410-0A6B-400F-B391-50C7045DD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01" y="4205967"/>
                <a:ext cx="7984233" cy="8466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527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B7F1-6A37-4646-9D34-17366D69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P2.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1683-A5F7-4A71-8FBB-0355457CA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  <a:ea typeface="Calibri" panose="020F0502020204030204" pitchFamily="34" charset="0"/>
              </a:rPr>
              <a:t>Se alege valoarea standard de 0,47</a:t>
            </a: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>
                <a:effectLst/>
                <a:ea typeface="Calibri" panose="020F0502020204030204" pitchFamily="34" charset="0"/>
              </a:rPr>
              <a:t>F și se </a:t>
            </a:r>
            <a:br>
              <a:rPr lang="ro-RO">
                <a:effectLst/>
                <a:ea typeface="Calibri" panose="020F0502020204030204" pitchFamily="34" charset="0"/>
              </a:rPr>
            </a:br>
            <a:r>
              <a:rPr lang="en-US">
                <a:effectLst/>
                <a:ea typeface="Calibri" panose="020F0502020204030204" pitchFamily="34" charset="0"/>
              </a:rPr>
              <a:t>recalculează valoare lui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1</a:t>
            </a:r>
            <a:endParaRPr lang="ro-RO" baseline="-25000">
              <a:effectLst/>
              <a:ea typeface="Calibri" panose="020F0502020204030204" pitchFamily="34" charset="0"/>
            </a:endParaRPr>
          </a:p>
          <a:p>
            <a:endParaRPr lang="ro-RO" baseline="-25000">
              <a:solidFill>
                <a:srgbClr val="242021"/>
              </a:solidFill>
              <a:ea typeface="Calibri" panose="020F0502020204030204" pitchFamily="34" charset="0"/>
            </a:endParaRPr>
          </a:p>
          <a:p>
            <a:endParaRPr lang="ro-RO" baseline="-25000">
              <a:solidFill>
                <a:srgbClr val="242021"/>
              </a:solidFill>
              <a:effectLst/>
              <a:ea typeface="Calibri" panose="020F0502020204030204" pitchFamily="34" charset="0"/>
            </a:endParaRPr>
          </a:p>
          <a:p>
            <a:endParaRPr lang="ro-RO" baseline="-25000">
              <a:solidFill>
                <a:srgbClr val="242021"/>
              </a:solidFill>
              <a:ea typeface="Calibri" panose="020F0502020204030204" pitchFamily="34" charset="0"/>
            </a:endParaRPr>
          </a:p>
          <a:p>
            <a:endParaRPr lang="ro-RO" baseline="-25000">
              <a:solidFill>
                <a:srgbClr val="242021"/>
              </a:solidFill>
              <a:effectLst/>
              <a:ea typeface="Calibri" panose="020F0502020204030204" pitchFamily="34" charset="0"/>
            </a:endParaRPr>
          </a:p>
          <a:p>
            <a:endParaRPr lang="ro-RO" baseline="-25000">
              <a:solidFill>
                <a:srgbClr val="242021"/>
              </a:solidFill>
              <a:ea typeface="Calibri" panose="020F0502020204030204" pitchFamily="34" charset="0"/>
            </a:endParaRPr>
          </a:p>
          <a:p>
            <a:r>
              <a:rPr lang="en-US">
                <a:effectLst/>
                <a:ea typeface="Calibri" panose="020F0502020204030204" pitchFamily="34" charset="0"/>
              </a:rPr>
              <a:t>La toleranță de 1%, valorile standard cele mai apropiate sunt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1</a:t>
            </a:r>
            <a:r>
              <a:rPr lang="en-US">
                <a:effectLst/>
                <a:ea typeface="Calibri" panose="020F0502020204030204" pitchFamily="34" charset="0"/>
              </a:rPr>
              <a:t>=16,9k</a:t>
            </a: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>
                <a:effectLst/>
                <a:ea typeface="Calibri" panose="020F0502020204030204" pitchFamily="34" charset="0"/>
              </a:rPr>
              <a:t> și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ro-RO" i="1" baseline="-25000">
                <a:ea typeface="Calibri" panose="020F0502020204030204" pitchFamily="34" charset="0"/>
              </a:rPr>
              <a:t>2</a:t>
            </a:r>
            <a:r>
              <a:rPr lang="en-US">
                <a:effectLst/>
                <a:ea typeface="Calibri" panose="020F0502020204030204" pitchFamily="34" charset="0"/>
              </a:rPr>
              <a:t>=169k</a:t>
            </a: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>
                <a:effectLst/>
                <a:ea typeface="Calibri" panose="020F0502020204030204" pitchFamily="34" charset="0"/>
              </a:rPr>
              <a:t>.</a:t>
            </a:r>
            <a:endParaRPr lang="ro-RO" sz="4000">
              <a:solidFill>
                <a:srgbClr val="24202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25FB3-B1D6-4AF8-B9C9-93B11D60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FC02-F0F7-4898-9432-A6F7CDA56EB3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93647-8E35-4B47-9779-B79439C7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F9BCE-2093-4D11-8EFC-5435701D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0E86-67DE-4E03-8C72-3B87068AFDAB}" type="slidenum">
              <a:rPr lang="ro-RO" smtClean="0"/>
              <a:t>15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79401-77CC-473D-A9C4-62A38C5FF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728" b="17128"/>
          <a:stretch/>
        </p:blipFill>
        <p:spPr bwMode="auto">
          <a:xfrm>
            <a:off x="9045235" y="0"/>
            <a:ext cx="3134849" cy="2131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1E2718-6428-478B-ACEC-DEB8449A1F26}"/>
                  </a:ext>
                </a:extLst>
              </p:cNvPr>
              <p:cNvSpPr txBox="1"/>
              <p:nvPr/>
            </p:nvSpPr>
            <p:spPr>
              <a:xfrm>
                <a:off x="1100758" y="2680600"/>
                <a:ext cx="5449129" cy="825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×20×0,47×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=16,93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ro-RO" sz="2400" i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1E2718-6428-478B-ACEC-DEB8449A1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758" y="2680600"/>
                <a:ext cx="5449129" cy="825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A921A2-0265-4D03-A051-E99E792BD043}"/>
                  </a:ext>
                </a:extLst>
              </p:cNvPr>
              <p:cNvSpPr txBox="1"/>
              <p:nvPr/>
            </p:nvSpPr>
            <p:spPr>
              <a:xfrm>
                <a:off x="1084193" y="3770461"/>
                <a:ext cx="35010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=10×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=169,3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ro-RO" sz="2400" i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A921A2-0265-4D03-A051-E99E792BD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193" y="3770461"/>
                <a:ext cx="3501059" cy="461665"/>
              </a:xfrm>
              <a:prstGeom prst="rect">
                <a:avLst/>
              </a:prstGeom>
              <a:blipFill>
                <a:blip r:embed="rId4"/>
                <a:stretch>
                  <a:fillRect l="-523" b="-1333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83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B7F1-6A37-4646-9D34-17366D69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P2. Rezolvare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851683-A5F7-4A71-8FBB-0355457CAC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Pentru</a:t>
                </a:r>
                <a: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ro-RO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ro-RO" b="0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=2</m:t>
                    </m:r>
                    <m:r>
                      <a:rPr lang="ro-RO" b="0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ro-RO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o-RO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ro-RO" b="0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ro-RO" b="0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ro-RO" b="0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20×</m:t>
                    </m:r>
                    <m:sSup>
                      <m:sSupPr>
                        <m:ctrlPr>
                          <a:rPr lang="ro-RO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RO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o-RO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o-RO" b="0" i="1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type m:val="lin"/>
                        <m:ctrlPr>
                          <a:rPr lang="ro-RO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ro-RO" b="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 avem </a:t>
                </a:r>
                <a:b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</a:br>
                <a:r>
                  <a:rPr lang="en-US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nevoie de</a:t>
                </a:r>
                <a: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 o capacitate C</a:t>
                </a:r>
                <a:r>
                  <a:rPr lang="ro-RO" baseline="-25000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  <a:t>2</a:t>
                </a:r>
                <a:b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</a:br>
                <a:b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</a:br>
                <a:b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</a:br>
                <a:br>
                  <a:rPr lang="ro-RO">
                    <a:solidFill>
                      <a:srgbClr val="242021"/>
                    </a:solidFill>
                    <a:effectLst/>
                    <a:ea typeface="Calibri" panose="020F0502020204030204" pitchFamily="34" charset="0"/>
                  </a:rPr>
                </a:br>
                <a:r>
                  <a:rPr lang="en-US"/>
                  <a:t>care este valoare standard</a:t>
                </a:r>
                <a:endParaRPr lang="ro-RO">
                  <a:solidFill>
                    <a:srgbClr val="242021"/>
                  </a:solidFill>
                  <a:effectLst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851683-A5F7-4A71-8FBB-0355457CAC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25FB3-B1D6-4AF8-B9C9-93B11D60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A952-0914-48D9-A278-FFB407EA8CDE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93647-8E35-4B47-9779-B79439C7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F9BCE-2093-4D11-8EFC-5435701D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0E86-67DE-4E03-8C72-3B87068AFDAB}" type="slidenum">
              <a:rPr lang="ro-RO" smtClean="0"/>
              <a:t>16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79401-77CC-473D-A9C4-62A38C5FF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728" b="17128"/>
          <a:stretch/>
        </p:blipFill>
        <p:spPr bwMode="auto">
          <a:xfrm>
            <a:off x="9045235" y="0"/>
            <a:ext cx="3134849" cy="2131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5F0ED6-66C2-4A60-A7FD-776E92CEB76E}"/>
                  </a:ext>
                </a:extLst>
              </p:cNvPr>
              <p:cNvSpPr txBox="1"/>
              <p:nvPr/>
            </p:nvSpPr>
            <p:spPr>
              <a:xfrm>
                <a:off x="1110696" y="2725036"/>
                <a:ext cx="8780555" cy="846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o-RO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o-R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ro-R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ro-R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o-R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ro-R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o-R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o-RO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ro-R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o-RO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×20×</m:t>
                          </m:r>
                          <m:sSup>
                            <m:sSupPr>
                              <m:ctrlPr>
                                <a:rPr lang="ro-RO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o-RO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ro-RO" sz="240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b="0" i="0" smtClean="0">
                              <a:latin typeface="Cambria Math" panose="02040503050406030204" pitchFamily="18" charset="0"/>
                            </a:rPr>
                            <m:t>69,3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b="0" i="0" smtClean="0">
                          <a:latin typeface="Cambria Math" panose="02040503050406030204" pitchFamily="18" charset="0"/>
                        </a:rPr>
                        <m:t>47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5F0ED6-66C2-4A60-A7FD-776E92CEB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96" y="2725036"/>
                <a:ext cx="8780555" cy="8466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9B087D-E498-4410-AD41-5327DD7AA35B}"/>
                  </a:ext>
                </a:extLst>
              </p:cNvPr>
              <p:cNvSpPr txBox="1"/>
              <p:nvPr/>
            </p:nvSpPr>
            <p:spPr>
              <a:xfrm>
                <a:off x="5904271" y="5039773"/>
                <a:ext cx="6106800" cy="740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4.7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4.7</m:t>
                      </m:r>
                      <m:r>
                        <a:rPr lang="ro-RO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10×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−11</m:t>
                              </m:r>
                            </m:sup>
                          </m:sSup>
                        </m:num>
                        <m:den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=47×</m:t>
                      </m:r>
                      <m:sSup>
                        <m:sSup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9B087D-E498-4410-AD41-5327DD7AA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271" y="5039773"/>
                <a:ext cx="6106800" cy="740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157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B7F1-6A37-4646-9D34-17366D69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P2.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1683-A5F7-4A71-8FBB-0355457CA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Verificare SPICE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25FB3-B1D6-4AF8-B9C9-93B11D60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DF65-79CA-4EBD-AB5B-FF4BFEEECA20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93647-8E35-4B47-9779-B79439C7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F9BCE-2093-4D11-8EFC-5435701D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0E86-67DE-4E03-8C72-3B87068AFDAB}" type="slidenum">
              <a:rPr lang="ro-RO" smtClean="0"/>
              <a:t>17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79401-77CC-473D-A9C4-62A38C5FF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728" b="17128"/>
          <a:stretch/>
        </p:blipFill>
        <p:spPr bwMode="auto">
          <a:xfrm>
            <a:off x="9552124" y="0"/>
            <a:ext cx="2612375" cy="1776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4D593E-A780-4089-8176-ACE923202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" y="2768521"/>
            <a:ext cx="4163378" cy="246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6B8C11-CFF8-4EE0-A43A-4B44E5E625D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45" y="1779186"/>
            <a:ext cx="7485243" cy="286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ABB9F9-71ED-45F2-B7AE-959C2F92BAA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21872" y="4776516"/>
            <a:ext cx="3588524" cy="15353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81B926-86BD-425D-96B6-B4D79D12A997}"/>
              </a:ext>
            </a:extLst>
          </p:cNvPr>
          <p:cNvSpPr txBox="1"/>
          <p:nvPr/>
        </p:nvSpPr>
        <p:spPr>
          <a:xfrm>
            <a:off x="8940779" y="4805544"/>
            <a:ext cx="22881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1800" i="1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=20Hz, </a:t>
            </a:r>
            <a:endParaRPr lang="ro-RO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1800" i="1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=19,98kHz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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20kHz</a:t>
            </a:r>
            <a:endParaRPr lang="ro-RO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o-RO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o-RO">
                <a:latin typeface="Times New Roman" panose="02020603050405020304" pitchFamily="18" charset="0"/>
              </a:rPr>
              <a:t>Banda de frecvență, </a:t>
            </a:r>
            <a:r>
              <a:rPr lang="ro-RO" i="1">
                <a:latin typeface="Times New Roman" panose="02020603050405020304" pitchFamily="18" charset="0"/>
              </a:rPr>
              <a:t>B</a:t>
            </a:r>
            <a:br>
              <a:rPr lang="ro-RO">
                <a:latin typeface="Times New Roman" panose="02020603050405020304" pitchFamily="18" charset="0"/>
              </a:rPr>
            </a:br>
            <a:r>
              <a:rPr lang="ro-RO" i="1">
                <a:latin typeface="Times New Roman" panose="02020603050405020304" pitchFamily="18" charset="0"/>
              </a:rPr>
              <a:t>B</a:t>
            </a:r>
            <a:r>
              <a:rPr lang="ro-RO">
                <a:latin typeface="Times New Roman" panose="02020603050405020304" pitchFamily="18" charset="0"/>
              </a:rPr>
              <a:t>=</a:t>
            </a:r>
            <a:r>
              <a:rPr lang="ro-RO" i="1">
                <a:latin typeface="Times New Roman" panose="02020603050405020304" pitchFamily="18" charset="0"/>
              </a:rPr>
              <a:t>f</a:t>
            </a:r>
            <a:r>
              <a:rPr lang="ro-RO" i="1" baseline="-25000">
                <a:latin typeface="Times New Roman" panose="02020603050405020304" pitchFamily="18" charset="0"/>
              </a:rPr>
              <a:t>H</a:t>
            </a:r>
            <a:r>
              <a:rPr lang="ro-RO">
                <a:latin typeface="Times New Roman" panose="02020603050405020304" pitchFamily="18" charset="0"/>
              </a:rPr>
              <a:t>-</a:t>
            </a:r>
            <a:r>
              <a:rPr lang="ro-RO" i="1">
                <a:latin typeface="Times New Roman" panose="02020603050405020304" pitchFamily="18" charset="0"/>
              </a:rPr>
              <a:t>f</a:t>
            </a:r>
            <a:r>
              <a:rPr lang="ro-RO" i="1" baseline="-25000">
                <a:latin typeface="Times New Roman" panose="02020603050405020304" pitchFamily="18" charset="0"/>
              </a:rPr>
              <a:t>L</a:t>
            </a:r>
            <a:r>
              <a:rPr lang="ro-RO">
                <a:latin typeface="Times New Roman" panose="02020603050405020304" pitchFamily="18" charset="0"/>
                <a:sym typeface="Symbol" panose="05050102010706020507" pitchFamily="18" charset="2"/>
              </a:rPr>
              <a:t>20kHz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01990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7A4D-1ED1-4233-AA47-DC90535E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S7. P3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8D194-AD33-46B6-8C11-55A809CDF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>
                <a:effectLst/>
                <a:ea typeface="Calibri" panose="020F0502020204030204" pitchFamily="34" charset="0"/>
              </a:rPr>
              <a:t>(a) Folosind proiectarea cu componente egale, specificați elementele pentru un filtru KRC de tipul trece-jos de ordinul doi cu </a:t>
            </a:r>
            <a:r>
              <a:rPr lang="en-US" i="1">
                <a:effectLst/>
                <a:ea typeface="Calibri" panose="020F0502020204030204" pitchFamily="34" charset="0"/>
              </a:rPr>
              <a:t>f</a:t>
            </a:r>
            <a:r>
              <a:rPr lang="en-US" baseline="-25000">
                <a:effectLst/>
                <a:ea typeface="Calibri" panose="020F0502020204030204" pitchFamily="34" charset="0"/>
              </a:rPr>
              <a:t>0</a:t>
            </a:r>
            <a:r>
              <a:rPr lang="en-US">
                <a:effectLst/>
                <a:ea typeface="Calibri" panose="020F0502020204030204" pitchFamily="34" charset="0"/>
              </a:rPr>
              <a:t>=1kHz și </a:t>
            </a:r>
            <a:r>
              <a:rPr lang="en-US" i="1">
                <a:effectLst/>
                <a:ea typeface="Calibri" panose="020F0502020204030204" pitchFamily="34" charset="0"/>
              </a:rPr>
              <a:t>Q</a:t>
            </a:r>
            <a:r>
              <a:rPr lang="en-US">
                <a:effectLst/>
                <a:ea typeface="Calibri" panose="020F0502020204030204" pitchFamily="34" charset="0"/>
              </a:rPr>
              <a:t>=5. Care este câștigul său în curent continuu?</a:t>
            </a:r>
            <a:endParaRPr lang="ro-RO">
              <a:effectLst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>
                <a:effectLst/>
                <a:ea typeface="Calibri" panose="020F0502020204030204" pitchFamily="34" charset="0"/>
              </a:rPr>
              <a:t>(b) Modificați circuitul pentru un câștig de c.c. de 0 dB</a:t>
            </a:r>
            <a:endParaRPr lang="ro-RO"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A14A-C2E0-4419-AA6E-5F5384F6F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F7862-9265-4AC5-8BA7-70CA0B66C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5564F-1DD2-47FE-9031-4BFC5152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18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DAA3C4-82C6-42B1-9F67-98DD40307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191" y="3512947"/>
            <a:ext cx="5317617" cy="284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37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3D32-B025-4BAA-9F4E-18D334A4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P3. Rezolvare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FAA16-3466-4A68-B273-722A76D316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>
                    <a:effectLst/>
                    <a:ea typeface="Calibri" panose="020F0502020204030204" pitchFamily="34" charset="0"/>
                  </a:rPr>
                  <a:t>(a) Presupunem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ro-RO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n-US">
                    <a:effectLst/>
                    <a:ea typeface="Times New Roman" panose="02020603050405020304" pitchFamily="18" charset="0"/>
                  </a:rPr>
                  <a:t> și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ro-RO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ro-RO">
                    <a:effectLst/>
                    <a:ea typeface="Times New Roman" panose="02020603050405020304" pitchFamily="18" charset="0"/>
                  </a:rPr>
                  <a:t> </a:t>
                </a:r>
                <a:br>
                  <a:rPr lang="ro-RO">
                    <a:effectLst/>
                    <a:ea typeface="Times New Roman" panose="02020603050405020304" pitchFamily="18" charset="0"/>
                  </a:rPr>
                </a:br>
                <a:r>
                  <a:rPr lang="ro-RO">
                    <a:effectLst/>
                    <a:ea typeface="Times New Roman" panose="02020603050405020304" pitchFamily="18" charset="0"/>
                  </a:rPr>
                  <a:t>(proiectare cu componente egale)</a:t>
                </a:r>
                <a:endParaRPr lang="ro-RO">
                  <a:effectLst/>
                  <a:ea typeface="Calibri" panose="020F0502020204030204" pitchFamily="34" charset="0"/>
                </a:endParaRPr>
              </a:p>
              <a:p>
                <a:pPr algn="just"/>
                <a:r>
                  <a:rPr lang="en-US">
                    <a:effectLst/>
                    <a:ea typeface="Calibri" panose="020F0502020204030204" pitchFamily="34" charset="0"/>
                  </a:rPr>
                  <a:t>Relațiile de dimensionare sunt</a:t>
                </a:r>
                <a:endParaRPr lang="ro-RO">
                  <a:ea typeface="Calibri" panose="020F0502020204030204" pitchFamily="34" charset="0"/>
                </a:endParaRPr>
              </a:p>
              <a:p>
                <a:pPr algn="just"/>
                <a:endParaRPr lang="ro-RO">
                  <a:effectLst/>
                  <a:ea typeface="Calibri" panose="020F0502020204030204" pitchFamily="34" charset="0"/>
                </a:endParaRPr>
              </a:p>
              <a:p>
                <a:pPr algn="just"/>
                <a:r>
                  <a:rPr lang="en-US">
                    <a:effectLst/>
                    <a:ea typeface="Calibri" panose="020F0502020204030204" pitchFamily="34" charset="0"/>
                  </a:rPr>
                  <a:t>Alegem pentru </a:t>
                </a:r>
                <a:r>
                  <a:rPr lang="en-US" i="1">
                    <a:effectLst/>
                    <a:highlight>
                      <a:srgbClr val="FFFF00"/>
                    </a:highlight>
                    <a:ea typeface="Calibri" panose="020F0502020204030204" pitchFamily="34" charset="0"/>
                  </a:rPr>
                  <a:t>C</a:t>
                </a:r>
                <a:r>
                  <a:rPr lang="en-US">
                    <a:effectLst/>
                    <a:highlight>
                      <a:srgbClr val="FFFF00"/>
                    </a:highlight>
                    <a:ea typeface="Calibri" panose="020F0502020204030204" pitchFamily="34" charset="0"/>
                  </a:rPr>
                  <a:t>=10nF</a:t>
                </a:r>
                <a:r>
                  <a:rPr lang="en-US">
                    <a:effectLst/>
                    <a:ea typeface="Calibri" panose="020F0502020204030204" pitchFamily="34" charset="0"/>
                  </a:rPr>
                  <a:t>, o valoare ușor disponibilă și rezultă</a:t>
                </a:r>
                <a:endParaRPr lang="ro-RO">
                  <a:effectLst/>
                  <a:ea typeface="Calibri" panose="020F0502020204030204" pitchFamily="34" charset="0"/>
                </a:endParaRPr>
              </a:p>
              <a:p>
                <a:pPr algn="just"/>
                <a:endParaRPr lang="ro-RO">
                  <a:ea typeface="Calibri" panose="020F0502020204030204" pitchFamily="34" charset="0"/>
                </a:endParaRPr>
              </a:p>
              <a:p>
                <a:pPr algn="just"/>
                <a:endParaRPr lang="ro-RO">
                  <a:effectLst/>
                  <a:ea typeface="Calibri" panose="020F0502020204030204" pitchFamily="34" charset="0"/>
                </a:endParaRPr>
              </a:p>
              <a:p>
                <a:pPr algn="just"/>
                <a:r>
                  <a:rPr lang="en-US">
                    <a:effectLst/>
                    <a:ea typeface="Calibri" panose="020F0502020204030204" pitchFamily="34" charset="0"/>
                  </a:rPr>
                  <a:t>Alegem din seria E96, </a:t>
                </a:r>
                <a:r>
                  <a:rPr lang="ro-RO">
                    <a:effectLst/>
                    <a:ea typeface="Calibri" panose="020F0502020204030204" pitchFamily="34" charset="0"/>
                  </a:rPr>
                  <a:t>cu </a:t>
                </a:r>
                <a:r>
                  <a:rPr lang="en-US">
                    <a:effectLst/>
                    <a:ea typeface="Calibri" panose="020F0502020204030204" pitchFamily="34" charset="0"/>
                  </a:rPr>
                  <a:t>toleranța 1%, valoarea standard </a:t>
                </a:r>
                <a:r>
                  <a:rPr lang="en-US" i="1">
                    <a:effectLst/>
                    <a:ea typeface="Calibri" panose="020F0502020204030204" pitchFamily="34" charset="0"/>
                  </a:rPr>
                  <a:t>R</a:t>
                </a:r>
                <a:r>
                  <a:rPr lang="en-US">
                    <a:effectLst/>
                    <a:ea typeface="Calibri" panose="020F0502020204030204" pitchFamily="34" charset="0"/>
                  </a:rPr>
                  <a:t>=15,8k</a:t>
                </a:r>
                <a:r>
                  <a:rPr lang="en-US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</a:t>
                </a:r>
                <a:endParaRPr lang="ro-RO" sz="4000">
                  <a:effectLst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FAA16-3466-4A68-B273-722A76D316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E33F4-6F24-4CBC-B411-769DB3E9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C009-ABC5-4A7E-91D4-28AD1862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D28BB-75A6-4231-83FE-F9C2CDBD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19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2CD37-1B98-42A6-8A87-B5FB7504F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894" y="0"/>
            <a:ext cx="3910013" cy="2090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405BA6-05B0-4E7F-AE20-C56B8F5D01F2}"/>
                  </a:ext>
                </a:extLst>
              </p:cNvPr>
              <p:cNvSpPr txBox="1"/>
              <p:nvPr/>
            </p:nvSpPr>
            <p:spPr>
              <a:xfrm>
                <a:off x="838200" y="3198167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 smtClean="0">
                          <a:latin typeface="Cambria Math" panose="02040503050406030204" pitchFamily="18" charset="0"/>
                        </a:rPr>
                        <m:t>𝑅𝐶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;  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=3−</m:t>
                          </m:r>
                          <m:f>
                            <m:fPr>
                              <m:type m:val="lin"/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;  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405BA6-05B0-4E7F-AE20-C56B8F5D0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98167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l="-300" t="-126667" b="-19466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9EB486-4E04-4DFC-BA8C-5D1F5923FEA6}"/>
                  </a:ext>
                </a:extLst>
              </p:cNvPr>
              <p:cNvSpPr txBox="1"/>
              <p:nvPr/>
            </p:nvSpPr>
            <p:spPr>
              <a:xfrm>
                <a:off x="838200" y="4270830"/>
                <a:ext cx="6499123" cy="850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=15,9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ro-RO" sz="2400" i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9EB486-4E04-4DFC-BA8C-5D1F5923F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70830"/>
                <a:ext cx="6499123" cy="8509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A5CB2C-DF90-44A1-9025-BF879F2F5A6B}"/>
                  </a:ext>
                </a:extLst>
              </p:cNvPr>
              <p:cNvSpPr txBox="1"/>
              <p:nvPr/>
            </p:nvSpPr>
            <p:spPr>
              <a:xfrm>
                <a:off x="9153833" y="2357540"/>
                <a:ext cx="2861186" cy="656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180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ro-RO" sz="18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ro-RO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ro-RO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A5CB2C-DF90-44A1-9025-BF879F2F5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833" y="2357540"/>
                <a:ext cx="2861186" cy="656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46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0C61-8243-42FB-B01D-E6105CFC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S7. 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F5ADF-5D79-445E-9755-4922B5C8C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/>
              <a:t>(a) În circuitul din figură, specificați valorile componentelor pentru a atinge o frecvență la –3dB de 1kHz cu un câștig de c.c. de 20dB și o rezistență de intrare de cel puțin 10k.</a:t>
            </a:r>
          </a:p>
          <a:p>
            <a:pPr marL="0" indent="0">
              <a:buNone/>
            </a:pPr>
            <a:r>
              <a:rPr lang="ro-RO"/>
              <a:t>(b) La ce frecvență câștigul scade la 0dB? Care este faza la acest câștig?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CFE2C-5980-4891-9954-2F30C6CF8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AB26-DC8F-4D78-9618-8DE6752355BC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D3705-B58E-4F4C-B085-6616C8BB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EE838-4F6D-4698-B49A-6FDB3837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2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518BF1-4B3F-4A84-A244-16E6D7093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88" b="17037"/>
          <a:stretch/>
        </p:blipFill>
        <p:spPr>
          <a:xfrm>
            <a:off x="3983452" y="3517673"/>
            <a:ext cx="4225095" cy="2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3D32-B025-4BAA-9F4E-18D334A4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FAA16-3466-4A68-B273-722A76D31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Amplificarea K este</a:t>
            </a:r>
          </a:p>
          <a:p>
            <a:endParaRPr lang="ro-RO"/>
          </a:p>
          <a:p>
            <a:endParaRPr lang="ro-RO"/>
          </a:p>
          <a:p>
            <a:r>
              <a:rPr lang="ro-RO"/>
              <a:t>Semnalul se aplică pe intrarea neinversoare, deci avem un circuit neinversor la care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E33F4-6F24-4CBC-B411-769DB3E9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C009-ABC5-4A7E-91D4-28AD1862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D28BB-75A6-4231-83FE-F9C2CDBD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20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2CD37-1B98-42A6-8A87-B5FB7504F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894" y="0"/>
            <a:ext cx="3910013" cy="2090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69313B-97ED-44C1-926E-C11662E4488C}"/>
                  </a:ext>
                </a:extLst>
              </p:cNvPr>
              <p:cNvSpPr txBox="1"/>
              <p:nvPr/>
            </p:nvSpPr>
            <p:spPr>
              <a:xfrm>
                <a:off x="7643351" y="2225675"/>
                <a:ext cx="46776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i="1" smtClean="0">
                          <a:latin typeface="Cambria Math" panose="02040503050406030204" pitchFamily="18" charset="0"/>
                        </a:rPr>
                        <m:t>𝑅𝐶</m:t>
                      </m:r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o-R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;  </m:t>
                          </m:r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=3−</m:t>
                          </m:r>
                          <m:f>
                            <m:fPr>
                              <m:type m:val="lin"/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;  </m:t>
                          </m:r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 sz="1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69313B-97ED-44C1-926E-C11662E44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351" y="2225675"/>
                <a:ext cx="4677697" cy="369332"/>
              </a:xfrm>
              <a:prstGeom prst="rect">
                <a:avLst/>
              </a:prstGeom>
              <a:blipFill>
                <a:blip r:embed="rId3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4E82C4-04D4-466D-9F46-069F5A829B58}"/>
                  </a:ext>
                </a:extLst>
              </p:cNvPr>
              <p:cNvSpPr txBox="1"/>
              <p:nvPr/>
            </p:nvSpPr>
            <p:spPr>
              <a:xfrm>
                <a:off x="838200" y="2327729"/>
                <a:ext cx="3468329" cy="841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=2,8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4E82C4-04D4-466D-9F46-069F5A829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27729"/>
                <a:ext cx="3468329" cy="841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2724550-54EB-4045-9070-06FBB75EF52D}"/>
              </a:ext>
            </a:extLst>
          </p:cNvPr>
          <p:cNvSpPr txBox="1"/>
          <p:nvPr/>
        </p:nvSpPr>
        <p:spPr>
          <a:xfrm>
            <a:off x="7164028" y="704740"/>
            <a:ext cx="958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>
                <a:effectLst/>
                <a:ea typeface="Calibri" panose="020F0502020204030204" pitchFamily="34" charset="0"/>
              </a:rPr>
              <a:t>f</a:t>
            </a:r>
            <a:r>
              <a:rPr lang="en-US" baseline="-25000">
                <a:effectLst/>
                <a:ea typeface="Calibri" panose="020F0502020204030204" pitchFamily="34" charset="0"/>
              </a:rPr>
              <a:t>0</a:t>
            </a:r>
            <a:r>
              <a:rPr lang="en-US">
                <a:effectLst/>
                <a:ea typeface="Calibri" panose="020F0502020204030204" pitchFamily="34" charset="0"/>
              </a:rPr>
              <a:t>=1kHz</a:t>
            </a:r>
            <a:endParaRPr lang="ro-RO">
              <a:effectLst/>
              <a:ea typeface="Calibri" panose="020F0502020204030204" pitchFamily="34" charset="0"/>
            </a:endParaRPr>
          </a:p>
          <a:p>
            <a:r>
              <a:rPr lang="en-US">
                <a:effectLst/>
                <a:ea typeface="Calibri" panose="020F0502020204030204" pitchFamily="34" charset="0"/>
              </a:rPr>
              <a:t>Q=5</a:t>
            </a:r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EE7D56-87A9-4E66-9D81-CC09E5AA3291}"/>
                  </a:ext>
                </a:extLst>
              </p:cNvPr>
              <p:cNvSpPr txBox="1"/>
              <p:nvPr/>
            </p:nvSpPr>
            <p:spPr>
              <a:xfrm>
                <a:off x="838200" y="4250839"/>
                <a:ext cx="7165258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=2,8−1=1,8 </m:t>
                      </m:r>
                      <m:r>
                        <m:rPr>
                          <m:sty m:val="p"/>
                        </m:rPr>
                        <a:rPr lang="ro-RO" sz="2400" i="0">
                          <a:latin typeface="Cambria Math" panose="02040503050406030204" pitchFamily="18" charset="0"/>
                        </a:rPr>
                        <m:t>sau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=1,8 ×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EE7D56-87A9-4E66-9D81-CC09E5AA3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50839"/>
                <a:ext cx="7165258" cy="844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841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3D32-B025-4BAA-9F4E-18D334A4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FAA16-3466-4A68-B273-722A76D31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  <a:ea typeface="Calibri" panose="020F0502020204030204" pitchFamily="34" charset="0"/>
              </a:rPr>
              <a:t>Având o singură relație și două necunoscute, </a:t>
            </a:r>
            <a:br>
              <a:rPr lang="ro-RO">
                <a:effectLst/>
                <a:ea typeface="Calibri" panose="020F0502020204030204" pitchFamily="34" charset="0"/>
              </a:rPr>
            </a:br>
            <a:r>
              <a:rPr lang="en-US">
                <a:effectLst/>
                <a:ea typeface="Calibri" panose="020F0502020204030204" pitchFamily="34" charset="0"/>
              </a:rPr>
              <a:t>se alege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i="1" baseline="-25000">
                <a:effectLst/>
                <a:ea typeface="Calibri" panose="020F0502020204030204" pitchFamily="34" charset="0"/>
              </a:rPr>
              <a:t>A</a:t>
            </a:r>
            <a:r>
              <a:rPr lang="en-US">
                <a:effectLst/>
                <a:ea typeface="Calibri" panose="020F0502020204030204" pitchFamily="34" charset="0"/>
              </a:rPr>
              <a:t>=10k</a:t>
            </a: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>
                <a:effectLst/>
                <a:ea typeface="Calibri" panose="020F0502020204030204" pitchFamily="34" charset="0"/>
              </a:rPr>
              <a:t> și rezultă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i="1" baseline="-25000">
                <a:effectLst/>
                <a:ea typeface="Calibri" panose="020F0502020204030204" pitchFamily="34" charset="0"/>
              </a:rPr>
              <a:t>B</a:t>
            </a:r>
            <a:r>
              <a:rPr lang="en-US">
                <a:effectLst/>
                <a:ea typeface="Calibri" panose="020F0502020204030204" pitchFamily="34" charset="0"/>
              </a:rPr>
              <a:t>=18k</a:t>
            </a: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>
                <a:effectLst/>
                <a:ea typeface="Calibri" panose="020F0502020204030204" pitchFamily="34" charset="0"/>
              </a:rPr>
              <a:t>, cu valoarea standard la toleranță de 1% egală cu 17,8k</a:t>
            </a: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>
                <a:effectLst/>
                <a:ea typeface="Calibri" panose="020F0502020204030204" pitchFamily="34" charset="0"/>
              </a:rPr>
              <a:t>. </a:t>
            </a:r>
            <a:br>
              <a:rPr lang="ro-RO">
                <a:effectLst/>
                <a:ea typeface="Calibri" panose="020F0502020204030204" pitchFamily="34" charset="0"/>
              </a:rPr>
            </a:br>
            <a:r>
              <a:rPr lang="en-US">
                <a:effectLst/>
                <a:ea typeface="Calibri" panose="020F0502020204030204" pitchFamily="34" charset="0"/>
              </a:rPr>
              <a:t>În aceste condiții, valoarea reală </a:t>
            </a:r>
            <a:br>
              <a:rPr lang="ro-RO">
                <a:effectLst/>
                <a:ea typeface="Calibri" panose="020F0502020204030204" pitchFamily="34" charset="0"/>
              </a:rPr>
            </a:br>
            <a:r>
              <a:rPr lang="en-US">
                <a:effectLst/>
                <a:ea typeface="Calibri" panose="020F0502020204030204" pitchFamily="34" charset="0"/>
              </a:rPr>
              <a:t>a amplificării K va fi egală cu 2,78.</a:t>
            </a:r>
            <a:endParaRPr lang="ro-RO">
              <a:effectLst/>
              <a:ea typeface="Calibri" panose="020F0502020204030204" pitchFamily="34" charset="0"/>
            </a:endParaRPr>
          </a:p>
          <a:p>
            <a:r>
              <a:rPr lang="en-US">
                <a:effectLst/>
                <a:ea typeface="Calibri" panose="020F0502020204030204" pitchFamily="34" charset="0"/>
              </a:rPr>
              <a:t>Circuitul astfel proiectat este </a:t>
            </a:r>
            <a:br>
              <a:rPr lang="ro-RO">
                <a:effectLst/>
                <a:ea typeface="Calibri" panose="020F0502020204030204" pitchFamily="34" charset="0"/>
              </a:rPr>
            </a:br>
            <a:r>
              <a:rPr lang="en-US">
                <a:effectLst/>
                <a:ea typeface="Calibri" panose="020F0502020204030204" pitchFamily="34" charset="0"/>
              </a:rPr>
              <a:t>prezentat în fig</a:t>
            </a:r>
            <a:r>
              <a:rPr lang="ro-RO">
                <a:effectLst/>
                <a:ea typeface="Calibri" panose="020F0502020204030204" pitchFamily="34" charset="0"/>
              </a:rPr>
              <a:t>ură</a:t>
            </a:r>
            <a:endParaRPr lang="ro-RO" sz="5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E33F4-6F24-4CBC-B411-769DB3E9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C009-ABC5-4A7E-91D4-28AD1862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D28BB-75A6-4231-83FE-F9C2CDBD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21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2CD37-1B98-42A6-8A87-B5FB7504F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894" y="0"/>
            <a:ext cx="3910013" cy="2090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39770-A9E6-4092-ACDB-654851927882}"/>
                  </a:ext>
                </a:extLst>
              </p:cNvPr>
              <p:cNvSpPr txBox="1"/>
              <p:nvPr/>
            </p:nvSpPr>
            <p:spPr>
              <a:xfrm>
                <a:off x="6096000" y="681037"/>
                <a:ext cx="16911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o-RO" sz="1800" i="0">
                          <a:latin typeface="Cambria Math" panose="02040503050406030204" pitchFamily="18" charset="0"/>
                        </a:rPr>
                        <m:t>=1,8 ×</m:t>
                      </m:r>
                      <m:sSub>
                        <m:sSubPr>
                          <m:ctrlPr>
                            <a:rPr lang="ro-RO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39770-A9E6-4092-ACDB-654851927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81037"/>
                <a:ext cx="16911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3A2F4B0-2C61-4DD7-84E0-6DEE53FF60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759" b="11907"/>
          <a:stretch/>
        </p:blipFill>
        <p:spPr bwMode="auto">
          <a:xfrm>
            <a:off x="6376946" y="2712681"/>
            <a:ext cx="4467307" cy="3826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9061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3D32-B025-4BAA-9F4E-18D334A4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FAA16-3466-4A68-B273-722A76D31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effectLst/>
                <a:ea typeface="Calibri" panose="020F0502020204030204" pitchFamily="34" charset="0"/>
              </a:rPr>
              <a:t>(b) Această situație apare destul de des pentru </a:t>
            </a:r>
            <a:br>
              <a:rPr lang="ro-RO">
                <a:effectLst/>
                <a:ea typeface="Calibri" panose="020F0502020204030204" pitchFamily="34" charset="0"/>
              </a:rPr>
            </a:br>
            <a:r>
              <a:rPr lang="en-US">
                <a:effectLst/>
                <a:ea typeface="Calibri" panose="020F0502020204030204" pitchFamily="34" charset="0"/>
              </a:rPr>
              <a:t>a merita o dezvoltare mai detaliată.</a:t>
            </a:r>
            <a:endParaRPr lang="ro-RO">
              <a:effectLst/>
              <a:ea typeface="Calibri" panose="020F0502020204030204" pitchFamily="34" charset="0"/>
            </a:endParaRPr>
          </a:p>
          <a:p>
            <a:r>
              <a:rPr lang="en-US">
                <a:effectLst/>
                <a:ea typeface="Calibri" panose="020F0502020204030204" pitchFamily="34" charset="0"/>
              </a:rPr>
              <a:t>Pentru a reduce câștigul de la o valoare existentă </a:t>
            </a:r>
            <a:r>
              <a:rPr lang="en-US" i="1">
                <a:effectLst/>
                <a:ea typeface="Calibri" panose="020F0502020204030204" pitchFamily="34" charset="0"/>
              </a:rPr>
              <a:t>A</a:t>
            </a:r>
            <a:r>
              <a:rPr lang="en-US" i="1" baseline="-25000">
                <a:effectLst/>
                <a:ea typeface="Calibri" panose="020F0502020204030204" pitchFamily="34" charset="0"/>
              </a:rPr>
              <a:t>old</a:t>
            </a:r>
            <a:r>
              <a:rPr lang="en-US">
                <a:effectLst/>
                <a:ea typeface="Calibri" panose="020F0502020204030204" pitchFamily="34" charset="0"/>
              </a:rPr>
              <a:t> la o altă valoare </a:t>
            </a:r>
            <a:r>
              <a:rPr lang="en-US" i="1">
                <a:effectLst/>
                <a:ea typeface="Calibri" panose="020F0502020204030204" pitchFamily="34" charset="0"/>
              </a:rPr>
              <a:t>A</a:t>
            </a:r>
            <a:r>
              <a:rPr lang="en-US" i="1" baseline="-25000">
                <a:effectLst/>
                <a:ea typeface="Calibri" panose="020F0502020204030204" pitchFamily="34" charset="0"/>
              </a:rPr>
              <a:t>new</a:t>
            </a:r>
            <a:r>
              <a:rPr lang="en-US">
                <a:effectLst/>
                <a:ea typeface="Calibri" panose="020F0502020204030204" pitchFamily="34" charset="0"/>
              </a:rPr>
              <a:t>, aplicăm teorema lui Thévenin și înlocuim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1</a:t>
            </a:r>
            <a:r>
              <a:rPr lang="en-US">
                <a:effectLst/>
                <a:ea typeface="Calibri" panose="020F0502020204030204" pitchFamily="34" charset="0"/>
              </a:rPr>
              <a:t> cu un divizor de tensiune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1</a:t>
            </a:r>
            <a:r>
              <a:rPr lang="en-US" i="1" baseline="-25000">
                <a:effectLst/>
                <a:ea typeface="Calibri" panose="020F0502020204030204" pitchFamily="34" charset="0"/>
              </a:rPr>
              <a:t>A</a:t>
            </a:r>
            <a:r>
              <a:rPr lang="en-US">
                <a:effectLst/>
                <a:ea typeface="Calibri" panose="020F0502020204030204" pitchFamily="34" charset="0"/>
              </a:rPr>
              <a:t> și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1</a:t>
            </a:r>
            <a:r>
              <a:rPr lang="en-US" i="1" baseline="-25000">
                <a:effectLst/>
                <a:ea typeface="Calibri" panose="020F0502020204030204" pitchFamily="34" charset="0"/>
              </a:rPr>
              <a:t>B</a:t>
            </a:r>
            <a:r>
              <a:rPr lang="en-US">
                <a:effectLst/>
                <a:ea typeface="Calibri" panose="020F0502020204030204" pitchFamily="34" charset="0"/>
              </a:rPr>
              <a:t> astfel încât</a:t>
            </a: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r>
              <a:rPr lang="en-US">
                <a:effectLst/>
                <a:ea typeface="Calibri" panose="020F0502020204030204" pitchFamily="34" charset="0"/>
              </a:rPr>
              <a:t>unde a doua constrângere ne asigură </a:t>
            </a:r>
            <a:br>
              <a:rPr lang="ro-RO">
                <a:effectLst/>
                <a:ea typeface="Calibri" panose="020F0502020204030204" pitchFamily="34" charset="0"/>
              </a:rPr>
            </a:br>
            <a:r>
              <a:rPr lang="en-US">
                <a:effectLst/>
                <a:ea typeface="Calibri" panose="020F0502020204030204" pitchFamily="34" charset="0"/>
              </a:rPr>
              <a:t>că ω</a:t>
            </a:r>
            <a:r>
              <a:rPr lang="en-US" baseline="-25000">
                <a:effectLst/>
                <a:ea typeface="Calibri" panose="020F0502020204030204" pitchFamily="34" charset="0"/>
              </a:rPr>
              <a:t>0</a:t>
            </a:r>
            <a:r>
              <a:rPr lang="en-US">
                <a:effectLst/>
                <a:ea typeface="Calibri" panose="020F0502020204030204" pitchFamily="34" charset="0"/>
              </a:rPr>
              <a:t> nu este afectat de înlocuire</a:t>
            </a:r>
            <a:endParaRPr lang="ro-RO"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E33F4-6F24-4CBC-B411-769DB3E9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C009-ABC5-4A7E-91D4-28AD1862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D28BB-75A6-4231-83FE-F9C2CDBD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22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2CD37-1B98-42A6-8A87-B5FB7504F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894" y="0"/>
            <a:ext cx="3910013" cy="2090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D17E6E-A778-4A2A-BCCF-F0614CBB23C3}"/>
                  </a:ext>
                </a:extLst>
              </p:cNvPr>
              <p:cNvSpPr txBox="1"/>
              <p:nvPr/>
            </p:nvSpPr>
            <p:spPr>
              <a:xfrm>
                <a:off x="990600" y="4001294"/>
                <a:ext cx="5498690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D17E6E-A778-4A2A-BCCF-F0614CBB2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001294"/>
                <a:ext cx="5498690" cy="844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4D7E696-E4DA-4985-83BB-4C8E563F3E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77" b="12310"/>
          <a:stretch/>
        </p:blipFill>
        <p:spPr bwMode="auto">
          <a:xfrm>
            <a:off x="7332208" y="3636330"/>
            <a:ext cx="3434312" cy="285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0238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3D32-B025-4BAA-9F4E-18D334A4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FAA16-3466-4A68-B273-722A76D31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Rezolvând, obținem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E33F4-6F24-4CBC-B411-769DB3E9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C009-ABC5-4A7E-91D4-28AD1862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D28BB-75A6-4231-83FE-F9C2CDBD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23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2CD37-1B98-42A6-8A87-B5FB7504F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894" y="0"/>
            <a:ext cx="3910013" cy="2090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156F1B-1888-4D41-A389-F884F209A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77" b="12310"/>
          <a:stretch/>
        </p:blipFill>
        <p:spPr bwMode="auto">
          <a:xfrm>
            <a:off x="7332208" y="3636330"/>
            <a:ext cx="3434312" cy="285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3EB027-D19B-4259-A2E1-D817C63EAEE3}"/>
                  </a:ext>
                </a:extLst>
              </p:cNvPr>
              <p:cNvSpPr txBox="1"/>
              <p:nvPr/>
            </p:nvSpPr>
            <p:spPr>
              <a:xfrm>
                <a:off x="838200" y="2342224"/>
                <a:ext cx="7204588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ro-RO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3EB027-D19B-4259-A2E1-D817C63EA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2224"/>
                <a:ext cx="7204588" cy="844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2D8527-B27C-4D31-BBBD-35571FF67C4F}"/>
                  </a:ext>
                </a:extLst>
              </p:cNvPr>
              <p:cNvSpPr txBox="1"/>
              <p:nvPr/>
            </p:nvSpPr>
            <p:spPr>
              <a:xfrm>
                <a:off x="838200" y="3263773"/>
                <a:ext cx="6096000" cy="878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  <m:r>
                        <a:rPr lang="ro-RO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ro-R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ro-RO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𝑜𝑙𝑑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2D8527-B27C-4D31-BBBD-35571FF67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63773"/>
                <a:ext cx="6096000" cy="8785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F9BE90-5FFA-4657-A6B2-6DA78A9FD571}"/>
                  </a:ext>
                </a:extLst>
              </p:cNvPr>
              <p:cNvSpPr txBox="1"/>
              <p:nvPr/>
            </p:nvSpPr>
            <p:spPr>
              <a:xfrm>
                <a:off x="838200" y="4277220"/>
                <a:ext cx="2131142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𝑜𝑙𝑑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F9BE90-5FFA-4657-A6B2-6DA78A9FD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77220"/>
                <a:ext cx="2131142" cy="8486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896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3D32-B025-4BAA-9F4E-18D334A4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FAA16-3466-4A68-B273-722A76D31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Din relația lui </a:t>
            </a:r>
            <a:r>
              <a:rPr lang="ro-RO" i="1"/>
              <a:t>R</a:t>
            </a:r>
            <a:r>
              <a:rPr lang="ro-RO" baseline="-25000"/>
              <a:t>1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E33F4-6F24-4CBC-B411-769DB3E9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C009-ABC5-4A7E-91D4-28AD1862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D28BB-75A6-4231-83FE-F9C2CDBD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24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2CD37-1B98-42A6-8A87-B5FB7504F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894" y="0"/>
            <a:ext cx="3910013" cy="2090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F99C62-A49B-48FC-ADAE-D4B4F6AFEF7B}"/>
                  </a:ext>
                </a:extLst>
              </p:cNvPr>
              <p:cNvSpPr txBox="1"/>
              <p:nvPr/>
            </p:nvSpPr>
            <p:spPr>
              <a:xfrm>
                <a:off x="838200" y="4993597"/>
                <a:ext cx="3048000" cy="846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type m:val="lin"/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F99C62-A49B-48FC-ADAE-D4B4F6AFE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93597"/>
                <a:ext cx="3048000" cy="846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04D620-A962-4DF4-9005-0D5F79B85174}"/>
                  </a:ext>
                </a:extLst>
              </p:cNvPr>
              <p:cNvSpPr txBox="1"/>
              <p:nvPr/>
            </p:nvSpPr>
            <p:spPr>
              <a:xfrm>
                <a:off x="838200" y="2365937"/>
                <a:ext cx="6096000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o-RO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o-RO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04D620-A962-4DF4-9005-0D5F79B85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65937"/>
                <a:ext cx="6096000" cy="844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0AED43-6B0B-4940-8AEE-EEF18942757C}"/>
                  </a:ext>
                </a:extLst>
              </p:cNvPr>
              <p:cNvSpPr txBox="1"/>
              <p:nvPr/>
            </p:nvSpPr>
            <p:spPr>
              <a:xfrm>
                <a:off x="838200" y="3345079"/>
                <a:ext cx="33405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0AED43-6B0B-4940-8AEE-EEF189427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45079"/>
                <a:ext cx="3340510" cy="461665"/>
              </a:xfrm>
              <a:prstGeom prst="rect">
                <a:avLst/>
              </a:prstGeom>
              <a:blipFill>
                <a:blip r:embed="rId5"/>
                <a:stretch>
                  <a:fillRect l="-548" b="-266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DC86AB-3EF7-47FA-A0AF-954312E9295F}"/>
                  </a:ext>
                </a:extLst>
              </p:cNvPr>
              <p:cNvSpPr txBox="1"/>
              <p:nvPr/>
            </p:nvSpPr>
            <p:spPr>
              <a:xfrm>
                <a:off x="838200" y="4025919"/>
                <a:ext cx="4176252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type m:val="lin"/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DC86AB-3EF7-47FA-A0AF-954312E92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25919"/>
                <a:ext cx="4176252" cy="844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22D86E-20C1-4B71-9BF2-A7885949C232}"/>
                  </a:ext>
                </a:extLst>
              </p:cNvPr>
              <p:cNvSpPr txBox="1"/>
              <p:nvPr/>
            </p:nvSpPr>
            <p:spPr>
              <a:xfrm>
                <a:off x="6022257" y="4025919"/>
                <a:ext cx="5331543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𝑜𝑙𝑑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den>
                      </m:f>
                      <m:r>
                        <a:rPr lang="ro-RO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type m:val="lin"/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ro-RO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𝑜𝑙𝑑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22D86E-20C1-4B71-9BF2-A7885949C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257" y="4025919"/>
                <a:ext cx="5331543" cy="8486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602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3D32-B025-4BAA-9F4E-18D334A4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FAA16-3466-4A68-B273-722A76D31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  <a:ea typeface="Calibri" panose="020F0502020204030204" pitchFamily="34" charset="0"/>
              </a:rPr>
              <a:t>În cazul nostru </a:t>
            </a:r>
            <a:r>
              <a:rPr lang="en-US" i="1">
                <a:effectLst/>
                <a:ea typeface="Calibri" panose="020F0502020204030204" pitchFamily="34" charset="0"/>
              </a:rPr>
              <a:t>A</a:t>
            </a:r>
            <a:r>
              <a:rPr lang="en-US" i="1" baseline="-25000">
                <a:effectLst/>
                <a:ea typeface="Calibri" panose="020F0502020204030204" pitchFamily="34" charset="0"/>
              </a:rPr>
              <a:t>old</a:t>
            </a:r>
            <a:r>
              <a:rPr lang="en-US">
                <a:effectLst/>
                <a:ea typeface="Calibri" panose="020F0502020204030204" pitchFamily="34" charset="0"/>
              </a:rPr>
              <a:t>=2</a:t>
            </a:r>
            <a:r>
              <a:rPr lang="en-US" i="1">
                <a:effectLst/>
                <a:ea typeface="Calibri" panose="020F0502020204030204" pitchFamily="34" charset="0"/>
              </a:rPr>
              <a:t>.</a:t>
            </a:r>
            <a:r>
              <a:rPr lang="en-US">
                <a:effectLst/>
                <a:ea typeface="Calibri" panose="020F0502020204030204" pitchFamily="34" charset="0"/>
              </a:rPr>
              <a:t>8V/V iar </a:t>
            </a:r>
            <a:r>
              <a:rPr lang="en-US" i="1">
                <a:effectLst/>
                <a:ea typeface="Calibri" panose="020F0502020204030204" pitchFamily="34" charset="0"/>
              </a:rPr>
              <a:t>A</a:t>
            </a:r>
            <a:r>
              <a:rPr lang="en-US" i="1" baseline="-25000">
                <a:effectLst/>
                <a:ea typeface="Calibri" panose="020F0502020204030204" pitchFamily="34" charset="0"/>
              </a:rPr>
              <a:t>new</a:t>
            </a:r>
            <a:r>
              <a:rPr lang="en-US">
                <a:effectLst/>
                <a:ea typeface="Calibri" panose="020F0502020204030204" pitchFamily="34" charset="0"/>
              </a:rPr>
              <a:t>=1V/V (0dB) </a:t>
            </a:r>
            <a:br>
              <a:rPr lang="ro-RO">
                <a:effectLst/>
                <a:ea typeface="Calibri" panose="020F0502020204030204" pitchFamily="34" charset="0"/>
              </a:rPr>
            </a:br>
            <a:r>
              <a:rPr lang="en-US">
                <a:effectLst/>
                <a:ea typeface="Calibri" panose="020F0502020204030204" pitchFamily="34" charset="0"/>
              </a:rPr>
              <a:t>și astfel</a:t>
            </a:r>
            <a:endParaRPr lang="ro-RO">
              <a:effectLst/>
              <a:ea typeface="Calibri" panose="020F0502020204030204" pitchFamily="34" charset="0"/>
            </a:endParaRPr>
          </a:p>
          <a:p>
            <a:endParaRPr lang="ro-RO">
              <a:ea typeface="Calibri" panose="020F0502020204030204" pitchFamily="34" charset="0"/>
            </a:endParaRPr>
          </a:p>
          <a:p>
            <a:r>
              <a:rPr lang="en-US">
                <a:effectLst/>
                <a:ea typeface="Calibri" panose="020F0502020204030204" pitchFamily="34" charset="0"/>
              </a:rPr>
              <a:t>Se poate folosi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1</a:t>
            </a:r>
            <a:r>
              <a:rPr lang="en-US" i="1" baseline="-25000">
                <a:effectLst/>
                <a:ea typeface="Calibri" panose="020F0502020204030204" pitchFamily="34" charset="0"/>
              </a:rPr>
              <a:t>A</a:t>
            </a:r>
            <a:r>
              <a:rPr lang="en-US">
                <a:effectLst/>
                <a:ea typeface="Calibri" panose="020F0502020204030204" pitchFamily="34" charset="0"/>
              </a:rPr>
              <a:t>=44,2k</a:t>
            </a: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>
                <a:effectLst/>
                <a:ea typeface="Calibri" panose="020F0502020204030204" pitchFamily="34" charset="0"/>
              </a:rPr>
              <a:t>, 1%</a:t>
            </a:r>
            <a:endParaRPr lang="ro-RO">
              <a:effectLst/>
              <a:ea typeface="Calibri" panose="020F0502020204030204" pitchFamily="34" charset="0"/>
            </a:endParaRPr>
          </a:p>
          <a:p>
            <a:endParaRPr lang="ro-RO">
              <a:ea typeface="Calibri" panose="020F0502020204030204" pitchFamily="34" charset="0"/>
            </a:endParaRPr>
          </a:p>
          <a:p>
            <a:endParaRPr lang="ro-RO">
              <a:effectLst/>
              <a:ea typeface="Calibri" panose="020F0502020204030204" pitchFamily="34" charset="0"/>
            </a:endParaRPr>
          </a:p>
          <a:p>
            <a:r>
              <a:rPr lang="en-US">
                <a:effectLst/>
                <a:ea typeface="Calibri" panose="020F0502020204030204" pitchFamily="34" charset="0"/>
              </a:rPr>
              <a:t>Se poate folosi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1</a:t>
            </a:r>
            <a:r>
              <a:rPr lang="en-US" i="1" baseline="-25000">
                <a:effectLst/>
                <a:ea typeface="Calibri" panose="020F0502020204030204" pitchFamily="34" charset="0"/>
              </a:rPr>
              <a:t>B</a:t>
            </a:r>
            <a:r>
              <a:rPr lang="en-US">
                <a:effectLst/>
                <a:ea typeface="Calibri" panose="020F0502020204030204" pitchFamily="34" charset="0"/>
              </a:rPr>
              <a:t>=24,9k</a:t>
            </a: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>
                <a:effectLst/>
                <a:ea typeface="Calibri" panose="020F0502020204030204" pitchFamily="34" charset="0"/>
              </a:rPr>
              <a:t>, 1%.</a:t>
            </a:r>
            <a:endParaRPr lang="ro-RO" sz="5400"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E33F4-6F24-4CBC-B411-769DB3E9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C009-ABC5-4A7E-91D4-28AD1862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D28BB-75A6-4231-83FE-F9C2CDBD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25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2CD37-1B98-42A6-8A87-B5FB7504F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894" y="0"/>
            <a:ext cx="3910013" cy="2090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D850F3-D315-4ACE-BF00-6CC6FF8DDF7D}"/>
                  </a:ext>
                </a:extLst>
              </p:cNvPr>
              <p:cNvSpPr txBox="1"/>
              <p:nvPr/>
            </p:nvSpPr>
            <p:spPr>
              <a:xfrm>
                <a:off x="8416413" y="1602284"/>
                <a:ext cx="1612490" cy="65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𝑜𝑙𝑑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D850F3-D315-4ACE-BF00-6CC6FF8DD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3" y="1602284"/>
                <a:ext cx="1612490" cy="659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34E963-7AC8-4A41-BEDF-0363F22D4289}"/>
                  </a:ext>
                </a:extLst>
              </p:cNvPr>
              <p:cNvSpPr txBox="1"/>
              <p:nvPr/>
            </p:nvSpPr>
            <p:spPr>
              <a:xfrm>
                <a:off x="8416413" y="2225675"/>
                <a:ext cx="2310581" cy="657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type m:val="lin"/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𝑛𝑒𝑤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𝑜𝑙𝑑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34E963-7AC8-4A41-BEDF-0363F22D4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3" y="2225675"/>
                <a:ext cx="2310581" cy="657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C51BF7-0260-4BB5-9DAD-B377E5B1449E}"/>
                  </a:ext>
                </a:extLst>
              </p:cNvPr>
              <p:cNvSpPr txBox="1"/>
              <p:nvPr/>
            </p:nvSpPr>
            <p:spPr>
              <a:xfrm>
                <a:off x="838200" y="2638494"/>
                <a:ext cx="46211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=15,92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type m:val="lin"/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2,8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1=44,57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ro-RO" sz="2400" i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C51BF7-0260-4BB5-9DAD-B377E5B14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38494"/>
                <a:ext cx="4621161" cy="461665"/>
              </a:xfrm>
              <a:prstGeom prst="rect">
                <a:avLst/>
              </a:prstGeom>
              <a:blipFill>
                <a:blip r:embed="rId5"/>
                <a:stretch>
                  <a:fillRect l="-396" t="-125000" b="-19078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2BF401-D4DF-47B2-B12A-B2FF3982C3EF}"/>
                  </a:ext>
                </a:extLst>
              </p:cNvPr>
              <p:cNvSpPr txBox="1"/>
              <p:nvPr/>
            </p:nvSpPr>
            <p:spPr>
              <a:xfrm>
                <a:off x="838200" y="3757842"/>
                <a:ext cx="3844413" cy="843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15,92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type m:val="lin"/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2,8</m:t>
                              </m:r>
                            </m:den>
                          </m:f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=24,76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ro-RO" sz="2400" i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2BF401-D4DF-47B2-B12A-B2FF3982C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57842"/>
                <a:ext cx="3844413" cy="8432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355D296B-2C54-4484-979C-89AFD56349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577" b="12310"/>
          <a:stretch/>
        </p:blipFill>
        <p:spPr bwMode="auto">
          <a:xfrm>
            <a:off x="6971787" y="3018293"/>
            <a:ext cx="4006697" cy="3332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1443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3D32-B025-4BAA-9F4E-18D334A4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FAA16-3466-4A68-B273-722A76D31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Simulare SPICE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E33F4-6F24-4CBC-B411-769DB3E9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C009-ABC5-4A7E-91D4-28AD1862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D28BB-75A6-4231-83FE-F9C2CDBD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26</a:t>
            </a:fld>
            <a:endParaRPr lang="ro-R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1B97B0-6B45-4AC1-98E6-214FDFA4F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396" y="1870075"/>
            <a:ext cx="63436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4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3D32-B025-4BAA-9F4E-18D334A4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FAA16-3466-4A68-B273-722A76D31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Răspunsul în frecvență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E33F4-6F24-4CBC-B411-769DB3E9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C009-ABC5-4A7E-91D4-28AD1862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D28BB-75A6-4231-83FE-F9C2CDBD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27</a:t>
            </a:fld>
            <a:endParaRPr lang="ro-R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60423-006D-4275-ACC4-7202BD975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5" y="2783351"/>
            <a:ext cx="8191024" cy="2730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465F46-85EA-4CAB-8664-78DD14B68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224" y="3251200"/>
            <a:ext cx="3669030" cy="1500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3565A8-CA9D-40C7-9ED3-47C5921648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61"/>
          <a:stretch/>
        </p:blipFill>
        <p:spPr>
          <a:xfrm>
            <a:off x="7355731" y="47435"/>
            <a:ext cx="4821174" cy="31694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E4330B-3C0F-4A08-BEE4-542663D57F58}"/>
              </a:ext>
            </a:extLst>
          </p:cNvPr>
          <p:cNvSpPr txBox="1"/>
          <p:nvPr/>
        </p:nvSpPr>
        <p:spPr>
          <a:xfrm>
            <a:off x="5654750" y="496371"/>
            <a:ext cx="1700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>
                <a:effectLst/>
                <a:ea typeface="Calibri" panose="020F0502020204030204" pitchFamily="34" charset="0"/>
              </a:rPr>
              <a:t>f</a:t>
            </a:r>
            <a:r>
              <a:rPr lang="en-US" baseline="-25000">
                <a:effectLst/>
                <a:ea typeface="Calibri" panose="020F0502020204030204" pitchFamily="34" charset="0"/>
              </a:rPr>
              <a:t>0</a:t>
            </a:r>
            <a:r>
              <a:rPr lang="en-US">
                <a:effectLst/>
                <a:ea typeface="Calibri" panose="020F0502020204030204" pitchFamily="34" charset="0"/>
              </a:rPr>
              <a:t>=1kHz și Q=5</a:t>
            </a:r>
            <a:endParaRPr lang="ro-R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777A8A-33D3-425D-9CDB-DF4425E6E5DC}"/>
              </a:ext>
            </a:extLst>
          </p:cNvPr>
          <p:cNvSpPr txBox="1"/>
          <p:nvPr/>
        </p:nvSpPr>
        <p:spPr>
          <a:xfrm>
            <a:off x="8378586" y="4881662"/>
            <a:ext cx="3588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/>
              <a:t>La </a:t>
            </a:r>
            <a:r>
              <a:rPr lang="ro-RO" sz="2000" i="1"/>
              <a:t>f</a:t>
            </a:r>
            <a:r>
              <a:rPr lang="ro-RO" sz="2000" baseline="-25000"/>
              <a:t>0</a:t>
            </a:r>
            <a:r>
              <a:rPr lang="ro-RO" sz="2000"/>
              <a:t>=1kHz, supracreșterea care depinde de factorul de calitate </a:t>
            </a:r>
            <a:r>
              <a:rPr lang="ro-RO" sz="2000" i="1"/>
              <a:t>Q</a:t>
            </a:r>
            <a:r>
              <a:rPr lang="ro-RO" sz="2000"/>
              <a:t> este 13.478dB. Rzultă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0DB9FD-2C96-493A-A7C9-8ED045503D8F}"/>
                  </a:ext>
                </a:extLst>
              </p:cNvPr>
              <p:cNvSpPr txBox="1"/>
              <p:nvPr/>
            </p:nvSpPr>
            <p:spPr>
              <a:xfrm>
                <a:off x="8471284" y="5965271"/>
                <a:ext cx="2590068" cy="327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o-R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13.478</m:t>
                              </m:r>
                            </m:num>
                            <m:den>
                              <m:r>
                                <a:rPr lang="ro-RO" sz="20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sup>
                      </m:sSup>
                      <m:r>
                        <a:rPr lang="ro-RO" sz="2000" b="0" i="1" smtClean="0">
                          <a:latin typeface="Cambria Math" panose="02040503050406030204" pitchFamily="18" charset="0"/>
                        </a:rPr>
                        <m:t>=4.72</m:t>
                      </m:r>
                    </m:oMath>
                  </m:oMathPara>
                </a14:m>
                <a:endParaRPr lang="ro-RO" sz="20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0DB9FD-2C96-493A-A7C9-8ED045503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284" y="5965271"/>
                <a:ext cx="2590068" cy="327013"/>
              </a:xfrm>
              <a:prstGeom prst="rect">
                <a:avLst/>
              </a:prstGeom>
              <a:blipFill>
                <a:blip r:embed="rId5"/>
                <a:stretch>
                  <a:fillRect l="-2588" t="-126415" r="-1647" b="-145283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501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E96A-F61F-4B7F-9951-50A93364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S8. 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AF079-E65F-4933-9237-6C14C6388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effectLst/>
                <a:ea typeface="Calibri" panose="020F0502020204030204" pitchFamily="34" charset="0"/>
              </a:rPr>
              <a:t>În circuitul din figur</a:t>
            </a:r>
            <a:r>
              <a:rPr lang="ro-RO">
                <a:ea typeface="Calibri" panose="020F0502020204030204" pitchFamily="34" charset="0"/>
              </a:rPr>
              <a:t>ă</a:t>
            </a:r>
            <a:r>
              <a:rPr lang="en-US">
                <a:effectLst/>
                <a:ea typeface="Calibri" panose="020F0502020204030204" pitchFamily="34" charset="0"/>
              </a:rPr>
              <a:t>,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1</a:t>
            </a:r>
            <a:r>
              <a:rPr lang="en-US">
                <a:effectLst/>
                <a:ea typeface="Calibri" panose="020F0502020204030204" pitchFamily="34" charset="0"/>
              </a:rPr>
              <a:t>=22k</a:t>
            </a: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>
                <a:effectLst/>
                <a:ea typeface="Calibri" panose="020F0502020204030204" pitchFamily="34" charset="0"/>
              </a:rPr>
              <a:t> și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2</a:t>
            </a:r>
            <a:r>
              <a:rPr lang="en-US">
                <a:effectLst/>
                <a:ea typeface="Calibri" panose="020F0502020204030204" pitchFamily="34" charset="0"/>
              </a:rPr>
              <a:t>=2,2M</a:t>
            </a: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>
                <a:effectLst/>
                <a:ea typeface="Calibri" panose="020F0502020204030204" pitchFamily="34" charset="0"/>
              </a:rPr>
              <a:t> și iar AO se caracterizează prin curent de polarizare a intrărilor, </a:t>
            </a:r>
            <a:r>
              <a:rPr lang="en-US" i="1">
                <a:effectLst/>
                <a:ea typeface="Calibri" panose="020F0502020204030204" pitchFamily="34" charset="0"/>
              </a:rPr>
              <a:t>I</a:t>
            </a:r>
            <a:r>
              <a:rPr lang="en-US" i="1" baseline="-25000">
                <a:effectLst/>
                <a:ea typeface="Calibri" panose="020F0502020204030204" pitchFamily="34" charset="0"/>
              </a:rPr>
              <a:t>B</a:t>
            </a:r>
            <a:r>
              <a:rPr lang="en-US">
                <a:effectLst/>
                <a:ea typeface="Calibri" panose="020F0502020204030204" pitchFamily="34" charset="0"/>
              </a:rPr>
              <a:t>=80nA și curent de offset (decalaj), </a:t>
            </a:r>
            <a:r>
              <a:rPr lang="en-US" i="1">
                <a:effectLst/>
                <a:ea typeface="Calibri" panose="020F0502020204030204" pitchFamily="34" charset="0"/>
              </a:rPr>
              <a:t>I</a:t>
            </a:r>
            <a:r>
              <a:rPr lang="en-US" i="1" baseline="-25000">
                <a:effectLst/>
                <a:ea typeface="Calibri" panose="020F0502020204030204" pitchFamily="34" charset="0"/>
              </a:rPr>
              <a:t>OS</a:t>
            </a:r>
            <a:r>
              <a:rPr lang="en-US">
                <a:effectLst/>
                <a:ea typeface="Calibri" panose="020F0502020204030204" pitchFamily="34" charset="0"/>
              </a:rPr>
              <a:t>=20nA.</a:t>
            </a:r>
            <a:endParaRPr lang="ro-RO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>
                <a:effectLst/>
                <a:ea typeface="Calibri" panose="020F0502020204030204" pitchFamily="34" charset="0"/>
              </a:rPr>
              <a:t>(a) Calculați tensiunea de eroare, </a:t>
            </a:r>
            <a:r>
              <a:rPr lang="en-US" i="1">
                <a:effectLst/>
                <a:ea typeface="Calibri" panose="020F0502020204030204" pitchFamily="34" charset="0"/>
              </a:rPr>
              <a:t>E</a:t>
            </a:r>
            <a:r>
              <a:rPr lang="en-US" i="1" baseline="-25000">
                <a:effectLst/>
                <a:ea typeface="Calibri" panose="020F0502020204030204" pitchFamily="34" charset="0"/>
              </a:rPr>
              <a:t>O</a:t>
            </a:r>
            <a:r>
              <a:rPr lang="en-US">
                <a:effectLst/>
                <a:ea typeface="Calibri" panose="020F0502020204030204" pitchFamily="34" charset="0"/>
              </a:rPr>
              <a:t> pentru cazul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i="1" baseline="-25000">
                <a:effectLst/>
                <a:ea typeface="Calibri" panose="020F0502020204030204" pitchFamily="34" charset="0"/>
              </a:rPr>
              <a:t>p</a:t>
            </a:r>
            <a:r>
              <a:rPr lang="en-US">
                <a:effectLst/>
                <a:ea typeface="Calibri" panose="020F0502020204030204" pitchFamily="34" charset="0"/>
              </a:rPr>
              <a:t>=0.</a:t>
            </a:r>
            <a:endParaRPr lang="ro-RO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>
                <a:effectLst/>
                <a:ea typeface="Calibri" panose="020F0502020204030204" pitchFamily="34" charset="0"/>
              </a:rPr>
              <a:t>(b) Repetați pentru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i="1" baseline="-25000">
                <a:effectLst/>
                <a:ea typeface="Calibri" panose="020F0502020204030204" pitchFamily="34" charset="0"/>
              </a:rPr>
              <a:t>p</a:t>
            </a:r>
            <a:r>
              <a:rPr lang="en-US">
                <a:effectLst/>
                <a:ea typeface="Calibri" panose="020F0502020204030204" pitchFamily="34" charset="0"/>
              </a:rPr>
              <a:t>=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1</a:t>
            </a:r>
            <a:r>
              <a:rPr lang="en-US">
                <a:effectLst/>
                <a:ea typeface="Calibri" panose="020F0502020204030204" pitchFamily="34" charset="0"/>
              </a:rPr>
              <a:t>||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2</a:t>
            </a:r>
            <a:r>
              <a:rPr lang="en-US">
                <a:effectLst/>
                <a:ea typeface="Calibri" panose="020F0502020204030204" pitchFamily="34" charset="0"/>
              </a:rPr>
              <a:t>.</a:t>
            </a:r>
            <a:endParaRPr lang="ro-RO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>
                <a:effectLst/>
                <a:ea typeface="Calibri" panose="020F0502020204030204" pitchFamily="34" charset="0"/>
              </a:rPr>
              <a:t>(c) Repetați (b), dar cu toate rezistențele reduse simultan cu un factor de 10.</a:t>
            </a:r>
            <a:endParaRPr lang="ro-RO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>
                <a:effectLst/>
                <a:ea typeface="Calibri" panose="020F0502020204030204" pitchFamily="34" charset="0"/>
              </a:rPr>
              <a:t>(d) Repetați (c), dar cu AO înlocuit cu un altul care are </a:t>
            </a:r>
            <a:r>
              <a:rPr lang="en-US" i="1">
                <a:effectLst/>
                <a:ea typeface="Calibri" panose="020F0502020204030204" pitchFamily="34" charset="0"/>
              </a:rPr>
              <a:t>I</a:t>
            </a:r>
            <a:r>
              <a:rPr lang="en-US" i="1" baseline="-25000">
                <a:effectLst/>
                <a:ea typeface="Calibri" panose="020F0502020204030204" pitchFamily="34" charset="0"/>
              </a:rPr>
              <a:t>OS</a:t>
            </a:r>
            <a:r>
              <a:rPr lang="en-US">
                <a:effectLst/>
                <a:ea typeface="Calibri" panose="020F0502020204030204" pitchFamily="34" charset="0"/>
              </a:rPr>
              <a:t>=3nA. Comentați rezultatele.</a:t>
            </a:r>
            <a:endParaRPr lang="ro-RO" sz="4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D131F-2435-49EA-AEB5-6A457243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F1818-0286-4699-9316-38E98B68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2D84B-4B21-4094-9831-D6B174D0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28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79174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4D47-C1F9-4D08-89EF-D8B4997F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F1333-20B6-4E47-A22D-983C12E54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Schema circuitului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A8065-651B-48E5-9174-56CC9238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DC571-3AA0-412E-80C8-C17D14F2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4E608-330E-4457-AF90-8FDB4916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29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A1726-EE61-4EF8-A875-222A05A3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512" y="2381537"/>
            <a:ext cx="39909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780B-88C6-4E86-8F0D-E69D6A52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P1.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80EE3-00DB-4BDF-9A3E-C4F629C02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/>
              <a:t>(a) Câștigul în curent continuu, în modul este</a:t>
            </a:r>
          </a:p>
          <a:p>
            <a:pPr marL="0" indent="0">
              <a:buNone/>
            </a:pPr>
            <a:endParaRPr lang="ro-RO"/>
          </a:p>
          <a:p>
            <a:pPr marL="0" indent="0">
              <a:buNone/>
            </a:pPr>
            <a:endParaRPr lang="ro-RO"/>
          </a:p>
          <a:p>
            <a:r>
              <a:rPr lang="ro-RO"/>
              <a:t>Din exprimarea câștigului în decibeli, deducem</a:t>
            </a:r>
            <a:br>
              <a:rPr lang="ro-RO"/>
            </a:br>
            <a:br>
              <a:rPr lang="ro-RO"/>
            </a:br>
            <a:br>
              <a:rPr lang="ro-RO"/>
            </a:br>
            <a:r>
              <a:rPr lang="ro-RO"/>
              <a:t>și rezultă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ACB09-F28E-42E6-9005-1035D94B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3BD6-04B3-4F27-8FE4-BB7C395A4D5C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7876-AE7B-49C5-A7A1-4D2CD10B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E1DE-1B71-4F06-8AB8-B468A7D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3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BE578-1A6E-4F22-8A1D-420A39417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88" b="17037"/>
          <a:stretch/>
        </p:blipFill>
        <p:spPr>
          <a:xfrm>
            <a:off x="8997898" y="18541"/>
            <a:ext cx="3168821" cy="20956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634FF4-98C7-4B4C-B4CA-B0ED4CA58921}"/>
                  </a:ext>
                </a:extLst>
              </p:cNvPr>
              <p:cNvSpPr txBox="1"/>
              <p:nvPr/>
            </p:nvSpPr>
            <p:spPr>
              <a:xfrm>
                <a:off x="838200" y="2316775"/>
                <a:ext cx="3873910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634FF4-98C7-4B4C-B4CA-B0ED4CA58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16775"/>
                <a:ext cx="3873910" cy="844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512022-ACE9-4815-8AF9-0B72F5F5F5B7}"/>
                  </a:ext>
                </a:extLst>
              </p:cNvPr>
              <p:cNvSpPr txBox="1"/>
              <p:nvPr/>
            </p:nvSpPr>
            <p:spPr>
              <a:xfrm>
                <a:off x="838200" y="3885693"/>
                <a:ext cx="8534400" cy="484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ro-RO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sup>
                      </m:sSup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sup>
                      </m:sSup>
                      <m:r>
                        <a:rPr lang="ro-RO" sz="2400" i="0">
                          <a:latin typeface="Cambria Math" panose="02040503050406030204" pitchFamily="18" charset="0"/>
                        </a:rPr>
                        <m:t>=10</m:t>
                      </m:r>
                      <m:f>
                        <m:fPr>
                          <m:type m:val="lin"/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512022-ACE9-4815-8AF9-0B72F5F5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85693"/>
                <a:ext cx="8534400" cy="484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8C9AE0-3439-4558-9BF6-7E5073BDF493}"/>
                  </a:ext>
                </a:extLst>
              </p:cNvPr>
              <p:cNvSpPr txBox="1"/>
              <p:nvPr/>
            </p:nvSpPr>
            <p:spPr>
              <a:xfrm>
                <a:off x="870155" y="5166880"/>
                <a:ext cx="19517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ro-RO" sz="240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8C9AE0-3439-4558-9BF6-7E5073BDF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55" y="5166880"/>
                <a:ext cx="1951703" cy="461665"/>
              </a:xfrm>
              <a:prstGeom prst="rect">
                <a:avLst/>
              </a:prstGeom>
              <a:blipFill>
                <a:blip r:embed="rId5"/>
                <a:stretch>
                  <a:fillRect l="-938" b="-1333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681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P1.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effectLst/>
                <a:ea typeface="Calibri" panose="020F0502020204030204" pitchFamily="34" charset="0"/>
              </a:rPr>
              <a:t>(a) Câștigul de zgomot de curent continuu este</a:t>
            </a:r>
            <a:endParaRPr lang="ro-RO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o-RO"/>
          </a:p>
          <a:p>
            <a:pPr marL="0" indent="0">
              <a:buNone/>
            </a:pPr>
            <a:endParaRPr lang="ro-RO"/>
          </a:p>
          <a:p>
            <a:r>
              <a:rPr lang="ro-RO"/>
              <a:t>Tensiunea de eroare de la ieșire se scrie</a:t>
            </a:r>
          </a:p>
          <a:p>
            <a:endParaRPr lang="ro-RO"/>
          </a:p>
          <a:p>
            <a:endParaRPr lang="ro-RO"/>
          </a:p>
          <a:p>
            <a:r>
              <a:rPr lang="ro-RO"/>
              <a:t>Dar </a:t>
            </a:r>
            <a:r>
              <a:rPr lang="ro-RO" i="1"/>
              <a:t>R</a:t>
            </a:r>
            <a:r>
              <a:rPr lang="ro-RO" i="1" baseline="-25000"/>
              <a:t>P</a:t>
            </a:r>
            <a:r>
              <a:rPr lang="ro-RO"/>
              <a:t>=0 și rezultă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30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4995B-A4B9-46B2-A2A0-1B1FBEED0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892" y="28373"/>
            <a:ext cx="2394585" cy="2211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C93140-08A5-4768-82AA-8B550C7D1F8B}"/>
                  </a:ext>
                </a:extLst>
              </p:cNvPr>
              <p:cNvSpPr txBox="1"/>
              <p:nvPr/>
            </p:nvSpPr>
            <p:spPr>
              <a:xfrm>
                <a:off x="943897" y="2374839"/>
                <a:ext cx="3549445" cy="846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2,2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=101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C93140-08A5-4768-82AA-8B550C7D1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7" y="2374839"/>
                <a:ext cx="3549445" cy="8466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4E0DCE-19A5-445A-97E0-00B85B4A7A18}"/>
                  </a:ext>
                </a:extLst>
              </p:cNvPr>
              <p:cNvSpPr txBox="1"/>
              <p:nvPr/>
            </p:nvSpPr>
            <p:spPr>
              <a:xfrm>
                <a:off x="943897" y="3850866"/>
                <a:ext cx="5014452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4E0DCE-19A5-445A-97E0-00B85B4A7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7" y="3850866"/>
                <a:ext cx="5014452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5F2559-DC89-487A-84A3-E14AF2FC4446}"/>
                  </a:ext>
                </a:extLst>
              </p:cNvPr>
              <p:cNvSpPr txBox="1"/>
              <p:nvPr/>
            </p:nvSpPr>
            <p:spPr>
              <a:xfrm>
                <a:off x="943897" y="5389724"/>
                <a:ext cx="3775587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5F2559-DC89-487A-84A3-E14AF2FC4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7" y="5389724"/>
                <a:ext cx="3775587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82C56D3-2FDF-4EBC-AF54-453431FF1193}"/>
              </a:ext>
            </a:extLst>
          </p:cNvPr>
          <p:cNvSpPr txBox="1"/>
          <p:nvPr/>
        </p:nvSpPr>
        <p:spPr>
          <a:xfrm>
            <a:off x="4795685" y="5589202"/>
            <a:ext cx="102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/>
              <a:t>unde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FE7333-0E6A-4364-8E67-39F6DC05CBED}"/>
                  </a:ext>
                </a:extLst>
              </p:cNvPr>
              <p:cNvSpPr txBox="1"/>
              <p:nvPr/>
            </p:nvSpPr>
            <p:spPr>
              <a:xfrm>
                <a:off x="5894441" y="5423804"/>
                <a:ext cx="6096000" cy="854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×2200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2222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=21,78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FE7333-0E6A-4364-8E67-39F6DC05C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441" y="5423804"/>
                <a:ext cx="6096000" cy="854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222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P1.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Curentul de polarizare a intrării inversoare se scrie</a:t>
            </a:r>
            <a:br>
              <a:rPr lang="ro-RO"/>
            </a:br>
            <a:br>
              <a:rPr lang="ro-RO"/>
            </a:br>
            <a:br>
              <a:rPr lang="ro-RO"/>
            </a:br>
            <a:r>
              <a:rPr lang="ro-RO"/>
              <a:t>și </a:t>
            </a:r>
            <a:r>
              <a:rPr lang="ro-RO" i="1"/>
              <a:t>E</a:t>
            </a:r>
            <a:r>
              <a:rPr lang="ro-RO" i="1" baseline="-25000"/>
              <a:t>O</a:t>
            </a:r>
            <a:r>
              <a:rPr lang="ro-RO"/>
              <a:t> devine</a:t>
            </a:r>
          </a:p>
          <a:p>
            <a:pPr marL="0" indent="0">
              <a:buNone/>
            </a:pPr>
            <a:endParaRPr lang="ro-RO"/>
          </a:p>
          <a:p>
            <a:pPr marL="0" indent="0">
              <a:buNone/>
            </a:pPr>
            <a:r>
              <a:rPr lang="ro-RO"/>
              <a:t>(b)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31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8DADC0-C3D4-47F6-B2EA-EB8778251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892" y="28373"/>
            <a:ext cx="2394585" cy="2211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451718-F135-4EBE-91B7-C198AF9FCEB5}"/>
                  </a:ext>
                </a:extLst>
              </p:cNvPr>
              <p:cNvSpPr txBox="1"/>
              <p:nvPr/>
            </p:nvSpPr>
            <p:spPr>
              <a:xfrm>
                <a:off x="1052052" y="2377730"/>
                <a:ext cx="55626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𝑂𝑆</m:t>
                              </m:r>
                            </m:sub>
                          </m:sSub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=80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𝑛𝐴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𝑛𝐴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=70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𝑛𝐴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451718-F135-4EBE-91B7-C198AF9FC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52" y="2377730"/>
                <a:ext cx="5562600" cy="461665"/>
              </a:xfrm>
              <a:prstGeom prst="rect">
                <a:avLst/>
              </a:prstGeom>
              <a:blipFill>
                <a:blip r:embed="rId3"/>
                <a:stretch>
                  <a:fillRect l="-329" t="-125000" b="-19078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3B938B-E73A-4CB2-9458-253E2ED4A348}"/>
                  </a:ext>
                </a:extLst>
              </p:cNvPr>
              <p:cNvSpPr txBox="1"/>
              <p:nvPr/>
            </p:nvSpPr>
            <p:spPr>
              <a:xfrm>
                <a:off x="2900516" y="2974332"/>
                <a:ext cx="63909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=101×21,78×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o-RO" sz="2400" i="0">
                          <a:latin typeface="Cambria Math" panose="02040503050406030204" pitchFamily="18" charset="0"/>
                        </a:rPr>
                        <m:t>×70×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ro-RO" sz="2400" i="0">
                          <a:latin typeface="Cambria Math" panose="02040503050406030204" pitchFamily="18" charset="0"/>
                        </a:rPr>
                        <m:t>=154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3B938B-E73A-4CB2-9458-253E2ED4A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516" y="2974332"/>
                <a:ext cx="6390968" cy="461665"/>
              </a:xfrm>
              <a:prstGeom prst="rect">
                <a:avLst/>
              </a:prstGeom>
              <a:blipFill>
                <a:blip r:embed="rId4"/>
                <a:stretch>
                  <a:fillRect l="-286" b="-131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ED7F81-1C53-4C86-B4C4-EF6D03ECC57E}"/>
                  </a:ext>
                </a:extLst>
              </p:cNvPr>
              <p:cNvSpPr txBox="1"/>
              <p:nvPr/>
            </p:nvSpPr>
            <p:spPr>
              <a:xfrm>
                <a:off x="1052052" y="4379472"/>
                <a:ext cx="7846142" cy="854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o-RO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ro-R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×2200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2222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=21,78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≅22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ro-RO" sz="2400" i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ED7F81-1C53-4C86-B4C4-EF6D03ECC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52" y="4379472"/>
                <a:ext cx="7846142" cy="854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D5FD18-74E3-47C2-AE33-2A5393AEB5BD}"/>
                  </a:ext>
                </a:extLst>
              </p:cNvPr>
              <p:cNvSpPr txBox="1"/>
              <p:nvPr/>
            </p:nvSpPr>
            <p:spPr>
              <a:xfrm>
                <a:off x="1052052" y="5173184"/>
                <a:ext cx="1030174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𝑂𝑆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=101×22×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o-RO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±20×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  <m:r>
                        <a:rPr lang="ro-RO" sz="2400" i="0">
                          <a:latin typeface="Cambria Math" panose="02040503050406030204" pitchFamily="18" charset="0"/>
                        </a:rPr>
                        <m:t>=±44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D5FD18-74E3-47C2-AE33-2A5393AEB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52" y="5173184"/>
                <a:ext cx="10301748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9A05A8-B44A-4245-8B6D-E0C7349164A6}"/>
                  </a:ext>
                </a:extLst>
              </p:cNvPr>
              <p:cNvSpPr txBox="1"/>
              <p:nvPr/>
            </p:nvSpPr>
            <p:spPr>
              <a:xfrm>
                <a:off x="5869859" y="480311"/>
                <a:ext cx="3775587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o-R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ro-R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ro-RO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 sz="1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9A05A8-B44A-4245-8B6D-E0C73491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859" y="480311"/>
                <a:ext cx="3775587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297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P1.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/>
              <a:t>(c)</a:t>
            </a:r>
          </a:p>
          <a:p>
            <a:pPr marL="0" indent="0">
              <a:buNone/>
            </a:pPr>
            <a:endParaRPr lang="ro-RO"/>
          </a:p>
          <a:p>
            <a:pPr marL="0" indent="0">
              <a:buNone/>
            </a:pPr>
            <a:endParaRPr lang="ro-RO"/>
          </a:p>
          <a:p>
            <a:pPr marL="0" indent="0">
              <a:buNone/>
            </a:pPr>
            <a:r>
              <a:rPr lang="ro-RO"/>
              <a:t>(d)</a:t>
            </a:r>
          </a:p>
          <a:p>
            <a:pPr marL="0" indent="0">
              <a:buNone/>
            </a:pPr>
            <a:endParaRPr lang="ro-RO"/>
          </a:p>
          <a:p>
            <a:pPr marL="0" indent="0">
              <a:buNone/>
            </a:pPr>
            <a:endParaRPr lang="ro-RO"/>
          </a:p>
          <a:p>
            <a:r>
              <a:rPr lang="en-US">
                <a:effectLst/>
                <a:ea typeface="Calibri" panose="020F0502020204030204" pitchFamily="34" charset="0"/>
              </a:rPr>
              <a:t>Rezumând, cu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i="1" baseline="-25000">
                <a:effectLst/>
                <a:ea typeface="Calibri" panose="020F0502020204030204" pitchFamily="34" charset="0"/>
              </a:rPr>
              <a:t>p</a:t>
            </a:r>
            <a:r>
              <a:rPr lang="en-US">
                <a:effectLst/>
                <a:ea typeface="Calibri" panose="020F0502020204030204" pitchFamily="34" charset="0"/>
              </a:rPr>
              <a:t> conectat, </a:t>
            </a:r>
            <a:r>
              <a:rPr lang="en-US" i="1">
                <a:effectLst/>
                <a:ea typeface="Calibri" panose="020F0502020204030204" pitchFamily="34" charset="0"/>
              </a:rPr>
              <a:t>E</a:t>
            </a:r>
            <a:r>
              <a:rPr lang="en-US" i="1" baseline="-25000">
                <a:effectLst/>
                <a:ea typeface="Calibri" panose="020F0502020204030204" pitchFamily="34" charset="0"/>
              </a:rPr>
              <a:t>O</a:t>
            </a:r>
            <a:r>
              <a:rPr lang="en-US">
                <a:effectLst/>
                <a:ea typeface="Calibri" panose="020F0502020204030204" pitchFamily="34" charset="0"/>
              </a:rPr>
              <a:t> este redus de 154mV/44mV= 3,5 ori; scalarea rezistențelor reduce </a:t>
            </a:r>
            <a:r>
              <a:rPr lang="en-US" i="1">
                <a:effectLst/>
                <a:ea typeface="Calibri" panose="020F0502020204030204" pitchFamily="34" charset="0"/>
              </a:rPr>
              <a:t>E</a:t>
            </a:r>
            <a:r>
              <a:rPr lang="en-US" i="1" baseline="-25000">
                <a:effectLst/>
                <a:ea typeface="Calibri" panose="020F0502020204030204" pitchFamily="34" charset="0"/>
              </a:rPr>
              <a:t>O</a:t>
            </a:r>
            <a:r>
              <a:rPr lang="en-US">
                <a:effectLst/>
                <a:ea typeface="Calibri" panose="020F0502020204030204" pitchFamily="34" charset="0"/>
              </a:rPr>
              <a:t> cu un factor suplimentar de 10; în sfârșit, prin utilizarea unui AO mai bun care are </a:t>
            </a:r>
            <a:r>
              <a:rPr lang="en-US" i="1">
                <a:effectLst/>
                <a:ea typeface="Calibri" panose="020F0502020204030204" pitchFamily="34" charset="0"/>
              </a:rPr>
              <a:t>I</a:t>
            </a:r>
            <a:r>
              <a:rPr lang="en-US" i="1" baseline="-25000">
                <a:effectLst/>
                <a:ea typeface="Calibri" panose="020F0502020204030204" pitchFamily="34" charset="0"/>
              </a:rPr>
              <a:t>OS</a:t>
            </a:r>
            <a:r>
              <a:rPr lang="en-US">
                <a:effectLst/>
                <a:ea typeface="Calibri" panose="020F0502020204030204" pitchFamily="34" charset="0"/>
              </a:rPr>
              <a:t> de aproximativ 6 ori mai mic, </a:t>
            </a:r>
            <a:r>
              <a:rPr lang="en-US" i="1">
                <a:effectLst/>
                <a:ea typeface="Calibri" panose="020F0502020204030204" pitchFamily="34" charset="0"/>
              </a:rPr>
              <a:t>E</a:t>
            </a:r>
            <a:r>
              <a:rPr lang="en-US" i="1" baseline="-25000">
                <a:effectLst/>
                <a:ea typeface="Calibri" panose="020F0502020204030204" pitchFamily="34" charset="0"/>
              </a:rPr>
              <a:t>O</a:t>
            </a:r>
            <a:r>
              <a:rPr lang="en-US">
                <a:effectLst/>
                <a:ea typeface="Calibri" panose="020F0502020204030204" pitchFamily="34" charset="0"/>
              </a:rPr>
              <a:t> se reduce cu încă un factor de 6.</a:t>
            </a:r>
            <a:endParaRPr lang="ro-RO" sz="4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32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88F5E7-ADE3-4C38-9E90-2AAA8CD80A72}"/>
                  </a:ext>
                </a:extLst>
              </p:cNvPr>
              <p:cNvSpPr txBox="1"/>
              <p:nvPr/>
            </p:nvSpPr>
            <p:spPr>
              <a:xfrm>
                <a:off x="1396180" y="1825625"/>
                <a:ext cx="62336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=2,2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ro-RO" sz="2400" i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=220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ro-RO" sz="2400" i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 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≅2,18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ro-RO" sz="2400" i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88F5E7-ADE3-4C38-9E90-2AAA8CD8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80" y="1825625"/>
                <a:ext cx="6233652" cy="461665"/>
              </a:xfrm>
              <a:prstGeom prst="rect">
                <a:avLst/>
              </a:prstGeom>
              <a:blipFill>
                <a:blip r:embed="rId2"/>
                <a:stretch>
                  <a:fillRect l="-196" b="-5263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B721D7-0F76-4AF4-AA5F-4BB322FA7C31}"/>
                  </a:ext>
                </a:extLst>
              </p:cNvPr>
              <p:cNvSpPr txBox="1"/>
              <p:nvPr/>
            </p:nvSpPr>
            <p:spPr>
              <a:xfrm>
                <a:off x="1396178" y="2242840"/>
                <a:ext cx="10609007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𝑂𝑆</m:t>
                          </m:r>
                        </m:sub>
                      </m:sSub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=101×2,18×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o-RO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±20×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4,4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B721D7-0F76-4AF4-AA5F-4BB322FA7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78" y="2242840"/>
                <a:ext cx="10609007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353B43-8FF5-4446-854A-377E93D50CCE}"/>
                  </a:ext>
                </a:extLst>
              </p:cNvPr>
              <p:cNvSpPr txBox="1"/>
              <p:nvPr/>
            </p:nvSpPr>
            <p:spPr>
              <a:xfrm>
                <a:off x="1396178" y="3198313"/>
                <a:ext cx="15633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𝑂𝑆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𝑛𝐴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353B43-8FF5-4446-854A-377E93D50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78" y="3198313"/>
                <a:ext cx="1563329" cy="461665"/>
              </a:xfrm>
              <a:prstGeom prst="rect">
                <a:avLst/>
              </a:prstGeom>
              <a:blipFill>
                <a:blip r:embed="rId4"/>
                <a:stretch>
                  <a:fillRect l="-781" b="-266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371AC6-228C-422A-A5C5-C6BDAADFF2EA}"/>
                  </a:ext>
                </a:extLst>
              </p:cNvPr>
              <p:cNvSpPr txBox="1"/>
              <p:nvPr/>
            </p:nvSpPr>
            <p:spPr>
              <a:xfrm>
                <a:off x="1396177" y="3591727"/>
                <a:ext cx="10609007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𝑂𝑆</m:t>
                          </m:r>
                        </m:sub>
                      </m:sSub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=101×2,18×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±3×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  <m:r>
                        <a:rPr lang="ro-RO" sz="2400" i="0">
                          <a:latin typeface="Cambria Math" panose="02040503050406030204" pitchFamily="18" charset="0"/>
                        </a:rPr>
                        <m:t>=±0,66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371AC6-228C-422A-A5C5-C6BDAADFF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77" y="3591727"/>
                <a:ext cx="10609007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8260D677-5D8D-47E8-89D5-3F54B24C4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3892" y="28373"/>
            <a:ext cx="2394585" cy="2211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A68B1B-6563-4826-9AE3-6D9BABD00681}"/>
                  </a:ext>
                </a:extLst>
              </p:cNvPr>
              <p:cNvSpPr txBox="1"/>
              <p:nvPr/>
            </p:nvSpPr>
            <p:spPr>
              <a:xfrm>
                <a:off x="7123885" y="296563"/>
                <a:ext cx="17238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=154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A68B1B-6563-4826-9AE3-6D9BABD00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885" y="296563"/>
                <a:ext cx="1723870" cy="276999"/>
              </a:xfrm>
              <a:prstGeom prst="rect">
                <a:avLst/>
              </a:prstGeom>
              <a:blipFill>
                <a:blip r:embed="rId7"/>
                <a:stretch>
                  <a:fillRect r="-1064" b="-1555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2431D3-4F13-46C9-BB42-4844CCDAC7FB}"/>
                  </a:ext>
                </a:extLst>
              </p:cNvPr>
              <p:cNvSpPr txBox="1"/>
              <p:nvPr/>
            </p:nvSpPr>
            <p:spPr>
              <a:xfrm>
                <a:off x="7012428" y="533613"/>
                <a:ext cx="19467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ro-R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ro-RO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o-RO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1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1800" i="0" smtClean="0">
                          <a:latin typeface="Cambria Math" panose="02040503050406030204" pitchFamily="18" charset="0"/>
                        </a:rPr>
                        <m:t>=±44</m:t>
                      </m:r>
                      <m:r>
                        <a:rPr lang="ro-RO" sz="1800" i="1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2431D3-4F13-46C9-BB42-4844CCDAC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428" y="533613"/>
                <a:ext cx="19467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782EAF-2220-4543-8579-D7366426B1D1}"/>
                  </a:ext>
                </a:extLst>
              </p:cNvPr>
              <p:cNvSpPr txBox="1"/>
              <p:nvPr/>
            </p:nvSpPr>
            <p:spPr>
              <a:xfrm>
                <a:off x="7012427" y="827419"/>
                <a:ext cx="19467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ro-RO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ro-RO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o-RO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1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ro-RO" sz="1800" i="0">
                          <a:latin typeface="Cambria Math" panose="02040503050406030204" pitchFamily="18" charset="0"/>
                        </a:rPr>
                        <m:t>4,4</m:t>
                      </m:r>
                      <m:r>
                        <a:rPr lang="ro-RO" sz="1800" i="1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782EAF-2220-4543-8579-D7366426B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427" y="827419"/>
                <a:ext cx="194678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7EA644-41C7-4694-ADFB-783CA93D25AB}"/>
                  </a:ext>
                </a:extLst>
              </p:cNvPr>
              <p:cNvSpPr txBox="1"/>
              <p:nvPr/>
            </p:nvSpPr>
            <p:spPr>
              <a:xfrm>
                <a:off x="7012427" y="1123407"/>
                <a:ext cx="20647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ro-R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ro-RO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o-RO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1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1800" i="0" smtClean="0">
                          <a:latin typeface="Cambria Math" panose="02040503050406030204" pitchFamily="18" charset="0"/>
                        </a:rPr>
                        <m:t>=±0,66</m:t>
                      </m:r>
                      <m:r>
                        <a:rPr lang="ro-RO" sz="1800" i="1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7EA644-41C7-4694-ADFB-783CA93D2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427" y="1123407"/>
                <a:ext cx="20647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112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S8. 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effectLst/>
                <a:ea typeface="Calibri" panose="020F0502020204030204" pitchFamily="34" charset="0"/>
              </a:rPr>
              <a:t>Estimați eroarea la ieșirea unui circuit ca cel din fig</a:t>
            </a:r>
            <a:r>
              <a:rPr lang="ro-RO">
                <a:effectLst/>
                <a:ea typeface="Calibri" panose="020F0502020204030204" pitchFamily="34" charset="0"/>
              </a:rPr>
              <a:t>ură</a:t>
            </a:r>
            <a:r>
              <a:rPr lang="en-US">
                <a:effectLst/>
                <a:ea typeface="Calibri" panose="020F0502020204030204" pitchFamily="34" charset="0"/>
              </a:rPr>
              <a:t>, realizat cu un AO de tipul 741C care are </a:t>
            </a:r>
            <a:r>
              <a:rPr lang="en-US" i="1">
                <a:effectLst/>
                <a:ea typeface="Calibri" panose="020F0502020204030204" pitchFamily="34" charset="0"/>
              </a:rPr>
              <a:t>V</a:t>
            </a:r>
            <a:r>
              <a:rPr lang="en-US" i="1" baseline="-25000">
                <a:effectLst/>
                <a:ea typeface="Calibri" panose="020F0502020204030204" pitchFamily="34" charset="0"/>
              </a:rPr>
              <a:t>OS</a:t>
            </a:r>
            <a:r>
              <a:rPr lang="en-US">
                <a:effectLst/>
                <a:ea typeface="Calibri" panose="020F0502020204030204" pitchFamily="34" charset="0"/>
              </a:rPr>
              <a:t>=±2mV tipic și ±6mV maxim, dacă </a:t>
            </a:r>
            <a:endParaRPr lang="ro-RO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o-RO">
                <a:ea typeface="Calibri" panose="020F0502020204030204" pitchFamily="34" charset="0"/>
              </a:rPr>
              <a:t>(a)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1</a:t>
            </a:r>
            <a:r>
              <a:rPr lang="en-US">
                <a:effectLst/>
                <a:ea typeface="Calibri" panose="020F0502020204030204" pitchFamily="34" charset="0"/>
              </a:rPr>
              <a:t>=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2</a:t>
            </a:r>
            <a:r>
              <a:rPr lang="en-US">
                <a:effectLst/>
                <a:ea typeface="Calibri" panose="020F0502020204030204" pitchFamily="34" charset="0"/>
              </a:rPr>
              <a:t> și </a:t>
            </a:r>
            <a:endParaRPr lang="ro-RO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>
                <a:effectLst/>
                <a:ea typeface="Calibri" panose="020F0502020204030204" pitchFamily="34" charset="0"/>
              </a:rPr>
              <a:t>(b) dacă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2</a:t>
            </a:r>
            <a:r>
              <a:rPr lang="en-US">
                <a:effectLst/>
                <a:ea typeface="Calibri" panose="020F0502020204030204" pitchFamily="34" charset="0"/>
              </a:rPr>
              <a:t>=10</a:t>
            </a:r>
            <a:r>
              <a:rPr lang="en-US" baseline="30000">
                <a:effectLst/>
                <a:ea typeface="Calibri" panose="020F0502020204030204" pitchFamily="34" charset="0"/>
              </a:rPr>
              <a:t>3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1</a:t>
            </a:r>
            <a:r>
              <a:rPr lang="en-US">
                <a:effectLst/>
                <a:ea typeface="Calibri" panose="020F0502020204030204" pitchFamily="34" charset="0"/>
              </a:rPr>
              <a:t>.</a:t>
            </a:r>
            <a:endParaRPr lang="ro-RO" sz="4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33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DB0389-7FAF-4176-B46E-3A69F4754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64" b="14391"/>
          <a:stretch/>
        </p:blipFill>
        <p:spPr bwMode="auto">
          <a:xfrm>
            <a:off x="4424231" y="3807333"/>
            <a:ext cx="3343538" cy="2459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7384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P2.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effectLst/>
                <a:ea typeface="Calibri" panose="020F0502020204030204" pitchFamily="34" charset="0"/>
              </a:rPr>
              <a:t>(a) Câștigul de zgomot de curent continuu este</a:t>
            </a: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r>
              <a:rPr lang="ro-RO">
                <a:effectLst/>
                <a:ea typeface="Calibri" panose="020F0502020204030204" pitchFamily="34" charset="0"/>
              </a:rPr>
              <a:t>și obținem</a:t>
            </a: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r>
              <a:rPr lang="ro-RO">
                <a:effectLst/>
                <a:ea typeface="Calibri" panose="020F0502020204030204" pitchFamily="34" charset="0"/>
              </a:rPr>
              <a:t>                                                     tipic, respectiv</a:t>
            </a: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r>
              <a:rPr lang="ro-RO">
                <a:effectLst/>
                <a:ea typeface="Calibri" panose="020F0502020204030204" pitchFamily="34" charset="0"/>
              </a:rPr>
              <a:t>                                                       maxim</a:t>
            </a:r>
            <a:endParaRPr lang="ro-RO" sz="4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34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C61434-53AB-4625-A896-331CBC382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64" b="14391"/>
          <a:stretch/>
        </p:blipFill>
        <p:spPr bwMode="auto">
          <a:xfrm>
            <a:off x="9645157" y="36835"/>
            <a:ext cx="2507653" cy="1844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1C6D1A-CCE2-4314-9078-FE976DFF85C8}"/>
                  </a:ext>
                </a:extLst>
              </p:cNvPr>
              <p:cNvSpPr txBox="1"/>
              <p:nvPr/>
            </p:nvSpPr>
            <p:spPr>
              <a:xfrm>
                <a:off x="1337187" y="2306943"/>
                <a:ext cx="2782529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=1+1=2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1C6D1A-CCE2-4314-9078-FE976DFF8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87" y="2306943"/>
                <a:ext cx="2782529" cy="844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5B48CC-7F30-4BCC-ABBC-002D1B6C9F2E}"/>
                  </a:ext>
                </a:extLst>
              </p:cNvPr>
              <p:cNvSpPr txBox="1"/>
              <p:nvPr/>
            </p:nvSpPr>
            <p:spPr>
              <a:xfrm>
                <a:off x="1337187" y="3245765"/>
                <a:ext cx="4031226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𝑂𝑆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=2×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𝑂𝑆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5B48CC-7F30-4BCC-ABBC-002D1B6C9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87" y="3245765"/>
                <a:ext cx="4031226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C2553C-650F-4298-9751-3CFBAD1C5543}"/>
                  </a:ext>
                </a:extLst>
              </p:cNvPr>
              <p:cNvSpPr txBox="1"/>
              <p:nvPr/>
            </p:nvSpPr>
            <p:spPr>
              <a:xfrm>
                <a:off x="1337187" y="4903524"/>
                <a:ext cx="38640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=2×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±2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𝑚𝑉</m:t>
                          </m:r>
                        </m:e>
                      </m:d>
                      <m:r>
                        <a:rPr lang="ro-RO" sz="2400" i="0">
                          <a:latin typeface="Cambria Math" panose="02040503050406030204" pitchFamily="18" charset="0"/>
                        </a:rPr>
                        <m:t>=±4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C2553C-650F-4298-9751-3CFBAD1C5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87" y="4903524"/>
                <a:ext cx="3864078" cy="461665"/>
              </a:xfrm>
              <a:prstGeom prst="rect">
                <a:avLst/>
              </a:prstGeom>
              <a:blipFill>
                <a:blip r:embed="rId5"/>
                <a:stretch>
                  <a:fillRect l="-315" b="-263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23971C-F24E-4205-B071-40D2477A0B05}"/>
                  </a:ext>
                </a:extLst>
              </p:cNvPr>
              <p:cNvSpPr txBox="1"/>
              <p:nvPr/>
            </p:nvSpPr>
            <p:spPr>
              <a:xfrm>
                <a:off x="1337187" y="5646474"/>
                <a:ext cx="40312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=2×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±6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𝑚𝑉</m:t>
                          </m:r>
                        </m:e>
                      </m:d>
                      <m:r>
                        <a:rPr lang="ro-RO" sz="2400" i="0">
                          <a:latin typeface="Cambria Math" panose="02040503050406030204" pitchFamily="18" charset="0"/>
                        </a:rPr>
                        <m:t>=±12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23971C-F24E-4205-B071-40D2477A0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87" y="5646474"/>
                <a:ext cx="4031226" cy="461665"/>
              </a:xfrm>
              <a:prstGeom prst="rect">
                <a:avLst/>
              </a:prstGeom>
              <a:blipFill>
                <a:blip r:embed="rId6"/>
                <a:stretch>
                  <a:fillRect l="-302" b="-263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409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P2.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effectLst/>
                <a:ea typeface="Calibri" panose="020F0502020204030204" pitchFamily="34" charset="0"/>
              </a:rPr>
              <a:t>(b) dacă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2</a:t>
            </a:r>
            <a:r>
              <a:rPr lang="en-US">
                <a:effectLst/>
                <a:ea typeface="Calibri" panose="020F0502020204030204" pitchFamily="34" charset="0"/>
              </a:rPr>
              <a:t>=10</a:t>
            </a:r>
            <a:r>
              <a:rPr lang="en-US" baseline="30000">
                <a:effectLst/>
                <a:ea typeface="Calibri" panose="020F0502020204030204" pitchFamily="34" charset="0"/>
              </a:rPr>
              <a:t>3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1</a:t>
            </a:r>
            <a:r>
              <a:rPr lang="en-US">
                <a:effectLst/>
                <a:ea typeface="Calibri" panose="020F0502020204030204" pitchFamily="34" charset="0"/>
              </a:rPr>
              <a:t>, atunci câștigul de zgomot de curent continuu devine</a:t>
            </a: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r>
              <a:rPr lang="ro-RO">
                <a:effectLst/>
                <a:ea typeface="Calibri" panose="020F0502020204030204" pitchFamily="34" charset="0"/>
              </a:rPr>
              <a:t>și obținem</a:t>
            </a: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r>
              <a:rPr lang="ro-RO">
                <a:effectLst/>
                <a:ea typeface="Calibri" panose="020F0502020204030204" pitchFamily="34" charset="0"/>
              </a:rPr>
              <a:t>                                                       tipic, respectiv</a:t>
            </a: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r>
              <a:rPr lang="ro-RO">
                <a:effectLst/>
                <a:ea typeface="Calibri" panose="020F0502020204030204" pitchFamily="34" charset="0"/>
              </a:rPr>
              <a:t>                                                       maxim</a:t>
            </a: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r>
              <a:rPr lang="ro-RO">
                <a:effectLst/>
                <a:ea typeface="Calibri" panose="020F0502020204030204" pitchFamily="34" charset="0"/>
              </a:rPr>
              <a:t>valori exagerat de mari care impun anularea efectului tensiunii de offset.</a:t>
            </a:r>
            <a:endParaRPr lang="ro-RO" sz="4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35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3DC24-00BF-420C-9A1D-DB236C586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64" b="14391"/>
          <a:stretch/>
        </p:blipFill>
        <p:spPr bwMode="auto">
          <a:xfrm>
            <a:off x="9645157" y="36835"/>
            <a:ext cx="2507653" cy="1844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A4A3B2-6082-477B-ABBD-22D0C8D0CB70}"/>
                  </a:ext>
                </a:extLst>
              </p:cNvPr>
              <p:cNvSpPr txBox="1"/>
              <p:nvPr/>
            </p:nvSpPr>
            <p:spPr>
              <a:xfrm>
                <a:off x="1297858" y="2287278"/>
                <a:ext cx="3559277" cy="84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o-RO" sz="2400" i="0">
                          <a:latin typeface="Cambria Math" panose="02040503050406030204" pitchFamily="18" charset="0"/>
                        </a:rPr>
                        <m:t>=1001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A4A3B2-6082-477B-ABBD-22D0C8D0C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58" y="2287278"/>
                <a:ext cx="3559277" cy="844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B979C4-DD42-4103-AF81-56A72F8F58C5}"/>
                  </a:ext>
                </a:extLst>
              </p:cNvPr>
              <p:cNvSpPr txBox="1"/>
              <p:nvPr/>
            </p:nvSpPr>
            <p:spPr>
              <a:xfrm>
                <a:off x="1297858" y="3746182"/>
                <a:ext cx="40902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=1001×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±2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𝑚𝑉</m:t>
                          </m:r>
                        </m:e>
                      </m:d>
                      <m:r>
                        <a:rPr lang="ro-RO" sz="2400" i="0">
                          <a:latin typeface="Cambria Math" panose="02040503050406030204" pitchFamily="18" charset="0"/>
                        </a:rPr>
                        <m:t>≅±2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B979C4-DD42-4103-AF81-56A72F8F5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58" y="3746182"/>
                <a:ext cx="4090219" cy="461665"/>
              </a:xfrm>
              <a:prstGeom prst="rect">
                <a:avLst/>
              </a:prstGeom>
              <a:blipFill>
                <a:blip r:embed="rId4"/>
                <a:stretch>
                  <a:fillRect l="-447" b="-266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758C31-524D-4201-8001-931BE086DB44}"/>
                  </a:ext>
                </a:extLst>
              </p:cNvPr>
              <p:cNvSpPr txBox="1"/>
              <p:nvPr/>
            </p:nvSpPr>
            <p:spPr>
              <a:xfrm>
                <a:off x="1297858" y="4519571"/>
                <a:ext cx="40902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=1001×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±6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𝑚𝑉</m:t>
                          </m:r>
                        </m:e>
                      </m:d>
                      <m:r>
                        <a:rPr lang="ro-RO" sz="2400" i="0">
                          <a:latin typeface="Cambria Math" panose="02040503050406030204" pitchFamily="18" charset="0"/>
                        </a:rPr>
                        <m:t>≅±6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758C31-524D-4201-8001-931BE086D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58" y="4519571"/>
                <a:ext cx="4090219" cy="461665"/>
              </a:xfrm>
              <a:prstGeom prst="rect">
                <a:avLst/>
              </a:prstGeom>
              <a:blipFill>
                <a:blip r:embed="rId5"/>
                <a:stretch>
                  <a:fillRect l="-447" b="-263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182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S8. P3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>
                <a:effectLst/>
                <a:ea typeface="Calibri" panose="020F0502020204030204" pitchFamily="34" charset="0"/>
              </a:rPr>
              <a:t>În circuitul din fig</a:t>
            </a:r>
            <a:r>
              <a:rPr lang="ro-RO">
                <a:effectLst/>
                <a:ea typeface="Calibri" panose="020F0502020204030204" pitchFamily="34" charset="0"/>
              </a:rPr>
              <a:t>ură</a:t>
            </a:r>
            <a:r>
              <a:rPr lang="en-US">
                <a:effectLst/>
                <a:ea typeface="Calibri" panose="020F0502020204030204" pitchFamily="34" charset="0"/>
              </a:rPr>
              <a:t>, AO se caracterizează prin </a:t>
            </a:r>
            <a:r>
              <a:rPr lang="en-US" i="1">
                <a:effectLst/>
                <a:ea typeface="Calibri" panose="020F0502020204030204" pitchFamily="34" charset="0"/>
              </a:rPr>
              <a:t>V</a:t>
            </a:r>
            <a:r>
              <a:rPr lang="en-US" i="1" baseline="-25000">
                <a:effectLst/>
                <a:ea typeface="Calibri" panose="020F0502020204030204" pitchFamily="34" charset="0"/>
              </a:rPr>
              <a:t>OS</a:t>
            </a:r>
            <a:r>
              <a:rPr lang="en-US">
                <a:effectLst/>
                <a:ea typeface="Calibri" panose="020F0502020204030204" pitchFamily="34" charset="0"/>
              </a:rPr>
              <a:t>=5mV, </a:t>
            </a:r>
            <a:r>
              <a:rPr lang="en-US" i="1">
                <a:effectLst/>
                <a:ea typeface="Calibri" panose="020F0502020204030204" pitchFamily="34" charset="0"/>
              </a:rPr>
              <a:t>I</a:t>
            </a:r>
            <a:r>
              <a:rPr lang="en-US" i="1" baseline="-25000">
                <a:effectLst/>
                <a:ea typeface="Calibri" panose="020F0502020204030204" pitchFamily="34" charset="0"/>
              </a:rPr>
              <a:t>B</a:t>
            </a:r>
            <a:r>
              <a:rPr lang="en-US">
                <a:effectLst/>
                <a:ea typeface="Calibri" panose="020F0502020204030204" pitchFamily="34" charset="0"/>
              </a:rPr>
              <a:t>=400nA și </a:t>
            </a:r>
            <a:r>
              <a:rPr lang="en-US" i="1">
                <a:effectLst/>
                <a:ea typeface="Calibri" panose="020F0502020204030204" pitchFamily="34" charset="0"/>
              </a:rPr>
              <a:t>I</a:t>
            </a:r>
            <a:r>
              <a:rPr lang="en-US" i="1" baseline="-25000">
                <a:effectLst/>
                <a:ea typeface="Calibri" panose="020F0502020204030204" pitchFamily="34" charset="0"/>
              </a:rPr>
              <a:t>OS</a:t>
            </a:r>
            <a:r>
              <a:rPr lang="en-US">
                <a:effectLst/>
                <a:ea typeface="Calibri" panose="020F0502020204030204" pitchFamily="34" charset="0"/>
              </a:rPr>
              <a:t>=40nA. AO lucrează într-o configurație inversoare și operează cu semnal preluat de la un generator de semnal având rezistența internă de 2k</a:t>
            </a:r>
            <a:r>
              <a:rPr lang="en-US">
                <a:effectLst/>
                <a:ea typeface="Calibri" panose="020F0502020204030204" pitchFamily="34" charset="0"/>
                <a:sym typeface="Symbol" panose="05050102010706020507" pitchFamily="18" charset="2"/>
              </a:rPr>
              <a:t></a:t>
            </a:r>
            <a:r>
              <a:rPr lang="en-US">
                <a:effectLst/>
                <a:ea typeface="Calibri" panose="020F0502020204030204" pitchFamily="34" charset="0"/>
              </a:rPr>
              <a:t>.</a:t>
            </a:r>
            <a:endParaRPr lang="ro-RO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>
                <a:effectLst/>
                <a:ea typeface="Calibri" panose="020F0502020204030204" pitchFamily="34" charset="0"/>
              </a:rPr>
              <a:t>Desenați schema echivalentă de determinare a tensiunii de eroare de la ieșirea circuitului, </a:t>
            </a:r>
            <a:r>
              <a:rPr lang="en-US" i="1">
                <a:effectLst/>
                <a:ea typeface="Calibri" panose="020F0502020204030204" pitchFamily="34" charset="0"/>
              </a:rPr>
              <a:t>E</a:t>
            </a:r>
            <a:r>
              <a:rPr lang="en-US" i="1" baseline="-25000">
                <a:effectLst/>
                <a:ea typeface="Calibri" panose="020F0502020204030204" pitchFamily="34" charset="0"/>
              </a:rPr>
              <a:t>O</a:t>
            </a:r>
            <a:r>
              <a:rPr lang="en-US">
                <a:effectLst/>
                <a:ea typeface="Calibri" panose="020F0502020204030204" pitchFamily="34" charset="0"/>
              </a:rPr>
              <a:t>;</a:t>
            </a:r>
            <a:endParaRPr lang="ro-RO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>
                <a:effectLst/>
                <a:ea typeface="Calibri" panose="020F0502020204030204" pitchFamily="34" charset="0"/>
              </a:rPr>
              <a:t>Determinați </a:t>
            </a:r>
            <a:r>
              <a:rPr lang="en-US" i="1">
                <a:effectLst/>
                <a:ea typeface="Calibri" panose="020F0502020204030204" pitchFamily="34" charset="0"/>
              </a:rPr>
              <a:t>E</a:t>
            </a:r>
            <a:r>
              <a:rPr lang="en-US" i="1" baseline="-25000">
                <a:effectLst/>
                <a:ea typeface="Calibri" panose="020F0502020204030204" pitchFamily="34" charset="0"/>
              </a:rPr>
              <a:t>O</a:t>
            </a:r>
            <a:r>
              <a:rPr lang="en-US">
                <a:effectLst/>
                <a:ea typeface="Calibri" panose="020F0502020204030204" pitchFamily="34" charset="0"/>
              </a:rPr>
              <a:t> dacă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i="1" baseline="-25000">
                <a:effectLst/>
                <a:ea typeface="Calibri" panose="020F0502020204030204" pitchFamily="34" charset="0"/>
              </a:rPr>
              <a:t>p</a:t>
            </a:r>
            <a:r>
              <a:rPr lang="en-US">
                <a:effectLst/>
                <a:ea typeface="Calibri" panose="020F0502020204030204" pitchFamily="34" charset="0"/>
              </a:rPr>
              <a:t>=0</a:t>
            </a:r>
            <a:endParaRPr lang="ro-RO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>
                <a:effectLst/>
                <a:ea typeface="Calibri" panose="020F0502020204030204" pitchFamily="34" charset="0"/>
              </a:rPr>
              <a:t>Cât este </a:t>
            </a:r>
            <a:r>
              <a:rPr lang="en-US" i="1">
                <a:effectLst/>
                <a:ea typeface="Calibri" panose="020F0502020204030204" pitchFamily="34" charset="0"/>
              </a:rPr>
              <a:t>E</a:t>
            </a:r>
            <a:r>
              <a:rPr lang="en-US" i="1" baseline="-25000">
                <a:effectLst/>
                <a:ea typeface="Calibri" panose="020F0502020204030204" pitchFamily="34" charset="0"/>
              </a:rPr>
              <a:t>O</a:t>
            </a:r>
            <a:r>
              <a:rPr lang="en-US">
                <a:effectLst/>
                <a:ea typeface="Calibri" panose="020F0502020204030204" pitchFamily="34" charset="0"/>
              </a:rPr>
              <a:t> dacă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i="1" baseline="-25000">
                <a:effectLst/>
                <a:ea typeface="Calibri" panose="020F0502020204030204" pitchFamily="34" charset="0"/>
              </a:rPr>
              <a:t>p</a:t>
            </a:r>
            <a:r>
              <a:rPr lang="en-US">
                <a:effectLst/>
                <a:ea typeface="Calibri" panose="020F0502020204030204" pitchFamily="34" charset="0"/>
              </a:rPr>
              <a:t>=100k</a:t>
            </a:r>
            <a:r>
              <a:rPr lang="en-US">
                <a:effectLst/>
                <a:ea typeface="Calibri" panose="020F0502020204030204" pitchFamily="34" charset="0"/>
                <a:sym typeface="Symbol" panose="05050102010706020507" pitchFamily="18" charset="2"/>
              </a:rPr>
              <a:t></a:t>
            </a:r>
            <a:r>
              <a:rPr lang="en-US">
                <a:effectLst/>
                <a:ea typeface="Calibri" panose="020F0502020204030204" pitchFamily="34" charset="0"/>
              </a:rPr>
              <a:t>?</a:t>
            </a:r>
            <a:endParaRPr lang="ro-RO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>
                <a:effectLst/>
                <a:ea typeface="Calibri" panose="020F0502020204030204" pitchFamily="34" charset="0"/>
              </a:rPr>
              <a:t>Determinați</a:t>
            </a:r>
            <a:r>
              <a:rPr lang="ro-RO">
                <a:effectLst/>
                <a:ea typeface="Calibri" panose="020F0502020204030204" pitchFamily="34" charset="0"/>
              </a:rPr>
              <a:t> </a:t>
            </a:r>
            <a:r>
              <a:rPr lang="en-US" i="1">
                <a:effectLst/>
                <a:ea typeface="Calibri" panose="020F0502020204030204" pitchFamily="34" charset="0"/>
              </a:rPr>
              <a:t>E</a:t>
            </a:r>
            <a:r>
              <a:rPr lang="en-US" i="1" baseline="-25000">
                <a:effectLst/>
                <a:ea typeface="Calibri" panose="020F0502020204030204" pitchFamily="34" charset="0"/>
              </a:rPr>
              <a:t>O</a:t>
            </a:r>
            <a:r>
              <a:rPr lang="en-US">
                <a:effectLst/>
                <a:ea typeface="Calibri" panose="020F0502020204030204" pitchFamily="34" charset="0"/>
              </a:rPr>
              <a:t> dacă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i="1" baseline="-25000">
                <a:effectLst/>
                <a:ea typeface="Calibri" panose="020F0502020204030204" pitchFamily="34" charset="0"/>
              </a:rPr>
              <a:t>p</a:t>
            </a:r>
            <a:r>
              <a:rPr lang="en-US">
                <a:effectLst/>
                <a:ea typeface="Calibri" panose="020F0502020204030204" pitchFamily="34" charset="0"/>
              </a:rPr>
              <a:t> are valoarea optimă pentru configurația particulară de circuit</a:t>
            </a:r>
            <a:endParaRPr lang="ro-RO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n-US">
                <a:effectLst/>
                <a:ea typeface="Calibri" panose="020F0502020204030204" pitchFamily="34" charset="0"/>
              </a:rPr>
              <a:t>Repetați cazul d) dar pentru rezistențe micșorate de 10 ori</a:t>
            </a:r>
            <a:endParaRPr lang="ro-RO"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36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76BC2-C09D-4C64-855A-931232AF0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684" y="72231"/>
            <a:ext cx="26670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55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D2A2E-F4E1-4380-BAE7-0B95F7D1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P3.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7CA-D5B7-4FF2-8FDE-8500CCA37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Schema circuitului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9EC6-F7B3-48E6-AC98-037586A1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C5151-F581-4785-A162-6DCD43520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9541E-7CE7-4224-AB42-29EB5879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37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C74C4-F3C5-4497-A8AF-B1C3269DE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635197"/>
            <a:ext cx="5334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06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>
                <a:effectLst/>
                <a:ea typeface="Calibri" panose="020F0502020204030204" pitchFamily="34" charset="0"/>
              </a:rPr>
              <a:t>Pentru a desena schema echivalentă de determinare a tensiunii de eroare de la ieșirea circuitului, </a:t>
            </a:r>
            <a:r>
              <a:rPr lang="en-US" i="1">
                <a:effectLst/>
                <a:ea typeface="Calibri" panose="020F0502020204030204" pitchFamily="34" charset="0"/>
              </a:rPr>
              <a:t>E</a:t>
            </a:r>
            <a:r>
              <a:rPr lang="en-US" i="1" baseline="-25000">
                <a:effectLst/>
                <a:ea typeface="Calibri" panose="020F0502020204030204" pitchFamily="34" charset="0"/>
              </a:rPr>
              <a:t>O</a:t>
            </a:r>
            <a:r>
              <a:rPr lang="en-US">
                <a:effectLst/>
                <a:ea typeface="Calibri" panose="020F0502020204030204" pitchFamily="34" charset="0"/>
              </a:rPr>
              <a:t>, se pasivizează sursa de semnal adică se înlocuiește la bornele sale cu rezistența sa internă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i="1" baseline="-25000">
                <a:effectLst/>
                <a:ea typeface="Calibri" panose="020F0502020204030204" pitchFamily="34" charset="0"/>
              </a:rPr>
              <a:t>s</a:t>
            </a:r>
            <a:r>
              <a:rPr lang="ro-RO" i="1">
                <a:ea typeface="Calibri" panose="020F0502020204030204" pitchFamily="34" charset="0"/>
              </a:rPr>
              <a:t>.</a:t>
            </a:r>
            <a:endParaRPr lang="ro-RO" sz="4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38</a:t>
            </a:fld>
            <a:endParaRPr lang="ro-R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5E00DA-AEE4-488C-B096-C3EA81B59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3150235"/>
            <a:ext cx="4800600" cy="320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10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 startAt="2"/>
            </a:pPr>
            <a:r>
              <a:rPr lang="en-US">
                <a:effectLst/>
                <a:ea typeface="Calibri" panose="020F0502020204030204" pitchFamily="34" charset="0"/>
              </a:rPr>
              <a:t>Pentru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i="1" baseline="-25000">
                <a:effectLst/>
                <a:ea typeface="Calibri" panose="020F0502020204030204" pitchFamily="34" charset="0"/>
              </a:rPr>
              <a:t>p</a:t>
            </a:r>
            <a:r>
              <a:rPr lang="en-US">
                <a:effectLst/>
                <a:ea typeface="Calibri" panose="020F0502020204030204" pitchFamily="34" charset="0"/>
              </a:rPr>
              <a:t>=0 rezultă că </a:t>
            </a:r>
            <a:r>
              <a:rPr lang="en-US" i="1">
                <a:effectLst/>
                <a:ea typeface="Calibri" panose="020F0502020204030204" pitchFamily="34" charset="0"/>
              </a:rPr>
              <a:t>V</a:t>
            </a:r>
            <a:r>
              <a:rPr lang="en-US" i="1" baseline="-25000">
                <a:effectLst/>
                <a:ea typeface="Calibri" panose="020F0502020204030204" pitchFamily="34" charset="0"/>
              </a:rPr>
              <a:t>OS</a:t>
            </a:r>
            <a:r>
              <a:rPr lang="en-US">
                <a:effectLst/>
                <a:ea typeface="Calibri" panose="020F0502020204030204" pitchFamily="34" charset="0"/>
              </a:rPr>
              <a:t> este conectată direct </a:t>
            </a:r>
            <a:br>
              <a:rPr lang="ro-RO">
                <a:effectLst/>
                <a:ea typeface="Calibri" panose="020F0502020204030204" pitchFamily="34" charset="0"/>
              </a:rPr>
            </a:br>
            <a:r>
              <a:rPr lang="en-US">
                <a:effectLst/>
                <a:ea typeface="Calibri" panose="020F0502020204030204" pitchFamily="34" charset="0"/>
              </a:rPr>
              <a:t>la masă, și </a:t>
            </a:r>
            <a:r>
              <a:rPr lang="en-US" i="1">
                <a:effectLst/>
                <a:ea typeface="Calibri" panose="020F0502020204030204" pitchFamily="34" charset="0"/>
              </a:rPr>
              <a:t>E</a:t>
            </a:r>
            <a:r>
              <a:rPr lang="en-US" i="1" baseline="-25000">
                <a:effectLst/>
                <a:ea typeface="Calibri" panose="020F0502020204030204" pitchFamily="34" charset="0"/>
              </a:rPr>
              <a:t>O</a:t>
            </a:r>
            <a:r>
              <a:rPr lang="en-US">
                <a:effectLst/>
                <a:ea typeface="Calibri" panose="020F0502020204030204" pitchFamily="34" charset="0"/>
              </a:rPr>
              <a:t> este determinată de </a:t>
            </a:r>
            <a:r>
              <a:rPr lang="en-US" i="1">
                <a:effectLst/>
                <a:ea typeface="Calibri" panose="020F0502020204030204" pitchFamily="34" charset="0"/>
              </a:rPr>
              <a:t>V</a:t>
            </a:r>
            <a:r>
              <a:rPr lang="en-US" i="1" baseline="-25000">
                <a:effectLst/>
                <a:ea typeface="Calibri" panose="020F0502020204030204" pitchFamily="34" charset="0"/>
              </a:rPr>
              <a:t>OS</a:t>
            </a:r>
            <a:r>
              <a:rPr lang="en-US">
                <a:effectLst/>
                <a:ea typeface="Calibri" panose="020F0502020204030204" pitchFamily="34" charset="0"/>
              </a:rPr>
              <a:t> și </a:t>
            </a:r>
            <a:r>
              <a:rPr lang="en-US" i="1">
                <a:effectLst/>
                <a:ea typeface="Calibri" panose="020F0502020204030204" pitchFamily="34" charset="0"/>
              </a:rPr>
              <a:t>I</a:t>
            </a:r>
            <a:r>
              <a:rPr lang="en-US" i="1" baseline="-25000">
                <a:effectLst/>
                <a:ea typeface="Calibri" panose="020F0502020204030204" pitchFamily="34" charset="0"/>
              </a:rPr>
              <a:t>N</a:t>
            </a:r>
            <a:r>
              <a:rPr lang="en-US">
                <a:effectLst/>
                <a:ea typeface="Calibri" panose="020F0502020204030204" pitchFamily="34" charset="0"/>
              </a:rPr>
              <a:t>. </a:t>
            </a:r>
            <a:br>
              <a:rPr lang="ro-RO">
                <a:effectLst/>
                <a:ea typeface="Calibri" panose="020F0502020204030204" pitchFamily="34" charset="0"/>
              </a:rPr>
            </a:br>
            <a:r>
              <a:rPr lang="en-US">
                <a:effectLst/>
                <a:ea typeface="Calibri" panose="020F0502020204030204" pitchFamily="34" charset="0"/>
              </a:rPr>
              <a:t>Prin superpoziție obținem</a:t>
            </a:r>
            <a:endParaRPr lang="ro-RO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o-RO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o-RO">
              <a:effectLst/>
              <a:ea typeface="Calibri" panose="020F0502020204030204" pitchFamily="34" charset="0"/>
            </a:endParaRPr>
          </a:p>
          <a:p>
            <a:r>
              <a:rPr lang="en-US">
                <a:effectLst/>
                <a:ea typeface="Calibri" panose="020F0502020204030204" pitchFamily="34" charset="0"/>
              </a:rPr>
              <a:t>Când pasivizăm </a:t>
            </a:r>
            <a:r>
              <a:rPr lang="en-US" i="1">
                <a:effectLst/>
                <a:ea typeface="Calibri" panose="020F0502020204030204" pitchFamily="34" charset="0"/>
              </a:rPr>
              <a:t>V</a:t>
            </a:r>
            <a:r>
              <a:rPr lang="en-US" i="1" baseline="-25000">
                <a:effectLst/>
                <a:ea typeface="Calibri" panose="020F0502020204030204" pitchFamily="34" charset="0"/>
              </a:rPr>
              <a:t>OS</a:t>
            </a:r>
            <a:r>
              <a:rPr lang="en-US">
                <a:effectLst/>
                <a:ea typeface="Calibri" panose="020F0502020204030204" pitchFamily="34" charset="0"/>
              </a:rPr>
              <a:t> și determinăm doar influența lui </a:t>
            </a:r>
            <a:r>
              <a:rPr lang="en-US" i="1">
                <a:effectLst/>
                <a:ea typeface="Calibri" panose="020F0502020204030204" pitchFamily="34" charset="0"/>
              </a:rPr>
              <a:t>I</a:t>
            </a:r>
            <a:r>
              <a:rPr lang="en-US" i="1" baseline="-25000">
                <a:effectLst/>
                <a:ea typeface="Calibri" panose="020F0502020204030204" pitchFamily="34" charset="0"/>
              </a:rPr>
              <a:t>N</a:t>
            </a:r>
            <a:r>
              <a:rPr lang="en-US">
                <a:effectLst/>
                <a:ea typeface="Calibri" panose="020F0502020204030204" pitchFamily="34" charset="0"/>
              </a:rPr>
              <a:t>, </a:t>
            </a:r>
            <a:r>
              <a:rPr lang="en-US" i="1">
                <a:effectLst/>
                <a:ea typeface="Calibri" panose="020F0502020204030204" pitchFamily="34" charset="0"/>
              </a:rPr>
              <a:t>V</a:t>
            </a:r>
            <a:r>
              <a:rPr lang="en-US" i="1" baseline="-25000">
                <a:effectLst/>
                <a:ea typeface="Calibri" panose="020F0502020204030204" pitchFamily="34" charset="0"/>
              </a:rPr>
              <a:t>N</a:t>
            </a:r>
            <a:r>
              <a:rPr lang="en-US">
                <a:effectLst/>
                <a:ea typeface="Calibri" panose="020F0502020204030204" pitchFamily="34" charset="0"/>
              </a:rPr>
              <a:t>=</a:t>
            </a:r>
            <a:r>
              <a:rPr lang="en-US" i="1">
                <a:effectLst/>
                <a:ea typeface="Calibri" panose="020F0502020204030204" pitchFamily="34" charset="0"/>
              </a:rPr>
              <a:t>V</a:t>
            </a:r>
            <a:r>
              <a:rPr lang="en-US" i="1" baseline="-25000">
                <a:effectLst/>
                <a:ea typeface="Calibri" panose="020F0502020204030204" pitchFamily="34" charset="0"/>
              </a:rPr>
              <a:t>P</a:t>
            </a:r>
            <a:r>
              <a:rPr lang="en-US">
                <a:effectLst/>
                <a:ea typeface="Calibri" panose="020F0502020204030204" pitchFamily="34" charset="0"/>
              </a:rPr>
              <a:t>=0 (intrarea neinversoare apare legată la masă), astfel că </a:t>
            </a:r>
            <a:r>
              <a:rPr lang="en-US" i="1">
                <a:effectLst/>
                <a:ea typeface="Calibri" panose="020F0502020204030204" pitchFamily="34" charset="0"/>
              </a:rPr>
              <a:t>I</a:t>
            </a:r>
            <a:r>
              <a:rPr lang="en-US" i="1" baseline="-25000">
                <a:effectLst/>
                <a:ea typeface="Calibri" panose="020F0502020204030204" pitchFamily="34" charset="0"/>
              </a:rPr>
              <a:t>N</a:t>
            </a:r>
            <a:r>
              <a:rPr lang="en-US">
                <a:effectLst/>
                <a:ea typeface="Calibri" panose="020F0502020204030204" pitchFamily="34" charset="0"/>
              </a:rPr>
              <a:t> circulă doar prin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baseline="-25000">
                <a:effectLst/>
                <a:ea typeface="Calibri" panose="020F0502020204030204" pitchFamily="34" charset="0"/>
              </a:rPr>
              <a:t>2</a:t>
            </a:r>
            <a:r>
              <a:rPr lang="en-US">
                <a:effectLst/>
                <a:ea typeface="Calibri" panose="020F0502020204030204" pitchFamily="34" charset="0"/>
              </a:rPr>
              <a:t> în sens opus tensiunii de la ieșire. De aceea apare cu semnul minus în relația de mai sus.</a:t>
            </a:r>
            <a:endParaRPr lang="ro-RO"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39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8B1CE6-A8AF-4B95-B9D9-DBB627BDC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786" y="0"/>
            <a:ext cx="3200400" cy="2137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FC0090-7EF9-46AB-9D1B-5AC226F8DE3A}"/>
                  </a:ext>
                </a:extLst>
              </p:cNvPr>
              <p:cNvSpPr txBox="1"/>
              <p:nvPr/>
            </p:nvSpPr>
            <p:spPr>
              <a:xfrm>
                <a:off x="1356851" y="3079118"/>
                <a:ext cx="4286865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𝑂𝑆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FC0090-7EF9-46AB-9D1B-5AC226F8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51" y="3079118"/>
                <a:ext cx="4286865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63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780B-88C6-4E86-8F0D-E69D6A52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P1.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80EE3-00DB-4BDF-9A3E-C4F629C02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Circuitul fiind de tip inversor, </a:t>
            </a:r>
            <a:r>
              <a:rPr lang="ro-RO" i="1"/>
              <a:t>R</a:t>
            </a:r>
            <a:r>
              <a:rPr lang="ro-RO" i="1" baseline="-25000"/>
              <a:t>i</a:t>
            </a:r>
            <a:r>
              <a:rPr lang="ro-RO"/>
              <a:t>=</a:t>
            </a:r>
            <a:r>
              <a:rPr lang="ro-RO" i="1"/>
              <a:t>R</a:t>
            </a:r>
            <a:r>
              <a:rPr lang="ro-RO" baseline="-25000"/>
              <a:t>1</a:t>
            </a:r>
            <a:r>
              <a:rPr lang="ro-RO"/>
              <a:t> și pentru a </a:t>
            </a:r>
            <a:br>
              <a:rPr lang="ro-RO"/>
            </a:br>
            <a:r>
              <a:rPr lang="ro-RO"/>
              <a:t>îndeplini </a:t>
            </a:r>
            <a:r>
              <a:rPr lang="ro-RO" i="1"/>
              <a:t>R</a:t>
            </a:r>
            <a:r>
              <a:rPr lang="ro-RO" i="1" baseline="-25000"/>
              <a:t>i</a:t>
            </a:r>
            <a:r>
              <a:rPr lang="en-US"/>
              <a:t>&gt;</a:t>
            </a:r>
            <a:r>
              <a:rPr lang="ro-RO"/>
              <a:t>10k</a:t>
            </a:r>
            <a:r>
              <a:rPr lang="el-GR"/>
              <a:t>Ω </a:t>
            </a:r>
            <a:r>
              <a:rPr lang="ro-RO"/>
              <a:t>se poate alege </a:t>
            </a:r>
            <a:r>
              <a:rPr lang="ro-RO" i="1"/>
              <a:t>R</a:t>
            </a:r>
            <a:r>
              <a:rPr lang="ro-RO" baseline="-25000"/>
              <a:t>1</a:t>
            </a:r>
            <a:r>
              <a:rPr lang="ro-RO"/>
              <a:t>=20k</a:t>
            </a:r>
            <a:r>
              <a:rPr lang="el-GR"/>
              <a:t>Ω. </a:t>
            </a:r>
            <a:r>
              <a:rPr lang="ro-RO"/>
              <a:t>Rezultă </a:t>
            </a:r>
            <a:r>
              <a:rPr lang="ro-RO" i="1"/>
              <a:t>R</a:t>
            </a:r>
            <a:r>
              <a:rPr lang="ro-RO" baseline="-25000"/>
              <a:t>2</a:t>
            </a:r>
            <a:r>
              <a:rPr lang="ro-RO"/>
              <a:t>=200k</a:t>
            </a:r>
            <a:r>
              <a:rPr lang="el-GR"/>
              <a:t>Ω.</a:t>
            </a:r>
            <a:endParaRPr lang="en-US"/>
          </a:p>
          <a:p>
            <a:r>
              <a:rPr lang="ro-RO"/>
              <a:t>Frecvența la -3dB, </a:t>
            </a:r>
            <a:r>
              <a:rPr lang="ro-RO" i="1"/>
              <a:t>f</a:t>
            </a:r>
            <a:r>
              <a:rPr lang="ro-RO" baseline="-25000"/>
              <a:t>0</a:t>
            </a:r>
            <a:r>
              <a:rPr lang="ro-RO"/>
              <a:t>=1kHz și din relația pulsației </a:t>
            </a:r>
            <a:r>
              <a:rPr lang="ro-RO">
                <a:sym typeface="Symbol" panose="05050102010706020507" pitchFamily="18" charset="2"/>
              </a:rPr>
              <a:t></a:t>
            </a:r>
            <a:r>
              <a:rPr lang="ro-RO" baseline="-25000"/>
              <a:t>0</a:t>
            </a:r>
            <a:r>
              <a:rPr lang="ro-RO"/>
              <a:t> determinăm valoarea necesară a capacității C</a:t>
            </a:r>
            <a:r>
              <a:rPr lang="en-US"/>
              <a:t>:</a:t>
            </a:r>
            <a:endParaRPr lang="ro-RO"/>
          </a:p>
          <a:p>
            <a:endParaRPr lang="ro-RO"/>
          </a:p>
          <a:p>
            <a:endParaRPr lang="ro-RO"/>
          </a:p>
          <a:p>
            <a:r>
              <a:rPr lang="ro-RO"/>
              <a:t>Valoarea uzuală cea mai apropiată este de </a:t>
            </a:r>
            <a:r>
              <a:rPr lang="ro-RO">
                <a:highlight>
                  <a:srgbClr val="FFFF00"/>
                </a:highlight>
              </a:rPr>
              <a:t>1nF</a:t>
            </a:r>
            <a:r>
              <a:rPr lang="ro-RO"/>
              <a:t>. Recalculăm </a:t>
            </a:r>
            <a:r>
              <a:rPr lang="ro-RO" i="1"/>
              <a:t>R</a:t>
            </a:r>
            <a:r>
              <a:rPr lang="ro-RO" baseline="-25000"/>
              <a:t>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ACB09-F28E-42E6-9005-1035D94B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3913-0FA9-4E60-BA1E-38FB1470D881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7876-AE7B-49C5-A7A1-4D2CD10B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E1DE-1B71-4F06-8AB8-B468A7D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4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BE578-1A6E-4F22-8A1D-420A39417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88" b="17037"/>
          <a:stretch/>
        </p:blipFill>
        <p:spPr>
          <a:xfrm>
            <a:off x="8997898" y="18541"/>
            <a:ext cx="3168821" cy="2095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E6EAC-75B4-4F14-8169-541C7FF35509}"/>
                  </a:ext>
                </a:extLst>
              </p:cNvPr>
              <p:cNvSpPr txBox="1"/>
              <p:nvPr/>
            </p:nvSpPr>
            <p:spPr>
              <a:xfrm>
                <a:off x="1111044" y="3575824"/>
                <a:ext cx="8957187" cy="850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×2×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=0,796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𝑛𝐹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E6EAC-75B4-4F14-8169-541C7FF35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44" y="3575824"/>
                <a:ext cx="8957187" cy="850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0333B6-15F6-4F83-802D-B1D732EF0E6E}"/>
                  </a:ext>
                </a:extLst>
              </p:cNvPr>
              <p:cNvSpPr txBox="1"/>
              <p:nvPr/>
            </p:nvSpPr>
            <p:spPr>
              <a:xfrm>
                <a:off x="1111044" y="5126236"/>
                <a:ext cx="6253316" cy="850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=159,155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ro-RO" sz="2400" i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0333B6-15F6-4F83-802D-B1D732EF0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44" y="5126236"/>
                <a:ext cx="6253316" cy="8509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C4ACBF-CC1F-4BEF-BEA9-30E8D3B8B04F}"/>
                  </a:ext>
                </a:extLst>
              </p:cNvPr>
              <p:cNvSpPr txBox="1"/>
              <p:nvPr/>
            </p:nvSpPr>
            <p:spPr>
              <a:xfrm>
                <a:off x="7437727" y="581194"/>
                <a:ext cx="14945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ro-RO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 sz="1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C4ACBF-CC1F-4BEF-BEA9-30E8D3B8B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727" y="581194"/>
                <a:ext cx="14945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497CDE-6983-4BD6-BBD4-E206A2913AFE}"/>
                  </a:ext>
                </a:extLst>
              </p:cNvPr>
              <p:cNvSpPr txBox="1"/>
              <p:nvPr/>
            </p:nvSpPr>
            <p:spPr>
              <a:xfrm>
                <a:off x="7364360" y="5209043"/>
                <a:ext cx="2912336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=15,9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497CDE-6983-4BD6-BBD4-E206A2913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360" y="5209043"/>
                <a:ext cx="2912336" cy="6914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046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P3. Rezolvare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18C01-9C0C-48E8-99C0-7956308D8B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>
                    <a:effectLst/>
                    <a:ea typeface="Calibri" panose="020F0502020204030204" pitchFamily="34" charset="0"/>
                  </a:rPr>
                  <a:t>Scoatem factor comun câștigul de zgomot în c.c. </a:t>
                </a:r>
                <a:br>
                  <a:rPr lang="ro-RO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ro-RO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ro-RO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o-RO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o-RO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o-RO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>
                    <a:effectLst/>
                    <a:ea typeface="Calibri" panose="020F0502020204030204" pitchFamily="34" charset="0"/>
                  </a:rPr>
                  <a:t>și rezult</a:t>
                </a:r>
                <a:r>
                  <a:rPr lang="ro-RO" sz="2800">
                    <a:effectLst/>
                    <a:ea typeface="Calibri" panose="020F0502020204030204" pitchFamily="34" charset="0"/>
                  </a:rPr>
                  <a:t>ă</a:t>
                </a:r>
                <a:endParaRPr lang="ro-RO">
                  <a:effectLst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18C01-9C0C-48E8-99C0-7956308D8B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40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8F51B-B532-4D86-91D2-F7767E869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786" y="0"/>
            <a:ext cx="3200400" cy="2137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CC9862-FAE8-4559-B630-6222E0AE6C2D}"/>
                  </a:ext>
                </a:extLst>
              </p:cNvPr>
              <p:cNvSpPr txBox="1"/>
              <p:nvPr/>
            </p:nvSpPr>
            <p:spPr>
              <a:xfrm>
                <a:off x="1130709" y="2838142"/>
                <a:ext cx="631231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𝑂𝑆</m:t>
                              </m:r>
                            </m:sub>
                          </m:s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CC9862-FAE8-4559-B630-6222E0AE6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09" y="2838142"/>
                <a:ext cx="631231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1D68F4-066C-4789-8FD5-E8BBA2097316}"/>
                  </a:ext>
                </a:extLst>
              </p:cNvPr>
              <p:cNvSpPr txBox="1"/>
              <p:nvPr/>
            </p:nvSpPr>
            <p:spPr>
              <a:xfrm>
                <a:off x="1130709" y="3760318"/>
                <a:ext cx="7649497" cy="871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ro-RO" sz="2400" i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×1000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1022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=21,5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ro-RO" sz="2400" i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1D68F4-066C-4789-8FD5-E8BBA2097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09" y="3760318"/>
                <a:ext cx="7649497" cy="8715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1703BD-419B-435E-84A1-944DB23D65C9}"/>
                  </a:ext>
                </a:extLst>
              </p:cNvPr>
              <p:cNvSpPr txBox="1"/>
              <p:nvPr/>
            </p:nvSpPr>
            <p:spPr>
              <a:xfrm>
                <a:off x="1130709" y="4682494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𝑂𝑆</m:t>
                              </m:r>
                            </m:sub>
                          </m:sSub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=400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𝑛𝐴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𝑛𝐴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=380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𝑛𝐴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1703BD-419B-435E-84A1-944DB23D6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09" y="4682494"/>
                <a:ext cx="6096000" cy="461665"/>
              </a:xfrm>
              <a:prstGeom prst="rect">
                <a:avLst/>
              </a:prstGeom>
              <a:blipFill>
                <a:blip r:embed="rId6"/>
                <a:stretch>
                  <a:fillRect l="-200" t="-125000" b="-19078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82840-6B35-4E17-8574-47D020EC714F}"/>
                  </a:ext>
                </a:extLst>
              </p:cNvPr>
              <p:cNvSpPr txBox="1"/>
              <p:nvPr/>
            </p:nvSpPr>
            <p:spPr>
              <a:xfrm>
                <a:off x="1130709" y="5229460"/>
                <a:ext cx="83058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±5</m:t>
                              </m:r>
                            </m:e>
                          </m:d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−21,5×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×380×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82840-6B35-4E17-8574-47D020EC7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09" y="5229460"/>
                <a:ext cx="8305800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89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>
              <a:effectLst/>
              <a:ea typeface="Calibri" panose="020F0502020204030204" pitchFamily="34" charset="0"/>
            </a:endParaRPr>
          </a:p>
          <a:p>
            <a:endParaRPr lang="ro-RO">
              <a:ea typeface="Calibri" panose="020F0502020204030204" pitchFamily="34" charset="0"/>
            </a:endParaRPr>
          </a:p>
          <a:p>
            <a:r>
              <a:rPr lang="en-US">
                <a:effectLst/>
                <a:ea typeface="Calibri" panose="020F0502020204030204" pitchFamily="34" charset="0"/>
              </a:rPr>
              <a:t>Se consideră efectul cumulativ din paranteza dreaptă, </a:t>
            </a:r>
            <a:br>
              <a:rPr lang="ro-RO">
                <a:effectLst/>
                <a:ea typeface="Calibri" panose="020F0502020204030204" pitchFamily="34" charset="0"/>
              </a:rPr>
            </a:br>
            <a:r>
              <a:rPr lang="en-US">
                <a:effectLst/>
                <a:ea typeface="Calibri" panose="020F0502020204030204" pitchFamily="34" charset="0"/>
              </a:rPr>
              <a:t>adică valoarea cea mai mare se obține atunci când și </a:t>
            </a:r>
            <a:r>
              <a:rPr lang="en-US" i="1">
                <a:effectLst/>
                <a:ea typeface="Calibri" panose="020F0502020204030204" pitchFamily="34" charset="0"/>
              </a:rPr>
              <a:t>V</a:t>
            </a:r>
            <a:r>
              <a:rPr lang="en-US" i="1" baseline="-25000">
                <a:effectLst/>
                <a:ea typeface="Calibri" panose="020F0502020204030204" pitchFamily="34" charset="0"/>
              </a:rPr>
              <a:t>OS</a:t>
            </a:r>
            <a:r>
              <a:rPr lang="en-US">
                <a:effectLst/>
                <a:ea typeface="Calibri" panose="020F0502020204030204" pitchFamily="34" charset="0"/>
              </a:rPr>
              <a:t>&lt;0</a:t>
            </a: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br>
              <a:rPr lang="ro-RO">
                <a:effectLst/>
                <a:ea typeface="Calibri" panose="020F0502020204030204" pitchFamily="34" charset="0"/>
              </a:rPr>
            </a:br>
            <a:r>
              <a:rPr lang="en-US">
                <a:effectLst/>
                <a:ea typeface="Calibri" panose="020F0502020204030204" pitchFamily="34" charset="0"/>
              </a:rPr>
              <a:t>contribuția lui </a:t>
            </a:r>
            <a:r>
              <a:rPr lang="en-US" i="1">
                <a:effectLst/>
                <a:ea typeface="Calibri" panose="020F0502020204030204" pitchFamily="34" charset="0"/>
              </a:rPr>
              <a:t>V</a:t>
            </a:r>
            <a:r>
              <a:rPr lang="en-US" i="1" baseline="-25000">
                <a:effectLst/>
                <a:ea typeface="Calibri" panose="020F0502020204030204" pitchFamily="34" charset="0"/>
              </a:rPr>
              <a:t>OS</a:t>
            </a:r>
            <a:r>
              <a:rPr lang="en-US">
                <a:effectLst/>
                <a:ea typeface="Calibri" panose="020F0502020204030204" pitchFamily="34" charset="0"/>
              </a:rPr>
              <a:t> </a:t>
            </a:r>
            <a:r>
              <a:rPr lang="ro-RO">
                <a:effectLst/>
                <a:ea typeface="Calibri" panose="020F0502020204030204" pitchFamily="34" charset="0"/>
              </a:rPr>
              <a:t>fiind</a:t>
            </a:r>
            <a:r>
              <a:rPr lang="en-US">
                <a:effectLst/>
                <a:ea typeface="Calibri" panose="020F0502020204030204" pitchFamily="34" charset="0"/>
              </a:rPr>
              <a:t> de 232mV iar a lui </a:t>
            </a:r>
            <a:r>
              <a:rPr lang="en-US" i="1">
                <a:effectLst/>
                <a:ea typeface="Calibri" panose="020F0502020204030204" pitchFamily="34" charset="0"/>
              </a:rPr>
              <a:t>I</a:t>
            </a:r>
            <a:r>
              <a:rPr lang="en-US" i="1" baseline="-25000">
                <a:effectLst/>
                <a:ea typeface="Calibri" panose="020F0502020204030204" pitchFamily="34" charset="0"/>
              </a:rPr>
              <a:t>N</a:t>
            </a:r>
            <a:r>
              <a:rPr lang="en-US">
                <a:effectLst/>
                <a:ea typeface="Calibri" panose="020F0502020204030204" pitchFamily="34" charset="0"/>
              </a:rPr>
              <a:t> de 380mV.</a:t>
            </a:r>
            <a:endParaRPr lang="ro-RO">
              <a:effectLst/>
              <a:ea typeface="Calibri" panose="020F0502020204030204" pitchFamily="34" charset="0"/>
            </a:endParaRPr>
          </a:p>
          <a:p>
            <a:endParaRPr lang="ro-RO">
              <a:effectLst/>
              <a:ea typeface="Calibri" panose="020F0502020204030204" pitchFamily="34" charset="0"/>
            </a:endParaRPr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41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FE7BAA-FE8F-45BD-B9F9-415824FD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786" y="0"/>
            <a:ext cx="3200400" cy="2137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6F3E4D-9864-4A95-8788-EED713EF62A2}"/>
                  </a:ext>
                </a:extLst>
              </p:cNvPr>
              <p:cNvSpPr txBox="1"/>
              <p:nvPr/>
            </p:nvSpPr>
            <p:spPr>
              <a:xfrm>
                <a:off x="5941502" y="2055813"/>
                <a:ext cx="6224684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  <m: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ro-RO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  <m: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o-RO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±5</m:t>
                              </m:r>
                            </m:e>
                          </m:d>
                          <m:r>
                            <a:rPr lang="ro-RO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ro-RO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−21,5×</m:t>
                          </m:r>
                          <m:sSup>
                            <m:sSupPr>
                              <m:ctrlP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o-RO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×380×</m:t>
                          </m:r>
                          <m:sSup>
                            <m:sSupPr>
                              <m:ctrlPr>
                                <a:rPr lang="ro-RO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o-RO" sz="1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6F3E4D-9864-4A95-8788-EED713EF6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502" y="2055813"/>
                <a:ext cx="6224684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DE8D7D-F179-440F-A8A6-DF7730AE4BF3}"/>
                  </a:ext>
                </a:extLst>
              </p:cNvPr>
              <p:cNvSpPr txBox="1"/>
              <p:nvPr/>
            </p:nvSpPr>
            <p:spPr>
              <a:xfrm>
                <a:off x="1067639" y="4001294"/>
                <a:ext cx="484079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e>
                      </m:d>
                      <m:r>
                        <a:rPr lang="ro-RO" sz="2400" i="0">
                          <a:latin typeface="Cambria Math" panose="02040503050406030204" pitchFamily="18" charset="0"/>
                        </a:rPr>
                        <m:t>=232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𝑚𝑉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+380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𝑚𝑉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=612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DE8D7D-F179-440F-A8A6-DF7730AE4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639" y="4001294"/>
                <a:ext cx="484079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694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 startAt="3"/>
            </a:pPr>
            <a:r>
              <a:rPr lang="en-US">
                <a:effectLst/>
                <a:ea typeface="Calibri" panose="020F0502020204030204" pitchFamily="34" charset="0"/>
              </a:rPr>
              <a:t>Există și situații deosebite în care rezistența </a:t>
            </a:r>
            <a:br>
              <a:rPr lang="ro-RO">
                <a:effectLst/>
                <a:ea typeface="Calibri" panose="020F0502020204030204" pitchFamily="34" charset="0"/>
              </a:rPr>
            </a:br>
            <a:r>
              <a:rPr lang="en-US">
                <a:effectLst/>
                <a:ea typeface="Calibri" panose="020F0502020204030204" pitchFamily="34" charset="0"/>
              </a:rPr>
              <a:t>conectată la intrarea neinversoare poate avea o valoare mare, ca în acest exemplu. Aplicăm superpoziția și scriem</a:t>
            </a:r>
            <a:endParaRPr lang="ro-RO">
              <a:effectLst/>
              <a:ea typeface="Calibri" panose="020F0502020204030204" pitchFamily="34" charset="0"/>
            </a:endParaRPr>
          </a:p>
          <a:p>
            <a:endParaRPr lang="ro-RO">
              <a:ea typeface="Calibri" panose="020F0502020204030204" pitchFamily="34" charset="0"/>
            </a:endParaRPr>
          </a:p>
          <a:p>
            <a:endParaRPr lang="ro-RO">
              <a:effectLst/>
              <a:ea typeface="Calibri" panose="020F0502020204030204" pitchFamily="34" charset="0"/>
            </a:endParaRPr>
          </a:p>
          <a:p>
            <a:endParaRPr lang="ro-RO">
              <a:ea typeface="Calibri" panose="020F0502020204030204" pitchFamily="34" charset="0"/>
            </a:endParaRPr>
          </a:p>
          <a:p>
            <a:r>
              <a:rPr lang="en-US">
                <a:effectLst/>
                <a:ea typeface="Calibri" panose="020F0502020204030204" pitchFamily="34" charset="0"/>
              </a:rPr>
              <a:t>În acest caz în care există și influența lui </a:t>
            </a:r>
            <a:r>
              <a:rPr lang="en-US" i="1">
                <a:effectLst/>
                <a:ea typeface="Calibri" panose="020F0502020204030204" pitchFamily="34" charset="0"/>
              </a:rPr>
              <a:t>I</a:t>
            </a:r>
            <a:r>
              <a:rPr lang="en-US" i="1" baseline="-25000">
                <a:effectLst/>
                <a:ea typeface="Calibri" panose="020F0502020204030204" pitchFamily="34" charset="0"/>
              </a:rPr>
              <a:t>P</a:t>
            </a:r>
            <a:r>
              <a:rPr lang="en-US">
                <a:effectLst/>
                <a:ea typeface="Calibri" panose="020F0502020204030204" pitchFamily="34" charset="0"/>
              </a:rPr>
              <a:t>, efectul cumulativ se face între </a:t>
            </a:r>
            <a:r>
              <a:rPr lang="en-US" i="1">
                <a:effectLst/>
                <a:ea typeface="Calibri" panose="020F0502020204030204" pitchFamily="34" charset="0"/>
              </a:rPr>
              <a:t>V</a:t>
            </a:r>
            <a:r>
              <a:rPr lang="en-US" i="1" baseline="-25000">
                <a:effectLst/>
                <a:ea typeface="Calibri" panose="020F0502020204030204" pitchFamily="34" charset="0"/>
              </a:rPr>
              <a:t>OS</a:t>
            </a:r>
            <a:r>
              <a:rPr lang="en-US">
                <a:effectLst/>
                <a:ea typeface="Calibri" panose="020F0502020204030204" pitchFamily="34" charset="0"/>
              </a:rPr>
              <a:t> și termenul cu cei doi curenți, adică</a:t>
            </a:r>
            <a:endParaRPr lang="ro-RO"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42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3C6DF-74B6-457D-BD6F-342A8085D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786" y="0"/>
            <a:ext cx="3200400" cy="2137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81A61E-7642-4147-B240-B5FFD687CACB}"/>
                  </a:ext>
                </a:extLst>
              </p:cNvPr>
              <p:cNvSpPr txBox="1"/>
              <p:nvPr/>
            </p:nvSpPr>
            <p:spPr>
              <a:xfrm>
                <a:off x="1406012" y="2967912"/>
                <a:ext cx="7334865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𝑂𝑆</m:t>
                              </m:r>
                            </m:sub>
                          </m:s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81A61E-7642-4147-B240-B5FFD687C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012" y="2967912"/>
                <a:ext cx="7334865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419724-A0BD-4082-B46D-D5813C16D9A1}"/>
                  </a:ext>
                </a:extLst>
              </p:cNvPr>
              <p:cNvSpPr txBox="1"/>
              <p:nvPr/>
            </p:nvSpPr>
            <p:spPr>
              <a:xfrm>
                <a:off x="1406012" y="4025025"/>
                <a:ext cx="59177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𝑂𝑆</m:t>
                              </m:r>
                            </m:sub>
                          </m:sSub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=400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𝑛𝐴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𝑛𝐴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=420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𝑛𝐴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419724-A0BD-4082-B46D-D5813C16D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012" y="4025025"/>
                <a:ext cx="5917786" cy="461665"/>
              </a:xfrm>
              <a:prstGeom prst="rect">
                <a:avLst/>
              </a:prstGeom>
              <a:blipFill>
                <a:blip r:embed="rId4"/>
                <a:stretch>
                  <a:fillRect l="-309" t="-125000" b="-19078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F814FC-D875-45C1-9054-B7AF296F7D9A}"/>
                  </a:ext>
                </a:extLst>
              </p:cNvPr>
              <p:cNvSpPr txBox="1"/>
              <p:nvPr/>
            </p:nvSpPr>
            <p:spPr>
              <a:xfrm>
                <a:off x="838200" y="5468382"/>
                <a:ext cx="10990005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𝑂𝑆</m:t>
                          </m:r>
                        </m:sub>
                      </m:sSub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F814FC-D875-45C1-9054-B7AF296F7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68382"/>
                <a:ext cx="10990005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204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  <a:ea typeface="Calibri" panose="020F0502020204030204" pitchFamily="34" charset="0"/>
              </a:rPr>
              <a:t>Totdeauna când există efectul celor doi curenți </a:t>
            </a:r>
            <a:r>
              <a:rPr lang="en-US" i="1">
                <a:effectLst/>
                <a:ea typeface="Calibri" panose="020F0502020204030204" pitchFamily="34" charset="0"/>
              </a:rPr>
              <a:t>I</a:t>
            </a:r>
            <a:r>
              <a:rPr lang="en-US" i="1" baseline="-25000">
                <a:effectLst/>
                <a:ea typeface="Calibri" panose="020F0502020204030204" pitchFamily="34" charset="0"/>
              </a:rPr>
              <a:t>P</a:t>
            </a:r>
            <a:r>
              <a:rPr lang="en-US">
                <a:effectLst/>
                <a:ea typeface="Calibri" panose="020F0502020204030204" pitchFamily="34" charset="0"/>
              </a:rPr>
              <a:t> și </a:t>
            </a:r>
            <a:r>
              <a:rPr lang="en-US" i="1">
                <a:effectLst/>
                <a:ea typeface="Calibri" panose="020F0502020204030204" pitchFamily="34" charset="0"/>
              </a:rPr>
              <a:t>I</a:t>
            </a:r>
            <a:r>
              <a:rPr lang="en-US" i="1" baseline="-25000">
                <a:effectLst/>
                <a:ea typeface="Calibri" panose="020F0502020204030204" pitchFamily="34" charset="0"/>
              </a:rPr>
              <a:t>N</a:t>
            </a:r>
            <a:r>
              <a:rPr lang="en-US">
                <a:effectLst/>
                <a:ea typeface="Calibri" panose="020F0502020204030204" pitchFamily="34" charset="0"/>
              </a:rPr>
              <a:t> </a:t>
            </a:r>
            <a:br>
              <a:rPr lang="ro-RO">
                <a:effectLst/>
                <a:ea typeface="Calibri" panose="020F0502020204030204" pitchFamily="34" charset="0"/>
              </a:rPr>
            </a:br>
            <a:r>
              <a:rPr lang="en-US">
                <a:effectLst/>
                <a:ea typeface="Calibri" panose="020F0502020204030204" pitchFamily="34" charset="0"/>
              </a:rPr>
              <a:t>se procedează așa, deoarece cei doi curenți au sensuri egale în raport cu intrările AO (ambii curenți intră în AO sau ies din AO)</a:t>
            </a:r>
            <a:endParaRPr lang="ro-RO">
              <a:effectLst/>
              <a:ea typeface="Calibri" panose="020F0502020204030204" pitchFamily="34" charset="0"/>
            </a:endParaRPr>
          </a:p>
          <a:p>
            <a:endParaRPr lang="ro-RO"/>
          </a:p>
          <a:p>
            <a:endParaRPr lang="ro-RO"/>
          </a:p>
          <a:p>
            <a:endParaRPr lang="ro-RO"/>
          </a:p>
          <a:p>
            <a:r>
              <a:rPr lang="en-US">
                <a:effectLst/>
                <a:ea typeface="Calibri" panose="020F0502020204030204" pitchFamily="34" charset="0"/>
              </a:rPr>
              <a:t>Valoarea cea mai mare se obține atunci când </a:t>
            </a:r>
            <a:r>
              <a:rPr lang="en-US" i="1">
                <a:effectLst/>
                <a:ea typeface="Calibri" panose="020F0502020204030204" pitchFamily="34" charset="0"/>
              </a:rPr>
              <a:t>V</a:t>
            </a:r>
            <a:r>
              <a:rPr lang="en-US" i="1" baseline="-25000">
                <a:effectLst/>
                <a:ea typeface="Calibri" panose="020F0502020204030204" pitchFamily="34" charset="0"/>
              </a:rPr>
              <a:t>OS</a:t>
            </a:r>
            <a:r>
              <a:rPr lang="en-US">
                <a:effectLst/>
                <a:ea typeface="Calibri" panose="020F0502020204030204" pitchFamily="34" charset="0"/>
              </a:rPr>
              <a:t>&gt;0:</a:t>
            </a:r>
            <a:endParaRPr lang="ro-RO" sz="4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43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157FD0-605C-453A-9CF7-C26D7673C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786" y="0"/>
            <a:ext cx="3200400" cy="2137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EA3E54-9A11-4779-9AE8-5CD00EFDFACC}"/>
                  </a:ext>
                </a:extLst>
              </p:cNvPr>
              <p:cNvSpPr txBox="1"/>
              <p:nvPr/>
            </p:nvSpPr>
            <p:spPr>
              <a:xfrm>
                <a:off x="1101212" y="2967912"/>
                <a:ext cx="6351639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±5</m:t>
                              </m:r>
                            </m:e>
                          </m:d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e>
                      </m: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=±232</m:t>
                      </m:r>
                      <m:r>
                        <a:rPr lang="ro-RO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EA3E54-9A11-4779-9AE8-5CD00EFDF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12" y="2967912"/>
                <a:ext cx="6351639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A9AABF-12E6-42EB-A5EA-7D48C88F2800}"/>
                  </a:ext>
                </a:extLst>
              </p:cNvPr>
              <p:cNvSpPr txBox="1"/>
              <p:nvPr/>
            </p:nvSpPr>
            <p:spPr>
              <a:xfrm>
                <a:off x="1101212" y="3798415"/>
                <a:ext cx="10196052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×420×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−21,5×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×380×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  <m:r>
                        <a:rPr lang="ro-RO" sz="2400" i="0">
                          <a:latin typeface="Cambria Math" panose="02040503050406030204" pitchFamily="18" charset="0"/>
                        </a:rPr>
                        <m:t>=1,57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A9AABF-12E6-42EB-A5EA-7D48C88F2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12" y="3798415"/>
                <a:ext cx="10196052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B6A34F-38AB-4F99-92F8-85FD43012AB5}"/>
                  </a:ext>
                </a:extLst>
              </p:cNvPr>
              <p:cNvSpPr txBox="1"/>
              <p:nvPr/>
            </p:nvSpPr>
            <p:spPr>
              <a:xfrm>
                <a:off x="1120877" y="5217944"/>
                <a:ext cx="66269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232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𝑚𝑉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+1570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𝑚𝑉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=1802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B6A34F-38AB-4F99-92F8-85FD43012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877" y="5217944"/>
                <a:ext cx="6626942" cy="461665"/>
              </a:xfrm>
              <a:prstGeom prst="rect">
                <a:avLst/>
              </a:prstGeom>
              <a:blipFill>
                <a:blip r:embed="rId5"/>
                <a:stretch>
                  <a:fillRect l="-276" b="-131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475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 startAt="4"/>
            </a:pPr>
            <a:r>
              <a:rPr lang="en-US">
                <a:effectLst/>
                <a:ea typeface="Calibri" panose="020F0502020204030204" pitchFamily="34" charset="0"/>
              </a:rPr>
              <a:t>Valoarea optimă a lui </a:t>
            </a:r>
            <a:r>
              <a:rPr lang="en-US" i="1">
                <a:effectLst/>
                <a:ea typeface="Calibri" panose="020F0502020204030204" pitchFamily="34" charset="0"/>
              </a:rPr>
              <a:t>R</a:t>
            </a:r>
            <a:r>
              <a:rPr lang="en-US" i="1" baseline="-25000">
                <a:effectLst/>
                <a:ea typeface="Calibri" panose="020F0502020204030204" pitchFamily="34" charset="0"/>
              </a:rPr>
              <a:t>p</a:t>
            </a:r>
            <a:r>
              <a:rPr lang="en-US">
                <a:effectLst/>
                <a:ea typeface="Calibri" panose="020F0502020204030204" pitchFamily="34" charset="0"/>
              </a:rPr>
              <a:t> se determină astfel ca </a:t>
            </a:r>
            <a:br>
              <a:rPr lang="ro-RO">
                <a:effectLst/>
                <a:ea typeface="Calibri" panose="020F0502020204030204" pitchFamily="34" charset="0"/>
              </a:rPr>
            </a:br>
            <a:r>
              <a:rPr lang="en-US">
                <a:effectLst/>
                <a:ea typeface="Calibri" panose="020F0502020204030204" pitchFamily="34" charset="0"/>
              </a:rPr>
              <a:t>intrările AO să vadă rezistențe de valori egale spre masă</a:t>
            </a:r>
            <a:endParaRPr lang="ro-RO" sz="4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44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2E03A5-20CF-407C-8E05-93DFBD787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786" y="0"/>
            <a:ext cx="3200400" cy="2137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1FF7B1-53AD-48D6-825D-495797793A94}"/>
                  </a:ext>
                </a:extLst>
              </p:cNvPr>
              <p:cNvSpPr txBox="1"/>
              <p:nvPr/>
            </p:nvSpPr>
            <p:spPr>
              <a:xfrm>
                <a:off x="1376516" y="2655981"/>
                <a:ext cx="4896465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𝑜𝑝𝑡𝑖𝑚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=21,5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ro-RO" sz="2400" i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1FF7B1-53AD-48D6-825D-49579779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516" y="2655981"/>
                <a:ext cx="4896465" cy="490199"/>
              </a:xfrm>
              <a:prstGeom prst="rect">
                <a:avLst/>
              </a:prstGeom>
              <a:blipFill>
                <a:blip r:embed="rId3"/>
                <a:stretch>
                  <a:fillRect l="-374" b="-1125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158AE0-8BC5-4D12-B303-3732DAB4F3F5}"/>
                  </a:ext>
                </a:extLst>
              </p:cNvPr>
              <p:cNvSpPr txBox="1"/>
              <p:nvPr/>
            </p:nvSpPr>
            <p:spPr>
              <a:xfrm>
                <a:off x="1376516" y="3146180"/>
                <a:ext cx="648929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𝑂𝑆</m:t>
                              </m:r>
                            </m:sub>
                          </m:s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158AE0-8BC5-4D12-B303-3732DAB4F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516" y="3146180"/>
                <a:ext cx="648929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37ADD3-45EB-4A6E-85A1-62F80EB92C74}"/>
                  </a:ext>
                </a:extLst>
              </p:cNvPr>
              <p:cNvSpPr txBox="1"/>
              <p:nvPr/>
            </p:nvSpPr>
            <p:spPr>
              <a:xfrm>
                <a:off x="1376516" y="4097467"/>
                <a:ext cx="8544232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±5</m:t>
                              </m:r>
                            </m:e>
                          </m:d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+21,5×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±40</m:t>
                              </m:r>
                            </m:e>
                          </m:d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37ADD3-45EB-4A6E-85A1-62F80EB92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516" y="4097467"/>
                <a:ext cx="8544232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AE70EA-C8C6-4986-ABD7-F6C2167D0158}"/>
                  </a:ext>
                </a:extLst>
              </p:cNvPr>
              <p:cNvSpPr txBox="1"/>
              <p:nvPr/>
            </p:nvSpPr>
            <p:spPr>
              <a:xfrm>
                <a:off x="1376516" y="5158078"/>
                <a:ext cx="56535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±232</m:t>
                          </m:r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𝑚𝑉</m:t>
                          </m:r>
                        </m:e>
                      </m: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±40</m:t>
                          </m:r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𝑚𝑉</m:t>
                          </m:r>
                        </m:e>
                      </m: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=±272</m:t>
                      </m:r>
                      <m:r>
                        <a:rPr lang="ro-RO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AE70EA-C8C6-4986-ABD7-F6C2167D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516" y="5158078"/>
                <a:ext cx="5653548" cy="461665"/>
              </a:xfrm>
              <a:prstGeom prst="rect">
                <a:avLst/>
              </a:prstGeom>
              <a:blipFill>
                <a:blip r:embed="rId6"/>
                <a:stretch>
                  <a:fillRect l="-324" b="-263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867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 startAt="5"/>
            </a:pPr>
            <a:r>
              <a:rPr lang="ro-RO"/>
              <a:t>În acest caz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45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2E03A5-20CF-407C-8E05-93DFBD787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786" y="0"/>
            <a:ext cx="3200400" cy="2137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462334-8A90-4D1B-9167-980385D7F0FB}"/>
                  </a:ext>
                </a:extLst>
              </p:cNvPr>
              <p:cNvSpPr txBox="1"/>
              <p:nvPr/>
            </p:nvSpPr>
            <p:spPr>
              <a:xfrm>
                <a:off x="1355618" y="2400342"/>
                <a:ext cx="7610168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𝑜𝑝𝑡𝑖𝑚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ro-RO" sz="2400" i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ro-RO" sz="2400" i="0">
                          <a:latin typeface="Cambria Math" panose="02040503050406030204" pitchFamily="18" charset="0"/>
                        </a:rPr>
                        <m:t>∥100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=3,85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ro-RO" sz="2400" i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462334-8A90-4D1B-9167-980385D7F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618" y="2400342"/>
                <a:ext cx="7610168" cy="490199"/>
              </a:xfrm>
              <a:prstGeom prst="rect">
                <a:avLst/>
              </a:prstGeom>
              <a:blipFill>
                <a:blip r:embed="rId3"/>
                <a:stretch>
                  <a:fillRect l="-160" b="-1125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6C82CC-5F1B-4997-BB52-03372169D263}"/>
                  </a:ext>
                </a:extLst>
              </p:cNvPr>
              <p:cNvSpPr txBox="1"/>
              <p:nvPr/>
            </p:nvSpPr>
            <p:spPr>
              <a:xfrm>
                <a:off x="1355618" y="4257218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±130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𝑚𝑉</m:t>
                          </m:r>
                        </m:e>
                      </m:d>
                      <m:r>
                        <a:rPr lang="ro-RO" sz="2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±4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𝑚𝑉</m:t>
                          </m:r>
                        </m:e>
                      </m:d>
                      <m:r>
                        <a:rPr lang="ro-RO" sz="2400" i="0">
                          <a:latin typeface="Cambria Math" panose="02040503050406030204" pitchFamily="18" charset="0"/>
                        </a:rPr>
                        <m:t>=±134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6C82CC-5F1B-4997-BB52-03372169D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618" y="4257218"/>
                <a:ext cx="5486400" cy="461665"/>
              </a:xfrm>
              <a:prstGeom prst="rect">
                <a:avLst/>
              </a:prstGeom>
              <a:blipFill>
                <a:blip r:embed="rId4"/>
                <a:stretch>
                  <a:fillRect l="-222" b="-263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77B1D1-EABE-4A4E-A549-1CC932844752}"/>
                  </a:ext>
                </a:extLst>
              </p:cNvPr>
              <p:cNvSpPr txBox="1"/>
              <p:nvPr/>
            </p:nvSpPr>
            <p:spPr>
              <a:xfrm>
                <a:off x="1355618" y="3079118"/>
                <a:ext cx="882321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±5</m:t>
                              </m:r>
                            </m:e>
                          </m:d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+3,85×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±40</m:t>
                              </m:r>
                            </m:e>
                          </m:d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77B1D1-EABE-4A4E-A549-1CC932844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618" y="3079118"/>
                <a:ext cx="8823218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011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/>
              <a:t>Verificare prin simulare SPICE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46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2E03A5-20CF-407C-8E05-93DFBD787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786" y="0"/>
            <a:ext cx="3200400" cy="2137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DB0ACF-E84A-4B55-AB81-6E592C8D7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432050"/>
            <a:ext cx="7810500" cy="392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5623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/>
              <a:t>Verificare prin simulare SPICE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47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2E03A5-20CF-407C-8E05-93DFBD787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786" y="0"/>
            <a:ext cx="3200400" cy="2137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D9526-E11C-40FA-9E0F-058A1D7EA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316797"/>
            <a:ext cx="7600950" cy="392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711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/>
              <a:t>Verificare prin simulare SPICE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48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2E03A5-20CF-407C-8E05-93DFBD787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786" y="0"/>
            <a:ext cx="3200400" cy="2137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CDE214-C29D-4C7B-9DFA-65AABB856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87600"/>
            <a:ext cx="7753350" cy="392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287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B7E-F189-43CD-BE12-5341106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  <a:br>
              <a:rPr lang="ro-RO"/>
            </a:br>
            <a:r>
              <a:rPr lang="ro-RO"/>
              <a:t>P3.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C01-9C0C-48E8-99C0-7956308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/>
              <a:t>Verificare prin simulare SPICE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0CCC-5375-41AB-86B3-D919228B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0A78-FDD8-41ED-B21C-6D5B2DEA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9339-0314-414D-8A64-82218A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49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2E03A5-20CF-407C-8E05-93DFBD787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786" y="0"/>
            <a:ext cx="3200400" cy="2137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36F320-B675-4B25-B94A-CF189F705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96" y="2432050"/>
            <a:ext cx="7753350" cy="392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00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780B-88C6-4E86-8F0D-E69D6A52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P1.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80EE3-00DB-4BDF-9A3E-C4F629C02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2800" b="1">
                <a:effectLst/>
                <a:ea typeface="Calibri" panose="020F0502020204030204" pitchFamily="34" charset="0"/>
              </a:rPr>
              <a:t>Seria E96, </a:t>
            </a:r>
            <a:r>
              <a:rPr lang="ro-RO" sz="2800" b="1">
                <a:effectLst/>
                <a:ea typeface="Calibri" panose="020F0502020204030204" pitchFamily="34" charset="0"/>
                <a:sym typeface="Symbol" panose="05050102010706020507" pitchFamily="18" charset="2"/>
              </a:rPr>
              <a:t>1%</a:t>
            </a:r>
            <a:endParaRPr lang="ro-RO" sz="2800">
              <a:effectLst/>
              <a:ea typeface="Calibri" panose="020F0502020204030204" pitchFamily="34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ro-RO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ro-RO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ro-RO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ro-RO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ro-RO">
              <a:sym typeface="Symbol" panose="05050102010706020507" pitchFamily="18" charset="2"/>
            </a:endParaRPr>
          </a:p>
          <a:p>
            <a:r>
              <a:rPr lang="pt-BR"/>
              <a:t>Din Seria E96 (±1%), alegem </a:t>
            </a:r>
            <a:r>
              <a:rPr lang="pt-BR" i="1"/>
              <a:t>R</a:t>
            </a:r>
            <a:r>
              <a:rPr lang="pt-BR" baseline="-25000"/>
              <a:t>2</a:t>
            </a:r>
            <a:r>
              <a:rPr lang="pt-BR"/>
              <a:t>=158kΩ și atunci </a:t>
            </a:r>
            <a:r>
              <a:rPr lang="pt-BR" i="1"/>
              <a:t>R</a:t>
            </a:r>
            <a:r>
              <a:rPr lang="pt-BR" baseline="-25000"/>
              <a:t>1</a:t>
            </a:r>
            <a:r>
              <a:rPr lang="pt-BR"/>
              <a:t>=15,8kΩ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ACB09-F28E-42E6-9005-1035D94B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9411-9CA9-4FDC-B2EB-A2BAE03CC93C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7876-AE7B-49C5-A7A1-4D2CD10B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E1DE-1B71-4F06-8AB8-B468A7D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5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BE578-1A6E-4F22-8A1D-420A39417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88" b="17037"/>
          <a:stretch/>
        </p:blipFill>
        <p:spPr>
          <a:xfrm>
            <a:off x="8997898" y="18541"/>
            <a:ext cx="3168821" cy="209567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D77683-6E89-4DD0-80E5-067896C3D5A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1309773"/>
              </p:ext>
            </p:extLst>
          </p:nvPr>
        </p:nvGraphicFramePr>
        <p:xfrm>
          <a:off x="838200" y="2392680"/>
          <a:ext cx="10255941" cy="2072640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854218">
                  <a:extLst>
                    <a:ext uri="{9D8B030D-6E8A-4147-A177-3AD203B41FA5}">
                      <a16:colId xmlns:a16="http://schemas.microsoft.com/office/drawing/2014/main" val="895179788"/>
                    </a:ext>
                  </a:extLst>
                </a:gridCol>
                <a:gridCol w="854218">
                  <a:extLst>
                    <a:ext uri="{9D8B030D-6E8A-4147-A177-3AD203B41FA5}">
                      <a16:colId xmlns:a16="http://schemas.microsoft.com/office/drawing/2014/main" val="757463732"/>
                    </a:ext>
                  </a:extLst>
                </a:gridCol>
                <a:gridCol w="854218">
                  <a:extLst>
                    <a:ext uri="{9D8B030D-6E8A-4147-A177-3AD203B41FA5}">
                      <a16:colId xmlns:a16="http://schemas.microsoft.com/office/drawing/2014/main" val="865719999"/>
                    </a:ext>
                  </a:extLst>
                </a:gridCol>
                <a:gridCol w="854218">
                  <a:extLst>
                    <a:ext uri="{9D8B030D-6E8A-4147-A177-3AD203B41FA5}">
                      <a16:colId xmlns:a16="http://schemas.microsoft.com/office/drawing/2014/main" val="3766110219"/>
                    </a:ext>
                  </a:extLst>
                </a:gridCol>
                <a:gridCol w="854218">
                  <a:extLst>
                    <a:ext uri="{9D8B030D-6E8A-4147-A177-3AD203B41FA5}">
                      <a16:colId xmlns:a16="http://schemas.microsoft.com/office/drawing/2014/main" val="2567150356"/>
                    </a:ext>
                  </a:extLst>
                </a:gridCol>
                <a:gridCol w="854218">
                  <a:extLst>
                    <a:ext uri="{9D8B030D-6E8A-4147-A177-3AD203B41FA5}">
                      <a16:colId xmlns:a16="http://schemas.microsoft.com/office/drawing/2014/main" val="4042015272"/>
                    </a:ext>
                  </a:extLst>
                </a:gridCol>
                <a:gridCol w="854218">
                  <a:extLst>
                    <a:ext uri="{9D8B030D-6E8A-4147-A177-3AD203B41FA5}">
                      <a16:colId xmlns:a16="http://schemas.microsoft.com/office/drawing/2014/main" val="2926176315"/>
                    </a:ext>
                  </a:extLst>
                </a:gridCol>
                <a:gridCol w="855283">
                  <a:extLst>
                    <a:ext uri="{9D8B030D-6E8A-4147-A177-3AD203B41FA5}">
                      <a16:colId xmlns:a16="http://schemas.microsoft.com/office/drawing/2014/main" val="3436971505"/>
                    </a:ext>
                  </a:extLst>
                </a:gridCol>
                <a:gridCol w="855283">
                  <a:extLst>
                    <a:ext uri="{9D8B030D-6E8A-4147-A177-3AD203B41FA5}">
                      <a16:colId xmlns:a16="http://schemas.microsoft.com/office/drawing/2014/main" val="226677180"/>
                    </a:ext>
                  </a:extLst>
                </a:gridCol>
                <a:gridCol w="855283">
                  <a:extLst>
                    <a:ext uri="{9D8B030D-6E8A-4147-A177-3AD203B41FA5}">
                      <a16:colId xmlns:a16="http://schemas.microsoft.com/office/drawing/2014/main" val="755213334"/>
                    </a:ext>
                  </a:extLst>
                </a:gridCol>
                <a:gridCol w="855283">
                  <a:extLst>
                    <a:ext uri="{9D8B030D-6E8A-4147-A177-3AD203B41FA5}">
                      <a16:colId xmlns:a16="http://schemas.microsoft.com/office/drawing/2014/main" val="1643739999"/>
                    </a:ext>
                  </a:extLst>
                </a:gridCol>
                <a:gridCol w="855283">
                  <a:extLst>
                    <a:ext uri="{9D8B030D-6E8A-4147-A177-3AD203B41FA5}">
                      <a16:colId xmlns:a16="http://schemas.microsoft.com/office/drawing/2014/main" val="424721588"/>
                    </a:ext>
                  </a:extLst>
                </a:gridCol>
              </a:tblGrid>
              <a:tr h="255626"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100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102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105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107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110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113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115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118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121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124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127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130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590255"/>
                  </a:ext>
                </a:extLst>
              </a:tr>
              <a:tr h="255626"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133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137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140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143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147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150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154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158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162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165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169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174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91376"/>
                  </a:ext>
                </a:extLst>
              </a:tr>
              <a:tr h="255626"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178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182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187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191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196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200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205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210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215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221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226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232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85347"/>
                  </a:ext>
                </a:extLst>
              </a:tr>
              <a:tr h="255626"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237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243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249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255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261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267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274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280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287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294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301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309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496570"/>
                  </a:ext>
                </a:extLst>
              </a:tr>
              <a:tr h="255626"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316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324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332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340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348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357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365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374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383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392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402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412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832524"/>
                  </a:ext>
                </a:extLst>
              </a:tr>
              <a:tr h="255626"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422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432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442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453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464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475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487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499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511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523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536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549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92070"/>
                  </a:ext>
                </a:extLst>
              </a:tr>
              <a:tr h="255626"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562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576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590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604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619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634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649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665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681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698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715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732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927142"/>
                  </a:ext>
                </a:extLst>
              </a:tr>
              <a:tr h="255626"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750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768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787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806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825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845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866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887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909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931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953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>
                          <a:effectLst/>
                        </a:rPr>
                        <a:t>976</a:t>
                      </a:r>
                      <a:endParaRPr lang="ro-RO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5032" marR="1150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81239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264AF8-A63D-4301-8D30-4C212F4001A3}"/>
                  </a:ext>
                </a:extLst>
              </p:cNvPr>
              <p:cNvSpPr txBox="1"/>
              <p:nvPr/>
            </p:nvSpPr>
            <p:spPr>
              <a:xfrm>
                <a:off x="5742037" y="482873"/>
                <a:ext cx="19074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=159,155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ro-RO" i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 sz="1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264AF8-A63D-4301-8D30-4C212F400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037" y="482873"/>
                <a:ext cx="190745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C8A0DC-CAFF-4AC2-8AC0-018CBF56F085}"/>
                  </a:ext>
                </a:extLst>
              </p:cNvPr>
              <p:cNvSpPr txBox="1"/>
              <p:nvPr/>
            </p:nvSpPr>
            <p:spPr>
              <a:xfrm>
                <a:off x="5742037" y="946008"/>
                <a:ext cx="19074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i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ro-RO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o-RO" i="0">
                          <a:latin typeface="Cambria Math" panose="02040503050406030204" pitchFamily="18" charset="0"/>
                        </a:rPr>
                        <m:t>9155</m:t>
                      </m:r>
                      <m:r>
                        <a:rPr lang="ro-RO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ro-RO" i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 sz="1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C8A0DC-CAFF-4AC2-8AC0-018CBF56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037" y="946008"/>
                <a:ext cx="19074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4497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ADC0-A634-4F5B-8159-3F78B944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EC9CD-41D7-49EE-ABF5-496CDE7CB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>
                <a:effectLst/>
                <a:ea typeface="Calibri" panose="020F0502020204030204" pitchFamily="34" charset="0"/>
              </a:rPr>
              <a:t>Modelul de circuit cu offset</a:t>
            </a:r>
            <a:r>
              <a:rPr lang="en-US">
                <a:effectLst/>
                <a:ea typeface="Calibri" panose="020F0502020204030204" pitchFamily="34" charset="0"/>
              </a:rPr>
              <a:t> utilizează două surse de curent pentru </a:t>
            </a:r>
            <a:r>
              <a:rPr lang="en-US" i="1">
                <a:effectLst/>
                <a:ea typeface="Calibri" panose="020F0502020204030204" pitchFamily="34" charset="0"/>
              </a:rPr>
              <a:t>I</a:t>
            </a:r>
            <a:r>
              <a:rPr lang="en-US" i="1" baseline="-25000">
                <a:effectLst/>
                <a:ea typeface="Calibri" panose="020F0502020204030204" pitchFamily="34" charset="0"/>
              </a:rPr>
              <a:t>P</a:t>
            </a:r>
            <a:r>
              <a:rPr lang="en-US">
                <a:effectLst/>
                <a:ea typeface="Calibri" panose="020F0502020204030204" pitchFamily="34" charset="0"/>
              </a:rPr>
              <a:t> și </a:t>
            </a:r>
            <a:r>
              <a:rPr lang="en-US" i="1">
                <a:effectLst/>
                <a:ea typeface="Calibri" panose="020F0502020204030204" pitchFamily="34" charset="0"/>
              </a:rPr>
              <a:t>I</a:t>
            </a:r>
            <a:r>
              <a:rPr lang="en-US" i="1" baseline="-25000">
                <a:effectLst/>
                <a:ea typeface="Calibri" panose="020F0502020204030204" pitchFamily="34" charset="0"/>
              </a:rPr>
              <a:t>N</a:t>
            </a:r>
            <a:r>
              <a:rPr lang="en-US">
                <a:effectLst/>
                <a:ea typeface="Calibri" panose="020F0502020204030204" pitchFamily="34" charset="0"/>
              </a:rPr>
              <a:t> și o sursă de tensiune pentru </a:t>
            </a:r>
            <a:r>
              <a:rPr lang="en-US" i="1">
                <a:effectLst/>
                <a:ea typeface="Calibri" panose="020F0502020204030204" pitchFamily="34" charset="0"/>
              </a:rPr>
              <a:t>V</a:t>
            </a:r>
            <a:r>
              <a:rPr lang="en-US" i="1" baseline="-25000">
                <a:effectLst/>
                <a:ea typeface="Calibri" panose="020F0502020204030204" pitchFamily="34" charset="0"/>
              </a:rPr>
              <a:t>OS</a:t>
            </a:r>
            <a:r>
              <a:rPr lang="en-US">
                <a:effectLst/>
                <a:ea typeface="Calibri" panose="020F0502020204030204" pitchFamily="34" charset="0"/>
              </a:rPr>
              <a:t>:</a:t>
            </a:r>
            <a:endParaRPr lang="ro-RO"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CAC2-A71C-4822-8A06-A6D9CB6A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F5D5-C3A2-424C-88E7-B684809D17B9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FC31E-AFB2-4A05-8864-CAEB5F3E9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6938B-E962-416E-9444-DA4A6E4C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50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9D3ADD-FD54-4D6E-B6C5-52F57CD5B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805113"/>
            <a:ext cx="50673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5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780B-88C6-4E86-8F0D-E69D6A52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P1.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80EE3-00DB-4BDF-9A3E-C4F629C02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/>
              <a:t>(b) câștig de 0dB înseamnă amplificare de 1V/V.</a:t>
            </a:r>
          </a:p>
          <a:p>
            <a:r>
              <a:rPr lang="ro-RO"/>
              <a:t>La frecvența corespunzătoare la amplificarea unitate</a:t>
            </a: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r>
              <a:rPr lang="ro-RO"/>
              <a:t>de unde rezultă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ACB09-F28E-42E6-9005-1035D94B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799D-E89D-40EF-BDD9-8F5C3300656B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7876-AE7B-49C5-A7A1-4D2CD10B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E1DE-1B71-4F06-8AB8-B468A7D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6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BE578-1A6E-4F22-8A1D-420A39417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88" b="17037"/>
          <a:stretch/>
        </p:blipFill>
        <p:spPr>
          <a:xfrm>
            <a:off x="8997898" y="18541"/>
            <a:ext cx="3168821" cy="20956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3E99EA-B4AE-4E1D-A250-0363D1604EF9}"/>
                  </a:ext>
                </a:extLst>
              </p:cNvPr>
              <p:cNvSpPr txBox="1"/>
              <p:nvPr/>
            </p:nvSpPr>
            <p:spPr>
              <a:xfrm>
                <a:off x="838200" y="2793155"/>
                <a:ext cx="8858865" cy="96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o-RO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o-RO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ro-RO" sz="24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ro-RO" sz="2400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3E99EA-B4AE-4E1D-A250-0363D1604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93155"/>
                <a:ext cx="8858865" cy="9614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407E40-E34F-47DD-AA14-979837754289}"/>
                  </a:ext>
                </a:extLst>
              </p:cNvPr>
              <p:cNvSpPr txBox="1"/>
              <p:nvPr/>
            </p:nvSpPr>
            <p:spPr>
              <a:xfrm>
                <a:off x="838200" y="3888158"/>
                <a:ext cx="6096000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ro-RO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sau</m:t>
                      </m:r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1+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ro-RO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ro-RO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407E40-E34F-47DD-AA14-979837754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88158"/>
                <a:ext cx="6096000" cy="539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7EFCBF-990F-4E8D-B43A-17B578CFDB94}"/>
                  </a:ext>
                </a:extLst>
              </p:cNvPr>
              <p:cNvSpPr txBox="1"/>
              <p:nvPr/>
            </p:nvSpPr>
            <p:spPr>
              <a:xfrm>
                <a:off x="838200" y="5216589"/>
                <a:ext cx="6096000" cy="505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ro-RO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100−1</m:t>
                          </m:r>
                        </m:e>
                      </m:ra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99</m:t>
                          </m:r>
                        </m:e>
                      </m:ra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=9,95</m:t>
                      </m:r>
                      <m:r>
                        <a:rPr lang="ro-RO" sz="2400" i="1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7EFCBF-990F-4E8D-B43A-17B578CFD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16589"/>
                <a:ext cx="6096000" cy="505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81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780B-88C6-4E86-8F0D-E69D6A52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P1.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80EE3-00DB-4BDF-9A3E-C4F629C02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Pentru a afla faza la frecvența la amplificare unitate, </a:t>
            </a:r>
            <a:br>
              <a:rPr lang="ro-RO"/>
            </a:br>
            <a:r>
              <a:rPr lang="ro-RO"/>
              <a:t>rescriem funcția de transfer sub forma</a:t>
            </a: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r>
              <a:rPr lang="ro-RO"/>
              <a:t>unde partea reală, </a:t>
            </a:r>
            <a:r>
              <a:rPr lang="ro-RO" i="1"/>
              <a:t>H</a:t>
            </a:r>
            <a:r>
              <a:rPr lang="ro-RO" i="1" baseline="-25000"/>
              <a:t>r</a:t>
            </a:r>
            <a:r>
              <a:rPr lang="ro-RO"/>
              <a:t>, respectiv coeficientul părții imaginare, </a:t>
            </a:r>
            <a:r>
              <a:rPr lang="ro-RO" i="1"/>
              <a:t>H</a:t>
            </a:r>
            <a:r>
              <a:rPr lang="ro-RO" i="1" baseline="-25000"/>
              <a:t>i</a:t>
            </a:r>
            <a:r>
              <a:rPr lang="ro-RO"/>
              <a:t>, sunt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ACB09-F28E-42E6-9005-1035D94B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E13C-9CCC-44E1-9D16-2D6A60B2E897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7876-AE7B-49C5-A7A1-4D2CD10B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E1DE-1B71-4F06-8AB8-B468A7D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7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BE578-1A6E-4F22-8A1D-420A39417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88" b="17037"/>
          <a:stretch/>
        </p:blipFill>
        <p:spPr>
          <a:xfrm>
            <a:off x="8997898" y="18541"/>
            <a:ext cx="3168821" cy="2095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7A5EAC-C126-42CA-99A6-6DE1E025CC00}"/>
                  </a:ext>
                </a:extLst>
              </p:cNvPr>
              <p:cNvSpPr txBox="1"/>
              <p:nvPr/>
            </p:nvSpPr>
            <p:spPr>
              <a:xfrm>
                <a:off x="5958348" y="405105"/>
                <a:ext cx="2458065" cy="661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ro-RO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ro-RO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ro-R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o-RO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o-RO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ro-RO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7A5EAC-C126-42CA-99A6-6DE1E025C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348" y="405105"/>
                <a:ext cx="2458065" cy="6612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71267B-F3B1-4D24-9287-5366D0F884EC}"/>
                  </a:ext>
                </a:extLst>
              </p:cNvPr>
              <p:cNvSpPr txBox="1"/>
              <p:nvPr/>
            </p:nvSpPr>
            <p:spPr>
              <a:xfrm>
                <a:off x="838200" y="2743030"/>
                <a:ext cx="8485239" cy="87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type m:val="lin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ro-RO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type m:val="lin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ro-RO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71267B-F3B1-4D24-9287-5366D0F88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3030"/>
                <a:ext cx="8485239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630377-A30A-4FEE-9FDE-CFEAC3683532}"/>
                  </a:ext>
                </a:extLst>
              </p:cNvPr>
              <p:cNvSpPr txBox="1"/>
              <p:nvPr/>
            </p:nvSpPr>
            <p:spPr>
              <a:xfrm>
                <a:off x="838200" y="4243050"/>
                <a:ext cx="6096000" cy="869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ro-RO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  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ro-RO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630377-A30A-4FEE-9FDE-CFEAC3683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43050"/>
                <a:ext cx="6096000" cy="8691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0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780B-88C6-4E86-8F0D-E69D6A52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P1.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80EE3-00DB-4BDF-9A3E-C4F629C02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fără să ținem seama de semnul lui </a:t>
            </a:r>
            <a:r>
              <a:rPr lang="ro-RO" i="1"/>
              <a:t>H</a:t>
            </a:r>
            <a:r>
              <a:rPr lang="ro-RO" i="1" baseline="-25000"/>
              <a:t>r</a:t>
            </a:r>
            <a:r>
              <a:rPr lang="ro-RO"/>
              <a:t> , determinăm </a:t>
            </a:r>
            <a:br>
              <a:rPr lang="ro-RO"/>
            </a:br>
            <a:r>
              <a:rPr lang="ro-RO"/>
              <a:t>valoric raportul</a:t>
            </a:r>
          </a:p>
          <a:p>
            <a:endParaRPr lang="ro-RO"/>
          </a:p>
          <a:p>
            <a:endParaRPr lang="ro-RO"/>
          </a:p>
          <a:p>
            <a:r>
              <a:rPr lang="ro-RO"/>
              <a:t>Dacă </a:t>
            </a:r>
            <a:r>
              <a:rPr lang="ro-RO" i="1"/>
              <a:t>H</a:t>
            </a:r>
            <a:r>
              <a:rPr lang="ro-RO" i="1" baseline="-25000"/>
              <a:t>r</a:t>
            </a:r>
            <a:r>
              <a:rPr lang="en-US"/>
              <a:t>&lt;</a:t>
            </a:r>
            <a:r>
              <a:rPr lang="ro-RO"/>
              <a:t>0</a:t>
            </a:r>
            <a:r>
              <a:rPr lang="en-US"/>
              <a:t>, atunci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ACB09-F28E-42E6-9005-1035D94B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0A9C-A484-4B5B-A44F-92A322ED5A47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7876-AE7B-49C5-A7A1-4D2CD10B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E1DE-1B71-4F06-8AB8-B468A7D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8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BE578-1A6E-4F22-8A1D-420A39417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88" b="17037"/>
          <a:stretch/>
        </p:blipFill>
        <p:spPr>
          <a:xfrm>
            <a:off x="8997898" y="18541"/>
            <a:ext cx="3168821" cy="20956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A76075-7DB5-4DE3-8772-9C72BAAFD6C1}"/>
                  </a:ext>
                </a:extLst>
              </p:cNvPr>
              <p:cNvSpPr txBox="1"/>
              <p:nvPr/>
            </p:nvSpPr>
            <p:spPr>
              <a:xfrm>
                <a:off x="838200" y="2640565"/>
                <a:ext cx="8613058" cy="896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o-RO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ro-RO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o-RO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o-RO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ro-RO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type m:val="lin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o-RO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o-RO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×9,95</m:t>
                          </m:r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×1</m:t>
                          </m:r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=9,95</m:t>
                      </m:r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A76075-7DB5-4DE3-8772-9C72BAAFD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40565"/>
                <a:ext cx="8613058" cy="896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BC333A-6420-442E-B15D-CCF824CB8008}"/>
                  </a:ext>
                </a:extLst>
              </p:cNvPr>
              <p:cNvSpPr txBox="1"/>
              <p:nvPr/>
            </p:nvSpPr>
            <p:spPr>
              <a:xfrm>
                <a:off x="838200" y="4395202"/>
                <a:ext cx="39107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∢</m:t>
                      </m:r>
                      <m:r>
                        <a:rPr lang="ro-RO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=180°−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ro-RO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o-RO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BC333A-6420-442E-B15D-CCF824CB8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95202"/>
                <a:ext cx="3910781" cy="461665"/>
              </a:xfrm>
              <a:prstGeom prst="rect">
                <a:avLst/>
              </a:prstGeom>
              <a:blipFill>
                <a:blip r:embed="rId4"/>
                <a:stretch>
                  <a:fillRect t="-125000" r="-8736" b="-19078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A0654C-D345-4846-A712-A2CEEC0C7CE0}"/>
                  </a:ext>
                </a:extLst>
              </p:cNvPr>
              <p:cNvSpPr txBox="1"/>
              <p:nvPr/>
            </p:nvSpPr>
            <p:spPr>
              <a:xfrm>
                <a:off x="838200" y="5036254"/>
                <a:ext cx="67350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∢</m:t>
                      </m:r>
                      <m:r>
                        <a:rPr lang="ro-RO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=180°−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ro-RO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9,95</m:t>
                          </m:r>
                        </m:e>
                      </m:d>
                      <m:r>
                        <a:rPr lang="ro-RO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=180°−84,3°=95,7</m:t>
                      </m:r>
                      <m:r>
                        <a:rPr lang="ro-RO" sz="2400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A0654C-D345-4846-A712-A2CEEC0C7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36254"/>
                <a:ext cx="6735097" cy="461665"/>
              </a:xfrm>
              <a:prstGeom prst="rect">
                <a:avLst/>
              </a:prstGeom>
              <a:blipFill>
                <a:blip r:embed="rId5"/>
                <a:stretch>
                  <a:fillRect r="-27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39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780B-88C6-4E86-8F0D-E69D6A52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S7</a:t>
            </a:r>
            <a:br>
              <a:rPr lang="ro-RO"/>
            </a:br>
            <a:r>
              <a:rPr lang="ro-RO"/>
              <a:t>P1. Rezolvare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80EE3-00DB-4BDF-9A3E-C4F629C02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/>
              <a:t>Verificare prin simulare SPICE</a:t>
            </a:r>
          </a:p>
          <a:p>
            <a:r>
              <a:rPr lang="it-IT"/>
              <a:t>Schema circuitului</a:t>
            </a:r>
          </a:p>
          <a:p>
            <a:pPr marL="0" indent="0">
              <a:buNone/>
            </a:pP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ACB09-F28E-42E6-9005-1035D94B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2ACD-329D-4EBB-9B66-72817D78F39E}" type="datetime1">
              <a:rPr lang="ro-RO" smtClean="0"/>
              <a:t>16.04.2021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7876-AE7B-49C5-A7A1-4D2CD10B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S07-S08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E1DE-1B71-4F06-8AB8-B468A7D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5E4-E883-4E74-BA5B-5BD9D655AE41}" type="slidenum">
              <a:rPr lang="ro-RO" smtClean="0"/>
              <a:t>9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BE578-1A6E-4F22-8A1D-420A39417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88" b="17037"/>
          <a:stretch/>
        </p:blipFill>
        <p:spPr>
          <a:xfrm>
            <a:off x="8997898" y="18541"/>
            <a:ext cx="3168821" cy="2095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7A7BE8-69BE-4EFB-BE5C-41E2E75F2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777825"/>
            <a:ext cx="4610100" cy="318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2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2849</Words>
  <Application>Microsoft Office PowerPoint</Application>
  <PresentationFormat>Widescreen</PresentationFormat>
  <Paragraphs>540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Times New Roman</vt:lpstr>
      <vt:lpstr>UT Sans</vt:lpstr>
      <vt:lpstr>Office Theme</vt:lpstr>
      <vt:lpstr>CIRCUITE INTEGRATE ANALOGICE</vt:lpstr>
      <vt:lpstr>S7. P1</vt:lpstr>
      <vt:lpstr>S7 P1. Rezolvare</vt:lpstr>
      <vt:lpstr>S7 P1. Rezolvare</vt:lpstr>
      <vt:lpstr>S7 P1. Rezolvare</vt:lpstr>
      <vt:lpstr>S7 P1. Rezolvare</vt:lpstr>
      <vt:lpstr>S7 P1. Rezolvare</vt:lpstr>
      <vt:lpstr>S7 P1. Rezolvare</vt:lpstr>
      <vt:lpstr>S7 P1. Rezolvare</vt:lpstr>
      <vt:lpstr>S7 P1. Rezolvare</vt:lpstr>
      <vt:lpstr>S7 P1. Rezolvare</vt:lpstr>
      <vt:lpstr>S7. P2</vt:lpstr>
      <vt:lpstr>S7 P2. Rezolvare</vt:lpstr>
      <vt:lpstr>S7 P2. Rezolvare</vt:lpstr>
      <vt:lpstr>S7 P2. Rezolvare</vt:lpstr>
      <vt:lpstr>S7 P2. Rezolvare</vt:lpstr>
      <vt:lpstr>S7 P2. Rezolvare</vt:lpstr>
      <vt:lpstr>S7. P3</vt:lpstr>
      <vt:lpstr>S7 P3. Rezolvare</vt:lpstr>
      <vt:lpstr>S7 P3. Rezolvare</vt:lpstr>
      <vt:lpstr>S7 P3. Rezolvare</vt:lpstr>
      <vt:lpstr>S7 P3. Rezolvare</vt:lpstr>
      <vt:lpstr>S7 P3. Rezolvare</vt:lpstr>
      <vt:lpstr>S7 P3. Rezolvare</vt:lpstr>
      <vt:lpstr>S7 P3. Rezolvare</vt:lpstr>
      <vt:lpstr>S7 P3. Rezolvare</vt:lpstr>
      <vt:lpstr>S7 P3. Rezolvare</vt:lpstr>
      <vt:lpstr>S8. P1</vt:lpstr>
      <vt:lpstr>S8 P1.</vt:lpstr>
      <vt:lpstr>S8 P1. Rezolvare</vt:lpstr>
      <vt:lpstr>S8 P1. Rezolvare</vt:lpstr>
      <vt:lpstr>S8 P1. Rezolvare</vt:lpstr>
      <vt:lpstr>S8. P2</vt:lpstr>
      <vt:lpstr>S8 P2. Rezolvare</vt:lpstr>
      <vt:lpstr>S8 P2. Rezolvare</vt:lpstr>
      <vt:lpstr>S8. P3</vt:lpstr>
      <vt:lpstr>S8 P3.</vt:lpstr>
      <vt:lpstr>S8 P3. Rezolvare</vt:lpstr>
      <vt:lpstr>S8 P3. Rezolvare</vt:lpstr>
      <vt:lpstr>S8 P3. Rezolvare</vt:lpstr>
      <vt:lpstr>S8 P3. Rezolvare</vt:lpstr>
      <vt:lpstr>S8 P3. Rezolvare</vt:lpstr>
      <vt:lpstr>S8 P3. Rezolvare</vt:lpstr>
      <vt:lpstr>S8 P3. Rezolvare</vt:lpstr>
      <vt:lpstr>S8 P3. Rezolvare</vt:lpstr>
      <vt:lpstr>S8 P3. Rezolvare</vt:lpstr>
      <vt:lpstr>S8 P3. Rezolvare</vt:lpstr>
      <vt:lpstr>S8 P3. Rezolvare</vt:lpstr>
      <vt:lpstr>S8 P3. Rezolvare</vt:lpstr>
      <vt:lpstr>S8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CIRCUITE INTEGRATE ANALOGICE</dc:title>
  <dc:creator>geoic@yahoo.com</dc:creator>
  <cp:lastModifiedBy>geoic@yahoo.com</cp:lastModifiedBy>
  <cp:revision>150</cp:revision>
  <dcterms:created xsi:type="dcterms:W3CDTF">2021-03-25T08:22:59Z</dcterms:created>
  <dcterms:modified xsi:type="dcterms:W3CDTF">2021-04-16T07:55:24Z</dcterms:modified>
</cp:coreProperties>
</file>