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58" r:id="rId2"/>
    <p:sldId id="259" r:id="rId3"/>
    <p:sldId id="260" r:id="rId4"/>
    <p:sldId id="262" r:id="rId5"/>
    <p:sldId id="261" r:id="rId6"/>
    <p:sldId id="263" r:id="rId7"/>
    <p:sldId id="264" r:id="rId8"/>
    <p:sldId id="265" r:id="rId9"/>
    <p:sldId id="266" r:id="rId10"/>
    <p:sldId id="267" r:id="rId11"/>
    <p:sldId id="268" r:id="rId12"/>
    <p:sldId id="269" r:id="rId13"/>
    <p:sldId id="270" r:id="rId14"/>
    <p:sldId id="271" r:id="rId15"/>
    <p:sldId id="272" r:id="rId16"/>
    <p:sldId id="281" r:id="rId17"/>
    <p:sldId id="282" r:id="rId18"/>
    <p:sldId id="334" r:id="rId19"/>
    <p:sldId id="339" r:id="rId20"/>
    <p:sldId id="273" r:id="rId21"/>
    <p:sldId id="274" r:id="rId22"/>
    <p:sldId id="275" r:id="rId23"/>
    <p:sldId id="276" r:id="rId24"/>
    <p:sldId id="277" r:id="rId25"/>
    <p:sldId id="283" r:id="rId26"/>
    <p:sldId id="284" r:id="rId27"/>
    <p:sldId id="285" r:id="rId28"/>
    <p:sldId id="286" r:id="rId29"/>
    <p:sldId id="278" r:id="rId30"/>
    <p:sldId id="279" r:id="rId31"/>
    <p:sldId id="280" r:id="rId32"/>
    <p:sldId id="288" r:id="rId33"/>
    <p:sldId id="287" r:id="rId34"/>
    <p:sldId id="289" r:id="rId35"/>
    <p:sldId id="290" r:id="rId36"/>
    <p:sldId id="291" r:id="rId37"/>
    <p:sldId id="292" r:id="rId38"/>
    <p:sldId id="330" r:id="rId39"/>
    <p:sldId id="331" r:id="rId40"/>
    <p:sldId id="332" r:id="rId41"/>
    <p:sldId id="333" r:id="rId42"/>
    <p:sldId id="335" r:id="rId43"/>
    <p:sldId id="336" r:id="rId44"/>
    <p:sldId id="337" r:id="rId45"/>
    <p:sldId id="338" r:id="rId46"/>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94660"/>
  </p:normalViewPr>
  <p:slideViewPr>
    <p:cSldViewPr snapToGrid="0">
      <p:cViewPr varScale="1">
        <p:scale>
          <a:sx n="78" d="100"/>
          <a:sy n="78" d="100"/>
        </p:scale>
        <p:origin x="2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83733A-C1D8-4A51-A796-F4A8A9E3E34C}" type="datetimeFigureOut">
              <a:rPr lang="ro-RO" smtClean="0"/>
              <a:t>02.04.2021</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5BECFF-CD52-42E1-B371-F023481F6CE2}" type="slidenum">
              <a:rPr lang="ro-RO" smtClean="0"/>
              <a:t>‹#›</a:t>
            </a:fld>
            <a:endParaRPr lang="ro-RO"/>
          </a:p>
        </p:txBody>
      </p:sp>
    </p:spTree>
    <p:extLst>
      <p:ext uri="{BB962C8B-B14F-4D97-AF65-F5344CB8AC3E}">
        <p14:creationId xmlns:p14="http://schemas.microsoft.com/office/powerpoint/2010/main" val="73727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2BBF-4E5C-4B9B-9427-FC202F0815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7156FE02-2428-41D9-87AF-AFB89AEA1E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AB5A147A-743C-4CCD-A956-D8BDE3B26487}"/>
              </a:ext>
            </a:extLst>
          </p:cNvPr>
          <p:cNvSpPr>
            <a:spLocks noGrp="1"/>
          </p:cNvSpPr>
          <p:nvPr>
            <p:ph type="dt" sz="half" idx="10"/>
          </p:nvPr>
        </p:nvSpPr>
        <p:spPr/>
        <p:txBody>
          <a:bodyPr/>
          <a:lstStyle/>
          <a:p>
            <a:fld id="{CE39D875-5A2F-4E7E-B1AE-271167223CF5}" type="datetime1">
              <a:rPr lang="ro-RO" smtClean="0"/>
              <a:t>02.04.2021</a:t>
            </a:fld>
            <a:endParaRPr lang="ro-RO"/>
          </a:p>
        </p:txBody>
      </p:sp>
      <p:sp>
        <p:nvSpPr>
          <p:cNvPr id="5" name="Footer Placeholder 4">
            <a:extLst>
              <a:ext uri="{FF2B5EF4-FFF2-40B4-BE49-F238E27FC236}">
                <a16:creationId xmlns:a16="http://schemas.microsoft.com/office/drawing/2014/main" id="{CB1F390B-520F-40F7-9590-87426046FC62}"/>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FCD9364E-C535-48A5-9B4F-3EA090132A3D}"/>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3640725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EA545-4381-4D36-8EEE-DCCC4EC7EC9F}"/>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516E21F9-2DDF-496A-93A2-D6C3DD352F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1A51C442-E269-48BB-ADB5-1F75DECE21AE}"/>
              </a:ext>
            </a:extLst>
          </p:cNvPr>
          <p:cNvSpPr>
            <a:spLocks noGrp="1"/>
          </p:cNvSpPr>
          <p:nvPr>
            <p:ph type="dt" sz="half" idx="10"/>
          </p:nvPr>
        </p:nvSpPr>
        <p:spPr/>
        <p:txBody>
          <a:bodyPr/>
          <a:lstStyle/>
          <a:p>
            <a:fld id="{3D5BDC8B-6F8A-48BF-9904-4AC2AE54E574}" type="datetime1">
              <a:rPr lang="ro-RO" smtClean="0"/>
              <a:t>02.04.2021</a:t>
            </a:fld>
            <a:endParaRPr lang="ro-RO"/>
          </a:p>
        </p:txBody>
      </p:sp>
      <p:sp>
        <p:nvSpPr>
          <p:cNvPr id="5" name="Footer Placeholder 4">
            <a:extLst>
              <a:ext uri="{FF2B5EF4-FFF2-40B4-BE49-F238E27FC236}">
                <a16:creationId xmlns:a16="http://schemas.microsoft.com/office/drawing/2014/main" id="{5854EBD5-0FD7-4FFC-B9C1-6E7F764C3514}"/>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8D750E16-037F-479A-A7D2-362E9AA17B0D}"/>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42503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604871-FBE7-46BB-990B-350EECDCE4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01BB70EB-F2A7-4D5B-9B2F-D84E9F93DD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F44D95B-C826-4DE6-9207-001CD3FFF775}"/>
              </a:ext>
            </a:extLst>
          </p:cNvPr>
          <p:cNvSpPr>
            <a:spLocks noGrp="1"/>
          </p:cNvSpPr>
          <p:nvPr>
            <p:ph type="dt" sz="half" idx="10"/>
          </p:nvPr>
        </p:nvSpPr>
        <p:spPr/>
        <p:txBody>
          <a:bodyPr/>
          <a:lstStyle/>
          <a:p>
            <a:fld id="{D35D8B25-1976-4609-9A50-A17B344F3CFC}" type="datetime1">
              <a:rPr lang="ro-RO" smtClean="0"/>
              <a:t>02.04.2021</a:t>
            </a:fld>
            <a:endParaRPr lang="ro-RO"/>
          </a:p>
        </p:txBody>
      </p:sp>
      <p:sp>
        <p:nvSpPr>
          <p:cNvPr id="5" name="Footer Placeholder 4">
            <a:extLst>
              <a:ext uri="{FF2B5EF4-FFF2-40B4-BE49-F238E27FC236}">
                <a16:creationId xmlns:a16="http://schemas.microsoft.com/office/drawing/2014/main" id="{A2171E7B-CE70-4CC0-A70F-E5500A9F4E34}"/>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CC492B2E-E924-40C3-A5A4-82D24FF3A627}"/>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172221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A6351-36AB-48E2-9AE9-717F2E4CAF59}"/>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57F76018-1CF4-4AA2-8A43-BF2162F0E5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3AF5EB75-BD85-4454-8DA9-EE2E0B0E2BC0}"/>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C1B7F9F5-6C3D-42D9-8B77-B8D7DB463409}"/>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576C91E3-D4FC-4F63-ADC9-8A9AD8708373}"/>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246287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18224-1A57-4162-BE1C-2F28B5AB40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C4C10B2D-0330-4695-B6CE-1A561AA219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9191CB-DC5B-4775-94F8-5A2225B7C47D}"/>
              </a:ext>
            </a:extLst>
          </p:cNvPr>
          <p:cNvSpPr>
            <a:spLocks noGrp="1"/>
          </p:cNvSpPr>
          <p:nvPr>
            <p:ph type="dt" sz="half" idx="10"/>
          </p:nvPr>
        </p:nvSpPr>
        <p:spPr/>
        <p:txBody>
          <a:bodyPr/>
          <a:lstStyle/>
          <a:p>
            <a:fld id="{24FCFACF-582C-4C7B-A2AB-BFFD2AFB1C1C}" type="datetime1">
              <a:rPr lang="ro-RO" smtClean="0"/>
              <a:t>02.04.2021</a:t>
            </a:fld>
            <a:endParaRPr lang="ro-RO"/>
          </a:p>
        </p:txBody>
      </p:sp>
      <p:sp>
        <p:nvSpPr>
          <p:cNvPr id="5" name="Footer Placeholder 4">
            <a:extLst>
              <a:ext uri="{FF2B5EF4-FFF2-40B4-BE49-F238E27FC236}">
                <a16:creationId xmlns:a16="http://schemas.microsoft.com/office/drawing/2014/main" id="{3F9D8D8B-26A0-44EF-8259-465403208E71}"/>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4AB9A7E8-746E-4474-9A15-2E602FA370B1}"/>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584197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F9D16-1F9B-4E54-992C-E9BFEAA28316}"/>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4B0EC2FD-3015-4AD9-8E3E-40507AAA7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FD7775D3-8ABA-4F7C-83D7-9FDDC313D4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3EEB5306-5A36-4262-80CF-90A1424F3729}"/>
              </a:ext>
            </a:extLst>
          </p:cNvPr>
          <p:cNvSpPr>
            <a:spLocks noGrp="1"/>
          </p:cNvSpPr>
          <p:nvPr>
            <p:ph type="dt" sz="half" idx="10"/>
          </p:nvPr>
        </p:nvSpPr>
        <p:spPr/>
        <p:txBody>
          <a:bodyPr/>
          <a:lstStyle/>
          <a:p>
            <a:fld id="{D008C724-E5C8-40C3-8A48-041436EE5DA1}" type="datetime1">
              <a:rPr lang="ro-RO" smtClean="0"/>
              <a:t>02.04.2021</a:t>
            </a:fld>
            <a:endParaRPr lang="ro-RO"/>
          </a:p>
        </p:txBody>
      </p:sp>
      <p:sp>
        <p:nvSpPr>
          <p:cNvPr id="6" name="Footer Placeholder 5">
            <a:extLst>
              <a:ext uri="{FF2B5EF4-FFF2-40B4-BE49-F238E27FC236}">
                <a16:creationId xmlns:a16="http://schemas.microsoft.com/office/drawing/2014/main" id="{8416E012-CD32-47A5-A743-5E93587BC6A2}"/>
              </a:ext>
            </a:extLst>
          </p:cNvPr>
          <p:cNvSpPr>
            <a:spLocks noGrp="1"/>
          </p:cNvSpPr>
          <p:nvPr>
            <p:ph type="ftr" sz="quarter" idx="11"/>
          </p:nvPr>
        </p:nvSpPr>
        <p:spPr/>
        <p:txBody>
          <a:bodyPr/>
          <a:lstStyle/>
          <a:p>
            <a:r>
              <a:rPr lang="ro-RO"/>
              <a:t>S05-S06</a:t>
            </a:r>
          </a:p>
        </p:txBody>
      </p:sp>
      <p:sp>
        <p:nvSpPr>
          <p:cNvPr id="7" name="Slide Number Placeholder 6">
            <a:extLst>
              <a:ext uri="{FF2B5EF4-FFF2-40B4-BE49-F238E27FC236}">
                <a16:creationId xmlns:a16="http://schemas.microsoft.com/office/drawing/2014/main" id="{83262E12-BCDB-4829-9288-C3EC5744E950}"/>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97561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264C-184E-4ED1-A88D-50F18CA988A0}"/>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80F01CFF-793B-4B86-A78F-4DDC56736F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AA93BA-351E-4E4F-AA6C-6B3A4D37EA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211F7D1C-56AC-4B3C-A67E-32A633AB01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5D2355-1A30-411D-9B81-879BD4166A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C8D77F80-4370-43DA-A551-B54C3A0CBB9F}"/>
              </a:ext>
            </a:extLst>
          </p:cNvPr>
          <p:cNvSpPr>
            <a:spLocks noGrp="1"/>
          </p:cNvSpPr>
          <p:nvPr>
            <p:ph type="dt" sz="half" idx="10"/>
          </p:nvPr>
        </p:nvSpPr>
        <p:spPr/>
        <p:txBody>
          <a:bodyPr/>
          <a:lstStyle/>
          <a:p>
            <a:fld id="{762DE305-E97F-4E96-B111-B99487B1007E}" type="datetime1">
              <a:rPr lang="ro-RO" smtClean="0"/>
              <a:t>02.04.2021</a:t>
            </a:fld>
            <a:endParaRPr lang="ro-RO"/>
          </a:p>
        </p:txBody>
      </p:sp>
      <p:sp>
        <p:nvSpPr>
          <p:cNvPr id="8" name="Footer Placeholder 7">
            <a:extLst>
              <a:ext uri="{FF2B5EF4-FFF2-40B4-BE49-F238E27FC236}">
                <a16:creationId xmlns:a16="http://schemas.microsoft.com/office/drawing/2014/main" id="{78CF2FDA-6959-4CED-B204-D90534331561}"/>
              </a:ext>
            </a:extLst>
          </p:cNvPr>
          <p:cNvSpPr>
            <a:spLocks noGrp="1"/>
          </p:cNvSpPr>
          <p:nvPr>
            <p:ph type="ftr" sz="quarter" idx="11"/>
          </p:nvPr>
        </p:nvSpPr>
        <p:spPr/>
        <p:txBody>
          <a:bodyPr/>
          <a:lstStyle/>
          <a:p>
            <a:r>
              <a:rPr lang="ro-RO"/>
              <a:t>S05-S06</a:t>
            </a:r>
          </a:p>
        </p:txBody>
      </p:sp>
      <p:sp>
        <p:nvSpPr>
          <p:cNvPr id="9" name="Slide Number Placeholder 8">
            <a:extLst>
              <a:ext uri="{FF2B5EF4-FFF2-40B4-BE49-F238E27FC236}">
                <a16:creationId xmlns:a16="http://schemas.microsoft.com/office/drawing/2014/main" id="{858F11FE-8A14-4B51-9A81-8750DB22521D}"/>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204744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247D2-7298-42E8-9F8C-698D6D9A2AAC}"/>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2034EBEC-EEB7-41CC-ACB5-FA58A2098EEC}"/>
              </a:ext>
            </a:extLst>
          </p:cNvPr>
          <p:cNvSpPr>
            <a:spLocks noGrp="1"/>
          </p:cNvSpPr>
          <p:nvPr>
            <p:ph type="dt" sz="half" idx="10"/>
          </p:nvPr>
        </p:nvSpPr>
        <p:spPr/>
        <p:txBody>
          <a:bodyPr/>
          <a:lstStyle/>
          <a:p>
            <a:fld id="{07704B7F-39FB-4029-9C71-0D789ECA1636}" type="datetime1">
              <a:rPr lang="ro-RO" smtClean="0"/>
              <a:t>02.04.2021</a:t>
            </a:fld>
            <a:endParaRPr lang="ro-RO"/>
          </a:p>
        </p:txBody>
      </p:sp>
      <p:sp>
        <p:nvSpPr>
          <p:cNvPr id="4" name="Footer Placeholder 3">
            <a:extLst>
              <a:ext uri="{FF2B5EF4-FFF2-40B4-BE49-F238E27FC236}">
                <a16:creationId xmlns:a16="http://schemas.microsoft.com/office/drawing/2014/main" id="{A1D8F522-A165-4164-B868-986C52DA3DE9}"/>
              </a:ext>
            </a:extLst>
          </p:cNvPr>
          <p:cNvSpPr>
            <a:spLocks noGrp="1"/>
          </p:cNvSpPr>
          <p:nvPr>
            <p:ph type="ftr" sz="quarter" idx="11"/>
          </p:nvPr>
        </p:nvSpPr>
        <p:spPr/>
        <p:txBody>
          <a:bodyPr/>
          <a:lstStyle/>
          <a:p>
            <a:r>
              <a:rPr lang="ro-RO"/>
              <a:t>S05-S06</a:t>
            </a:r>
          </a:p>
        </p:txBody>
      </p:sp>
      <p:sp>
        <p:nvSpPr>
          <p:cNvPr id="5" name="Slide Number Placeholder 4">
            <a:extLst>
              <a:ext uri="{FF2B5EF4-FFF2-40B4-BE49-F238E27FC236}">
                <a16:creationId xmlns:a16="http://schemas.microsoft.com/office/drawing/2014/main" id="{68B54BC3-9C44-449F-BAEB-32462B28A3A7}"/>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222597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D8A71F-7A48-4AD2-9F57-5B581D9AB381}"/>
              </a:ext>
            </a:extLst>
          </p:cNvPr>
          <p:cNvSpPr>
            <a:spLocks noGrp="1"/>
          </p:cNvSpPr>
          <p:nvPr>
            <p:ph type="dt" sz="half" idx="10"/>
          </p:nvPr>
        </p:nvSpPr>
        <p:spPr/>
        <p:txBody>
          <a:bodyPr/>
          <a:lstStyle/>
          <a:p>
            <a:fld id="{1E010CB5-BCCB-47FF-B961-8978534E0E48}" type="datetime1">
              <a:rPr lang="ro-RO" smtClean="0"/>
              <a:t>02.04.2021</a:t>
            </a:fld>
            <a:endParaRPr lang="ro-RO"/>
          </a:p>
        </p:txBody>
      </p:sp>
      <p:sp>
        <p:nvSpPr>
          <p:cNvPr id="3" name="Footer Placeholder 2">
            <a:extLst>
              <a:ext uri="{FF2B5EF4-FFF2-40B4-BE49-F238E27FC236}">
                <a16:creationId xmlns:a16="http://schemas.microsoft.com/office/drawing/2014/main" id="{D89D3FE7-4C70-40E9-B602-5F8F2CA49621}"/>
              </a:ext>
            </a:extLst>
          </p:cNvPr>
          <p:cNvSpPr>
            <a:spLocks noGrp="1"/>
          </p:cNvSpPr>
          <p:nvPr>
            <p:ph type="ftr" sz="quarter" idx="11"/>
          </p:nvPr>
        </p:nvSpPr>
        <p:spPr/>
        <p:txBody>
          <a:bodyPr/>
          <a:lstStyle/>
          <a:p>
            <a:r>
              <a:rPr lang="ro-RO"/>
              <a:t>S05-S06</a:t>
            </a:r>
          </a:p>
        </p:txBody>
      </p:sp>
      <p:sp>
        <p:nvSpPr>
          <p:cNvPr id="4" name="Slide Number Placeholder 3">
            <a:extLst>
              <a:ext uri="{FF2B5EF4-FFF2-40B4-BE49-F238E27FC236}">
                <a16:creationId xmlns:a16="http://schemas.microsoft.com/office/drawing/2014/main" id="{D78B3800-0046-45AC-A323-6AFCF306E1F6}"/>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143302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77FF-477B-4F36-A86C-2C38F7D293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B26BD801-6611-44E2-AB14-F28CDEDD97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A48EB502-C537-4313-88D2-072F0AAE5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2A2B78-3295-4BE6-8B30-1657F6F03CF6}"/>
              </a:ext>
            </a:extLst>
          </p:cNvPr>
          <p:cNvSpPr>
            <a:spLocks noGrp="1"/>
          </p:cNvSpPr>
          <p:nvPr>
            <p:ph type="dt" sz="half" idx="10"/>
          </p:nvPr>
        </p:nvSpPr>
        <p:spPr/>
        <p:txBody>
          <a:bodyPr/>
          <a:lstStyle/>
          <a:p>
            <a:fld id="{D362E266-CBC6-4D0F-9781-E5202EA4D115}" type="datetime1">
              <a:rPr lang="ro-RO" smtClean="0"/>
              <a:t>02.04.2021</a:t>
            </a:fld>
            <a:endParaRPr lang="ro-RO"/>
          </a:p>
        </p:txBody>
      </p:sp>
      <p:sp>
        <p:nvSpPr>
          <p:cNvPr id="6" name="Footer Placeholder 5">
            <a:extLst>
              <a:ext uri="{FF2B5EF4-FFF2-40B4-BE49-F238E27FC236}">
                <a16:creationId xmlns:a16="http://schemas.microsoft.com/office/drawing/2014/main" id="{D1AC25F3-2A4E-4CD7-93D1-F2A131C8D0F3}"/>
              </a:ext>
            </a:extLst>
          </p:cNvPr>
          <p:cNvSpPr>
            <a:spLocks noGrp="1"/>
          </p:cNvSpPr>
          <p:nvPr>
            <p:ph type="ftr" sz="quarter" idx="11"/>
          </p:nvPr>
        </p:nvSpPr>
        <p:spPr/>
        <p:txBody>
          <a:bodyPr/>
          <a:lstStyle/>
          <a:p>
            <a:r>
              <a:rPr lang="ro-RO"/>
              <a:t>S05-S06</a:t>
            </a:r>
          </a:p>
        </p:txBody>
      </p:sp>
      <p:sp>
        <p:nvSpPr>
          <p:cNvPr id="7" name="Slide Number Placeholder 6">
            <a:extLst>
              <a:ext uri="{FF2B5EF4-FFF2-40B4-BE49-F238E27FC236}">
                <a16:creationId xmlns:a16="http://schemas.microsoft.com/office/drawing/2014/main" id="{D7DBCA19-481A-4145-8053-E1DAD6B28903}"/>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4284049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D68A4-0A58-4307-B25D-F8CBD4602C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D76AA1A3-8509-41EA-90CD-8211AAFB1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A556822F-8FAB-4943-A59E-B7B9E5A2D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030F7A-EFF7-41F5-B831-DC99039E4B0A}"/>
              </a:ext>
            </a:extLst>
          </p:cNvPr>
          <p:cNvSpPr>
            <a:spLocks noGrp="1"/>
          </p:cNvSpPr>
          <p:nvPr>
            <p:ph type="dt" sz="half" idx="10"/>
          </p:nvPr>
        </p:nvSpPr>
        <p:spPr/>
        <p:txBody>
          <a:bodyPr/>
          <a:lstStyle/>
          <a:p>
            <a:fld id="{5483B61F-1568-41CC-B8E1-C392317004E7}" type="datetime1">
              <a:rPr lang="ro-RO" smtClean="0"/>
              <a:t>02.04.2021</a:t>
            </a:fld>
            <a:endParaRPr lang="ro-RO"/>
          </a:p>
        </p:txBody>
      </p:sp>
      <p:sp>
        <p:nvSpPr>
          <p:cNvPr id="6" name="Footer Placeholder 5">
            <a:extLst>
              <a:ext uri="{FF2B5EF4-FFF2-40B4-BE49-F238E27FC236}">
                <a16:creationId xmlns:a16="http://schemas.microsoft.com/office/drawing/2014/main" id="{B5B00F11-B98C-401B-ADA4-DC1159C53600}"/>
              </a:ext>
            </a:extLst>
          </p:cNvPr>
          <p:cNvSpPr>
            <a:spLocks noGrp="1"/>
          </p:cNvSpPr>
          <p:nvPr>
            <p:ph type="ftr" sz="quarter" idx="11"/>
          </p:nvPr>
        </p:nvSpPr>
        <p:spPr/>
        <p:txBody>
          <a:bodyPr/>
          <a:lstStyle/>
          <a:p>
            <a:r>
              <a:rPr lang="ro-RO"/>
              <a:t>S05-S06</a:t>
            </a:r>
          </a:p>
        </p:txBody>
      </p:sp>
      <p:sp>
        <p:nvSpPr>
          <p:cNvPr id="7" name="Slide Number Placeholder 6">
            <a:extLst>
              <a:ext uri="{FF2B5EF4-FFF2-40B4-BE49-F238E27FC236}">
                <a16:creationId xmlns:a16="http://schemas.microsoft.com/office/drawing/2014/main" id="{AEFB5D76-D1F3-4F88-B305-279074080CF8}"/>
              </a:ext>
            </a:extLst>
          </p:cNvPr>
          <p:cNvSpPr>
            <a:spLocks noGrp="1"/>
          </p:cNvSpPr>
          <p:nvPr>
            <p:ph type="sldNum" sz="quarter" idx="12"/>
          </p:nvPr>
        </p:nvSpPr>
        <p:spPr/>
        <p:txBody>
          <a:bodyPr/>
          <a:lstStyle/>
          <a:p>
            <a:fld id="{341BC5E4-E883-4E74-BA5B-5BD9D655AE41}" type="slidenum">
              <a:rPr lang="ro-RO" smtClean="0"/>
              <a:t>‹#›</a:t>
            </a:fld>
            <a:endParaRPr lang="ro-RO"/>
          </a:p>
        </p:txBody>
      </p:sp>
    </p:spTree>
    <p:extLst>
      <p:ext uri="{BB962C8B-B14F-4D97-AF65-F5344CB8AC3E}">
        <p14:creationId xmlns:p14="http://schemas.microsoft.com/office/powerpoint/2010/main" val="3128043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29A57-67AD-4835-B6CA-816CA30F51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0DA84EEB-EF7B-4058-88CB-78225253E7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C867152E-3A04-4822-A0F7-78A10F9CD4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A37AD-A051-4C0F-A57C-5D308EEDABD1}" type="datetime1">
              <a:rPr lang="ro-RO" smtClean="0"/>
              <a:t>02.04.2021</a:t>
            </a:fld>
            <a:endParaRPr lang="ro-RO"/>
          </a:p>
        </p:txBody>
      </p:sp>
      <p:sp>
        <p:nvSpPr>
          <p:cNvPr id="5" name="Footer Placeholder 4">
            <a:extLst>
              <a:ext uri="{FF2B5EF4-FFF2-40B4-BE49-F238E27FC236}">
                <a16:creationId xmlns:a16="http://schemas.microsoft.com/office/drawing/2014/main" id="{B24E79A5-EC36-4EEA-BC77-3545BBFB1C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o-RO"/>
              <a:t>S05-S06</a:t>
            </a:r>
          </a:p>
        </p:txBody>
      </p:sp>
      <p:sp>
        <p:nvSpPr>
          <p:cNvPr id="6" name="Slide Number Placeholder 5">
            <a:extLst>
              <a:ext uri="{FF2B5EF4-FFF2-40B4-BE49-F238E27FC236}">
                <a16:creationId xmlns:a16="http://schemas.microsoft.com/office/drawing/2014/main" id="{6D24A9FE-88A9-4F7E-ABCB-7A6F0E6CE5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BC5E4-E883-4E74-BA5B-5BD9D655AE41}" type="slidenum">
              <a:rPr lang="ro-RO" smtClean="0"/>
              <a:t>‹#›</a:t>
            </a:fld>
            <a:endParaRPr lang="ro-RO"/>
          </a:p>
        </p:txBody>
      </p:sp>
    </p:spTree>
    <p:extLst>
      <p:ext uri="{BB962C8B-B14F-4D97-AF65-F5344CB8AC3E}">
        <p14:creationId xmlns:p14="http://schemas.microsoft.com/office/powerpoint/2010/main" val="1388661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6.emf"/><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0.png"/><Relationship Id="rId2" Type="http://schemas.openxmlformats.org/officeDocument/2006/relationships/image" Target="../media/image25.emf"/><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5.emf"/><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5.emf"/><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5.emf"/><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25.emf"/><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8.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5" Type="http://schemas.openxmlformats.org/officeDocument/2006/relationships/image" Target="../media/image45.png"/><Relationship Id="rId4" Type="http://schemas.openxmlformats.org/officeDocument/2006/relationships/image" Target="../media/image44.png"/></Relationships>
</file>

<file path=ppt/slides/_rels/slide31.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2.png"/><Relationship Id="rId1" Type="http://schemas.openxmlformats.org/officeDocument/2006/relationships/slideLayout" Target="../slideLayouts/slideLayout2.xml"/><Relationship Id="rId4" Type="http://schemas.openxmlformats.org/officeDocument/2006/relationships/image" Target="../media/image47.png"/></Relationships>
</file>

<file path=ppt/slides/_rels/slide3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0.png"/><Relationship Id="rId1" Type="http://schemas.openxmlformats.org/officeDocument/2006/relationships/slideLayout" Target="../slideLayouts/slideLayout2.xml"/><Relationship Id="rId4" Type="http://schemas.openxmlformats.org/officeDocument/2006/relationships/image" Target="../media/image50.png"/></Relationships>
</file>

<file path=ppt/slides/_rels/slide34.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 Id="rId5" Type="http://schemas.openxmlformats.org/officeDocument/2006/relationships/image" Target="../media/image48.png"/><Relationship Id="rId4" Type="http://schemas.openxmlformats.org/officeDocument/2006/relationships/image" Target="../media/image53.png"/></Relationships>
</file>

<file path=ppt/slides/_rels/slide35.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55.png"/><Relationship Id="rId7" Type="http://schemas.openxmlformats.org/officeDocument/2006/relationships/image" Target="../media/image59.png"/><Relationship Id="rId2" Type="http://schemas.openxmlformats.org/officeDocument/2006/relationships/image" Target="../media/image54.png"/><Relationship Id="rId1" Type="http://schemas.openxmlformats.org/officeDocument/2006/relationships/slideLayout" Target="../slideLayouts/slideLayout2.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s>
</file>

<file path=ppt/slides/_rels/slide36.xml.rels><?xml version="1.0" encoding="UTF-8" standalone="yes"?>
<Relationships xmlns="http://schemas.openxmlformats.org/package/2006/relationships"><Relationship Id="rId3" Type="http://schemas.openxmlformats.org/officeDocument/2006/relationships/image" Target="../media/image61.png"/><Relationship Id="rId7" Type="http://schemas.openxmlformats.org/officeDocument/2006/relationships/image" Target="../media/image65.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s>
</file>

<file path=ppt/slides/_rels/slide37.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1.png"/><Relationship Id="rId7" Type="http://schemas.openxmlformats.org/officeDocument/2006/relationships/image" Target="../media/image66.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420.png"/><Relationship Id="rId5" Type="http://schemas.openxmlformats.org/officeDocument/2006/relationships/image" Target="../media/image65.png"/><Relationship Id="rId4" Type="http://schemas.openxmlformats.org/officeDocument/2006/relationships/image" Target="../media/image620.png"/></Relationships>
</file>

<file path=ppt/slides/_rels/slide38.xml.rels><?xml version="1.0" encoding="UTF-8" standalone="yes"?>
<Relationships xmlns="http://schemas.openxmlformats.org/package/2006/relationships"><Relationship Id="rId2" Type="http://schemas.openxmlformats.org/officeDocument/2006/relationships/image" Target="../media/image6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9.png"/><Relationship Id="rId2"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70.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8" Type="http://schemas.openxmlformats.org/officeDocument/2006/relationships/image" Target="../media/image78.png"/><Relationship Id="rId3" Type="http://schemas.openxmlformats.org/officeDocument/2006/relationships/image" Target="../media/image73.png"/><Relationship Id="rId7" Type="http://schemas.openxmlformats.org/officeDocument/2006/relationships/image" Target="../media/image77.png"/><Relationship Id="rId2"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76.png"/><Relationship Id="rId11" Type="http://schemas.openxmlformats.org/officeDocument/2006/relationships/image" Target="../media/image81.png"/><Relationship Id="rId5" Type="http://schemas.openxmlformats.org/officeDocument/2006/relationships/image" Target="../media/image75.png"/><Relationship Id="rId10" Type="http://schemas.openxmlformats.org/officeDocument/2006/relationships/image" Target="../media/image80.png"/><Relationship Id="rId4" Type="http://schemas.openxmlformats.org/officeDocument/2006/relationships/image" Target="../media/image74.png"/><Relationship Id="rId9" Type="http://schemas.openxmlformats.org/officeDocument/2006/relationships/image" Target="../media/image79.png"/></Relationships>
</file>

<file path=ppt/slides/_rels/slide41.xml.rels><?xml version="1.0" encoding="UTF-8" standalone="yes"?>
<Relationships xmlns="http://schemas.openxmlformats.org/package/2006/relationships"><Relationship Id="rId8" Type="http://schemas.openxmlformats.org/officeDocument/2006/relationships/image" Target="../media/image87.png"/><Relationship Id="rId13" Type="http://schemas.openxmlformats.org/officeDocument/2006/relationships/image" Target="../media/image81.png"/><Relationship Id="rId3" Type="http://schemas.openxmlformats.org/officeDocument/2006/relationships/image" Target="../media/image82.png"/><Relationship Id="rId7" Type="http://schemas.openxmlformats.org/officeDocument/2006/relationships/image" Target="../media/image86.png"/><Relationship Id="rId12" Type="http://schemas.openxmlformats.org/officeDocument/2006/relationships/image" Target="../media/image76.png"/><Relationship Id="rId2" Type="http://schemas.openxmlformats.org/officeDocument/2006/relationships/image" Target="../media/image68.png"/><Relationship Id="rId1" Type="http://schemas.openxmlformats.org/officeDocument/2006/relationships/slideLayout" Target="../slideLayouts/slideLayout2.xml"/><Relationship Id="rId6" Type="http://schemas.openxmlformats.org/officeDocument/2006/relationships/image" Target="../media/image85.png"/><Relationship Id="rId11" Type="http://schemas.openxmlformats.org/officeDocument/2006/relationships/image" Target="../media/image75.png"/><Relationship Id="rId5" Type="http://schemas.openxmlformats.org/officeDocument/2006/relationships/image" Target="../media/image84.png"/><Relationship Id="rId10" Type="http://schemas.openxmlformats.org/officeDocument/2006/relationships/image" Target="../media/image73.png"/><Relationship Id="rId4" Type="http://schemas.openxmlformats.org/officeDocument/2006/relationships/image" Target="../media/image83.png"/><Relationship Id="rId9" Type="http://schemas.openxmlformats.org/officeDocument/2006/relationships/image" Target="../media/image88.png"/></Relationships>
</file>

<file path=ppt/slides/_rels/slide42.xml.rels><?xml version="1.0" encoding="UTF-8" standalone="yes"?>
<Relationships xmlns="http://schemas.openxmlformats.org/package/2006/relationships"><Relationship Id="rId2" Type="http://schemas.openxmlformats.org/officeDocument/2006/relationships/image" Target="../media/image6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image" Target="../media/image89.png"/><Relationship Id="rId1" Type="http://schemas.openxmlformats.org/officeDocument/2006/relationships/slideLayout" Target="../slideLayouts/slideLayout2.xml"/><Relationship Id="rId5" Type="http://schemas.openxmlformats.org/officeDocument/2006/relationships/image" Target="../media/image92.png"/><Relationship Id="rId4" Type="http://schemas.openxmlformats.org/officeDocument/2006/relationships/image" Target="../media/image91.png"/></Relationships>
</file>

<file path=ppt/slides/_rels/slide44.xml.rels><?xml version="1.0" encoding="UTF-8" standalone="yes"?>
<Relationships xmlns="http://schemas.openxmlformats.org/package/2006/relationships"><Relationship Id="rId3" Type="http://schemas.openxmlformats.org/officeDocument/2006/relationships/image" Target="../media/image94.png"/><Relationship Id="rId2" Type="http://schemas.openxmlformats.org/officeDocument/2006/relationships/image" Target="../media/image93.png"/><Relationship Id="rId1" Type="http://schemas.openxmlformats.org/officeDocument/2006/relationships/slideLayout" Target="../slideLayouts/slideLayout2.xml"/><Relationship Id="rId4" Type="http://schemas.openxmlformats.org/officeDocument/2006/relationships/image" Target="../media/image95.png"/></Relationships>
</file>

<file path=ppt/slides/_rels/slide45.xml.rels><?xml version="1.0" encoding="UTF-8" standalone="yes"?>
<Relationships xmlns="http://schemas.openxmlformats.org/package/2006/relationships"><Relationship Id="rId3" Type="http://schemas.openxmlformats.org/officeDocument/2006/relationships/image" Target="../media/image97.png"/><Relationship Id="rId2" Type="http://schemas.openxmlformats.org/officeDocument/2006/relationships/image" Target="../media/image9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10.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3CE83-A48F-4913-AEF9-ABB205F4FC22}"/>
              </a:ext>
            </a:extLst>
          </p:cNvPr>
          <p:cNvSpPr>
            <a:spLocks noGrp="1"/>
          </p:cNvSpPr>
          <p:nvPr>
            <p:ph type="ctrTitle"/>
          </p:nvPr>
        </p:nvSpPr>
        <p:spPr/>
        <p:txBody>
          <a:bodyPr/>
          <a:lstStyle/>
          <a:p>
            <a:r>
              <a:rPr lang="ro-RO"/>
              <a:t>CIRCUITE INTEGRATE ANALOGICE</a:t>
            </a:r>
          </a:p>
        </p:txBody>
      </p:sp>
      <p:sp>
        <p:nvSpPr>
          <p:cNvPr id="3" name="Subtitle 2">
            <a:extLst>
              <a:ext uri="{FF2B5EF4-FFF2-40B4-BE49-F238E27FC236}">
                <a16:creationId xmlns:a16="http://schemas.microsoft.com/office/drawing/2014/main" id="{A0B5B92E-278B-4B60-A883-F6E0C9CA4CF4}"/>
              </a:ext>
            </a:extLst>
          </p:cNvPr>
          <p:cNvSpPr>
            <a:spLocks noGrp="1"/>
          </p:cNvSpPr>
          <p:nvPr>
            <p:ph type="subTitle" idx="1"/>
          </p:nvPr>
        </p:nvSpPr>
        <p:spPr/>
        <p:txBody>
          <a:bodyPr/>
          <a:lstStyle/>
          <a:p>
            <a:r>
              <a:rPr lang="ro-RO"/>
              <a:t>S05-S06</a:t>
            </a:r>
          </a:p>
          <a:p>
            <a:r>
              <a:rPr lang="it-IT"/>
              <a:t>Circuite cu reacție negativă rezistivă</a:t>
            </a:r>
            <a:endParaRPr lang="ro-RO"/>
          </a:p>
        </p:txBody>
      </p:sp>
      <p:grpSp>
        <p:nvGrpSpPr>
          <p:cNvPr id="4" name="Group 3">
            <a:extLst>
              <a:ext uri="{FF2B5EF4-FFF2-40B4-BE49-F238E27FC236}">
                <a16:creationId xmlns:a16="http://schemas.microsoft.com/office/drawing/2014/main" id="{8BA13981-1FA8-4253-B880-BA6E4EE165D4}"/>
              </a:ext>
            </a:extLst>
          </p:cNvPr>
          <p:cNvGrpSpPr/>
          <p:nvPr/>
        </p:nvGrpSpPr>
        <p:grpSpPr>
          <a:xfrm>
            <a:off x="685800" y="338592"/>
            <a:ext cx="10349144" cy="1571021"/>
            <a:chOff x="685800" y="596055"/>
            <a:chExt cx="7498846" cy="1138340"/>
          </a:xfrm>
        </p:grpSpPr>
        <p:pic>
          <p:nvPicPr>
            <p:cNvPr id="5" name="Picture 4" descr="Logo-UT-IESC-RGB-RO">
              <a:extLst>
                <a:ext uri="{FF2B5EF4-FFF2-40B4-BE49-F238E27FC236}">
                  <a16:creationId xmlns:a16="http://schemas.microsoft.com/office/drawing/2014/main" id="{B4F34483-CD29-4311-95C1-5CFC49616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a:extLst>
                <a:ext uri="{FF2B5EF4-FFF2-40B4-BE49-F238E27FC236}">
                  <a16:creationId xmlns:a16="http://schemas.microsoft.com/office/drawing/2014/main" id="{06287EA5-9AF8-4E13-A463-F946ED8A1ACA}"/>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3907727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17356-84CB-41B8-A95A-970CD2489821}"/>
              </a:ext>
            </a:extLst>
          </p:cNvPr>
          <p:cNvSpPr>
            <a:spLocks noGrp="1"/>
          </p:cNvSpPr>
          <p:nvPr>
            <p:ph type="title"/>
          </p:nvPr>
        </p:nvSpPr>
        <p:spPr/>
        <p:txBody>
          <a:bodyPr>
            <a:normAutofit/>
          </a:bodyPr>
          <a:lstStyle/>
          <a:p>
            <a:r>
              <a:rPr lang="ro-RO"/>
              <a:t>S5</a:t>
            </a:r>
            <a:br>
              <a:rPr lang="ro-RO"/>
            </a:br>
            <a:r>
              <a:rPr lang="ro-RO"/>
              <a:t>P2. Rezolvare</a:t>
            </a:r>
          </a:p>
        </p:txBody>
      </p:sp>
      <p:sp>
        <p:nvSpPr>
          <p:cNvPr id="3" name="Content Placeholder 2">
            <a:extLst>
              <a:ext uri="{FF2B5EF4-FFF2-40B4-BE49-F238E27FC236}">
                <a16:creationId xmlns:a16="http://schemas.microsoft.com/office/drawing/2014/main" id="{A908763C-3DCA-491E-84D5-E91A90001903}"/>
              </a:ext>
            </a:extLst>
          </p:cNvPr>
          <p:cNvSpPr>
            <a:spLocks noGrp="1"/>
          </p:cNvSpPr>
          <p:nvPr>
            <p:ph idx="1"/>
          </p:nvPr>
        </p:nvSpPr>
        <p:spPr/>
        <p:txBody>
          <a:bodyPr/>
          <a:lstStyle/>
          <a:p>
            <a:r>
              <a:rPr lang="ro-RO"/>
              <a:t>Schema circuitului care îndeplinește această cerință este alcătuită dintr-un convertor I-V, , implementat cu AO1, la care s-a adăugat un decalaj controlat și un repetor inversor realizat cu AO2</a:t>
            </a:r>
          </a:p>
        </p:txBody>
      </p:sp>
      <p:sp>
        <p:nvSpPr>
          <p:cNvPr id="4" name="Date Placeholder 3">
            <a:extLst>
              <a:ext uri="{FF2B5EF4-FFF2-40B4-BE49-F238E27FC236}">
                <a16:creationId xmlns:a16="http://schemas.microsoft.com/office/drawing/2014/main" id="{4FE8AA72-8EC7-485F-9CD4-8D7C6B7FA826}"/>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737AB821-A1FD-4BFA-A4C1-3568395DF125}"/>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646E1D52-6B96-4B12-8E66-1D37CA0E1B14}"/>
              </a:ext>
            </a:extLst>
          </p:cNvPr>
          <p:cNvSpPr>
            <a:spLocks noGrp="1"/>
          </p:cNvSpPr>
          <p:nvPr>
            <p:ph type="sldNum" sz="quarter" idx="12"/>
          </p:nvPr>
        </p:nvSpPr>
        <p:spPr/>
        <p:txBody>
          <a:bodyPr/>
          <a:lstStyle/>
          <a:p>
            <a:fld id="{341BC5E4-E883-4E74-BA5B-5BD9D655AE41}" type="slidenum">
              <a:rPr lang="ro-RO" smtClean="0"/>
              <a:t>10</a:t>
            </a:fld>
            <a:endParaRPr lang="ro-RO"/>
          </a:p>
        </p:txBody>
      </p:sp>
      <p:pic>
        <p:nvPicPr>
          <p:cNvPr id="7" name="Picture 6">
            <a:extLst>
              <a:ext uri="{FF2B5EF4-FFF2-40B4-BE49-F238E27FC236}">
                <a16:creationId xmlns:a16="http://schemas.microsoft.com/office/drawing/2014/main" id="{9E77012E-0D1E-4C07-A9CE-3F3C891E74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240" y="3089094"/>
            <a:ext cx="6827520" cy="3139440"/>
          </a:xfrm>
          <a:prstGeom prst="rect">
            <a:avLst/>
          </a:prstGeom>
          <a:noFill/>
          <a:ln>
            <a:noFill/>
          </a:ln>
        </p:spPr>
      </p:pic>
    </p:spTree>
    <p:extLst>
      <p:ext uri="{BB962C8B-B14F-4D97-AF65-F5344CB8AC3E}">
        <p14:creationId xmlns:p14="http://schemas.microsoft.com/office/powerpoint/2010/main" val="102052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6F06-C076-440B-B018-4621F8B101DA}"/>
              </a:ext>
            </a:extLst>
          </p:cNvPr>
          <p:cNvSpPr>
            <a:spLocks noGrp="1"/>
          </p:cNvSpPr>
          <p:nvPr>
            <p:ph type="title"/>
          </p:nvPr>
        </p:nvSpPr>
        <p:spPr/>
        <p:txBody>
          <a:bodyPr/>
          <a:lstStyle/>
          <a:p>
            <a:r>
              <a:rPr lang="ro-RO"/>
              <a:t>S5</a:t>
            </a:r>
            <a:br>
              <a:rPr lang="ro-RO"/>
            </a:br>
            <a:r>
              <a:rPr lang="ro-RO"/>
              <a:t>P2. Rezolvare</a:t>
            </a:r>
          </a:p>
        </p:txBody>
      </p:sp>
      <p:sp>
        <p:nvSpPr>
          <p:cNvPr id="3" name="Content Placeholder 2">
            <a:extLst>
              <a:ext uri="{FF2B5EF4-FFF2-40B4-BE49-F238E27FC236}">
                <a16:creationId xmlns:a16="http://schemas.microsoft.com/office/drawing/2014/main" id="{018F31E4-21CC-43B4-A4E7-1883BB0D9003}"/>
              </a:ext>
            </a:extLst>
          </p:cNvPr>
          <p:cNvSpPr>
            <a:spLocks noGrp="1"/>
          </p:cNvSpPr>
          <p:nvPr>
            <p:ph idx="1"/>
          </p:nvPr>
        </p:nvSpPr>
        <p:spPr/>
        <p:txBody>
          <a:bodyPr/>
          <a:lstStyle/>
          <a:p>
            <a:r>
              <a:rPr lang="ro-RO"/>
              <a:t>Decalajul controlat s-a </a:t>
            </a:r>
            <a:br>
              <a:rPr lang="ro-RO"/>
            </a:br>
            <a:r>
              <a:rPr lang="ro-RO"/>
              <a:t>adăugat pentru că </a:t>
            </a:r>
            <a:r>
              <a:rPr lang="ro-RO" i="1"/>
              <a:t>v</a:t>
            </a:r>
            <a:r>
              <a:rPr lang="ro-RO" i="1" baseline="-25000"/>
              <a:t>O</a:t>
            </a:r>
            <a:r>
              <a:rPr lang="ro-RO" baseline="-25000"/>
              <a:t>1</a:t>
            </a:r>
            <a:r>
              <a:rPr lang="ro-RO"/>
              <a:t> </a:t>
            </a:r>
            <a:br>
              <a:rPr lang="ro-RO"/>
            </a:br>
            <a:r>
              <a:rPr lang="ro-RO"/>
              <a:t>trebuie să fie egal cu 0V </a:t>
            </a:r>
            <a:br>
              <a:rPr lang="ro-RO"/>
            </a:br>
            <a:r>
              <a:rPr lang="ro-RO"/>
              <a:t>atunci când curentul </a:t>
            </a:r>
            <a:r>
              <a:rPr lang="ro-RO" i="1"/>
              <a:t>i</a:t>
            </a:r>
            <a:r>
              <a:rPr lang="ro-RO" i="1" baseline="-25000"/>
              <a:t>I</a:t>
            </a:r>
            <a:r>
              <a:rPr lang="ro-RO"/>
              <a:t> are 4mA.</a:t>
            </a:r>
          </a:p>
          <a:p>
            <a:r>
              <a:rPr lang="ro-RO"/>
              <a:t>Raționamentul este următorul: </a:t>
            </a:r>
            <a:r>
              <a:rPr lang="ro-RO" i="1"/>
              <a:t>v</a:t>
            </a:r>
            <a:r>
              <a:rPr lang="ro-RO" i="1" baseline="-25000"/>
              <a:t>O</a:t>
            </a:r>
            <a:r>
              <a:rPr lang="ro-RO" baseline="-25000"/>
              <a:t>1</a:t>
            </a:r>
            <a:r>
              <a:rPr lang="ro-RO"/>
              <a:t>=-</a:t>
            </a:r>
            <a:r>
              <a:rPr lang="ro-RO" i="1"/>
              <a:t>Ri</a:t>
            </a:r>
            <a:r>
              <a:rPr lang="ro-RO" i="1" baseline="-25000"/>
              <a:t>R</a:t>
            </a:r>
            <a:r>
              <a:rPr lang="ro-RO"/>
              <a:t> și este egal cu 0V dacă </a:t>
            </a:r>
            <a:r>
              <a:rPr lang="ro-RO" i="1"/>
              <a:t>i</a:t>
            </a:r>
            <a:r>
              <a:rPr lang="ro-RO" i="1" baseline="-25000"/>
              <a:t>R</a:t>
            </a:r>
            <a:r>
              <a:rPr lang="ro-RO"/>
              <a:t>=0. </a:t>
            </a:r>
          </a:p>
          <a:p>
            <a:r>
              <a:rPr lang="ro-RO"/>
              <a:t>Asta înseamnă că pentru </a:t>
            </a:r>
            <a:r>
              <a:rPr lang="ro-RO" i="1"/>
              <a:t>i</a:t>
            </a:r>
            <a:r>
              <a:rPr lang="ro-RO" i="1" baseline="-25000"/>
              <a:t>I</a:t>
            </a:r>
            <a:r>
              <a:rPr lang="ro-RO"/>
              <a:t>=4mA, acest curent trebuie să curgă pe altundeva și anume prin </a:t>
            </a:r>
            <a:r>
              <a:rPr lang="ro-RO" i="1"/>
              <a:t>R</a:t>
            </a:r>
            <a:r>
              <a:rPr lang="ro-RO" baseline="-25000"/>
              <a:t>1</a:t>
            </a:r>
            <a:r>
              <a:rPr lang="ro-RO"/>
              <a:t> spre sursa negativă de alimentare, </a:t>
            </a:r>
            <a:r>
              <a:rPr lang="ro-RO" i="1"/>
              <a:t>V</a:t>
            </a:r>
            <a:r>
              <a:rPr lang="ro-RO" i="1" baseline="-25000"/>
              <a:t>EE</a:t>
            </a:r>
            <a:r>
              <a:rPr lang="ro-RO"/>
              <a:t>.</a:t>
            </a:r>
          </a:p>
          <a:p>
            <a:r>
              <a:rPr lang="ro-RO"/>
              <a:t>Sursa negativă, </a:t>
            </a:r>
            <a:r>
              <a:rPr lang="ro-RO" i="1"/>
              <a:t>V</a:t>
            </a:r>
            <a:r>
              <a:rPr lang="ro-RO" i="1" baseline="-25000"/>
              <a:t>EE</a:t>
            </a:r>
            <a:r>
              <a:rPr lang="ro-RO"/>
              <a:t> ca și cea pozitivă de altfel, </a:t>
            </a:r>
            <a:r>
              <a:rPr lang="ro-RO" i="1"/>
              <a:t>V</a:t>
            </a:r>
            <a:r>
              <a:rPr lang="ro-RO" i="1" baseline="-25000"/>
              <a:t>CC</a:t>
            </a:r>
            <a:r>
              <a:rPr lang="ro-RO"/>
              <a:t>, trebuie să fie stabilizată ca prin introducerea rezistenței </a:t>
            </a:r>
            <a:r>
              <a:rPr lang="ro-RO" i="1"/>
              <a:t>R</a:t>
            </a:r>
            <a:r>
              <a:rPr lang="ro-RO" baseline="-25000"/>
              <a:t>1</a:t>
            </a:r>
            <a:r>
              <a:rPr lang="ro-RO"/>
              <a:t> să se obțină un curent cu valoarea de 4mA.</a:t>
            </a:r>
          </a:p>
          <a:p>
            <a:endParaRPr lang="ro-RO"/>
          </a:p>
        </p:txBody>
      </p:sp>
      <p:sp>
        <p:nvSpPr>
          <p:cNvPr id="4" name="Date Placeholder 3">
            <a:extLst>
              <a:ext uri="{FF2B5EF4-FFF2-40B4-BE49-F238E27FC236}">
                <a16:creationId xmlns:a16="http://schemas.microsoft.com/office/drawing/2014/main" id="{067411CE-A35F-47CE-B387-79B8021C6FA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ED032F0E-96E2-47C5-9B47-3E934DC2A74D}"/>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ACF7881B-2BEC-4B20-954D-E832A0B940A4}"/>
              </a:ext>
            </a:extLst>
          </p:cNvPr>
          <p:cNvSpPr>
            <a:spLocks noGrp="1"/>
          </p:cNvSpPr>
          <p:nvPr>
            <p:ph type="sldNum" sz="quarter" idx="12"/>
          </p:nvPr>
        </p:nvSpPr>
        <p:spPr/>
        <p:txBody>
          <a:bodyPr/>
          <a:lstStyle/>
          <a:p>
            <a:fld id="{341BC5E4-E883-4E74-BA5B-5BD9D655AE41}" type="slidenum">
              <a:rPr lang="ro-RO" smtClean="0"/>
              <a:t>11</a:t>
            </a:fld>
            <a:endParaRPr lang="ro-RO"/>
          </a:p>
        </p:txBody>
      </p:sp>
      <p:pic>
        <p:nvPicPr>
          <p:cNvPr id="7" name="Picture 6">
            <a:extLst>
              <a:ext uri="{FF2B5EF4-FFF2-40B4-BE49-F238E27FC236}">
                <a16:creationId xmlns:a16="http://schemas.microsoft.com/office/drawing/2014/main" id="{5AB07BF4-08FB-4E73-9450-B4AD87E41E3D}"/>
              </a:ext>
            </a:extLst>
          </p:cNvPr>
          <p:cNvPicPr>
            <a:picLocks noChangeAspect="1"/>
          </p:cNvPicPr>
          <p:nvPr/>
        </p:nvPicPr>
        <p:blipFill rotWithShape="1">
          <a:blip r:embed="rId2">
            <a:extLst>
              <a:ext uri="{28A0092B-C50C-407E-A947-70E740481C1C}">
                <a14:useLocalDpi xmlns:a14="http://schemas.microsoft.com/office/drawing/2010/main" val="0"/>
              </a:ext>
            </a:extLst>
          </a:blip>
          <a:srcRect r="1844" b="3123"/>
          <a:stretch/>
        </p:blipFill>
        <p:spPr bwMode="auto">
          <a:xfrm>
            <a:off x="5483748" y="0"/>
            <a:ext cx="6701624" cy="3041374"/>
          </a:xfrm>
          <a:prstGeom prst="rect">
            <a:avLst/>
          </a:prstGeom>
          <a:noFill/>
          <a:ln>
            <a:noFill/>
          </a:ln>
        </p:spPr>
      </p:pic>
    </p:spTree>
    <p:extLst>
      <p:ext uri="{BB962C8B-B14F-4D97-AF65-F5344CB8AC3E}">
        <p14:creationId xmlns:p14="http://schemas.microsoft.com/office/powerpoint/2010/main" val="1003382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6F06-C076-440B-B018-4621F8B101DA}"/>
              </a:ext>
            </a:extLst>
          </p:cNvPr>
          <p:cNvSpPr>
            <a:spLocks noGrp="1"/>
          </p:cNvSpPr>
          <p:nvPr>
            <p:ph type="title"/>
          </p:nvPr>
        </p:nvSpPr>
        <p:spPr/>
        <p:txBody>
          <a:bodyPr/>
          <a:lstStyle/>
          <a:p>
            <a:r>
              <a:rPr lang="ro-RO"/>
              <a:t>S5</a:t>
            </a:r>
            <a:br>
              <a:rPr lang="ro-RO"/>
            </a:br>
            <a:r>
              <a:rPr lang="ro-RO"/>
              <a:t>P2. Rezolvare</a:t>
            </a:r>
          </a:p>
        </p:txBody>
      </p:sp>
      <p:sp>
        <p:nvSpPr>
          <p:cNvPr id="3" name="Content Placeholder 2">
            <a:extLst>
              <a:ext uri="{FF2B5EF4-FFF2-40B4-BE49-F238E27FC236}">
                <a16:creationId xmlns:a16="http://schemas.microsoft.com/office/drawing/2014/main" id="{018F31E4-21CC-43B4-A4E7-1883BB0D9003}"/>
              </a:ext>
            </a:extLst>
          </p:cNvPr>
          <p:cNvSpPr>
            <a:spLocks noGrp="1"/>
          </p:cNvSpPr>
          <p:nvPr>
            <p:ph idx="1"/>
          </p:nvPr>
        </p:nvSpPr>
        <p:spPr/>
        <p:txBody>
          <a:bodyPr/>
          <a:lstStyle/>
          <a:p>
            <a:r>
              <a:rPr lang="ro-RO"/>
              <a:t>Sensul curentului de intrare, </a:t>
            </a:r>
            <a:br>
              <a:rPr lang="ro-RO"/>
            </a:br>
            <a:r>
              <a:rPr lang="ro-RO" i="1"/>
              <a:t>i</a:t>
            </a:r>
            <a:r>
              <a:rPr lang="ro-RO" i="1" baseline="-25000"/>
              <a:t>I</a:t>
            </a:r>
            <a:r>
              <a:rPr lang="ro-RO"/>
              <a:t> impune pentru </a:t>
            </a:r>
            <a:r>
              <a:rPr lang="ro-RO" i="1"/>
              <a:t>i</a:t>
            </a:r>
            <a:r>
              <a:rPr lang="ro-RO" i="1" baseline="-25000"/>
              <a:t>R</a:t>
            </a:r>
            <a:r>
              <a:rPr lang="ro-RO"/>
              <a:t> un astfel </a:t>
            </a:r>
            <a:br>
              <a:rPr lang="ro-RO"/>
            </a:br>
            <a:r>
              <a:rPr lang="ro-RO"/>
              <a:t>de sens încât totdeauna </a:t>
            </a:r>
            <a:br>
              <a:rPr lang="ro-RO"/>
            </a:br>
            <a:r>
              <a:rPr lang="ro-RO" i="1"/>
              <a:t>v</a:t>
            </a:r>
            <a:r>
              <a:rPr lang="ro-RO" i="1" baseline="-25000"/>
              <a:t>O</a:t>
            </a:r>
            <a:r>
              <a:rPr lang="ro-RO" baseline="-25000"/>
              <a:t>1</a:t>
            </a:r>
            <a:r>
              <a:rPr lang="en-US"/>
              <a:t>&lt;</a:t>
            </a:r>
            <a:r>
              <a:rPr lang="ro-RO"/>
              <a:t>0 (în afară de cazul în care </a:t>
            </a:r>
            <a:r>
              <a:rPr lang="ro-RO" i="1"/>
              <a:t>i</a:t>
            </a:r>
            <a:r>
              <a:rPr lang="ro-RO" i="1" baseline="-25000"/>
              <a:t>R</a:t>
            </a:r>
            <a:r>
              <a:rPr lang="ro-RO"/>
              <a:t>=0).</a:t>
            </a:r>
          </a:p>
          <a:p>
            <a:r>
              <a:rPr lang="ro-RO"/>
              <a:t>Deoarcece </a:t>
            </a:r>
            <a:r>
              <a:rPr lang="ro-RO" i="1"/>
              <a:t>v</a:t>
            </a:r>
            <a:r>
              <a:rPr lang="ro-RO" i="1" baseline="-25000"/>
              <a:t>O</a:t>
            </a:r>
            <a:r>
              <a:rPr lang="ro-RO" baseline="-25000"/>
              <a:t>1</a:t>
            </a:r>
            <a:r>
              <a:rPr lang="ro-RO"/>
              <a:t> este mereu o tensiune negativă, iar variația tensiunii de la ieșirea circuitului trebuie să fie pozitivă conform enunțului problemei, s-a introdus repetorul inversor realizat cu AO2 și două rezistențe, </a:t>
            </a:r>
            <a:r>
              <a:rPr lang="ro-RO" i="1"/>
              <a:t>R</a:t>
            </a:r>
            <a:r>
              <a:rPr lang="ro-RO" baseline="-25000"/>
              <a:t>2</a:t>
            </a:r>
            <a:r>
              <a:rPr lang="ro-RO"/>
              <a:t> și </a:t>
            </a:r>
            <a:r>
              <a:rPr lang="ro-RO" i="1"/>
              <a:t>R</a:t>
            </a:r>
            <a:r>
              <a:rPr lang="ro-RO" baseline="-25000"/>
              <a:t>3</a:t>
            </a:r>
            <a:r>
              <a:rPr lang="ro-RO"/>
              <a:t>, egale între ele și egale cu 10k</a:t>
            </a:r>
            <a:r>
              <a:rPr lang="el-GR"/>
              <a:t>Ω (</a:t>
            </a:r>
            <a:r>
              <a:rPr lang="ro-RO"/>
              <a:t>limita inferioară a domeniului de rezistențe recomandat din circuitele cu AO).</a:t>
            </a:r>
          </a:p>
          <a:p>
            <a:endParaRPr lang="ro-RO"/>
          </a:p>
        </p:txBody>
      </p:sp>
      <p:sp>
        <p:nvSpPr>
          <p:cNvPr id="4" name="Date Placeholder 3">
            <a:extLst>
              <a:ext uri="{FF2B5EF4-FFF2-40B4-BE49-F238E27FC236}">
                <a16:creationId xmlns:a16="http://schemas.microsoft.com/office/drawing/2014/main" id="{067411CE-A35F-47CE-B387-79B8021C6FA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ED032F0E-96E2-47C5-9B47-3E934DC2A74D}"/>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ACF7881B-2BEC-4B20-954D-E832A0B940A4}"/>
              </a:ext>
            </a:extLst>
          </p:cNvPr>
          <p:cNvSpPr>
            <a:spLocks noGrp="1"/>
          </p:cNvSpPr>
          <p:nvPr>
            <p:ph type="sldNum" sz="quarter" idx="12"/>
          </p:nvPr>
        </p:nvSpPr>
        <p:spPr/>
        <p:txBody>
          <a:bodyPr/>
          <a:lstStyle/>
          <a:p>
            <a:fld id="{341BC5E4-E883-4E74-BA5B-5BD9D655AE41}" type="slidenum">
              <a:rPr lang="ro-RO" smtClean="0"/>
              <a:t>12</a:t>
            </a:fld>
            <a:endParaRPr lang="ro-RO"/>
          </a:p>
        </p:txBody>
      </p:sp>
      <p:pic>
        <p:nvPicPr>
          <p:cNvPr id="7" name="Picture 6">
            <a:extLst>
              <a:ext uri="{FF2B5EF4-FFF2-40B4-BE49-F238E27FC236}">
                <a16:creationId xmlns:a16="http://schemas.microsoft.com/office/drawing/2014/main" id="{5AB07BF4-08FB-4E73-9450-B4AD87E41E3D}"/>
              </a:ext>
            </a:extLst>
          </p:cNvPr>
          <p:cNvPicPr>
            <a:picLocks noChangeAspect="1"/>
          </p:cNvPicPr>
          <p:nvPr/>
        </p:nvPicPr>
        <p:blipFill rotWithShape="1">
          <a:blip r:embed="rId2">
            <a:extLst>
              <a:ext uri="{28A0092B-C50C-407E-A947-70E740481C1C}">
                <a14:useLocalDpi xmlns:a14="http://schemas.microsoft.com/office/drawing/2010/main" val="0"/>
              </a:ext>
            </a:extLst>
          </a:blip>
          <a:srcRect r="1844" b="3123"/>
          <a:stretch/>
        </p:blipFill>
        <p:spPr bwMode="auto">
          <a:xfrm>
            <a:off x="5483748" y="0"/>
            <a:ext cx="6701624" cy="3041374"/>
          </a:xfrm>
          <a:prstGeom prst="rect">
            <a:avLst/>
          </a:prstGeom>
          <a:noFill/>
          <a:ln>
            <a:noFill/>
          </a:ln>
        </p:spPr>
      </p:pic>
    </p:spTree>
    <p:extLst>
      <p:ext uri="{BB962C8B-B14F-4D97-AF65-F5344CB8AC3E}">
        <p14:creationId xmlns:p14="http://schemas.microsoft.com/office/powerpoint/2010/main" val="1210050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6F06-C076-440B-B018-4621F8B101DA}"/>
              </a:ext>
            </a:extLst>
          </p:cNvPr>
          <p:cNvSpPr>
            <a:spLocks noGrp="1"/>
          </p:cNvSpPr>
          <p:nvPr>
            <p:ph type="title"/>
          </p:nvPr>
        </p:nvSpPr>
        <p:spPr/>
        <p:txBody>
          <a:bodyPr/>
          <a:lstStyle/>
          <a:p>
            <a:r>
              <a:rPr lang="ro-RO"/>
              <a:t>S5</a:t>
            </a:r>
            <a:br>
              <a:rPr lang="ro-RO"/>
            </a:br>
            <a:r>
              <a:rPr lang="ro-RO"/>
              <a:t>P2. Rezolvare</a:t>
            </a:r>
          </a:p>
        </p:txBody>
      </p:sp>
      <p:sp>
        <p:nvSpPr>
          <p:cNvPr id="3" name="Content Placeholder 2">
            <a:extLst>
              <a:ext uri="{FF2B5EF4-FFF2-40B4-BE49-F238E27FC236}">
                <a16:creationId xmlns:a16="http://schemas.microsoft.com/office/drawing/2014/main" id="{018F31E4-21CC-43B4-A4E7-1883BB0D9003}"/>
              </a:ext>
            </a:extLst>
          </p:cNvPr>
          <p:cNvSpPr>
            <a:spLocks noGrp="1"/>
          </p:cNvSpPr>
          <p:nvPr>
            <p:ph idx="1"/>
          </p:nvPr>
        </p:nvSpPr>
        <p:spPr/>
        <p:txBody>
          <a:bodyPr/>
          <a:lstStyle/>
          <a:p>
            <a:r>
              <a:rPr lang="ro-RO"/>
              <a:t>T I K aplicată în nodul </a:t>
            </a:r>
            <a:br>
              <a:rPr lang="ro-RO"/>
            </a:br>
            <a:r>
              <a:rPr lang="ro-RO"/>
              <a:t>corespunzător intrării </a:t>
            </a:r>
            <a:br>
              <a:rPr lang="ro-RO"/>
            </a:br>
            <a:r>
              <a:rPr lang="ro-RO"/>
              <a:t>inversoare se scrie</a:t>
            </a:r>
          </a:p>
        </p:txBody>
      </p:sp>
      <p:sp>
        <p:nvSpPr>
          <p:cNvPr id="4" name="Date Placeholder 3">
            <a:extLst>
              <a:ext uri="{FF2B5EF4-FFF2-40B4-BE49-F238E27FC236}">
                <a16:creationId xmlns:a16="http://schemas.microsoft.com/office/drawing/2014/main" id="{067411CE-A35F-47CE-B387-79B8021C6FA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ED032F0E-96E2-47C5-9B47-3E934DC2A74D}"/>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ACF7881B-2BEC-4B20-954D-E832A0B940A4}"/>
              </a:ext>
            </a:extLst>
          </p:cNvPr>
          <p:cNvSpPr>
            <a:spLocks noGrp="1"/>
          </p:cNvSpPr>
          <p:nvPr>
            <p:ph type="sldNum" sz="quarter" idx="12"/>
          </p:nvPr>
        </p:nvSpPr>
        <p:spPr/>
        <p:txBody>
          <a:bodyPr/>
          <a:lstStyle/>
          <a:p>
            <a:fld id="{341BC5E4-E883-4E74-BA5B-5BD9D655AE41}" type="slidenum">
              <a:rPr lang="ro-RO" smtClean="0"/>
              <a:t>13</a:t>
            </a:fld>
            <a:endParaRPr lang="ro-RO"/>
          </a:p>
        </p:txBody>
      </p:sp>
      <p:pic>
        <p:nvPicPr>
          <p:cNvPr id="7" name="Picture 6">
            <a:extLst>
              <a:ext uri="{FF2B5EF4-FFF2-40B4-BE49-F238E27FC236}">
                <a16:creationId xmlns:a16="http://schemas.microsoft.com/office/drawing/2014/main" id="{5AB07BF4-08FB-4E73-9450-B4AD87E41E3D}"/>
              </a:ext>
            </a:extLst>
          </p:cNvPr>
          <p:cNvPicPr>
            <a:picLocks noChangeAspect="1"/>
          </p:cNvPicPr>
          <p:nvPr/>
        </p:nvPicPr>
        <p:blipFill rotWithShape="1">
          <a:blip r:embed="rId2">
            <a:extLst>
              <a:ext uri="{28A0092B-C50C-407E-A947-70E740481C1C}">
                <a14:useLocalDpi xmlns:a14="http://schemas.microsoft.com/office/drawing/2010/main" val="0"/>
              </a:ext>
            </a:extLst>
          </a:blip>
          <a:srcRect r="1844" b="3123"/>
          <a:stretch/>
        </p:blipFill>
        <p:spPr bwMode="auto">
          <a:xfrm>
            <a:off x="5483748" y="0"/>
            <a:ext cx="6701624" cy="3041374"/>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90250DC-3B0D-4624-B5CE-085849D04C0F}"/>
                  </a:ext>
                </a:extLst>
              </p:cNvPr>
              <p:cNvSpPr txBox="1"/>
              <p:nvPr/>
            </p:nvSpPr>
            <p:spPr>
              <a:xfrm>
                <a:off x="1071716" y="3357253"/>
                <a:ext cx="3854245" cy="49340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oMath>
                  </m:oMathPara>
                </a14:m>
                <a:endParaRPr lang="ro-RO"/>
              </a:p>
            </p:txBody>
          </p:sp>
        </mc:Choice>
        <mc:Fallback xmlns="">
          <p:sp>
            <p:nvSpPr>
              <p:cNvPr id="9" name="TextBox 8">
                <a:extLst>
                  <a:ext uri="{FF2B5EF4-FFF2-40B4-BE49-F238E27FC236}">
                    <a16:creationId xmlns:a16="http://schemas.microsoft.com/office/drawing/2014/main" id="{B90250DC-3B0D-4624-B5CE-085849D04C0F}"/>
                  </a:ext>
                </a:extLst>
              </p:cNvPr>
              <p:cNvSpPr txBox="1">
                <a:spLocks noRot="1" noChangeAspect="1" noMove="1" noResize="1" noEditPoints="1" noAdjustHandles="1" noChangeArrowheads="1" noChangeShapeType="1" noTextEdit="1"/>
              </p:cNvSpPr>
              <p:nvPr/>
            </p:nvSpPr>
            <p:spPr>
              <a:xfrm>
                <a:off x="1071716" y="3357253"/>
                <a:ext cx="3854245" cy="493405"/>
              </a:xfrm>
              <a:prstGeom prst="rect">
                <a:avLst/>
              </a:prstGeom>
              <a:blipFill>
                <a:blip r:embed="rId3"/>
                <a:stretch>
                  <a:fillRect l="-47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93630F8-2727-4B86-8567-2BB99DEFCAAD}"/>
                  </a:ext>
                </a:extLst>
              </p:cNvPr>
              <p:cNvSpPr txBox="1"/>
              <p:nvPr/>
            </p:nvSpPr>
            <p:spPr>
              <a:xfrm>
                <a:off x="1071716" y="4289440"/>
                <a:ext cx="9812594" cy="92217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1</m:t>
                          </m:r>
                        </m:sub>
                      </m:sSub>
                      <m:r>
                        <a:rPr lang="ro-RO" sz="2400" i="0">
                          <a:latin typeface="Cambria Math" panose="02040503050406030204" pitchFamily="18" charset="0"/>
                        </a:rPr>
                        <m:t>=−</m:t>
                      </m:r>
                      <m:r>
                        <a:rPr lang="ro-RO" sz="2400" i="1">
                          <a:latin typeface="Cambria Math" panose="02040503050406030204" pitchFamily="18" charset="0"/>
                        </a:rPr>
                        <m:t>𝑅</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𝑅</m:t>
                          </m:r>
                        </m:sub>
                      </m:sSub>
                      <m:r>
                        <a:rPr lang="ro-RO" sz="2400" i="0">
                          <a:latin typeface="Cambria Math" panose="02040503050406030204" pitchFamily="18" charset="0"/>
                        </a:rPr>
                        <m:t>=−</m:t>
                      </m:r>
                      <m:r>
                        <a:rPr lang="ro-RO" sz="2400" i="1">
                          <a:latin typeface="Cambria Math" panose="02040503050406030204" pitchFamily="18" charset="0"/>
                        </a:rPr>
                        <m:t>𝑅</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e>
                      </m:d>
                      <m:r>
                        <a:rPr lang="ro-RO" sz="2400" i="0">
                          <a:latin typeface="Cambria Math" panose="02040503050406030204" pitchFamily="18" charset="0"/>
                        </a:rPr>
                        <m:t>=−</m:t>
                      </m:r>
                      <m:r>
                        <a:rPr lang="ro-RO" sz="2400" i="1">
                          <a:latin typeface="Cambria Math" panose="02040503050406030204" pitchFamily="18" charset="0"/>
                        </a:rPr>
                        <m:t>𝑅</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r>
                        <a:rPr lang="ro-RO" sz="2400" i="0">
                          <a:latin typeface="Cambria Math" panose="02040503050406030204" pitchFamily="18" charset="0"/>
                        </a:rPr>
                        <m:t>=−</m:t>
                      </m:r>
                      <m:r>
                        <a:rPr lang="ro-RO" sz="2400" i="1">
                          <a:latin typeface="Cambria Math" panose="02040503050406030204" pitchFamily="18" charset="0"/>
                        </a:rPr>
                        <m:t>𝑅</m:t>
                      </m:r>
                      <m:d>
                        <m:dPr>
                          <m:begChr m:val="["/>
                          <m:endChr m:val="]"/>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−10</m:t>
                                  </m:r>
                                  <m:r>
                                    <a:rPr lang="ro-RO" sz="2400" i="1">
                                      <a:latin typeface="Cambria Math" panose="02040503050406030204" pitchFamily="18" charset="0"/>
                                    </a:rPr>
                                    <m:t>𝑉</m:t>
                                  </m:r>
                                </m:e>
                              </m:d>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oMath>
                  </m:oMathPara>
                </a14:m>
                <a:endParaRPr lang="ro-RO"/>
              </a:p>
            </p:txBody>
          </p:sp>
        </mc:Choice>
        <mc:Fallback xmlns="">
          <p:sp>
            <p:nvSpPr>
              <p:cNvPr id="11" name="TextBox 10">
                <a:extLst>
                  <a:ext uri="{FF2B5EF4-FFF2-40B4-BE49-F238E27FC236}">
                    <a16:creationId xmlns:a16="http://schemas.microsoft.com/office/drawing/2014/main" id="{D93630F8-2727-4B86-8567-2BB99DEFCAAD}"/>
                  </a:ext>
                </a:extLst>
              </p:cNvPr>
              <p:cNvSpPr txBox="1">
                <a:spLocks noRot="1" noChangeAspect="1" noMove="1" noResize="1" noEditPoints="1" noAdjustHandles="1" noChangeArrowheads="1" noChangeShapeType="1" noTextEdit="1"/>
              </p:cNvSpPr>
              <p:nvPr/>
            </p:nvSpPr>
            <p:spPr>
              <a:xfrm>
                <a:off x="1071716" y="4289440"/>
                <a:ext cx="9812594" cy="922176"/>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992972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6F06-C076-440B-B018-4621F8B101DA}"/>
              </a:ext>
            </a:extLst>
          </p:cNvPr>
          <p:cNvSpPr>
            <a:spLocks noGrp="1"/>
          </p:cNvSpPr>
          <p:nvPr>
            <p:ph type="title"/>
          </p:nvPr>
        </p:nvSpPr>
        <p:spPr/>
        <p:txBody>
          <a:bodyPr/>
          <a:lstStyle/>
          <a:p>
            <a:r>
              <a:rPr lang="ro-RO"/>
              <a:t>S5</a:t>
            </a:r>
            <a:br>
              <a:rPr lang="ro-RO"/>
            </a:br>
            <a:r>
              <a:rPr lang="ro-RO"/>
              <a:t>P2. Rezolvare</a:t>
            </a:r>
          </a:p>
        </p:txBody>
      </p:sp>
      <p:sp>
        <p:nvSpPr>
          <p:cNvPr id="3" name="Content Placeholder 2">
            <a:extLst>
              <a:ext uri="{FF2B5EF4-FFF2-40B4-BE49-F238E27FC236}">
                <a16:creationId xmlns:a16="http://schemas.microsoft.com/office/drawing/2014/main" id="{018F31E4-21CC-43B4-A4E7-1883BB0D9003}"/>
              </a:ext>
            </a:extLst>
          </p:cNvPr>
          <p:cNvSpPr>
            <a:spLocks noGrp="1"/>
          </p:cNvSpPr>
          <p:nvPr>
            <p:ph idx="1"/>
          </p:nvPr>
        </p:nvSpPr>
        <p:spPr/>
        <p:txBody>
          <a:bodyPr/>
          <a:lstStyle/>
          <a:p>
            <a:r>
              <a:rPr lang="it-IT"/>
              <a:t>pentru </a:t>
            </a:r>
            <a:r>
              <a:rPr lang="it-IT" i="1"/>
              <a:t>i</a:t>
            </a:r>
            <a:r>
              <a:rPr lang="it-IT" i="1" baseline="-25000"/>
              <a:t>I</a:t>
            </a:r>
            <a:r>
              <a:rPr lang="it-IT"/>
              <a:t>=4mA, </a:t>
            </a:r>
            <a:r>
              <a:rPr lang="it-IT" i="1"/>
              <a:t>v</a:t>
            </a:r>
            <a:r>
              <a:rPr lang="it-IT" i="1" baseline="-25000"/>
              <a:t>O</a:t>
            </a:r>
            <a:r>
              <a:rPr lang="it-IT" baseline="-25000"/>
              <a:t>1</a:t>
            </a:r>
            <a:r>
              <a:rPr lang="it-IT"/>
              <a:t>=0 și rezultă</a:t>
            </a:r>
            <a:endParaRPr lang="ro-RO"/>
          </a:p>
          <a:p>
            <a:endParaRPr lang="ro-RO"/>
          </a:p>
          <a:p>
            <a:endParaRPr lang="ro-RO"/>
          </a:p>
          <a:p>
            <a:r>
              <a:rPr lang="en-US">
                <a:effectLst/>
                <a:ea typeface="Calibri" panose="020F0502020204030204" pitchFamily="34" charset="0"/>
              </a:rPr>
              <a:t>pentru </a:t>
            </a:r>
            <a:r>
              <a:rPr lang="en-US" i="1">
                <a:effectLst/>
                <a:ea typeface="Calibri" panose="020F0502020204030204" pitchFamily="34" charset="0"/>
              </a:rPr>
              <a:t>i</a:t>
            </a:r>
            <a:r>
              <a:rPr lang="en-US" i="1" baseline="-25000">
                <a:effectLst/>
                <a:ea typeface="Calibri" panose="020F0502020204030204" pitchFamily="34" charset="0"/>
              </a:rPr>
              <a:t>I</a:t>
            </a:r>
            <a:r>
              <a:rPr lang="en-US">
                <a:effectLst/>
                <a:ea typeface="Calibri" panose="020F0502020204030204" pitchFamily="34" charset="0"/>
              </a:rPr>
              <a:t>=20mA, </a:t>
            </a:r>
            <a:r>
              <a:rPr lang="en-US" i="1">
                <a:effectLst/>
                <a:ea typeface="Calibri" panose="020F0502020204030204" pitchFamily="34" charset="0"/>
              </a:rPr>
              <a:t>v</a:t>
            </a:r>
            <a:r>
              <a:rPr lang="en-US" i="1" baseline="-25000">
                <a:effectLst/>
                <a:ea typeface="Calibri" panose="020F0502020204030204" pitchFamily="34" charset="0"/>
              </a:rPr>
              <a:t>O</a:t>
            </a:r>
            <a:r>
              <a:rPr lang="en-US" baseline="-25000">
                <a:effectLst/>
                <a:ea typeface="Calibri" panose="020F0502020204030204" pitchFamily="34" charset="0"/>
              </a:rPr>
              <a:t>1</a:t>
            </a:r>
            <a:r>
              <a:rPr lang="en-US">
                <a:effectLst/>
                <a:ea typeface="Calibri" panose="020F0502020204030204" pitchFamily="34" charset="0"/>
              </a:rPr>
              <a:t>=-8V și rezultă</a:t>
            </a:r>
            <a:endParaRPr lang="ro-RO">
              <a:effectLst/>
              <a:ea typeface="Calibri" panose="020F0502020204030204" pitchFamily="34" charset="0"/>
            </a:endParaRPr>
          </a:p>
          <a:p>
            <a:endParaRPr lang="ro-RO"/>
          </a:p>
          <a:p>
            <a:endParaRPr lang="ro-RO"/>
          </a:p>
          <a:p>
            <a:r>
              <a:rPr lang="en-US">
                <a:effectLst/>
                <a:ea typeface="Calibri" panose="020F0502020204030204" pitchFamily="34" charset="0"/>
              </a:rPr>
              <a:t>Relația tensiunii de ieșire, </a:t>
            </a:r>
            <a:r>
              <a:rPr lang="en-US" i="1">
                <a:effectLst/>
                <a:ea typeface="Calibri" panose="020F0502020204030204" pitchFamily="34" charset="0"/>
              </a:rPr>
              <a:t>v</a:t>
            </a:r>
            <a:r>
              <a:rPr lang="en-US" i="1" baseline="-25000">
                <a:effectLst/>
                <a:ea typeface="Calibri" panose="020F0502020204030204" pitchFamily="34" charset="0"/>
              </a:rPr>
              <a:t>O</a:t>
            </a:r>
            <a:r>
              <a:rPr lang="en-US">
                <a:effectLst/>
                <a:ea typeface="Calibri" panose="020F0502020204030204" pitchFamily="34" charset="0"/>
              </a:rPr>
              <a:t> este</a:t>
            </a:r>
            <a:endParaRPr lang="ro-RO"/>
          </a:p>
        </p:txBody>
      </p:sp>
      <p:sp>
        <p:nvSpPr>
          <p:cNvPr id="4" name="Date Placeholder 3">
            <a:extLst>
              <a:ext uri="{FF2B5EF4-FFF2-40B4-BE49-F238E27FC236}">
                <a16:creationId xmlns:a16="http://schemas.microsoft.com/office/drawing/2014/main" id="{067411CE-A35F-47CE-B387-79B8021C6FA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ED032F0E-96E2-47C5-9B47-3E934DC2A74D}"/>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ACF7881B-2BEC-4B20-954D-E832A0B940A4}"/>
              </a:ext>
            </a:extLst>
          </p:cNvPr>
          <p:cNvSpPr>
            <a:spLocks noGrp="1"/>
          </p:cNvSpPr>
          <p:nvPr>
            <p:ph type="sldNum" sz="quarter" idx="12"/>
          </p:nvPr>
        </p:nvSpPr>
        <p:spPr/>
        <p:txBody>
          <a:bodyPr/>
          <a:lstStyle/>
          <a:p>
            <a:fld id="{341BC5E4-E883-4E74-BA5B-5BD9D655AE41}" type="slidenum">
              <a:rPr lang="ro-RO" smtClean="0"/>
              <a:t>14</a:t>
            </a:fld>
            <a:endParaRPr lang="ro-RO"/>
          </a:p>
        </p:txBody>
      </p:sp>
      <p:pic>
        <p:nvPicPr>
          <p:cNvPr id="7" name="Picture 6">
            <a:extLst>
              <a:ext uri="{FF2B5EF4-FFF2-40B4-BE49-F238E27FC236}">
                <a16:creationId xmlns:a16="http://schemas.microsoft.com/office/drawing/2014/main" id="{5AB07BF4-08FB-4E73-9450-B4AD87E41E3D}"/>
              </a:ext>
            </a:extLst>
          </p:cNvPr>
          <p:cNvPicPr>
            <a:picLocks noChangeAspect="1"/>
          </p:cNvPicPr>
          <p:nvPr/>
        </p:nvPicPr>
        <p:blipFill rotWithShape="1">
          <a:blip r:embed="rId2">
            <a:extLst>
              <a:ext uri="{28A0092B-C50C-407E-A947-70E740481C1C}">
                <a14:useLocalDpi xmlns:a14="http://schemas.microsoft.com/office/drawing/2010/main" val="0"/>
              </a:ext>
            </a:extLst>
          </a:blip>
          <a:srcRect r="1844" b="3123"/>
          <a:stretch/>
        </p:blipFill>
        <p:spPr bwMode="auto">
          <a:xfrm>
            <a:off x="5483748" y="0"/>
            <a:ext cx="6701624" cy="3041374"/>
          </a:xfrm>
          <a:prstGeom prst="rect">
            <a:avLst/>
          </a:prstGeom>
          <a:noFill/>
          <a:ln>
            <a:noFill/>
          </a:ln>
        </p:spPr>
      </p:pic>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11A05F94-5450-46B0-93D4-375FE497D041}"/>
                  </a:ext>
                </a:extLst>
              </p:cNvPr>
              <p:cNvSpPr txBox="1"/>
              <p:nvPr/>
            </p:nvSpPr>
            <p:spPr>
              <a:xfrm>
                <a:off x="7366625" y="2936950"/>
                <a:ext cx="4717220" cy="708720"/>
              </a:xfrm>
              <a:prstGeom prst="rect">
                <a:avLst/>
              </a:prstGeom>
              <a:noFill/>
              <a:ln w="25400">
                <a:solidFill>
                  <a:srgbClr val="0070C0"/>
                </a:solidFill>
              </a:ln>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r>
                            <a:rPr lang="ro-RO" i="0">
                              <a:latin typeface="Cambria Math" panose="02040503050406030204" pitchFamily="18" charset="0"/>
                            </a:rPr>
                            <m:t>1</m:t>
                          </m:r>
                        </m:sub>
                      </m:sSub>
                      <m:r>
                        <a:rPr lang="ro-RO" i="0">
                          <a:latin typeface="Cambria Math" panose="02040503050406030204" pitchFamily="18" charset="0"/>
                        </a:rPr>
                        <m:t>=−</m:t>
                      </m:r>
                      <m:r>
                        <a:rPr lang="ro-RO" i="1">
                          <a:latin typeface="Cambria Math" panose="02040503050406030204" pitchFamily="18" charset="0"/>
                        </a:rPr>
                        <m:t>𝑅</m:t>
                      </m:r>
                      <m:d>
                        <m:dPr>
                          <m:begChr m:val="["/>
                          <m:endChr m:val="]"/>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𝐼</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r>
                                <a:rPr lang="ro-RO" i="0">
                                  <a:latin typeface="Cambria Math" panose="02040503050406030204" pitchFamily="18" charset="0"/>
                                </a:rPr>
                                <m:t>0−</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−10</m:t>
                                  </m:r>
                                  <m:r>
                                    <a:rPr lang="ro-RO" i="1">
                                      <a:latin typeface="Cambria Math" panose="02040503050406030204" pitchFamily="18" charset="0"/>
                                    </a:rPr>
                                    <m:t>𝑉</m:t>
                                  </m:r>
                                </m:e>
                              </m:d>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e>
                      </m:d>
                      <m:r>
                        <a:rPr lang="ro-RO" b="0" i="1" smtClean="0">
                          <a:latin typeface="Cambria Math" panose="02040503050406030204" pitchFamily="18" charset="0"/>
                        </a:rPr>
                        <m:t>=</m:t>
                      </m:r>
                      <m:r>
                        <a:rPr lang="ro-RO">
                          <a:latin typeface="Cambria Math" panose="02040503050406030204" pitchFamily="18" charset="0"/>
                        </a:rPr>
                        <m:t>−</m:t>
                      </m:r>
                      <m:r>
                        <a:rPr lang="ro-RO" i="1">
                          <a:latin typeface="Cambria Math" panose="02040503050406030204" pitchFamily="18" charset="0"/>
                        </a:rPr>
                        <m:t>𝑅</m:t>
                      </m:r>
                      <m:d>
                        <m:dPr>
                          <m:ctrlPr>
                            <a:rPr lang="ro-RO" i="1" smtClean="0">
                              <a:latin typeface="Cambria Math" panose="02040503050406030204" pitchFamily="18" charset="0"/>
                            </a:rPr>
                          </m:ctrlPr>
                        </m:dPr>
                        <m:e>
                          <m:sSub>
                            <m:sSubPr>
                              <m:ctrlPr>
                                <a:rPr lang="ro-RO"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𝐼</m:t>
                              </m:r>
                            </m:sub>
                          </m:sSub>
                          <m:r>
                            <a:rPr lang="ro-RO" b="0" i="1" smtClean="0">
                              <a:latin typeface="Cambria Math" panose="02040503050406030204" pitchFamily="18" charset="0"/>
                            </a:rPr>
                            <m:t>−</m:t>
                          </m:r>
                          <m:f>
                            <m:fPr>
                              <m:ctrlPr>
                                <a:rPr lang="ro-RO" b="0" i="1" smtClean="0">
                                  <a:latin typeface="Cambria Math" panose="02040503050406030204" pitchFamily="18" charset="0"/>
                                </a:rPr>
                              </m:ctrlPr>
                            </m:fPr>
                            <m:num>
                              <m:r>
                                <a:rPr lang="ro-RO" b="0" i="1" smtClean="0">
                                  <a:latin typeface="Cambria Math" panose="02040503050406030204" pitchFamily="18" charset="0"/>
                                </a:rPr>
                                <m:t>10</m:t>
                              </m:r>
                              <m:r>
                                <a:rPr lang="ro-RO" b="0" i="1" smtClean="0">
                                  <a:latin typeface="Cambria Math" panose="02040503050406030204" pitchFamily="18" charset="0"/>
                                </a:rPr>
                                <m:t>𝑉</m:t>
                              </m:r>
                            </m:num>
                            <m:den>
                              <m:sSub>
                                <m:sSubPr>
                                  <m:ctrlPr>
                                    <a:rPr lang="ro-RO" b="0" i="1" smtClean="0">
                                      <a:latin typeface="Cambria Math" panose="02040503050406030204" pitchFamily="18" charset="0"/>
                                    </a:rPr>
                                  </m:ctrlPr>
                                </m:sSubPr>
                                <m:e>
                                  <m:r>
                                    <a:rPr lang="ro-RO" b="0" i="1" smtClean="0">
                                      <a:latin typeface="Cambria Math" panose="02040503050406030204" pitchFamily="18" charset="0"/>
                                    </a:rPr>
                                    <m:t>𝑅</m:t>
                                  </m:r>
                                </m:e>
                                <m:sub>
                                  <m:r>
                                    <a:rPr lang="ro-RO" b="0" i="1" smtClean="0">
                                      <a:latin typeface="Cambria Math" panose="02040503050406030204" pitchFamily="18" charset="0"/>
                                    </a:rPr>
                                    <m:t>1</m:t>
                                  </m:r>
                                </m:sub>
                              </m:sSub>
                            </m:den>
                          </m:f>
                        </m:e>
                      </m:d>
                    </m:oMath>
                  </m:oMathPara>
                </a14:m>
                <a:endParaRPr lang="ro-RO"/>
              </a:p>
            </p:txBody>
          </p:sp>
        </mc:Choice>
        <mc:Fallback>
          <p:sp>
            <p:nvSpPr>
              <p:cNvPr id="10" name="TextBox 9">
                <a:extLst>
                  <a:ext uri="{FF2B5EF4-FFF2-40B4-BE49-F238E27FC236}">
                    <a16:creationId xmlns:a16="http://schemas.microsoft.com/office/drawing/2014/main" id="{11A05F94-5450-46B0-93D4-375FE497D041}"/>
                  </a:ext>
                </a:extLst>
              </p:cNvPr>
              <p:cNvSpPr txBox="1">
                <a:spLocks noRot="1" noChangeAspect="1" noMove="1" noResize="1" noEditPoints="1" noAdjustHandles="1" noChangeArrowheads="1" noChangeShapeType="1" noTextEdit="1"/>
              </p:cNvSpPr>
              <p:nvPr/>
            </p:nvSpPr>
            <p:spPr>
              <a:xfrm>
                <a:off x="7366625" y="2936950"/>
                <a:ext cx="4717220" cy="708720"/>
              </a:xfrm>
              <a:prstGeom prst="rect">
                <a:avLst/>
              </a:prstGeom>
              <a:blipFill>
                <a:blip r:embed="rId3"/>
                <a:stretch>
                  <a:fillRect/>
                </a:stretch>
              </a:blipFill>
              <a:ln w="25400">
                <a:solidFill>
                  <a:srgbClr val="0070C0"/>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FCD6E942-D353-4D50-B3CC-A24649DB8E15}"/>
                  </a:ext>
                </a:extLst>
              </p:cNvPr>
              <p:cNvSpPr txBox="1"/>
              <p:nvPr/>
            </p:nvSpPr>
            <p:spPr>
              <a:xfrm>
                <a:off x="1071824" y="2387315"/>
                <a:ext cx="5299587" cy="84664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0</m:t>
                      </m:r>
                      <m:r>
                        <a:rPr lang="ro-RO" sz="2400" i="0">
                          <a:latin typeface="Cambria Math" panose="02040503050406030204" pitchFamily="18" charset="0"/>
                        </a:rPr>
                        <m:t>=4</m:t>
                      </m:r>
                      <m:r>
                        <a:rPr lang="ro-RO" sz="2400" i="1">
                          <a:latin typeface="Cambria Math" panose="02040503050406030204" pitchFamily="18" charset="0"/>
                        </a:rPr>
                        <m:t>𝑚𝐴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r>
                            <a:rPr lang="ro-RO" sz="2400" i="0">
                              <a:latin typeface="Cambria Math" panose="02040503050406030204" pitchFamily="18" charset="0"/>
                            </a:rPr>
                            <m:t>4</m:t>
                          </m:r>
                          <m:r>
                            <a:rPr lang="ro-RO" sz="2400" i="1">
                              <a:latin typeface="Cambria Math" panose="02040503050406030204" pitchFamily="18" charset="0"/>
                            </a:rPr>
                            <m:t>𝑚𝐴</m:t>
                          </m:r>
                        </m:den>
                      </m:f>
                      <m:r>
                        <a:rPr lang="ro-RO" sz="2400" i="0">
                          <a:latin typeface="Cambria Math" panose="02040503050406030204" pitchFamily="18" charset="0"/>
                        </a:rPr>
                        <m:t>=2,5</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a:p>
            </p:txBody>
          </p:sp>
        </mc:Choice>
        <mc:Fallback xmlns="">
          <p:sp>
            <p:nvSpPr>
              <p:cNvPr id="12" name="TextBox 11">
                <a:extLst>
                  <a:ext uri="{FF2B5EF4-FFF2-40B4-BE49-F238E27FC236}">
                    <a16:creationId xmlns:a16="http://schemas.microsoft.com/office/drawing/2014/main" id="{FCD6E942-D353-4D50-B3CC-A24649DB8E15}"/>
                  </a:ext>
                </a:extLst>
              </p:cNvPr>
              <p:cNvSpPr txBox="1">
                <a:spLocks noRot="1" noChangeAspect="1" noMove="1" noResize="1" noEditPoints="1" noAdjustHandles="1" noChangeArrowheads="1" noChangeShapeType="1" noTextEdit="1"/>
              </p:cNvSpPr>
              <p:nvPr/>
            </p:nvSpPr>
            <p:spPr>
              <a:xfrm>
                <a:off x="1071824" y="2387315"/>
                <a:ext cx="5299587" cy="846642"/>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8FCA2AE4-ECB8-4E41-892E-A096941FF580}"/>
                  </a:ext>
                </a:extLst>
              </p:cNvPr>
              <p:cNvSpPr txBox="1"/>
              <p:nvPr/>
            </p:nvSpPr>
            <p:spPr>
              <a:xfrm>
                <a:off x="1071824" y="3900899"/>
                <a:ext cx="9414842" cy="92217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m:t>
                      </m:r>
                      <m:r>
                        <a:rPr lang="ro-RO" sz="2400" i="0">
                          <a:latin typeface="Cambria Math" panose="02040503050406030204" pitchFamily="18" charset="0"/>
                        </a:rPr>
                        <m:t>8=−</m:t>
                      </m:r>
                      <m:r>
                        <a:rPr lang="ro-RO" sz="2400" i="1">
                          <a:latin typeface="Cambria Math" panose="02040503050406030204" pitchFamily="18" charset="0"/>
                        </a:rPr>
                        <m:t>𝑅</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20</m:t>
                          </m:r>
                          <m:r>
                            <a:rPr lang="ro-RO" sz="2400" i="1">
                              <a:latin typeface="Cambria Math" panose="02040503050406030204" pitchFamily="18" charset="0"/>
                            </a:rPr>
                            <m:t>𝑚𝐴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r>
                        <a:rPr lang="ro-RO" sz="2400" i="0">
                          <a:latin typeface="Cambria Math" panose="02040503050406030204" pitchFamily="18" charset="0"/>
                        </a:rPr>
                        <m:t>=−</m:t>
                      </m:r>
                      <m:r>
                        <a:rPr lang="ro-RO" sz="2400" i="1">
                          <a:latin typeface="Cambria Math" panose="02040503050406030204" pitchFamily="18" charset="0"/>
                        </a:rPr>
                        <m:t>𝑅</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20</m:t>
                          </m:r>
                          <m:r>
                            <a:rPr lang="ro-RO" sz="2400" i="1">
                              <a:latin typeface="Cambria Math" panose="02040503050406030204" pitchFamily="18" charset="0"/>
                            </a:rPr>
                            <m:t>𝑚𝐴</m:t>
                          </m:r>
                          <m:r>
                            <a:rPr lang="ro-RO" sz="2400" i="0">
                              <a:latin typeface="Cambria Math" panose="02040503050406030204" pitchFamily="18" charset="0"/>
                            </a:rPr>
                            <m:t>−4</m:t>
                          </m:r>
                          <m:r>
                            <a:rPr lang="ro-RO" sz="2400" i="1">
                              <a:latin typeface="Cambria Math" panose="02040503050406030204" pitchFamily="18" charset="0"/>
                            </a:rPr>
                            <m:t>𝑚𝐴</m:t>
                          </m:r>
                        </m:e>
                      </m:d>
                      <m:r>
                        <a:rPr lang="ro-RO" sz="2400" i="0">
                          <a:latin typeface="Cambria Math" panose="02040503050406030204" pitchFamily="18" charset="0"/>
                        </a:rPr>
                        <m:t>⇒</m:t>
                      </m:r>
                      <m:r>
                        <a:rPr lang="ro-RO" sz="2400" i="1">
                          <a:latin typeface="Cambria Math" panose="02040503050406030204" pitchFamily="18" charset="0"/>
                        </a:rPr>
                        <m:t>𝑅</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8</m:t>
                          </m:r>
                          <m:r>
                            <a:rPr lang="ro-RO" sz="2400" i="1">
                              <a:latin typeface="Cambria Math" panose="02040503050406030204" pitchFamily="18" charset="0"/>
                            </a:rPr>
                            <m:t>𝑉</m:t>
                          </m:r>
                        </m:num>
                        <m:den>
                          <m:r>
                            <a:rPr lang="ro-RO" sz="2400" i="0">
                              <a:latin typeface="Cambria Math" panose="02040503050406030204" pitchFamily="18" charset="0"/>
                            </a:rPr>
                            <m:t>16</m:t>
                          </m:r>
                          <m:r>
                            <a:rPr lang="ro-RO" sz="2400" i="1">
                              <a:latin typeface="Cambria Math" panose="02040503050406030204" pitchFamily="18" charset="0"/>
                            </a:rPr>
                            <m:t>𝑚𝐴</m:t>
                          </m:r>
                        </m:den>
                      </m:f>
                      <m:r>
                        <a:rPr lang="ro-RO" sz="2400" i="0">
                          <a:latin typeface="Cambria Math" panose="02040503050406030204" pitchFamily="18" charset="0"/>
                        </a:rPr>
                        <m:t>=0,5</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a:p>
            </p:txBody>
          </p:sp>
        </mc:Choice>
        <mc:Fallback>
          <p:sp>
            <p:nvSpPr>
              <p:cNvPr id="14" name="TextBox 13">
                <a:extLst>
                  <a:ext uri="{FF2B5EF4-FFF2-40B4-BE49-F238E27FC236}">
                    <a16:creationId xmlns:a16="http://schemas.microsoft.com/office/drawing/2014/main" id="{8FCA2AE4-ECB8-4E41-892E-A096941FF580}"/>
                  </a:ext>
                </a:extLst>
              </p:cNvPr>
              <p:cNvSpPr txBox="1">
                <a:spLocks noRot="1" noChangeAspect="1" noMove="1" noResize="1" noEditPoints="1" noAdjustHandles="1" noChangeArrowheads="1" noChangeShapeType="1" noTextEdit="1"/>
              </p:cNvSpPr>
              <p:nvPr/>
            </p:nvSpPr>
            <p:spPr>
              <a:xfrm>
                <a:off x="1071824" y="3900899"/>
                <a:ext cx="9414842" cy="922176"/>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563C9F68-AFC2-4AC5-8A8D-479DDAB7EE51}"/>
                  </a:ext>
                </a:extLst>
              </p:cNvPr>
              <p:cNvSpPr txBox="1"/>
              <p:nvPr/>
            </p:nvSpPr>
            <p:spPr>
              <a:xfrm>
                <a:off x="1071824" y="5322947"/>
                <a:ext cx="11113548" cy="85401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1</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r>
                            <a:rPr lang="ro-RO" sz="2400" i="1">
                              <a:latin typeface="Cambria Math" panose="02040503050406030204" pitchFamily="18" charset="0"/>
                            </a:rPr>
                            <m:t>𝑅</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e>
                          </m:d>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𝑘</m:t>
                          </m:r>
                        </m:num>
                        <m:den>
                          <m:r>
                            <a:rPr lang="ro-RO" sz="2400" i="0">
                              <a:latin typeface="Cambria Math" panose="02040503050406030204" pitchFamily="18" charset="0"/>
                            </a:rPr>
                            <m:t>10</m:t>
                          </m:r>
                          <m:r>
                            <a:rPr lang="ro-RO" sz="2400" i="1">
                              <a:latin typeface="Cambria Math" panose="02040503050406030204" pitchFamily="18" charset="0"/>
                            </a:rPr>
                            <m:t>𝑘</m:t>
                          </m:r>
                        </m:den>
                      </m:f>
                      <m:r>
                        <a:rPr lang="ro-RO" sz="2400" i="0">
                          <a:latin typeface="Cambria Math" panose="02040503050406030204" pitchFamily="18" charset="0"/>
                        </a:rPr>
                        <m:t>×0,5</m:t>
                      </m:r>
                      <m:r>
                        <a:rPr lang="ro-RO" sz="2400" i="1">
                          <a:latin typeface="Cambria Math" panose="02040503050406030204" pitchFamily="18" charset="0"/>
                        </a:rPr>
                        <m:t>𝑘</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−4</m:t>
                          </m:r>
                          <m:r>
                            <a:rPr lang="ro-RO" sz="2400" i="1">
                              <a:latin typeface="Cambria Math" panose="02040503050406030204" pitchFamily="18" charset="0"/>
                            </a:rPr>
                            <m:t>𝑚𝐴</m:t>
                          </m:r>
                        </m:e>
                      </m:d>
                      <m:r>
                        <a:rPr lang="ro-RO" sz="2400" i="0">
                          <a:latin typeface="Cambria Math" panose="02040503050406030204" pitchFamily="18" charset="0"/>
                        </a:rPr>
                        <m:t>=0,5</m:t>
                      </m:r>
                      <m:r>
                        <a:rPr lang="ro-RO" sz="2400" i="1">
                          <a:latin typeface="Cambria Math" panose="02040503050406030204" pitchFamily="18" charset="0"/>
                        </a:rPr>
                        <m:t>𝑘</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𝐼</m:t>
                              </m:r>
                            </m:sub>
                          </m:sSub>
                          <m:r>
                            <a:rPr lang="ro-RO" sz="2400" i="0">
                              <a:latin typeface="Cambria Math" panose="02040503050406030204" pitchFamily="18" charset="0"/>
                            </a:rPr>
                            <m:t>−4</m:t>
                          </m:r>
                          <m:r>
                            <a:rPr lang="ro-RO" sz="2400" i="1">
                              <a:latin typeface="Cambria Math" panose="02040503050406030204" pitchFamily="18" charset="0"/>
                            </a:rPr>
                            <m:t>𝑚𝐴</m:t>
                          </m:r>
                        </m:e>
                      </m:d>
                    </m:oMath>
                  </m:oMathPara>
                </a14:m>
                <a:endParaRPr lang="ro-RO"/>
              </a:p>
            </p:txBody>
          </p:sp>
        </mc:Choice>
        <mc:Fallback xmlns="">
          <p:sp>
            <p:nvSpPr>
              <p:cNvPr id="16" name="TextBox 15">
                <a:extLst>
                  <a:ext uri="{FF2B5EF4-FFF2-40B4-BE49-F238E27FC236}">
                    <a16:creationId xmlns:a16="http://schemas.microsoft.com/office/drawing/2014/main" id="{563C9F68-AFC2-4AC5-8A8D-479DDAB7EE51}"/>
                  </a:ext>
                </a:extLst>
              </p:cNvPr>
              <p:cNvSpPr txBox="1">
                <a:spLocks noRot="1" noChangeAspect="1" noMove="1" noResize="1" noEditPoints="1" noAdjustHandles="1" noChangeArrowheads="1" noChangeShapeType="1" noTextEdit="1"/>
              </p:cNvSpPr>
              <p:nvPr/>
            </p:nvSpPr>
            <p:spPr>
              <a:xfrm>
                <a:off x="1071824" y="5322947"/>
                <a:ext cx="11113548" cy="854016"/>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89750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6F06-C076-440B-B018-4621F8B101DA}"/>
              </a:ext>
            </a:extLst>
          </p:cNvPr>
          <p:cNvSpPr>
            <a:spLocks noGrp="1"/>
          </p:cNvSpPr>
          <p:nvPr>
            <p:ph type="title"/>
          </p:nvPr>
        </p:nvSpPr>
        <p:spPr/>
        <p:txBody>
          <a:bodyPr/>
          <a:lstStyle/>
          <a:p>
            <a:r>
              <a:rPr lang="ro-RO"/>
              <a:t>S5</a:t>
            </a:r>
            <a:br>
              <a:rPr lang="ro-RO"/>
            </a:br>
            <a:r>
              <a:rPr lang="ro-RO"/>
              <a:t>P2. Rezolvare</a:t>
            </a:r>
          </a:p>
        </p:txBody>
      </p:sp>
      <p:sp>
        <p:nvSpPr>
          <p:cNvPr id="3" name="Content Placeholder 2">
            <a:extLst>
              <a:ext uri="{FF2B5EF4-FFF2-40B4-BE49-F238E27FC236}">
                <a16:creationId xmlns:a16="http://schemas.microsoft.com/office/drawing/2014/main" id="{018F31E4-21CC-43B4-A4E7-1883BB0D9003}"/>
              </a:ext>
            </a:extLst>
          </p:cNvPr>
          <p:cNvSpPr>
            <a:spLocks noGrp="1"/>
          </p:cNvSpPr>
          <p:nvPr>
            <p:ph idx="1"/>
          </p:nvPr>
        </p:nvSpPr>
        <p:spPr/>
        <p:txBody>
          <a:bodyPr>
            <a:normAutofit/>
          </a:bodyPr>
          <a:lstStyle/>
          <a:p>
            <a:r>
              <a:rPr lang="en-US">
                <a:effectLst/>
                <a:ea typeface="Calibri" panose="020F0502020204030204" pitchFamily="34" charset="0"/>
              </a:rPr>
              <a:t>Se aleg rezistențe cu toleranța </a:t>
            </a:r>
            <a:br>
              <a:rPr lang="ro-RO">
                <a:effectLst/>
                <a:ea typeface="Calibri" panose="020F0502020204030204" pitchFamily="34" charset="0"/>
              </a:rPr>
            </a:br>
            <a:r>
              <a:rPr lang="en-US">
                <a:effectLst/>
                <a:ea typeface="Calibri" panose="020F0502020204030204" pitchFamily="34" charset="0"/>
              </a:rPr>
              <a:t>de 1%, conform valorilor </a:t>
            </a:r>
            <a:br>
              <a:rPr lang="ro-RO">
                <a:effectLst/>
                <a:ea typeface="Calibri" panose="020F0502020204030204" pitchFamily="34" charset="0"/>
              </a:rPr>
            </a:br>
            <a:r>
              <a:rPr lang="en-US">
                <a:effectLst/>
                <a:ea typeface="Calibri" panose="020F0502020204030204" pitchFamily="34" charset="0"/>
              </a:rPr>
              <a:t>standard din tabelul S05-1</a:t>
            </a:r>
            <a:endParaRPr lang="ro-RO">
              <a:effectLst/>
              <a:ea typeface="Calibri" panose="020F0502020204030204" pitchFamily="34" charset="0"/>
            </a:endParaRPr>
          </a:p>
          <a:p>
            <a:pPr marL="0" indent="0">
              <a:buNone/>
            </a:pPr>
            <a:r>
              <a:rPr lang="en-US" sz="2400" b="1">
                <a:effectLst/>
                <a:ea typeface="Calibri" panose="020F0502020204030204" pitchFamily="34" charset="0"/>
              </a:rPr>
              <a:t>Tabelul S05-1</a:t>
            </a:r>
            <a:r>
              <a:rPr lang="ro-RO" sz="2400" b="1">
                <a:effectLst/>
                <a:ea typeface="Calibri" panose="020F0502020204030204" pitchFamily="34" charset="0"/>
              </a:rPr>
              <a:t>. Seria E96, </a:t>
            </a:r>
            <a:r>
              <a:rPr lang="ro-RO" sz="2400" b="1">
                <a:effectLst/>
                <a:ea typeface="Calibri" panose="020F0502020204030204" pitchFamily="34" charset="0"/>
                <a:sym typeface="Symbol" panose="05050102010706020507" pitchFamily="18" charset="2"/>
              </a:rPr>
              <a:t>1%</a:t>
            </a:r>
            <a:endParaRPr lang="ro-RO" sz="2400" b="1"/>
          </a:p>
        </p:txBody>
      </p:sp>
      <p:sp>
        <p:nvSpPr>
          <p:cNvPr id="4" name="Date Placeholder 3">
            <a:extLst>
              <a:ext uri="{FF2B5EF4-FFF2-40B4-BE49-F238E27FC236}">
                <a16:creationId xmlns:a16="http://schemas.microsoft.com/office/drawing/2014/main" id="{067411CE-A35F-47CE-B387-79B8021C6FA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ED032F0E-96E2-47C5-9B47-3E934DC2A74D}"/>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ACF7881B-2BEC-4B20-954D-E832A0B940A4}"/>
              </a:ext>
            </a:extLst>
          </p:cNvPr>
          <p:cNvSpPr>
            <a:spLocks noGrp="1"/>
          </p:cNvSpPr>
          <p:nvPr>
            <p:ph type="sldNum" sz="quarter" idx="12"/>
          </p:nvPr>
        </p:nvSpPr>
        <p:spPr/>
        <p:txBody>
          <a:bodyPr/>
          <a:lstStyle/>
          <a:p>
            <a:fld id="{341BC5E4-E883-4E74-BA5B-5BD9D655AE41}" type="slidenum">
              <a:rPr lang="ro-RO" smtClean="0"/>
              <a:t>15</a:t>
            </a:fld>
            <a:endParaRPr lang="ro-RO"/>
          </a:p>
        </p:txBody>
      </p:sp>
      <p:pic>
        <p:nvPicPr>
          <p:cNvPr id="7" name="Picture 6">
            <a:extLst>
              <a:ext uri="{FF2B5EF4-FFF2-40B4-BE49-F238E27FC236}">
                <a16:creationId xmlns:a16="http://schemas.microsoft.com/office/drawing/2014/main" id="{5AB07BF4-08FB-4E73-9450-B4AD87E41E3D}"/>
              </a:ext>
            </a:extLst>
          </p:cNvPr>
          <p:cNvPicPr>
            <a:picLocks noChangeAspect="1"/>
          </p:cNvPicPr>
          <p:nvPr/>
        </p:nvPicPr>
        <p:blipFill rotWithShape="1">
          <a:blip r:embed="rId2">
            <a:extLst>
              <a:ext uri="{28A0092B-C50C-407E-A947-70E740481C1C}">
                <a14:useLocalDpi xmlns:a14="http://schemas.microsoft.com/office/drawing/2010/main" val="0"/>
              </a:ext>
            </a:extLst>
          </a:blip>
          <a:srcRect r="1844" b="3123"/>
          <a:stretch/>
        </p:blipFill>
        <p:spPr bwMode="auto">
          <a:xfrm>
            <a:off x="5483748" y="0"/>
            <a:ext cx="6701624" cy="3041374"/>
          </a:xfrm>
          <a:prstGeom prst="rect">
            <a:avLst/>
          </a:prstGeom>
          <a:noFill/>
          <a:ln>
            <a:noFill/>
          </a:ln>
        </p:spPr>
      </p:pic>
      <p:graphicFrame>
        <p:nvGraphicFramePr>
          <p:cNvPr id="11" name="Table 10">
            <a:extLst>
              <a:ext uri="{FF2B5EF4-FFF2-40B4-BE49-F238E27FC236}">
                <a16:creationId xmlns:a16="http://schemas.microsoft.com/office/drawing/2014/main" id="{E0AA8A57-65EF-4157-96C2-A1D2ED327995}"/>
              </a:ext>
            </a:extLst>
          </p:cNvPr>
          <p:cNvGraphicFramePr>
            <a:graphicFrameLocks noGrp="1" noChangeAspect="1"/>
          </p:cNvGraphicFramePr>
          <p:nvPr>
            <p:extLst>
              <p:ext uri="{D42A27DB-BD31-4B8C-83A1-F6EECF244321}">
                <p14:modId xmlns:p14="http://schemas.microsoft.com/office/powerpoint/2010/main" val="1183194731"/>
              </p:ext>
            </p:extLst>
          </p:nvPr>
        </p:nvGraphicFramePr>
        <p:xfrm>
          <a:off x="981392" y="3650112"/>
          <a:ext cx="10255941" cy="2072640"/>
        </p:xfrm>
        <a:graphic>
          <a:graphicData uri="http://schemas.openxmlformats.org/drawingml/2006/table">
            <a:tbl>
              <a:tblPr firstRow="1" firstCol="1" bandRow="1">
                <a:tableStyleId>{D113A9D2-9D6B-4929-AA2D-F23B5EE8CBE7}</a:tableStyleId>
              </a:tblPr>
              <a:tblGrid>
                <a:gridCol w="854218">
                  <a:extLst>
                    <a:ext uri="{9D8B030D-6E8A-4147-A177-3AD203B41FA5}">
                      <a16:colId xmlns:a16="http://schemas.microsoft.com/office/drawing/2014/main" val="895179788"/>
                    </a:ext>
                  </a:extLst>
                </a:gridCol>
                <a:gridCol w="854218">
                  <a:extLst>
                    <a:ext uri="{9D8B030D-6E8A-4147-A177-3AD203B41FA5}">
                      <a16:colId xmlns:a16="http://schemas.microsoft.com/office/drawing/2014/main" val="757463732"/>
                    </a:ext>
                  </a:extLst>
                </a:gridCol>
                <a:gridCol w="854218">
                  <a:extLst>
                    <a:ext uri="{9D8B030D-6E8A-4147-A177-3AD203B41FA5}">
                      <a16:colId xmlns:a16="http://schemas.microsoft.com/office/drawing/2014/main" val="865719999"/>
                    </a:ext>
                  </a:extLst>
                </a:gridCol>
                <a:gridCol w="854218">
                  <a:extLst>
                    <a:ext uri="{9D8B030D-6E8A-4147-A177-3AD203B41FA5}">
                      <a16:colId xmlns:a16="http://schemas.microsoft.com/office/drawing/2014/main" val="3766110219"/>
                    </a:ext>
                  </a:extLst>
                </a:gridCol>
                <a:gridCol w="854218">
                  <a:extLst>
                    <a:ext uri="{9D8B030D-6E8A-4147-A177-3AD203B41FA5}">
                      <a16:colId xmlns:a16="http://schemas.microsoft.com/office/drawing/2014/main" val="2567150356"/>
                    </a:ext>
                  </a:extLst>
                </a:gridCol>
                <a:gridCol w="854218">
                  <a:extLst>
                    <a:ext uri="{9D8B030D-6E8A-4147-A177-3AD203B41FA5}">
                      <a16:colId xmlns:a16="http://schemas.microsoft.com/office/drawing/2014/main" val="4042015272"/>
                    </a:ext>
                  </a:extLst>
                </a:gridCol>
                <a:gridCol w="854218">
                  <a:extLst>
                    <a:ext uri="{9D8B030D-6E8A-4147-A177-3AD203B41FA5}">
                      <a16:colId xmlns:a16="http://schemas.microsoft.com/office/drawing/2014/main" val="2926176315"/>
                    </a:ext>
                  </a:extLst>
                </a:gridCol>
                <a:gridCol w="855283">
                  <a:extLst>
                    <a:ext uri="{9D8B030D-6E8A-4147-A177-3AD203B41FA5}">
                      <a16:colId xmlns:a16="http://schemas.microsoft.com/office/drawing/2014/main" val="3436971505"/>
                    </a:ext>
                  </a:extLst>
                </a:gridCol>
                <a:gridCol w="855283">
                  <a:extLst>
                    <a:ext uri="{9D8B030D-6E8A-4147-A177-3AD203B41FA5}">
                      <a16:colId xmlns:a16="http://schemas.microsoft.com/office/drawing/2014/main" val="226677180"/>
                    </a:ext>
                  </a:extLst>
                </a:gridCol>
                <a:gridCol w="855283">
                  <a:extLst>
                    <a:ext uri="{9D8B030D-6E8A-4147-A177-3AD203B41FA5}">
                      <a16:colId xmlns:a16="http://schemas.microsoft.com/office/drawing/2014/main" val="755213334"/>
                    </a:ext>
                  </a:extLst>
                </a:gridCol>
                <a:gridCol w="855283">
                  <a:extLst>
                    <a:ext uri="{9D8B030D-6E8A-4147-A177-3AD203B41FA5}">
                      <a16:colId xmlns:a16="http://schemas.microsoft.com/office/drawing/2014/main" val="1643739999"/>
                    </a:ext>
                  </a:extLst>
                </a:gridCol>
                <a:gridCol w="855283">
                  <a:extLst>
                    <a:ext uri="{9D8B030D-6E8A-4147-A177-3AD203B41FA5}">
                      <a16:colId xmlns:a16="http://schemas.microsoft.com/office/drawing/2014/main" val="424721588"/>
                    </a:ext>
                  </a:extLst>
                </a:gridCol>
              </a:tblGrid>
              <a:tr h="255626">
                <a:tc>
                  <a:txBody>
                    <a:bodyPr/>
                    <a:lstStyle/>
                    <a:p>
                      <a:pPr algn="ctr"/>
                      <a:r>
                        <a:rPr lang="en-US" sz="1700" b="0">
                          <a:effectLst/>
                        </a:rPr>
                        <a:t>100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102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105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107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110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113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115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118</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121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124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127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130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2590255"/>
                  </a:ext>
                </a:extLst>
              </a:tr>
              <a:tr h="255626">
                <a:tc>
                  <a:txBody>
                    <a:bodyPr/>
                    <a:lstStyle/>
                    <a:p>
                      <a:pPr algn="ctr"/>
                      <a:r>
                        <a:rPr lang="en-US" sz="1700" b="0">
                          <a:effectLst/>
                        </a:rPr>
                        <a:t>133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137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140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143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147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150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154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158</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162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165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169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174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491376"/>
                  </a:ext>
                </a:extLst>
              </a:tr>
              <a:tr h="255626">
                <a:tc>
                  <a:txBody>
                    <a:bodyPr/>
                    <a:lstStyle/>
                    <a:p>
                      <a:pPr algn="ctr"/>
                      <a:r>
                        <a:rPr lang="en-US" sz="1700" b="0">
                          <a:effectLst/>
                        </a:rPr>
                        <a:t>178</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182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187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191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196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200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205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210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215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221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226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232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85347"/>
                  </a:ext>
                </a:extLst>
              </a:tr>
              <a:tr h="255626">
                <a:tc>
                  <a:txBody>
                    <a:bodyPr/>
                    <a:lstStyle/>
                    <a:p>
                      <a:pPr algn="ctr"/>
                      <a:r>
                        <a:rPr lang="en-US" sz="1700" b="0">
                          <a:effectLst/>
                        </a:rPr>
                        <a:t>237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243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249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255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261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267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274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280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287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294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301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309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3496570"/>
                  </a:ext>
                </a:extLst>
              </a:tr>
              <a:tr h="255626">
                <a:tc>
                  <a:txBody>
                    <a:bodyPr/>
                    <a:lstStyle/>
                    <a:p>
                      <a:pPr algn="ctr"/>
                      <a:r>
                        <a:rPr lang="en-US" sz="1700" b="0">
                          <a:effectLst/>
                        </a:rPr>
                        <a:t>316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324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332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340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348</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357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365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374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383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392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402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412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1832524"/>
                  </a:ext>
                </a:extLst>
              </a:tr>
              <a:tr h="255626">
                <a:tc>
                  <a:txBody>
                    <a:bodyPr/>
                    <a:lstStyle/>
                    <a:p>
                      <a:pPr algn="ctr"/>
                      <a:r>
                        <a:rPr lang="en-US" sz="1700" b="0">
                          <a:effectLst/>
                        </a:rPr>
                        <a:t>422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432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442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453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464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475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487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499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511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523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536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549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792070"/>
                  </a:ext>
                </a:extLst>
              </a:tr>
              <a:tr h="255626">
                <a:tc>
                  <a:txBody>
                    <a:bodyPr/>
                    <a:lstStyle/>
                    <a:p>
                      <a:pPr algn="ctr"/>
                      <a:r>
                        <a:rPr lang="en-US" sz="1700" b="0">
                          <a:effectLst/>
                        </a:rPr>
                        <a:t>562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576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590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604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619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634</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649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665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681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698</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715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732</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47927142"/>
                  </a:ext>
                </a:extLst>
              </a:tr>
              <a:tr h="255626">
                <a:tc>
                  <a:txBody>
                    <a:bodyPr/>
                    <a:lstStyle/>
                    <a:p>
                      <a:pPr algn="ctr"/>
                      <a:r>
                        <a:rPr lang="en-US" sz="1700" b="0">
                          <a:effectLst/>
                        </a:rPr>
                        <a:t>750</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768</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787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806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825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845</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866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887</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909</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931</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953</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0">
                          <a:effectLst/>
                        </a:rPr>
                        <a:t>976</a:t>
                      </a:r>
                      <a:endParaRPr lang="ro-RO" sz="2000" b="0">
                        <a:effectLst/>
                        <a:latin typeface="Times New Roman" panose="02020603050405020304" pitchFamily="18" charset="0"/>
                        <a:ea typeface="Calibri" panose="020F0502020204030204" pitchFamily="34" charset="0"/>
                      </a:endParaRPr>
                    </a:p>
                  </a:txBody>
                  <a:tcPr marL="115032" marR="11503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3812398"/>
                  </a:ext>
                </a:extLst>
              </a:tr>
            </a:tbl>
          </a:graphicData>
        </a:graphic>
      </p:graphicFrame>
    </p:spTree>
    <p:extLst>
      <p:ext uri="{BB962C8B-B14F-4D97-AF65-F5344CB8AC3E}">
        <p14:creationId xmlns:p14="http://schemas.microsoft.com/office/powerpoint/2010/main" val="975411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CD34-BC89-47D9-AA39-CE1CE3F97D3D}"/>
              </a:ext>
            </a:extLst>
          </p:cNvPr>
          <p:cNvSpPr>
            <a:spLocks noGrp="1"/>
          </p:cNvSpPr>
          <p:nvPr>
            <p:ph type="title"/>
          </p:nvPr>
        </p:nvSpPr>
        <p:spPr/>
        <p:txBody>
          <a:bodyPr/>
          <a:lstStyle/>
          <a:p>
            <a:r>
              <a:rPr lang="ro-RO"/>
              <a:t>S5</a:t>
            </a:r>
            <a:br>
              <a:rPr lang="ro-RO"/>
            </a:br>
            <a:r>
              <a:rPr lang="ro-RO"/>
              <a:t>Bucla de curent 4...20mA</a:t>
            </a:r>
          </a:p>
        </p:txBody>
      </p:sp>
      <p:sp>
        <p:nvSpPr>
          <p:cNvPr id="3" name="Content Placeholder 2">
            <a:extLst>
              <a:ext uri="{FF2B5EF4-FFF2-40B4-BE49-F238E27FC236}">
                <a16:creationId xmlns:a16="http://schemas.microsoft.com/office/drawing/2014/main" id="{79F7F54E-78DE-4089-A4A3-703B39679AE9}"/>
              </a:ext>
            </a:extLst>
          </p:cNvPr>
          <p:cNvSpPr>
            <a:spLocks noGrp="1"/>
          </p:cNvSpPr>
          <p:nvPr>
            <p:ph idx="1"/>
          </p:nvPr>
        </p:nvSpPr>
        <p:spPr/>
        <p:txBody>
          <a:bodyPr/>
          <a:lstStyle/>
          <a:p>
            <a:r>
              <a:rPr lang="ro-RO"/>
              <a:t>În controlul proceselor industriale, buclele de curent analogice de </a:t>
            </a:r>
            <a:br>
              <a:rPr lang="ro-RO"/>
            </a:br>
            <a:r>
              <a:rPr lang="ro-RO"/>
              <a:t>4–20 mA sunt utilizate în mod obișnuit pentru transmiterea semnalelor electronice, cele două valori de 4mA și 20 mA reprezentând 0–100% din domeniul de măsurare sau de control.</a:t>
            </a:r>
          </a:p>
          <a:p>
            <a:r>
              <a:rPr lang="ro-RO"/>
              <a:t>Aceste bucle sunt utilizate atât pentru transmiterea semnalelor de la senzori la dispozitivele de prelucrare și control, cât și pentru transmiterea semnalelor de control către elementele de execuție din cadrul proceselor.</a:t>
            </a:r>
          </a:p>
        </p:txBody>
      </p:sp>
      <p:sp>
        <p:nvSpPr>
          <p:cNvPr id="4" name="Date Placeholder 3">
            <a:extLst>
              <a:ext uri="{FF2B5EF4-FFF2-40B4-BE49-F238E27FC236}">
                <a16:creationId xmlns:a16="http://schemas.microsoft.com/office/drawing/2014/main" id="{19AF3F9C-7483-4755-9139-653D8853C538}"/>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121E7EBF-2FFF-491F-8A2A-585A4D09AC5B}"/>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41341A84-4C42-4989-A442-1C36B4C4E4C9}"/>
              </a:ext>
            </a:extLst>
          </p:cNvPr>
          <p:cNvSpPr>
            <a:spLocks noGrp="1"/>
          </p:cNvSpPr>
          <p:nvPr>
            <p:ph type="sldNum" sz="quarter" idx="12"/>
          </p:nvPr>
        </p:nvSpPr>
        <p:spPr/>
        <p:txBody>
          <a:bodyPr/>
          <a:lstStyle/>
          <a:p>
            <a:fld id="{341BC5E4-E883-4E74-BA5B-5BD9D655AE41}" type="slidenum">
              <a:rPr lang="ro-RO" smtClean="0"/>
              <a:t>16</a:t>
            </a:fld>
            <a:endParaRPr lang="ro-RO"/>
          </a:p>
        </p:txBody>
      </p:sp>
    </p:spTree>
    <p:extLst>
      <p:ext uri="{BB962C8B-B14F-4D97-AF65-F5344CB8AC3E}">
        <p14:creationId xmlns:p14="http://schemas.microsoft.com/office/powerpoint/2010/main" val="194015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CD34-BC89-47D9-AA39-CE1CE3F97D3D}"/>
              </a:ext>
            </a:extLst>
          </p:cNvPr>
          <p:cNvSpPr>
            <a:spLocks noGrp="1"/>
          </p:cNvSpPr>
          <p:nvPr>
            <p:ph type="title"/>
          </p:nvPr>
        </p:nvSpPr>
        <p:spPr/>
        <p:txBody>
          <a:bodyPr/>
          <a:lstStyle/>
          <a:p>
            <a:r>
              <a:rPr lang="ro-RO"/>
              <a:t>S5</a:t>
            </a:r>
            <a:br>
              <a:rPr lang="ro-RO"/>
            </a:br>
            <a:r>
              <a:rPr lang="ro-RO"/>
              <a:t>Bucla de curent 4...20mA</a:t>
            </a:r>
          </a:p>
        </p:txBody>
      </p:sp>
      <p:sp>
        <p:nvSpPr>
          <p:cNvPr id="3" name="Content Placeholder 2">
            <a:extLst>
              <a:ext uri="{FF2B5EF4-FFF2-40B4-BE49-F238E27FC236}">
                <a16:creationId xmlns:a16="http://schemas.microsoft.com/office/drawing/2014/main" id="{79F7F54E-78DE-4089-A4A3-703B39679AE9}"/>
              </a:ext>
            </a:extLst>
          </p:cNvPr>
          <p:cNvSpPr>
            <a:spLocks noGrp="1"/>
          </p:cNvSpPr>
          <p:nvPr>
            <p:ph idx="1"/>
          </p:nvPr>
        </p:nvSpPr>
        <p:spPr/>
        <p:txBody>
          <a:bodyPr/>
          <a:lstStyle/>
          <a:p>
            <a:r>
              <a:rPr lang="ro-RO"/>
              <a:t>Utilizarea curentului ca purtător al informaţiei asigură un grad de imunitate la zgomote, deoarece informaţia este recepţionată neafectată de căderile de tensiune pe linie, de efectele de termocuplu (</a:t>
            </a:r>
            <a:r>
              <a:rPr lang="ro-RO" sz="2400"/>
              <a:t>sau efectul Seebeck. Acest efect a fost descoperit în 1821 şi descrie apariţia unei tensiuni electrice care este indusă de un gradient de temperatură atunci când două materiale sunt sudate</a:t>
            </a:r>
            <a:r>
              <a:rPr lang="ro-RO"/>
              <a:t>), de rezistenţele de contact sau de tensiunile induse în firele de legătură.</a:t>
            </a:r>
          </a:p>
          <a:p>
            <a:r>
              <a:rPr lang="ro-RO"/>
              <a:t>În acelaşi timp, offset-ul de 4 mA, permite detecţia unei întreruperi, deoarece valoarea logică 0 a mărimii de măsurat este 4mA și nu 0mA care arată întreruperea buclei.</a:t>
            </a:r>
          </a:p>
        </p:txBody>
      </p:sp>
      <p:sp>
        <p:nvSpPr>
          <p:cNvPr id="4" name="Date Placeholder 3">
            <a:extLst>
              <a:ext uri="{FF2B5EF4-FFF2-40B4-BE49-F238E27FC236}">
                <a16:creationId xmlns:a16="http://schemas.microsoft.com/office/drawing/2014/main" id="{19AF3F9C-7483-4755-9139-653D8853C538}"/>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121E7EBF-2FFF-491F-8A2A-585A4D09AC5B}"/>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41341A84-4C42-4989-A442-1C36B4C4E4C9}"/>
              </a:ext>
            </a:extLst>
          </p:cNvPr>
          <p:cNvSpPr>
            <a:spLocks noGrp="1"/>
          </p:cNvSpPr>
          <p:nvPr>
            <p:ph type="sldNum" sz="quarter" idx="12"/>
          </p:nvPr>
        </p:nvSpPr>
        <p:spPr/>
        <p:txBody>
          <a:bodyPr/>
          <a:lstStyle/>
          <a:p>
            <a:fld id="{341BC5E4-E883-4E74-BA5B-5BD9D655AE41}" type="slidenum">
              <a:rPr lang="ro-RO" smtClean="0"/>
              <a:t>17</a:t>
            </a:fld>
            <a:endParaRPr lang="ro-RO"/>
          </a:p>
        </p:txBody>
      </p:sp>
    </p:spTree>
    <p:extLst>
      <p:ext uri="{BB962C8B-B14F-4D97-AF65-F5344CB8AC3E}">
        <p14:creationId xmlns:p14="http://schemas.microsoft.com/office/powerpoint/2010/main" val="1775426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F86AB-3B50-4C63-A5D2-FDF0FE38F16C}"/>
              </a:ext>
            </a:extLst>
          </p:cNvPr>
          <p:cNvSpPr>
            <a:spLocks noGrp="1"/>
          </p:cNvSpPr>
          <p:nvPr>
            <p:ph type="title"/>
          </p:nvPr>
        </p:nvSpPr>
        <p:spPr/>
        <p:txBody>
          <a:bodyPr/>
          <a:lstStyle/>
          <a:p>
            <a:r>
              <a:rPr lang="ro-RO"/>
              <a:t>Limitele admise pentru valorile extreme la bucla de curent</a:t>
            </a:r>
          </a:p>
        </p:txBody>
      </p:sp>
      <p:sp>
        <p:nvSpPr>
          <p:cNvPr id="3" name="Content Placeholder 2">
            <a:extLst>
              <a:ext uri="{FF2B5EF4-FFF2-40B4-BE49-F238E27FC236}">
                <a16:creationId xmlns:a16="http://schemas.microsoft.com/office/drawing/2014/main" id="{AC01C258-A8B0-4CF8-8BB7-E29F0549D0F1}"/>
              </a:ext>
            </a:extLst>
          </p:cNvPr>
          <p:cNvSpPr>
            <a:spLocks noGrp="1"/>
          </p:cNvSpPr>
          <p:nvPr>
            <p:ph idx="1"/>
          </p:nvPr>
        </p:nvSpPr>
        <p:spPr/>
        <p:txBody>
          <a:bodyPr/>
          <a:lstStyle/>
          <a:p>
            <a:r>
              <a:rPr lang="ro-RO"/>
              <a:t>Standardul (recomandarea) </a:t>
            </a:r>
            <a:r>
              <a:rPr lang="ro-RO" b="1"/>
              <a:t>NAMUR NE 43: 3.8mA – 20.5mA</a:t>
            </a:r>
          </a:p>
          <a:p>
            <a:pPr marL="0" indent="0">
              <a:buNone/>
            </a:pPr>
            <a:endParaRPr lang="ro-RO"/>
          </a:p>
        </p:txBody>
      </p:sp>
      <p:sp>
        <p:nvSpPr>
          <p:cNvPr id="4" name="Date Placeholder 3">
            <a:extLst>
              <a:ext uri="{FF2B5EF4-FFF2-40B4-BE49-F238E27FC236}">
                <a16:creationId xmlns:a16="http://schemas.microsoft.com/office/drawing/2014/main" id="{C9A89F7C-8425-409F-95FC-FBF17695C8C4}"/>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538439C8-9A3C-450B-8212-3C641FE282A5}"/>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00BB2517-50F9-4A73-AFF1-05DB5CA92923}"/>
              </a:ext>
            </a:extLst>
          </p:cNvPr>
          <p:cNvSpPr>
            <a:spLocks noGrp="1"/>
          </p:cNvSpPr>
          <p:nvPr>
            <p:ph type="sldNum" sz="quarter" idx="12"/>
          </p:nvPr>
        </p:nvSpPr>
        <p:spPr/>
        <p:txBody>
          <a:bodyPr/>
          <a:lstStyle/>
          <a:p>
            <a:fld id="{341BC5E4-E883-4E74-BA5B-5BD9D655AE41}" type="slidenum">
              <a:rPr lang="ro-RO" smtClean="0"/>
              <a:t>18</a:t>
            </a:fld>
            <a:endParaRPr lang="ro-RO"/>
          </a:p>
        </p:txBody>
      </p:sp>
      <p:pic>
        <p:nvPicPr>
          <p:cNvPr id="8" name="Picture 7">
            <a:extLst>
              <a:ext uri="{FF2B5EF4-FFF2-40B4-BE49-F238E27FC236}">
                <a16:creationId xmlns:a16="http://schemas.microsoft.com/office/drawing/2014/main" id="{E8EFEB84-D0BA-4DB7-8D93-E83DD48EECCB}"/>
              </a:ext>
            </a:extLst>
          </p:cNvPr>
          <p:cNvPicPr>
            <a:picLocks noChangeAspect="1"/>
          </p:cNvPicPr>
          <p:nvPr/>
        </p:nvPicPr>
        <p:blipFill>
          <a:blip r:embed="rId2"/>
          <a:stretch>
            <a:fillRect/>
          </a:stretch>
        </p:blipFill>
        <p:spPr>
          <a:xfrm>
            <a:off x="3501028" y="2404537"/>
            <a:ext cx="5189944" cy="3772426"/>
          </a:xfrm>
          <a:prstGeom prst="rect">
            <a:avLst/>
          </a:prstGeom>
        </p:spPr>
      </p:pic>
    </p:spTree>
    <p:extLst>
      <p:ext uri="{BB962C8B-B14F-4D97-AF65-F5344CB8AC3E}">
        <p14:creationId xmlns:p14="http://schemas.microsoft.com/office/powerpoint/2010/main" val="362007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170C-30DF-4B12-9CF7-DE0D1A671EE8}"/>
              </a:ext>
            </a:extLst>
          </p:cNvPr>
          <p:cNvSpPr>
            <a:spLocks noGrp="1"/>
          </p:cNvSpPr>
          <p:nvPr>
            <p:ph type="title"/>
          </p:nvPr>
        </p:nvSpPr>
        <p:spPr/>
        <p:txBody>
          <a:bodyPr/>
          <a:lstStyle/>
          <a:p>
            <a:r>
              <a:rPr lang="ro-RO"/>
              <a:t>Limitele admise pentru valorile extreme la bucla de curent</a:t>
            </a:r>
          </a:p>
        </p:txBody>
      </p:sp>
      <p:sp>
        <p:nvSpPr>
          <p:cNvPr id="3" name="Content Placeholder 2">
            <a:extLst>
              <a:ext uri="{FF2B5EF4-FFF2-40B4-BE49-F238E27FC236}">
                <a16:creationId xmlns:a16="http://schemas.microsoft.com/office/drawing/2014/main" id="{AEBE4ADC-F400-45EA-9538-3F3A14E405B6}"/>
              </a:ext>
            </a:extLst>
          </p:cNvPr>
          <p:cNvSpPr>
            <a:spLocks noGrp="1"/>
          </p:cNvSpPr>
          <p:nvPr>
            <p:ph idx="1"/>
          </p:nvPr>
        </p:nvSpPr>
        <p:spPr/>
        <p:txBody>
          <a:bodyPr/>
          <a:lstStyle/>
          <a:p>
            <a:r>
              <a:rPr lang="ro-RO"/>
              <a:t>Standradul </a:t>
            </a:r>
            <a:r>
              <a:rPr lang="ro-RO" b="1"/>
              <a:t>YOKOGAWA: 3.6mA – 21.6mA</a:t>
            </a:r>
          </a:p>
        </p:txBody>
      </p:sp>
      <p:sp>
        <p:nvSpPr>
          <p:cNvPr id="4" name="Date Placeholder 3">
            <a:extLst>
              <a:ext uri="{FF2B5EF4-FFF2-40B4-BE49-F238E27FC236}">
                <a16:creationId xmlns:a16="http://schemas.microsoft.com/office/drawing/2014/main" id="{D1266196-CCFD-476B-81D1-457773E2F242}"/>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9C537DB5-2FE7-41F6-AD70-C755B62840A9}"/>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181779D-F0B9-4AC6-975A-13C9DB89AC7A}"/>
              </a:ext>
            </a:extLst>
          </p:cNvPr>
          <p:cNvSpPr>
            <a:spLocks noGrp="1"/>
          </p:cNvSpPr>
          <p:nvPr>
            <p:ph type="sldNum" sz="quarter" idx="12"/>
          </p:nvPr>
        </p:nvSpPr>
        <p:spPr/>
        <p:txBody>
          <a:bodyPr/>
          <a:lstStyle/>
          <a:p>
            <a:fld id="{341BC5E4-E883-4E74-BA5B-5BD9D655AE41}" type="slidenum">
              <a:rPr lang="ro-RO" smtClean="0"/>
              <a:t>19</a:t>
            </a:fld>
            <a:endParaRPr lang="ro-RO"/>
          </a:p>
        </p:txBody>
      </p:sp>
      <p:pic>
        <p:nvPicPr>
          <p:cNvPr id="8" name="Picture 7">
            <a:extLst>
              <a:ext uri="{FF2B5EF4-FFF2-40B4-BE49-F238E27FC236}">
                <a16:creationId xmlns:a16="http://schemas.microsoft.com/office/drawing/2014/main" id="{C2184632-5379-4319-AB7F-CA6518EBB0CF}"/>
              </a:ext>
            </a:extLst>
          </p:cNvPr>
          <p:cNvPicPr>
            <a:picLocks noChangeAspect="1"/>
          </p:cNvPicPr>
          <p:nvPr/>
        </p:nvPicPr>
        <p:blipFill>
          <a:blip r:embed="rId2"/>
          <a:stretch>
            <a:fillRect/>
          </a:stretch>
        </p:blipFill>
        <p:spPr>
          <a:xfrm>
            <a:off x="838200" y="2398967"/>
            <a:ext cx="4391638" cy="3867690"/>
          </a:xfrm>
          <a:prstGeom prst="rect">
            <a:avLst/>
          </a:prstGeom>
        </p:spPr>
      </p:pic>
      <p:sp>
        <p:nvSpPr>
          <p:cNvPr id="9" name="TextBox 8">
            <a:extLst>
              <a:ext uri="{FF2B5EF4-FFF2-40B4-BE49-F238E27FC236}">
                <a16:creationId xmlns:a16="http://schemas.microsoft.com/office/drawing/2014/main" id="{6933CEB0-618F-48A2-9D9A-9CE16EC9873C}"/>
              </a:ext>
            </a:extLst>
          </p:cNvPr>
          <p:cNvSpPr txBox="1"/>
          <p:nvPr/>
        </p:nvSpPr>
        <p:spPr>
          <a:xfrm>
            <a:off x="6263148" y="3013501"/>
            <a:ext cx="4857136" cy="830997"/>
          </a:xfrm>
          <a:prstGeom prst="rect">
            <a:avLst/>
          </a:prstGeom>
          <a:noFill/>
        </p:spPr>
        <p:txBody>
          <a:bodyPr wrap="square" rtlCol="0">
            <a:spAutoFit/>
          </a:bodyPr>
          <a:lstStyle/>
          <a:p>
            <a:r>
              <a:rPr lang="ro-RO" sz="2400"/>
              <a:t>AO-UL = </a:t>
            </a:r>
            <a:r>
              <a:rPr lang="ro-RO" sz="2400">
                <a:effectLst/>
              </a:rPr>
              <a:t>Analog Output-Upper Limit</a:t>
            </a:r>
          </a:p>
          <a:p>
            <a:r>
              <a:rPr lang="ro-RO" sz="2400"/>
              <a:t>AO-LL = </a:t>
            </a:r>
            <a:r>
              <a:rPr lang="ro-RO" sz="2400">
                <a:effectLst/>
              </a:rPr>
              <a:t>Analog Output–Lower Limit</a:t>
            </a:r>
            <a:r>
              <a:rPr lang="ro-RO" sz="2400"/>
              <a:t> </a:t>
            </a:r>
          </a:p>
        </p:txBody>
      </p:sp>
    </p:spTree>
    <p:extLst>
      <p:ext uri="{BB962C8B-B14F-4D97-AF65-F5344CB8AC3E}">
        <p14:creationId xmlns:p14="http://schemas.microsoft.com/office/powerpoint/2010/main" val="2847519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26AB0-7AFF-4853-87FF-E1B69B555562}"/>
              </a:ext>
            </a:extLst>
          </p:cNvPr>
          <p:cNvSpPr>
            <a:spLocks noGrp="1"/>
          </p:cNvSpPr>
          <p:nvPr>
            <p:ph type="title"/>
          </p:nvPr>
        </p:nvSpPr>
        <p:spPr/>
        <p:txBody>
          <a:bodyPr/>
          <a:lstStyle/>
          <a:p>
            <a:r>
              <a:rPr lang="ro-RO"/>
              <a:t>S5. P1</a:t>
            </a:r>
          </a:p>
        </p:txBody>
      </p:sp>
      <p:sp>
        <p:nvSpPr>
          <p:cNvPr id="3" name="Content Placeholder 2">
            <a:extLst>
              <a:ext uri="{FF2B5EF4-FFF2-40B4-BE49-F238E27FC236}">
                <a16:creationId xmlns:a16="http://schemas.microsoft.com/office/drawing/2014/main" id="{74A816E4-0CAB-4336-A66D-C54245A9499D}"/>
              </a:ext>
            </a:extLst>
          </p:cNvPr>
          <p:cNvSpPr>
            <a:spLocks noGrp="1"/>
          </p:cNvSpPr>
          <p:nvPr>
            <p:ph idx="1"/>
          </p:nvPr>
        </p:nvSpPr>
        <p:spPr/>
        <p:txBody>
          <a:bodyPr/>
          <a:lstStyle/>
          <a:p>
            <a:pPr marL="0" indent="0">
              <a:buNone/>
            </a:pPr>
            <a:r>
              <a:rPr lang="en-US" sz="2800">
                <a:effectLst/>
                <a:ea typeface="Calibri" panose="020F0502020204030204" pitchFamily="34" charset="0"/>
              </a:rPr>
              <a:t>(a) Folosind două AO, proiectați un </a:t>
            </a:r>
            <a:r>
              <a:rPr lang="en-US" sz="2800" i="1">
                <a:effectLst/>
                <a:ea typeface="Calibri" panose="020F0502020204030204" pitchFamily="34" charset="0"/>
              </a:rPr>
              <a:t>convertor I-V</a:t>
            </a:r>
            <a:r>
              <a:rPr lang="en-US" sz="2800">
                <a:effectLst/>
                <a:ea typeface="Calibri" panose="020F0502020204030204" pitchFamily="34" charset="0"/>
              </a:rPr>
              <a:t> care acceptă două surse de intrare </a:t>
            </a:r>
            <a:r>
              <a:rPr lang="en-US" sz="2800" i="1">
                <a:effectLst/>
                <a:ea typeface="Calibri" panose="020F0502020204030204" pitchFamily="34" charset="0"/>
              </a:rPr>
              <a:t>i</a:t>
            </a:r>
            <a:r>
              <a:rPr lang="en-US" sz="2800" i="1" baseline="-25000">
                <a:effectLst/>
                <a:ea typeface="Calibri" panose="020F0502020204030204" pitchFamily="34" charset="0"/>
              </a:rPr>
              <a:t>S</a:t>
            </a:r>
            <a:r>
              <a:rPr lang="en-US" sz="2800" baseline="-25000">
                <a:effectLst/>
                <a:ea typeface="Calibri" panose="020F0502020204030204" pitchFamily="34" charset="0"/>
              </a:rPr>
              <a:t>1</a:t>
            </a:r>
            <a:r>
              <a:rPr lang="en-US" sz="2800">
                <a:effectLst/>
                <a:ea typeface="Calibri" panose="020F0502020204030204" pitchFamily="34" charset="0"/>
              </a:rPr>
              <a:t> și </a:t>
            </a:r>
            <a:r>
              <a:rPr lang="en-US" sz="2800" i="1">
                <a:effectLst/>
                <a:ea typeface="Calibri" panose="020F0502020204030204" pitchFamily="34" charset="0"/>
              </a:rPr>
              <a:t>i</a:t>
            </a:r>
            <a:r>
              <a:rPr lang="en-US" sz="2800" i="1" baseline="-25000">
                <a:effectLst/>
                <a:ea typeface="Calibri" panose="020F0502020204030204" pitchFamily="34" charset="0"/>
              </a:rPr>
              <a:t>S</a:t>
            </a:r>
            <a:r>
              <a:rPr lang="en-US" sz="2800" baseline="-25000">
                <a:effectLst/>
                <a:ea typeface="Calibri" panose="020F0502020204030204" pitchFamily="34" charset="0"/>
              </a:rPr>
              <a:t>2</a:t>
            </a:r>
            <a:r>
              <a:rPr lang="en-US" sz="2800">
                <a:effectLst/>
                <a:ea typeface="Calibri" panose="020F0502020204030204" pitchFamily="34" charset="0"/>
              </a:rPr>
              <a:t>, ambele având sensul de la masă spre circuit și având rezistențele interne </a:t>
            </a:r>
            <a:r>
              <a:rPr lang="en-US" sz="2800" i="1">
                <a:effectLst/>
                <a:ea typeface="Calibri" panose="020F0502020204030204" pitchFamily="34" charset="0"/>
              </a:rPr>
              <a:t>R</a:t>
            </a:r>
            <a:r>
              <a:rPr lang="en-US" sz="2800" i="1" baseline="-25000">
                <a:effectLst/>
                <a:ea typeface="Calibri" panose="020F0502020204030204" pitchFamily="34" charset="0"/>
              </a:rPr>
              <a:t>s</a:t>
            </a:r>
            <a:r>
              <a:rPr lang="en-US" sz="2800" baseline="-25000">
                <a:effectLst/>
                <a:ea typeface="Calibri" panose="020F0502020204030204" pitchFamily="34" charset="0"/>
              </a:rPr>
              <a:t>1</a:t>
            </a:r>
            <a:r>
              <a:rPr lang="en-US" sz="2800">
                <a:effectLst/>
                <a:ea typeface="Calibri" panose="020F0502020204030204" pitchFamily="34" charset="0"/>
              </a:rPr>
              <a:t> și </a:t>
            </a:r>
            <a:r>
              <a:rPr lang="en-US" sz="2800" i="1">
                <a:effectLst/>
                <a:ea typeface="Calibri" panose="020F0502020204030204" pitchFamily="34" charset="0"/>
              </a:rPr>
              <a:t>R</a:t>
            </a:r>
            <a:r>
              <a:rPr lang="en-US" sz="2800" i="1" baseline="-25000">
                <a:effectLst/>
                <a:ea typeface="Calibri" panose="020F0502020204030204" pitchFamily="34" charset="0"/>
              </a:rPr>
              <a:t>s</a:t>
            </a:r>
            <a:r>
              <a:rPr lang="en-US" sz="2800" baseline="-25000">
                <a:effectLst/>
                <a:ea typeface="Calibri" panose="020F0502020204030204" pitchFamily="34" charset="0"/>
              </a:rPr>
              <a:t>2</a:t>
            </a:r>
            <a:r>
              <a:rPr lang="en-US" sz="2800">
                <a:effectLst/>
                <a:ea typeface="Calibri" panose="020F0502020204030204" pitchFamily="34" charset="0"/>
              </a:rPr>
              <a:t> și la ieșirea căruia, pentru </a:t>
            </a:r>
            <a:r>
              <a:rPr lang="en-US" sz="2800" i="1">
                <a:effectLst/>
                <a:ea typeface="Calibri" panose="020F0502020204030204" pitchFamily="34" charset="0"/>
              </a:rPr>
              <a:t>a</a:t>
            </a:r>
            <a:r>
              <a:rPr lang="en-US" sz="2800">
                <a:effectLst/>
                <a:ea typeface="Calibri" panose="020F0502020204030204" pitchFamily="34" charset="0"/>
              </a:rPr>
              <a:t>→∞, se obține o tensiune având expresia </a:t>
            </a:r>
            <a:r>
              <a:rPr lang="en-US" sz="2800" i="1">
                <a:effectLst/>
                <a:ea typeface="Calibri" panose="020F0502020204030204" pitchFamily="34" charset="0"/>
              </a:rPr>
              <a:t>v</a:t>
            </a:r>
            <a:r>
              <a:rPr lang="en-US" sz="2800" i="1" baseline="-25000">
                <a:effectLst/>
                <a:ea typeface="Calibri" panose="020F0502020204030204" pitchFamily="34" charset="0"/>
              </a:rPr>
              <a:t>O</a:t>
            </a:r>
            <a:r>
              <a:rPr lang="en-US" sz="2800">
                <a:effectLst/>
                <a:ea typeface="Calibri" panose="020F0502020204030204" pitchFamily="34" charset="0"/>
              </a:rPr>
              <a:t>=</a:t>
            </a:r>
            <a:r>
              <a:rPr lang="en-US" sz="2800" i="1">
                <a:effectLst/>
                <a:ea typeface="Calibri" panose="020F0502020204030204" pitchFamily="34" charset="0"/>
              </a:rPr>
              <a:t>A</a:t>
            </a:r>
            <a:r>
              <a:rPr lang="en-US" sz="2800" baseline="-25000">
                <a:effectLst/>
                <a:ea typeface="Calibri" panose="020F0502020204030204" pitchFamily="34" charset="0"/>
              </a:rPr>
              <a:t>1</a:t>
            </a:r>
            <a:r>
              <a:rPr lang="en-US" sz="2800" i="1">
                <a:effectLst/>
                <a:ea typeface="Calibri" panose="020F0502020204030204" pitchFamily="34" charset="0"/>
              </a:rPr>
              <a:t>i</a:t>
            </a:r>
            <a:r>
              <a:rPr lang="en-US" sz="2800" i="1" baseline="-25000">
                <a:effectLst/>
                <a:ea typeface="Calibri" panose="020F0502020204030204" pitchFamily="34" charset="0"/>
              </a:rPr>
              <a:t>S</a:t>
            </a:r>
            <a:r>
              <a:rPr lang="en-US" sz="2800" baseline="-25000">
                <a:effectLst/>
                <a:ea typeface="Calibri" panose="020F0502020204030204" pitchFamily="34" charset="0"/>
              </a:rPr>
              <a:t>1</a:t>
            </a:r>
            <a:r>
              <a:rPr lang="en-US" sz="2800">
                <a:effectLst/>
                <a:ea typeface="Calibri" panose="020F0502020204030204" pitchFamily="34" charset="0"/>
              </a:rPr>
              <a:t>-</a:t>
            </a:r>
            <a:r>
              <a:rPr lang="en-US" sz="2800" i="1">
                <a:effectLst/>
                <a:ea typeface="Calibri" panose="020F0502020204030204" pitchFamily="34" charset="0"/>
              </a:rPr>
              <a:t>A</a:t>
            </a:r>
            <a:r>
              <a:rPr lang="en-US" sz="2800" baseline="-25000">
                <a:effectLst/>
                <a:ea typeface="Calibri" panose="020F0502020204030204" pitchFamily="34" charset="0"/>
              </a:rPr>
              <a:t>2</a:t>
            </a:r>
            <a:r>
              <a:rPr lang="en-US" sz="2800" i="1">
                <a:effectLst/>
                <a:ea typeface="Calibri" panose="020F0502020204030204" pitchFamily="34" charset="0"/>
              </a:rPr>
              <a:t>i</a:t>
            </a:r>
            <a:r>
              <a:rPr lang="en-US" sz="2800" i="1" baseline="-25000">
                <a:effectLst/>
                <a:ea typeface="Calibri" panose="020F0502020204030204" pitchFamily="34" charset="0"/>
              </a:rPr>
              <a:t>S</a:t>
            </a:r>
            <a:r>
              <a:rPr lang="en-US" sz="2800" baseline="-25000">
                <a:effectLst/>
                <a:ea typeface="Calibri" panose="020F0502020204030204" pitchFamily="34" charset="0"/>
              </a:rPr>
              <a:t>2</a:t>
            </a:r>
            <a:r>
              <a:rPr lang="en-US" sz="2800">
                <a:effectLst/>
                <a:ea typeface="Calibri" panose="020F0502020204030204" pitchFamily="34" charset="0"/>
              </a:rPr>
              <a:t>, unde </a:t>
            </a:r>
            <a:r>
              <a:rPr lang="en-US" sz="2800" i="1">
                <a:effectLst/>
                <a:ea typeface="Calibri" panose="020F0502020204030204" pitchFamily="34" charset="0"/>
              </a:rPr>
              <a:t>A</a:t>
            </a:r>
            <a:r>
              <a:rPr lang="en-US" sz="2800" baseline="-25000">
                <a:effectLst/>
                <a:ea typeface="Calibri" panose="020F0502020204030204" pitchFamily="34" charset="0"/>
              </a:rPr>
              <a:t>1</a:t>
            </a:r>
            <a:r>
              <a:rPr lang="en-US" sz="2800">
                <a:effectLst/>
                <a:ea typeface="Calibri" panose="020F0502020204030204" pitchFamily="34" charset="0"/>
              </a:rPr>
              <a:t>=</a:t>
            </a:r>
            <a:r>
              <a:rPr lang="en-US" sz="2800" i="1">
                <a:effectLst/>
                <a:ea typeface="Calibri" panose="020F0502020204030204" pitchFamily="34" charset="0"/>
              </a:rPr>
              <a:t>A</a:t>
            </a:r>
            <a:r>
              <a:rPr lang="en-US" sz="2800" baseline="-25000">
                <a:effectLst/>
                <a:ea typeface="Calibri" panose="020F0502020204030204" pitchFamily="34" charset="0"/>
              </a:rPr>
              <a:t>2</a:t>
            </a:r>
            <a:r>
              <a:rPr lang="en-US" sz="2800">
                <a:effectLst/>
                <a:ea typeface="Calibri" panose="020F0502020204030204" pitchFamily="34" charset="0"/>
              </a:rPr>
              <a:t>=(10V/mA). (b) Cum sunt afectate </a:t>
            </a:r>
            <a:r>
              <a:rPr lang="en-US" sz="2800" i="1">
                <a:effectLst/>
                <a:ea typeface="Calibri" panose="020F0502020204030204" pitchFamily="34" charset="0"/>
              </a:rPr>
              <a:t>A</a:t>
            </a:r>
            <a:r>
              <a:rPr lang="en-US" sz="2800" baseline="-25000">
                <a:effectLst/>
                <a:ea typeface="Calibri" panose="020F0502020204030204" pitchFamily="34" charset="0"/>
              </a:rPr>
              <a:t>1</a:t>
            </a:r>
            <a:r>
              <a:rPr lang="en-US" sz="2800">
                <a:effectLst/>
                <a:ea typeface="Calibri" panose="020F0502020204030204" pitchFamily="34" charset="0"/>
              </a:rPr>
              <a:t> și </a:t>
            </a:r>
            <a:r>
              <a:rPr lang="en-US" sz="2800" i="1">
                <a:effectLst/>
                <a:ea typeface="Calibri" panose="020F0502020204030204" pitchFamily="34" charset="0"/>
              </a:rPr>
              <a:t>A</a:t>
            </a:r>
            <a:r>
              <a:rPr lang="en-US" sz="2800" baseline="-25000">
                <a:effectLst/>
                <a:ea typeface="Calibri" panose="020F0502020204030204" pitchFamily="34" charset="0"/>
              </a:rPr>
              <a:t>2</a:t>
            </a:r>
            <a:r>
              <a:rPr lang="en-US" sz="2800">
                <a:effectLst/>
                <a:ea typeface="Calibri" panose="020F0502020204030204" pitchFamily="34" charset="0"/>
              </a:rPr>
              <a:t> dacă </a:t>
            </a:r>
            <a:r>
              <a:rPr lang="en-US" sz="2800" i="1">
                <a:effectLst/>
                <a:ea typeface="Calibri" panose="020F0502020204030204" pitchFamily="34" charset="0"/>
              </a:rPr>
              <a:t>R</a:t>
            </a:r>
            <a:r>
              <a:rPr lang="en-US" sz="2800" i="1" baseline="-25000">
                <a:effectLst/>
                <a:ea typeface="Calibri" panose="020F0502020204030204" pitchFamily="34" charset="0"/>
              </a:rPr>
              <a:t>s</a:t>
            </a:r>
            <a:r>
              <a:rPr lang="en-US" sz="2800" baseline="-25000">
                <a:effectLst/>
                <a:ea typeface="Calibri" panose="020F0502020204030204" pitchFamily="34" charset="0"/>
              </a:rPr>
              <a:t>1</a:t>
            </a:r>
            <a:r>
              <a:rPr lang="en-US" sz="2800">
                <a:effectLst/>
                <a:ea typeface="Calibri" panose="020F0502020204030204" pitchFamily="34" charset="0"/>
              </a:rPr>
              <a:t>=</a:t>
            </a:r>
            <a:r>
              <a:rPr lang="en-US" sz="2800" i="1">
                <a:effectLst/>
                <a:ea typeface="Calibri" panose="020F0502020204030204" pitchFamily="34" charset="0"/>
              </a:rPr>
              <a:t>R</a:t>
            </a:r>
            <a:r>
              <a:rPr lang="en-US" sz="2800" i="1" baseline="-25000">
                <a:effectLst/>
                <a:ea typeface="Calibri" panose="020F0502020204030204" pitchFamily="34" charset="0"/>
              </a:rPr>
              <a:t>s</a:t>
            </a:r>
            <a:r>
              <a:rPr lang="en-US" sz="2800" baseline="-25000">
                <a:effectLst/>
                <a:ea typeface="Calibri" panose="020F0502020204030204" pitchFamily="34" charset="0"/>
              </a:rPr>
              <a:t>2</a:t>
            </a:r>
            <a:r>
              <a:rPr lang="en-US" sz="2800">
                <a:effectLst/>
                <a:ea typeface="Calibri" panose="020F0502020204030204" pitchFamily="34" charset="0"/>
              </a:rPr>
              <a:t>=30kΩ și AO au </a:t>
            </a:r>
            <a:r>
              <a:rPr lang="en-US" sz="2800" i="1">
                <a:effectLst/>
                <a:ea typeface="Calibri" panose="020F0502020204030204" pitchFamily="34" charset="0"/>
              </a:rPr>
              <a:t>a</a:t>
            </a:r>
            <a:r>
              <a:rPr lang="en-US" sz="2800">
                <a:effectLst/>
                <a:ea typeface="Calibri" panose="020F0502020204030204" pitchFamily="34" charset="0"/>
              </a:rPr>
              <a:t>=10</a:t>
            </a:r>
            <a:r>
              <a:rPr lang="en-US" sz="2800" baseline="30000">
                <a:effectLst/>
                <a:ea typeface="Calibri" panose="020F0502020204030204" pitchFamily="34" charset="0"/>
              </a:rPr>
              <a:t>3</a:t>
            </a:r>
            <a:r>
              <a:rPr lang="en-US" sz="2800">
                <a:effectLst/>
                <a:ea typeface="Calibri" panose="020F0502020204030204" pitchFamily="34" charset="0"/>
              </a:rPr>
              <a:t>V/V?</a:t>
            </a:r>
            <a:endParaRPr lang="ro-RO"/>
          </a:p>
        </p:txBody>
      </p:sp>
      <p:sp>
        <p:nvSpPr>
          <p:cNvPr id="4" name="Date Placeholder 3">
            <a:extLst>
              <a:ext uri="{FF2B5EF4-FFF2-40B4-BE49-F238E27FC236}">
                <a16:creationId xmlns:a16="http://schemas.microsoft.com/office/drawing/2014/main" id="{30B2F26E-13B8-408E-A266-9CC7121B5EB4}"/>
              </a:ext>
            </a:extLst>
          </p:cNvPr>
          <p:cNvSpPr>
            <a:spLocks noGrp="1"/>
          </p:cNvSpPr>
          <p:nvPr>
            <p:ph type="dt" sz="half" idx="10"/>
          </p:nvPr>
        </p:nvSpPr>
        <p:spPr/>
        <p:txBody>
          <a:bodyPr/>
          <a:lstStyle/>
          <a:p>
            <a:fld id="{ABA11E63-1D04-4CCA-9475-203B50635B22}" type="datetime1">
              <a:rPr lang="ro-RO" smtClean="0"/>
              <a:t>02.04.2021</a:t>
            </a:fld>
            <a:endParaRPr lang="ro-RO"/>
          </a:p>
        </p:txBody>
      </p:sp>
      <p:sp>
        <p:nvSpPr>
          <p:cNvPr id="5" name="Footer Placeholder 4">
            <a:extLst>
              <a:ext uri="{FF2B5EF4-FFF2-40B4-BE49-F238E27FC236}">
                <a16:creationId xmlns:a16="http://schemas.microsoft.com/office/drawing/2014/main" id="{9FF29E79-CD91-4668-8339-578A4A15D92E}"/>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3CA4E5AC-29C5-473D-B4CE-B538E4411FC8}"/>
              </a:ext>
            </a:extLst>
          </p:cNvPr>
          <p:cNvSpPr>
            <a:spLocks noGrp="1"/>
          </p:cNvSpPr>
          <p:nvPr>
            <p:ph type="sldNum" sz="quarter" idx="12"/>
          </p:nvPr>
        </p:nvSpPr>
        <p:spPr/>
        <p:txBody>
          <a:bodyPr/>
          <a:lstStyle/>
          <a:p>
            <a:fld id="{341BC5E4-E883-4E74-BA5B-5BD9D655AE41}" type="slidenum">
              <a:rPr lang="ro-RO" smtClean="0"/>
              <a:t>2</a:t>
            </a:fld>
            <a:endParaRPr lang="ro-RO"/>
          </a:p>
        </p:txBody>
      </p:sp>
    </p:spTree>
    <p:extLst>
      <p:ext uri="{BB962C8B-B14F-4D97-AF65-F5344CB8AC3E}">
        <p14:creationId xmlns:p14="http://schemas.microsoft.com/office/powerpoint/2010/main" val="710338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A6F06-C076-440B-B018-4621F8B101DA}"/>
              </a:ext>
            </a:extLst>
          </p:cNvPr>
          <p:cNvSpPr>
            <a:spLocks noGrp="1"/>
          </p:cNvSpPr>
          <p:nvPr>
            <p:ph type="title"/>
          </p:nvPr>
        </p:nvSpPr>
        <p:spPr/>
        <p:txBody>
          <a:bodyPr/>
          <a:lstStyle/>
          <a:p>
            <a:r>
              <a:rPr lang="ro-RO"/>
              <a:t>S5. P3</a:t>
            </a:r>
          </a:p>
        </p:txBody>
      </p:sp>
      <p:sp>
        <p:nvSpPr>
          <p:cNvPr id="3" name="Content Placeholder 2">
            <a:extLst>
              <a:ext uri="{FF2B5EF4-FFF2-40B4-BE49-F238E27FC236}">
                <a16:creationId xmlns:a16="http://schemas.microsoft.com/office/drawing/2014/main" id="{018F31E4-21CC-43B4-A4E7-1883BB0D9003}"/>
              </a:ext>
            </a:extLst>
          </p:cNvPr>
          <p:cNvSpPr>
            <a:spLocks noGrp="1"/>
          </p:cNvSpPr>
          <p:nvPr>
            <p:ph idx="1"/>
          </p:nvPr>
        </p:nvSpPr>
        <p:spPr/>
        <p:txBody>
          <a:bodyPr>
            <a:normAutofit/>
          </a:bodyPr>
          <a:lstStyle/>
          <a:p>
            <a:r>
              <a:rPr lang="en-US">
                <a:effectLst/>
                <a:ea typeface="Calibri" panose="020F0502020204030204" pitchFamily="34" charset="0"/>
              </a:rPr>
              <a:t>Proiectați un </a:t>
            </a:r>
            <a:r>
              <a:rPr lang="en-US" i="1">
                <a:effectLst/>
                <a:ea typeface="Calibri" panose="020F0502020204030204" pitchFamily="34" charset="0"/>
              </a:rPr>
              <a:t>convertor V-I</a:t>
            </a:r>
            <a:r>
              <a:rPr lang="en-US">
                <a:effectLst/>
                <a:ea typeface="Calibri" panose="020F0502020204030204" pitchFamily="34" charset="0"/>
              </a:rPr>
              <a:t> cu sarcina la masă care transformă o intrare care variază între 0V și 10V într-o ieșire care se modifică între 4 mA și 20 mA.</a:t>
            </a:r>
            <a:endParaRPr lang="ro-RO">
              <a:effectLst/>
              <a:ea typeface="Calibri" panose="020F0502020204030204" pitchFamily="34" charset="0"/>
            </a:endParaRPr>
          </a:p>
          <a:p>
            <a:r>
              <a:rPr lang="en-US">
                <a:effectLst/>
                <a:ea typeface="Calibri" panose="020F0502020204030204" pitchFamily="34" charset="0"/>
              </a:rPr>
              <a:t>Circuitul este alimentat din 2 surse stabilizate de ±15V.</a:t>
            </a:r>
            <a:endParaRPr lang="ro-RO" sz="4000"/>
          </a:p>
        </p:txBody>
      </p:sp>
      <p:sp>
        <p:nvSpPr>
          <p:cNvPr id="4" name="Date Placeholder 3">
            <a:extLst>
              <a:ext uri="{FF2B5EF4-FFF2-40B4-BE49-F238E27FC236}">
                <a16:creationId xmlns:a16="http://schemas.microsoft.com/office/drawing/2014/main" id="{067411CE-A35F-47CE-B387-79B8021C6FA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ED032F0E-96E2-47C5-9B47-3E934DC2A74D}"/>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ACF7881B-2BEC-4B20-954D-E832A0B940A4}"/>
              </a:ext>
            </a:extLst>
          </p:cNvPr>
          <p:cNvSpPr>
            <a:spLocks noGrp="1"/>
          </p:cNvSpPr>
          <p:nvPr>
            <p:ph type="sldNum" sz="quarter" idx="12"/>
          </p:nvPr>
        </p:nvSpPr>
        <p:spPr/>
        <p:txBody>
          <a:bodyPr/>
          <a:lstStyle/>
          <a:p>
            <a:fld id="{341BC5E4-E883-4E74-BA5B-5BD9D655AE41}" type="slidenum">
              <a:rPr lang="ro-RO" smtClean="0"/>
              <a:t>20</a:t>
            </a:fld>
            <a:endParaRPr lang="ro-RO"/>
          </a:p>
        </p:txBody>
      </p:sp>
    </p:spTree>
    <p:extLst>
      <p:ext uri="{BB962C8B-B14F-4D97-AF65-F5344CB8AC3E}">
        <p14:creationId xmlns:p14="http://schemas.microsoft.com/office/powerpoint/2010/main" val="840790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en-US">
                <a:effectLst/>
                <a:ea typeface="Calibri" panose="020F0502020204030204" pitchFamily="34" charset="0"/>
              </a:rPr>
              <a:t>Schema circuitului care </a:t>
            </a:r>
            <a:br>
              <a:rPr lang="ro-RO">
                <a:effectLst/>
                <a:ea typeface="Calibri" panose="020F0502020204030204" pitchFamily="34" charset="0"/>
              </a:rPr>
            </a:br>
            <a:r>
              <a:rPr lang="en-US">
                <a:effectLst/>
                <a:ea typeface="Calibri" panose="020F0502020204030204" pitchFamily="34" charset="0"/>
              </a:rPr>
              <a:t>îndeplinește această cerință </a:t>
            </a:r>
            <a:br>
              <a:rPr lang="ro-RO">
                <a:effectLst/>
                <a:ea typeface="Calibri" panose="020F0502020204030204" pitchFamily="34" charset="0"/>
              </a:rPr>
            </a:br>
            <a:r>
              <a:rPr lang="en-US">
                <a:effectLst/>
                <a:ea typeface="Calibri" panose="020F0502020204030204" pitchFamily="34" charset="0"/>
              </a:rPr>
              <a:t>are forma din fig</a:t>
            </a:r>
            <a:r>
              <a:rPr lang="ro-RO">
                <a:effectLst/>
                <a:ea typeface="Calibri" panose="020F0502020204030204" pitchFamily="34" charset="0"/>
              </a:rPr>
              <a:t>ură</a:t>
            </a:r>
            <a:r>
              <a:rPr lang="en-US">
                <a:effectLst/>
                <a:ea typeface="Calibri" panose="020F0502020204030204" pitchFamily="34" charset="0"/>
              </a:rPr>
              <a:t> și este </a:t>
            </a:r>
            <a:br>
              <a:rPr lang="ro-RO">
                <a:effectLst/>
                <a:ea typeface="Calibri" panose="020F0502020204030204" pitchFamily="34" charset="0"/>
              </a:rPr>
            </a:br>
            <a:r>
              <a:rPr lang="en-US">
                <a:effectLst/>
                <a:ea typeface="Calibri" panose="020F0502020204030204" pitchFamily="34" charset="0"/>
              </a:rPr>
              <a:t>alcătuită dintr-un convertor V-I </a:t>
            </a:r>
            <a:br>
              <a:rPr lang="ro-RO">
                <a:effectLst/>
                <a:ea typeface="Calibri" panose="020F0502020204030204" pitchFamily="34" charset="0"/>
              </a:rPr>
            </a:br>
            <a:r>
              <a:rPr lang="en-US">
                <a:effectLst/>
                <a:ea typeface="Calibri" panose="020F0502020204030204" pitchFamily="34" charset="0"/>
              </a:rPr>
              <a:t>cu sarcina la masă, realizat cu </a:t>
            </a:r>
            <a:br>
              <a:rPr lang="ro-RO">
                <a:effectLst/>
                <a:ea typeface="Calibri" panose="020F0502020204030204" pitchFamily="34" charset="0"/>
              </a:rPr>
            </a:br>
            <a:r>
              <a:rPr lang="en-US">
                <a:effectLst/>
                <a:ea typeface="Calibri" panose="020F0502020204030204" pitchFamily="34" charset="0"/>
              </a:rPr>
              <a:t>AO1 și prevăzut cu un decalaj (offset) controlat deoarece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≠0 atunci când </a:t>
            </a:r>
            <a:r>
              <a:rPr lang="en-US" i="1">
                <a:effectLst/>
                <a:ea typeface="Calibri" panose="020F0502020204030204" pitchFamily="34" charset="0"/>
              </a:rPr>
              <a:t>v</a:t>
            </a:r>
            <a:r>
              <a:rPr lang="en-US" i="1" baseline="-25000">
                <a:effectLst/>
                <a:ea typeface="Calibri" panose="020F0502020204030204" pitchFamily="34" charset="0"/>
              </a:rPr>
              <a:t>I</a:t>
            </a:r>
            <a:r>
              <a:rPr lang="en-US">
                <a:effectLst/>
                <a:ea typeface="Calibri" panose="020F0502020204030204" pitchFamily="34" charset="0"/>
              </a:rPr>
              <a:t>=0, tensiunea de offset, </a:t>
            </a:r>
            <a:r>
              <a:rPr lang="en-US" i="1">
                <a:effectLst/>
                <a:ea typeface="Calibri" panose="020F0502020204030204" pitchFamily="34" charset="0"/>
              </a:rPr>
              <a:t>v</a:t>
            </a:r>
            <a:r>
              <a:rPr lang="en-US" i="1" baseline="-25000">
                <a:effectLst/>
                <a:ea typeface="Calibri" panose="020F0502020204030204" pitchFamily="34" charset="0"/>
              </a:rPr>
              <a:t>X</a:t>
            </a:r>
            <a:r>
              <a:rPr lang="en-US">
                <a:effectLst/>
                <a:ea typeface="Calibri" panose="020F0502020204030204" pitchFamily="34" charset="0"/>
              </a:rPr>
              <a:t>, fiind obținută cu AO2.</a:t>
            </a:r>
            <a:endParaRPr lang="ro-RO" sz="4000"/>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21</a:t>
            </a:fld>
            <a:endParaRPr lang="ro-RO"/>
          </a:p>
        </p:txBody>
      </p:sp>
      <p:pic>
        <p:nvPicPr>
          <p:cNvPr id="7" name="Picture 6">
            <a:extLst>
              <a:ext uri="{FF2B5EF4-FFF2-40B4-BE49-F238E27FC236}">
                <a16:creationId xmlns:a16="http://schemas.microsoft.com/office/drawing/2014/main" id="{B3021B65-E477-4BFF-A812-D0DBC6BFC182}"/>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p:spTree>
    <p:extLst>
      <p:ext uri="{BB962C8B-B14F-4D97-AF65-F5344CB8AC3E}">
        <p14:creationId xmlns:p14="http://schemas.microsoft.com/office/powerpoint/2010/main" val="881923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en-US">
                <a:effectLst/>
                <a:ea typeface="Calibri" panose="020F0502020204030204" pitchFamily="34" charset="0"/>
              </a:rPr>
              <a:t>Determinăm expresia curentului </a:t>
            </a:r>
            <a:br>
              <a:rPr lang="ro-RO">
                <a:effectLst/>
                <a:ea typeface="Calibri" panose="020F0502020204030204" pitchFamily="34" charset="0"/>
              </a:rPr>
            </a:br>
            <a:r>
              <a:rPr lang="en-US" i="1">
                <a:effectLst/>
                <a:ea typeface="Calibri" panose="020F0502020204030204" pitchFamily="34" charset="0"/>
              </a:rPr>
              <a:t>i</a:t>
            </a:r>
            <a:r>
              <a:rPr lang="en-US" i="1" baseline="-25000">
                <a:effectLst/>
                <a:ea typeface="Calibri" panose="020F0502020204030204" pitchFamily="34" charset="0"/>
              </a:rPr>
              <a:t>O</a:t>
            </a:r>
            <a:r>
              <a:rPr lang="en-US" i="1">
                <a:effectLst/>
                <a:ea typeface="Calibri" panose="020F0502020204030204" pitchFamily="34" charset="0"/>
              </a:rPr>
              <a:t> </a:t>
            </a:r>
            <a:r>
              <a:rPr lang="en-US">
                <a:effectLst/>
                <a:ea typeface="Calibri" panose="020F0502020204030204" pitchFamily="34" charset="0"/>
              </a:rPr>
              <a:t>atunci când există acest offset </a:t>
            </a:r>
            <a:br>
              <a:rPr lang="ro-RO">
                <a:effectLst/>
                <a:ea typeface="Calibri" panose="020F0502020204030204" pitchFamily="34" charset="0"/>
              </a:rPr>
            </a:br>
            <a:r>
              <a:rPr lang="en-US">
                <a:effectLst/>
                <a:ea typeface="Calibri" panose="020F0502020204030204" pitchFamily="34" charset="0"/>
              </a:rPr>
              <a:t>controlat și țineam seama în </a:t>
            </a:r>
            <a:br>
              <a:rPr lang="ro-RO">
                <a:effectLst/>
                <a:ea typeface="Calibri" panose="020F0502020204030204" pitchFamily="34" charset="0"/>
              </a:rPr>
            </a:br>
            <a:r>
              <a:rPr lang="en-US">
                <a:effectLst/>
                <a:ea typeface="Calibri" panose="020F0502020204030204" pitchFamily="34" charset="0"/>
              </a:rPr>
              <a:t>calcule de scurtcircuitul virtual </a:t>
            </a:r>
            <a:br>
              <a:rPr lang="ro-RO">
                <a:effectLst/>
                <a:ea typeface="Calibri" panose="020F0502020204030204" pitchFamily="34" charset="0"/>
              </a:rPr>
            </a:br>
            <a:r>
              <a:rPr lang="en-US">
                <a:effectLst/>
                <a:ea typeface="Calibri" panose="020F0502020204030204" pitchFamily="34" charset="0"/>
              </a:rPr>
              <a:t>dintre intrările AO. Astfel</a:t>
            </a:r>
            <a:endParaRPr lang="ro-RO">
              <a:effectLst/>
              <a:ea typeface="Calibri" panose="020F0502020204030204" pitchFamily="34" charset="0"/>
            </a:endParaRPr>
          </a:p>
          <a:p>
            <a:r>
              <a:rPr lang="en-US">
                <a:effectLst/>
                <a:ea typeface="Calibri" panose="020F0502020204030204" pitchFamily="34" charset="0"/>
              </a:rPr>
              <a:t>Teorema I Kirchhoff, aplicată în intrarea neinversoare a AO1, se scrie</a:t>
            </a:r>
            <a:br>
              <a:rPr lang="ro-RO">
                <a:effectLst/>
                <a:ea typeface="Calibri" panose="020F0502020204030204" pitchFamily="34" charset="0"/>
              </a:rPr>
            </a:br>
            <a:br>
              <a:rPr lang="ro-RO">
                <a:effectLst/>
                <a:ea typeface="Calibri" panose="020F0502020204030204" pitchFamily="34" charset="0"/>
              </a:rPr>
            </a:br>
            <a:br>
              <a:rPr lang="ro-RO">
                <a:effectLst/>
                <a:ea typeface="Calibri" panose="020F0502020204030204" pitchFamily="34" charset="0"/>
              </a:rPr>
            </a:br>
            <a:r>
              <a:rPr lang="ro-RO">
                <a:effectLst/>
                <a:ea typeface="Calibri" panose="020F0502020204030204" pitchFamily="34" charset="0"/>
              </a:rPr>
              <a:t>unde</a:t>
            </a:r>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22</a:t>
            </a:fld>
            <a:endParaRPr lang="ro-RO"/>
          </a:p>
        </p:txBody>
      </p:sp>
      <p:pic>
        <p:nvPicPr>
          <p:cNvPr id="7" name="Picture 6">
            <a:extLst>
              <a:ext uri="{FF2B5EF4-FFF2-40B4-BE49-F238E27FC236}">
                <a16:creationId xmlns:a16="http://schemas.microsoft.com/office/drawing/2014/main" id="{EB5597CE-253C-4515-A882-B41B69840CC5}"/>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21AE435-A825-4F69-9BFE-1FD3C07652F4}"/>
                  </a:ext>
                </a:extLst>
              </p:cNvPr>
              <p:cNvSpPr txBox="1"/>
              <p:nvPr/>
            </p:nvSpPr>
            <p:spPr>
              <a:xfrm>
                <a:off x="4971635" y="3347380"/>
                <a:ext cx="2248729"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𝐿</m:t>
                          </m:r>
                        </m:sub>
                      </m:sSub>
                    </m:oMath>
                  </m:oMathPara>
                </a14:m>
                <a:endParaRPr lang="ro-RO"/>
              </a:p>
            </p:txBody>
          </p:sp>
        </mc:Choice>
        <mc:Fallback xmlns="">
          <p:sp>
            <p:nvSpPr>
              <p:cNvPr id="9" name="TextBox 8">
                <a:extLst>
                  <a:ext uri="{FF2B5EF4-FFF2-40B4-BE49-F238E27FC236}">
                    <a16:creationId xmlns:a16="http://schemas.microsoft.com/office/drawing/2014/main" id="{821AE435-A825-4F69-9BFE-1FD3C07652F4}"/>
                  </a:ext>
                </a:extLst>
              </p:cNvPr>
              <p:cNvSpPr txBox="1">
                <a:spLocks noRot="1" noChangeAspect="1" noMove="1" noResize="1" noEditPoints="1" noAdjustHandles="1" noChangeArrowheads="1" noChangeShapeType="1" noTextEdit="1"/>
              </p:cNvSpPr>
              <p:nvPr/>
            </p:nvSpPr>
            <p:spPr>
              <a:xfrm>
                <a:off x="4971635" y="3347380"/>
                <a:ext cx="2248729" cy="461665"/>
              </a:xfrm>
              <a:prstGeom prst="rect">
                <a:avLst/>
              </a:prstGeom>
              <a:blipFill>
                <a:blip r:embed="rId3"/>
                <a:stretch>
                  <a:fillRect b="-13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FA2C97C-C547-4651-9F48-C038BCBF3E63}"/>
                  </a:ext>
                </a:extLst>
              </p:cNvPr>
              <p:cNvSpPr txBox="1"/>
              <p:nvPr/>
            </p:nvSpPr>
            <p:spPr>
              <a:xfrm>
                <a:off x="1150454" y="4285988"/>
                <a:ext cx="1953055" cy="49340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ub>
                      </m:sSub>
                    </m:oMath>
                  </m:oMathPara>
                </a14:m>
                <a:endParaRPr lang="ro-RO"/>
              </a:p>
            </p:txBody>
          </p:sp>
        </mc:Choice>
        <mc:Fallback xmlns="">
          <p:sp>
            <p:nvSpPr>
              <p:cNvPr id="11" name="TextBox 10">
                <a:extLst>
                  <a:ext uri="{FF2B5EF4-FFF2-40B4-BE49-F238E27FC236}">
                    <a16:creationId xmlns:a16="http://schemas.microsoft.com/office/drawing/2014/main" id="{AFA2C97C-C547-4651-9F48-C038BCBF3E63}"/>
                  </a:ext>
                </a:extLst>
              </p:cNvPr>
              <p:cNvSpPr txBox="1">
                <a:spLocks noRot="1" noChangeAspect="1" noMove="1" noResize="1" noEditPoints="1" noAdjustHandles="1" noChangeArrowheads="1" noChangeShapeType="1" noTextEdit="1"/>
              </p:cNvSpPr>
              <p:nvPr/>
            </p:nvSpPr>
            <p:spPr>
              <a:xfrm>
                <a:off x="1150454" y="4285988"/>
                <a:ext cx="1953055" cy="493405"/>
              </a:xfrm>
              <a:prstGeom prst="rect">
                <a:avLst/>
              </a:prstGeom>
              <a:blipFill>
                <a:blip r:embed="rId4"/>
                <a:stretch>
                  <a:fillRect l="-938" b="-123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7D09EE3-7E24-4F76-8CCB-C35F3BE9D031}"/>
                  </a:ext>
                </a:extLst>
              </p:cNvPr>
              <p:cNvSpPr txBox="1"/>
              <p:nvPr/>
            </p:nvSpPr>
            <p:spPr>
              <a:xfrm>
                <a:off x="1150454" y="5391042"/>
                <a:ext cx="1960080" cy="78592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a:p>
            </p:txBody>
          </p:sp>
        </mc:Choice>
        <mc:Fallback xmlns="">
          <p:sp>
            <p:nvSpPr>
              <p:cNvPr id="19" name="TextBox 18">
                <a:extLst>
                  <a:ext uri="{FF2B5EF4-FFF2-40B4-BE49-F238E27FC236}">
                    <a16:creationId xmlns:a16="http://schemas.microsoft.com/office/drawing/2014/main" id="{D7D09EE3-7E24-4F76-8CCB-C35F3BE9D031}"/>
                  </a:ext>
                </a:extLst>
              </p:cNvPr>
              <p:cNvSpPr txBox="1">
                <a:spLocks noRot="1" noChangeAspect="1" noMove="1" noResize="1" noEditPoints="1" noAdjustHandles="1" noChangeArrowheads="1" noChangeShapeType="1" noTextEdit="1"/>
              </p:cNvSpPr>
              <p:nvPr/>
            </p:nvSpPr>
            <p:spPr>
              <a:xfrm>
                <a:off x="1150454" y="5391042"/>
                <a:ext cx="1960080" cy="785921"/>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E3F7C142-7437-42FE-8945-3BBC63C76C6C}"/>
                  </a:ext>
                </a:extLst>
              </p:cNvPr>
              <p:cNvSpPr txBox="1"/>
              <p:nvPr/>
            </p:nvSpPr>
            <p:spPr>
              <a:xfrm>
                <a:off x="3581400" y="5391042"/>
                <a:ext cx="2059884" cy="78592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oMath>
                  </m:oMathPara>
                </a14:m>
                <a:endParaRPr lang="ro-RO" sz="2400"/>
              </a:p>
            </p:txBody>
          </p:sp>
        </mc:Choice>
        <mc:Fallback xmlns="">
          <p:sp>
            <p:nvSpPr>
              <p:cNvPr id="21" name="TextBox 20">
                <a:extLst>
                  <a:ext uri="{FF2B5EF4-FFF2-40B4-BE49-F238E27FC236}">
                    <a16:creationId xmlns:a16="http://schemas.microsoft.com/office/drawing/2014/main" id="{E3F7C142-7437-42FE-8945-3BBC63C76C6C}"/>
                  </a:ext>
                </a:extLst>
              </p:cNvPr>
              <p:cNvSpPr txBox="1">
                <a:spLocks noRot="1" noChangeAspect="1" noMove="1" noResize="1" noEditPoints="1" noAdjustHandles="1" noChangeArrowheads="1" noChangeShapeType="1" noTextEdit="1"/>
              </p:cNvSpPr>
              <p:nvPr/>
            </p:nvSpPr>
            <p:spPr>
              <a:xfrm>
                <a:off x="3581400" y="5391042"/>
                <a:ext cx="2059884" cy="785921"/>
              </a:xfrm>
              <a:prstGeom prst="rect">
                <a:avLst/>
              </a:prstGeom>
              <a:blipFill>
                <a:blip r:embed="rId6"/>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408261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lstStyle/>
          <a:p>
            <a:r>
              <a:rPr lang="en-US">
                <a:effectLst/>
                <a:ea typeface="Calibri" panose="020F0502020204030204" pitchFamily="34" charset="0"/>
              </a:rPr>
              <a:t>Curentul </a:t>
            </a:r>
            <a:r>
              <a:rPr lang="en-US" i="1">
                <a:effectLst/>
                <a:ea typeface="Calibri" panose="020F0502020204030204" pitchFamily="34" charset="0"/>
              </a:rPr>
              <a:t>i</a:t>
            </a:r>
            <a:r>
              <a:rPr lang="en-US" i="1" baseline="-25000">
                <a:effectLst/>
                <a:ea typeface="Calibri" panose="020F0502020204030204" pitchFamily="34" charset="0"/>
              </a:rPr>
              <a:t>R</a:t>
            </a:r>
            <a:r>
              <a:rPr lang="en-US" baseline="-25000">
                <a:effectLst/>
                <a:ea typeface="Calibri" panose="020F0502020204030204" pitchFamily="34" charset="0"/>
              </a:rPr>
              <a:t>4</a:t>
            </a:r>
            <a:r>
              <a:rPr lang="en-US">
                <a:effectLst/>
                <a:ea typeface="Calibri" panose="020F0502020204030204" pitchFamily="34" charset="0"/>
              </a:rPr>
              <a:t> circulă atât prin </a:t>
            </a:r>
            <a:r>
              <a:rPr lang="en-US" i="1">
                <a:effectLst/>
                <a:ea typeface="Calibri" panose="020F0502020204030204" pitchFamily="34" charset="0"/>
              </a:rPr>
              <a:t>R</a:t>
            </a:r>
            <a:r>
              <a:rPr lang="en-US" baseline="-25000">
                <a:effectLst/>
                <a:ea typeface="Calibri" panose="020F0502020204030204" pitchFamily="34" charset="0"/>
              </a:rPr>
              <a:t>4</a:t>
            </a:r>
            <a:r>
              <a:rPr lang="en-US">
                <a:effectLst/>
                <a:ea typeface="Calibri" panose="020F0502020204030204" pitchFamily="34" charset="0"/>
              </a:rPr>
              <a:t> </a:t>
            </a:r>
            <a:br>
              <a:rPr lang="ro-RO">
                <a:effectLst/>
                <a:ea typeface="Calibri" panose="020F0502020204030204" pitchFamily="34" charset="0"/>
              </a:rPr>
            </a:br>
            <a:r>
              <a:rPr lang="en-US">
                <a:effectLst/>
                <a:ea typeface="Calibri" panose="020F0502020204030204" pitchFamily="34" charset="0"/>
              </a:rPr>
              <a:t>cât și prin </a:t>
            </a:r>
            <a:r>
              <a:rPr lang="en-US" i="1">
                <a:effectLst/>
                <a:ea typeface="Calibri" panose="020F0502020204030204" pitchFamily="34" charset="0"/>
              </a:rPr>
              <a:t>R</a:t>
            </a:r>
            <a:r>
              <a:rPr lang="en-US" baseline="-25000">
                <a:effectLst/>
                <a:ea typeface="Calibri" panose="020F0502020204030204" pitchFamily="34" charset="0"/>
              </a:rPr>
              <a:t>3</a:t>
            </a:r>
            <a:r>
              <a:rPr lang="en-US">
                <a:effectLst/>
                <a:ea typeface="Calibri" panose="020F0502020204030204" pitchFamily="34" charset="0"/>
              </a:rPr>
              <a:t> și rezultă</a:t>
            </a:r>
            <a:br>
              <a:rPr lang="ro-RO">
                <a:effectLst/>
                <a:ea typeface="Calibri" panose="020F0502020204030204" pitchFamily="34" charset="0"/>
              </a:rPr>
            </a:br>
            <a:br>
              <a:rPr lang="ro-RO">
                <a:effectLst/>
                <a:ea typeface="Calibri" panose="020F0502020204030204" pitchFamily="34" charset="0"/>
              </a:rPr>
            </a:br>
            <a:br>
              <a:rPr lang="ro-RO">
                <a:effectLst/>
                <a:ea typeface="Calibri" panose="020F0502020204030204" pitchFamily="34" charset="0"/>
              </a:rPr>
            </a:br>
            <a:br>
              <a:rPr lang="ro-RO">
                <a:effectLst/>
                <a:ea typeface="Calibri" panose="020F0502020204030204" pitchFamily="34" charset="0"/>
              </a:rPr>
            </a:br>
            <a:r>
              <a:rPr lang="ro-RO">
                <a:effectLst/>
                <a:ea typeface="Calibri" panose="020F0502020204030204" pitchFamily="34" charset="0"/>
              </a:rPr>
              <a:t>și se poate rescrie sub forma</a:t>
            </a:r>
          </a:p>
          <a:p>
            <a:endParaRPr lang="ro-RO"/>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23</a:t>
            </a:fld>
            <a:endParaRPr lang="ro-RO"/>
          </a:p>
        </p:txBody>
      </p:sp>
      <p:pic>
        <p:nvPicPr>
          <p:cNvPr id="7" name="Picture 6">
            <a:extLst>
              <a:ext uri="{FF2B5EF4-FFF2-40B4-BE49-F238E27FC236}">
                <a16:creationId xmlns:a16="http://schemas.microsoft.com/office/drawing/2014/main" id="{5F7B1034-1022-4671-A370-9AFBA5561622}"/>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8EAF728-FF37-45E1-84B7-BC0D6284B89B}"/>
                  </a:ext>
                </a:extLst>
              </p:cNvPr>
              <p:cNvSpPr txBox="1"/>
              <p:nvPr/>
            </p:nvSpPr>
            <p:spPr>
              <a:xfrm>
                <a:off x="1070941" y="2853700"/>
                <a:ext cx="3441424" cy="78778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𝑁</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den>
                      </m:f>
                    </m:oMath>
                  </m:oMathPara>
                </a14:m>
                <a:endParaRPr lang="ro-RO"/>
              </a:p>
            </p:txBody>
          </p:sp>
        </mc:Choice>
        <mc:Fallback xmlns="">
          <p:sp>
            <p:nvSpPr>
              <p:cNvPr id="9" name="TextBox 8">
                <a:extLst>
                  <a:ext uri="{FF2B5EF4-FFF2-40B4-BE49-F238E27FC236}">
                    <a16:creationId xmlns:a16="http://schemas.microsoft.com/office/drawing/2014/main" id="{38EAF728-FF37-45E1-84B7-BC0D6284B89B}"/>
                  </a:ext>
                </a:extLst>
              </p:cNvPr>
              <p:cNvSpPr txBox="1">
                <a:spLocks noRot="1" noChangeAspect="1" noMove="1" noResize="1" noEditPoints="1" noAdjustHandles="1" noChangeArrowheads="1" noChangeShapeType="1" noTextEdit="1"/>
              </p:cNvSpPr>
              <p:nvPr/>
            </p:nvSpPr>
            <p:spPr>
              <a:xfrm>
                <a:off x="1070941" y="2853700"/>
                <a:ext cx="3441424" cy="787780"/>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00FC36B-661F-4501-A82A-2DA9A3BE9027}"/>
                  </a:ext>
                </a:extLst>
              </p:cNvPr>
              <p:cNvSpPr txBox="1"/>
              <p:nvPr/>
            </p:nvSpPr>
            <p:spPr>
              <a:xfrm>
                <a:off x="1070941" y="4404205"/>
                <a:ext cx="3441424" cy="78778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den>
                      </m:f>
                    </m:oMath>
                  </m:oMathPara>
                </a14:m>
                <a:endParaRPr lang="ro-RO"/>
              </a:p>
            </p:txBody>
          </p:sp>
        </mc:Choice>
        <mc:Fallback xmlns="">
          <p:sp>
            <p:nvSpPr>
              <p:cNvPr id="11" name="TextBox 10">
                <a:extLst>
                  <a:ext uri="{FF2B5EF4-FFF2-40B4-BE49-F238E27FC236}">
                    <a16:creationId xmlns:a16="http://schemas.microsoft.com/office/drawing/2014/main" id="{600FC36B-661F-4501-A82A-2DA9A3BE9027}"/>
                  </a:ext>
                </a:extLst>
              </p:cNvPr>
              <p:cNvSpPr txBox="1">
                <a:spLocks noRot="1" noChangeAspect="1" noMove="1" noResize="1" noEditPoints="1" noAdjustHandles="1" noChangeArrowheads="1" noChangeShapeType="1" noTextEdit="1"/>
              </p:cNvSpPr>
              <p:nvPr/>
            </p:nvSpPr>
            <p:spPr>
              <a:xfrm>
                <a:off x="1070941" y="4404205"/>
                <a:ext cx="3441424" cy="787780"/>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11286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en-US">
                <a:effectLst/>
                <a:ea typeface="Calibri" panose="020F0502020204030204" pitchFamily="34" charset="0"/>
              </a:rPr>
              <a:t>Revenind la relația lui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 și </a:t>
            </a:r>
            <a:br>
              <a:rPr lang="ro-RO">
                <a:effectLst/>
                <a:ea typeface="Calibri" panose="020F0502020204030204" pitchFamily="34" charset="0"/>
              </a:rPr>
            </a:br>
            <a:r>
              <a:rPr lang="en-US">
                <a:effectLst/>
                <a:ea typeface="Calibri" panose="020F0502020204030204" pitchFamily="34" charset="0"/>
              </a:rPr>
              <a:t>considerând rezistențele egale, </a:t>
            </a:r>
            <a:br>
              <a:rPr lang="ro-RO">
                <a:effectLst/>
                <a:ea typeface="Calibri" panose="020F0502020204030204" pitchFamily="34" charset="0"/>
              </a:rPr>
            </a:br>
            <a:r>
              <a:rPr lang="en-US" i="1">
                <a:effectLst/>
                <a:ea typeface="Calibri" panose="020F0502020204030204" pitchFamily="34" charset="0"/>
              </a:rPr>
              <a:t>R</a:t>
            </a:r>
            <a:r>
              <a:rPr lang="en-US" baseline="-25000">
                <a:effectLst/>
                <a:ea typeface="Calibri" panose="020F0502020204030204" pitchFamily="34" charset="0"/>
              </a:rPr>
              <a:t>4</a:t>
            </a:r>
            <a:r>
              <a:rPr lang="en-US">
                <a:effectLst/>
                <a:ea typeface="Calibri" panose="020F0502020204030204" pitchFamily="34" charset="0"/>
              </a:rPr>
              <a:t>=</a:t>
            </a:r>
            <a:r>
              <a:rPr lang="en-US" i="1">
                <a:effectLst/>
                <a:ea typeface="Calibri" panose="020F0502020204030204" pitchFamily="34" charset="0"/>
              </a:rPr>
              <a:t>R</a:t>
            </a:r>
            <a:r>
              <a:rPr lang="en-US" baseline="-25000">
                <a:effectLst/>
                <a:ea typeface="Calibri" panose="020F0502020204030204" pitchFamily="34" charset="0"/>
              </a:rPr>
              <a:t>3</a:t>
            </a:r>
            <a:r>
              <a:rPr lang="en-US">
                <a:effectLst/>
                <a:ea typeface="Calibri" panose="020F0502020204030204" pitchFamily="34" charset="0"/>
              </a:rPr>
              <a:t>=</a:t>
            </a:r>
            <a:r>
              <a:rPr lang="en-US" i="1">
                <a:effectLst/>
                <a:ea typeface="Calibri" panose="020F0502020204030204" pitchFamily="34" charset="0"/>
              </a:rPr>
              <a:t>R</a:t>
            </a:r>
            <a:r>
              <a:rPr lang="en-US" baseline="-25000">
                <a:effectLst/>
                <a:ea typeface="Calibri" panose="020F0502020204030204" pitchFamily="34" charset="0"/>
              </a:rPr>
              <a:t>2</a:t>
            </a:r>
            <a:r>
              <a:rPr lang="en-US">
                <a:effectLst/>
                <a:ea typeface="Calibri" panose="020F0502020204030204" pitchFamily="34" charset="0"/>
              </a:rPr>
              <a:t>=</a:t>
            </a:r>
            <a:r>
              <a:rPr lang="en-US" i="1">
                <a:effectLst/>
                <a:ea typeface="Calibri" panose="020F0502020204030204" pitchFamily="34" charset="0"/>
              </a:rPr>
              <a:t>R</a:t>
            </a:r>
            <a:r>
              <a:rPr lang="en-US" baseline="-25000">
                <a:effectLst/>
                <a:ea typeface="Calibri" panose="020F0502020204030204" pitchFamily="34" charset="0"/>
              </a:rPr>
              <a:t>1</a:t>
            </a:r>
            <a:r>
              <a:rPr lang="en-US">
                <a:effectLst/>
                <a:ea typeface="Calibri" panose="020F0502020204030204" pitchFamily="34" charset="0"/>
              </a:rPr>
              <a:t>, se poate scrie</a:t>
            </a:r>
            <a:endParaRPr lang="ro-RO">
              <a:effectLst/>
              <a:ea typeface="Calibri" panose="020F0502020204030204" pitchFamily="34" charset="0"/>
            </a:endParaRPr>
          </a:p>
          <a:p>
            <a:endParaRPr lang="ro-RO">
              <a:effectLst/>
              <a:ea typeface="Calibri" panose="020F0502020204030204" pitchFamily="34" charset="0"/>
            </a:endParaRPr>
          </a:p>
          <a:p>
            <a:endParaRPr lang="ro-RO"/>
          </a:p>
          <a:p>
            <a:r>
              <a:rPr lang="en-US">
                <a:effectLst/>
                <a:ea typeface="Calibri" panose="020F0502020204030204" pitchFamily="34" charset="0"/>
              </a:rPr>
              <a:t>Din relația lui </a:t>
            </a:r>
            <a:r>
              <a:rPr lang="en-US" i="1">
                <a:effectLst/>
                <a:ea typeface="Calibri" panose="020F0502020204030204" pitchFamily="34" charset="0"/>
              </a:rPr>
              <a:t>i</a:t>
            </a:r>
            <a:r>
              <a:rPr lang="en-US" i="1" baseline="-25000">
                <a:effectLst/>
                <a:ea typeface="Calibri" panose="020F0502020204030204" pitchFamily="34" charset="0"/>
              </a:rPr>
              <a:t>R</a:t>
            </a:r>
            <a:r>
              <a:rPr lang="en-US" baseline="-25000">
                <a:effectLst/>
                <a:ea typeface="Calibri" panose="020F0502020204030204" pitchFamily="34" charset="0"/>
              </a:rPr>
              <a:t>4</a:t>
            </a:r>
            <a:r>
              <a:rPr lang="en-US">
                <a:effectLst/>
                <a:ea typeface="Calibri" panose="020F0502020204030204" pitchFamily="34" charset="0"/>
              </a:rPr>
              <a:t>, rescrisă</a:t>
            </a:r>
            <a:br>
              <a:rPr lang="ro-RO">
                <a:effectLst/>
                <a:ea typeface="Calibri" panose="020F0502020204030204" pitchFamily="34" charset="0"/>
              </a:rPr>
            </a:br>
            <a:br>
              <a:rPr lang="ro-RO">
                <a:effectLst/>
                <a:ea typeface="Calibri" panose="020F0502020204030204" pitchFamily="34" charset="0"/>
              </a:rPr>
            </a:br>
            <a:r>
              <a:rPr lang="en-US">
                <a:effectLst/>
                <a:ea typeface="Calibri" panose="020F0502020204030204" pitchFamily="34" charset="0"/>
              </a:rPr>
              <a:t>și astfel se ajunge la relația curentului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 având forma</a:t>
            </a:r>
            <a:endParaRPr lang="ro-RO"/>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24</a:t>
            </a:fld>
            <a:endParaRPr lang="ro-RO"/>
          </a:p>
        </p:txBody>
      </p:sp>
      <p:pic>
        <p:nvPicPr>
          <p:cNvPr id="7" name="Picture 6">
            <a:extLst>
              <a:ext uri="{FF2B5EF4-FFF2-40B4-BE49-F238E27FC236}">
                <a16:creationId xmlns:a16="http://schemas.microsoft.com/office/drawing/2014/main" id="{59AA02C2-4189-48F8-B966-62DD5E2C138E}"/>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767212D-2F4C-4B7E-8491-5797C9EF7E5E}"/>
                  </a:ext>
                </a:extLst>
              </p:cNvPr>
              <p:cNvSpPr txBox="1"/>
              <p:nvPr/>
            </p:nvSpPr>
            <p:spPr>
              <a:xfrm>
                <a:off x="7104821" y="1776557"/>
                <a:ext cx="1493355" cy="612475"/>
              </a:xfrm>
              <a:prstGeom prst="rect">
                <a:avLst/>
              </a:prstGeom>
              <a:noFill/>
              <a:ln w="25400">
                <a:solidFill>
                  <a:srgbClr val="0070C0"/>
                </a:solidFill>
              </a:ln>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𝑖</m:t>
                          </m:r>
                        </m:e>
                        <m: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𝑃</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oMath>
                  </m:oMathPara>
                </a14:m>
                <a:endParaRPr lang="ro-RO"/>
              </a:p>
            </p:txBody>
          </p:sp>
        </mc:Choice>
        <mc:Fallback xmlns="">
          <p:sp>
            <p:nvSpPr>
              <p:cNvPr id="8" name="TextBox 7">
                <a:extLst>
                  <a:ext uri="{FF2B5EF4-FFF2-40B4-BE49-F238E27FC236}">
                    <a16:creationId xmlns:a16="http://schemas.microsoft.com/office/drawing/2014/main" id="{D767212D-2F4C-4B7E-8491-5797C9EF7E5E}"/>
                  </a:ext>
                </a:extLst>
              </p:cNvPr>
              <p:cNvSpPr txBox="1">
                <a:spLocks noRot="1" noChangeAspect="1" noMove="1" noResize="1" noEditPoints="1" noAdjustHandles="1" noChangeArrowheads="1" noChangeShapeType="1" noTextEdit="1"/>
              </p:cNvSpPr>
              <p:nvPr/>
            </p:nvSpPr>
            <p:spPr>
              <a:xfrm>
                <a:off x="7104821" y="1776557"/>
                <a:ext cx="1493355" cy="612475"/>
              </a:xfrm>
              <a:prstGeom prst="rect">
                <a:avLst/>
              </a:prstGeom>
              <a:blipFill>
                <a:blip r:embed="rId3"/>
                <a:stretch>
                  <a:fillRect/>
                </a:stretch>
              </a:blipFill>
              <a:ln w="25400">
                <a:solidFill>
                  <a:srgbClr val="0070C0"/>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573A275-B703-410A-BCE9-EADE48CD1FF9}"/>
                  </a:ext>
                </a:extLst>
              </p:cNvPr>
              <p:cNvSpPr txBox="1"/>
              <p:nvPr/>
            </p:nvSpPr>
            <p:spPr>
              <a:xfrm>
                <a:off x="7104821" y="2512128"/>
                <a:ext cx="1537252" cy="612475"/>
              </a:xfrm>
              <a:prstGeom prst="rect">
                <a:avLst/>
              </a:prstGeom>
              <a:noFill/>
              <a:ln w="25400">
                <a:solidFill>
                  <a:srgbClr val="0070C0"/>
                </a:solidFill>
              </a:ln>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𝑖</m:t>
                          </m:r>
                        </m:e>
                        <m: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𝑃</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den>
                      </m:f>
                    </m:oMath>
                  </m:oMathPara>
                </a14:m>
                <a:endParaRPr lang="ro-RO" sz="2400"/>
              </a:p>
            </p:txBody>
          </p:sp>
        </mc:Choice>
        <mc:Fallback xmlns="">
          <p:sp>
            <p:nvSpPr>
              <p:cNvPr id="9" name="TextBox 8">
                <a:extLst>
                  <a:ext uri="{FF2B5EF4-FFF2-40B4-BE49-F238E27FC236}">
                    <a16:creationId xmlns:a16="http://schemas.microsoft.com/office/drawing/2014/main" id="{D573A275-B703-410A-BCE9-EADE48CD1FF9}"/>
                  </a:ext>
                </a:extLst>
              </p:cNvPr>
              <p:cNvSpPr txBox="1">
                <a:spLocks noRot="1" noChangeAspect="1" noMove="1" noResize="1" noEditPoints="1" noAdjustHandles="1" noChangeArrowheads="1" noChangeShapeType="1" noTextEdit="1"/>
              </p:cNvSpPr>
              <p:nvPr/>
            </p:nvSpPr>
            <p:spPr>
              <a:xfrm>
                <a:off x="7104821" y="2512128"/>
                <a:ext cx="1537252" cy="612475"/>
              </a:xfrm>
              <a:prstGeom prst="rect">
                <a:avLst/>
              </a:prstGeom>
              <a:blipFill>
                <a:blip r:embed="rId4"/>
                <a:stretch>
                  <a:fillRect/>
                </a:stretch>
              </a:blipFill>
              <a:ln w="25400">
                <a:solidFill>
                  <a:srgbClr val="0070C0"/>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4BCD24B-90B2-4E62-A5C5-F7E7F5DBECA2}"/>
                  </a:ext>
                </a:extLst>
              </p:cNvPr>
              <p:cNvSpPr txBox="1"/>
              <p:nvPr/>
            </p:nvSpPr>
            <p:spPr>
              <a:xfrm>
                <a:off x="1070941" y="3132667"/>
                <a:ext cx="5459068" cy="84664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−2</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a:p>
            </p:txBody>
          </p:sp>
        </mc:Choice>
        <mc:Fallback xmlns="">
          <p:sp>
            <p:nvSpPr>
              <p:cNvPr id="11" name="TextBox 10">
                <a:extLst>
                  <a:ext uri="{FF2B5EF4-FFF2-40B4-BE49-F238E27FC236}">
                    <a16:creationId xmlns:a16="http://schemas.microsoft.com/office/drawing/2014/main" id="{F4BCD24B-90B2-4E62-A5C5-F7E7F5DBECA2}"/>
                  </a:ext>
                </a:extLst>
              </p:cNvPr>
              <p:cNvSpPr txBox="1">
                <a:spLocks noRot="1" noChangeAspect="1" noMove="1" noResize="1" noEditPoints="1" noAdjustHandles="1" noChangeArrowheads="1" noChangeShapeType="1" noTextEdit="1"/>
              </p:cNvSpPr>
              <p:nvPr/>
            </p:nvSpPr>
            <p:spPr>
              <a:xfrm>
                <a:off x="1070941" y="3132667"/>
                <a:ext cx="5459068" cy="846642"/>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63DFA4D-17CB-41E1-AB9C-354E496E23B6}"/>
                  </a:ext>
                </a:extLst>
              </p:cNvPr>
              <p:cNvSpPr txBox="1"/>
              <p:nvPr/>
            </p:nvSpPr>
            <p:spPr>
              <a:xfrm>
                <a:off x="5010150" y="4046819"/>
                <a:ext cx="4972050" cy="78592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f>
                        <m:fPr>
                          <m:ctrlPr>
                            <a:rPr lang="ro-RO" sz="2400" i="1" smtClean="0">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=2</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oMath>
                  </m:oMathPara>
                </a14:m>
                <a:endParaRPr lang="ro-RO"/>
              </a:p>
            </p:txBody>
          </p:sp>
        </mc:Choice>
        <mc:Fallback xmlns="">
          <p:sp>
            <p:nvSpPr>
              <p:cNvPr id="13" name="TextBox 12">
                <a:extLst>
                  <a:ext uri="{FF2B5EF4-FFF2-40B4-BE49-F238E27FC236}">
                    <a16:creationId xmlns:a16="http://schemas.microsoft.com/office/drawing/2014/main" id="{263DFA4D-17CB-41E1-AB9C-354E496E23B6}"/>
                  </a:ext>
                </a:extLst>
              </p:cNvPr>
              <p:cNvSpPr txBox="1">
                <a:spLocks noRot="1" noChangeAspect="1" noMove="1" noResize="1" noEditPoints="1" noAdjustHandles="1" noChangeArrowheads="1" noChangeShapeType="1" noTextEdit="1"/>
              </p:cNvSpPr>
              <p:nvPr/>
            </p:nvSpPr>
            <p:spPr>
              <a:xfrm>
                <a:off x="5010150" y="4046819"/>
                <a:ext cx="4972050" cy="785921"/>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1345F3E3-E855-40BE-B558-E8B35DA14C57}"/>
                  </a:ext>
                </a:extLst>
              </p:cNvPr>
              <p:cNvSpPr txBox="1"/>
              <p:nvPr/>
            </p:nvSpPr>
            <p:spPr>
              <a:xfrm>
                <a:off x="1123950" y="5391040"/>
                <a:ext cx="4972050" cy="84664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r>
                            <a:rPr lang="ro-RO" sz="2400" i="0">
                              <a:latin typeface="Cambria Math" panose="02040503050406030204" pitchFamily="18" charset="0"/>
                            </a:rPr>
                            <m:t>+2</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r>
                            <a:rPr lang="ro-RO" sz="2400" i="0">
                              <a:latin typeface="Cambria Math" panose="02040503050406030204" pitchFamily="18" charset="0"/>
                            </a:rPr>
                            <m:t>−2</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𝐼</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a:p>
            </p:txBody>
          </p:sp>
        </mc:Choice>
        <mc:Fallback xmlns="">
          <p:sp>
            <p:nvSpPr>
              <p:cNvPr id="15" name="TextBox 14">
                <a:extLst>
                  <a:ext uri="{FF2B5EF4-FFF2-40B4-BE49-F238E27FC236}">
                    <a16:creationId xmlns:a16="http://schemas.microsoft.com/office/drawing/2014/main" id="{1345F3E3-E855-40BE-B558-E8B35DA14C57}"/>
                  </a:ext>
                </a:extLst>
              </p:cNvPr>
              <p:cNvSpPr txBox="1">
                <a:spLocks noRot="1" noChangeAspect="1" noMove="1" noResize="1" noEditPoints="1" noAdjustHandles="1" noChangeArrowheads="1" noChangeShapeType="1" noTextEdit="1"/>
              </p:cNvSpPr>
              <p:nvPr/>
            </p:nvSpPr>
            <p:spPr>
              <a:xfrm>
                <a:off x="1123950" y="5391040"/>
                <a:ext cx="4972050" cy="846642"/>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399242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en-US">
                <a:effectLst/>
                <a:ea typeface="Calibri" panose="020F0502020204030204" pitchFamily="34" charset="0"/>
              </a:rPr>
              <a:t>pentru </a:t>
            </a:r>
            <a:r>
              <a:rPr lang="en-US" i="1">
                <a:effectLst/>
                <a:ea typeface="Calibri" panose="020F0502020204030204" pitchFamily="34" charset="0"/>
              </a:rPr>
              <a:t>v</a:t>
            </a:r>
            <a:r>
              <a:rPr lang="en-US" i="1" baseline="-25000">
                <a:effectLst/>
                <a:ea typeface="Calibri" panose="020F0502020204030204" pitchFamily="34" charset="0"/>
              </a:rPr>
              <a:t>I</a:t>
            </a:r>
            <a:r>
              <a:rPr lang="en-US">
                <a:effectLst/>
                <a:ea typeface="Calibri" panose="020F0502020204030204" pitchFamily="34" charset="0"/>
              </a:rPr>
              <a:t>=0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=4mA și </a:t>
            </a:r>
            <a:br>
              <a:rPr lang="ro-RO">
                <a:effectLst/>
                <a:ea typeface="Calibri" panose="020F0502020204030204" pitchFamily="34" charset="0"/>
              </a:rPr>
            </a:br>
            <a:r>
              <a:rPr lang="en-US">
                <a:effectLst/>
                <a:ea typeface="Calibri" panose="020F0502020204030204" pitchFamily="34" charset="0"/>
              </a:rPr>
              <a:t>înlocuind în relația curentului </a:t>
            </a:r>
            <a:br>
              <a:rPr lang="ro-RO">
                <a:effectLst/>
                <a:ea typeface="Calibri" panose="020F0502020204030204" pitchFamily="34" charset="0"/>
              </a:rPr>
            </a:br>
            <a:r>
              <a:rPr lang="en-US">
                <a:effectLst/>
                <a:ea typeface="Calibri" panose="020F0502020204030204" pitchFamily="34" charset="0"/>
              </a:rPr>
              <a:t>se obține</a:t>
            </a:r>
            <a:endParaRPr lang="ro-RO">
              <a:effectLst/>
              <a:ea typeface="Calibri" panose="020F0502020204030204" pitchFamily="34" charset="0"/>
            </a:endParaRPr>
          </a:p>
          <a:p>
            <a:endParaRPr lang="ro-RO"/>
          </a:p>
          <a:p>
            <a:endParaRPr lang="ro-RO"/>
          </a:p>
          <a:p>
            <a:r>
              <a:rPr lang="en-US">
                <a:effectLst/>
                <a:ea typeface="Calibri" panose="020F0502020204030204" pitchFamily="34" charset="0"/>
              </a:rPr>
              <a:t>pentru </a:t>
            </a:r>
            <a:r>
              <a:rPr lang="en-US" i="1">
                <a:effectLst/>
                <a:ea typeface="Calibri" panose="020F0502020204030204" pitchFamily="34" charset="0"/>
              </a:rPr>
              <a:t>v</a:t>
            </a:r>
            <a:r>
              <a:rPr lang="en-US" i="1" baseline="-25000">
                <a:effectLst/>
                <a:ea typeface="Calibri" panose="020F0502020204030204" pitchFamily="34" charset="0"/>
              </a:rPr>
              <a:t>I</a:t>
            </a:r>
            <a:r>
              <a:rPr lang="en-US">
                <a:effectLst/>
                <a:ea typeface="Calibri" panose="020F0502020204030204" pitchFamily="34" charset="0"/>
              </a:rPr>
              <a:t>=10V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
            </a:r>
            <a:r>
              <a:rPr lang="en-US" i="1">
                <a:effectLst/>
                <a:ea typeface="Calibri" panose="020F0502020204030204" pitchFamily="34" charset="0"/>
              </a:rPr>
              <a:t>i</a:t>
            </a:r>
            <a:r>
              <a:rPr lang="en-US" i="1" baseline="-25000">
                <a:effectLst/>
                <a:ea typeface="Calibri" panose="020F0502020204030204" pitchFamily="34" charset="0"/>
              </a:rPr>
              <a:t>O</a:t>
            </a:r>
            <a:r>
              <a:rPr lang="en-US">
                <a:effectLst/>
                <a:ea typeface="Calibri" panose="020F0502020204030204" pitchFamily="34" charset="0"/>
              </a:rPr>
              <a:t>=20mA și înlocuind în relația curentului se obține</a:t>
            </a:r>
            <a:endParaRPr lang="ro-RO"/>
          </a:p>
          <a:p>
            <a:endParaRPr lang="ro-RO" sz="3600"/>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25</a:t>
            </a:fld>
            <a:endParaRPr lang="ro-RO"/>
          </a:p>
        </p:txBody>
      </p:sp>
      <p:pic>
        <p:nvPicPr>
          <p:cNvPr id="7" name="Picture 6">
            <a:extLst>
              <a:ext uri="{FF2B5EF4-FFF2-40B4-BE49-F238E27FC236}">
                <a16:creationId xmlns:a16="http://schemas.microsoft.com/office/drawing/2014/main" id="{59AA02C2-4189-48F8-B966-62DD5E2C138E}"/>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AF7CEA61-4C2B-4C60-9186-895EE270ECE7}"/>
                  </a:ext>
                </a:extLst>
              </p:cNvPr>
              <p:cNvSpPr txBox="1"/>
              <p:nvPr/>
            </p:nvSpPr>
            <p:spPr>
              <a:xfrm>
                <a:off x="6878707" y="2028018"/>
                <a:ext cx="1490041" cy="612475"/>
              </a:xfrm>
              <a:prstGeom prst="rect">
                <a:avLst/>
              </a:prstGeom>
              <a:noFill/>
              <a:ln w="25400">
                <a:solidFill>
                  <a:srgbClr val="0070C0"/>
                </a:solidFill>
              </a:ln>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𝑂</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𝐼</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𝑋</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oMath>
                  </m:oMathPara>
                </a14:m>
                <a:endParaRPr lang="ro-RO"/>
              </a:p>
            </p:txBody>
          </p:sp>
        </mc:Choice>
        <mc:Fallback xmlns="">
          <p:sp>
            <p:nvSpPr>
              <p:cNvPr id="8" name="TextBox 7">
                <a:extLst>
                  <a:ext uri="{FF2B5EF4-FFF2-40B4-BE49-F238E27FC236}">
                    <a16:creationId xmlns:a16="http://schemas.microsoft.com/office/drawing/2014/main" id="{AF7CEA61-4C2B-4C60-9186-895EE270ECE7}"/>
                  </a:ext>
                </a:extLst>
              </p:cNvPr>
              <p:cNvSpPr txBox="1">
                <a:spLocks noRot="1" noChangeAspect="1" noMove="1" noResize="1" noEditPoints="1" noAdjustHandles="1" noChangeArrowheads="1" noChangeShapeType="1" noTextEdit="1"/>
              </p:cNvSpPr>
              <p:nvPr/>
            </p:nvSpPr>
            <p:spPr>
              <a:xfrm>
                <a:off x="6878707" y="2028018"/>
                <a:ext cx="1490041" cy="612475"/>
              </a:xfrm>
              <a:prstGeom prst="rect">
                <a:avLst/>
              </a:prstGeom>
              <a:blipFill>
                <a:blip r:embed="rId3"/>
                <a:stretch>
                  <a:fillRect/>
                </a:stretch>
              </a:blipFill>
              <a:ln w="25400">
                <a:solidFill>
                  <a:srgbClr val="0070C0"/>
                </a:solidFill>
              </a:ln>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4EDDBFF-8661-44EA-AC8C-0D0E85CE0171}"/>
                  </a:ext>
                </a:extLst>
              </p:cNvPr>
              <p:cNvSpPr txBox="1"/>
              <p:nvPr/>
            </p:nvSpPr>
            <p:spPr>
              <a:xfrm>
                <a:off x="1050250" y="3065198"/>
                <a:ext cx="4783207" cy="84664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4</m:t>
                      </m:r>
                      <m:r>
                        <a:rPr lang="ro-RO" sz="2400" i="1">
                          <a:latin typeface="Cambria Math" panose="02040503050406030204" pitchFamily="18" charset="0"/>
                        </a:rPr>
                        <m:t>𝑚𝐴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×4</m:t>
                      </m:r>
                      <m:r>
                        <a:rPr lang="ro-RO" sz="2400" i="1">
                          <a:latin typeface="Cambria Math" panose="02040503050406030204" pitchFamily="18" charset="0"/>
                        </a:rPr>
                        <m:t>𝑚𝐴</m:t>
                      </m:r>
                    </m:oMath>
                  </m:oMathPara>
                </a14:m>
                <a:endParaRPr lang="ro-RO"/>
              </a:p>
            </p:txBody>
          </p:sp>
        </mc:Choice>
        <mc:Fallback xmlns="">
          <p:sp>
            <p:nvSpPr>
              <p:cNvPr id="10" name="TextBox 9">
                <a:extLst>
                  <a:ext uri="{FF2B5EF4-FFF2-40B4-BE49-F238E27FC236}">
                    <a16:creationId xmlns:a16="http://schemas.microsoft.com/office/drawing/2014/main" id="{C4EDDBFF-8661-44EA-AC8C-0D0E85CE0171}"/>
                  </a:ext>
                </a:extLst>
              </p:cNvPr>
              <p:cNvSpPr txBox="1">
                <a:spLocks noRot="1" noChangeAspect="1" noMove="1" noResize="1" noEditPoints="1" noAdjustHandles="1" noChangeArrowheads="1" noChangeShapeType="1" noTextEdit="1"/>
              </p:cNvSpPr>
              <p:nvPr/>
            </p:nvSpPr>
            <p:spPr>
              <a:xfrm>
                <a:off x="1050250" y="3065198"/>
                <a:ext cx="4783207" cy="846642"/>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8AEBBCB6-8C7C-4525-9217-F50D13E61E7F}"/>
                  </a:ext>
                </a:extLst>
              </p:cNvPr>
              <p:cNvSpPr txBox="1"/>
              <p:nvPr/>
            </p:nvSpPr>
            <p:spPr>
              <a:xfrm>
                <a:off x="1130576" y="4613522"/>
                <a:ext cx="10935528" cy="86953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20</m:t>
                      </m:r>
                      <m:r>
                        <a:rPr lang="ro-RO" sz="2400" i="1">
                          <a:latin typeface="Cambria Math" panose="02040503050406030204" pitchFamily="18" charset="0"/>
                        </a:rPr>
                        <m:t>𝑚𝐴</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×4</m:t>
                              </m:r>
                              <m:r>
                                <a:rPr lang="ro-RO" sz="2400" i="1">
                                  <a:latin typeface="Cambria Math" panose="02040503050406030204" pitchFamily="18" charset="0"/>
                                </a:rPr>
                                <m:t>𝑚𝐴</m:t>
                              </m:r>
                            </m:e>
                          </m:d>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r>
                            <a:rPr lang="ro-RO" sz="2400" i="0">
                              <a:latin typeface="Cambria Math" panose="02040503050406030204" pitchFamily="18" charset="0"/>
                            </a:rPr>
                            <m:t>20</m:t>
                          </m:r>
                          <m:r>
                            <a:rPr lang="ro-RO" sz="2400" i="1">
                              <a:latin typeface="Cambria Math" panose="02040503050406030204" pitchFamily="18" charset="0"/>
                            </a:rPr>
                            <m:t>𝑚𝐴</m:t>
                          </m:r>
                          <m:r>
                            <a:rPr lang="ro-RO" sz="2400" i="0">
                              <a:latin typeface="Cambria Math" panose="02040503050406030204" pitchFamily="18" charset="0"/>
                            </a:rPr>
                            <m:t>−4</m:t>
                          </m:r>
                          <m:r>
                            <a:rPr lang="ro-RO" sz="2400" i="1">
                              <a:latin typeface="Cambria Math" panose="02040503050406030204" pitchFamily="18" charset="0"/>
                            </a:rPr>
                            <m:t>𝑚𝐴</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r>
                            <a:rPr lang="ro-RO" sz="2400" i="0">
                              <a:latin typeface="Cambria Math" panose="02040503050406030204" pitchFamily="18" charset="0"/>
                            </a:rPr>
                            <m:t>16</m:t>
                          </m:r>
                          <m:r>
                            <a:rPr lang="ro-RO" sz="2400" i="1">
                              <a:latin typeface="Cambria Math" panose="02040503050406030204" pitchFamily="18" charset="0"/>
                            </a:rPr>
                            <m:t>𝑚𝐴</m:t>
                          </m:r>
                        </m:den>
                      </m:f>
                      <m:r>
                        <a:rPr lang="ro-RO" sz="2400" i="0">
                          <a:latin typeface="Cambria Math" panose="02040503050406030204" pitchFamily="18" charset="0"/>
                        </a:rPr>
                        <m:t>=0,625</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sz="2400"/>
              </a:p>
            </p:txBody>
          </p:sp>
        </mc:Choice>
        <mc:Fallback xmlns="">
          <p:sp>
            <p:nvSpPr>
              <p:cNvPr id="12" name="TextBox 11">
                <a:extLst>
                  <a:ext uri="{FF2B5EF4-FFF2-40B4-BE49-F238E27FC236}">
                    <a16:creationId xmlns:a16="http://schemas.microsoft.com/office/drawing/2014/main" id="{8AEBBCB6-8C7C-4525-9217-F50D13E61E7F}"/>
                  </a:ext>
                </a:extLst>
              </p:cNvPr>
              <p:cNvSpPr txBox="1">
                <a:spLocks noRot="1" noChangeAspect="1" noMove="1" noResize="1" noEditPoints="1" noAdjustHandles="1" noChangeArrowheads="1" noChangeShapeType="1" noTextEdit="1"/>
              </p:cNvSpPr>
              <p:nvPr/>
            </p:nvSpPr>
            <p:spPr>
              <a:xfrm>
                <a:off x="1130576" y="4613522"/>
                <a:ext cx="10935528" cy="869533"/>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682323A1-5BBC-4D3E-A28C-66B3A6DECEEB}"/>
                  </a:ext>
                </a:extLst>
              </p:cNvPr>
              <p:cNvSpPr txBox="1"/>
              <p:nvPr/>
            </p:nvSpPr>
            <p:spPr>
              <a:xfrm>
                <a:off x="1130576" y="5574159"/>
                <a:ext cx="4445276"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r>
                        <a:rPr lang="ro-RO" sz="2400" i="0">
                          <a:latin typeface="Cambria Math" panose="02040503050406030204" pitchFamily="18" charset="0"/>
                        </a:rPr>
                        <m:t>=−0,625</m:t>
                      </m:r>
                      <m:r>
                        <a:rPr lang="ro-RO" sz="2400" i="1">
                          <a:latin typeface="Cambria Math" panose="02040503050406030204" pitchFamily="18" charset="0"/>
                        </a:rPr>
                        <m:t>𝑘</m:t>
                      </m:r>
                      <m:r>
                        <m:rPr>
                          <m:sty m:val="p"/>
                        </m:rPr>
                        <a:rPr lang="ro-RO" sz="2400" i="0">
                          <a:latin typeface="Cambria Math" panose="02040503050406030204" pitchFamily="18" charset="0"/>
                        </a:rPr>
                        <m:t>Ω</m:t>
                      </m:r>
                      <m:r>
                        <a:rPr lang="ro-RO" sz="2400" i="0">
                          <a:latin typeface="Cambria Math" panose="02040503050406030204" pitchFamily="18" charset="0"/>
                        </a:rPr>
                        <m:t>×4</m:t>
                      </m:r>
                      <m:r>
                        <a:rPr lang="ro-RO" sz="2400" i="1">
                          <a:latin typeface="Cambria Math" panose="02040503050406030204" pitchFamily="18" charset="0"/>
                        </a:rPr>
                        <m:t>𝑚𝐴</m:t>
                      </m:r>
                      <m:r>
                        <a:rPr lang="ro-RO" sz="2400" i="0">
                          <a:latin typeface="Cambria Math" panose="02040503050406030204" pitchFamily="18" charset="0"/>
                        </a:rPr>
                        <m:t>=−2,5</m:t>
                      </m:r>
                      <m:r>
                        <a:rPr lang="ro-RO" sz="2400" i="1">
                          <a:latin typeface="Cambria Math" panose="02040503050406030204" pitchFamily="18" charset="0"/>
                        </a:rPr>
                        <m:t>𝑉</m:t>
                      </m:r>
                    </m:oMath>
                  </m:oMathPara>
                </a14:m>
                <a:endParaRPr lang="ro-RO"/>
              </a:p>
            </p:txBody>
          </p:sp>
        </mc:Choice>
        <mc:Fallback xmlns="">
          <p:sp>
            <p:nvSpPr>
              <p:cNvPr id="14" name="TextBox 13">
                <a:extLst>
                  <a:ext uri="{FF2B5EF4-FFF2-40B4-BE49-F238E27FC236}">
                    <a16:creationId xmlns:a16="http://schemas.microsoft.com/office/drawing/2014/main" id="{682323A1-5BBC-4D3E-A28C-66B3A6DECEEB}"/>
                  </a:ext>
                </a:extLst>
              </p:cNvPr>
              <p:cNvSpPr txBox="1">
                <a:spLocks noRot="1" noChangeAspect="1" noMove="1" noResize="1" noEditPoints="1" noAdjustHandles="1" noChangeArrowheads="1" noChangeShapeType="1" noTextEdit="1"/>
              </p:cNvSpPr>
              <p:nvPr/>
            </p:nvSpPr>
            <p:spPr>
              <a:xfrm>
                <a:off x="1130576" y="5574159"/>
                <a:ext cx="4445276" cy="461665"/>
              </a:xfrm>
              <a:prstGeom prst="rect">
                <a:avLst/>
              </a:prstGeom>
              <a:blipFill>
                <a:blip r:embed="rId6"/>
                <a:stretch>
                  <a:fillRect b="-1316"/>
                </a:stretch>
              </a:blipFill>
            </p:spPr>
            <p:txBody>
              <a:bodyPr/>
              <a:lstStyle/>
              <a:p>
                <a:r>
                  <a:rPr lang="ro-RO">
                    <a:noFill/>
                  </a:rPr>
                  <a:t> </a:t>
                </a:r>
              </a:p>
            </p:txBody>
          </p:sp>
        </mc:Fallback>
      </mc:AlternateContent>
    </p:spTree>
    <p:extLst>
      <p:ext uri="{BB962C8B-B14F-4D97-AF65-F5344CB8AC3E}">
        <p14:creationId xmlns:p14="http://schemas.microsoft.com/office/powerpoint/2010/main" val="1051609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lnSpcReduction="10000"/>
          </a:bodyPr>
          <a:lstStyle/>
          <a:p>
            <a:r>
              <a:rPr lang="en-US">
                <a:effectLst/>
                <a:ea typeface="Calibri" panose="020F0502020204030204" pitchFamily="34" charset="0"/>
              </a:rPr>
              <a:t>Tensiunea </a:t>
            </a:r>
            <a:r>
              <a:rPr lang="en-US" i="1">
                <a:effectLst/>
                <a:ea typeface="Calibri" panose="020F0502020204030204" pitchFamily="34" charset="0"/>
              </a:rPr>
              <a:t>v</a:t>
            </a:r>
            <a:r>
              <a:rPr lang="en-US" i="1" baseline="-25000">
                <a:effectLst/>
                <a:ea typeface="Calibri" panose="020F0502020204030204" pitchFamily="34" charset="0"/>
              </a:rPr>
              <a:t>X</a:t>
            </a:r>
            <a:r>
              <a:rPr lang="en-US">
                <a:effectLst/>
                <a:ea typeface="Calibri" panose="020F0502020204030204" pitchFamily="34" charset="0"/>
              </a:rPr>
              <a:t> se obține prin </a:t>
            </a:r>
            <a:br>
              <a:rPr lang="ro-RO">
                <a:effectLst/>
                <a:ea typeface="Calibri" panose="020F0502020204030204" pitchFamily="34" charset="0"/>
              </a:rPr>
            </a:br>
            <a:r>
              <a:rPr lang="en-US">
                <a:effectLst/>
                <a:ea typeface="Calibri" panose="020F0502020204030204" pitchFamily="34" charset="0"/>
              </a:rPr>
              <a:t>divizarea tensiunii negative de </a:t>
            </a:r>
            <a:br>
              <a:rPr lang="ro-RO">
                <a:effectLst/>
                <a:ea typeface="Calibri" panose="020F0502020204030204" pitchFamily="34" charset="0"/>
              </a:rPr>
            </a:br>
            <a:r>
              <a:rPr lang="en-US">
                <a:effectLst/>
                <a:ea typeface="Calibri" panose="020F0502020204030204" pitchFamily="34" charset="0"/>
              </a:rPr>
              <a:t>alimentare, </a:t>
            </a:r>
            <a:r>
              <a:rPr lang="en-US" i="1">
                <a:effectLst/>
                <a:ea typeface="Calibri" panose="020F0502020204030204" pitchFamily="34" charset="0"/>
              </a:rPr>
              <a:t>V</a:t>
            </a:r>
            <a:r>
              <a:rPr lang="en-US" i="1" baseline="-25000">
                <a:effectLst/>
                <a:ea typeface="Calibri" panose="020F0502020204030204" pitchFamily="34" charset="0"/>
              </a:rPr>
              <a:t>EE</a:t>
            </a:r>
            <a:r>
              <a:rPr lang="en-US">
                <a:effectLst/>
                <a:ea typeface="Calibri" panose="020F0502020204030204" pitchFamily="34" charset="0"/>
              </a:rPr>
              <a:t>, cu ajutorul rezistențelor </a:t>
            </a:r>
            <a:r>
              <a:rPr lang="en-US" i="1">
                <a:effectLst/>
                <a:ea typeface="Calibri" panose="020F0502020204030204" pitchFamily="34" charset="0"/>
              </a:rPr>
              <a:t>R</a:t>
            </a:r>
            <a:r>
              <a:rPr lang="en-US" baseline="-25000">
                <a:effectLst/>
                <a:ea typeface="Calibri" panose="020F0502020204030204" pitchFamily="34" charset="0"/>
              </a:rPr>
              <a:t>5</a:t>
            </a:r>
            <a:r>
              <a:rPr lang="en-US">
                <a:effectLst/>
                <a:ea typeface="Calibri" panose="020F0502020204030204" pitchFamily="34" charset="0"/>
              </a:rPr>
              <a:t> și </a:t>
            </a:r>
            <a:r>
              <a:rPr lang="en-US" i="1">
                <a:effectLst/>
                <a:ea typeface="Calibri" panose="020F0502020204030204" pitchFamily="34" charset="0"/>
              </a:rPr>
              <a:t>R</a:t>
            </a:r>
            <a:r>
              <a:rPr lang="en-US" baseline="-25000">
                <a:effectLst/>
                <a:ea typeface="Calibri" panose="020F0502020204030204" pitchFamily="34" charset="0"/>
              </a:rPr>
              <a:t>6</a:t>
            </a:r>
            <a:r>
              <a:rPr lang="en-US">
                <a:effectLst/>
                <a:ea typeface="Calibri" panose="020F0502020204030204" pitchFamily="34" charset="0"/>
              </a:rPr>
              <a:t>.</a:t>
            </a:r>
            <a:endParaRPr lang="ro-RO">
              <a:effectLst/>
              <a:ea typeface="Calibri" panose="020F0502020204030204" pitchFamily="34" charset="0"/>
            </a:endParaRPr>
          </a:p>
          <a:p>
            <a:r>
              <a:rPr lang="en-US">
                <a:effectLst/>
                <a:ea typeface="Calibri" panose="020F0502020204030204" pitchFamily="34" charset="0"/>
              </a:rPr>
              <a:t>Pentru a obține această tensiune de -2,5V de </a:t>
            </a:r>
            <a:br>
              <a:rPr lang="ro-RO">
                <a:effectLst/>
                <a:ea typeface="Calibri" panose="020F0502020204030204" pitchFamily="34" charset="0"/>
              </a:rPr>
            </a:br>
            <a:r>
              <a:rPr lang="en-US">
                <a:effectLst/>
                <a:ea typeface="Calibri" panose="020F0502020204030204" pitchFamily="34" charset="0"/>
              </a:rPr>
              <a:t>valoare precisă, în enunțul problemei s-a cerut </a:t>
            </a:r>
            <a:br>
              <a:rPr lang="ro-RO">
                <a:effectLst/>
                <a:ea typeface="Calibri" panose="020F0502020204030204" pitchFamily="34" charset="0"/>
              </a:rPr>
            </a:br>
            <a:r>
              <a:rPr lang="en-US">
                <a:effectLst/>
                <a:ea typeface="Calibri" panose="020F0502020204030204" pitchFamily="34" charset="0"/>
              </a:rPr>
              <a:t>ca sursele de alimentare să fie stabilizate.</a:t>
            </a:r>
            <a:endParaRPr lang="ro-RO">
              <a:effectLst/>
              <a:ea typeface="Calibri" panose="020F0502020204030204" pitchFamily="34" charset="0"/>
            </a:endParaRPr>
          </a:p>
          <a:p>
            <a:pPr algn="just"/>
            <a:r>
              <a:rPr lang="en-US">
                <a:effectLst/>
                <a:ea typeface="Calibri" panose="020F0502020204030204" pitchFamily="34" charset="0"/>
              </a:rPr>
              <a:t>AO2 are rol de tampon între divizorul de tensiune și montaj, adică rezistență de intrare foarte mare (intrare pe intrarea neinversoare) și rezistență de ieșire foarte mică (ca la un amplificator aproape ideal de tensiune).</a:t>
            </a:r>
            <a:endParaRPr lang="ro-RO">
              <a:effectLst/>
              <a:ea typeface="Calibri" panose="020F0502020204030204" pitchFamily="34" charset="0"/>
            </a:endParaRPr>
          </a:p>
          <a:p>
            <a:pPr algn="just"/>
            <a:r>
              <a:rPr lang="en-US">
                <a:effectLst/>
                <a:ea typeface="Calibri" panose="020F0502020204030204" pitchFamily="34" charset="0"/>
              </a:rPr>
              <a:t>Cu AO2 s-a implementat un repetor de tensiune.</a:t>
            </a:r>
            <a:endParaRPr lang="ro-RO">
              <a:effectLst/>
              <a:ea typeface="Calibri" panose="020F0502020204030204" pitchFamily="34" charset="0"/>
            </a:endParaRPr>
          </a:p>
          <a:p>
            <a:endParaRPr lang="ro-RO"/>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26</a:t>
            </a:fld>
            <a:endParaRPr lang="ro-RO"/>
          </a:p>
        </p:txBody>
      </p:sp>
      <p:pic>
        <p:nvPicPr>
          <p:cNvPr id="7" name="Picture 6">
            <a:extLst>
              <a:ext uri="{FF2B5EF4-FFF2-40B4-BE49-F238E27FC236}">
                <a16:creationId xmlns:a16="http://schemas.microsoft.com/office/drawing/2014/main" id="{59AA02C2-4189-48F8-B966-62DD5E2C138E}"/>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p:spTree>
    <p:extLst>
      <p:ext uri="{BB962C8B-B14F-4D97-AF65-F5344CB8AC3E}">
        <p14:creationId xmlns:p14="http://schemas.microsoft.com/office/powerpoint/2010/main" val="1631294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en-US">
                <a:effectLst/>
                <a:ea typeface="Calibri" panose="020F0502020204030204" pitchFamily="34" charset="0"/>
              </a:rPr>
              <a:t>Pentru dimensionarea rezistențelor </a:t>
            </a:r>
            <a:r>
              <a:rPr lang="en-US" i="1">
                <a:effectLst/>
                <a:ea typeface="Calibri" panose="020F0502020204030204" pitchFamily="34" charset="0"/>
              </a:rPr>
              <a:t>R</a:t>
            </a:r>
            <a:r>
              <a:rPr lang="en-US" baseline="-25000">
                <a:effectLst/>
                <a:ea typeface="Calibri" panose="020F0502020204030204" pitchFamily="34" charset="0"/>
              </a:rPr>
              <a:t>5</a:t>
            </a:r>
            <a:r>
              <a:rPr lang="en-US">
                <a:effectLst/>
                <a:ea typeface="Calibri" panose="020F0502020204030204" pitchFamily="34" charset="0"/>
              </a:rPr>
              <a:t> și </a:t>
            </a:r>
            <a:r>
              <a:rPr lang="en-US" i="1">
                <a:effectLst/>
                <a:ea typeface="Calibri" panose="020F0502020204030204" pitchFamily="34" charset="0"/>
              </a:rPr>
              <a:t>R</a:t>
            </a:r>
            <a:r>
              <a:rPr lang="en-US" baseline="-25000">
                <a:effectLst/>
                <a:ea typeface="Calibri" panose="020F0502020204030204" pitchFamily="34" charset="0"/>
              </a:rPr>
              <a:t>6</a:t>
            </a:r>
            <a:r>
              <a:rPr lang="en-US">
                <a:effectLst/>
                <a:ea typeface="Calibri" panose="020F0502020204030204" pitchFamily="34" charset="0"/>
              </a:rPr>
              <a:t>, </a:t>
            </a:r>
            <a:br>
              <a:rPr lang="ro-RO">
                <a:effectLst/>
                <a:ea typeface="Calibri" panose="020F0502020204030204" pitchFamily="34" charset="0"/>
              </a:rPr>
            </a:br>
            <a:r>
              <a:rPr lang="en-US">
                <a:effectLst/>
                <a:ea typeface="Calibri" panose="020F0502020204030204" pitchFamily="34" charset="0"/>
              </a:rPr>
              <a:t>se aplică regula divizorului de tensiune </a:t>
            </a:r>
            <a:br>
              <a:rPr lang="ro-RO">
                <a:effectLst/>
                <a:ea typeface="Calibri" panose="020F0502020204030204" pitchFamily="34" charset="0"/>
              </a:rPr>
            </a:br>
            <a:r>
              <a:rPr lang="en-US">
                <a:effectLst/>
                <a:ea typeface="Calibri" panose="020F0502020204030204" pitchFamily="34" charset="0"/>
              </a:rPr>
              <a:t>din </a:t>
            </a:r>
            <a:r>
              <a:rPr lang="en-US" i="1">
                <a:effectLst/>
                <a:ea typeface="Calibri" panose="020F0502020204030204" pitchFamily="34" charset="0"/>
              </a:rPr>
              <a:t>V</a:t>
            </a:r>
            <a:r>
              <a:rPr lang="en-US" i="1" baseline="-25000">
                <a:effectLst/>
                <a:ea typeface="Calibri" panose="020F0502020204030204" pitchFamily="34" charset="0"/>
              </a:rPr>
              <a:t>EE</a:t>
            </a:r>
            <a:r>
              <a:rPr lang="en-US">
                <a:effectLst/>
                <a:ea typeface="Calibri" panose="020F0502020204030204" pitchFamily="34" charset="0"/>
              </a:rPr>
              <a:t> și rezultă</a:t>
            </a:r>
            <a:endParaRPr lang="ro-RO">
              <a:effectLst/>
              <a:ea typeface="Calibri" panose="020F0502020204030204" pitchFamily="34" charset="0"/>
            </a:endParaRPr>
          </a:p>
          <a:p>
            <a:endParaRPr lang="ro-RO"/>
          </a:p>
          <a:p>
            <a:endParaRPr lang="ro-RO"/>
          </a:p>
          <a:p>
            <a:endParaRPr lang="ro-RO"/>
          </a:p>
          <a:p>
            <a:endParaRPr lang="ro-RO"/>
          </a:p>
          <a:p>
            <a:r>
              <a:rPr lang="en-US">
                <a:effectLst/>
                <a:ea typeface="Calibri" panose="020F0502020204030204" pitchFamily="34" charset="0"/>
              </a:rPr>
              <a:t>Se alege pentru </a:t>
            </a:r>
            <a:r>
              <a:rPr lang="en-US" i="1">
                <a:effectLst/>
                <a:ea typeface="Calibri" panose="020F0502020204030204" pitchFamily="34" charset="0"/>
              </a:rPr>
              <a:t>R</a:t>
            </a:r>
            <a:r>
              <a:rPr lang="en-US" baseline="-25000">
                <a:effectLst/>
                <a:ea typeface="Calibri" panose="020F0502020204030204" pitchFamily="34" charset="0"/>
              </a:rPr>
              <a:t>6</a:t>
            </a:r>
            <a:r>
              <a:rPr lang="en-US">
                <a:effectLst/>
                <a:ea typeface="Calibri" panose="020F0502020204030204" pitchFamily="34" charset="0"/>
              </a:rPr>
              <a:t> valoarea standard de 2kΩ și rezultă </a:t>
            </a:r>
            <a:r>
              <a:rPr lang="en-US" i="1">
                <a:effectLst/>
                <a:ea typeface="Calibri" panose="020F0502020204030204" pitchFamily="34" charset="0"/>
              </a:rPr>
              <a:t>R</a:t>
            </a:r>
            <a:r>
              <a:rPr lang="en-US" baseline="-25000">
                <a:effectLst/>
                <a:ea typeface="Calibri" panose="020F0502020204030204" pitchFamily="34" charset="0"/>
              </a:rPr>
              <a:t>5</a:t>
            </a:r>
            <a:r>
              <a:rPr lang="en-US">
                <a:effectLst/>
                <a:ea typeface="Calibri" panose="020F0502020204030204" pitchFamily="34" charset="0"/>
              </a:rPr>
              <a:t>=10kΩ, conform tabelului S05-1</a:t>
            </a:r>
            <a:endParaRPr lang="ro-RO"/>
          </a:p>
          <a:p>
            <a:endParaRPr lang="ro-RO" sz="4000"/>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27</a:t>
            </a:fld>
            <a:endParaRPr lang="ro-RO"/>
          </a:p>
        </p:txBody>
      </p:sp>
      <p:pic>
        <p:nvPicPr>
          <p:cNvPr id="7" name="Picture 6">
            <a:extLst>
              <a:ext uri="{FF2B5EF4-FFF2-40B4-BE49-F238E27FC236}">
                <a16:creationId xmlns:a16="http://schemas.microsoft.com/office/drawing/2014/main" id="{59AA02C2-4189-48F8-B966-62DD5E2C138E}"/>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797945A8-71B6-41DC-878B-179A3ADF18E6}"/>
                  </a:ext>
                </a:extLst>
              </p:cNvPr>
              <p:cNvSpPr txBox="1"/>
              <p:nvPr/>
            </p:nvSpPr>
            <p:spPr>
              <a:xfrm>
                <a:off x="1074254" y="3065262"/>
                <a:ext cx="2507146" cy="84651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𝑋</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6</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5</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6</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𝑉</m:t>
                          </m:r>
                        </m:e>
                        <m:sub>
                          <m:r>
                            <a:rPr lang="ro-RO" sz="2400" i="1">
                              <a:latin typeface="Cambria Math" panose="02040503050406030204" pitchFamily="18" charset="0"/>
                            </a:rPr>
                            <m:t>𝐸𝐸</m:t>
                          </m:r>
                        </m:sub>
                      </m:sSub>
                    </m:oMath>
                  </m:oMathPara>
                </a14:m>
                <a:endParaRPr lang="ro-RO"/>
              </a:p>
            </p:txBody>
          </p:sp>
        </mc:Choice>
        <mc:Fallback xmlns="">
          <p:sp>
            <p:nvSpPr>
              <p:cNvPr id="9" name="TextBox 8">
                <a:extLst>
                  <a:ext uri="{FF2B5EF4-FFF2-40B4-BE49-F238E27FC236}">
                    <a16:creationId xmlns:a16="http://schemas.microsoft.com/office/drawing/2014/main" id="{797945A8-71B6-41DC-878B-179A3ADF18E6}"/>
                  </a:ext>
                </a:extLst>
              </p:cNvPr>
              <p:cNvSpPr txBox="1">
                <a:spLocks noRot="1" noChangeAspect="1" noMove="1" noResize="1" noEditPoints="1" noAdjustHandles="1" noChangeArrowheads="1" noChangeShapeType="1" noTextEdit="1"/>
              </p:cNvSpPr>
              <p:nvPr/>
            </p:nvSpPr>
            <p:spPr>
              <a:xfrm>
                <a:off x="1074254" y="3065262"/>
                <a:ext cx="2507146" cy="84651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FF67AB4-8C86-48D3-88AF-41FD559917AB}"/>
                  </a:ext>
                </a:extLst>
              </p:cNvPr>
              <p:cNvSpPr txBox="1"/>
              <p:nvPr/>
            </p:nvSpPr>
            <p:spPr>
              <a:xfrm>
                <a:off x="1074254" y="3986227"/>
                <a:ext cx="5200650" cy="84651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m:t>
                      </m:r>
                      <m:r>
                        <a:rPr lang="ro-RO" sz="2400" i="0">
                          <a:latin typeface="Cambria Math" panose="02040503050406030204" pitchFamily="18" charset="0"/>
                        </a:rPr>
                        <m:t>2,5</m:t>
                      </m:r>
                      <m:func>
                        <m:funcPr>
                          <m:ctrlPr>
                            <a:rPr lang="ro-RO" sz="2400" i="1">
                              <a:latin typeface="Cambria Math" panose="02040503050406030204" pitchFamily="18" charset="0"/>
                            </a:rPr>
                          </m:ctrlPr>
                        </m:funcPr>
                        <m:fName>
                          <m:r>
                            <a:rPr lang="ro-RO" sz="2400" i="1">
                              <a:latin typeface="Cambria Math" panose="02040503050406030204" pitchFamily="18" charset="0"/>
                            </a:rPr>
                            <m:t>𝑉</m:t>
                          </m:r>
                        </m:fName>
                        <m:e>
                          <m:r>
                            <a:rPr lang="ro-RO" sz="2400" i="0">
                              <a:latin typeface="Cambria Math" panose="02040503050406030204" pitchFamily="18" charset="0"/>
                            </a:rPr>
                            <m:t>=</m:t>
                          </m:r>
                        </m:e>
                      </m:func>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6</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5</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6</m:t>
                              </m:r>
                            </m:sub>
                          </m:sSub>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−15</m:t>
                          </m:r>
                          <m:r>
                            <a:rPr lang="ro-RO" sz="2400" i="1">
                              <a:latin typeface="Cambria Math" panose="02040503050406030204" pitchFamily="18" charset="0"/>
                            </a:rPr>
                            <m:t>𝑉</m:t>
                          </m:r>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5</m:t>
                          </m:r>
                        </m:sub>
                      </m:sSub>
                      <m:r>
                        <a:rPr lang="ro-RO" sz="2400" i="0">
                          <a:latin typeface="Cambria Math" panose="02040503050406030204" pitchFamily="18" charset="0"/>
                        </a:rPr>
                        <m:t>=5</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6</m:t>
                          </m:r>
                        </m:sub>
                      </m:sSub>
                    </m:oMath>
                  </m:oMathPara>
                </a14:m>
                <a:endParaRPr lang="ro-RO"/>
              </a:p>
            </p:txBody>
          </p:sp>
        </mc:Choice>
        <mc:Fallback xmlns="">
          <p:sp>
            <p:nvSpPr>
              <p:cNvPr id="11" name="TextBox 10">
                <a:extLst>
                  <a:ext uri="{FF2B5EF4-FFF2-40B4-BE49-F238E27FC236}">
                    <a16:creationId xmlns:a16="http://schemas.microsoft.com/office/drawing/2014/main" id="{1FF67AB4-8C86-48D3-88AF-41FD559917AB}"/>
                  </a:ext>
                </a:extLst>
              </p:cNvPr>
              <p:cNvSpPr txBox="1">
                <a:spLocks noRot="1" noChangeAspect="1" noMove="1" noResize="1" noEditPoints="1" noAdjustHandles="1" noChangeArrowheads="1" noChangeShapeType="1" noTextEdit="1"/>
              </p:cNvSpPr>
              <p:nvPr/>
            </p:nvSpPr>
            <p:spPr>
              <a:xfrm>
                <a:off x="1074254" y="3986227"/>
                <a:ext cx="5200650" cy="846514"/>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648227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P3.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lstStyle/>
          <a:p>
            <a:r>
              <a:rPr lang="en-US">
                <a:effectLst/>
                <a:ea typeface="Calibri" panose="020F0502020204030204" pitchFamily="34" charset="0"/>
              </a:rPr>
              <a:t>Tot din tabelul S05-1, se poate </a:t>
            </a:r>
            <a:br>
              <a:rPr lang="ro-RO">
                <a:effectLst/>
                <a:ea typeface="Calibri" panose="020F0502020204030204" pitchFamily="34" charset="0"/>
              </a:rPr>
            </a:br>
            <a:r>
              <a:rPr lang="en-US">
                <a:effectLst/>
                <a:ea typeface="Calibri" panose="020F0502020204030204" pitchFamily="34" charset="0"/>
              </a:rPr>
              <a:t>alege pentru </a:t>
            </a:r>
            <a:r>
              <a:rPr lang="en-US" i="1">
                <a:effectLst/>
                <a:ea typeface="Calibri" panose="020F0502020204030204" pitchFamily="34" charset="0"/>
              </a:rPr>
              <a:t>R</a:t>
            </a:r>
            <a:r>
              <a:rPr lang="en-US" baseline="-25000">
                <a:effectLst/>
                <a:ea typeface="Calibri" panose="020F0502020204030204" pitchFamily="34" charset="0"/>
              </a:rPr>
              <a:t>1</a:t>
            </a:r>
            <a:r>
              <a:rPr lang="en-US">
                <a:effectLst/>
                <a:ea typeface="Calibri" panose="020F0502020204030204" pitchFamily="34" charset="0"/>
              </a:rPr>
              <a:t> fie valoarea de </a:t>
            </a:r>
            <a:br>
              <a:rPr lang="ro-RO">
                <a:effectLst/>
                <a:ea typeface="Calibri" panose="020F0502020204030204" pitchFamily="34" charset="0"/>
              </a:rPr>
            </a:br>
            <a:r>
              <a:rPr lang="en-US">
                <a:effectLst/>
                <a:ea typeface="Calibri" panose="020F0502020204030204" pitchFamily="34" charset="0"/>
              </a:rPr>
              <a:t>619Ω, fie cea de 634Ω.</a:t>
            </a:r>
            <a:endParaRPr lang="ro-RO">
              <a:effectLst/>
              <a:ea typeface="Calibri" panose="020F0502020204030204" pitchFamily="34" charset="0"/>
            </a:endParaRPr>
          </a:p>
          <a:p>
            <a:pPr lvl="1" algn="just"/>
            <a:r>
              <a:rPr lang="en-US">
                <a:effectLst/>
                <a:ea typeface="Calibri" panose="020F0502020204030204" pitchFamily="34" charset="0"/>
              </a:rPr>
              <a:t>pentru R</a:t>
            </a:r>
            <a:r>
              <a:rPr lang="en-US" baseline="-25000">
                <a:effectLst/>
                <a:ea typeface="Calibri" panose="020F0502020204030204" pitchFamily="34" charset="0"/>
              </a:rPr>
              <a:t>1</a:t>
            </a:r>
            <a:r>
              <a:rPr lang="en-US">
                <a:effectLst/>
                <a:ea typeface="Calibri" panose="020F0502020204030204" pitchFamily="34" charset="0"/>
              </a:rPr>
              <a:t>=619Ω </a:t>
            </a:r>
            <a:r>
              <a:rPr lang="en-US">
                <a:effectLst/>
                <a:ea typeface="Calibri" panose="020F0502020204030204" pitchFamily="34" charset="0"/>
                <a:sym typeface="Symbol" panose="05050102010706020507" pitchFamily="18" charset="2"/>
              </a:rPr>
              <a:t></a:t>
            </a:r>
            <a:r>
              <a:rPr lang="en-US">
                <a:effectLst/>
                <a:ea typeface="Calibri" panose="020F0502020204030204" pitchFamily="34" charset="0"/>
              </a:rPr>
              <a:t> i</a:t>
            </a:r>
            <a:r>
              <a:rPr lang="en-US" baseline="-25000">
                <a:effectLst/>
                <a:ea typeface="Calibri" panose="020F0502020204030204" pitchFamily="34" charset="0"/>
              </a:rPr>
              <a:t>O</a:t>
            </a:r>
            <a:r>
              <a:rPr lang="en-US">
                <a:effectLst/>
                <a:ea typeface="Calibri" panose="020F0502020204030204" pitchFamily="34" charset="0"/>
              </a:rPr>
              <a:t>=4,039mA…20,19mA</a:t>
            </a:r>
            <a:endParaRPr lang="ro-RO">
              <a:effectLst/>
              <a:ea typeface="Calibri" panose="020F0502020204030204" pitchFamily="34" charset="0"/>
            </a:endParaRPr>
          </a:p>
          <a:p>
            <a:pPr lvl="1" algn="just"/>
            <a:r>
              <a:rPr lang="en-US">
                <a:effectLst/>
                <a:ea typeface="Calibri" panose="020F0502020204030204" pitchFamily="34" charset="0"/>
              </a:rPr>
              <a:t>pentru R</a:t>
            </a:r>
            <a:r>
              <a:rPr lang="en-US" baseline="-25000">
                <a:effectLst/>
                <a:ea typeface="Calibri" panose="020F0502020204030204" pitchFamily="34" charset="0"/>
              </a:rPr>
              <a:t>1</a:t>
            </a:r>
            <a:r>
              <a:rPr lang="en-US">
                <a:effectLst/>
                <a:ea typeface="Calibri" panose="020F0502020204030204" pitchFamily="34" charset="0"/>
              </a:rPr>
              <a:t>=634Ω </a:t>
            </a:r>
            <a:r>
              <a:rPr lang="en-US">
                <a:effectLst/>
                <a:ea typeface="Calibri" panose="020F0502020204030204" pitchFamily="34" charset="0"/>
                <a:sym typeface="Symbol" panose="05050102010706020507" pitchFamily="18" charset="2"/>
              </a:rPr>
              <a:t></a:t>
            </a:r>
            <a:r>
              <a:rPr lang="en-US">
                <a:effectLst/>
                <a:ea typeface="Calibri" panose="020F0502020204030204" pitchFamily="34" charset="0"/>
              </a:rPr>
              <a:t> i</a:t>
            </a:r>
            <a:r>
              <a:rPr lang="en-US" baseline="-25000">
                <a:effectLst/>
                <a:ea typeface="Calibri" panose="020F0502020204030204" pitchFamily="34" charset="0"/>
              </a:rPr>
              <a:t>O</a:t>
            </a:r>
            <a:r>
              <a:rPr lang="en-US">
                <a:effectLst/>
                <a:ea typeface="Calibri" panose="020F0502020204030204" pitchFamily="34" charset="0"/>
              </a:rPr>
              <a:t>=3,943mA…19,72mA</a:t>
            </a:r>
            <a:endParaRPr lang="ro-RO">
              <a:effectLst/>
              <a:ea typeface="Calibri" panose="020F0502020204030204" pitchFamily="34" charset="0"/>
            </a:endParaRPr>
          </a:p>
          <a:p>
            <a:pPr marL="0" indent="0" algn="just">
              <a:buNone/>
            </a:pPr>
            <a:r>
              <a:rPr lang="ro-RO">
                <a:effectLst/>
                <a:ea typeface="Calibri" panose="020F0502020204030204" pitchFamily="34" charset="0"/>
              </a:rPr>
              <a:t>   </a:t>
            </a:r>
            <a:r>
              <a:rPr lang="en-US">
                <a:effectLst/>
                <a:ea typeface="Calibri" panose="020F0502020204030204" pitchFamily="34" charset="0"/>
              </a:rPr>
              <a:t>conform rezultatelor obținute prin simulare SPICE.</a:t>
            </a:r>
            <a:endParaRPr lang="ro-RO">
              <a:effectLst/>
              <a:ea typeface="Calibri" panose="020F0502020204030204" pitchFamily="34" charset="0"/>
            </a:endParaRPr>
          </a:p>
          <a:p>
            <a:endParaRPr lang="ro-RO"/>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28</a:t>
            </a:fld>
            <a:endParaRPr lang="ro-RO"/>
          </a:p>
        </p:txBody>
      </p:sp>
      <p:pic>
        <p:nvPicPr>
          <p:cNvPr id="7" name="Picture 6">
            <a:extLst>
              <a:ext uri="{FF2B5EF4-FFF2-40B4-BE49-F238E27FC236}">
                <a16:creationId xmlns:a16="http://schemas.microsoft.com/office/drawing/2014/main" id="{59AA02C2-4189-48F8-B966-62DD5E2C138E}"/>
              </a:ext>
            </a:extLst>
          </p:cNvPr>
          <p:cNvPicPr>
            <a:picLocks noChangeAspect="1"/>
          </p:cNvPicPr>
          <p:nvPr/>
        </p:nvPicPr>
        <p:blipFill rotWithShape="1">
          <a:blip r:embed="rId2">
            <a:extLst>
              <a:ext uri="{28A0092B-C50C-407E-A947-70E740481C1C}">
                <a14:useLocalDpi xmlns:a14="http://schemas.microsoft.com/office/drawing/2010/main" val="0"/>
              </a:ext>
            </a:extLst>
          </a:blip>
          <a:srcRect t="3880" r="8460" b="1219"/>
          <a:stretch/>
        </p:blipFill>
        <p:spPr bwMode="auto">
          <a:xfrm>
            <a:off x="5840083" y="27795"/>
            <a:ext cx="6351917" cy="3460724"/>
          </a:xfrm>
          <a:prstGeom prst="rect">
            <a:avLst/>
          </a:prstGeom>
          <a:noFill/>
          <a:ln>
            <a:noFill/>
          </a:ln>
        </p:spPr>
      </p:pic>
    </p:spTree>
    <p:extLst>
      <p:ext uri="{BB962C8B-B14F-4D97-AF65-F5344CB8AC3E}">
        <p14:creationId xmlns:p14="http://schemas.microsoft.com/office/powerpoint/2010/main" val="3283449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 P4</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en-US">
                <a:effectLst/>
                <a:ea typeface="Calibri" panose="020F0502020204030204" pitchFamily="34" charset="0"/>
              </a:rPr>
              <a:t>Fie </a:t>
            </a:r>
            <a:r>
              <a:rPr lang="en-US" i="1">
                <a:effectLst/>
                <a:ea typeface="Calibri" panose="020F0502020204030204" pitchFamily="34" charset="0"/>
              </a:rPr>
              <a:t>amplificatorul de curent</a:t>
            </a:r>
            <a:r>
              <a:rPr lang="en-US">
                <a:effectLst/>
                <a:ea typeface="Calibri" panose="020F0502020204030204" pitchFamily="34" charset="0"/>
              </a:rPr>
              <a:t> din fig</a:t>
            </a:r>
            <a:r>
              <a:rPr lang="ro-RO">
                <a:effectLst/>
                <a:ea typeface="Calibri" panose="020F0502020204030204" pitchFamily="34" charset="0"/>
              </a:rPr>
              <a:t>ură</a:t>
            </a:r>
            <a:r>
              <a:rPr lang="en-US">
                <a:effectLst/>
                <a:ea typeface="Calibri" panose="020F0502020204030204" pitchFamily="34" charset="0"/>
              </a:rPr>
              <a:t>.</a:t>
            </a:r>
            <a:endParaRPr lang="ro-RO">
              <a:effectLst/>
              <a:ea typeface="Calibri" panose="020F0502020204030204" pitchFamily="34" charset="0"/>
            </a:endParaRPr>
          </a:p>
          <a:p>
            <a:r>
              <a:rPr lang="en-US">
                <a:effectLst/>
                <a:ea typeface="Calibri" panose="020F0502020204030204" pitchFamily="34" charset="0"/>
              </a:rPr>
              <a:t>Dacă se consideră </a:t>
            </a:r>
            <a:r>
              <a:rPr lang="en-US" i="1">
                <a:effectLst/>
                <a:ea typeface="Calibri" panose="020F0502020204030204" pitchFamily="34" charset="0"/>
              </a:rPr>
              <a:t>R</a:t>
            </a:r>
            <a:r>
              <a:rPr lang="en-US" i="1" baseline="-25000">
                <a:effectLst/>
                <a:ea typeface="Calibri" panose="020F0502020204030204" pitchFamily="34" charset="0"/>
              </a:rPr>
              <a:t>s</a:t>
            </a:r>
            <a:r>
              <a:rPr lang="en-US">
                <a:effectLst/>
                <a:ea typeface="Calibri" panose="020F0502020204030204" pitchFamily="34" charset="0"/>
                <a:cs typeface="Times New Roman" panose="02020603050405020304" pitchFamily="18" charset="0"/>
                <a:sym typeface="Symbol" panose="05050102010706020507" pitchFamily="18" charset="2"/>
              </a:rPr>
              <a:t> </a:t>
            </a:r>
            <a:r>
              <a:rPr lang="en-US">
                <a:effectLst/>
                <a:ea typeface="Calibri" panose="020F0502020204030204" pitchFamily="34" charset="0"/>
              </a:rPr>
              <a:t>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și </a:t>
            </a:r>
            <a:r>
              <a:rPr lang="en-US" i="1">
                <a:effectLst/>
                <a:ea typeface="Calibri" panose="020F0502020204030204" pitchFamily="34" charset="0"/>
              </a:rPr>
              <a:t>R</a:t>
            </a:r>
            <a:r>
              <a:rPr lang="en-US" i="1" baseline="-25000">
                <a:effectLst/>
                <a:ea typeface="Calibri" panose="020F0502020204030204" pitchFamily="34" charset="0"/>
              </a:rPr>
              <a:t>o</a:t>
            </a:r>
            <a:r>
              <a:rPr lang="en-US">
                <a:effectLst/>
                <a:ea typeface="Calibri" panose="020F0502020204030204" pitchFamily="34" charset="0"/>
              </a:rPr>
              <a:t>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determinați amplificarea circuitului.</a:t>
            </a:r>
            <a:endParaRPr lang="ro-RO" sz="4000"/>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29</a:t>
            </a:fld>
            <a:endParaRPr lang="ro-RO"/>
          </a:p>
        </p:txBody>
      </p:sp>
      <p:pic>
        <p:nvPicPr>
          <p:cNvPr id="7" name="Picture 6">
            <a:extLst>
              <a:ext uri="{FF2B5EF4-FFF2-40B4-BE49-F238E27FC236}">
                <a16:creationId xmlns:a16="http://schemas.microsoft.com/office/drawing/2014/main" id="{4AB8B77D-BEA2-4159-A1C0-11C8CC7F4C1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79788" y="3429000"/>
            <a:ext cx="7232423" cy="2410808"/>
          </a:xfrm>
          <a:prstGeom prst="rect">
            <a:avLst/>
          </a:prstGeom>
          <a:noFill/>
          <a:ln>
            <a:noFill/>
          </a:ln>
        </p:spPr>
      </p:pic>
    </p:spTree>
    <p:extLst>
      <p:ext uri="{BB962C8B-B14F-4D97-AF65-F5344CB8AC3E}">
        <p14:creationId xmlns:p14="http://schemas.microsoft.com/office/powerpoint/2010/main" val="200074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DA46D-C978-452B-BBF4-F6A5E5DBA480}"/>
              </a:ext>
            </a:extLst>
          </p:cNvPr>
          <p:cNvSpPr>
            <a:spLocks noGrp="1"/>
          </p:cNvSpPr>
          <p:nvPr>
            <p:ph type="title"/>
          </p:nvPr>
        </p:nvSpPr>
        <p:spPr/>
        <p:txBody>
          <a:bodyPr/>
          <a:lstStyle/>
          <a:p>
            <a:r>
              <a:rPr lang="ro-RO"/>
              <a:t>S5</a:t>
            </a:r>
            <a:br>
              <a:rPr lang="ro-RO"/>
            </a:br>
            <a:r>
              <a:rPr lang="ro-RO"/>
              <a:t>P1. Rezolvare</a:t>
            </a:r>
          </a:p>
        </p:txBody>
      </p:sp>
      <p:sp>
        <p:nvSpPr>
          <p:cNvPr id="3" name="Content Placeholder 2">
            <a:extLst>
              <a:ext uri="{FF2B5EF4-FFF2-40B4-BE49-F238E27FC236}">
                <a16:creationId xmlns:a16="http://schemas.microsoft.com/office/drawing/2014/main" id="{BC5B45B0-C685-4E05-ACE9-843C794CEDA3}"/>
              </a:ext>
            </a:extLst>
          </p:cNvPr>
          <p:cNvSpPr>
            <a:spLocks noGrp="1"/>
          </p:cNvSpPr>
          <p:nvPr>
            <p:ph idx="1"/>
          </p:nvPr>
        </p:nvSpPr>
        <p:spPr/>
        <p:txBody>
          <a:bodyPr/>
          <a:lstStyle/>
          <a:p>
            <a:pPr marL="0" indent="0">
              <a:buNone/>
            </a:pPr>
            <a:r>
              <a:rPr lang="ro-RO"/>
              <a:t>(a) Schema circuitului care satisface cerințele din enunțul problemei are aspectul din figură</a:t>
            </a:r>
          </a:p>
        </p:txBody>
      </p:sp>
      <p:sp>
        <p:nvSpPr>
          <p:cNvPr id="4" name="Date Placeholder 3">
            <a:extLst>
              <a:ext uri="{FF2B5EF4-FFF2-40B4-BE49-F238E27FC236}">
                <a16:creationId xmlns:a16="http://schemas.microsoft.com/office/drawing/2014/main" id="{AAD7462D-4BF1-48C7-BAEF-F87001F5C514}"/>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FAA34670-85AC-42E6-963D-012582063BA6}"/>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3651117B-48E0-4416-BF8D-4E8E9ABD03E9}"/>
              </a:ext>
            </a:extLst>
          </p:cNvPr>
          <p:cNvSpPr>
            <a:spLocks noGrp="1"/>
          </p:cNvSpPr>
          <p:nvPr>
            <p:ph type="sldNum" sz="quarter" idx="12"/>
          </p:nvPr>
        </p:nvSpPr>
        <p:spPr/>
        <p:txBody>
          <a:bodyPr/>
          <a:lstStyle/>
          <a:p>
            <a:fld id="{341BC5E4-E883-4E74-BA5B-5BD9D655AE41}" type="slidenum">
              <a:rPr lang="ro-RO" smtClean="0"/>
              <a:t>3</a:t>
            </a:fld>
            <a:endParaRPr lang="ro-RO"/>
          </a:p>
        </p:txBody>
      </p:sp>
      <p:pic>
        <p:nvPicPr>
          <p:cNvPr id="7" name="Picture 6">
            <a:extLst>
              <a:ext uri="{FF2B5EF4-FFF2-40B4-BE49-F238E27FC236}">
                <a16:creationId xmlns:a16="http://schemas.microsoft.com/office/drawing/2014/main" id="{A95FB78D-8EE0-4D03-84ED-8AE915E6A2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52675" y="2660744"/>
            <a:ext cx="7486650" cy="3368739"/>
          </a:xfrm>
          <a:prstGeom prst="rect">
            <a:avLst/>
          </a:prstGeom>
          <a:noFill/>
          <a:ln>
            <a:noFill/>
          </a:ln>
        </p:spPr>
      </p:pic>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AF6BDF2-38E4-4E86-93B8-431567EC5FDA}"/>
                  </a:ext>
                </a:extLst>
              </p:cNvPr>
              <p:cNvSpPr txBox="1"/>
              <p:nvPr/>
            </p:nvSpPr>
            <p:spPr>
              <a:xfrm>
                <a:off x="9266903" y="658574"/>
                <a:ext cx="191956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𝑣</m:t>
                          </m:r>
                        </m:e>
                        <m:sub>
                          <m:r>
                            <a:rPr lang="ro-RO" b="0" i="1" smtClean="0">
                              <a:latin typeface="Cambria Math" panose="02040503050406030204" pitchFamily="18" charset="0"/>
                            </a:rPr>
                            <m:t>𝑂</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1</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1</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2</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2</m:t>
                          </m:r>
                        </m:sub>
                      </m:sSub>
                    </m:oMath>
                  </m:oMathPara>
                </a14:m>
                <a:endParaRPr lang="ro-RO"/>
              </a:p>
            </p:txBody>
          </p:sp>
        </mc:Choice>
        <mc:Fallback xmlns="">
          <p:sp>
            <p:nvSpPr>
              <p:cNvPr id="10" name="TextBox 9">
                <a:extLst>
                  <a:ext uri="{FF2B5EF4-FFF2-40B4-BE49-F238E27FC236}">
                    <a16:creationId xmlns:a16="http://schemas.microsoft.com/office/drawing/2014/main" id="{9AF6BDF2-38E4-4E86-93B8-431567EC5FDA}"/>
                  </a:ext>
                </a:extLst>
              </p:cNvPr>
              <p:cNvSpPr txBox="1">
                <a:spLocks noRot="1" noChangeAspect="1" noMove="1" noResize="1" noEditPoints="1" noAdjustHandles="1" noChangeArrowheads="1" noChangeShapeType="1" noTextEdit="1"/>
              </p:cNvSpPr>
              <p:nvPr/>
            </p:nvSpPr>
            <p:spPr>
              <a:xfrm>
                <a:off x="9266903" y="658574"/>
                <a:ext cx="1919563" cy="276999"/>
              </a:xfrm>
              <a:prstGeom prst="rect">
                <a:avLst/>
              </a:prstGeom>
              <a:blipFill>
                <a:blip r:embed="rId3"/>
                <a:stretch>
                  <a:fillRect l="-1270" r="-952" b="-17778"/>
                </a:stretch>
              </a:blipFill>
            </p:spPr>
            <p:txBody>
              <a:bodyPr/>
              <a:lstStyle/>
              <a:p>
                <a:r>
                  <a:rPr lang="ro-RO">
                    <a:noFill/>
                  </a:rPr>
                  <a:t> </a:t>
                </a:r>
              </a:p>
            </p:txBody>
          </p:sp>
        </mc:Fallback>
      </mc:AlternateContent>
    </p:spTree>
    <p:extLst>
      <p:ext uri="{BB962C8B-B14F-4D97-AF65-F5344CB8AC3E}">
        <p14:creationId xmlns:p14="http://schemas.microsoft.com/office/powerpoint/2010/main" val="3617502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P4.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lstStyle/>
          <a:p>
            <a:r>
              <a:rPr lang="fr-FR"/>
              <a:t>Aplicând T I K, curentul de ieșire se scrie</a:t>
            </a:r>
            <a:endParaRPr lang="ro-RO"/>
          </a:p>
          <a:p>
            <a:endParaRPr lang="ro-RO"/>
          </a:p>
          <a:p>
            <a:r>
              <a:rPr lang="en-US">
                <a:effectLst/>
                <a:ea typeface="Calibri" panose="020F0502020204030204" pitchFamily="34" charset="0"/>
              </a:rPr>
              <a:t>Dacă </a:t>
            </a:r>
            <a:r>
              <a:rPr lang="en-US" i="1">
                <a:effectLst/>
                <a:ea typeface="Calibri" panose="020F0502020204030204" pitchFamily="34" charset="0"/>
              </a:rPr>
              <a:t>R</a:t>
            </a:r>
            <a:r>
              <a:rPr lang="en-US" i="1" baseline="-25000">
                <a:effectLst/>
                <a:ea typeface="Calibri" panose="020F0502020204030204" pitchFamily="34" charset="0"/>
              </a:rPr>
              <a:t>s</a:t>
            </a:r>
            <a:r>
              <a:rPr lang="en-US">
                <a:effectLst/>
                <a:ea typeface="Calibri" panose="020F0502020204030204" pitchFamily="34" charset="0"/>
              </a:rPr>
              <a:t>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atunci </a:t>
            </a:r>
            <a:r>
              <a:rPr lang="en-US" i="1">
                <a:effectLst/>
                <a:ea typeface="Calibri" panose="020F0502020204030204" pitchFamily="34" charset="0"/>
              </a:rPr>
              <a:t>i</a:t>
            </a:r>
            <a:r>
              <a:rPr lang="en-US" i="1" baseline="-25000">
                <a:effectLst/>
                <a:ea typeface="Calibri" panose="020F0502020204030204" pitchFamily="34" charset="0"/>
              </a:rPr>
              <a:t>S</a:t>
            </a:r>
            <a:r>
              <a:rPr lang="en-US">
                <a:effectLst/>
                <a:ea typeface="Calibri" panose="020F0502020204030204" pitchFamily="34" charset="0"/>
              </a:rPr>
              <a:t> va circula integral prin </a:t>
            </a:r>
            <a:r>
              <a:rPr lang="en-US" i="1">
                <a:effectLst/>
                <a:ea typeface="Calibri" panose="020F0502020204030204" pitchFamily="34" charset="0"/>
              </a:rPr>
              <a:t>R</a:t>
            </a:r>
            <a:r>
              <a:rPr lang="en-US" baseline="-25000">
                <a:effectLst/>
                <a:ea typeface="Calibri" panose="020F0502020204030204" pitchFamily="34" charset="0"/>
              </a:rPr>
              <a:t>2</a:t>
            </a:r>
            <a:r>
              <a:rPr lang="en-US">
                <a:effectLst/>
                <a:ea typeface="Calibri" panose="020F0502020204030204" pitchFamily="34" charset="0"/>
              </a:rPr>
              <a:t> și se poate scrie</a:t>
            </a:r>
            <a:endParaRPr lang="ro-RO">
              <a:effectLst/>
              <a:ea typeface="Calibri" panose="020F0502020204030204" pitchFamily="34" charset="0"/>
            </a:endParaRPr>
          </a:p>
          <a:p>
            <a:endParaRPr lang="ro-RO"/>
          </a:p>
          <a:p>
            <a:endParaRPr lang="ro-RO"/>
          </a:p>
          <a:p>
            <a:r>
              <a:rPr lang="en-US">
                <a:effectLst/>
                <a:ea typeface="Calibri" panose="020F0502020204030204" pitchFamily="34" charset="0"/>
              </a:rPr>
              <a:t>Curentul prin </a:t>
            </a:r>
            <a:r>
              <a:rPr lang="en-US" i="1">
                <a:effectLst/>
                <a:ea typeface="Calibri" panose="020F0502020204030204" pitchFamily="34" charset="0"/>
              </a:rPr>
              <a:t>R</a:t>
            </a:r>
            <a:r>
              <a:rPr lang="en-US" baseline="-25000">
                <a:effectLst/>
                <a:ea typeface="Calibri" panose="020F0502020204030204" pitchFamily="34" charset="0"/>
              </a:rPr>
              <a:t>1</a:t>
            </a:r>
            <a:r>
              <a:rPr lang="en-US">
                <a:effectLst/>
                <a:ea typeface="Calibri" panose="020F0502020204030204" pitchFamily="34" charset="0"/>
              </a:rPr>
              <a:t> este</a:t>
            </a:r>
            <a:endParaRPr lang="ro-RO"/>
          </a:p>
          <a:p>
            <a:endParaRPr lang="ro-RO"/>
          </a:p>
          <a:p>
            <a:endParaRPr lang="ro-RO" sz="4000"/>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30</a:t>
            </a:fld>
            <a:endParaRPr lang="ro-RO"/>
          </a:p>
        </p:txBody>
      </p:sp>
      <p:grpSp>
        <p:nvGrpSpPr>
          <p:cNvPr id="7" name="Group 6">
            <a:extLst>
              <a:ext uri="{FF2B5EF4-FFF2-40B4-BE49-F238E27FC236}">
                <a16:creationId xmlns:a16="http://schemas.microsoft.com/office/drawing/2014/main" id="{83718537-965C-422B-850B-B71A3FEC6552}"/>
              </a:ext>
            </a:extLst>
          </p:cNvPr>
          <p:cNvGrpSpPr/>
          <p:nvPr/>
        </p:nvGrpSpPr>
        <p:grpSpPr>
          <a:xfrm>
            <a:off x="7142863" y="138290"/>
            <a:ext cx="4913058" cy="1646000"/>
            <a:chOff x="6745301" y="94564"/>
            <a:chExt cx="4913058" cy="1646000"/>
          </a:xfrm>
        </p:grpSpPr>
        <p:grpSp>
          <p:nvGrpSpPr>
            <p:cNvPr id="8" name="Group 7">
              <a:extLst>
                <a:ext uri="{FF2B5EF4-FFF2-40B4-BE49-F238E27FC236}">
                  <a16:creationId xmlns:a16="http://schemas.microsoft.com/office/drawing/2014/main" id="{3DE46781-2901-4505-A090-EE1FB88FEDD3}"/>
                </a:ext>
              </a:extLst>
            </p:cNvPr>
            <p:cNvGrpSpPr/>
            <p:nvPr/>
          </p:nvGrpSpPr>
          <p:grpSpPr>
            <a:xfrm>
              <a:off x="6745301" y="94564"/>
              <a:ext cx="4913058" cy="1646000"/>
              <a:chOff x="663324" y="3135488"/>
              <a:chExt cx="4913058" cy="1646000"/>
            </a:xfrm>
          </p:grpSpPr>
          <p:pic>
            <p:nvPicPr>
              <p:cNvPr id="13" name="Picture 12">
                <a:extLst>
                  <a:ext uri="{FF2B5EF4-FFF2-40B4-BE49-F238E27FC236}">
                    <a16:creationId xmlns:a16="http://schemas.microsoft.com/office/drawing/2014/main" id="{0D35BE40-CDF5-45B0-8FED-B3038218A0B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324" y="3135488"/>
                <a:ext cx="4913058" cy="1646000"/>
              </a:xfrm>
              <a:prstGeom prst="rect">
                <a:avLst/>
              </a:prstGeom>
              <a:noFill/>
              <a:ln>
                <a:noFill/>
              </a:ln>
            </p:spPr>
          </p:pic>
          <p:cxnSp>
            <p:nvCxnSpPr>
              <p:cNvPr id="14" name="Straight Arrow Connector 13">
                <a:extLst>
                  <a:ext uri="{FF2B5EF4-FFF2-40B4-BE49-F238E27FC236}">
                    <a16:creationId xmlns:a16="http://schemas.microsoft.com/office/drawing/2014/main" id="{20CEDAD3-26EA-4986-9449-2082FD5CD1FD}"/>
                  </a:ext>
                </a:extLst>
              </p:cNvPr>
              <p:cNvCxnSpPr/>
              <p:nvPr/>
            </p:nvCxnSpPr>
            <p:spPr>
              <a:xfrm>
                <a:off x="1028700" y="3658394"/>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55083C7-9258-49C2-AF53-526626BE8BC4}"/>
                  </a:ext>
                </a:extLst>
              </p:cNvPr>
              <p:cNvCxnSpPr/>
              <p:nvPr/>
            </p:nvCxnSpPr>
            <p:spPr>
              <a:xfrm>
                <a:off x="2910303" y="4522414"/>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29A4BFE1-EF90-40E5-9B31-6C3CF76C4573}"/>
                  </a:ext>
                </a:extLst>
              </p:cNvPr>
              <p:cNvCxnSpPr/>
              <p:nvPr/>
            </p:nvCxnSpPr>
            <p:spPr>
              <a:xfrm>
                <a:off x="1609725" y="4015582"/>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B1E61EFB-82EB-4B2D-BA62-89C02F0EA476}"/>
                  </a:ext>
                </a:extLst>
              </p:cNvPr>
              <p:cNvCxnSpPr/>
              <p:nvPr/>
            </p:nvCxnSpPr>
            <p:spPr>
              <a:xfrm>
                <a:off x="3467100" y="3958488"/>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39F104CC-C0A3-45B3-9D33-C317212ADE60}"/>
                </a:ext>
              </a:extLst>
            </p:cNvPr>
            <p:cNvSpPr txBox="1"/>
            <p:nvPr/>
          </p:nvSpPr>
          <p:spPr>
            <a:xfrm>
              <a:off x="9658764" y="871555"/>
              <a:ext cx="447261" cy="369332"/>
            </a:xfrm>
            <a:prstGeom prst="rect">
              <a:avLst/>
            </a:prstGeom>
            <a:noFill/>
          </p:spPr>
          <p:txBody>
            <a:bodyPr wrap="square" rtlCol="0">
              <a:spAutoFit/>
            </a:bodyPr>
            <a:lstStyle/>
            <a:p>
              <a:r>
                <a:rPr lang="ro-RO"/>
                <a:t>i</a:t>
              </a:r>
              <a:r>
                <a:rPr lang="ro-RO" baseline="-25000"/>
                <a:t>R1</a:t>
              </a:r>
              <a:endParaRPr lang="ro-RO"/>
            </a:p>
          </p:txBody>
        </p:sp>
        <p:sp>
          <p:nvSpPr>
            <p:cNvPr id="10" name="TextBox 9">
              <a:extLst>
                <a:ext uri="{FF2B5EF4-FFF2-40B4-BE49-F238E27FC236}">
                  <a16:creationId xmlns:a16="http://schemas.microsoft.com/office/drawing/2014/main" id="{D1BC9739-B8AF-4FD1-82AE-160ACEE17118}"/>
                </a:ext>
              </a:extLst>
            </p:cNvPr>
            <p:cNvSpPr txBox="1"/>
            <p:nvPr/>
          </p:nvSpPr>
          <p:spPr>
            <a:xfrm>
              <a:off x="9449480" y="1293852"/>
              <a:ext cx="447261" cy="369332"/>
            </a:xfrm>
            <a:prstGeom prst="rect">
              <a:avLst/>
            </a:prstGeom>
            <a:noFill/>
          </p:spPr>
          <p:txBody>
            <a:bodyPr wrap="square" rtlCol="0">
              <a:spAutoFit/>
            </a:bodyPr>
            <a:lstStyle/>
            <a:p>
              <a:r>
                <a:rPr lang="ro-RO"/>
                <a:t>i</a:t>
              </a:r>
              <a:r>
                <a:rPr lang="ro-RO" baseline="-25000"/>
                <a:t>R2</a:t>
              </a:r>
              <a:endParaRPr lang="ro-RO"/>
            </a:p>
          </p:txBody>
        </p:sp>
        <p:sp>
          <p:nvSpPr>
            <p:cNvPr id="11" name="TextBox 10">
              <a:extLst>
                <a:ext uri="{FF2B5EF4-FFF2-40B4-BE49-F238E27FC236}">
                  <a16:creationId xmlns:a16="http://schemas.microsoft.com/office/drawing/2014/main" id="{7B0F5083-F657-4C27-A5C2-E3B9C63CB221}"/>
                </a:ext>
              </a:extLst>
            </p:cNvPr>
            <p:cNvSpPr txBox="1"/>
            <p:nvPr/>
          </p:nvSpPr>
          <p:spPr>
            <a:xfrm>
              <a:off x="7928425" y="941775"/>
              <a:ext cx="337931" cy="369332"/>
            </a:xfrm>
            <a:prstGeom prst="rect">
              <a:avLst/>
            </a:prstGeom>
            <a:noFill/>
          </p:spPr>
          <p:txBody>
            <a:bodyPr wrap="square" rtlCol="0">
              <a:spAutoFit/>
            </a:bodyPr>
            <a:lstStyle/>
            <a:p>
              <a:r>
                <a:rPr lang="ro-RO"/>
                <a:t>i</a:t>
              </a:r>
              <a:r>
                <a:rPr lang="ro-RO" baseline="-25000"/>
                <a:t>S</a:t>
              </a:r>
              <a:endParaRPr lang="ro-RO"/>
            </a:p>
          </p:txBody>
        </p:sp>
        <p:sp>
          <p:nvSpPr>
            <p:cNvPr id="12" name="TextBox 11">
              <a:extLst>
                <a:ext uri="{FF2B5EF4-FFF2-40B4-BE49-F238E27FC236}">
                  <a16:creationId xmlns:a16="http://schemas.microsoft.com/office/drawing/2014/main" id="{C7B7D36F-EA40-4F43-A75C-A7BE8BC2D495}"/>
                </a:ext>
              </a:extLst>
            </p:cNvPr>
            <p:cNvSpPr txBox="1"/>
            <p:nvPr/>
          </p:nvSpPr>
          <p:spPr>
            <a:xfrm>
              <a:off x="7519665" y="310035"/>
              <a:ext cx="337931" cy="369332"/>
            </a:xfrm>
            <a:prstGeom prst="rect">
              <a:avLst/>
            </a:prstGeom>
            <a:noFill/>
          </p:spPr>
          <p:txBody>
            <a:bodyPr wrap="square" rtlCol="0">
              <a:spAutoFit/>
            </a:bodyPr>
            <a:lstStyle/>
            <a:p>
              <a:r>
                <a:rPr lang="ro-RO"/>
                <a:t>i</a:t>
              </a:r>
              <a:r>
                <a:rPr lang="ro-RO" baseline="-25000"/>
                <a:t>S</a:t>
              </a:r>
              <a:endParaRPr lang="ro-RO"/>
            </a:p>
          </p:txBody>
        </p:sp>
      </p:gr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19069B9-3A1D-46A9-B7E2-0558326ABEDD}"/>
                  </a:ext>
                </a:extLst>
              </p:cNvPr>
              <p:cNvSpPr txBox="1"/>
              <p:nvPr/>
            </p:nvSpPr>
            <p:spPr>
              <a:xfrm>
                <a:off x="1051063" y="2298162"/>
                <a:ext cx="2049946" cy="49340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ub>
                      </m:sSub>
                    </m:oMath>
                  </m:oMathPara>
                </a14:m>
                <a:endParaRPr lang="ro-RO"/>
              </a:p>
            </p:txBody>
          </p:sp>
        </mc:Choice>
        <mc:Fallback xmlns="">
          <p:sp>
            <p:nvSpPr>
              <p:cNvPr id="19" name="TextBox 18">
                <a:extLst>
                  <a:ext uri="{FF2B5EF4-FFF2-40B4-BE49-F238E27FC236}">
                    <a16:creationId xmlns:a16="http://schemas.microsoft.com/office/drawing/2014/main" id="{719069B9-3A1D-46A9-B7E2-0558326ABEDD}"/>
                  </a:ext>
                </a:extLst>
              </p:cNvPr>
              <p:cNvSpPr txBox="1">
                <a:spLocks noRot="1" noChangeAspect="1" noMove="1" noResize="1" noEditPoints="1" noAdjustHandles="1" noChangeArrowheads="1" noChangeShapeType="1" noTextEdit="1"/>
              </p:cNvSpPr>
              <p:nvPr/>
            </p:nvSpPr>
            <p:spPr>
              <a:xfrm>
                <a:off x="1051063" y="2298162"/>
                <a:ext cx="2049946" cy="493405"/>
              </a:xfrm>
              <a:prstGeom prst="rect">
                <a:avLst/>
              </a:prstGeom>
              <a:blipFill>
                <a:blip r:embed="rId3"/>
                <a:stretch>
                  <a:fillRect l="-593"/>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B30D0B82-4052-4699-B0F2-979F2B555581}"/>
                  </a:ext>
                </a:extLst>
              </p:cNvPr>
              <p:cNvSpPr txBox="1"/>
              <p:nvPr/>
            </p:nvSpPr>
            <p:spPr>
              <a:xfrm>
                <a:off x="1051063" y="3429000"/>
                <a:ext cx="2626415" cy="78592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𝑃</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𝐿</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oMath>
                  </m:oMathPara>
                </a14:m>
                <a:endParaRPr lang="ro-RO"/>
              </a:p>
            </p:txBody>
          </p:sp>
        </mc:Choice>
        <mc:Fallback xmlns="">
          <p:sp>
            <p:nvSpPr>
              <p:cNvPr id="21" name="TextBox 20">
                <a:extLst>
                  <a:ext uri="{FF2B5EF4-FFF2-40B4-BE49-F238E27FC236}">
                    <a16:creationId xmlns:a16="http://schemas.microsoft.com/office/drawing/2014/main" id="{B30D0B82-4052-4699-B0F2-979F2B555581}"/>
                  </a:ext>
                </a:extLst>
              </p:cNvPr>
              <p:cNvSpPr txBox="1">
                <a:spLocks noRot="1" noChangeAspect="1" noMove="1" noResize="1" noEditPoints="1" noAdjustHandles="1" noChangeArrowheads="1" noChangeShapeType="1" noTextEdit="1"/>
              </p:cNvSpPr>
              <p:nvPr/>
            </p:nvSpPr>
            <p:spPr>
              <a:xfrm>
                <a:off x="1051063" y="3429000"/>
                <a:ext cx="2626415" cy="785921"/>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29C39368-104E-4E1D-B8CE-DD87883C2729}"/>
                  </a:ext>
                </a:extLst>
              </p:cNvPr>
              <p:cNvSpPr txBox="1"/>
              <p:nvPr/>
            </p:nvSpPr>
            <p:spPr>
              <a:xfrm>
                <a:off x="1051063" y="5087775"/>
                <a:ext cx="2049946" cy="78592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𝑖</m:t>
                          </m:r>
                        </m:e>
                        <m: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𝐿</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a:p>
            </p:txBody>
          </p:sp>
        </mc:Choice>
        <mc:Fallback xmlns="">
          <p:sp>
            <p:nvSpPr>
              <p:cNvPr id="23" name="TextBox 22">
                <a:extLst>
                  <a:ext uri="{FF2B5EF4-FFF2-40B4-BE49-F238E27FC236}">
                    <a16:creationId xmlns:a16="http://schemas.microsoft.com/office/drawing/2014/main" id="{29C39368-104E-4E1D-B8CE-DD87883C2729}"/>
                  </a:ext>
                </a:extLst>
              </p:cNvPr>
              <p:cNvSpPr txBox="1">
                <a:spLocks noRot="1" noChangeAspect="1" noMove="1" noResize="1" noEditPoints="1" noAdjustHandles="1" noChangeArrowheads="1" noChangeShapeType="1" noTextEdit="1"/>
              </p:cNvSpPr>
              <p:nvPr/>
            </p:nvSpPr>
            <p:spPr>
              <a:xfrm>
                <a:off x="1051063" y="5087775"/>
                <a:ext cx="2049946" cy="785921"/>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54801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S5</a:t>
            </a:r>
            <a:br>
              <a:rPr lang="ro-RO"/>
            </a:br>
            <a:r>
              <a:rPr lang="ro-RO"/>
              <a:t>P4.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ro-RO"/>
              <a:t>Datorită scurtcircuitului virtual dintre intrările AO, </a:t>
            </a:r>
            <a:r>
              <a:rPr lang="ro-RO" i="1"/>
              <a:t>v</a:t>
            </a:r>
            <a:r>
              <a:rPr lang="ro-RO" i="1" baseline="-25000"/>
              <a:t>N</a:t>
            </a:r>
            <a:r>
              <a:rPr lang="ro-RO"/>
              <a:t>=</a:t>
            </a:r>
            <a:r>
              <a:rPr lang="ro-RO" i="1"/>
              <a:t>v</a:t>
            </a:r>
            <a:r>
              <a:rPr lang="ro-RO" i="1" baseline="-25000"/>
              <a:t>P</a:t>
            </a:r>
            <a:r>
              <a:rPr lang="ro-RO"/>
              <a:t>, iar, datorită scurtcircuitului (firului) dintre ieșirea AO și intrarea inversoare, </a:t>
            </a:r>
            <a:r>
              <a:rPr lang="ro-RO" i="1"/>
              <a:t>v</a:t>
            </a:r>
            <a:r>
              <a:rPr lang="ro-RO" i="1" baseline="-25000"/>
              <a:t>N</a:t>
            </a:r>
            <a:r>
              <a:rPr lang="ro-RO"/>
              <a:t>=</a:t>
            </a:r>
            <a:r>
              <a:rPr lang="ro-RO" i="1"/>
              <a:t>v</a:t>
            </a:r>
            <a:r>
              <a:rPr lang="ro-RO" i="1" baseline="-25000"/>
              <a:t>O</a:t>
            </a:r>
            <a:br>
              <a:rPr lang="ro-RO"/>
            </a:br>
            <a:r>
              <a:rPr lang="ro-RO"/>
              <a:t>și curentul de ieșire se exprimă sub forma</a:t>
            </a:r>
          </a:p>
          <a:p>
            <a:endParaRPr lang="ro-RO"/>
          </a:p>
          <a:p>
            <a:endParaRPr lang="ro-RO"/>
          </a:p>
          <a:p>
            <a:endParaRPr lang="ro-RO"/>
          </a:p>
          <a:p>
            <a:r>
              <a:rPr lang="ro-RO"/>
              <a:t>De unde amplificarea circuitului este</a:t>
            </a:r>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31</a:t>
            </a:fld>
            <a:endParaRPr lang="ro-RO"/>
          </a:p>
        </p:txBody>
      </p:sp>
      <p:grpSp>
        <p:nvGrpSpPr>
          <p:cNvPr id="7" name="Group 6">
            <a:extLst>
              <a:ext uri="{FF2B5EF4-FFF2-40B4-BE49-F238E27FC236}">
                <a16:creationId xmlns:a16="http://schemas.microsoft.com/office/drawing/2014/main" id="{ED0225DE-AB87-46FD-A982-E25397DA7924}"/>
              </a:ext>
            </a:extLst>
          </p:cNvPr>
          <p:cNvGrpSpPr/>
          <p:nvPr/>
        </p:nvGrpSpPr>
        <p:grpSpPr>
          <a:xfrm>
            <a:off x="7142863" y="138290"/>
            <a:ext cx="4913058" cy="1646000"/>
            <a:chOff x="6745301" y="94564"/>
            <a:chExt cx="4913058" cy="1646000"/>
          </a:xfrm>
        </p:grpSpPr>
        <p:grpSp>
          <p:nvGrpSpPr>
            <p:cNvPr id="8" name="Group 7">
              <a:extLst>
                <a:ext uri="{FF2B5EF4-FFF2-40B4-BE49-F238E27FC236}">
                  <a16:creationId xmlns:a16="http://schemas.microsoft.com/office/drawing/2014/main" id="{2631AF95-2DE8-4882-A82E-5783B8535B19}"/>
                </a:ext>
              </a:extLst>
            </p:cNvPr>
            <p:cNvGrpSpPr/>
            <p:nvPr/>
          </p:nvGrpSpPr>
          <p:grpSpPr>
            <a:xfrm>
              <a:off x="6745301" y="94564"/>
              <a:ext cx="4913058" cy="1646000"/>
              <a:chOff x="663324" y="3135488"/>
              <a:chExt cx="4913058" cy="1646000"/>
            </a:xfrm>
          </p:grpSpPr>
          <p:pic>
            <p:nvPicPr>
              <p:cNvPr id="13" name="Picture 12">
                <a:extLst>
                  <a:ext uri="{FF2B5EF4-FFF2-40B4-BE49-F238E27FC236}">
                    <a16:creationId xmlns:a16="http://schemas.microsoft.com/office/drawing/2014/main" id="{8F5B6AE3-A1E3-498E-94EF-3ABB908007C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324" y="3135488"/>
                <a:ext cx="4913058" cy="1646000"/>
              </a:xfrm>
              <a:prstGeom prst="rect">
                <a:avLst/>
              </a:prstGeom>
              <a:noFill/>
              <a:ln>
                <a:noFill/>
              </a:ln>
            </p:spPr>
          </p:pic>
          <p:cxnSp>
            <p:nvCxnSpPr>
              <p:cNvPr id="14" name="Straight Arrow Connector 13">
                <a:extLst>
                  <a:ext uri="{FF2B5EF4-FFF2-40B4-BE49-F238E27FC236}">
                    <a16:creationId xmlns:a16="http://schemas.microsoft.com/office/drawing/2014/main" id="{CA58334C-02EE-4718-8A83-F092B3F2F7C3}"/>
                  </a:ext>
                </a:extLst>
              </p:cNvPr>
              <p:cNvCxnSpPr/>
              <p:nvPr/>
            </p:nvCxnSpPr>
            <p:spPr>
              <a:xfrm>
                <a:off x="1028700" y="3658394"/>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6312BAD-E189-494F-89CF-A6431FD3C8A1}"/>
                  </a:ext>
                </a:extLst>
              </p:cNvPr>
              <p:cNvCxnSpPr/>
              <p:nvPr/>
            </p:nvCxnSpPr>
            <p:spPr>
              <a:xfrm>
                <a:off x="2910303" y="4522414"/>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C246735-7B1A-48A5-9D9C-18C83DB0B76D}"/>
                  </a:ext>
                </a:extLst>
              </p:cNvPr>
              <p:cNvCxnSpPr/>
              <p:nvPr/>
            </p:nvCxnSpPr>
            <p:spPr>
              <a:xfrm>
                <a:off x="1609725" y="4015582"/>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8991C87-253B-4C6F-A6B8-FA87C7F992A4}"/>
                  </a:ext>
                </a:extLst>
              </p:cNvPr>
              <p:cNvCxnSpPr/>
              <p:nvPr/>
            </p:nvCxnSpPr>
            <p:spPr>
              <a:xfrm>
                <a:off x="3467100" y="3958488"/>
                <a:ext cx="4572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39E26C55-5C5A-44AD-AA54-5EE5FA69D397}"/>
                </a:ext>
              </a:extLst>
            </p:cNvPr>
            <p:cNvSpPr txBox="1"/>
            <p:nvPr/>
          </p:nvSpPr>
          <p:spPr>
            <a:xfrm>
              <a:off x="9658764" y="871555"/>
              <a:ext cx="447261" cy="369332"/>
            </a:xfrm>
            <a:prstGeom prst="rect">
              <a:avLst/>
            </a:prstGeom>
            <a:noFill/>
          </p:spPr>
          <p:txBody>
            <a:bodyPr wrap="square" rtlCol="0">
              <a:spAutoFit/>
            </a:bodyPr>
            <a:lstStyle/>
            <a:p>
              <a:r>
                <a:rPr lang="ro-RO"/>
                <a:t>i</a:t>
              </a:r>
              <a:r>
                <a:rPr lang="ro-RO" baseline="-25000"/>
                <a:t>R1</a:t>
              </a:r>
              <a:endParaRPr lang="ro-RO"/>
            </a:p>
          </p:txBody>
        </p:sp>
        <p:sp>
          <p:nvSpPr>
            <p:cNvPr id="10" name="TextBox 9">
              <a:extLst>
                <a:ext uri="{FF2B5EF4-FFF2-40B4-BE49-F238E27FC236}">
                  <a16:creationId xmlns:a16="http://schemas.microsoft.com/office/drawing/2014/main" id="{2408C757-54E8-46E6-A387-B215BD937F48}"/>
                </a:ext>
              </a:extLst>
            </p:cNvPr>
            <p:cNvSpPr txBox="1"/>
            <p:nvPr/>
          </p:nvSpPr>
          <p:spPr>
            <a:xfrm>
              <a:off x="9449480" y="1293852"/>
              <a:ext cx="447261" cy="369332"/>
            </a:xfrm>
            <a:prstGeom prst="rect">
              <a:avLst/>
            </a:prstGeom>
            <a:noFill/>
          </p:spPr>
          <p:txBody>
            <a:bodyPr wrap="square" rtlCol="0">
              <a:spAutoFit/>
            </a:bodyPr>
            <a:lstStyle/>
            <a:p>
              <a:r>
                <a:rPr lang="ro-RO"/>
                <a:t>i</a:t>
              </a:r>
              <a:r>
                <a:rPr lang="ro-RO" baseline="-25000"/>
                <a:t>R2</a:t>
              </a:r>
              <a:endParaRPr lang="ro-RO"/>
            </a:p>
          </p:txBody>
        </p:sp>
        <p:sp>
          <p:nvSpPr>
            <p:cNvPr id="11" name="TextBox 10">
              <a:extLst>
                <a:ext uri="{FF2B5EF4-FFF2-40B4-BE49-F238E27FC236}">
                  <a16:creationId xmlns:a16="http://schemas.microsoft.com/office/drawing/2014/main" id="{79D32967-4A69-40BD-8B39-6D9D05169EBB}"/>
                </a:ext>
              </a:extLst>
            </p:cNvPr>
            <p:cNvSpPr txBox="1"/>
            <p:nvPr/>
          </p:nvSpPr>
          <p:spPr>
            <a:xfrm>
              <a:off x="7928425" y="941775"/>
              <a:ext cx="337931" cy="369332"/>
            </a:xfrm>
            <a:prstGeom prst="rect">
              <a:avLst/>
            </a:prstGeom>
            <a:noFill/>
          </p:spPr>
          <p:txBody>
            <a:bodyPr wrap="square" rtlCol="0">
              <a:spAutoFit/>
            </a:bodyPr>
            <a:lstStyle/>
            <a:p>
              <a:r>
                <a:rPr lang="ro-RO"/>
                <a:t>i</a:t>
              </a:r>
              <a:r>
                <a:rPr lang="ro-RO" baseline="-25000"/>
                <a:t>S</a:t>
              </a:r>
              <a:endParaRPr lang="ro-RO"/>
            </a:p>
          </p:txBody>
        </p:sp>
        <p:sp>
          <p:nvSpPr>
            <p:cNvPr id="12" name="TextBox 11">
              <a:extLst>
                <a:ext uri="{FF2B5EF4-FFF2-40B4-BE49-F238E27FC236}">
                  <a16:creationId xmlns:a16="http://schemas.microsoft.com/office/drawing/2014/main" id="{50348690-A592-47DB-9BB0-693B037612FC}"/>
                </a:ext>
              </a:extLst>
            </p:cNvPr>
            <p:cNvSpPr txBox="1"/>
            <p:nvPr/>
          </p:nvSpPr>
          <p:spPr>
            <a:xfrm>
              <a:off x="7519665" y="310035"/>
              <a:ext cx="337931" cy="369332"/>
            </a:xfrm>
            <a:prstGeom prst="rect">
              <a:avLst/>
            </a:prstGeom>
            <a:noFill/>
          </p:spPr>
          <p:txBody>
            <a:bodyPr wrap="square" rtlCol="0">
              <a:spAutoFit/>
            </a:bodyPr>
            <a:lstStyle/>
            <a:p>
              <a:r>
                <a:rPr lang="ro-RO"/>
                <a:t>i</a:t>
              </a:r>
              <a:r>
                <a:rPr lang="ro-RO" baseline="-25000"/>
                <a:t>S</a:t>
              </a:r>
              <a:endParaRPr lang="ro-RO"/>
            </a:p>
          </p:txBody>
        </p:sp>
      </p:gr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557814A5-702A-4F22-A9AE-96FC899E0A2B}"/>
                  </a:ext>
                </a:extLst>
              </p:cNvPr>
              <p:cNvSpPr txBox="1"/>
              <p:nvPr/>
            </p:nvSpPr>
            <p:spPr>
              <a:xfrm>
                <a:off x="1040709" y="3209579"/>
                <a:ext cx="5995781" cy="127143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ro-RO" sz="2400" i="1" smtClean="0">
                              <a:solidFill>
                                <a:srgbClr val="836967"/>
                              </a:solidFill>
                              <a:latin typeface="Cambria Math" panose="02040503050406030204" pitchFamily="18" charset="0"/>
                            </a:rPr>
                          </m:ctrlPr>
                        </m:dPr>
                        <m:e>
                          <m:eqArr>
                            <m:eqArrPr>
                              <m:ctrlPr>
                                <a:rPr lang="ro-RO" sz="2400" i="1">
                                  <a:solidFill>
                                    <a:srgbClr val="836967"/>
                                  </a:solidFill>
                                  <a:latin typeface="Cambria Math" panose="02040503050406030204" pitchFamily="18" charset="0"/>
                                </a:rPr>
                              </m:ctrlPr>
                            </m:eqArrPr>
                            <m:e>
                              <m:r>
                                <a:rPr lang="ro-RO" sz="240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𝐿</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𝐿</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den>
                              </m:f>
                            </m:e>
                            <m:e>
                              <m:r>
                                <a:rPr lang="ro-RO" sz="2400" i="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𝐿</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sub>
                              </m:sSub>
                            </m:e>
                          </m:eqArr>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sub>
                      </m:sSub>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oMath>
                  </m:oMathPara>
                </a14:m>
                <a:endParaRPr lang="ro-RO"/>
              </a:p>
            </p:txBody>
          </p:sp>
        </mc:Choice>
        <mc:Fallback xmlns="">
          <p:sp>
            <p:nvSpPr>
              <p:cNvPr id="23" name="TextBox 22">
                <a:extLst>
                  <a:ext uri="{FF2B5EF4-FFF2-40B4-BE49-F238E27FC236}">
                    <a16:creationId xmlns:a16="http://schemas.microsoft.com/office/drawing/2014/main" id="{557814A5-702A-4F22-A9AE-96FC899E0A2B}"/>
                  </a:ext>
                </a:extLst>
              </p:cNvPr>
              <p:cNvSpPr txBox="1">
                <a:spLocks noRot="1" noChangeAspect="1" noMove="1" noResize="1" noEditPoints="1" noAdjustHandles="1" noChangeArrowheads="1" noChangeShapeType="1" noTextEdit="1"/>
              </p:cNvSpPr>
              <p:nvPr/>
            </p:nvSpPr>
            <p:spPr>
              <a:xfrm>
                <a:off x="1040709" y="3209579"/>
                <a:ext cx="5995781" cy="1271438"/>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6A7A21C8-B5F8-41AF-A1E5-BD1B74644998}"/>
                  </a:ext>
                </a:extLst>
              </p:cNvPr>
              <p:cNvSpPr txBox="1"/>
              <p:nvPr/>
            </p:nvSpPr>
            <p:spPr>
              <a:xfrm>
                <a:off x="6637322" y="4411299"/>
                <a:ext cx="1741833" cy="844205"/>
              </a:xfrm>
              <a:prstGeom prst="rect">
                <a:avLst/>
              </a:prstGeom>
              <a:noFill/>
              <a:ln w="25400">
                <a:solidFill>
                  <a:srgbClr val="0070C0"/>
                </a:solidFill>
              </a:ln>
            </p:spPr>
            <p:txBody>
              <a:bodyPr wrap="square">
                <a:spAutoFit/>
              </a:bodyPr>
              <a:lstStyle/>
              <a:p>
                <a:pPr/>
                <a14:m>
                  <m:oMathPara xmlns:m="http://schemas.openxmlformats.org/officeDocument/2006/math">
                    <m:oMathParaPr>
                      <m:jc m:val="left"/>
                    </m:oMathParaPr>
                    <m:oMath xmlns:m="http://schemas.openxmlformats.org/officeDocument/2006/math">
                      <m:r>
                        <a:rPr lang="ro-RO" sz="2400" i="1" smtClean="0">
                          <a:latin typeface="Cambria Math" panose="02040503050406030204" pitchFamily="18" charset="0"/>
                        </a:rPr>
                        <m:t>𝐴</m:t>
                      </m:r>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oMath>
                  </m:oMathPara>
                </a14:m>
                <a:endParaRPr lang="ro-RO"/>
              </a:p>
            </p:txBody>
          </p:sp>
        </mc:Choice>
        <mc:Fallback xmlns="">
          <p:sp>
            <p:nvSpPr>
              <p:cNvPr id="25" name="TextBox 24">
                <a:extLst>
                  <a:ext uri="{FF2B5EF4-FFF2-40B4-BE49-F238E27FC236}">
                    <a16:creationId xmlns:a16="http://schemas.microsoft.com/office/drawing/2014/main" id="{6A7A21C8-B5F8-41AF-A1E5-BD1B74644998}"/>
                  </a:ext>
                </a:extLst>
              </p:cNvPr>
              <p:cNvSpPr txBox="1">
                <a:spLocks noRot="1" noChangeAspect="1" noMove="1" noResize="1" noEditPoints="1" noAdjustHandles="1" noChangeArrowheads="1" noChangeShapeType="1" noTextEdit="1"/>
              </p:cNvSpPr>
              <p:nvPr/>
            </p:nvSpPr>
            <p:spPr>
              <a:xfrm>
                <a:off x="6637322" y="4411299"/>
                <a:ext cx="1741833" cy="844205"/>
              </a:xfrm>
              <a:prstGeom prst="rect">
                <a:avLst/>
              </a:prstGeom>
              <a:blipFill>
                <a:blip r:embed="rId4"/>
                <a:stretch>
                  <a:fillRect/>
                </a:stretch>
              </a:blipFill>
              <a:ln w="25400">
                <a:solidFill>
                  <a:srgbClr val="0070C0"/>
                </a:solidFill>
              </a:ln>
            </p:spPr>
            <p:txBody>
              <a:bodyPr/>
              <a:lstStyle/>
              <a:p>
                <a:r>
                  <a:rPr lang="ro-RO">
                    <a:noFill/>
                  </a:rPr>
                  <a:t> </a:t>
                </a:r>
              </a:p>
            </p:txBody>
          </p:sp>
        </mc:Fallback>
      </mc:AlternateContent>
    </p:spTree>
    <p:extLst>
      <p:ext uri="{BB962C8B-B14F-4D97-AF65-F5344CB8AC3E}">
        <p14:creationId xmlns:p14="http://schemas.microsoft.com/office/powerpoint/2010/main" val="381980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lstStyle/>
          <a:p>
            <a:r>
              <a:rPr lang="ro-RO"/>
              <a:t>S6. P1</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lstStyle/>
          <a:p>
            <a:pPr marL="0" indent="0">
              <a:buNone/>
            </a:pPr>
            <a:r>
              <a:rPr lang="en-US">
                <a:effectLst/>
                <a:ea typeface="Calibri" panose="020F0502020204030204" pitchFamily="34" charset="0"/>
              </a:rPr>
              <a:t>Un amplificator de diferență are</a:t>
            </a:r>
            <a:endParaRPr lang="ro-RO">
              <a:effectLst/>
              <a:ea typeface="Calibri" panose="020F0502020204030204" pitchFamily="34" charset="0"/>
            </a:endParaRPr>
          </a:p>
          <a:p>
            <a:pPr marL="0" indent="0">
              <a:buNone/>
            </a:pPr>
            <a:r>
              <a:rPr lang="en-US" i="1">
                <a:effectLst/>
                <a:ea typeface="Calibri" panose="020F0502020204030204" pitchFamily="34" charset="0"/>
              </a:rPr>
              <a:t>v</a:t>
            </a:r>
            <a:r>
              <a:rPr lang="en-US" baseline="-25000">
                <a:effectLst/>
                <a:ea typeface="Calibri" panose="020F0502020204030204" pitchFamily="34" charset="0"/>
              </a:rPr>
              <a:t>1</a:t>
            </a:r>
            <a:r>
              <a:rPr lang="en-US">
                <a:effectLst/>
                <a:ea typeface="Calibri" panose="020F0502020204030204" pitchFamily="34" charset="0"/>
              </a:rPr>
              <a:t>=10cos(2π50t)[V]-5cos(2π10</a:t>
            </a:r>
            <a:r>
              <a:rPr lang="en-US" baseline="30000">
                <a:effectLst/>
                <a:ea typeface="Calibri" panose="020F0502020204030204" pitchFamily="34" charset="0"/>
              </a:rPr>
              <a:t>3</a:t>
            </a:r>
            <a:r>
              <a:rPr lang="en-US">
                <a:effectLst/>
                <a:ea typeface="Calibri" panose="020F0502020204030204" pitchFamily="34" charset="0"/>
              </a:rPr>
              <a:t>t)[mV] și </a:t>
            </a:r>
            <a:r>
              <a:rPr lang="en-US" i="1">
                <a:effectLst/>
                <a:ea typeface="Calibri" panose="020F0502020204030204" pitchFamily="34" charset="0"/>
              </a:rPr>
              <a:t>v</a:t>
            </a:r>
            <a:r>
              <a:rPr lang="en-US" baseline="-25000">
                <a:effectLst/>
                <a:ea typeface="Calibri" panose="020F0502020204030204" pitchFamily="34" charset="0"/>
              </a:rPr>
              <a:t>2</a:t>
            </a:r>
            <a:r>
              <a:rPr lang="en-US">
                <a:effectLst/>
                <a:ea typeface="Calibri" panose="020F0502020204030204" pitchFamily="34" charset="0"/>
              </a:rPr>
              <a:t>=10cos(2π50t)[V]+5cos(2π10</a:t>
            </a:r>
            <a:r>
              <a:rPr lang="en-US" baseline="30000">
                <a:effectLst/>
                <a:ea typeface="Calibri" panose="020F0502020204030204" pitchFamily="34" charset="0"/>
              </a:rPr>
              <a:t>3</a:t>
            </a:r>
            <a:r>
              <a:rPr lang="en-US">
                <a:effectLst/>
                <a:ea typeface="Calibri" panose="020F0502020204030204" pitchFamily="34" charset="0"/>
              </a:rPr>
              <a:t>t)[mV].</a:t>
            </a:r>
            <a:endParaRPr lang="ro-RO">
              <a:effectLst/>
              <a:ea typeface="Calibri" panose="020F0502020204030204" pitchFamily="34" charset="0"/>
            </a:endParaRPr>
          </a:p>
          <a:p>
            <a:pPr marL="0" indent="0">
              <a:buNone/>
            </a:pPr>
            <a:r>
              <a:rPr lang="en-US">
                <a:effectLst/>
                <a:ea typeface="Calibri" panose="020F0502020204030204" pitchFamily="34" charset="0"/>
              </a:rPr>
              <a:t>(a) Care este frecvența celor 2 semnale care apar în expresiile lui </a:t>
            </a:r>
            <a:r>
              <a:rPr lang="en-US" i="1">
                <a:effectLst/>
                <a:ea typeface="Calibri" panose="020F0502020204030204" pitchFamily="34" charset="0"/>
              </a:rPr>
              <a:t>v</a:t>
            </a:r>
            <a:r>
              <a:rPr lang="en-US" baseline="-25000">
                <a:effectLst/>
                <a:ea typeface="Calibri" panose="020F0502020204030204" pitchFamily="34" charset="0"/>
              </a:rPr>
              <a:t>1</a:t>
            </a:r>
            <a:r>
              <a:rPr lang="en-US">
                <a:effectLst/>
                <a:ea typeface="Calibri" panose="020F0502020204030204" pitchFamily="34" charset="0"/>
              </a:rPr>
              <a:t> și </a:t>
            </a:r>
            <a:r>
              <a:rPr lang="en-US" i="1">
                <a:effectLst/>
                <a:ea typeface="Calibri" panose="020F0502020204030204" pitchFamily="34" charset="0"/>
              </a:rPr>
              <a:t>v</a:t>
            </a:r>
            <a:r>
              <a:rPr lang="en-US" baseline="-25000">
                <a:effectLst/>
                <a:ea typeface="Calibri" panose="020F0502020204030204" pitchFamily="34" charset="0"/>
              </a:rPr>
              <a:t>2</a:t>
            </a:r>
            <a:r>
              <a:rPr lang="en-US">
                <a:effectLst/>
                <a:ea typeface="Calibri" panose="020F0502020204030204" pitchFamily="34" charset="0"/>
              </a:rPr>
              <a:t>;</a:t>
            </a:r>
            <a:endParaRPr lang="ro-RO">
              <a:effectLst/>
              <a:ea typeface="Calibri" panose="020F0502020204030204" pitchFamily="34" charset="0"/>
            </a:endParaRPr>
          </a:p>
          <a:p>
            <a:pPr marL="0" indent="0">
              <a:buNone/>
            </a:pPr>
            <a:r>
              <a:rPr lang="en-US">
                <a:effectLst/>
                <a:ea typeface="Calibri" panose="020F0502020204030204" pitchFamily="34" charset="0"/>
              </a:rPr>
              <a:t>(b) Dac</a:t>
            </a:r>
            <a:r>
              <a:rPr lang="ro-RO">
                <a:effectLst/>
                <a:ea typeface="Calibri" panose="020F0502020204030204" pitchFamily="34" charset="0"/>
              </a:rPr>
              <a:t>ă </a:t>
            </a:r>
            <a:r>
              <a:rPr lang="en-US" i="1">
                <a:effectLst/>
                <a:ea typeface="Calibri" panose="020F0502020204030204" pitchFamily="34" charset="0"/>
              </a:rPr>
              <a:t>v</a:t>
            </a:r>
            <a:r>
              <a:rPr lang="en-US" i="1" baseline="-25000">
                <a:effectLst/>
                <a:ea typeface="Calibri" panose="020F0502020204030204" pitchFamily="34" charset="0"/>
              </a:rPr>
              <a:t>O</a:t>
            </a:r>
            <a:r>
              <a:rPr lang="en-US">
                <a:effectLst/>
                <a:ea typeface="Calibri" panose="020F0502020204030204" pitchFamily="34" charset="0"/>
              </a:rPr>
              <a:t>=100cos(2π50t)[mV]+2cos(2π10</a:t>
            </a:r>
            <a:r>
              <a:rPr lang="en-US" baseline="30000">
                <a:effectLst/>
                <a:ea typeface="Calibri" panose="020F0502020204030204" pitchFamily="34" charset="0"/>
              </a:rPr>
              <a:t>3</a:t>
            </a:r>
            <a:r>
              <a:rPr lang="en-US">
                <a:effectLst/>
                <a:ea typeface="Calibri" panose="020F0502020204030204" pitchFamily="34" charset="0"/>
              </a:rPr>
              <a:t>t)[V], găsiți valorile </a:t>
            </a:r>
            <a:r>
              <a:rPr lang="ro-RO">
                <a:effectLst/>
                <a:ea typeface="Calibri" panose="020F0502020204030204" pitchFamily="34" charset="0"/>
              </a:rPr>
              <a:t>amplificării de mod diferențial, </a:t>
            </a:r>
            <a:r>
              <a:rPr lang="en-US" i="1">
                <a:effectLst/>
                <a:ea typeface="Calibri" panose="020F0502020204030204" pitchFamily="34" charset="0"/>
              </a:rPr>
              <a:t>A</a:t>
            </a:r>
            <a:r>
              <a:rPr lang="en-US" i="1" baseline="-25000">
                <a:effectLst/>
                <a:ea typeface="Calibri" panose="020F0502020204030204" pitchFamily="34" charset="0"/>
              </a:rPr>
              <a:t>dm</a:t>
            </a:r>
            <a:r>
              <a:rPr lang="en-US">
                <a:effectLst/>
                <a:ea typeface="Calibri" panose="020F0502020204030204" pitchFamily="34" charset="0"/>
              </a:rPr>
              <a:t>, </a:t>
            </a:r>
            <a:r>
              <a:rPr lang="ro-RO">
                <a:effectLst/>
                <a:ea typeface="Calibri" panose="020F0502020204030204" pitchFamily="34" charset="0"/>
              </a:rPr>
              <a:t>ale amplificării de mod comun, </a:t>
            </a:r>
            <a:r>
              <a:rPr lang="en-US" i="1">
                <a:effectLst/>
                <a:ea typeface="Calibri" panose="020F0502020204030204" pitchFamily="34" charset="0"/>
              </a:rPr>
              <a:t>A</a:t>
            </a:r>
            <a:r>
              <a:rPr lang="en-US" i="1" baseline="-25000">
                <a:effectLst/>
                <a:ea typeface="Calibri" panose="020F0502020204030204" pitchFamily="34" charset="0"/>
              </a:rPr>
              <a:t>cm</a:t>
            </a:r>
            <a:r>
              <a:rPr lang="en-US">
                <a:effectLst/>
                <a:ea typeface="Calibri" panose="020F0502020204030204" pitchFamily="34" charset="0"/>
              </a:rPr>
              <a:t> și </a:t>
            </a:r>
            <a:r>
              <a:rPr lang="ro-RO">
                <a:effectLst/>
                <a:ea typeface="Calibri" panose="020F0502020204030204" pitchFamily="34" charset="0"/>
              </a:rPr>
              <a:t>ale factorului de rejecție a modului comun, </a:t>
            </a:r>
            <a:r>
              <a:rPr lang="en-US" i="1">
                <a:effectLst/>
                <a:ea typeface="Calibri" panose="020F0502020204030204" pitchFamily="34" charset="0"/>
              </a:rPr>
              <a:t>CMRR</a:t>
            </a:r>
            <a:r>
              <a:rPr lang="en-US" baseline="-25000">
                <a:effectLst/>
                <a:ea typeface="Calibri" panose="020F0502020204030204" pitchFamily="34" charset="0"/>
              </a:rPr>
              <a:t>dB</a:t>
            </a:r>
            <a:r>
              <a:rPr lang="en-US">
                <a:effectLst/>
                <a:ea typeface="Calibri" panose="020F0502020204030204" pitchFamily="34" charset="0"/>
              </a:rPr>
              <a:t>.</a:t>
            </a:r>
            <a:endParaRPr lang="ro-RO">
              <a:effectLst/>
              <a:ea typeface="Calibri" panose="020F0502020204030204" pitchFamily="34" charset="0"/>
            </a:endParaRPr>
          </a:p>
          <a:p>
            <a:pPr marL="0" indent="0">
              <a:buNone/>
            </a:pPr>
            <a:endParaRPr lang="ro-RO"/>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32</a:t>
            </a:fld>
            <a:endParaRPr lang="ro-RO"/>
          </a:p>
        </p:txBody>
      </p:sp>
      <p:pic>
        <p:nvPicPr>
          <p:cNvPr id="7" name="Picture 6">
            <a:extLst>
              <a:ext uri="{FF2B5EF4-FFF2-40B4-BE49-F238E27FC236}">
                <a16:creationId xmlns:a16="http://schemas.microsoft.com/office/drawing/2014/main" id="{D2D2502F-C032-4AFB-931D-A18EBBFFFDEB}"/>
              </a:ext>
            </a:extLst>
          </p:cNvPr>
          <p:cNvPicPr>
            <a:picLocks noChangeAspect="1"/>
          </p:cNvPicPr>
          <p:nvPr/>
        </p:nvPicPr>
        <p:blipFill rotWithShape="1">
          <a:blip r:embed="rId2"/>
          <a:srcRect r="56758" b="16229"/>
          <a:stretch/>
        </p:blipFill>
        <p:spPr>
          <a:xfrm>
            <a:off x="8363516" y="189742"/>
            <a:ext cx="3624545" cy="2527806"/>
          </a:xfrm>
          <a:prstGeom prst="rect">
            <a:avLst/>
          </a:prstGeom>
        </p:spPr>
      </p:pic>
    </p:spTree>
    <p:extLst>
      <p:ext uri="{BB962C8B-B14F-4D97-AF65-F5344CB8AC3E}">
        <p14:creationId xmlns:p14="http://schemas.microsoft.com/office/powerpoint/2010/main" val="21280505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normAutofit/>
          </a:bodyPr>
          <a:lstStyle/>
          <a:p>
            <a:r>
              <a:rPr lang="ro-RO"/>
              <a:t>S6</a:t>
            </a:r>
            <a:br>
              <a:rPr lang="ro-RO"/>
            </a:br>
            <a:r>
              <a:rPr lang="ro-RO"/>
              <a:t>P1.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pPr marL="0" indent="0">
              <a:buNone/>
            </a:pPr>
            <a:r>
              <a:rPr lang="en-US">
                <a:effectLst/>
                <a:ea typeface="Calibri" panose="020F0502020204030204" pitchFamily="34" charset="0"/>
              </a:rPr>
              <a:t>(a) expresiile scrise între paranteze la cele două tensiuni </a:t>
            </a:r>
            <a:r>
              <a:rPr lang="en-US" i="1">
                <a:effectLst/>
                <a:ea typeface="Calibri" panose="020F0502020204030204" pitchFamily="34" charset="0"/>
              </a:rPr>
              <a:t>v</a:t>
            </a:r>
            <a:r>
              <a:rPr lang="en-US" baseline="-25000">
                <a:effectLst/>
                <a:ea typeface="Calibri" panose="020F0502020204030204" pitchFamily="34" charset="0"/>
              </a:rPr>
              <a:t>1</a:t>
            </a:r>
            <a:r>
              <a:rPr lang="en-US">
                <a:effectLst/>
                <a:ea typeface="Calibri" panose="020F0502020204030204" pitchFamily="34" charset="0"/>
              </a:rPr>
              <a:t> și </a:t>
            </a:r>
            <a:r>
              <a:rPr lang="en-US" i="1">
                <a:effectLst/>
                <a:ea typeface="Calibri" panose="020F0502020204030204" pitchFamily="34" charset="0"/>
              </a:rPr>
              <a:t>v</a:t>
            </a:r>
            <a:r>
              <a:rPr lang="en-US" baseline="-25000">
                <a:effectLst/>
                <a:ea typeface="Calibri" panose="020F0502020204030204" pitchFamily="34" charset="0"/>
              </a:rPr>
              <a:t>2</a:t>
            </a:r>
            <a:r>
              <a:rPr lang="en-US">
                <a:effectLst/>
                <a:ea typeface="Calibri" panose="020F0502020204030204" pitchFamily="34" charset="0"/>
              </a:rPr>
              <a:t>, sunt de forma</a:t>
            </a:r>
            <a:endParaRPr lang="ro-RO">
              <a:effectLst/>
              <a:ea typeface="Calibri" panose="020F0502020204030204" pitchFamily="34" charset="0"/>
            </a:endParaRPr>
          </a:p>
          <a:p>
            <a:pPr marL="0" indent="0">
              <a:buNone/>
            </a:pPr>
            <a:endParaRPr lang="ro-RO"/>
          </a:p>
          <a:p>
            <a:r>
              <a:rPr lang="ro-RO"/>
              <a:t>Prin identificare rezultă</a:t>
            </a:r>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33</a:t>
            </a:fld>
            <a:endParaRPr lang="ro-RO"/>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7D90532D-B704-426B-BFE2-FBDC61567C5C}"/>
                  </a:ext>
                </a:extLst>
              </p:cNvPr>
              <p:cNvSpPr txBox="1"/>
              <p:nvPr/>
            </p:nvSpPr>
            <p:spPr>
              <a:xfrm>
                <a:off x="838200" y="2628107"/>
                <a:ext cx="160268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i="1" smtClean="0">
                          <a:latin typeface="Cambria Math" panose="02040503050406030204" pitchFamily="18" charset="0"/>
                        </a:rPr>
                        <m:t>𝜔</m:t>
                      </m:r>
                      <m:r>
                        <a:rPr lang="ro-RO" sz="2400" i="1" smtClean="0">
                          <a:latin typeface="Cambria Math" panose="02040503050406030204" pitchFamily="18" charset="0"/>
                        </a:rPr>
                        <m:t>𝑡</m:t>
                      </m:r>
                      <m:r>
                        <a:rPr lang="ro-RO" sz="2400" i="0">
                          <a:latin typeface="Cambria Math" panose="02040503050406030204" pitchFamily="18" charset="0"/>
                        </a:rPr>
                        <m:t>=2</m:t>
                      </m:r>
                      <m:r>
                        <a:rPr lang="ro-RO" sz="2400" i="1">
                          <a:latin typeface="Cambria Math" panose="02040503050406030204" pitchFamily="18" charset="0"/>
                        </a:rPr>
                        <m:t>𝜋</m:t>
                      </m:r>
                      <m:r>
                        <a:rPr lang="ro-RO" sz="2400" i="1">
                          <a:latin typeface="Cambria Math" panose="02040503050406030204" pitchFamily="18" charset="0"/>
                        </a:rPr>
                        <m:t>𝑓𝑡</m:t>
                      </m:r>
                    </m:oMath>
                  </m:oMathPara>
                </a14:m>
                <a:endParaRPr lang="ro-RO"/>
              </a:p>
            </p:txBody>
          </p:sp>
        </mc:Choice>
        <mc:Fallback xmlns="">
          <p:sp>
            <p:nvSpPr>
              <p:cNvPr id="19" name="TextBox 18">
                <a:extLst>
                  <a:ext uri="{FF2B5EF4-FFF2-40B4-BE49-F238E27FC236}">
                    <a16:creationId xmlns:a16="http://schemas.microsoft.com/office/drawing/2014/main" id="{7D90532D-B704-426B-BFE2-FBDC61567C5C}"/>
                  </a:ext>
                </a:extLst>
              </p:cNvPr>
              <p:cNvSpPr txBox="1">
                <a:spLocks noRot="1" noChangeAspect="1" noMove="1" noResize="1" noEditPoints="1" noAdjustHandles="1" noChangeArrowheads="1" noChangeShapeType="1" noTextEdit="1"/>
              </p:cNvSpPr>
              <p:nvPr/>
            </p:nvSpPr>
            <p:spPr>
              <a:xfrm>
                <a:off x="838200" y="2628107"/>
                <a:ext cx="1602685" cy="461665"/>
              </a:xfrm>
              <a:prstGeom prst="rect">
                <a:avLst/>
              </a:prstGeom>
              <a:blipFill>
                <a:blip r:embed="rId2"/>
                <a:stretch>
                  <a:fillRect l="-382" r="-1145" b="-1710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1F4352E8-98F3-48FA-B973-CEE5984D189D}"/>
                  </a:ext>
                </a:extLst>
              </p:cNvPr>
              <p:cNvSpPr txBox="1"/>
              <p:nvPr/>
            </p:nvSpPr>
            <p:spPr>
              <a:xfrm>
                <a:off x="838200" y="3892254"/>
                <a:ext cx="3948320"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2</m:t>
                      </m:r>
                      <m:r>
                        <a:rPr lang="ro-RO" sz="2400" i="1">
                          <a:latin typeface="Cambria Math" panose="02040503050406030204" pitchFamily="18" charset="0"/>
                        </a:rPr>
                        <m:t>𝜋</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𝑓</m:t>
                          </m:r>
                        </m:e>
                        <m:sub>
                          <m:r>
                            <a:rPr lang="ro-RO" sz="2400" i="0">
                              <a:latin typeface="Cambria Math" panose="02040503050406030204" pitchFamily="18" charset="0"/>
                            </a:rPr>
                            <m:t>1</m:t>
                          </m:r>
                        </m:sub>
                      </m:sSub>
                      <m:r>
                        <a:rPr lang="ro-RO" sz="2400" i="1">
                          <a:latin typeface="Cambria Math" panose="02040503050406030204" pitchFamily="18" charset="0"/>
                        </a:rPr>
                        <m:t>𝑡</m:t>
                      </m:r>
                      <m:r>
                        <a:rPr lang="ro-RO" sz="2400" i="0">
                          <a:latin typeface="Cambria Math" panose="02040503050406030204" pitchFamily="18" charset="0"/>
                        </a:rPr>
                        <m:t>=2</m:t>
                      </m:r>
                      <m:r>
                        <a:rPr lang="ro-RO" sz="2400" i="1">
                          <a:latin typeface="Cambria Math" panose="02040503050406030204" pitchFamily="18" charset="0"/>
                        </a:rPr>
                        <m:t>𝜋</m:t>
                      </m:r>
                      <m:r>
                        <a:rPr lang="ro-RO" sz="2400" i="0">
                          <a:latin typeface="Cambria Math" panose="02040503050406030204" pitchFamily="18" charset="0"/>
                        </a:rPr>
                        <m:t>50</m:t>
                      </m:r>
                      <m:r>
                        <a:rPr lang="ro-RO" sz="2400" i="1">
                          <a:latin typeface="Cambria Math" panose="02040503050406030204" pitchFamily="18" charset="0"/>
                        </a:rPr>
                        <m:t>𝑡</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𝑓</m:t>
                          </m:r>
                        </m:e>
                        <m:sub>
                          <m:r>
                            <a:rPr lang="ro-RO" sz="2400" i="0">
                              <a:latin typeface="Cambria Math" panose="02040503050406030204" pitchFamily="18" charset="0"/>
                            </a:rPr>
                            <m:t>1</m:t>
                          </m:r>
                        </m:sub>
                      </m:sSub>
                      <m:r>
                        <a:rPr lang="ro-RO" sz="2400" i="0">
                          <a:latin typeface="Cambria Math" panose="02040503050406030204" pitchFamily="18" charset="0"/>
                        </a:rPr>
                        <m:t>=50</m:t>
                      </m:r>
                      <m:r>
                        <m:rPr>
                          <m:sty m:val="p"/>
                        </m:rPr>
                        <a:rPr lang="ro-RO" sz="2400" i="0">
                          <a:latin typeface="Cambria Math" panose="02040503050406030204" pitchFamily="18" charset="0"/>
                        </a:rPr>
                        <m:t>Hz</m:t>
                      </m:r>
                    </m:oMath>
                  </m:oMathPara>
                </a14:m>
                <a:endParaRPr lang="ro-RO"/>
              </a:p>
            </p:txBody>
          </p:sp>
        </mc:Choice>
        <mc:Fallback xmlns="">
          <p:sp>
            <p:nvSpPr>
              <p:cNvPr id="21" name="TextBox 20">
                <a:extLst>
                  <a:ext uri="{FF2B5EF4-FFF2-40B4-BE49-F238E27FC236}">
                    <a16:creationId xmlns:a16="http://schemas.microsoft.com/office/drawing/2014/main" id="{1F4352E8-98F3-48FA-B973-CEE5984D189D}"/>
                  </a:ext>
                </a:extLst>
              </p:cNvPr>
              <p:cNvSpPr txBox="1">
                <a:spLocks noRot="1" noChangeAspect="1" noMove="1" noResize="1" noEditPoints="1" noAdjustHandles="1" noChangeArrowheads="1" noChangeShapeType="1" noTextEdit="1"/>
              </p:cNvSpPr>
              <p:nvPr/>
            </p:nvSpPr>
            <p:spPr>
              <a:xfrm>
                <a:off x="838200" y="3892254"/>
                <a:ext cx="3948320" cy="461665"/>
              </a:xfrm>
              <a:prstGeom prst="rect">
                <a:avLst/>
              </a:prstGeom>
              <a:blipFill>
                <a:blip r:embed="rId3"/>
                <a:stretch>
                  <a:fillRect l="-464" b="-17105"/>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EE8769C6-C472-40E6-977E-1D72229DC053}"/>
                  </a:ext>
                </a:extLst>
              </p:cNvPr>
              <p:cNvSpPr txBox="1"/>
              <p:nvPr/>
            </p:nvSpPr>
            <p:spPr>
              <a:xfrm>
                <a:off x="838200" y="4488856"/>
                <a:ext cx="5356123"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smtClean="0">
                          <a:latin typeface="Cambria Math" panose="02040503050406030204" pitchFamily="18" charset="0"/>
                        </a:rPr>
                        <m:t>2</m:t>
                      </m:r>
                      <m:r>
                        <a:rPr lang="ro-RO" sz="2400" i="1">
                          <a:latin typeface="Cambria Math" panose="02040503050406030204" pitchFamily="18" charset="0"/>
                        </a:rPr>
                        <m:t>𝜋</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𝑓</m:t>
                          </m:r>
                        </m:e>
                        <m:sub>
                          <m:r>
                            <a:rPr lang="ro-RO" sz="2400" i="0">
                              <a:latin typeface="Cambria Math" panose="02040503050406030204" pitchFamily="18" charset="0"/>
                            </a:rPr>
                            <m:t>2</m:t>
                          </m:r>
                        </m:sub>
                      </m:sSub>
                      <m:r>
                        <a:rPr lang="ro-RO" sz="2400" i="1">
                          <a:latin typeface="Cambria Math" panose="02040503050406030204" pitchFamily="18" charset="0"/>
                        </a:rPr>
                        <m:t>𝑡</m:t>
                      </m:r>
                      <m:r>
                        <a:rPr lang="ro-RO" sz="2400" i="0">
                          <a:latin typeface="Cambria Math" panose="02040503050406030204" pitchFamily="18" charset="0"/>
                        </a:rPr>
                        <m:t>=2</m:t>
                      </m:r>
                      <m:r>
                        <a:rPr lang="ro-RO" sz="2400" i="1">
                          <a:latin typeface="Cambria Math" panose="02040503050406030204" pitchFamily="18" charset="0"/>
                        </a:rPr>
                        <m:t>𝜋</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3</m:t>
                          </m:r>
                        </m:sup>
                      </m:sSup>
                      <m:r>
                        <a:rPr lang="ro-RO" sz="2400" i="1">
                          <a:latin typeface="Cambria Math" panose="02040503050406030204" pitchFamily="18" charset="0"/>
                        </a:rPr>
                        <m:t>𝑡</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𝑓</m:t>
                          </m:r>
                        </m:e>
                        <m:sub>
                          <m:r>
                            <a:rPr lang="ro-RO" sz="2400" i="0">
                              <a:latin typeface="Cambria Math" panose="02040503050406030204" pitchFamily="18" charset="0"/>
                            </a:rPr>
                            <m:t>2</m:t>
                          </m:r>
                        </m:sub>
                      </m:sSub>
                      <m:r>
                        <a:rPr lang="ro-RO" sz="2400" i="0">
                          <a:latin typeface="Cambria Math" panose="02040503050406030204" pitchFamily="18" charset="0"/>
                        </a:rPr>
                        <m:t>=</m:t>
                      </m:r>
                      <m:sSup>
                        <m:sSupPr>
                          <m:ctrlPr>
                            <a:rPr lang="ro-RO" sz="2400" i="1" smtClean="0">
                              <a:latin typeface="Cambria Math" panose="02040503050406030204" pitchFamily="18" charset="0"/>
                            </a:rPr>
                          </m:ctrlPr>
                        </m:sSupPr>
                        <m:e>
                          <m:r>
                            <a:rPr lang="ro-RO" sz="2400" b="0" i="1" smtClean="0">
                              <a:latin typeface="Cambria Math" panose="02040503050406030204" pitchFamily="18" charset="0"/>
                            </a:rPr>
                            <m:t>10</m:t>
                          </m:r>
                        </m:e>
                        <m:sup>
                          <m:r>
                            <a:rPr lang="ro-RO" sz="2400" b="0" i="1" smtClean="0">
                              <a:latin typeface="Cambria Math" panose="02040503050406030204" pitchFamily="18" charset="0"/>
                            </a:rPr>
                            <m:t>3</m:t>
                          </m:r>
                        </m:sup>
                      </m:sSup>
                      <m:r>
                        <m:rPr>
                          <m:sty m:val="p"/>
                        </m:rPr>
                        <a:rPr lang="ro-RO" sz="2400" b="0" i="0" smtClean="0">
                          <a:latin typeface="Cambria Math" panose="02040503050406030204" pitchFamily="18" charset="0"/>
                        </a:rPr>
                        <m:t>Hz</m:t>
                      </m:r>
                      <m:r>
                        <a:rPr lang="ro-RO" sz="2400" b="0" i="1" smtClean="0">
                          <a:latin typeface="Cambria Math" panose="02040503050406030204" pitchFamily="18" charset="0"/>
                        </a:rPr>
                        <m:t>=</m:t>
                      </m:r>
                      <m:r>
                        <a:rPr lang="ro-RO" sz="2400" i="0">
                          <a:latin typeface="Cambria Math" panose="02040503050406030204" pitchFamily="18" charset="0"/>
                        </a:rPr>
                        <m:t>1</m:t>
                      </m:r>
                      <m:r>
                        <m:rPr>
                          <m:sty m:val="p"/>
                        </m:rPr>
                        <a:rPr lang="ro-RO" sz="2400" i="0">
                          <a:latin typeface="Cambria Math" panose="02040503050406030204" pitchFamily="18" charset="0"/>
                        </a:rPr>
                        <m:t>kHz</m:t>
                      </m:r>
                    </m:oMath>
                  </m:oMathPara>
                </a14:m>
                <a:endParaRPr lang="ro-RO"/>
              </a:p>
            </p:txBody>
          </p:sp>
        </mc:Choice>
        <mc:Fallback>
          <p:sp>
            <p:nvSpPr>
              <p:cNvPr id="23" name="TextBox 22">
                <a:extLst>
                  <a:ext uri="{FF2B5EF4-FFF2-40B4-BE49-F238E27FC236}">
                    <a16:creationId xmlns:a16="http://schemas.microsoft.com/office/drawing/2014/main" id="{EE8769C6-C472-40E6-977E-1D72229DC053}"/>
                  </a:ext>
                </a:extLst>
              </p:cNvPr>
              <p:cNvSpPr txBox="1">
                <a:spLocks noRot="1" noChangeAspect="1" noMove="1" noResize="1" noEditPoints="1" noAdjustHandles="1" noChangeArrowheads="1" noChangeShapeType="1" noTextEdit="1"/>
              </p:cNvSpPr>
              <p:nvPr/>
            </p:nvSpPr>
            <p:spPr>
              <a:xfrm>
                <a:off x="838200" y="4488856"/>
                <a:ext cx="5356123" cy="461665"/>
              </a:xfrm>
              <a:prstGeom prst="rect">
                <a:avLst/>
              </a:prstGeom>
              <a:blipFill>
                <a:blip r:embed="rId4"/>
                <a:stretch>
                  <a:fillRect l="-342" b="-17105"/>
                </a:stretch>
              </a:blipFill>
            </p:spPr>
            <p:txBody>
              <a:bodyPr/>
              <a:lstStyle/>
              <a:p>
                <a:r>
                  <a:rPr lang="ro-RO">
                    <a:noFill/>
                  </a:rPr>
                  <a:t> </a:t>
                </a:r>
              </a:p>
            </p:txBody>
          </p:sp>
        </mc:Fallback>
      </mc:AlternateContent>
      <p:sp>
        <p:nvSpPr>
          <p:cNvPr id="11" name="TextBox 10">
            <a:extLst>
              <a:ext uri="{FF2B5EF4-FFF2-40B4-BE49-F238E27FC236}">
                <a16:creationId xmlns:a16="http://schemas.microsoft.com/office/drawing/2014/main" id="{763C213A-54A7-47E8-BEE8-7BEFEA8EEE89}"/>
              </a:ext>
            </a:extLst>
          </p:cNvPr>
          <p:cNvSpPr txBox="1"/>
          <p:nvPr/>
        </p:nvSpPr>
        <p:spPr>
          <a:xfrm>
            <a:off x="7030065" y="473247"/>
            <a:ext cx="3805084" cy="646331"/>
          </a:xfrm>
          <a:prstGeom prst="rect">
            <a:avLst/>
          </a:prstGeom>
          <a:noFill/>
        </p:spPr>
        <p:txBody>
          <a:bodyPr wrap="square">
            <a:spAutoFit/>
          </a:bodyPr>
          <a:lstStyle/>
          <a:p>
            <a:r>
              <a:rPr lang="en-US" i="1">
                <a:solidFill>
                  <a:srgbClr val="0070C0"/>
                </a:solidFill>
                <a:effectLst/>
                <a:ea typeface="Calibri" panose="020F0502020204030204" pitchFamily="34" charset="0"/>
              </a:rPr>
              <a:t>v</a:t>
            </a:r>
            <a:r>
              <a:rPr lang="en-US" baseline="-25000">
                <a:solidFill>
                  <a:srgbClr val="0070C0"/>
                </a:solidFill>
                <a:effectLst/>
                <a:ea typeface="Calibri" panose="020F0502020204030204" pitchFamily="34" charset="0"/>
              </a:rPr>
              <a:t>1</a:t>
            </a:r>
            <a:r>
              <a:rPr lang="en-US">
                <a:solidFill>
                  <a:srgbClr val="0070C0"/>
                </a:solidFill>
                <a:effectLst/>
                <a:ea typeface="Calibri" panose="020F0502020204030204" pitchFamily="34" charset="0"/>
              </a:rPr>
              <a:t>=10cos(2π50t)[V]-5cos(2π10</a:t>
            </a:r>
            <a:r>
              <a:rPr lang="en-US" baseline="30000">
                <a:solidFill>
                  <a:srgbClr val="0070C0"/>
                </a:solidFill>
                <a:effectLst/>
                <a:ea typeface="Calibri" panose="020F0502020204030204" pitchFamily="34" charset="0"/>
              </a:rPr>
              <a:t>3</a:t>
            </a:r>
            <a:r>
              <a:rPr lang="en-US">
                <a:solidFill>
                  <a:srgbClr val="0070C0"/>
                </a:solidFill>
                <a:effectLst/>
                <a:ea typeface="Calibri" panose="020F0502020204030204" pitchFamily="34" charset="0"/>
              </a:rPr>
              <a:t>t)[mV] </a:t>
            </a:r>
            <a:r>
              <a:rPr lang="en-US" i="1">
                <a:solidFill>
                  <a:srgbClr val="0070C0"/>
                </a:solidFill>
                <a:effectLst/>
                <a:ea typeface="Calibri" panose="020F0502020204030204" pitchFamily="34" charset="0"/>
              </a:rPr>
              <a:t>v</a:t>
            </a:r>
            <a:r>
              <a:rPr lang="en-US" baseline="-25000">
                <a:solidFill>
                  <a:srgbClr val="0070C0"/>
                </a:solidFill>
                <a:effectLst/>
                <a:ea typeface="Calibri" panose="020F0502020204030204" pitchFamily="34" charset="0"/>
              </a:rPr>
              <a:t>2</a:t>
            </a:r>
            <a:r>
              <a:rPr lang="en-US">
                <a:solidFill>
                  <a:srgbClr val="0070C0"/>
                </a:solidFill>
                <a:effectLst/>
                <a:ea typeface="Calibri" panose="020F0502020204030204" pitchFamily="34" charset="0"/>
              </a:rPr>
              <a:t>=10cos(2π50t)[V]+5cos(2π10</a:t>
            </a:r>
            <a:r>
              <a:rPr lang="en-US" baseline="30000">
                <a:solidFill>
                  <a:srgbClr val="0070C0"/>
                </a:solidFill>
                <a:effectLst/>
                <a:ea typeface="Calibri" panose="020F0502020204030204" pitchFamily="34" charset="0"/>
              </a:rPr>
              <a:t>3</a:t>
            </a:r>
            <a:r>
              <a:rPr lang="en-US">
                <a:solidFill>
                  <a:srgbClr val="0070C0"/>
                </a:solidFill>
                <a:effectLst/>
                <a:ea typeface="Calibri" panose="020F0502020204030204" pitchFamily="34" charset="0"/>
              </a:rPr>
              <a:t>t)[mV]</a:t>
            </a:r>
            <a:endParaRPr lang="ro-RO">
              <a:solidFill>
                <a:srgbClr val="0070C0"/>
              </a:solidFill>
            </a:endParaRPr>
          </a:p>
        </p:txBody>
      </p:sp>
    </p:spTree>
    <p:extLst>
      <p:ext uri="{BB962C8B-B14F-4D97-AF65-F5344CB8AC3E}">
        <p14:creationId xmlns:p14="http://schemas.microsoft.com/office/powerpoint/2010/main" val="3119731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normAutofit/>
          </a:bodyPr>
          <a:lstStyle/>
          <a:p>
            <a:r>
              <a:rPr lang="ro-RO"/>
              <a:t>S6</a:t>
            </a:r>
            <a:br>
              <a:rPr lang="ro-RO"/>
            </a:br>
            <a:r>
              <a:rPr lang="ro-RO"/>
              <a:t>P1.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pPr marL="0" indent="0">
              <a:buNone/>
            </a:pPr>
            <a:r>
              <a:rPr lang="it-IT"/>
              <a:t>(b) Tensiune de la ieșirea amplificatorului de diferență se scrie</a:t>
            </a:r>
            <a:br>
              <a:rPr lang="ro-RO"/>
            </a:br>
            <a:br>
              <a:rPr lang="ro-RO"/>
            </a:br>
            <a:r>
              <a:rPr lang="ro-RO"/>
              <a:t>u</a:t>
            </a:r>
            <a:r>
              <a:rPr lang="en-US">
                <a:effectLst/>
                <a:ea typeface="Calibri" panose="020F0502020204030204" pitchFamily="34" charset="0"/>
              </a:rPr>
              <a:t>nde</a:t>
            </a:r>
            <a:endParaRPr lang="ro-RO">
              <a:effectLst/>
              <a:ea typeface="Calibri" panose="020F0502020204030204" pitchFamily="34" charset="0"/>
            </a:endParaRPr>
          </a:p>
          <a:p>
            <a:pPr lvl="1" algn="just"/>
            <a:r>
              <a:rPr lang="en-US" i="1">
                <a:effectLst/>
                <a:ea typeface="Calibri" panose="020F0502020204030204" pitchFamily="34" charset="0"/>
              </a:rPr>
              <a:t>A</a:t>
            </a:r>
            <a:r>
              <a:rPr lang="en-US" i="1" baseline="-25000">
                <a:effectLst/>
                <a:ea typeface="Calibri" panose="020F0502020204030204" pitchFamily="34" charset="0"/>
              </a:rPr>
              <a:t>dm</a:t>
            </a:r>
            <a:r>
              <a:rPr lang="en-US">
                <a:effectLst/>
                <a:ea typeface="Calibri" panose="020F0502020204030204" pitchFamily="34" charset="0"/>
              </a:rPr>
              <a:t> este amplificarea de mod diferențial</a:t>
            </a:r>
            <a:endParaRPr lang="ro-RO">
              <a:effectLst/>
              <a:ea typeface="Calibri" panose="020F0502020204030204" pitchFamily="34" charset="0"/>
            </a:endParaRPr>
          </a:p>
          <a:p>
            <a:pPr lvl="1" algn="just"/>
            <a:r>
              <a:rPr lang="en-US" i="1">
                <a:effectLst/>
                <a:ea typeface="Calibri" panose="020F0502020204030204" pitchFamily="34" charset="0"/>
              </a:rPr>
              <a:t>A</a:t>
            </a:r>
            <a:r>
              <a:rPr lang="en-US" i="1" baseline="-25000">
                <a:effectLst/>
                <a:ea typeface="Calibri" panose="020F0502020204030204" pitchFamily="34" charset="0"/>
              </a:rPr>
              <a:t>cm</a:t>
            </a:r>
            <a:r>
              <a:rPr lang="en-US">
                <a:effectLst/>
                <a:ea typeface="Calibri" panose="020F0502020204030204" pitchFamily="34" charset="0"/>
              </a:rPr>
              <a:t> – amplificarea de mod comun</a:t>
            </a:r>
            <a:endParaRPr lang="ro-RO">
              <a:effectLst/>
              <a:ea typeface="Calibri" panose="020F0502020204030204" pitchFamily="34" charset="0"/>
            </a:endParaRPr>
          </a:p>
          <a:p>
            <a:pPr lvl="1"/>
            <a:r>
              <a:rPr lang="ro-RO" i="1">
                <a:effectLst/>
                <a:ea typeface="Calibri" panose="020F0502020204030204" pitchFamily="34" charset="0"/>
              </a:rPr>
              <a:t>v</a:t>
            </a:r>
            <a:r>
              <a:rPr lang="en-US" i="1" baseline="-25000">
                <a:effectLst/>
                <a:ea typeface="Calibri" panose="020F0502020204030204" pitchFamily="34" charset="0"/>
              </a:rPr>
              <a:t>DM</a:t>
            </a:r>
            <a:r>
              <a:rPr lang="en-US">
                <a:effectLst/>
                <a:ea typeface="Calibri" panose="020F0502020204030204" pitchFamily="34" charset="0"/>
              </a:rPr>
              <a:t> – tensiunea de mod diferențial</a:t>
            </a:r>
            <a:r>
              <a:rPr lang="ro-RO">
                <a:effectLst/>
                <a:ea typeface="Calibri" panose="020F0502020204030204" pitchFamily="34" charset="0"/>
              </a:rPr>
              <a:t>,</a:t>
            </a:r>
          </a:p>
          <a:p>
            <a:pPr lvl="1"/>
            <a:endParaRPr lang="ro-RO" i="1">
              <a:effectLst/>
              <a:ea typeface="Calibri" panose="020F0502020204030204" pitchFamily="34" charset="0"/>
            </a:endParaRPr>
          </a:p>
          <a:p>
            <a:pPr lvl="1"/>
            <a:endParaRPr lang="ro-RO" i="1">
              <a:effectLst/>
              <a:ea typeface="Calibri" panose="020F0502020204030204" pitchFamily="34" charset="0"/>
            </a:endParaRPr>
          </a:p>
          <a:p>
            <a:pPr lvl="1"/>
            <a:r>
              <a:rPr lang="en-US" i="1">
                <a:effectLst/>
                <a:ea typeface="Calibri" panose="020F0502020204030204" pitchFamily="34" charset="0"/>
              </a:rPr>
              <a:t>v</a:t>
            </a:r>
            <a:r>
              <a:rPr lang="en-US" i="1" baseline="-25000">
                <a:effectLst/>
                <a:ea typeface="Calibri" panose="020F0502020204030204" pitchFamily="34" charset="0"/>
              </a:rPr>
              <a:t>CM</a:t>
            </a:r>
            <a:r>
              <a:rPr lang="en-US">
                <a:effectLst/>
                <a:ea typeface="Calibri" panose="020F0502020204030204" pitchFamily="34" charset="0"/>
              </a:rPr>
              <a:t> – tensiunea de mod comun</a:t>
            </a:r>
            <a:r>
              <a:rPr lang="ro-RO">
                <a:effectLst/>
                <a:ea typeface="Calibri" panose="020F0502020204030204" pitchFamily="34" charset="0"/>
              </a:rPr>
              <a:t>, </a:t>
            </a:r>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34</a:t>
            </a:fld>
            <a:endParaRPr lang="ro-RO"/>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5B653B6-7415-478B-8EC7-820921B6CF74}"/>
                  </a:ext>
                </a:extLst>
              </p:cNvPr>
              <p:cNvSpPr txBox="1"/>
              <p:nvPr/>
            </p:nvSpPr>
            <p:spPr>
              <a:xfrm>
                <a:off x="4355408" y="2361985"/>
                <a:ext cx="3481181"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oMath>
                  </m:oMathPara>
                </a14:m>
                <a:endParaRPr lang="ro-RO"/>
              </a:p>
            </p:txBody>
          </p:sp>
        </mc:Choice>
        <mc:Fallback xmlns="">
          <p:sp>
            <p:nvSpPr>
              <p:cNvPr id="11" name="TextBox 10">
                <a:extLst>
                  <a:ext uri="{FF2B5EF4-FFF2-40B4-BE49-F238E27FC236}">
                    <a16:creationId xmlns:a16="http://schemas.microsoft.com/office/drawing/2014/main" id="{F5B653B6-7415-478B-8EC7-820921B6CF74}"/>
                  </a:ext>
                </a:extLst>
              </p:cNvPr>
              <p:cNvSpPr txBox="1">
                <a:spLocks noRot="1" noChangeAspect="1" noMove="1" noResize="1" noEditPoints="1" noAdjustHandles="1" noChangeArrowheads="1" noChangeShapeType="1" noTextEdit="1"/>
              </p:cNvSpPr>
              <p:nvPr/>
            </p:nvSpPr>
            <p:spPr>
              <a:xfrm>
                <a:off x="4355408" y="2361985"/>
                <a:ext cx="3481181" cy="461665"/>
              </a:xfrm>
              <a:prstGeom prst="rect">
                <a:avLst/>
              </a:prstGeom>
              <a:blipFill>
                <a:blip r:embed="rId2"/>
                <a:stretch>
                  <a:fillRect b="-2632"/>
                </a:stretch>
              </a:blipFill>
            </p:spPr>
            <p:txBody>
              <a:bodyPr/>
              <a:lstStyle/>
              <a:p>
                <a:r>
                  <a:rPr lang="ro-RO">
                    <a:noFill/>
                  </a:rPr>
                  <a:t> </a:t>
                </a:r>
              </a:p>
            </p:txBody>
          </p:sp>
        </mc:Fallback>
      </mc:AlternateContent>
      <p:sp>
        <p:nvSpPr>
          <p:cNvPr id="8" name="TextBox 7">
            <a:extLst>
              <a:ext uri="{FF2B5EF4-FFF2-40B4-BE49-F238E27FC236}">
                <a16:creationId xmlns:a16="http://schemas.microsoft.com/office/drawing/2014/main" id="{4B3A9839-C379-4679-AB77-F3C4D4822A96}"/>
              </a:ext>
            </a:extLst>
          </p:cNvPr>
          <p:cNvSpPr txBox="1"/>
          <p:nvPr/>
        </p:nvSpPr>
        <p:spPr>
          <a:xfrm>
            <a:off x="8008455" y="2386041"/>
            <a:ext cx="602145" cy="461665"/>
          </a:xfrm>
          <a:prstGeom prst="rect">
            <a:avLst/>
          </a:prstGeom>
          <a:noFill/>
        </p:spPr>
        <p:txBody>
          <a:bodyPr wrap="square" rtlCol="0">
            <a:spAutoFit/>
          </a:bodyPr>
          <a:lstStyle/>
          <a:p>
            <a:r>
              <a:rPr lang="ro-RO" sz="2400"/>
              <a:t>(1)</a:t>
            </a: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26814FE4-2C14-4D3C-A8E3-83F2570D7A8C}"/>
                  </a:ext>
                </a:extLst>
              </p:cNvPr>
              <p:cNvSpPr txBox="1"/>
              <p:nvPr/>
            </p:nvSpPr>
            <p:spPr>
              <a:xfrm>
                <a:off x="5021331" y="4347580"/>
                <a:ext cx="2149337"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oMath>
                  </m:oMathPara>
                </a14:m>
                <a:endParaRPr lang="ro-RO"/>
              </a:p>
            </p:txBody>
          </p:sp>
        </mc:Choice>
        <mc:Fallback xmlns="">
          <p:sp>
            <p:nvSpPr>
              <p:cNvPr id="14" name="TextBox 13">
                <a:extLst>
                  <a:ext uri="{FF2B5EF4-FFF2-40B4-BE49-F238E27FC236}">
                    <a16:creationId xmlns:a16="http://schemas.microsoft.com/office/drawing/2014/main" id="{26814FE4-2C14-4D3C-A8E3-83F2570D7A8C}"/>
                  </a:ext>
                </a:extLst>
              </p:cNvPr>
              <p:cNvSpPr txBox="1">
                <a:spLocks noRot="1" noChangeAspect="1" noMove="1" noResize="1" noEditPoints="1" noAdjustHandles="1" noChangeArrowheads="1" noChangeShapeType="1" noTextEdit="1"/>
              </p:cNvSpPr>
              <p:nvPr/>
            </p:nvSpPr>
            <p:spPr>
              <a:xfrm>
                <a:off x="5021331" y="4347580"/>
                <a:ext cx="2149337" cy="461665"/>
              </a:xfrm>
              <a:prstGeom prst="rect">
                <a:avLst/>
              </a:prstGeom>
              <a:blipFill>
                <a:blip r:embed="rId3"/>
                <a:stretch>
                  <a:fillRect b="-1316"/>
                </a:stretch>
              </a:blipFill>
            </p:spPr>
            <p:txBody>
              <a:bodyPr/>
              <a:lstStyle/>
              <a:p>
                <a:r>
                  <a:rPr lang="ro-RO">
                    <a:noFill/>
                  </a:rPr>
                  <a:t> </a:t>
                </a:r>
              </a:p>
            </p:txBody>
          </p:sp>
        </mc:Fallback>
      </mc:AlternateContent>
      <p:sp>
        <p:nvSpPr>
          <p:cNvPr id="15" name="TextBox 14">
            <a:extLst>
              <a:ext uri="{FF2B5EF4-FFF2-40B4-BE49-F238E27FC236}">
                <a16:creationId xmlns:a16="http://schemas.microsoft.com/office/drawing/2014/main" id="{51456723-D1A5-4BD9-85F8-AAB6CD2DB317}"/>
              </a:ext>
            </a:extLst>
          </p:cNvPr>
          <p:cNvSpPr txBox="1"/>
          <p:nvPr/>
        </p:nvSpPr>
        <p:spPr>
          <a:xfrm>
            <a:off x="7922316" y="4348484"/>
            <a:ext cx="602145" cy="461665"/>
          </a:xfrm>
          <a:prstGeom prst="rect">
            <a:avLst/>
          </a:prstGeom>
          <a:noFill/>
        </p:spPr>
        <p:txBody>
          <a:bodyPr wrap="square" rtlCol="0">
            <a:spAutoFit/>
          </a:bodyPr>
          <a:lstStyle/>
          <a:p>
            <a:r>
              <a:rPr lang="ro-RO" sz="2400"/>
              <a:t>(2)</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FFBCD612-C136-4D89-8EF6-1B009CF6138C}"/>
                  </a:ext>
                </a:extLst>
              </p:cNvPr>
              <p:cNvSpPr txBox="1"/>
              <p:nvPr/>
            </p:nvSpPr>
            <p:spPr>
              <a:xfrm>
                <a:off x="5021329" y="5416177"/>
                <a:ext cx="2149337" cy="76078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num>
                        <m:den>
                          <m:r>
                            <a:rPr lang="ro-RO" sz="2400" i="0">
                              <a:latin typeface="Cambria Math" panose="02040503050406030204" pitchFamily="18" charset="0"/>
                            </a:rPr>
                            <m:t>2</m:t>
                          </m:r>
                        </m:den>
                      </m:f>
                    </m:oMath>
                  </m:oMathPara>
                </a14:m>
                <a:endParaRPr lang="ro-RO"/>
              </a:p>
            </p:txBody>
          </p:sp>
        </mc:Choice>
        <mc:Fallback xmlns="">
          <p:sp>
            <p:nvSpPr>
              <p:cNvPr id="17" name="TextBox 16">
                <a:extLst>
                  <a:ext uri="{FF2B5EF4-FFF2-40B4-BE49-F238E27FC236}">
                    <a16:creationId xmlns:a16="http://schemas.microsoft.com/office/drawing/2014/main" id="{FFBCD612-C136-4D89-8EF6-1B009CF6138C}"/>
                  </a:ext>
                </a:extLst>
              </p:cNvPr>
              <p:cNvSpPr txBox="1">
                <a:spLocks noRot="1" noChangeAspect="1" noMove="1" noResize="1" noEditPoints="1" noAdjustHandles="1" noChangeArrowheads="1" noChangeShapeType="1" noTextEdit="1"/>
              </p:cNvSpPr>
              <p:nvPr/>
            </p:nvSpPr>
            <p:spPr>
              <a:xfrm>
                <a:off x="5021329" y="5416177"/>
                <a:ext cx="2149337" cy="760786"/>
              </a:xfrm>
              <a:prstGeom prst="rect">
                <a:avLst/>
              </a:prstGeom>
              <a:blipFill>
                <a:blip r:embed="rId4"/>
                <a:stretch>
                  <a:fillRect/>
                </a:stretch>
              </a:blipFill>
            </p:spPr>
            <p:txBody>
              <a:bodyPr/>
              <a:lstStyle/>
              <a:p>
                <a:r>
                  <a:rPr lang="ro-RO">
                    <a:noFill/>
                  </a:rPr>
                  <a:t> </a:t>
                </a:r>
              </a:p>
            </p:txBody>
          </p:sp>
        </mc:Fallback>
      </mc:AlternateContent>
      <p:sp>
        <p:nvSpPr>
          <p:cNvPr id="18" name="TextBox 17">
            <a:extLst>
              <a:ext uri="{FF2B5EF4-FFF2-40B4-BE49-F238E27FC236}">
                <a16:creationId xmlns:a16="http://schemas.microsoft.com/office/drawing/2014/main" id="{58EA5BA5-4884-4EEA-8683-8DBFFB9847B1}"/>
              </a:ext>
            </a:extLst>
          </p:cNvPr>
          <p:cNvSpPr txBox="1"/>
          <p:nvPr/>
        </p:nvSpPr>
        <p:spPr>
          <a:xfrm>
            <a:off x="7909064" y="5574159"/>
            <a:ext cx="602145" cy="461665"/>
          </a:xfrm>
          <a:prstGeom prst="rect">
            <a:avLst/>
          </a:prstGeom>
          <a:noFill/>
        </p:spPr>
        <p:txBody>
          <a:bodyPr wrap="square" rtlCol="0">
            <a:spAutoFit/>
          </a:bodyPr>
          <a:lstStyle/>
          <a:p>
            <a:r>
              <a:rPr lang="ro-RO" sz="2400"/>
              <a:t>(3)</a:t>
            </a:r>
          </a:p>
        </p:txBody>
      </p:sp>
      <p:pic>
        <p:nvPicPr>
          <p:cNvPr id="13" name="Picture 12">
            <a:extLst>
              <a:ext uri="{FF2B5EF4-FFF2-40B4-BE49-F238E27FC236}">
                <a16:creationId xmlns:a16="http://schemas.microsoft.com/office/drawing/2014/main" id="{214E5E4A-DC6F-4BED-9443-6505FD506EC9}"/>
              </a:ext>
            </a:extLst>
          </p:cNvPr>
          <p:cNvPicPr>
            <a:picLocks noChangeAspect="1"/>
          </p:cNvPicPr>
          <p:nvPr/>
        </p:nvPicPr>
        <p:blipFill rotWithShape="1">
          <a:blip r:embed="rId5"/>
          <a:srcRect r="56758" b="16229"/>
          <a:stretch/>
        </p:blipFill>
        <p:spPr>
          <a:xfrm>
            <a:off x="9838353" y="66359"/>
            <a:ext cx="2265341" cy="1579879"/>
          </a:xfrm>
          <a:prstGeom prst="rect">
            <a:avLst/>
          </a:prstGeom>
        </p:spPr>
      </p:pic>
    </p:spTree>
    <p:extLst>
      <p:ext uri="{BB962C8B-B14F-4D97-AF65-F5344CB8AC3E}">
        <p14:creationId xmlns:p14="http://schemas.microsoft.com/office/powerpoint/2010/main" val="158670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normAutofit/>
          </a:bodyPr>
          <a:lstStyle/>
          <a:p>
            <a:r>
              <a:rPr lang="ro-RO"/>
              <a:t>S6</a:t>
            </a:r>
            <a:br>
              <a:rPr lang="ro-RO"/>
            </a:br>
            <a:r>
              <a:rPr lang="ro-RO"/>
              <a:t>P1.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pPr marL="0" indent="0">
              <a:buNone/>
            </a:pPr>
            <a:r>
              <a:rPr lang="ro-RO"/>
              <a:t>Cu ajutorul acestor relații</a:t>
            </a:r>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35</a:t>
            </a:fld>
            <a:endParaRPr lang="ro-RO"/>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BC4B03BD-78C3-4D66-A5FC-EFBDFFC5083B}"/>
                  </a:ext>
                </a:extLst>
              </p:cNvPr>
              <p:cNvSpPr txBox="1"/>
              <p:nvPr/>
            </p:nvSpPr>
            <p:spPr>
              <a:xfrm>
                <a:off x="6417364" y="247928"/>
                <a:ext cx="1612624"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oMath>
                  </m:oMathPara>
                </a14:m>
                <a:endParaRPr lang="ro-RO"/>
              </a:p>
            </p:txBody>
          </p:sp>
        </mc:Choice>
        <mc:Fallback>
          <p:sp>
            <p:nvSpPr>
              <p:cNvPr id="8" name="TextBox 7">
                <a:extLst>
                  <a:ext uri="{FF2B5EF4-FFF2-40B4-BE49-F238E27FC236}">
                    <a16:creationId xmlns:a16="http://schemas.microsoft.com/office/drawing/2014/main" id="{BC4B03BD-78C3-4D66-A5FC-EFBDFFC5083B}"/>
                  </a:ext>
                </a:extLst>
              </p:cNvPr>
              <p:cNvSpPr txBox="1">
                <a:spLocks noRot="1" noChangeAspect="1" noMove="1" noResize="1" noEditPoints="1" noAdjustHandles="1" noChangeArrowheads="1" noChangeShapeType="1" noTextEdit="1"/>
              </p:cNvSpPr>
              <p:nvPr/>
            </p:nvSpPr>
            <p:spPr>
              <a:xfrm>
                <a:off x="6417364" y="247928"/>
                <a:ext cx="1612624" cy="369332"/>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DF2796FE-AF4C-40C7-9C43-F5E9A0C7FCFD}"/>
                  </a:ext>
                </a:extLst>
              </p:cNvPr>
              <p:cNvSpPr txBox="1"/>
              <p:nvPr/>
            </p:nvSpPr>
            <p:spPr>
              <a:xfrm>
                <a:off x="6417364" y="662309"/>
                <a:ext cx="1612624" cy="593689"/>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num>
                        <m:den>
                          <m:r>
                            <a:rPr lang="ro-RO" i="0">
                              <a:latin typeface="Cambria Math" panose="02040503050406030204" pitchFamily="18" charset="0"/>
                            </a:rPr>
                            <m:t>2</m:t>
                          </m:r>
                        </m:den>
                      </m:f>
                    </m:oMath>
                  </m:oMathPara>
                </a14:m>
                <a:endParaRPr lang="ro-RO"/>
              </a:p>
            </p:txBody>
          </p:sp>
        </mc:Choice>
        <mc:Fallback>
          <p:sp>
            <p:nvSpPr>
              <p:cNvPr id="10" name="TextBox 9">
                <a:extLst>
                  <a:ext uri="{FF2B5EF4-FFF2-40B4-BE49-F238E27FC236}">
                    <a16:creationId xmlns:a16="http://schemas.microsoft.com/office/drawing/2014/main" id="{DF2796FE-AF4C-40C7-9C43-F5E9A0C7FCFD}"/>
                  </a:ext>
                </a:extLst>
              </p:cNvPr>
              <p:cNvSpPr txBox="1">
                <a:spLocks noRot="1" noChangeAspect="1" noMove="1" noResize="1" noEditPoints="1" noAdjustHandles="1" noChangeArrowheads="1" noChangeShapeType="1" noTextEdit="1"/>
              </p:cNvSpPr>
              <p:nvPr/>
            </p:nvSpPr>
            <p:spPr>
              <a:xfrm>
                <a:off x="6417364" y="662309"/>
                <a:ext cx="1612624" cy="593689"/>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A3B71DC-C1D3-4C88-8E42-0AE49B62596E}"/>
                  </a:ext>
                </a:extLst>
              </p:cNvPr>
              <p:cNvSpPr txBox="1"/>
              <p:nvPr/>
            </p:nvSpPr>
            <p:spPr>
              <a:xfrm>
                <a:off x="748747" y="2444153"/>
                <a:ext cx="11158331" cy="40011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𝐷𝑀</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2</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1</m:t>
                          </m:r>
                        </m:sub>
                      </m:sSub>
                      <m:r>
                        <a:rPr lang="ro-RO" sz="2000" i="0">
                          <a:latin typeface="Cambria Math" panose="02040503050406030204" pitchFamily="18" charset="0"/>
                        </a:rPr>
                        <m:t>=10</m:t>
                      </m:r>
                      <m:r>
                        <a:rPr lang="ro-RO" sz="2000" i="1">
                          <a:latin typeface="Cambria Math" panose="02040503050406030204" pitchFamily="18" charset="0"/>
                        </a:rPr>
                        <m:t>𝑐𝑜𝑠</m:t>
                      </m:r>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2</m:t>
                          </m:r>
                          <m:r>
                            <a:rPr lang="ro-RO" sz="2000" i="1">
                              <a:latin typeface="Cambria Math" panose="02040503050406030204" pitchFamily="18" charset="0"/>
                            </a:rPr>
                            <m:t>𝜋</m:t>
                          </m:r>
                          <m:r>
                            <a:rPr lang="ro-RO" sz="2000" i="0">
                              <a:latin typeface="Cambria Math" panose="02040503050406030204" pitchFamily="18" charset="0"/>
                            </a:rPr>
                            <m:t>50</m:t>
                          </m:r>
                          <m:r>
                            <a:rPr lang="ro-RO" sz="2000" i="1">
                              <a:latin typeface="Cambria Math" panose="02040503050406030204" pitchFamily="18" charset="0"/>
                            </a:rPr>
                            <m:t>𝑡</m:t>
                          </m:r>
                        </m:e>
                      </m:d>
                      <m:d>
                        <m:dPr>
                          <m:begChr m:val="["/>
                          <m:endChr m:val="]"/>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𝑉</m:t>
                          </m:r>
                        </m:e>
                      </m:d>
                      <m:r>
                        <a:rPr lang="ro-RO" sz="2000" i="0">
                          <a:latin typeface="Cambria Math" panose="02040503050406030204" pitchFamily="18" charset="0"/>
                        </a:rPr>
                        <m:t>+5</m:t>
                      </m:r>
                      <m:r>
                        <a:rPr lang="ro-RO" sz="2000" i="1">
                          <a:latin typeface="Cambria Math" panose="02040503050406030204" pitchFamily="18" charset="0"/>
                        </a:rPr>
                        <m:t>𝑐𝑜𝑠</m:t>
                      </m:r>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solidFill>
                                    <a:srgbClr val="836967"/>
                                  </a:solidFill>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3</m:t>
                              </m:r>
                            </m:sup>
                          </m:sSup>
                          <m:r>
                            <a:rPr lang="ro-RO" sz="2000" i="1">
                              <a:latin typeface="Cambria Math" panose="02040503050406030204" pitchFamily="18" charset="0"/>
                            </a:rPr>
                            <m:t>𝑡</m:t>
                          </m:r>
                        </m:e>
                      </m:d>
                      <m:d>
                        <m:dPr>
                          <m:begChr m:val="["/>
                          <m:endChr m:val="]"/>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𝑚𝑉</m:t>
                          </m:r>
                        </m:e>
                      </m:d>
                      <m:r>
                        <a:rPr lang="ro-RO" sz="2000" i="0">
                          <a:latin typeface="Cambria Math" panose="02040503050406030204" pitchFamily="18" charset="0"/>
                        </a:rPr>
                        <m:t>−10</m:t>
                      </m:r>
                      <m:r>
                        <a:rPr lang="ro-RO" sz="2000" i="1">
                          <a:latin typeface="Cambria Math" panose="02040503050406030204" pitchFamily="18" charset="0"/>
                        </a:rPr>
                        <m:t>𝑐𝑜𝑠</m:t>
                      </m:r>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2</m:t>
                          </m:r>
                          <m:r>
                            <a:rPr lang="ro-RO" sz="2000" i="1">
                              <a:latin typeface="Cambria Math" panose="02040503050406030204" pitchFamily="18" charset="0"/>
                            </a:rPr>
                            <m:t>𝜋</m:t>
                          </m:r>
                          <m:r>
                            <a:rPr lang="ro-RO" sz="2000" i="0">
                              <a:latin typeface="Cambria Math" panose="02040503050406030204" pitchFamily="18" charset="0"/>
                            </a:rPr>
                            <m:t>50</m:t>
                          </m:r>
                          <m:r>
                            <a:rPr lang="ro-RO" sz="2000" i="1">
                              <a:latin typeface="Cambria Math" panose="02040503050406030204" pitchFamily="18" charset="0"/>
                            </a:rPr>
                            <m:t>𝑡</m:t>
                          </m:r>
                        </m:e>
                      </m:d>
                      <m:d>
                        <m:dPr>
                          <m:begChr m:val="["/>
                          <m:endChr m:val="]"/>
                          <m:ctrlPr>
                            <a:rPr lang="ro-RO" sz="2000" i="1">
                              <a:solidFill>
                                <a:srgbClr val="836967"/>
                              </a:solidFill>
                              <a:latin typeface="Cambria Math" panose="02040503050406030204" pitchFamily="18" charset="0"/>
                            </a:rPr>
                          </m:ctrlPr>
                        </m:dPr>
                        <m:e>
                          <m:r>
                            <a:rPr lang="ro-RO" sz="2000" i="1">
                              <a:latin typeface="Cambria Math" panose="02040503050406030204" pitchFamily="18" charset="0"/>
                            </a:rPr>
                            <m:t>𝑉</m:t>
                          </m:r>
                        </m:e>
                      </m:d>
                      <m:r>
                        <a:rPr lang="ro-RO" sz="2000" i="0">
                          <a:latin typeface="Cambria Math" panose="02040503050406030204" pitchFamily="18" charset="0"/>
                        </a:rPr>
                        <m:t>+5</m:t>
                      </m:r>
                      <m:r>
                        <a:rPr lang="ro-RO" sz="2000" i="1">
                          <a:latin typeface="Cambria Math" panose="02040503050406030204" pitchFamily="18" charset="0"/>
                        </a:rPr>
                        <m:t>𝑐𝑜𝑠</m:t>
                      </m:r>
                      <m:d>
                        <m:dPr>
                          <m:ctrlPr>
                            <a:rPr lang="ro-RO" sz="2000" i="1">
                              <a:latin typeface="Cambria Math" panose="02040503050406030204" pitchFamily="18" charset="0"/>
                            </a:rPr>
                          </m:ctrlPr>
                        </m:dPr>
                        <m:e>
                          <m:r>
                            <a:rPr lang="ro-RO" sz="2000" i="0">
                              <a:latin typeface="Cambria Math" panose="02040503050406030204" pitchFamily="18" charset="0"/>
                            </a:rPr>
                            <m:t>2</m:t>
                          </m:r>
                          <m:r>
                            <a:rPr lang="ro-RO" sz="2000" i="1">
                              <a:latin typeface="Cambria Math" panose="02040503050406030204" pitchFamily="18" charset="0"/>
                            </a:rPr>
                            <m:t>𝜋</m:t>
                          </m:r>
                          <m:sSup>
                            <m:sSupPr>
                              <m:ctrlPr>
                                <a:rPr lang="ro-RO" sz="2000" i="1">
                                  <a:solidFill>
                                    <a:srgbClr val="836967"/>
                                  </a:solidFill>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3</m:t>
                              </m:r>
                            </m:sup>
                          </m:sSup>
                          <m:r>
                            <a:rPr lang="ro-RO" sz="2000" i="1">
                              <a:latin typeface="Cambria Math" panose="02040503050406030204" pitchFamily="18" charset="0"/>
                            </a:rPr>
                            <m:t>𝑡</m:t>
                          </m:r>
                        </m:e>
                      </m:d>
                      <m:d>
                        <m:dPr>
                          <m:begChr m:val="["/>
                          <m:endChr m:val="]"/>
                          <m:ctrlPr>
                            <a:rPr lang="ro-RO" sz="2000" i="1">
                              <a:latin typeface="Cambria Math" panose="02040503050406030204" pitchFamily="18" charset="0"/>
                            </a:rPr>
                          </m:ctrlPr>
                        </m:dPr>
                        <m:e>
                          <m:r>
                            <a:rPr lang="ro-RO" sz="2000" i="1">
                              <a:latin typeface="Cambria Math" panose="02040503050406030204" pitchFamily="18" charset="0"/>
                            </a:rPr>
                            <m:t>𝑚𝑉</m:t>
                          </m:r>
                        </m:e>
                      </m:d>
                    </m:oMath>
                  </m:oMathPara>
                </a14:m>
                <a:endParaRPr lang="ro-RO" sz="2000"/>
              </a:p>
            </p:txBody>
          </p:sp>
        </mc:Choice>
        <mc:Fallback xmlns="">
          <p:sp>
            <p:nvSpPr>
              <p:cNvPr id="12" name="TextBox 11">
                <a:extLst>
                  <a:ext uri="{FF2B5EF4-FFF2-40B4-BE49-F238E27FC236}">
                    <a16:creationId xmlns:a16="http://schemas.microsoft.com/office/drawing/2014/main" id="{6A3B71DC-C1D3-4C88-8E42-0AE49B62596E}"/>
                  </a:ext>
                </a:extLst>
              </p:cNvPr>
              <p:cNvSpPr txBox="1">
                <a:spLocks noRot="1" noChangeAspect="1" noMove="1" noResize="1" noEditPoints="1" noAdjustHandles="1" noChangeArrowheads="1" noChangeShapeType="1" noTextEdit="1"/>
              </p:cNvSpPr>
              <p:nvPr/>
            </p:nvSpPr>
            <p:spPr>
              <a:xfrm>
                <a:off x="748747" y="2444153"/>
                <a:ext cx="11158331" cy="400110"/>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E53AB24A-7757-47D3-B7DA-6C151F6BBAE0}"/>
                  </a:ext>
                </a:extLst>
              </p:cNvPr>
              <p:cNvSpPr txBox="1"/>
              <p:nvPr/>
            </p:nvSpPr>
            <p:spPr>
              <a:xfrm>
                <a:off x="838200" y="2967335"/>
                <a:ext cx="376941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=10</m:t>
                      </m:r>
                      <m:r>
                        <a:rPr lang="ro-RO" sz="2400" i="1">
                          <a:latin typeface="Cambria Math" panose="02040503050406030204" pitchFamily="18" charset="0"/>
                        </a:rPr>
                        <m:t>𝑐𝑜𝑠</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m:rPr>
                              <m:sty m:val="p"/>
                            </m:rPr>
                            <a:rPr lang="ro-RO" sz="2400" i="0">
                              <a:latin typeface="Cambria Math" panose="02040503050406030204" pitchFamily="18" charset="0"/>
                            </a:rPr>
                            <m:t>π</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3</m:t>
                              </m:r>
                            </m:sup>
                          </m:sSup>
                          <m:r>
                            <m:rPr>
                              <m:sty m:val="p"/>
                            </m:rPr>
                            <a:rPr lang="ro-RO" sz="2400" i="0">
                              <a:latin typeface="Cambria Math" panose="02040503050406030204" pitchFamily="18" charset="0"/>
                            </a:rPr>
                            <m:t>t</m:t>
                          </m:r>
                        </m:e>
                      </m:d>
                      <m:d>
                        <m:dPr>
                          <m:begChr m:val="["/>
                          <m:endChr m:val="]"/>
                          <m:ctrlPr>
                            <a:rPr lang="ro-RO" sz="2400" i="1">
                              <a:solidFill>
                                <a:srgbClr val="836967"/>
                              </a:solidFill>
                              <a:latin typeface="Cambria Math" panose="02040503050406030204" pitchFamily="18" charset="0"/>
                            </a:rPr>
                          </m:ctrlPr>
                        </m:dPr>
                        <m:e>
                          <m:r>
                            <m:rPr>
                              <m:sty m:val="p"/>
                            </m:rPr>
                            <a:rPr lang="ro-RO" sz="2400" i="0">
                              <a:latin typeface="Cambria Math" panose="02040503050406030204" pitchFamily="18" charset="0"/>
                            </a:rPr>
                            <m:t>mV</m:t>
                          </m:r>
                        </m:e>
                      </m:d>
                    </m:oMath>
                  </m:oMathPara>
                </a14:m>
                <a:endParaRPr lang="ro-RO"/>
              </a:p>
            </p:txBody>
          </p:sp>
        </mc:Choice>
        <mc:Fallback xmlns="">
          <p:sp>
            <p:nvSpPr>
              <p:cNvPr id="14" name="TextBox 13">
                <a:extLst>
                  <a:ext uri="{FF2B5EF4-FFF2-40B4-BE49-F238E27FC236}">
                    <a16:creationId xmlns:a16="http://schemas.microsoft.com/office/drawing/2014/main" id="{E53AB24A-7757-47D3-B7DA-6C151F6BBAE0}"/>
                  </a:ext>
                </a:extLst>
              </p:cNvPr>
              <p:cNvSpPr txBox="1">
                <a:spLocks noRot="1" noChangeAspect="1" noMove="1" noResize="1" noEditPoints="1" noAdjustHandles="1" noChangeArrowheads="1" noChangeShapeType="1" noTextEdit="1"/>
              </p:cNvSpPr>
              <p:nvPr/>
            </p:nvSpPr>
            <p:spPr>
              <a:xfrm>
                <a:off x="838200" y="2967335"/>
                <a:ext cx="3769415" cy="461665"/>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BEBA846D-48F5-4803-9E84-5EA5638DDE58}"/>
                  </a:ext>
                </a:extLst>
              </p:cNvPr>
              <p:cNvSpPr txBox="1"/>
              <p:nvPr/>
            </p:nvSpPr>
            <p:spPr>
              <a:xfrm>
                <a:off x="838199" y="3597728"/>
                <a:ext cx="11158331" cy="70788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000" i="1" smtClean="0">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1">
                              <a:latin typeface="Cambria Math" panose="02040503050406030204" pitchFamily="18" charset="0"/>
                            </a:rPr>
                            <m:t>𝐶𝑀</m:t>
                          </m:r>
                        </m:sub>
                      </m:sSub>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1</m:t>
                              </m:r>
                            </m:sub>
                          </m:sSub>
                          <m:r>
                            <a:rPr lang="ro-RO" sz="2000" i="0">
                              <a:latin typeface="Cambria Math" panose="02040503050406030204" pitchFamily="18" charset="0"/>
                            </a:rPr>
                            <m:t>+</m:t>
                          </m:r>
                          <m:sSub>
                            <m:sSubPr>
                              <m:ctrlPr>
                                <a:rPr lang="ro-RO" sz="2000" i="1">
                                  <a:solidFill>
                                    <a:srgbClr val="836967"/>
                                  </a:solidFill>
                                  <a:latin typeface="Cambria Math" panose="02040503050406030204" pitchFamily="18" charset="0"/>
                                </a:rPr>
                              </m:ctrlPr>
                            </m:sSubPr>
                            <m:e>
                              <m:r>
                                <a:rPr lang="ro-RO" sz="2000" i="1">
                                  <a:latin typeface="Cambria Math" panose="02040503050406030204" pitchFamily="18" charset="0"/>
                                </a:rPr>
                                <m:t>𝑣</m:t>
                              </m:r>
                            </m:e>
                            <m:sub>
                              <m:r>
                                <a:rPr lang="ro-RO" sz="2000" i="0">
                                  <a:latin typeface="Cambria Math" panose="02040503050406030204" pitchFamily="18" charset="0"/>
                                </a:rPr>
                                <m:t>2</m:t>
                              </m:r>
                            </m:sub>
                          </m:sSub>
                        </m:num>
                        <m:den>
                          <m:r>
                            <a:rPr lang="ro-RO" sz="2000" i="0">
                              <a:latin typeface="Cambria Math" panose="02040503050406030204" pitchFamily="18" charset="0"/>
                            </a:rPr>
                            <m:t>2</m:t>
                          </m:r>
                        </m:den>
                      </m:f>
                      <m:r>
                        <a:rPr lang="ro-RO" sz="2000" i="0">
                          <a:latin typeface="Cambria Math" panose="02040503050406030204" pitchFamily="18" charset="0"/>
                        </a:rPr>
                        <m:t>=</m:t>
                      </m:r>
                      <m:f>
                        <m:fPr>
                          <m:ctrlPr>
                            <a:rPr lang="ro-RO" sz="2000" i="1">
                              <a:solidFill>
                                <a:srgbClr val="836967"/>
                              </a:solidFill>
                              <a:latin typeface="Cambria Math" panose="02040503050406030204" pitchFamily="18" charset="0"/>
                            </a:rPr>
                          </m:ctrlPr>
                        </m:fPr>
                        <m:num>
                          <m:r>
                            <a:rPr lang="ro-RO" sz="2000" i="0">
                              <a:latin typeface="Cambria Math" panose="02040503050406030204" pitchFamily="18" charset="0"/>
                            </a:rPr>
                            <m:t>10</m:t>
                          </m:r>
                          <m:r>
                            <a:rPr lang="ro-RO" sz="2000" i="1">
                              <a:latin typeface="Cambria Math" panose="02040503050406030204" pitchFamily="18" charset="0"/>
                            </a:rPr>
                            <m:t>𝑐𝑜𝑠</m:t>
                          </m:r>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2</m:t>
                              </m:r>
                              <m:r>
                                <m:rPr>
                                  <m:sty m:val="p"/>
                                </m:rPr>
                                <a:rPr lang="ro-RO" sz="2000" i="0">
                                  <a:latin typeface="Cambria Math" panose="02040503050406030204" pitchFamily="18" charset="0"/>
                                </a:rPr>
                                <m:t>π</m:t>
                              </m:r>
                              <m:r>
                                <a:rPr lang="ro-RO" sz="2000" i="0">
                                  <a:latin typeface="Cambria Math" panose="02040503050406030204" pitchFamily="18" charset="0"/>
                                </a:rPr>
                                <m:t>50</m:t>
                              </m:r>
                              <m:r>
                                <m:rPr>
                                  <m:sty m:val="p"/>
                                </m:rPr>
                                <a:rPr lang="ro-RO" sz="2000" i="0">
                                  <a:latin typeface="Cambria Math" panose="02040503050406030204" pitchFamily="18" charset="0"/>
                                </a:rPr>
                                <m:t>t</m:t>
                              </m:r>
                            </m:e>
                          </m:d>
                          <m:d>
                            <m:dPr>
                              <m:begChr m:val="["/>
                              <m:endChr m:val="]"/>
                              <m:ctrlPr>
                                <a:rPr lang="ro-RO" sz="2000" i="1">
                                  <a:solidFill>
                                    <a:srgbClr val="836967"/>
                                  </a:solidFill>
                                  <a:latin typeface="Cambria Math" panose="02040503050406030204" pitchFamily="18" charset="0"/>
                                </a:rPr>
                              </m:ctrlPr>
                            </m:dPr>
                            <m:e>
                              <m:r>
                                <m:rPr>
                                  <m:sty m:val="p"/>
                                </m:rPr>
                                <a:rPr lang="ro-RO" sz="2000" i="0">
                                  <a:latin typeface="Cambria Math" panose="02040503050406030204" pitchFamily="18" charset="0"/>
                                </a:rPr>
                                <m:t>V</m:t>
                              </m:r>
                            </m:e>
                          </m:d>
                          <m:r>
                            <a:rPr lang="ro-RO" sz="2000" i="0">
                              <a:latin typeface="Cambria Math" panose="02040503050406030204" pitchFamily="18" charset="0"/>
                            </a:rPr>
                            <m:t>−5</m:t>
                          </m:r>
                          <m:r>
                            <a:rPr lang="ro-RO" sz="2000" i="1">
                              <a:latin typeface="Cambria Math" panose="02040503050406030204" pitchFamily="18" charset="0"/>
                            </a:rPr>
                            <m:t>𝑐𝑜𝑠</m:t>
                          </m:r>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2</m:t>
                              </m:r>
                              <m:r>
                                <m:rPr>
                                  <m:sty m:val="p"/>
                                </m:rPr>
                                <a:rPr lang="ro-RO" sz="2000" i="0">
                                  <a:latin typeface="Cambria Math" panose="02040503050406030204" pitchFamily="18" charset="0"/>
                                </a:rPr>
                                <m:t>π</m:t>
                              </m:r>
                              <m:sSup>
                                <m:sSupPr>
                                  <m:ctrlPr>
                                    <a:rPr lang="ro-RO" sz="2000" i="1">
                                      <a:solidFill>
                                        <a:srgbClr val="836967"/>
                                      </a:solidFill>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3</m:t>
                                  </m:r>
                                </m:sup>
                              </m:sSup>
                              <m:r>
                                <m:rPr>
                                  <m:sty m:val="p"/>
                                </m:rPr>
                                <a:rPr lang="ro-RO" sz="2000" i="0">
                                  <a:latin typeface="Cambria Math" panose="02040503050406030204" pitchFamily="18" charset="0"/>
                                </a:rPr>
                                <m:t>t</m:t>
                              </m:r>
                            </m:e>
                          </m:d>
                          <m:d>
                            <m:dPr>
                              <m:begChr m:val="["/>
                              <m:endChr m:val="]"/>
                              <m:ctrlPr>
                                <a:rPr lang="ro-RO" sz="2000" i="1">
                                  <a:solidFill>
                                    <a:srgbClr val="836967"/>
                                  </a:solidFill>
                                  <a:latin typeface="Cambria Math" panose="02040503050406030204" pitchFamily="18" charset="0"/>
                                </a:rPr>
                              </m:ctrlPr>
                            </m:dPr>
                            <m:e>
                              <m:r>
                                <m:rPr>
                                  <m:sty m:val="p"/>
                                </m:rPr>
                                <a:rPr lang="ro-RO" sz="2000" i="0">
                                  <a:latin typeface="Cambria Math" panose="02040503050406030204" pitchFamily="18" charset="0"/>
                                </a:rPr>
                                <m:t>mV</m:t>
                              </m:r>
                            </m:e>
                          </m:d>
                          <m:r>
                            <a:rPr lang="ro-RO" sz="2000" i="0">
                              <a:latin typeface="Cambria Math" panose="02040503050406030204" pitchFamily="18" charset="0"/>
                            </a:rPr>
                            <m:t>+10</m:t>
                          </m:r>
                          <m:r>
                            <a:rPr lang="ro-RO" sz="2000" i="1">
                              <a:latin typeface="Cambria Math" panose="02040503050406030204" pitchFamily="18" charset="0"/>
                            </a:rPr>
                            <m:t>𝑐𝑜𝑠</m:t>
                          </m:r>
                          <m:d>
                            <m:dPr>
                              <m:ctrlPr>
                                <a:rPr lang="ro-RO" sz="2000" i="1">
                                  <a:solidFill>
                                    <a:srgbClr val="836967"/>
                                  </a:solidFill>
                                  <a:latin typeface="Cambria Math" panose="02040503050406030204" pitchFamily="18" charset="0"/>
                                </a:rPr>
                              </m:ctrlPr>
                            </m:dPr>
                            <m:e>
                              <m:r>
                                <a:rPr lang="ro-RO" sz="2000" i="0">
                                  <a:latin typeface="Cambria Math" panose="02040503050406030204" pitchFamily="18" charset="0"/>
                                </a:rPr>
                                <m:t>2</m:t>
                              </m:r>
                              <m:r>
                                <m:rPr>
                                  <m:sty m:val="p"/>
                                </m:rPr>
                                <a:rPr lang="ro-RO" sz="2000" i="0">
                                  <a:latin typeface="Cambria Math" panose="02040503050406030204" pitchFamily="18" charset="0"/>
                                </a:rPr>
                                <m:t>π</m:t>
                              </m:r>
                              <m:r>
                                <a:rPr lang="ro-RO" sz="2000" i="0">
                                  <a:latin typeface="Cambria Math" panose="02040503050406030204" pitchFamily="18" charset="0"/>
                                </a:rPr>
                                <m:t>50</m:t>
                              </m:r>
                              <m:r>
                                <m:rPr>
                                  <m:sty m:val="p"/>
                                </m:rPr>
                                <a:rPr lang="ro-RO" sz="2000" i="0">
                                  <a:latin typeface="Cambria Math" panose="02040503050406030204" pitchFamily="18" charset="0"/>
                                </a:rPr>
                                <m:t>t</m:t>
                              </m:r>
                            </m:e>
                          </m:d>
                          <m:d>
                            <m:dPr>
                              <m:begChr m:val="["/>
                              <m:endChr m:val="]"/>
                              <m:ctrlPr>
                                <a:rPr lang="ro-RO" sz="2000" i="1">
                                  <a:solidFill>
                                    <a:srgbClr val="836967"/>
                                  </a:solidFill>
                                  <a:latin typeface="Cambria Math" panose="02040503050406030204" pitchFamily="18" charset="0"/>
                                </a:rPr>
                              </m:ctrlPr>
                            </m:dPr>
                            <m:e>
                              <m:r>
                                <m:rPr>
                                  <m:sty m:val="p"/>
                                </m:rPr>
                                <a:rPr lang="ro-RO" sz="2000" i="0">
                                  <a:latin typeface="Cambria Math" panose="02040503050406030204" pitchFamily="18" charset="0"/>
                                </a:rPr>
                                <m:t>V</m:t>
                              </m:r>
                            </m:e>
                          </m:d>
                          <m:r>
                            <a:rPr lang="ro-RO" sz="2000" i="0">
                              <a:latin typeface="Cambria Math" panose="02040503050406030204" pitchFamily="18" charset="0"/>
                            </a:rPr>
                            <m:t>+5</m:t>
                          </m:r>
                          <m:r>
                            <a:rPr lang="ro-RO" sz="2000" i="1">
                              <a:latin typeface="Cambria Math" panose="02040503050406030204" pitchFamily="18" charset="0"/>
                            </a:rPr>
                            <m:t>𝑐𝑜𝑠</m:t>
                          </m:r>
                          <m:d>
                            <m:dPr>
                              <m:ctrlPr>
                                <a:rPr lang="ro-RO" sz="2000" i="1">
                                  <a:latin typeface="Cambria Math" panose="02040503050406030204" pitchFamily="18" charset="0"/>
                                </a:rPr>
                              </m:ctrlPr>
                            </m:dPr>
                            <m:e>
                              <m:r>
                                <a:rPr lang="ro-RO" sz="2000" i="0">
                                  <a:latin typeface="Cambria Math" panose="02040503050406030204" pitchFamily="18" charset="0"/>
                                </a:rPr>
                                <m:t>2</m:t>
                              </m:r>
                              <m:r>
                                <m:rPr>
                                  <m:sty m:val="p"/>
                                </m:rPr>
                                <a:rPr lang="ro-RO" sz="2000" i="0">
                                  <a:latin typeface="Cambria Math" panose="02040503050406030204" pitchFamily="18" charset="0"/>
                                </a:rPr>
                                <m:t>π</m:t>
                              </m:r>
                              <m:sSup>
                                <m:sSupPr>
                                  <m:ctrlPr>
                                    <a:rPr lang="ro-RO" sz="2000" i="1">
                                      <a:solidFill>
                                        <a:srgbClr val="836967"/>
                                      </a:solidFill>
                                      <a:latin typeface="Cambria Math" panose="02040503050406030204" pitchFamily="18" charset="0"/>
                                    </a:rPr>
                                  </m:ctrlPr>
                                </m:sSupPr>
                                <m:e>
                                  <m:r>
                                    <a:rPr lang="ro-RO" sz="2000" i="0">
                                      <a:latin typeface="Cambria Math" panose="02040503050406030204" pitchFamily="18" charset="0"/>
                                    </a:rPr>
                                    <m:t>10</m:t>
                                  </m:r>
                                </m:e>
                                <m:sup>
                                  <m:r>
                                    <a:rPr lang="ro-RO" sz="2000" i="0">
                                      <a:latin typeface="Cambria Math" panose="02040503050406030204" pitchFamily="18" charset="0"/>
                                    </a:rPr>
                                    <m:t>3</m:t>
                                  </m:r>
                                </m:sup>
                              </m:sSup>
                              <m:r>
                                <m:rPr>
                                  <m:sty m:val="p"/>
                                </m:rPr>
                                <a:rPr lang="ro-RO" sz="2000" i="0">
                                  <a:latin typeface="Cambria Math" panose="02040503050406030204" pitchFamily="18" charset="0"/>
                                </a:rPr>
                                <m:t>t</m:t>
                              </m:r>
                            </m:e>
                          </m:d>
                          <m:d>
                            <m:dPr>
                              <m:begChr m:val="["/>
                              <m:endChr m:val="]"/>
                              <m:ctrlPr>
                                <a:rPr lang="ro-RO" sz="2000" i="1">
                                  <a:latin typeface="Cambria Math" panose="02040503050406030204" pitchFamily="18" charset="0"/>
                                </a:rPr>
                              </m:ctrlPr>
                            </m:dPr>
                            <m:e>
                              <m:r>
                                <a:rPr lang="ro-RO" sz="2000" i="1">
                                  <a:latin typeface="Cambria Math" panose="02040503050406030204" pitchFamily="18" charset="0"/>
                                </a:rPr>
                                <m:t>𝑚𝑉</m:t>
                              </m:r>
                            </m:e>
                          </m:d>
                        </m:num>
                        <m:den>
                          <m:r>
                            <a:rPr lang="ro-RO" sz="2000" i="0">
                              <a:latin typeface="Cambria Math" panose="02040503050406030204" pitchFamily="18" charset="0"/>
                            </a:rPr>
                            <m:t>2</m:t>
                          </m:r>
                        </m:den>
                      </m:f>
                    </m:oMath>
                  </m:oMathPara>
                </a14:m>
                <a:endParaRPr lang="ro-RO" sz="2000"/>
              </a:p>
            </p:txBody>
          </p:sp>
        </mc:Choice>
        <mc:Fallback xmlns="">
          <p:sp>
            <p:nvSpPr>
              <p:cNvPr id="16" name="TextBox 15">
                <a:extLst>
                  <a:ext uri="{FF2B5EF4-FFF2-40B4-BE49-F238E27FC236}">
                    <a16:creationId xmlns:a16="http://schemas.microsoft.com/office/drawing/2014/main" id="{BEBA846D-48F5-4803-9E84-5EA5638DDE58}"/>
                  </a:ext>
                </a:extLst>
              </p:cNvPr>
              <p:cNvSpPr txBox="1">
                <a:spLocks noRot="1" noChangeAspect="1" noMove="1" noResize="1" noEditPoints="1" noAdjustHandles="1" noChangeArrowheads="1" noChangeShapeType="1" noTextEdit="1"/>
              </p:cNvSpPr>
              <p:nvPr/>
            </p:nvSpPr>
            <p:spPr>
              <a:xfrm>
                <a:off x="838199" y="3597728"/>
                <a:ext cx="11158331" cy="707886"/>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25B4E70C-74E7-44B5-83FF-5D18054035FA}"/>
                  </a:ext>
                </a:extLst>
              </p:cNvPr>
              <p:cNvSpPr txBox="1"/>
              <p:nvPr/>
            </p:nvSpPr>
            <p:spPr>
              <a:xfrm>
                <a:off x="838199" y="4440551"/>
                <a:ext cx="3391729"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r>
                        <a:rPr lang="ro-RO" sz="2400" i="0">
                          <a:latin typeface="Cambria Math" panose="02040503050406030204" pitchFamily="18" charset="0"/>
                        </a:rPr>
                        <m:t>=10</m:t>
                      </m:r>
                      <m:r>
                        <a:rPr lang="ro-RO" sz="2400" i="1">
                          <a:latin typeface="Cambria Math" panose="02040503050406030204" pitchFamily="18" charset="0"/>
                        </a:rPr>
                        <m:t>𝑐𝑜𝑠</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m:rPr>
                              <m:sty m:val="p"/>
                            </m:rPr>
                            <a:rPr lang="ro-RO" sz="2400" i="0">
                              <a:latin typeface="Cambria Math" panose="02040503050406030204" pitchFamily="18" charset="0"/>
                            </a:rPr>
                            <m:t>π</m:t>
                          </m:r>
                          <m:r>
                            <a:rPr lang="ro-RO" sz="2400" i="0">
                              <a:latin typeface="Cambria Math" panose="02040503050406030204" pitchFamily="18" charset="0"/>
                            </a:rPr>
                            <m:t>50</m:t>
                          </m:r>
                          <m:r>
                            <m:rPr>
                              <m:sty m:val="p"/>
                            </m:rPr>
                            <a:rPr lang="ro-RO" sz="2400" i="0">
                              <a:latin typeface="Cambria Math" panose="02040503050406030204" pitchFamily="18" charset="0"/>
                            </a:rPr>
                            <m:t>t</m:t>
                          </m:r>
                        </m:e>
                      </m:d>
                      <m:d>
                        <m:dPr>
                          <m:begChr m:val="["/>
                          <m:endChr m:val="]"/>
                          <m:ctrlPr>
                            <a:rPr lang="ro-RO" sz="2400" i="1">
                              <a:solidFill>
                                <a:srgbClr val="836967"/>
                              </a:solidFill>
                              <a:latin typeface="Cambria Math" panose="02040503050406030204" pitchFamily="18" charset="0"/>
                            </a:rPr>
                          </m:ctrlPr>
                        </m:dPr>
                        <m:e>
                          <m:r>
                            <m:rPr>
                              <m:sty m:val="p"/>
                            </m:rPr>
                            <a:rPr lang="ro-RO" sz="2400" i="0">
                              <a:latin typeface="Cambria Math" panose="02040503050406030204" pitchFamily="18" charset="0"/>
                            </a:rPr>
                            <m:t>V</m:t>
                          </m:r>
                        </m:e>
                      </m:d>
                    </m:oMath>
                  </m:oMathPara>
                </a14:m>
                <a:endParaRPr lang="ro-RO"/>
              </a:p>
            </p:txBody>
          </p:sp>
        </mc:Choice>
        <mc:Fallback xmlns="">
          <p:sp>
            <p:nvSpPr>
              <p:cNvPr id="18" name="TextBox 17">
                <a:extLst>
                  <a:ext uri="{FF2B5EF4-FFF2-40B4-BE49-F238E27FC236}">
                    <a16:creationId xmlns:a16="http://schemas.microsoft.com/office/drawing/2014/main" id="{25B4E70C-74E7-44B5-83FF-5D18054035FA}"/>
                  </a:ext>
                </a:extLst>
              </p:cNvPr>
              <p:cNvSpPr txBox="1">
                <a:spLocks noRot="1" noChangeAspect="1" noMove="1" noResize="1" noEditPoints="1" noAdjustHandles="1" noChangeArrowheads="1" noChangeShapeType="1" noTextEdit="1"/>
              </p:cNvSpPr>
              <p:nvPr/>
            </p:nvSpPr>
            <p:spPr>
              <a:xfrm>
                <a:off x="838199" y="4440551"/>
                <a:ext cx="3391729" cy="461665"/>
              </a:xfrm>
              <a:prstGeom prst="rect">
                <a:avLst/>
              </a:prstGeom>
              <a:blipFill>
                <a:blip r:embed="rId7"/>
                <a:stretch>
                  <a:fillRect b="-1316"/>
                </a:stretch>
              </a:blipFill>
            </p:spPr>
            <p:txBody>
              <a:bodyPr/>
              <a:lstStyle/>
              <a:p>
                <a:r>
                  <a:rPr lang="ro-RO">
                    <a:noFill/>
                  </a:rPr>
                  <a:t> </a:t>
                </a:r>
              </a:p>
            </p:txBody>
          </p:sp>
        </mc:Fallback>
      </mc:AlternateContent>
      <p:sp>
        <p:nvSpPr>
          <p:cNvPr id="13" name="TextBox 12">
            <a:extLst>
              <a:ext uri="{FF2B5EF4-FFF2-40B4-BE49-F238E27FC236}">
                <a16:creationId xmlns:a16="http://schemas.microsoft.com/office/drawing/2014/main" id="{6ED2E781-67BF-470F-A71E-AB075C8B4EB3}"/>
              </a:ext>
            </a:extLst>
          </p:cNvPr>
          <p:cNvSpPr txBox="1"/>
          <p:nvPr/>
        </p:nvSpPr>
        <p:spPr>
          <a:xfrm>
            <a:off x="5922813" y="1289746"/>
            <a:ext cx="3805084" cy="646331"/>
          </a:xfrm>
          <a:prstGeom prst="rect">
            <a:avLst/>
          </a:prstGeom>
          <a:noFill/>
        </p:spPr>
        <p:txBody>
          <a:bodyPr wrap="square">
            <a:spAutoFit/>
          </a:bodyPr>
          <a:lstStyle/>
          <a:p>
            <a:r>
              <a:rPr lang="en-US" i="1">
                <a:solidFill>
                  <a:srgbClr val="0070C0"/>
                </a:solidFill>
                <a:effectLst/>
                <a:ea typeface="Calibri" panose="020F0502020204030204" pitchFamily="34" charset="0"/>
              </a:rPr>
              <a:t>v</a:t>
            </a:r>
            <a:r>
              <a:rPr lang="en-US" baseline="-25000">
                <a:solidFill>
                  <a:srgbClr val="0070C0"/>
                </a:solidFill>
                <a:effectLst/>
                <a:ea typeface="Calibri" panose="020F0502020204030204" pitchFamily="34" charset="0"/>
              </a:rPr>
              <a:t>1</a:t>
            </a:r>
            <a:r>
              <a:rPr lang="en-US">
                <a:solidFill>
                  <a:srgbClr val="0070C0"/>
                </a:solidFill>
                <a:effectLst/>
                <a:ea typeface="Calibri" panose="020F0502020204030204" pitchFamily="34" charset="0"/>
              </a:rPr>
              <a:t>=10cos(2π50t)[V]-5cos(2π10</a:t>
            </a:r>
            <a:r>
              <a:rPr lang="en-US" baseline="30000">
                <a:solidFill>
                  <a:srgbClr val="0070C0"/>
                </a:solidFill>
                <a:effectLst/>
                <a:ea typeface="Calibri" panose="020F0502020204030204" pitchFamily="34" charset="0"/>
              </a:rPr>
              <a:t>3</a:t>
            </a:r>
            <a:r>
              <a:rPr lang="en-US">
                <a:solidFill>
                  <a:srgbClr val="0070C0"/>
                </a:solidFill>
                <a:effectLst/>
                <a:ea typeface="Calibri" panose="020F0502020204030204" pitchFamily="34" charset="0"/>
              </a:rPr>
              <a:t>t)[mV] </a:t>
            </a:r>
            <a:r>
              <a:rPr lang="en-US" i="1">
                <a:solidFill>
                  <a:srgbClr val="0070C0"/>
                </a:solidFill>
                <a:effectLst/>
                <a:ea typeface="Calibri" panose="020F0502020204030204" pitchFamily="34" charset="0"/>
              </a:rPr>
              <a:t>v</a:t>
            </a:r>
            <a:r>
              <a:rPr lang="en-US" baseline="-25000">
                <a:solidFill>
                  <a:srgbClr val="0070C0"/>
                </a:solidFill>
                <a:effectLst/>
                <a:ea typeface="Calibri" panose="020F0502020204030204" pitchFamily="34" charset="0"/>
              </a:rPr>
              <a:t>2</a:t>
            </a:r>
            <a:r>
              <a:rPr lang="en-US">
                <a:solidFill>
                  <a:srgbClr val="0070C0"/>
                </a:solidFill>
                <a:effectLst/>
                <a:ea typeface="Calibri" panose="020F0502020204030204" pitchFamily="34" charset="0"/>
              </a:rPr>
              <a:t>=10cos(2π50t)[V]+5cos(2π10</a:t>
            </a:r>
            <a:r>
              <a:rPr lang="en-US" baseline="30000">
                <a:solidFill>
                  <a:srgbClr val="0070C0"/>
                </a:solidFill>
                <a:effectLst/>
                <a:ea typeface="Calibri" panose="020F0502020204030204" pitchFamily="34" charset="0"/>
              </a:rPr>
              <a:t>3</a:t>
            </a:r>
            <a:r>
              <a:rPr lang="en-US">
                <a:solidFill>
                  <a:srgbClr val="0070C0"/>
                </a:solidFill>
                <a:effectLst/>
                <a:ea typeface="Calibri" panose="020F0502020204030204" pitchFamily="34" charset="0"/>
              </a:rPr>
              <a:t>t)[mV]</a:t>
            </a:r>
            <a:endParaRPr lang="ro-RO">
              <a:solidFill>
                <a:srgbClr val="0070C0"/>
              </a:solidFill>
            </a:endParaRPr>
          </a:p>
        </p:txBody>
      </p:sp>
      <p:pic>
        <p:nvPicPr>
          <p:cNvPr id="15" name="Picture 14">
            <a:extLst>
              <a:ext uri="{FF2B5EF4-FFF2-40B4-BE49-F238E27FC236}">
                <a16:creationId xmlns:a16="http://schemas.microsoft.com/office/drawing/2014/main" id="{AB4F84E7-C30D-46B1-8E16-43F46C7513D6}"/>
              </a:ext>
            </a:extLst>
          </p:cNvPr>
          <p:cNvPicPr>
            <a:picLocks noChangeAspect="1"/>
          </p:cNvPicPr>
          <p:nvPr/>
        </p:nvPicPr>
        <p:blipFill rotWithShape="1">
          <a:blip r:embed="rId8"/>
          <a:srcRect r="56758" b="16229"/>
          <a:stretch/>
        </p:blipFill>
        <p:spPr>
          <a:xfrm>
            <a:off x="9838353" y="66359"/>
            <a:ext cx="2265341" cy="1579879"/>
          </a:xfrm>
          <a:prstGeom prst="rect">
            <a:avLst/>
          </a:prstGeom>
        </p:spPr>
      </p:pic>
    </p:spTree>
    <p:extLst>
      <p:ext uri="{BB962C8B-B14F-4D97-AF65-F5344CB8AC3E}">
        <p14:creationId xmlns:p14="http://schemas.microsoft.com/office/powerpoint/2010/main" val="3378317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normAutofit/>
          </a:bodyPr>
          <a:lstStyle/>
          <a:p>
            <a:r>
              <a:rPr lang="ro-RO"/>
              <a:t>S6</a:t>
            </a:r>
            <a:br>
              <a:rPr lang="ro-RO"/>
            </a:br>
            <a:r>
              <a:rPr lang="ro-RO"/>
              <a:t>P1.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pPr algn="just"/>
            <a:r>
              <a:rPr lang="en-US">
                <a:effectLst/>
                <a:ea typeface="Calibri" panose="020F0502020204030204" pitchFamily="34" charset="0"/>
              </a:rPr>
              <a:t>Se observă că semnalul util, adică cel de mod diferențial are frecvența </a:t>
            </a:r>
            <a:r>
              <a:rPr lang="en-US" i="1">
                <a:effectLst/>
                <a:ea typeface="Calibri" panose="020F0502020204030204" pitchFamily="34" charset="0"/>
              </a:rPr>
              <a:t>f</a:t>
            </a:r>
            <a:r>
              <a:rPr lang="en-US" baseline="-25000">
                <a:effectLst/>
                <a:ea typeface="Calibri" panose="020F0502020204030204" pitchFamily="34" charset="0"/>
              </a:rPr>
              <a:t>2</a:t>
            </a:r>
            <a:r>
              <a:rPr lang="en-US">
                <a:effectLst/>
                <a:ea typeface="Calibri" panose="020F0502020204030204" pitchFamily="34" charset="0"/>
              </a:rPr>
              <a:t>=1kHz, iar semnalul de mod comun, semnal nedorit, perturbator al rețelei de alimentare de c.a., dar prezent în procesarea semnalelor are frecvența </a:t>
            </a:r>
            <a:r>
              <a:rPr lang="en-US" i="1">
                <a:effectLst/>
                <a:ea typeface="Calibri" panose="020F0502020204030204" pitchFamily="34" charset="0"/>
              </a:rPr>
              <a:t>f</a:t>
            </a:r>
            <a:r>
              <a:rPr lang="en-US" baseline="-25000">
                <a:effectLst/>
                <a:ea typeface="Calibri" panose="020F0502020204030204" pitchFamily="34" charset="0"/>
              </a:rPr>
              <a:t>1</a:t>
            </a:r>
            <a:r>
              <a:rPr lang="en-US">
                <a:effectLst/>
                <a:ea typeface="Calibri" panose="020F0502020204030204" pitchFamily="34" charset="0"/>
              </a:rPr>
              <a:t>=50Hz.</a:t>
            </a:r>
            <a:endParaRPr lang="ro-RO">
              <a:effectLst/>
              <a:ea typeface="Calibri" panose="020F0502020204030204" pitchFamily="34" charset="0"/>
            </a:endParaRPr>
          </a:p>
          <a:p>
            <a:r>
              <a:rPr lang="en-US">
                <a:effectLst/>
                <a:ea typeface="Calibri" panose="020F0502020204030204" pitchFamily="34" charset="0"/>
              </a:rPr>
              <a:t>În relația tensiunii de ieșire, primul termen corespunde semnalului de mod comun iar cel de al doilea celui de mod diferențial.</a:t>
            </a:r>
            <a:endParaRPr lang="ro-RO">
              <a:effectLst/>
              <a:ea typeface="Calibri" panose="020F0502020204030204" pitchFamily="34" charset="0"/>
            </a:endParaRPr>
          </a:p>
          <a:p>
            <a:r>
              <a:rPr lang="en-US">
                <a:effectLst/>
                <a:ea typeface="Calibri" panose="020F0502020204030204" pitchFamily="34" charset="0"/>
              </a:rPr>
              <a:t>Prin identificare cu rel. </a:t>
            </a:r>
            <a:r>
              <a:rPr lang="ro-RO">
                <a:effectLst/>
                <a:ea typeface="Calibri" panose="020F0502020204030204" pitchFamily="34" charset="0"/>
              </a:rPr>
              <a:t>(1) obținem</a:t>
            </a:r>
            <a:endParaRPr lang="ro-RO" sz="4000"/>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36</a:t>
            </a:fld>
            <a:endParaRPr lang="ro-RO"/>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818226DE-9D65-4E16-9CB5-34A0A9AA06CD}"/>
                  </a:ext>
                </a:extLst>
              </p:cNvPr>
              <p:cNvSpPr txBox="1"/>
              <p:nvPr/>
            </p:nvSpPr>
            <p:spPr>
              <a:xfrm>
                <a:off x="6851374" y="452324"/>
                <a:ext cx="2604051"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r>
                        <a:rPr lang="ro-RO" i="0">
                          <a:latin typeface="Cambria Math" panose="02040503050406030204" pitchFamily="18" charset="0"/>
                        </a:rPr>
                        <m:t>=10</m:t>
                      </m:r>
                      <m:r>
                        <a:rPr lang="ro-RO" i="1">
                          <a:latin typeface="Cambria Math" panose="02040503050406030204" pitchFamily="18" charset="0"/>
                        </a:rPr>
                        <m:t>𝑐𝑜𝑠</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2</m:t>
                          </m:r>
                          <m:r>
                            <m:rPr>
                              <m:sty m:val="p"/>
                            </m:rPr>
                            <a:rPr lang="ro-RO" i="0">
                              <a:latin typeface="Cambria Math" panose="02040503050406030204" pitchFamily="18" charset="0"/>
                            </a:rPr>
                            <m:t>π</m:t>
                          </m:r>
                          <m:r>
                            <a:rPr lang="ro-RO" i="0">
                              <a:latin typeface="Cambria Math" panose="02040503050406030204" pitchFamily="18" charset="0"/>
                            </a:rPr>
                            <m:t>50</m:t>
                          </m:r>
                          <m:r>
                            <m:rPr>
                              <m:sty m:val="p"/>
                            </m:rPr>
                            <a:rPr lang="ro-RO" i="0">
                              <a:latin typeface="Cambria Math" panose="02040503050406030204" pitchFamily="18" charset="0"/>
                            </a:rPr>
                            <m:t>t</m:t>
                          </m:r>
                        </m:e>
                      </m:d>
                      <m:d>
                        <m:dPr>
                          <m:begChr m:val="["/>
                          <m:endChr m:val="]"/>
                          <m:ctrlPr>
                            <a:rPr lang="ro-RO" i="1">
                              <a:solidFill>
                                <a:srgbClr val="836967"/>
                              </a:solidFill>
                              <a:latin typeface="Cambria Math" panose="02040503050406030204" pitchFamily="18" charset="0"/>
                            </a:rPr>
                          </m:ctrlPr>
                        </m:dPr>
                        <m:e>
                          <m:r>
                            <m:rPr>
                              <m:sty m:val="p"/>
                            </m:rPr>
                            <a:rPr lang="ro-RO" i="0">
                              <a:latin typeface="Cambria Math" panose="02040503050406030204" pitchFamily="18" charset="0"/>
                            </a:rPr>
                            <m:t>V</m:t>
                          </m:r>
                        </m:e>
                      </m:d>
                    </m:oMath>
                  </m:oMathPara>
                </a14:m>
                <a:endParaRPr lang="ro-RO"/>
              </a:p>
            </p:txBody>
          </p:sp>
        </mc:Choice>
        <mc:Fallback xmlns="">
          <p:sp>
            <p:nvSpPr>
              <p:cNvPr id="7" name="TextBox 6">
                <a:extLst>
                  <a:ext uri="{FF2B5EF4-FFF2-40B4-BE49-F238E27FC236}">
                    <a16:creationId xmlns:a16="http://schemas.microsoft.com/office/drawing/2014/main" id="{818226DE-9D65-4E16-9CB5-34A0A9AA06CD}"/>
                  </a:ext>
                </a:extLst>
              </p:cNvPr>
              <p:cNvSpPr txBox="1">
                <a:spLocks noRot="1" noChangeAspect="1" noMove="1" noResize="1" noEditPoints="1" noAdjustHandles="1" noChangeArrowheads="1" noChangeShapeType="1" noTextEdit="1"/>
              </p:cNvSpPr>
              <p:nvPr/>
            </p:nvSpPr>
            <p:spPr>
              <a:xfrm>
                <a:off x="6851374" y="452324"/>
                <a:ext cx="2604051" cy="369332"/>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7ED30F0-FF60-47CE-A6F2-914AE1CD14D5}"/>
                  </a:ext>
                </a:extLst>
              </p:cNvPr>
              <p:cNvSpPr txBox="1"/>
              <p:nvPr/>
            </p:nvSpPr>
            <p:spPr>
              <a:xfrm>
                <a:off x="6851374" y="132721"/>
                <a:ext cx="2938668"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=10</m:t>
                      </m:r>
                      <m:r>
                        <a:rPr lang="ro-RO" i="1">
                          <a:latin typeface="Cambria Math" panose="02040503050406030204" pitchFamily="18" charset="0"/>
                        </a:rPr>
                        <m:t>𝑐𝑜𝑠</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2</m:t>
                          </m:r>
                          <m:r>
                            <m:rPr>
                              <m:sty m:val="p"/>
                            </m:rPr>
                            <a:rPr lang="ro-RO" i="0">
                              <a:latin typeface="Cambria Math" panose="02040503050406030204" pitchFamily="18" charset="0"/>
                            </a:rPr>
                            <m:t>π</m:t>
                          </m:r>
                          <m:sSup>
                            <m:sSupPr>
                              <m:ctrlPr>
                                <a:rPr lang="ro-RO" i="1">
                                  <a:solidFill>
                                    <a:srgbClr val="836967"/>
                                  </a:solidFill>
                                  <a:latin typeface="Cambria Math" panose="02040503050406030204" pitchFamily="18" charset="0"/>
                                </a:rPr>
                              </m:ctrlPr>
                            </m:sSupPr>
                            <m:e>
                              <m:r>
                                <a:rPr lang="ro-RO" i="0">
                                  <a:latin typeface="Cambria Math" panose="02040503050406030204" pitchFamily="18" charset="0"/>
                                </a:rPr>
                                <m:t>10</m:t>
                              </m:r>
                            </m:e>
                            <m:sup>
                              <m:r>
                                <a:rPr lang="ro-RO" i="0">
                                  <a:latin typeface="Cambria Math" panose="02040503050406030204" pitchFamily="18" charset="0"/>
                                </a:rPr>
                                <m:t>3</m:t>
                              </m:r>
                            </m:sup>
                          </m:sSup>
                          <m:r>
                            <m:rPr>
                              <m:sty m:val="p"/>
                            </m:rPr>
                            <a:rPr lang="ro-RO" i="0">
                              <a:latin typeface="Cambria Math" panose="02040503050406030204" pitchFamily="18" charset="0"/>
                            </a:rPr>
                            <m:t>t</m:t>
                          </m:r>
                        </m:e>
                      </m:d>
                      <m:d>
                        <m:dPr>
                          <m:begChr m:val="["/>
                          <m:endChr m:val="]"/>
                          <m:ctrlPr>
                            <a:rPr lang="ro-RO" i="1">
                              <a:solidFill>
                                <a:srgbClr val="836967"/>
                              </a:solidFill>
                              <a:latin typeface="Cambria Math" panose="02040503050406030204" pitchFamily="18" charset="0"/>
                            </a:rPr>
                          </m:ctrlPr>
                        </m:dPr>
                        <m:e>
                          <m:r>
                            <m:rPr>
                              <m:sty m:val="p"/>
                            </m:rPr>
                            <a:rPr lang="ro-RO" i="0">
                              <a:latin typeface="Cambria Math" panose="02040503050406030204" pitchFamily="18" charset="0"/>
                            </a:rPr>
                            <m:t>mV</m:t>
                          </m:r>
                        </m:e>
                      </m:d>
                    </m:oMath>
                  </m:oMathPara>
                </a14:m>
                <a:endParaRPr lang="ro-RO"/>
              </a:p>
            </p:txBody>
          </p:sp>
        </mc:Choice>
        <mc:Fallback xmlns="">
          <p:sp>
            <p:nvSpPr>
              <p:cNvPr id="8" name="TextBox 7">
                <a:extLst>
                  <a:ext uri="{FF2B5EF4-FFF2-40B4-BE49-F238E27FC236}">
                    <a16:creationId xmlns:a16="http://schemas.microsoft.com/office/drawing/2014/main" id="{B7ED30F0-FF60-47CE-A6F2-914AE1CD14D5}"/>
                  </a:ext>
                </a:extLst>
              </p:cNvPr>
              <p:cNvSpPr txBox="1">
                <a:spLocks noRot="1" noChangeAspect="1" noMove="1" noResize="1" noEditPoints="1" noAdjustHandles="1" noChangeArrowheads="1" noChangeShapeType="1" noTextEdit="1"/>
              </p:cNvSpPr>
              <p:nvPr/>
            </p:nvSpPr>
            <p:spPr>
              <a:xfrm>
                <a:off x="6851374" y="132721"/>
                <a:ext cx="2938668" cy="36933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86AD16EF-63A3-45B0-943E-F90C9A6B8DCB}"/>
                  </a:ext>
                </a:extLst>
              </p:cNvPr>
              <p:cNvSpPr txBox="1"/>
              <p:nvPr/>
            </p:nvSpPr>
            <p:spPr>
              <a:xfrm>
                <a:off x="6930032" y="1182146"/>
                <a:ext cx="4690900" cy="276999"/>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𝑣</m:t>
                          </m:r>
                        </m:e>
                        <m:sub>
                          <m:r>
                            <a:rPr lang="ro-RO" b="0" i="1" smtClean="0">
                              <a:latin typeface="Cambria Math" panose="02040503050406030204" pitchFamily="18" charset="0"/>
                            </a:rPr>
                            <m:t>𝑂</m:t>
                          </m:r>
                        </m:sub>
                      </m:sSub>
                      <m:r>
                        <a:rPr lang="ro-RO" b="0" i="1" smtClean="0">
                          <a:latin typeface="Cambria Math" panose="02040503050406030204" pitchFamily="18" charset="0"/>
                        </a:rPr>
                        <m:t>=100</m:t>
                      </m:r>
                      <m:r>
                        <a:rPr lang="ro-RO" b="0" i="1" smtClean="0">
                          <a:latin typeface="Cambria Math" panose="02040503050406030204" pitchFamily="18" charset="0"/>
                        </a:rPr>
                        <m:t>𝑐𝑜𝑠</m:t>
                      </m:r>
                      <m:d>
                        <m:dPr>
                          <m:ctrlPr>
                            <a:rPr lang="ro-RO" b="0" i="1" smtClean="0">
                              <a:latin typeface="Cambria Math" panose="02040503050406030204" pitchFamily="18" charset="0"/>
                            </a:rPr>
                          </m:ctrlPr>
                        </m:dPr>
                        <m:e>
                          <m:r>
                            <a:rPr lang="ro-RO" b="0" i="1" smtClean="0">
                              <a:latin typeface="Cambria Math" panose="02040503050406030204" pitchFamily="18" charset="0"/>
                            </a:rPr>
                            <m:t>2</m:t>
                          </m:r>
                          <m:r>
                            <a:rPr lang="ro-RO" b="0" i="1" smtClean="0">
                              <a:latin typeface="Cambria Math" panose="02040503050406030204" pitchFamily="18" charset="0"/>
                              <a:ea typeface="Cambria Math" panose="02040503050406030204" pitchFamily="18" charset="0"/>
                            </a:rPr>
                            <m:t>𝜋</m:t>
                          </m:r>
                          <m:r>
                            <a:rPr lang="ro-RO" b="0" i="1" smtClean="0">
                              <a:latin typeface="Cambria Math" panose="02040503050406030204" pitchFamily="18" charset="0"/>
                              <a:ea typeface="Cambria Math" panose="02040503050406030204" pitchFamily="18" charset="0"/>
                            </a:rPr>
                            <m:t>50</m:t>
                          </m:r>
                          <m:r>
                            <a:rPr lang="ro-RO" b="0" i="1" smtClean="0">
                              <a:latin typeface="Cambria Math" panose="02040503050406030204" pitchFamily="18" charset="0"/>
                              <a:ea typeface="Cambria Math" panose="02040503050406030204" pitchFamily="18" charset="0"/>
                            </a:rPr>
                            <m:t>𝑡</m:t>
                          </m:r>
                        </m:e>
                      </m:d>
                      <m:d>
                        <m:dPr>
                          <m:begChr m:val="["/>
                          <m:endChr m:val="]"/>
                          <m:ctrlPr>
                            <a:rPr lang="ro-RO" b="0" i="1" smtClean="0">
                              <a:latin typeface="Cambria Math" panose="02040503050406030204" pitchFamily="18" charset="0"/>
                            </a:rPr>
                          </m:ctrlPr>
                        </m:dPr>
                        <m:e>
                          <m:r>
                            <a:rPr lang="ro-RO" b="0" i="1" smtClean="0">
                              <a:latin typeface="Cambria Math" panose="02040503050406030204" pitchFamily="18" charset="0"/>
                            </a:rPr>
                            <m:t>𝑚𝑉</m:t>
                          </m:r>
                        </m:e>
                      </m:d>
                      <m:r>
                        <a:rPr lang="ro-RO" b="0" i="1" smtClean="0">
                          <a:latin typeface="Cambria Math" panose="02040503050406030204" pitchFamily="18" charset="0"/>
                        </a:rPr>
                        <m:t>+2</m:t>
                      </m:r>
                      <m:r>
                        <a:rPr lang="ro-RO" b="0" i="1" smtClean="0">
                          <a:latin typeface="Cambria Math" panose="02040503050406030204" pitchFamily="18" charset="0"/>
                        </a:rPr>
                        <m:t>𝑐𝑜𝑠</m:t>
                      </m:r>
                      <m:d>
                        <m:dPr>
                          <m:ctrlPr>
                            <a:rPr lang="ro-RO" b="0" i="1" smtClean="0">
                              <a:latin typeface="Cambria Math" panose="02040503050406030204" pitchFamily="18" charset="0"/>
                            </a:rPr>
                          </m:ctrlPr>
                        </m:dPr>
                        <m:e>
                          <m:r>
                            <a:rPr lang="ro-RO" b="0" i="1" smtClean="0">
                              <a:latin typeface="Cambria Math" panose="02040503050406030204" pitchFamily="18" charset="0"/>
                            </a:rPr>
                            <m:t>2</m:t>
                          </m:r>
                          <m:r>
                            <a:rPr lang="ro-RO" b="0" i="1" smtClean="0">
                              <a:latin typeface="Cambria Math" panose="02040503050406030204" pitchFamily="18" charset="0"/>
                              <a:ea typeface="Cambria Math" panose="02040503050406030204" pitchFamily="18" charset="0"/>
                            </a:rPr>
                            <m:t>𝜋</m:t>
                          </m:r>
                          <m:sSup>
                            <m:sSupPr>
                              <m:ctrlPr>
                                <a:rPr lang="ro-RO" b="0" i="1" smtClean="0">
                                  <a:latin typeface="Cambria Math" panose="02040503050406030204" pitchFamily="18" charset="0"/>
                                  <a:ea typeface="Cambria Math" panose="02040503050406030204" pitchFamily="18" charset="0"/>
                                </a:rPr>
                              </m:ctrlPr>
                            </m:sSupPr>
                            <m:e>
                              <m:r>
                                <a:rPr lang="ro-RO" b="0" i="1" smtClean="0">
                                  <a:latin typeface="Cambria Math" panose="02040503050406030204" pitchFamily="18" charset="0"/>
                                  <a:ea typeface="Cambria Math" panose="02040503050406030204" pitchFamily="18" charset="0"/>
                                </a:rPr>
                                <m:t>10</m:t>
                              </m:r>
                            </m:e>
                            <m:sup>
                              <m:r>
                                <a:rPr lang="ro-RO" b="0" i="1" smtClean="0">
                                  <a:latin typeface="Cambria Math" panose="02040503050406030204" pitchFamily="18" charset="0"/>
                                  <a:ea typeface="Cambria Math" panose="02040503050406030204" pitchFamily="18" charset="0"/>
                                </a:rPr>
                                <m:t>3</m:t>
                              </m:r>
                            </m:sup>
                          </m:sSup>
                          <m:r>
                            <a:rPr lang="ro-RO" b="0" i="1" smtClean="0">
                              <a:latin typeface="Cambria Math" panose="02040503050406030204" pitchFamily="18" charset="0"/>
                              <a:ea typeface="Cambria Math" panose="02040503050406030204" pitchFamily="18" charset="0"/>
                            </a:rPr>
                            <m:t>𝑡</m:t>
                          </m:r>
                        </m:e>
                      </m:d>
                      <m:d>
                        <m:dPr>
                          <m:begChr m:val="["/>
                          <m:endChr m:val="]"/>
                          <m:ctrlPr>
                            <a:rPr lang="ro-RO" b="0" i="1" smtClean="0">
                              <a:latin typeface="Cambria Math" panose="02040503050406030204" pitchFamily="18" charset="0"/>
                            </a:rPr>
                          </m:ctrlPr>
                        </m:dPr>
                        <m:e>
                          <m:r>
                            <a:rPr lang="ro-RO" b="0" i="1" smtClean="0">
                              <a:latin typeface="Cambria Math" panose="02040503050406030204" pitchFamily="18" charset="0"/>
                            </a:rPr>
                            <m:t>𝑉</m:t>
                          </m:r>
                        </m:e>
                      </m:d>
                    </m:oMath>
                  </m:oMathPara>
                </a14:m>
                <a:endParaRPr lang="ro-RO"/>
              </a:p>
            </p:txBody>
          </p:sp>
        </mc:Choice>
        <mc:Fallback>
          <p:sp>
            <p:nvSpPr>
              <p:cNvPr id="11" name="TextBox 10">
                <a:extLst>
                  <a:ext uri="{FF2B5EF4-FFF2-40B4-BE49-F238E27FC236}">
                    <a16:creationId xmlns:a16="http://schemas.microsoft.com/office/drawing/2014/main" id="{86AD16EF-63A3-45B0-943E-F90C9A6B8DCB}"/>
                  </a:ext>
                </a:extLst>
              </p:cNvPr>
              <p:cNvSpPr txBox="1">
                <a:spLocks noRot="1" noChangeAspect="1" noMove="1" noResize="1" noEditPoints="1" noAdjustHandles="1" noChangeArrowheads="1" noChangeShapeType="1" noTextEdit="1"/>
              </p:cNvSpPr>
              <p:nvPr/>
            </p:nvSpPr>
            <p:spPr>
              <a:xfrm>
                <a:off x="6930032" y="1182146"/>
                <a:ext cx="4690900" cy="276999"/>
              </a:xfrm>
              <a:prstGeom prst="rect">
                <a:avLst/>
              </a:prstGeom>
              <a:blipFill>
                <a:blip r:embed="rId4"/>
                <a:stretch>
                  <a:fillRect l="-1300" t="-4444" b="-1555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239598BF-4EF8-4712-9C6F-FA5F051F1FC4}"/>
                  </a:ext>
                </a:extLst>
              </p:cNvPr>
              <p:cNvSpPr txBox="1"/>
              <p:nvPr/>
            </p:nvSpPr>
            <p:spPr>
              <a:xfrm>
                <a:off x="1086678" y="4874352"/>
                <a:ext cx="6407426"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×10</m:t>
                      </m:r>
                      <m:r>
                        <a:rPr lang="ro-RO" sz="2400" i="1">
                          <a:latin typeface="Cambria Math" panose="02040503050406030204" pitchFamily="18" charset="0"/>
                        </a:rPr>
                        <m:t>𝑐𝑜𝑠</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m:rPr>
                              <m:sty m:val="p"/>
                            </m:rPr>
                            <a:rPr lang="ro-RO" sz="2400" i="0">
                              <a:latin typeface="Cambria Math" panose="02040503050406030204" pitchFamily="18" charset="0"/>
                            </a:rPr>
                            <m:t>π</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3</m:t>
                              </m:r>
                            </m:sup>
                          </m:sSup>
                          <m:r>
                            <m:rPr>
                              <m:sty m:val="p"/>
                            </m:rPr>
                            <a:rPr lang="ro-RO" sz="2400" i="0">
                              <a:latin typeface="Cambria Math" panose="02040503050406030204" pitchFamily="18" charset="0"/>
                            </a:rPr>
                            <m:t>t</m:t>
                          </m:r>
                        </m:e>
                      </m:d>
                      <m:d>
                        <m:dPr>
                          <m:begChr m:val="["/>
                          <m:endChr m:val="]"/>
                          <m:ctrlPr>
                            <a:rPr lang="ro-RO" sz="2400" i="1">
                              <a:solidFill>
                                <a:srgbClr val="836967"/>
                              </a:solidFill>
                              <a:latin typeface="Cambria Math" panose="02040503050406030204" pitchFamily="18" charset="0"/>
                            </a:rPr>
                          </m:ctrlPr>
                        </m:dPr>
                        <m:e>
                          <m:r>
                            <m:rPr>
                              <m:sty m:val="p"/>
                            </m:rPr>
                            <a:rPr lang="ro-RO" sz="2400" i="0">
                              <a:latin typeface="Cambria Math" panose="02040503050406030204" pitchFamily="18" charset="0"/>
                            </a:rPr>
                            <m:t>mV</m:t>
                          </m:r>
                        </m:e>
                      </m:d>
                      <m:r>
                        <a:rPr lang="ro-RO" sz="2400" i="0">
                          <a:latin typeface="Cambria Math" panose="02040503050406030204" pitchFamily="18" charset="0"/>
                        </a:rPr>
                        <m:t>=2</m:t>
                      </m:r>
                      <m:r>
                        <a:rPr lang="ro-RO" sz="2400" i="1">
                          <a:latin typeface="Cambria Math" panose="02040503050406030204" pitchFamily="18" charset="0"/>
                        </a:rPr>
                        <m:t>𝑐𝑜𝑠</m:t>
                      </m:r>
                      <m:d>
                        <m:dPr>
                          <m:ctrlPr>
                            <a:rPr lang="ro-RO" sz="2400" i="1">
                              <a:latin typeface="Cambria Math" panose="02040503050406030204" pitchFamily="18" charset="0"/>
                            </a:rPr>
                          </m:ctrlPr>
                        </m:dPr>
                        <m:e>
                          <m:r>
                            <a:rPr lang="ro-RO" sz="2400" i="0">
                              <a:latin typeface="Cambria Math" panose="02040503050406030204" pitchFamily="18" charset="0"/>
                            </a:rPr>
                            <m:t>2</m:t>
                          </m:r>
                          <m:r>
                            <m:rPr>
                              <m:sty m:val="p"/>
                            </m:rPr>
                            <a:rPr lang="ro-RO" sz="2400" i="0">
                              <a:latin typeface="Cambria Math" panose="02040503050406030204" pitchFamily="18" charset="0"/>
                            </a:rPr>
                            <m:t>π</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3</m:t>
                              </m:r>
                            </m:sup>
                          </m:sSup>
                          <m:r>
                            <m:rPr>
                              <m:sty m:val="p"/>
                            </m:rPr>
                            <a:rPr lang="ro-RO" sz="2400" i="0">
                              <a:latin typeface="Cambria Math" panose="02040503050406030204" pitchFamily="18" charset="0"/>
                            </a:rPr>
                            <m:t>t</m:t>
                          </m:r>
                        </m:e>
                      </m:d>
                      <m:d>
                        <m:dPr>
                          <m:begChr m:val="["/>
                          <m:endChr m:val="]"/>
                          <m:ctrlPr>
                            <a:rPr lang="ro-RO" sz="2400" i="1">
                              <a:latin typeface="Cambria Math" panose="02040503050406030204" pitchFamily="18" charset="0"/>
                            </a:rPr>
                          </m:ctrlPr>
                        </m:dPr>
                        <m:e>
                          <m:r>
                            <m:rPr>
                              <m:sty m:val="p"/>
                            </m:rPr>
                            <a:rPr lang="ro-RO" sz="2400" i="0">
                              <a:latin typeface="Cambria Math" panose="02040503050406030204" pitchFamily="18" charset="0"/>
                            </a:rPr>
                            <m:t>V</m:t>
                          </m:r>
                        </m:e>
                      </m:d>
                    </m:oMath>
                  </m:oMathPara>
                </a14:m>
                <a:endParaRPr lang="ro-RO"/>
              </a:p>
            </p:txBody>
          </p:sp>
        </mc:Choice>
        <mc:Fallback xmlns="">
          <p:sp>
            <p:nvSpPr>
              <p:cNvPr id="13" name="TextBox 12">
                <a:extLst>
                  <a:ext uri="{FF2B5EF4-FFF2-40B4-BE49-F238E27FC236}">
                    <a16:creationId xmlns:a16="http://schemas.microsoft.com/office/drawing/2014/main" id="{239598BF-4EF8-4712-9C6F-FA5F051F1FC4}"/>
                  </a:ext>
                </a:extLst>
              </p:cNvPr>
              <p:cNvSpPr txBox="1">
                <a:spLocks noRot="1" noChangeAspect="1" noMove="1" noResize="1" noEditPoints="1" noAdjustHandles="1" noChangeArrowheads="1" noChangeShapeType="1" noTextEdit="1"/>
              </p:cNvSpPr>
              <p:nvPr/>
            </p:nvSpPr>
            <p:spPr>
              <a:xfrm>
                <a:off x="1086678" y="4874352"/>
                <a:ext cx="6407426" cy="461665"/>
              </a:xfrm>
              <a:prstGeom prst="rect">
                <a:avLst/>
              </a:prstGeom>
              <a:blipFill>
                <a:blip r:embed="rId5"/>
                <a:stretch>
                  <a:fillRect l="-190" b="-266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B2EF93BB-ED74-4772-A51A-DB1C37F512A5}"/>
                  </a:ext>
                </a:extLst>
              </p:cNvPr>
              <p:cNvSpPr txBox="1"/>
              <p:nvPr/>
            </p:nvSpPr>
            <p:spPr>
              <a:xfrm>
                <a:off x="1083365" y="5418074"/>
                <a:ext cx="3312215" cy="78624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smtClean="0">
                              <a:solidFill>
                                <a:srgbClr val="836967"/>
                              </a:solidFill>
                              <a:latin typeface="Cambria Math" panose="02040503050406030204" pitchFamily="18" charset="0"/>
                              <a:ea typeface="Cambria Math" panose="02040503050406030204" pitchFamily="18" charset="0"/>
                            </a:rPr>
                            <m:t>⇒</m:t>
                          </m:r>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2</m:t>
                          </m:r>
                          <m:r>
                            <a:rPr lang="ro-RO" sz="2400" i="1">
                              <a:latin typeface="Cambria Math" panose="02040503050406030204" pitchFamily="18" charset="0"/>
                            </a:rPr>
                            <m:t>𝑉</m:t>
                          </m:r>
                        </m:num>
                        <m:den>
                          <m:r>
                            <a:rPr lang="ro-RO" sz="2400" i="0">
                              <a:latin typeface="Cambria Math" panose="02040503050406030204" pitchFamily="18" charset="0"/>
                            </a:rPr>
                            <m:t>10</m:t>
                          </m:r>
                          <m:r>
                            <a:rPr lang="ro-RO" sz="2400" i="1">
                              <a:latin typeface="Cambria Math" panose="02040503050406030204" pitchFamily="18" charset="0"/>
                            </a:rPr>
                            <m:t>𝑚𝑉</m:t>
                          </m:r>
                        </m:den>
                      </m:f>
                      <m:r>
                        <a:rPr lang="ro-RO" sz="2400" i="0">
                          <a:latin typeface="Cambria Math" panose="02040503050406030204" pitchFamily="18" charset="0"/>
                        </a:rPr>
                        <m:t>=200</m:t>
                      </m:r>
                    </m:oMath>
                  </m:oMathPara>
                </a14:m>
                <a:endParaRPr lang="ro-RO"/>
              </a:p>
            </p:txBody>
          </p:sp>
        </mc:Choice>
        <mc:Fallback xmlns="">
          <p:sp>
            <p:nvSpPr>
              <p:cNvPr id="15" name="TextBox 14">
                <a:extLst>
                  <a:ext uri="{FF2B5EF4-FFF2-40B4-BE49-F238E27FC236}">
                    <a16:creationId xmlns:a16="http://schemas.microsoft.com/office/drawing/2014/main" id="{B2EF93BB-ED74-4772-A51A-DB1C37F512A5}"/>
                  </a:ext>
                </a:extLst>
              </p:cNvPr>
              <p:cNvSpPr txBox="1">
                <a:spLocks noRot="1" noChangeAspect="1" noMove="1" noResize="1" noEditPoints="1" noAdjustHandles="1" noChangeArrowheads="1" noChangeShapeType="1" noTextEdit="1"/>
              </p:cNvSpPr>
              <p:nvPr/>
            </p:nvSpPr>
            <p:spPr>
              <a:xfrm>
                <a:off x="1083365" y="5418074"/>
                <a:ext cx="3312215" cy="786241"/>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FAF5D6E4-9D13-40AA-AEE6-675439E7EB8F}"/>
                  </a:ext>
                </a:extLst>
              </p:cNvPr>
              <p:cNvSpPr txBox="1"/>
              <p:nvPr/>
            </p:nvSpPr>
            <p:spPr>
              <a:xfrm>
                <a:off x="6851374" y="771927"/>
                <a:ext cx="2651678"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𝑑𝑚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𝑐𝑚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oMath>
                  </m:oMathPara>
                </a14:m>
                <a:endParaRPr lang="ro-RO"/>
              </a:p>
            </p:txBody>
          </p:sp>
        </mc:Choice>
        <mc:Fallback xmlns="">
          <p:sp>
            <p:nvSpPr>
              <p:cNvPr id="16" name="TextBox 15">
                <a:extLst>
                  <a:ext uri="{FF2B5EF4-FFF2-40B4-BE49-F238E27FC236}">
                    <a16:creationId xmlns:a16="http://schemas.microsoft.com/office/drawing/2014/main" id="{FAF5D6E4-9D13-40AA-AEE6-675439E7EB8F}"/>
                  </a:ext>
                </a:extLst>
              </p:cNvPr>
              <p:cNvSpPr txBox="1">
                <a:spLocks noRot="1" noChangeAspect="1" noMove="1" noResize="1" noEditPoints="1" noAdjustHandles="1" noChangeArrowheads="1" noChangeShapeType="1" noTextEdit="1"/>
              </p:cNvSpPr>
              <p:nvPr/>
            </p:nvSpPr>
            <p:spPr>
              <a:xfrm>
                <a:off x="6851374" y="771927"/>
                <a:ext cx="2651678" cy="369332"/>
              </a:xfrm>
              <a:prstGeom prst="rect">
                <a:avLst/>
              </a:prstGeom>
              <a:blipFill>
                <a:blip r:embed="rId7"/>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594644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D0B5-2239-4D31-AA11-01D8F18DD0D1}"/>
              </a:ext>
            </a:extLst>
          </p:cNvPr>
          <p:cNvSpPr>
            <a:spLocks noGrp="1"/>
          </p:cNvSpPr>
          <p:nvPr>
            <p:ph type="title"/>
          </p:nvPr>
        </p:nvSpPr>
        <p:spPr/>
        <p:txBody>
          <a:bodyPr>
            <a:normAutofit/>
          </a:bodyPr>
          <a:lstStyle/>
          <a:p>
            <a:r>
              <a:rPr lang="ro-RO"/>
              <a:t>S6</a:t>
            </a:r>
            <a:br>
              <a:rPr lang="ro-RO"/>
            </a:br>
            <a:r>
              <a:rPr lang="ro-RO"/>
              <a:t>P1. Rezolvare</a:t>
            </a:r>
          </a:p>
        </p:txBody>
      </p:sp>
      <p:sp>
        <p:nvSpPr>
          <p:cNvPr id="3" name="Content Placeholder 2">
            <a:extLst>
              <a:ext uri="{FF2B5EF4-FFF2-40B4-BE49-F238E27FC236}">
                <a16:creationId xmlns:a16="http://schemas.microsoft.com/office/drawing/2014/main" id="{FEF1F48D-4579-4AF4-82B1-9EB19F312FCE}"/>
              </a:ext>
            </a:extLst>
          </p:cNvPr>
          <p:cNvSpPr>
            <a:spLocks noGrp="1"/>
          </p:cNvSpPr>
          <p:nvPr>
            <p:ph idx="1"/>
          </p:nvPr>
        </p:nvSpPr>
        <p:spPr/>
        <p:txBody>
          <a:bodyPr>
            <a:normAutofit/>
          </a:bodyPr>
          <a:lstStyle/>
          <a:p>
            <a:r>
              <a:rPr lang="ro-RO"/>
              <a:t>Pentru </a:t>
            </a:r>
            <a:r>
              <a:rPr lang="ro-RO" i="1"/>
              <a:t>A</a:t>
            </a:r>
            <a:r>
              <a:rPr lang="ro-RO" i="1" baseline="-25000"/>
              <a:t>cm</a:t>
            </a:r>
            <a:r>
              <a:rPr lang="ro-RO"/>
              <a:t> obținem</a:t>
            </a:r>
          </a:p>
          <a:p>
            <a:endParaRPr lang="ro-RO"/>
          </a:p>
          <a:p>
            <a:endParaRPr lang="ro-RO"/>
          </a:p>
          <a:p>
            <a:endParaRPr lang="ro-RO"/>
          </a:p>
          <a:p>
            <a:r>
              <a:rPr lang="pt-BR"/>
              <a:t>Factorul de rejecție a modului comun, CMRR, exprimat în dB este</a:t>
            </a:r>
            <a:endParaRPr lang="ro-RO"/>
          </a:p>
        </p:txBody>
      </p:sp>
      <p:sp>
        <p:nvSpPr>
          <p:cNvPr id="4" name="Date Placeholder 3">
            <a:extLst>
              <a:ext uri="{FF2B5EF4-FFF2-40B4-BE49-F238E27FC236}">
                <a16:creationId xmlns:a16="http://schemas.microsoft.com/office/drawing/2014/main" id="{24BA25F7-07DE-443A-8AE2-F9344395860E}"/>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7F1DE89-FEA0-4CAE-950E-65F5FCEC0DD0}"/>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B01EAB0D-D56D-4DF5-8AB3-DFF6686E5919}"/>
              </a:ext>
            </a:extLst>
          </p:cNvPr>
          <p:cNvSpPr>
            <a:spLocks noGrp="1"/>
          </p:cNvSpPr>
          <p:nvPr>
            <p:ph type="sldNum" sz="quarter" idx="12"/>
          </p:nvPr>
        </p:nvSpPr>
        <p:spPr/>
        <p:txBody>
          <a:bodyPr/>
          <a:lstStyle/>
          <a:p>
            <a:fld id="{341BC5E4-E883-4E74-BA5B-5BD9D655AE41}" type="slidenum">
              <a:rPr lang="ro-RO" smtClean="0"/>
              <a:t>37</a:t>
            </a:fld>
            <a:endParaRPr lang="ro-RO"/>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ED9F9CA-01E5-4844-9136-42D3232B6934}"/>
                  </a:ext>
                </a:extLst>
              </p:cNvPr>
              <p:cNvSpPr txBox="1"/>
              <p:nvPr/>
            </p:nvSpPr>
            <p:spPr>
              <a:xfrm>
                <a:off x="6851374" y="452324"/>
                <a:ext cx="2604051"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r>
                        <a:rPr lang="ro-RO" i="0">
                          <a:latin typeface="Cambria Math" panose="02040503050406030204" pitchFamily="18" charset="0"/>
                        </a:rPr>
                        <m:t>=10</m:t>
                      </m:r>
                      <m:r>
                        <a:rPr lang="ro-RO" i="1">
                          <a:latin typeface="Cambria Math" panose="02040503050406030204" pitchFamily="18" charset="0"/>
                        </a:rPr>
                        <m:t>𝑐𝑜𝑠</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2</m:t>
                          </m:r>
                          <m:r>
                            <m:rPr>
                              <m:sty m:val="p"/>
                            </m:rPr>
                            <a:rPr lang="ro-RO" i="0">
                              <a:latin typeface="Cambria Math" panose="02040503050406030204" pitchFamily="18" charset="0"/>
                            </a:rPr>
                            <m:t>π</m:t>
                          </m:r>
                          <m:r>
                            <a:rPr lang="ro-RO" i="0">
                              <a:latin typeface="Cambria Math" panose="02040503050406030204" pitchFamily="18" charset="0"/>
                            </a:rPr>
                            <m:t>50</m:t>
                          </m:r>
                          <m:r>
                            <m:rPr>
                              <m:sty m:val="p"/>
                            </m:rPr>
                            <a:rPr lang="ro-RO" i="0">
                              <a:latin typeface="Cambria Math" panose="02040503050406030204" pitchFamily="18" charset="0"/>
                            </a:rPr>
                            <m:t>t</m:t>
                          </m:r>
                        </m:e>
                      </m:d>
                      <m:d>
                        <m:dPr>
                          <m:begChr m:val="["/>
                          <m:endChr m:val="]"/>
                          <m:ctrlPr>
                            <a:rPr lang="ro-RO" i="1">
                              <a:solidFill>
                                <a:srgbClr val="836967"/>
                              </a:solidFill>
                              <a:latin typeface="Cambria Math" panose="02040503050406030204" pitchFamily="18" charset="0"/>
                            </a:rPr>
                          </m:ctrlPr>
                        </m:dPr>
                        <m:e>
                          <m:r>
                            <m:rPr>
                              <m:sty m:val="p"/>
                            </m:rPr>
                            <a:rPr lang="ro-RO" i="0">
                              <a:latin typeface="Cambria Math" panose="02040503050406030204" pitchFamily="18" charset="0"/>
                            </a:rPr>
                            <m:t>V</m:t>
                          </m:r>
                        </m:e>
                      </m:d>
                    </m:oMath>
                  </m:oMathPara>
                </a14:m>
                <a:endParaRPr lang="ro-RO"/>
              </a:p>
            </p:txBody>
          </p:sp>
        </mc:Choice>
        <mc:Fallback xmlns="">
          <p:sp>
            <p:nvSpPr>
              <p:cNvPr id="7" name="TextBox 6">
                <a:extLst>
                  <a:ext uri="{FF2B5EF4-FFF2-40B4-BE49-F238E27FC236}">
                    <a16:creationId xmlns:a16="http://schemas.microsoft.com/office/drawing/2014/main" id="{4ED9F9CA-01E5-4844-9136-42D3232B6934}"/>
                  </a:ext>
                </a:extLst>
              </p:cNvPr>
              <p:cNvSpPr txBox="1">
                <a:spLocks noRot="1" noChangeAspect="1" noMove="1" noResize="1" noEditPoints="1" noAdjustHandles="1" noChangeArrowheads="1" noChangeShapeType="1" noTextEdit="1"/>
              </p:cNvSpPr>
              <p:nvPr/>
            </p:nvSpPr>
            <p:spPr>
              <a:xfrm>
                <a:off x="6851374" y="452324"/>
                <a:ext cx="2604051" cy="369332"/>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924AFF4-36E0-4C16-88A8-BC4454C4A460}"/>
                  </a:ext>
                </a:extLst>
              </p:cNvPr>
              <p:cNvSpPr txBox="1"/>
              <p:nvPr/>
            </p:nvSpPr>
            <p:spPr>
              <a:xfrm>
                <a:off x="6851374" y="132721"/>
                <a:ext cx="2938668"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=10</m:t>
                      </m:r>
                      <m:r>
                        <a:rPr lang="ro-RO" i="1">
                          <a:latin typeface="Cambria Math" panose="02040503050406030204" pitchFamily="18" charset="0"/>
                        </a:rPr>
                        <m:t>𝑐𝑜𝑠</m:t>
                      </m:r>
                      <m:d>
                        <m:dPr>
                          <m:ctrlPr>
                            <a:rPr lang="ro-RO" i="1">
                              <a:solidFill>
                                <a:srgbClr val="836967"/>
                              </a:solidFill>
                              <a:latin typeface="Cambria Math" panose="02040503050406030204" pitchFamily="18" charset="0"/>
                            </a:rPr>
                          </m:ctrlPr>
                        </m:dPr>
                        <m:e>
                          <m:r>
                            <a:rPr lang="ro-RO" i="0">
                              <a:latin typeface="Cambria Math" panose="02040503050406030204" pitchFamily="18" charset="0"/>
                            </a:rPr>
                            <m:t>2</m:t>
                          </m:r>
                          <m:r>
                            <m:rPr>
                              <m:sty m:val="p"/>
                            </m:rPr>
                            <a:rPr lang="ro-RO" i="0">
                              <a:latin typeface="Cambria Math" panose="02040503050406030204" pitchFamily="18" charset="0"/>
                            </a:rPr>
                            <m:t>π</m:t>
                          </m:r>
                          <m:sSup>
                            <m:sSupPr>
                              <m:ctrlPr>
                                <a:rPr lang="ro-RO" i="1">
                                  <a:solidFill>
                                    <a:srgbClr val="836967"/>
                                  </a:solidFill>
                                  <a:latin typeface="Cambria Math" panose="02040503050406030204" pitchFamily="18" charset="0"/>
                                </a:rPr>
                              </m:ctrlPr>
                            </m:sSupPr>
                            <m:e>
                              <m:r>
                                <a:rPr lang="ro-RO" i="0">
                                  <a:latin typeface="Cambria Math" panose="02040503050406030204" pitchFamily="18" charset="0"/>
                                </a:rPr>
                                <m:t>10</m:t>
                              </m:r>
                            </m:e>
                            <m:sup>
                              <m:r>
                                <a:rPr lang="ro-RO" i="0">
                                  <a:latin typeface="Cambria Math" panose="02040503050406030204" pitchFamily="18" charset="0"/>
                                </a:rPr>
                                <m:t>3</m:t>
                              </m:r>
                            </m:sup>
                          </m:sSup>
                          <m:r>
                            <m:rPr>
                              <m:sty m:val="p"/>
                            </m:rPr>
                            <a:rPr lang="ro-RO" i="0">
                              <a:latin typeface="Cambria Math" panose="02040503050406030204" pitchFamily="18" charset="0"/>
                            </a:rPr>
                            <m:t>t</m:t>
                          </m:r>
                        </m:e>
                      </m:d>
                      <m:d>
                        <m:dPr>
                          <m:begChr m:val="["/>
                          <m:endChr m:val="]"/>
                          <m:ctrlPr>
                            <a:rPr lang="ro-RO" i="1">
                              <a:solidFill>
                                <a:srgbClr val="836967"/>
                              </a:solidFill>
                              <a:latin typeface="Cambria Math" panose="02040503050406030204" pitchFamily="18" charset="0"/>
                            </a:rPr>
                          </m:ctrlPr>
                        </m:dPr>
                        <m:e>
                          <m:r>
                            <m:rPr>
                              <m:sty m:val="p"/>
                            </m:rPr>
                            <a:rPr lang="ro-RO" i="0">
                              <a:latin typeface="Cambria Math" panose="02040503050406030204" pitchFamily="18" charset="0"/>
                            </a:rPr>
                            <m:t>mV</m:t>
                          </m:r>
                        </m:e>
                      </m:d>
                    </m:oMath>
                  </m:oMathPara>
                </a14:m>
                <a:endParaRPr lang="ro-RO"/>
              </a:p>
            </p:txBody>
          </p:sp>
        </mc:Choice>
        <mc:Fallback xmlns="">
          <p:sp>
            <p:nvSpPr>
              <p:cNvPr id="8" name="TextBox 7">
                <a:extLst>
                  <a:ext uri="{FF2B5EF4-FFF2-40B4-BE49-F238E27FC236}">
                    <a16:creationId xmlns:a16="http://schemas.microsoft.com/office/drawing/2014/main" id="{C924AFF4-36E0-4C16-88A8-BC4454C4A460}"/>
                  </a:ext>
                </a:extLst>
              </p:cNvPr>
              <p:cNvSpPr txBox="1">
                <a:spLocks noRot="1" noChangeAspect="1" noMove="1" noResize="1" noEditPoints="1" noAdjustHandles="1" noChangeArrowheads="1" noChangeShapeType="1" noTextEdit="1"/>
              </p:cNvSpPr>
              <p:nvPr/>
            </p:nvSpPr>
            <p:spPr>
              <a:xfrm>
                <a:off x="6851374" y="132721"/>
                <a:ext cx="2938668" cy="36933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E130666-E5FA-4B37-9411-628C7D2C7C5C}"/>
                  </a:ext>
                </a:extLst>
              </p:cNvPr>
              <p:cNvSpPr txBox="1"/>
              <p:nvPr/>
            </p:nvSpPr>
            <p:spPr>
              <a:xfrm>
                <a:off x="6851374" y="1182146"/>
                <a:ext cx="469090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𝑣</m:t>
                          </m:r>
                        </m:e>
                        <m:sub>
                          <m:r>
                            <a:rPr lang="ro-RO" b="0" i="1" smtClean="0">
                              <a:latin typeface="Cambria Math" panose="02040503050406030204" pitchFamily="18" charset="0"/>
                            </a:rPr>
                            <m:t>𝑂</m:t>
                          </m:r>
                        </m:sub>
                      </m:sSub>
                      <m:r>
                        <a:rPr lang="ro-RO" b="0" i="1" smtClean="0">
                          <a:latin typeface="Cambria Math" panose="02040503050406030204" pitchFamily="18" charset="0"/>
                        </a:rPr>
                        <m:t>=100</m:t>
                      </m:r>
                      <m:r>
                        <a:rPr lang="ro-RO" b="0" i="1" smtClean="0">
                          <a:latin typeface="Cambria Math" panose="02040503050406030204" pitchFamily="18" charset="0"/>
                        </a:rPr>
                        <m:t>𝑐𝑜𝑠</m:t>
                      </m:r>
                      <m:d>
                        <m:dPr>
                          <m:ctrlPr>
                            <a:rPr lang="ro-RO" b="0" i="1" smtClean="0">
                              <a:latin typeface="Cambria Math" panose="02040503050406030204" pitchFamily="18" charset="0"/>
                            </a:rPr>
                          </m:ctrlPr>
                        </m:dPr>
                        <m:e>
                          <m:r>
                            <a:rPr lang="ro-RO" b="0" i="1" smtClean="0">
                              <a:latin typeface="Cambria Math" panose="02040503050406030204" pitchFamily="18" charset="0"/>
                            </a:rPr>
                            <m:t>2</m:t>
                          </m:r>
                          <m:r>
                            <a:rPr lang="ro-RO" b="0" i="1" smtClean="0">
                              <a:latin typeface="Cambria Math" panose="02040503050406030204" pitchFamily="18" charset="0"/>
                              <a:ea typeface="Cambria Math" panose="02040503050406030204" pitchFamily="18" charset="0"/>
                            </a:rPr>
                            <m:t>𝜋</m:t>
                          </m:r>
                          <m:r>
                            <a:rPr lang="ro-RO" b="0" i="1" smtClean="0">
                              <a:latin typeface="Cambria Math" panose="02040503050406030204" pitchFamily="18" charset="0"/>
                              <a:ea typeface="Cambria Math" panose="02040503050406030204" pitchFamily="18" charset="0"/>
                            </a:rPr>
                            <m:t>50</m:t>
                          </m:r>
                          <m:r>
                            <a:rPr lang="ro-RO" b="0" i="1" smtClean="0">
                              <a:latin typeface="Cambria Math" panose="02040503050406030204" pitchFamily="18" charset="0"/>
                              <a:ea typeface="Cambria Math" panose="02040503050406030204" pitchFamily="18" charset="0"/>
                            </a:rPr>
                            <m:t>𝑡</m:t>
                          </m:r>
                        </m:e>
                      </m:d>
                      <m:d>
                        <m:dPr>
                          <m:begChr m:val="["/>
                          <m:endChr m:val="]"/>
                          <m:ctrlPr>
                            <a:rPr lang="ro-RO" b="0" i="1" smtClean="0">
                              <a:latin typeface="Cambria Math" panose="02040503050406030204" pitchFamily="18" charset="0"/>
                            </a:rPr>
                          </m:ctrlPr>
                        </m:dPr>
                        <m:e>
                          <m:r>
                            <a:rPr lang="ro-RO" b="0" i="1" smtClean="0">
                              <a:latin typeface="Cambria Math" panose="02040503050406030204" pitchFamily="18" charset="0"/>
                            </a:rPr>
                            <m:t>𝑚𝑉</m:t>
                          </m:r>
                        </m:e>
                      </m:d>
                      <m:r>
                        <a:rPr lang="ro-RO" b="0" i="1" smtClean="0">
                          <a:latin typeface="Cambria Math" panose="02040503050406030204" pitchFamily="18" charset="0"/>
                        </a:rPr>
                        <m:t>+2</m:t>
                      </m:r>
                      <m:r>
                        <a:rPr lang="ro-RO" b="0" i="1" smtClean="0">
                          <a:latin typeface="Cambria Math" panose="02040503050406030204" pitchFamily="18" charset="0"/>
                        </a:rPr>
                        <m:t>𝑐𝑜𝑠</m:t>
                      </m:r>
                      <m:d>
                        <m:dPr>
                          <m:ctrlPr>
                            <a:rPr lang="ro-RO" b="0" i="1" smtClean="0">
                              <a:latin typeface="Cambria Math" panose="02040503050406030204" pitchFamily="18" charset="0"/>
                            </a:rPr>
                          </m:ctrlPr>
                        </m:dPr>
                        <m:e>
                          <m:r>
                            <a:rPr lang="ro-RO" b="0" i="1" smtClean="0">
                              <a:latin typeface="Cambria Math" panose="02040503050406030204" pitchFamily="18" charset="0"/>
                            </a:rPr>
                            <m:t>2</m:t>
                          </m:r>
                          <m:r>
                            <a:rPr lang="ro-RO" b="0" i="1" smtClean="0">
                              <a:latin typeface="Cambria Math" panose="02040503050406030204" pitchFamily="18" charset="0"/>
                              <a:ea typeface="Cambria Math" panose="02040503050406030204" pitchFamily="18" charset="0"/>
                            </a:rPr>
                            <m:t>𝜋</m:t>
                          </m:r>
                          <m:sSup>
                            <m:sSupPr>
                              <m:ctrlPr>
                                <a:rPr lang="ro-RO" b="0" i="1" smtClean="0">
                                  <a:latin typeface="Cambria Math" panose="02040503050406030204" pitchFamily="18" charset="0"/>
                                  <a:ea typeface="Cambria Math" panose="02040503050406030204" pitchFamily="18" charset="0"/>
                                </a:rPr>
                              </m:ctrlPr>
                            </m:sSupPr>
                            <m:e>
                              <m:r>
                                <a:rPr lang="ro-RO" b="0" i="1" smtClean="0">
                                  <a:latin typeface="Cambria Math" panose="02040503050406030204" pitchFamily="18" charset="0"/>
                                  <a:ea typeface="Cambria Math" panose="02040503050406030204" pitchFamily="18" charset="0"/>
                                </a:rPr>
                                <m:t>10</m:t>
                              </m:r>
                            </m:e>
                            <m:sup>
                              <m:r>
                                <a:rPr lang="ro-RO" b="0" i="1" smtClean="0">
                                  <a:latin typeface="Cambria Math" panose="02040503050406030204" pitchFamily="18" charset="0"/>
                                  <a:ea typeface="Cambria Math" panose="02040503050406030204" pitchFamily="18" charset="0"/>
                                </a:rPr>
                                <m:t>3</m:t>
                              </m:r>
                            </m:sup>
                          </m:sSup>
                          <m:r>
                            <a:rPr lang="ro-RO" b="0" i="1" smtClean="0">
                              <a:latin typeface="Cambria Math" panose="02040503050406030204" pitchFamily="18" charset="0"/>
                              <a:ea typeface="Cambria Math" panose="02040503050406030204" pitchFamily="18" charset="0"/>
                            </a:rPr>
                            <m:t>𝑡</m:t>
                          </m:r>
                        </m:e>
                      </m:d>
                      <m:d>
                        <m:dPr>
                          <m:begChr m:val="["/>
                          <m:endChr m:val="]"/>
                          <m:ctrlPr>
                            <a:rPr lang="ro-RO" b="0" i="1" smtClean="0">
                              <a:latin typeface="Cambria Math" panose="02040503050406030204" pitchFamily="18" charset="0"/>
                            </a:rPr>
                          </m:ctrlPr>
                        </m:dPr>
                        <m:e>
                          <m:r>
                            <a:rPr lang="ro-RO" b="0" i="1" smtClean="0">
                              <a:latin typeface="Cambria Math" panose="02040503050406030204" pitchFamily="18" charset="0"/>
                            </a:rPr>
                            <m:t>𝑉</m:t>
                          </m:r>
                        </m:e>
                      </m:d>
                    </m:oMath>
                  </m:oMathPara>
                </a14:m>
                <a:endParaRPr lang="ro-RO"/>
              </a:p>
            </p:txBody>
          </p:sp>
        </mc:Choice>
        <mc:Fallback xmlns="">
          <p:sp>
            <p:nvSpPr>
              <p:cNvPr id="9" name="TextBox 8">
                <a:extLst>
                  <a:ext uri="{FF2B5EF4-FFF2-40B4-BE49-F238E27FC236}">
                    <a16:creationId xmlns:a16="http://schemas.microsoft.com/office/drawing/2014/main" id="{EE130666-E5FA-4B37-9411-628C7D2C7C5C}"/>
                  </a:ext>
                </a:extLst>
              </p:cNvPr>
              <p:cNvSpPr txBox="1">
                <a:spLocks noRot="1" noChangeAspect="1" noMove="1" noResize="1" noEditPoints="1" noAdjustHandles="1" noChangeArrowheads="1" noChangeShapeType="1" noTextEdit="1"/>
              </p:cNvSpPr>
              <p:nvPr/>
            </p:nvSpPr>
            <p:spPr>
              <a:xfrm>
                <a:off x="6851374" y="1182146"/>
                <a:ext cx="4690900" cy="276999"/>
              </a:xfrm>
              <a:prstGeom prst="rect">
                <a:avLst/>
              </a:prstGeom>
              <a:blipFill>
                <a:blip r:embed="rId4"/>
                <a:stretch>
                  <a:fillRect t="-4444" b="-1555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D6513D5-205C-4DC6-BA1C-A7D915C658F2}"/>
                  </a:ext>
                </a:extLst>
              </p:cNvPr>
              <p:cNvSpPr txBox="1"/>
              <p:nvPr/>
            </p:nvSpPr>
            <p:spPr>
              <a:xfrm>
                <a:off x="6851374" y="771927"/>
                <a:ext cx="2651678"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𝑑𝑚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𝑐𝑚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oMath>
                  </m:oMathPara>
                </a14:m>
                <a:endParaRPr lang="ro-RO"/>
              </a:p>
            </p:txBody>
          </p:sp>
        </mc:Choice>
        <mc:Fallback xmlns="">
          <p:sp>
            <p:nvSpPr>
              <p:cNvPr id="10" name="TextBox 9">
                <a:extLst>
                  <a:ext uri="{FF2B5EF4-FFF2-40B4-BE49-F238E27FC236}">
                    <a16:creationId xmlns:a16="http://schemas.microsoft.com/office/drawing/2014/main" id="{4D6513D5-205C-4DC6-BA1C-A7D915C658F2}"/>
                  </a:ext>
                </a:extLst>
              </p:cNvPr>
              <p:cNvSpPr txBox="1">
                <a:spLocks noRot="1" noChangeAspect="1" noMove="1" noResize="1" noEditPoints="1" noAdjustHandles="1" noChangeArrowheads="1" noChangeShapeType="1" noTextEdit="1"/>
              </p:cNvSpPr>
              <p:nvPr/>
            </p:nvSpPr>
            <p:spPr>
              <a:xfrm>
                <a:off x="6851374" y="771927"/>
                <a:ext cx="2651678" cy="369332"/>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2BFF505-F991-414C-B164-C68141184EC9}"/>
                  </a:ext>
                </a:extLst>
              </p:cNvPr>
              <p:cNvSpPr txBox="1"/>
              <p:nvPr/>
            </p:nvSpPr>
            <p:spPr>
              <a:xfrm>
                <a:off x="1066386" y="2370781"/>
                <a:ext cx="6406597"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r>
                        <a:rPr lang="ro-RO" sz="2400" i="0">
                          <a:latin typeface="Cambria Math" panose="02040503050406030204" pitchFamily="18" charset="0"/>
                        </a:rPr>
                        <m:t>×10</m:t>
                      </m:r>
                      <m:r>
                        <a:rPr lang="ro-RO" sz="2400" i="1">
                          <a:latin typeface="Cambria Math" panose="02040503050406030204" pitchFamily="18" charset="0"/>
                        </a:rPr>
                        <m:t>𝑐𝑜𝑠</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m:rPr>
                              <m:sty m:val="p"/>
                            </m:rPr>
                            <a:rPr lang="ro-RO" sz="2400" i="0">
                              <a:latin typeface="Cambria Math" panose="02040503050406030204" pitchFamily="18" charset="0"/>
                            </a:rPr>
                            <m:t>π</m:t>
                          </m:r>
                          <m:r>
                            <a:rPr lang="ro-RO" sz="2400" i="0">
                              <a:latin typeface="Cambria Math" panose="02040503050406030204" pitchFamily="18" charset="0"/>
                            </a:rPr>
                            <m:t>50</m:t>
                          </m:r>
                          <m:r>
                            <m:rPr>
                              <m:sty m:val="p"/>
                            </m:rPr>
                            <a:rPr lang="ro-RO" sz="2400" i="0">
                              <a:latin typeface="Cambria Math" panose="02040503050406030204" pitchFamily="18" charset="0"/>
                            </a:rPr>
                            <m:t>t</m:t>
                          </m:r>
                        </m:e>
                      </m:d>
                      <m:d>
                        <m:dPr>
                          <m:begChr m:val="["/>
                          <m:endChr m:val="]"/>
                          <m:ctrlPr>
                            <a:rPr lang="ro-RO" sz="2400" i="1">
                              <a:solidFill>
                                <a:srgbClr val="836967"/>
                              </a:solidFill>
                              <a:latin typeface="Cambria Math" panose="02040503050406030204" pitchFamily="18" charset="0"/>
                            </a:rPr>
                          </m:ctrlPr>
                        </m:dPr>
                        <m:e>
                          <m:r>
                            <m:rPr>
                              <m:sty m:val="p"/>
                            </m:rPr>
                            <a:rPr lang="ro-RO" sz="2400" i="0">
                              <a:latin typeface="Cambria Math" panose="02040503050406030204" pitchFamily="18" charset="0"/>
                            </a:rPr>
                            <m:t>V</m:t>
                          </m:r>
                        </m:e>
                      </m:d>
                      <m:r>
                        <a:rPr lang="ro-RO" sz="2400" i="0">
                          <a:latin typeface="Cambria Math" panose="02040503050406030204" pitchFamily="18" charset="0"/>
                        </a:rPr>
                        <m:t>=100</m:t>
                      </m:r>
                      <m:r>
                        <a:rPr lang="ro-RO" sz="2400" i="1">
                          <a:latin typeface="Cambria Math" panose="02040503050406030204" pitchFamily="18" charset="0"/>
                        </a:rPr>
                        <m:t>𝑐𝑜𝑠</m:t>
                      </m:r>
                      <m:d>
                        <m:dPr>
                          <m:ctrlPr>
                            <a:rPr lang="ro-RO" sz="2400" i="1">
                              <a:latin typeface="Cambria Math" panose="02040503050406030204" pitchFamily="18" charset="0"/>
                            </a:rPr>
                          </m:ctrlPr>
                        </m:dPr>
                        <m:e>
                          <m:r>
                            <a:rPr lang="ro-RO" sz="2400" i="0">
                              <a:latin typeface="Cambria Math" panose="02040503050406030204" pitchFamily="18" charset="0"/>
                            </a:rPr>
                            <m:t>2</m:t>
                          </m:r>
                          <m:r>
                            <m:rPr>
                              <m:sty m:val="p"/>
                            </m:rPr>
                            <a:rPr lang="ro-RO" sz="2400" i="0">
                              <a:latin typeface="Cambria Math" panose="02040503050406030204" pitchFamily="18" charset="0"/>
                            </a:rPr>
                            <m:t>π</m:t>
                          </m:r>
                          <m:r>
                            <a:rPr lang="ro-RO" sz="2400" i="0">
                              <a:latin typeface="Cambria Math" panose="02040503050406030204" pitchFamily="18" charset="0"/>
                            </a:rPr>
                            <m:t>50</m:t>
                          </m:r>
                          <m:r>
                            <m:rPr>
                              <m:sty m:val="p"/>
                            </m:rPr>
                            <a:rPr lang="ro-RO" sz="2400" i="0">
                              <a:latin typeface="Cambria Math" panose="02040503050406030204" pitchFamily="18" charset="0"/>
                            </a:rPr>
                            <m:t>t</m:t>
                          </m:r>
                        </m:e>
                      </m:d>
                      <m:d>
                        <m:dPr>
                          <m:begChr m:val="["/>
                          <m:endChr m:val="]"/>
                          <m:ctrlPr>
                            <a:rPr lang="ro-RO" sz="2400" i="1">
                              <a:latin typeface="Cambria Math" panose="02040503050406030204" pitchFamily="18" charset="0"/>
                            </a:rPr>
                          </m:ctrlPr>
                        </m:dPr>
                        <m:e>
                          <m:r>
                            <m:rPr>
                              <m:sty m:val="p"/>
                            </m:rPr>
                            <a:rPr lang="ro-RO" sz="2400" i="0">
                              <a:latin typeface="Cambria Math" panose="02040503050406030204" pitchFamily="18" charset="0"/>
                            </a:rPr>
                            <m:t>mV</m:t>
                          </m:r>
                        </m:e>
                      </m:d>
                    </m:oMath>
                  </m:oMathPara>
                </a14:m>
                <a:endParaRPr lang="ro-RO"/>
              </a:p>
            </p:txBody>
          </p:sp>
        </mc:Choice>
        <mc:Fallback xmlns="">
          <p:sp>
            <p:nvSpPr>
              <p:cNvPr id="12" name="TextBox 11">
                <a:extLst>
                  <a:ext uri="{FF2B5EF4-FFF2-40B4-BE49-F238E27FC236}">
                    <a16:creationId xmlns:a16="http://schemas.microsoft.com/office/drawing/2014/main" id="{62BFF505-F991-414C-B164-C68141184EC9}"/>
                  </a:ext>
                </a:extLst>
              </p:cNvPr>
              <p:cNvSpPr txBox="1">
                <a:spLocks noRot="1" noChangeAspect="1" noMove="1" noResize="1" noEditPoints="1" noAdjustHandles="1" noChangeArrowheads="1" noChangeShapeType="1" noTextEdit="1"/>
              </p:cNvSpPr>
              <p:nvPr/>
            </p:nvSpPr>
            <p:spPr>
              <a:xfrm>
                <a:off x="1066386" y="2370781"/>
                <a:ext cx="6406597" cy="461665"/>
              </a:xfrm>
              <a:prstGeom prst="rect">
                <a:avLst/>
              </a:prstGeom>
              <a:blipFill>
                <a:blip r:embed="rId6"/>
                <a:stretch>
                  <a:fillRect l="-285"/>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1AB3D60-FBBC-40D6-8426-2FB19B5CE093}"/>
                  </a:ext>
                </a:extLst>
              </p:cNvPr>
              <p:cNvSpPr txBox="1"/>
              <p:nvPr/>
            </p:nvSpPr>
            <p:spPr>
              <a:xfrm>
                <a:off x="1066386" y="2892890"/>
                <a:ext cx="3431485" cy="78624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smtClean="0">
                              <a:solidFill>
                                <a:srgbClr val="836967"/>
                              </a:solidFill>
                              <a:latin typeface="Cambria Math" panose="02040503050406030204" pitchFamily="18" charset="0"/>
                              <a:ea typeface="Cambria Math" panose="02040503050406030204" pitchFamily="18" charset="0"/>
                            </a:rPr>
                            <m:t>⇒</m:t>
                          </m:r>
                          <m:r>
                            <a:rPr lang="ro-RO" sz="2400" i="1">
                              <a:latin typeface="Cambria Math" panose="02040503050406030204" pitchFamily="18" charset="0"/>
                            </a:rPr>
                            <m:t>𝐴</m:t>
                          </m:r>
                        </m:e>
                        <m:sub>
                          <m:r>
                            <a:rPr lang="ro-RO" sz="2400" i="1">
                              <a:latin typeface="Cambria Math" panose="02040503050406030204" pitchFamily="18" charset="0"/>
                            </a:rPr>
                            <m:t>𝑐𝑚</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100</m:t>
                          </m:r>
                          <m:r>
                            <a:rPr lang="ro-RO" sz="2400" i="1">
                              <a:latin typeface="Cambria Math" panose="02040503050406030204" pitchFamily="18" charset="0"/>
                            </a:rPr>
                            <m:t>𝑚𝑉</m:t>
                          </m:r>
                        </m:num>
                        <m:den>
                          <m:r>
                            <a:rPr lang="ro-RO" sz="2400" i="0">
                              <a:latin typeface="Cambria Math" panose="02040503050406030204" pitchFamily="18" charset="0"/>
                            </a:rPr>
                            <m:t>10</m:t>
                          </m:r>
                          <m:r>
                            <a:rPr lang="ro-RO" sz="2400" i="1">
                              <a:latin typeface="Cambria Math" panose="02040503050406030204" pitchFamily="18" charset="0"/>
                            </a:rPr>
                            <m:t>𝑉</m:t>
                          </m:r>
                        </m:den>
                      </m:f>
                      <m:r>
                        <a:rPr lang="ro-RO" sz="2400" i="0">
                          <a:latin typeface="Cambria Math" panose="02040503050406030204" pitchFamily="18" charset="0"/>
                        </a:rPr>
                        <m:t>=0.01</m:t>
                      </m:r>
                    </m:oMath>
                  </m:oMathPara>
                </a14:m>
                <a:endParaRPr lang="ro-RO"/>
              </a:p>
            </p:txBody>
          </p:sp>
        </mc:Choice>
        <mc:Fallback xmlns="">
          <p:sp>
            <p:nvSpPr>
              <p:cNvPr id="14" name="TextBox 13">
                <a:extLst>
                  <a:ext uri="{FF2B5EF4-FFF2-40B4-BE49-F238E27FC236}">
                    <a16:creationId xmlns:a16="http://schemas.microsoft.com/office/drawing/2014/main" id="{81AB3D60-FBBC-40D6-8426-2FB19B5CE093}"/>
                  </a:ext>
                </a:extLst>
              </p:cNvPr>
              <p:cNvSpPr txBox="1">
                <a:spLocks noRot="1" noChangeAspect="1" noMove="1" noResize="1" noEditPoints="1" noAdjustHandles="1" noChangeArrowheads="1" noChangeShapeType="1" noTextEdit="1"/>
              </p:cNvSpPr>
              <p:nvPr/>
            </p:nvSpPr>
            <p:spPr>
              <a:xfrm>
                <a:off x="1066386" y="2892890"/>
                <a:ext cx="3431485" cy="786241"/>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CB9F6A3E-6E3C-43CC-806F-86BF0F8BFC71}"/>
                  </a:ext>
                </a:extLst>
              </p:cNvPr>
              <p:cNvSpPr txBox="1"/>
              <p:nvPr/>
            </p:nvSpPr>
            <p:spPr>
              <a:xfrm>
                <a:off x="1066386" y="4470999"/>
                <a:ext cx="6741214" cy="91409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𝐶𝑀𝑅𝑅</m:t>
                          </m:r>
                        </m:e>
                        <m:sub>
                          <m:r>
                            <a:rPr lang="ro-RO" sz="2400" i="1">
                              <a:latin typeface="Cambria Math" panose="02040503050406030204" pitchFamily="18" charset="0"/>
                            </a:rPr>
                            <m:t>𝑑𝐵</m:t>
                          </m:r>
                        </m:sub>
                      </m:sSub>
                      <m:r>
                        <a:rPr lang="ro-RO" sz="2400" i="0">
                          <a:latin typeface="Cambria Math" panose="02040503050406030204" pitchFamily="18" charset="0"/>
                        </a:rPr>
                        <m:t>=20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𝑙𝑜𝑔</m:t>
                          </m:r>
                        </m:e>
                        <m:sub>
                          <m:r>
                            <a:rPr lang="ro-RO" sz="2400" i="0">
                              <a:latin typeface="Cambria Math" panose="02040503050406030204" pitchFamily="18" charset="0"/>
                            </a:rPr>
                            <m:t>10</m:t>
                          </m:r>
                        </m:sub>
                      </m:sSub>
                      <m:d>
                        <m:dPr>
                          <m:begChr m:val="|"/>
                          <m:endChr m:val="|"/>
                          <m:ctrlPr>
                            <a:rPr lang="ro-RO" sz="2400" i="1">
                              <a:solidFill>
                                <a:srgbClr val="836967"/>
                              </a:solidFill>
                              <a:latin typeface="Cambria Math" panose="02040503050406030204" pitchFamily="18" charset="0"/>
                            </a:rPr>
                          </m:ctrlPr>
                        </m:dPr>
                        <m:e>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den>
                          </m:f>
                        </m:e>
                      </m:d>
                      <m:r>
                        <a:rPr lang="ro-RO" sz="2400" i="0">
                          <a:latin typeface="Cambria Math" panose="02040503050406030204" pitchFamily="18" charset="0"/>
                        </a:rPr>
                        <m:t>=20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𝑙𝑜𝑔</m:t>
                          </m:r>
                        </m:e>
                        <m:sub>
                          <m:r>
                            <a:rPr lang="ro-RO" sz="2400" i="0">
                              <a:latin typeface="Cambria Math" panose="02040503050406030204" pitchFamily="18" charset="0"/>
                            </a:rPr>
                            <m:t>10</m:t>
                          </m:r>
                        </m:sub>
                      </m:sSub>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200</m:t>
                          </m:r>
                        </m:num>
                        <m:den>
                          <m:r>
                            <a:rPr lang="ro-RO" sz="2400" i="0">
                              <a:latin typeface="Cambria Math" panose="02040503050406030204" pitchFamily="18" charset="0"/>
                            </a:rPr>
                            <m:t>0.01</m:t>
                          </m:r>
                        </m:den>
                      </m:f>
                      <m:r>
                        <a:rPr lang="ro-RO" sz="2400" i="0">
                          <a:latin typeface="Cambria Math" panose="02040503050406030204" pitchFamily="18" charset="0"/>
                        </a:rPr>
                        <m:t>=86</m:t>
                      </m:r>
                      <m:r>
                        <a:rPr lang="ro-RO" sz="2400" i="1">
                          <a:latin typeface="Cambria Math" panose="02040503050406030204" pitchFamily="18" charset="0"/>
                        </a:rPr>
                        <m:t>𝑑𝐵</m:t>
                      </m:r>
                    </m:oMath>
                  </m:oMathPara>
                </a14:m>
                <a:endParaRPr lang="ro-RO"/>
              </a:p>
            </p:txBody>
          </p:sp>
        </mc:Choice>
        <mc:Fallback>
          <p:sp>
            <p:nvSpPr>
              <p:cNvPr id="16" name="TextBox 15">
                <a:extLst>
                  <a:ext uri="{FF2B5EF4-FFF2-40B4-BE49-F238E27FC236}">
                    <a16:creationId xmlns:a16="http://schemas.microsoft.com/office/drawing/2014/main" id="{CB9F6A3E-6E3C-43CC-806F-86BF0F8BFC71}"/>
                  </a:ext>
                </a:extLst>
              </p:cNvPr>
              <p:cNvSpPr txBox="1">
                <a:spLocks noRot="1" noChangeAspect="1" noMove="1" noResize="1" noEditPoints="1" noAdjustHandles="1" noChangeArrowheads="1" noChangeShapeType="1" noTextEdit="1"/>
              </p:cNvSpPr>
              <p:nvPr/>
            </p:nvSpPr>
            <p:spPr>
              <a:xfrm>
                <a:off x="1066386" y="4470999"/>
                <a:ext cx="6741214" cy="914096"/>
              </a:xfrm>
              <a:prstGeom prst="rect">
                <a:avLst/>
              </a:prstGeom>
              <a:blipFill>
                <a:blip r:embed="rId8"/>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5821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839FF-7E0B-4E1C-A2C3-A2BB13A633B9}"/>
              </a:ext>
            </a:extLst>
          </p:cNvPr>
          <p:cNvSpPr>
            <a:spLocks noGrp="1"/>
          </p:cNvSpPr>
          <p:nvPr>
            <p:ph type="title"/>
          </p:nvPr>
        </p:nvSpPr>
        <p:spPr/>
        <p:txBody>
          <a:bodyPr/>
          <a:lstStyle/>
          <a:p>
            <a:r>
              <a:rPr lang="ro-RO"/>
              <a:t>S6. P2</a:t>
            </a:r>
          </a:p>
        </p:txBody>
      </p:sp>
      <p:sp>
        <p:nvSpPr>
          <p:cNvPr id="3" name="Content Placeholder 2">
            <a:extLst>
              <a:ext uri="{FF2B5EF4-FFF2-40B4-BE49-F238E27FC236}">
                <a16:creationId xmlns:a16="http://schemas.microsoft.com/office/drawing/2014/main" id="{E4C4F9BA-7C3F-4497-9899-61B57CC1DE9B}"/>
              </a:ext>
            </a:extLst>
          </p:cNvPr>
          <p:cNvSpPr>
            <a:spLocks noGrp="1"/>
          </p:cNvSpPr>
          <p:nvPr>
            <p:ph idx="1"/>
          </p:nvPr>
        </p:nvSpPr>
        <p:spPr/>
        <p:txBody>
          <a:bodyPr>
            <a:normAutofit/>
          </a:bodyPr>
          <a:lstStyle/>
          <a:p>
            <a:r>
              <a:rPr lang="en-US">
                <a:effectLst/>
                <a:ea typeface="Calibri" panose="020F0502020204030204" pitchFamily="34" charset="0"/>
              </a:rPr>
              <a:t>Dacă se consideră că valorile reale de rezistență din fig</a:t>
            </a:r>
            <a:r>
              <a:rPr lang="ro-RO">
                <a:effectLst/>
                <a:ea typeface="Calibri" panose="020F0502020204030204" pitchFamily="34" charset="0"/>
              </a:rPr>
              <a:t>ură</a:t>
            </a:r>
            <a:r>
              <a:rPr lang="en-US">
                <a:effectLst/>
                <a:ea typeface="Calibri" panose="020F0502020204030204" pitchFamily="34" charset="0"/>
              </a:rPr>
              <a:t> sunt </a:t>
            </a:r>
            <a:r>
              <a:rPr lang="en-US" i="1">
                <a:effectLst/>
                <a:ea typeface="Calibri" panose="020F0502020204030204" pitchFamily="34" charset="0"/>
              </a:rPr>
              <a:t>R</a:t>
            </a:r>
            <a:r>
              <a:rPr lang="en-US" baseline="-25000">
                <a:effectLst/>
                <a:ea typeface="Calibri" panose="020F0502020204030204" pitchFamily="34" charset="0"/>
              </a:rPr>
              <a:t>1</a:t>
            </a:r>
            <a:r>
              <a:rPr lang="en-US">
                <a:effectLst/>
                <a:ea typeface="Calibri" panose="020F0502020204030204" pitchFamily="34" charset="0"/>
              </a:rPr>
              <a:t>=1,01k</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
            </a:r>
            <a:r>
              <a:rPr lang="en-US" i="1">
                <a:effectLst/>
                <a:ea typeface="Calibri" panose="020F0502020204030204" pitchFamily="34" charset="0"/>
              </a:rPr>
              <a:t>R</a:t>
            </a:r>
            <a:r>
              <a:rPr lang="en-US" baseline="-25000">
                <a:effectLst/>
                <a:ea typeface="Calibri" panose="020F0502020204030204" pitchFamily="34" charset="0"/>
              </a:rPr>
              <a:t>2</a:t>
            </a:r>
            <a:r>
              <a:rPr lang="en-US">
                <a:effectLst/>
                <a:ea typeface="Calibri" panose="020F0502020204030204" pitchFamily="34" charset="0"/>
              </a:rPr>
              <a:t>=99,7k</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a:t>
            </a:r>
            <a:r>
              <a:rPr lang="en-US" i="1">
                <a:effectLst/>
                <a:ea typeface="Calibri" panose="020F0502020204030204" pitchFamily="34" charset="0"/>
              </a:rPr>
              <a:t>R</a:t>
            </a:r>
            <a:r>
              <a:rPr lang="en-US" baseline="-25000">
                <a:effectLst/>
                <a:ea typeface="Calibri" panose="020F0502020204030204" pitchFamily="34" charset="0"/>
              </a:rPr>
              <a:t>3</a:t>
            </a:r>
            <a:r>
              <a:rPr lang="en-US">
                <a:effectLst/>
                <a:ea typeface="Calibri" panose="020F0502020204030204" pitchFamily="34" charset="0"/>
              </a:rPr>
              <a:t>=0,995k</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și </a:t>
            </a:r>
            <a:r>
              <a:rPr lang="en-US" i="1">
                <a:effectLst/>
                <a:ea typeface="Calibri" panose="020F0502020204030204" pitchFamily="34" charset="0"/>
              </a:rPr>
              <a:t>R</a:t>
            </a:r>
            <a:r>
              <a:rPr lang="en-US" baseline="-25000">
                <a:effectLst/>
                <a:ea typeface="Calibri" panose="020F0502020204030204" pitchFamily="34" charset="0"/>
              </a:rPr>
              <a:t>4</a:t>
            </a:r>
            <a:r>
              <a:rPr lang="en-US">
                <a:effectLst/>
                <a:ea typeface="Calibri" panose="020F0502020204030204" pitchFamily="34" charset="0"/>
              </a:rPr>
              <a:t>=102k</a:t>
            </a:r>
            <a:r>
              <a:rPr lang="en-US">
                <a:effectLst/>
                <a:ea typeface="Calibri" panose="020F0502020204030204" pitchFamily="34" charset="0"/>
                <a:cs typeface="Times New Roman" panose="02020603050405020304" pitchFamily="18" charset="0"/>
                <a:sym typeface="Symbol" panose="05050102010706020507" pitchFamily="18" charset="2"/>
              </a:rPr>
              <a:t></a:t>
            </a:r>
            <a:r>
              <a:rPr lang="en-US">
                <a:effectLst/>
                <a:ea typeface="Calibri" panose="020F0502020204030204" pitchFamily="34" charset="0"/>
              </a:rPr>
              <a:t>, estimați valorile pentru </a:t>
            </a:r>
            <a:r>
              <a:rPr lang="en-US" i="1">
                <a:effectLst/>
                <a:ea typeface="Calibri" panose="020F0502020204030204" pitchFamily="34" charset="0"/>
              </a:rPr>
              <a:t>A</a:t>
            </a:r>
            <a:r>
              <a:rPr lang="en-US" i="1" baseline="-25000">
                <a:effectLst/>
                <a:ea typeface="Calibri" panose="020F0502020204030204" pitchFamily="34" charset="0"/>
              </a:rPr>
              <a:t>dm</a:t>
            </a:r>
            <a:r>
              <a:rPr lang="en-US">
                <a:effectLst/>
                <a:ea typeface="Calibri" panose="020F0502020204030204" pitchFamily="34" charset="0"/>
              </a:rPr>
              <a:t>, </a:t>
            </a:r>
            <a:r>
              <a:rPr lang="en-US" i="1">
                <a:effectLst/>
                <a:ea typeface="Calibri" panose="020F0502020204030204" pitchFamily="34" charset="0"/>
              </a:rPr>
              <a:t>A</a:t>
            </a:r>
            <a:r>
              <a:rPr lang="en-US" i="1" baseline="-25000">
                <a:effectLst/>
                <a:ea typeface="Calibri" panose="020F0502020204030204" pitchFamily="34" charset="0"/>
              </a:rPr>
              <a:t>cm</a:t>
            </a:r>
            <a:r>
              <a:rPr lang="en-US">
                <a:effectLst/>
                <a:ea typeface="Calibri" panose="020F0502020204030204" pitchFamily="34" charset="0"/>
              </a:rPr>
              <a:t> și </a:t>
            </a:r>
            <a:r>
              <a:rPr lang="en-US" i="1">
                <a:effectLst/>
                <a:ea typeface="Calibri" panose="020F0502020204030204" pitchFamily="34" charset="0"/>
              </a:rPr>
              <a:t>CMRR</a:t>
            </a:r>
            <a:r>
              <a:rPr lang="en-US" baseline="-25000">
                <a:effectLst/>
                <a:ea typeface="Calibri" panose="020F0502020204030204" pitchFamily="34" charset="0"/>
              </a:rPr>
              <a:t>dB</a:t>
            </a:r>
            <a:r>
              <a:rPr lang="en-US">
                <a:effectLst/>
                <a:ea typeface="Calibri" panose="020F0502020204030204" pitchFamily="34" charset="0"/>
              </a:rPr>
              <a:t>.</a:t>
            </a:r>
            <a:endParaRPr lang="ro-RO" sz="4000"/>
          </a:p>
        </p:txBody>
      </p:sp>
      <p:pic>
        <p:nvPicPr>
          <p:cNvPr id="4" name="Picture 3">
            <a:extLst>
              <a:ext uri="{FF2B5EF4-FFF2-40B4-BE49-F238E27FC236}">
                <a16:creationId xmlns:a16="http://schemas.microsoft.com/office/drawing/2014/main" id="{6AAA5715-00D6-478B-AA59-11D077C1FE81}"/>
              </a:ext>
            </a:extLst>
          </p:cNvPr>
          <p:cNvPicPr>
            <a:picLocks noChangeAspect="1"/>
          </p:cNvPicPr>
          <p:nvPr/>
        </p:nvPicPr>
        <p:blipFill>
          <a:blip r:embed="rId2"/>
          <a:stretch>
            <a:fillRect/>
          </a:stretch>
        </p:blipFill>
        <p:spPr>
          <a:xfrm>
            <a:off x="4137660" y="3216054"/>
            <a:ext cx="3916680" cy="2720340"/>
          </a:xfrm>
          <a:prstGeom prst="rect">
            <a:avLst/>
          </a:prstGeom>
        </p:spPr>
      </p:pic>
      <p:sp>
        <p:nvSpPr>
          <p:cNvPr id="5" name="Date Placeholder 4">
            <a:extLst>
              <a:ext uri="{FF2B5EF4-FFF2-40B4-BE49-F238E27FC236}">
                <a16:creationId xmlns:a16="http://schemas.microsoft.com/office/drawing/2014/main" id="{7FF6BAB4-3E26-4D76-AC48-78C2351260D7}"/>
              </a:ext>
            </a:extLst>
          </p:cNvPr>
          <p:cNvSpPr>
            <a:spLocks noGrp="1"/>
          </p:cNvSpPr>
          <p:nvPr>
            <p:ph type="dt" sz="half" idx="10"/>
          </p:nvPr>
        </p:nvSpPr>
        <p:spPr/>
        <p:txBody>
          <a:bodyPr/>
          <a:lstStyle/>
          <a:p>
            <a:fld id="{A5849ACD-E301-43A7-B55B-882CFFDA84AB}" type="datetime1">
              <a:rPr lang="ro-RO" smtClean="0"/>
              <a:t>02.04.2021</a:t>
            </a:fld>
            <a:endParaRPr lang="ro-RO"/>
          </a:p>
        </p:txBody>
      </p:sp>
      <p:sp>
        <p:nvSpPr>
          <p:cNvPr id="6" name="Footer Placeholder 5">
            <a:extLst>
              <a:ext uri="{FF2B5EF4-FFF2-40B4-BE49-F238E27FC236}">
                <a16:creationId xmlns:a16="http://schemas.microsoft.com/office/drawing/2014/main" id="{C54DA7BA-0056-48C0-843C-8D7F8F6A18A6}"/>
              </a:ext>
            </a:extLst>
          </p:cNvPr>
          <p:cNvSpPr>
            <a:spLocks noGrp="1"/>
          </p:cNvSpPr>
          <p:nvPr>
            <p:ph type="ftr" sz="quarter" idx="11"/>
          </p:nvPr>
        </p:nvSpPr>
        <p:spPr/>
        <p:txBody>
          <a:bodyPr/>
          <a:lstStyle/>
          <a:p>
            <a:r>
              <a:rPr lang="ro-RO"/>
              <a:t>EA - cursul 6 - online</a:t>
            </a:r>
          </a:p>
        </p:txBody>
      </p:sp>
      <p:sp>
        <p:nvSpPr>
          <p:cNvPr id="7" name="Slide Number Placeholder 6">
            <a:extLst>
              <a:ext uri="{FF2B5EF4-FFF2-40B4-BE49-F238E27FC236}">
                <a16:creationId xmlns:a16="http://schemas.microsoft.com/office/drawing/2014/main" id="{651E6DF3-6BF9-46F0-B364-FA7DBB206114}"/>
              </a:ext>
            </a:extLst>
          </p:cNvPr>
          <p:cNvSpPr>
            <a:spLocks noGrp="1"/>
          </p:cNvSpPr>
          <p:nvPr>
            <p:ph type="sldNum" sz="quarter" idx="12"/>
          </p:nvPr>
        </p:nvSpPr>
        <p:spPr/>
        <p:txBody>
          <a:bodyPr/>
          <a:lstStyle/>
          <a:p>
            <a:fld id="{65591A31-7B36-469A-843E-9E35DA478E5F}" type="slidenum">
              <a:rPr lang="ro-RO" smtClean="0"/>
              <a:t>38</a:t>
            </a:fld>
            <a:endParaRPr lang="ro-RO"/>
          </a:p>
        </p:txBody>
      </p:sp>
    </p:spTree>
    <p:extLst>
      <p:ext uri="{BB962C8B-B14F-4D97-AF65-F5344CB8AC3E}">
        <p14:creationId xmlns:p14="http://schemas.microsoft.com/office/powerpoint/2010/main" val="3314537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FDB4-6F13-4574-9497-F78F5D2F81CF}"/>
              </a:ext>
            </a:extLst>
          </p:cNvPr>
          <p:cNvSpPr>
            <a:spLocks noGrp="1"/>
          </p:cNvSpPr>
          <p:nvPr>
            <p:ph type="title"/>
          </p:nvPr>
        </p:nvSpPr>
        <p:spPr/>
        <p:txBody>
          <a:bodyPr/>
          <a:lstStyle/>
          <a:p>
            <a:r>
              <a:rPr lang="ro-RO"/>
              <a:t>S6</a:t>
            </a:r>
            <a:br>
              <a:rPr lang="ro-RO"/>
            </a:br>
            <a:r>
              <a:rPr lang="ro-RO"/>
              <a:t>P2. Rezolvare</a:t>
            </a:r>
          </a:p>
        </p:txBody>
      </p:sp>
      <p:sp>
        <p:nvSpPr>
          <p:cNvPr id="3" name="Content Placeholder 2">
            <a:extLst>
              <a:ext uri="{FF2B5EF4-FFF2-40B4-BE49-F238E27FC236}">
                <a16:creationId xmlns:a16="http://schemas.microsoft.com/office/drawing/2014/main" id="{B6FBABA1-112B-4379-A1DE-1945A298F490}"/>
              </a:ext>
            </a:extLst>
          </p:cNvPr>
          <p:cNvSpPr>
            <a:spLocks noGrp="1"/>
          </p:cNvSpPr>
          <p:nvPr>
            <p:ph idx="1"/>
          </p:nvPr>
        </p:nvSpPr>
        <p:spPr/>
        <p:txBody>
          <a:bodyPr/>
          <a:lstStyle/>
          <a:p>
            <a:r>
              <a:rPr lang="ro-RO"/>
              <a:t>Se aplică superpoziția</a:t>
            </a:r>
          </a:p>
          <a:p>
            <a:endParaRPr lang="ro-RO"/>
          </a:p>
          <a:p>
            <a:endParaRPr lang="ro-RO"/>
          </a:p>
          <a:p>
            <a:r>
              <a:rPr lang="en-US">
                <a:effectLst/>
                <a:ea typeface="Calibri" panose="020F0502020204030204" pitchFamily="34" charset="0"/>
              </a:rPr>
              <a:t>Dacă se ține seama de mărimile de mod diferențial și de mod comun, </a:t>
            </a:r>
            <a:r>
              <a:rPr lang="en-US" i="1">
                <a:effectLst/>
                <a:ea typeface="Calibri" panose="020F0502020204030204" pitchFamily="34" charset="0"/>
              </a:rPr>
              <a:t>v</a:t>
            </a:r>
            <a:r>
              <a:rPr lang="en-US" i="1" baseline="-25000">
                <a:effectLst/>
                <a:ea typeface="Calibri" panose="020F0502020204030204" pitchFamily="34" charset="0"/>
              </a:rPr>
              <a:t>O</a:t>
            </a:r>
            <a:r>
              <a:rPr lang="en-US">
                <a:effectLst/>
                <a:ea typeface="Calibri" panose="020F0502020204030204" pitchFamily="34" charset="0"/>
              </a:rPr>
              <a:t> se scrie</a:t>
            </a:r>
            <a:br>
              <a:rPr lang="ro-RO">
                <a:effectLst/>
                <a:ea typeface="Calibri" panose="020F0502020204030204" pitchFamily="34" charset="0"/>
              </a:rPr>
            </a:br>
            <a:br>
              <a:rPr lang="ro-RO">
                <a:effectLst/>
                <a:ea typeface="Calibri" panose="020F0502020204030204" pitchFamily="34" charset="0"/>
              </a:rPr>
            </a:br>
            <a:br>
              <a:rPr lang="ro-RO">
                <a:effectLst/>
                <a:ea typeface="Calibri" panose="020F0502020204030204" pitchFamily="34" charset="0"/>
              </a:rPr>
            </a:br>
            <a:r>
              <a:rPr lang="ro-RO">
                <a:effectLst/>
                <a:ea typeface="Calibri" panose="020F0502020204030204" pitchFamily="34" charset="0"/>
              </a:rPr>
              <a:t>unde</a:t>
            </a:r>
          </a:p>
        </p:txBody>
      </p:sp>
      <p:sp>
        <p:nvSpPr>
          <p:cNvPr id="4" name="Date Placeholder 3">
            <a:extLst>
              <a:ext uri="{FF2B5EF4-FFF2-40B4-BE49-F238E27FC236}">
                <a16:creationId xmlns:a16="http://schemas.microsoft.com/office/drawing/2014/main" id="{5C58F713-97D0-4C08-8995-FACFF885FFBE}"/>
              </a:ext>
            </a:extLst>
          </p:cNvPr>
          <p:cNvSpPr>
            <a:spLocks noGrp="1"/>
          </p:cNvSpPr>
          <p:nvPr>
            <p:ph type="dt" sz="half" idx="10"/>
          </p:nvPr>
        </p:nvSpPr>
        <p:spPr/>
        <p:txBody>
          <a:bodyPr/>
          <a:lstStyle/>
          <a:p>
            <a:fld id="{4B180525-D202-491C-A912-C819D549FC27}" type="datetime1">
              <a:rPr lang="ro-RO" smtClean="0"/>
              <a:t>02.04.2021</a:t>
            </a:fld>
            <a:endParaRPr lang="ro-RO"/>
          </a:p>
        </p:txBody>
      </p:sp>
      <p:sp>
        <p:nvSpPr>
          <p:cNvPr id="5" name="Footer Placeholder 4">
            <a:extLst>
              <a:ext uri="{FF2B5EF4-FFF2-40B4-BE49-F238E27FC236}">
                <a16:creationId xmlns:a16="http://schemas.microsoft.com/office/drawing/2014/main" id="{5F84F1E9-1B3F-4C56-85CC-84BF62D340EC}"/>
              </a:ext>
            </a:extLst>
          </p:cNvPr>
          <p:cNvSpPr>
            <a:spLocks noGrp="1"/>
          </p:cNvSpPr>
          <p:nvPr>
            <p:ph type="ftr" sz="quarter" idx="11"/>
          </p:nvPr>
        </p:nvSpPr>
        <p:spPr/>
        <p:txBody>
          <a:bodyPr/>
          <a:lstStyle/>
          <a:p>
            <a:r>
              <a:rPr lang="ro-RO"/>
              <a:t>EA - cursul 6 - online</a:t>
            </a:r>
          </a:p>
        </p:txBody>
      </p:sp>
      <p:sp>
        <p:nvSpPr>
          <p:cNvPr id="6" name="Slide Number Placeholder 5">
            <a:extLst>
              <a:ext uri="{FF2B5EF4-FFF2-40B4-BE49-F238E27FC236}">
                <a16:creationId xmlns:a16="http://schemas.microsoft.com/office/drawing/2014/main" id="{A953AF19-69A2-49C1-979F-9B30405231AB}"/>
              </a:ext>
            </a:extLst>
          </p:cNvPr>
          <p:cNvSpPr>
            <a:spLocks noGrp="1"/>
          </p:cNvSpPr>
          <p:nvPr>
            <p:ph type="sldNum" sz="quarter" idx="12"/>
          </p:nvPr>
        </p:nvSpPr>
        <p:spPr/>
        <p:txBody>
          <a:bodyPr/>
          <a:lstStyle/>
          <a:p>
            <a:fld id="{65591A31-7B36-469A-843E-9E35DA478E5F}" type="slidenum">
              <a:rPr lang="ro-RO" smtClean="0"/>
              <a:t>39</a:t>
            </a:fld>
            <a:endParaRPr lang="ro-RO"/>
          </a:p>
        </p:txBody>
      </p:sp>
      <p:pic>
        <p:nvPicPr>
          <p:cNvPr id="7" name="Picture 6">
            <a:extLst>
              <a:ext uri="{FF2B5EF4-FFF2-40B4-BE49-F238E27FC236}">
                <a16:creationId xmlns:a16="http://schemas.microsoft.com/office/drawing/2014/main" id="{7EAF43BF-4CCA-4269-88EA-1DC5D994E279}"/>
              </a:ext>
            </a:extLst>
          </p:cNvPr>
          <p:cNvPicPr>
            <a:picLocks noChangeAspect="1"/>
          </p:cNvPicPr>
          <p:nvPr/>
        </p:nvPicPr>
        <p:blipFill>
          <a:blip r:embed="rId2"/>
          <a:stretch>
            <a:fillRect/>
          </a:stretch>
        </p:blipFill>
        <p:spPr>
          <a:xfrm>
            <a:off x="9137373" y="136525"/>
            <a:ext cx="2937510" cy="2040255"/>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490500D-7EC0-41DE-B5D2-C3A9A774BD7E}"/>
                  </a:ext>
                </a:extLst>
              </p:cNvPr>
              <p:cNvSpPr txBox="1"/>
              <p:nvPr/>
            </p:nvSpPr>
            <p:spPr>
              <a:xfrm>
                <a:off x="1001367" y="2321285"/>
                <a:ext cx="6751155" cy="9221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oMath>
                  </m:oMathPara>
                </a14:m>
                <a:endParaRPr lang="ro-RO"/>
              </a:p>
            </p:txBody>
          </p:sp>
        </mc:Choice>
        <mc:Fallback xmlns="">
          <p:sp>
            <p:nvSpPr>
              <p:cNvPr id="9" name="TextBox 8">
                <a:extLst>
                  <a:ext uri="{FF2B5EF4-FFF2-40B4-BE49-F238E27FC236}">
                    <a16:creationId xmlns:a16="http://schemas.microsoft.com/office/drawing/2014/main" id="{4490500D-7EC0-41DE-B5D2-C3A9A774BD7E}"/>
                  </a:ext>
                </a:extLst>
              </p:cNvPr>
              <p:cNvSpPr txBox="1">
                <a:spLocks noRot="1" noChangeAspect="1" noMove="1" noResize="1" noEditPoints="1" noAdjustHandles="1" noChangeArrowheads="1" noChangeShapeType="1" noTextEdit="1"/>
              </p:cNvSpPr>
              <p:nvPr/>
            </p:nvSpPr>
            <p:spPr>
              <a:xfrm>
                <a:off x="1001367" y="2321285"/>
                <a:ext cx="6751155" cy="922176"/>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14C25EA-E889-4D79-B692-6D00C767B00A}"/>
                  </a:ext>
                </a:extLst>
              </p:cNvPr>
              <p:cNvSpPr txBox="1"/>
              <p:nvPr/>
            </p:nvSpPr>
            <p:spPr>
              <a:xfrm>
                <a:off x="1110698" y="4280833"/>
                <a:ext cx="3491120"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oMath>
                  </m:oMathPara>
                </a14:m>
                <a:endParaRPr lang="ro-RO"/>
              </a:p>
            </p:txBody>
          </p:sp>
        </mc:Choice>
        <mc:Fallback xmlns="">
          <p:sp>
            <p:nvSpPr>
              <p:cNvPr id="11" name="TextBox 10">
                <a:extLst>
                  <a:ext uri="{FF2B5EF4-FFF2-40B4-BE49-F238E27FC236}">
                    <a16:creationId xmlns:a16="http://schemas.microsoft.com/office/drawing/2014/main" id="{414C25EA-E889-4D79-B692-6D00C767B00A}"/>
                  </a:ext>
                </a:extLst>
              </p:cNvPr>
              <p:cNvSpPr txBox="1">
                <a:spLocks noRot="1" noChangeAspect="1" noMove="1" noResize="1" noEditPoints="1" noAdjustHandles="1" noChangeArrowheads="1" noChangeShapeType="1" noTextEdit="1"/>
              </p:cNvSpPr>
              <p:nvPr/>
            </p:nvSpPr>
            <p:spPr>
              <a:xfrm>
                <a:off x="1110698" y="4280833"/>
                <a:ext cx="3491120" cy="461665"/>
              </a:xfrm>
              <a:prstGeom prst="rect">
                <a:avLst/>
              </a:prstGeom>
              <a:blipFill>
                <a:blip r:embed="rId4"/>
                <a:stretch>
                  <a:fillRect b="-2632"/>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062A62BB-9868-4628-91B3-38EE8CF50F15}"/>
                  </a:ext>
                </a:extLst>
              </p:cNvPr>
              <p:cNvSpPr txBox="1"/>
              <p:nvPr/>
            </p:nvSpPr>
            <p:spPr>
              <a:xfrm>
                <a:off x="2055744" y="4877435"/>
                <a:ext cx="2178326"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oMath>
                  </m:oMathPara>
                </a14:m>
                <a:endParaRPr lang="ro-RO"/>
              </a:p>
            </p:txBody>
          </p:sp>
        </mc:Choice>
        <mc:Fallback xmlns="">
          <p:sp>
            <p:nvSpPr>
              <p:cNvPr id="13" name="TextBox 12">
                <a:extLst>
                  <a:ext uri="{FF2B5EF4-FFF2-40B4-BE49-F238E27FC236}">
                    <a16:creationId xmlns:a16="http://schemas.microsoft.com/office/drawing/2014/main" id="{062A62BB-9868-4628-91B3-38EE8CF50F15}"/>
                  </a:ext>
                </a:extLst>
              </p:cNvPr>
              <p:cNvSpPr txBox="1">
                <a:spLocks noRot="1" noChangeAspect="1" noMove="1" noResize="1" noEditPoints="1" noAdjustHandles="1" noChangeArrowheads="1" noChangeShapeType="1" noTextEdit="1"/>
              </p:cNvSpPr>
              <p:nvPr/>
            </p:nvSpPr>
            <p:spPr>
              <a:xfrm>
                <a:off x="2055744" y="4877435"/>
                <a:ext cx="2178326" cy="461665"/>
              </a:xfrm>
              <a:prstGeom prst="rect">
                <a:avLst/>
              </a:prstGeom>
              <a:blipFill>
                <a:blip r:embed="rId5"/>
                <a:stretch>
                  <a:fillRect b="-13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4C7B2F3A-B194-4648-B9F3-23C3988EBD12}"/>
                  </a:ext>
                </a:extLst>
              </p:cNvPr>
              <p:cNvSpPr txBox="1"/>
              <p:nvPr/>
            </p:nvSpPr>
            <p:spPr>
              <a:xfrm>
                <a:off x="2055744" y="5373095"/>
                <a:ext cx="2724978"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e>
                          </m:d>
                        </m:num>
                        <m:den>
                          <m:r>
                            <a:rPr lang="ro-RO" sz="2400" i="0">
                              <a:latin typeface="Cambria Math" panose="02040503050406030204" pitchFamily="18" charset="0"/>
                            </a:rPr>
                            <m:t>2</m:t>
                          </m:r>
                        </m:den>
                      </m:f>
                    </m:oMath>
                  </m:oMathPara>
                </a14:m>
                <a:endParaRPr lang="ro-RO"/>
              </a:p>
            </p:txBody>
          </p:sp>
        </mc:Choice>
        <mc:Fallback xmlns="">
          <p:sp>
            <p:nvSpPr>
              <p:cNvPr id="15" name="TextBox 14">
                <a:extLst>
                  <a:ext uri="{FF2B5EF4-FFF2-40B4-BE49-F238E27FC236}">
                    <a16:creationId xmlns:a16="http://schemas.microsoft.com/office/drawing/2014/main" id="{4C7B2F3A-B194-4648-B9F3-23C3988EBD12}"/>
                  </a:ext>
                </a:extLst>
              </p:cNvPr>
              <p:cNvSpPr txBox="1">
                <a:spLocks noRot="1" noChangeAspect="1" noMove="1" noResize="1" noEditPoints="1" noAdjustHandles="1" noChangeArrowheads="1" noChangeShapeType="1" noTextEdit="1"/>
              </p:cNvSpPr>
              <p:nvPr/>
            </p:nvSpPr>
            <p:spPr>
              <a:xfrm>
                <a:off x="2055744" y="5373095"/>
                <a:ext cx="2724978" cy="461665"/>
              </a:xfrm>
              <a:prstGeom prst="rect">
                <a:avLst/>
              </a:prstGeom>
              <a:blipFill>
                <a:blip r:embed="rId6"/>
                <a:stretch>
                  <a:fillRect t="-125000" r="-23043" b="-190789"/>
                </a:stretch>
              </a:blipFill>
            </p:spPr>
            <p:txBody>
              <a:bodyPr/>
              <a:lstStyle/>
              <a:p>
                <a:r>
                  <a:rPr lang="ro-RO">
                    <a:noFill/>
                  </a:rPr>
                  <a:t> </a:t>
                </a:r>
              </a:p>
            </p:txBody>
          </p:sp>
        </mc:Fallback>
      </mc:AlternateContent>
    </p:spTree>
    <p:extLst>
      <p:ext uri="{BB962C8B-B14F-4D97-AF65-F5344CB8AC3E}">
        <p14:creationId xmlns:p14="http://schemas.microsoft.com/office/powerpoint/2010/main" val="2833492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DA46D-C978-452B-BBF4-F6A5E5DBA480}"/>
              </a:ext>
            </a:extLst>
          </p:cNvPr>
          <p:cNvSpPr>
            <a:spLocks noGrp="1"/>
          </p:cNvSpPr>
          <p:nvPr>
            <p:ph type="title"/>
          </p:nvPr>
        </p:nvSpPr>
        <p:spPr/>
        <p:txBody>
          <a:bodyPr/>
          <a:lstStyle/>
          <a:p>
            <a:r>
              <a:rPr lang="ro-RO"/>
              <a:t>S5</a:t>
            </a:r>
            <a:br>
              <a:rPr lang="ro-RO"/>
            </a:br>
            <a:r>
              <a:rPr lang="ro-RO"/>
              <a:t>P1. Rezolvare</a:t>
            </a:r>
          </a:p>
        </p:txBody>
      </p:sp>
      <p:sp>
        <p:nvSpPr>
          <p:cNvPr id="3" name="Content Placeholder 2">
            <a:extLst>
              <a:ext uri="{FF2B5EF4-FFF2-40B4-BE49-F238E27FC236}">
                <a16:creationId xmlns:a16="http://schemas.microsoft.com/office/drawing/2014/main" id="{BC5B45B0-C685-4E05-ACE9-843C794CEDA3}"/>
              </a:ext>
            </a:extLst>
          </p:cNvPr>
          <p:cNvSpPr>
            <a:spLocks noGrp="1"/>
          </p:cNvSpPr>
          <p:nvPr>
            <p:ph idx="1"/>
          </p:nvPr>
        </p:nvSpPr>
        <p:spPr/>
        <p:txBody>
          <a:bodyPr/>
          <a:lstStyle/>
          <a:p>
            <a:pPr marL="0" indent="0">
              <a:buNone/>
            </a:pPr>
            <a:r>
              <a:rPr lang="ro-RO"/>
              <a:t>(a) Schema circuitului care satisface cerințele din enunțul problemei are aspectul din figură</a:t>
            </a:r>
          </a:p>
          <a:p>
            <a:r>
              <a:rPr lang="ro-RO"/>
              <a:t>Circuitul este alcătuit din </a:t>
            </a:r>
            <a:br>
              <a:rPr lang="ro-RO"/>
            </a:br>
            <a:r>
              <a:rPr lang="ro-RO"/>
              <a:t>convertorul I-V, realizat cu AO1 </a:t>
            </a:r>
            <a:br>
              <a:rPr lang="ro-RO"/>
            </a:br>
            <a:r>
              <a:rPr lang="ro-RO"/>
              <a:t>și circuitul sumator din jurul lui </a:t>
            </a:r>
            <a:br>
              <a:rPr lang="ro-RO"/>
            </a:br>
            <a:r>
              <a:rPr lang="ro-RO"/>
              <a:t>AO2, una din intrări acționând </a:t>
            </a:r>
            <a:br>
              <a:rPr lang="ro-RO"/>
            </a:br>
            <a:r>
              <a:rPr lang="ro-RO"/>
              <a:t>ca un convertor I-V.</a:t>
            </a:r>
          </a:p>
          <a:p>
            <a:r>
              <a:rPr lang="ro-RO"/>
              <a:t>Sensibilitatea ambelor convertoare I-V este 10mA/V, de unde rezultă</a:t>
            </a:r>
          </a:p>
        </p:txBody>
      </p:sp>
      <p:sp>
        <p:nvSpPr>
          <p:cNvPr id="4" name="Date Placeholder 3">
            <a:extLst>
              <a:ext uri="{FF2B5EF4-FFF2-40B4-BE49-F238E27FC236}">
                <a16:creationId xmlns:a16="http://schemas.microsoft.com/office/drawing/2014/main" id="{AAD7462D-4BF1-48C7-BAEF-F87001F5C514}"/>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FAA34670-85AC-42E6-963D-012582063BA6}"/>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3651117B-48E0-4416-BF8D-4E8E9ABD03E9}"/>
              </a:ext>
            </a:extLst>
          </p:cNvPr>
          <p:cNvSpPr>
            <a:spLocks noGrp="1"/>
          </p:cNvSpPr>
          <p:nvPr>
            <p:ph type="sldNum" sz="quarter" idx="12"/>
          </p:nvPr>
        </p:nvSpPr>
        <p:spPr/>
        <p:txBody>
          <a:bodyPr/>
          <a:lstStyle/>
          <a:p>
            <a:fld id="{341BC5E4-E883-4E74-BA5B-5BD9D655AE41}" type="slidenum">
              <a:rPr lang="ro-RO" smtClean="0"/>
              <a:t>4</a:t>
            </a:fld>
            <a:endParaRPr lang="ro-RO"/>
          </a:p>
        </p:txBody>
      </p:sp>
      <p:pic>
        <p:nvPicPr>
          <p:cNvPr id="7" name="Picture 6">
            <a:extLst>
              <a:ext uri="{FF2B5EF4-FFF2-40B4-BE49-F238E27FC236}">
                <a16:creationId xmlns:a16="http://schemas.microsoft.com/office/drawing/2014/main" id="{A95FB78D-8EE0-4D03-84ED-8AE915E6A279}"/>
              </a:ext>
            </a:extLst>
          </p:cNvPr>
          <p:cNvPicPr>
            <a:picLocks noChangeAspect="1"/>
          </p:cNvPicPr>
          <p:nvPr/>
        </p:nvPicPr>
        <p:blipFill rotWithShape="1">
          <a:blip r:embed="rId2">
            <a:extLst>
              <a:ext uri="{28A0092B-C50C-407E-A947-70E740481C1C}">
                <a14:useLocalDpi xmlns:a14="http://schemas.microsoft.com/office/drawing/2010/main" val="0"/>
              </a:ext>
            </a:extLst>
          </a:blip>
          <a:srcRect b="3981"/>
          <a:stretch/>
        </p:blipFill>
        <p:spPr bwMode="auto">
          <a:xfrm>
            <a:off x="6096000" y="2220437"/>
            <a:ext cx="5989320" cy="2590102"/>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19A55E2-D3B7-4208-BE40-50FE789BB1CD}"/>
                  </a:ext>
                </a:extLst>
              </p:cNvPr>
              <p:cNvSpPr txBox="1"/>
              <p:nvPr/>
            </p:nvSpPr>
            <p:spPr>
              <a:xfrm>
                <a:off x="1041124" y="5219790"/>
                <a:ext cx="3451363" cy="78624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r>
                            <a:rPr lang="ro-RO" sz="2400" i="0">
                              <a:latin typeface="Cambria Math" panose="02040503050406030204" pitchFamily="18" charset="0"/>
                            </a:rPr>
                            <m:t>1</m:t>
                          </m:r>
                          <m:r>
                            <a:rPr lang="ro-RO" sz="2400" i="1">
                              <a:latin typeface="Cambria Math" panose="02040503050406030204" pitchFamily="18" charset="0"/>
                            </a:rPr>
                            <m:t>𝑚𝐴</m:t>
                          </m:r>
                        </m:den>
                      </m:f>
                      <m:r>
                        <a:rPr lang="ro-RO" sz="2400" i="0">
                          <a:latin typeface="Cambria Math" panose="02040503050406030204" pitchFamily="18" charset="0"/>
                        </a:rPr>
                        <m:t>=10</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a:p>
            </p:txBody>
          </p:sp>
        </mc:Choice>
        <mc:Fallback xmlns="">
          <p:sp>
            <p:nvSpPr>
              <p:cNvPr id="9" name="TextBox 8">
                <a:extLst>
                  <a:ext uri="{FF2B5EF4-FFF2-40B4-BE49-F238E27FC236}">
                    <a16:creationId xmlns:a16="http://schemas.microsoft.com/office/drawing/2014/main" id="{219A55E2-D3B7-4208-BE40-50FE789BB1CD}"/>
                  </a:ext>
                </a:extLst>
              </p:cNvPr>
              <p:cNvSpPr txBox="1">
                <a:spLocks noRot="1" noChangeAspect="1" noMove="1" noResize="1" noEditPoints="1" noAdjustHandles="1" noChangeArrowheads="1" noChangeShapeType="1" noTextEdit="1"/>
              </p:cNvSpPr>
              <p:nvPr/>
            </p:nvSpPr>
            <p:spPr>
              <a:xfrm>
                <a:off x="1041124" y="5219790"/>
                <a:ext cx="3451363" cy="786241"/>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7AAED304-59E8-44E7-A642-5F80897CE771}"/>
                  </a:ext>
                </a:extLst>
              </p:cNvPr>
              <p:cNvSpPr txBox="1"/>
              <p:nvPr/>
            </p:nvSpPr>
            <p:spPr>
              <a:xfrm>
                <a:off x="9266903" y="658574"/>
                <a:ext cx="191956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𝑣</m:t>
                          </m:r>
                        </m:e>
                        <m:sub>
                          <m:r>
                            <a:rPr lang="ro-RO" b="0" i="1" smtClean="0">
                              <a:latin typeface="Cambria Math" panose="02040503050406030204" pitchFamily="18" charset="0"/>
                            </a:rPr>
                            <m:t>𝑂</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1</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1</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2</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2</m:t>
                          </m:r>
                        </m:sub>
                      </m:sSub>
                    </m:oMath>
                  </m:oMathPara>
                </a14:m>
                <a:endParaRPr lang="ro-RO"/>
              </a:p>
            </p:txBody>
          </p:sp>
        </mc:Choice>
        <mc:Fallback xmlns="">
          <p:sp>
            <p:nvSpPr>
              <p:cNvPr id="10" name="TextBox 9">
                <a:extLst>
                  <a:ext uri="{FF2B5EF4-FFF2-40B4-BE49-F238E27FC236}">
                    <a16:creationId xmlns:a16="http://schemas.microsoft.com/office/drawing/2014/main" id="{7AAED304-59E8-44E7-A642-5F80897CE771}"/>
                  </a:ext>
                </a:extLst>
              </p:cNvPr>
              <p:cNvSpPr txBox="1">
                <a:spLocks noRot="1" noChangeAspect="1" noMove="1" noResize="1" noEditPoints="1" noAdjustHandles="1" noChangeArrowheads="1" noChangeShapeType="1" noTextEdit="1"/>
              </p:cNvSpPr>
              <p:nvPr/>
            </p:nvSpPr>
            <p:spPr>
              <a:xfrm>
                <a:off x="9266903" y="658574"/>
                <a:ext cx="1919563" cy="276999"/>
              </a:xfrm>
              <a:prstGeom prst="rect">
                <a:avLst/>
              </a:prstGeom>
              <a:blipFill>
                <a:blip r:embed="rId4"/>
                <a:stretch>
                  <a:fillRect l="-1270" r="-952" b="-17778"/>
                </a:stretch>
              </a:blipFill>
            </p:spPr>
            <p:txBody>
              <a:bodyPr/>
              <a:lstStyle/>
              <a:p>
                <a:r>
                  <a:rPr lang="ro-RO">
                    <a:noFill/>
                  </a:rPr>
                  <a:t> </a:t>
                </a:r>
              </a:p>
            </p:txBody>
          </p:sp>
        </mc:Fallback>
      </mc:AlternateContent>
    </p:spTree>
    <p:extLst>
      <p:ext uri="{BB962C8B-B14F-4D97-AF65-F5344CB8AC3E}">
        <p14:creationId xmlns:p14="http://schemas.microsoft.com/office/powerpoint/2010/main" val="19521862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FDB4-6F13-4574-9497-F78F5D2F81CF}"/>
              </a:ext>
            </a:extLst>
          </p:cNvPr>
          <p:cNvSpPr>
            <a:spLocks noGrp="1"/>
          </p:cNvSpPr>
          <p:nvPr>
            <p:ph type="title"/>
          </p:nvPr>
        </p:nvSpPr>
        <p:spPr/>
        <p:txBody>
          <a:bodyPr/>
          <a:lstStyle/>
          <a:p>
            <a:r>
              <a:rPr lang="ro-RO"/>
              <a:t>S6</a:t>
            </a:r>
            <a:br>
              <a:rPr lang="ro-RO"/>
            </a:br>
            <a:r>
              <a:rPr lang="ro-RO"/>
              <a:t>P2. Rezolvare</a:t>
            </a:r>
          </a:p>
        </p:txBody>
      </p:sp>
      <p:sp>
        <p:nvSpPr>
          <p:cNvPr id="3" name="Content Placeholder 2">
            <a:extLst>
              <a:ext uri="{FF2B5EF4-FFF2-40B4-BE49-F238E27FC236}">
                <a16:creationId xmlns:a16="http://schemas.microsoft.com/office/drawing/2014/main" id="{B6FBABA1-112B-4379-A1DE-1945A298F490}"/>
              </a:ext>
            </a:extLst>
          </p:cNvPr>
          <p:cNvSpPr>
            <a:spLocks noGrp="1"/>
          </p:cNvSpPr>
          <p:nvPr>
            <p:ph idx="1"/>
          </p:nvPr>
        </p:nvSpPr>
        <p:spPr/>
        <p:txBody>
          <a:bodyPr/>
          <a:lstStyle/>
          <a:p>
            <a:r>
              <a:rPr lang="ro-RO"/>
              <a:t>Prin înlocuire</a:t>
            </a:r>
          </a:p>
          <a:p>
            <a:endParaRPr lang="ro-RO"/>
          </a:p>
          <a:p>
            <a:endParaRPr lang="ro-RO"/>
          </a:p>
          <a:p>
            <a:r>
              <a:rPr lang="en-US">
                <a:effectLst/>
                <a:ea typeface="Calibri" panose="020F0502020204030204" pitchFamily="34" charset="0"/>
              </a:rPr>
              <a:t>Prin identificare</a:t>
            </a:r>
            <a:endParaRPr lang="ro-RO" sz="4000"/>
          </a:p>
        </p:txBody>
      </p:sp>
      <p:sp>
        <p:nvSpPr>
          <p:cNvPr id="4" name="Date Placeholder 3">
            <a:extLst>
              <a:ext uri="{FF2B5EF4-FFF2-40B4-BE49-F238E27FC236}">
                <a16:creationId xmlns:a16="http://schemas.microsoft.com/office/drawing/2014/main" id="{5C58F713-97D0-4C08-8995-FACFF885FFBE}"/>
              </a:ext>
            </a:extLst>
          </p:cNvPr>
          <p:cNvSpPr>
            <a:spLocks noGrp="1"/>
          </p:cNvSpPr>
          <p:nvPr>
            <p:ph type="dt" sz="half" idx="10"/>
          </p:nvPr>
        </p:nvSpPr>
        <p:spPr/>
        <p:txBody>
          <a:bodyPr/>
          <a:lstStyle/>
          <a:p>
            <a:fld id="{4B180525-D202-491C-A912-C819D549FC27}" type="datetime1">
              <a:rPr lang="ro-RO" smtClean="0"/>
              <a:t>02.04.2021</a:t>
            </a:fld>
            <a:endParaRPr lang="ro-RO"/>
          </a:p>
        </p:txBody>
      </p:sp>
      <p:sp>
        <p:nvSpPr>
          <p:cNvPr id="5" name="Footer Placeholder 4">
            <a:extLst>
              <a:ext uri="{FF2B5EF4-FFF2-40B4-BE49-F238E27FC236}">
                <a16:creationId xmlns:a16="http://schemas.microsoft.com/office/drawing/2014/main" id="{5F84F1E9-1B3F-4C56-85CC-84BF62D340EC}"/>
              </a:ext>
            </a:extLst>
          </p:cNvPr>
          <p:cNvSpPr>
            <a:spLocks noGrp="1"/>
          </p:cNvSpPr>
          <p:nvPr>
            <p:ph type="ftr" sz="quarter" idx="11"/>
          </p:nvPr>
        </p:nvSpPr>
        <p:spPr/>
        <p:txBody>
          <a:bodyPr/>
          <a:lstStyle/>
          <a:p>
            <a:r>
              <a:rPr lang="ro-RO"/>
              <a:t>EA - cursul 6 - online</a:t>
            </a:r>
          </a:p>
        </p:txBody>
      </p:sp>
      <p:sp>
        <p:nvSpPr>
          <p:cNvPr id="6" name="Slide Number Placeholder 5">
            <a:extLst>
              <a:ext uri="{FF2B5EF4-FFF2-40B4-BE49-F238E27FC236}">
                <a16:creationId xmlns:a16="http://schemas.microsoft.com/office/drawing/2014/main" id="{A953AF19-69A2-49C1-979F-9B30405231AB}"/>
              </a:ext>
            </a:extLst>
          </p:cNvPr>
          <p:cNvSpPr>
            <a:spLocks noGrp="1"/>
          </p:cNvSpPr>
          <p:nvPr>
            <p:ph type="sldNum" sz="quarter" idx="12"/>
          </p:nvPr>
        </p:nvSpPr>
        <p:spPr/>
        <p:txBody>
          <a:bodyPr/>
          <a:lstStyle/>
          <a:p>
            <a:fld id="{65591A31-7B36-469A-843E-9E35DA478E5F}" type="slidenum">
              <a:rPr lang="ro-RO" smtClean="0"/>
              <a:t>40</a:t>
            </a:fld>
            <a:endParaRPr lang="ro-RO"/>
          </a:p>
        </p:txBody>
      </p:sp>
      <p:pic>
        <p:nvPicPr>
          <p:cNvPr id="7" name="Picture 6">
            <a:extLst>
              <a:ext uri="{FF2B5EF4-FFF2-40B4-BE49-F238E27FC236}">
                <a16:creationId xmlns:a16="http://schemas.microsoft.com/office/drawing/2014/main" id="{00A7E0EB-ABE3-4507-82AF-4EAE18F7BE8D}"/>
              </a:ext>
            </a:extLst>
          </p:cNvPr>
          <p:cNvPicPr>
            <a:picLocks noChangeAspect="1"/>
          </p:cNvPicPr>
          <p:nvPr/>
        </p:nvPicPr>
        <p:blipFill>
          <a:blip r:embed="rId2"/>
          <a:stretch>
            <a:fillRect/>
          </a:stretch>
        </p:blipFill>
        <p:spPr>
          <a:xfrm>
            <a:off x="9137373" y="136525"/>
            <a:ext cx="2937510" cy="2040255"/>
          </a:xfrm>
          <a:prstGeom prst="rect">
            <a:avLst/>
          </a:prstGeom>
        </p:spPr>
      </p:pic>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F2AEFB8-E643-4484-A249-566FCD912AF9}"/>
                  </a:ext>
                </a:extLst>
              </p:cNvPr>
              <p:cNvSpPr txBox="1"/>
              <p:nvPr/>
            </p:nvSpPr>
            <p:spPr>
              <a:xfrm>
                <a:off x="6442279" y="141807"/>
                <a:ext cx="2646293"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𝑑𝑚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𝑐𝑚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oMath>
                  </m:oMathPara>
                </a14:m>
                <a:endParaRPr lang="ro-RO" sz="1400"/>
              </a:p>
            </p:txBody>
          </p:sp>
        </mc:Choice>
        <mc:Fallback xmlns="">
          <p:sp>
            <p:nvSpPr>
              <p:cNvPr id="8" name="TextBox 7">
                <a:extLst>
                  <a:ext uri="{FF2B5EF4-FFF2-40B4-BE49-F238E27FC236}">
                    <a16:creationId xmlns:a16="http://schemas.microsoft.com/office/drawing/2014/main" id="{EF2AEFB8-E643-4484-A249-566FCD912AF9}"/>
                  </a:ext>
                </a:extLst>
              </p:cNvPr>
              <p:cNvSpPr txBox="1">
                <a:spLocks noRot="1" noChangeAspect="1" noMove="1" noResize="1" noEditPoints="1" noAdjustHandles="1" noChangeArrowheads="1" noChangeShapeType="1" noTextEdit="1"/>
              </p:cNvSpPr>
              <p:nvPr/>
            </p:nvSpPr>
            <p:spPr>
              <a:xfrm>
                <a:off x="6442279" y="141807"/>
                <a:ext cx="2646293" cy="369332"/>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76429709-C337-40A7-AD3A-86DB4ED52914}"/>
                  </a:ext>
                </a:extLst>
              </p:cNvPr>
              <p:cNvSpPr txBox="1"/>
              <p:nvPr/>
            </p:nvSpPr>
            <p:spPr>
              <a:xfrm>
                <a:off x="1093935" y="2544028"/>
                <a:ext cx="10696689"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f>
                        <m:fPr>
                          <m:type m:val="lin"/>
                          <m:ctrlPr>
                            <a:rPr lang="ro-RO" sz="2400" i="1">
                              <a:latin typeface="Cambria Math" panose="02040503050406030204" pitchFamily="18" charset="0"/>
                            </a:rPr>
                          </m:ctrlPr>
                        </m:fPr>
                        <m:num>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e>
                          </m:d>
                        </m:num>
                        <m:den>
                          <m:r>
                            <a:rPr lang="ro-RO" sz="2400" i="0">
                              <a:latin typeface="Cambria Math" panose="02040503050406030204" pitchFamily="18" charset="0"/>
                            </a:rPr>
                            <m:t>2</m:t>
                          </m:r>
                        </m:den>
                      </m:f>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num>
                            <m:den>
                              <m:r>
                                <a:rPr lang="ro-RO" sz="2400" i="0">
                                  <a:latin typeface="Cambria Math" panose="02040503050406030204" pitchFamily="18" charset="0"/>
                                </a:rPr>
                                <m:t>2</m:t>
                              </m:r>
                            </m:den>
                          </m:f>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num>
                            <m:den>
                              <m:r>
                                <a:rPr lang="ro-RO" sz="2400" i="0">
                                  <a:latin typeface="Cambria Math" panose="02040503050406030204" pitchFamily="18" charset="0"/>
                                </a:rPr>
                                <m:t>2</m:t>
                              </m:r>
                            </m:den>
                          </m:f>
                        </m:e>
                      </m:d>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oMath>
                  </m:oMathPara>
                </a14:m>
                <a:endParaRPr lang="ro-RO"/>
              </a:p>
            </p:txBody>
          </p:sp>
        </mc:Choice>
        <mc:Fallback xmlns="">
          <p:sp>
            <p:nvSpPr>
              <p:cNvPr id="10" name="TextBox 9">
                <a:extLst>
                  <a:ext uri="{FF2B5EF4-FFF2-40B4-BE49-F238E27FC236}">
                    <a16:creationId xmlns:a16="http://schemas.microsoft.com/office/drawing/2014/main" id="{76429709-C337-40A7-AD3A-86DB4ED52914}"/>
                  </a:ext>
                </a:extLst>
              </p:cNvPr>
              <p:cNvSpPr txBox="1">
                <a:spLocks noRot="1" noChangeAspect="1" noMove="1" noResize="1" noEditPoints="1" noAdjustHandles="1" noChangeArrowheads="1" noChangeShapeType="1" noTextEdit="1"/>
              </p:cNvSpPr>
              <p:nvPr/>
            </p:nvSpPr>
            <p:spPr>
              <a:xfrm>
                <a:off x="1093935" y="2544028"/>
                <a:ext cx="10696689" cy="461665"/>
              </a:xfrm>
              <a:prstGeom prst="rect">
                <a:avLst/>
              </a:prstGeom>
              <a:blipFill>
                <a:blip r:embed="rId4"/>
                <a:stretch>
                  <a:fillRect t="-125000" r="-2108" b="-190789"/>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4EF51243-5FD8-48ED-AFEC-4F4E6009F021}"/>
                  </a:ext>
                </a:extLst>
              </p:cNvPr>
              <p:cNvSpPr txBox="1"/>
              <p:nvPr/>
            </p:nvSpPr>
            <p:spPr>
              <a:xfrm>
                <a:off x="7505700" y="491834"/>
                <a:ext cx="1631673"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oMath>
                  </m:oMathPara>
                </a14:m>
                <a:endParaRPr lang="ro-RO" sz="1400"/>
              </a:p>
            </p:txBody>
          </p:sp>
        </mc:Choice>
        <mc:Fallback xmlns="">
          <p:sp>
            <p:nvSpPr>
              <p:cNvPr id="11" name="TextBox 10">
                <a:extLst>
                  <a:ext uri="{FF2B5EF4-FFF2-40B4-BE49-F238E27FC236}">
                    <a16:creationId xmlns:a16="http://schemas.microsoft.com/office/drawing/2014/main" id="{4EF51243-5FD8-48ED-AFEC-4F4E6009F021}"/>
                  </a:ext>
                </a:extLst>
              </p:cNvPr>
              <p:cNvSpPr txBox="1">
                <a:spLocks noRot="1" noChangeAspect="1" noMove="1" noResize="1" noEditPoints="1" noAdjustHandles="1" noChangeArrowheads="1" noChangeShapeType="1" noTextEdit="1"/>
              </p:cNvSpPr>
              <p:nvPr/>
            </p:nvSpPr>
            <p:spPr>
              <a:xfrm>
                <a:off x="7505700" y="491834"/>
                <a:ext cx="1631673" cy="369332"/>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2E3038C-5CD3-4839-819C-3D96FEBA192A}"/>
                  </a:ext>
                </a:extLst>
              </p:cNvPr>
              <p:cNvSpPr txBox="1"/>
              <p:nvPr/>
            </p:nvSpPr>
            <p:spPr>
              <a:xfrm>
                <a:off x="7023539" y="872823"/>
                <a:ext cx="2128630"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r>
                        <a:rPr lang="ro-RO" i="0">
                          <a:latin typeface="Cambria Math" panose="02040503050406030204" pitchFamily="18" charset="0"/>
                        </a:rPr>
                        <m:t>=</m:t>
                      </m:r>
                      <m:f>
                        <m:fPr>
                          <m:type m:val="lin"/>
                          <m:ctrlPr>
                            <a:rPr lang="ro-RO" i="1">
                              <a:latin typeface="Cambria Math" panose="02040503050406030204" pitchFamily="18" charset="0"/>
                            </a:rPr>
                          </m:ctrlPr>
                        </m:fPr>
                        <m:num>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e>
                          </m:d>
                        </m:num>
                        <m:den>
                          <m:r>
                            <a:rPr lang="ro-RO" i="0">
                              <a:latin typeface="Cambria Math" panose="02040503050406030204" pitchFamily="18" charset="0"/>
                            </a:rPr>
                            <m:t>2</m:t>
                          </m:r>
                        </m:den>
                      </m:f>
                    </m:oMath>
                  </m:oMathPara>
                </a14:m>
                <a:endParaRPr lang="ro-RO" sz="1400"/>
              </a:p>
            </p:txBody>
          </p:sp>
        </mc:Choice>
        <mc:Fallback xmlns="">
          <p:sp>
            <p:nvSpPr>
              <p:cNvPr id="12" name="TextBox 11">
                <a:extLst>
                  <a:ext uri="{FF2B5EF4-FFF2-40B4-BE49-F238E27FC236}">
                    <a16:creationId xmlns:a16="http://schemas.microsoft.com/office/drawing/2014/main" id="{62E3038C-5CD3-4839-819C-3D96FEBA192A}"/>
                  </a:ext>
                </a:extLst>
              </p:cNvPr>
              <p:cNvSpPr txBox="1">
                <a:spLocks noRot="1" noChangeAspect="1" noMove="1" noResize="1" noEditPoints="1" noAdjustHandles="1" noChangeArrowheads="1" noChangeShapeType="1" noTextEdit="1"/>
              </p:cNvSpPr>
              <p:nvPr/>
            </p:nvSpPr>
            <p:spPr>
              <a:xfrm>
                <a:off x="7023539" y="872823"/>
                <a:ext cx="2128630" cy="369332"/>
              </a:xfrm>
              <a:prstGeom prst="rect">
                <a:avLst/>
              </a:prstGeom>
              <a:blipFill>
                <a:blip r:embed="rId6"/>
                <a:stretch>
                  <a:fillRect t="-116393" r="-19771" b="-17541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5D1AB2E0-53AF-41FF-9DAD-12123B067D77}"/>
                  </a:ext>
                </a:extLst>
              </p:cNvPr>
              <p:cNvSpPr txBox="1"/>
              <p:nvPr/>
            </p:nvSpPr>
            <p:spPr>
              <a:xfrm>
                <a:off x="1093935" y="3770461"/>
                <a:ext cx="2775502"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num>
                        <m:den>
                          <m:r>
                            <a:rPr lang="ro-RO" sz="2400" i="0">
                              <a:latin typeface="Cambria Math" panose="02040503050406030204" pitchFamily="18" charset="0"/>
                            </a:rPr>
                            <m:t>2</m:t>
                          </m:r>
                        </m:den>
                      </m:f>
                    </m:oMath>
                  </m:oMathPara>
                </a14:m>
                <a:endParaRPr lang="ro-RO"/>
              </a:p>
            </p:txBody>
          </p:sp>
        </mc:Choice>
        <mc:Fallback xmlns="">
          <p:sp>
            <p:nvSpPr>
              <p:cNvPr id="14" name="TextBox 13">
                <a:extLst>
                  <a:ext uri="{FF2B5EF4-FFF2-40B4-BE49-F238E27FC236}">
                    <a16:creationId xmlns:a16="http://schemas.microsoft.com/office/drawing/2014/main" id="{5D1AB2E0-53AF-41FF-9DAD-12123B067D77}"/>
                  </a:ext>
                </a:extLst>
              </p:cNvPr>
              <p:cNvSpPr txBox="1">
                <a:spLocks noRot="1" noChangeAspect="1" noMove="1" noResize="1" noEditPoints="1" noAdjustHandles="1" noChangeArrowheads="1" noChangeShapeType="1" noTextEdit="1"/>
              </p:cNvSpPr>
              <p:nvPr/>
            </p:nvSpPr>
            <p:spPr>
              <a:xfrm>
                <a:off x="1093935" y="3770461"/>
                <a:ext cx="2775502" cy="461665"/>
              </a:xfrm>
              <a:prstGeom prst="rect">
                <a:avLst/>
              </a:prstGeom>
              <a:blipFill>
                <a:blip r:embed="rId7"/>
                <a:stretch>
                  <a:fillRect l="-439" t="-126667" r="-22588" b="-19466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7A0922C3-D07D-4CC0-AE55-0BE20941FE45}"/>
                  </a:ext>
                </a:extLst>
              </p:cNvPr>
              <p:cNvSpPr txBox="1"/>
              <p:nvPr/>
            </p:nvSpPr>
            <p:spPr>
              <a:xfrm>
                <a:off x="1093935" y="4246243"/>
                <a:ext cx="2775502"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num>
                        <m:den>
                          <m:r>
                            <a:rPr lang="ro-RO" sz="2400" i="0">
                              <a:latin typeface="Cambria Math" panose="02040503050406030204" pitchFamily="18" charset="0"/>
                            </a:rPr>
                            <m:t>2</m:t>
                          </m:r>
                        </m:den>
                      </m:f>
                    </m:oMath>
                  </m:oMathPara>
                </a14:m>
                <a:endParaRPr lang="ro-RO"/>
              </a:p>
            </p:txBody>
          </p:sp>
        </mc:Choice>
        <mc:Fallback xmlns="">
          <p:sp>
            <p:nvSpPr>
              <p:cNvPr id="16" name="TextBox 15">
                <a:extLst>
                  <a:ext uri="{FF2B5EF4-FFF2-40B4-BE49-F238E27FC236}">
                    <a16:creationId xmlns:a16="http://schemas.microsoft.com/office/drawing/2014/main" id="{7A0922C3-D07D-4CC0-AE55-0BE20941FE45}"/>
                  </a:ext>
                </a:extLst>
              </p:cNvPr>
              <p:cNvSpPr txBox="1">
                <a:spLocks noRot="1" noChangeAspect="1" noMove="1" noResize="1" noEditPoints="1" noAdjustHandles="1" noChangeArrowheads="1" noChangeShapeType="1" noTextEdit="1"/>
              </p:cNvSpPr>
              <p:nvPr/>
            </p:nvSpPr>
            <p:spPr>
              <a:xfrm>
                <a:off x="1093935" y="4246243"/>
                <a:ext cx="2775502" cy="461665"/>
              </a:xfrm>
              <a:prstGeom prst="rect">
                <a:avLst/>
              </a:prstGeom>
              <a:blipFill>
                <a:blip r:embed="rId8"/>
                <a:stretch>
                  <a:fillRect l="-439" t="-126667" r="-22807" b="-194667"/>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77CFA4A-9B14-473A-A7B8-CCA020EC41EE}"/>
                  </a:ext>
                </a:extLst>
              </p:cNvPr>
              <p:cNvSpPr txBox="1"/>
              <p:nvPr/>
            </p:nvSpPr>
            <p:spPr>
              <a:xfrm>
                <a:off x="5835098" y="3726011"/>
                <a:ext cx="2775502"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e>
                          </m:d>
                        </m:num>
                        <m:den>
                          <m:r>
                            <a:rPr lang="ro-RO" sz="2400" i="0">
                              <a:latin typeface="Cambria Math" panose="02040503050406030204" pitchFamily="18" charset="0"/>
                            </a:rPr>
                            <m:t>2</m:t>
                          </m:r>
                        </m:den>
                      </m:f>
                    </m:oMath>
                  </m:oMathPara>
                </a14:m>
                <a:endParaRPr lang="ro-RO"/>
              </a:p>
            </p:txBody>
          </p:sp>
        </mc:Choice>
        <mc:Fallback xmlns="">
          <p:sp>
            <p:nvSpPr>
              <p:cNvPr id="18" name="TextBox 17">
                <a:extLst>
                  <a:ext uri="{FF2B5EF4-FFF2-40B4-BE49-F238E27FC236}">
                    <a16:creationId xmlns:a16="http://schemas.microsoft.com/office/drawing/2014/main" id="{E77CFA4A-9B14-473A-A7B8-CCA020EC41EE}"/>
                  </a:ext>
                </a:extLst>
              </p:cNvPr>
              <p:cNvSpPr txBox="1">
                <a:spLocks noRot="1" noChangeAspect="1" noMove="1" noResize="1" noEditPoints="1" noAdjustHandles="1" noChangeArrowheads="1" noChangeShapeType="1" noTextEdit="1"/>
              </p:cNvSpPr>
              <p:nvPr/>
            </p:nvSpPr>
            <p:spPr>
              <a:xfrm>
                <a:off x="5835098" y="3726011"/>
                <a:ext cx="2775502" cy="461665"/>
              </a:xfrm>
              <a:prstGeom prst="rect">
                <a:avLst/>
              </a:prstGeom>
              <a:blipFill>
                <a:blip r:embed="rId9"/>
                <a:stretch>
                  <a:fillRect l="-439" t="-125000" r="-24781" b="-190789"/>
                </a:stretch>
              </a:blipFill>
            </p:spPr>
            <p:txBody>
              <a:bodyPr/>
              <a:lstStyle/>
              <a:p>
                <a:r>
                  <a:rPr lang="ro-RO">
                    <a:noFill/>
                  </a:rPr>
                  <a:t> </a:t>
                </a:r>
              </a:p>
            </p:txBody>
          </p:sp>
        </mc:Fallback>
      </mc:AlternateContent>
      <p:sp>
        <p:nvSpPr>
          <p:cNvPr id="19" name="TextBox 18">
            <a:extLst>
              <a:ext uri="{FF2B5EF4-FFF2-40B4-BE49-F238E27FC236}">
                <a16:creationId xmlns:a16="http://schemas.microsoft.com/office/drawing/2014/main" id="{7ABDCBC8-5C31-4BBA-8C85-8BD2EDA207C3}"/>
              </a:ext>
            </a:extLst>
          </p:cNvPr>
          <p:cNvSpPr txBox="1"/>
          <p:nvPr/>
        </p:nvSpPr>
        <p:spPr>
          <a:xfrm>
            <a:off x="4295635" y="3944121"/>
            <a:ext cx="1113265" cy="461665"/>
          </a:xfrm>
          <a:prstGeom prst="rect">
            <a:avLst/>
          </a:prstGeom>
          <a:noFill/>
        </p:spPr>
        <p:txBody>
          <a:bodyPr wrap="square" rtlCol="0">
            <a:spAutoFit/>
          </a:bodyPr>
          <a:lstStyle/>
          <a:p>
            <a:r>
              <a:rPr lang="ro-RO" sz="2400"/>
              <a:t>rezultă</a:t>
            </a: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0C2E15F0-AFF1-4562-8163-F995F0E7DE0C}"/>
                  </a:ext>
                </a:extLst>
              </p:cNvPr>
              <p:cNvSpPr txBox="1"/>
              <p:nvPr/>
            </p:nvSpPr>
            <p:spPr>
              <a:xfrm>
                <a:off x="5835098" y="4219356"/>
                <a:ext cx="2218911"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oMath>
                  </m:oMathPara>
                </a14:m>
                <a:endParaRPr lang="ro-RO"/>
              </a:p>
            </p:txBody>
          </p:sp>
        </mc:Choice>
        <mc:Fallback xmlns="">
          <p:sp>
            <p:nvSpPr>
              <p:cNvPr id="21" name="TextBox 20">
                <a:extLst>
                  <a:ext uri="{FF2B5EF4-FFF2-40B4-BE49-F238E27FC236}">
                    <a16:creationId xmlns:a16="http://schemas.microsoft.com/office/drawing/2014/main" id="{0C2E15F0-AFF1-4562-8163-F995F0E7DE0C}"/>
                  </a:ext>
                </a:extLst>
              </p:cNvPr>
              <p:cNvSpPr txBox="1">
                <a:spLocks noRot="1" noChangeAspect="1" noMove="1" noResize="1" noEditPoints="1" noAdjustHandles="1" noChangeArrowheads="1" noChangeShapeType="1" noTextEdit="1"/>
              </p:cNvSpPr>
              <p:nvPr/>
            </p:nvSpPr>
            <p:spPr>
              <a:xfrm>
                <a:off x="5835098" y="4219356"/>
                <a:ext cx="2218911" cy="461665"/>
              </a:xfrm>
              <a:prstGeom prst="rect">
                <a:avLst/>
              </a:prstGeom>
              <a:blipFill>
                <a:blip r:embed="rId10"/>
                <a:stretch>
                  <a:fillRect l="-549" b="-13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1560B8B7-E3D6-4184-AAB4-C0F5E1618BAD}"/>
                  </a:ext>
                </a:extLst>
              </p:cNvPr>
              <p:cNvSpPr txBox="1"/>
              <p:nvPr/>
            </p:nvSpPr>
            <p:spPr>
              <a:xfrm>
                <a:off x="4120484" y="1239945"/>
                <a:ext cx="5031685"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4</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3</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4</m:t>
                              </m:r>
                            </m:sub>
                          </m:sSub>
                        </m:den>
                      </m:f>
                      <m:d>
                        <m:dPr>
                          <m:ctrlPr>
                            <a:rPr lang="ro-RO" i="1">
                              <a:solidFill>
                                <a:srgbClr val="836967"/>
                              </a:solidFill>
                              <a:latin typeface="Cambria Math" panose="02040503050406030204" pitchFamily="18" charset="0"/>
                            </a:rPr>
                          </m:ctrlPr>
                        </m:dPr>
                        <m:e>
                          <m:r>
                            <a:rPr lang="ro-RO" i="0">
                              <a:latin typeface="Cambria Math" panose="02040503050406030204" pitchFamily="18" charset="0"/>
                            </a:rPr>
                            <m:t>1+</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e>
                      </m:d>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2</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1</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oMath>
                  </m:oMathPara>
                </a14:m>
                <a:endParaRPr lang="ro-RO"/>
              </a:p>
            </p:txBody>
          </p:sp>
        </mc:Choice>
        <mc:Fallback xmlns="">
          <p:sp>
            <p:nvSpPr>
              <p:cNvPr id="23" name="TextBox 22">
                <a:extLst>
                  <a:ext uri="{FF2B5EF4-FFF2-40B4-BE49-F238E27FC236}">
                    <a16:creationId xmlns:a16="http://schemas.microsoft.com/office/drawing/2014/main" id="{1560B8B7-E3D6-4184-AAB4-C0F5E1618BAD}"/>
                  </a:ext>
                </a:extLst>
              </p:cNvPr>
              <p:cNvSpPr txBox="1">
                <a:spLocks noRot="1" noChangeAspect="1" noMove="1" noResize="1" noEditPoints="1" noAdjustHandles="1" noChangeArrowheads="1" noChangeShapeType="1" noTextEdit="1"/>
              </p:cNvSpPr>
              <p:nvPr/>
            </p:nvSpPr>
            <p:spPr>
              <a:xfrm>
                <a:off x="4120484" y="1239945"/>
                <a:ext cx="5031685" cy="714683"/>
              </a:xfrm>
              <a:prstGeom prst="rect">
                <a:avLst/>
              </a:prstGeom>
              <a:blipFill>
                <a:blip r:embed="rId11"/>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2263511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FDB4-6F13-4574-9497-F78F5D2F81CF}"/>
              </a:ext>
            </a:extLst>
          </p:cNvPr>
          <p:cNvSpPr>
            <a:spLocks noGrp="1"/>
          </p:cNvSpPr>
          <p:nvPr>
            <p:ph type="title"/>
          </p:nvPr>
        </p:nvSpPr>
        <p:spPr/>
        <p:txBody>
          <a:bodyPr/>
          <a:lstStyle/>
          <a:p>
            <a:r>
              <a:rPr lang="ro-RO"/>
              <a:t>S6</a:t>
            </a:r>
            <a:br>
              <a:rPr lang="ro-RO"/>
            </a:br>
            <a:r>
              <a:rPr lang="ro-RO"/>
              <a:t>P2. Rezolvare</a:t>
            </a:r>
          </a:p>
        </p:txBody>
      </p:sp>
      <p:sp>
        <p:nvSpPr>
          <p:cNvPr id="3" name="Content Placeholder 2">
            <a:extLst>
              <a:ext uri="{FF2B5EF4-FFF2-40B4-BE49-F238E27FC236}">
                <a16:creationId xmlns:a16="http://schemas.microsoft.com/office/drawing/2014/main" id="{B6FBABA1-112B-4379-A1DE-1945A298F490}"/>
              </a:ext>
            </a:extLst>
          </p:cNvPr>
          <p:cNvSpPr>
            <a:spLocks noGrp="1"/>
          </p:cNvSpPr>
          <p:nvPr>
            <p:ph idx="1"/>
          </p:nvPr>
        </p:nvSpPr>
        <p:spPr/>
        <p:txBody>
          <a:bodyPr/>
          <a:lstStyle/>
          <a:p>
            <a:r>
              <a:rPr lang="ro-RO"/>
              <a:t>Amplificările se scriu</a:t>
            </a:r>
          </a:p>
        </p:txBody>
      </p:sp>
      <p:sp>
        <p:nvSpPr>
          <p:cNvPr id="4" name="Date Placeholder 3">
            <a:extLst>
              <a:ext uri="{FF2B5EF4-FFF2-40B4-BE49-F238E27FC236}">
                <a16:creationId xmlns:a16="http://schemas.microsoft.com/office/drawing/2014/main" id="{5C58F713-97D0-4C08-8995-FACFF885FFBE}"/>
              </a:ext>
            </a:extLst>
          </p:cNvPr>
          <p:cNvSpPr>
            <a:spLocks noGrp="1"/>
          </p:cNvSpPr>
          <p:nvPr>
            <p:ph type="dt" sz="half" idx="10"/>
          </p:nvPr>
        </p:nvSpPr>
        <p:spPr/>
        <p:txBody>
          <a:bodyPr/>
          <a:lstStyle/>
          <a:p>
            <a:fld id="{4B180525-D202-491C-A912-C819D549FC27}" type="datetime1">
              <a:rPr lang="ro-RO" smtClean="0"/>
              <a:t>02.04.2021</a:t>
            </a:fld>
            <a:endParaRPr lang="ro-RO"/>
          </a:p>
        </p:txBody>
      </p:sp>
      <p:sp>
        <p:nvSpPr>
          <p:cNvPr id="5" name="Footer Placeholder 4">
            <a:extLst>
              <a:ext uri="{FF2B5EF4-FFF2-40B4-BE49-F238E27FC236}">
                <a16:creationId xmlns:a16="http://schemas.microsoft.com/office/drawing/2014/main" id="{5F84F1E9-1B3F-4C56-85CC-84BF62D340EC}"/>
              </a:ext>
            </a:extLst>
          </p:cNvPr>
          <p:cNvSpPr>
            <a:spLocks noGrp="1"/>
          </p:cNvSpPr>
          <p:nvPr>
            <p:ph type="ftr" sz="quarter" idx="11"/>
          </p:nvPr>
        </p:nvSpPr>
        <p:spPr/>
        <p:txBody>
          <a:bodyPr/>
          <a:lstStyle/>
          <a:p>
            <a:r>
              <a:rPr lang="ro-RO"/>
              <a:t>EA - cursul 6 - online</a:t>
            </a:r>
          </a:p>
        </p:txBody>
      </p:sp>
      <p:sp>
        <p:nvSpPr>
          <p:cNvPr id="6" name="Slide Number Placeholder 5">
            <a:extLst>
              <a:ext uri="{FF2B5EF4-FFF2-40B4-BE49-F238E27FC236}">
                <a16:creationId xmlns:a16="http://schemas.microsoft.com/office/drawing/2014/main" id="{A953AF19-69A2-49C1-979F-9B30405231AB}"/>
              </a:ext>
            </a:extLst>
          </p:cNvPr>
          <p:cNvSpPr>
            <a:spLocks noGrp="1"/>
          </p:cNvSpPr>
          <p:nvPr>
            <p:ph type="sldNum" sz="quarter" idx="12"/>
          </p:nvPr>
        </p:nvSpPr>
        <p:spPr/>
        <p:txBody>
          <a:bodyPr/>
          <a:lstStyle/>
          <a:p>
            <a:fld id="{65591A31-7B36-469A-843E-9E35DA478E5F}" type="slidenum">
              <a:rPr lang="ro-RO" smtClean="0"/>
              <a:t>41</a:t>
            </a:fld>
            <a:endParaRPr lang="ro-RO"/>
          </a:p>
        </p:txBody>
      </p:sp>
      <p:pic>
        <p:nvPicPr>
          <p:cNvPr id="7" name="Picture 6">
            <a:extLst>
              <a:ext uri="{FF2B5EF4-FFF2-40B4-BE49-F238E27FC236}">
                <a16:creationId xmlns:a16="http://schemas.microsoft.com/office/drawing/2014/main" id="{F1AA58CB-7E49-41A3-AD23-6A45662B2BF3}"/>
              </a:ext>
            </a:extLst>
          </p:cNvPr>
          <p:cNvPicPr>
            <a:picLocks noChangeAspect="1"/>
          </p:cNvPicPr>
          <p:nvPr/>
        </p:nvPicPr>
        <p:blipFill>
          <a:blip r:embed="rId2"/>
          <a:stretch>
            <a:fillRect/>
          </a:stretch>
        </p:blipFill>
        <p:spPr>
          <a:xfrm>
            <a:off x="9137373" y="136525"/>
            <a:ext cx="2937510" cy="2040255"/>
          </a:xfrm>
          <a:prstGeom prst="rect">
            <a:avLst/>
          </a:prstGeom>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263DD69-49EE-4338-A6A1-E2610DA88A43}"/>
                  </a:ext>
                </a:extLst>
              </p:cNvPr>
              <p:cNvSpPr txBox="1"/>
              <p:nvPr/>
            </p:nvSpPr>
            <p:spPr>
              <a:xfrm>
                <a:off x="1034300" y="2337334"/>
                <a:ext cx="8401050" cy="92217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4</m:t>
                              </m:r>
                            </m:sub>
                          </m:sSub>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102</m:t>
                          </m:r>
                          <m:r>
                            <a:rPr lang="ro-RO" sz="2400" i="1">
                              <a:latin typeface="Cambria Math" panose="02040503050406030204" pitchFamily="18" charset="0"/>
                            </a:rPr>
                            <m:t>𝑘</m:t>
                          </m:r>
                        </m:num>
                        <m:den>
                          <m:r>
                            <a:rPr lang="ro-RO" sz="2400" i="0">
                              <a:latin typeface="Cambria Math" panose="02040503050406030204" pitchFamily="18" charset="0"/>
                            </a:rPr>
                            <m:t>0.995</m:t>
                          </m:r>
                          <m:r>
                            <a:rPr lang="ro-RO" sz="2400" i="1">
                              <a:latin typeface="Cambria Math" panose="02040503050406030204" pitchFamily="18" charset="0"/>
                            </a:rPr>
                            <m:t>𝑘</m:t>
                          </m:r>
                          <m:r>
                            <a:rPr lang="ro-RO" sz="2400" i="0">
                              <a:latin typeface="Cambria Math" panose="02040503050406030204" pitchFamily="18" charset="0"/>
                            </a:rPr>
                            <m:t>+102</m:t>
                          </m:r>
                          <m:r>
                            <a:rPr lang="ro-RO" sz="2400" i="1">
                              <a:latin typeface="Cambria Math" panose="02040503050406030204" pitchFamily="18" charset="0"/>
                            </a:rPr>
                            <m:t>𝑘</m:t>
                          </m:r>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99.7</m:t>
                              </m:r>
                              <m:r>
                                <a:rPr lang="ro-RO" sz="2400" i="1">
                                  <a:latin typeface="Cambria Math" panose="02040503050406030204" pitchFamily="18" charset="0"/>
                                </a:rPr>
                                <m:t>𝑘</m:t>
                              </m:r>
                            </m:num>
                            <m:den>
                              <m:r>
                                <a:rPr lang="ro-RO" sz="2400" i="0">
                                  <a:latin typeface="Cambria Math" panose="02040503050406030204" pitchFamily="18" charset="0"/>
                                </a:rPr>
                                <m:t>1.01</m:t>
                              </m:r>
                              <m:r>
                                <a:rPr lang="ro-RO" sz="2400" i="1">
                                  <a:latin typeface="Cambria Math" panose="02040503050406030204" pitchFamily="18" charset="0"/>
                                </a:rPr>
                                <m:t>𝑘</m:t>
                              </m:r>
                            </m:den>
                          </m:f>
                        </m:e>
                      </m:d>
                      <m:r>
                        <a:rPr lang="ro-RO" sz="2400" i="0">
                          <a:latin typeface="Cambria Math" panose="02040503050406030204" pitchFamily="18" charset="0"/>
                        </a:rPr>
                        <m:t>=98.75</m:t>
                      </m:r>
                    </m:oMath>
                  </m:oMathPara>
                </a14:m>
                <a:endParaRPr lang="ro-RO"/>
              </a:p>
            </p:txBody>
          </p:sp>
        </mc:Choice>
        <mc:Fallback xmlns="">
          <p:sp>
            <p:nvSpPr>
              <p:cNvPr id="12" name="TextBox 11">
                <a:extLst>
                  <a:ext uri="{FF2B5EF4-FFF2-40B4-BE49-F238E27FC236}">
                    <a16:creationId xmlns:a16="http://schemas.microsoft.com/office/drawing/2014/main" id="{A263DD69-49EE-4338-A6A1-E2610DA88A43}"/>
                  </a:ext>
                </a:extLst>
              </p:cNvPr>
              <p:cNvSpPr txBox="1">
                <a:spLocks noRot="1" noChangeAspect="1" noMove="1" noResize="1" noEditPoints="1" noAdjustHandles="1" noChangeArrowheads="1" noChangeShapeType="1" noTextEdit="1"/>
              </p:cNvSpPr>
              <p:nvPr/>
            </p:nvSpPr>
            <p:spPr>
              <a:xfrm>
                <a:off x="1034300" y="2337334"/>
                <a:ext cx="8401050" cy="922176"/>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1E3B47D-DC07-4144-A010-2AA99CF0FDF1}"/>
                  </a:ext>
                </a:extLst>
              </p:cNvPr>
              <p:cNvSpPr txBox="1"/>
              <p:nvPr/>
            </p:nvSpPr>
            <p:spPr>
              <a:xfrm>
                <a:off x="1034300" y="3344211"/>
                <a:ext cx="3570633" cy="85401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99.7</m:t>
                          </m:r>
                          <m:r>
                            <a:rPr lang="ro-RO" sz="2400" i="1">
                              <a:latin typeface="Cambria Math" panose="02040503050406030204" pitchFamily="18" charset="0"/>
                            </a:rPr>
                            <m:t>𝑘</m:t>
                          </m:r>
                        </m:num>
                        <m:den>
                          <m:r>
                            <a:rPr lang="ro-RO" sz="2400" i="0">
                              <a:latin typeface="Cambria Math" panose="02040503050406030204" pitchFamily="18" charset="0"/>
                            </a:rPr>
                            <m:t>1.01</m:t>
                          </m:r>
                          <m:r>
                            <a:rPr lang="ro-RO" sz="2400" i="1">
                              <a:latin typeface="Cambria Math" panose="02040503050406030204" pitchFamily="18" charset="0"/>
                            </a:rPr>
                            <m:t>𝑘</m:t>
                          </m:r>
                        </m:den>
                      </m:f>
                      <m:r>
                        <a:rPr lang="ro-RO" sz="2400" i="0">
                          <a:latin typeface="Cambria Math" panose="02040503050406030204" pitchFamily="18" charset="0"/>
                        </a:rPr>
                        <m:t>=98.71</m:t>
                      </m:r>
                    </m:oMath>
                  </m:oMathPara>
                </a14:m>
                <a:endParaRPr lang="ro-RO"/>
              </a:p>
            </p:txBody>
          </p:sp>
        </mc:Choice>
        <mc:Fallback xmlns="">
          <p:sp>
            <p:nvSpPr>
              <p:cNvPr id="14" name="TextBox 13">
                <a:extLst>
                  <a:ext uri="{FF2B5EF4-FFF2-40B4-BE49-F238E27FC236}">
                    <a16:creationId xmlns:a16="http://schemas.microsoft.com/office/drawing/2014/main" id="{F1E3B47D-DC07-4144-A010-2AA99CF0FDF1}"/>
                  </a:ext>
                </a:extLst>
              </p:cNvPr>
              <p:cNvSpPr txBox="1">
                <a:spLocks noRot="1" noChangeAspect="1" noMove="1" noResize="1" noEditPoints="1" noAdjustHandles="1" noChangeArrowheads="1" noChangeShapeType="1" noTextEdit="1"/>
              </p:cNvSpPr>
              <p:nvPr/>
            </p:nvSpPr>
            <p:spPr>
              <a:xfrm>
                <a:off x="1034300" y="3344211"/>
                <a:ext cx="3570633" cy="854016"/>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E94BD6C9-9A57-4D78-A29E-0140069F6AA8}"/>
                  </a:ext>
                </a:extLst>
              </p:cNvPr>
              <p:cNvSpPr txBox="1"/>
              <p:nvPr/>
            </p:nvSpPr>
            <p:spPr>
              <a:xfrm>
                <a:off x="1034300" y="4282928"/>
                <a:ext cx="4186859" cy="791307"/>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98.71+98.75</m:t>
                          </m:r>
                        </m:num>
                        <m:den>
                          <m:r>
                            <a:rPr lang="ro-RO" sz="2400" i="0">
                              <a:latin typeface="Cambria Math" panose="02040503050406030204" pitchFamily="18" charset="0"/>
                            </a:rPr>
                            <m:t>2</m:t>
                          </m:r>
                        </m:den>
                      </m:f>
                      <m:r>
                        <a:rPr lang="ro-RO" sz="2400" i="0">
                          <a:latin typeface="Cambria Math" panose="02040503050406030204" pitchFamily="18" charset="0"/>
                        </a:rPr>
                        <m:t>=98.73</m:t>
                      </m:r>
                    </m:oMath>
                  </m:oMathPara>
                </a14:m>
                <a:endParaRPr lang="ro-RO"/>
              </a:p>
            </p:txBody>
          </p:sp>
        </mc:Choice>
        <mc:Fallback xmlns="">
          <p:sp>
            <p:nvSpPr>
              <p:cNvPr id="16" name="TextBox 15">
                <a:extLst>
                  <a:ext uri="{FF2B5EF4-FFF2-40B4-BE49-F238E27FC236}">
                    <a16:creationId xmlns:a16="http://schemas.microsoft.com/office/drawing/2014/main" id="{E94BD6C9-9A57-4D78-A29E-0140069F6AA8}"/>
                  </a:ext>
                </a:extLst>
              </p:cNvPr>
              <p:cNvSpPr txBox="1">
                <a:spLocks noRot="1" noChangeAspect="1" noMove="1" noResize="1" noEditPoints="1" noAdjustHandles="1" noChangeArrowheads="1" noChangeShapeType="1" noTextEdit="1"/>
              </p:cNvSpPr>
              <p:nvPr/>
            </p:nvSpPr>
            <p:spPr>
              <a:xfrm>
                <a:off x="1034300" y="4282928"/>
                <a:ext cx="4186859" cy="791307"/>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E66E7C0D-1DFF-422E-9A98-0590EC81E82B}"/>
                  </a:ext>
                </a:extLst>
              </p:cNvPr>
              <p:cNvSpPr txBox="1"/>
              <p:nvPr/>
            </p:nvSpPr>
            <p:spPr>
              <a:xfrm>
                <a:off x="5760968" y="4447748"/>
                <a:ext cx="400795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r>
                        <a:rPr lang="ro-RO" sz="2400" i="0">
                          <a:latin typeface="Cambria Math" panose="02040503050406030204" pitchFamily="18" charset="0"/>
                        </a:rPr>
                        <m:t>=98.75−98.71=0.04</m:t>
                      </m:r>
                    </m:oMath>
                  </m:oMathPara>
                </a14:m>
                <a:endParaRPr lang="ro-RO"/>
              </a:p>
            </p:txBody>
          </p:sp>
        </mc:Choice>
        <mc:Fallback xmlns="">
          <p:sp>
            <p:nvSpPr>
              <p:cNvPr id="18" name="TextBox 17">
                <a:extLst>
                  <a:ext uri="{FF2B5EF4-FFF2-40B4-BE49-F238E27FC236}">
                    <a16:creationId xmlns:a16="http://schemas.microsoft.com/office/drawing/2014/main" id="{E66E7C0D-1DFF-422E-9A98-0590EC81E82B}"/>
                  </a:ext>
                </a:extLst>
              </p:cNvPr>
              <p:cNvSpPr txBox="1">
                <a:spLocks noRot="1" noChangeAspect="1" noMove="1" noResize="1" noEditPoints="1" noAdjustHandles="1" noChangeArrowheads="1" noChangeShapeType="1" noTextEdit="1"/>
              </p:cNvSpPr>
              <p:nvPr/>
            </p:nvSpPr>
            <p:spPr>
              <a:xfrm>
                <a:off x="5760968" y="4447748"/>
                <a:ext cx="4007955" cy="461665"/>
              </a:xfrm>
              <a:prstGeom prst="rect">
                <a:avLst/>
              </a:prstGeom>
              <a:blipFill>
                <a:blip r:embed="rId6"/>
                <a:stretch>
                  <a:fillRect l="-304"/>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455EC993-6553-45BD-823D-DC8297F37A00}"/>
                  </a:ext>
                </a:extLst>
              </p:cNvPr>
              <p:cNvSpPr txBox="1"/>
              <p:nvPr/>
            </p:nvSpPr>
            <p:spPr>
              <a:xfrm>
                <a:off x="1034300" y="5201284"/>
                <a:ext cx="7218294" cy="84863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𝐶𝑀𝑅𝑅</m:t>
                          </m:r>
                        </m:e>
                        <m:sub>
                          <m:r>
                            <a:rPr lang="ro-RO" sz="2400" i="1">
                              <a:latin typeface="Cambria Math" panose="02040503050406030204" pitchFamily="18" charset="0"/>
                            </a:rPr>
                            <m:t>𝑑𝐵</m:t>
                          </m:r>
                        </m:sub>
                      </m:sSub>
                      <m:r>
                        <a:rPr lang="ro-RO" sz="2400" i="0">
                          <a:latin typeface="Cambria Math" panose="02040503050406030204" pitchFamily="18" charset="0"/>
                        </a:rPr>
                        <m:t>=20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𝑙𝑜𝑔</m:t>
                          </m:r>
                        </m:e>
                        <m:sub>
                          <m:r>
                            <a:rPr lang="ro-RO" sz="2400" i="0">
                              <a:latin typeface="Cambria Math" panose="02040503050406030204" pitchFamily="18" charset="0"/>
                            </a:rPr>
                            <m:t>10</m:t>
                          </m:r>
                        </m:sub>
                      </m:sSub>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den>
                      </m:f>
                      <m:r>
                        <a:rPr lang="ro-RO" sz="2400" i="0">
                          <a:latin typeface="Cambria Math" panose="02040503050406030204" pitchFamily="18" charset="0"/>
                        </a:rPr>
                        <m:t>=20</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𝑙𝑜𝑔</m:t>
                          </m:r>
                        </m:e>
                        <m:sub>
                          <m:r>
                            <a:rPr lang="ro-RO" sz="2400" i="0">
                              <a:latin typeface="Cambria Math" panose="02040503050406030204" pitchFamily="18" charset="0"/>
                            </a:rPr>
                            <m:t>10</m:t>
                          </m:r>
                        </m:sub>
                      </m:sSub>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98.73</m:t>
                          </m:r>
                        </m:num>
                        <m:den>
                          <m:r>
                            <a:rPr lang="ro-RO" sz="2400" i="0">
                              <a:latin typeface="Cambria Math" panose="02040503050406030204" pitchFamily="18" charset="0"/>
                            </a:rPr>
                            <m:t>0.04</m:t>
                          </m:r>
                        </m:den>
                      </m:f>
                      <m:r>
                        <a:rPr lang="ro-RO" sz="2400" i="0">
                          <a:latin typeface="Cambria Math" panose="02040503050406030204" pitchFamily="18" charset="0"/>
                        </a:rPr>
                        <m:t>=67.85</m:t>
                      </m:r>
                      <m:r>
                        <a:rPr lang="ro-RO" sz="2400" i="1">
                          <a:latin typeface="Cambria Math" panose="02040503050406030204" pitchFamily="18" charset="0"/>
                        </a:rPr>
                        <m:t>𝑑𝐵</m:t>
                      </m:r>
                    </m:oMath>
                  </m:oMathPara>
                </a14:m>
                <a:endParaRPr lang="ro-RO"/>
              </a:p>
            </p:txBody>
          </p:sp>
        </mc:Choice>
        <mc:Fallback xmlns="">
          <p:sp>
            <p:nvSpPr>
              <p:cNvPr id="20" name="TextBox 19">
                <a:extLst>
                  <a:ext uri="{FF2B5EF4-FFF2-40B4-BE49-F238E27FC236}">
                    <a16:creationId xmlns:a16="http://schemas.microsoft.com/office/drawing/2014/main" id="{455EC993-6553-45BD-823D-DC8297F37A00}"/>
                  </a:ext>
                </a:extLst>
              </p:cNvPr>
              <p:cNvSpPr txBox="1">
                <a:spLocks noRot="1" noChangeAspect="1" noMove="1" noResize="1" noEditPoints="1" noAdjustHandles="1" noChangeArrowheads="1" noChangeShapeType="1" noTextEdit="1"/>
              </p:cNvSpPr>
              <p:nvPr/>
            </p:nvSpPr>
            <p:spPr>
              <a:xfrm>
                <a:off x="1034300" y="5201284"/>
                <a:ext cx="7218294" cy="848630"/>
              </a:xfrm>
              <a:prstGeom prst="rect">
                <a:avLst/>
              </a:prstGeom>
              <a:blipFill>
                <a:blip r:embed="rId7"/>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17BC49C8-C0B4-4500-9EB5-37A609C35E16}"/>
                  </a:ext>
                </a:extLst>
              </p:cNvPr>
              <p:cNvSpPr txBox="1"/>
              <p:nvPr/>
            </p:nvSpPr>
            <p:spPr>
              <a:xfrm>
                <a:off x="10002824" y="2220714"/>
                <a:ext cx="2189176"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𝑑𝑚</m:t>
                          </m:r>
                        </m:sub>
                      </m:sSub>
                      <m:r>
                        <a:rPr lang="ro-RO" i="0">
                          <a:latin typeface="Cambria Math" panose="02040503050406030204" pitchFamily="18" charset="0"/>
                        </a:rPr>
                        <m:t>=</m:t>
                      </m:r>
                      <m:f>
                        <m:fPr>
                          <m:type m:val="lin"/>
                          <m:ctrlPr>
                            <a:rPr lang="ro-RO" i="1">
                              <a:latin typeface="Cambria Math" panose="02040503050406030204" pitchFamily="18" charset="0"/>
                            </a:rPr>
                          </m:ctrlPr>
                        </m:fPr>
                        <m:num>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2</m:t>
                                  </m:r>
                                </m:sub>
                              </m:sSub>
                            </m:e>
                          </m:d>
                        </m:num>
                        <m:den>
                          <m:r>
                            <a:rPr lang="ro-RO" i="0">
                              <a:latin typeface="Cambria Math" panose="02040503050406030204" pitchFamily="18" charset="0"/>
                            </a:rPr>
                            <m:t>2</m:t>
                          </m:r>
                        </m:den>
                      </m:f>
                    </m:oMath>
                  </m:oMathPara>
                </a14:m>
                <a:endParaRPr lang="ro-RO" sz="1400"/>
              </a:p>
            </p:txBody>
          </p:sp>
        </mc:Choice>
        <mc:Fallback xmlns="">
          <p:sp>
            <p:nvSpPr>
              <p:cNvPr id="21" name="TextBox 20">
                <a:extLst>
                  <a:ext uri="{FF2B5EF4-FFF2-40B4-BE49-F238E27FC236}">
                    <a16:creationId xmlns:a16="http://schemas.microsoft.com/office/drawing/2014/main" id="{17BC49C8-C0B4-4500-9EB5-37A609C35E16}"/>
                  </a:ext>
                </a:extLst>
              </p:cNvPr>
              <p:cNvSpPr txBox="1">
                <a:spLocks noRot="1" noChangeAspect="1" noMove="1" noResize="1" noEditPoints="1" noAdjustHandles="1" noChangeArrowheads="1" noChangeShapeType="1" noTextEdit="1"/>
              </p:cNvSpPr>
              <p:nvPr/>
            </p:nvSpPr>
            <p:spPr>
              <a:xfrm>
                <a:off x="10002824" y="2220714"/>
                <a:ext cx="2189176" cy="369332"/>
              </a:xfrm>
              <a:prstGeom prst="rect">
                <a:avLst/>
              </a:prstGeom>
              <a:blipFill>
                <a:blip r:embed="rId8"/>
                <a:stretch>
                  <a:fillRect t="-116393" r="-19777" b="-17541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367823A7-06F0-4BFE-8637-48CE5760F158}"/>
                  </a:ext>
                </a:extLst>
              </p:cNvPr>
              <p:cNvSpPr txBox="1"/>
              <p:nvPr/>
            </p:nvSpPr>
            <p:spPr>
              <a:xfrm>
                <a:off x="9982200" y="2724941"/>
                <a:ext cx="1726096"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𝑐𝑚</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2</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1</m:t>
                          </m:r>
                        </m:sub>
                      </m:sSub>
                    </m:oMath>
                  </m:oMathPara>
                </a14:m>
                <a:endParaRPr lang="ro-RO" sz="1400"/>
              </a:p>
            </p:txBody>
          </p:sp>
        </mc:Choice>
        <mc:Fallback xmlns="">
          <p:sp>
            <p:nvSpPr>
              <p:cNvPr id="22" name="TextBox 21">
                <a:extLst>
                  <a:ext uri="{FF2B5EF4-FFF2-40B4-BE49-F238E27FC236}">
                    <a16:creationId xmlns:a16="http://schemas.microsoft.com/office/drawing/2014/main" id="{367823A7-06F0-4BFE-8637-48CE5760F158}"/>
                  </a:ext>
                </a:extLst>
              </p:cNvPr>
              <p:cNvSpPr txBox="1">
                <a:spLocks noRot="1" noChangeAspect="1" noMove="1" noResize="1" noEditPoints="1" noAdjustHandles="1" noChangeArrowheads="1" noChangeShapeType="1" noTextEdit="1"/>
              </p:cNvSpPr>
              <p:nvPr/>
            </p:nvSpPr>
            <p:spPr>
              <a:xfrm>
                <a:off x="9982200" y="2724941"/>
                <a:ext cx="1726096" cy="369332"/>
              </a:xfrm>
              <a:prstGeom prst="rect">
                <a:avLst/>
              </a:prstGeom>
              <a:blipFill>
                <a:blip r:embed="rId9"/>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AC671366-4E1D-4195-AFC9-5DBDB867BDDE}"/>
                  </a:ext>
                </a:extLst>
              </p:cNvPr>
              <p:cNvSpPr txBox="1"/>
              <p:nvPr/>
            </p:nvSpPr>
            <p:spPr>
              <a:xfrm>
                <a:off x="6442279" y="141807"/>
                <a:ext cx="2646293"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𝑑𝑚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1">
                              <a:latin typeface="Cambria Math" panose="02040503050406030204" pitchFamily="18" charset="0"/>
                            </a:rPr>
                            <m:t>𝑐𝑚</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oMath>
                  </m:oMathPara>
                </a14:m>
                <a:endParaRPr lang="ro-RO" sz="1400"/>
              </a:p>
            </p:txBody>
          </p:sp>
        </mc:Choice>
        <mc:Fallback xmlns="">
          <p:sp>
            <p:nvSpPr>
              <p:cNvPr id="19" name="TextBox 18">
                <a:extLst>
                  <a:ext uri="{FF2B5EF4-FFF2-40B4-BE49-F238E27FC236}">
                    <a16:creationId xmlns:a16="http://schemas.microsoft.com/office/drawing/2014/main" id="{AC671366-4E1D-4195-AFC9-5DBDB867BDDE}"/>
                  </a:ext>
                </a:extLst>
              </p:cNvPr>
              <p:cNvSpPr txBox="1">
                <a:spLocks noRot="1" noChangeAspect="1" noMove="1" noResize="1" noEditPoints="1" noAdjustHandles="1" noChangeArrowheads="1" noChangeShapeType="1" noTextEdit="1"/>
              </p:cNvSpPr>
              <p:nvPr/>
            </p:nvSpPr>
            <p:spPr>
              <a:xfrm>
                <a:off x="6442279" y="141807"/>
                <a:ext cx="2646293" cy="369332"/>
              </a:xfrm>
              <a:prstGeom prst="rect">
                <a:avLst/>
              </a:prstGeom>
              <a:blipFill>
                <a:blip r:embed="rId10"/>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FB697A6C-6E7E-4F25-B097-045174E1A424}"/>
                  </a:ext>
                </a:extLst>
              </p:cNvPr>
              <p:cNvSpPr txBox="1"/>
              <p:nvPr/>
            </p:nvSpPr>
            <p:spPr>
              <a:xfrm>
                <a:off x="7505700" y="491834"/>
                <a:ext cx="1631673"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𝐷𝑀</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oMath>
                  </m:oMathPara>
                </a14:m>
                <a:endParaRPr lang="ro-RO" sz="1400"/>
              </a:p>
            </p:txBody>
          </p:sp>
        </mc:Choice>
        <mc:Fallback xmlns="">
          <p:sp>
            <p:nvSpPr>
              <p:cNvPr id="23" name="TextBox 22">
                <a:extLst>
                  <a:ext uri="{FF2B5EF4-FFF2-40B4-BE49-F238E27FC236}">
                    <a16:creationId xmlns:a16="http://schemas.microsoft.com/office/drawing/2014/main" id="{FB697A6C-6E7E-4F25-B097-045174E1A424}"/>
                  </a:ext>
                </a:extLst>
              </p:cNvPr>
              <p:cNvSpPr txBox="1">
                <a:spLocks noRot="1" noChangeAspect="1" noMove="1" noResize="1" noEditPoints="1" noAdjustHandles="1" noChangeArrowheads="1" noChangeShapeType="1" noTextEdit="1"/>
              </p:cNvSpPr>
              <p:nvPr/>
            </p:nvSpPr>
            <p:spPr>
              <a:xfrm>
                <a:off x="7505700" y="491834"/>
                <a:ext cx="1631673" cy="369332"/>
              </a:xfrm>
              <a:prstGeom prst="rect">
                <a:avLst/>
              </a:prstGeom>
              <a:blipFill>
                <a:blip r:embed="rId11"/>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2066A6F0-731D-4D6E-8F1F-57491B8FB585}"/>
                  </a:ext>
                </a:extLst>
              </p:cNvPr>
              <p:cNvSpPr txBox="1"/>
              <p:nvPr/>
            </p:nvSpPr>
            <p:spPr>
              <a:xfrm>
                <a:off x="7023539" y="872823"/>
                <a:ext cx="2128630"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𝐶𝑀</m:t>
                          </m:r>
                        </m:sub>
                      </m:sSub>
                      <m:r>
                        <a:rPr lang="ro-RO" i="0">
                          <a:latin typeface="Cambria Math" panose="02040503050406030204" pitchFamily="18" charset="0"/>
                        </a:rPr>
                        <m:t>=</m:t>
                      </m:r>
                      <m:f>
                        <m:fPr>
                          <m:type m:val="lin"/>
                          <m:ctrlPr>
                            <a:rPr lang="ro-RO" i="1">
                              <a:latin typeface="Cambria Math" panose="02040503050406030204" pitchFamily="18" charset="0"/>
                            </a:rPr>
                          </m:ctrlPr>
                        </m:fPr>
                        <m:num>
                          <m:d>
                            <m:dPr>
                              <m:ctrlPr>
                                <a:rPr lang="ro-RO" i="1">
                                  <a:solidFill>
                                    <a:srgbClr val="836967"/>
                                  </a:solidFill>
                                  <a:latin typeface="Cambria Math" panose="02040503050406030204" pitchFamily="18" charset="0"/>
                                </a:rPr>
                              </m:ctrlPr>
                            </m:dPr>
                            <m:e>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e>
                          </m:d>
                        </m:num>
                        <m:den>
                          <m:r>
                            <a:rPr lang="ro-RO" i="0">
                              <a:latin typeface="Cambria Math" panose="02040503050406030204" pitchFamily="18" charset="0"/>
                            </a:rPr>
                            <m:t>2</m:t>
                          </m:r>
                        </m:den>
                      </m:f>
                    </m:oMath>
                  </m:oMathPara>
                </a14:m>
                <a:endParaRPr lang="ro-RO" sz="1400"/>
              </a:p>
            </p:txBody>
          </p:sp>
        </mc:Choice>
        <mc:Fallback xmlns="">
          <p:sp>
            <p:nvSpPr>
              <p:cNvPr id="24" name="TextBox 23">
                <a:extLst>
                  <a:ext uri="{FF2B5EF4-FFF2-40B4-BE49-F238E27FC236}">
                    <a16:creationId xmlns:a16="http://schemas.microsoft.com/office/drawing/2014/main" id="{2066A6F0-731D-4D6E-8F1F-57491B8FB585}"/>
                  </a:ext>
                </a:extLst>
              </p:cNvPr>
              <p:cNvSpPr txBox="1">
                <a:spLocks noRot="1" noChangeAspect="1" noMove="1" noResize="1" noEditPoints="1" noAdjustHandles="1" noChangeArrowheads="1" noChangeShapeType="1" noTextEdit="1"/>
              </p:cNvSpPr>
              <p:nvPr/>
            </p:nvSpPr>
            <p:spPr>
              <a:xfrm>
                <a:off x="7023539" y="872823"/>
                <a:ext cx="2128630" cy="369332"/>
              </a:xfrm>
              <a:prstGeom prst="rect">
                <a:avLst/>
              </a:prstGeom>
              <a:blipFill>
                <a:blip r:embed="rId12"/>
                <a:stretch>
                  <a:fillRect t="-116393" r="-19771" b="-175410"/>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119517C6-92DA-4B00-994F-F1289BCE5BD7}"/>
                  </a:ext>
                </a:extLst>
              </p:cNvPr>
              <p:cNvSpPr txBox="1"/>
              <p:nvPr/>
            </p:nvSpPr>
            <p:spPr>
              <a:xfrm>
                <a:off x="4120484" y="1239945"/>
                <a:ext cx="5031685" cy="71468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i="1" smtClean="0">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4</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3</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4</m:t>
                              </m:r>
                            </m:sub>
                          </m:sSub>
                        </m:den>
                      </m:f>
                      <m:d>
                        <m:dPr>
                          <m:ctrlPr>
                            <a:rPr lang="ro-RO" i="1">
                              <a:solidFill>
                                <a:srgbClr val="836967"/>
                              </a:solidFill>
                              <a:latin typeface="Cambria Math" panose="02040503050406030204" pitchFamily="18" charset="0"/>
                            </a:rPr>
                          </m:ctrlPr>
                        </m:dPr>
                        <m:e>
                          <m:r>
                            <a:rPr lang="ro-RO" i="0">
                              <a:latin typeface="Cambria Math" panose="02040503050406030204" pitchFamily="18" charset="0"/>
                            </a:rPr>
                            <m:t>1+</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e>
                      </m:d>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den>
                      </m:f>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2</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2</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𝐴</m:t>
                          </m:r>
                        </m:e>
                        <m:sub>
                          <m:r>
                            <a:rPr lang="ro-RO" i="0">
                              <a:latin typeface="Cambria Math" panose="02040503050406030204" pitchFamily="18" charset="0"/>
                            </a:rPr>
                            <m:t>1</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0">
                              <a:latin typeface="Cambria Math" panose="02040503050406030204" pitchFamily="18" charset="0"/>
                            </a:rPr>
                            <m:t>1</m:t>
                          </m:r>
                        </m:sub>
                      </m:sSub>
                    </m:oMath>
                  </m:oMathPara>
                </a14:m>
                <a:endParaRPr lang="ro-RO"/>
              </a:p>
            </p:txBody>
          </p:sp>
        </mc:Choice>
        <mc:Fallback xmlns="">
          <p:sp>
            <p:nvSpPr>
              <p:cNvPr id="25" name="TextBox 24">
                <a:extLst>
                  <a:ext uri="{FF2B5EF4-FFF2-40B4-BE49-F238E27FC236}">
                    <a16:creationId xmlns:a16="http://schemas.microsoft.com/office/drawing/2014/main" id="{119517C6-92DA-4B00-994F-F1289BCE5BD7}"/>
                  </a:ext>
                </a:extLst>
              </p:cNvPr>
              <p:cNvSpPr txBox="1">
                <a:spLocks noRot="1" noChangeAspect="1" noMove="1" noResize="1" noEditPoints="1" noAdjustHandles="1" noChangeArrowheads="1" noChangeShapeType="1" noTextEdit="1"/>
              </p:cNvSpPr>
              <p:nvPr/>
            </p:nvSpPr>
            <p:spPr>
              <a:xfrm>
                <a:off x="4120484" y="1239945"/>
                <a:ext cx="5031685" cy="714683"/>
              </a:xfrm>
              <a:prstGeom prst="rect">
                <a:avLst/>
              </a:prstGeom>
              <a:blipFill>
                <a:blip r:embed="rId1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10432838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2A3F5-C3A2-4F43-AF85-A8BF63DF3893}"/>
              </a:ext>
            </a:extLst>
          </p:cNvPr>
          <p:cNvSpPr>
            <a:spLocks noGrp="1"/>
          </p:cNvSpPr>
          <p:nvPr>
            <p:ph type="title"/>
          </p:nvPr>
        </p:nvSpPr>
        <p:spPr/>
        <p:txBody>
          <a:bodyPr/>
          <a:lstStyle/>
          <a:p>
            <a:r>
              <a:rPr lang="ro-RO"/>
              <a:t>S6. P3</a:t>
            </a:r>
          </a:p>
        </p:txBody>
      </p:sp>
      <p:sp>
        <p:nvSpPr>
          <p:cNvPr id="3" name="Content Placeholder 2">
            <a:extLst>
              <a:ext uri="{FF2B5EF4-FFF2-40B4-BE49-F238E27FC236}">
                <a16:creationId xmlns:a16="http://schemas.microsoft.com/office/drawing/2014/main" id="{574FAEE2-1A0A-4A07-8431-64398B3F31E7}"/>
              </a:ext>
            </a:extLst>
          </p:cNvPr>
          <p:cNvSpPr>
            <a:spLocks noGrp="1"/>
          </p:cNvSpPr>
          <p:nvPr>
            <p:ph idx="1"/>
          </p:nvPr>
        </p:nvSpPr>
        <p:spPr/>
        <p:txBody>
          <a:bodyPr>
            <a:normAutofit/>
          </a:bodyPr>
          <a:lstStyle/>
          <a:p>
            <a:pPr marL="514350" indent="-514350">
              <a:buAutoNum type="alphaLcParenBoth"/>
            </a:pPr>
            <a:r>
              <a:rPr lang="en-US">
                <a:effectLst/>
                <a:ea typeface="Calibri" panose="020F0502020204030204" pitchFamily="34" charset="0"/>
              </a:rPr>
              <a:t>Dacă amplificatorul de diferență din fig</a:t>
            </a:r>
            <a:r>
              <a:rPr lang="ro-RO">
                <a:effectLst/>
                <a:ea typeface="Calibri" panose="020F0502020204030204" pitchFamily="34" charset="0"/>
              </a:rPr>
              <a:t>ură</a:t>
            </a:r>
            <a:r>
              <a:rPr lang="en-US">
                <a:effectLst/>
                <a:ea typeface="Calibri" panose="020F0502020204030204" pitchFamily="34" charset="0"/>
              </a:rPr>
              <a:t> are un câștig în modul diferențial </a:t>
            </a:r>
            <a:r>
              <a:rPr lang="en-US" i="1">
                <a:effectLst/>
                <a:ea typeface="Calibri" panose="020F0502020204030204" pitchFamily="34" charset="0"/>
              </a:rPr>
              <a:t>G</a:t>
            </a:r>
            <a:r>
              <a:rPr lang="en-US" i="1" baseline="-25000">
                <a:effectLst/>
                <a:ea typeface="Calibri" panose="020F0502020204030204" pitchFamily="34" charset="0"/>
              </a:rPr>
              <a:t>dm</a:t>
            </a:r>
            <a:r>
              <a:rPr lang="en-US">
                <a:effectLst/>
                <a:ea typeface="Calibri" panose="020F0502020204030204" pitchFamily="34" charset="0"/>
              </a:rPr>
              <a:t>=60dB și </a:t>
            </a:r>
            <a:r>
              <a:rPr lang="en-US" i="1">
                <a:effectLst/>
                <a:ea typeface="Calibri" panose="020F0502020204030204" pitchFamily="34" charset="0"/>
              </a:rPr>
              <a:t>CMRR</a:t>
            </a:r>
            <a:r>
              <a:rPr lang="en-US" baseline="-25000">
                <a:effectLst/>
                <a:ea typeface="Calibri" panose="020F0502020204030204" pitchFamily="34" charset="0"/>
              </a:rPr>
              <a:t>dB</a:t>
            </a:r>
            <a:r>
              <a:rPr lang="en-US">
                <a:effectLst/>
                <a:ea typeface="Calibri" panose="020F0502020204030204" pitchFamily="34" charset="0"/>
              </a:rPr>
              <a:t>=100dB, determinați </a:t>
            </a:r>
            <a:r>
              <a:rPr lang="en-US" i="1">
                <a:effectLst/>
                <a:ea typeface="Calibri" panose="020F0502020204030204" pitchFamily="34" charset="0"/>
              </a:rPr>
              <a:t>v</a:t>
            </a:r>
            <a:r>
              <a:rPr lang="en-US" i="1" baseline="-25000">
                <a:effectLst/>
                <a:ea typeface="Calibri" panose="020F0502020204030204" pitchFamily="34" charset="0"/>
              </a:rPr>
              <a:t>O</a:t>
            </a:r>
            <a:r>
              <a:rPr lang="en-US">
                <a:effectLst/>
                <a:ea typeface="Calibri" panose="020F0502020204030204" pitchFamily="34" charset="0"/>
              </a:rPr>
              <a:t> dacă </a:t>
            </a:r>
            <a:r>
              <a:rPr lang="en-US" i="1">
                <a:effectLst/>
                <a:ea typeface="Calibri" panose="020F0502020204030204" pitchFamily="34" charset="0"/>
              </a:rPr>
              <a:t>v</a:t>
            </a:r>
            <a:r>
              <a:rPr lang="en-US" baseline="-25000">
                <a:effectLst/>
                <a:ea typeface="Calibri" panose="020F0502020204030204" pitchFamily="34" charset="0"/>
              </a:rPr>
              <a:t>1</a:t>
            </a:r>
            <a:r>
              <a:rPr lang="en-US">
                <a:effectLst/>
                <a:ea typeface="Calibri" panose="020F0502020204030204" pitchFamily="34" charset="0"/>
              </a:rPr>
              <a:t>=4.001V și </a:t>
            </a:r>
            <a:r>
              <a:rPr lang="en-US" i="1">
                <a:effectLst/>
                <a:ea typeface="Calibri" panose="020F0502020204030204" pitchFamily="34" charset="0"/>
              </a:rPr>
              <a:t>v</a:t>
            </a:r>
            <a:r>
              <a:rPr lang="en-US" baseline="-25000">
                <a:effectLst/>
                <a:ea typeface="Calibri" panose="020F0502020204030204" pitchFamily="34" charset="0"/>
              </a:rPr>
              <a:t>2</a:t>
            </a:r>
            <a:r>
              <a:rPr lang="en-US">
                <a:effectLst/>
                <a:ea typeface="Calibri" panose="020F0502020204030204" pitchFamily="34" charset="0"/>
              </a:rPr>
              <a:t>=3.999V.</a:t>
            </a:r>
            <a:endParaRPr lang="ro-RO">
              <a:effectLst/>
              <a:ea typeface="Calibri" panose="020F0502020204030204" pitchFamily="34" charset="0"/>
            </a:endParaRPr>
          </a:p>
          <a:p>
            <a:pPr marL="514350" indent="-514350">
              <a:buAutoNum type="alphaLcParenBoth"/>
            </a:pPr>
            <a:r>
              <a:rPr lang="en-US">
                <a:effectLst/>
                <a:ea typeface="Calibri" panose="020F0502020204030204" pitchFamily="34" charset="0"/>
              </a:rPr>
              <a:t>Care este abaterea relativă a tensiunii de ieșire datorită lui </a:t>
            </a:r>
            <a:r>
              <a:rPr lang="en-US" i="1">
                <a:effectLst/>
                <a:ea typeface="Calibri" panose="020F0502020204030204" pitchFamily="34" charset="0"/>
              </a:rPr>
              <a:t>CMRR</a:t>
            </a:r>
            <a:r>
              <a:rPr lang="en-US">
                <a:effectLst/>
                <a:ea typeface="Calibri" panose="020F0502020204030204" pitchFamily="34" charset="0"/>
              </a:rPr>
              <a:t> finit?</a:t>
            </a:r>
            <a:endParaRPr lang="ro-RO" sz="4000"/>
          </a:p>
        </p:txBody>
      </p:sp>
      <p:sp>
        <p:nvSpPr>
          <p:cNvPr id="4" name="Date Placeholder 3">
            <a:extLst>
              <a:ext uri="{FF2B5EF4-FFF2-40B4-BE49-F238E27FC236}">
                <a16:creationId xmlns:a16="http://schemas.microsoft.com/office/drawing/2014/main" id="{7E40FC2E-F28B-4F16-A221-83F6D3F047A4}"/>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3B77ADDF-064C-4400-909C-5F8CC6F39B8F}"/>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97B590A9-9FAD-4AA0-AF7F-9F1B29B7D4CC}"/>
              </a:ext>
            </a:extLst>
          </p:cNvPr>
          <p:cNvSpPr>
            <a:spLocks noGrp="1"/>
          </p:cNvSpPr>
          <p:nvPr>
            <p:ph type="sldNum" sz="quarter" idx="12"/>
          </p:nvPr>
        </p:nvSpPr>
        <p:spPr/>
        <p:txBody>
          <a:bodyPr/>
          <a:lstStyle/>
          <a:p>
            <a:fld id="{341BC5E4-E883-4E74-BA5B-5BD9D655AE41}" type="slidenum">
              <a:rPr lang="ro-RO" smtClean="0"/>
              <a:t>42</a:t>
            </a:fld>
            <a:endParaRPr lang="ro-RO"/>
          </a:p>
        </p:txBody>
      </p:sp>
      <p:pic>
        <p:nvPicPr>
          <p:cNvPr id="7" name="Picture 6">
            <a:extLst>
              <a:ext uri="{FF2B5EF4-FFF2-40B4-BE49-F238E27FC236}">
                <a16:creationId xmlns:a16="http://schemas.microsoft.com/office/drawing/2014/main" id="{8E21C0F6-FD55-436A-AACF-9D945E91B1DC}"/>
              </a:ext>
            </a:extLst>
          </p:cNvPr>
          <p:cNvPicPr>
            <a:picLocks noChangeAspect="1"/>
          </p:cNvPicPr>
          <p:nvPr/>
        </p:nvPicPr>
        <p:blipFill>
          <a:blip r:embed="rId2"/>
          <a:stretch>
            <a:fillRect/>
          </a:stretch>
        </p:blipFill>
        <p:spPr>
          <a:xfrm>
            <a:off x="4137660" y="3636010"/>
            <a:ext cx="3916680" cy="2720340"/>
          </a:xfrm>
          <a:prstGeom prst="rect">
            <a:avLst/>
          </a:prstGeom>
        </p:spPr>
      </p:pic>
    </p:spTree>
    <p:extLst>
      <p:ext uri="{BB962C8B-B14F-4D97-AF65-F5344CB8AC3E}">
        <p14:creationId xmlns:p14="http://schemas.microsoft.com/office/powerpoint/2010/main" val="6876142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8CC6-D18A-4AA8-9599-5E7FEEDE52D2}"/>
              </a:ext>
            </a:extLst>
          </p:cNvPr>
          <p:cNvSpPr>
            <a:spLocks noGrp="1"/>
          </p:cNvSpPr>
          <p:nvPr>
            <p:ph type="title"/>
          </p:nvPr>
        </p:nvSpPr>
        <p:spPr/>
        <p:txBody>
          <a:bodyPr/>
          <a:lstStyle/>
          <a:p>
            <a:r>
              <a:rPr lang="ro-RO"/>
              <a:t>S6</a:t>
            </a:r>
            <a:br>
              <a:rPr lang="ro-RO"/>
            </a:br>
            <a:r>
              <a:rPr lang="ro-RO"/>
              <a:t>P3. Rezolvare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7FE92D0-D7E6-458B-AFED-7C91F3C2BD59}"/>
                  </a:ext>
                </a:extLst>
              </p:cNvPr>
              <p:cNvSpPr>
                <a:spLocks noGrp="1"/>
              </p:cNvSpPr>
              <p:nvPr>
                <p:ph idx="1"/>
              </p:nvPr>
            </p:nvSpPr>
            <p:spPr/>
            <p:txBody>
              <a:bodyPr>
                <a:normAutofit/>
              </a:bodyPr>
              <a:lstStyle/>
              <a:p>
                <a:pPr marL="0" indent="0">
                  <a:buNone/>
                </a:pPr>
                <a:r>
                  <a:rPr lang="en-US">
                    <a:effectLst/>
                    <a:ea typeface="Calibri" panose="020F0502020204030204" pitchFamily="34" charset="0"/>
                  </a:rPr>
                  <a:t>(a) Din modul de exprimare în dB unde </a:t>
                </a:r>
                <a14:m>
                  <m:oMath xmlns:m="http://schemas.openxmlformats.org/officeDocument/2006/math">
                    <m:sSub>
                      <m:sSubPr>
                        <m:ctrlPr>
                          <a:rPr lang="ro-RO" i="1">
                            <a:effectLst/>
                          </a:rPr>
                        </m:ctrlPr>
                      </m:sSubPr>
                      <m:e>
                        <m:r>
                          <a:rPr lang="en-US" i="1">
                            <a:effectLst/>
                            <a:ea typeface="Calibri" panose="020F0502020204030204" pitchFamily="34" charset="0"/>
                            <a:cs typeface="Times New Roman" panose="02020603050405020304" pitchFamily="18" charset="0"/>
                          </a:rPr>
                          <m:t>𝐺</m:t>
                        </m:r>
                      </m:e>
                      <m:sub>
                        <m:r>
                          <a:rPr lang="en-US" i="1">
                            <a:effectLst/>
                            <a:ea typeface="Calibri" panose="020F0502020204030204" pitchFamily="34" charset="0"/>
                            <a:cs typeface="Times New Roman" panose="02020603050405020304" pitchFamily="18" charset="0"/>
                          </a:rPr>
                          <m:t>𝑑𝑚</m:t>
                        </m:r>
                      </m:sub>
                    </m:sSub>
                    <m:r>
                      <a:rPr lang="en-US" i="1">
                        <a:effectLst/>
                        <a:ea typeface="Calibri" panose="020F0502020204030204" pitchFamily="34" charset="0"/>
                        <a:cs typeface="Times New Roman" panose="02020603050405020304" pitchFamily="18" charset="0"/>
                      </a:rPr>
                      <m:t>=20</m:t>
                    </m:r>
                    <m:sSub>
                      <m:sSubPr>
                        <m:ctrlPr>
                          <a:rPr lang="ro-RO" i="1">
                            <a:effectLst/>
                          </a:rPr>
                        </m:ctrlPr>
                      </m:sSubPr>
                      <m:e>
                        <m:r>
                          <a:rPr lang="en-US" i="1">
                            <a:effectLst/>
                            <a:ea typeface="Calibri" panose="020F0502020204030204" pitchFamily="34" charset="0"/>
                            <a:cs typeface="Times New Roman" panose="02020603050405020304" pitchFamily="18" charset="0"/>
                          </a:rPr>
                          <m:t>𝑙𝑜𝑔</m:t>
                        </m:r>
                      </m:e>
                      <m:sub>
                        <m:r>
                          <a:rPr lang="en-US" i="1">
                            <a:effectLst/>
                            <a:ea typeface="Calibri" panose="020F0502020204030204" pitchFamily="34" charset="0"/>
                            <a:cs typeface="Times New Roman" panose="02020603050405020304" pitchFamily="18" charset="0"/>
                          </a:rPr>
                          <m:t>10</m:t>
                        </m:r>
                      </m:sub>
                    </m:sSub>
                    <m:sSub>
                      <m:sSubPr>
                        <m:ctrlPr>
                          <a:rPr lang="ro-RO" i="1">
                            <a:effectLst/>
                          </a:rPr>
                        </m:ctrlPr>
                      </m:sSubPr>
                      <m:e>
                        <m:r>
                          <a:rPr lang="en-US" i="1">
                            <a:effectLst/>
                            <a:ea typeface="Calibri" panose="020F0502020204030204" pitchFamily="34" charset="0"/>
                            <a:cs typeface="Times New Roman" panose="02020603050405020304" pitchFamily="18" charset="0"/>
                          </a:rPr>
                          <m:t>𝐴</m:t>
                        </m:r>
                      </m:e>
                      <m:sub>
                        <m:r>
                          <a:rPr lang="en-US" i="1">
                            <a:effectLst/>
                            <a:ea typeface="Calibri" panose="020F0502020204030204" pitchFamily="34" charset="0"/>
                            <a:cs typeface="Times New Roman" panose="02020603050405020304" pitchFamily="18" charset="0"/>
                          </a:rPr>
                          <m:t>𝑑𝑚</m:t>
                        </m:r>
                      </m:sub>
                    </m:sSub>
                  </m:oMath>
                </a14:m>
                <a:r>
                  <a:rPr lang="en-US">
                    <a:effectLst/>
                    <a:ea typeface="Calibri" panose="020F0502020204030204" pitchFamily="34" charset="0"/>
                  </a:rPr>
                  <a:t>, rezultă</a:t>
                </a:r>
                <a:endParaRPr lang="ro-RO">
                  <a:effectLst/>
                  <a:ea typeface="Calibri" panose="020F0502020204030204" pitchFamily="34" charset="0"/>
                </a:endParaRPr>
              </a:p>
              <a:p>
                <a:pPr marL="0" indent="0">
                  <a:buNone/>
                </a:pPr>
                <a:endParaRPr lang="ro-RO"/>
              </a:p>
              <a:p>
                <a:pPr marL="0" indent="0">
                  <a:buNone/>
                </a:pPr>
                <a:endParaRPr lang="ro-RO"/>
              </a:p>
              <a:p>
                <a:pPr marL="0" indent="0">
                  <a:buNone/>
                </a:pPr>
                <a:r>
                  <a:rPr lang="en-US">
                    <a:effectLst/>
                    <a:ea typeface="Calibri" panose="020F0502020204030204" pitchFamily="34" charset="0"/>
                  </a:rPr>
                  <a:t>La fel, valoarea neexprimată în dB a </a:t>
                </a:r>
                <a:r>
                  <a:rPr lang="en-US" i="1">
                    <a:effectLst/>
                    <a:ea typeface="Calibri" panose="020F0502020204030204" pitchFamily="34" charset="0"/>
                  </a:rPr>
                  <a:t>CMRR</a:t>
                </a:r>
                <a:r>
                  <a:rPr lang="en-US">
                    <a:effectLst/>
                    <a:ea typeface="Calibri" panose="020F0502020204030204" pitchFamily="34" charset="0"/>
                  </a:rPr>
                  <a:t> este</a:t>
                </a:r>
                <a:endParaRPr lang="ro-RO">
                  <a:effectLst/>
                  <a:ea typeface="Calibri" panose="020F0502020204030204" pitchFamily="34" charset="0"/>
                </a:endParaRPr>
              </a:p>
              <a:p>
                <a:pPr marL="0" indent="0">
                  <a:buNone/>
                </a:pPr>
                <a:endParaRPr lang="ro-RO"/>
              </a:p>
              <a:p>
                <a:pPr marL="0" indent="0">
                  <a:buNone/>
                </a:pPr>
                <a:endParaRPr lang="ro-RO"/>
              </a:p>
              <a:p>
                <a:pPr marL="0" indent="0">
                  <a:buNone/>
                </a:pPr>
                <a:r>
                  <a:rPr lang="ro-RO"/>
                  <a:t>dar</a:t>
                </a:r>
              </a:p>
            </p:txBody>
          </p:sp>
        </mc:Choice>
        <mc:Fallback>
          <p:sp>
            <p:nvSpPr>
              <p:cNvPr id="3" name="Content Placeholder 2">
                <a:extLst>
                  <a:ext uri="{FF2B5EF4-FFF2-40B4-BE49-F238E27FC236}">
                    <a16:creationId xmlns:a16="http://schemas.microsoft.com/office/drawing/2014/main" id="{D7FE92D0-D7E6-458B-AFED-7C91F3C2BD59}"/>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ro-RO">
                    <a:noFill/>
                  </a:rPr>
                  <a:t> </a:t>
                </a:r>
              </a:p>
            </p:txBody>
          </p:sp>
        </mc:Fallback>
      </mc:AlternateContent>
      <p:sp>
        <p:nvSpPr>
          <p:cNvPr id="4" name="Date Placeholder 3">
            <a:extLst>
              <a:ext uri="{FF2B5EF4-FFF2-40B4-BE49-F238E27FC236}">
                <a16:creationId xmlns:a16="http://schemas.microsoft.com/office/drawing/2014/main" id="{F00F4D67-0EF4-42D8-A30D-5E315353DB5A}"/>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D8357D03-9697-4E86-89DA-A4823213B8A9}"/>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67382E79-8C6E-414B-8D69-5FA543A384A4}"/>
              </a:ext>
            </a:extLst>
          </p:cNvPr>
          <p:cNvSpPr>
            <a:spLocks noGrp="1"/>
          </p:cNvSpPr>
          <p:nvPr>
            <p:ph type="sldNum" sz="quarter" idx="12"/>
          </p:nvPr>
        </p:nvSpPr>
        <p:spPr/>
        <p:txBody>
          <a:bodyPr/>
          <a:lstStyle/>
          <a:p>
            <a:fld id="{341BC5E4-E883-4E74-BA5B-5BD9D655AE41}" type="slidenum">
              <a:rPr lang="ro-RO" smtClean="0"/>
              <a:t>43</a:t>
            </a:fld>
            <a:endParaRPr lang="ro-RO"/>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02857052-CC15-4CF0-BD5B-C27360FBCC64}"/>
                  </a:ext>
                </a:extLst>
              </p:cNvPr>
              <p:cNvSpPr txBox="1"/>
              <p:nvPr/>
            </p:nvSpPr>
            <p:spPr>
              <a:xfrm>
                <a:off x="1307690" y="2490980"/>
                <a:ext cx="3224981" cy="48468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r>
                        <a:rPr lang="ro-RO" sz="2400" i="0">
                          <a:latin typeface="Cambria Math" panose="02040503050406030204" pitchFamily="18" charset="0"/>
                        </a:rPr>
                        <m:t>=</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f>
                            <m:fPr>
                              <m:type m:val="lin"/>
                              <m:ctrlPr>
                                <a:rPr lang="ro-RO" sz="2400" i="1">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𝐺</m:t>
                                  </m:r>
                                </m:e>
                                <m:sub>
                                  <m:r>
                                    <a:rPr lang="ro-RO" sz="2400" i="1">
                                      <a:latin typeface="Cambria Math" panose="02040503050406030204" pitchFamily="18" charset="0"/>
                                    </a:rPr>
                                    <m:t>𝑑𝑚</m:t>
                                  </m:r>
                                </m:sub>
                              </m:sSub>
                            </m:num>
                            <m:den>
                              <m:r>
                                <a:rPr lang="ro-RO" sz="2400" i="0">
                                  <a:latin typeface="Cambria Math" panose="02040503050406030204" pitchFamily="18" charset="0"/>
                                </a:rPr>
                                <m:t>20</m:t>
                              </m:r>
                            </m:den>
                          </m:f>
                        </m:sup>
                      </m:sSup>
                      <m:r>
                        <a:rPr lang="ro-RO" sz="2400" b="0" i="1" smtClean="0">
                          <a:latin typeface="Cambria Math" panose="02040503050406030204" pitchFamily="18" charset="0"/>
                        </a:rPr>
                        <m:t>=</m:t>
                      </m:r>
                      <m:sSup>
                        <m:sSupPr>
                          <m:ctrlPr>
                            <a:rPr lang="ro-RO" sz="2400" b="0" i="1" smtClean="0">
                              <a:latin typeface="Cambria Math" panose="02040503050406030204" pitchFamily="18" charset="0"/>
                            </a:rPr>
                          </m:ctrlPr>
                        </m:sSupPr>
                        <m:e>
                          <m:r>
                            <a:rPr lang="ro-RO" sz="2400" b="0" i="1" smtClean="0">
                              <a:latin typeface="Cambria Math" panose="02040503050406030204" pitchFamily="18" charset="0"/>
                            </a:rPr>
                            <m:t>10</m:t>
                          </m:r>
                        </m:e>
                        <m:sup>
                          <m:r>
                            <a:rPr lang="ro-RO" sz="2400" b="0" i="1" smtClean="0">
                              <a:latin typeface="Cambria Math" panose="02040503050406030204" pitchFamily="18" charset="0"/>
                            </a:rPr>
                            <m:t>3</m:t>
                          </m:r>
                        </m:sup>
                      </m:sSup>
                    </m:oMath>
                  </m:oMathPara>
                </a14:m>
                <a:endParaRPr lang="ro-RO"/>
              </a:p>
            </p:txBody>
          </p:sp>
        </mc:Choice>
        <mc:Fallback>
          <p:sp>
            <p:nvSpPr>
              <p:cNvPr id="8" name="TextBox 7">
                <a:extLst>
                  <a:ext uri="{FF2B5EF4-FFF2-40B4-BE49-F238E27FC236}">
                    <a16:creationId xmlns:a16="http://schemas.microsoft.com/office/drawing/2014/main" id="{02857052-CC15-4CF0-BD5B-C27360FBCC64}"/>
                  </a:ext>
                </a:extLst>
              </p:cNvPr>
              <p:cNvSpPr txBox="1">
                <a:spLocks noRot="1" noChangeAspect="1" noMove="1" noResize="1" noEditPoints="1" noAdjustHandles="1" noChangeArrowheads="1" noChangeShapeType="1" noTextEdit="1"/>
              </p:cNvSpPr>
              <p:nvPr/>
            </p:nvSpPr>
            <p:spPr>
              <a:xfrm>
                <a:off x="1307690" y="2490980"/>
                <a:ext cx="3224981" cy="48468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CC989328-08D1-4F72-978E-C709C785DD97}"/>
                  </a:ext>
                </a:extLst>
              </p:cNvPr>
              <p:cNvSpPr txBox="1"/>
              <p:nvPr/>
            </p:nvSpPr>
            <p:spPr>
              <a:xfrm>
                <a:off x="1307690" y="4091629"/>
                <a:ext cx="4001729" cy="48468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i="1" smtClean="0">
                          <a:latin typeface="Cambria Math" panose="02040503050406030204" pitchFamily="18" charset="0"/>
                        </a:rPr>
                        <m:t>𝐶𝑀𝑅𝑅</m:t>
                      </m:r>
                      <m:r>
                        <a:rPr lang="ro-RO" sz="2400" i="0">
                          <a:latin typeface="Cambria Math" panose="02040503050406030204" pitchFamily="18" charset="0"/>
                        </a:rPr>
                        <m:t>=</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f>
                            <m:fPr>
                              <m:type m:val="lin"/>
                              <m:ctrlPr>
                                <a:rPr lang="ro-RO" sz="2400" i="1">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𝐶𝑀𝑅𝑅</m:t>
                                  </m:r>
                                </m:e>
                                <m:sub>
                                  <m:r>
                                    <a:rPr lang="ro-RO" sz="2400" i="1">
                                      <a:latin typeface="Cambria Math" panose="02040503050406030204" pitchFamily="18" charset="0"/>
                                    </a:rPr>
                                    <m:t>𝑑𝐵</m:t>
                                  </m:r>
                                </m:sub>
                              </m:sSub>
                            </m:num>
                            <m:den>
                              <m:r>
                                <a:rPr lang="ro-RO" sz="2400" i="0">
                                  <a:latin typeface="Cambria Math" panose="02040503050406030204" pitchFamily="18" charset="0"/>
                                </a:rPr>
                                <m:t>20</m:t>
                              </m:r>
                            </m:den>
                          </m:f>
                        </m:sup>
                      </m:sSup>
                      <m:r>
                        <a:rPr lang="ro-RO" sz="2400" i="0">
                          <a:latin typeface="Cambria Math" panose="02040503050406030204" pitchFamily="18" charset="0"/>
                        </a:rPr>
                        <m:t>=</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5</m:t>
                          </m:r>
                        </m:sup>
                      </m:sSup>
                    </m:oMath>
                  </m:oMathPara>
                </a14:m>
                <a:endParaRPr lang="ro-RO"/>
              </a:p>
            </p:txBody>
          </p:sp>
        </mc:Choice>
        <mc:Fallback>
          <p:sp>
            <p:nvSpPr>
              <p:cNvPr id="10" name="TextBox 9">
                <a:extLst>
                  <a:ext uri="{FF2B5EF4-FFF2-40B4-BE49-F238E27FC236}">
                    <a16:creationId xmlns:a16="http://schemas.microsoft.com/office/drawing/2014/main" id="{CC989328-08D1-4F72-978E-C709C785DD97}"/>
                  </a:ext>
                </a:extLst>
              </p:cNvPr>
              <p:cNvSpPr txBox="1">
                <a:spLocks noRot="1" noChangeAspect="1" noMove="1" noResize="1" noEditPoints="1" noAdjustHandles="1" noChangeArrowheads="1" noChangeShapeType="1" noTextEdit="1"/>
              </p:cNvSpPr>
              <p:nvPr/>
            </p:nvSpPr>
            <p:spPr>
              <a:xfrm>
                <a:off x="1307690" y="4091629"/>
                <a:ext cx="4001729" cy="484684"/>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7AEE37C1-9A95-4644-95CC-DF2A4043BCDC}"/>
                  </a:ext>
                </a:extLst>
              </p:cNvPr>
              <p:cNvSpPr txBox="1"/>
              <p:nvPr/>
            </p:nvSpPr>
            <p:spPr>
              <a:xfrm>
                <a:off x="1307690" y="5198979"/>
                <a:ext cx="7148052" cy="89588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i="1" smtClean="0">
                          <a:latin typeface="Cambria Math" panose="02040503050406030204" pitchFamily="18" charset="0"/>
                        </a:rPr>
                        <m:t>𝐶𝑀𝑅𝑅</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den>
                      </m:f>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num>
                        <m:den>
                          <m:r>
                            <a:rPr lang="ro-RO" sz="2400" i="1">
                              <a:latin typeface="Cambria Math" panose="02040503050406030204" pitchFamily="18" charset="0"/>
                            </a:rPr>
                            <m:t>𝐶𝑀𝑅𝑅</m:t>
                          </m:r>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3</m:t>
                              </m:r>
                            </m:sup>
                          </m:sSup>
                        </m:num>
                        <m:den>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5</m:t>
                              </m:r>
                            </m:sup>
                          </m:sSup>
                        </m:den>
                      </m:f>
                      <m:r>
                        <a:rPr lang="ro-RO" sz="2400" i="0">
                          <a:latin typeface="Cambria Math" panose="02040503050406030204" pitchFamily="18" charset="0"/>
                        </a:rPr>
                        <m:t>=</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−2</m:t>
                          </m:r>
                        </m:sup>
                      </m:sSup>
                      <m:r>
                        <a:rPr lang="ro-RO" sz="2400" i="0">
                          <a:latin typeface="Cambria Math" panose="02040503050406030204" pitchFamily="18" charset="0"/>
                        </a:rPr>
                        <m:t>=0.01</m:t>
                      </m:r>
                    </m:oMath>
                  </m:oMathPara>
                </a14:m>
                <a:endParaRPr lang="ro-RO"/>
              </a:p>
            </p:txBody>
          </p:sp>
        </mc:Choice>
        <mc:Fallback>
          <p:sp>
            <p:nvSpPr>
              <p:cNvPr id="12" name="TextBox 11">
                <a:extLst>
                  <a:ext uri="{FF2B5EF4-FFF2-40B4-BE49-F238E27FC236}">
                    <a16:creationId xmlns:a16="http://schemas.microsoft.com/office/drawing/2014/main" id="{7AEE37C1-9A95-4644-95CC-DF2A4043BCDC}"/>
                  </a:ext>
                </a:extLst>
              </p:cNvPr>
              <p:cNvSpPr txBox="1">
                <a:spLocks noRot="1" noChangeAspect="1" noMove="1" noResize="1" noEditPoints="1" noAdjustHandles="1" noChangeArrowheads="1" noChangeShapeType="1" noTextEdit="1"/>
              </p:cNvSpPr>
              <p:nvPr/>
            </p:nvSpPr>
            <p:spPr>
              <a:xfrm>
                <a:off x="1307690" y="5198979"/>
                <a:ext cx="7148052" cy="895886"/>
              </a:xfrm>
              <a:prstGeom prst="rect">
                <a:avLst/>
              </a:prstGeom>
              <a:blipFill>
                <a:blip r:embed="rId5"/>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3319440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8CC6-D18A-4AA8-9599-5E7FEEDE52D2}"/>
              </a:ext>
            </a:extLst>
          </p:cNvPr>
          <p:cNvSpPr>
            <a:spLocks noGrp="1"/>
          </p:cNvSpPr>
          <p:nvPr>
            <p:ph type="title"/>
          </p:nvPr>
        </p:nvSpPr>
        <p:spPr/>
        <p:txBody>
          <a:bodyPr/>
          <a:lstStyle/>
          <a:p>
            <a:r>
              <a:rPr lang="ro-RO"/>
              <a:t>S6</a:t>
            </a:r>
            <a:br>
              <a:rPr lang="ro-RO"/>
            </a:br>
            <a:r>
              <a:rPr lang="ro-RO"/>
              <a:t>P3. Rezolvare</a:t>
            </a:r>
          </a:p>
        </p:txBody>
      </p:sp>
      <p:sp>
        <p:nvSpPr>
          <p:cNvPr id="3" name="Content Placeholder 2">
            <a:extLst>
              <a:ext uri="{FF2B5EF4-FFF2-40B4-BE49-F238E27FC236}">
                <a16:creationId xmlns:a16="http://schemas.microsoft.com/office/drawing/2014/main" id="{D7FE92D0-D7E6-458B-AFED-7C91F3C2BD59}"/>
              </a:ext>
            </a:extLst>
          </p:cNvPr>
          <p:cNvSpPr>
            <a:spLocks noGrp="1"/>
          </p:cNvSpPr>
          <p:nvPr>
            <p:ph idx="1"/>
          </p:nvPr>
        </p:nvSpPr>
        <p:spPr/>
        <p:txBody>
          <a:bodyPr/>
          <a:lstStyle/>
          <a:p>
            <a:r>
              <a:rPr lang="ro-RO"/>
              <a:t>Tensiunile de mod diferențial, </a:t>
            </a:r>
            <a:r>
              <a:rPr lang="ro-RO" i="1"/>
              <a:t>v</a:t>
            </a:r>
            <a:r>
              <a:rPr lang="ro-RO" i="1" baseline="-25000"/>
              <a:t>DM</a:t>
            </a:r>
            <a:r>
              <a:rPr lang="ro-RO"/>
              <a:t> și de mod comun, </a:t>
            </a:r>
            <a:r>
              <a:rPr lang="ro-RO" i="1"/>
              <a:t>v</a:t>
            </a:r>
            <a:r>
              <a:rPr lang="ro-RO" i="1" baseline="-25000"/>
              <a:t>CM</a:t>
            </a:r>
            <a:r>
              <a:rPr lang="ro-RO"/>
              <a:t> se scriu</a:t>
            </a:r>
            <a:br>
              <a:rPr lang="ro-RO"/>
            </a:br>
            <a:br>
              <a:rPr lang="ro-RO"/>
            </a:br>
            <a:br>
              <a:rPr lang="ro-RO"/>
            </a:br>
            <a:br>
              <a:rPr lang="ro-RO"/>
            </a:br>
            <a:br>
              <a:rPr lang="ro-RO"/>
            </a:br>
            <a:r>
              <a:rPr lang="en-US">
                <a:effectLst/>
                <a:ea typeface="Calibri" panose="020F0502020204030204" pitchFamily="34" charset="0"/>
              </a:rPr>
              <a:t>iar valoarea reală a semnalului de ieșire va fi</a:t>
            </a:r>
            <a:endParaRPr lang="ro-RO"/>
          </a:p>
        </p:txBody>
      </p:sp>
      <p:sp>
        <p:nvSpPr>
          <p:cNvPr id="4" name="Date Placeholder 3">
            <a:extLst>
              <a:ext uri="{FF2B5EF4-FFF2-40B4-BE49-F238E27FC236}">
                <a16:creationId xmlns:a16="http://schemas.microsoft.com/office/drawing/2014/main" id="{F00F4D67-0EF4-42D8-A30D-5E315353DB5A}"/>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D8357D03-9697-4E86-89DA-A4823213B8A9}"/>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67382E79-8C6E-414B-8D69-5FA543A384A4}"/>
              </a:ext>
            </a:extLst>
          </p:cNvPr>
          <p:cNvSpPr>
            <a:spLocks noGrp="1"/>
          </p:cNvSpPr>
          <p:nvPr>
            <p:ph type="sldNum" sz="quarter" idx="12"/>
          </p:nvPr>
        </p:nvSpPr>
        <p:spPr/>
        <p:txBody>
          <a:bodyPr/>
          <a:lstStyle/>
          <a:p>
            <a:fld id="{341BC5E4-E883-4E74-BA5B-5BD9D655AE41}" type="slidenum">
              <a:rPr lang="ro-RO" smtClean="0"/>
              <a:t>44</a:t>
            </a:fld>
            <a:endParaRPr lang="ro-RO"/>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6CDC1009-7EA1-4546-9341-61D8CF701CC4}"/>
                  </a:ext>
                </a:extLst>
              </p:cNvPr>
              <p:cNvSpPr txBox="1"/>
              <p:nvPr/>
            </p:nvSpPr>
            <p:spPr>
              <a:xfrm>
                <a:off x="1098755" y="2440547"/>
                <a:ext cx="5879690"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=3.999−4.001=−0.002</m:t>
                      </m:r>
                      <m:r>
                        <a:rPr lang="ro-RO" sz="2400" i="1">
                          <a:latin typeface="Cambria Math" panose="02040503050406030204" pitchFamily="18" charset="0"/>
                        </a:rPr>
                        <m:t>𝑉</m:t>
                      </m:r>
                    </m:oMath>
                  </m:oMathPara>
                </a14:m>
                <a:endParaRPr lang="ro-RO"/>
              </a:p>
            </p:txBody>
          </p:sp>
        </mc:Choice>
        <mc:Fallback>
          <p:sp>
            <p:nvSpPr>
              <p:cNvPr id="8" name="TextBox 7">
                <a:extLst>
                  <a:ext uri="{FF2B5EF4-FFF2-40B4-BE49-F238E27FC236}">
                    <a16:creationId xmlns:a16="http://schemas.microsoft.com/office/drawing/2014/main" id="{6CDC1009-7EA1-4546-9341-61D8CF701CC4}"/>
                  </a:ext>
                </a:extLst>
              </p:cNvPr>
              <p:cNvSpPr txBox="1">
                <a:spLocks noRot="1" noChangeAspect="1" noMove="1" noResize="1" noEditPoints="1" noAdjustHandles="1" noChangeArrowheads="1" noChangeShapeType="1" noTextEdit="1"/>
              </p:cNvSpPr>
              <p:nvPr/>
            </p:nvSpPr>
            <p:spPr>
              <a:xfrm>
                <a:off x="1098755" y="2440547"/>
                <a:ext cx="5879690" cy="461665"/>
              </a:xfrm>
              <a:prstGeom prst="rect">
                <a:avLst/>
              </a:prstGeom>
              <a:blipFill>
                <a:blip r:embed="rId2"/>
                <a:stretch>
                  <a:fillRect b="-1316"/>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E99FB821-68B1-4681-9FAC-95B13855D1C5}"/>
                  </a:ext>
                </a:extLst>
              </p:cNvPr>
              <p:cNvSpPr txBox="1"/>
              <p:nvPr/>
            </p:nvSpPr>
            <p:spPr>
              <a:xfrm>
                <a:off x="1098755" y="3070351"/>
                <a:ext cx="3559277"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r>
                        <a:rPr lang="ro-RO" sz="2400" i="0">
                          <a:latin typeface="Cambria Math" panose="02040503050406030204" pitchFamily="18" charset="0"/>
                        </a:rPr>
                        <m:t>=</m:t>
                      </m:r>
                      <m:f>
                        <m:fPr>
                          <m:type m:val="lin"/>
                          <m:ctrlPr>
                            <a:rPr lang="ro-RO" sz="2400" i="1">
                              <a:latin typeface="Cambria Math" panose="02040503050406030204" pitchFamily="18" charset="0"/>
                            </a:rPr>
                          </m:ctrlPr>
                        </m:fPr>
                        <m:num>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0">
                                      <a:latin typeface="Cambria Math" panose="02040503050406030204" pitchFamily="18" charset="0"/>
                                    </a:rPr>
                                    <m:t>2</m:t>
                                  </m:r>
                                </m:sub>
                              </m:sSub>
                            </m:e>
                          </m:d>
                        </m:num>
                        <m:den>
                          <m:r>
                            <a:rPr lang="ro-RO" sz="2400" i="0">
                              <a:latin typeface="Cambria Math" panose="02040503050406030204" pitchFamily="18" charset="0"/>
                            </a:rPr>
                            <m:t>2=4</m:t>
                          </m:r>
                          <m:r>
                            <a:rPr lang="ro-RO" sz="2400" i="1">
                              <a:latin typeface="Cambria Math" panose="02040503050406030204" pitchFamily="18" charset="0"/>
                            </a:rPr>
                            <m:t>𝑉</m:t>
                          </m:r>
                        </m:den>
                      </m:f>
                    </m:oMath>
                  </m:oMathPara>
                </a14:m>
                <a:endParaRPr lang="ro-RO"/>
              </a:p>
            </p:txBody>
          </p:sp>
        </mc:Choice>
        <mc:Fallback>
          <p:sp>
            <p:nvSpPr>
              <p:cNvPr id="10" name="TextBox 9">
                <a:extLst>
                  <a:ext uri="{FF2B5EF4-FFF2-40B4-BE49-F238E27FC236}">
                    <a16:creationId xmlns:a16="http://schemas.microsoft.com/office/drawing/2014/main" id="{E99FB821-68B1-4681-9FAC-95B13855D1C5}"/>
                  </a:ext>
                </a:extLst>
              </p:cNvPr>
              <p:cNvSpPr txBox="1">
                <a:spLocks noRot="1" noChangeAspect="1" noMove="1" noResize="1" noEditPoints="1" noAdjustHandles="1" noChangeArrowheads="1" noChangeShapeType="1" noTextEdit="1"/>
              </p:cNvSpPr>
              <p:nvPr/>
            </p:nvSpPr>
            <p:spPr>
              <a:xfrm>
                <a:off x="1098755" y="3070351"/>
                <a:ext cx="3559277" cy="461665"/>
              </a:xfrm>
              <a:prstGeom prst="rect">
                <a:avLst/>
              </a:prstGeom>
              <a:blipFill>
                <a:blip r:embed="rId3"/>
                <a:stretch>
                  <a:fillRect t="-126667" b="-194667"/>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2309F5EA-0249-45E4-9028-6697D4C8E796}"/>
                  </a:ext>
                </a:extLst>
              </p:cNvPr>
              <p:cNvSpPr txBox="1"/>
              <p:nvPr/>
            </p:nvSpPr>
            <p:spPr>
              <a:xfrm>
                <a:off x="1098755" y="4453775"/>
                <a:ext cx="9544665" cy="485326"/>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𝑑𝑚</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𝐷𝑀</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1">
                              <a:latin typeface="Cambria Math" panose="02040503050406030204" pitchFamily="18" charset="0"/>
                            </a:rPr>
                            <m:t>𝑐𝑚</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𝐶𝑀</m:t>
                          </m:r>
                        </m:sub>
                      </m:sSub>
                      <m:r>
                        <a:rPr lang="ro-RO" sz="2400" i="0">
                          <a:latin typeface="Cambria Math" panose="02040503050406030204" pitchFamily="18" charset="0"/>
                        </a:rPr>
                        <m:t>=</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3</m:t>
                          </m:r>
                        </m:sup>
                      </m:sSup>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−0.002</m:t>
                          </m:r>
                          <m:r>
                            <a:rPr lang="ro-RO" sz="2400" i="1">
                              <a:latin typeface="Cambria Math" panose="02040503050406030204" pitchFamily="18" charset="0"/>
                            </a:rPr>
                            <m:t>𝑉</m:t>
                          </m:r>
                        </m:e>
                      </m:d>
                      <m:r>
                        <a:rPr lang="ro-RO" sz="2400" i="0">
                          <a:latin typeface="Cambria Math" panose="02040503050406030204" pitchFamily="18" charset="0"/>
                        </a:rPr>
                        <m:t>+</m:t>
                      </m:r>
                      <m:sSup>
                        <m:sSupPr>
                          <m:ctrlPr>
                            <a:rPr lang="ro-RO" sz="2400" i="1">
                              <a:solidFill>
                                <a:srgbClr val="836967"/>
                              </a:solidFill>
                              <a:latin typeface="Cambria Math" panose="02040503050406030204" pitchFamily="18" charset="0"/>
                            </a:rPr>
                          </m:ctrlPr>
                        </m:sSupPr>
                        <m:e>
                          <m:r>
                            <a:rPr lang="ro-RO" sz="2400" i="0">
                              <a:latin typeface="Cambria Math" panose="02040503050406030204" pitchFamily="18" charset="0"/>
                            </a:rPr>
                            <m:t>10</m:t>
                          </m:r>
                        </m:e>
                        <m:sup>
                          <m:r>
                            <a:rPr lang="ro-RO" sz="2400" i="0">
                              <a:latin typeface="Cambria Math" panose="02040503050406030204" pitchFamily="18" charset="0"/>
                            </a:rPr>
                            <m:t>−2</m:t>
                          </m:r>
                        </m:sup>
                      </m:sSup>
                      <m:r>
                        <a:rPr lang="ro-RO" sz="2400" i="0">
                          <a:latin typeface="Cambria Math" panose="02040503050406030204" pitchFamily="18" charset="0"/>
                        </a:rPr>
                        <m:t>4</m:t>
                      </m:r>
                      <m:r>
                        <a:rPr lang="ro-RO" sz="2400" i="1">
                          <a:latin typeface="Cambria Math" panose="02040503050406030204" pitchFamily="18" charset="0"/>
                        </a:rPr>
                        <m:t>𝑉</m:t>
                      </m:r>
                      <m:r>
                        <a:rPr lang="ro-RO" sz="2400" i="0">
                          <a:latin typeface="Cambria Math" panose="02040503050406030204" pitchFamily="18" charset="0"/>
                        </a:rPr>
                        <m:t>=−1.96</m:t>
                      </m:r>
                      <m:r>
                        <a:rPr lang="ro-RO" sz="2400" i="1">
                          <a:latin typeface="Cambria Math" panose="02040503050406030204" pitchFamily="18" charset="0"/>
                        </a:rPr>
                        <m:t>𝑉</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m:t>
                          </m:r>
                          <m:r>
                            <a:rPr lang="ro-RO" sz="2400" i="1">
                              <a:latin typeface="Cambria Math" panose="02040503050406030204" pitchFamily="18" charset="0"/>
                            </a:rPr>
                            <m:t>𝑟𝑒</m:t>
                          </m:r>
                        </m:sub>
                      </m:sSub>
                    </m:oMath>
                  </m:oMathPara>
                </a14:m>
                <a:endParaRPr lang="ro-RO"/>
              </a:p>
            </p:txBody>
          </p:sp>
        </mc:Choice>
        <mc:Fallback>
          <p:sp>
            <p:nvSpPr>
              <p:cNvPr id="12" name="TextBox 11">
                <a:extLst>
                  <a:ext uri="{FF2B5EF4-FFF2-40B4-BE49-F238E27FC236}">
                    <a16:creationId xmlns:a16="http://schemas.microsoft.com/office/drawing/2014/main" id="{2309F5EA-0249-45E4-9028-6697D4C8E796}"/>
                  </a:ext>
                </a:extLst>
              </p:cNvPr>
              <p:cNvSpPr txBox="1">
                <a:spLocks noRot="1" noChangeAspect="1" noMove="1" noResize="1" noEditPoints="1" noAdjustHandles="1" noChangeArrowheads="1" noChangeShapeType="1" noTextEdit="1"/>
              </p:cNvSpPr>
              <p:nvPr/>
            </p:nvSpPr>
            <p:spPr>
              <a:xfrm>
                <a:off x="1098755" y="4453775"/>
                <a:ext cx="9544665" cy="485326"/>
              </a:xfrm>
              <a:prstGeom prst="rect">
                <a:avLst/>
              </a:prstGeom>
              <a:blipFill>
                <a:blip r:embed="rId4"/>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5824116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8CC6-D18A-4AA8-9599-5E7FEEDE52D2}"/>
              </a:ext>
            </a:extLst>
          </p:cNvPr>
          <p:cNvSpPr>
            <a:spLocks noGrp="1"/>
          </p:cNvSpPr>
          <p:nvPr>
            <p:ph type="title"/>
          </p:nvPr>
        </p:nvSpPr>
        <p:spPr/>
        <p:txBody>
          <a:bodyPr/>
          <a:lstStyle/>
          <a:p>
            <a:r>
              <a:rPr lang="ro-RO"/>
              <a:t>S6</a:t>
            </a:r>
            <a:br>
              <a:rPr lang="ro-RO"/>
            </a:br>
            <a:r>
              <a:rPr lang="ro-RO"/>
              <a:t>P3. Rezolvare</a:t>
            </a:r>
          </a:p>
        </p:txBody>
      </p:sp>
      <p:sp>
        <p:nvSpPr>
          <p:cNvPr id="3" name="Content Placeholder 2">
            <a:extLst>
              <a:ext uri="{FF2B5EF4-FFF2-40B4-BE49-F238E27FC236}">
                <a16:creationId xmlns:a16="http://schemas.microsoft.com/office/drawing/2014/main" id="{D7FE92D0-D7E6-458B-AFED-7C91F3C2BD59}"/>
              </a:ext>
            </a:extLst>
          </p:cNvPr>
          <p:cNvSpPr>
            <a:spLocks noGrp="1"/>
          </p:cNvSpPr>
          <p:nvPr>
            <p:ph idx="1"/>
          </p:nvPr>
        </p:nvSpPr>
        <p:spPr/>
        <p:txBody>
          <a:bodyPr>
            <a:normAutofit/>
          </a:bodyPr>
          <a:lstStyle/>
          <a:p>
            <a:pPr marL="0" indent="0">
              <a:buNone/>
            </a:pPr>
            <a:r>
              <a:rPr lang="en-US">
                <a:effectLst/>
                <a:ea typeface="Calibri" panose="020F0502020204030204" pitchFamily="34" charset="0"/>
              </a:rPr>
              <a:t>(b) În absența semnalului de mod comun</a:t>
            </a:r>
            <a:br>
              <a:rPr lang="ro-RO">
                <a:effectLst/>
                <a:ea typeface="Calibri" panose="020F0502020204030204" pitchFamily="34" charset="0"/>
              </a:rPr>
            </a:br>
            <a:br>
              <a:rPr lang="ro-RO">
                <a:effectLst/>
                <a:ea typeface="Calibri" panose="020F0502020204030204" pitchFamily="34" charset="0"/>
              </a:rPr>
            </a:br>
            <a:br>
              <a:rPr lang="ro-RO">
                <a:effectLst/>
                <a:ea typeface="Calibri" panose="020F0502020204030204" pitchFamily="34" charset="0"/>
              </a:rPr>
            </a:br>
            <a:r>
              <a:rPr lang="en-US">
                <a:effectLst/>
                <a:ea typeface="Calibri" panose="020F0502020204030204" pitchFamily="34" charset="0"/>
              </a:rPr>
              <a:t>și abaterea relativă se scrie</a:t>
            </a:r>
            <a:endParaRPr lang="ro-RO" sz="4000"/>
          </a:p>
        </p:txBody>
      </p:sp>
      <p:sp>
        <p:nvSpPr>
          <p:cNvPr id="4" name="Date Placeholder 3">
            <a:extLst>
              <a:ext uri="{FF2B5EF4-FFF2-40B4-BE49-F238E27FC236}">
                <a16:creationId xmlns:a16="http://schemas.microsoft.com/office/drawing/2014/main" id="{F00F4D67-0EF4-42D8-A30D-5E315353DB5A}"/>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D8357D03-9697-4E86-89DA-A4823213B8A9}"/>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67382E79-8C6E-414B-8D69-5FA543A384A4}"/>
              </a:ext>
            </a:extLst>
          </p:cNvPr>
          <p:cNvSpPr>
            <a:spLocks noGrp="1"/>
          </p:cNvSpPr>
          <p:nvPr>
            <p:ph type="sldNum" sz="quarter" idx="12"/>
          </p:nvPr>
        </p:nvSpPr>
        <p:spPr/>
        <p:txBody>
          <a:bodyPr/>
          <a:lstStyle/>
          <a:p>
            <a:fld id="{341BC5E4-E883-4E74-BA5B-5BD9D655AE41}" type="slidenum">
              <a:rPr lang="ro-RO" smtClean="0"/>
              <a:t>45</a:t>
            </a:fld>
            <a:endParaRPr lang="ro-RO"/>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588A2C0F-A2DC-4E83-913E-75D8F1284C97}"/>
                  </a:ext>
                </a:extLst>
              </p:cNvPr>
              <p:cNvSpPr txBox="1"/>
              <p:nvPr/>
            </p:nvSpPr>
            <p:spPr>
              <a:xfrm>
                <a:off x="1280651" y="2424624"/>
                <a:ext cx="1858297" cy="47788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m:t>
                          </m:r>
                          <m:r>
                            <a:rPr lang="ro-RO" sz="2400" i="1">
                              <a:latin typeface="Cambria Math" panose="02040503050406030204" pitchFamily="18" charset="0"/>
                            </a:rPr>
                            <m:t>𝑖𝑑</m:t>
                          </m:r>
                        </m:sub>
                      </m:sSub>
                      <m:r>
                        <a:rPr lang="ro-RO" sz="2400" i="0">
                          <a:latin typeface="Cambria Math" panose="02040503050406030204" pitchFamily="18" charset="0"/>
                        </a:rPr>
                        <m:t>=−2</m:t>
                      </m:r>
                      <m:r>
                        <a:rPr lang="ro-RO" sz="2400" i="1">
                          <a:latin typeface="Cambria Math" panose="02040503050406030204" pitchFamily="18" charset="0"/>
                        </a:rPr>
                        <m:t>𝑉</m:t>
                      </m:r>
                    </m:oMath>
                  </m:oMathPara>
                </a14:m>
                <a:endParaRPr lang="ro-RO"/>
              </a:p>
            </p:txBody>
          </p:sp>
        </mc:Choice>
        <mc:Fallback>
          <p:sp>
            <p:nvSpPr>
              <p:cNvPr id="8" name="TextBox 7">
                <a:extLst>
                  <a:ext uri="{FF2B5EF4-FFF2-40B4-BE49-F238E27FC236}">
                    <a16:creationId xmlns:a16="http://schemas.microsoft.com/office/drawing/2014/main" id="{588A2C0F-A2DC-4E83-913E-75D8F1284C97}"/>
                  </a:ext>
                </a:extLst>
              </p:cNvPr>
              <p:cNvSpPr txBox="1">
                <a:spLocks noRot="1" noChangeAspect="1" noMove="1" noResize="1" noEditPoints="1" noAdjustHandles="1" noChangeArrowheads="1" noChangeShapeType="1" noTextEdit="1"/>
              </p:cNvSpPr>
              <p:nvPr/>
            </p:nvSpPr>
            <p:spPr>
              <a:xfrm>
                <a:off x="1280651" y="2424624"/>
                <a:ext cx="1858297" cy="477888"/>
              </a:xfrm>
              <a:prstGeom prst="rect">
                <a:avLst/>
              </a:prstGeom>
              <a:blipFill>
                <a:blip r:embed="rId2"/>
                <a:stretch>
                  <a:fillRect/>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0EF27709-6B28-4CA7-89F2-B6252404548C}"/>
                  </a:ext>
                </a:extLst>
              </p:cNvPr>
              <p:cNvSpPr txBox="1"/>
              <p:nvPr/>
            </p:nvSpPr>
            <p:spPr>
              <a:xfrm>
                <a:off x="1280651" y="3639939"/>
                <a:ext cx="8217310" cy="89979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i="1" smtClean="0">
                          <a:latin typeface="Cambria Math" panose="02040503050406030204" pitchFamily="18" charset="0"/>
                        </a:rPr>
                        <m:t>𝜀</m:t>
                      </m:r>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m:t>
                              </m:r>
                              <m:r>
                                <a:rPr lang="ro-RO" sz="2400" i="1">
                                  <a:latin typeface="Cambria Math" panose="02040503050406030204" pitchFamily="18" charset="0"/>
                                </a:rPr>
                                <m:t>𝑟𝑒</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m:t>
                              </m:r>
                              <m:r>
                                <a:rPr lang="ro-RO" sz="2400" i="1">
                                  <a:latin typeface="Cambria Math" panose="02040503050406030204" pitchFamily="18" charset="0"/>
                                </a:rPr>
                                <m:t>𝑖𝑑</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m:t>
                              </m:r>
                              <m:r>
                                <a:rPr lang="ro-RO" sz="2400" i="1">
                                  <a:latin typeface="Cambria Math" panose="02040503050406030204" pitchFamily="18" charset="0"/>
                                </a:rPr>
                                <m:t>𝑖𝑑</m:t>
                              </m:r>
                            </m:sub>
                          </m:sSub>
                        </m:den>
                      </m:f>
                      <m:r>
                        <a:rPr lang="ro-RO" sz="2400" i="0">
                          <a:latin typeface="Cambria Math" panose="02040503050406030204" pitchFamily="18" charset="0"/>
                        </a:rPr>
                        <m:t>×100</m:t>
                      </m:r>
                      <m:d>
                        <m:dPr>
                          <m:begChr m:val="["/>
                          <m:endChr m:val="]"/>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e>
                      </m:d>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−1.96</m:t>
                          </m:r>
                          <m:r>
                            <a:rPr lang="ro-RO" sz="2400" i="1">
                              <a:latin typeface="Cambria Math" panose="02040503050406030204" pitchFamily="18" charset="0"/>
                            </a:rPr>
                            <m:t>𝑉</m:t>
                          </m:r>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−2</m:t>
                              </m:r>
                              <m:r>
                                <a:rPr lang="ro-RO" sz="2400" i="1">
                                  <a:latin typeface="Cambria Math" panose="02040503050406030204" pitchFamily="18" charset="0"/>
                                </a:rPr>
                                <m:t>𝑉</m:t>
                              </m:r>
                            </m:e>
                          </m:d>
                        </m:num>
                        <m:den>
                          <m:r>
                            <a:rPr lang="ro-RO" sz="2400" i="0">
                              <a:latin typeface="Cambria Math" panose="02040503050406030204" pitchFamily="18" charset="0"/>
                            </a:rPr>
                            <m:t>−2</m:t>
                          </m:r>
                          <m:r>
                            <a:rPr lang="ro-RO" sz="2400" i="1">
                              <a:latin typeface="Cambria Math" panose="02040503050406030204" pitchFamily="18" charset="0"/>
                            </a:rPr>
                            <m:t>𝑉</m:t>
                          </m:r>
                        </m:den>
                      </m:f>
                      <m:r>
                        <a:rPr lang="ro-RO" sz="2400" i="0">
                          <a:latin typeface="Cambria Math" panose="02040503050406030204" pitchFamily="18" charset="0"/>
                        </a:rPr>
                        <m:t>×100=−2%</m:t>
                      </m:r>
                    </m:oMath>
                  </m:oMathPara>
                </a14:m>
                <a:endParaRPr lang="ro-RO"/>
              </a:p>
            </p:txBody>
          </p:sp>
        </mc:Choice>
        <mc:Fallback>
          <p:sp>
            <p:nvSpPr>
              <p:cNvPr id="10" name="TextBox 9">
                <a:extLst>
                  <a:ext uri="{FF2B5EF4-FFF2-40B4-BE49-F238E27FC236}">
                    <a16:creationId xmlns:a16="http://schemas.microsoft.com/office/drawing/2014/main" id="{0EF27709-6B28-4CA7-89F2-B6252404548C}"/>
                  </a:ext>
                </a:extLst>
              </p:cNvPr>
              <p:cNvSpPr txBox="1">
                <a:spLocks noRot="1" noChangeAspect="1" noMove="1" noResize="1" noEditPoints="1" noAdjustHandles="1" noChangeArrowheads="1" noChangeShapeType="1" noTextEdit="1"/>
              </p:cNvSpPr>
              <p:nvPr/>
            </p:nvSpPr>
            <p:spPr>
              <a:xfrm>
                <a:off x="1280651" y="3639939"/>
                <a:ext cx="8217310" cy="899798"/>
              </a:xfrm>
              <a:prstGeom prst="rect">
                <a:avLst/>
              </a:prstGeom>
              <a:blipFill>
                <a:blip r:embed="rId3"/>
                <a:stretch>
                  <a:fillRect/>
                </a:stretch>
              </a:blipFill>
            </p:spPr>
            <p:txBody>
              <a:bodyPr/>
              <a:lstStyle/>
              <a:p>
                <a:r>
                  <a:rPr lang="ro-RO">
                    <a:noFill/>
                  </a:rPr>
                  <a:t> </a:t>
                </a:r>
              </a:p>
            </p:txBody>
          </p:sp>
        </mc:Fallback>
      </mc:AlternateContent>
    </p:spTree>
    <p:extLst>
      <p:ext uri="{BB962C8B-B14F-4D97-AF65-F5344CB8AC3E}">
        <p14:creationId xmlns:p14="http://schemas.microsoft.com/office/powerpoint/2010/main" val="3378315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85F18-8423-47F4-979A-F9636910CEBD}"/>
              </a:ext>
            </a:extLst>
          </p:cNvPr>
          <p:cNvSpPr>
            <a:spLocks noGrp="1"/>
          </p:cNvSpPr>
          <p:nvPr>
            <p:ph type="title"/>
          </p:nvPr>
        </p:nvSpPr>
        <p:spPr/>
        <p:txBody>
          <a:bodyPr/>
          <a:lstStyle/>
          <a:p>
            <a:r>
              <a:rPr lang="ro-RO"/>
              <a:t>S5</a:t>
            </a:r>
            <a:br>
              <a:rPr lang="ro-RO"/>
            </a:br>
            <a:r>
              <a:rPr lang="ro-RO"/>
              <a:t>P1. Rezolvare</a:t>
            </a:r>
          </a:p>
        </p:txBody>
      </p:sp>
      <p:sp>
        <p:nvSpPr>
          <p:cNvPr id="3" name="Content Placeholder 2">
            <a:extLst>
              <a:ext uri="{FF2B5EF4-FFF2-40B4-BE49-F238E27FC236}">
                <a16:creationId xmlns:a16="http://schemas.microsoft.com/office/drawing/2014/main" id="{EFBF2718-C44C-4ADD-87B3-25E29971756D}"/>
              </a:ext>
            </a:extLst>
          </p:cNvPr>
          <p:cNvSpPr>
            <a:spLocks noGrp="1"/>
          </p:cNvSpPr>
          <p:nvPr>
            <p:ph idx="1"/>
          </p:nvPr>
        </p:nvSpPr>
        <p:spPr/>
        <p:txBody>
          <a:bodyPr/>
          <a:lstStyle/>
          <a:p>
            <a:r>
              <a:rPr lang="pt-BR"/>
              <a:t>Semnalul de la ieșirea primului AO este doar inversat. Pentru ca AO2 să realizeze această inversare, </a:t>
            </a:r>
            <a:br>
              <a:rPr lang="ro-RO"/>
            </a:br>
            <a:r>
              <a:rPr lang="pt-BR"/>
              <a:t>se impune</a:t>
            </a:r>
            <a:endParaRPr lang="ro-RO"/>
          </a:p>
          <a:p>
            <a:endParaRPr lang="ro-RO"/>
          </a:p>
          <a:p>
            <a:r>
              <a:rPr lang="ro-RO"/>
              <a:t>Dacă se consideră că </a:t>
            </a:r>
            <a:r>
              <a:rPr lang="ro-RO" i="1"/>
              <a:t>a</a:t>
            </a:r>
            <a:r>
              <a:rPr lang="ro-RO">
                <a:sym typeface="Symbol" panose="05050102010706020507" pitchFamily="18" charset="2"/>
              </a:rPr>
              <a:t></a:t>
            </a:r>
            <a:r>
              <a:rPr lang="ro-RO"/>
              <a:t>,</a:t>
            </a:r>
          </a:p>
        </p:txBody>
      </p:sp>
      <p:sp>
        <p:nvSpPr>
          <p:cNvPr id="4" name="Date Placeholder 3">
            <a:extLst>
              <a:ext uri="{FF2B5EF4-FFF2-40B4-BE49-F238E27FC236}">
                <a16:creationId xmlns:a16="http://schemas.microsoft.com/office/drawing/2014/main" id="{7FED9620-7474-4D36-B761-E023B4BF42C7}"/>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B0DC2110-8DCF-42DE-BE4E-0620386FA476}"/>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1AD1E126-0405-44E7-9E26-C74F0DF9A1A7}"/>
              </a:ext>
            </a:extLst>
          </p:cNvPr>
          <p:cNvSpPr>
            <a:spLocks noGrp="1"/>
          </p:cNvSpPr>
          <p:nvPr>
            <p:ph type="sldNum" sz="quarter" idx="12"/>
          </p:nvPr>
        </p:nvSpPr>
        <p:spPr/>
        <p:txBody>
          <a:bodyPr/>
          <a:lstStyle/>
          <a:p>
            <a:fld id="{341BC5E4-E883-4E74-BA5B-5BD9D655AE41}" type="slidenum">
              <a:rPr lang="ro-RO" smtClean="0"/>
              <a:t>5</a:t>
            </a:fld>
            <a:endParaRPr lang="ro-RO"/>
          </a:p>
        </p:txBody>
      </p:sp>
      <p:pic>
        <p:nvPicPr>
          <p:cNvPr id="7" name="Picture 6">
            <a:extLst>
              <a:ext uri="{FF2B5EF4-FFF2-40B4-BE49-F238E27FC236}">
                <a16:creationId xmlns:a16="http://schemas.microsoft.com/office/drawing/2014/main" id="{81CDF48F-32AA-4DE2-A38B-41F68B30802A}"/>
              </a:ext>
            </a:extLst>
          </p:cNvPr>
          <p:cNvPicPr>
            <a:picLocks noChangeAspect="1"/>
          </p:cNvPicPr>
          <p:nvPr/>
        </p:nvPicPr>
        <p:blipFill rotWithShape="1">
          <a:blip r:embed="rId2">
            <a:extLst>
              <a:ext uri="{28A0092B-C50C-407E-A947-70E740481C1C}">
                <a14:useLocalDpi xmlns:a14="http://schemas.microsoft.com/office/drawing/2010/main" val="0"/>
              </a:ext>
            </a:extLst>
          </a:blip>
          <a:srcRect b="3981"/>
          <a:stretch/>
        </p:blipFill>
        <p:spPr bwMode="auto">
          <a:xfrm>
            <a:off x="6096000" y="2220437"/>
            <a:ext cx="5989320" cy="2590102"/>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C206AC1-DDD7-4956-B3D7-B7A1BA6007E1}"/>
                  </a:ext>
                </a:extLst>
              </p:cNvPr>
              <p:cNvSpPr txBox="1"/>
              <p:nvPr/>
            </p:nvSpPr>
            <p:spPr>
              <a:xfrm>
                <a:off x="1059345" y="3053823"/>
                <a:ext cx="2407755"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r>
                        <a:rPr lang="ro-RO" sz="2400" i="0">
                          <a:latin typeface="Cambria Math" panose="02040503050406030204" pitchFamily="18" charset="0"/>
                        </a:rPr>
                        <m:t>=10</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a:p>
            </p:txBody>
          </p:sp>
        </mc:Choice>
        <mc:Fallback xmlns="">
          <p:sp>
            <p:nvSpPr>
              <p:cNvPr id="9" name="TextBox 8">
                <a:extLst>
                  <a:ext uri="{FF2B5EF4-FFF2-40B4-BE49-F238E27FC236}">
                    <a16:creationId xmlns:a16="http://schemas.microsoft.com/office/drawing/2014/main" id="{3C206AC1-DDD7-4956-B3D7-B7A1BA6007E1}"/>
                  </a:ext>
                </a:extLst>
              </p:cNvPr>
              <p:cNvSpPr txBox="1">
                <a:spLocks noRot="1" noChangeAspect="1" noMove="1" noResize="1" noEditPoints="1" noAdjustHandles="1" noChangeArrowheads="1" noChangeShapeType="1" noTextEdit="1"/>
              </p:cNvSpPr>
              <p:nvPr/>
            </p:nvSpPr>
            <p:spPr>
              <a:xfrm>
                <a:off x="1059345" y="3053823"/>
                <a:ext cx="2407755" cy="461665"/>
              </a:xfrm>
              <a:prstGeom prst="rect">
                <a:avLst/>
              </a:prstGeom>
              <a:blipFill>
                <a:blip r:embed="rId3"/>
                <a:stretch>
                  <a:fillRect l="-759"/>
                </a:stretch>
              </a:blipFill>
            </p:spPr>
            <p:txBody>
              <a:bodyPr/>
              <a:lstStyle/>
              <a:p>
                <a:r>
                  <a:rPr lang="ro-RO">
                    <a:noFill/>
                  </a:rPr>
                  <a:t> </a:t>
                </a:r>
              </a:p>
            </p:txBody>
          </p:sp>
        </mc:Fallback>
      </mc:AlternateContent>
      <mc:AlternateContent xmlns:mc="http://schemas.openxmlformats.org/markup-compatibility/2006">
        <mc:Choice xmlns:a14="http://schemas.microsoft.com/office/drawing/2010/main" Requires="a14">
          <p:sp>
            <p:nvSpPr>
              <p:cNvPr id="11" name="TextBox 10">
                <a:extLst>
                  <a:ext uri="{FF2B5EF4-FFF2-40B4-BE49-F238E27FC236}">
                    <a16:creationId xmlns:a16="http://schemas.microsoft.com/office/drawing/2014/main" id="{71BB399F-F8E0-4CFA-8658-A7CB1DD54D28}"/>
                  </a:ext>
                </a:extLst>
              </p:cNvPr>
              <p:cNvSpPr txBox="1"/>
              <p:nvPr/>
            </p:nvSpPr>
            <p:spPr>
              <a:xfrm>
                <a:off x="1059345" y="4767299"/>
                <a:ext cx="9864294" cy="127143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ro-RO" sz="2400" i="1" smtClean="0">
                              <a:solidFill>
                                <a:srgbClr val="836967"/>
                              </a:solidFill>
                              <a:latin typeface="Cambria Math" panose="02040503050406030204" pitchFamily="18" charset="0"/>
                            </a:rPr>
                          </m:ctrlPr>
                        </m:dPr>
                        <m:e>
                          <m:eqArr>
                            <m:eqArrPr>
                              <m:ctrlPr>
                                <a:rPr lang="ro-RO" sz="2400" i="1">
                                  <a:solidFill>
                                    <a:srgbClr val="836967"/>
                                  </a:solidFill>
                                  <a:latin typeface="Cambria Math" panose="02040503050406030204" pitchFamily="18" charset="0"/>
                                </a:rPr>
                              </m:ctrlPr>
                            </m:eqArrPr>
                            <m:e>
                              <m:r>
                                <a:rPr lang="ro-RO" sz="240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2</m:t>
                                  </m:r>
                                </m:sub>
                              </m:sSub>
                            </m:e>
                            <m:e>
                              <m:r>
                                <a:rPr lang="ro-RO" sz="2400" i="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1</m:t>
                                  </m:r>
                                </m:sub>
                              </m:sSub>
                            </m:e>
                          </m:eqArr>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den>
                      </m:f>
                      <m:d>
                        <m:dPr>
                          <m:ctrlPr>
                            <a:rPr lang="ro-RO" sz="2400" i="1">
                              <a:solidFill>
                                <a:srgbClr val="836967"/>
                              </a:solidFill>
                              <a:latin typeface="Cambria Math" panose="02040503050406030204" pitchFamily="18" charset="0"/>
                            </a:rPr>
                          </m:ctrlPr>
                        </m:dPr>
                        <m:e>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1</m:t>
                              </m:r>
                            </m:sub>
                          </m:sSub>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2</m:t>
                          </m:r>
                        </m:sub>
                      </m:sSub>
                      <m:r>
                        <a:rPr lang="ro-RO" sz="2400" b="0" i="1" smtClean="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a:latin typeface="Cambria Math" panose="02040503050406030204" pitchFamily="18" charset="0"/>
                            </a:rPr>
                            <m:t>1</m:t>
                          </m:r>
                        </m:sub>
                      </m:sSub>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a:latin typeface="Cambria Math" panose="02040503050406030204" pitchFamily="18" charset="0"/>
                                </a:rPr>
                                <m:t>3</m:t>
                              </m:r>
                            </m:sub>
                          </m:sSub>
                        </m:den>
                      </m:f>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a:latin typeface="Cambria Math" panose="02040503050406030204" pitchFamily="18" charset="0"/>
                            </a:rPr>
                            <m:t>1</m:t>
                          </m:r>
                        </m:sub>
                      </m:sSub>
                      <m:r>
                        <a:rPr lang="ro-RO" sz="2400" b="0" i="0" smtClean="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a:latin typeface="Cambria Math" panose="02040503050406030204" pitchFamily="18" charset="0"/>
                            </a:rPr>
                            <m:t>2</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a:latin typeface="Cambria Math" panose="02040503050406030204" pitchFamily="18" charset="0"/>
                            </a:rPr>
                            <m:t>2</m:t>
                          </m:r>
                        </m:sub>
                      </m:sSub>
                    </m:oMath>
                  </m:oMathPara>
                </a14:m>
                <a:endParaRPr lang="ro-RO" sz="2400"/>
              </a:p>
            </p:txBody>
          </p:sp>
        </mc:Choice>
        <mc:Fallback>
          <p:sp>
            <p:nvSpPr>
              <p:cNvPr id="11" name="TextBox 10">
                <a:extLst>
                  <a:ext uri="{FF2B5EF4-FFF2-40B4-BE49-F238E27FC236}">
                    <a16:creationId xmlns:a16="http://schemas.microsoft.com/office/drawing/2014/main" id="{71BB399F-F8E0-4CFA-8658-A7CB1DD54D28}"/>
                  </a:ext>
                </a:extLst>
              </p:cNvPr>
              <p:cNvSpPr txBox="1">
                <a:spLocks noRot="1" noChangeAspect="1" noMove="1" noResize="1" noEditPoints="1" noAdjustHandles="1" noChangeArrowheads="1" noChangeShapeType="1" noTextEdit="1"/>
              </p:cNvSpPr>
              <p:nvPr/>
            </p:nvSpPr>
            <p:spPr>
              <a:xfrm>
                <a:off x="1059345" y="4767299"/>
                <a:ext cx="9864294" cy="1271438"/>
              </a:xfrm>
              <a:prstGeom prst="rect">
                <a:avLst/>
              </a:prstGeom>
              <a:blipFill>
                <a:blip r:embed="rId4"/>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03DE26F-CD9C-422C-8399-1AE1949EF07D}"/>
                  </a:ext>
                </a:extLst>
              </p:cNvPr>
              <p:cNvSpPr txBox="1"/>
              <p:nvPr/>
            </p:nvSpPr>
            <p:spPr>
              <a:xfrm>
                <a:off x="9266903" y="658574"/>
                <a:ext cx="191956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𝑣</m:t>
                          </m:r>
                        </m:e>
                        <m:sub>
                          <m:r>
                            <a:rPr lang="ro-RO" b="0" i="1" smtClean="0">
                              <a:latin typeface="Cambria Math" panose="02040503050406030204" pitchFamily="18" charset="0"/>
                            </a:rPr>
                            <m:t>𝑂</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1</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1</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2</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2</m:t>
                          </m:r>
                        </m:sub>
                      </m:sSub>
                    </m:oMath>
                  </m:oMathPara>
                </a14:m>
                <a:endParaRPr lang="ro-RO"/>
              </a:p>
            </p:txBody>
          </p:sp>
        </mc:Choice>
        <mc:Fallback xmlns="">
          <p:sp>
            <p:nvSpPr>
              <p:cNvPr id="10" name="TextBox 9">
                <a:extLst>
                  <a:ext uri="{FF2B5EF4-FFF2-40B4-BE49-F238E27FC236}">
                    <a16:creationId xmlns:a16="http://schemas.microsoft.com/office/drawing/2014/main" id="{203DE26F-CD9C-422C-8399-1AE1949EF07D}"/>
                  </a:ext>
                </a:extLst>
              </p:cNvPr>
              <p:cNvSpPr txBox="1">
                <a:spLocks noRot="1" noChangeAspect="1" noMove="1" noResize="1" noEditPoints="1" noAdjustHandles="1" noChangeArrowheads="1" noChangeShapeType="1" noTextEdit="1"/>
              </p:cNvSpPr>
              <p:nvPr/>
            </p:nvSpPr>
            <p:spPr>
              <a:xfrm>
                <a:off x="9266903" y="658574"/>
                <a:ext cx="1919563" cy="276999"/>
              </a:xfrm>
              <a:prstGeom prst="rect">
                <a:avLst/>
              </a:prstGeom>
              <a:blipFill>
                <a:blip r:embed="rId5"/>
                <a:stretch>
                  <a:fillRect l="-1270" r="-952" b="-17778"/>
                </a:stretch>
              </a:blipFill>
            </p:spPr>
            <p:txBody>
              <a:bodyPr/>
              <a:lstStyle/>
              <a:p>
                <a:r>
                  <a:rPr lang="ro-RO">
                    <a:noFill/>
                  </a:rPr>
                  <a:t> </a:t>
                </a:r>
              </a:p>
            </p:txBody>
          </p:sp>
        </mc:Fallback>
      </mc:AlternateContent>
    </p:spTree>
    <p:extLst>
      <p:ext uri="{BB962C8B-B14F-4D97-AF65-F5344CB8AC3E}">
        <p14:creationId xmlns:p14="http://schemas.microsoft.com/office/powerpoint/2010/main" val="61246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85F18-8423-47F4-979A-F9636910CEBD}"/>
              </a:ext>
            </a:extLst>
          </p:cNvPr>
          <p:cNvSpPr>
            <a:spLocks noGrp="1"/>
          </p:cNvSpPr>
          <p:nvPr>
            <p:ph type="title"/>
          </p:nvPr>
        </p:nvSpPr>
        <p:spPr/>
        <p:txBody>
          <a:bodyPr/>
          <a:lstStyle/>
          <a:p>
            <a:r>
              <a:rPr lang="ro-RO"/>
              <a:t>S5</a:t>
            </a:r>
            <a:br>
              <a:rPr lang="ro-RO"/>
            </a:br>
            <a:r>
              <a:rPr lang="ro-RO"/>
              <a:t>P1. Rezolvare</a:t>
            </a:r>
          </a:p>
        </p:txBody>
      </p:sp>
      <p:sp>
        <p:nvSpPr>
          <p:cNvPr id="3" name="Content Placeholder 2">
            <a:extLst>
              <a:ext uri="{FF2B5EF4-FFF2-40B4-BE49-F238E27FC236}">
                <a16:creationId xmlns:a16="http://schemas.microsoft.com/office/drawing/2014/main" id="{EFBF2718-C44C-4ADD-87B3-25E29971756D}"/>
              </a:ext>
            </a:extLst>
          </p:cNvPr>
          <p:cNvSpPr>
            <a:spLocks noGrp="1"/>
          </p:cNvSpPr>
          <p:nvPr>
            <p:ph idx="1"/>
          </p:nvPr>
        </p:nvSpPr>
        <p:spPr/>
        <p:txBody>
          <a:bodyPr/>
          <a:lstStyle/>
          <a:p>
            <a:r>
              <a:rPr lang="en-US" sz="2800">
                <a:effectLst/>
                <a:ea typeface="Calibri" panose="020F0502020204030204" pitchFamily="34" charset="0"/>
              </a:rPr>
              <a:t>Prin identificare cu relația din </a:t>
            </a:r>
            <a:br>
              <a:rPr lang="ro-RO" sz="2800">
                <a:effectLst/>
                <a:ea typeface="Calibri" panose="020F0502020204030204" pitchFamily="34" charset="0"/>
              </a:rPr>
            </a:br>
            <a:r>
              <a:rPr lang="en-US" sz="2800">
                <a:effectLst/>
                <a:ea typeface="Calibri" panose="020F0502020204030204" pitchFamily="34" charset="0"/>
              </a:rPr>
              <a:t>enunț și ținând seama că </a:t>
            </a:r>
            <a:br>
              <a:rPr lang="ro-RO" sz="2800">
                <a:effectLst/>
                <a:ea typeface="Calibri" panose="020F0502020204030204" pitchFamily="34" charset="0"/>
              </a:rPr>
            </a:br>
            <a:r>
              <a:rPr lang="en-US" sz="2800" i="1">
                <a:effectLst/>
                <a:ea typeface="Calibri" panose="020F0502020204030204" pitchFamily="34" charset="0"/>
              </a:rPr>
              <a:t>R</a:t>
            </a:r>
            <a:r>
              <a:rPr lang="en-US" sz="2800" baseline="-25000">
                <a:effectLst/>
                <a:ea typeface="Calibri" panose="020F0502020204030204" pitchFamily="34" charset="0"/>
              </a:rPr>
              <a:t>2</a:t>
            </a:r>
            <a:r>
              <a:rPr lang="en-US" sz="2800">
                <a:effectLst/>
                <a:ea typeface="Calibri" panose="020F0502020204030204" pitchFamily="34" charset="0"/>
              </a:rPr>
              <a:t>=</a:t>
            </a:r>
            <a:r>
              <a:rPr lang="en-US" sz="2800" i="1">
                <a:effectLst/>
                <a:ea typeface="Calibri" panose="020F0502020204030204" pitchFamily="34" charset="0"/>
              </a:rPr>
              <a:t>R</a:t>
            </a:r>
            <a:r>
              <a:rPr lang="en-US" sz="2800" baseline="-25000">
                <a:effectLst/>
                <a:ea typeface="Calibri" panose="020F0502020204030204" pitchFamily="34" charset="0"/>
              </a:rPr>
              <a:t>3</a:t>
            </a:r>
            <a:r>
              <a:rPr lang="en-US" sz="2800">
                <a:effectLst/>
                <a:ea typeface="Calibri" panose="020F0502020204030204" pitchFamily="34" charset="0"/>
              </a:rPr>
              <a:t>, rezultă</a:t>
            </a:r>
            <a:endParaRPr lang="ro-RO" sz="2800">
              <a:effectLst/>
              <a:ea typeface="Calibri" panose="020F0502020204030204" pitchFamily="34" charset="0"/>
            </a:endParaRPr>
          </a:p>
          <a:p>
            <a:endParaRPr lang="ro-RO"/>
          </a:p>
          <a:p>
            <a:endParaRPr lang="ro-RO"/>
          </a:p>
          <a:p>
            <a:endParaRPr lang="ro-RO"/>
          </a:p>
          <a:p>
            <a:r>
              <a:rPr lang="ro-RO"/>
              <a:t>Dacă                                              și</a:t>
            </a:r>
          </a:p>
          <a:p>
            <a:r>
              <a:rPr lang="ro-RO"/>
              <a:t>Atunci relația tensiunii de ieșire devine</a:t>
            </a:r>
          </a:p>
        </p:txBody>
      </p:sp>
      <p:sp>
        <p:nvSpPr>
          <p:cNvPr id="4" name="Date Placeholder 3">
            <a:extLst>
              <a:ext uri="{FF2B5EF4-FFF2-40B4-BE49-F238E27FC236}">
                <a16:creationId xmlns:a16="http://schemas.microsoft.com/office/drawing/2014/main" id="{7FED9620-7474-4D36-B761-E023B4BF42C7}"/>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B0DC2110-8DCF-42DE-BE4E-0620386FA476}"/>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1AD1E126-0405-44E7-9E26-C74F0DF9A1A7}"/>
              </a:ext>
            </a:extLst>
          </p:cNvPr>
          <p:cNvSpPr>
            <a:spLocks noGrp="1"/>
          </p:cNvSpPr>
          <p:nvPr>
            <p:ph type="sldNum" sz="quarter" idx="12"/>
          </p:nvPr>
        </p:nvSpPr>
        <p:spPr/>
        <p:txBody>
          <a:bodyPr/>
          <a:lstStyle/>
          <a:p>
            <a:fld id="{341BC5E4-E883-4E74-BA5B-5BD9D655AE41}" type="slidenum">
              <a:rPr lang="ro-RO" smtClean="0"/>
              <a:t>6</a:t>
            </a:fld>
            <a:endParaRPr lang="ro-RO"/>
          </a:p>
        </p:txBody>
      </p:sp>
      <p:pic>
        <p:nvPicPr>
          <p:cNvPr id="7" name="Picture 6">
            <a:extLst>
              <a:ext uri="{FF2B5EF4-FFF2-40B4-BE49-F238E27FC236}">
                <a16:creationId xmlns:a16="http://schemas.microsoft.com/office/drawing/2014/main" id="{81CDF48F-32AA-4DE2-A38B-41F68B30802A}"/>
              </a:ext>
            </a:extLst>
          </p:cNvPr>
          <p:cNvPicPr>
            <a:picLocks noChangeAspect="1"/>
          </p:cNvPicPr>
          <p:nvPr/>
        </p:nvPicPr>
        <p:blipFill rotWithShape="1">
          <a:blip r:embed="rId2">
            <a:extLst>
              <a:ext uri="{28A0092B-C50C-407E-A947-70E740481C1C}">
                <a14:useLocalDpi xmlns:a14="http://schemas.microsoft.com/office/drawing/2010/main" val="0"/>
              </a:ext>
            </a:extLst>
          </a:blip>
          <a:srcRect b="3981"/>
          <a:stretch/>
        </p:blipFill>
        <p:spPr bwMode="auto">
          <a:xfrm>
            <a:off x="6096000" y="2220437"/>
            <a:ext cx="5989320" cy="2590102"/>
          </a:xfrm>
          <a:prstGeom prst="rect">
            <a:avLst/>
          </a:prstGeom>
          <a:noFill/>
          <a:ln>
            <a:noFill/>
          </a:ln>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1BB399F-F8E0-4CFA-8658-A7CB1DD54D28}"/>
                  </a:ext>
                </a:extLst>
              </p:cNvPr>
              <p:cNvSpPr txBox="1"/>
              <p:nvPr/>
            </p:nvSpPr>
            <p:spPr>
              <a:xfrm>
                <a:off x="6314123" y="95830"/>
                <a:ext cx="5523382" cy="97661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ro-RO" i="1" smtClean="0">
                              <a:solidFill>
                                <a:srgbClr val="836967"/>
                              </a:solidFill>
                              <a:latin typeface="Cambria Math" panose="02040503050406030204" pitchFamily="18" charset="0"/>
                            </a:rPr>
                          </m:ctrlPr>
                        </m:dPr>
                        <m:e>
                          <m:eqArr>
                            <m:eqArrPr>
                              <m:ctrlPr>
                                <a:rPr lang="ro-RO" i="1">
                                  <a:solidFill>
                                    <a:srgbClr val="836967"/>
                                  </a:solidFill>
                                  <a:latin typeface="Cambria Math" panose="02040503050406030204" pitchFamily="18" charset="0"/>
                                </a:rPr>
                              </m:ctrlPr>
                            </m:eqArrPr>
                            <m:e>
                              <m:r>
                                <a:rPr lang="ro-RO">
                                  <a:latin typeface="Cambria Math" panose="02040503050406030204" pitchFamily="18" charset="0"/>
                                </a:rPr>
                                <m:t>&amp;</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3</m:t>
                                      </m:r>
                                    </m:sub>
                                  </m:sSub>
                                </m:den>
                              </m:f>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𝑆</m:t>
                                  </m:r>
                                  <m:r>
                                    <a:rPr lang="ro-RO" i="0">
                                      <a:latin typeface="Cambria Math" panose="02040503050406030204" pitchFamily="18" charset="0"/>
                                    </a:rPr>
                                    <m:t>2</m:t>
                                  </m:r>
                                </m:sub>
                              </m:sSub>
                            </m:e>
                            <m:e>
                              <m:r>
                                <a:rPr lang="ro-RO" i="0">
                                  <a:latin typeface="Cambria Math" panose="02040503050406030204" pitchFamily="18" charset="0"/>
                                </a:rPr>
                                <m:t>&amp;</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r>
                                    <a:rPr lang="ro-RO" i="0">
                                      <a:latin typeface="Cambria Math" panose="02040503050406030204" pitchFamily="18" charset="0"/>
                                    </a:rPr>
                                    <m:t>1</m:t>
                                  </m:r>
                                </m:sub>
                              </m:sSub>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𝑆</m:t>
                                  </m:r>
                                  <m:r>
                                    <a:rPr lang="ro-RO" i="0">
                                      <a:latin typeface="Cambria Math" panose="02040503050406030204" pitchFamily="18" charset="0"/>
                                    </a:rPr>
                                    <m:t>1</m:t>
                                  </m:r>
                                </m:sub>
                              </m:sSub>
                            </m:e>
                          </m:eqArr>
                        </m:e>
                      </m:d>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𝑣</m:t>
                          </m:r>
                        </m:e>
                        <m:sub>
                          <m:r>
                            <a:rPr lang="ro-RO" i="1">
                              <a:latin typeface="Cambria Math" panose="02040503050406030204" pitchFamily="18" charset="0"/>
                            </a:rPr>
                            <m:t>𝑂</m:t>
                          </m:r>
                        </m:sub>
                      </m:sSub>
                      <m:r>
                        <a:rPr lang="ro-RO" i="0">
                          <a:latin typeface="Cambria Math" panose="02040503050406030204" pitchFamily="18" charset="0"/>
                        </a:rPr>
                        <m:t>=−</m:t>
                      </m:r>
                      <m:f>
                        <m:fPr>
                          <m:ctrlPr>
                            <a:rPr lang="ro-RO" i="1">
                              <a:solidFill>
                                <a:srgbClr val="836967"/>
                              </a:solidFill>
                              <a:latin typeface="Cambria Math" panose="02040503050406030204" pitchFamily="18" charset="0"/>
                            </a:rPr>
                          </m:ctrlPr>
                        </m:fPr>
                        <m:num>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num>
                        <m:den>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3</m:t>
                              </m:r>
                            </m:sub>
                          </m:sSub>
                        </m:den>
                      </m:f>
                      <m:d>
                        <m:dPr>
                          <m:ctrlPr>
                            <a:rPr lang="ro-RO" i="1">
                              <a:solidFill>
                                <a:srgbClr val="836967"/>
                              </a:solidFill>
                              <a:latin typeface="Cambria Math" panose="02040503050406030204" pitchFamily="18" charset="0"/>
                            </a:rPr>
                          </m:ctrlPr>
                        </m:dPr>
                        <m:e>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1</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𝑆</m:t>
                              </m:r>
                              <m:r>
                                <a:rPr lang="ro-RO" i="0">
                                  <a:latin typeface="Cambria Math" panose="02040503050406030204" pitchFamily="18" charset="0"/>
                                </a:rPr>
                                <m:t>1</m:t>
                              </m:r>
                            </m:sub>
                          </m:sSub>
                        </m:e>
                      </m:d>
                      <m:r>
                        <a:rPr lang="ro-RO" i="0">
                          <a:latin typeface="Cambria Math" panose="02040503050406030204" pitchFamily="18" charset="0"/>
                        </a:rPr>
                        <m:t>−</m:t>
                      </m:r>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𝑅</m:t>
                          </m:r>
                        </m:e>
                        <m:sub>
                          <m:r>
                            <a:rPr lang="ro-RO" i="0">
                              <a:latin typeface="Cambria Math" panose="02040503050406030204" pitchFamily="18" charset="0"/>
                            </a:rPr>
                            <m:t>2</m:t>
                          </m:r>
                        </m:sub>
                      </m:sSub>
                      <m:sSub>
                        <m:sSubPr>
                          <m:ctrlPr>
                            <a:rPr lang="ro-RO" i="1">
                              <a:solidFill>
                                <a:srgbClr val="836967"/>
                              </a:solidFill>
                              <a:latin typeface="Cambria Math" panose="02040503050406030204" pitchFamily="18" charset="0"/>
                            </a:rPr>
                          </m:ctrlPr>
                        </m:sSubPr>
                        <m:e>
                          <m:r>
                            <a:rPr lang="ro-RO" i="1">
                              <a:latin typeface="Cambria Math" panose="02040503050406030204" pitchFamily="18" charset="0"/>
                            </a:rPr>
                            <m:t>𝑖</m:t>
                          </m:r>
                        </m:e>
                        <m:sub>
                          <m:r>
                            <a:rPr lang="ro-RO" i="1">
                              <a:latin typeface="Cambria Math" panose="02040503050406030204" pitchFamily="18" charset="0"/>
                            </a:rPr>
                            <m:t>𝑆</m:t>
                          </m:r>
                          <m:r>
                            <a:rPr lang="ro-RO" i="0">
                              <a:latin typeface="Cambria Math" panose="02040503050406030204" pitchFamily="18" charset="0"/>
                            </a:rPr>
                            <m:t>2</m:t>
                          </m:r>
                        </m:sub>
                      </m:sSub>
                    </m:oMath>
                  </m:oMathPara>
                </a14:m>
                <a:endParaRPr lang="ro-RO"/>
              </a:p>
            </p:txBody>
          </p:sp>
        </mc:Choice>
        <mc:Fallback xmlns="">
          <p:sp>
            <p:nvSpPr>
              <p:cNvPr id="11" name="TextBox 10">
                <a:extLst>
                  <a:ext uri="{FF2B5EF4-FFF2-40B4-BE49-F238E27FC236}">
                    <a16:creationId xmlns:a16="http://schemas.microsoft.com/office/drawing/2014/main" id="{71BB399F-F8E0-4CFA-8658-A7CB1DD54D28}"/>
                  </a:ext>
                </a:extLst>
              </p:cNvPr>
              <p:cNvSpPr txBox="1">
                <a:spLocks noRot="1" noChangeAspect="1" noMove="1" noResize="1" noEditPoints="1" noAdjustHandles="1" noChangeArrowheads="1" noChangeShapeType="1" noTextEdit="1"/>
              </p:cNvSpPr>
              <p:nvPr/>
            </p:nvSpPr>
            <p:spPr>
              <a:xfrm>
                <a:off x="6314123" y="95830"/>
                <a:ext cx="5523382" cy="97661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48A99ED-0134-427C-8B4B-5EE9DE3B5129}"/>
                  </a:ext>
                </a:extLst>
              </p:cNvPr>
              <p:cNvSpPr txBox="1"/>
              <p:nvPr/>
            </p:nvSpPr>
            <p:spPr>
              <a:xfrm>
                <a:off x="6387009" y="1212721"/>
                <a:ext cx="191956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o-RO" i="1" smtClean="0">
                              <a:latin typeface="Cambria Math" panose="02040503050406030204" pitchFamily="18" charset="0"/>
                            </a:rPr>
                          </m:ctrlPr>
                        </m:sSubPr>
                        <m:e>
                          <m:r>
                            <a:rPr lang="ro-RO" b="0" i="1" smtClean="0">
                              <a:latin typeface="Cambria Math" panose="02040503050406030204" pitchFamily="18" charset="0"/>
                            </a:rPr>
                            <m:t>𝑣</m:t>
                          </m:r>
                        </m:e>
                        <m:sub>
                          <m:r>
                            <a:rPr lang="ro-RO" b="0" i="1" smtClean="0">
                              <a:latin typeface="Cambria Math" panose="02040503050406030204" pitchFamily="18" charset="0"/>
                            </a:rPr>
                            <m:t>𝑂</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1</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1</m:t>
                          </m:r>
                        </m:sub>
                      </m:sSub>
                      <m:r>
                        <a:rPr lang="ro-RO" b="0" i="1" smtClean="0">
                          <a:latin typeface="Cambria Math" panose="02040503050406030204" pitchFamily="18" charset="0"/>
                        </a:rPr>
                        <m:t>−</m:t>
                      </m:r>
                      <m:sSub>
                        <m:sSubPr>
                          <m:ctrlPr>
                            <a:rPr lang="ro-RO" b="0" i="1" smtClean="0">
                              <a:latin typeface="Cambria Math" panose="02040503050406030204" pitchFamily="18" charset="0"/>
                            </a:rPr>
                          </m:ctrlPr>
                        </m:sSubPr>
                        <m:e>
                          <m:r>
                            <a:rPr lang="ro-RO" b="0" i="1" smtClean="0">
                              <a:latin typeface="Cambria Math" panose="02040503050406030204" pitchFamily="18" charset="0"/>
                            </a:rPr>
                            <m:t>𝐴</m:t>
                          </m:r>
                        </m:e>
                        <m:sub>
                          <m:r>
                            <a:rPr lang="ro-RO" b="0" i="1" smtClean="0">
                              <a:latin typeface="Cambria Math" panose="02040503050406030204" pitchFamily="18" charset="0"/>
                            </a:rPr>
                            <m:t>2</m:t>
                          </m:r>
                        </m:sub>
                      </m:sSub>
                      <m:sSub>
                        <m:sSubPr>
                          <m:ctrlPr>
                            <a:rPr lang="ro-RO" b="0" i="1" smtClean="0">
                              <a:latin typeface="Cambria Math" panose="02040503050406030204" pitchFamily="18" charset="0"/>
                            </a:rPr>
                          </m:ctrlPr>
                        </m:sSubPr>
                        <m:e>
                          <m:r>
                            <a:rPr lang="ro-RO" b="0" i="1" smtClean="0">
                              <a:latin typeface="Cambria Math" panose="02040503050406030204" pitchFamily="18" charset="0"/>
                            </a:rPr>
                            <m:t>𝑖</m:t>
                          </m:r>
                        </m:e>
                        <m:sub>
                          <m:r>
                            <a:rPr lang="ro-RO" b="0" i="1" smtClean="0">
                              <a:latin typeface="Cambria Math" panose="02040503050406030204" pitchFamily="18" charset="0"/>
                            </a:rPr>
                            <m:t>𝑆</m:t>
                          </m:r>
                          <m:r>
                            <a:rPr lang="ro-RO" b="0" i="1" smtClean="0">
                              <a:latin typeface="Cambria Math" panose="02040503050406030204" pitchFamily="18" charset="0"/>
                            </a:rPr>
                            <m:t>2</m:t>
                          </m:r>
                        </m:sub>
                      </m:sSub>
                    </m:oMath>
                  </m:oMathPara>
                </a14:m>
                <a:endParaRPr lang="ro-RO"/>
              </a:p>
            </p:txBody>
          </p:sp>
        </mc:Choice>
        <mc:Fallback xmlns="">
          <p:sp>
            <p:nvSpPr>
              <p:cNvPr id="8" name="TextBox 7">
                <a:extLst>
                  <a:ext uri="{FF2B5EF4-FFF2-40B4-BE49-F238E27FC236}">
                    <a16:creationId xmlns:a16="http://schemas.microsoft.com/office/drawing/2014/main" id="{B48A99ED-0134-427C-8B4B-5EE9DE3B5129}"/>
                  </a:ext>
                </a:extLst>
              </p:cNvPr>
              <p:cNvSpPr txBox="1">
                <a:spLocks noRot="1" noChangeAspect="1" noMove="1" noResize="1" noEditPoints="1" noAdjustHandles="1" noChangeArrowheads="1" noChangeShapeType="1" noTextEdit="1"/>
              </p:cNvSpPr>
              <p:nvPr/>
            </p:nvSpPr>
            <p:spPr>
              <a:xfrm>
                <a:off x="6387009" y="1212721"/>
                <a:ext cx="1919563" cy="276999"/>
              </a:xfrm>
              <a:prstGeom prst="rect">
                <a:avLst/>
              </a:prstGeom>
              <a:blipFill>
                <a:blip r:embed="rId4"/>
                <a:stretch>
                  <a:fillRect l="-1270" r="-635" b="-1555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B023688-0DAB-4099-8C14-392658D8DD02}"/>
                  </a:ext>
                </a:extLst>
              </p:cNvPr>
              <p:cNvSpPr txBox="1"/>
              <p:nvPr/>
            </p:nvSpPr>
            <p:spPr>
              <a:xfrm>
                <a:off x="1058351" y="3099719"/>
                <a:ext cx="4547319" cy="1271438"/>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d>
                        <m:dPr>
                          <m:begChr m:val=""/>
                          <m:endChr m:val="}"/>
                          <m:ctrlPr>
                            <a:rPr lang="ro-RO" sz="2400" i="1" smtClean="0">
                              <a:solidFill>
                                <a:srgbClr val="836967"/>
                              </a:solidFill>
                              <a:latin typeface="Cambria Math" panose="02040503050406030204" pitchFamily="18" charset="0"/>
                            </a:rPr>
                          </m:ctrlPr>
                        </m:dPr>
                        <m:e>
                          <m:eqArr>
                            <m:eqArrPr>
                              <m:ctrlPr>
                                <a:rPr lang="ro-RO" sz="2400" i="1">
                                  <a:solidFill>
                                    <a:srgbClr val="836967"/>
                                  </a:solidFill>
                                  <a:latin typeface="Cambria Math" panose="02040503050406030204" pitchFamily="18" charset="0"/>
                                </a:rPr>
                              </m:ctrlPr>
                            </m:eqArrPr>
                            <m:e>
                              <m:r>
                                <a:rPr lang="ro-RO" sz="240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f>
                                <m:fPr>
                                  <m:ctrlPr>
                                    <a:rPr lang="ro-RO" sz="2400" i="1">
                                      <a:solidFill>
                                        <a:srgbClr val="836967"/>
                                      </a:solidFill>
                                      <a:latin typeface="Cambria Math" panose="02040503050406030204" pitchFamily="18" charset="0"/>
                                    </a:rPr>
                                  </m:ctrlPr>
                                </m:fPr>
                                <m:num>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den>
                              </m:f>
                            </m:e>
                            <m:e>
                              <m:r>
                                <a:rPr lang="ro-RO" sz="2400" i="0">
                                  <a:latin typeface="Cambria Math" panose="02040503050406030204" pitchFamily="18" charset="0"/>
                                </a:rPr>
                                <m:t>&amp;</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e>
                          </m:eqArr>
                        </m:e>
                      </m:d>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𝐴</m:t>
                          </m:r>
                        </m:e>
                        <m:sub>
                          <m:r>
                            <a:rPr lang="ro-RO" sz="2400" i="0">
                              <a:latin typeface="Cambria Math" panose="02040503050406030204" pitchFamily="18" charset="0"/>
                            </a:rPr>
                            <m:t>2</m:t>
                          </m:r>
                        </m:sub>
                      </m:sSub>
                      <m:r>
                        <a:rPr lang="ro-RO" sz="2400" i="0">
                          <a:latin typeface="Cambria Math" panose="02040503050406030204" pitchFamily="18" charset="0"/>
                        </a:rPr>
                        <m:t>=</m:t>
                      </m:r>
                      <m:r>
                        <a:rPr lang="ro-RO" sz="2400" b="0" i="0" smtClean="0">
                          <a:latin typeface="Cambria Math" panose="02040503050406030204" pitchFamily="18" charset="0"/>
                        </a:rPr>
                        <m:t>10</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𝑉</m:t>
                          </m:r>
                        </m:num>
                        <m:den>
                          <m:r>
                            <a:rPr lang="ro-RO" sz="2400" i="1">
                              <a:latin typeface="Cambria Math" panose="02040503050406030204" pitchFamily="18" charset="0"/>
                            </a:rPr>
                            <m:t>𝑚𝐴</m:t>
                          </m:r>
                        </m:den>
                      </m:f>
                    </m:oMath>
                  </m:oMathPara>
                </a14:m>
                <a:endParaRPr lang="ro-RO"/>
              </a:p>
            </p:txBody>
          </p:sp>
        </mc:Choice>
        <mc:Fallback xmlns="">
          <p:sp>
            <p:nvSpPr>
              <p:cNvPr id="12" name="TextBox 11">
                <a:extLst>
                  <a:ext uri="{FF2B5EF4-FFF2-40B4-BE49-F238E27FC236}">
                    <a16:creationId xmlns:a16="http://schemas.microsoft.com/office/drawing/2014/main" id="{0B023688-0DAB-4099-8C14-392658D8DD02}"/>
                  </a:ext>
                </a:extLst>
              </p:cNvPr>
              <p:cNvSpPr txBox="1">
                <a:spLocks noRot="1" noChangeAspect="1" noMove="1" noResize="1" noEditPoints="1" noAdjustHandles="1" noChangeArrowheads="1" noChangeShapeType="1" noTextEdit="1"/>
              </p:cNvSpPr>
              <p:nvPr/>
            </p:nvSpPr>
            <p:spPr>
              <a:xfrm>
                <a:off x="1058351" y="3099719"/>
                <a:ext cx="4547319" cy="1271438"/>
              </a:xfrm>
              <a:prstGeom prst="rect">
                <a:avLst/>
              </a:prstGeom>
              <a:blipFill>
                <a:blip r:embed="rId5"/>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A20EE32B-45E8-461E-81B4-410FC8B8D2F5}"/>
                  </a:ext>
                </a:extLst>
              </p:cNvPr>
              <p:cNvSpPr txBox="1"/>
              <p:nvPr/>
            </p:nvSpPr>
            <p:spPr>
              <a:xfrm>
                <a:off x="2064854" y="4447235"/>
                <a:ext cx="3431485" cy="78624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𝑉</m:t>
                          </m:r>
                        </m:num>
                        <m:den>
                          <m:r>
                            <a:rPr lang="ro-RO" sz="2400" i="0">
                              <a:latin typeface="Cambria Math" panose="02040503050406030204" pitchFamily="18" charset="0"/>
                            </a:rPr>
                            <m:t>1</m:t>
                          </m:r>
                          <m:r>
                            <a:rPr lang="ro-RO" sz="2400" i="1">
                              <a:latin typeface="Cambria Math" panose="02040503050406030204" pitchFamily="18" charset="0"/>
                            </a:rPr>
                            <m:t>𝑚𝐴</m:t>
                          </m:r>
                        </m:den>
                      </m:f>
                      <m:r>
                        <a:rPr lang="ro-RO" sz="2400" i="0">
                          <a:latin typeface="Cambria Math" panose="02040503050406030204" pitchFamily="18" charset="0"/>
                        </a:rPr>
                        <m:t>=10</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a:p>
            </p:txBody>
          </p:sp>
        </mc:Choice>
        <mc:Fallback xmlns="">
          <p:sp>
            <p:nvSpPr>
              <p:cNvPr id="14" name="TextBox 13">
                <a:extLst>
                  <a:ext uri="{FF2B5EF4-FFF2-40B4-BE49-F238E27FC236}">
                    <a16:creationId xmlns:a16="http://schemas.microsoft.com/office/drawing/2014/main" id="{A20EE32B-45E8-461E-81B4-410FC8B8D2F5}"/>
                  </a:ext>
                </a:extLst>
              </p:cNvPr>
              <p:cNvSpPr txBox="1">
                <a:spLocks noRot="1" noChangeAspect="1" noMove="1" noResize="1" noEditPoints="1" noAdjustHandles="1" noChangeArrowheads="1" noChangeShapeType="1" noTextEdit="1"/>
              </p:cNvSpPr>
              <p:nvPr/>
            </p:nvSpPr>
            <p:spPr>
              <a:xfrm>
                <a:off x="2064854" y="4447235"/>
                <a:ext cx="3431485" cy="786241"/>
              </a:xfrm>
              <a:prstGeom prst="rect">
                <a:avLst/>
              </a:prstGeom>
              <a:blipFill>
                <a:blip r:embed="rId6"/>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AEE59A8-1853-4615-AF1F-DC5608574D0F}"/>
                  </a:ext>
                </a:extLst>
              </p:cNvPr>
              <p:cNvSpPr txBox="1"/>
              <p:nvPr/>
            </p:nvSpPr>
            <p:spPr>
              <a:xfrm>
                <a:off x="5859061" y="4629644"/>
                <a:ext cx="2447511"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3</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r>
                        <a:rPr lang="ro-RO" sz="2400" i="0">
                          <a:latin typeface="Cambria Math" panose="02040503050406030204" pitchFamily="18" charset="0"/>
                        </a:rPr>
                        <m:t>=10</m:t>
                      </m:r>
                      <m:r>
                        <a:rPr lang="ro-RO" sz="2400" i="1">
                          <a:latin typeface="Cambria Math" panose="02040503050406030204" pitchFamily="18" charset="0"/>
                        </a:rPr>
                        <m:t>𝑘</m:t>
                      </m:r>
                      <m:r>
                        <m:rPr>
                          <m:sty m:val="p"/>
                        </m:rPr>
                        <a:rPr lang="ro-RO" sz="2400" i="0">
                          <a:latin typeface="Cambria Math" panose="02040503050406030204" pitchFamily="18" charset="0"/>
                        </a:rPr>
                        <m:t>Ω</m:t>
                      </m:r>
                    </m:oMath>
                  </m:oMathPara>
                </a14:m>
                <a:endParaRPr lang="ro-RO"/>
              </a:p>
            </p:txBody>
          </p:sp>
        </mc:Choice>
        <mc:Fallback xmlns="">
          <p:sp>
            <p:nvSpPr>
              <p:cNvPr id="16" name="TextBox 15">
                <a:extLst>
                  <a:ext uri="{FF2B5EF4-FFF2-40B4-BE49-F238E27FC236}">
                    <a16:creationId xmlns:a16="http://schemas.microsoft.com/office/drawing/2014/main" id="{DAEE59A8-1853-4615-AF1F-DC5608574D0F}"/>
                  </a:ext>
                </a:extLst>
              </p:cNvPr>
              <p:cNvSpPr txBox="1">
                <a:spLocks noRot="1" noChangeAspect="1" noMove="1" noResize="1" noEditPoints="1" noAdjustHandles="1" noChangeArrowheads="1" noChangeShapeType="1" noTextEdit="1"/>
              </p:cNvSpPr>
              <p:nvPr/>
            </p:nvSpPr>
            <p:spPr>
              <a:xfrm>
                <a:off x="5859061" y="4629644"/>
                <a:ext cx="2447511" cy="461665"/>
              </a:xfrm>
              <a:prstGeom prst="rect">
                <a:avLst/>
              </a:prstGeom>
              <a:blipFill>
                <a:blip r:embed="rId7"/>
                <a:stretch>
                  <a:fillRect l="-498" b="-13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FFA7AB05-E7BE-46A7-81B8-2B3B51ACDECA}"/>
                  </a:ext>
                </a:extLst>
              </p:cNvPr>
              <p:cNvSpPr txBox="1"/>
              <p:nvPr/>
            </p:nvSpPr>
            <p:spPr>
              <a:xfrm>
                <a:off x="1058351" y="5645251"/>
                <a:ext cx="2776993"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=10</m:t>
                      </m:r>
                      <m:r>
                        <a:rPr lang="ro-RO" sz="2400" i="1">
                          <a:latin typeface="Cambria Math" panose="02040503050406030204" pitchFamily="18" charset="0"/>
                        </a:rPr>
                        <m:t>𝑘</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2</m:t>
                              </m:r>
                            </m:sub>
                          </m:sSub>
                        </m:e>
                      </m:d>
                    </m:oMath>
                  </m:oMathPara>
                </a14:m>
                <a:endParaRPr lang="ro-RO"/>
              </a:p>
            </p:txBody>
          </p:sp>
        </mc:Choice>
        <mc:Fallback xmlns="">
          <p:sp>
            <p:nvSpPr>
              <p:cNvPr id="18" name="TextBox 17">
                <a:extLst>
                  <a:ext uri="{FF2B5EF4-FFF2-40B4-BE49-F238E27FC236}">
                    <a16:creationId xmlns:a16="http://schemas.microsoft.com/office/drawing/2014/main" id="{FFA7AB05-E7BE-46A7-81B8-2B3B51ACDECA}"/>
                  </a:ext>
                </a:extLst>
              </p:cNvPr>
              <p:cNvSpPr txBox="1">
                <a:spLocks noRot="1" noChangeAspect="1" noMove="1" noResize="1" noEditPoints="1" noAdjustHandles="1" noChangeArrowheads="1" noChangeShapeType="1" noTextEdit="1"/>
              </p:cNvSpPr>
              <p:nvPr/>
            </p:nvSpPr>
            <p:spPr>
              <a:xfrm>
                <a:off x="1058351" y="5645251"/>
                <a:ext cx="2776993" cy="461665"/>
              </a:xfrm>
              <a:prstGeom prst="rect">
                <a:avLst/>
              </a:prstGeom>
              <a:blipFill>
                <a:blip r:embed="rId8"/>
                <a:stretch>
                  <a:fillRect b="-1316"/>
                </a:stretch>
              </a:blipFill>
            </p:spPr>
            <p:txBody>
              <a:bodyPr/>
              <a:lstStyle/>
              <a:p>
                <a:r>
                  <a:rPr lang="ro-RO">
                    <a:noFill/>
                  </a:rPr>
                  <a:t> </a:t>
                </a:r>
              </a:p>
            </p:txBody>
          </p:sp>
        </mc:Fallback>
      </mc:AlternateContent>
    </p:spTree>
    <p:extLst>
      <p:ext uri="{BB962C8B-B14F-4D97-AF65-F5344CB8AC3E}">
        <p14:creationId xmlns:p14="http://schemas.microsoft.com/office/powerpoint/2010/main" val="2698360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64991-14C4-4518-93F5-39FFCD432486}"/>
              </a:ext>
            </a:extLst>
          </p:cNvPr>
          <p:cNvSpPr>
            <a:spLocks noGrp="1"/>
          </p:cNvSpPr>
          <p:nvPr>
            <p:ph type="title"/>
          </p:nvPr>
        </p:nvSpPr>
        <p:spPr/>
        <p:txBody>
          <a:bodyPr/>
          <a:lstStyle/>
          <a:p>
            <a:r>
              <a:rPr lang="ro-RO"/>
              <a:t>S5</a:t>
            </a:r>
            <a:br>
              <a:rPr lang="ro-RO"/>
            </a:br>
            <a:r>
              <a:rPr lang="ro-RO"/>
              <a:t>P1. Rezolvare</a:t>
            </a:r>
          </a:p>
        </p:txBody>
      </p:sp>
      <p:sp>
        <p:nvSpPr>
          <p:cNvPr id="3" name="Content Placeholder 2">
            <a:extLst>
              <a:ext uri="{FF2B5EF4-FFF2-40B4-BE49-F238E27FC236}">
                <a16:creationId xmlns:a16="http://schemas.microsoft.com/office/drawing/2014/main" id="{75547290-6192-4A4A-B64E-67341B155573}"/>
              </a:ext>
            </a:extLst>
          </p:cNvPr>
          <p:cNvSpPr>
            <a:spLocks noGrp="1"/>
          </p:cNvSpPr>
          <p:nvPr>
            <p:ph idx="1"/>
          </p:nvPr>
        </p:nvSpPr>
        <p:spPr/>
        <p:txBody>
          <a:bodyPr/>
          <a:lstStyle/>
          <a:p>
            <a:pPr marL="0" indent="0">
              <a:buNone/>
            </a:pPr>
            <a:r>
              <a:rPr lang="ro-RO"/>
              <a:t>(b) În cazul în care </a:t>
            </a:r>
            <a:r>
              <a:rPr lang="ro-RO" i="1"/>
              <a:t>R</a:t>
            </a:r>
            <a:r>
              <a:rPr lang="ro-RO" i="1" baseline="-25000"/>
              <a:t>S</a:t>
            </a:r>
            <a:r>
              <a:rPr lang="ro-RO" baseline="-25000"/>
              <a:t>1</a:t>
            </a:r>
            <a:r>
              <a:rPr lang="ro-RO"/>
              <a:t>=</a:t>
            </a:r>
            <a:r>
              <a:rPr lang="ro-RO" i="1"/>
              <a:t>R</a:t>
            </a:r>
            <a:r>
              <a:rPr lang="ro-RO" i="1" baseline="-25000"/>
              <a:t>S</a:t>
            </a:r>
            <a:r>
              <a:rPr lang="ro-RO" baseline="-25000"/>
              <a:t>2</a:t>
            </a:r>
            <a:r>
              <a:rPr lang="ro-RO"/>
              <a:t>=30k</a:t>
            </a:r>
            <a:r>
              <a:rPr lang="el-GR"/>
              <a:t>Ω, </a:t>
            </a:r>
            <a:r>
              <a:rPr lang="ro-RO"/>
              <a:t>deci valori finite, iar amplificarea în buclă deschisă a AO, </a:t>
            </a:r>
            <a:r>
              <a:rPr lang="ro-RO" i="1"/>
              <a:t>a</a:t>
            </a:r>
            <a:r>
              <a:rPr lang="ro-RO"/>
              <a:t>, are și ea </a:t>
            </a:r>
            <a:br>
              <a:rPr lang="ro-RO"/>
            </a:br>
            <a:r>
              <a:rPr lang="ro-RO"/>
              <a:t>valoare finită, </a:t>
            </a:r>
            <a:r>
              <a:rPr lang="ro-RO" i="1"/>
              <a:t>a</a:t>
            </a:r>
            <a:r>
              <a:rPr lang="ro-RO"/>
              <a:t>=10</a:t>
            </a:r>
            <a:r>
              <a:rPr lang="ro-RO" baseline="30000"/>
              <a:t>3</a:t>
            </a:r>
            <a:r>
              <a:rPr lang="ro-RO"/>
              <a:t>V/V,</a:t>
            </a:r>
            <a:br>
              <a:rPr lang="ro-RO"/>
            </a:br>
            <a:br>
              <a:rPr lang="ro-RO"/>
            </a:br>
            <a:br>
              <a:rPr lang="ro-RO"/>
            </a:br>
            <a:br>
              <a:rPr lang="ro-RO"/>
            </a:br>
            <a:r>
              <a:rPr lang="ro-RO"/>
              <a:t>unde</a:t>
            </a:r>
          </a:p>
        </p:txBody>
      </p:sp>
      <p:sp>
        <p:nvSpPr>
          <p:cNvPr id="4" name="Date Placeholder 3">
            <a:extLst>
              <a:ext uri="{FF2B5EF4-FFF2-40B4-BE49-F238E27FC236}">
                <a16:creationId xmlns:a16="http://schemas.microsoft.com/office/drawing/2014/main" id="{E5347B15-AA61-403B-9ACF-06EAEE6AA23B}"/>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2691849A-9B55-4689-9216-1131F883A251}"/>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CC93A53A-D651-4823-A2FB-787CE16F7E59}"/>
              </a:ext>
            </a:extLst>
          </p:cNvPr>
          <p:cNvSpPr>
            <a:spLocks noGrp="1"/>
          </p:cNvSpPr>
          <p:nvPr>
            <p:ph type="sldNum" sz="quarter" idx="12"/>
          </p:nvPr>
        </p:nvSpPr>
        <p:spPr/>
        <p:txBody>
          <a:bodyPr/>
          <a:lstStyle/>
          <a:p>
            <a:fld id="{341BC5E4-E883-4E74-BA5B-5BD9D655AE41}" type="slidenum">
              <a:rPr lang="ro-RO" smtClean="0"/>
              <a:t>7</a:t>
            </a:fld>
            <a:endParaRPr lang="ro-RO"/>
          </a:p>
        </p:txBody>
      </p:sp>
      <p:pic>
        <p:nvPicPr>
          <p:cNvPr id="7" name="Picture 6">
            <a:extLst>
              <a:ext uri="{FF2B5EF4-FFF2-40B4-BE49-F238E27FC236}">
                <a16:creationId xmlns:a16="http://schemas.microsoft.com/office/drawing/2014/main" id="{86746CD1-3447-4F09-A971-B81438DF1474}"/>
              </a:ext>
            </a:extLst>
          </p:cNvPr>
          <p:cNvPicPr>
            <a:picLocks noChangeAspect="1"/>
          </p:cNvPicPr>
          <p:nvPr/>
        </p:nvPicPr>
        <p:blipFill rotWithShape="1">
          <a:blip r:embed="rId2">
            <a:extLst>
              <a:ext uri="{28A0092B-C50C-407E-A947-70E740481C1C}">
                <a14:useLocalDpi xmlns:a14="http://schemas.microsoft.com/office/drawing/2010/main" val="0"/>
              </a:ext>
            </a:extLst>
          </a:blip>
          <a:srcRect b="3981"/>
          <a:stretch/>
        </p:blipFill>
        <p:spPr bwMode="auto">
          <a:xfrm>
            <a:off x="6096000" y="2220437"/>
            <a:ext cx="5989320" cy="2590102"/>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DB5EDAD-B2F3-4532-B14F-3A00A7FCABB5}"/>
                  </a:ext>
                </a:extLst>
              </p:cNvPr>
              <p:cNvSpPr txBox="1"/>
              <p:nvPr/>
            </p:nvSpPr>
            <p:spPr>
              <a:xfrm>
                <a:off x="838200" y="3073913"/>
                <a:ext cx="4385642" cy="141968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2</m:t>
                              </m:r>
                            </m:sub>
                          </m:sSub>
                        </m:e>
                      </m:d>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𝑅</m:t>
                                  </m:r>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𝑆</m:t>
                                      </m:r>
                                    </m:sub>
                                  </m:sSub>
                                </m:den>
                              </m:f>
                            </m:num>
                            <m:den>
                              <m:r>
                                <a:rPr lang="ro-RO" sz="2400" i="1">
                                  <a:latin typeface="Cambria Math" panose="02040503050406030204" pitchFamily="18" charset="0"/>
                                </a:rPr>
                                <m:t>𝑎</m:t>
                              </m:r>
                            </m:den>
                          </m:f>
                        </m:den>
                      </m:f>
                    </m:oMath>
                  </m:oMathPara>
                </a14:m>
                <a:endParaRPr lang="ro-RO"/>
              </a:p>
            </p:txBody>
          </p:sp>
        </mc:Choice>
        <mc:Fallback xmlns="">
          <p:sp>
            <p:nvSpPr>
              <p:cNvPr id="9" name="TextBox 8">
                <a:extLst>
                  <a:ext uri="{FF2B5EF4-FFF2-40B4-BE49-F238E27FC236}">
                    <a16:creationId xmlns:a16="http://schemas.microsoft.com/office/drawing/2014/main" id="{8DB5EDAD-B2F3-4532-B14F-3A00A7FCABB5}"/>
                  </a:ext>
                </a:extLst>
              </p:cNvPr>
              <p:cNvSpPr txBox="1">
                <a:spLocks noRot="1" noChangeAspect="1" noMove="1" noResize="1" noEditPoints="1" noAdjustHandles="1" noChangeArrowheads="1" noChangeShapeType="1" noTextEdit="1"/>
              </p:cNvSpPr>
              <p:nvPr/>
            </p:nvSpPr>
            <p:spPr>
              <a:xfrm>
                <a:off x="838200" y="3073913"/>
                <a:ext cx="4385642" cy="141968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F88E93F-F5D8-4F98-A568-174913C2BC70}"/>
                  </a:ext>
                </a:extLst>
              </p:cNvPr>
              <p:cNvSpPr txBox="1"/>
              <p:nvPr/>
            </p:nvSpPr>
            <p:spPr>
              <a:xfrm>
                <a:off x="838200" y="4579706"/>
                <a:ext cx="1900859"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ro-RO" sz="2400" i="1" smtClean="0">
                          <a:latin typeface="Cambria Math" panose="02040503050406030204" pitchFamily="18" charset="0"/>
                        </a:rPr>
                        <m:t>𝑅</m:t>
                      </m:r>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0">
                              <a:latin typeface="Cambria Math" panose="02040503050406030204" pitchFamily="18" charset="0"/>
                            </a:rPr>
                            <m:t>2</m:t>
                          </m:r>
                        </m:sub>
                      </m:sSub>
                    </m:oMath>
                  </m:oMathPara>
                </a14:m>
                <a:endParaRPr lang="ro-RO"/>
              </a:p>
            </p:txBody>
          </p:sp>
        </mc:Choice>
        <mc:Fallback xmlns="">
          <p:sp>
            <p:nvSpPr>
              <p:cNvPr id="11" name="TextBox 10">
                <a:extLst>
                  <a:ext uri="{FF2B5EF4-FFF2-40B4-BE49-F238E27FC236}">
                    <a16:creationId xmlns:a16="http://schemas.microsoft.com/office/drawing/2014/main" id="{1F88E93F-F5D8-4F98-A568-174913C2BC70}"/>
                  </a:ext>
                </a:extLst>
              </p:cNvPr>
              <p:cNvSpPr txBox="1">
                <a:spLocks noRot="1" noChangeAspect="1" noMove="1" noResize="1" noEditPoints="1" noAdjustHandles="1" noChangeArrowheads="1" noChangeShapeType="1" noTextEdit="1"/>
              </p:cNvSpPr>
              <p:nvPr/>
            </p:nvSpPr>
            <p:spPr>
              <a:xfrm>
                <a:off x="838200" y="4579706"/>
                <a:ext cx="1900859" cy="461665"/>
              </a:xfrm>
              <a:prstGeom prst="rect">
                <a:avLst/>
              </a:prstGeom>
              <a:blipFill>
                <a:blip r:embed="rId4"/>
                <a:stretch>
                  <a:fillRect l="-965" b="-1316"/>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A8221F21-1BD1-4056-9D83-FAB17F82076B}"/>
                  </a:ext>
                </a:extLst>
              </p:cNvPr>
              <p:cNvSpPr txBox="1"/>
              <p:nvPr/>
            </p:nvSpPr>
            <p:spPr>
              <a:xfrm>
                <a:off x="838200" y="5041371"/>
                <a:ext cx="2315652"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𝑆</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𝑆</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𝑆</m:t>
                          </m:r>
                          <m:r>
                            <a:rPr lang="ro-RO" sz="2400" i="0">
                              <a:latin typeface="Cambria Math" panose="02040503050406030204" pitchFamily="18" charset="0"/>
                            </a:rPr>
                            <m:t>2</m:t>
                          </m:r>
                        </m:sub>
                      </m:sSub>
                    </m:oMath>
                  </m:oMathPara>
                </a14:m>
                <a:endParaRPr lang="ro-RO"/>
              </a:p>
            </p:txBody>
          </p:sp>
        </mc:Choice>
        <mc:Fallback xmlns="">
          <p:sp>
            <p:nvSpPr>
              <p:cNvPr id="13" name="TextBox 12">
                <a:extLst>
                  <a:ext uri="{FF2B5EF4-FFF2-40B4-BE49-F238E27FC236}">
                    <a16:creationId xmlns:a16="http://schemas.microsoft.com/office/drawing/2014/main" id="{A8221F21-1BD1-4056-9D83-FAB17F82076B}"/>
                  </a:ext>
                </a:extLst>
              </p:cNvPr>
              <p:cNvSpPr txBox="1">
                <a:spLocks noRot="1" noChangeAspect="1" noMove="1" noResize="1" noEditPoints="1" noAdjustHandles="1" noChangeArrowheads="1" noChangeShapeType="1" noTextEdit="1"/>
              </p:cNvSpPr>
              <p:nvPr/>
            </p:nvSpPr>
            <p:spPr>
              <a:xfrm>
                <a:off x="838200" y="5041371"/>
                <a:ext cx="2315652" cy="461665"/>
              </a:xfrm>
              <a:prstGeom prst="rect">
                <a:avLst/>
              </a:prstGeom>
              <a:blipFill>
                <a:blip r:embed="rId5"/>
                <a:stretch>
                  <a:fillRect l="-792" b="-1316"/>
                </a:stretch>
              </a:blipFill>
            </p:spPr>
            <p:txBody>
              <a:bodyPr/>
              <a:lstStyle/>
              <a:p>
                <a:r>
                  <a:rPr lang="ro-RO">
                    <a:noFill/>
                  </a:rPr>
                  <a:t> </a:t>
                </a:r>
              </a:p>
            </p:txBody>
          </p:sp>
        </mc:Fallback>
      </mc:AlternateContent>
    </p:spTree>
    <p:extLst>
      <p:ext uri="{BB962C8B-B14F-4D97-AF65-F5344CB8AC3E}">
        <p14:creationId xmlns:p14="http://schemas.microsoft.com/office/powerpoint/2010/main" val="1146930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C9DD0-FD78-4E7C-BFF0-BFE9B6D036D1}"/>
              </a:ext>
            </a:extLst>
          </p:cNvPr>
          <p:cNvSpPr>
            <a:spLocks noGrp="1"/>
          </p:cNvSpPr>
          <p:nvPr>
            <p:ph type="title"/>
          </p:nvPr>
        </p:nvSpPr>
        <p:spPr/>
        <p:txBody>
          <a:bodyPr/>
          <a:lstStyle/>
          <a:p>
            <a:r>
              <a:rPr lang="ro-RO"/>
              <a:t>S5</a:t>
            </a:r>
            <a:br>
              <a:rPr lang="ro-RO"/>
            </a:br>
            <a:r>
              <a:rPr lang="ro-RO"/>
              <a:t>P1. Rezolvare</a:t>
            </a:r>
          </a:p>
        </p:txBody>
      </p:sp>
      <p:sp>
        <p:nvSpPr>
          <p:cNvPr id="3" name="Content Placeholder 2">
            <a:extLst>
              <a:ext uri="{FF2B5EF4-FFF2-40B4-BE49-F238E27FC236}">
                <a16:creationId xmlns:a16="http://schemas.microsoft.com/office/drawing/2014/main" id="{E5F02714-75F0-496C-98BD-CA7855BEA736}"/>
              </a:ext>
            </a:extLst>
          </p:cNvPr>
          <p:cNvSpPr>
            <a:spLocks noGrp="1"/>
          </p:cNvSpPr>
          <p:nvPr>
            <p:ph idx="1"/>
          </p:nvPr>
        </p:nvSpPr>
        <p:spPr/>
        <p:txBody>
          <a:bodyPr/>
          <a:lstStyle/>
          <a:p>
            <a:r>
              <a:rPr lang="en-US"/>
              <a:t>Factorul care înmulțește (</a:t>
            </a:r>
            <a:r>
              <a:rPr lang="en-US" i="1"/>
              <a:t>R</a:t>
            </a:r>
            <a:r>
              <a:rPr lang="en-US" baseline="-25000"/>
              <a:t>1</a:t>
            </a:r>
            <a:r>
              <a:rPr lang="en-US" i="1"/>
              <a:t>i</a:t>
            </a:r>
            <a:r>
              <a:rPr lang="en-US" i="1" baseline="-25000"/>
              <a:t>S</a:t>
            </a:r>
            <a:r>
              <a:rPr lang="en-US" baseline="-25000"/>
              <a:t>1</a:t>
            </a:r>
            <a:r>
              <a:rPr lang="en-US"/>
              <a:t>-</a:t>
            </a:r>
            <a:r>
              <a:rPr lang="en-US" i="1"/>
              <a:t>R</a:t>
            </a:r>
            <a:r>
              <a:rPr lang="en-US" baseline="-25000"/>
              <a:t>2</a:t>
            </a:r>
            <a:r>
              <a:rPr lang="en-US" i="1"/>
              <a:t>i</a:t>
            </a:r>
            <a:r>
              <a:rPr lang="en-US" i="1" baseline="-25000"/>
              <a:t>S</a:t>
            </a:r>
            <a:r>
              <a:rPr lang="en-US" baseline="-25000"/>
              <a:t>2</a:t>
            </a:r>
            <a:r>
              <a:rPr lang="en-US"/>
              <a:t>) are valoarea</a:t>
            </a:r>
            <a:br>
              <a:rPr lang="ro-RO"/>
            </a:br>
            <a:br>
              <a:rPr lang="ro-RO"/>
            </a:br>
            <a:br>
              <a:rPr lang="ro-RO"/>
            </a:br>
            <a:br>
              <a:rPr lang="ro-RO"/>
            </a:br>
            <a:br>
              <a:rPr lang="ro-RO"/>
            </a:br>
            <a:br>
              <a:rPr lang="ro-RO"/>
            </a:br>
            <a:r>
              <a:rPr lang="ro-RO"/>
              <a:t>și relația tensiunii de ieșire devine</a:t>
            </a:r>
          </a:p>
        </p:txBody>
      </p:sp>
      <p:sp>
        <p:nvSpPr>
          <p:cNvPr id="4" name="Date Placeholder 3">
            <a:extLst>
              <a:ext uri="{FF2B5EF4-FFF2-40B4-BE49-F238E27FC236}">
                <a16:creationId xmlns:a16="http://schemas.microsoft.com/office/drawing/2014/main" id="{5CF6ED6F-0651-4C43-8188-E7DD637F0550}"/>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7258CFF2-9537-47C1-AF0E-0A6904CFF398}"/>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8930DAC8-BAB7-486C-8BA4-903E3B74431B}"/>
              </a:ext>
            </a:extLst>
          </p:cNvPr>
          <p:cNvSpPr>
            <a:spLocks noGrp="1"/>
          </p:cNvSpPr>
          <p:nvPr>
            <p:ph type="sldNum" sz="quarter" idx="12"/>
          </p:nvPr>
        </p:nvSpPr>
        <p:spPr/>
        <p:txBody>
          <a:bodyPr/>
          <a:lstStyle/>
          <a:p>
            <a:fld id="{341BC5E4-E883-4E74-BA5B-5BD9D655AE41}" type="slidenum">
              <a:rPr lang="ro-RO" smtClean="0"/>
              <a:t>8</a:t>
            </a:fld>
            <a:endParaRPr lang="ro-RO"/>
          </a:p>
        </p:txBody>
      </p:sp>
      <p:pic>
        <p:nvPicPr>
          <p:cNvPr id="7" name="Picture 6">
            <a:extLst>
              <a:ext uri="{FF2B5EF4-FFF2-40B4-BE49-F238E27FC236}">
                <a16:creationId xmlns:a16="http://schemas.microsoft.com/office/drawing/2014/main" id="{E8B256D0-51B1-40FE-9E41-8038D9C624D2}"/>
              </a:ext>
            </a:extLst>
          </p:cNvPr>
          <p:cNvPicPr>
            <a:picLocks noChangeAspect="1"/>
          </p:cNvPicPr>
          <p:nvPr/>
        </p:nvPicPr>
        <p:blipFill rotWithShape="1">
          <a:blip r:embed="rId2">
            <a:extLst>
              <a:ext uri="{28A0092B-C50C-407E-A947-70E740481C1C}">
                <a14:useLocalDpi xmlns:a14="http://schemas.microsoft.com/office/drawing/2010/main" val="0"/>
              </a:ext>
            </a:extLst>
          </a:blip>
          <a:srcRect b="3981"/>
          <a:stretch/>
        </p:blipFill>
        <p:spPr bwMode="auto">
          <a:xfrm>
            <a:off x="6096000" y="2220437"/>
            <a:ext cx="5989320" cy="2590102"/>
          </a:xfrm>
          <a:prstGeom prst="rect">
            <a:avLst/>
          </a:prstGeom>
          <a:noFill/>
          <a:ln>
            <a:noFill/>
          </a:ln>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0CC443F-D124-42C2-8956-ABB88240A520}"/>
                  </a:ext>
                </a:extLst>
              </p:cNvPr>
              <p:cNvSpPr txBox="1"/>
              <p:nvPr/>
            </p:nvSpPr>
            <p:spPr>
              <a:xfrm>
                <a:off x="1115253" y="2507382"/>
                <a:ext cx="4703694" cy="1419684"/>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f>
                        <m:fPr>
                          <m:ctrlPr>
                            <a:rPr lang="ro-RO" sz="2400" i="1" smtClean="0">
                              <a:solidFill>
                                <a:srgbClr val="836967"/>
                              </a:solidFill>
                              <a:latin typeface="Cambria Math" panose="02040503050406030204" pitchFamily="18" charset="0"/>
                            </a:rPr>
                          </m:ctrlPr>
                        </m:fPr>
                        <m:num>
                          <m:r>
                            <a:rPr lang="ro-RO" sz="240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1">
                                      <a:latin typeface="Cambria Math" panose="02040503050406030204" pitchFamily="18" charset="0"/>
                                    </a:rPr>
                                    <m:t>𝑅</m:t>
                                  </m:r>
                                </m:num>
                                <m:den>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𝑅</m:t>
                                      </m:r>
                                    </m:e>
                                    <m:sub>
                                      <m:r>
                                        <a:rPr lang="ro-RO" sz="2400" i="1">
                                          <a:latin typeface="Cambria Math" panose="02040503050406030204" pitchFamily="18" charset="0"/>
                                        </a:rPr>
                                        <m:t>𝑆</m:t>
                                      </m:r>
                                    </m:sub>
                                  </m:sSub>
                                </m:den>
                              </m:f>
                            </m:num>
                            <m:den>
                              <m:r>
                                <a:rPr lang="ro-RO" sz="2400" i="1">
                                  <a:latin typeface="Cambria Math" panose="02040503050406030204" pitchFamily="18" charset="0"/>
                                </a:rPr>
                                <m:t>𝑎</m:t>
                              </m:r>
                            </m:den>
                          </m:f>
                        </m:den>
                      </m:f>
                      <m:r>
                        <a:rPr lang="ro-RO" sz="2400" i="0">
                          <a:latin typeface="Cambria Math" panose="02040503050406030204" pitchFamily="18" charset="0"/>
                        </a:rPr>
                        <m:t>=</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num>
                        <m:den>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m:t>
                              </m:r>
                              <m:f>
                                <m:fPr>
                                  <m:ctrlPr>
                                    <a:rPr lang="ro-RO" sz="2400" i="1">
                                      <a:solidFill>
                                        <a:srgbClr val="836967"/>
                                      </a:solidFill>
                                      <a:latin typeface="Cambria Math" panose="02040503050406030204" pitchFamily="18" charset="0"/>
                                    </a:rPr>
                                  </m:ctrlPr>
                                </m:fPr>
                                <m:num>
                                  <m:r>
                                    <a:rPr lang="ro-RO" sz="2400" i="0">
                                      <a:latin typeface="Cambria Math" panose="02040503050406030204" pitchFamily="18" charset="0"/>
                                    </a:rPr>
                                    <m:t>10</m:t>
                                  </m:r>
                                  <m:r>
                                    <a:rPr lang="ro-RO" sz="2400" i="1">
                                      <a:latin typeface="Cambria Math" panose="02040503050406030204" pitchFamily="18" charset="0"/>
                                    </a:rPr>
                                    <m:t>𝑘</m:t>
                                  </m:r>
                                </m:num>
                                <m:den>
                                  <m:r>
                                    <a:rPr lang="ro-RO" sz="2400" i="0">
                                      <a:latin typeface="Cambria Math" panose="02040503050406030204" pitchFamily="18" charset="0"/>
                                    </a:rPr>
                                    <m:t>30</m:t>
                                  </m:r>
                                  <m:r>
                                    <a:rPr lang="ro-RO" sz="2400" i="1">
                                      <a:latin typeface="Cambria Math" panose="02040503050406030204" pitchFamily="18" charset="0"/>
                                    </a:rPr>
                                    <m:t>𝑘</m:t>
                                  </m:r>
                                </m:den>
                              </m:f>
                            </m:num>
                            <m:den>
                              <m:r>
                                <a:rPr lang="ro-RO" sz="2400" i="0">
                                  <a:latin typeface="Cambria Math" panose="02040503050406030204" pitchFamily="18" charset="0"/>
                                </a:rPr>
                                <m:t>1000</m:t>
                              </m:r>
                            </m:den>
                          </m:f>
                        </m:den>
                      </m:f>
                      <m:r>
                        <a:rPr lang="ro-RO" sz="2400" i="0">
                          <a:latin typeface="Cambria Math" panose="02040503050406030204" pitchFamily="18" charset="0"/>
                        </a:rPr>
                        <m:t>=0,998</m:t>
                      </m:r>
                    </m:oMath>
                  </m:oMathPara>
                </a14:m>
                <a:endParaRPr lang="ro-RO"/>
              </a:p>
            </p:txBody>
          </p:sp>
        </mc:Choice>
        <mc:Fallback xmlns="">
          <p:sp>
            <p:nvSpPr>
              <p:cNvPr id="9" name="TextBox 8">
                <a:extLst>
                  <a:ext uri="{FF2B5EF4-FFF2-40B4-BE49-F238E27FC236}">
                    <a16:creationId xmlns:a16="http://schemas.microsoft.com/office/drawing/2014/main" id="{E0CC443F-D124-42C2-8956-ABB88240A520}"/>
                  </a:ext>
                </a:extLst>
              </p:cNvPr>
              <p:cNvSpPr txBox="1">
                <a:spLocks noRot="1" noChangeAspect="1" noMove="1" noResize="1" noEditPoints="1" noAdjustHandles="1" noChangeArrowheads="1" noChangeShapeType="1" noTextEdit="1"/>
              </p:cNvSpPr>
              <p:nvPr/>
            </p:nvSpPr>
            <p:spPr>
              <a:xfrm>
                <a:off x="1115253" y="2507382"/>
                <a:ext cx="4703694" cy="1419684"/>
              </a:xfrm>
              <a:prstGeom prst="rect">
                <a:avLst/>
              </a:prstGeom>
              <a:blipFill>
                <a:blip r:embed="rId3"/>
                <a:stretch>
                  <a:fillRect/>
                </a:stretch>
              </a:blipFill>
            </p:spPr>
            <p:txBody>
              <a:bodyPr/>
              <a:lstStyle/>
              <a:p>
                <a:r>
                  <a:rPr lang="ro-RO">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EE5B418-964F-432A-A972-5097D9D02BDB}"/>
                  </a:ext>
                </a:extLst>
              </p:cNvPr>
              <p:cNvSpPr txBox="1"/>
              <p:nvPr/>
            </p:nvSpPr>
            <p:spPr>
              <a:xfrm>
                <a:off x="1115253" y="4810539"/>
                <a:ext cx="3047172" cy="4616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ro-RO" sz="2400" i="1" smtClean="0">
                              <a:solidFill>
                                <a:srgbClr val="836967"/>
                              </a:solidFill>
                              <a:latin typeface="Cambria Math" panose="02040503050406030204" pitchFamily="18" charset="0"/>
                            </a:rPr>
                          </m:ctrlPr>
                        </m:sSubPr>
                        <m:e>
                          <m:r>
                            <a:rPr lang="ro-RO" sz="2400" i="1">
                              <a:latin typeface="Cambria Math" panose="02040503050406030204" pitchFamily="18" charset="0"/>
                            </a:rPr>
                            <m:t>𝑣</m:t>
                          </m:r>
                        </m:e>
                        <m:sub>
                          <m:r>
                            <a:rPr lang="ro-RO" sz="2400" i="1">
                              <a:latin typeface="Cambria Math" panose="02040503050406030204" pitchFamily="18" charset="0"/>
                            </a:rPr>
                            <m:t>𝑂</m:t>
                          </m:r>
                        </m:sub>
                      </m:sSub>
                      <m:r>
                        <a:rPr lang="ro-RO" sz="2400" i="0">
                          <a:latin typeface="Cambria Math" panose="02040503050406030204" pitchFamily="18" charset="0"/>
                        </a:rPr>
                        <m:t>=9,98</m:t>
                      </m:r>
                      <m:r>
                        <a:rPr lang="ro-RO" sz="2400" i="1">
                          <a:latin typeface="Cambria Math" panose="02040503050406030204" pitchFamily="18" charset="0"/>
                        </a:rPr>
                        <m:t>𝑘</m:t>
                      </m:r>
                      <m:d>
                        <m:dPr>
                          <m:ctrlPr>
                            <a:rPr lang="ro-RO" sz="2400" i="1">
                              <a:solidFill>
                                <a:srgbClr val="836967"/>
                              </a:solidFill>
                              <a:latin typeface="Cambria Math" panose="02040503050406030204" pitchFamily="18" charset="0"/>
                            </a:rPr>
                          </m:ctrlPr>
                        </m:dPr>
                        <m:e>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1</m:t>
                              </m:r>
                            </m:sub>
                          </m:sSub>
                          <m:r>
                            <a:rPr lang="ro-RO" sz="2400" i="0">
                              <a:latin typeface="Cambria Math" panose="02040503050406030204" pitchFamily="18" charset="0"/>
                            </a:rPr>
                            <m:t>−</m:t>
                          </m:r>
                          <m:sSub>
                            <m:sSubPr>
                              <m:ctrlPr>
                                <a:rPr lang="ro-RO" sz="2400" i="1">
                                  <a:solidFill>
                                    <a:srgbClr val="836967"/>
                                  </a:solidFill>
                                  <a:latin typeface="Cambria Math" panose="02040503050406030204" pitchFamily="18" charset="0"/>
                                </a:rPr>
                              </m:ctrlPr>
                            </m:sSubPr>
                            <m:e>
                              <m:r>
                                <a:rPr lang="ro-RO" sz="2400" i="1">
                                  <a:latin typeface="Cambria Math" panose="02040503050406030204" pitchFamily="18" charset="0"/>
                                </a:rPr>
                                <m:t>𝑖</m:t>
                              </m:r>
                            </m:e>
                            <m:sub>
                              <m:r>
                                <a:rPr lang="ro-RO" sz="2400" i="1">
                                  <a:latin typeface="Cambria Math" panose="02040503050406030204" pitchFamily="18" charset="0"/>
                                </a:rPr>
                                <m:t>𝑆</m:t>
                              </m:r>
                              <m:r>
                                <a:rPr lang="ro-RO" sz="2400" i="0">
                                  <a:latin typeface="Cambria Math" panose="02040503050406030204" pitchFamily="18" charset="0"/>
                                </a:rPr>
                                <m:t>2</m:t>
                              </m:r>
                            </m:sub>
                          </m:sSub>
                        </m:e>
                      </m:d>
                    </m:oMath>
                  </m:oMathPara>
                </a14:m>
                <a:endParaRPr lang="ro-RO"/>
              </a:p>
            </p:txBody>
          </p:sp>
        </mc:Choice>
        <mc:Fallback xmlns="">
          <p:sp>
            <p:nvSpPr>
              <p:cNvPr id="11" name="TextBox 10">
                <a:extLst>
                  <a:ext uri="{FF2B5EF4-FFF2-40B4-BE49-F238E27FC236}">
                    <a16:creationId xmlns:a16="http://schemas.microsoft.com/office/drawing/2014/main" id="{0EE5B418-964F-432A-A972-5097D9D02BDB}"/>
                  </a:ext>
                </a:extLst>
              </p:cNvPr>
              <p:cNvSpPr txBox="1">
                <a:spLocks noRot="1" noChangeAspect="1" noMove="1" noResize="1" noEditPoints="1" noAdjustHandles="1" noChangeArrowheads="1" noChangeShapeType="1" noTextEdit="1"/>
              </p:cNvSpPr>
              <p:nvPr/>
            </p:nvSpPr>
            <p:spPr>
              <a:xfrm>
                <a:off x="1115253" y="4810539"/>
                <a:ext cx="3047172" cy="461665"/>
              </a:xfrm>
              <a:prstGeom prst="rect">
                <a:avLst/>
              </a:prstGeom>
              <a:blipFill>
                <a:blip r:embed="rId4"/>
                <a:stretch>
                  <a:fillRect b="-1316"/>
                </a:stretch>
              </a:blipFill>
            </p:spPr>
            <p:txBody>
              <a:bodyPr/>
              <a:lstStyle/>
              <a:p>
                <a:r>
                  <a:rPr lang="ro-RO">
                    <a:noFill/>
                  </a:rPr>
                  <a:t> </a:t>
                </a:r>
              </a:p>
            </p:txBody>
          </p:sp>
        </mc:Fallback>
      </mc:AlternateContent>
    </p:spTree>
    <p:extLst>
      <p:ext uri="{BB962C8B-B14F-4D97-AF65-F5344CB8AC3E}">
        <p14:creationId xmlns:p14="http://schemas.microsoft.com/office/powerpoint/2010/main" val="2980680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F782F-24BF-48CB-AB77-626F5F01BC56}"/>
              </a:ext>
            </a:extLst>
          </p:cNvPr>
          <p:cNvSpPr>
            <a:spLocks noGrp="1"/>
          </p:cNvSpPr>
          <p:nvPr>
            <p:ph type="title"/>
          </p:nvPr>
        </p:nvSpPr>
        <p:spPr/>
        <p:txBody>
          <a:bodyPr/>
          <a:lstStyle/>
          <a:p>
            <a:r>
              <a:rPr lang="ro-RO"/>
              <a:t>S5. P2</a:t>
            </a:r>
          </a:p>
        </p:txBody>
      </p:sp>
      <p:sp>
        <p:nvSpPr>
          <p:cNvPr id="3" name="Content Placeholder 2">
            <a:extLst>
              <a:ext uri="{FF2B5EF4-FFF2-40B4-BE49-F238E27FC236}">
                <a16:creationId xmlns:a16="http://schemas.microsoft.com/office/drawing/2014/main" id="{A3E1B8A0-01D8-4680-B2E2-39A939F851C6}"/>
              </a:ext>
            </a:extLst>
          </p:cNvPr>
          <p:cNvSpPr>
            <a:spLocks noGrp="1"/>
          </p:cNvSpPr>
          <p:nvPr>
            <p:ph idx="1"/>
          </p:nvPr>
        </p:nvSpPr>
        <p:spPr/>
        <p:txBody>
          <a:bodyPr/>
          <a:lstStyle/>
          <a:p>
            <a:r>
              <a:rPr lang="ro-RO"/>
              <a:t>Proiectați un convertor I-V capabil să convertească un curent de intrare având variația de la 4mA la 20mA într-o tensiune de ieșire cu variația de la 0V la 8V. </a:t>
            </a:r>
          </a:p>
          <a:p>
            <a:r>
              <a:rPr lang="ro-RO"/>
              <a:t>Sensul curentului la sursa de intrare este de la masă spre circuit, iar alimentarea circuitului este de ±10V, tensiune stabilizată.</a:t>
            </a:r>
          </a:p>
        </p:txBody>
      </p:sp>
      <p:sp>
        <p:nvSpPr>
          <p:cNvPr id="4" name="Date Placeholder 3">
            <a:extLst>
              <a:ext uri="{FF2B5EF4-FFF2-40B4-BE49-F238E27FC236}">
                <a16:creationId xmlns:a16="http://schemas.microsoft.com/office/drawing/2014/main" id="{56626AD7-B4C6-40B9-950B-E1827AD94281}"/>
              </a:ext>
            </a:extLst>
          </p:cNvPr>
          <p:cNvSpPr>
            <a:spLocks noGrp="1"/>
          </p:cNvSpPr>
          <p:nvPr>
            <p:ph type="dt" sz="half" idx="10"/>
          </p:nvPr>
        </p:nvSpPr>
        <p:spPr/>
        <p:txBody>
          <a:bodyPr/>
          <a:lstStyle/>
          <a:p>
            <a:fld id="{28942C04-5A3C-468E-B352-03669D5783BE}" type="datetime1">
              <a:rPr lang="ro-RO" smtClean="0"/>
              <a:t>02.04.2021</a:t>
            </a:fld>
            <a:endParaRPr lang="ro-RO"/>
          </a:p>
        </p:txBody>
      </p:sp>
      <p:sp>
        <p:nvSpPr>
          <p:cNvPr id="5" name="Footer Placeholder 4">
            <a:extLst>
              <a:ext uri="{FF2B5EF4-FFF2-40B4-BE49-F238E27FC236}">
                <a16:creationId xmlns:a16="http://schemas.microsoft.com/office/drawing/2014/main" id="{515D2554-04A4-4A12-83E6-7040E46DDBD4}"/>
              </a:ext>
            </a:extLst>
          </p:cNvPr>
          <p:cNvSpPr>
            <a:spLocks noGrp="1"/>
          </p:cNvSpPr>
          <p:nvPr>
            <p:ph type="ftr" sz="quarter" idx="11"/>
          </p:nvPr>
        </p:nvSpPr>
        <p:spPr/>
        <p:txBody>
          <a:bodyPr/>
          <a:lstStyle/>
          <a:p>
            <a:r>
              <a:rPr lang="ro-RO"/>
              <a:t>S05-S06</a:t>
            </a:r>
          </a:p>
        </p:txBody>
      </p:sp>
      <p:sp>
        <p:nvSpPr>
          <p:cNvPr id="6" name="Slide Number Placeholder 5">
            <a:extLst>
              <a:ext uri="{FF2B5EF4-FFF2-40B4-BE49-F238E27FC236}">
                <a16:creationId xmlns:a16="http://schemas.microsoft.com/office/drawing/2014/main" id="{398C1164-7766-40B8-B8A8-5DA8F9BEDE4B}"/>
              </a:ext>
            </a:extLst>
          </p:cNvPr>
          <p:cNvSpPr>
            <a:spLocks noGrp="1"/>
          </p:cNvSpPr>
          <p:nvPr>
            <p:ph type="sldNum" sz="quarter" idx="12"/>
          </p:nvPr>
        </p:nvSpPr>
        <p:spPr/>
        <p:txBody>
          <a:bodyPr/>
          <a:lstStyle/>
          <a:p>
            <a:fld id="{341BC5E4-E883-4E74-BA5B-5BD9D655AE41}" type="slidenum">
              <a:rPr lang="ro-RO" smtClean="0"/>
              <a:t>9</a:t>
            </a:fld>
            <a:endParaRPr lang="ro-RO"/>
          </a:p>
        </p:txBody>
      </p:sp>
    </p:spTree>
    <p:extLst>
      <p:ext uri="{BB962C8B-B14F-4D97-AF65-F5344CB8AC3E}">
        <p14:creationId xmlns:p14="http://schemas.microsoft.com/office/powerpoint/2010/main" val="3638948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3121</Words>
  <Application>Microsoft Office PowerPoint</Application>
  <PresentationFormat>Widescreen</PresentationFormat>
  <Paragraphs>522</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Calibri Light</vt:lpstr>
      <vt:lpstr>Cambria Math</vt:lpstr>
      <vt:lpstr>Times New Roman</vt:lpstr>
      <vt:lpstr>UT Sans</vt:lpstr>
      <vt:lpstr>Office Theme</vt:lpstr>
      <vt:lpstr>CIRCUITE INTEGRATE ANALOGICE</vt:lpstr>
      <vt:lpstr>S5. P1</vt:lpstr>
      <vt:lpstr>S5 P1. Rezolvare</vt:lpstr>
      <vt:lpstr>S5 P1. Rezolvare</vt:lpstr>
      <vt:lpstr>S5 P1. Rezolvare</vt:lpstr>
      <vt:lpstr>S5 P1. Rezolvare</vt:lpstr>
      <vt:lpstr>S5 P1. Rezolvare</vt:lpstr>
      <vt:lpstr>S5 P1. Rezolvare</vt:lpstr>
      <vt:lpstr>S5. P2</vt:lpstr>
      <vt:lpstr>S5 P2. Rezolvare</vt:lpstr>
      <vt:lpstr>S5 P2. Rezolvare</vt:lpstr>
      <vt:lpstr>S5 P2. Rezolvare</vt:lpstr>
      <vt:lpstr>S5 P2. Rezolvare</vt:lpstr>
      <vt:lpstr>S5 P2. Rezolvare</vt:lpstr>
      <vt:lpstr>S5 P2. Rezolvare</vt:lpstr>
      <vt:lpstr>S5 Bucla de curent 4...20mA</vt:lpstr>
      <vt:lpstr>S5 Bucla de curent 4...20mA</vt:lpstr>
      <vt:lpstr>Limitele admise pentru valorile extreme la bucla de curent</vt:lpstr>
      <vt:lpstr>Limitele admise pentru valorile extreme la bucla de curent</vt:lpstr>
      <vt:lpstr>S5. P3</vt:lpstr>
      <vt:lpstr>S5 P3. Rezolvare</vt:lpstr>
      <vt:lpstr>S5 P3. Rezolvare</vt:lpstr>
      <vt:lpstr>S5 P3. Rezolvare</vt:lpstr>
      <vt:lpstr>S5 P3. Rezolvare</vt:lpstr>
      <vt:lpstr>S5 P3. Rezolvare</vt:lpstr>
      <vt:lpstr>S5 P3. Rezolvare</vt:lpstr>
      <vt:lpstr>S5 P3. Rezolvare</vt:lpstr>
      <vt:lpstr>S5 P3. Rezolvare</vt:lpstr>
      <vt:lpstr>S5. P4</vt:lpstr>
      <vt:lpstr>S5 P4. Rezolvare</vt:lpstr>
      <vt:lpstr>S5 P4. Rezolvare</vt:lpstr>
      <vt:lpstr>S6. P1</vt:lpstr>
      <vt:lpstr>S6 P1. Rezolvare</vt:lpstr>
      <vt:lpstr>S6 P1. Rezolvare</vt:lpstr>
      <vt:lpstr>S6 P1. Rezolvare</vt:lpstr>
      <vt:lpstr>S6 P1. Rezolvare</vt:lpstr>
      <vt:lpstr>S6 P1. Rezolvare</vt:lpstr>
      <vt:lpstr>S6. P2</vt:lpstr>
      <vt:lpstr>S6 P2. Rezolvare</vt:lpstr>
      <vt:lpstr>S6 P2. Rezolvare</vt:lpstr>
      <vt:lpstr>S6 P2. Rezolvare</vt:lpstr>
      <vt:lpstr>S6. P3</vt:lpstr>
      <vt:lpstr>S6 P3. Rezolvare</vt:lpstr>
      <vt:lpstr>S6 P3. Rezolvare</vt:lpstr>
      <vt:lpstr>S6 P3. Rezolvare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INTEGRATE ANALOGICE</dc:title>
  <dc:creator>geoic@yahoo.com</dc:creator>
  <cp:lastModifiedBy>geoic@yahoo.com</cp:lastModifiedBy>
  <cp:revision>66</cp:revision>
  <dcterms:created xsi:type="dcterms:W3CDTF">2021-03-25T08:22:59Z</dcterms:created>
  <dcterms:modified xsi:type="dcterms:W3CDTF">2021-04-02T08:09:10Z</dcterms:modified>
</cp:coreProperties>
</file>