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sldIdLst>
    <p:sldId id="258" r:id="rId2"/>
    <p:sldId id="259" r:id="rId3"/>
    <p:sldId id="271" r:id="rId4"/>
    <p:sldId id="272" r:id="rId5"/>
    <p:sldId id="260" r:id="rId6"/>
    <p:sldId id="274" r:id="rId7"/>
    <p:sldId id="273" r:id="rId8"/>
    <p:sldId id="275" r:id="rId9"/>
    <p:sldId id="276" r:id="rId10"/>
    <p:sldId id="261" r:id="rId11"/>
    <p:sldId id="262" r:id="rId12"/>
    <p:sldId id="277" r:id="rId13"/>
    <p:sldId id="278" r:id="rId14"/>
    <p:sldId id="279" r:id="rId15"/>
    <p:sldId id="280" r:id="rId16"/>
    <p:sldId id="281" r:id="rId17"/>
    <p:sldId id="263" r:id="rId18"/>
    <p:sldId id="282" r:id="rId19"/>
    <p:sldId id="283" r:id="rId20"/>
    <p:sldId id="284" r:id="rId21"/>
    <p:sldId id="264" r:id="rId22"/>
    <p:sldId id="285" r:id="rId23"/>
    <p:sldId id="286" r:id="rId24"/>
    <p:sldId id="287" r:id="rId25"/>
    <p:sldId id="265" r:id="rId26"/>
    <p:sldId id="266" r:id="rId27"/>
    <p:sldId id="267" r:id="rId28"/>
    <p:sldId id="288" r:id="rId29"/>
    <p:sldId id="289" r:id="rId30"/>
    <p:sldId id="290" r:id="rId31"/>
    <p:sldId id="268" r:id="rId32"/>
    <p:sldId id="269" r:id="rId33"/>
    <p:sldId id="270" r:id="rId34"/>
    <p:sldId id="291" r:id="rId35"/>
    <p:sldId id="292" r:id="rId36"/>
    <p:sldId id="293" r:id="rId37"/>
    <p:sldId id="294" r:id="rId38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10" autoAdjust="0"/>
    <p:restoredTop sz="94660"/>
  </p:normalViewPr>
  <p:slideViewPr>
    <p:cSldViewPr snapToGrid="0">
      <p:cViewPr>
        <p:scale>
          <a:sx n="80" d="100"/>
          <a:sy n="80" d="100"/>
        </p:scale>
        <p:origin x="101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7F64C-9284-431D-A6AD-E3FF83D44F28}" type="datetimeFigureOut">
              <a:rPr lang="ro-RO" smtClean="0"/>
              <a:t>19.03.2021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E44D2-CCC0-482F-8331-63E2F0E2520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3853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76AE4-E391-493D-9581-C6D1CD8DA5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A74D2C-868C-4041-B96E-11C011C57F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F561-F224-46A4-B2D8-76C7B1CD3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733FC-8530-489F-8283-615128D0E71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228F8-102F-40E5-BB6E-A247CE6F2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195AB-9E6F-4F3E-B68E-7F1BC2F6A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41757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C09A4-A34C-4E42-8FDF-31E805520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0BFB62-F2E4-44C3-809F-D9F8838524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CF3A1-E3F1-4B88-8C21-E0DC78592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486-D1F8-43BD-BE1D-E7BC921C2181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33E87-D087-4564-AD6C-A6154D286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C8030-8012-4EC9-A029-469DD81F3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02857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14FE59-D9EF-4BAD-B510-4D38FBD212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82DF2-9725-48E7-B492-FEBBDECEC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E902A-9A1C-40DB-AF22-EB0EDD408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B666E-8B8D-4587-8F82-41B4436751FA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74AC7-7834-4FFB-B35D-D1305DAB2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37FB1-981B-449F-B130-840F1F5A9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2459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51A9A-49E8-45E6-BCC2-3D60107AB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5B0C7-B71E-4282-9304-BBD437D4F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EB0F3-9318-4F66-B35A-914D90A83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6CAEA-6F76-4768-8ABD-B9D7564C8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32C57-39D3-4592-B0E0-FF3C80D33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7707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68AC0-E627-4178-851B-833F30083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55AA9-6225-4733-8703-EC17BF6AB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00117-82D9-4154-BE04-258FAF902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E9F2-5873-498F-9DC2-983365070DC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5C81F-8E73-48D2-8A79-11E1BA17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5CEE1-BB6F-402C-BEB8-7A53D248D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068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5CBB5-8B6F-4C70-96B4-949F2822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DE668-8EEC-4BE0-8CD7-D8677AA102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70A6D9-B5DA-469A-A13F-709517E31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A49A94-5477-4518-84F5-41C652EFB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F69A-9237-40D3-97B2-D5ED57A77C6E}" type="datetime1">
              <a:rPr lang="ro-RO" smtClean="0"/>
              <a:t>19.03.2021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AD56B-930D-4CD8-A059-386BFF79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59FA0-BA15-4997-898E-C988DCB10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0683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0A1EF-8897-42A7-BB3F-1F99D40C8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2B417-8FC5-4F89-9FF0-C770306F0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0BC34F-9180-44CE-ADF9-54A5B52766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F59B10-2C11-4326-B85A-F5355D9653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9BE5FD-0AA7-4EED-97DA-08094E3EC6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5B63BF-D11B-4B2E-99D2-B873A6B03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C8F2-8959-4464-B616-E39ED48AADD1}" type="datetime1">
              <a:rPr lang="ro-RO" smtClean="0"/>
              <a:t>19.03.2021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067838-BD5C-47C0-A2ED-F09C98426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056D50-7D55-4400-B7A5-83776F457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1022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9DA8C-03FB-4D0F-B7AA-F32C6259D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B4C94A-93F6-4D28-8139-AF5043348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D29C6-9C48-4B8F-ACE5-0344EAA7E229}" type="datetime1">
              <a:rPr lang="ro-RO" smtClean="0"/>
              <a:t>19.03.2021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923281-A98F-462E-B209-E9DCFCF48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76118-91A9-4CA9-AE51-2874CF359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71901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7A7FEE-65FF-4930-B732-09CD39AF3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F62D-CE37-474E-9462-2048D25E7BE1}" type="datetime1">
              <a:rPr lang="ro-RO" smtClean="0"/>
              <a:t>19.03.2021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2D7CDB-719A-4159-8F8B-E65F2A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2A434-657E-4FC0-AF23-83F8D08B7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8316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BC574-6D44-4BC3-A060-5A28811E8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9EE74-9795-4547-8084-2ECA95A64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C90A2B-0BD2-4D05-BBF6-5D071F8BD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688204-1733-4675-9578-0D48C5A79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A6AE-E5E6-4EC5-8848-C038321AE56E}" type="datetime1">
              <a:rPr lang="ro-RO" smtClean="0"/>
              <a:t>19.03.2021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EA3C0-8C7D-4460-AC8B-BB078007C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07477C-A9BA-4EFE-8F71-5624295D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46762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5375D-05D2-4431-B254-4AB78945A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0E2C07-BF92-40AB-ACCD-F484B3B757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5F7D30-8228-49D1-9603-71B8773C88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199B1-7B0F-4357-9BD3-35D9F66CD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0845-2C17-4DF2-B228-643393576472}" type="datetime1">
              <a:rPr lang="ro-RO" smtClean="0"/>
              <a:t>19.03.2021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8E6B8-DF07-444C-816D-3473AEEF5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7EEDA-85F3-4454-ADDC-60DC0B702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15507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DCD529-10A3-497F-A0B6-931765D70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89EC2C-8C64-45E6-8330-97D00F332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D4A52-EB53-4A03-8889-0A187F3876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7C293-F6D9-441F-86B4-F2F48CA2FAC9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E6192-9EE4-42EC-9792-99FD93DF2E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B050E-BFF0-480D-B140-F5406DCE6A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863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7" Type="http://schemas.openxmlformats.org/officeDocument/2006/relationships/image" Target="../media/image93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4" Type="http://schemas.openxmlformats.org/officeDocument/2006/relationships/image" Target="../media/image8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CE83-A48F-4913-AEF9-ABB205F4F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/>
              <a:t>CIRCUITE INTEGRATE ANALOGICE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5B92E-278B-4B60-A883-F6E0C9CA4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BA13981-1FA8-4253-B880-BA6E4EE165D4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B4F34483-CD29-4311-95C1-5CFC496161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06287EA5-9AF8-4E13-A463-F946ED8A1AC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772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S03. Circuite realizate cu AO ideal</a:t>
            </a:r>
            <a:br>
              <a:rPr lang="ro-RO"/>
            </a:br>
            <a:r>
              <a:rPr lang="ro-RO"/>
              <a:t>P3.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>
                <a:effectLst/>
                <a:ea typeface="Calibri" panose="020F0502020204030204" pitchFamily="34" charset="0"/>
              </a:rPr>
              <a:t>În circuitul din fig</a:t>
            </a:r>
            <a:r>
              <a:rPr lang="ro-RO" sz="2400">
                <a:effectLst/>
                <a:ea typeface="Calibri" panose="020F0502020204030204" pitchFamily="34" charset="0"/>
              </a:rPr>
              <a:t>ură</a:t>
            </a:r>
            <a:r>
              <a:rPr lang="en-US" sz="2400">
                <a:effectLst/>
                <a:ea typeface="Calibri" panose="020F0502020204030204" pitchFamily="34" charset="0"/>
              </a:rPr>
              <a:t> comutatorul permite să se obțină atât </a:t>
            </a:r>
            <a:r>
              <a:rPr lang="en-US" sz="2400" i="1">
                <a:effectLst/>
                <a:ea typeface="Calibri" panose="020F0502020204030204" pitchFamily="34" charset="0"/>
              </a:rPr>
              <a:t>A</a:t>
            </a:r>
            <a:r>
              <a:rPr lang="en-US" sz="2400">
                <a:effectLst/>
                <a:ea typeface="Calibri" panose="020F0502020204030204" pitchFamily="34" charset="0"/>
              </a:rPr>
              <a:t>&gt;0 cât și </a:t>
            </a:r>
            <a:r>
              <a:rPr lang="en-US" sz="2400" i="1">
                <a:effectLst/>
                <a:ea typeface="Calibri" panose="020F0502020204030204" pitchFamily="34" charset="0"/>
              </a:rPr>
              <a:t>A</a:t>
            </a:r>
            <a:r>
              <a:rPr lang="en-US" sz="2400">
                <a:effectLst/>
                <a:ea typeface="Calibri" panose="020F0502020204030204" pitchFamily="34" charset="0"/>
              </a:rPr>
              <a:t>&lt;0.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>
                <a:effectLst/>
                <a:ea typeface="Calibri" panose="020F0502020204030204" pitchFamily="34" charset="0"/>
              </a:rPr>
              <a:t>(a) Verificați dacă </a:t>
            </a:r>
            <a:r>
              <a:rPr lang="en-US" sz="2400" i="1">
                <a:effectLst/>
                <a:ea typeface="Calibri" panose="020F0502020204030204" pitchFamily="34" charset="0"/>
              </a:rPr>
              <a:t>A</a:t>
            </a:r>
            <a:r>
              <a:rPr lang="en-US" sz="2400">
                <a:effectLst/>
                <a:ea typeface="Calibri" panose="020F0502020204030204" pitchFamily="34" charset="0"/>
              </a:rPr>
              <a:t>=+1V/V atunci când comutatorul este deschis, respectiv </a:t>
            </a:r>
            <a:r>
              <a:rPr lang="en-US" sz="2400" i="1">
                <a:effectLst/>
                <a:ea typeface="Calibri" panose="020F0502020204030204" pitchFamily="34" charset="0"/>
              </a:rPr>
              <a:t>A</a:t>
            </a:r>
            <a:r>
              <a:rPr lang="en-US" sz="2400">
                <a:effectLst/>
                <a:ea typeface="Calibri" panose="020F0502020204030204" pitchFamily="34" charset="0"/>
              </a:rPr>
              <a:t>=−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/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 când comutatorul este închis, astfel încât alegând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 să se obțină </a:t>
            </a:r>
            <a:r>
              <a:rPr lang="en-US" sz="2400" i="1">
                <a:effectLst/>
                <a:ea typeface="Calibri" panose="020F0502020204030204" pitchFamily="34" charset="0"/>
              </a:rPr>
              <a:t>A</a:t>
            </a:r>
            <a:r>
              <a:rPr lang="en-US" sz="2400">
                <a:effectLst/>
                <a:ea typeface="Calibri" panose="020F0502020204030204" pitchFamily="34" charset="0"/>
              </a:rPr>
              <a:t>=±1V/V.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>
                <a:effectLst/>
                <a:ea typeface="Calibri" panose="020F0502020204030204" pitchFamily="34" charset="0"/>
              </a:rPr>
              <a:t>(b) Pentru a asigura câștiguri mai mari decât unitatea,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conectați o rezistență suplimentară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4</a:t>
            </a:r>
            <a:r>
              <a:rPr lang="en-US" sz="2400">
                <a:effectLst/>
                <a:ea typeface="Calibri" panose="020F0502020204030204" pitchFamily="34" charset="0"/>
              </a:rPr>
              <a:t> între intrare inversoare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a AO și masă. Deduceți expresii separate pentru </a:t>
            </a:r>
            <a:r>
              <a:rPr lang="en-US" sz="2400" i="1">
                <a:effectLst/>
                <a:ea typeface="Calibri" panose="020F0502020204030204" pitchFamily="34" charset="0"/>
              </a:rPr>
              <a:t>A</a:t>
            </a:r>
            <a:r>
              <a:rPr lang="en-US" sz="2400">
                <a:effectLst/>
                <a:ea typeface="Calibri" panose="020F0502020204030204" pitchFamily="34" charset="0"/>
              </a:rPr>
              <a:t> în funcție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de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…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4</a:t>
            </a:r>
            <a:r>
              <a:rPr lang="en-US" sz="2400">
                <a:effectLst/>
                <a:ea typeface="Calibri" panose="020F0502020204030204" pitchFamily="34" charset="0"/>
              </a:rPr>
              <a:t> având comutatorul deschis, respectiv închis. 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>
                <a:effectLst/>
                <a:ea typeface="Calibri" panose="020F0502020204030204" pitchFamily="34" charset="0"/>
              </a:rPr>
              <a:t>(c) Specificați valorile de rezistență adecvate pentru a realiza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 i="1">
                <a:effectLst/>
                <a:ea typeface="Calibri" panose="020F0502020204030204" pitchFamily="34" charset="0"/>
              </a:rPr>
              <a:t>A</a:t>
            </a:r>
            <a:r>
              <a:rPr lang="en-US" sz="2400">
                <a:effectLst/>
                <a:ea typeface="Calibri" panose="020F0502020204030204" pitchFamily="34" charset="0"/>
              </a:rPr>
              <a:t>=±2V/V.</a:t>
            </a:r>
            <a:endParaRPr lang="ro-RO" sz="36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10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DF205E-2F4A-4930-AE07-77067EA5A4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0600" y="3137010"/>
            <a:ext cx="3307080" cy="252222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C7BFC45-69FA-43A9-AFC0-593312355795}"/>
              </a:ext>
            </a:extLst>
          </p:cNvPr>
          <p:cNvSpPr txBox="1"/>
          <p:nvPr/>
        </p:nvSpPr>
        <p:spPr>
          <a:xfrm>
            <a:off x="9846696" y="5769113"/>
            <a:ext cx="834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/>
              <a:t>(a)</a:t>
            </a:r>
          </a:p>
        </p:txBody>
      </p:sp>
    </p:spTree>
    <p:extLst>
      <p:ext uri="{BB962C8B-B14F-4D97-AF65-F5344CB8AC3E}">
        <p14:creationId xmlns:p14="http://schemas.microsoft.com/office/powerpoint/2010/main" val="3064236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S03. Circuite realizate cu AO ideal</a:t>
            </a:r>
            <a:br>
              <a:rPr lang="ro-RO"/>
            </a:br>
            <a:r>
              <a:rPr lang="ro-RO"/>
              <a:t>P3.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/>
              <a:t>Schema de la punctul (b):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11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0D2A82-AA8F-45ED-A6EB-8A464B39F1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508" y="2604107"/>
            <a:ext cx="3757534" cy="251056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142FD22-D8E6-4534-9BFC-DAA58D693F6C}"/>
              </a:ext>
            </a:extLst>
          </p:cNvPr>
          <p:cNvSpPr txBox="1"/>
          <p:nvPr/>
        </p:nvSpPr>
        <p:spPr>
          <a:xfrm>
            <a:off x="2373831" y="5276485"/>
            <a:ext cx="834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/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2626424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EC745-4333-42BC-BFFC-FA3A1FF50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S03. Circuite realizate cu AO ideal</a:t>
            </a:r>
            <a:br>
              <a:rPr lang="ro-RO"/>
            </a:br>
            <a:r>
              <a:rPr lang="ro-RO"/>
              <a:t>P3.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45248-8A07-47D5-B015-FFB25E82C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2400">
                <a:effectLst/>
                <a:ea typeface="Calibri" panose="020F0502020204030204" pitchFamily="34" charset="0"/>
              </a:rPr>
              <a:t>(a) pentru comutator deschis, se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ro-RO" sz="2400">
                <a:effectLst/>
                <a:ea typeface="Calibri" panose="020F0502020204030204" pitchFamily="34" charset="0"/>
              </a:rPr>
              <a:t>aplică </a:t>
            </a:r>
            <a:r>
              <a:rPr lang="ro-RO" sz="2400" i="1">
                <a:effectLst/>
                <a:ea typeface="Calibri" panose="020F0502020204030204" pitchFamily="34" charset="0"/>
              </a:rPr>
              <a:t>v</a:t>
            </a:r>
            <a:r>
              <a:rPr lang="ro-RO" sz="2400" i="1" baseline="-25000">
                <a:effectLst/>
                <a:ea typeface="Calibri" panose="020F0502020204030204" pitchFamily="34" charset="0"/>
              </a:rPr>
              <a:t>I</a:t>
            </a:r>
            <a:r>
              <a:rPr lang="ro-RO" sz="2400">
                <a:effectLst/>
                <a:ea typeface="Calibri" panose="020F0502020204030204" pitchFamily="34" charset="0"/>
              </a:rPr>
              <a:t> spre ambele intrări ale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ro-RO" sz="2400">
                <a:effectLst/>
                <a:ea typeface="Calibri" panose="020F0502020204030204" pitchFamily="34" charset="0"/>
              </a:rPr>
              <a:t>AO și prin superpoziție găsim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ro-RO" sz="2400">
                <a:effectLst/>
                <a:ea typeface="Calibri" panose="020F0502020204030204" pitchFamily="34" charset="0"/>
              </a:rPr>
              <a:t>amplificarea, </a:t>
            </a:r>
            <a:r>
              <a:rPr lang="ro-RO" sz="2400" i="1">
                <a:effectLst/>
                <a:ea typeface="Calibri" panose="020F0502020204030204" pitchFamily="34" charset="0"/>
              </a:rPr>
              <a:t>A</a:t>
            </a:r>
            <a:r>
              <a:rPr lang="ro-RO" sz="2400">
                <a:effectLst/>
                <a:ea typeface="Calibri" panose="020F0502020204030204" pitchFamily="34" charset="0"/>
              </a:rPr>
              <a:t>.</a:t>
            </a: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2753-04F0-491B-B92C-2A2056EB2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013B0-646E-4F12-A9CD-0D4D0FB35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592F6-A69C-41CB-93F4-160B2B721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12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BE1941-4465-42C4-8164-15B121A25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2831" y="1121027"/>
            <a:ext cx="6815538" cy="38270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CFD9024-2CEB-459D-9A35-9329FEFB03EA}"/>
                  </a:ext>
                </a:extLst>
              </p:cNvPr>
              <p:cNvSpPr txBox="1"/>
              <p:nvPr/>
            </p:nvSpPr>
            <p:spPr>
              <a:xfrm>
                <a:off x="1051063" y="3280381"/>
                <a:ext cx="2626415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CFD9024-2CEB-459D-9A35-9329FEFB0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063" y="3280381"/>
                <a:ext cx="2626415" cy="9221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1E67BC0-B1BA-4301-91D1-65764355A92A}"/>
                  </a:ext>
                </a:extLst>
              </p:cNvPr>
              <p:cNvSpPr txBox="1"/>
              <p:nvPr/>
            </p:nvSpPr>
            <p:spPr>
              <a:xfrm>
                <a:off x="1051063" y="4222421"/>
                <a:ext cx="2000250" cy="844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1E67BC0-B1BA-4301-91D1-65764355A9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063" y="4222421"/>
                <a:ext cx="2000250" cy="8442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0B43F64-C29E-4726-977A-F847CD4B4A32}"/>
                  </a:ext>
                </a:extLst>
              </p:cNvPr>
              <p:cNvSpPr txBox="1"/>
              <p:nvPr/>
            </p:nvSpPr>
            <p:spPr>
              <a:xfrm>
                <a:off x="1051063" y="5160706"/>
                <a:ext cx="8043776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ro-RO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=+1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0B43F64-C29E-4726-977A-F847CD4B4A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063" y="5160706"/>
                <a:ext cx="8043776" cy="9221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2771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EC745-4333-42BC-BFFC-FA3A1FF50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S03. Circuite realizate cu AO ideal</a:t>
            </a:r>
            <a:br>
              <a:rPr lang="ro-RO"/>
            </a:br>
            <a:r>
              <a:rPr lang="ro-RO"/>
              <a:t>P3. Rezolvare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745248-8A07-47D5-B015-FFB25E82C1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o-RO" sz="2800">
                    <a:effectLst/>
                    <a:ea typeface="Calibri" panose="020F0502020204030204" pitchFamily="34" charset="0"/>
                  </a:rPr>
                  <a:t>Dacă se închide comutatorul, intrarea neinversoare se leagă la masă și rezultă o configurație inversoare, la care pentru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ro-RO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>
                    <a:effectLst/>
                    <a:ea typeface="Calibri" panose="020F0502020204030204" pitchFamily="34" charset="0"/>
                  </a:rPr>
                  <a:t> obținem</a:t>
                </a:r>
                <a:endParaRPr lang="ro-RO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745248-8A07-47D5-B015-FFB25E82C1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62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2753-04F0-491B-B92C-2A2056EB2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013B0-646E-4F12-A9CD-0D4D0FB35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592F6-A69C-41CB-93F4-160B2B721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13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085C30A-B89F-4F97-A305-18876DFA6C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8604" y="2883619"/>
            <a:ext cx="6697417" cy="193717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CD0891B-FAE0-4BAC-9F9D-4E3D5C447C9E}"/>
                  </a:ext>
                </a:extLst>
              </p:cNvPr>
              <p:cNvSpPr txBox="1"/>
              <p:nvPr/>
            </p:nvSpPr>
            <p:spPr>
              <a:xfrm>
                <a:off x="1055618" y="2883619"/>
                <a:ext cx="2308363" cy="844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CD0891B-FAE0-4BAC-9F9D-4E3D5C447C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618" y="2883619"/>
                <a:ext cx="2308363" cy="8442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9436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EC745-4333-42BC-BFFC-FA3A1FF50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S03. Circuite realizate cu AO ideal</a:t>
            </a:r>
            <a:br>
              <a:rPr lang="ro-RO"/>
            </a:br>
            <a:r>
              <a:rPr lang="ro-RO"/>
              <a:t>P3.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45248-8A07-47D5-B015-FFB25E82C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2800">
                <a:effectLst/>
                <a:ea typeface="Calibri" panose="020F0502020204030204" pitchFamily="34" charset="0"/>
              </a:rPr>
              <a:t>La comutator deschis </a:t>
            </a:r>
            <a:r>
              <a:rPr lang="ro-RO" sz="2800" i="1">
                <a:effectLst/>
                <a:ea typeface="Calibri" panose="020F0502020204030204" pitchFamily="34" charset="0"/>
              </a:rPr>
              <a:t>v</a:t>
            </a:r>
            <a:r>
              <a:rPr lang="ro-RO" sz="2800" i="1" baseline="-25000">
                <a:effectLst/>
                <a:ea typeface="Calibri" panose="020F0502020204030204" pitchFamily="34" charset="0"/>
              </a:rPr>
              <a:t>P</a:t>
            </a:r>
            <a:r>
              <a:rPr lang="ro-RO" sz="2800">
                <a:effectLst/>
                <a:ea typeface="Calibri" panose="020F0502020204030204" pitchFamily="34" charset="0"/>
              </a:rPr>
              <a:t>=</a:t>
            </a:r>
            <a:r>
              <a:rPr lang="ro-RO" sz="2800" i="1">
                <a:effectLst/>
                <a:ea typeface="Calibri" panose="020F0502020204030204" pitchFamily="34" charset="0"/>
              </a:rPr>
              <a:t>v</a:t>
            </a:r>
            <a:r>
              <a:rPr lang="ro-RO" sz="2800" i="1" baseline="-25000">
                <a:effectLst/>
                <a:ea typeface="Calibri" panose="020F0502020204030204" pitchFamily="34" charset="0"/>
              </a:rPr>
              <a:t>I</a:t>
            </a:r>
            <a:r>
              <a:rPr lang="ro-RO" sz="2800">
                <a:effectLst/>
                <a:ea typeface="Calibri" panose="020F0502020204030204" pitchFamily="34" charset="0"/>
              </a:rPr>
              <a:t> </a:t>
            </a:r>
            <a:br>
              <a:rPr lang="ro-RO" sz="2800">
                <a:effectLst/>
                <a:ea typeface="Calibri" panose="020F0502020204030204" pitchFamily="34" charset="0"/>
              </a:rPr>
            </a:br>
            <a:r>
              <a:rPr lang="ro-RO" sz="2800">
                <a:effectLst/>
                <a:ea typeface="Calibri" panose="020F0502020204030204" pitchFamily="34" charset="0"/>
              </a:rPr>
              <a:t>deoarece nu circulă curent </a:t>
            </a:r>
            <a:br>
              <a:rPr lang="ro-RO" sz="2800">
                <a:effectLst/>
                <a:ea typeface="Calibri" panose="020F0502020204030204" pitchFamily="34" charset="0"/>
              </a:rPr>
            </a:br>
            <a:r>
              <a:rPr lang="ro-RO" sz="2800">
                <a:effectLst/>
                <a:ea typeface="Calibri" panose="020F0502020204030204" pitchFamily="34" charset="0"/>
              </a:rPr>
              <a:t>prin intrarea neinversoare și </a:t>
            </a:r>
            <a:br>
              <a:rPr lang="ro-RO" sz="2800">
                <a:effectLst/>
                <a:ea typeface="Calibri" panose="020F0502020204030204" pitchFamily="34" charset="0"/>
              </a:rPr>
            </a:br>
            <a:r>
              <a:rPr lang="ro-RO" sz="2800">
                <a:effectLst/>
                <a:ea typeface="Calibri" panose="020F0502020204030204" pitchFamily="34" charset="0"/>
              </a:rPr>
              <a:t>astfel nu apare cădere de </a:t>
            </a:r>
            <a:br>
              <a:rPr lang="ro-RO" sz="2800">
                <a:effectLst/>
                <a:ea typeface="Calibri" panose="020F0502020204030204" pitchFamily="34" charset="0"/>
              </a:rPr>
            </a:br>
            <a:r>
              <a:rPr lang="ro-RO" sz="2800">
                <a:effectLst/>
                <a:ea typeface="Calibri" panose="020F0502020204030204" pitchFamily="34" charset="0"/>
              </a:rPr>
              <a:t>tensiune pe </a:t>
            </a:r>
            <a:r>
              <a:rPr lang="ro-RO" sz="2800" i="1">
                <a:effectLst/>
                <a:ea typeface="Calibri" panose="020F0502020204030204" pitchFamily="34" charset="0"/>
              </a:rPr>
              <a:t>R</a:t>
            </a:r>
            <a:r>
              <a:rPr lang="ro-RO" sz="2800" baseline="-25000">
                <a:effectLst/>
                <a:ea typeface="Calibri" panose="020F0502020204030204" pitchFamily="34" charset="0"/>
              </a:rPr>
              <a:t>3</a:t>
            </a:r>
            <a:r>
              <a:rPr lang="ro-RO" sz="2800">
                <a:effectLst/>
                <a:ea typeface="Calibri" panose="020F0502020204030204" pitchFamily="34" charset="0"/>
              </a:rPr>
              <a:t>. Dar </a:t>
            </a:r>
            <a:r>
              <a:rPr lang="ro-RO" sz="2800" i="1">
                <a:effectLst/>
                <a:ea typeface="Calibri" panose="020F0502020204030204" pitchFamily="34" charset="0"/>
              </a:rPr>
              <a:t>v</a:t>
            </a:r>
            <a:r>
              <a:rPr lang="ro-RO" sz="2800" i="1" baseline="-25000">
                <a:effectLst/>
                <a:ea typeface="Calibri" panose="020F0502020204030204" pitchFamily="34" charset="0"/>
              </a:rPr>
              <a:t>N</a:t>
            </a:r>
            <a:r>
              <a:rPr lang="ro-RO" sz="2800">
                <a:effectLst/>
                <a:ea typeface="Calibri" panose="020F0502020204030204" pitchFamily="34" charset="0"/>
              </a:rPr>
              <a:t>=</a:t>
            </a:r>
            <a:r>
              <a:rPr lang="ro-RO" sz="2800" i="1">
                <a:effectLst/>
                <a:ea typeface="Calibri" panose="020F0502020204030204" pitchFamily="34" charset="0"/>
              </a:rPr>
              <a:t>v</a:t>
            </a:r>
            <a:r>
              <a:rPr lang="ro-RO" sz="2800" i="1" baseline="-25000">
                <a:effectLst/>
                <a:ea typeface="Calibri" panose="020F0502020204030204" pitchFamily="34" charset="0"/>
              </a:rPr>
              <a:t>P</a:t>
            </a:r>
            <a:r>
              <a:rPr lang="ro-RO" sz="2800">
                <a:effectLst/>
                <a:ea typeface="Calibri" panose="020F0502020204030204" pitchFamily="34" charset="0"/>
              </a:rPr>
              <a:t>=</a:t>
            </a:r>
            <a:r>
              <a:rPr lang="ro-RO" sz="2800" i="1">
                <a:effectLst/>
                <a:ea typeface="Calibri" panose="020F0502020204030204" pitchFamily="34" charset="0"/>
              </a:rPr>
              <a:t>v</a:t>
            </a:r>
            <a:r>
              <a:rPr lang="ro-RO" sz="2800" i="1" baseline="-25000">
                <a:effectLst/>
                <a:ea typeface="Calibri" panose="020F0502020204030204" pitchFamily="34" charset="0"/>
              </a:rPr>
              <a:t>I</a:t>
            </a:r>
            <a:r>
              <a:rPr lang="ro-RO" sz="2800">
                <a:effectLst/>
                <a:ea typeface="Calibri" panose="020F0502020204030204" pitchFamily="34" charset="0"/>
              </a:rPr>
              <a:t> și </a:t>
            </a:r>
            <a:r>
              <a:rPr lang="ro-RO" sz="2800" i="1">
                <a:effectLst/>
                <a:ea typeface="Calibri" panose="020F0502020204030204" pitchFamily="34" charset="0"/>
              </a:rPr>
              <a:t>R</a:t>
            </a:r>
            <a:r>
              <a:rPr lang="ro-RO" sz="2800" baseline="-25000">
                <a:effectLst/>
                <a:ea typeface="Calibri" panose="020F0502020204030204" pitchFamily="34" charset="0"/>
              </a:rPr>
              <a:t>1</a:t>
            </a:r>
            <a:r>
              <a:rPr lang="ro-RO" sz="2800">
                <a:effectLst/>
                <a:ea typeface="Calibri" panose="020F0502020204030204" pitchFamily="34" charset="0"/>
              </a:rPr>
              <a:t> are același potențial, și anume </a:t>
            </a:r>
            <a:r>
              <a:rPr lang="ro-RO" sz="2800" i="1">
                <a:effectLst/>
                <a:ea typeface="Calibri" panose="020F0502020204030204" pitchFamily="34" charset="0"/>
              </a:rPr>
              <a:t>v</a:t>
            </a:r>
            <a:r>
              <a:rPr lang="ro-RO" sz="2800" i="1" baseline="-25000">
                <a:effectLst/>
                <a:ea typeface="Calibri" panose="020F0502020204030204" pitchFamily="34" charset="0"/>
              </a:rPr>
              <a:t>I</a:t>
            </a:r>
            <a:r>
              <a:rPr lang="ro-RO" sz="2800">
                <a:effectLst/>
                <a:ea typeface="Calibri" panose="020F0502020204030204" pitchFamily="34" charset="0"/>
              </a:rPr>
              <a:t>, la ambele capete. În consecință prin </a:t>
            </a:r>
            <a:r>
              <a:rPr lang="ro-RO" sz="2800" i="1">
                <a:effectLst/>
                <a:ea typeface="Calibri" panose="020F0502020204030204" pitchFamily="34" charset="0"/>
              </a:rPr>
              <a:t>R</a:t>
            </a:r>
            <a:r>
              <a:rPr lang="ro-RO" sz="2800" baseline="-25000">
                <a:effectLst/>
                <a:ea typeface="Calibri" panose="020F0502020204030204" pitchFamily="34" charset="0"/>
              </a:rPr>
              <a:t>1</a:t>
            </a:r>
            <a:r>
              <a:rPr lang="ro-RO" sz="2800">
                <a:effectLst/>
                <a:ea typeface="Calibri" panose="020F0502020204030204" pitchFamily="34" charset="0"/>
              </a:rPr>
              <a:t> nu circulă curent și </a:t>
            </a:r>
            <a:r>
              <a:rPr lang="ro-RO" sz="2800" i="1">
                <a:effectLst/>
                <a:ea typeface="Calibri" panose="020F0502020204030204" pitchFamily="34" charset="0"/>
              </a:rPr>
              <a:t>R</a:t>
            </a:r>
            <a:r>
              <a:rPr lang="ro-RO" sz="2800" baseline="-25000">
                <a:effectLst/>
                <a:ea typeface="Calibri" panose="020F0502020204030204" pitchFamily="34" charset="0"/>
              </a:rPr>
              <a:t>1</a:t>
            </a:r>
            <a:r>
              <a:rPr lang="ro-RO" sz="2800">
                <a:effectLst/>
                <a:ea typeface="Calibri" panose="020F0502020204030204" pitchFamily="34" charset="0"/>
              </a:rPr>
              <a:t> se poate elimina din circuit deoarece nu influențează restul curenților din circuit. Rezultă o configurație neinversoare la care amplificarea este stabilită de </a:t>
            </a:r>
            <a:r>
              <a:rPr lang="ro-RO" sz="2800" i="1">
                <a:effectLst/>
                <a:ea typeface="Calibri" panose="020F0502020204030204" pitchFamily="34" charset="0"/>
              </a:rPr>
              <a:t>R</a:t>
            </a:r>
            <a:r>
              <a:rPr lang="ro-RO" sz="2800" baseline="-25000">
                <a:effectLst/>
                <a:ea typeface="Calibri" panose="020F0502020204030204" pitchFamily="34" charset="0"/>
              </a:rPr>
              <a:t>2</a:t>
            </a:r>
            <a:r>
              <a:rPr lang="ro-RO" sz="2800">
                <a:effectLst/>
                <a:ea typeface="Calibri" panose="020F0502020204030204" pitchFamily="34" charset="0"/>
              </a:rPr>
              <a:t> și </a:t>
            </a:r>
            <a:r>
              <a:rPr lang="ro-RO" sz="2800" i="1">
                <a:effectLst/>
                <a:ea typeface="Calibri" panose="020F0502020204030204" pitchFamily="34" charset="0"/>
              </a:rPr>
              <a:t>R</a:t>
            </a:r>
            <a:r>
              <a:rPr lang="ro-RO" sz="2800" baseline="-25000">
                <a:effectLst/>
                <a:ea typeface="Calibri" panose="020F0502020204030204" pitchFamily="34" charset="0"/>
              </a:rPr>
              <a:t>4</a:t>
            </a:r>
            <a:r>
              <a:rPr lang="ro-RO" sz="2800">
                <a:effectLst/>
                <a:ea typeface="Calibri" panose="020F0502020204030204" pitchFamily="34" charset="0"/>
              </a:rPr>
              <a:t>,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2753-04F0-491B-B92C-2A2056EB2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013B0-646E-4F12-A9CD-0D4D0FB35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592F6-A69C-41CB-93F4-160B2B721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14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5EF8D4-F776-47C7-8B25-396F496803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6838" y="1491829"/>
            <a:ext cx="6697417" cy="193717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5C7881D-054D-4DA6-9A54-D3C967074305}"/>
                  </a:ext>
                </a:extLst>
              </p:cNvPr>
              <p:cNvSpPr txBox="1"/>
              <p:nvPr/>
            </p:nvSpPr>
            <p:spPr>
              <a:xfrm>
                <a:off x="5259042" y="5247750"/>
                <a:ext cx="1673915" cy="844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5C7881D-054D-4DA6-9A54-D3C967074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9042" y="5247750"/>
                <a:ext cx="1673915" cy="844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016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EC745-4333-42BC-BFFC-FA3A1FF50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S03. Circuite realizate cu AO ideal</a:t>
            </a:r>
            <a:br>
              <a:rPr lang="ro-RO"/>
            </a:br>
            <a:r>
              <a:rPr lang="ro-RO"/>
              <a:t>P3.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45248-8A07-47D5-B015-FFB25E82C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2800">
                <a:effectLst/>
                <a:ea typeface="Calibri" panose="020F0502020204030204" pitchFamily="34" charset="0"/>
              </a:rPr>
              <a:t>La comutator închis, </a:t>
            </a:r>
            <a:r>
              <a:rPr lang="ro-RO" sz="2800" i="1">
                <a:effectLst/>
                <a:ea typeface="Calibri" panose="020F0502020204030204" pitchFamily="34" charset="0"/>
              </a:rPr>
              <a:t>v</a:t>
            </a:r>
            <a:r>
              <a:rPr lang="ro-RO" sz="2800" i="1" baseline="-25000">
                <a:effectLst/>
                <a:ea typeface="Calibri" panose="020F0502020204030204" pitchFamily="34" charset="0"/>
              </a:rPr>
              <a:t>P</a:t>
            </a:r>
            <a:r>
              <a:rPr lang="ro-RO" sz="2800">
                <a:effectLst/>
                <a:ea typeface="Calibri" panose="020F0502020204030204" pitchFamily="34" charset="0"/>
              </a:rPr>
              <a:t>=0, </a:t>
            </a:r>
            <a:br>
              <a:rPr lang="ro-RO" sz="2800">
                <a:effectLst/>
                <a:ea typeface="Calibri" panose="020F0502020204030204" pitchFamily="34" charset="0"/>
              </a:rPr>
            </a:br>
            <a:r>
              <a:rPr lang="ro-RO" sz="2800" i="1">
                <a:effectLst/>
                <a:ea typeface="Calibri" panose="020F0502020204030204" pitchFamily="34" charset="0"/>
              </a:rPr>
              <a:t>v</a:t>
            </a:r>
            <a:r>
              <a:rPr lang="ro-RO" sz="2800" i="1" baseline="-25000">
                <a:effectLst/>
                <a:ea typeface="Calibri" panose="020F0502020204030204" pitchFamily="34" charset="0"/>
              </a:rPr>
              <a:t>N</a:t>
            </a:r>
            <a:r>
              <a:rPr lang="ro-RO" sz="2800">
                <a:effectLst/>
                <a:ea typeface="Calibri" panose="020F0502020204030204" pitchFamily="34" charset="0"/>
              </a:rPr>
              <a:t>=</a:t>
            </a:r>
            <a:r>
              <a:rPr lang="ro-RO" sz="2800" i="1">
                <a:effectLst/>
                <a:ea typeface="Calibri" panose="020F0502020204030204" pitchFamily="34" charset="0"/>
              </a:rPr>
              <a:t>v</a:t>
            </a:r>
            <a:r>
              <a:rPr lang="ro-RO" sz="2800" i="1" baseline="-25000">
                <a:effectLst/>
                <a:ea typeface="Calibri" panose="020F0502020204030204" pitchFamily="34" charset="0"/>
              </a:rPr>
              <a:t>P</a:t>
            </a:r>
            <a:r>
              <a:rPr lang="ro-RO" sz="2800">
                <a:effectLst/>
                <a:ea typeface="Calibri" panose="020F0502020204030204" pitchFamily="34" charset="0"/>
              </a:rPr>
              <a:t>=0 iar </a:t>
            </a:r>
            <a:r>
              <a:rPr lang="ro-RO" sz="2800" i="1">
                <a:effectLst/>
                <a:ea typeface="Calibri" panose="020F0502020204030204" pitchFamily="34" charset="0"/>
              </a:rPr>
              <a:t>R</a:t>
            </a:r>
            <a:r>
              <a:rPr lang="ro-RO" sz="2800" baseline="-25000">
                <a:effectLst/>
                <a:ea typeface="Calibri" panose="020F0502020204030204" pitchFamily="34" charset="0"/>
              </a:rPr>
              <a:t>4</a:t>
            </a:r>
            <a:r>
              <a:rPr lang="ro-RO" sz="2800">
                <a:effectLst/>
                <a:ea typeface="Calibri" panose="020F0502020204030204" pitchFamily="34" charset="0"/>
              </a:rPr>
              <a:t> va avea 0V la </a:t>
            </a:r>
            <a:br>
              <a:rPr lang="ro-RO" sz="2800">
                <a:effectLst/>
                <a:ea typeface="Calibri" panose="020F0502020204030204" pitchFamily="34" charset="0"/>
              </a:rPr>
            </a:br>
            <a:r>
              <a:rPr lang="ro-RO" sz="2800">
                <a:effectLst/>
                <a:ea typeface="Calibri" panose="020F0502020204030204" pitchFamily="34" charset="0"/>
              </a:rPr>
              <a:t>ambele capete (intrarea </a:t>
            </a:r>
            <a:br>
              <a:rPr lang="ro-RO" sz="2800">
                <a:effectLst/>
                <a:ea typeface="Calibri" panose="020F0502020204030204" pitchFamily="34" charset="0"/>
              </a:rPr>
            </a:br>
            <a:r>
              <a:rPr lang="ro-RO" sz="2800">
                <a:effectLst/>
                <a:ea typeface="Calibri" panose="020F0502020204030204" pitchFamily="34" charset="0"/>
              </a:rPr>
              <a:t>inversoare devine punct de </a:t>
            </a:r>
            <a:br>
              <a:rPr lang="ro-RO" sz="2800">
                <a:effectLst/>
                <a:ea typeface="Calibri" panose="020F0502020204030204" pitchFamily="34" charset="0"/>
              </a:rPr>
            </a:br>
            <a:r>
              <a:rPr lang="ro-RO" sz="2800">
                <a:effectLst/>
                <a:ea typeface="Calibri" panose="020F0502020204030204" pitchFamily="34" charset="0"/>
              </a:rPr>
              <a:t>masă virtuală), prin </a:t>
            </a:r>
            <a:r>
              <a:rPr lang="ro-RO" sz="2800" i="1">
                <a:effectLst/>
                <a:ea typeface="Calibri" panose="020F0502020204030204" pitchFamily="34" charset="0"/>
              </a:rPr>
              <a:t>R</a:t>
            </a:r>
            <a:r>
              <a:rPr lang="ro-RO" sz="2800" baseline="-25000">
                <a:effectLst/>
                <a:ea typeface="Calibri" panose="020F0502020204030204" pitchFamily="34" charset="0"/>
              </a:rPr>
              <a:t>4</a:t>
            </a:r>
            <a:r>
              <a:rPr lang="ro-RO" sz="2800">
                <a:effectLst/>
                <a:ea typeface="Calibri" panose="020F0502020204030204" pitchFamily="34" charset="0"/>
              </a:rPr>
              <a:t> nu trece curent deci poate fi eliminată fără să influențeze restul curenților din circuit. Se obține o configurație inversoare cu amplificarea determinată de </a:t>
            </a:r>
            <a:r>
              <a:rPr lang="ro-RO" sz="2800" i="1">
                <a:effectLst/>
                <a:ea typeface="Calibri" panose="020F0502020204030204" pitchFamily="34" charset="0"/>
              </a:rPr>
              <a:t>R</a:t>
            </a:r>
            <a:r>
              <a:rPr lang="ro-RO" sz="2800" baseline="-25000">
                <a:effectLst/>
                <a:ea typeface="Calibri" panose="020F0502020204030204" pitchFamily="34" charset="0"/>
              </a:rPr>
              <a:t>1</a:t>
            </a:r>
            <a:r>
              <a:rPr lang="ro-RO" sz="2800">
                <a:effectLst/>
                <a:ea typeface="Calibri" panose="020F0502020204030204" pitchFamily="34" charset="0"/>
              </a:rPr>
              <a:t> și </a:t>
            </a:r>
            <a:r>
              <a:rPr lang="ro-RO" sz="2800" i="1">
                <a:effectLst/>
                <a:ea typeface="Calibri" panose="020F0502020204030204" pitchFamily="34" charset="0"/>
              </a:rPr>
              <a:t>R</a:t>
            </a:r>
            <a:r>
              <a:rPr lang="ro-RO" sz="2800" baseline="-25000">
                <a:effectLst/>
                <a:ea typeface="Calibri" panose="020F0502020204030204" pitchFamily="34" charset="0"/>
              </a:rPr>
              <a:t>2</a:t>
            </a:r>
            <a:r>
              <a:rPr lang="ro-RO" sz="2800">
                <a:effectLst/>
                <a:ea typeface="Calibri" panose="020F0502020204030204" pitchFamily="34" charset="0"/>
              </a:rPr>
              <a:t>,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2753-04F0-491B-B92C-2A2056EB2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013B0-646E-4F12-A9CD-0D4D0FB35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592F6-A69C-41CB-93F4-160B2B721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15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1714A9-6F68-48DF-A006-0AE3EDEF2D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6778" y="1491829"/>
            <a:ext cx="6697417" cy="193717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EBEB5F2-9A92-4B89-9973-24C5775B4D75}"/>
                  </a:ext>
                </a:extLst>
              </p:cNvPr>
              <p:cNvSpPr txBox="1"/>
              <p:nvPr/>
            </p:nvSpPr>
            <p:spPr>
              <a:xfrm>
                <a:off x="5347252" y="5000349"/>
                <a:ext cx="1497496" cy="844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EBEB5F2-9A92-4B89-9973-24C5775B4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252" y="5000349"/>
                <a:ext cx="1497496" cy="844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1326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0B673-E1E8-477C-9CED-11F2C330E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S03. Circuite realizate cu AO ideal</a:t>
            </a:r>
            <a:br>
              <a:rPr lang="ro-RO"/>
            </a:br>
            <a:r>
              <a:rPr lang="ro-RO"/>
              <a:t>P3.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7AEA1-C78B-43C3-B0D4-05B804781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o-RO" sz="2800">
                <a:effectLst/>
                <a:ea typeface="Calibri" panose="020F0502020204030204" pitchFamily="34" charset="0"/>
              </a:rPr>
              <a:t>(c) Dacă se dorește </a:t>
            </a:r>
            <a:r>
              <a:rPr lang="ro-RO" sz="2800" i="1">
                <a:effectLst/>
                <a:ea typeface="Calibri" panose="020F0502020204030204" pitchFamily="34" charset="0"/>
              </a:rPr>
              <a:t>A</a:t>
            </a:r>
            <a:r>
              <a:rPr lang="ro-RO" sz="2800">
                <a:effectLst/>
                <a:ea typeface="Calibri" panose="020F0502020204030204" pitchFamily="34" charset="0"/>
              </a:rPr>
              <a:t>=±2, atunci din:</a:t>
            </a:r>
          </a:p>
          <a:p>
            <a:pPr marL="0" indent="0" algn="just">
              <a:buNone/>
            </a:pPr>
            <a:endParaRPr lang="ro-RO"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ro-RO" sz="2800">
              <a:effectLst/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ro-RO"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ro-RO" sz="2800">
              <a:effectLst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o-RO" sz="2800">
                <a:effectLst/>
                <a:ea typeface="Calibri" panose="020F0502020204030204" pitchFamily="34" charset="0"/>
              </a:rPr>
              <a:t>Se pot alege rezistențe din seria E24: </a:t>
            </a:r>
            <a:r>
              <a:rPr lang="ro-RO" sz="2800" i="1">
                <a:effectLst/>
                <a:ea typeface="Calibri" panose="020F0502020204030204" pitchFamily="34" charset="0"/>
              </a:rPr>
              <a:t>R</a:t>
            </a:r>
            <a:r>
              <a:rPr lang="ro-RO" sz="2800" baseline="-25000">
                <a:effectLst/>
                <a:ea typeface="Calibri" panose="020F0502020204030204" pitchFamily="34" charset="0"/>
              </a:rPr>
              <a:t>1</a:t>
            </a:r>
            <a:r>
              <a:rPr lang="ro-RO" sz="2800">
                <a:effectLst/>
                <a:ea typeface="Calibri" panose="020F0502020204030204" pitchFamily="34" charset="0"/>
              </a:rPr>
              <a:t>=10kΩ, </a:t>
            </a:r>
            <a:r>
              <a:rPr lang="ro-RO" sz="2800" i="1">
                <a:effectLst/>
                <a:ea typeface="Calibri" panose="020F0502020204030204" pitchFamily="34" charset="0"/>
              </a:rPr>
              <a:t>R</a:t>
            </a:r>
            <a:r>
              <a:rPr lang="ro-RO" sz="2800" baseline="-25000">
                <a:effectLst/>
                <a:ea typeface="Calibri" panose="020F0502020204030204" pitchFamily="34" charset="0"/>
              </a:rPr>
              <a:t>2</a:t>
            </a:r>
            <a:r>
              <a:rPr lang="ro-RO" sz="2800">
                <a:effectLst/>
                <a:ea typeface="Calibri" panose="020F0502020204030204" pitchFamily="34" charset="0"/>
              </a:rPr>
              <a:t>=</a:t>
            </a:r>
            <a:r>
              <a:rPr lang="ro-RO" sz="2800" i="1">
                <a:effectLst/>
                <a:ea typeface="Calibri" panose="020F0502020204030204" pitchFamily="34" charset="0"/>
              </a:rPr>
              <a:t>R</a:t>
            </a:r>
            <a:r>
              <a:rPr lang="ro-RO" sz="2800" baseline="-25000">
                <a:effectLst/>
                <a:ea typeface="Calibri" panose="020F0502020204030204" pitchFamily="34" charset="0"/>
              </a:rPr>
              <a:t>4</a:t>
            </a:r>
            <a:r>
              <a:rPr lang="ro-RO" sz="2800">
                <a:effectLst/>
                <a:ea typeface="Calibri" panose="020F0502020204030204" pitchFamily="34" charset="0"/>
              </a:rPr>
              <a:t>=20kΩ.</a:t>
            </a:r>
          </a:p>
          <a:p>
            <a:pPr marL="0" indent="0" algn="just">
              <a:buNone/>
            </a:pPr>
            <a:r>
              <a:rPr lang="ro-RO">
                <a:ea typeface="Calibri" panose="020F0502020204030204" pitchFamily="34" charset="0"/>
              </a:rPr>
              <a:t>Pentru R</a:t>
            </a:r>
            <a:r>
              <a:rPr lang="ro-RO" baseline="-25000">
                <a:ea typeface="Calibri" panose="020F0502020204030204" pitchFamily="34" charset="0"/>
              </a:rPr>
              <a:t>3</a:t>
            </a:r>
            <a:r>
              <a:rPr lang="ro-RO">
                <a:ea typeface="Calibri" panose="020F0502020204030204" pitchFamily="34" charset="0"/>
              </a:rPr>
              <a:t> nu există nicio relație de dimensionare și se poate considera de 10k</a:t>
            </a:r>
            <a:r>
              <a:rPr lang="ro-RO" sz="2800">
                <a:effectLst/>
                <a:ea typeface="Calibri" panose="020F0502020204030204" pitchFamily="34" charset="0"/>
              </a:rPr>
              <a:t>Ω</a:t>
            </a:r>
            <a:r>
              <a:rPr lang="ro-RO">
                <a:ea typeface="Calibri" panose="020F0502020204030204" pitchFamily="34" charset="0"/>
              </a:rPr>
              <a:t>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4935-B41C-49FC-A524-17EF960F3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64C2E-E90C-4E72-807E-D7FE2F6F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12D2F-2894-461B-A4A3-614C41C4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16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D36B1C2-7999-435C-BE48-D15B95E7A4B6}"/>
                  </a:ext>
                </a:extLst>
              </p:cNvPr>
              <p:cNvSpPr txBox="1"/>
              <p:nvPr/>
            </p:nvSpPr>
            <p:spPr>
              <a:xfrm>
                <a:off x="1229968" y="2395219"/>
                <a:ext cx="5104572" cy="844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=2⇒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=1→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D36B1C2-7999-435C-BE48-D15B95E7A4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968" y="2395219"/>
                <a:ext cx="5104572" cy="8442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1C9DAB5-CDF8-44C9-83F8-333DFDFBCBC6}"/>
                  </a:ext>
                </a:extLst>
              </p:cNvPr>
              <p:cNvSpPr txBox="1"/>
              <p:nvPr/>
            </p:nvSpPr>
            <p:spPr>
              <a:xfrm>
                <a:off x="1229968" y="3441886"/>
                <a:ext cx="3749537" cy="844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=−2⇒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1C9DAB5-CDF8-44C9-83F8-333DFDFBCB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968" y="3441886"/>
                <a:ext cx="3749537" cy="844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2943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Circuite realizate cu AO ideal</a:t>
            </a:r>
            <a:br>
              <a:rPr lang="ro-RO"/>
            </a:br>
            <a:r>
              <a:rPr lang="ro-RO"/>
              <a:t>P4. Circuit de combinații liniare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o-RO" sz="2400">
                <a:effectLst/>
                <a:ea typeface="Calibri" panose="020F0502020204030204" pitchFamily="34" charset="0"/>
              </a:rPr>
              <a:t>Considerând AO ideal</a:t>
            </a:r>
            <a:r>
              <a:rPr lang="en-US" sz="2400">
                <a:effectLst/>
                <a:ea typeface="Calibri" panose="020F0502020204030204" pitchFamily="34" charset="0"/>
              </a:rPr>
              <a:t>e</a:t>
            </a:r>
            <a:r>
              <a:rPr lang="ro-RO" sz="2400">
                <a:effectLst/>
                <a:ea typeface="Calibri" panose="020F0502020204030204" pitchFamily="34" charset="0"/>
              </a:rPr>
              <a:t> să se determine:</a:t>
            </a:r>
          </a:p>
          <a:p>
            <a:pPr marL="342900" lvl="0" indent="-342900">
              <a:buFont typeface="+mj-lt"/>
              <a:buAutoNum type="alphaLcParenBoth"/>
            </a:pPr>
            <a:r>
              <a:rPr lang="ro-RO" sz="2400">
                <a:effectLst/>
                <a:ea typeface="Calibri" panose="020F0502020204030204" pitchFamily="34" charset="0"/>
              </a:rPr>
              <a:t> </a:t>
            </a:r>
            <a:r>
              <a:rPr lang="en-US" sz="2400">
                <a:effectLst/>
                <a:ea typeface="Calibri" panose="020F0502020204030204" pitchFamily="34" charset="0"/>
              </a:rPr>
              <a:t>expresi</a:t>
            </a:r>
            <a:r>
              <a:rPr lang="ro-RO" sz="2400">
                <a:effectLst/>
                <a:ea typeface="Calibri" panose="020F0502020204030204" pitchFamily="34" charset="0"/>
              </a:rPr>
              <a:t>a tensiunii de la ieşirea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ro-RO" sz="2400">
                <a:effectLst/>
                <a:ea typeface="Calibri" panose="020F0502020204030204" pitchFamily="34" charset="0"/>
              </a:rPr>
              <a:t>circuitului din figură</a:t>
            </a:r>
            <a:r>
              <a:rPr lang="en-US" sz="2400">
                <a:effectLst/>
                <a:ea typeface="Calibri" panose="020F0502020204030204" pitchFamily="34" charset="0"/>
              </a:rPr>
              <a:t>.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ro-RO" sz="2400">
                <a:effectLst/>
                <a:ea typeface="Calibri" panose="020F0502020204030204" pitchFamily="34" charset="0"/>
              </a:rPr>
              <a:t>Aplicaţie numerică: </a:t>
            </a:r>
            <a:r>
              <a:rPr lang="ro-RO" sz="2400" i="1">
                <a:effectLst/>
                <a:ea typeface="Calibri" panose="020F0502020204030204" pitchFamily="34" charset="0"/>
              </a:rPr>
              <a:t>V</a:t>
            </a:r>
            <a:r>
              <a:rPr lang="ro-RO" sz="2400" baseline="-25000">
                <a:effectLst/>
                <a:ea typeface="Calibri" panose="020F0502020204030204" pitchFamily="34" charset="0"/>
              </a:rPr>
              <a:t>1</a:t>
            </a:r>
            <a:r>
              <a:rPr lang="ro-RO" sz="2400">
                <a:effectLst/>
                <a:ea typeface="Calibri" panose="020F0502020204030204" pitchFamily="34" charset="0"/>
              </a:rPr>
              <a:t>=2V, </a:t>
            </a:r>
            <a:r>
              <a:rPr lang="ro-RO" sz="2400" i="1">
                <a:effectLst/>
                <a:ea typeface="Calibri" panose="020F0502020204030204" pitchFamily="34" charset="0"/>
              </a:rPr>
              <a:t>V</a:t>
            </a:r>
            <a:r>
              <a:rPr lang="ro-RO" sz="2400" baseline="-25000">
                <a:effectLst/>
                <a:ea typeface="Calibri" panose="020F0502020204030204" pitchFamily="34" charset="0"/>
              </a:rPr>
              <a:t>2</a:t>
            </a:r>
            <a:r>
              <a:rPr lang="ro-RO" sz="2400">
                <a:effectLst/>
                <a:ea typeface="Calibri" panose="020F0502020204030204" pitchFamily="34" charset="0"/>
              </a:rPr>
              <a:t>=</a:t>
            </a:r>
            <a:r>
              <a:rPr lang="ro-RO" sz="2400" i="1">
                <a:effectLst/>
                <a:ea typeface="Calibri" panose="020F0502020204030204" pitchFamily="34" charset="0"/>
              </a:rPr>
              <a:t>V</a:t>
            </a:r>
            <a:r>
              <a:rPr lang="ro-RO" sz="2400" baseline="-25000">
                <a:effectLst/>
                <a:ea typeface="Calibri" panose="020F0502020204030204" pitchFamily="34" charset="0"/>
              </a:rPr>
              <a:t>3</a:t>
            </a:r>
            <a:r>
              <a:rPr lang="ro-RO" sz="2400">
                <a:effectLst/>
                <a:ea typeface="Calibri" panose="020F0502020204030204" pitchFamily="34" charset="0"/>
              </a:rPr>
              <a:t>=1V.</a:t>
            </a:r>
          </a:p>
          <a:p>
            <a:pPr marL="342900" lvl="0" indent="-342900" algn="just">
              <a:buFont typeface="+mj-lt"/>
              <a:buAutoNum type="alphaLcParenBoth"/>
            </a:pPr>
            <a:r>
              <a:rPr lang="ro-RO" sz="2400">
                <a:effectLst/>
                <a:ea typeface="Calibri" panose="020F0502020204030204" pitchFamily="34" charset="0"/>
              </a:rPr>
              <a:t> Rezistența de intrare pentru fiecare semnal.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17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035A86-F3AE-4296-83C4-0ADB6FA604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8" b="1365"/>
          <a:stretch/>
        </p:blipFill>
        <p:spPr bwMode="auto">
          <a:xfrm>
            <a:off x="6789431" y="1549113"/>
            <a:ext cx="5356185" cy="50530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8172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55816-0D41-40DA-8ABA-0204D3B50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Circuite realizate cu AO ideal</a:t>
            </a:r>
            <a:br>
              <a:rPr lang="ro-RO"/>
            </a:br>
            <a:r>
              <a:rPr lang="ro-RO"/>
              <a:t>P4.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BC9B5-7DDF-4039-A12D-7CFCDC105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2400"/>
              <a:t>Circuitul realizat cu U3 este un</a:t>
            </a:r>
            <a:br>
              <a:rPr lang="ro-RO" sz="2400"/>
            </a:br>
            <a:r>
              <a:rPr lang="ro-RO" sz="2400"/>
              <a:t>sumator inversor</a:t>
            </a:r>
            <a:endParaRPr lang="ro-RO" sz="2000"/>
          </a:p>
          <a:p>
            <a:endParaRPr lang="ro-RO" sz="2400"/>
          </a:p>
          <a:p>
            <a:endParaRPr lang="ro-RO" sz="2400"/>
          </a:p>
          <a:p>
            <a:r>
              <a:rPr lang="ro-RO" sz="2400"/>
              <a:t>V</a:t>
            </a:r>
            <a:r>
              <a:rPr lang="ro-RO" sz="2400" baseline="-25000"/>
              <a:t>1</a:t>
            </a:r>
            <a:r>
              <a:rPr lang="ro-RO" sz="2400"/>
              <a:t> este prelucrat de un inversor</a:t>
            </a:r>
          </a:p>
          <a:p>
            <a:endParaRPr lang="ro-RO" sz="2400"/>
          </a:p>
          <a:p>
            <a:endParaRPr lang="ro-RO" sz="2400"/>
          </a:p>
          <a:p>
            <a:r>
              <a:rPr lang="ro-RO" sz="2400"/>
              <a:t>V</a:t>
            </a:r>
            <a:r>
              <a:rPr lang="ro-RO" sz="2400" baseline="-25000"/>
              <a:t>2</a:t>
            </a:r>
            <a:r>
              <a:rPr lang="ro-RO" sz="2400"/>
              <a:t> este prelucrat de un neinversor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B7565-407F-42C8-8190-2B72A82CE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76CEA-096C-4A8D-AC91-3957691C8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E8D6F-0473-4E85-87B4-19004250D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18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21920F8-3FD8-488E-A44F-C70269495745}"/>
                  </a:ext>
                </a:extLst>
              </p:cNvPr>
              <p:cNvSpPr txBox="1"/>
              <p:nvPr/>
            </p:nvSpPr>
            <p:spPr>
              <a:xfrm>
                <a:off x="1080880" y="2586738"/>
                <a:ext cx="4504911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21920F8-3FD8-488E-A44F-C70269495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880" y="2586738"/>
                <a:ext cx="4504911" cy="92217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EF6E77F6-7AB3-4766-8776-2721A60D7A3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8" b="1365"/>
          <a:stretch/>
        </p:blipFill>
        <p:spPr bwMode="auto">
          <a:xfrm>
            <a:off x="6789431" y="1549113"/>
            <a:ext cx="5356185" cy="5053092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3E93592-2444-458E-8847-159F995A77A8}"/>
                  </a:ext>
                </a:extLst>
              </p:cNvPr>
              <p:cNvSpPr txBox="1"/>
              <p:nvPr/>
            </p:nvSpPr>
            <p:spPr>
              <a:xfrm>
                <a:off x="1080880" y="3988922"/>
                <a:ext cx="4624181" cy="8540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=−3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3E93592-2444-458E-8847-159F995A77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880" y="3988922"/>
                <a:ext cx="4624181" cy="8540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2BE3882-7370-4E8E-B481-4CC9B71FBA70}"/>
                  </a:ext>
                </a:extLst>
              </p:cNvPr>
              <p:cNvSpPr txBox="1"/>
              <p:nvPr/>
            </p:nvSpPr>
            <p:spPr>
              <a:xfrm>
                <a:off x="1080880" y="5344481"/>
                <a:ext cx="5598216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2BE3882-7370-4E8E-B481-4CC9B71FBA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880" y="5344481"/>
                <a:ext cx="5598216" cy="9221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6948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55816-0D41-40DA-8ABA-0204D3B50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Circuite realizate cu AO ideal</a:t>
            </a:r>
            <a:br>
              <a:rPr lang="ro-RO"/>
            </a:br>
            <a:r>
              <a:rPr lang="ro-RO"/>
              <a:t>P4.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BC9B5-7DDF-4039-A12D-7CFCDC105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2400"/>
              <a:t>Înlocuind, V</a:t>
            </a:r>
            <a:r>
              <a:rPr lang="ro-RO" sz="2400" baseline="-25000"/>
              <a:t>O</a:t>
            </a:r>
            <a:r>
              <a:rPr lang="ro-RO" sz="2400"/>
              <a:t> rezultă</a:t>
            </a:r>
            <a:br>
              <a:rPr lang="ro-RO" sz="2400"/>
            </a:br>
            <a:br>
              <a:rPr lang="ro-RO" sz="2400"/>
            </a:br>
            <a:br>
              <a:rPr lang="ro-RO" sz="2400"/>
            </a:br>
            <a:br>
              <a:rPr lang="ro-RO" sz="2400"/>
            </a:br>
            <a:br>
              <a:rPr lang="ro-RO" sz="2400"/>
            </a:br>
            <a:r>
              <a:rPr lang="ro-RO" sz="2400"/>
              <a:t>și valoric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B7565-407F-42C8-8190-2B72A82CE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76CEA-096C-4A8D-AC91-3957691C8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E8D6F-0473-4E85-87B4-19004250D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19</a:t>
            </a:fld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6E77F6-7AB3-4766-8776-2721A60D7A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8" b="1365"/>
          <a:stretch/>
        </p:blipFill>
        <p:spPr bwMode="auto">
          <a:xfrm>
            <a:off x="8540097" y="787533"/>
            <a:ext cx="3455605" cy="326005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8375A4-C670-43CF-A049-1251F734EF52}"/>
                  </a:ext>
                </a:extLst>
              </p:cNvPr>
              <p:cNvSpPr txBox="1"/>
              <p:nvPr/>
            </p:nvSpPr>
            <p:spPr>
              <a:xfrm>
                <a:off x="838200" y="2417563"/>
                <a:ext cx="5257800" cy="9142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begChr m:val="["/>
                          <m:endChr m:val="]"/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den>
                          </m:f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den>
                          </m:f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8375A4-C670-43CF-A049-1251F734EF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417563"/>
                <a:ext cx="5257800" cy="9142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F73BCCA-277F-41EC-BEAE-D51995EE8A7B}"/>
                  </a:ext>
                </a:extLst>
              </p:cNvPr>
              <p:cNvSpPr txBox="1"/>
              <p:nvPr/>
            </p:nvSpPr>
            <p:spPr>
              <a:xfrm>
                <a:off x="838200" y="4001294"/>
                <a:ext cx="7957102" cy="9142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begChr m:val="["/>
                          <m:endChr m:val="]"/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−3×2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2×1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×1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=+3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F73BCCA-277F-41EC-BEAE-D51995EE8A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001294"/>
                <a:ext cx="7957102" cy="9142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3087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S03. Circuite realizate cu AO ideal</a:t>
            </a:r>
            <a:br>
              <a:rPr lang="ro-RO"/>
            </a:br>
            <a:r>
              <a:rPr lang="ro-RO"/>
              <a:t>P1.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  <a:ea typeface="Calibri" panose="020F0502020204030204" pitchFamily="34" charset="0"/>
              </a:rPr>
              <a:t>Determinați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N</a:t>
            </a:r>
            <a:r>
              <a:rPr lang="en-US">
                <a:effectLst/>
                <a:ea typeface="Calibri" panose="020F0502020204030204" pitchFamily="34" charset="0"/>
              </a:rPr>
              <a:t>,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P</a:t>
            </a:r>
            <a:r>
              <a:rPr lang="en-US">
                <a:effectLst/>
                <a:ea typeface="Calibri" panose="020F0502020204030204" pitchFamily="34" charset="0"/>
              </a:rPr>
              <a:t> și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>
                <a:effectLst/>
                <a:ea typeface="Calibri" panose="020F0502020204030204" pitchFamily="34" charset="0"/>
              </a:rPr>
              <a:t> pentru circuitul din fig</a:t>
            </a:r>
            <a:r>
              <a:rPr lang="ro-RO">
                <a:effectLst/>
                <a:ea typeface="Calibri" panose="020F0502020204030204" pitchFamily="34" charset="0"/>
              </a:rPr>
              <a:t>ură</a:t>
            </a:r>
            <a:endParaRPr lang="ro-RO" sz="40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FA44AC-E344-4FE5-A38E-E563C9AAD8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7187" y="2460681"/>
            <a:ext cx="3857625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075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55816-0D41-40DA-8ABA-0204D3B50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Circuite realizate cu AO ideal</a:t>
            </a:r>
            <a:br>
              <a:rPr lang="ro-RO"/>
            </a:br>
            <a:r>
              <a:rPr lang="ro-RO"/>
              <a:t>P4.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BC9B5-7DDF-4039-A12D-7CFCDC105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>
                <a:effectLst/>
                <a:ea typeface="Calibri" panose="020F0502020204030204" pitchFamily="34" charset="0"/>
              </a:rPr>
              <a:t>(b)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 este conectată la intrarea unei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configurații inversoare. Rezultă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=10k</a:t>
            </a:r>
            <a:r>
              <a:rPr lang="en-US" sz="2400">
                <a:effectLst/>
                <a:ea typeface="Calibri" panose="020F0502020204030204" pitchFamily="34" charset="0"/>
                <a:sym typeface="Symbol" panose="05050102010706020507" pitchFamily="18" charset="2"/>
              </a:rPr>
              <a:t></a:t>
            </a:r>
            <a:r>
              <a:rPr lang="en-US" sz="2400">
                <a:effectLst/>
                <a:ea typeface="Calibri" panose="020F0502020204030204" pitchFamily="34" charset="0"/>
              </a:rPr>
              <a:t>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 este conectată la intrarea unei configurații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neinversoare, deci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  <a:sym typeface="Symbol" panose="05050102010706020507" pitchFamily="18" charset="2"/>
              </a:rPr>
              <a:t></a:t>
            </a:r>
            <a:r>
              <a:rPr lang="en-US" sz="2400">
                <a:effectLst/>
                <a:ea typeface="Calibri" panose="020F0502020204030204" pitchFamily="34" charset="0"/>
              </a:rPr>
              <a:t>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3</a:t>
            </a:r>
            <a:r>
              <a:rPr lang="en-US" sz="2400">
                <a:effectLst/>
                <a:ea typeface="Calibri" panose="020F0502020204030204" pitchFamily="34" charset="0"/>
              </a:rPr>
              <a:t> este conectată tot la intrarea unei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configurații inversoare, sumatorul inversor.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Rezultă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3</a:t>
            </a:r>
            <a:r>
              <a:rPr lang="en-US" sz="2400"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7</a:t>
            </a:r>
            <a:r>
              <a:rPr lang="en-US" sz="2400">
                <a:effectLst/>
                <a:ea typeface="Calibri" panose="020F0502020204030204" pitchFamily="34" charset="0"/>
              </a:rPr>
              <a:t>=10k</a:t>
            </a:r>
            <a:r>
              <a:rPr lang="en-US" sz="2400">
                <a:effectLst/>
                <a:ea typeface="Calibri" panose="020F0502020204030204" pitchFamily="34" charset="0"/>
                <a:sym typeface="Symbol" panose="05050102010706020507" pitchFamily="18" charset="2"/>
              </a:rPr>
              <a:t></a:t>
            </a:r>
            <a:r>
              <a:rPr lang="en-US" sz="2400">
                <a:effectLst/>
                <a:ea typeface="Calibri" panose="020F0502020204030204" pitchFamily="34" charset="0"/>
              </a:rPr>
              <a:t>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B7565-407F-42C8-8190-2B72A82CE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76CEA-096C-4A8D-AC91-3957691C8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E8D6F-0473-4E85-87B4-19004250D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20</a:t>
            </a:fld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6E77F6-7AB3-4766-8776-2721A60D7A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8" b="1365"/>
          <a:stretch/>
        </p:blipFill>
        <p:spPr bwMode="auto">
          <a:xfrm>
            <a:off x="6789431" y="1549113"/>
            <a:ext cx="5356185" cy="50530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8219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Circuite realizate cu AO ideal</a:t>
            </a:r>
            <a:br>
              <a:rPr lang="ro-RO"/>
            </a:br>
            <a:r>
              <a:rPr lang="ro-RO"/>
              <a:t>P5.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>
                <a:effectLst/>
                <a:ea typeface="Calibri" panose="020F0502020204030204" pitchFamily="34" charset="0"/>
              </a:rPr>
              <a:t>În circuitul din fig</a:t>
            </a:r>
            <a:r>
              <a:rPr lang="ro-RO" sz="2400">
                <a:effectLst/>
                <a:ea typeface="Calibri" panose="020F0502020204030204" pitchFamily="34" charset="0"/>
              </a:rPr>
              <a:t>ură</a:t>
            </a:r>
            <a:r>
              <a:rPr lang="en-US" sz="2400">
                <a:effectLst/>
                <a:ea typeface="Calibri" panose="020F0502020204030204" pitchFamily="34" charset="0"/>
              </a:rPr>
              <a:t> se dorește obținerea unei informații sub formă de tensiune despre valoarea curentului de alimentare a unui motor de c.c., o bornă de alimentare a motorului fiind legat</a:t>
            </a:r>
            <a:r>
              <a:rPr lang="ro-RO" sz="2400">
                <a:effectLst/>
                <a:ea typeface="Calibri" panose="020F0502020204030204" pitchFamily="34" charset="0"/>
              </a:rPr>
              <a:t>ă</a:t>
            </a:r>
            <a:r>
              <a:rPr lang="en-US" sz="2400">
                <a:effectLst/>
                <a:ea typeface="Calibri" panose="020F0502020204030204" pitchFamily="34" charset="0"/>
              </a:rPr>
              <a:t> la masă.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Tensiunea proporțională cu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curentul de sarcină al mototrului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trebuie să aibă ca referință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aceeași masă. Valoarea maximă a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curentului prin motor este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 i="1">
                <a:effectLst/>
                <a:ea typeface="Calibri" panose="020F0502020204030204" pitchFamily="34" charset="0"/>
              </a:rPr>
              <a:t>I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motor</a:t>
            </a:r>
            <a:r>
              <a:rPr lang="en-US" sz="2400">
                <a:effectLst/>
                <a:ea typeface="Calibri" panose="020F0502020204030204" pitchFamily="34" charset="0"/>
              </a:rPr>
              <a:t>=2,5A.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Dimensionați rezistențele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amplificatorului diferențial astfel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încât la valoarea maximă a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curentului </a:t>
            </a:r>
            <a:r>
              <a:rPr lang="en-US" sz="2400" i="1">
                <a:effectLst/>
                <a:ea typeface="Calibri" panose="020F0502020204030204" pitchFamily="34" charset="0"/>
              </a:rPr>
              <a:t>I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motor</a:t>
            </a:r>
            <a:r>
              <a:rPr lang="en-US" sz="2400">
                <a:effectLst/>
                <a:ea typeface="Calibri" panose="020F0502020204030204" pitchFamily="34" charset="0"/>
              </a:rPr>
              <a:t> tensiunea pe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L</a:t>
            </a:r>
            <a:r>
              <a:rPr lang="en-US" sz="2400">
                <a:effectLst/>
                <a:ea typeface="Calibri" panose="020F0502020204030204" pitchFamily="34" charset="0"/>
              </a:rPr>
              <a:t>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să aibă valoarea de 10V.</a:t>
            </a:r>
            <a:endParaRPr lang="ro-RO" sz="36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21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91221B-4470-4606-85A1-017176E9D0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"/>
          <a:stretch/>
        </p:blipFill>
        <p:spPr bwMode="auto">
          <a:xfrm>
            <a:off x="5109827" y="2640406"/>
            <a:ext cx="6998018" cy="38053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35481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A923C-291B-40D5-AB9B-9853435C6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Circuite realizate cu AO ideal</a:t>
            </a:r>
            <a:br>
              <a:rPr lang="ro-RO"/>
            </a:br>
            <a:r>
              <a:rPr lang="ro-RO"/>
              <a:t>P5.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1BF27-F254-4C31-9F39-D1DB08762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Circuitul amplificator de diferență trebuie să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amplifice tensiunea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shunt</a:t>
            </a:r>
            <a:r>
              <a:rPr lang="en-US" sz="2400">
                <a:effectLst/>
                <a:ea typeface="Calibri" panose="020F0502020204030204" pitchFamily="34" charset="0"/>
              </a:rPr>
              <a:t>, căderea de tensiune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pe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shunt</a:t>
            </a:r>
            <a:r>
              <a:rPr lang="en-US" sz="2400">
                <a:effectLst/>
                <a:ea typeface="Calibri" panose="020F0502020204030204" pitchFamily="34" charset="0"/>
              </a:rPr>
              <a:t> determinată de curentul de funcționare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al mototrului.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endParaRPr lang="ro-RO" sz="2400"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Tensiunea de ieșire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>
                <a:effectLst/>
                <a:ea typeface="Calibri" panose="020F0502020204030204" pitchFamily="34" charset="0"/>
              </a:rPr>
              <a:t> se scrie aplicând superpoziția: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+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, unde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 este valoarea lui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>
                <a:effectLst/>
                <a:ea typeface="Calibri" panose="020F0502020204030204" pitchFamily="34" charset="0"/>
              </a:rPr>
              <a:t> pentru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=0, iar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 cea pentru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=0 și rezultă:</a:t>
            </a:r>
            <a:endParaRPr lang="ro-RO" sz="2400"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D1A42-98FD-4C93-B6D2-BA8FE37B2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B741E-B694-4EE6-8232-33E7E729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717FF-5819-4481-96D6-F08159CEC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22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0B0DD0-AC7A-40E9-89FA-731202E7A6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"/>
          <a:stretch/>
        </p:blipFill>
        <p:spPr bwMode="auto">
          <a:xfrm>
            <a:off x="7435584" y="136525"/>
            <a:ext cx="4514850" cy="245507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D4349D1-F41E-47B3-8A61-C09F18C17784}"/>
                  </a:ext>
                </a:extLst>
              </p:cNvPr>
              <p:cNvSpPr txBox="1"/>
              <p:nvPr/>
            </p:nvSpPr>
            <p:spPr>
              <a:xfrm>
                <a:off x="1100758" y="3198167"/>
                <a:ext cx="239781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𝑠h𝑢𝑛𝑡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D4349D1-F41E-47B3-8A61-C09F18C177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758" y="3198167"/>
                <a:ext cx="2397815" cy="461665"/>
              </a:xfrm>
              <a:prstGeom prst="rect">
                <a:avLst/>
              </a:prstGeom>
              <a:blipFill>
                <a:blip r:embed="rId3"/>
                <a:stretch>
                  <a:fillRect l="-763" b="-2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E21536A-D9AD-4C49-A1FB-673654907B96}"/>
                  </a:ext>
                </a:extLst>
              </p:cNvPr>
              <p:cNvSpPr txBox="1"/>
              <p:nvPr/>
            </p:nvSpPr>
            <p:spPr>
              <a:xfrm>
                <a:off x="1100758" y="4515408"/>
                <a:ext cx="3709781" cy="14719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num>
                            <m:den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E21536A-D9AD-4C49-A1FB-673654907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758" y="4515408"/>
                <a:ext cx="3709781" cy="14719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39064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A923C-291B-40D5-AB9B-9853435C6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Circuite realizate cu AO ideal</a:t>
            </a:r>
            <a:br>
              <a:rPr lang="ro-RO"/>
            </a:br>
            <a:r>
              <a:rPr lang="ro-RO"/>
              <a:t>P5.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1BF27-F254-4C31-9F39-D1DB08762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Pentru a putea prelucra semnalul diferențial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shunt</a:t>
            </a:r>
            <a:r>
              <a:rPr lang="en-US" sz="2400">
                <a:effectLst/>
                <a:ea typeface="Calibri" panose="020F0502020204030204" pitchFamily="34" charset="0"/>
              </a:rPr>
              <a:t>, rezistențele amplificatorului diferențial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trebuie să respecte relația: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br>
              <a:rPr lang="ro-RO" sz="2400">
                <a:effectLst/>
                <a:ea typeface="Calibri" panose="020F0502020204030204" pitchFamily="34" charset="0"/>
              </a:rPr>
            </a:br>
            <a:br>
              <a:rPr lang="ro-RO" sz="2400">
                <a:effectLst/>
                <a:ea typeface="Calibri" panose="020F0502020204030204" pitchFamily="34" charset="0"/>
              </a:rPr>
            </a:b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și atunci relația amplificării se scrie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endParaRPr lang="ro-RO" sz="2400">
              <a:ea typeface="Calibri" panose="020F0502020204030204" pitchFamily="34" charset="0"/>
            </a:endParaRPr>
          </a:p>
          <a:p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La valoarea maximă a curentului prin motor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endParaRPr lang="ro-RO" sz="2400"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D1A42-98FD-4C93-B6D2-BA8FE37B2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B741E-B694-4EE6-8232-33E7E729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717FF-5819-4481-96D6-F08159CEC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23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0B0DD0-AC7A-40E9-89FA-731202E7A6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"/>
          <a:stretch/>
        </p:blipFill>
        <p:spPr bwMode="auto">
          <a:xfrm>
            <a:off x="7435584" y="136525"/>
            <a:ext cx="4514850" cy="245507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E21536A-D9AD-4C49-A1FB-673654907B96}"/>
                  </a:ext>
                </a:extLst>
              </p:cNvPr>
              <p:cNvSpPr txBox="1"/>
              <p:nvPr/>
            </p:nvSpPr>
            <p:spPr>
              <a:xfrm>
                <a:off x="9280663" y="2591604"/>
                <a:ext cx="2805320" cy="11269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num>
                            <m:den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ro-RO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i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E21536A-D9AD-4C49-A1FB-673654907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0663" y="2591604"/>
                <a:ext cx="2805320" cy="1126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BBED128-CC8E-413C-B09E-0D1215070183}"/>
                  </a:ext>
                </a:extLst>
              </p:cNvPr>
              <p:cNvSpPr txBox="1"/>
              <p:nvPr/>
            </p:nvSpPr>
            <p:spPr>
              <a:xfrm>
                <a:off x="1061002" y="2874374"/>
                <a:ext cx="1294572" cy="844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BBED128-CC8E-413C-B09E-0D1215070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002" y="2874374"/>
                <a:ext cx="1294572" cy="8442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67F3616-C187-412E-BD6C-24654EA004D3}"/>
                  </a:ext>
                </a:extLst>
              </p:cNvPr>
              <p:cNvSpPr txBox="1"/>
              <p:nvPr/>
            </p:nvSpPr>
            <p:spPr>
              <a:xfrm>
                <a:off x="1061002" y="4224020"/>
                <a:ext cx="4117285" cy="844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𝑠h𝑢𝑛𝑡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67F3616-C187-412E-BD6C-24654EA004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002" y="4224020"/>
                <a:ext cx="4117285" cy="8442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5375756-635F-479A-818D-8F97AF212665}"/>
                  </a:ext>
                </a:extLst>
              </p:cNvPr>
              <p:cNvSpPr txBox="1"/>
              <p:nvPr/>
            </p:nvSpPr>
            <p:spPr>
              <a:xfrm>
                <a:off x="1061002" y="5655309"/>
                <a:ext cx="661200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𝑠h𝑢𝑛𝑡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𝑚𝑜𝑡𝑜𝑟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𝑠h𝑢𝑛𝑡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=2,5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×0,1</m:t>
                      </m:r>
                      <m:r>
                        <m:rPr>
                          <m:sty m:val="p"/>
                        </m:rPr>
                        <a:rPr lang="ro-RO" sz="2400" i="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=0,25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5375756-635F-479A-818D-8F97AF2126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002" y="5655309"/>
                <a:ext cx="6612007" cy="461665"/>
              </a:xfrm>
              <a:prstGeom prst="rect">
                <a:avLst/>
              </a:prstGeom>
              <a:blipFill>
                <a:blip r:embed="rId6"/>
                <a:stretch>
                  <a:fillRect l="-184" b="-2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09772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A923C-291B-40D5-AB9B-9853435C6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Circuite realizate cu AO ideal</a:t>
            </a:r>
            <a:br>
              <a:rPr lang="ro-RO"/>
            </a:br>
            <a:r>
              <a:rPr lang="ro-RO"/>
              <a:t>P5.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1BF27-F254-4C31-9F39-D1DB08762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655" y="1847850"/>
            <a:ext cx="10515600" cy="4351338"/>
          </a:xfrm>
        </p:spPr>
        <p:txBody>
          <a:bodyPr/>
          <a:lstStyle/>
          <a:p>
            <a:r>
              <a:rPr lang="ro-RO" sz="2400">
                <a:effectLst/>
                <a:ea typeface="Calibri" panose="020F0502020204030204" pitchFamily="34" charset="0"/>
              </a:rPr>
              <a:t>Din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br>
              <a:rPr lang="ro-RO" sz="2400">
                <a:effectLst/>
                <a:ea typeface="Calibri" panose="020F0502020204030204" pitchFamily="34" charset="0"/>
              </a:rPr>
            </a:br>
            <a:br>
              <a:rPr lang="ro-RO" sz="2400">
                <a:effectLst/>
                <a:ea typeface="Calibri" panose="020F0502020204030204" pitchFamily="34" charset="0"/>
              </a:rPr>
            </a:b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ro-RO" sz="2400">
                <a:effectLst/>
                <a:ea typeface="Calibri" panose="020F0502020204030204" pitchFamily="34" charset="0"/>
              </a:rPr>
              <a:t>adică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ro-RO" sz="2400">
                <a:effectLst/>
                <a:ea typeface="Calibri" panose="020F0502020204030204" pitchFamily="34" charset="0"/>
              </a:rPr>
              <a:t>sau</a:t>
            </a:r>
          </a:p>
          <a:p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Folosind a doua relație și alegând pentru 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 valoarea standard de 100kΩ, rezultă pentru 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 valoarea de 2,5kΩ. În seria E24 (±5%) această valoare se obține din 2,4kΩ+100Ω</a:t>
            </a:r>
            <a:r>
              <a:rPr lang="ro-RO" sz="2400">
                <a:effectLst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D1A42-98FD-4C93-B6D2-BA8FE37B2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B741E-B694-4EE6-8232-33E7E729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717FF-5819-4481-96D6-F08159CEC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24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0B0DD0-AC7A-40E9-89FA-731202E7A6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"/>
          <a:stretch/>
        </p:blipFill>
        <p:spPr bwMode="auto">
          <a:xfrm>
            <a:off x="7435584" y="136525"/>
            <a:ext cx="4514850" cy="245507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67F3616-C187-412E-BD6C-24654EA004D3}"/>
                  </a:ext>
                </a:extLst>
              </p:cNvPr>
              <p:cNvSpPr txBox="1"/>
              <p:nvPr/>
            </p:nvSpPr>
            <p:spPr>
              <a:xfrm>
                <a:off x="8991599" y="3215310"/>
                <a:ext cx="3173068" cy="656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𝑠h𝑢𝑛𝑡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67F3616-C187-412E-BD6C-24654EA004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1599" y="3215310"/>
                <a:ext cx="3173068" cy="656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5375756-635F-479A-818D-8F97AF212665}"/>
                  </a:ext>
                </a:extLst>
              </p:cNvPr>
              <p:cNvSpPr txBox="1"/>
              <p:nvPr/>
            </p:nvSpPr>
            <p:spPr>
              <a:xfrm>
                <a:off x="7282898" y="2770991"/>
                <a:ext cx="503499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𝑠h𝑢𝑛𝑡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𝑚𝑜𝑡𝑜𝑟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𝑠h𝑢𝑛𝑡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=2,5</m:t>
                      </m:r>
                      <m:r>
                        <a:rPr lang="ro-RO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ro-RO" i="0">
                          <a:latin typeface="Cambria Math" panose="02040503050406030204" pitchFamily="18" charset="0"/>
                        </a:rPr>
                        <m:t>×0,1</m:t>
                      </m:r>
                      <m:r>
                        <m:rPr>
                          <m:sty m:val="p"/>
                        </m:rPr>
                        <a:rPr lang="ro-RO" i="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ro-RO" i="0">
                          <a:latin typeface="Cambria Math" panose="02040503050406030204" pitchFamily="18" charset="0"/>
                        </a:rPr>
                        <m:t>=0,25</m:t>
                      </m:r>
                      <m:r>
                        <a:rPr lang="ro-RO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5375756-635F-479A-818D-8F97AF2126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2898" y="2770991"/>
                <a:ext cx="503499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F28E1CD-AABE-4185-A35D-58178CF8EB03}"/>
                  </a:ext>
                </a:extLst>
              </p:cNvPr>
              <p:cNvSpPr txBox="1"/>
              <p:nvPr/>
            </p:nvSpPr>
            <p:spPr>
              <a:xfrm>
                <a:off x="961197" y="2168283"/>
                <a:ext cx="5240406" cy="846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×0,25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0,25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F28E1CD-AABE-4185-A35D-58178CF8EB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197" y="2168283"/>
                <a:ext cx="5240406" cy="8466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002723D-9FBC-4521-B7D4-277F383ABAEF}"/>
                  </a:ext>
                </a:extLst>
              </p:cNvPr>
              <p:cNvSpPr txBox="1"/>
              <p:nvPr/>
            </p:nvSpPr>
            <p:spPr>
              <a:xfrm>
                <a:off x="1959252" y="3132642"/>
                <a:ext cx="197043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=40×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002723D-9FBC-4521-B7D4-277F383ABA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252" y="3132642"/>
                <a:ext cx="1970432" cy="461665"/>
              </a:xfrm>
              <a:prstGeom prst="rect">
                <a:avLst/>
              </a:prstGeom>
              <a:blipFill>
                <a:blip r:embed="rId6"/>
                <a:stretch>
                  <a:fillRect l="-61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99FE801-502B-428A-A56B-5D0E1DB10714}"/>
                  </a:ext>
                </a:extLst>
              </p:cNvPr>
              <p:cNvSpPr txBox="1"/>
              <p:nvPr/>
            </p:nvSpPr>
            <p:spPr>
              <a:xfrm>
                <a:off x="1959252" y="3631648"/>
                <a:ext cx="1384024" cy="7837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99FE801-502B-428A-A56B-5D0E1DB107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252" y="3631648"/>
                <a:ext cx="1384024" cy="7837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14069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S04. </a:t>
            </a:r>
            <a:r>
              <a:rPr lang="en-US"/>
              <a:t>Alimentarea AO, puterea disipată, saturația</a:t>
            </a:r>
            <a:br>
              <a:rPr lang="ro-RO"/>
            </a:br>
            <a:r>
              <a:rPr lang="ro-RO"/>
              <a:t>P1.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effectLst/>
                <a:ea typeface="Calibri" panose="020F0502020204030204" pitchFamily="34" charset="0"/>
              </a:rPr>
              <a:t>AO din figur</a:t>
            </a:r>
            <a:r>
              <a:rPr lang="ro-RO">
                <a:effectLst/>
                <a:ea typeface="Calibri" panose="020F0502020204030204" pitchFamily="34" charset="0"/>
              </a:rPr>
              <a:t>ă</a:t>
            </a:r>
            <a:r>
              <a:rPr lang="en-US">
                <a:effectLst/>
                <a:ea typeface="Calibri" panose="020F0502020204030204" pitchFamily="34" charset="0"/>
              </a:rPr>
              <a:t> are curentul static de alimentare, 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Q</a:t>
            </a:r>
            <a:r>
              <a:rPr lang="en-US">
                <a:effectLst/>
                <a:ea typeface="Calibri" panose="020F0502020204030204" pitchFamily="34" charset="0"/>
              </a:rPr>
              <a:t>=1,5mA. Determinați toți curenții, toate tensiunile și puterea disipată de AO, dacă (a)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>
                <a:effectLst/>
                <a:ea typeface="Calibri" panose="020F0502020204030204" pitchFamily="34" charset="0"/>
              </a:rPr>
              <a:t>=+2V și (b)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>
                <a:effectLst/>
                <a:ea typeface="Calibri" panose="020F0502020204030204" pitchFamily="34" charset="0"/>
              </a:rPr>
              <a:t>=-2V.</a:t>
            </a:r>
            <a:endParaRPr lang="ro-RO" sz="40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25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EA0737-4F47-43E8-B94D-BF4A827835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4534" b="1"/>
          <a:stretch/>
        </p:blipFill>
        <p:spPr bwMode="auto">
          <a:xfrm>
            <a:off x="4122420" y="3038589"/>
            <a:ext cx="3947160" cy="31383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715271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S04. </a:t>
            </a:r>
            <a:r>
              <a:rPr lang="en-US"/>
              <a:t>Alimentarea AO, puterea disipată, saturația</a:t>
            </a:r>
            <a:br>
              <a:rPr lang="ro-RO"/>
            </a:br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effectLst/>
                <a:ea typeface="Calibri" panose="020F0502020204030204" pitchFamily="34" charset="0"/>
              </a:rPr>
              <a:t>Pentru a determina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800">
                <a:effectLst/>
                <a:ea typeface="Calibri" panose="020F0502020204030204" pitchFamily="34" charset="0"/>
              </a:rPr>
              <a:t> se aplică principiul suprapunerii de efecte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marL="0" indent="0" algn="just">
              <a:buNone/>
            </a:pPr>
            <a:r>
              <a:rPr lang="en-US" sz="2800">
                <a:effectLst/>
                <a:ea typeface="Calibri" panose="020F0502020204030204" pitchFamily="34" charset="0"/>
              </a:rPr>
              <a:t>(a)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800">
                <a:effectLst/>
                <a:ea typeface="Calibri" panose="020F0502020204030204" pitchFamily="34" charset="0"/>
              </a:rPr>
              <a:t>=+2V și rezultă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26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3A3F04-F545-4712-8146-8E4DF50B9E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4534" b="1"/>
          <a:stretch/>
        </p:blipFill>
        <p:spPr bwMode="auto">
          <a:xfrm>
            <a:off x="8008620" y="2432107"/>
            <a:ext cx="3947160" cy="31383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77EA170-96BF-4413-BA53-726B26422681}"/>
                  </a:ext>
                </a:extLst>
              </p:cNvPr>
              <p:cNvSpPr txBox="1"/>
              <p:nvPr/>
            </p:nvSpPr>
            <p:spPr>
              <a:xfrm>
                <a:off x="1101212" y="2317033"/>
                <a:ext cx="3588774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77EA170-96BF-4413-BA53-726B264226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212" y="2317033"/>
                <a:ext cx="3588774" cy="9221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D1B5CED-C91E-4496-AD93-FB886BCD9346}"/>
                  </a:ext>
                </a:extLst>
              </p:cNvPr>
              <p:cNvSpPr txBox="1"/>
              <p:nvPr/>
            </p:nvSpPr>
            <p:spPr>
              <a:xfrm>
                <a:off x="1101212" y="3302679"/>
                <a:ext cx="5801032" cy="8558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limUpp>
                        <m:limUpp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  <m:lim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𝑅𝐷𝑇</m:t>
                          </m:r>
                        </m:lim>
                      </m:limUpp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𝐸𝐸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150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−15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=−1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D1B5CED-C91E-4496-AD93-FB886BCD9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212" y="3302679"/>
                <a:ext cx="5801032" cy="8558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380FCAF-23C1-40D5-A007-8189D64FB804}"/>
                  </a:ext>
                </a:extLst>
              </p:cNvPr>
              <p:cNvSpPr txBox="1"/>
              <p:nvPr/>
            </p:nvSpPr>
            <p:spPr>
              <a:xfrm>
                <a:off x="1101212" y="5001239"/>
                <a:ext cx="5801032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=−10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380FCAF-23C1-40D5-A007-8189D64FB8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212" y="5001239"/>
                <a:ext cx="5801032" cy="9221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61371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S04. </a:t>
            </a:r>
            <a:r>
              <a:rPr lang="en-US"/>
              <a:t>Alimentarea AO, puterea disipată, saturația</a:t>
            </a:r>
            <a:br>
              <a:rPr lang="ro-RO"/>
            </a:br>
            <a:r>
              <a:rPr lang="ro-RO"/>
              <a:t>P1.</a:t>
            </a:r>
            <a:r>
              <a:rPr lang="en-US"/>
              <a:t> Rezolvare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r>
              <a:rPr lang="en-US" sz="2800">
                <a:effectLst/>
                <a:ea typeface="Calibri" panose="020F0502020204030204" pitchFamily="34" charset="0"/>
              </a:rPr>
              <a:t>Tensiunea de ieșire fiind negativă, curentul de </a:t>
            </a:r>
            <a:br>
              <a:rPr lang="en-US" sz="2800">
                <a:effectLst/>
                <a:ea typeface="Calibri" panose="020F0502020204030204" pitchFamily="34" charset="0"/>
              </a:rPr>
            </a:br>
            <a:r>
              <a:rPr lang="en-US" sz="2800">
                <a:effectLst/>
                <a:ea typeface="Calibri" panose="020F0502020204030204" pitchFamily="34" charset="0"/>
              </a:rPr>
              <a:t>sarcină circulă de la masă prin rezistența de </a:t>
            </a:r>
            <a:br>
              <a:rPr lang="en-US" sz="2800">
                <a:effectLst/>
                <a:ea typeface="Calibri" panose="020F0502020204030204" pitchFamily="34" charset="0"/>
              </a:rPr>
            </a:br>
            <a:r>
              <a:rPr lang="en-US" sz="2800">
                <a:effectLst/>
                <a:ea typeface="Calibri" panose="020F0502020204030204" pitchFamily="34" charset="0"/>
              </a:rPr>
              <a:t>sarcină de 2k spre pinul de ieșire al AO</a:t>
            </a:r>
          </a:p>
          <a:p>
            <a:endParaRPr lang="en-US"/>
          </a:p>
          <a:p>
            <a:endParaRPr lang="en-US"/>
          </a:p>
          <a:p>
            <a:pPr algn="just"/>
            <a:r>
              <a:rPr lang="en-US" sz="2800">
                <a:effectLst/>
                <a:ea typeface="Calibri" panose="020F0502020204030204" pitchFamily="34" charset="0"/>
              </a:rPr>
              <a:t>Curentul total de la ieșirea AO</a:t>
            </a:r>
            <a:endParaRPr lang="en-US"/>
          </a:p>
          <a:p>
            <a:endParaRPr lang="en-US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27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3096D8-B57E-45E7-9BA9-B26D8D80D0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4534" b="1"/>
          <a:stretch/>
        </p:blipFill>
        <p:spPr bwMode="auto">
          <a:xfrm>
            <a:off x="8008620" y="2432107"/>
            <a:ext cx="3947160" cy="31383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F1B4AA7-B12A-4B43-8068-4839EBF07479}"/>
                  </a:ext>
                </a:extLst>
              </p:cNvPr>
              <p:cNvSpPr txBox="1"/>
              <p:nvPr/>
            </p:nvSpPr>
            <p:spPr>
              <a:xfrm>
                <a:off x="1123335" y="1646238"/>
                <a:ext cx="6774426" cy="12714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sub>
                              </m:s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sub>
                                  </m:s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b>
                              </m:s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=−1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eqArr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=0,3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F1B4AA7-B12A-4B43-8068-4839EBF074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335" y="1646238"/>
                <a:ext cx="6774426" cy="12714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167B1F6-A74F-471D-9D2C-2F7B85ED3F3D}"/>
                  </a:ext>
                </a:extLst>
              </p:cNvPr>
              <p:cNvSpPr txBox="1"/>
              <p:nvPr/>
            </p:nvSpPr>
            <p:spPr>
              <a:xfrm>
                <a:off x="1123335" y="4198789"/>
                <a:ext cx="5648877" cy="8695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0−</m:t>
                          </m:r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167B1F6-A74F-471D-9D2C-2F7B85ED3F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335" y="4198789"/>
                <a:ext cx="5648877" cy="8695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449794A-406A-4B06-9B97-6F486237B081}"/>
                  </a:ext>
                </a:extLst>
              </p:cNvPr>
              <p:cNvSpPr txBox="1"/>
              <p:nvPr/>
            </p:nvSpPr>
            <p:spPr>
              <a:xfrm>
                <a:off x="1123335" y="5687296"/>
                <a:ext cx="305537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=5,3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449794A-406A-4B06-9B97-6F486237B0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335" y="5687296"/>
                <a:ext cx="3055375" cy="461665"/>
              </a:xfrm>
              <a:prstGeom prst="rect">
                <a:avLst/>
              </a:prstGeom>
              <a:blipFill>
                <a:blip r:embed="rId5"/>
                <a:stretch>
                  <a:fillRect l="-399" b="-131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69292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S04. </a:t>
            </a:r>
            <a:r>
              <a:rPr lang="en-US"/>
              <a:t>Alimentarea AO, puterea disipată, saturația</a:t>
            </a:r>
            <a:br>
              <a:rPr lang="ro-RO"/>
            </a:br>
            <a:r>
              <a:rPr lang="ro-RO"/>
              <a:t>P1.</a:t>
            </a:r>
            <a:r>
              <a:rPr lang="en-US"/>
              <a:t> Rezolvare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effectLst/>
                <a:ea typeface="Calibri" panose="020F0502020204030204" pitchFamily="34" charset="0"/>
              </a:rPr>
              <a:t>Divizorul rezistiv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baseline="-25000">
                <a:effectLst/>
                <a:ea typeface="Calibri" panose="020F0502020204030204" pitchFamily="34" charset="0"/>
              </a:rPr>
              <a:t>3</a:t>
            </a:r>
            <a:r>
              <a:rPr lang="en-US" sz="2800">
                <a:effectLst/>
                <a:ea typeface="Calibri" panose="020F0502020204030204" pitchFamily="34" charset="0"/>
              </a:rPr>
              <a:t>,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baseline="-25000">
                <a:effectLst/>
                <a:ea typeface="Calibri" panose="020F0502020204030204" pitchFamily="34" charset="0"/>
              </a:rPr>
              <a:t>4</a:t>
            </a:r>
            <a:r>
              <a:rPr lang="en-US" sz="2800">
                <a:effectLst/>
                <a:ea typeface="Calibri" panose="020F0502020204030204" pitchFamily="34" charset="0"/>
              </a:rPr>
              <a:t> conduce curentul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 sz="2800">
                <a:effectLst/>
                <a:ea typeface="Calibri" panose="020F0502020204030204" pitchFamily="34" charset="0"/>
              </a:rPr>
              <a:t>Puterea disipată intern de AO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28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FC25D1-C1D0-4507-89E4-E0B8D3C673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4534" b="1"/>
          <a:stretch/>
        </p:blipFill>
        <p:spPr bwMode="auto">
          <a:xfrm>
            <a:off x="8165932" y="1271901"/>
            <a:ext cx="3947160" cy="31383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139EE9D-69A9-4F73-8A19-29D5BEE59758}"/>
                  </a:ext>
                </a:extLst>
              </p:cNvPr>
              <p:cNvSpPr txBox="1"/>
              <p:nvPr/>
            </p:nvSpPr>
            <p:spPr>
              <a:xfrm>
                <a:off x="1109939" y="2247589"/>
                <a:ext cx="6626942" cy="8713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𝐸𝐸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150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150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139EE9D-69A9-4F73-8A19-29D5BEE59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939" y="2247589"/>
                <a:ext cx="6626942" cy="8713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449BA0-B3CF-43D4-B8BD-BE20B4A263B4}"/>
                  </a:ext>
                </a:extLst>
              </p:cNvPr>
              <p:cNvSpPr txBox="1"/>
              <p:nvPr/>
            </p:nvSpPr>
            <p:spPr>
              <a:xfrm>
                <a:off x="1109939" y="3113502"/>
                <a:ext cx="2547661" cy="4877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𝐶𝐶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449BA0-B3CF-43D4-B8BD-BE20B4A263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939" y="3113502"/>
                <a:ext cx="2547661" cy="487762"/>
              </a:xfrm>
              <a:prstGeom prst="rect">
                <a:avLst/>
              </a:prstGeom>
              <a:blipFill>
                <a:blip r:embed="rId4"/>
                <a:stretch>
                  <a:fillRect l="-478" b="-875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6FCAB97-E224-4253-9CEC-D3D6B980EC01}"/>
                  </a:ext>
                </a:extLst>
              </p:cNvPr>
              <p:cNvSpPr txBox="1"/>
              <p:nvPr/>
            </p:nvSpPr>
            <p:spPr>
              <a:xfrm>
                <a:off x="1109939" y="3556457"/>
                <a:ext cx="5232112" cy="8644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𝐸𝐸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i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6FCAB97-E224-4253-9CEC-D3D6B980EC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939" y="3556457"/>
                <a:ext cx="5232112" cy="864467"/>
              </a:xfrm>
              <a:prstGeom prst="rect">
                <a:avLst/>
              </a:prstGeom>
              <a:blipFill>
                <a:blip r:embed="rId5"/>
                <a:stretch>
                  <a:fillRect l="-23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35902F8-53C7-432D-8FC0-CA7918EBFE3E}"/>
                  </a:ext>
                </a:extLst>
              </p:cNvPr>
              <p:cNvSpPr txBox="1"/>
              <p:nvPr/>
            </p:nvSpPr>
            <p:spPr>
              <a:xfrm>
                <a:off x="1109939" y="4811181"/>
                <a:ext cx="4917235" cy="4877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𝐴𝑂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𝐶𝐶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𝐸𝐸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𝐸𝐸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35902F8-53C7-432D-8FC0-CA7918EBFE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939" y="4811181"/>
                <a:ext cx="4917235" cy="487762"/>
              </a:xfrm>
              <a:prstGeom prst="rect">
                <a:avLst/>
              </a:prstGeom>
              <a:blipFill>
                <a:blip r:embed="rId6"/>
                <a:stretch>
                  <a:fillRect l="-372" b="-875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E3A8B77-CB0D-4B9B-830A-363F33EF15C9}"/>
                  </a:ext>
                </a:extLst>
              </p:cNvPr>
              <p:cNvSpPr txBox="1"/>
              <p:nvPr/>
            </p:nvSpPr>
            <p:spPr>
              <a:xfrm>
                <a:off x="1109938" y="5188818"/>
                <a:ext cx="840768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𝐴𝑂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E3A8B77-CB0D-4B9B-830A-363F33EF15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938" y="5188818"/>
                <a:ext cx="8407687" cy="461665"/>
              </a:xfrm>
              <a:prstGeom prst="rect">
                <a:avLst/>
              </a:prstGeom>
              <a:blipFill>
                <a:blip r:embed="rId7"/>
                <a:stretch>
                  <a:fillRect l="-218" b="-1052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BAD7A93-39F2-4C30-AD17-5C45DD751CC8}"/>
                  </a:ext>
                </a:extLst>
              </p:cNvPr>
              <p:cNvSpPr txBox="1"/>
              <p:nvPr/>
            </p:nvSpPr>
            <p:spPr>
              <a:xfrm>
                <a:off x="1109937" y="5573232"/>
                <a:ext cx="914510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𝐴𝑂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30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45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𝑚𝑊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26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𝑚𝑊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71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𝑚𝑊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BAD7A93-39F2-4C30-AD17-5C45DD751C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937" y="5573232"/>
                <a:ext cx="9145108" cy="461665"/>
              </a:xfrm>
              <a:prstGeom prst="rect">
                <a:avLst/>
              </a:prstGeom>
              <a:blipFill>
                <a:blip r:embed="rId8"/>
                <a:stretch>
                  <a:fillRect l="-200" b="-1052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32430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S04. </a:t>
            </a:r>
            <a:r>
              <a:rPr lang="en-US"/>
              <a:t>Alimentarea AO, puterea disipată, saturația</a:t>
            </a:r>
            <a:br>
              <a:rPr lang="ro-RO"/>
            </a:br>
            <a:r>
              <a:rPr lang="ro-RO"/>
              <a:t>P1.</a:t>
            </a:r>
            <a:r>
              <a:rPr lang="en-US"/>
              <a:t> Rezolvare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800">
                <a:effectLst/>
                <a:ea typeface="Calibri" panose="020F0502020204030204" pitchFamily="34" charset="0"/>
              </a:rPr>
              <a:t>(b)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800">
                <a:effectLst/>
                <a:ea typeface="Calibri" panose="020F0502020204030204" pitchFamily="34" charset="0"/>
              </a:rPr>
              <a:t>=-2V și rezultă</a:t>
            </a:r>
          </a:p>
          <a:p>
            <a:pPr marL="0" indent="0" algn="just">
              <a:buNone/>
            </a:pPr>
            <a:endParaRPr lang="en-US"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sz="28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Dacă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400">
                <a:effectLst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</a:t>
            </a:r>
            <a:r>
              <a:rPr lang="en-US" sz="2400">
                <a:effectLst/>
                <a:ea typeface="Calibri" panose="020F0502020204030204" pitchFamily="34" charset="0"/>
              </a:rPr>
              <a:t>0, atunci curentul </a:t>
            </a:r>
            <a:r>
              <a:rPr lang="en-US" sz="2400" i="1">
                <a:effectLst/>
                <a:ea typeface="Calibri" panose="020F0502020204030204" pitchFamily="34" charset="0"/>
              </a:rPr>
              <a:t>i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R</a:t>
            </a:r>
            <a:r>
              <a:rPr lang="en-US" sz="2400">
                <a:effectLst/>
                <a:ea typeface="Calibri" panose="020F0502020204030204" pitchFamily="34" charset="0"/>
              </a:rPr>
              <a:t> intră în sursa de </a:t>
            </a:r>
            <a:br>
              <a:rPr lang="en-US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semnal și</a:t>
            </a:r>
          </a:p>
          <a:p>
            <a:endParaRPr lang="en-US" sz="2400"/>
          </a:p>
          <a:p>
            <a:endParaRPr lang="en-US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Tensiunea de ieșire fiind pozitivă, curentul de sarcină circulă de la pinul de ieșire al AO spre masă</a:t>
            </a:r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29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D106A7-154D-4265-9E30-5AF57D9847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4534" b="1"/>
          <a:stretch/>
        </p:blipFill>
        <p:spPr bwMode="auto">
          <a:xfrm>
            <a:off x="8165932" y="1271901"/>
            <a:ext cx="3947160" cy="31383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B5D81C9-C4D8-49B0-AABE-159187890EA6}"/>
                  </a:ext>
                </a:extLst>
              </p:cNvPr>
              <p:cNvSpPr txBox="1"/>
              <p:nvPr/>
            </p:nvSpPr>
            <p:spPr>
              <a:xfrm>
                <a:off x="978069" y="2341186"/>
                <a:ext cx="6096000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=+2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B5D81C9-C4D8-49B0-AABE-159187890E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069" y="2341186"/>
                <a:ext cx="6096000" cy="9221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4A7DDAA-2215-4D72-8452-0F2831BBF154}"/>
                  </a:ext>
                </a:extLst>
              </p:cNvPr>
              <p:cNvSpPr txBox="1"/>
              <p:nvPr/>
            </p:nvSpPr>
            <p:spPr>
              <a:xfrm>
                <a:off x="1091381" y="4113846"/>
                <a:ext cx="6315259" cy="8695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=0,1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4A7DDAA-2215-4D72-8452-0F2831BBF1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381" y="4113846"/>
                <a:ext cx="6315259" cy="8695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7782025-6C69-4954-B75E-F82CE025B94E}"/>
                  </a:ext>
                </a:extLst>
              </p:cNvPr>
              <p:cNvSpPr txBox="1"/>
              <p:nvPr/>
            </p:nvSpPr>
            <p:spPr>
              <a:xfrm>
                <a:off x="4331109" y="5533957"/>
                <a:ext cx="3529781" cy="846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−0</m:t>
                          </m:r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7782025-6C69-4954-B75E-F82CE025B9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109" y="5533957"/>
                <a:ext cx="3529781" cy="8466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8882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EC745-4333-42BC-BFFC-FA3A1FF50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S03. Circuite realizate cu AO ideal</a:t>
            </a:r>
            <a:br>
              <a:rPr lang="ro-RO"/>
            </a:br>
            <a:r>
              <a:rPr lang="ro-RO"/>
              <a:t>P1. Rezolvare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745248-8A07-47D5-B015-FFB25E82C1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>
                    <a:effectLst/>
                    <a:ea typeface="Calibri" panose="020F0502020204030204" pitchFamily="34" charset="0"/>
                  </a:rPr>
                  <a:t>Pentru că nu trece curent prin intrările AO, </a:t>
                </a:r>
                <a:r>
                  <a:rPr lang="en-US" sz="2400" i="1">
                    <a:effectLst/>
                    <a:ea typeface="Calibri" panose="020F0502020204030204" pitchFamily="34" charset="0"/>
                  </a:rPr>
                  <a:t>v</a:t>
                </a:r>
                <a:r>
                  <a:rPr lang="en-US" sz="2400" i="1" baseline="-25000">
                    <a:effectLst/>
                    <a:ea typeface="Calibri" panose="020F0502020204030204" pitchFamily="34" charset="0"/>
                  </a:rPr>
                  <a:t>P</a:t>
                </a:r>
                <a:r>
                  <a:rPr lang="en-US" sz="2400">
                    <a:effectLst/>
                    <a:ea typeface="Calibri" panose="020F0502020204030204" pitchFamily="34" charset="0"/>
                  </a:rPr>
                  <a:t> se poate </a:t>
                </a:r>
                <a:br>
                  <a:rPr lang="ro-RO" sz="2400">
                    <a:effectLst/>
                    <a:ea typeface="Calibri" panose="020F0502020204030204" pitchFamily="34" charset="0"/>
                  </a:rPr>
                </a:br>
                <a:r>
                  <a:rPr lang="en-US" sz="2400">
                    <a:effectLst/>
                    <a:ea typeface="Calibri" panose="020F0502020204030204" pitchFamily="34" charset="0"/>
                  </a:rPr>
                  <a:t>determina aplicând RDT</a:t>
                </a:r>
                <a:endParaRPr lang="ro-RO" sz="2400">
                  <a:effectLst/>
                  <a:ea typeface="Calibri" panose="020F0502020204030204" pitchFamily="34" charset="0"/>
                </a:endParaRPr>
              </a:p>
              <a:p>
                <a:endParaRPr lang="ro-RO" sz="2400"/>
              </a:p>
              <a:p>
                <a:endParaRPr lang="ro-RO" sz="2400"/>
              </a:p>
              <a:p>
                <a:r>
                  <a:rPr lang="ro-RO" sz="2400"/>
                  <a:t>Se aplică T II K pe ochiul format din V1, v</a:t>
                </a:r>
                <a:r>
                  <a:rPr lang="ro-RO" sz="2400" baseline="-25000"/>
                  <a:t>O</a:t>
                </a:r>
                <a:r>
                  <a:rPr lang="ro-RO" sz="2400"/>
                  <a:t> și v</a:t>
                </a:r>
                <a:r>
                  <a:rPr lang="ro-RO" sz="2400" baseline="-25000"/>
                  <a:t>N</a:t>
                </a:r>
              </a:p>
              <a:p>
                <a:endParaRPr lang="ro-RO" sz="2400" baseline="-25000"/>
              </a:p>
              <a:p>
                <a:endParaRPr lang="ro-RO" sz="2400" baseline="-25000"/>
              </a:p>
              <a:p>
                <a:r>
                  <a:rPr lang="en-US" sz="2400">
                    <a:effectLst/>
                    <a:ea typeface="Calibri" panose="020F0502020204030204" pitchFamily="34" charset="0"/>
                  </a:rPr>
                  <a:t>Dar în cazul AO ideal,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ro-RO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n-US" sz="2400">
                    <a:effectLst/>
                    <a:ea typeface="Calibri" panose="020F0502020204030204" pitchFamily="34" charset="0"/>
                  </a:rPr>
                  <a:t> și prin înlocuire rezultă</a:t>
                </a:r>
                <a:endParaRPr lang="ro-RO" sz="240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745248-8A07-47D5-B015-FFB25E82C1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196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2753-04F0-491B-B92C-2A2056EB2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013B0-646E-4F12-A9CD-0D4D0FB35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592F6-A69C-41CB-93F4-160B2B721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3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3092DA-BFB8-457A-9BD6-24F8388DD6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3400" y="1214283"/>
            <a:ext cx="3943350" cy="35052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617BB3D-0178-46D8-8888-A7EC29011DF0}"/>
                  </a:ext>
                </a:extLst>
              </p:cNvPr>
              <p:cNvSpPr txBox="1"/>
              <p:nvPr/>
            </p:nvSpPr>
            <p:spPr>
              <a:xfrm>
                <a:off x="1101214" y="2474780"/>
                <a:ext cx="2389239" cy="8460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617BB3D-0178-46D8-8888-A7EC29011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214" y="2474780"/>
                <a:ext cx="2389239" cy="8460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B2ABF44-DFB2-4441-9562-08B5478827B5}"/>
                  </a:ext>
                </a:extLst>
              </p:cNvPr>
              <p:cNvSpPr txBox="1"/>
              <p:nvPr/>
            </p:nvSpPr>
            <p:spPr>
              <a:xfrm>
                <a:off x="1101214" y="4056406"/>
                <a:ext cx="215326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B2ABF44-DFB2-4441-9562-08B5478827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214" y="4056406"/>
                <a:ext cx="2153265" cy="461665"/>
              </a:xfrm>
              <a:prstGeom prst="rect">
                <a:avLst/>
              </a:prstGeom>
              <a:blipFill>
                <a:blip r:embed="rId5"/>
                <a:stretch>
                  <a:fillRect l="-850" b="-131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A08507F-9667-400D-A3F1-5E125572C5DB}"/>
                  </a:ext>
                </a:extLst>
              </p:cNvPr>
              <p:cNvSpPr txBox="1"/>
              <p:nvPr/>
            </p:nvSpPr>
            <p:spPr>
              <a:xfrm>
                <a:off x="1101214" y="5247006"/>
                <a:ext cx="4869426" cy="8460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A08507F-9667-400D-A3F1-5E125572C5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214" y="5247006"/>
                <a:ext cx="4869426" cy="8460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B6D204F-B2F5-43F1-9D67-1BD9C6558CB0}"/>
                  </a:ext>
                </a:extLst>
              </p:cNvPr>
              <p:cNvSpPr txBox="1"/>
              <p:nvPr/>
            </p:nvSpPr>
            <p:spPr>
              <a:xfrm>
                <a:off x="5818240" y="5257329"/>
                <a:ext cx="6154993" cy="8540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⟹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B6D204F-B2F5-43F1-9D67-1BD9C6558C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240" y="5257329"/>
                <a:ext cx="6154993" cy="8540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93938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S04. </a:t>
            </a:r>
            <a:r>
              <a:rPr lang="en-US"/>
              <a:t>Alimentarea AO, puterea disipată, saturația</a:t>
            </a:r>
            <a:br>
              <a:rPr lang="ro-RO"/>
            </a:br>
            <a:r>
              <a:rPr lang="ro-RO"/>
              <a:t>P1.</a:t>
            </a:r>
            <a:r>
              <a:rPr lang="en-US"/>
              <a:t> Rezolvare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>
                <a:effectLst/>
                <a:ea typeface="Calibri" panose="020F0502020204030204" pitchFamily="34" charset="0"/>
              </a:rPr>
              <a:t>Curentul total de la ieșirea AO</a:t>
            </a:r>
          </a:p>
          <a:p>
            <a:pPr algn="just"/>
            <a:endParaRPr lang="en-US" sz="2400">
              <a:ea typeface="Calibri" panose="020F0502020204030204" pitchFamily="34" charset="0"/>
            </a:endParaRPr>
          </a:p>
          <a:p>
            <a:pPr algn="just"/>
            <a:endParaRPr lang="en-US" sz="2400">
              <a:effectLst/>
              <a:ea typeface="Calibri" panose="020F0502020204030204" pitchFamily="34" charset="0"/>
            </a:endParaRPr>
          </a:p>
          <a:p>
            <a:pPr algn="just"/>
            <a:endParaRPr lang="en-US" sz="2400">
              <a:ea typeface="Calibri" panose="020F0502020204030204" pitchFamily="34" charset="0"/>
            </a:endParaRPr>
          </a:p>
          <a:p>
            <a:pPr algn="just"/>
            <a:endParaRPr lang="en-US" sz="2400">
              <a:effectLst/>
              <a:ea typeface="Calibri" panose="020F0502020204030204" pitchFamily="34" charset="0"/>
            </a:endParaRPr>
          </a:p>
          <a:p>
            <a:pPr algn="just"/>
            <a:endParaRPr lang="en-US" sz="2400">
              <a:ea typeface="Calibri" panose="020F0502020204030204" pitchFamily="34" charset="0"/>
            </a:endParaRPr>
          </a:p>
          <a:p>
            <a:pPr algn="just"/>
            <a:r>
              <a:rPr lang="en-US" sz="2400">
                <a:effectLst/>
                <a:ea typeface="Calibri" panose="020F0502020204030204" pitchFamily="34" charset="0"/>
              </a:rPr>
              <a:t>Puterea disipată intern de AO</a:t>
            </a:r>
            <a:endParaRPr lang="ro-RO" sz="2400"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30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268158-0052-45B2-A333-458EBC011B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4534" b="1"/>
          <a:stretch/>
        </p:blipFill>
        <p:spPr bwMode="auto">
          <a:xfrm>
            <a:off x="8165932" y="1271901"/>
            <a:ext cx="3947160" cy="31383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1C6FEE5-AD14-4EA2-A7F8-BAC205695B0A}"/>
                  </a:ext>
                </a:extLst>
              </p:cNvPr>
              <p:cNvSpPr txBox="1"/>
              <p:nvPr/>
            </p:nvSpPr>
            <p:spPr>
              <a:xfrm>
                <a:off x="1101213" y="2263567"/>
                <a:ext cx="3048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=1,1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1C6FEE5-AD14-4EA2-A7F8-BAC205695B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213" y="2263567"/>
                <a:ext cx="3048000" cy="461665"/>
              </a:xfrm>
              <a:prstGeom prst="rect">
                <a:avLst/>
              </a:prstGeom>
              <a:blipFill>
                <a:blip r:embed="rId3"/>
                <a:stretch>
                  <a:fillRect l="-600" b="-131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2672A6F-D34D-4E69-9E3F-06DB3D1D5403}"/>
                  </a:ext>
                </a:extLst>
              </p:cNvPr>
              <p:cNvSpPr txBox="1"/>
              <p:nvPr/>
            </p:nvSpPr>
            <p:spPr>
              <a:xfrm>
                <a:off x="1101213" y="2725232"/>
                <a:ext cx="6626942" cy="8713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𝐸𝐸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0−</m:t>
                          </m:r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−15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150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150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=0,1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2672A6F-D34D-4E69-9E3F-06DB3D1D5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213" y="2725232"/>
                <a:ext cx="6626942" cy="8713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53B134A-79E0-4D25-9F64-C7521B53F62A}"/>
                  </a:ext>
                </a:extLst>
              </p:cNvPr>
              <p:cNvSpPr txBox="1"/>
              <p:nvPr/>
            </p:nvSpPr>
            <p:spPr>
              <a:xfrm>
                <a:off x="1101213" y="3570527"/>
                <a:ext cx="5604387" cy="4877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𝐶𝐶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=1,5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+1,1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=2,6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53B134A-79E0-4D25-9F64-C7521B53F6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213" y="3570527"/>
                <a:ext cx="5604387" cy="487762"/>
              </a:xfrm>
              <a:prstGeom prst="rect">
                <a:avLst/>
              </a:prstGeom>
              <a:blipFill>
                <a:blip r:embed="rId5"/>
                <a:stretch>
                  <a:fillRect l="-326" b="-875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60BF0B-8943-4067-A7A8-0D2909FAA11E}"/>
                  </a:ext>
                </a:extLst>
              </p:cNvPr>
              <p:cNvSpPr txBox="1"/>
              <p:nvPr/>
            </p:nvSpPr>
            <p:spPr>
              <a:xfrm>
                <a:off x="1101213" y="4063714"/>
                <a:ext cx="6096000" cy="4951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𝐸𝐸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=1,5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+0,1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=1,6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60BF0B-8943-4067-A7A8-0D2909FAA1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213" y="4063714"/>
                <a:ext cx="6096000" cy="495136"/>
              </a:xfrm>
              <a:prstGeom prst="rect">
                <a:avLst/>
              </a:prstGeom>
              <a:blipFill>
                <a:blip r:embed="rId6"/>
                <a:stretch>
                  <a:fillRect l="-300" b="-740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01D3A99-5C7E-4D1E-9362-690730775DBC}"/>
                  </a:ext>
                </a:extLst>
              </p:cNvPr>
              <p:cNvSpPr txBox="1"/>
              <p:nvPr/>
            </p:nvSpPr>
            <p:spPr>
              <a:xfrm>
                <a:off x="1101213" y="4880144"/>
                <a:ext cx="4876800" cy="4877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𝐴𝑂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𝐶𝐶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𝐸𝐸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𝐶𝐶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01D3A99-5C7E-4D1E-9362-690730775D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213" y="4880144"/>
                <a:ext cx="4876800" cy="487762"/>
              </a:xfrm>
              <a:prstGeom prst="rect">
                <a:avLst/>
              </a:prstGeom>
              <a:blipFill>
                <a:blip r:embed="rId7"/>
                <a:stretch>
                  <a:fillRect l="-375" b="-875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5DA33D5-1AA4-48C0-80EF-B7ADB412ADB9}"/>
                  </a:ext>
                </a:extLst>
              </p:cNvPr>
              <p:cNvSpPr txBox="1"/>
              <p:nvPr/>
            </p:nvSpPr>
            <p:spPr>
              <a:xfrm>
                <a:off x="1101213" y="5309444"/>
                <a:ext cx="750938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𝐴𝑂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−15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×1,5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×1,1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5DA33D5-1AA4-48C0-80EF-B7ADB412A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213" y="5309444"/>
                <a:ext cx="7509387" cy="461665"/>
              </a:xfrm>
              <a:prstGeom prst="rect">
                <a:avLst/>
              </a:prstGeom>
              <a:blipFill>
                <a:blip r:embed="rId8"/>
                <a:stretch>
                  <a:fillRect l="-244" b="-921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A0EF674-6EC6-46A1-809E-AC6F44820217}"/>
                  </a:ext>
                </a:extLst>
              </p:cNvPr>
              <p:cNvSpPr txBox="1"/>
              <p:nvPr/>
            </p:nvSpPr>
            <p:spPr>
              <a:xfrm>
                <a:off x="1101212" y="5716443"/>
                <a:ext cx="925215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𝐴𝑂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=30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×1,5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+13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×1,1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=45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𝑚𝑊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+14,3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𝑚𝑊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=59,3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𝑚𝑊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A0EF674-6EC6-46A1-809E-AC6F448202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212" y="5716443"/>
                <a:ext cx="9252155" cy="461665"/>
              </a:xfrm>
              <a:prstGeom prst="rect">
                <a:avLst/>
              </a:prstGeom>
              <a:blipFill>
                <a:blip r:embed="rId9"/>
                <a:stretch>
                  <a:fillRect l="-198" b="-10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7835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S04. </a:t>
            </a:r>
            <a:r>
              <a:rPr lang="en-US"/>
              <a:t>Alimentarea AO, puterea disipată, saturația</a:t>
            </a:r>
            <a:br>
              <a:rPr lang="ro-RO"/>
            </a:br>
            <a:r>
              <a:rPr lang="ro-RO"/>
              <a:t>P2.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>
                <a:effectLst/>
                <a:ea typeface="Calibri" panose="020F0502020204030204" pitchFamily="34" charset="0"/>
              </a:rPr>
              <a:t>Fie circuitul din fig</a:t>
            </a:r>
            <a:r>
              <a:rPr lang="ro-RO" sz="2800">
                <a:effectLst/>
                <a:ea typeface="Calibri" panose="020F0502020204030204" pitchFamily="34" charset="0"/>
              </a:rPr>
              <a:t>ură</a:t>
            </a:r>
            <a:r>
              <a:rPr lang="en-US" sz="2800">
                <a:effectLst/>
                <a:ea typeface="Calibri" panose="020F0502020204030204" pitchFamily="34" charset="0"/>
              </a:rPr>
              <a:t>. (a) Care este relația dintre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800">
                <a:effectLst/>
                <a:ea typeface="Calibri" panose="020F0502020204030204" pitchFamily="34" charset="0"/>
              </a:rPr>
              <a:t> și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800">
                <a:effectLst/>
                <a:ea typeface="Calibri" panose="020F0502020204030204" pitchFamily="34" charset="0"/>
              </a:rPr>
              <a:t> când AO funcționează în regiunea liniară? Presupunând că AO este saturat la ±10V, găsiți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N</a:t>
            </a:r>
            <a:r>
              <a:rPr lang="en-US" sz="2800">
                <a:effectLst/>
                <a:ea typeface="Calibri" panose="020F0502020204030204" pitchFamily="34" charset="0"/>
              </a:rPr>
              <a:t>,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P</a:t>
            </a:r>
            <a:r>
              <a:rPr lang="en-US" sz="2800">
                <a:effectLst/>
                <a:ea typeface="Calibri" panose="020F0502020204030204" pitchFamily="34" charset="0"/>
              </a:rPr>
              <a:t> și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800">
                <a:effectLst/>
                <a:ea typeface="Calibri" panose="020F0502020204030204" pitchFamily="34" charset="0"/>
              </a:rPr>
              <a:t> dacă (b)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800">
                <a:effectLst/>
                <a:ea typeface="Calibri" panose="020F0502020204030204" pitchFamily="34" charset="0"/>
              </a:rPr>
              <a:t>=5V și (c)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800">
                <a:effectLst/>
                <a:ea typeface="Calibri" panose="020F0502020204030204" pitchFamily="34" charset="0"/>
              </a:rPr>
              <a:t>=15V.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31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233DA7-1756-4408-AF0C-629D4F913F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248" y="3429000"/>
            <a:ext cx="4181504" cy="27017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71407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S04. </a:t>
            </a:r>
            <a:r>
              <a:rPr lang="en-US"/>
              <a:t>Alimentarea AO, puterea disipată, saturația</a:t>
            </a:r>
            <a:br>
              <a:rPr lang="ro-RO"/>
            </a:br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>
                <a:effectLst/>
                <a:ea typeface="Calibri" panose="020F0502020204030204" pitchFamily="34" charset="0"/>
              </a:rPr>
              <a:t>(a) Curentul </a:t>
            </a:r>
            <a:r>
              <a:rPr lang="en-US" sz="2800" i="1">
                <a:effectLst/>
                <a:ea typeface="Calibri" panose="020F0502020204030204" pitchFamily="34" charset="0"/>
              </a:rPr>
              <a:t>i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800">
                <a:effectLst/>
                <a:ea typeface="Calibri" panose="020F0502020204030204" pitchFamily="34" charset="0"/>
              </a:rPr>
              <a:t> debitat de sursa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800">
                <a:effectLst/>
                <a:ea typeface="Calibri" panose="020F0502020204030204" pitchFamily="34" charset="0"/>
              </a:rPr>
              <a:t> și susținut de AO are următorul traseu: pleacă de la plusul sursei, trece prin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baseline="-25000">
                <a:effectLst/>
                <a:ea typeface="Calibri" panose="020F0502020204030204" pitchFamily="34" charset="0"/>
              </a:rPr>
              <a:t>3</a:t>
            </a:r>
            <a:r>
              <a:rPr lang="en-US" sz="2800">
                <a:effectLst/>
                <a:ea typeface="Calibri" panose="020F0502020204030204" pitchFamily="34" charset="0"/>
              </a:rPr>
              <a:t>,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baseline="-25000">
                <a:effectLst/>
                <a:ea typeface="Calibri" panose="020F0502020204030204" pitchFamily="34" charset="0"/>
              </a:rPr>
              <a:t>4</a:t>
            </a:r>
            <a:r>
              <a:rPr lang="en-US" sz="2800">
                <a:effectLst/>
                <a:ea typeface="Calibri" panose="020F0502020204030204" pitchFamily="34" charset="0"/>
              </a:rPr>
              <a:t> (prin intrarea inversoare curentul este 0), întră în AO, sursa negativă de alimentare, masa,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800">
                <a:effectLst/>
                <a:ea typeface="Calibri" panose="020F0502020204030204" pitchFamily="34" charset="0"/>
              </a:rPr>
              <a:t>,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800">
                <a:effectLst/>
                <a:ea typeface="Calibri" panose="020F0502020204030204" pitchFamily="34" charset="0"/>
              </a:rPr>
              <a:t> (prin intrarea </a:t>
            </a:r>
            <a:br>
              <a:rPr lang="ro-RO" sz="2800">
                <a:effectLst/>
                <a:ea typeface="Calibri" panose="020F0502020204030204" pitchFamily="34" charset="0"/>
              </a:rPr>
            </a:br>
            <a:r>
              <a:rPr lang="en-US" sz="2800">
                <a:effectLst/>
                <a:ea typeface="Calibri" panose="020F0502020204030204" pitchFamily="34" charset="0"/>
              </a:rPr>
              <a:t>neinversoare curentul este 0) și </a:t>
            </a:r>
            <a:br>
              <a:rPr lang="ro-RO" sz="2800">
                <a:effectLst/>
                <a:ea typeface="Calibri" panose="020F0502020204030204" pitchFamily="34" charset="0"/>
              </a:rPr>
            </a:br>
            <a:r>
              <a:rPr lang="en-US" sz="2800">
                <a:effectLst/>
                <a:ea typeface="Calibri" panose="020F0502020204030204" pitchFamily="34" charset="0"/>
              </a:rPr>
              <a:t>revine la sursa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800">
                <a:effectLst/>
                <a:ea typeface="Calibri" panose="020F0502020204030204" pitchFamily="34" charset="0"/>
              </a:rPr>
              <a:t>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32</a:t>
            </a:fld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C07587-DC19-43E8-B0E8-2A91367123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1202" y="3032125"/>
            <a:ext cx="5991225" cy="33242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336A06B-BDD8-40C2-89B7-D11547F12CFF}"/>
                  </a:ext>
                </a:extLst>
              </p:cNvPr>
              <p:cNvSpPr txBox="1"/>
              <p:nvPr/>
            </p:nvSpPr>
            <p:spPr>
              <a:xfrm>
                <a:off x="838200" y="4146500"/>
                <a:ext cx="178573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336A06B-BDD8-40C2-89B7-D11547F12C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146500"/>
                <a:ext cx="1785730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BD2D067-72FC-497E-A935-976EA1B90C9F}"/>
                  </a:ext>
                </a:extLst>
              </p:cNvPr>
              <p:cNvSpPr txBox="1"/>
              <p:nvPr/>
            </p:nvSpPr>
            <p:spPr>
              <a:xfrm>
                <a:off x="838200" y="4556719"/>
                <a:ext cx="125895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BD2D067-72FC-497E-A935-976EA1B90C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556719"/>
                <a:ext cx="1258957" cy="461665"/>
              </a:xfrm>
              <a:prstGeom prst="rect">
                <a:avLst/>
              </a:prstGeom>
              <a:blipFill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73375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S04. </a:t>
            </a:r>
            <a:r>
              <a:rPr lang="en-US"/>
              <a:t>Alimentarea AO, puterea disipată, saturația</a:t>
            </a:r>
            <a:br>
              <a:rPr lang="ro-RO"/>
            </a:br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/>
              <a:t>Din</a:t>
            </a:r>
          </a:p>
          <a:p>
            <a:endParaRPr lang="ro-RO" sz="2400"/>
          </a:p>
          <a:p>
            <a:endParaRPr lang="ro-RO" sz="2400"/>
          </a:p>
          <a:p>
            <a:r>
              <a:rPr lang="en-US" sz="2400">
                <a:effectLst/>
                <a:ea typeface="Calibri" panose="020F0502020204030204" pitchFamily="34" charset="0"/>
              </a:rPr>
              <a:t>Curentul </a:t>
            </a:r>
            <a:r>
              <a:rPr lang="en-US" sz="2400" i="1">
                <a:effectLst/>
                <a:ea typeface="Calibri" panose="020F0502020204030204" pitchFamily="34" charset="0"/>
              </a:rPr>
              <a:t>i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400">
                <a:effectLst/>
                <a:ea typeface="Calibri" panose="020F0502020204030204" pitchFamily="34" charset="0"/>
              </a:rPr>
              <a:t> se poate determina aplicând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teorema a doua lui Kirchhoff pe ochiul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care conține și scurtcircuitul virtual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dintre intrările AO</a:t>
            </a:r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33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7D0A96-B6E1-46DE-827B-BD4B1FE954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1202" y="3032125"/>
            <a:ext cx="5991225" cy="33242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E118159-E965-41D1-B7EA-CFC24144D35E}"/>
                  </a:ext>
                </a:extLst>
              </p:cNvPr>
              <p:cNvSpPr txBox="1"/>
              <p:nvPr/>
            </p:nvSpPr>
            <p:spPr>
              <a:xfrm>
                <a:off x="1068250" y="2274039"/>
                <a:ext cx="8033302" cy="7859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×5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E118159-E965-41D1-B7EA-CFC24144D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250" y="2274039"/>
                <a:ext cx="8033302" cy="7859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F9B9DC-5E90-4223-8DF8-44CA2C14C97B}"/>
                  </a:ext>
                </a:extLst>
              </p:cNvPr>
              <p:cNvSpPr txBox="1"/>
              <p:nvPr/>
            </p:nvSpPr>
            <p:spPr>
              <a:xfrm>
                <a:off x="1068250" y="4694237"/>
                <a:ext cx="4524375" cy="11571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o-RO" sz="2400" b="0" i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ro-RO" sz="2400" i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=0,2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𝑚𝐴</m:t>
                          </m:r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F9B9DC-5E90-4223-8DF8-44CA2C14C9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250" y="4694237"/>
                <a:ext cx="4524375" cy="11571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7D55187-AF25-4FD6-8522-C7245F3C84E9}"/>
              </a:ext>
            </a:extLst>
          </p:cNvPr>
          <p:cNvCxnSpPr/>
          <p:nvPr/>
        </p:nvCxnSpPr>
        <p:spPr>
          <a:xfrm flipV="1">
            <a:off x="8153400" y="4324350"/>
            <a:ext cx="0" cy="63817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8126FF9-FB84-484B-947D-4EB87FCD9F2D}"/>
              </a:ext>
            </a:extLst>
          </p:cNvPr>
          <p:cNvSpPr txBox="1"/>
          <p:nvPr/>
        </p:nvSpPr>
        <p:spPr>
          <a:xfrm>
            <a:off x="7685227" y="4390285"/>
            <a:ext cx="63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i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o-RO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o-RO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9461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S04. </a:t>
            </a:r>
            <a:r>
              <a:rPr lang="en-US"/>
              <a:t>Alimentarea AO, puterea disipată, saturația</a:t>
            </a:r>
            <a:br>
              <a:rPr lang="ro-RO"/>
            </a:br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Deci</a:t>
            </a:r>
          </a:p>
          <a:p>
            <a:endParaRPr lang="en-US"/>
          </a:p>
          <a:p>
            <a:pPr marL="0" indent="0" algn="just">
              <a:buNone/>
            </a:pPr>
            <a:r>
              <a:rPr lang="en-US" sz="2800">
                <a:effectLst/>
                <a:ea typeface="Calibri" panose="020F0502020204030204" pitchFamily="34" charset="0"/>
              </a:rPr>
              <a:t>(b) dacă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800">
                <a:effectLst/>
                <a:ea typeface="Calibri" panose="020F0502020204030204" pitchFamily="34" charset="0"/>
              </a:rPr>
              <a:t>=5V rezultă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34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5C188C-7542-46B7-9E7C-91F62E1B8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1202" y="3032125"/>
            <a:ext cx="5991225" cy="33242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AC12349-48BC-42CE-B339-473CE62770CE}"/>
                  </a:ext>
                </a:extLst>
              </p:cNvPr>
              <p:cNvSpPr txBox="1"/>
              <p:nvPr/>
            </p:nvSpPr>
            <p:spPr>
              <a:xfrm>
                <a:off x="597310" y="2218778"/>
                <a:ext cx="51054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AC12349-48BC-42CE-B339-473CE62770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10" y="2218778"/>
                <a:ext cx="5105400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450F7A5-C792-421F-904C-1A0BC4F75073}"/>
                  </a:ext>
                </a:extLst>
              </p:cNvPr>
              <p:cNvSpPr txBox="1"/>
              <p:nvPr/>
            </p:nvSpPr>
            <p:spPr>
              <a:xfrm>
                <a:off x="597310" y="3401129"/>
                <a:ext cx="5370871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𝑆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0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,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2</m:t>
                      </m:r>
                      <m:sSub>
                        <m:sSub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𝑆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 =</m:t>
                      </m:r>
                      <m:r>
                        <m:rPr>
                          <m:nor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0</m:t>
                      </m:r>
                      <m:r>
                        <m:rPr>
                          <m:nor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2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5</m:t>
                      </m:r>
                      <m:r>
                        <m:rPr>
                          <m:nor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1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𝑚𝐴</m:t>
                      </m:r>
                    </m:oMath>
                  </m:oMathPara>
                </a14:m>
                <a:endParaRPr lang="ro-RO" sz="24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𝑁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𝑃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𝑆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=−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1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𝑚𝐴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×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1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𝑘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=−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1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𝑉</m:t>
                      </m:r>
                    </m:oMath>
                  </m:oMathPara>
                </a14:m>
                <a:endParaRPr lang="ro-RO" sz="24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𝑂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𝑆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=−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5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𝑉</m:t>
                      </m:r>
                    </m:oMath>
                  </m:oMathPara>
                </a14:m>
                <a:endParaRPr lang="ro-RO" sz="24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450F7A5-C792-421F-904C-1A0BC4F750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10" y="3401129"/>
                <a:ext cx="5370871" cy="1200329"/>
              </a:xfrm>
              <a:prstGeom prst="rect">
                <a:avLst/>
              </a:prstGeom>
              <a:blipFill>
                <a:blip r:embed="rId4"/>
                <a:stretch>
                  <a:fillRect l="-341" b="-508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78266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S04. </a:t>
            </a:r>
            <a:r>
              <a:rPr lang="en-US"/>
              <a:t>Alimentarea AO, puterea disipată, saturația</a:t>
            </a:r>
            <a:br>
              <a:rPr lang="ro-RO"/>
            </a:br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>
                <a:effectLst/>
                <a:ea typeface="Calibri" panose="020F0502020204030204" pitchFamily="34" charset="0"/>
              </a:rPr>
              <a:t>(c) Dacă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400">
                <a:effectLst/>
                <a:ea typeface="Calibri" panose="020F0502020204030204" pitchFamily="34" charset="0"/>
              </a:rPr>
              <a:t>=15V, relația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>
                <a:effectLst/>
                <a:ea typeface="Calibri" panose="020F0502020204030204" pitchFamily="34" charset="0"/>
              </a:rPr>
              <a:t>=-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400">
                <a:effectLst/>
                <a:ea typeface="Calibri" panose="020F0502020204030204" pitchFamily="34" charset="0"/>
              </a:rPr>
              <a:t> nu se mai poate îndeplini deoarece AO se saturează și astfel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>
                <a:effectLst/>
                <a:ea typeface="Calibri" panose="020F0502020204030204" pitchFamily="34" charset="0"/>
              </a:rPr>
              <a:t> devine -10V. Nu se mai poate folosi aproximarea de scurtcircuit virtual între intrările AO, adică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P</a:t>
            </a:r>
            <a:r>
              <a:rPr lang="en-US" sz="2400">
                <a:effectLst/>
                <a:ea typeface="Calibri" panose="020F0502020204030204" pitchFamily="34" charset="0"/>
              </a:rPr>
              <a:t>≠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N</a:t>
            </a:r>
            <a:r>
              <a:rPr lang="en-US" sz="2400">
                <a:effectLst/>
                <a:ea typeface="Calibri" panose="020F0502020204030204" pitchFamily="34" charset="0"/>
              </a:rPr>
              <a:t>. Se recalculează </a:t>
            </a:r>
            <a:r>
              <a:rPr lang="en-US" sz="2400" i="1">
                <a:effectLst/>
                <a:ea typeface="Calibri" panose="020F0502020204030204" pitchFamily="34" charset="0"/>
              </a:rPr>
              <a:t>i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400">
                <a:effectLst/>
                <a:ea typeface="Calibri" panose="020F0502020204030204" pitchFamily="34" charset="0"/>
              </a:rPr>
              <a:t> în funcție de valoarea saturată a lui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>
                <a:effectLst/>
                <a:ea typeface="Calibri" panose="020F0502020204030204" pitchFamily="34" charset="0"/>
              </a:rPr>
              <a:t>=-10V.</a:t>
            </a:r>
          </a:p>
          <a:p>
            <a:pPr marL="0" indent="0">
              <a:buNone/>
            </a:pPr>
            <a:r>
              <a:rPr lang="en-US" sz="2400">
                <a:effectLst/>
                <a:ea typeface="Calibri" panose="020F0502020204030204" pitchFamily="34" charset="0"/>
              </a:rPr>
              <a:t>Se aplică T II K pe ochiul de intrare al AO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>
                <a:effectLst/>
                <a:ea typeface="Calibri" panose="020F0502020204030204" pitchFamily="34" charset="0"/>
              </a:rPr>
              <a:t>T II K aplicat pe ochiul care conține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>
                <a:effectLst/>
                <a:ea typeface="Calibri" panose="020F0502020204030204" pitchFamily="34" charset="0"/>
              </a:rPr>
              <a:t>,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,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P</a:t>
            </a:r>
            <a:r>
              <a:rPr lang="en-US" sz="2400">
                <a:effectLst/>
                <a:ea typeface="Calibri" panose="020F0502020204030204" pitchFamily="34" charset="0"/>
              </a:rPr>
              <a:t>,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N</a:t>
            </a:r>
            <a:r>
              <a:rPr lang="en-US" sz="2400">
                <a:effectLst/>
                <a:ea typeface="Calibri" panose="020F0502020204030204" pitchFamily="34" charset="0"/>
              </a:rPr>
              <a:t> </a:t>
            </a:r>
            <a:r>
              <a:rPr lang="en-US" sz="24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și </a:t>
            </a:r>
            <a:r>
              <a:rPr lang="en-US" sz="2400" i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35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1003117-32AD-4A8F-87D7-44CC154BE8E9}"/>
                  </a:ext>
                </a:extLst>
              </p:cNvPr>
              <p:cNvSpPr txBox="1"/>
              <p:nvPr/>
            </p:nvSpPr>
            <p:spPr>
              <a:xfrm>
                <a:off x="838200" y="3703079"/>
                <a:ext cx="4181504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i="1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1003117-32AD-4A8F-87D7-44CC154BE8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703079"/>
                <a:ext cx="4181504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9F9247-572F-4255-83AA-90E28B06CE1D}"/>
                  </a:ext>
                </a:extLst>
              </p:cNvPr>
              <p:cNvSpPr txBox="1"/>
              <p:nvPr/>
            </p:nvSpPr>
            <p:spPr>
              <a:xfrm>
                <a:off x="838200" y="5107415"/>
                <a:ext cx="4399722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400" i="1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9F9247-572F-4255-83AA-90E28B06C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107415"/>
                <a:ext cx="4399722" cy="830997"/>
              </a:xfrm>
              <a:prstGeom prst="rect">
                <a:avLst/>
              </a:prstGeom>
              <a:blipFill>
                <a:blip r:embed="rId3"/>
                <a:stretch>
                  <a:fillRect l="-416" b="-73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91696D63-C5EF-41DD-85B0-361BCB4E1B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883" y="3429000"/>
            <a:ext cx="4198130" cy="26518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86506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S04. </a:t>
            </a:r>
            <a:r>
              <a:rPr lang="en-US"/>
              <a:t>Alimentarea AO, puterea disipată, saturația</a:t>
            </a:r>
            <a:br>
              <a:rPr lang="ro-RO"/>
            </a:br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Înlocuind (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P</a:t>
            </a:r>
            <a:r>
              <a:rPr lang="en-US" sz="2400">
                <a:effectLst/>
                <a:ea typeface="Calibri" panose="020F0502020204030204" pitchFamily="34" charset="0"/>
              </a:rPr>
              <a:t>-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N</a:t>
            </a:r>
            <a:r>
              <a:rPr lang="en-US" sz="2400">
                <a:effectLst/>
                <a:ea typeface="Calibri" panose="020F0502020204030204" pitchFamily="34" charset="0"/>
              </a:rPr>
              <a:t>) din prima relație în cea de-a doua, </a:t>
            </a:r>
            <a:br>
              <a:rPr lang="en-US" sz="2400">
                <a:effectLst/>
                <a:ea typeface="Calibri" panose="020F0502020204030204" pitchFamily="34" charset="0"/>
              </a:rPr>
            </a:b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400">
                <a:effectLst/>
                <a:ea typeface="Calibri" panose="020F0502020204030204" pitchFamily="34" charset="0"/>
              </a:rPr>
              <a:t>=15V și valoarea corespunzătoare acesteia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>
                <a:effectLst/>
                <a:ea typeface="Calibri" panose="020F0502020204030204" pitchFamily="34" charset="0"/>
              </a:rPr>
              <a:t>=-10V, </a:t>
            </a:r>
            <a:br>
              <a:rPr lang="en-US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rezultă</a:t>
            </a:r>
            <a:br>
              <a:rPr lang="en-US" sz="2400">
                <a:effectLst/>
                <a:ea typeface="Calibri" panose="020F0502020204030204" pitchFamily="34" charset="0"/>
              </a:rPr>
            </a:br>
            <a:br>
              <a:rPr lang="en-US" sz="2400">
                <a:effectLst/>
                <a:ea typeface="Calibri" panose="020F0502020204030204" pitchFamily="34" charset="0"/>
              </a:rPr>
            </a:br>
            <a:br>
              <a:rPr lang="en-US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de unde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36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F234187-6A0F-474D-BCD2-636717E12F95}"/>
                  </a:ext>
                </a:extLst>
              </p:cNvPr>
              <p:cNvSpPr txBox="1"/>
              <p:nvPr/>
            </p:nvSpPr>
            <p:spPr>
              <a:xfrm>
                <a:off x="8975035" y="1276906"/>
                <a:ext cx="290266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ro-RO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F234187-6A0F-474D-BCD2-636717E12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5035" y="1276906"/>
                <a:ext cx="2902669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CEBF3F0-DD1B-4C83-8C56-538189DFE74A}"/>
                  </a:ext>
                </a:extLst>
              </p:cNvPr>
              <p:cNvSpPr txBox="1"/>
              <p:nvPr/>
            </p:nvSpPr>
            <p:spPr>
              <a:xfrm>
                <a:off x="8975035" y="1690688"/>
                <a:ext cx="313082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CEBF3F0-DD1B-4C83-8C56-538189DFE7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5035" y="1690688"/>
                <a:ext cx="313082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0C16BE8A-2B5C-4E57-BF8C-0AB20ED9A5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7731" y="2286484"/>
            <a:ext cx="4198130" cy="2651888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AC40748-6442-49A0-BBB0-17FB80CB5877}"/>
                  </a:ext>
                </a:extLst>
              </p:cNvPr>
              <p:cNvSpPr txBox="1"/>
              <p:nvPr/>
            </p:nvSpPr>
            <p:spPr>
              <a:xfrm>
                <a:off x="1058014" y="2856708"/>
                <a:ext cx="516388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AC40748-6442-49A0-BBB0-17FB80CB58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014" y="2856708"/>
                <a:ext cx="5163882" cy="461665"/>
              </a:xfrm>
              <a:prstGeom prst="rect">
                <a:avLst/>
              </a:prstGeom>
              <a:blipFill>
                <a:blip r:embed="rId5"/>
                <a:stretch>
                  <a:fillRect l="-354" b="-2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85D1769-3190-4CB6-9422-7E97699211C4}"/>
                  </a:ext>
                </a:extLst>
              </p:cNvPr>
              <p:cNvSpPr txBox="1"/>
              <p:nvPr/>
            </p:nvSpPr>
            <p:spPr>
              <a:xfrm>
                <a:off x="1058014" y="3816908"/>
                <a:ext cx="6436090" cy="15727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b="0" i="1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=2,5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85D1769-3190-4CB6-9422-7E9769921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014" y="3816908"/>
                <a:ext cx="6436090" cy="157273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8A009DE-6E94-4485-ADB3-EC3FDD23E743}"/>
                  </a:ext>
                </a:extLst>
              </p:cNvPr>
              <p:cNvSpPr txBox="1"/>
              <p:nvPr/>
            </p:nvSpPr>
            <p:spPr>
              <a:xfrm>
                <a:off x="1058014" y="5547858"/>
                <a:ext cx="2924589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=−2,5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8A009DE-6E94-4485-ADB3-EC3FDD23E7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014" y="5547858"/>
                <a:ext cx="2924589" cy="461665"/>
              </a:xfrm>
              <a:prstGeom prst="rect">
                <a:avLst/>
              </a:prstGeom>
              <a:blipFill>
                <a:blip r:embed="rId7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21944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S04. </a:t>
            </a:r>
            <a:r>
              <a:rPr lang="en-US"/>
              <a:t>Alimentarea AO, puterea disipată, saturația</a:t>
            </a:r>
            <a:br>
              <a:rPr lang="ro-RO"/>
            </a:br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>
                <a:effectLst/>
                <a:ea typeface="Calibri" panose="020F0502020204030204" pitchFamily="34" charset="0"/>
              </a:rPr>
              <a:t>Din oricare din relațiile deduse aplicând T II K se poate obține valoarea lui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N</a:t>
            </a:r>
            <a:r>
              <a:rPr lang="en-US" sz="2400">
                <a:effectLst/>
                <a:ea typeface="Calibri" panose="020F0502020204030204" pitchFamily="34" charset="0"/>
              </a:rPr>
              <a:t>: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endParaRPr lang="en-US" sz="2400" b="1">
              <a:effectLst/>
              <a:ea typeface="Calibri" panose="020F0502020204030204" pitchFamily="34" charset="0"/>
            </a:endParaRPr>
          </a:p>
          <a:p>
            <a:endParaRPr lang="en-US" sz="2400" b="1">
              <a:ea typeface="Calibri" panose="020F0502020204030204" pitchFamily="34" charset="0"/>
            </a:endParaRPr>
          </a:p>
          <a:p>
            <a:r>
              <a:rPr lang="en-US" sz="2400" b="1">
                <a:effectLst/>
                <a:ea typeface="Calibri" panose="020F0502020204030204" pitchFamily="34" charset="0"/>
              </a:rPr>
              <a:t>Concluzie:</a:t>
            </a:r>
            <a:r>
              <a:rPr lang="en-US" sz="2400">
                <a:effectLst/>
                <a:ea typeface="Calibri" panose="020F0502020204030204" pitchFamily="34" charset="0"/>
              </a:rPr>
              <a:t> dacă AO se saturează, nu mai este valabilă relația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N</a:t>
            </a:r>
            <a:r>
              <a:rPr lang="en-US" sz="2400">
                <a:effectLst/>
                <a:ea typeface="Calibri" panose="020F0502020204030204" pitchFamily="34" charset="0"/>
              </a:rPr>
              <a:t>=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P</a:t>
            </a:r>
            <a:r>
              <a:rPr lang="en-US" sz="2400">
                <a:effectLst/>
                <a:ea typeface="Calibri" panose="020F0502020204030204" pitchFamily="34" charset="0"/>
              </a:rPr>
              <a:t>.</a:t>
            </a:r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37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F040880-5000-4B67-882A-2A6F01509050}"/>
                  </a:ext>
                </a:extLst>
              </p:cNvPr>
              <p:cNvSpPr txBox="1"/>
              <p:nvPr/>
            </p:nvSpPr>
            <p:spPr>
              <a:xfrm>
                <a:off x="1021245" y="2423209"/>
                <a:ext cx="866940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=−2,5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−2,5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×5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+15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F040880-5000-4B67-882A-2A6F01509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245" y="2423209"/>
                <a:ext cx="8669407" cy="461665"/>
              </a:xfrm>
              <a:prstGeom prst="rect">
                <a:avLst/>
              </a:prstGeom>
              <a:blipFill>
                <a:blip r:embed="rId2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1424C7C-4190-426C-8453-81F0CBC16C29}"/>
                  </a:ext>
                </a:extLst>
              </p:cNvPr>
              <p:cNvSpPr txBox="1"/>
              <p:nvPr/>
            </p:nvSpPr>
            <p:spPr>
              <a:xfrm>
                <a:off x="8975035" y="1276906"/>
                <a:ext cx="290266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ro-RO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1424C7C-4190-426C-8453-81F0CBC16C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5035" y="1276906"/>
                <a:ext cx="2902669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4317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EC745-4333-42BC-BFFC-FA3A1FF50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S03. Circuite realizate cu AO ideal</a:t>
            </a:r>
            <a:br>
              <a:rPr lang="ro-RO"/>
            </a:br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45248-8A07-47D5-B015-FFB25E82C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Și, cum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N</a:t>
            </a:r>
            <a:r>
              <a:rPr lang="en-US" sz="2400">
                <a:effectLst/>
                <a:ea typeface="Calibri" panose="020F0502020204030204" pitchFamily="34" charset="0"/>
              </a:rPr>
              <a:t> urmărește pe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P</a:t>
            </a:r>
            <a:r>
              <a:rPr lang="en-US" sz="2400">
                <a:effectLst/>
                <a:ea typeface="Calibri" panose="020F0502020204030204" pitchFamily="34" charset="0"/>
              </a:rPr>
              <a:t>, scriem</a:t>
            </a:r>
            <a:endParaRPr lang="ro-RO" sz="2400"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2753-04F0-491B-B92C-2A2056EB2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013B0-646E-4F12-A9CD-0D4D0FB35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592F6-A69C-41CB-93F4-160B2B721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F29C9F-00A7-4F1F-8581-80123389B2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1214283"/>
            <a:ext cx="3943350" cy="35052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E6E2F28-9B8D-4FAB-965D-5E1E26E4A89D}"/>
                  </a:ext>
                </a:extLst>
              </p:cNvPr>
              <p:cNvSpPr txBox="1"/>
              <p:nvPr/>
            </p:nvSpPr>
            <p:spPr>
              <a:xfrm>
                <a:off x="1061884" y="2313782"/>
                <a:ext cx="4739148" cy="7997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+30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×10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E6E2F28-9B8D-4FAB-965D-5E1E26E4A8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884" y="2313782"/>
                <a:ext cx="4739148" cy="7997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1117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10AE-CC17-4717-9C61-F5057C4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S03. Circuite realizate cu AO ideal</a:t>
            </a:r>
            <a:br>
              <a:rPr lang="ro-RO"/>
            </a:br>
            <a:r>
              <a:rPr lang="ro-RO"/>
              <a:t>P2.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668C-3DD9-433A-A2CE-0EACDE51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effectLst/>
                <a:ea typeface="Calibri" panose="020F0502020204030204" pitchFamily="34" charset="0"/>
              </a:rPr>
              <a:t>(a) Determinați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N</a:t>
            </a:r>
            <a:r>
              <a:rPr lang="en-US">
                <a:effectLst/>
                <a:ea typeface="Calibri" panose="020F0502020204030204" pitchFamily="34" charset="0"/>
              </a:rPr>
              <a:t>,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P</a:t>
            </a:r>
            <a:r>
              <a:rPr lang="en-US">
                <a:effectLst/>
                <a:ea typeface="Calibri" panose="020F0502020204030204" pitchFamily="34" charset="0"/>
              </a:rPr>
              <a:t> și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>
                <a:effectLst/>
                <a:ea typeface="Calibri" panose="020F0502020204030204" pitchFamily="34" charset="0"/>
              </a:rPr>
              <a:t> pentru circuitul din fig</a:t>
            </a:r>
            <a:r>
              <a:rPr lang="ro-RO">
                <a:effectLst/>
                <a:ea typeface="Calibri" panose="020F0502020204030204" pitchFamily="34" charset="0"/>
              </a:rPr>
              <a:t>ură</a:t>
            </a:r>
            <a:r>
              <a:rPr lang="en-US">
                <a:effectLst/>
                <a:ea typeface="Calibri" panose="020F0502020204030204" pitchFamily="34" charset="0"/>
              </a:rPr>
              <a:t>.</a:t>
            </a:r>
            <a:endParaRPr lang="ro-RO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>
                <a:effectLst/>
                <a:ea typeface="Calibri" panose="020F0502020204030204" pitchFamily="34" charset="0"/>
              </a:rPr>
              <a:t>(b) Repetați calculele de la (a) dacă între bornele A și B se conectează o rezistență </a:t>
            </a:r>
            <a:r>
              <a:rPr lang="en-US" i="1">
                <a:effectLst/>
                <a:ea typeface="Calibri" panose="020F0502020204030204" pitchFamily="34" charset="0"/>
              </a:rPr>
              <a:t>R</a:t>
            </a:r>
            <a:r>
              <a:rPr lang="en-US" baseline="-25000">
                <a:effectLst/>
                <a:ea typeface="Calibri" panose="020F0502020204030204" pitchFamily="34" charset="0"/>
              </a:rPr>
              <a:t>5</a:t>
            </a:r>
            <a:r>
              <a:rPr lang="en-US">
                <a:effectLst/>
                <a:ea typeface="Calibri" panose="020F0502020204030204" pitchFamily="34" charset="0"/>
              </a:rPr>
              <a:t>=5kΩ.</a:t>
            </a:r>
            <a:endParaRPr lang="ro-RO" sz="40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E640A-8366-4C59-A9F3-6ADA078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290B-64CD-43A8-B403-F4B09E9B6ECE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5F09F-7FFC-4746-BC25-E01CEB6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3DD00-69D8-4AC2-89C0-09941B51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EAB711-0636-43C0-8046-6A9563F9F3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3235878"/>
            <a:ext cx="4648200" cy="275082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4A1F892-4F85-403B-AE10-CACA8AFDA318}"/>
              </a:ext>
            </a:extLst>
          </p:cNvPr>
          <p:cNvSpPr txBox="1"/>
          <p:nvPr/>
        </p:nvSpPr>
        <p:spPr>
          <a:xfrm>
            <a:off x="3163956" y="5817117"/>
            <a:ext cx="834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/>
              <a:t>(a)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963CBA-DF7A-4CBD-BE92-4F40288084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8253" y="3268718"/>
            <a:ext cx="4746796" cy="268514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ABD26F4-027D-45D9-AC6F-CC1000036133}"/>
              </a:ext>
            </a:extLst>
          </p:cNvPr>
          <p:cNvSpPr txBox="1"/>
          <p:nvPr/>
        </p:nvSpPr>
        <p:spPr>
          <a:xfrm>
            <a:off x="8748091" y="5823269"/>
            <a:ext cx="834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/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1742199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EC745-4333-42BC-BFFC-FA3A1FF50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S03. Circuite realizate cu AO ideal</a:t>
            </a:r>
            <a:br>
              <a:rPr lang="ro-RO"/>
            </a:br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45248-8A07-47D5-B015-FFB25E82C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>
                <a:effectLst/>
                <a:ea typeface="Calibri" panose="020F0502020204030204" pitchFamily="34" charset="0"/>
              </a:rPr>
              <a:t>Curentul </a:t>
            </a:r>
            <a:r>
              <a:rPr lang="en-US" sz="2400" i="1">
                <a:effectLst/>
                <a:ea typeface="Calibri" panose="020F0502020204030204" pitchFamily="34" charset="0"/>
              </a:rPr>
              <a:t>i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400">
                <a:effectLst/>
                <a:ea typeface="Calibri" panose="020F0502020204030204" pitchFamily="34" charset="0"/>
              </a:rPr>
              <a:t> trece prin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3</a:t>
            </a:r>
            <a:r>
              <a:rPr lang="en-US" sz="2400">
                <a:effectLst/>
                <a:ea typeface="Calibri" panose="020F0502020204030204" pitchFamily="34" charset="0"/>
              </a:rPr>
              <a:t>, integral prin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4</a:t>
            </a:r>
            <a:r>
              <a:rPr lang="en-US" sz="2400">
                <a:effectLst/>
                <a:ea typeface="Calibri" panose="020F0502020204030204" pitchFamily="34" charset="0"/>
              </a:rPr>
              <a:t> pentru că prin intrarea inversoare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nu circulă curent, intră în AO (curent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absorbit – </a:t>
            </a:r>
            <a:r>
              <a:rPr lang="en-US" sz="2400" i="1">
                <a:effectLst/>
                <a:ea typeface="Calibri" panose="020F0502020204030204" pitchFamily="34" charset="0"/>
              </a:rPr>
              <a:t>sink</a:t>
            </a:r>
            <a:r>
              <a:rPr lang="en-US" sz="2400">
                <a:effectLst/>
                <a:ea typeface="Calibri" panose="020F0502020204030204" pitchFamily="34" charset="0"/>
              </a:rPr>
              <a:t>), sursa negativă de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alimentare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EE</a:t>
            </a:r>
            <a:r>
              <a:rPr lang="en-US" sz="2400">
                <a:effectLst/>
                <a:ea typeface="Calibri" panose="020F0502020204030204" pitchFamily="34" charset="0"/>
              </a:rPr>
              <a:t> (sau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>
                <a:effectLst/>
                <a:ea typeface="Calibri" panose="020F0502020204030204" pitchFamily="34" charset="0"/>
              </a:rPr>
              <a:t>-) și prin traseul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de masă se întoarce prin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 și integral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prin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 pentru că prin intrarea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neinversoare nu circulă curent, la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sursa de curent </a:t>
            </a:r>
            <a:r>
              <a:rPr lang="en-US" sz="2400"/>
              <a:t>care l-a determinat.</a:t>
            </a:r>
            <a:endParaRPr lang="ro-RO" sz="2400"/>
          </a:p>
          <a:p>
            <a:r>
              <a:rPr lang="ro-RO" sz="2400"/>
              <a:t>Rezultă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2753-04F0-491B-B92C-2A2056EB2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013B0-646E-4F12-A9CD-0D4D0FB35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592F6-A69C-41CB-93F4-160B2B721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6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7138F1-5C41-4F19-879C-3470C7FDA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6352" y="1310763"/>
            <a:ext cx="6162675" cy="33909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F362232-D999-4807-B4AE-0F8E3F67F30F}"/>
                  </a:ext>
                </a:extLst>
              </p:cNvPr>
              <p:cNvSpPr txBox="1"/>
              <p:nvPr/>
            </p:nvSpPr>
            <p:spPr>
              <a:xfrm>
                <a:off x="1061884" y="5416468"/>
                <a:ext cx="48768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=−1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×1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𝛺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=−1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F362232-D999-4807-B4AE-0F8E3F67F3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884" y="5416468"/>
                <a:ext cx="4876800" cy="461665"/>
              </a:xfrm>
              <a:prstGeom prst="rect">
                <a:avLst/>
              </a:prstGeom>
              <a:blipFill>
                <a:blip r:embed="rId3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3498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EC745-4333-42BC-BFFC-FA3A1FF50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S03. Circuite realizate cu AO ideal</a:t>
            </a:r>
            <a:br>
              <a:rPr lang="ro-RO"/>
            </a:br>
            <a:r>
              <a:rPr lang="ro-RO"/>
              <a:t>P2. Rezolvare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745248-8A07-47D5-B015-FFB25E82C1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o-RO" sz="2400">
                    <a:effectLst/>
                    <a:ea typeface="Calibri" panose="020F0502020204030204" pitchFamily="34" charset="0"/>
                  </a:rPr>
                  <a:t>Dar pentru AO ideal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ro-RO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n-US" sz="2400">
                    <a:effectLst/>
                    <a:ea typeface="Calibri" panose="020F0502020204030204" pitchFamily="34" charset="0"/>
                  </a:rPr>
                  <a:t>, deci și </a:t>
                </a:r>
                <a:br>
                  <a:rPr lang="ro-RO" sz="2400">
                    <a:effectLst/>
                    <a:ea typeface="Calibri" panose="020F0502020204030204" pitchFamily="34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ro-RO" sz="2400"/>
                  <a:t>-1V</a:t>
                </a:r>
              </a:p>
              <a:p>
                <a:r>
                  <a:rPr lang="ro-RO" sz="2400"/>
                  <a:t>Tensiunea pe R4 se scrie ca diferență</a:t>
                </a:r>
                <a:br>
                  <a:rPr lang="ro-RO" sz="2400"/>
                </a:br>
                <a:r>
                  <a:rPr lang="ro-RO" sz="2400"/>
                  <a:t>de potențiale și se poate determina</a:t>
                </a:r>
                <a:br>
                  <a:rPr lang="ro-RO" sz="2400"/>
                </a:br>
                <a:r>
                  <a:rPr lang="ro-RO" sz="2400"/>
                  <a:t>aplicând legea lui Ohm</a:t>
                </a:r>
                <a:br>
                  <a:rPr lang="ro-RO" sz="2400"/>
                </a:br>
                <a:br>
                  <a:rPr lang="ro-RO" sz="2400"/>
                </a:br>
                <a:br>
                  <a:rPr lang="ro-RO" sz="2400"/>
                </a:br>
                <a:r>
                  <a:rPr lang="ro-RO" sz="2400"/>
                  <a:t>de unde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745248-8A07-47D5-B015-FFB25E82C1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196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2753-04F0-491B-B92C-2A2056EB2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013B0-646E-4F12-A9CD-0D4D0FB35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592F6-A69C-41CB-93F4-160B2B721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1BE419-CCDE-4A73-B8C0-1DE3B6C0D1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6352" y="1310763"/>
            <a:ext cx="6162675" cy="33909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3A3F8BC-CE16-4725-99AF-185EACDA80C6}"/>
                  </a:ext>
                </a:extLst>
              </p:cNvPr>
              <p:cNvSpPr txBox="1"/>
              <p:nvPr/>
            </p:nvSpPr>
            <p:spPr>
              <a:xfrm>
                <a:off x="677734" y="3686662"/>
                <a:ext cx="532908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×4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3A3F8BC-CE16-4725-99AF-185EACDA80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734" y="3686662"/>
                <a:ext cx="5329084" cy="461665"/>
              </a:xfrm>
              <a:prstGeom prst="rect">
                <a:avLst/>
              </a:prstGeom>
              <a:blipFill>
                <a:blip r:embed="rId4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8A316F4-A5C6-41B4-8EF7-8AA6BBBCDA61}"/>
                  </a:ext>
                </a:extLst>
              </p:cNvPr>
              <p:cNvSpPr txBox="1"/>
              <p:nvPr/>
            </p:nvSpPr>
            <p:spPr>
              <a:xfrm>
                <a:off x="677734" y="4817575"/>
                <a:ext cx="516861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=−1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=−5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8A316F4-A5C6-41B4-8EF7-8AA6BBBCDA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734" y="4817575"/>
                <a:ext cx="5168618" cy="461665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9795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EC745-4333-42BC-BFFC-FA3A1FF50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S03. Circuite realizate cu AO ideal</a:t>
            </a:r>
            <a:br>
              <a:rPr lang="ro-RO"/>
            </a:br>
            <a:r>
              <a:rPr lang="ro-RO"/>
              <a:t>P2. Rezolvare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745248-8A07-47D5-B015-FFB25E82C1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o-RO" sz="2400">
                    <a:effectLst/>
                    <a:ea typeface="Calibri" panose="020F0502020204030204" pitchFamily="34" charset="0"/>
                  </a:rPr>
                  <a:t>Prin conectarea lui </a:t>
                </a:r>
                <a:r>
                  <a:rPr lang="ro-RO" sz="2400" i="1">
                    <a:effectLst/>
                    <a:ea typeface="Calibri" panose="020F0502020204030204" pitchFamily="34" charset="0"/>
                  </a:rPr>
                  <a:t>R</a:t>
                </a:r>
                <a:r>
                  <a:rPr lang="ro-RO" sz="2400" baseline="-25000">
                    <a:effectLst/>
                    <a:ea typeface="Calibri" panose="020F0502020204030204" pitchFamily="34" charset="0"/>
                  </a:rPr>
                  <a:t>5</a:t>
                </a:r>
                <a:r>
                  <a:rPr lang="ro-RO" sz="2400">
                    <a:effectLst/>
                    <a:ea typeface="Calibri" panose="020F0502020204030204" pitchFamily="34" charset="0"/>
                  </a:rPr>
                  <a:t> între bornele A și B </a:t>
                </a:r>
                <a:br>
                  <a:rPr lang="ro-RO" sz="2400">
                    <a:effectLst/>
                    <a:ea typeface="Calibri" panose="020F0502020204030204" pitchFamily="34" charset="0"/>
                  </a:rPr>
                </a:br>
                <a:r>
                  <a:rPr lang="ro-RO" sz="2400">
                    <a:effectLst/>
                    <a:ea typeface="Calibri" panose="020F0502020204030204" pitchFamily="34" charset="0"/>
                  </a:rPr>
                  <a:t>rezultă circuitul din figură</a:t>
                </a:r>
              </a:p>
              <a:p>
                <a:r>
                  <a:rPr lang="ro-RO" sz="2400">
                    <a:effectLst/>
                    <a:ea typeface="Calibri" panose="020F0502020204030204" pitchFamily="34" charset="0"/>
                  </a:rPr>
                  <a:t>Curentul </a:t>
                </a:r>
                <a:r>
                  <a:rPr lang="ro-RO" sz="2400" i="1">
                    <a:effectLst/>
                    <a:ea typeface="Calibri" panose="020F0502020204030204" pitchFamily="34" charset="0"/>
                  </a:rPr>
                  <a:t>i</a:t>
                </a:r>
                <a:r>
                  <a:rPr lang="ro-RO" sz="2400" i="1" baseline="-25000">
                    <a:effectLst/>
                    <a:ea typeface="Calibri" panose="020F0502020204030204" pitchFamily="34" charset="0"/>
                  </a:rPr>
                  <a:t>S</a:t>
                </a:r>
                <a:r>
                  <a:rPr lang="ro-RO" sz="2400">
                    <a:effectLst/>
                    <a:ea typeface="Calibri" panose="020F0502020204030204" pitchFamily="34" charset="0"/>
                  </a:rPr>
                  <a:t> se împarte în două, </a:t>
                </a:r>
                <a:r>
                  <a:rPr lang="ro-RO" sz="2400" i="1">
                    <a:effectLst/>
                    <a:ea typeface="Calibri" panose="020F0502020204030204" pitchFamily="34" charset="0"/>
                  </a:rPr>
                  <a:t>i</a:t>
                </a:r>
                <a:r>
                  <a:rPr lang="ro-RO" sz="2400" i="1" baseline="-25000">
                    <a:effectLst/>
                    <a:ea typeface="Calibri" panose="020F0502020204030204" pitchFamily="34" charset="0"/>
                  </a:rPr>
                  <a:t>R</a:t>
                </a:r>
                <a:r>
                  <a:rPr lang="ro-RO" sz="2400" baseline="-25000">
                    <a:effectLst/>
                    <a:ea typeface="Calibri" panose="020F0502020204030204" pitchFamily="34" charset="0"/>
                  </a:rPr>
                  <a:t>5</a:t>
                </a:r>
                <a:r>
                  <a:rPr lang="ro-RO" sz="2400">
                    <a:effectLst/>
                    <a:ea typeface="Calibri" panose="020F0502020204030204" pitchFamily="34" charset="0"/>
                  </a:rPr>
                  <a:t>, trece pin </a:t>
                </a:r>
                <a:r>
                  <a:rPr lang="ro-RO" sz="2400" i="1">
                    <a:effectLst/>
                    <a:ea typeface="Calibri" panose="020F0502020204030204" pitchFamily="34" charset="0"/>
                  </a:rPr>
                  <a:t>R</a:t>
                </a:r>
                <a:r>
                  <a:rPr lang="ro-RO" sz="2400" baseline="-25000">
                    <a:effectLst/>
                    <a:ea typeface="Calibri" panose="020F0502020204030204" pitchFamily="34" charset="0"/>
                  </a:rPr>
                  <a:t>5</a:t>
                </a:r>
                <a:r>
                  <a:rPr lang="ro-RO" sz="2400">
                    <a:effectLst/>
                    <a:ea typeface="Calibri" panose="020F0502020204030204" pitchFamily="34" charset="0"/>
                  </a:rPr>
                  <a:t> </a:t>
                </a:r>
                <a:br>
                  <a:rPr lang="ro-RO" sz="2400">
                    <a:effectLst/>
                    <a:ea typeface="Calibri" panose="020F0502020204030204" pitchFamily="34" charset="0"/>
                  </a:rPr>
                </a:br>
                <a:r>
                  <a:rPr lang="ro-RO" sz="2400">
                    <a:effectLst/>
                    <a:ea typeface="Calibri" panose="020F0502020204030204" pitchFamily="34" charset="0"/>
                  </a:rPr>
                  <a:t>iar </a:t>
                </a:r>
                <a:r>
                  <a:rPr lang="ro-RO" sz="2400" i="1">
                    <a:effectLst/>
                    <a:ea typeface="Calibri" panose="020F0502020204030204" pitchFamily="34" charset="0"/>
                  </a:rPr>
                  <a:t>i</a:t>
                </a:r>
                <a:r>
                  <a:rPr lang="ro-RO" sz="2400" i="1" baseline="-25000">
                    <a:effectLst/>
                    <a:ea typeface="Calibri" panose="020F0502020204030204" pitchFamily="34" charset="0"/>
                  </a:rPr>
                  <a:t>R</a:t>
                </a:r>
                <a:r>
                  <a:rPr lang="ro-RO" sz="2400" baseline="-25000">
                    <a:effectLst/>
                    <a:ea typeface="Calibri" panose="020F0502020204030204" pitchFamily="34" charset="0"/>
                  </a:rPr>
                  <a:t>3</a:t>
                </a:r>
                <a:r>
                  <a:rPr lang="ro-RO" sz="2400">
                    <a:effectLst/>
                    <a:ea typeface="Calibri" panose="020F0502020204030204" pitchFamily="34" charset="0"/>
                  </a:rPr>
                  <a:t>, prin </a:t>
                </a:r>
                <a:r>
                  <a:rPr lang="ro-RO" sz="2400" i="1">
                    <a:effectLst/>
                    <a:ea typeface="Calibri" panose="020F0502020204030204" pitchFamily="34" charset="0"/>
                  </a:rPr>
                  <a:t>R</a:t>
                </a:r>
                <a:r>
                  <a:rPr lang="ro-RO" sz="2400" baseline="-25000">
                    <a:effectLst/>
                    <a:ea typeface="Calibri" panose="020F0502020204030204" pitchFamily="34" charset="0"/>
                  </a:rPr>
                  <a:t>3</a:t>
                </a:r>
                <a:r>
                  <a:rPr lang="ro-RO" sz="2400">
                    <a:effectLst/>
                    <a:ea typeface="Calibri" panose="020F0502020204030204" pitchFamily="34" charset="0"/>
                  </a:rPr>
                  <a:t>, </a:t>
                </a:r>
                <a:r>
                  <a:rPr lang="ro-RO" sz="2400" i="1">
                    <a:effectLst/>
                    <a:ea typeface="Calibri" panose="020F0502020204030204" pitchFamily="34" charset="0"/>
                  </a:rPr>
                  <a:t>R</a:t>
                </a:r>
                <a:r>
                  <a:rPr lang="ro-RO" sz="2400" baseline="-25000">
                    <a:effectLst/>
                    <a:ea typeface="Calibri" panose="020F0502020204030204" pitchFamily="34" charset="0"/>
                  </a:rPr>
                  <a:t>4</a:t>
                </a:r>
                <a:r>
                  <a:rPr lang="ro-RO" sz="2400">
                    <a:effectLst/>
                    <a:ea typeface="Calibri" panose="020F0502020204030204" pitchFamily="34" charset="0"/>
                  </a:rPr>
                  <a:t>, AO, </a:t>
                </a:r>
                <a:r>
                  <a:rPr lang="ro-RO" sz="2400" i="1">
                    <a:effectLst/>
                    <a:ea typeface="Calibri" panose="020F0502020204030204" pitchFamily="34" charset="0"/>
                  </a:rPr>
                  <a:t>V</a:t>
                </a:r>
                <a:r>
                  <a:rPr lang="ro-RO" sz="2400" i="1" baseline="-25000">
                    <a:effectLst/>
                    <a:ea typeface="Calibri" panose="020F0502020204030204" pitchFamily="34" charset="0"/>
                  </a:rPr>
                  <a:t>EE</a:t>
                </a:r>
                <a:r>
                  <a:rPr lang="ro-RO" sz="2400">
                    <a:effectLst/>
                    <a:ea typeface="Calibri" panose="020F0502020204030204" pitchFamily="34" charset="0"/>
                  </a:rPr>
                  <a:t>, </a:t>
                </a:r>
                <a:r>
                  <a:rPr lang="ro-RO" sz="2400" i="1">
                    <a:effectLst/>
                    <a:ea typeface="Calibri" panose="020F0502020204030204" pitchFamily="34" charset="0"/>
                  </a:rPr>
                  <a:t>R</a:t>
                </a:r>
                <a:r>
                  <a:rPr lang="ro-RO" sz="2400" baseline="-25000">
                    <a:effectLst/>
                    <a:ea typeface="Calibri" panose="020F0502020204030204" pitchFamily="34" charset="0"/>
                  </a:rPr>
                  <a:t>1</a:t>
                </a:r>
                <a:r>
                  <a:rPr lang="ro-RO" sz="2400">
                    <a:effectLst/>
                    <a:ea typeface="Calibri" panose="020F0502020204030204" pitchFamily="34" charset="0"/>
                  </a:rPr>
                  <a:t> și </a:t>
                </a:r>
                <a:r>
                  <a:rPr lang="ro-RO" sz="2400" i="1">
                    <a:effectLst/>
                    <a:ea typeface="Calibri" panose="020F0502020204030204" pitchFamily="34" charset="0"/>
                  </a:rPr>
                  <a:t>R</a:t>
                </a:r>
                <a:r>
                  <a:rPr lang="ro-RO" sz="2400" baseline="-25000">
                    <a:effectLst/>
                    <a:ea typeface="Calibri" panose="020F0502020204030204" pitchFamily="34" charset="0"/>
                  </a:rPr>
                  <a:t>2</a:t>
                </a:r>
                <a:r>
                  <a:rPr lang="ro-RO" sz="2400">
                    <a:effectLst/>
                    <a:ea typeface="Calibri" panose="020F0502020204030204" pitchFamily="34" charset="0"/>
                  </a:rPr>
                  <a:t>.</a:t>
                </a:r>
              </a:p>
              <a:p>
                <a:endParaRPr lang="ro-RO" sz="2400"/>
              </a:p>
              <a:p>
                <a:endParaRPr lang="ro-RO" sz="2400"/>
              </a:p>
              <a:p>
                <a:endParaRPr lang="ro-RO" sz="2400"/>
              </a:p>
              <a:p>
                <a:r>
                  <a:rPr lang="ro-RO" sz="2400">
                    <a:effectLst/>
                    <a:ea typeface="Calibri" panose="020F0502020204030204" pitchFamily="34" charset="0"/>
                  </a:rPr>
                  <a:t>Dar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𝑅</m:t>
                        </m:r>
                      </m:e>
                      <m:sub>
                        <m: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sub>
                    </m:sSub>
                    <m:r>
                      <a:rPr lang="ro-RO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sSub>
                      <m:sSubPr>
                        <m:ctrlP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𝑅</m:t>
                        </m:r>
                      </m:e>
                      <m:sub>
                        <m: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sub>
                    </m:sSub>
                    <m:r>
                      <a:rPr lang="ro-RO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</m:t>
                    </m:r>
                    <m:sSub>
                      <m:sSubPr>
                        <m:ctrlP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𝑅</m:t>
                        </m:r>
                      </m:e>
                      <m:sub>
                        <m: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o-RO" sz="2400">
                    <a:effectLst/>
                    <a:ea typeface="Calibri" panose="020F0502020204030204" pitchFamily="34" charset="0"/>
                  </a:rPr>
                  <a:t> și rezultă că </a:t>
                </a:r>
                <a:r>
                  <a:rPr lang="ro-RO" sz="2400" i="1">
                    <a:effectLst/>
                    <a:ea typeface="Calibri" panose="020F0502020204030204" pitchFamily="34" charset="0"/>
                  </a:rPr>
                  <a:t>i</a:t>
                </a:r>
                <a:r>
                  <a:rPr lang="ro-RO" sz="2400" i="1" baseline="-25000">
                    <a:effectLst/>
                    <a:ea typeface="Calibri" panose="020F0502020204030204" pitchFamily="34" charset="0"/>
                  </a:rPr>
                  <a:t>S</a:t>
                </a:r>
                <a:r>
                  <a:rPr lang="ro-RO" sz="2400">
                    <a:effectLst/>
                    <a:ea typeface="Calibri" panose="020F0502020204030204" pitchFamily="34" charset="0"/>
                  </a:rPr>
                  <a:t> se împarte în mod egal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𝑖</m:t>
                        </m:r>
                      </m:e>
                      <m:sub>
                        <m: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𝑅</m:t>
                        </m:r>
                        <m: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sub>
                    </m:sSub>
                    <m:r>
                      <a:rPr lang="ro-RO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sSub>
                      <m:sSubPr>
                        <m:ctrlP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𝑖</m:t>
                        </m:r>
                      </m:e>
                      <m:sub>
                        <m: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𝑅</m:t>
                        </m:r>
                        <m: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sub>
                    </m:sSub>
                    <m:r>
                      <a:rPr lang="ro-RO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o-RO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ro-RO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ro-RO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𝑆</m:t>
                            </m:r>
                          </m:sub>
                        </m:sSub>
                      </m:num>
                      <m:den>
                        <m:r>
                          <a:rPr lang="ro-RO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den>
                    </m:f>
                    <m:r>
                      <a:rPr lang="ro-RO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ro-RO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0</m:t>
                    </m:r>
                    <m:r>
                      <a:rPr lang="ro-RO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,</m:t>
                    </m:r>
                    <m:r>
                      <a:rPr lang="ro-RO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5</m:t>
                    </m:r>
                    <m:r>
                      <a:rPr lang="ro-RO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𝑚𝐴</m:t>
                    </m:r>
                  </m:oMath>
                </a14:m>
                <a:endParaRPr lang="ro-RO" sz="2400">
                  <a:effectLst/>
                  <a:ea typeface="Calibri" panose="020F0502020204030204" pitchFamily="34" charset="0"/>
                </a:endParaRPr>
              </a:p>
              <a:p>
                <a:endParaRPr lang="ro-RO" sz="240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745248-8A07-47D5-B015-FFB25E82C1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196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2753-04F0-491B-B92C-2A2056EB2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013B0-646E-4F12-A9CD-0D4D0FB35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592F6-A69C-41CB-93F4-160B2B721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8</a:t>
            </a:fld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B00FA61-5EF4-4705-8D4C-0FC85CCD3F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7271" y="1113656"/>
            <a:ext cx="4724400" cy="30575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B0B30EA-6A7E-4F35-8730-60F647A4DC3B}"/>
                  </a:ext>
                </a:extLst>
              </p:cNvPr>
              <p:cNvSpPr txBox="1"/>
              <p:nvPr/>
            </p:nvSpPr>
            <p:spPr>
              <a:xfrm>
                <a:off x="1042219" y="3429000"/>
                <a:ext cx="2015613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B0B30EA-6A7E-4F35-8730-60F647A4DC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219" y="3429000"/>
                <a:ext cx="2015613" cy="461665"/>
              </a:xfrm>
              <a:prstGeom prst="rect">
                <a:avLst/>
              </a:prstGeom>
              <a:blipFill>
                <a:blip r:embed="rId4"/>
                <a:stretch>
                  <a:fillRect l="-906" b="-133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9CB6CBD-5F98-437A-9B5F-A353B69A7FCD}"/>
                  </a:ext>
                </a:extLst>
              </p:cNvPr>
              <p:cNvSpPr txBox="1"/>
              <p:nvPr/>
            </p:nvSpPr>
            <p:spPr>
              <a:xfrm>
                <a:off x="1042219" y="4035759"/>
                <a:ext cx="386407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9CB6CBD-5F98-437A-9B5F-A353B69A7F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219" y="4035759"/>
                <a:ext cx="3864078" cy="461665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3775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EC745-4333-42BC-BFFC-FA3A1FF50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S03. Circuite realizate cu AO ideal</a:t>
            </a:r>
            <a:br>
              <a:rPr lang="ro-RO"/>
            </a:br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45248-8A07-47D5-B015-FFB25E82C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v</a:t>
            </a:r>
            <a:r>
              <a:rPr lang="ro-RO" baseline="-25000"/>
              <a:t>P</a:t>
            </a:r>
            <a:r>
              <a:rPr lang="ro-RO"/>
              <a:t> se determină ca la (a)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2753-04F0-491B-B92C-2A2056EB2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0390-214D-4885-BB8D-4DB0D52DB988}" type="datetime1">
              <a:rPr lang="ro-RO" smtClean="0"/>
              <a:t>19.03.2021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013B0-646E-4F12-A9CD-0D4D0FB35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S03-S04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592F6-A69C-41CB-93F4-160B2B721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4B3623-F8D7-4AC2-881E-F4CF86428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7271" y="1113656"/>
            <a:ext cx="4724400" cy="30575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E63CBB6-22BE-4A29-A878-6D892E9EBDF3}"/>
                  </a:ext>
                </a:extLst>
              </p:cNvPr>
              <p:cNvSpPr txBox="1"/>
              <p:nvPr/>
            </p:nvSpPr>
            <p:spPr>
              <a:xfrm>
                <a:off x="894736" y="2509372"/>
                <a:ext cx="551589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=−0,5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×1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𝛺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=−0,5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E63CBB6-22BE-4A29-A878-6D892E9EBD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736" y="2509372"/>
                <a:ext cx="5515896" cy="461665"/>
              </a:xfrm>
              <a:prstGeom prst="rect">
                <a:avLst/>
              </a:prstGeom>
              <a:blipFill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E34FF2F-B2DF-41E4-8508-BBAE37E55EBB}"/>
                  </a:ext>
                </a:extLst>
              </p:cNvPr>
              <p:cNvSpPr txBox="1"/>
              <p:nvPr/>
            </p:nvSpPr>
            <p:spPr>
              <a:xfrm>
                <a:off x="894736" y="3137618"/>
                <a:ext cx="2566219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=−0,5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E34FF2F-B2DF-41E4-8508-BBAE37E55E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736" y="3137618"/>
                <a:ext cx="2566219" cy="461665"/>
              </a:xfrm>
              <a:prstGeom prst="rect">
                <a:avLst/>
              </a:prstGeom>
              <a:blipFill>
                <a:blip r:embed="rId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558C7F1-B9BC-43C0-B276-5C9F915E8AAD}"/>
                  </a:ext>
                </a:extLst>
              </p:cNvPr>
              <p:cNvSpPr txBox="1"/>
              <p:nvPr/>
            </p:nvSpPr>
            <p:spPr>
              <a:xfrm>
                <a:off x="882445" y="3734220"/>
                <a:ext cx="631231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=−0,5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−0,5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×4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=−2,5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558C7F1-B9BC-43C0-B276-5C9F915E8A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445" y="3734220"/>
                <a:ext cx="6312310" cy="461665"/>
              </a:xfrm>
              <a:prstGeom prst="rect">
                <a:avLst/>
              </a:prstGeom>
              <a:blipFill>
                <a:blip r:embed="rId5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0287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2818</Words>
  <Application>Microsoft Office PowerPoint</Application>
  <PresentationFormat>Widescreen</PresentationFormat>
  <Paragraphs>350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Calibri</vt:lpstr>
      <vt:lpstr>Calibri Light</vt:lpstr>
      <vt:lpstr>Cambria Math</vt:lpstr>
      <vt:lpstr>Times New Roman</vt:lpstr>
      <vt:lpstr>UT Sans</vt:lpstr>
      <vt:lpstr>Office Theme</vt:lpstr>
      <vt:lpstr>CIRCUITE INTEGRATE ANALOGICE</vt:lpstr>
      <vt:lpstr>S03. Circuite realizate cu AO ideal P1.</vt:lpstr>
      <vt:lpstr>S03. Circuite realizate cu AO ideal P1. Rezolvare</vt:lpstr>
      <vt:lpstr>S03. Circuite realizate cu AO ideal P1. Rezolvare</vt:lpstr>
      <vt:lpstr>S03. Circuite realizate cu AO ideal P2.</vt:lpstr>
      <vt:lpstr>S03. Circuite realizate cu AO ideal P2. Rezolvare</vt:lpstr>
      <vt:lpstr>S03. Circuite realizate cu AO ideal P2. Rezolvare</vt:lpstr>
      <vt:lpstr>S03. Circuite realizate cu AO ideal P2. Rezolvare</vt:lpstr>
      <vt:lpstr>S03. Circuite realizate cu AO ideal P2. Rezolvare</vt:lpstr>
      <vt:lpstr>S03. Circuite realizate cu AO ideal P3.</vt:lpstr>
      <vt:lpstr>S03. Circuite realizate cu AO ideal P3.</vt:lpstr>
      <vt:lpstr>S03. Circuite realizate cu AO ideal P3. Rezolvare</vt:lpstr>
      <vt:lpstr>S03. Circuite realizate cu AO ideal P3. Rezolvare</vt:lpstr>
      <vt:lpstr>S03. Circuite realizate cu AO ideal P3. Rezolvare</vt:lpstr>
      <vt:lpstr>S03. Circuite realizate cu AO ideal P3. Rezolvare</vt:lpstr>
      <vt:lpstr>S03. Circuite realizate cu AO ideal P3. Rezolvare</vt:lpstr>
      <vt:lpstr>Circuite realizate cu AO ideal P4. Circuit de combinații liniare</vt:lpstr>
      <vt:lpstr>Circuite realizate cu AO ideal P4. Rezolvare</vt:lpstr>
      <vt:lpstr>Circuite realizate cu AO ideal P4. Rezolvare</vt:lpstr>
      <vt:lpstr>Circuite realizate cu AO ideal P4. Rezolvare</vt:lpstr>
      <vt:lpstr>Circuite realizate cu AO ideal P5.</vt:lpstr>
      <vt:lpstr>Circuite realizate cu AO ideal P5. Rezolvare</vt:lpstr>
      <vt:lpstr>Circuite realizate cu AO ideal P5. Rezolvare</vt:lpstr>
      <vt:lpstr>Circuite realizate cu AO ideal P5. Rezolvare</vt:lpstr>
      <vt:lpstr>S04. Alimentarea AO, puterea disipată, saturația P1.</vt:lpstr>
      <vt:lpstr>S04. Alimentarea AO, puterea disipată, saturația P1. Rezolvare</vt:lpstr>
      <vt:lpstr>S04. Alimentarea AO, puterea disipată, saturația P1. Rezolvare</vt:lpstr>
      <vt:lpstr>S04. Alimentarea AO, puterea disipată, saturația P1. Rezolvare</vt:lpstr>
      <vt:lpstr>S04. Alimentarea AO, puterea disipată, saturația P1. Rezolvare</vt:lpstr>
      <vt:lpstr>S04. Alimentarea AO, puterea disipată, saturația P1. Rezolvare</vt:lpstr>
      <vt:lpstr>S04. Alimentarea AO, puterea disipată, saturația P2.</vt:lpstr>
      <vt:lpstr>S04. Alimentarea AO, puterea disipată, saturația P2. Rezolvare</vt:lpstr>
      <vt:lpstr>S04. Alimentarea AO, puterea disipată, saturația P2. Rezolvare</vt:lpstr>
      <vt:lpstr>S04. Alimentarea AO, puterea disipată, saturația P2. Rezolvare</vt:lpstr>
      <vt:lpstr>S04. Alimentarea AO, puterea disipată, saturația P2. Rezolvare</vt:lpstr>
      <vt:lpstr>S04. Alimentarea AO, puterea disipată, saturația P2. Rezolvare</vt:lpstr>
      <vt:lpstr>S04. Alimentarea AO, puterea disipată, saturația P2. Rezolvare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CIRCUITE INTEGRATE ANALOGICE</dc:title>
  <dc:creator>geoic@yahoo.com</dc:creator>
  <cp:lastModifiedBy>geoic@yahoo.com</cp:lastModifiedBy>
  <cp:revision>76</cp:revision>
  <dcterms:created xsi:type="dcterms:W3CDTF">2021-02-25T17:58:18Z</dcterms:created>
  <dcterms:modified xsi:type="dcterms:W3CDTF">2021-03-19T08:32:18Z</dcterms:modified>
</cp:coreProperties>
</file>