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sldIdLst>
    <p:sldId id="258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86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47F64C-9284-431D-A6AD-E3FF83D44F28}" type="datetimeFigureOut">
              <a:rPr lang="ro-RO" smtClean="0"/>
              <a:t>25.02.2021</a:t>
            </a:fld>
            <a:endParaRPr lang="ro-R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o-R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5E44D2-CCC0-482F-8331-63E2F0E2520A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7138532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376AE4-E391-493D-9581-C6D1CD8DA5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A74D2C-868C-4041-B96E-11C011C57F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3CF561-F224-46A4-B2D8-76C7B1CD3D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44BA3-2714-4153-A69A-3FA5D76468BC}" type="datetime1">
              <a:rPr lang="ro-RO" smtClean="0"/>
              <a:t>25.02.2021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228F8-102F-40E5-BB6E-A247CE6F2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S01-S02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D195AB-9E6F-4F3E-B68E-7F1BC2F6AF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5DF52-9C30-4CC4-874D-A84D46ECBAD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141757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9C09A4-A34C-4E42-8FDF-31E805520F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0BFB62-F2E4-44C3-809F-D9F8838524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0CF3A1-E3F1-4B88-8C21-E0DC785921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AB7D0-3D1B-4405-AD8F-9982FED3335A}" type="datetime1">
              <a:rPr lang="ro-RO" smtClean="0"/>
              <a:t>25.02.2021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333E87-D087-4564-AD6C-A6154D2866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S01-S02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EC8030-8012-4EC9-A029-469DD81F3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5DF52-9C30-4CC4-874D-A84D46ECBAD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302857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814FE59-D9EF-4BAD-B510-4D38FBD212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782DF2-9725-48E7-B492-FEBBDECEC5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BE902A-9A1C-40DB-AF22-EB0EDD408F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0BE2E-C12B-42EE-AD87-CFB3F05A7E12}" type="datetime1">
              <a:rPr lang="ro-RO" smtClean="0"/>
              <a:t>25.02.2021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574AC7-7834-4FFB-B35D-D1305DAB21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S01-S02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737FB1-981B-449F-B130-840F1F5A9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5DF52-9C30-4CC4-874D-A84D46ECBAD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324595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A51A9A-49E8-45E6-BCC2-3D60107AB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25B0C7-B71E-4282-9304-BBD437D4FA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DEB0F3-9318-4F66-B35A-914D90A830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58B6A-09A8-4B83-BAE1-8B0F342F1241}" type="datetime1">
              <a:rPr lang="ro-RO" smtClean="0"/>
              <a:t>25.02.2021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D6CAEA-6F76-4768-8ABD-B9D7564C8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S01-S02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832C57-39D3-4592-B0E0-FF3C80D33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5DF52-9C30-4CC4-874D-A84D46ECBAD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677079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868AC0-E627-4178-851B-833F30083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E55AA9-6225-4733-8703-EC17BF6ABE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500117-82D9-4154-BE04-258FAF902B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75174-F04A-4751-A449-953F6BF27E55}" type="datetime1">
              <a:rPr lang="ro-RO" smtClean="0"/>
              <a:t>25.02.2021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55C81F-8E73-48D2-8A79-11E1BA171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S01-S02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E5CEE1-BB6F-402C-BEB8-7A53D248D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5DF52-9C30-4CC4-874D-A84D46ECBAD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90689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95CBB5-8B6F-4C70-96B4-949F28228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8DE668-8EEC-4BE0-8CD7-D8677AA102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70A6D9-B5DA-469A-A13F-709517E310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A49A94-5477-4518-84F5-41C652EFB6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BA521-7996-4400-8663-57C96F05A9DF}" type="datetime1">
              <a:rPr lang="ro-RO" smtClean="0"/>
              <a:t>25.02.2021</a:t>
            </a:fld>
            <a:endParaRPr lang="ro-R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8AD56B-930D-4CD8-A059-386BFF79DF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S01-S02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659FA0-BA15-4997-898E-C988DCB10D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5DF52-9C30-4CC4-874D-A84D46ECBAD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70683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30A1EF-8897-42A7-BB3F-1F99D40C89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E2B417-8FC5-4F89-9FF0-C770306F02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0BC34F-9180-44CE-ADF9-54A5B52766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F59B10-2C11-4326-B85A-F5355D9653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A9BE5FD-0AA7-4EED-97DA-08094E3EC6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25B63BF-D11B-4B2E-99D2-B873A6B03A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F1637-176D-4E17-AE48-086DCCF0FC9A}" type="datetime1">
              <a:rPr lang="ro-RO" smtClean="0"/>
              <a:t>25.02.2021</a:t>
            </a:fld>
            <a:endParaRPr lang="ro-RO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4067838-BD5C-47C0-A2ED-F09C98426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S01-S02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1056D50-7D55-4400-B7A5-83776F457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5DF52-9C30-4CC4-874D-A84D46ECBAD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010224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B9DA8C-03FB-4D0F-B7AA-F32C6259D2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2B4C94A-93F6-4D28-8139-AF5043348F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84A1F-D8F4-403F-B499-83736345F16D}" type="datetime1">
              <a:rPr lang="ro-RO" smtClean="0"/>
              <a:t>25.02.2021</a:t>
            </a:fld>
            <a:endParaRPr lang="ro-R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923281-A98F-462E-B209-E9DCFCF48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S01-S02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576118-91A9-4CA9-AE51-2874CF359E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5DF52-9C30-4CC4-874D-A84D46ECBAD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871901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07A7FEE-65FF-4930-B732-09CD39AF3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32A94-24B9-4562-A872-23BC5641C48A}" type="datetime1">
              <a:rPr lang="ro-RO" smtClean="0"/>
              <a:t>25.02.2021</a:t>
            </a:fld>
            <a:endParaRPr lang="ro-R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92D7CDB-719A-4159-8F8B-E65F2A1A5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S01-S02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E2A434-657E-4FC0-AF23-83F8D08B7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5DF52-9C30-4CC4-874D-A84D46ECBAD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583167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CBC574-6D44-4BC3-A060-5A28811E84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99EE74-9795-4547-8084-2ECA95A649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C90A2B-0BD2-4D05-BBF6-5D071F8BDE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688204-1733-4675-9578-0D48C5A797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DD022-E76E-4469-8DE2-0D0F049C1790}" type="datetime1">
              <a:rPr lang="ro-RO" smtClean="0"/>
              <a:t>25.02.2021</a:t>
            </a:fld>
            <a:endParaRPr lang="ro-R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8EA3C0-8C7D-4460-AC8B-BB078007C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S01-S02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07477C-A9BA-4EFE-8F71-5624295D0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5DF52-9C30-4CC4-874D-A84D46ECBAD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846762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F5375D-05D2-4431-B254-4AB78945AE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80E2C07-BF92-40AB-ACCD-F484B3B757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o-R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5F7D30-8228-49D1-9603-71B8773C88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8199B1-7B0F-4357-9BD3-35D9F66CDA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28668-343B-4B57-AEE9-2509C8C43AB8}" type="datetime1">
              <a:rPr lang="ro-RO" smtClean="0"/>
              <a:t>25.02.2021</a:t>
            </a:fld>
            <a:endParaRPr lang="ro-R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98E6B8-DF07-444C-816D-3473AEEF5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S01-S02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E7EEDA-85F3-4454-ADDC-60DC0B702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5DF52-9C30-4CC4-874D-A84D46ECBAD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715507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1DCD529-10A3-497F-A0B6-931765D704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89EC2C-8C64-45E6-8330-97D00F3322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3D4A52-EB53-4A03-8889-0A187F3876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181F6F-0EA3-4420-ABBE-F7E53FEE0C4C}" type="datetime1">
              <a:rPr lang="ro-RO" smtClean="0"/>
              <a:t>25.02.2021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BE6192-9EE4-42EC-9792-99FD93DF2E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o-RO"/>
              <a:t>S01-S02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0B050E-BFF0-480D-B140-F5406DCE6A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65DF52-9C30-4CC4-874D-A84D46ECBAD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98630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83CE83-A48F-4913-AEF9-ABB205F4FC2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o-RO"/>
              <a:t>CIRCUITE INTEGRATE ANALOGICE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B5B92E-278B-4B60-A883-F6E0C9CA4CF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o-RO"/>
              <a:t>S01-S02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8BA13981-1FA8-4253-B880-BA6E4EE165D4}"/>
              </a:ext>
            </a:extLst>
          </p:cNvPr>
          <p:cNvGrpSpPr/>
          <p:nvPr/>
        </p:nvGrpSpPr>
        <p:grpSpPr>
          <a:xfrm>
            <a:off x="685800" y="338592"/>
            <a:ext cx="10349144" cy="1571021"/>
            <a:chOff x="685800" y="596055"/>
            <a:chExt cx="7498846" cy="1138340"/>
          </a:xfrm>
        </p:grpSpPr>
        <p:pic>
          <p:nvPicPr>
            <p:cNvPr id="5" name="Picture 4" descr="Logo-UT-IESC-RGB-RO">
              <a:extLst>
                <a:ext uri="{FF2B5EF4-FFF2-40B4-BE49-F238E27FC236}">
                  <a16:creationId xmlns:a16="http://schemas.microsoft.com/office/drawing/2014/main" id="{B4F34483-CD29-4311-95C1-5CFC496161B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5446" b="13008"/>
            <a:stretch>
              <a:fillRect/>
            </a:stretch>
          </p:blipFill>
          <p:spPr bwMode="auto">
            <a:xfrm>
              <a:off x="685800" y="596055"/>
              <a:ext cx="4146813" cy="11383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Text Box 1">
              <a:extLst>
                <a:ext uri="{FF2B5EF4-FFF2-40B4-BE49-F238E27FC236}">
                  <a16:creationId xmlns:a16="http://schemas.microsoft.com/office/drawing/2014/main" id="{06287EA5-9AF8-4E13-A463-F946ED8A1ACA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5182366" y="679028"/>
              <a:ext cx="3002280" cy="609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r"/>
              <a:r>
                <a:rPr lang="en-US" sz="1100" b="1">
                  <a:latin typeface="UT Sans" pitchFamily="50" charset="0"/>
                  <a:ea typeface="+mn-ea"/>
                  <a:cs typeface="+mn-cs"/>
                </a:rPr>
                <a:t>Departamentul de Electronică şi Calculatoare</a:t>
              </a:r>
              <a:endParaRPr lang="ro-RO" sz="1100" b="1">
                <a:latin typeface="UT Sans" pitchFamily="50" charset="0"/>
                <a:ea typeface="+mn-ea"/>
                <a:cs typeface="+mn-cs"/>
              </a:endParaRPr>
            </a:p>
            <a:p>
              <a:pPr algn="r"/>
              <a:r>
                <a:rPr lang="ro-RO" sz="1100" b="0">
                  <a:latin typeface="UT Sans" pitchFamily="50" charset="0"/>
                  <a:ea typeface="+mn-ea"/>
                  <a:cs typeface="+mn-cs"/>
                </a:rPr>
                <a:t>s</a:t>
              </a:r>
              <a:r>
                <a:rPr lang="en-US" sz="1100">
                  <a:latin typeface="UT Sans" pitchFamily="50" charset="0"/>
                  <a:ea typeface="+mn-ea"/>
                  <a:cs typeface="+mn-cs"/>
                </a:rPr>
                <a:t>tr. Politehnicii 1, 500024 Braşov</a:t>
              </a:r>
              <a:endParaRPr lang="ro-RO" sz="900">
                <a:latin typeface="UT Sans" pitchFamily="50" charset="0"/>
              </a:endParaRPr>
            </a:p>
            <a:p>
              <a:pPr algn="r"/>
              <a:r>
                <a:rPr lang="en-US" sz="1100">
                  <a:latin typeface="UT Sans" pitchFamily="50" charset="0"/>
                  <a:ea typeface="+mn-ea"/>
                  <a:cs typeface="+mn-cs"/>
                </a:rPr>
                <a:t>0268 478705</a:t>
              </a:r>
              <a:endParaRPr lang="ro-RO" sz="900">
                <a:latin typeface="UT Sans" pitchFamily="50" charset="0"/>
              </a:endParaRPr>
            </a:p>
            <a:p>
              <a:pPr algn="r" rtl="1">
                <a:defRPr sz="1000"/>
              </a:pPr>
              <a:endParaRPr lang="en-GB" sz="900" b="0" i="0" strike="noStrike">
                <a:solidFill>
                  <a:srgbClr val="333333"/>
                </a:solidFill>
                <a:latin typeface="UT Sans" pitchFamily="50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077274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1CFDEF-8361-4769-AC48-E41C747A8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Întrebări recapitulative</a:t>
            </a:r>
            <a:br>
              <a:rPr lang="ro-RO"/>
            </a:br>
            <a:r>
              <a:rPr lang="ro-RO"/>
              <a:t>9.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17EAD4-2A9D-4D27-8769-477B309F97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o-RO">
                <a:effectLst/>
                <a:ea typeface="Calibri" panose="020F0502020204030204" pitchFamily="34" charset="0"/>
              </a:rPr>
              <a:t>Propuneți o soluție de alimentare a 5 LED-uri de la sursa (bateria) de 3.7V.</a:t>
            </a:r>
          </a:p>
          <a:p>
            <a:r>
              <a:rPr lang="ro-RO">
                <a:effectLst/>
                <a:ea typeface="Calibri" panose="020F0502020204030204" pitchFamily="34" charset="0"/>
              </a:rPr>
              <a:t>Se presupune că LED-urile se caracterizează prin V</a:t>
            </a:r>
            <a:r>
              <a:rPr lang="ro-RO" baseline="-25000">
                <a:effectLst/>
                <a:ea typeface="Calibri" panose="020F0502020204030204" pitchFamily="34" charset="0"/>
              </a:rPr>
              <a:t>F</a:t>
            </a:r>
            <a:r>
              <a:rPr lang="ro-RO">
                <a:effectLst/>
                <a:ea typeface="Calibri" panose="020F0502020204030204" pitchFamily="34" charset="0"/>
              </a:rPr>
              <a:t>=2V la I</a:t>
            </a:r>
            <a:r>
              <a:rPr lang="ro-RO" baseline="-25000">
                <a:effectLst/>
                <a:ea typeface="Calibri" panose="020F0502020204030204" pitchFamily="34" charset="0"/>
              </a:rPr>
              <a:t>F</a:t>
            </a:r>
            <a:r>
              <a:rPr lang="ro-RO">
                <a:effectLst/>
                <a:ea typeface="Calibri" panose="020F0502020204030204" pitchFamily="34" charset="0"/>
              </a:rPr>
              <a:t>=20mA.</a:t>
            </a:r>
          </a:p>
          <a:p>
            <a:r>
              <a:rPr lang="ro-RO">
                <a:effectLst/>
                <a:ea typeface="Calibri" panose="020F0502020204030204" pitchFamily="34" charset="0"/>
              </a:rPr>
              <a:t>Ce valoarea vor avea rezistențele serie cu fiecare LED pentru a asigura funcționarea enunțată a LED-urilor?</a:t>
            </a:r>
          </a:p>
          <a:p>
            <a:r>
              <a:rPr lang="ro-RO">
                <a:effectLst/>
                <a:ea typeface="Calibri" panose="020F0502020204030204" pitchFamily="34" charset="0"/>
              </a:rPr>
              <a:t>Desenați circuitul obținut!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26A5A9-BA31-4190-BC23-295F2B601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589BD-4FF5-4662-9E7B-869F6BE4AF3E}" type="datetime1">
              <a:rPr lang="ro-RO" smtClean="0"/>
              <a:t>25.02.2021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E6B30B-CDEB-40C7-A193-82BA33362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S01-S02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38E9D3-FF7F-4412-B878-E3A1AFEBC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5DF52-9C30-4CC4-874D-A84D46ECBAD5}" type="slidenum">
              <a:rPr lang="ro-RO" smtClean="0"/>
              <a:t>10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8695533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1CFDEF-8361-4769-AC48-E41C747A8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Întrebări recapitulative</a:t>
            </a:r>
            <a:br>
              <a:rPr lang="ro-RO"/>
            </a:br>
            <a:r>
              <a:rPr lang="ro-RO"/>
              <a:t>10.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17EAD4-2A9D-4D27-8769-477B309F97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o-RO">
                <a:effectLst/>
                <a:ea typeface="Calibri" panose="020F0502020204030204" pitchFamily="34" charset="0"/>
              </a:rPr>
              <a:t>Repetați analiza dacă LED-urile se alimentează de la o baterie de 12V.</a:t>
            </a:r>
          </a:p>
          <a:p>
            <a:r>
              <a:rPr lang="ro-RO">
                <a:effectLst/>
                <a:ea typeface="Calibri" panose="020F0502020204030204" pitchFamily="34" charset="0"/>
              </a:rPr>
              <a:t>Ce se modifică în noul circuit?</a:t>
            </a:r>
            <a:endParaRPr lang="ro-RO" sz="400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26A5A9-BA31-4190-BC23-295F2B601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589BD-4FF5-4662-9E7B-869F6BE4AF3E}" type="datetime1">
              <a:rPr lang="ro-RO" smtClean="0"/>
              <a:t>25.02.2021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E6B30B-CDEB-40C7-A193-82BA33362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S01-S02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38E9D3-FF7F-4412-B878-E3A1AFEBC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5DF52-9C30-4CC4-874D-A84D46ECBAD5}" type="slidenum">
              <a:rPr lang="ro-RO" smtClean="0"/>
              <a:t>11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451886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1CFDEF-8361-4769-AC48-E41C747A8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Întrebări recapitulative</a:t>
            </a:r>
            <a:br>
              <a:rPr lang="ro-RO"/>
            </a:br>
            <a:r>
              <a:rPr lang="ro-RO"/>
              <a:t>1.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17EAD4-2A9D-4D27-8769-477B309F97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LcParenR"/>
            </a:pPr>
            <a:r>
              <a:rPr lang="ro-RO"/>
              <a:t>Aplicând RDT, determinați U</a:t>
            </a:r>
            <a:r>
              <a:rPr lang="ro-RO" baseline="-25000"/>
              <a:t>1</a:t>
            </a:r>
            <a:r>
              <a:rPr lang="ro-RO"/>
              <a:t> și apoi U</a:t>
            </a:r>
            <a:r>
              <a:rPr lang="ro-RO" baseline="-25000"/>
              <a:t>2</a:t>
            </a:r>
            <a:r>
              <a:rPr lang="ro-RO"/>
              <a:t>.</a:t>
            </a:r>
          </a:p>
          <a:p>
            <a:pPr marL="514350" indent="-514350">
              <a:buFont typeface="+mj-lt"/>
              <a:buAutoNum type="alphaLcParenR"/>
            </a:pPr>
            <a:r>
              <a:rPr lang="ro-RO"/>
              <a:t>Dacă ați determinat U</a:t>
            </a:r>
            <a:r>
              <a:rPr lang="ro-RO" baseline="-25000"/>
              <a:t>2</a:t>
            </a:r>
            <a:r>
              <a:rPr lang="ro-RO"/>
              <a:t> cu ajutorul RDT, U</a:t>
            </a:r>
            <a:r>
              <a:rPr lang="ro-RO" baseline="-25000"/>
              <a:t>1</a:t>
            </a:r>
            <a:r>
              <a:rPr lang="ro-RO"/>
              <a:t> </a:t>
            </a:r>
            <a:br>
              <a:rPr lang="ro-RO"/>
            </a:br>
            <a:r>
              <a:rPr lang="ro-RO"/>
              <a:t>poate fi calculat și altfel decât aplicând RDT? </a:t>
            </a:r>
            <a:br>
              <a:rPr lang="ro-RO"/>
            </a:br>
            <a:r>
              <a:rPr lang="ro-RO"/>
              <a:t>Precizați cum și ce lege de circuit ați folosit?</a:t>
            </a:r>
          </a:p>
          <a:p>
            <a:pPr marL="514350" indent="-514350">
              <a:buFont typeface="+mj-lt"/>
              <a:buAutoNum type="alphaLcParenR"/>
            </a:pPr>
            <a:r>
              <a:rPr lang="ro-RO"/>
              <a:t>Care este valoarea curentului I din circuit?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26A5A9-BA31-4190-BC23-295F2B601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589BD-4FF5-4662-9E7B-869F6BE4AF3E}" type="datetime1">
              <a:rPr lang="ro-RO" smtClean="0"/>
              <a:t>25.02.2021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E6B30B-CDEB-40C7-A193-82BA33362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S01-S02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38E9D3-FF7F-4412-B878-E3A1AFEBC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5DF52-9C30-4CC4-874D-A84D46ECBAD5}" type="slidenum">
              <a:rPr lang="ro-RO" smtClean="0"/>
              <a:t>2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D103896-F2ED-436B-94C8-FFB4032FDF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9100" y="2531537"/>
            <a:ext cx="3886200" cy="37351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912459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1CFDEF-8361-4769-AC48-E41C747A8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Întrebări recapitulative</a:t>
            </a:r>
            <a:br>
              <a:rPr lang="ro-RO"/>
            </a:br>
            <a:r>
              <a:rPr lang="ro-RO"/>
              <a:t>2.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17EAD4-2A9D-4D27-8769-477B309F97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LcParenR"/>
            </a:pPr>
            <a:r>
              <a:rPr lang="ro-RO"/>
              <a:t>Aplicând RDC, determinați curenții I</a:t>
            </a:r>
            <a:r>
              <a:rPr lang="ro-RO" baseline="-25000"/>
              <a:t>1</a:t>
            </a:r>
            <a:r>
              <a:rPr lang="ro-RO"/>
              <a:t>, I</a:t>
            </a:r>
            <a:r>
              <a:rPr lang="ro-RO" baseline="-25000"/>
              <a:t>2</a:t>
            </a:r>
            <a:r>
              <a:rPr lang="ro-RO"/>
              <a:t>, I</a:t>
            </a:r>
            <a:r>
              <a:rPr lang="ro-RO" baseline="-25000"/>
              <a:t>4</a:t>
            </a:r>
            <a:r>
              <a:rPr lang="ro-RO"/>
              <a:t> și I</a:t>
            </a:r>
            <a:r>
              <a:rPr lang="ro-RO" baseline="-25000"/>
              <a:t>5</a:t>
            </a:r>
            <a:r>
              <a:rPr lang="ro-RO"/>
              <a:t>.</a:t>
            </a:r>
          </a:p>
          <a:p>
            <a:pPr marL="514350" indent="-514350">
              <a:buFont typeface="+mj-lt"/>
              <a:buAutoNum type="alphaLcParenR"/>
            </a:pPr>
            <a:r>
              <a:rPr lang="ro-RO"/>
              <a:t>Care este valoarea lui I</a:t>
            </a:r>
            <a:r>
              <a:rPr lang="ro-RO" baseline="-25000"/>
              <a:t>3</a:t>
            </a:r>
            <a:r>
              <a:rPr lang="ro-RO"/>
              <a:t> și</a:t>
            </a:r>
            <a:br>
              <a:rPr lang="ro-RO"/>
            </a:br>
            <a:r>
              <a:rPr lang="ro-RO"/>
              <a:t>ce lege de circuit ați aplicat?</a:t>
            </a:r>
          </a:p>
          <a:p>
            <a:pPr marL="514350" indent="-514350">
              <a:buFont typeface="+mj-lt"/>
              <a:buAutoNum type="alphaLcParenR"/>
            </a:pPr>
            <a:r>
              <a:rPr lang="ro-RO"/>
              <a:t>Care este valoarea </a:t>
            </a:r>
            <a:br>
              <a:rPr lang="ro-RO"/>
            </a:br>
            <a:r>
              <a:rPr lang="ro-RO"/>
              <a:t>tensiunii U care apare </a:t>
            </a:r>
            <a:br>
              <a:rPr lang="ro-RO"/>
            </a:br>
            <a:r>
              <a:rPr lang="ro-RO"/>
              <a:t>la bornele sursei de </a:t>
            </a:r>
            <a:br>
              <a:rPr lang="ro-RO"/>
            </a:br>
            <a:r>
              <a:rPr lang="ro-RO"/>
              <a:t>curent?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26A5A9-BA31-4190-BC23-295F2B601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589BD-4FF5-4662-9E7B-869F6BE4AF3E}" type="datetime1">
              <a:rPr lang="ro-RO" smtClean="0"/>
              <a:t>25.02.2021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E6B30B-CDEB-40C7-A193-82BA33362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S01-S02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38E9D3-FF7F-4412-B878-E3A1AFEBC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5DF52-9C30-4CC4-874D-A84D46ECBAD5}" type="slidenum">
              <a:rPr lang="ro-RO" smtClean="0"/>
              <a:t>3</a:t>
            </a:fld>
            <a:endParaRPr lang="ro-RO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2500664-CC51-4914-B545-E3A450F6343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92" r="10137" b="4739"/>
          <a:stretch/>
        </p:blipFill>
        <p:spPr bwMode="auto">
          <a:xfrm>
            <a:off x="4573270" y="2676841"/>
            <a:ext cx="7429500" cy="366982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3751920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1CFDEF-8361-4769-AC48-E41C747A8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Întrebări recapitulative</a:t>
            </a:r>
            <a:br>
              <a:rPr lang="ro-RO"/>
            </a:br>
            <a:r>
              <a:rPr lang="ro-RO"/>
              <a:t>3.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17EAD4-2A9D-4D27-8769-477B309F97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LcParenR"/>
            </a:pPr>
            <a:r>
              <a:rPr lang="ro-RO"/>
              <a:t>Aplicând legile de circuit, determinați </a:t>
            </a:r>
            <a:br>
              <a:rPr lang="ro-RO"/>
            </a:br>
            <a:r>
              <a:rPr lang="ro-RO"/>
              <a:t>potențialele V(n1), V(n2) și V(n3).</a:t>
            </a:r>
          </a:p>
          <a:p>
            <a:pPr marL="514350" indent="-514350">
              <a:buFont typeface="+mj-lt"/>
              <a:buAutoNum type="alphaLcParenR"/>
            </a:pPr>
            <a:r>
              <a:rPr lang="ro-RO"/>
              <a:t>Care sunt valorile curenților prin </a:t>
            </a:r>
            <a:br>
              <a:rPr lang="ro-RO"/>
            </a:br>
            <a:r>
              <a:rPr lang="ro-RO"/>
              <a:t>rezistențe?</a:t>
            </a:r>
          </a:p>
          <a:p>
            <a:pPr marL="514350" indent="-514350">
              <a:buFont typeface="+mj-lt"/>
              <a:buAutoNum type="alphaLcParenR"/>
            </a:pPr>
            <a:r>
              <a:rPr lang="ro-RO"/>
              <a:t>Dacă s-au aflat valorile pentru I</a:t>
            </a:r>
            <a:r>
              <a:rPr lang="ro-RO" baseline="-25000"/>
              <a:t>1</a:t>
            </a:r>
            <a:r>
              <a:rPr lang="ro-RO"/>
              <a:t>, I</a:t>
            </a:r>
            <a:r>
              <a:rPr lang="ro-RO" baseline="-25000"/>
              <a:t>2</a:t>
            </a:r>
            <a:r>
              <a:rPr lang="ro-RO"/>
              <a:t> și I</a:t>
            </a:r>
            <a:r>
              <a:rPr lang="ro-RO" baseline="-25000"/>
              <a:t>3</a:t>
            </a:r>
            <a:r>
              <a:rPr lang="ro-RO"/>
              <a:t>, </a:t>
            </a:r>
            <a:br>
              <a:rPr lang="ro-RO"/>
            </a:br>
            <a:r>
              <a:rPr lang="ro-RO"/>
              <a:t>cum mai poate fi determinat I</a:t>
            </a:r>
            <a:r>
              <a:rPr lang="ro-RO" baseline="-25000"/>
              <a:t>4</a:t>
            </a:r>
            <a:r>
              <a:rPr lang="ro-RO"/>
              <a:t> și cu ce </a:t>
            </a:r>
            <a:br>
              <a:rPr lang="ro-RO"/>
            </a:br>
            <a:r>
              <a:rPr lang="ro-RO"/>
              <a:t>lege de circuit?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26A5A9-BA31-4190-BC23-295F2B601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589BD-4FF5-4662-9E7B-869F6BE4AF3E}" type="datetime1">
              <a:rPr lang="ro-RO" smtClean="0"/>
              <a:t>25.02.2021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E6B30B-CDEB-40C7-A193-82BA33362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S01-S02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38E9D3-FF7F-4412-B878-E3A1AFEBC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5DF52-9C30-4CC4-874D-A84D46ECBAD5}" type="slidenum">
              <a:rPr lang="ro-RO" smtClean="0"/>
              <a:t>4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30BFFE2-B1DE-43C6-9C6B-85AB1083ED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3408" y="1646238"/>
            <a:ext cx="5029200" cy="394262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505340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1CFDEF-8361-4769-AC48-E41C747A8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Întrebări recapitulative</a:t>
            </a:r>
            <a:br>
              <a:rPr lang="ro-RO"/>
            </a:br>
            <a:r>
              <a:rPr lang="ro-RO"/>
              <a:t>4.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17EAD4-2A9D-4D27-8769-477B309F97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Dioda zener are tensiunea zener, U</a:t>
            </a:r>
            <a:r>
              <a:rPr lang="ro-RO" baseline="-25000"/>
              <a:t>Z</a:t>
            </a:r>
            <a:r>
              <a:rPr lang="ro-RO"/>
              <a:t>=5.1V. Dimensionați valoarea rezistenței astfel încât curentul prin circuit să fie I</a:t>
            </a:r>
            <a:r>
              <a:rPr lang="ro-RO" baseline="-25000"/>
              <a:t>Z</a:t>
            </a:r>
            <a:r>
              <a:rPr lang="ro-RO"/>
              <a:t>=10mA.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26A5A9-BA31-4190-BC23-295F2B601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589BD-4FF5-4662-9E7B-869F6BE4AF3E}" type="datetime1">
              <a:rPr lang="ro-RO" smtClean="0"/>
              <a:t>25.02.2021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E6B30B-CDEB-40C7-A193-82BA33362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S01-S02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38E9D3-FF7F-4412-B878-E3A1AFEBC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5DF52-9C30-4CC4-874D-A84D46ECBAD5}" type="slidenum">
              <a:rPr lang="ro-RO" smtClean="0"/>
              <a:t>5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216D378-C81D-425A-BC14-F200741182F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6215"/>
          <a:stretch/>
        </p:blipFill>
        <p:spPr bwMode="auto">
          <a:xfrm>
            <a:off x="4248150" y="3080923"/>
            <a:ext cx="3695700" cy="226850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6865794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1CFDEF-8361-4769-AC48-E41C747A8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Întrebări recapitulative</a:t>
            </a:r>
            <a:br>
              <a:rPr lang="ro-RO"/>
            </a:br>
            <a:r>
              <a:rPr lang="ro-RO"/>
              <a:t>5.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17EAD4-2A9D-4D27-8769-477B309F97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Repetați analiza pentru V</a:t>
            </a:r>
            <a:r>
              <a:rPr lang="ro-RO" baseline="-25000"/>
              <a:t>1</a:t>
            </a:r>
            <a:r>
              <a:rPr lang="ro-RO"/>
              <a:t>=12V. Care este diferența față de cazul din întrebarea 4?</a:t>
            </a:r>
          </a:p>
          <a:p>
            <a:r>
              <a:rPr lang="ro-RO"/>
              <a:t>Dimensionați R</a:t>
            </a:r>
            <a:r>
              <a:rPr lang="ro-RO" baseline="-25000"/>
              <a:t>1</a:t>
            </a:r>
            <a:r>
              <a:rPr lang="ro-RO"/>
              <a:t> pentru I</a:t>
            </a:r>
            <a:r>
              <a:rPr lang="ro-RO" baseline="-25000"/>
              <a:t>Z</a:t>
            </a:r>
            <a:r>
              <a:rPr lang="ro-RO"/>
              <a:t>=10mA, alegeți valoarea standard cea mai apropiată și apoi recalculați I</a:t>
            </a:r>
            <a:r>
              <a:rPr lang="ro-RO" baseline="-25000"/>
              <a:t>Z</a:t>
            </a:r>
            <a:r>
              <a:rPr lang="ro-RO"/>
              <a:t>.</a:t>
            </a:r>
          </a:p>
          <a:p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26A5A9-BA31-4190-BC23-295F2B601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589BD-4FF5-4662-9E7B-869F6BE4AF3E}" type="datetime1">
              <a:rPr lang="ro-RO" smtClean="0"/>
              <a:t>25.02.2021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E6B30B-CDEB-40C7-A193-82BA33362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S01-S02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38E9D3-FF7F-4412-B878-E3A1AFEBC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5DF52-9C30-4CC4-874D-A84D46ECBAD5}" type="slidenum">
              <a:rPr lang="ro-RO" smtClean="0"/>
              <a:t>6</a:t>
            </a:fld>
            <a:endParaRPr lang="ro-RO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AAAE051-284E-4F42-BC9D-B8533F0F5F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48150" y="3757613"/>
            <a:ext cx="3695700" cy="2419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36159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1CFDEF-8361-4769-AC48-E41C747A8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Întrebări recapitulative</a:t>
            </a:r>
            <a:br>
              <a:rPr lang="ro-RO"/>
            </a:br>
            <a:r>
              <a:rPr lang="ro-RO"/>
              <a:t>6.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17EAD4-2A9D-4D27-8769-477B309F97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Dacă pe o diodă redresoare căderea de tensiune în conducție directă este U</a:t>
            </a:r>
            <a:r>
              <a:rPr lang="ro-RO" baseline="-25000"/>
              <a:t>P</a:t>
            </a:r>
            <a:r>
              <a:rPr lang="ro-RO"/>
              <a:t>=0,7V, dimensionați rezistența din circuit astfel încât curentul să fie I=15mA. Alegeți valoarea standard cea mai apropiată de cea determinată analitic. Recalculați I.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26A5A9-BA31-4190-BC23-295F2B601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589BD-4FF5-4662-9E7B-869F6BE4AF3E}" type="datetime1">
              <a:rPr lang="ro-RO" smtClean="0"/>
              <a:t>25.02.2021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E6B30B-CDEB-40C7-A193-82BA33362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S01-S02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38E9D3-FF7F-4412-B878-E3A1AFEBC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5DF52-9C30-4CC4-874D-A84D46ECBAD5}" type="slidenum">
              <a:rPr lang="ro-RO" smtClean="0"/>
              <a:t>7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52D605E-1879-4E79-8882-9D668441B37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704"/>
          <a:stretch/>
        </p:blipFill>
        <p:spPr bwMode="auto">
          <a:xfrm>
            <a:off x="6701360" y="3280816"/>
            <a:ext cx="4457700" cy="303108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0430767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1CFDEF-8361-4769-AC48-E41C747A8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Întrebări recapitulative</a:t>
            </a:r>
            <a:br>
              <a:rPr lang="ro-RO"/>
            </a:br>
            <a:r>
              <a:rPr lang="ro-RO"/>
              <a:t>7.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17EAD4-2A9D-4D27-8769-477B309F97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Repetați analiza pentru V</a:t>
            </a:r>
            <a:r>
              <a:rPr lang="ro-RO" baseline="-25000"/>
              <a:t>1</a:t>
            </a:r>
            <a:r>
              <a:rPr lang="ro-RO"/>
              <a:t>=12V. Ce observați în legătură cu valoarea rezistenței R</a:t>
            </a:r>
            <a:r>
              <a:rPr lang="ro-RO" baseline="-25000"/>
              <a:t>1</a:t>
            </a:r>
            <a:r>
              <a:rPr lang="ro-RO"/>
              <a:t> și care este cauza?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26A5A9-BA31-4190-BC23-295F2B601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589BD-4FF5-4662-9E7B-869F6BE4AF3E}" type="datetime1">
              <a:rPr lang="ro-RO" smtClean="0"/>
              <a:t>25.02.2021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E6B30B-CDEB-40C7-A193-82BA33362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S01-S02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38E9D3-FF7F-4412-B878-E3A1AFEBC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5DF52-9C30-4CC4-874D-A84D46ECBAD5}" type="slidenum">
              <a:rPr lang="ro-RO" smtClean="0"/>
              <a:t>8</a:t>
            </a:fld>
            <a:endParaRPr lang="ro-RO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ED7D0F7-F323-4F31-BD73-2309847E56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61897" y="3085307"/>
            <a:ext cx="4457700" cy="3181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98704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1CFDEF-8361-4769-AC48-E41C747A8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Întrebări recapitulative</a:t>
            </a:r>
            <a:br>
              <a:rPr lang="ro-RO"/>
            </a:br>
            <a:r>
              <a:rPr lang="ro-RO"/>
              <a:t>8.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17EAD4-2A9D-4D27-8769-477B309F97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o-RO"/>
              <a:t>La polarizare directă se consideră căderea de tensiune pe un LED (Light-Emitting Diode) V</a:t>
            </a:r>
            <a:r>
              <a:rPr lang="ro-RO" baseline="-25000"/>
              <a:t>F</a:t>
            </a:r>
            <a:r>
              <a:rPr lang="ro-RO"/>
              <a:t>=2V, la un curent I</a:t>
            </a:r>
            <a:r>
              <a:rPr lang="ro-RO" baseline="-25000"/>
              <a:t>F</a:t>
            </a:r>
            <a:r>
              <a:rPr lang="ro-RO"/>
              <a:t>=20mA.</a:t>
            </a:r>
          </a:p>
          <a:p>
            <a:pPr marL="514350" indent="-514350">
              <a:buFont typeface="+mj-lt"/>
              <a:buAutoNum type="alphaLcParenR"/>
            </a:pPr>
            <a:r>
              <a:rPr lang="ro-RO"/>
              <a:t>Dimensionați rezistența din circuit pentru funcționarea enunțată a LED-ului și alegeți valoarea standard cea mai apropiată.</a:t>
            </a:r>
          </a:p>
          <a:p>
            <a:pPr marL="514350" indent="-514350">
              <a:buFont typeface="+mj-lt"/>
              <a:buAutoNum type="alphaLcParenR"/>
            </a:pPr>
            <a:r>
              <a:rPr lang="ro-RO"/>
              <a:t>Recalculați I</a:t>
            </a:r>
            <a:r>
              <a:rPr lang="ro-RO" baseline="-25000"/>
              <a:t>F</a:t>
            </a:r>
            <a:r>
              <a:rPr lang="ro-RO"/>
              <a:t>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26A5A9-BA31-4190-BC23-295F2B601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589BD-4FF5-4662-9E7B-869F6BE4AF3E}" type="datetime1">
              <a:rPr lang="ro-RO" smtClean="0"/>
              <a:t>25.02.2021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E6B30B-CDEB-40C7-A193-82BA33362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S01-S02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38E9D3-FF7F-4412-B878-E3A1AFEBC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5DF52-9C30-4CC4-874D-A84D46ECBAD5}" type="slidenum">
              <a:rPr lang="ro-RO" smtClean="0"/>
              <a:t>9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4051F9E-9F1E-44E3-9019-2733645A14B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724"/>
          <a:stretch/>
        </p:blipFill>
        <p:spPr bwMode="auto">
          <a:xfrm>
            <a:off x="4152900" y="3806201"/>
            <a:ext cx="3886200" cy="246045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186224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481</Words>
  <Application>Microsoft Office PowerPoint</Application>
  <PresentationFormat>Widescreen</PresentationFormat>
  <Paragraphs>68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UT Sans</vt:lpstr>
      <vt:lpstr>Office Theme</vt:lpstr>
      <vt:lpstr>CIRCUITE INTEGRATE ANALOGICE</vt:lpstr>
      <vt:lpstr>Întrebări recapitulative 1.</vt:lpstr>
      <vt:lpstr>Întrebări recapitulative 2.</vt:lpstr>
      <vt:lpstr>Întrebări recapitulative 3.</vt:lpstr>
      <vt:lpstr>Întrebări recapitulative 4.</vt:lpstr>
      <vt:lpstr>Întrebări recapitulative 5.</vt:lpstr>
      <vt:lpstr>Întrebări recapitulative 6.</vt:lpstr>
      <vt:lpstr>Întrebări recapitulative 7.</vt:lpstr>
      <vt:lpstr>Întrebări recapitulative 8.</vt:lpstr>
      <vt:lpstr>Întrebări recapitulative 9.</vt:lpstr>
      <vt:lpstr>Întrebări recapitulative 10.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CIRCUITE INTEGRATE ANALOGICE</dc:title>
  <dc:creator>geoic@yahoo.com</dc:creator>
  <cp:lastModifiedBy>geoic@yahoo.com</cp:lastModifiedBy>
  <cp:revision>20</cp:revision>
  <dcterms:created xsi:type="dcterms:W3CDTF">2021-02-25T17:58:18Z</dcterms:created>
  <dcterms:modified xsi:type="dcterms:W3CDTF">2021-02-25T19:51:05Z</dcterms:modified>
</cp:coreProperties>
</file>