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7F64C-9284-431D-A6AD-E3FF83D44F28}" type="datetimeFigureOut">
              <a:rPr lang="ro-RO" smtClean="0"/>
              <a:t>25.02.2021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E44D2-CCC0-482F-8331-63E2F0E2520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385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76AE4-E391-493D-9581-C6D1CD8DA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74D2C-868C-4041-B96E-11C011C57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F561-F224-46A4-B2D8-76C7B1CD3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4BA3-2714-4153-A69A-3FA5D76468BC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228F8-102F-40E5-BB6E-A247CE6F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195AB-9E6F-4F3E-B68E-7F1BC2F6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4175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C09A4-A34C-4E42-8FDF-31E805520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BFB62-F2E4-44C3-809F-D9F883852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CF3A1-E3F1-4B88-8C21-E0DC7859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7D0-3D1B-4405-AD8F-9982FED3335A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33E87-D087-4564-AD6C-A6154D28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8030-8012-4EC9-A029-469DD81F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285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4FE59-D9EF-4BAD-B510-4D38FBD21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82DF2-9725-48E7-B492-FEBBDECEC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902A-9A1C-40DB-AF22-EB0EDD40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BE2E-C12B-42EE-AD87-CFB3F05A7E12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74AC7-7834-4FFB-B35D-D1305DAB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7FB1-981B-449F-B130-840F1F5A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2459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51A9A-49E8-45E6-BCC2-3D60107A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5B0C7-B71E-4282-9304-BBD437D4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EB0F3-9318-4F66-B35A-914D90A83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8B6A-09A8-4B83-BAE1-8B0F342F1241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6CAEA-6F76-4768-8ABD-B9D7564C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32C57-39D3-4592-B0E0-FF3C80D3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707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8AC0-E627-4178-851B-833F30083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5AA9-6225-4733-8703-EC17BF6AB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00117-82D9-4154-BE04-258FAF902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5174-F04A-4751-A449-953F6BF27E5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5C81F-8E73-48D2-8A79-11E1BA17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5CEE1-BB6F-402C-BEB8-7A53D248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68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CBB5-8B6F-4C70-96B4-949F2822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DE668-8EEC-4BE0-8CD7-D8677AA10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0A6D9-B5DA-469A-A13F-709517E3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49A94-5477-4518-84F5-41C652E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A521-7996-4400-8663-57C96F05A9DF}" type="datetime1">
              <a:rPr lang="ro-RO" smtClean="0"/>
              <a:t>25.02.2021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AD56B-930D-4CD8-A059-386BFF79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59FA0-BA15-4997-898E-C988DCB1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68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0A1EF-8897-42A7-BB3F-1F99D40C8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2B417-8FC5-4F89-9FF0-C770306F0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BC34F-9180-44CE-ADF9-54A5B5276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59B10-2C11-4326-B85A-F5355D965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BE5FD-0AA7-4EED-97DA-08094E3EC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B63BF-D11B-4B2E-99D2-B873A6B0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1637-176D-4E17-AE48-086DCCF0FC9A}" type="datetime1">
              <a:rPr lang="ro-RO" smtClean="0"/>
              <a:t>25.02.2021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067838-BD5C-47C0-A2ED-F09C98426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056D50-7D55-4400-B7A5-83776F45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022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DA8C-03FB-4D0F-B7AA-F32C6259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B4C94A-93F6-4D28-8139-AF504334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4A1F-D8F4-403F-B499-83736345F16D}" type="datetime1">
              <a:rPr lang="ro-RO" smtClean="0"/>
              <a:t>25.02.2021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23281-A98F-462E-B209-E9DCFCF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76118-91A9-4CA9-AE51-2874CF35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190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A7FEE-65FF-4930-B732-09CD39AF3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2A94-24B9-4562-A872-23BC5641C48A}" type="datetime1">
              <a:rPr lang="ro-RO" smtClean="0"/>
              <a:t>25.02.2021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2D7CDB-719A-4159-8F8B-E65F2A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2A434-657E-4FC0-AF23-83F8D08B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31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BC574-6D44-4BC3-A060-5A28811E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9EE74-9795-4547-8084-2ECA95A64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90A2B-0BD2-4D05-BBF6-5D071F8BD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88204-1733-4675-9578-0D48C5A79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D022-E76E-4469-8DE2-0D0F049C1790}" type="datetime1">
              <a:rPr lang="ro-RO" smtClean="0"/>
              <a:t>25.02.2021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EA3C0-8C7D-4460-AC8B-BB078007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7477C-A9BA-4EFE-8F71-5624295D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676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375D-05D2-4431-B254-4AB78945A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E2C07-BF92-40AB-ACCD-F484B3B75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F7D30-8228-49D1-9603-71B8773C8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199B1-7B0F-4357-9BD3-35D9F66C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8668-343B-4B57-AEE9-2509C8C43AB8}" type="datetime1">
              <a:rPr lang="ro-RO" smtClean="0"/>
              <a:t>25.02.2021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8E6B8-DF07-444C-816D-3473AEEF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7EEDA-85F3-4454-ADDC-60DC0B70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1550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DCD529-10A3-497F-A0B6-931765D70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9EC2C-8C64-45E6-8330-97D00F332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D4A52-EB53-4A03-8889-0A187F387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81F6F-0EA3-4420-ABBE-F7E53FEE0C4C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E6192-9EE4-42EC-9792-99FD93DF2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B050E-BFF0-480D-B140-F5406DCE6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63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CIRCUITE INTEGRATE ANALOGICE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9.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>
                <a:effectLst/>
                <a:ea typeface="Calibri" panose="020F0502020204030204" pitchFamily="34" charset="0"/>
              </a:rPr>
              <a:t>Propuneți o soluție de alimentare a 5 LED-uri de la sursa (bateria) de 3.7V.</a:t>
            </a:r>
          </a:p>
          <a:p>
            <a:r>
              <a:rPr lang="ro-RO">
                <a:effectLst/>
                <a:ea typeface="Calibri" panose="020F0502020204030204" pitchFamily="34" charset="0"/>
              </a:rPr>
              <a:t>Se presupune că LED-urile se caracterizează prin V</a:t>
            </a:r>
            <a:r>
              <a:rPr lang="ro-RO" baseline="-25000">
                <a:effectLst/>
                <a:ea typeface="Calibri" panose="020F0502020204030204" pitchFamily="34" charset="0"/>
              </a:rPr>
              <a:t>F</a:t>
            </a:r>
            <a:r>
              <a:rPr lang="ro-RO">
                <a:effectLst/>
                <a:ea typeface="Calibri" panose="020F0502020204030204" pitchFamily="34" charset="0"/>
              </a:rPr>
              <a:t>=2V la I</a:t>
            </a:r>
            <a:r>
              <a:rPr lang="ro-RO" baseline="-25000">
                <a:effectLst/>
                <a:ea typeface="Calibri" panose="020F0502020204030204" pitchFamily="34" charset="0"/>
              </a:rPr>
              <a:t>F</a:t>
            </a:r>
            <a:r>
              <a:rPr lang="ro-RO">
                <a:effectLst/>
                <a:ea typeface="Calibri" panose="020F0502020204030204" pitchFamily="34" charset="0"/>
              </a:rPr>
              <a:t>=20mA.</a:t>
            </a:r>
          </a:p>
          <a:p>
            <a:r>
              <a:rPr lang="ro-RO">
                <a:effectLst/>
                <a:ea typeface="Calibri" panose="020F0502020204030204" pitchFamily="34" charset="0"/>
              </a:rPr>
              <a:t>Ce valoarea vor avea rezistențele serie cu fiecare LED pentru a asigura funcționarea enunțată a LED-urilor?</a:t>
            </a:r>
          </a:p>
          <a:p>
            <a:r>
              <a:rPr lang="ro-RO">
                <a:effectLst/>
                <a:ea typeface="Calibri" panose="020F0502020204030204" pitchFamily="34" charset="0"/>
              </a:rPr>
              <a:t>Desenați circuitul obținut!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69553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10.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>
                <a:effectLst/>
                <a:ea typeface="Calibri" panose="020F0502020204030204" pitchFamily="34" charset="0"/>
              </a:rPr>
              <a:t>Repetați analiza dacă LED-urile se alimentează de la o baterie de 12V.</a:t>
            </a:r>
          </a:p>
          <a:p>
            <a:r>
              <a:rPr lang="ro-RO">
                <a:effectLst/>
                <a:ea typeface="Calibri" panose="020F0502020204030204" pitchFamily="34" charset="0"/>
              </a:rPr>
              <a:t>Ce se modifică în noul circuit?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188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ro-RO"/>
              <a:t>Aplicând RDT, determinați U</a:t>
            </a:r>
            <a:r>
              <a:rPr lang="ro-RO" baseline="-25000"/>
              <a:t>1</a:t>
            </a:r>
            <a:r>
              <a:rPr lang="ro-RO"/>
              <a:t> și apoi U</a:t>
            </a:r>
            <a:r>
              <a:rPr lang="ro-RO" baseline="-25000"/>
              <a:t>2</a:t>
            </a:r>
            <a:r>
              <a:rPr lang="ro-RO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ro-RO"/>
              <a:t>Dacă ați determinat U</a:t>
            </a:r>
            <a:r>
              <a:rPr lang="ro-RO" baseline="-25000"/>
              <a:t>2</a:t>
            </a:r>
            <a:r>
              <a:rPr lang="ro-RO"/>
              <a:t> cu ajutorul RDT, U</a:t>
            </a:r>
            <a:r>
              <a:rPr lang="ro-RO" baseline="-25000"/>
              <a:t>1</a:t>
            </a:r>
            <a:r>
              <a:rPr lang="ro-RO"/>
              <a:t> </a:t>
            </a:r>
            <a:br>
              <a:rPr lang="ro-RO"/>
            </a:br>
            <a:r>
              <a:rPr lang="ro-RO"/>
              <a:t>poate fi calculat și altfel decât aplicând RDT? </a:t>
            </a:r>
            <a:br>
              <a:rPr lang="ro-RO"/>
            </a:br>
            <a:r>
              <a:rPr lang="ro-RO"/>
              <a:t>Precizați cum și ce lege de circuit ați folosit?</a:t>
            </a:r>
          </a:p>
          <a:p>
            <a:pPr marL="514350" indent="-514350">
              <a:buFont typeface="+mj-lt"/>
              <a:buAutoNum type="alphaLcParenR"/>
            </a:pPr>
            <a:r>
              <a:rPr lang="ro-RO"/>
              <a:t>Care este valoarea curentului I din circuit?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103896-F2ED-436B-94C8-FFB4032FD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2531537"/>
            <a:ext cx="3886200" cy="3735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124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ro-RO"/>
              <a:t>Aplicând RDC, determinați curenții I</a:t>
            </a:r>
            <a:r>
              <a:rPr lang="ro-RO" baseline="-25000"/>
              <a:t>1</a:t>
            </a:r>
            <a:r>
              <a:rPr lang="ro-RO"/>
              <a:t>, I</a:t>
            </a:r>
            <a:r>
              <a:rPr lang="ro-RO" baseline="-25000"/>
              <a:t>2</a:t>
            </a:r>
            <a:r>
              <a:rPr lang="ro-RO"/>
              <a:t>, I</a:t>
            </a:r>
            <a:r>
              <a:rPr lang="ro-RO" baseline="-25000"/>
              <a:t>4</a:t>
            </a:r>
            <a:r>
              <a:rPr lang="ro-RO"/>
              <a:t> și I</a:t>
            </a:r>
            <a:r>
              <a:rPr lang="ro-RO" baseline="-25000"/>
              <a:t>5</a:t>
            </a:r>
            <a:r>
              <a:rPr lang="ro-RO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ro-RO"/>
              <a:t>Care este valoarea lui I</a:t>
            </a:r>
            <a:r>
              <a:rPr lang="ro-RO" baseline="-25000"/>
              <a:t>3</a:t>
            </a:r>
            <a:r>
              <a:rPr lang="ro-RO"/>
              <a:t> și</a:t>
            </a:r>
            <a:br>
              <a:rPr lang="ro-RO"/>
            </a:br>
            <a:r>
              <a:rPr lang="ro-RO"/>
              <a:t>ce lege de circuit ați aplicat?</a:t>
            </a:r>
          </a:p>
          <a:p>
            <a:pPr marL="514350" indent="-514350">
              <a:buFont typeface="+mj-lt"/>
              <a:buAutoNum type="alphaLcParenR"/>
            </a:pPr>
            <a:r>
              <a:rPr lang="ro-RO"/>
              <a:t>Care este valoarea </a:t>
            </a:r>
            <a:br>
              <a:rPr lang="ro-RO"/>
            </a:br>
            <a:r>
              <a:rPr lang="ro-RO"/>
              <a:t>tensiunii U care apare </a:t>
            </a:r>
            <a:br>
              <a:rPr lang="ro-RO"/>
            </a:br>
            <a:r>
              <a:rPr lang="ro-RO"/>
              <a:t>la bornele sursei de </a:t>
            </a:r>
            <a:br>
              <a:rPr lang="ro-RO"/>
            </a:br>
            <a:r>
              <a:rPr lang="ro-RO"/>
              <a:t>curent?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500664-CC51-4914-B545-E3A450F634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" r="10137" b="4739"/>
          <a:stretch/>
        </p:blipFill>
        <p:spPr bwMode="auto">
          <a:xfrm>
            <a:off x="4573270" y="2676841"/>
            <a:ext cx="7429500" cy="36698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519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ro-RO"/>
              <a:t>Aplicând legile de circuit, determinați </a:t>
            </a:r>
            <a:br>
              <a:rPr lang="ro-RO"/>
            </a:br>
            <a:r>
              <a:rPr lang="ro-RO"/>
              <a:t>potențialele V(n1), V(n2) și V(n3).</a:t>
            </a:r>
          </a:p>
          <a:p>
            <a:pPr marL="514350" indent="-514350">
              <a:buFont typeface="+mj-lt"/>
              <a:buAutoNum type="alphaLcParenR"/>
            </a:pPr>
            <a:r>
              <a:rPr lang="ro-RO"/>
              <a:t>Care sunt valorile curenților prin </a:t>
            </a:r>
            <a:br>
              <a:rPr lang="ro-RO"/>
            </a:br>
            <a:r>
              <a:rPr lang="ro-RO"/>
              <a:t>rezistențe?</a:t>
            </a:r>
          </a:p>
          <a:p>
            <a:pPr marL="514350" indent="-514350">
              <a:buFont typeface="+mj-lt"/>
              <a:buAutoNum type="alphaLcParenR"/>
            </a:pPr>
            <a:r>
              <a:rPr lang="ro-RO"/>
              <a:t>Dacă s-au aflat valorile pentru I</a:t>
            </a:r>
            <a:r>
              <a:rPr lang="ro-RO" baseline="-25000"/>
              <a:t>1</a:t>
            </a:r>
            <a:r>
              <a:rPr lang="ro-RO"/>
              <a:t>, I</a:t>
            </a:r>
            <a:r>
              <a:rPr lang="ro-RO" baseline="-25000"/>
              <a:t>2</a:t>
            </a:r>
            <a:r>
              <a:rPr lang="ro-RO"/>
              <a:t> și I</a:t>
            </a:r>
            <a:r>
              <a:rPr lang="ro-RO" baseline="-25000"/>
              <a:t>3</a:t>
            </a:r>
            <a:r>
              <a:rPr lang="ro-RO"/>
              <a:t>, </a:t>
            </a:r>
            <a:br>
              <a:rPr lang="ro-RO"/>
            </a:br>
            <a:r>
              <a:rPr lang="ro-RO"/>
              <a:t>cum mai poate fi determinat I</a:t>
            </a:r>
            <a:r>
              <a:rPr lang="ro-RO" baseline="-25000"/>
              <a:t>4</a:t>
            </a:r>
            <a:r>
              <a:rPr lang="ro-RO"/>
              <a:t> și cu ce </a:t>
            </a:r>
            <a:br>
              <a:rPr lang="ro-RO"/>
            </a:br>
            <a:r>
              <a:rPr lang="ro-RO"/>
              <a:t>lege de circuit?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0BFFE2-B1DE-43C6-9C6B-85AB1083E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408" y="1646238"/>
            <a:ext cx="5029200" cy="3942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053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Dioda zener are tensiunea zener, U</a:t>
            </a:r>
            <a:r>
              <a:rPr lang="ro-RO" baseline="-25000"/>
              <a:t>Z</a:t>
            </a:r>
            <a:r>
              <a:rPr lang="ro-RO"/>
              <a:t>=5.1V. Dimensionați valoarea rezistenței astfel încât curentul prin circuit să fie I</a:t>
            </a:r>
            <a:r>
              <a:rPr lang="ro-RO" baseline="-25000"/>
              <a:t>Z</a:t>
            </a:r>
            <a:r>
              <a:rPr lang="ro-RO"/>
              <a:t>=10mA.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16D378-C81D-425A-BC14-F200741182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215"/>
          <a:stretch/>
        </p:blipFill>
        <p:spPr bwMode="auto">
          <a:xfrm>
            <a:off x="4248150" y="3080923"/>
            <a:ext cx="3695700" cy="22685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657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Repetați analiza pentru V</a:t>
            </a:r>
            <a:r>
              <a:rPr lang="ro-RO" baseline="-25000"/>
              <a:t>1</a:t>
            </a:r>
            <a:r>
              <a:rPr lang="ro-RO"/>
              <a:t>=12V. Care este diferența față de cazul din întrebarea 4?</a:t>
            </a:r>
          </a:p>
          <a:p>
            <a:r>
              <a:rPr lang="ro-RO"/>
              <a:t>Dimensionați R</a:t>
            </a:r>
            <a:r>
              <a:rPr lang="ro-RO" baseline="-25000"/>
              <a:t>1</a:t>
            </a:r>
            <a:r>
              <a:rPr lang="ro-RO"/>
              <a:t> pentru I</a:t>
            </a:r>
            <a:r>
              <a:rPr lang="ro-RO" baseline="-25000"/>
              <a:t>Z</a:t>
            </a:r>
            <a:r>
              <a:rPr lang="ro-RO"/>
              <a:t>=10mA, alegeți valoarea standard cea mai apropiată și apoi recalculați I</a:t>
            </a:r>
            <a:r>
              <a:rPr lang="ro-RO" baseline="-25000"/>
              <a:t>Z</a:t>
            </a:r>
            <a:r>
              <a:rPr lang="ro-RO"/>
              <a:t>.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6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AAE051-284E-4F42-BC9D-B8533F0F5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150" y="3757613"/>
            <a:ext cx="36957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15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6.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Dacă pe o diodă redresoare căderea de tensiune în conducție directă este U</a:t>
            </a:r>
            <a:r>
              <a:rPr lang="ro-RO" baseline="-25000"/>
              <a:t>P</a:t>
            </a:r>
            <a:r>
              <a:rPr lang="ro-RO"/>
              <a:t>=0,7V, dimensionați rezistența din circuit astfel încât curentul să fie I=15mA. Alegeți valoarea standard cea mai apropiată de cea determinată analitic. Recalculați I.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2D605E-1879-4E79-8882-9D668441B3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4"/>
          <a:stretch/>
        </p:blipFill>
        <p:spPr bwMode="auto">
          <a:xfrm>
            <a:off x="6701360" y="3280816"/>
            <a:ext cx="4457700" cy="30310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307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7.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Repetați analiza pentru V</a:t>
            </a:r>
            <a:r>
              <a:rPr lang="ro-RO" baseline="-25000"/>
              <a:t>1</a:t>
            </a:r>
            <a:r>
              <a:rPr lang="ro-RO"/>
              <a:t>=12V. Ce observați în legătură cu valoarea rezistenței R</a:t>
            </a:r>
            <a:r>
              <a:rPr lang="ro-RO" baseline="-25000"/>
              <a:t>1</a:t>
            </a:r>
            <a:r>
              <a:rPr lang="ro-RO"/>
              <a:t> și care este cauza?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8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D7D0F7-F323-4F31-BD73-2309847E5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897" y="3085307"/>
            <a:ext cx="44577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7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FDEF-8361-4769-AC48-E41C747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Întrebări recapitulative</a:t>
            </a:r>
            <a:br>
              <a:rPr lang="ro-RO"/>
            </a:br>
            <a:r>
              <a:rPr lang="ro-RO"/>
              <a:t>8.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EAD4-2A9D-4D27-8769-477B309F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La polarizare directă se consideră căderea de tensiune pe un LED (Light-Emitting Diode) V</a:t>
            </a:r>
            <a:r>
              <a:rPr lang="ro-RO" baseline="-25000"/>
              <a:t>F</a:t>
            </a:r>
            <a:r>
              <a:rPr lang="ro-RO"/>
              <a:t>=2V, la un curent I</a:t>
            </a:r>
            <a:r>
              <a:rPr lang="ro-RO" baseline="-25000"/>
              <a:t>F</a:t>
            </a:r>
            <a:r>
              <a:rPr lang="ro-RO"/>
              <a:t>=20mA.</a:t>
            </a:r>
          </a:p>
          <a:p>
            <a:pPr marL="514350" indent="-514350">
              <a:buFont typeface="+mj-lt"/>
              <a:buAutoNum type="alphaLcParenR"/>
            </a:pPr>
            <a:r>
              <a:rPr lang="ro-RO"/>
              <a:t>Dimensionați rezistența din circuit pentru funcționarea enunțată a LED-ului și alegeți valoarea standard cea mai apropiată.</a:t>
            </a:r>
          </a:p>
          <a:p>
            <a:pPr marL="514350" indent="-514350">
              <a:buFont typeface="+mj-lt"/>
              <a:buAutoNum type="alphaLcParenR"/>
            </a:pPr>
            <a:r>
              <a:rPr lang="ro-RO"/>
              <a:t>Recalculați I</a:t>
            </a:r>
            <a:r>
              <a:rPr lang="ro-RO" baseline="-25000"/>
              <a:t>F</a:t>
            </a:r>
            <a:r>
              <a:rPr lang="ro-RO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5A9-BA31-4190-BC23-295F2B60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9BD-4FF5-4662-9E7B-869F6BE4AF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B30B-CDEB-40C7-A193-82BA333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S01-S02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E9D3-FF7F-4412-B878-E3A1AFEB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051F9E-9F1E-44E3-9019-2733645A14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24"/>
          <a:stretch/>
        </p:blipFill>
        <p:spPr bwMode="auto">
          <a:xfrm>
            <a:off x="4152900" y="3806201"/>
            <a:ext cx="3886200" cy="24604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62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481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UT Sans</vt:lpstr>
      <vt:lpstr>Office Theme</vt:lpstr>
      <vt:lpstr>CIRCUITE INTEGRATE ANALOGICE</vt:lpstr>
      <vt:lpstr>Întrebări recapitulative 1.</vt:lpstr>
      <vt:lpstr>Întrebări recapitulative 2.</vt:lpstr>
      <vt:lpstr>Întrebări recapitulative 3.</vt:lpstr>
      <vt:lpstr>Întrebări recapitulative 4.</vt:lpstr>
      <vt:lpstr>Întrebări recapitulative 5.</vt:lpstr>
      <vt:lpstr>Întrebări recapitulative 6.</vt:lpstr>
      <vt:lpstr>Întrebări recapitulative 7.</vt:lpstr>
      <vt:lpstr>Întrebări recapitulative 8.</vt:lpstr>
      <vt:lpstr>Întrebări recapitulative 9.</vt:lpstr>
      <vt:lpstr>Întrebări recapitulative 10.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INTEGRATE ANALOGICE</dc:title>
  <dc:creator>geoic@yahoo.com</dc:creator>
  <cp:lastModifiedBy>geoic@yahoo.com</cp:lastModifiedBy>
  <cp:revision>20</cp:revision>
  <dcterms:created xsi:type="dcterms:W3CDTF">2021-02-25T17:58:18Z</dcterms:created>
  <dcterms:modified xsi:type="dcterms:W3CDTF">2021-02-25T19:51:05Z</dcterms:modified>
</cp:coreProperties>
</file>