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384" r:id="rId3"/>
    <p:sldId id="347" r:id="rId4"/>
    <p:sldId id="387" r:id="rId5"/>
    <p:sldId id="388" r:id="rId6"/>
    <p:sldId id="389" r:id="rId7"/>
    <p:sldId id="390" r:id="rId8"/>
    <p:sldId id="350" r:id="rId9"/>
    <p:sldId id="351" r:id="rId10"/>
    <p:sldId id="385" r:id="rId11"/>
    <p:sldId id="352" r:id="rId12"/>
    <p:sldId id="353" r:id="rId13"/>
    <p:sldId id="372" r:id="rId14"/>
    <p:sldId id="354" r:id="rId15"/>
    <p:sldId id="355" r:id="rId16"/>
    <p:sldId id="386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73" r:id="rId25"/>
    <p:sldId id="374" r:id="rId2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6" autoAdjust="0"/>
    <p:restoredTop sz="94625" autoAdjust="0"/>
  </p:normalViewPr>
  <p:slideViewPr>
    <p:cSldViewPr snapToGrid="0">
      <p:cViewPr varScale="1">
        <p:scale>
          <a:sx n="78" d="100"/>
          <a:sy n="7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14.04.2021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D88D-35CD-4DBA-BF9B-154BC32B2181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219-7CFA-4962-A4C3-F2C7FB08424F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5849-BA0C-432D-ADCC-7339F18136F3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DF13-E6C6-4CFC-8CD1-70F83A0E41EF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C919-6024-4BF7-9186-374864B0F353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3486-A65E-4F13-8CAE-148801B0D8E6}" type="datetime1">
              <a:rPr lang="ro-RO" smtClean="0"/>
              <a:t>14.04.2021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99B6-3C61-4959-8E89-57DFB4FA6B84}" type="datetime1">
              <a:rPr lang="ro-RO" smtClean="0"/>
              <a:t>14.04.2021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40CB-17FF-471F-AAF3-3EDA3BFA390F}" type="datetime1">
              <a:rPr lang="ro-RO" smtClean="0"/>
              <a:t>14.04.2021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BF6D-9C9A-4DC7-81E8-E5BA2A125605}" type="datetime1">
              <a:rPr lang="ro-RO" smtClean="0"/>
              <a:t>14.04.2021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AA3A-82F8-4E19-8545-A3DED33079C4}" type="datetime1">
              <a:rPr lang="ro-RO" smtClean="0"/>
              <a:t>14.04.2021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CA4-6453-4777-B87D-065694A9ECA3}" type="datetime1">
              <a:rPr lang="ro-RO" smtClean="0"/>
              <a:t>14.04.2021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90E87-20D2-4967-87F8-DE73DA37FDCB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30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0.png"/><Relationship Id="rId5" Type="http://schemas.openxmlformats.org/officeDocument/2006/relationships/image" Target="../media/image9.png"/><Relationship Id="rId4" Type="http://schemas.openxmlformats.org/officeDocument/2006/relationships/image" Target="../media/image60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0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6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0.png"/><Relationship Id="rId7" Type="http://schemas.openxmlformats.org/officeDocument/2006/relationships/image" Target="../media/image74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0.png"/><Relationship Id="rId5" Type="http://schemas.openxmlformats.org/officeDocument/2006/relationships/image" Target="../media/image720.png"/><Relationship Id="rId4" Type="http://schemas.openxmlformats.org/officeDocument/2006/relationships/image" Target="../media/image7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CIRCUITE INTEGRATE </a:t>
            </a:r>
            <a:r>
              <a:rPr lang="ro-RO"/>
              <a:t> ANALOGIC</a:t>
            </a:r>
            <a:r>
              <a:rPr lang="en-US"/>
              <a:t>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7 – online</a:t>
            </a:r>
          </a:p>
          <a:p>
            <a:r>
              <a:rPr lang="ro-RO"/>
              <a:t>Filtre active (partea a II-a)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1F804-8D1F-46A0-AA69-42A537E0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4F980-26AF-4C0F-B82B-F62619717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Pentru ζ=0, polii se află chiar pe axa imaginară. Răspunsul este </a:t>
            </a:r>
            <a:r>
              <a:rPr lang="en-US" i="1"/>
              <a:t>neamortizat</a:t>
            </a:r>
            <a:r>
              <a:rPr lang="en-US"/>
              <a:t> sau </a:t>
            </a:r>
            <a:r>
              <a:rPr lang="en-US" i="1"/>
              <a:t>oscilant neamortizat</a:t>
            </a:r>
            <a:r>
              <a:rPr lang="en-US"/>
              <a:t> și sistemul oscilează cu pulsația ω</a:t>
            </a:r>
            <a:r>
              <a:rPr lang="en-US" baseline="-25000"/>
              <a:t>0</a:t>
            </a:r>
            <a:r>
              <a:rPr lang="en-US"/>
              <a:t>.</a:t>
            </a:r>
            <a:endParaRPr lang="ro-RO"/>
          </a:p>
          <a:p>
            <a:pPr lvl="1"/>
            <a:r>
              <a:rPr lang="en-US"/>
              <a:t>Pentru ζ&lt;0, polii se află în semiplanul drept, determinând astfel un răspuns </a:t>
            </a:r>
            <a:r>
              <a:rPr lang="en-US" i="1"/>
              <a:t>oscilant instabil</a:t>
            </a:r>
            <a:r>
              <a:rPr lang="en-US"/>
              <a:t>. </a:t>
            </a:r>
            <a:endParaRPr lang="ro-RO"/>
          </a:p>
          <a:p>
            <a:r>
              <a:rPr lang="en-US">
                <a:highlight>
                  <a:srgbClr val="FFFF00"/>
                </a:highlight>
              </a:rPr>
              <a:t>Filtrele trebuie să aibă ζ&gt;0 pentru a fi stabile.</a:t>
            </a:r>
            <a:endParaRPr lang="ro-RO">
              <a:highlight>
                <a:srgbClr val="FFFF00"/>
              </a:highlight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0F938-4C41-4AB5-8A6F-DEC1824A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39D1-FC6A-42D1-A4BD-C9B700009336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B416F-B690-4086-8ECA-E0F53CE7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3FD1-402E-4538-9245-63B6321A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7118917-9615-4E87-9EFA-3AB74DF148C2}"/>
                  </a:ext>
                </a:extLst>
              </p:cNvPr>
              <p:cNvSpPr/>
              <p:nvPr/>
            </p:nvSpPr>
            <p:spPr>
              <a:xfrm>
                <a:off x="7833704" y="489439"/>
                <a:ext cx="3825726" cy="741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ro-RO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ro-RO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0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0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𝜁</m:t>
                          </m:r>
                          <m:d>
                            <m:dPr>
                              <m:ctrlPr>
                                <a:rPr lang="ro-RO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7118917-9615-4E87-9EFA-3AB74DF14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704" y="489439"/>
                <a:ext cx="3825726" cy="7418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8171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122"/>
            <a:ext cx="10515600" cy="4351338"/>
          </a:xfrm>
        </p:spPr>
        <p:txBody>
          <a:bodyPr/>
          <a:lstStyle/>
          <a:p>
            <a:r>
              <a:rPr lang="en-US"/>
              <a:t>Făcând înlocuirea </a:t>
            </a:r>
            <a:r>
              <a:rPr lang="en-US" i="1"/>
              <a:t>s</a:t>
            </a:r>
            <a:r>
              <a:rPr lang="en-US"/>
              <a:t> → </a:t>
            </a:r>
            <a:r>
              <a:rPr lang="en-US" i="1"/>
              <a:t>j</a:t>
            </a:r>
            <a:r>
              <a:rPr lang="en-US"/>
              <a:t>ω obținem răspunsul în frecvență, pe care îl vom exprima în termenii parametrului alternativ adimensional </a:t>
            </a:r>
            <a:r>
              <a:rPr lang="en-US" i="1"/>
              <a:t>Q</a:t>
            </a:r>
            <a:r>
              <a:rPr lang="en-US"/>
              <a:t>:</a:t>
            </a:r>
            <a:endParaRPr lang="ro-RO"/>
          </a:p>
          <a:p>
            <a:endParaRPr lang="ro-RO"/>
          </a:p>
          <a:p>
            <a:endParaRPr lang="ro-RO"/>
          </a:p>
          <a:p>
            <a:r>
              <a:rPr lang="en-US" i="1"/>
              <a:t>Q</a:t>
            </a:r>
            <a:r>
              <a:rPr lang="en-US"/>
              <a:t> se mai numește și </a:t>
            </a:r>
            <a:r>
              <a:rPr lang="en-US" i="1"/>
              <a:t>factor de calitate</a:t>
            </a:r>
            <a:r>
              <a:rPr lang="en-US"/>
              <a:t>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C4DA8-F522-4DC0-8EFC-8EDF490A6F32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51DE72F-DD3C-4E5C-ADF2-4450BB1EEC8A}"/>
                  </a:ext>
                </a:extLst>
              </p:cNvPr>
              <p:cNvSpPr/>
              <p:nvPr/>
            </p:nvSpPr>
            <p:spPr>
              <a:xfrm>
                <a:off x="3562165" y="2718330"/>
                <a:ext cx="5067669" cy="87389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51DE72F-DD3C-4E5C-ADF2-4450BB1EEC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165" y="2718330"/>
                <a:ext cx="5067669" cy="8738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370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12E-DCBD-475A-8FCF-5B93EAA29D6A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73B3A2-0B02-45B0-BD5B-C4E15613E097}"/>
              </a:ext>
            </a:extLst>
          </p:cNvPr>
          <p:cNvSpPr txBox="1"/>
          <p:nvPr/>
        </p:nvSpPr>
        <p:spPr>
          <a:xfrm>
            <a:off x="1038225" y="1876425"/>
            <a:ext cx="4619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Răspunsul de tipul trece-jos, H</a:t>
            </a:r>
            <a:r>
              <a:rPr lang="ro-RO" sz="2400" b="1" baseline="-25000"/>
              <a:t>LP</a:t>
            </a:r>
            <a:endParaRPr lang="ro-RO" sz="2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EFD5F-F8BC-46B0-8644-3A6AFA1F50E7}"/>
              </a:ext>
            </a:extLst>
          </p:cNvPr>
          <p:cNvSpPr txBox="1"/>
          <p:nvPr/>
        </p:nvSpPr>
        <p:spPr>
          <a:xfrm>
            <a:off x="6534150" y="1890415"/>
            <a:ext cx="4619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Răspunsul de tipul trece-sus, H</a:t>
            </a:r>
            <a:r>
              <a:rPr lang="ro-RO" sz="2400" b="1" baseline="-25000"/>
              <a:t>HP</a:t>
            </a:r>
            <a:endParaRPr lang="ro-RO" sz="24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04E4E8-6452-49A4-BAB9-1A99089D9B1F}"/>
                  </a:ext>
                </a:extLst>
              </p:cNvPr>
              <p:cNvSpPr/>
              <p:nvPr/>
            </p:nvSpPr>
            <p:spPr>
              <a:xfrm>
                <a:off x="1304272" y="2352080"/>
                <a:ext cx="4087529" cy="661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𝐿𝑃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04E4E8-6452-49A4-BAB9-1A99089D9B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272" y="2352080"/>
                <a:ext cx="4087529" cy="6612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4103B8F-6FF8-4752-98E7-ECC901CD14BD}"/>
                  </a:ext>
                </a:extLst>
              </p:cNvPr>
              <p:cNvSpPr/>
              <p:nvPr/>
            </p:nvSpPr>
            <p:spPr>
              <a:xfrm>
                <a:off x="6782564" y="2316685"/>
                <a:ext cx="4122795" cy="696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𝐻𝑃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4103B8F-6FF8-4752-98E7-ECC901CD14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564" y="2316685"/>
                <a:ext cx="4122795" cy="6966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5930DC9C-BD14-48A2-B3C2-A95FA7E4F94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9222" b="12387"/>
          <a:stretch/>
        </p:blipFill>
        <p:spPr>
          <a:xfrm>
            <a:off x="1496588" y="3601327"/>
            <a:ext cx="3702904" cy="27789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D9CAC4F-D651-4714-88DD-6067A3F760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222" b="12387"/>
          <a:stretch/>
        </p:blipFill>
        <p:spPr>
          <a:xfrm>
            <a:off x="6992509" y="3601328"/>
            <a:ext cx="3702904" cy="277893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70A5F71-48F7-42D7-BAE8-411D195A5978}"/>
              </a:ext>
            </a:extLst>
          </p:cNvPr>
          <p:cNvSpPr txBox="1"/>
          <p:nvPr/>
        </p:nvSpPr>
        <p:spPr>
          <a:xfrm>
            <a:off x="1496588" y="3105150"/>
            <a:ext cx="370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are 2 poli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6443E6-D76F-45A4-976C-DC17E13B1001}"/>
              </a:ext>
            </a:extLst>
          </p:cNvPr>
          <p:cNvSpPr txBox="1"/>
          <p:nvPr/>
        </p:nvSpPr>
        <p:spPr>
          <a:xfrm>
            <a:off x="6992508" y="3105150"/>
            <a:ext cx="370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are zero dublu în origine și 2 poli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72257-19A6-4568-9ECB-9033DFDBB60A}"/>
              </a:ext>
            </a:extLst>
          </p:cNvPr>
          <p:cNvSpPr txBox="1"/>
          <p:nvPr/>
        </p:nvSpPr>
        <p:spPr>
          <a:xfrm>
            <a:off x="9239250" y="328238"/>
            <a:ext cx="256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= funcția de transfer</a:t>
            </a:r>
          </a:p>
        </p:txBody>
      </p:sp>
    </p:spTree>
    <p:extLst>
      <p:ext uri="{BB962C8B-B14F-4D97-AF65-F5344CB8AC3E}">
        <p14:creationId xmlns:p14="http://schemas.microsoft.com/office/powerpoint/2010/main" val="3407980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B326-2606-4D1F-A25D-589ADEBD312C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73B3A2-0B02-45B0-BD5B-C4E15613E097}"/>
              </a:ext>
            </a:extLst>
          </p:cNvPr>
          <p:cNvSpPr txBox="1"/>
          <p:nvPr/>
        </p:nvSpPr>
        <p:spPr>
          <a:xfrm>
            <a:off x="838201" y="1876425"/>
            <a:ext cx="4819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Răspunsul de tipul trece-bandă, H</a:t>
            </a:r>
            <a:r>
              <a:rPr lang="ro-RO" sz="2400" b="1" baseline="-25000"/>
              <a:t>BP</a:t>
            </a:r>
            <a:endParaRPr lang="ro-RO" sz="2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EFD5F-F8BC-46B0-8644-3A6AFA1F50E7}"/>
              </a:ext>
            </a:extLst>
          </p:cNvPr>
          <p:cNvSpPr txBox="1"/>
          <p:nvPr/>
        </p:nvSpPr>
        <p:spPr>
          <a:xfrm>
            <a:off x="6534150" y="1890415"/>
            <a:ext cx="4619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Răspunsul de tipul notch, H</a:t>
            </a:r>
            <a:r>
              <a:rPr lang="ro-RO" sz="2400" b="1" baseline="-25000"/>
              <a:t>N</a:t>
            </a:r>
            <a:endParaRPr lang="ro-RO" sz="24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2C7F780-A15A-466D-BF13-33EB01D383F5}"/>
                  </a:ext>
                </a:extLst>
              </p:cNvPr>
              <p:cNvSpPr/>
              <p:nvPr/>
            </p:nvSpPr>
            <p:spPr>
              <a:xfrm>
                <a:off x="1526414" y="2316685"/>
                <a:ext cx="4109971" cy="678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𝐵𝑃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2C7F780-A15A-466D-BF13-33EB01D383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414" y="2316685"/>
                <a:ext cx="4109971" cy="6783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21C6A132-5426-4DF3-ACB1-D69AA85BC5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60"/>
          <a:stretch/>
        </p:blipFill>
        <p:spPr>
          <a:xfrm>
            <a:off x="581104" y="3832211"/>
            <a:ext cx="5370671" cy="23019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CD2E3D3-9ADC-40F5-8F87-57C983DCB324}"/>
                  </a:ext>
                </a:extLst>
              </p:cNvPr>
              <p:cNvSpPr/>
              <p:nvPr/>
            </p:nvSpPr>
            <p:spPr>
              <a:xfrm>
                <a:off x="6837066" y="2316685"/>
                <a:ext cx="4013791" cy="696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CD2E3D3-9ADC-40F5-8F87-57C983DCB3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066" y="2316685"/>
                <a:ext cx="4013791" cy="6966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108C1AB5-6A7C-491E-8B80-D0A7E7C385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1904" y="3832210"/>
            <a:ext cx="5443538" cy="24003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7B04B83-C555-499F-87D6-2C7DD33D5B75}"/>
              </a:ext>
            </a:extLst>
          </p:cNvPr>
          <p:cNvSpPr txBox="1"/>
          <p:nvPr/>
        </p:nvSpPr>
        <p:spPr>
          <a:xfrm>
            <a:off x="1526414" y="3183491"/>
            <a:ext cx="370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are 1 zero în origine și 2 poli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AB4F84-D684-4A51-969C-257CE72E5AD8}"/>
              </a:ext>
            </a:extLst>
          </p:cNvPr>
          <p:cNvSpPr txBox="1"/>
          <p:nvPr/>
        </p:nvSpPr>
        <p:spPr>
          <a:xfrm>
            <a:off x="6837065" y="3183491"/>
            <a:ext cx="5231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are o pereche zerouri pe axa imaginară și 2 poli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05E0C98-ED8B-4371-A5EC-B1F316D65E81}"/>
                  </a:ext>
                </a:extLst>
              </p:cNvPr>
              <p:cNvSpPr/>
              <p:nvPr/>
            </p:nvSpPr>
            <p:spPr>
              <a:xfrm>
                <a:off x="3960674" y="3552823"/>
                <a:ext cx="17751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𝐵𝑊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05E0C98-ED8B-4371-A5EC-B1F316D65E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674" y="3552823"/>
                <a:ext cx="177510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D500DCB-A097-41AA-8958-B1A6B65DB6E6}"/>
                  </a:ext>
                </a:extLst>
              </p:cNvPr>
              <p:cNvSpPr/>
              <p:nvPr/>
            </p:nvSpPr>
            <p:spPr>
              <a:xfrm>
                <a:off x="2809360" y="5894983"/>
                <a:ext cx="1544077" cy="3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D500DCB-A097-41AA-8958-B1A6B65DB6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360" y="5894983"/>
                <a:ext cx="1544077" cy="3703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365019F7-6B0C-4A41-A396-66B48B8B8B5B}"/>
              </a:ext>
            </a:extLst>
          </p:cNvPr>
          <p:cNvSpPr txBox="1"/>
          <p:nvPr/>
        </p:nvSpPr>
        <p:spPr>
          <a:xfrm>
            <a:off x="9239250" y="328238"/>
            <a:ext cx="256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= funcția de transfer</a:t>
            </a:r>
          </a:p>
        </p:txBody>
      </p:sp>
    </p:spTree>
    <p:extLst>
      <p:ext uri="{BB962C8B-B14F-4D97-AF65-F5344CB8AC3E}">
        <p14:creationId xmlns:p14="http://schemas.microsoft.com/office/powerpoint/2010/main" val="3555981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Răspunsul de tipul trece-tot, H</a:t>
            </a:r>
            <a:r>
              <a:rPr lang="en-US" b="1" baseline="-25000"/>
              <a:t>AP</a:t>
            </a:r>
            <a:endParaRPr lang="ro-RO"/>
          </a:p>
          <a:p>
            <a:endParaRPr lang="ro-RO"/>
          </a:p>
          <a:p>
            <a:endParaRPr lang="ro-RO"/>
          </a:p>
          <a:p>
            <a:r>
              <a:rPr lang="en-US"/>
              <a:t>f</a:t>
            </a:r>
            <a:r>
              <a:rPr lang="ro-RO"/>
              <a:t>.d.t.</a:t>
            </a:r>
            <a:r>
              <a:rPr lang="en-US"/>
              <a:t> are doi poli și două zerouri</a:t>
            </a:r>
            <a:endParaRPr lang="ro-RO"/>
          </a:p>
          <a:p>
            <a:r>
              <a:rPr lang="en-US"/>
              <a:t>|</a:t>
            </a:r>
            <a:r>
              <a:rPr lang="en-US" i="1"/>
              <a:t>H</a:t>
            </a:r>
            <a:r>
              <a:rPr lang="en-US" baseline="-25000"/>
              <a:t>AP</a:t>
            </a:r>
            <a:r>
              <a:rPr lang="en-US"/>
              <a:t>|=1, sau |</a:t>
            </a:r>
            <a:r>
              <a:rPr lang="en-US" i="1"/>
              <a:t>H</a:t>
            </a:r>
            <a:r>
              <a:rPr lang="en-US" baseline="-25000"/>
              <a:t>AP</a:t>
            </a:r>
            <a:r>
              <a:rPr lang="en-US"/>
              <a:t>|</a:t>
            </a:r>
            <a:r>
              <a:rPr lang="en-US" baseline="-25000"/>
              <a:t>dB</a:t>
            </a:r>
            <a:r>
              <a:rPr lang="en-US"/>
              <a:t>=0dB, indiferent de frecvență.</a:t>
            </a:r>
            <a:endParaRPr lang="ro-RO"/>
          </a:p>
          <a:p>
            <a:r>
              <a:rPr lang="en-US"/>
              <a:t>Argumentul este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9F4B-F718-4881-B91A-7222F734F20B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D81E645-BB07-4D4E-8301-01E3B0037D93}"/>
                  </a:ext>
                </a:extLst>
              </p:cNvPr>
              <p:cNvSpPr/>
              <p:nvPr/>
            </p:nvSpPr>
            <p:spPr>
              <a:xfrm>
                <a:off x="3398595" y="2349766"/>
                <a:ext cx="5394810" cy="89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D81E645-BB07-4D4E-8301-01E3B0037D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95" y="2349766"/>
                <a:ext cx="5394810" cy="8982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798CEC1-9297-4E56-B4E8-BD13061EC465}"/>
              </a:ext>
            </a:extLst>
          </p:cNvPr>
          <p:cNvSpPr txBox="1"/>
          <p:nvPr/>
        </p:nvSpPr>
        <p:spPr>
          <a:xfrm>
            <a:off x="9239250" y="328238"/>
            <a:ext cx="256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f.d.t. = funcția de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17085B2-5C8A-413C-AA0E-65C13EA2E8E8}"/>
                  </a:ext>
                </a:extLst>
              </p:cNvPr>
              <p:cNvSpPr/>
              <p:nvPr/>
            </p:nvSpPr>
            <p:spPr>
              <a:xfrm>
                <a:off x="1051283" y="4814567"/>
                <a:ext cx="5631734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>
                          <a:latin typeface="Cambria Math" panose="02040503050406030204" pitchFamily="18" charset="0"/>
                        </a:rPr>
                        <m:t>∢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𝑝𝑒𝑛𝑡𝑟𝑢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lin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17085B2-5C8A-413C-AA0E-65C13EA2E8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283" y="4814567"/>
                <a:ext cx="5631734" cy="676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FC43CB4-6C78-4A5A-A7BC-40AD2CFF5BCB}"/>
                  </a:ext>
                </a:extLst>
              </p:cNvPr>
              <p:cNvSpPr/>
              <p:nvPr/>
            </p:nvSpPr>
            <p:spPr>
              <a:xfrm>
                <a:off x="1051283" y="5500046"/>
                <a:ext cx="6524625" cy="676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>
                          <a:latin typeface="Cambria Math" panose="02040503050406030204" pitchFamily="18" charset="0"/>
                        </a:rPr>
                        <m:t>∢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=−360°−2</m:t>
                      </m:r>
                      <m:sSup>
                        <m:sSup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𝑝𝑒𝑛𝑡𝑟𝑢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lin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FC43CB4-6C78-4A5A-A7BC-40AD2CFF5B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283" y="5500046"/>
                <a:ext cx="6524625" cy="6769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092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 mai numesc și </a:t>
            </a:r>
            <a:r>
              <a:rPr lang="ro-RO" b="1"/>
              <a:t>filtre Sallen-Key</a:t>
            </a:r>
            <a:endParaRPr lang="ro-RO"/>
          </a:p>
          <a:p>
            <a:pPr marL="0" indent="0">
              <a:buNone/>
            </a:pPr>
            <a:r>
              <a:rPr lang="ro-RO" sz="2400"/>
              <a:t>Fig. (a) - realizarea pasivă a unui FTJ de ordinul 2</a:t>
            </a:r>
          </a:p>
          <a:p>
            <a:pPr marL="0" indent="0">
              <a:buNone/>
            </a:pPr>
            <a:r>
              <a:rPr lang="ro-RO" sz="2400"/>
              <a:t>Fig. (b) - realizarea activă a unui FTJ de ordinul 2</a:t>
            </a:r>
          </a:p>
          <a:p>
            <a:r>
              <a:rPr lang="ro-RO">
                <a:ea typeface="Calibri" panose="020F0502020204030204" pitchFamily="34" charset="0"/>
              </a:rPr>
              <a:t>În circuitul din figura (b), </a:t>
            </a:r>
            <a:r>
              <a:rPr lang="en-US">
                <a:ea typeface="Calibri" panose="020F0502020204030204" pitchFamily="34" charset="0"/>
              </a:rPr>
              <a:t>ieșirea din etajul </a:t>
            </a:r>
            <a:r>
              <a:rPr lang="en-US" i="1">
                <a:ea typeface="Calibri" panose="020F0502020204030204" pitchFamily="34" charset="0"/>
              </a:rPr>
              <a:t>R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-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 este mărită de un amplificator cu câștigul </a:t>
            </a:r>
            <a:r>
              <a:rPr lang="en-US" i="1">
                <a:ea typeface="Calibri" panose="020F0502020204030204" pitchFamily="34" charset="0"/>
              </a:rPr>
              <a:t>K</a:t>
            </a:r>
            <a:r>
              <a:rPr lang="en-US">
                <a:ea typeface="Calibri" panose="020F0502020204030204" pitchFamily="34" charset="0"/>
              </a:rPr>
              <a:t>, și apoi este readusă la nodul intermediar prin 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1</a:t>
            </a:r>
            <a:r>
              <a:rPr lang="en-US">
                <a:ea typeface="Calibri" panose="020F0502020204030204" pitchFamily="34" charset="0"/>
              </a:rPr>
              <a:t>, al cărui terminal inferior a fost decuplat de la masă pentru a crea calea de reacție pozitivă.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9DA1-F88A-40FA-9EA6-27EEC3690F36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4B46D0-FD5C-4BC7-9633-38BEFEC6B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160" y="101442"/>
            <a:ext cx="5577840" cy="163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87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a typeface="Calibri" panose="020F0502020204030204" pitchFamily="34" charset="0"/>
              </a:rPr>
              <a:t>Această reacție trebuie să fie eficientă numai în vecinătatea lui ω=ω</a:t>
            </a:r>
            <a:r>
              <a:rPr lang="en-US" sz="2800" baseline="-25000">
                <a:ea typeface="Calibri" panose="020F0502020204030204" pitchFamily="34" charset="0"/>
              </a:rPr>
              <a:t>0</a:t>
            </a:r>
            <a:r>
              <a:rPr lang="en-US" sz="2800">
                <a:ea typeface="Calibri" panose="020F0502020204030204" pitchFamily="34" charset="0"/>
              </a:rPr>
              <a:t>, unde este necesară în mod special o optimizare.</a:t>
            </a:r>
            <a:endParaRPr lang="ro-RO" sz="2800">
              <a:ea typeface="Calibri" panose="020F0502020204030204" pitchFamily="34" charset="0"/>
            </a:endParaRPr>
          </a:p>
          <a:p>
            <a:r>
              <a:rPr lang="en-US" sz="2800">
                <a:ea typeface="Calibri" panose="020F0502020204030204" pitchFamily="34" charset="0"/>
              </a:rPr>
              <a:t>Din perspectiva fizică se poate verifica natura de tipul trece-bandă a reacției: pentru ω/ω</a:t>
            </a:r>
            <a:r>
              <a:rPr lang="en-US" sz="2800" baseline="-25000">
                <a:ea typeface="Calibri" panose="020F0502020204030204" pitchFamily="34" charset="0"/>
              </a:rPr>
              <a:t>0</a:t>
            </a:r>
            <a:r>
              <a:rPr lang="en-US" sz="2800">
                <a:ea typeface="Calibri" panose="020F0502020204030204" pitchFamily="34" charset="0"/>
              </a:rPr>
              <a:t>&lt;&lt;1 impedanța lui </a:t>
            </a:r>
            <a:r>
              <a:rPr lang="en-US" sz="2800" i="1">
                <a:ea typeface="Calibri" panose="020F0502020204030204" pitchFamily="34" charset="0"/>
              </a:rPr>
              <a:t>C</a:t>
            </a:r>
            <a:r>
              <a:rPr lang="en-US" sz="2800" baseline="-25000">
                <a:ea typeface="Calibri" panose="020F0502020204030204" pitchFamily="34" charset="0"/>
              </a:rPr>
              <a:t>1</a:t>
            </a:r>
            <a:r>
              <a:rPr lang="en-US" sz="2800">
                <a:ea typeface="Calibri" panose="020F0502020204030204" pitchFamily="34" charset="0"/>
              </a:rPr>
              <a:t> este pur și simplu prea mare pentru a readuce semnal prin reacție, în timp ce pentru ω/ω</a:t>
            </a:r>
            <a:r>
              <a:rPr lang="en-US" sz="2800" baseline="-25000">
                <a:ea typeface="Calibri" panose="020F0502020204030204" pitchFamily="34" charset="0"/>
              </a:rPr>
              <a:t>0</a:t>
            </a:r>
            <a:r>
              <a:rPr lang="en-US" sz="2800">
                <a:ea typeface="Calibri" panose="020F0502020204030204" pitchFamily="34" charset="0"/>
              </a:rPr>
              <a:t>&gt;&gt;1, acțiunea de șuntare a lui </a:t>
            </a:r>
            <a:r>
              <a:rPr lang="en-US" sz="2800" i="1">
                <a:ea typeface="Calibri" panose="020F0502020204030204" pitchFamily="34" charset="0"/>
              </a:rPr>
              <a:t>C</a:t>
            </a:r>
            <a:r>
              <a:rPr lang="en-US" sz="2800" baseline="-25000">
                <a:ea typeface="Calibri" panose="020F0502020204030204" pitchFamily="34" charset="0"/>
              </a:rPr>
              <a:t>2</a:t>
            </a:r>
            <a:r>
              <a:rPr lang="en-US" sz="2800">
                <a:ea typeface="Calibri" panose="020F0502020204030204" pitchFamily="34" charset="0"/>
              </a:rPr>
              <a:t> face ca </a:t>
            </a:r>
            <a:r>
              <a:rPr lang="en-US" sz="2800" i="1"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a typeface="Calibri" panose="020F0502020204030204" pitchFamily="34" charset="0"/>
              </a:rPr>
              <a:t>o</a:t>
            </a:r>
            <a:r>
              <a:rPr lang="en-US" sz="2800">
                <a:ea typeface="Calibri" panose="020F0502020204030204" pitchFamily="34" charset="0"/>
              </a:rPr>
              <a:t> să fie prea mic pentru a avea o acțiune benefică.</a:t>
            </a:r>
            <a:endParaRPr lang="ro-RO" sz="2800">
              <a:ea typeface="Calibri" panose="020F0502020204030204" pitchFamily="34" charset="0"/>
            </a:endParaRPr>
          </a:p>
          <a:p>
            <a:r>
              <a:rPr lang="en-US" sz="2800">
                <a:ea typeface="Calibri" panose="020F0502020204030204" pitchFamily="34" charset="0"/>
              </a:rPr>
              <a:t>Cu toate acestea, aproape de ω/ω</a:t>
            </a:r>
            <a:r>
              <a:rPr lang="en-US" sz="2800" baseline="-25000">
                <a:ea typeface="Calibri" panose="020F0502020204030204" pitchFamily="34" charset="0"/>
              </a:rPr>
              <a:t>0</a:t>
            </a:r>
            <a:r>
              <a:rPr lang="en-US" sz="2800">
                <a:ea typeface="Calibri" panose="020F0502020204030204" pitchFamily="34" charset="0"/>
              </a:rPr>
              <a:t>=1 va exista reacția, pe care o putem regla acționând asupra factorului</a:t>
            </a:r>
            <a:r>
              <a:rPr lang="ro-RO" sz="2800">
                <a:ea typeface="Calibri" panose="020F0502020204030204" pitchFamily="34" charset="0"/>
              </a:rPr>
              <a:t> de amplificare </a:t>
            </a:r>
            <a:r>
              <a:rPr lang="en-US" sz="2800" i="1">
                <a:ea typeface="Calibri" panose="020F0502020204030204" pitchFamily="34" charset="0"/>
              </a:rPr>
              <a:t>K</a:t>
            </a:r>
            <a:r>
              <a:rPr lang="en-US" sz="2800">
                <a:ea typeface="Calibri" panose="020F0502020204030204" pitchFamily="34" charset="0"/>
              </a:rPr>
              <a:t>.</a:t>
            </a:r>
            <a:endParaRPr lang="ro-RO" sz="28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7A20-0784-451E-843C-0782F7FBD073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4B46D0-FD5C-4BC7-9633-38BEFEC6B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160" y="101442"/>
            <a:ext cx="5577840" cy="163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89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 de tipul trece-jos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r>
              <a:rPr lang="ro-RO"/>
              <a:t>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C32-4F52-4891-A883-E2258BE7FC43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E642EE-6D52-49C6-9839-3600DF88A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72" y="2503329"/>
            <a:ext cx="4692015" cy="25088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C119ED-1D3A-454F-80E5-A059D3620B2B}"/>
                  </a:ext>
                </a:extLst>
              </p:cNvPr>
              <p:cNvSpPr/>
              <p:nvPr/>
            </p:nvSpPr>
            <p:spPr>
              <a:xfrm>
                <a:off x="5185357" y="1730467"/>
                <a:ext cx="1383135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C119ED-1D3A-454F-80E5-A059D3620B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357" y="1730467"/>
                <a:ext cx="1383135" cy="656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707B1A5-1FD6-428D-8703-136F0029B9B4}"/>
                  </a:ext>
                </a:extLst>
              </p:cNvPr>
              <p:cNvSpPr/>
              <p:nvPr/>
            </p:nvSpPr>
            <p:spPr>
              <a:xfrm>
                <a:off x="5185357" y="2443400"/>
                <a:ext cx="6629400" cy="6612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𝐾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707B1A5-1FD6-428D-8703-136F0029B9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357" y="2443400"/>
                <a:ext cx="6629400" cy="6612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75907A6-5BBF-489F-B3FC-532903BBFB8C}"/>
                  </a:ext>
                </a:extLst>
              </p:cNvPr>
              <p:cNvSpPr/>
              <p:nvPr/>
            </p:nvSpPr>
            <p:spPr>
              <a:xfrm>
                <a:off x="5185357" y="3206059"/>
                <a:ext cx="9699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75907A6-5BBF-489F-B3FC-532903BBFB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357" y="3206059"/>
                <a:ext cx="96994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1C638F6-192C-415C-AED5-30AEA3C99D0B}"/>
                  </a:ext>
                </a:extLst>
              </p:cNvPr>
              <p:cNvSpPr/>
              <p:nvPr/>
            </p:nvSpPr>
            <p:spPr>
              <a:xfrm>
                <a:off x="5185357" y="3630068"/>
                <a:ext cx="1938800" cy="729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1C638F6-192C-415C-AED5-30AEA3C99D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357" y="3630068"/>
                <a:ext cx="1938800" cy="7290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B154049-FF05-470D-A5FF-AAEA0782A68A}"/>
                  </a:ext>
                </a:extLst>
              </p:cNvPr>
              <p:cNvSpPr/>
              <p:nvPr/>
            </p:nvSpPr>
            <p:spPr>
              <a:xfrm>
                <a:off x="5185357" y="4409822"/>
                <a:ext cx="5777864" cy="729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B154049-FF05-470D-A5FF-AAEA0782A6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357" y="4409822"/>
                <a:ext cx="5777864" cy="7290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46094A1B-8D4A-46D5-8462-637E3AF9FDDD}"/>
              </a:ext>
            </a:extLst>
          </p:cNvPr>
          <p:cNvSpPr/>
          <p:nvPr/>
        </p:nvSpPr>
        <p:spPr>
          <a:xfrm>
            <a:off x="479133" y="5275858"/>
            <a:ext cx="112337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ea typeface="Calibri" panose="020F0502020204030204" pitchFamily="34" charset="0"/>
              </a:rPr>
              <a:t>Deoarece avem cinci parametri (</a:t>
            </a:r>
            <a:r>
              <a:rPr lang="en-US" i="1">
                <a:ea typeface="Calibri" panose="020F0502020204030204" pitchFamily="34" charset="0"/>
              </a:rPr>
              <a:t>K</a:t>
            </a:r>
            <a:r>
              <a:rPr lang="en-US">
                <a:ea typeface="Calibri" panose="020F0502020204030204" pitchFamily="34" charset="0"/>
              </a:rPr>
              <a:t>, </a:t>
            </a:r>
            <a:r>
              <a:rPr lang="en-US" i="1">
                <a:ea typeface="Calibri" panose="020F0502020204030204" pitchFamily="34" charset="0"/>
              </a:rPr>
              <a:t>R</a:t>
            </a:r>
            <a:r>
              <a:rPr lang="en-US" baseline="-25000">
                <a:ea typeface="Calibri" panose="020F0502020204030204" pitchFamily="34" charset="0"/>
              </a:rPr>
              <a:t>1</a:t>
            </a:r>
            <a:r>
              <a:rPr lang="en-US">
                <a:ea typeface="Calibri" panose="020F0502020204030204" pitchFamily="34" charset="0"/>
              </a:rPr>
              <a:t>, 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1</a:t>
            </a:r>
            <a:r>
              <a:rPr lang="en-US">
                <a:ea typeface="Calibri" panose="020F0502020204030204" pitchFamily="34" charset="0"/>
              </a:rPr>
              <a:t>, </a:t>
            </a:r>
            <a:r>
              <a:rPr lang="en-US" i="1">
                <a:ea typeface="Calibri" panose="020F0502020204030204" pitchFamily="34" charset="0"/>
              </a:rPr>
              <a:t>R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 și 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) și dar doar trei ecuații, avem de ales să fixăm doi parametrii și astfel putem specifica relațiile de proiectare pentru restul de trei. Sunt mai uzuale două modele: </a:t>
            </a:r>
            <a:r>
              <a:rPr lang="en-US" i="1">
                <a:ea typeface="Calibri" panose="020F0502020204030204" pitchFamily="34" charset="0"/>
              </a:rPr>
              <a:t>modelul cu</a:t>
            </a:r>
            <a:r>
              <a:rPr lang="en-US">
                <a:ea typeface="Calibri" panose="020F0502020204030204" pitchFamily="34" charset="0"/>
              </a:rPr>
              <a:t> </a:t>
            </a:r>
            <a:r>
              <a:rPr lang="en-US" i="1">
                <a:ea typeface="Calibri" panose="020F0502020204030204" pitchFamily="34" charset="0"/>
              </a:rPr>
              <a:t>componente egale</a:t>
            </a:r>
            <a:r>
              <a:rPr lang="en-US">
                <a:ea typeface="Calibri" panose="020F0502020204030204" pitchFamily="34" charset="0"/>
              </a:rPr>
              <a:t> și </a:t>
            </a:r>
            <a:r>
              <a:rPr lang="en-US" i="1">
                <a:ea typeface="Calibri" panose="020F0502020204030204" pitchFamily="34" charset="0"/>
              </a:rPr>
              <a:t>modelul cu câștig unitate</a:t>
            </a:r>
            <a:r>
              <a:rPr lang="en-US">
                <a:ea typeface="Calibri" panose="020F0502020204030204" pitchFamily="34" charset="0"/>
              </a:rPr>
              <a:t>.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95576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 de tipul trece-jos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DE055-8D2F-4CE5-8AD5-814B11393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>
                    <a:solidFill>
                      <a:srgbClr val="0070C0"/>
                    </a:solidFill>
                  </a:rPr>
                  <a:t>Circuitul </a:t>
                </a:r>
                <a:r>
                  <a:rPr lang="en-US" b="1" i="1">
                    <a:solidFill>
                      <a:srgbClr val="0070C0"/>
                    </a:solidFill>
                  </a:rPr>
                  <a:t>KRC</a:t>
                </a:r>
                <a:r>
                  <a:rPr lang="en-US" b="1">
                    <a:solidFill>
                      <a:srgbClr val="0070C0"/>
                    </a:solidFill>
                  </a:rPr>
                  <a:t> cu componente egale</a:t>
                </a:r>
                <a:endParaRPr lang="ro-RO">
                  <a:solidFill>
                    <a:srgbClr val="0070C0"/>
                  </a:solidFill>
                </a:endParaRPr>
              </a:p>
              <a:p>
                <a:r>
                  <a:rPr lang="en-US"/>
                  <a:t>Presupunem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/>
                  <a:t> și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ro-RO"/>
              </a:p>
              <a:p>
                <a:endParaRPr lang="ro-RO"/>
              </a:p>
              <a:p>
                <a:endParaRPr lang="ro-RO"/>
              </a:p>
              <a:p>
                <a:r>
                  <a:rPr lang="en-US"/>
                  <a:t>Relațiile de dimensionare sunt</a:t>
                </a:r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DE055-8D2F-4CE5-8AD5-814B11393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D053-FE1B-47E9-856A-B6C4495489FD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B9E4191-A84F-48DB-B976-6AE21864B725}"/>
                  </a:ext>
                </a:extLst>
              </p:cNvPr>
              <p:cNvSpPr/>
              <p:nvPr/>
            </p:nvSpPr>
            <p:spPr>
              <a:xfrm>
                <a:off x="4038600" y="2951184"/>
                <a:ext cx="4148315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B9E4191-A84F-48DB-B976-6AE21864B7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951184"/>
                <a:ext cx="4148315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27FBF1E-C0D6-4E06-84E3-239A0402F66C}"/>
                  </a:ext>
                </a:extLst>
              </p:cNvPr>
              <p:cNvSpPr/>
              <p:nvPr/>
            </p:nvSpPr>
            <p:spPr>
              <a:xfrm>
                <a:off x="3175061" y="4495496"/>
                <a:ext cx="58753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𝑅𝐶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=3−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;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27FBF1E-C0D6-4E06-84E3-239A0402F6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061" y="4495496"/>
                <a:ext cx="5875391" cy="461665"/>
              </a:xfrm>
              <a:prstGeom prst="rect">
                <a:avLst/>
              </a:prstGeom>
              <a:blipFill>
                <a:blip r:embed="rId4"/>
                <a:stretch>
                  <a:fillRect t="-125000" b="-19078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714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 de tipul trece-jos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DE055-8D2F-4CE5-8AD5-814B11393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>
                    <a:solidFill>
                      <a:srgbClr val="0070C0"/>
                    </a:solidFill>
                  </a:rPr>
                  <a:t>Circuitul </a:t>
                </a:r>
                <a:r>
                  <a:rPr lang="en-US" b="1" i="1">
                    <a:solidFill>
                      <a:srgbClr val="0070C0"/>
                    </a:solidFill>
                  </a:rPr>
                  <a:t>KRC</a:t>
                </a:r>
                <a:r>
                  <a:rPr lang="en-US" b="1">
                    <a:solidFill>
                      <a:srgbClr val="0070C0"/>
                    </a:solidFill>
                  </a:rPr>
                  <a:t> cu câștig unitate</a:t>
                </a:r>
                <a:endParaRPr lang="ro-RO">
                  <a:solidFill>
                    <a:srgbClr val="0070C0"/>
                  </a:solidFill>
                </a:endParaRPr>
              </a:p>
              <a:p>
                <a:r>
                  <a:rPr lang="ro-RO" sz="2400"/>
                  <a:t>Impunând </a:t>
                </a:r>
                <a:r>
                  <a:rPr lang="ro-RO" sz="2400" i="1"/>
                  <a:t>K</a:t>
                </a:r>
                <a:r>
                  <a:rPr lang="ro-RO" sz="2400"/>
                  <a:t>=1 se reduce numărul de componente și, de asemenea, crește lățimea de bandă a AO.</a:t>
                </a:r>
              </a:p>
              <a:p>
                <a:r>
                  <a:rPr lang="ro-RO" sz="2400"/>
                  <a:t>Pentru a simplifica relațiile matematice, redimensionăm componentele astfel </a:t>
                </a:r>
                <a:r>
                  <a:rPr lang="ro-RO" sz="2400" i="1"/>
                  <a:t>R</a:t>
                </a:r>
                <a:r>
                  <a:rPr lang="ro-RO" sz="2400" baseline="-25000"/>
                  <a:t>2</a:t>
                </a:r>
                <a:r>
                  <a:rPr lang="ro-RO" sz="2400"/>
                  <a:t>=</a:t>
                </a:r>
                <a:r>
                  <a:rPr lang="ro-RO" sz="2400" i="1"/>
                  <a:t>R</a:t>
                </a:r>
                <a:r>
                  <a:rPr lang="ro-RO" sz="2400"/>
                  <a:t>, </a:t>
                </a:r>
                <a:r>
                  <a:rPr lang="ro-RO" sz="2400" i="1"/>
                  <a:t>C</a:t>
                </a:r>
                <a:r>
                  <a:rPr lang="ro-RO" sz="2400" baseline="-25000"/>
                  <a:t>2</a:t>
                </a:r>
                <a:r>
                  <a:rPr lang="ro-RO" sz="2400"/>
                  <a:t>=</a:t>
                </a:r>
                <a:r>
                  <a:rPr lang="ro-RO" sz="2400" i="1"/>
                  <a:t>C</a:t>
                </a:r>
                <a:r>
                  <a:rPr lang="ro-RO" sz="2400"/>
                  <a:t>, </a:t>
                </a:r>
                <a:r>
                  <a:rPr lang="ro-RO" sz="2400" i="1"/>
                  <a:t>R</a:t>
                </a:r>
                <a:r>
                  <a:rPr lang="ro-RO" sz="2400" baseline="-25000"/>
                  <a:t>1</a:t>
                </a:r>
                <a:r>
                  <a:rPr lang="ro-RO" sz="2400"/>
                  <a:t>=</a:t>
                </a:r>
                <a:r>
                  <a:rPr lang="ro-RO" sz="2400" i="1"/>
                  <a:t>mR</a:t>
                </a:r>
                <a:r>
                  <a:rPr lang="ro-RO" sz="2400"/>
                  <a:t>, și </a:t>
                </a:r>
                <a:r>
                  <a:rPr lang="ro-RO" sz="2400" i="1"/>
                  <a:t>C</a:t>
                </a:r>
                <a:r>
                  <a:rPr lang="ro-RO" sz="2400" baseline="-25000"/>
                  <a:t>1</a:t>
                </a:r>
                <a:r>
                  <a:rPr lang="ro-RO" sz="2400"/>
                  <a:t>=</a:t>
                </a:r>
                <a:r>
                  <a:rPr lang="ro-RO" sz="2400" i="1"/>
                  <a:t>nC</a:t>
                </a:r>
                <a:endParaRPr lang="ro-RO" sz="2400"/>
              </a:p>
              <a:p>
                <a:endParaRPr lang="ro-RO" sz="2400"/>
              </a:p>
              <a:p>
                <a:endParaRPr lang="ro-RO" sz="2400"/>
              </a:p>
              <a:p>
                <a:r>
                  <a:rPr lang="en-US" sz="2400"/>
                  <a:t>Pentru un </a:t>
                </a:r>
                <a:r>
                  <a:rPr lang="en-US" sz="2400" i="1"/>
                  <a:t>n</a:t>
                </a:r>
                <a:r>
                  <a:rPr lang="en-US" sz="2400"/>
                  <a:t> dat, </a:t>
                </a:r>
                <a:r>
                  <a:rPr lang="en-US" sz="2400" i="1"/>
                  <a:t>Q</a:t>
                </a:r>
                <a:r>
                  <a:rPr lang="en-US" sz="2400"/>
                  <a:t> este maxim atunci când </a:t>
                </a:r>
                <a:r>
                  <a:rPr lang="en-US" sz="2400" i="1"/>
                  <a:t>m</a:t>
                </a:r>
                <a:r>
                  <a:rPr lang="en-US" sz="2400"/>
                  <a:t>=1, adică atunci când rezistențele sunt egale. Cu </a:t>
                </a:r>
                <a:r>
                  <a:rPr lang="en-US" sz="2400" i="1"/>
                  <a:t>m</a:t>
                </a:r>
                <a:r>
                  <a:rPr lang="en-US" sz="2400"/>
                  <a:t>=1, </a:t>
                </a:r>
                <a:r>
                  <a:rPr lang="ro-RO" sz="2400"/>
                  <a:t>obținem </a:t>
                </a:r>
                <a:r>
                  <a:rPr lang="en-US" sz="2400" i="1"/>
                  <a:t>n</a:t>
                </a:r>
                <a:r>
                  <a:rPr lang="en-US" sz="2400"/>
                  <a:t>=4</a:t>
                </a:r>
                <a:r>
                  <a:rPr lang="en-US" sz="2400" i="1"/>
                  <a:t>Q</a:t>
                </a:r>
                <a:r>
                  <a:rPr lang="en-US" sz="2400" baseline="30000"/>
                  <a:t>2</a:t>
                </a:r>
                <a:r>
                  <a:rPr lang="en-US" sz="2400"/>
                  <a:t>. În practică, se începe cu două capacități</a:t>
                </a:r>
                <a:r>
                  <a:rPr lang="ro-RO" sz="2400"/>
                  <a:t>, cu valori</a:t>
                </a:r>
                <a:r>
                  <a:rPr lang="en-US" sz="2400"/>
                  <a:t> ușor disponibile</a:t>
                </a:r>
                <a:r>
                  <a:rPr lang="ro-RO" sz="2400"/>
                  <a:t>,</a:t>
                </a:r>
                <a:r>
                  <a:rPr lang="en-US" sz="2400"/>
                  <a:t> într-un raport </a:t>
                </a:r>
                <a:r>
                  <a:rPr lang="en-US" sz="2400" i="1"/>
                  <a:t>n</a:t>
                </a:r>
                <a:r>
                  <a:rPr lang="en-US" sz="2400"/>
                  <a:t>≥4</a:t>
                </a:r>
                <a:r>
                  <a:rPr lang="en-US" sz="2400" i="1"/>
                  <a:t>Q</a:t>
                </a:r>
                <a:r>
                  <a:rPr lang="en-US" sz="2400" baseline="30000"/>
                  <a:t>2</a:t>
                </a:r>
                <a:r>
                  <a:rPr lang="en-US" sz="2400"/>
                  <a:t>; atunci </a:t>
                </a:r>
                <a:r>
                  <a:rPr lang="en-US" sz="2400" i="1"/>
                  <a:t>m</a:t>
                </a:r>
                <a:r>
                  <a:rPr lang="en-US" sz="2400"/>
                  <a:t> devine</a:t>
                </a:r>
                <a:r>
                  <a:rPr lang="ro-RO" sz="2400"/>
                  <a:t>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ro-RO" sz="240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ro-RO" sz="240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o-RO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o-RO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ro-RO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40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ro-RO" sz="2400"/>
                  <a:t>, </a:t>
                </a:r>
                <a:br>
                  <a:rPr lang="ro-RO" sz="2400"/>
                </a:br>
                <a:r>
                  <a:rPr lang="en-US" sz="2400"/>
                  <a:t>unde </a:t>
                </a:r>
                <a:r>
                  <a:rPr lang="en-US" sz="2400" i="1"/>
                  <a:t>k</a:t>
                </a:r>
                <a:r>
                  <a:rPr lang="en-US" sz="2400"/>
                  <a:t>=</a:t>
                </a:r>
                <a:r>
                  <a:rPr lang="en-US" sz="2400" i="1"/>
                  <a:t>n</a:t>
                </a:r>
                <a:r>
                  <a:rPr lang="en-US" sz="2400"/>
                  <a:t>/2</a:t>
                </a:r>
                <a:r>
                  <a:rPr lang="en-US" sz="2400" i="1"/>
                  <a:t>Q</a:t>
                </a:r>
                <a:r>
                  <a:rPr lang="en-US" sz="2400" baseline="30000"/>
                  <a:t>2</a:t>
                </a:r>
                <a:r>
                  <a:rPr lang="en-US" sz="2400"/>
                  <a:t>-1</a:t>
                </a:r>
                <a:r>
                  <a:rPr lang="ro-RO" sz="2400"/>
                  <a:t>.</a:t>
                </a:r>
                <a:endParaRPr lang="ro-RO" sz="200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DE055-8D2F-4CE5-8AD5-814B11393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543A-9D8C-45D4-80F5-F4DBA1B23136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90DADE2-1D5B-4F5F-8AD9-18C01BAB3682}"/>
                  </a:ext>
                </a:extLst>
              </p:cNvPr>
              <p:cNvSpPr/>
              <p:nvPr/>
            </p:nvSpPr>
            <p:spPr>
              <a:xfrm>
                <a:off x="3339572" y="3547419"/>
                <a:ext cx="5512856" cy="90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𝑚𝑛</m:t>
                              </m:r>
                            </m:e>
                          </m:rad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𝑚𝑛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sty m:val="p"/>
                            </m:rPr>
                            <a:rPr lang="ro-RO" sz="2400" i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90DADE2-1D5B-4F5F-8AD9-18C01BAB36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572" y="3547419"/>
                <a:ext cx="5512856" cy="9077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96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03E0C-504B-4BD2-AD23-359CBD6A6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 tratate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ADD86-82B7-4749-AF20-26E5D07F1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Filtre active</a:t>
            </a:r>
          </a:p>
          <a:p>
            <a:pPr lvl="1"/>
            <a:r>
              <a:rPr lang="ro-RO"/>
              <a:t>Fitre de audiofrecvență</a:t>
            </a:r>
          </a:p>
          <a:p>
            <a:pPr lvl="1"/>
            <a:r>
              <a:rPr lang="ro-RO"/>
              <a:t>Filtre de ordinul II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D5F1-F7D3-4A35-A4D0-09C697C4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F4B3-7AFD-4420-B23A-CD69192D537F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CAAD7-D261-42B3-BF1D-FB4CDEC5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A6E62-8948-421A-9B5D-81CF821D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6919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 de tipul trece-sus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1FAF-FC70-424E-86E9-D7FC0286CBE1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6B71A9-A05D-49E2-BA9B-459102997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31" y="2477612"/>
            <a:ext cx="3360420" cy="25260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65A5B3C-97B2-497A-A07A-1B18F07BA25F}"/>
                  </a:ext>
                </a:extLst>
              </p:cNvPr>
              <p:cNvSpPr/>
              <p:nvPr/>
            </p:nvSpPr>
            <p:spPr>
              <a:xfrm>
                <a:off x="4341266" y="2164799"/>
                <a:ext cx="3690882" cy="941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65A5B3C-97B2-497A-A07A-1B18F07BA2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266" y="2164799"/>
                <a:ext cx="3690882" cy="941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D8CAEA-8663-46F7-B94C-A79E4BE86688}"/>
                  </a:ext>
                </a:extLst>
              </p:cNvPr>
              <p:cNvSpPr/>
              <p:nvPr/>
            </p:nvSpPr>
            <p:spPr>
              <a:xfrm>
                <a:off x="4341266" y="3240956"/>
                <a:ext cx="7624267" cy="941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D8CAEA-8663-46F7-B94C-A79E4BE866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266" y="3240956"/>
                <a:ext cx="7624267" cy="941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CA9FB92-9033-423D-B73E-882D1F1ADCF4}"/>
              </a:ext>
            </a:extLst>
          </p:cNvPr>
          <p:cNvSpPr/>
          <p:nvPr/>
        </p:nvSpPr>
        <p:spPr>
          <a:xfrm>
            <a:off x="4341265" y="4521350"/>
            <a:ext cx="74383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ea typeface="Calibri" panose="020F0502020204030204" pitchFamily="34" charset="0"/>
              </a:rPr>
              <a:t>Ca și în cazul trece-jos, două opțiuni interesante sunt disponibile pentru proiectant și anume cea cu componente egale și cea cu câștig unitate.</a:t>
            </a:r>
            <a:endParaRPr lang="ro-RO" sz="2000"/>
          </a:p>
        </p:txBody>
      </p:sp>
    </p:spTree>
    <p:extLst>
      <p:ext uri="{BB962C8B-B14F-4D97-AF65-F5344CB8AC3E}">
        <p14:creationId xmlns:p14="http://schemas.microsoft.com/office/powerpoint/2010/main" val="40601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 de tipul trece-bandă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20B6-C8B7-4E6E-8CD1-D20C6245149C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B1831D-4DE0-4317-A44E-A570621D6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80482"/>
            <a:ext cx="3543300" cy="2457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B399A20-81E7-4B6D-8DEE-3780B52ACFBA}"/>
                  </a:ext>
                </a:extLst>
              </p:cNvPr>
              <p:cNvSpPr/>
              <p:nvPr/>
            </p:nvSpPr>
            <p:spPr>
              <a:xfrm>
                <a:off x="4964284" y="2063234"/>
                <a:ext cx="6827666" cy="865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>
                    <a:ea typeface="Calibri" panose="020F0502020204030204" pitchFamily="34" charset="0"/>
                  </a:rPr>
                  <a:t>Dacă</a:t>
                </a:r>
                <a:r>
                  <a:rPr lang="ro-RO" sz="2400"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type m:val="lin"/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o-RO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o-RO" sz="2400">
                    <a:ea typeface="Calibri" panose="020F0502020204030204" pitchFamily="34" charset="0"/>
                  </a:rPr>
                  <a:t>, </a:t>
                </a:r>
                <a:r>
                  <a:rPr lang="en-US" sz="2400"/>
                  <a:t>o alegere convenabilă este </a:t>
                </a:r>
                <a:r>
                  <a:rPr lang="en-US" sz="2400" i="1"/>
                  <a:t>R</a:t>
                </a:r>
                <a:r>
                  <a:rPr lang="en-US" sz="2400" baseline="-25000"/>
                  <a:t>1</a:t>
                </a:r>
                <a:r>
                  <a:rPr lang="en-US" sz="2400"/>
                  <a:t>=</a:t>
                </a:r>
                <a:r>
                  <a:rPr lang="en-US" sz="2400" i="1"/>
                  <a:t>R</a:t>
                </a:r>
                <a:r>
                  <a:rPr lang="en-US" sz="2400" baseline="-25000"/>
                  <a:t>2</a:t>
                </a:r>
                <a:r>
                  <a:rPr lang="en-US" sz="2400"/>
                  <a:t>=</a:t>
                </a:r>
                <a:r>
                  <a:rPr lang="en-US" sz="2400" i="1"/>
                  <a:t>R</a:t>
                </a:r>
                <a:r>
                  <a:rPr lang="en-US" sz="2400" baseline="-25000"/>
                  <a:t>3</a:t>
                </a:r>
                <a:r>
                  <a:rPr lang="en-US" sz="2400"/>
                  <a:t>=</a:t>
                </a:r>
                <a:r>
                  <a:rPr lang="en-US" sz="2400" i="1"/>
                  <a:t>R</a:t>
                </a:r>
                <a:r>
                  <a:rPr lang="en-US" sz="2400"/>
                  <a:t> și </a:t>
                </a:r>
                <a:r>
                  <a:rPr lang="en-US" sz="2400" i="1"/>
                  <a:t>C</a:t>
                </a:r>
                <a:r>
                  <a:rPr lang="en-US" sz="2400" baseline="-25000"/>
                  <a:t>1</a:t>
                </a:r>
                <a:r>
                  <a:rPr lang="en-US" sz="2400"/>
                  <a:t>=</a:t>
                </a:r>
                <a:r>
                  <a:rPr lang="en-US" sz="2400" i="1"/>
                  <a:t>C</a:t>
                </a:r>
                <a:r>
                  <a:rPr lang="en-US" sz="2400" baseline="-25000"/>
                  <a:t>2</a:t>
                </a:r>
                <a:r>
                  <a:rPr lang="en-US" sz="2400"/>
                  <a:t>=</a:t>
                </a:r>
                <a:r>
                  <a:rPr lang="en-US" sz="2400" i="1"/>
                  <a:t>C</a:t>
                </a:r>
                <a:r>
                  <a:rPr lang="en-US" sz="2400">
                    <a:ea typeface="Calibri" panose="020F0502020204030204" pitchFamily="34" charset="0"/>
                  </a:rPr>
                  <a:t> </a:t>
                </a:r>
                <a:endParaRPr lang="ro-RO" sz="240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B399A20-81E7-4B6D-8DEE-3780B52ACF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284" y="2063234"/>
                <a:ext cx="6827666" cy="865814"/>
              </a:xfrm>
              <a:prstGeom prst="rect">
                <a:avLst/>
              </a:prstGeom>
              <a:blipFill>
                <a:blip r:embed="rId3"/>
                <a:stretch>
                  <a:fillRect l="-1339" t="-1408" b="-1478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67BBD81-12BC-4A6F-B67A-F184BC552C34}"/>
                  </a:ext>
                </a:extLst>
              </p:cNvPr>
              <p:cNvSpPr/>
              <p:nvPr/>
            </p:nvSpPr>
            <p:spPr>
              <a:xfrm>
                <a:off x="4995299" y="2918265"/>
                <a:ext cx="5378845" cy="870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𝐵𝑃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67BBD81-12BC-4A6F-B67A-F184BC552C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299" y="2918265"/>
                <a:ext cx="5378845" cy="870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7436E53-6D21-424D-A809-7784E1449F68}"/>
              </a:ext>
            </a:extLst>
          </p:cNvPr>
          <p:cNvSpPr/>
          <p:nvPr/>
        </p:nvSpPr>
        <p:spPr>
          <a:xfrm>
            <a:off x="4964284" y="3952433"/>
            <a:ext cx="5682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Relațiile de proiectare corespunzătoare sunt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6E329F5-BB16-40DC-B04B-C1445D696280}"/>
                  </a:ext>
                </a:extLst>
              </p:cNvPr>
              <p:cNvSpPr/>
              <p:nvPr/>
            </p:nvSpPr>
            <p:spPr>
              <a:xfrm>
                <a:off x="4995299" y="4481567"/>
                <a:ext cx="6765635" cy="522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latin typeface="Cambria Math" panose="02040503050406030204" pitchFamily="18" charset="0"/>
                        </a:rPr>
                        <m:t>𝑅𝐶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6E329F5-BB16-40DC-B04B-C1445D6962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299" y="4481567"/>
                <a:ext cx="6765635" cy="5225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633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KRC de tipul oprește-bandă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1494"/>
            <a:ext cx="10515600" cy="4351338"/>
          </a:xfrm>
        </p:spPr>
        <p:txBody>
          <a:bodyPr/>
          <a:lstStyle/>
          <a:p>
            <a:r>
              <a:rPr lang="ro-RO"/>
              <a:t>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98D1-7FB2-4250-9653-0F84F70F8575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6B50D4-8198-4756-B390-FC009BCC0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64777"/>
            <a:ext cx="4737735" cy="23374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4646431-E179-4585-84D7-DE829A946654}"/>
                  </a:ext>
                </a:extLst>
              </p:cNvPr>
              <p:cNvSpPr/>
              <p:nvPr/>
            </p:nvSpPr>
            <p:spPr>
              <a:xfrm>
                <a:off x="5883246" y="4264572"/>
                <a:ext cx="483324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4−2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4646431-E179-4585-84D7-DE829A9466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246" y="4264572"/>
                <a:ext cx="4833246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6FD051F-3345-4841-A86C-4B75273E6E2B}"/>
              </a:ext>
            </a:extLst>
          </p:cNvPr>
          <p:cNvSpPr/>
          <p:nvPr/>
        </p:nvSpPr>
        <p:spPr>
          <a:xfrm>
            <a:off x="5883246" y="2544821"/>
            <a:ext cx="57188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>
                <a:ea typeface="Calibri" panose="020F0502020204030204" pitchFamily="34" charset="0"/>
              </a:rPr>
              <a:t>Rețelele în</a:t>
            </a:r>
            <a:r>
              <a:rPr lang="en-US" sz="2400">
                <a:ea typeface="Calibri" panose="020F0502020204030204" pitchFamily="34" charset="0"/>
              </a:rPr>
              <a:t> </a:t>
            </a:r>
            <a:r>
              <a:rPr lang="en-US" sz="2400" i="1">
                <a:ea typeface="Calibri" panose="020F0502020204030204" pitchFamily="34" charset="0"/>
              </a:rPr>
              <a:t>T</a:t>
            </a:r>
            <a:r>
              <a:rPr lang="en-US" sz="2400">
                <a:ea typeface="Calibri" panose="020F0502020204030204" pitchFamily="34" charset="0"/>
              </a:rPr>
              <a:t> oferă două căi prin care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poate ajunge la intrarea amplificatorului: calea 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>
                <a:ea typeface="Calibri" panose="020F0502020204030204" pitchFamily="34" charset="0"/>
              </a:rPr>
              <a:t>-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>
                <a:ea typeface="Calibri" panose="020F0502020204030204" pitchFamily="34" charset="0"/>
              </a:rPr>
              <a:t> de frecvență joasă și calea </a:t>
            </a:r>
            <a:r>
              <a:rPr lang="en-US" sz="2400" i="1">
                <a:ea typeface="Calibri" panose="020F0502020204030204" pitchFamily="34" charset="0"/>
              </a:rPr>
              <a:t>C</a:t>
            </a:r>
            <a:r>
              <a:rPr lang="en-US" sz="2400">
                <a:ea typeface="Calibri" panose="020F0502020204030204" pitchFamily="34" charset="0"/>
              </a:rPr>
              <a:t>-</a:t>
            </a:r>
            <a:r>
              <a:rPr lang="en-US" sz="2400" i="1">
                <a:ea typeface="Calibri" panose="020F0502020204030204" pitchFamily="34" charset="0"/>
              </a:rPr>
              <a:t>C</a:t>
            </a:r>
            <a:r>
              <a:rPr lang="en-US" sz="2400">
                <a:ea typeface="Calibri" panose="020F0502020204030204" pitchFamily="34" charset="0"/>
              </a:rPr>
              <a:t> de frecvență înaltă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2970178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cu reacție multiplă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Filtrele cu reacție multiplă utilizează mai multe căi de reacție.</a:t>
            </a:r>
            <a:endParaRPr lang="ro-RO"/>
          </a:p>
          <a:p>
            <a:r>
              <a:rPr lang="en-US"/>
              <a:t>Spre deosebire de omologii lor </a:t>
            </a:r>
            <a:r>
              <a:rPr lang="en-US" i="1"/>
              <a:t>KRC</a:t>
            </a:r>
            <a:r>
              <a:rPr lang="en-US"/>
              <a:t>, care configurează AO pentru un câștig finit </a:t>
            </a:r>
            <a:r>
              <a:rPr lang="en-US" i="1"/>
              <a:t>K</a:t>
            </a:r>
            <a:r>
              <a:rPr lang="en-US"/>
              <a:t>, filtrele cu reacție multiplă exploatează în totalitate câștigul în buclă deschisă motiv pentru care sunt denumite și </a:t>
            </a:r>
            <a:r>
              <a:rPr lang="en-US" i="1"/>
              <a:t>filtre cu câștig infinit</a:t>
            </a:r>
            <a:r>
              <a:rPr lang="en-US"/>
              <a:t>.</a:t>
            </a:r>
            <a:endParaRPr lang="ro-RO"/>
          </a:p>
          <a:p>
            <a:r>
              <a:rPr lang="en-US"/>
              <a:t>Împreună cu filtrele </a:t>
            </a:r>
            <a:r>
              <a:rPr lang="en-US" i="1"/>
              <a:t>KRC</a:t>
            </a:r>
            <a:r>
              <a:rPr lang="en-US"/>
              <a:t>, sunt cele mai uzuale realizări ale răspunsurilor de ordinul doi obținute cu un singur AO.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4321-A86A-4BCA-B5A9-4D1947F40CCA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9183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cu reacție multiplă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solidFill>
                  <a:srgbClr val="0070C0"/>
                </a:solidFill>
              </a:rPr>
              <a:t>Filtre trece-bandă cu reacție multiplă</a:t>
            </a:r>
            <a:endParaRPr lang="ro-RO" b="1">
              <a:solidFill>
                <a:srgbClr val="0070C0"/>
              </a:solidFill>
            </a:endParaRPr>
          </a:p>
          <a:p>
            <a:r>
              <a:rPr lang="ro-RO"/>
              <a:t>Este </a:t>
            </a:r>
            <a:r>
              <a:rPr lang="en-US"/>
              <a:t>numit și </a:t>
            </a:r>
            <a:r>
              <a:rPr lang="en-US" i="1"/>
              <a:t>filtrul Delyiannis-Friend</a:t>
            </a:r>
            <a:r>
              <a:rPr lang="en-US"/>
              <a:t> după inventatorii săi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B720-7EED-419A-AF54-1446C108D9FB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6A6641-42A8-4968-9679-8CAF2F73F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2" y="3214687"/>
            <a:ext cx="3583305" cy="21431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A739A1-B9C8-4DA1-8089-DC3160222163}"/>
                  </a:ext>
                </a:extLst>
              </p:cNvPr>
              <p:cNvSpPr/>
              <p:nvPr/>
            </p:nvSpPr>
            <p:spPr>
              <a:xfrm>
                <a:off x="4973714" y="2784040"/>
                <a:ext cx="5008486" cy="661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A739A1-B9C8-4DA1-8089-DC31602221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714" y="2784040"/>
                <a:ext cx="5008486" cy="661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BC0CA8B-CED4-49B3-841D-15503788F67D}"/>
                  </a:ext>
                </a:extLst>
              </p:cNvPr>
              <p:cNvSpPr/>
              <p:nvPr/>
            </p:nvSpPr>
            <p:spPr>
              <a:xfrm>
                <a:off x="4973714" y="3548498"/>
                <a:ext cx="1938800" cy="729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BC0CA8B-CED4-49B3-841D-15503788F6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714" y="3548498"/>
                <a:ext cx="1938800" cy="7290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4683039-5F06-4E0B-9AE6-CA7E803D7CCF}"/>
                  </a:ext>
                </a:extLst>
              </p:cNvPr>
              <p:cNvSpPr/>
              <p:nvPr/>
            </p:nvSpPr>
            <p:spPr>
              <a:xfrm>
                <a:off x="7231556" y="3504048"/>
                <a:ext cx="2491387" cy="808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4683039-5F06-4E0B-9AE6-CA7E803D7C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556" y="3504048"/>
                <a:ext cx="2491387" cy="8084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6ED0B25-9E27-473A-A23B-07178EA71FEE}"/>
                  </a:ext>
                </a:extLst>
              </p:cNvPr>
              <p:cNvSpPr/>
              <p:nvPr/>
            </p:nvSpPr>
            <p:spPr>
              <a:xfrm>
                <a:off x="9904492" y="3571726"/>
                <a:ext cx="2017540" cy="673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𝐵𝑃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6ED0B25-9E27-473A-A23B-07178EA71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492" y="3571726"/>
                <a:ext cx="2017540" cy="6731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1453157-602E-406C-9BF2-896F948D44E0}"/>
              </a:ext>
            </a:extLst>
          </p:cNvPr>
          <p:cNvSpPr/>
          <p:nvPr/>
        </p:nvSpPr>
        <p:spPr>
          <a:xfrm>
            <a:off x="4973714" y="4442713"/>
            <a:ext cx="3695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ea typeface="Calibri" panose="020F0502020204030204" pitchFamily="34" charset="0"/>
              </a:rPr>
              <a:t>Se obișnuiește să se impună 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1</a:t>
            </a:r>
            <a:r>
              <a:rPr lang="en-US">
                <a:ea typeface="Calibri" panose="020F0502020204030204" pitchFamily="34" charset="0"/>
              </a:rPr>
              <a:t>=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=</a:t>
            </a:r>
            <a:r>
              <a:rPr lang="en-US" i="1">
                <a:ea typeface="Calibri" panose="020F0502020204030204" pitchFamily="34" charset="0"/>
              </a:rPr>
              <a:t>C</a:t>
            </a:r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F837BB9-0A20-4961-8A82-344D47C640C7}"/>
                  </a:ext>
                </a:extLst>
              </p:cNvPr>
              <p:cNvSpPr/>
              <p:nvPr/>
            </p:nvSpPr>
            <p:spPr>
              <a:xfrm>
                <a:off x="4973714" y="4918002"/>
                <a:ext cx="5143588" cy="729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=0,5</m:t>
                      </m:r>
                      <m:rad>
                        <m:radPr>
                          <m:degHide m:val="on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type m:val="li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ro-RO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𝐵𝑃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F837BB9-0A20-4961-8A82-344D47C64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714" y="4918002"/>
                <a:ext cx="5143588" cy="7290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F66AD89-AFF8-497C-A800-CF4760FC84A5}"/>
              </a:ext>
            </a:extLst>
          </p:cNvPr>
          <p:cNvSpPr txBox="1"/>
          <p:nvPr/>
        </p:nvSpPr>
        <p:spPr>
          <a:xfrm>
            <a:off x="4973714" y="5769285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Relații de proiectare: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716892-CB67-499B-9171-860BC9D68C7E}"/>
                  </a:ext>
                </a:extLst>
              </p:cNvPr>
              <p:cNvSpPr/>
              <p:nvPr/>
            </p:nvSpPr>
            <p:spPr>
              <a:xfrm>
                <a:off x="7122352" y="5761328"/>
                <a:ext cx="34336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𝑄𝐶</m:t>
                          </m:r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716892-CB67-499B-9171-860BC9D68C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352" y="5761328"/>
                <a:ext cx="3433696" cy="369332"/>
              </a:xfrm>
              <a:prstGeom prst="rect">
                <a:avLst/>
              </a:prstGeom>
              <a:blipFill>
                <a:blip r:embed="rId8"/>
                <a:stretch>
                  <a:fillRect t="-116393" r="-3901" b="-17541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147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  <a:br>
              <a:rPr lang="ro-RO"/>
            </a:br>
            <a:r>
              <a:rPr lang="ro-RO"/>
              <a:t>Filtre cu reacție multiplă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E055-8D2F-4CE5-8AD5-814B11393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solidFill>
                  <a:srgbClr val="0070C0"/>
                </a:solidFill>
              </a:rPr>
              <a:t>Filtre trece-jos cu reacție multiplă</a:t>
            </a:r>
            <a:endParaRPr lang="ro-RO">
              <a:solidFill>
                <a:srgbClr val="0070C0"/>
              </a:solidFill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DA07-9F48-4A52-BC85-2151A65F1D47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15B102-D521-4472-B9FE-DB9C610EE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2743359"/>
            <a:ext cx="3920490" cy="23488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C9F7974-4F7D-4F3D-A382-6EB8864D7B1F}"/>
                  </a:ext>
                </a:extLst>
              </p:cNvPr>
              <p:cNvSpPr/>
              <p:nvPr/>
            </p:nvSpPr>
            <p:spPr>
              <a:xfrm>
                <a:off x="4758690" y="2483765"/>
                <a:ext cx="7267576" cy="8156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𝐿𝑃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rad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C9F7974-4F7D-4F3D-A382-6EB8864D7B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90" y="2483765"/>
                <a:ext cx="7267576" cy="8156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8A103933-6035-45BD-BA0A-5D6065C8B9FE}"/>
              </a:ext>
            </a:extLst>
          </p:cNvPr>
          <p:cNvSpPr/>
          <p:nvPr/>
        </p:nvSpPr>
        <p:spPr>
          <a:xfrm>
            <a:off x="4803456" y="3484219"/>
            <a:ext cx="7007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ea typeface="Calibri" panose="020F0502020204030204" pitchFamily="34" charset="0"/>
              </a:rPr>
              <a:t>O posibilă procedură de proiectare este de a alege o valoare convenabilă pentru 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 și de a calcula </a:t>
            </a:r>
            <a:r>
              <a:rPr lang="en-US" i="1">
                <a:ea typeface="Calibri" panose="020F0502020204030204" pitchFamily="34" charset="0"/>
              </a:rPr>
              <a:t>C</a:t>
            </a:r>
            <a:r>
              <a:rPr lang="en-US" baseline="-25000">
                <a:ea typeface="Calibri" panose="020F0502020204030204" pitchFamily="34" charset="0"/>
              </a:rPr>
              <a:t>1</a:t>
            </a:r>
            <a:r>
              <a:rPr lang="en-US">
                <a:ea typeface="Calibri" panose="020F0502020204030204" pitchFamily="34" charset="0"/>
              </a:rPr>
              <a:t>=</a:t>
            </a:r>
            <a:r>
              <a:rPr lang="en-US" i="1">
                <a:ea typeface="Calibri" panose="020F0502020204030204" pitchFamily="34" charset="0"/>
              </a:rPr>
              <a:t>nC</a:t>
            </a:r>
            <a:r>
              <a:rPr lang="en-US" baseline="-25000">
                <a:ea typeface="Calibri" panose="020F0502020204030204" pitchFamily="34" charset="0"/>
              </a:rPr>
              <a:t>2</a:t>
            </a:r>
            <a:r>
              <a:rPr lang="en-US">
                <a:ea typeface="Calibri" panose="020F0502020204030204" pitchFamily="34" charset="0"/>
              </a:rPr>
              <a:t>, unde </a:t>
            </a:r>
            <a:r>
              <a:rPr lang="en-US" i="1">
                <a:ea typeface="Calibri" panose="020F0502020204030204" pitchFamily="34" charset="0"/>
              </a:rPr>
              <a:t>n</a:t>
            </a:r>
            <a:r>
              <a:rPr lang="en-US">
                <a:ea typeface="Calibri" panose="020F0502020204030204" pitchFamily="34" charset="0"/>
              </a:rPr>
              <a:t> este</a:t>
            </a:r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00E4E3A-C838-4CAD-BD76-D207D0EE1AE2}"/>
                  </a:ext>
                </a:extLst>
              </p:cNvPr>
              <p:cNvSpPr/>
              <p:nvPr/>
            </p:nvSpPr>
            <p:spPr>
              <a:xfrm>
                <a:off x="4803456" y="4235419"/>
                <a:ext cx="19314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≥4</m:t>
                      </m:r>
                      <m:sSup>
                        <m:sSup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00E4E3A-C838-4CAD-BD76-D207D0EE1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456" y="4235419"/>
                <a:ext cx="1931426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A86648B-FA98-48A4-B6FA-EBD3BDDE4FC2}"/>
                  </a:ext>
                </a:extLst>
              </p:cNvPr>
              <p:cNvSpPr/>
              <p:nvPr/>
            </p:nvSpPr>
            <p:spPr>
              <a:xfrm>
                <a:off x="4803456" y="4784138"/>
                <a:ext cx="6619875" cy="7621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type m:val="lin"/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p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ro-RO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𝑄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A86648B-FA98-48A4-B6FA-EBD3BDDE4F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456" y="4784138"/>
                <a:ext cx="6619875" cy="7621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95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8740-2253-48FD-88CC-529E4A4C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de audiofrecvență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489AA-0DB3-4C94-9195-DE2DF8A0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Procesarea semnalului audio oferă o multitudine de utilizări pentru filtrele active.</a:t>
            </a:r>
            <a:endParaRPr lang="ro-RO"/>
          </a:p>
          <a:p>
            <a:r>
              <a:rPr lang="en-US"/>
              <a:t>Funcțiile obișnuite necesare în sistemele audio de înaltă calitate sunt preamplificatoare cu corecție, controlul activ al tonului și egalizatoarele grafice.</a:t>
            </a:r>
            <a:endParaRPr lang="ro-RO"/>
          </a:p>
          <a:p>
            <a:pPr marL="0" indent="0">
              <a:buNone/>
            </a:pPr>
            <a:r>
              <a:rPr lang="en-US" b="1">
                <a:solidFill>
                  <a:srgbClr val="0070C0"/>
                </a:solidFill>
              </a:rPr>
              <a:t>Clasificare</a:t>
            </a:r>
            <a:endParaRPr lang="ro-RO">
              <a:solidFill>
                <a:srgbClr val="0070C0"/>
              </a:solidFill>
            </a:endParaRPr>
          </a:p>
          <a:p>
            <a:pPr lvl="1"/>
            <a:r>
              <a:rPr lang="en-US"/>
              <a:t>Preamplifictorul cu corecție RIAA (Record Industry Association of America),</a:t>
            </a:r>
            <a:endParaRPr lang="ro-RO"/>
          </a:p>
          <a:p>
            <a:pPr lvl="1"/>
            <a:r>
              <a:rPr lang="en-US"/>
              <a:t>Preamplifictorul cu corecție NAB (National Association of Broadcasters),</a:t>
            </a:r>
            <a:endParaRPr lang="ro-RO"/>
          </a:p>
          <a:p>
            <a:pPr lvl="1"/>
            <a:r>
              <a:rPr lang="en-US"/>
              <a:t>Controlul activ al tonului (corectorul de ton),</a:t>
            </a:r>
            <a:endParaRPr lang="ro-RO"/>
          </a:p>
          <a:p>
            <a:pPr lvl="1"/>
            <a:r>
              <a:rPr lang="en-US"/>
              <a:t>Egalizorul grafic.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E786-BC0D-4450-AEC9-BB7ED171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E24D-A959-4C42-B3AE-A2EEDDE50ECF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14DD1-A8E9-46BA-B5D4-12F92574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AE65B-D4C2-4B54-98B8-4A44BD9E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828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8740-2253-48FD-88CC-529E4A4C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de audiofrecvență</a:t>
            </a:r>
            <a:br>
              <a:rPr lang="ro-RO"/>
            </a:br>
            <a:r>
              <a:rPr lang="en-US"/>
              <a:t>Preamplifictorul cu corecție RIAA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489AA-0DB3-4C94-9195-DE2DF8A0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Caracteristica de corecție și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E786-BC0D-4450-AEC9-BB7ED171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B551-4282-45BF-92ED-42D760FED472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14DD1-A8E9-46BA-B5D4-12F92574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AE65B-D4C2-4B54-98B8-4A44BD9E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C25050-A3AC-4D4E-9FAD-22EB7E39B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094" y="2526277"/>
            <a:ext cx="7781106" cy="352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1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8740-2253-48FD-88CC-529E4A4C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de audiofrecvență</a:t>
            </a:r>
            <a:br>
              <a:rPr lang="ro-RO"/>
            </a:br>
            <a:r>
              <a:rPr lang="en-US"/>
              <a:t>Preamplifictorul cu corecție NAB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489AA-0DB3-4C94-9195-DE2DF8A0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Caracteristica de corecție și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E786-BC0D-4450-AEC9-BB7ED171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FBB9-4F0F-4C26-B56C-9C61CE78B57E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14DD1-A8E9-46BA-B5D4-12F92574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AE65B-D4C2-4B54-98B8-4A44BD9E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683B75-5462-4BD6-8501-E578DE53C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415" y="2309565"/>
            <a:ext cx="7659169" cy="404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00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8740-2253-48FD-88CC-529E4A4C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de audiofrecvență</a:t>
            </a:r>
            <a:br>
              <a:rPr lang="ro-RO"/>
            </a:br>
            <a:r>
              <a:rPr lang="en-US"/>
              <a:t>Corectorul de ton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489AA-0DB3-4C94-9195-DE2DF8A0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Schema și răspunsul în frecvență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E786-BC0D-4450-AEC9-BB7ED171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37B2-FB82-443F-9CE7-5511AEF01A86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14DD1-A8E9-46BA-B5D4-12F92574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AE65B-D4C2-4B54-98B8-4A44BD9E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35140B-222C-4884-9CF5-0D482EB2F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521" y="2520901"/>
            <a:ext cx="4572638" cy="34980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54892A-50B2-4099-9DB8-ED682A976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271" y="3000582"/>
            <a:ext cx="4290658" cy="290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15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8740-2253-48FD-88CC-529E4A4C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de audiofrecvență</a:t>
            </a:r>
            <a:br>
              <a:rPr lang="ro-RO"/>
            </a:br>
            <a:r>
              <a:rPr lang="en-US"/>
              <a:t>Egalizorul grafic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489AA-0DB3-4C94-9195-DE2DF8A0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Schema unei celule și răspunsul în frecvență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E786-BC0D-4450-AEC9-BB7ED171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27F8-81A6-41A5-BADB-C400F787A290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14DD1-A8E9-46BA-B5D4-12F92574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AE65B-D4C2-4B54-98B8-4A44BD9E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41503E-7302-4713-A47A-2FD69FF74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700" y="2561802"/>
            <a:ext cx="6584599" cy="308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8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7717-71CB-488F-B4FC-EC13D203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E99CD-1062-4188-A634-2B98FFBFA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Gradul numitorului </a:t>
            </a:r>
            <a:r>
              <a:rPr lang="ro-RO"/>
              <a:t>funcției de transfer </a:t>
            </a:r>
            <a:r>
              <a:rPr lang="en-US"/>
              <a:t>este acum 2</a:t>
            </a:r>
            <a:r>
              <a:rPr lang="ro-RO"/>
              <a:t>.</a:t>
            </a:r>
          </a:p>
          <a:p>
            <a:r>
              <a:rPr lang="en-US"/>
              <a:t>Toate funcțiile de ordinul doi pot fi puse în formatul standard</a:t>
            </a:r>
            <a:r>
              <a:rPr lang="ro-RO"/>
              <a:t>:</a:t>
            </a:r>
          </a:p>
          <a:p>
            <a:endParaRPr lang="ro-RO"/>
          </a:p>
          <a:p>
            <a:endParaRPr lang="ro-RO"/>
          </a:p>
          <a:p>
            <a:r>
              <a:rPr lang="en-US"/>
              <a:t>unde </a:t>
            </a:r>
            <a:r>
              <a:rPr lang="en-US" i="1"/>
              <a:t>N</a:t>
            </a:r>
            <a:r>
              <a:rPr lang="en-US"/>
              <a:t>(</a:t>
            </a:r>
            <a:r>
              <a:rPr lang="en-US" i="1"/>
              <a:t>s</a:t>
            </a:r>
            <a:r>
              <a:rPr lang="en-US"/>
              <a:t>) este un polinom în </a:t>
            </a:r>
            <a:r>
              <a:rPr lang="en-US" i="1"/>
              <a:t>s</a:t>
            </a:r>
            <a:r>
              <a:rPr lang="en-US"/>
              <a:t> de grad </a:t>
            </a:r>
            <a:r>
              <a:rPr lang="en-US" i="1"/>
              <a:t>m</a:t>
            </a:r>
            <a:r>
              <a:rPr lang="en-US"/>
              <a:t>≤2; ω</a:t>
            </a:r>
            <a:r>
              <a:rPr lang="en-US" baseline="-25000"/>
              <a:t>0</a:t>
            </a:r>
            <a:r>
              <a:rPr lang="en-US"/>
              <a:t> se numește </a:t>
            </a:r>
            <a:r>
              <a:rPr lang="en-US" i="1"/>
              <a:t>pulsația naturală</a:t>
            </a:r>
            <a:r>
              <a:rPr lang="en-US"/>
              <a:t>, exprimată în radiani pe secundă; iar ζ (zeta) este un parametru adimensional numit </a:t>
            </a:r>
            <a:r>
              <a:rPr lang="en-US" i="1"/>
              <a:t>factor de amortizare</a:t>
            </a:r>
            <a:r>
              <a:rPr lang="en-US"/>
              <a:t>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7F31A-3B76-4630-8376-44C6C094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3DC39-9C18-44B6-9EC0-1FBE0FE9E173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B843F-6445-4C5D-B7C3-0AB922BC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7DED0-1B05-4661-B9E8-BF5B0A83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545B202-9915-41BB-8EF2-D6926997306F}"/>
                  </a:ext>
                </a:extLst>
              </p:cNvPr>
              <p:cNvSpPr/>
              <p:nvPr/>
            </p:nvSpPr>
            <p:spPr>
              <a:xfrm>
                <a:off x="3823679" y="2842892"/>
                <a:ext cx="4544642" cy="87184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4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4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𝜁</m:t>
                          </m:r>
                          <m:d>
                            <m:d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545B202-9915-41BB-8EF2-D69269973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679" y="2842892"/>
                <a:ext cx="4544642" cy="8718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02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2E3-63EF-4DEF-9415-4048EEFB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Filtre active de ordinul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DE055-8D2F-4CE5-8AD5-814B11393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/>
                  <a:t>funcți</a:t>
                </a:r>
                <a:r>
                  <a:rPr lang="ro-RO"/>
                  <a:t>a</a:t>
                </a:r>
                <a:r>
                  <a:rPr lang="en-US"/>
                  <a:t> are doi poli,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𝜁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ro-RO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o-RO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𝜁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rad>
                      </m:e>
                    </m:d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/>
                  <a:t>, a căror așezare în planul </a:t>
                </a:r>
                <a:r>
                  <a:rPr lang="en-US" i="1"/>
                  <a:t>s</a:t>
                </a:r>
                <a:r>
                  <a:rPr lang="en-US"/>
                  <a:t> este controlată de ζ după cum urmează:</a:t>
                </a:r>
                <a:endParaRPr lang="ro-RO"/>
              </a:p>
              <a:p>
                <a:pPr lvl="1"/>
                <a:r>
                  <a:rPr lang="en-US"/>
                  <a:t>Pentru ζ&gt;1, polii sunt reali și negativi. Răspunsul se spune că este </a:t>
                </a:r>
                <a:r>
                  <a:rPr lang="en-US" i="1"/>
                  <a:t>supra amortizat</a:t>
                </a:r>
                <a:r>
                  <a:rPr lang="en-US"/>
                  <a:t> sau </a:t>
                </a:r>
                <a:r>
                  <a:rPr lang="en-US" i="1"/>
                  <a:t>aperiodic amortizat</a:t>
                </a:r>
                <a:r>
                  <a:rPr lang="en-US"/>
                  <a:t>;</a:t>
                </a:r>
                <a:endParaRPr lang="ro-RO"/>
              </a:p>
              <a:p>
                <a:pPr lvl="1"/>
                <a:r>
                  <a:rPr lang="en-US"/>
                  <a:t>Pentru ζ=1, răspunsul este </a:t>
                </a:r>
                <a:r>
                  <a:rPr lang="en-US" i="1"/>
                  <a:t>aperiodic critic amortizat</a:t>
                </a:r>
                <a:r>
                  <a:rPr lang="en-US"/>
                  <a:t>;</a:t>
                </a:r>
                <a:endParaRPr lang="ro-RO"/>
              </a:p>
              <a:p>
                <a:pPr lvl="1"/>
                <a:r>
                  <a:rPr lang="en-US"/>
                  <a:t>Pentru 0&lt;ζ&lt;1, polii sunt complex conjugați, răspunsul fiind </a:t>
                </a:r>
                <a:r>
                  <a:rPr lang="en-US" i="1"/>
                  <a:t>subamortizat</a:t>
                </a:r>
                <a:r>
                  <a:rPr lang="en-US"/>
                  <a:t> sau </a:t>
                </a:r>
                <a:r>
                  <a:rPr lang="en-US" i="1"/>
                  <a:t>oscilant amortizat</a:t>
                </a:r>
                <a:r>
                  <a:rPr lang="en-US"/>
                  <a:t>;</a:t>
                </a:r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DE055-8D2F-4CE5-8AD5-814B11393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2CA3-D144-4F58-9B9C-4C0EE5BC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36CE-62DD-44EB-8F9F-B5C0BAD5183A}" type="datetime1">
              <a:rPr lang="ro-RO" smtClean="0"/>
              <a:t>14.04.2021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DCE02-777B-46D0-AE8F-2500799A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7 -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E34E-DD2B-4F47-9D45-234E1655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9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F1D0055-4508-49B1-9E90-673985158DBB}"/>
                  </a:ext>
                </a:extLst>
              </p:cNvPr>
              <p:cNvSpPr/>
              <p:nvPr/>
            </p:nvSpPr>
            <p:spPr>
              <a:xfrm>
                <a:off x="7833704" y="489439"/>
                <a:ext cx="3825726" cy="741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ro-RO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ro-RO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ro-RO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ro-RO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0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ro-RO" sz="2000" i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𝜁</m:t>
                          </m:r>
                          <m:d>
                            <m:dPr>
                              <m:ctrlPr>
                                <a:rPr lang="ro-RO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F1D0055-4508-49B1-9E90-673985158D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704" y="489439"/>
                <a:ext cx="3825726" cy="741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04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1688</Words>
  <Application>Microsoft Office PowerPoint</Application>
  <PresentationFormat>Widescreen</PresentationFormat>
  <Paragraphs>220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UT Sans</vt:lpstr>
      <vt:lpstr>Office Theme</vt:lpstr>
      <vt:lpstr>CIRCUITE INTEGRATE  ANALOGICE</vt:lpstr>
      <vt:lpstr>Probleme tratate</vt:lpstr>
      <vt:lpstr>Filtre de audiofrecvență</vt:lpstr>
      <vt:lpstr>Filtre de audiofrecvență Preamplifictorul cu corecție RIAA</vt:lpstr>
      <vt:lpstr>Filtre de audiofrecvență Preamplifictorul cu corecție NAB</vt:lpstr>
      <vt:lpstr>Filtre de audiofrecvență Corectorul de ton</vt:lpstr>
      <vt:lpstr>Filtre de audiofrecvență Egalizorul grafic</vt:lpstr>
      <vt:lpstr>Filtre active de ordinul II</vt:lpstr>
      <vt:lpstr>Filtre active de ordinul II</vt:lpstr>
      <vt:lpstr>Filtre active de ordinul II</vt:lpstr>
      <vt:lpstr>Filtre active de ordinul II</vt:lpstr>
      <vt:lpstr>Filtre active de ordinul II</vt:lpstr>
      <vt:lpstr>Filtre active de ordinul II</vt:lpstr>
      <vt:lpstr>Filtre active de ordinul II</vt:lpstr>
      <vt:lpstr>Filtre active de ordinul II Filtre KRC</vt:lpstr>
      <vt:lpstr>Filtre active de ordinul II Filtre KRC</vt:lpstr>
      <vt:lpstr>Filtre active de ordinul II Filtre KRC de tipul trece-jos</vt:lpstr>
      <vt:lpstr>Filtre active de ordinul II Filtre KRC de tipul trece-jos</vt:lpstr>
      <vt:lpstr>Filtre active de ordinul II Filtre KRC de tipul trece-jos</vt:lpstr>
      <vt:lpstr>Filtre active de ordinul II Filtre KRC de tipul trece-sus</vt:lpstr>
      <vt:lpstr>Filtre active de ordinul II Filtre KRC de tipul trece-bandă</vt:lpstr>
      <vt:lpstr>Filtre active de ordinul II Filtre KRC de tipul oprește-bandă</vt:lpstr>
      <vt:lpstr>Filtre active de ordinul II Filtre cu reacție multiplă</vt:lpstr>
      <vt:lpstr>Filtre active de ordinul II Filtre cu reacție multiplă</vt:lpstr>
      <vt:lpstr>Filtre active de ordinul II Filtre cu reacție multiplă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264</cp:revision>
  <dcterms:created xsi:type="dcterms:W3CDTF">2020-03-31T16:50:34Z</dcterms:created>
  <dcterms:modified xsi:type="dcterms:W3CDTF">2021-04-14T08:29:36Z</dcterms:modified>
</cp:coreProperties>
</file>