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384" r:id="rId3"/>
    <p:sldId id="305" r:id="rId4"/>
    <p:sldId id="306" r:id="rId5"/>
    <p:sldId id="309" r:id="rId6"/>
    <p:sldId id="310" r:id="rId7"/>
    <p:sldId id="311" r:id="rId8"/>
    <p:sldId id="312" r:id="rId9"/>
    <p:sldId id="313" r:id="rId10"/>
    <p:sldId id="308" r:id="rId11"/>
    <p:sldId id="314" r:id="rId12"/>
    <p:sldId id="315" r:id="rId13"/>
    <p:sldId id="316" r:id="rId14"/>
    <p:sldId id="317" r:id="rId15"/>
    <p:sldId id="318" r:id="rId16"/>
    <p:sldId id="376" r:id="rId17"/>
    <p:sldId id="377" r:id="rId18"/>
    <p:sldId id="375" r:id="rId19"/>
    <p:sldId id="319" r:id="rId20"/>
    <p:sldId id="320" r:id="rId21"/>
    <p:sldId id="335" r:id="rId22"/>
    <p:sldId id="379" r:id="rId23"/>
    <p:sldId id="380" r:id="rId24"/>
    <p:sldId id="381" r:id="rId25"/>
    <p:sldId id="382" r:id="rId26"/>
    <p:sldId id="321" r:id="rId27"/>
    <p:sldId id="378" r:id="rId28"/>
    <p:sldId id="340" r:id="rId29"/>
    <p:sldId id="341" r:id="rId30"/>
    <p:sldId id="383" r:id="rId31"/>
    <p:sldId id="344" r:id="rId32"/>
    <p:sldId id="342" r:id="rId33"/>
    <p:sldId id="345" r:id="rId34"/>
    <p:sldId id="346" r:id="rId35"/>
    <p:sldId id="324" r:id="rId36"/>
    <p:sldId id="337" r:id="rId37"/>
    <p:sldId id="338" r:id="rId38"/>
    <p:sldId id="339" r:id="rId39"/>
    <p:sldId id="348" r:id="rId40"/>
    <p:sldId id="322" r:id="rId41"/>
    <p:sldId id="323" r:id="rId42"/>
    <p:sldId id="336" r:id="rId43"/>
    <p:sldId id="325" r:id="rId44"/>
    <p:sldId id="326" r:id="rId45"/>
    <p:sldId id="327" r:id="rId46"/>
    <p:sldId id="328" r:id="rId47"/>
    <p:sldId id="349" r:id="rId4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4625" autoAdjust="0"/>
  </p:normalViewPr>
  <p:slideViewPr>
    <p:cSldViewPr snapToGrid="0">
      <p:cViewPr varScale="1">
        <p:scale>
          <a:sx n="78" d="100"/>
          <a:sy n="7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C4649-DABF-4368-A5DC-2638D6AD6187}" type="datetimeFigureOut">
              <a:rPr lang="ro-RO" smtClean="0"/>
              <a:t>07.04.2021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67355-E6C7-4D24-AEA7-F3B5DB135C16}" type="slidenum">
              <a:rPr lang="ro-RO" smtClean="0"/>
              <a:t>‹#›</a:t>
            </a:fld>
            <a:endParaRPr lang="ro-RO"/>
          </a:p>
        </p:txBody>
      </p:sp>
    </p:spTree>
    <p:extLst>
      <p:ext uri="{BB962C8B-B14F-4D97-AF65-F5344CB8AC3E}">
        <p14:creationId xmlns:p14="http://schemas.microsoft.com/office/powerpoint/2010/main" val="1000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CFF6-43A3-4AD9-BCBF-A9A446B6B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92D0B4E-C204-478B-B5ED-1A6E82FC1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0C1FBA3-50EC-4DEC-A861-1C8DE3F8566C}"/>
              </a:ext>
            </a:extLst>
          </p:cNvPr>
          <p:cNvSpPr>
            <a:spLocks noGrp="1"/>
          </p:cNvSpPr>
          <p:nvPr>
            <p:ph type="dt" sz="half" idx="10"/>
          </p:nvPr>
        </p:nvSpPr>
        <p:spPr/>
        <p:txBody>
          <a:bodyPr/>
          <a:lstStyle/>
          <a:p>
            <a:fld id="{2E517BD0-9066-4CB0-878E-5693690B6C0C}" type="datetime1">
              <a:rPr lang="ro-RO" smtClean="0"/>
              <a:t>07.04.2021</a:t>
            </a:fld>
            <a:endParaRPr lang="ro-RO"/>
          </a:p>
        </p:txBody>
      </p:sp>
      <p:sp>
        <p:nvSpPr>
          <p:cNvPr id="5" name="Footer Placeholder 4">
            <a:extLst>
              <a:ext uri="{FF2B5EF4-FFF2-40B4-BE49-F238E27FC236}">
                <a16:creationId xmlns:a16="http://schemas.microsoft.com/office/drawing/2014/main" id="{41764BF2-9758-46F4-8CCB-3BEA7D963CBD}"/>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81CFD30A-FDF6-42F4-BEBE-6B298454B60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7211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220-17B8-4674-A688-4C0B067DA5A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2A4DDAD-C8B2-4A7B-925F-71FBE3A65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03193DB-7562-44C4-AFFF-64D0C82EE516}"/>
              </a:ext>
            </a:extLst>
          </p:cNvPr>
          <p:cNvSpPr>
            <a:spLocks noGrp="1"/>
          </p:cNvSpPr>
          <p:nvPr>
            <p:ph type="dt" sz="half" idx="10"/>
          </p:nvPr>
        </p:nvSpPr>
        <p:spPr/>
        <p:txBody>
          <a:bodyPr/>
          <a:lstStyle/>
          <a:p>
            <a:fld id="{A46FC2B2-D33D-44D8-AA65-CCCE32020CB2}" type="datetime1">
              <a:rPr lang="ro-RO" smtClean="0"/>
              <a:t>07.04.2021</a:t>
            </a:fld>
            <a:endParaRPr lang="ro-RO"/>
          </a:p>
        </p:txBody>
      </p:sp>
      <p:sp>
        <p:nvSpPr>
          <p:cNvPr id="5" name="Footer Placeholder 4">
            <a:extLst>
              <a:ext uri="{FF2B5EF4-FFF2-40B4-BE49-F238E27FC236}">
                <a16:creationId xmlns:a16="http://schemas.microsoft.com/office/drawing/2014/main" id="{0985A174-ACE4-4204-8C6A-5D8ADF899FEF}"/>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9F3884EA-2F5D-408A-9B20-9EB71485262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45307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68507-A65F-4CC1-A486-982CA4E8C4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DDC83A8-1059-4575-A2AE-F425920C5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F7C30DB-05FC-4FA5-B380-ABBA299902C4}"/>
              </a:ext>
            </a:extLst>
          </p:cNvPr>
          <p:cNvSpPr>
            <a:spLocks noGrp="1"/>
          </p:cNvSpPr>
          <p:nvPr>
            <p:ph type="dt" sz="half" idx="10"/>
          </p:nvPr>
        </p:nvSpPr>
        <p:spPr/>
        <p:txBody>
          <a:bodyPr/>
          <a:lstStyle/>
          <a:p>
            <a:fld id="{E75EC926-531E-4466-83A9-38D81542A2F5}" type="datetime1">
              <a:rPr lang="ro-RO" smtClean="0"/>
              <a:t>07.04.2021</a:t>
            </a:fld>
            <a:endParaRPr lang="ro-RO"/>
          </a:p>
        </p:txBody>
      </p:sp>
      <p:sp>
        <p:nvSpPr>
          <p:cNvPr id="5" name="Footer Placeholder 4">
            <a:extLst>
              <a:ext uri="{FF2B5EF4-FFF2-40B4-BE49-F238E27FC236}">
                <a16:creationId xmlns:a16="http://schemas.microsoft.com/office/drawing/2014/main" id="{B93F66FF-1C9C-45C6-A253-E05F89B66DEB}"/>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B42E7CDA-76D3-4E25-95F8-FEB624EE9B52}"/>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58942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F606-40E1-49EC-BE9A-E01DA7A8ABB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6491098-0EF3-49D5-AAEC-40F66FD8F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B086ECC-1E01-47D7-A7CC-65A4E7844635}"/>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CA849F88-2093-497B-B8D9-938AEC67A988}"/>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013582E0-2B78-4831-B9F9-D83D1B409D3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17443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CE5A-2297-4982-A20C-3FDB6DBEC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50039691-79BE-435A-9D4C-5DD4C6DF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3DA0F-BFDD-4FB0-A0F7-05A6E24F7C2D}"/>
              </a:ext>
            </a:extLst>
          </p:cNvPr>
          <p:cNvSpPr>
            <a:spLocks noGrp="1"/>
          </p:cNvSpPr>
          <p:nvPr>
            <p:ph type="dt" sz="half" idx="10"/>
          </p:nvPr>
        </p:nvSpPr>
        <p:spPr/>
        <p:txBody>
          <a:bodyPr/>
          <a:lstStyle/>
          <a:p>
            <a:fld id="{0D6A0925-2FE3-483C-865D-B6DE22CADA89}" type="datetime1">
              <a:rPr lang="ro-RO" smtClean="0"/>
              <a:t>07.04.2021</a:t>
            </a:fld>
            <a:endParaRPr lang="ro-RO"/>
          </a:p>
        </p:txBody>
      </p:sp>
      <p:sp>
        <p:nvSpPr>
          <p:cNvPr id="5" name="Footer Placeholder 4">
            <a:extLst>
              <a:ext uri="{FF2B5EF4-FFF2-40B4-BE49-F238E27FC236}">
                <a16:creationId xmlns:a16="http://schemas.microsoft.com/office/drawing/2014/main" id="{39389BBD-897D-4862-A24D-BD16AF60339A}"/>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EF0580F6-F5A0-4410-B8CB-391337EC079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485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9C29-4010-4D3D-871C-1817EB6A8A7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370A3C7-D0A0-417B-88F6-8D2201BE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A90B2056-33DA-46ED-B039-00F557956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BF320C9F-BB27-4E05-8BDB-A1977B54D5B2}"/>
              </a:ext>
            </a:extLst>
          </p:cNvPr>
          <p:cNvSpPr>
            <a:spLocks noGrp="1"/>
          </p:cNvSpPr>
          <p:nvPr>
            <p:ph type="dt" sz="half" idx="10"/>
          </p:nvPr>
        </p:nvSpPr>
        <p:spPr/>
        <p:txBody>
          <a:bodyPr/>
          <a:lstStyle/>
          <a:p>
            <a:fld id="{ED75EAB8-3419-4587-A4A0-FC0373CCF997}" type="datetime1">
              <a:rPr lang="ro-RO" smtClean="0"/>
              <a:t>07.04.2021</a:t>
            </a:fld>
            <a:endParaRPr lang="ro-RO"/>
          </a:p>
        </p:txBody>
      </p:sp>
      <p:sp>
        <p:nvSpPr>
          <p:cNvPr id="6" name="Footer Placeholder 5">
            <a:extLst>
              <a:ext uri="{FF2B5EF4-FFF2-40B4-BE49-F238E27FC236}">
                <a16:creationId xmlns:a16="http://schemas.microsoft.com/office/drawing/2014/main" id="{6D7009F3-3778-49D5-BFF6-6E2EBD465DB0}"/>
              </a:ext>
            </a:extLst>
          </p:cNvPr>
          <p:cNvSpPr>
            <a:spLocks noGrp="1"/>
          </p:cNvSpPr>
          <p:nvPr>
            <p:ph type="ftr" sz="quarter" idx="11"/>
          </p:nvPr>
        </p:nvSpPr>
        <p:spPr/>
        <p:txBody>
          <a:bodyPr/>
          <a:lstStyle/>
          <a:p>
            <a:r>
              <a:rPr lang="it-IT"/>
              <a:t>CIA - cursurile 6 &amp; 7 - online</a:t>
            </a:r>
            <a:endParaRPr lang="ro-RO"/>
          </a:p>
        </p:txBody>
      </p:sp>
      <p:sp>
        <p:nvSpPr>
          <p:cNvPr id="7" name="Slide Number Placeholder 6">
            <a:extLst>
              <a:ext uri="{FF2B5EF4-FFF2-40B4-BE49-F238E27FC236}">
                <a16:creationId xmlns:a16="http://schemas.microsoft.com/office/drawing/2014/main" id="{B825AA55-75E9-46EF-904D-CB5F4388FF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47828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99BA-598F-4E43-9953-91E7CA5D2655}"/>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54E8A8F-0269-43D9-B8C6-B56BFEC52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1BC1F-E2BA-4B49-BF19-13CEEAD01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18C82869-B342-47CB-958E-81B658342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82BE3-39AD-48C2-B536-860C6AD4A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38456AF-180A-4F88-B6F5-8204A052B269}"/>
              </a:ext>
            </a:extLst>
          </p:cNvPr>
          <p:cNvSpPr>
            <a:spLocks noGrp="1"/>
          </p:cNvSpPr>
          <p:nvPr>
            <p:ph type="dt" sz="half" idx="10"/>
          </p:nvPr>
        </p:nvSpPr>
        <p:spPr/>
        <p:txBody>
          <a:bodyPr/>
          <a:lstStyle/>
          <a:p>
            <a:fld id="{9619FA06-050E-47C2-B623-3517DF6DD296}" type="datetime1">
              <a:rPr lang="ro-RO" smtClean="0"/>
              <a:t>07.04.2021</a:t>
            </a:fld>
            <a:endParaRPr lang="ro-RO"/>
          </a:p>
        </p:txBody>
      </p:sp>
      <p:sp>
        <p:nvSpPr>
          <p:cNvPr id="8" name="Footer Placeholder 7">
            <a:extLst>
              <a:ext uri="{FF2B5EF4-FFF2-40B4-BE49-F238E27FC236}">
                <a16:creationId xmlns:a16="http://schemas.microsoft.com/office/drawing/2014/main" id="{BE0C2973-7F82-45E5-B207-7BB56F91D062}"/>
              </a:ext>
            </a:extLst>
          </p:cNvPr>
          <p:cNvSpPr>
            <a:spLocks noGrp="1"/>
          </p:cNvSpPr>
          <p:nvPr>
            <p:ph type="ftr" sz="quarter" idx="11"/>
          </p:nvPr>
        </p:nvSpPr>
        <p:spPr/>
        <p:txBody>
          <a:bodyPr/>
          <a:lstStyle/>
          <a:p>
            <a:r>
              <a:rPr lang="it-IT"/>
              <a:t>CIA - cursurile 6 &amp; 7 - online</a:t>
            </a:r>
            <a:endParaRPr lang="ro-RO"/>
          </a:p>
        </p:txBody>
      </p:sp>
      <p:sp>
        <p:nvSpPr>
          <p:cNvPr id="9" name="Slide Number Placeholder 8">
            <a:extLst>
              <a:ext uri="{FF2B5EF4-FFF2-40B4-BE49-F238E27FC236}">
                <a16:creationId xmlns:a16="http://schemas.microsoft.com/office/drawing/2014/main" id="{E80A8F1A-CD7F-4BFE-A132-AC68589181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58848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A13-251A-495E-8EA8-CDECC00AD68C}"/>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492D42A-31AF-465E-AB55-C9DFAA5AE280}"/>
              </a:ext>
            </a:extLst>
          </p:cNvPr>
          <p:cNvSpPr>
            <a:spLocks noGrp="1"/>
          </p:cNvSpPr>
          <p:nvPr>
            <p:ph type="dt" sz="half" idx="10"/>
          </p:nvPr>
        </p:nvSpPr>
        <p:spPr/>
        <p:txBody>
          <a:bodyPr/>
          <a:lstStyle/>
          <a:p>
            <a:fld id="{FB9EDA75-FE03-4738-8084-9F65F565BBAA}" type="datetime1">
              <a:rPr lang="ro-RO" smtClean="0"/>
              <a:t>07.04.2021</a:t>
            </a:fld>
            <a:endParaRPr lang="ro-RO"/>
          </a:p>
        </p:txBody>
      </p:sp>
      <p:sp>
        <p:nvSpPr>
          <p:cNvPr id="4" name="Footer Placeholder 3">
            <a:extLst>
              <a:ext uri="{FF2B5EF4-FFF2-40B4-BE49-F238E27FC236}">
                <a16:creationId xmlns:a16="http://schemas.microsoft.com/office/drawing/2014/main" id="{957ED6CE-FFEF-4A51-8912-FA1AB409DDBA}"/>
              </a:ext>
            </a:extLst>
          </p:cNvPr>
          <p:cNvSpPr>
            <a:spLocks noGrp="1"/>
          </p:cNvSpPr>
          <p:nvPr>
            <p:ph type="ftr" sz="quarter" idx="11"/>
          </p:nvPr>
        </p:nvSpPr>
        <p:spPr/>
        <p:txBody>
          <a:bodyPr/>
          <a:lstStyle/>
          <a:p>
            <a:r>
              <a:rPr lang="it-IT"/>
              <a:t>CIA - cursurile 6 &amp; 7 - online</a:t>
            </a:r>
            <a:endParaRPr lang="ro-RO"/>
          </a:p>
        </p:txBody>
      </p:sp>
      <p:sp>
        <p:nvSpPr>
          <p:cNvPr id="5" name="Slide Number Placeholder 4">
            <a:extLst>
              <a:ext uri="{FF2B5EF4-FFF2-40B4-BE49-F238E27FC236}">
                <a16:creationId xmlns:a16="http://schemas.microsoft.com/office/drawing/2014/main" id="{6963C5B3-DE9D-4EA1-A5FB-1AE2A94AC256}"/>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04925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C9BB9-0D93-43D0-A3FC-EBBF6AD381C7}"/>
              </a:ext>
            </a:extLst>
          </p:cNvPr>
          <p:cNvSpPr>
            <a:spLocks noGrp="1"/>
          </p:cNvSpPr>
          <p:nvPr>
            <p:ph type="dt" sz="half" idx="10"/>
          </p:nvPr>
        </p:nvSpPr>
        <p:spPr/>
        <p:txBody>
          <a:bodyPr/>
          <a:lstStyle/>
          <a:p>
            <a:fld id="{5697486F-658B-40A0-A12D-B2E5E879F29D}" type="datetime1">
              <a:rPr lang="ro-RO" smtClean="0"/>
              <a:t>07.04.2021</a:t>
            </a:fld>
            <a:endParaRPr lang="ro-RO"/>
          </a:p>
        </p:txBody>
      </p:sp>
      <p:sp>
        <p:nvSpPr>
          <p:cNvPr id="3" name="Footer Placeholder 2">
            <a:extLst>
              <a:ext uri="{FF2B5EF4-FFF2-40B4-BE49-F238E27FC236}">
                <a16:creationId xmlns:a16="http://schemas.microsoft.com/office/drawing/2014/main" id="{FC82A297-9CA4-46C3-BDAF-0C59245EE5B9}"/>
              </a:ext>
            </a:extLst>
          </p:cNvPr>
          <p:cNvSpPr>
            <a:spLocks noGrp="1"/>
          </p:cNvSpPr>
          <p:nvPr>
            <p:ph type="ftr" sz="quarter" idx="11"/>
          </p:nvPr>
        </p:nvSpPr>
        <p:spPr/>
        <p:txBody>
          <a:bodyPr/>
          <a:lstStyle/>
          <a:p>
            <a:r>
              <a:rPr lang="it-IT"/>
              <a:t>CIA - cursurile 6 &amp; 7 - online</a:t>
            </a:r>
            <a:endParaRPr lang="ro-RO"/>
          </a:p>
        </p:txBody>
      </p:sp>
      <p:sp>
        <p:nvSpPr>
          <p:cNvPr id="4" name="Slide Number Placeholder 3">
            <a:extLst>
              <a:ext uri="{FF2B5EF4-FFF2-40B4-BE49-F238E27FC236}">
                <a16:creationId xmlns:a16="http://schemas.microsoft.com/office/drawing/2014/main" id="{BBC621ED-628F-4101-910B-ED58A4A4BB8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64646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EB17-2832-4C12-8B57-B929C8BB1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4C15E37-3E0D-498C-96B1-9A1F3754A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A6C8FD4-200A-4B3A-88AE-9AF16BBF2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406F1-7FD2-407B-A2F9-88815FB22A30}"/>
              </a:ext>
            </a:extLst>
          </p:cNvPr>
          <p:cNvSpPr>
            <a:spLocks noGrp="1"/>
          </p:cNvSpPr>
          <p:nvPr>
            <p:ph type="dt" sz="half" idx="10"/>
          </p:nvPr>
        </p:nvSpPr>
        <p:spPr/>
        <p:txBody>
          <a:bodyPr/>
          <a:lstStyle/>
          <a:p>
            <a:fld id="{C8BF17A0-5FDA-431B-A9EB-6915BBFE8365}" type="datetime1">
              <a:rPr lang="ro-RO" smtClean="0"/>
              <a:t>07.04.2021</a:t>
            </a:fld>
            <a:endParaRPr lang="ro-RO"/>
          </a:p>
        </p:txBody>
      </p:sp>
      <p:sp>
        <p:nvSpPr>
          <p:cNvPr id="6" name="Footer Placeholder 5">
            <a:extLst>
              <a:ext uri="{FF2B5EF4-FFF2-40B4-BE49-F238E27FC236}">
                <a16:creationId xmlns:a16="http://schemas.microsoft.com/office/drawing/2014/main" id="{ABFE90E5-FA14-4696-A9FB-BEBD5981065B}"/>
              </a:ext>
            </a:extLst>
          </p:cNvPr>
          <p:cNvSpPr>
            <a:spLocks noGrp="1"/>
          </p:cNvSpPr>
          <p:nvPr>
            <p:ph type="ftr" sz="quarter" idx="11"/>
          </p:nvPr>
        </p:nvSpPr>
        <p:spPr/>
        <p:txBody>
          <a:bodyPr/>
          <a:lstStyle/>
          <a:p>
            <a:r>
              <a:rPr lang="it-IT"/>
              <a:t>CIA - cursurile 6 &amp; 7 - online</a:t>
            </a:r>
            <a:endParaRPr lang="ro-RO"/>
          </a:p>
        </p:txBody>
      </p:sp>
      <p:sp>
        <p:nvSpPr>
          <p:cNvPr id="7" name="Slide Number Placeholder 6">
            <a:extLst>
              <a:ext uri="{FF2B5EF4-FFF2-40B4-BE49-F238E27FC236}">
                <a16:creationId xmlns:a16="http://schemas.microsoft.com/office/drawing/2014/main" id="{40F2B4C5-1BB4-4D00-9B86-B6BA54887E5E}"/>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7307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A0A4-A2CC-4127-A857-BD7E27C64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A67BF55-D971-4AD0-B17A-3E686759B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A23802D5-CD6B-4D1F-8F90-234F3FA4D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3D358-1B8D-4330-AE84-4D872C646157}"/>
              </a:ext>
            </a:extLst>
          </p:cNvPr>
          <p:cNvSpPr>
            <a:spLocks noGrp="1"/>
          </p:cNvSpPr>
          <p:nvPr>
            <p:ph type="dt" sz="half" idx="10"/>
          </p:nvPr>
        </p:nvSpPr>
        <p:spPr/>
        <p:txBody>
          <a:bodyPr/>
          <a:lstStyle/>
          <a:p>
            <a:fld id="{99E2D8EE-5D2A-42D0-88E2-08CAE6832C36}" type="datetime1">
              <a:rPr lang="ro-RO" smtClean="0"/>
              <a:t>07.04.2021</a:t>
            </a:fld>
            <a:endParaRPr lang="ro-RO"/>
          </a:p>
        </p:txBody>
      </p:sp>
      <p:sp>
        <p:nvSpPr>
          <p:cNvPr id="6" name="Footer Placeholder 5">
            <a:extLst>
              <a:ext uri="{FF2B5EF4-FFF2-40B4-BE49-F238E27FC236}">
                <a16:creationId xmlns:a16="http://schemas.microsoft.com/office/drawing/2014/main" id="{C38A6B67-C072-4F4E-B993-ADB928E4377B}"/>
              </a:ext>
            </a:extLst>
          </p:cNvPr>
          <p:cNvSpPr>
            <a:spLocks noGrp="1"/>
          </p:cNvSpPr>
          <p:nvPr>
            <p:ph type="ftr" sz="quarter" idx="11"/>
          </p:nvPr>
        </p:nvSpPr>
        <p:spPr/>
        <p:txBody>
          <a:bodyPr/>
          <a:lstStyle/>
          <a:p>
            <a:r>
              <a:rPr lang="it-IT"/>
              <a:t>CIA - cursurile 6 &amp; 7 - online</a:t>
            </a:r>
            <a:endParaRPr lang="ro-RO"/>
          </a:p>
        </p:txBody>
      </p:sp>
      <p:sp>
        <p:nvSpPr>
          <p:cNvPr id="7" name="Slide Number Placeholder 6">
            <a:extLst>
              <a:ext uri="{FF2B5EF4-FFF2-40B4-BE49-F238E27FC236}">
                <a16:creationId xmlns:a16="http://schemas.microsoft.com/office/drawing/2014/main" id="{CBEB7022-8B74-48AB-94BA-9CA0EAC25307}"/>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0282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34CB4-67FB-4303-BE7C-7DC31A2E1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9202847-ADEB-4380-8995-632C319B3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7520EB7-22EB-4CD5-BD15-A8F0854E8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4D79C-5EA1-47BA-86CC-E823AD6850D1}" type="datetime1">
              <a:rPr lang="ro-RO" smtClean="0"/>
              <a:t>07.04.2021</a:t>
            </a:fld>
            <a:endParaRPr lang="ro-RO"/>
          </a:p>
        </p:txBody>
      </p:sp>
      <p:sp>
        <p:nvSpPr>
          <p:cNvPr id="5" name="Footer Placeholder 4">
            <a:extLst>
              <a:ext uri="{FF2B5EF4-FFF2-40B4-BE49-F238E27FC236}">
                <a16:creationId xmlns:a16="http://schemas.microsoft.com/office/drawing/2014/main" id="{A9B99D71-82AD-4610-88EC-201C5CFE6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CIA - cursurile 6 &amp; 7 - online</a:t>
            </a:r>
            <a:endParaRPr lang="ro-RO"/>
          </a:p>
        </p:txBody>
      </p:sp>
      <p:sp>
        <p:nvSpPr>
          <p:cNvPr id="6" name="Slide Number Placeholder 5">
            <a:extLst>
              <a:ext uri="{FF2B5EF4-FFF2-40B4-BE49-F238E27FC236}">
                <a16:creationId xmlns:a16="http://schemas.microsoft.com/office/drawing/2014/main" id="{B5056719-2BEE-4F53-BD0E-B8B69881F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D8DD5-2367-47BF-BE85-0E4DD8564336}" type="slidenum">
              <a:rPr lang="ro-RO" smtClean="0"/>
              <a:t>‹#›</a:t>
            </a:fld>
            <a:endParaRPr lang="ro-RO"/>
          </a:p>
        </p:txBody>
      </p:sp>
    </p:spTree>
    <p:extLst>
      <p:ext uri="{BB962C8B-B14F-4D97-AF65-F5344CB8AC3E}">
        <p14:creationId xmlns:p14="http://schemas.microsoft.com/office/powerpoint/2010/main" val="14447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2.xml"/><Relationship Id="rId4" Type="http://schemas.openxmlformats.org/officeDocument/2006/relationships/image" Target="../media/image50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E83-A48F-4913-AEF9-ABB205F4FC22}"/>
              </a:ext>
            </a:extLst>
          </p:cNvPr>
          <p:cNvSpPr>
            <a:spLocks noGrp="1"/>
          </p:cNvSpPr>
          <p:nvPr>
            <p:ph type="ctrTitle"/>
          </p:nvPr>
        </p:nvSpPr>
        <p:spPr/>
        <p:txBody>
          <a:bodyPr/>
          <a:lstStyle/>
          <a:p>
            <a:r>
              <a:rPr lang="en-US"/>
              <a:t>CIRCUITE INTEGRATE </a:t>
            </a:r>
            <a:r>
              <a:rPr lang="ro-RO"/>
              <a:t> ANALOGIC</a:t>
            </a:r>
            <a:r>
              <a:rPr lang="en-US"/>
              <a:t>E</a:t>
            </a:r>
            <a:endParaRPr lang="ro-RO"/>
          </a:p>
        </p:txBody>
      </p:sp>
      <p:sp>
        <p:nvSpPr>
          <p:cNvPr id="3" name="Subtitle 2">
            <a:extLst>
              <a:ext uri="{FF2B5EF4-FFF2-40B4-BE49-F238E27FC236}">
                <a16:creationId xmlns:a16="http://schemas.microsoft.com/office/drawing/2014/main" id="{A0B5B92E-278B-4B60-A883-F6E0C9CA4CF4}"/>
              </a:ext>
            </a:extLst>
          </p:cNvPr>
          <p:cNvSpPr>
            <a:spLocks noGrp="1"/>
          </p:cNvSpPr>
          <p:nvPr>
            <p:ph type="subTitle" idx="1"/>
          </p:nvPr>
        </p:nvSpPr>
        <p:spPr/>
        <p:txBody>
          <a:bodyPr/>
          <a:lstStyle/>
          <a:p>
            <a:r>
              <a:rPr lang="en-US"/>
              <a:t>Cursul nr. 6 </a:t>
            </a:r>
            <a:r>
              <a:rPr lang="ro-RO"/>
              <a:t>–</a:t>
            </a:r>
            <a:r>
              <a:rPr lang="en-US"/>
              <a:t> online</a:t>
            </a:r>
          </a:p>
          <a:p>
            <a:r>
              <a:rPr lang="ro-RO"/>
              <a:t>Filtre active (partea I)</a:t>
            </a:r>
          </a:p>
        </p:txBody>
      </p:sp>
      <p:grpSp>
        <p:nvGrpSpPr>
          <p:cNvPr id="4" name="Group 3">
            <a:extLst>
              <a:ext uri="{FF2B5EF4-FFF2-40B4-BE49-F238E27FC236}">
                <a16:creationId xmlns:a16="http://schemas.microsoft.com/office/drawing/2014/main" id="{8BA13981-1FA8-4253-B880-BA6E4EE165D4}"/>
              </a:ext>
            </a:extLst>
          </p:cNvPr>
          <p:cNvGrpSpPr/>
          <p:nvPr/>
        </p:nvGrpSpPr>
        <p:grpSpPr>
          <a:xfrm>
            <a:off x="685800" y="338592"/>
            <a:ext cx="10349144" cy="1571021"/>
            <a:chOff x="685800" y="596055"/>
            <a:chExt cx="7498846" cy="1138340"/>
          </a:xfrm>
        </p:grpSpPr>
        <p:pic>
          <p:nvPicPr>
            <p:cNvPr id="5" name="Picture 4" descr="Logo-UT-IESC-RGB-RO">
              <a:extLst>
                <a:ext uri="{FF2B5EF4-FFF2-40B4-BE49-F238E27FC236}">
                  <a16:creationId xmlns:a16="http://schemas.microsoft.com/office/drawing/2014/main" id="{B4F34483-CD29-4311-95C1-5CFC49616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06287EA5-9AF8-4E13-A463-F946ED8A1ACA}"/>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390772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1059-6B58-4EA2-ADB2-CC429F14264C}"/>
              </a:ext>
            </a:extLst>
          </p:cNvPr>
          <p:cNvSpPr>
            <a:spLocks noGrp="1"/>
          </p:cNvSpPr>
          <p:nvPr>
            <p:ph type="title"/>
          </p:nvPr>
        </p:nvSpPr>
        <p:spPr/>
        <p:txBody>
          <a:bodyPr/>
          <a:lstStyle/>
          <a:p>
            <a:r>
              <a:rPr lang="ro-RO"/>
              <a:t>Filtre active</a:t>
            </a:r>
            <a:br>
              <a:rPr lang="ro-RO"/>
            </a:br>
            <a:r>
              <a:rPr lang="ro-RO"/>
              <a:t>Efectul filtrării</a:t>
            </a:r>
          </a:p>
        </p:txBody>
      </p:sp>
      <p:sp>
        <p:nvSpPr>
          <p:cNvPr id="3" name="Content Placeholder 2">
            <a:extLst>
              <a:ext uri="{FF2B5EF4-FFF2-40B4-BE49-F238E27FC236}">
                <a16:creationId xmlns:a16="http://schemas.microsoft.com/office/drawing/2014/main" id="{C399DCDC-83FE-498C-8AF1-1F98AAF8BCA8}"/>
              </a:ext>
            </a:extLst>
          </p:cNvPr>
          <p:cNvSpPr>
            <a:spLocks noGrp="1"/>
          </p:cNvSpPr>
          <p:nvPr>
            <p:ph idx="1"/>
          </p:nvPr>
        </p:nvSpPr>
        <p:spPr/>
        <p:txBody>
          <a:bodyPr>
            <a:normAutofit lnSpcReduction="10000"/>
          </a:bodyPr>
          <a:lstStyle/>
          <a:p>
            <a:r>
              <a:rPr lang="ro-RO" sz="2400"/>
              <a:t>în domeniul frecvență (stânga)</a:t>
            </a:r>
          </a:p>
          <a:p>
            <a:r>
              <a:rPr lang="ro-RO" sz="2400"/>
              <a:t>în domeniul timp (dreapta)</a:t>
            </a:r>
          </a:p>
          <a:p>
            <a:r>
              <a:rPr lang="ro-RO" sz="2400"/>
              <a:t>Se urmărește efectul filtrării asupra </a:t>
            </a:r>
            <a:br>
              <a:rPr lang="ro-RO" sz="2400"/>
            </a:br>
            <a:r>
              <a:rPr lang="ro-RO" sz="2400"/>
              <a:t>semnalului</a:t>
            </a:r>
          </a:p>
          <a:p>
            <a:endParaRPr lang="ro-RO"/>
          </a:p>
          <a:p>
            <a:r>
              <a:rPr lang="ro-RO" sz="2400"/>
              <a:t>După primele 4 filtre rezultă semnalele:</a:t>
            </a:r>
          </a:p>
          <a:p>
            <a:pPr>
              <a:buFont typeface="Wingdings" panose="05000000000000000000" pitchFamily="2" charset="2"/>
              <a:buChar char="ü"/>
            </a:pPr>
            <a:r>
              <a:rPr lang="ro-RO" sz="2400"/>
              <a:t>FTJ:</a:t>
            </a:r>
          </a:p>
          <a:p>
            <a:pPr>
              <a:buFont typeface="Wingdings" panose="05000000000000000000" pitchFamily="2" charset="2"/>
              <a:buChar char="ü"/>
            </a:pPr>
            <a:r>
              <a:rPr lang="ro-RO" sz="2400"/>
              <a:t>FTS: </a:t>
            </a:r>
          </a:p>
          <a:p>
            <a:pPr>
              <a:buFont typeface="Wingdings" panose="05000000000000000000" pitchFamily="2" charset="2"/>
              <a:buChar char="ü"/>
            </a:pPr>
            <a:r>
              <a:rPr lang="ro-RO" sz="2400"/>
              <a:t>FTB:</a:t>
            </a:r>
          </a:p>
          <a:p>
            <a:pPr>
              <a:buFont typeface="Wingdings" panose="05000000000000000000" pitchFamily="2" charset="2"/>
              <a:buChar char="ü"/>
            </a:pPr>
            <a:r>
              <a:rPr lang="ro-RO" sz="2400"/>
              <a:t>FOB:</a:t>
            </a:r>
          </a:p>
        </p:txBody>
      </p:sp>
      <p:sp>
        <p:nvSpPr>
          <p:cNvPr id="4" name="Date Placeholder 3">
            <a:extLst>
              <a:ext uri="{FF2B5EF4-FFF2-40B4-BE49-F238E27FC236}">
                <a16:creationId xmlns:a16="http://schemas.microsoft.com/office/drawing/2014/main" id="{BC3FD773-D7FB-4711-AD50-90AFD0DD281D}"/>
              </a:ext>
            </a:extLst>
          </p:cNvPr>
          <p:cNvSpPr>
            <a:spLocks noGrp="1"/>
          </p:cNvSpPr>
          <p:nvPr>
            <p:ph type="dt" sz="half" idx="10"/>
          </p:nvPr>
        </p:nvSpPr>
        <p:spPr/>
        <p:txBody>
          <a:bodyPr/>
          <a:lstStyle/>
          <a:p>
            <a:fld id="{FEB6C5C6-C8BF-4BA1-B67C-5D51C10DF62D}" type="datetime1">
              <a:rPr lang="ro-RO" smtClean="0"/>
              <a:t>07.04.2021</a:t>
            </a:fld>
            <a:endParaRPr lang="ro-RO"/>
          </a:p>
        </p:txBody>
      </p:sp>
      <p:sp>
        <p:nvSpPr>
          <p:cNvPr id="5" name="Footer Placeholder 4">
            <a:extLst>
              <a:ext uri="{FF2B5EF4-FFF2-40B4-BE49-F238E27FC236}">
                <a16:creationId xmlns:a16="http://schemas.microsoft.com/office/drawing/2014/main" id="{1773711A-0D87-4223-AD36-EE402349D866}"/>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F85CA5DA-6307-42B2-9D75-D410343B511D}"/>
              </a:ext>
            </a:extLst>
          </p:cNvPr>
          <p:cNvSpPr>
            <a:spLocks noGrp="1"/>
          </p:cNvSpPr>
          <p:nvPr>
            <p:ph type="sldNum" sz="quarter" idx="12"/>
          </p:nvPr>
        </p:nvSpPr>
        <p:spPr/>
        <p:txBody>
          <a:bodyPr/>
          <a:lstStyle/>
          <a:p>
            <a:fld id="{AF5D8DD5-2367-47BF-BE85-0E4DD8564336}" type="slidenum">
              <a:rPr lang="ro-RO" smtClean="0"/>
              <a:t>10</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BA31199-04AC-4585-918F-3CB44C8E45EC}"/>
                  </a:ext>
                </a:extLst>
              </p:cNvPr>
              <p:cNvSpPr/>
              <p:nvPr/>
            </p:nvSpPr>
            <p:spPr>
              <a:xfrm>
                <a:off x="501937" y="3306756"/>
                <a:ext cx="5777270"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70C0"/>
                              </a:solidFill>
                              <a:latin typeface="Cambria Math" panose="02040503050406030204" pitchFamily="18" charset="0"/>
                            </a:rPr>
                          </m:ctrlPr>
                        </m:sSubPr>
                        <m:e>
                          <m:r>
                            <a:rPr lang="ro-RO" sz="2000" i="1">
                              <a:solidFill>
                                <a:srgbClr val="0070C0"/>
                              </a:solidFill>
                              <a:latin typeface="Cambria Math" panose="02040503050406030204" pitchFamily="18" charset="0"/>
                            </a:rPr>
                            <m:t>𝑣</m:t>
                          </m:r>
                        </m:e>
                        <m:sub>
                          <m:r>
                            <a:rPr lang="ro-RO" sz="2000" i="1">
                              <a:solidFill>
                                <a:srgbClr val="0070C0"/>
                              </a:solidFill>
                              <a:latin typeface="Cambria Math" panose="02040503050406030204" pitchFamily="18" charset="0"/>
                            </a:rPr>
                            <m:t>𝐼</m:t>
                          </m:r>
                        </m:sub>
                      </m:sSub>
                      <m:d>
                        <m:dPr>
                          <m:ctrlPr>
                            <a:rPr lang="ro-RO" sz="2000" i="1">
                              <a:solidFill>
                                <a:srgbClr val="0070C0"/>
                              </a:solidFill>
                              <a:latin typeface="Cambria Math" panose="02040503050406030204" pitchFamily="18" charset="0"/>
                            </a:rPr>
                          </m:ctrlPr>
                        </m:dPr>
                        <m:e>
                          <m:r>
                            <a:rPr lang="ro-RO" sz="2000" i="1">
                              <a:solidFill>
                                <a:srgbClr val="0070C0"/>
                              </a:solidFill>
                              <a:latin typeface="Cambria Math" panose="02040503050406030204" pitchFamily="18" charset="0"/>
                            </a:rPr>
                            <m:t>𝑡</m:t>
                          </m:r>
                        </m:e>
                      </m:d>
                      <m:r>
                        <a:rPr lang="ro-RO" sz="2000" i="0">
                          <a:solidFill>
                            <a:srgbClr val="0070C0"/>
                          </a:solidFill>
                          <a:latin typeface="Cambria Math" panose="02040503050406030204" pitchFamily="18" charset="0"/>
                        </a:rPr>
                        <m:t>=</m:t>
                      </m:r>
                      <m:r>
                        <a:rPr lang="ro-RO" sz="2000" i="0">
                          <a:solidFill>
                            <a:srgbClr val="0070C0"/>
                          </a:solidFill>
                          <a:latin typeface="Cambria Math" panose="02040503050406030204" pitchFamily="18" charset="0"/>
                        </a:rPr>
                        <m:t>0</m:t>
                      </m:r>
                      <m:r>
                        <a:rPr lang="ro-RO" sz="2000" i="0">
                          <a:solidFill>
                            <a:srgbClr val="0070C0"/>
                          </a:solidFill>
                          <a:latin typeface="Cambria Math" panose="02040503050406030204" pitchFamily="18" charset="0"/>
                        </a:rPr>
                        <m:t>,</m:t>
                      </m:r>
                      <m:r>
                        <a:rPr lang="ro-RO" sz="2000" i="0">
                          <a:solidFill>
                            <a:srgbClr val="0070C0"/>
                          </a:solidFill>
                          <a:latin typeface="Cambria Math" panose="02040503050406030204" pitchFamily="18" charset="0"/>
                        </a:rPr>
                        <m:t>8</m:t>
                      </m:r>
                      <m:r>
                        <a:rPr lang="ro-RO" sz="2000" i="1">
                          <a:solidFill>
                            <a:srgbClr val="0070C0"/>
                          </a:solidFill>
                          <a:latin typeface="Cambria Math" panose="02040503050406030204" pitchFamily="18" charset="0"/>
                        </a:rPr>
                        <m:t>𝑠𝑖𝑛</m:t>
                      </m:r>
                      <m:sSub>
                        <m:sSubPr>
                          <m:ctrlPr>
                            <a:rPr lang="ro-RO" sz="2000" i="1">
                              <a:solidFill>
                                <a:srgbClr val="0070C0"/>
                              </a:solidFill>
                              <a:latin typeface="Cambria Math" panose="02040503050406030204" pitchFamily="18" charset="0"/>
                            </a:rPr>
                          </m:ctrlPr>
                        </m:sSubPr>
                        <m:e>
                          <m:r>
                            <a:rPr lang="ro-RO" sz="2000" i="1">
                              <a:solidFill>
                                <a:srgbClr val="0070C0"/>
                              </a:solidFill>
                              <a:latin typeface="Cambria Math" panose="02040503050406030204" pitchFamily="18" charset="0"/>
                            </a:rPr>
                            <m:t>𝜔</m:t>
                          </m:r>
                        </m:e>
                        <m:sub>
                          <m:r>
                            <a:rPr lang="ro-RO" sz="2000" i="0">
                              <a:solidFill>
                                <a:srgbClr val="0070C0"/>
                              </a:solidFill>
                              <a:latin typeface="Cambria Math" panose="02040503050406030204" pitchFamily="18" charset="0"/>
                            </a:rPr>
                            <m:t>0</m:t>
                          </m:r>
                        </m:sub>
                      </m:sSub>
                      <m:r>
                        <a:rPr lang="ro-RO" sz="2000" i="1">
                          <a:solidFill>
                            <a:srgbClr val="0070C0"/>
                          </a:solidFill>
                          <a:latin typeface="Cambria Math" panose="02040503050406030204" pitchFamily="18" charset="0"/>
                        </a:rPr>
                        <m:t>𝑡</m:t>
                      </m:r>
                      <m:r>
                        <a:rPr lang="ro-RO" sz="2000" i="0">
                          <a:solidFill>
                            <a:srgbClr val="0070C0"/>
                          </a:solidFill>
                          <a:latin typeface="Cambria Math" panose="02040503050406030204" pitchFamily="18" charset="0"/>
                        </a:rPr>
                        <m:t>+</m:t>
                      </m:r>
                      <m:r>
                        <a:rPr lang="ro-RO" sz="2000" i="0">
                          <a:solidFill>
                            <a:srgbClr val="0070C0"/>
                          </a:solidFill>
                          <a:latin typeface="Cambria Math" panose="02040503050406030204" pitchFamily="18" charset="0"/>
                        </a:rPr>
                        <m:t>0</m:t>
                      </m:r>
                      <m:r>
                        <a:rPr lang="ro-RO" sz="2000" i="0">
                          <a:solidFill>
                            <a:srgbClr val="0070C0"/>
                          </a:solidFill>
                          <a:latin typeface="Cambria Math" panose="02040503050406030204" pitchFamily="18" charset="0"/>
                        </a:rPr>
                        <m:t>,</m:t>
                      </m:r>
                      <m:r>
                        <a:rPr lang="ro-RO" sz="2000" i="0">
                          <a:solidFill>
                            <a:srgbClr val="0070C0"/>
                          </a:solidFill>
                          <a:latin typeface="Cambria Math" panose="02040503050406030204" pitchFamily="18" charset="0"/>
                        </a:rPr>
                        <m:t>5</m:t>
                      </m:r>
                      <m:r>
                        <a:rPr lang="ro-RO" sz="2000" i="1">
                          <a:solidFill>
                            <a:srgbClr val="0070C0"/>
                          </a:solidFill>
                          <a:latin typeface="Cambria Math" panose="02040503050406030204" pitchFamily="18" charset="0"/>
                        </a:rPr>
                        <m:t>𝑠𝑖𝑛</m:t>
                      </m:r>
                      <m:r>
                        <a:rPr lang="ro-RO" sz="2000" i="0">
                          <a:solidFill>
                            <a:srgbClr val="0070C0"/>
                          </a:solidFill>
                          <a:latin typeface="Cambria Math" panose="02040503050406030204" pitchFamily="18" charset="0"/>
                        </a:rPr>
                        <m:t>4</m:t>
                      </m:r>
                      <m:sSub>
                        <m:sSubPr>
                          <m:ctrlPr>
                            <a:rPr lang="ro-RO" sz="2000" i="1">
                              <a:solidFill>
                                <a:srgbClr val="0070C0"/>
                              </a:solidFill>
                              <a:latin typeface="Cambria Math" panose="02040503050406030204" pitchFamily="18" charset="0"/>
                            </a:rPr>
                          </m:ctrlPr>
                        </m:sSubPr>
                        <m:e>
                          <m:r>
                            <a:rPr lang="ro-RO" sz="2000" i="1">
                              <a:solidFill>
                                <a:srgbClr val="0070C0"/>
                              </a:solidFill>
                              <a:latin typeface="Cambria Math" panose="02040503050406030204" pitchFamily="18" charset="0"/>
                            </a:rPr>
                            <m:t>𝜔</m:t>
                          </m:r>
                        </m:e>
                        <m:sub>
                          <m:r>
                            <a:rPr lang="ro-RO" sz="2000" i="0">
                              <a:solidFill>
                                <a:srgbClr val="0070C0"/>
                              </a:solidFill>
                              <a:latin typeface="Cambria Math" panose="02040503050406030204" pitchFamily="18" charset="0"/>
                            </a:rPr>
                            <m:t>0</m:t>
                          </m:r>
                        </m:sub>
                      </m:sSub>
                      <m:r>
                        <a:rPr lang="ro-RO" sz="2000" i="1">
                          <a:solidFill>
                            <a:srgbClr val="0070C0"/>
                          </a:solidFill>
                          <a:latin typeface="Cambria Math" panose="02040503050406030204" pitchFamily="18" charset="0"/>
                        </a:rPr>
                        <m:t>𝑡</m:t>
                      </m:r>
                      <m:r>
                        <a:rPr lang="ro-RO" sz="2000" i="0">
                          <a:solidFill>
                            <a:srgbClr val="0070C0"/>
                          </a:solidFill>
                          <a:latin typeface="Cambria Math" panose="02040503050406030204" pitchFamily="18" charset="0"/>
                        </a:rPr>
                        <m:t>+</m:t>
                      </m:r>
                      <m:r>
                        <a:rPr lang="ro-RO" sz="2000" i="0">
                          <a:solidFill>
                            <a:srgbClr val="0070C0"/>
                          </a:solidFill>
                          <a:latin typeface="Cambria Math" panose="02040503050406030204" pitchFamily="18" charset="0"/>
                        </a:rPr>
                        <m:t>0</m:t>
                      </m:r>
                      <m:r>
                        <a:rPr lang="ro-RO" sz="2000" i="0">
                          <a:solidFill>
                            <a:srgbClr val="0070C0"/>
                          </a:solidFill>
                          <a:latin typeface="Cambria Math" panose="02040503050406030204" pitchFamily="18" charset="0"/>
                        </a:rPr>
                        <m:t>,</m:t>
                      </m:r>
                      <m:r>
                        <a:rPr lang="ro-RO" sz="2000" i="0">
                          <a:solidFill>
                            <a:srgbClr val="0070C0"/>
                          </a:solidFill>
                          <a:latin typeface="Cambria Math" panose="02040503050406030204" pitchFamily="18" charset="0"/>
                        </a:rPr>
                        <m:t>2</m:t>
                      </m:r>
                      <m:r>
                        <a:rPr lang="ro-RO" sz="2000" i="1">
                          <a:solidFill>
                            <a:srgbClr val="0070C0"/>
                          </a:solidFill>
                          <a:latin typeface="Cambria Math" panose="02040503050406030204" pitchFamily="18" charset="0"/>
                        </a:rPr>
                        <m:t>𝑠𝑖𝑛</m:t>
                      </m:r>
                      <m:r>
                        <a:rPr lang="ro-RO" sz="2000" i="0">
                          <a:solidFill>
                            <a:srgbClr val="0070C0"/>
                          </a:solidFill>
                          <a:latin typeface="Cambria Math" panose="02040503050406030204" pitchFamily="18" charset="0"/>
                        </a:rPr>
                        <m:t>16</m:t>
                      </m:r>
                      <m:sSub>
                        <m:sSubPr>
                          <m:ctrlPr>
                            <a:rPr lang="ro-RO" sz="2000" i="1">
                              <a:solidFill>
                                <a:srgbClr val="0070C0"/>
                              </a:solidFill>
                              <a:latin typeface="Cambria Math" panose="02040503050406030204" pitchFamily="18" charset="0"/>
                            </a:rPr>
                          </m:ctrlPr>
                        </m:sSubPr>
                        <m:e>
                          <m:r>
                            <a:rPr lang="ro-RO" sz="2000" i="1">
                              <a:solidFill>
                                <a:srgbClr val="0070C0"/>
                              </a:solidFill>
                              <a:latin typeface="Cambria Math" panose="02040503050406030204" pitchFamily="18" charset="0"/>
                            </a:rPr>
                            <m:t>𝜔</m:t>
                          </m:r>
                        </m:e>
                        <m:sub>
                          <m:r>
                            <a:rPr lang="ro-RO" sz="2000" i="0">
                              <a:solidFill>
                                <a:srgbClr val="0070C0"/>
                              </a:solidFill>
                              <a:latin typeface="Cambria Math" panose="02040503050406030204" pitchFamily="18" charset="0"/>
                            </a:rPr>
                            <m:t>0</m:t>
                          </m:r>
                        </m:sub>
                      </m:sSub>
                      <m:r>
                        <a:rPr lang="ro-RO" sz="2000" i="1">
                          <a:solidFill>
                            <a:srgbClr val="0070C0"/>
                          </a:solidFill>
                          <a:latin typeface="Cambria Math" panose="02040503050406030204" pitchFamily="18" charset="0"/>
                        </a:rPr>
                        <m:t>𝑡</m:t>
                      </m:r>
                      <m:r>
                        <a:rPr lang="ro-RO" sz="2000" i="0">
                          <a:solidFill>
                            <a:srgbClr val="0070C0"/>
                          </a:solidFill>
                          <a:latin typeface="Cambria Math" panose="02040503050406030204" pitchFamily="18" charset="0"/>
                        </a:rPr>
                        <m:t> </m:t>
                      </m:r>
                      <m:d>
                        <m:dPr>
                          <m:begChr m:val="["/>
                          <m:endChr m:val="]"/>
                          <m:ctrlPr>
                            <a:rPr lang="ro-RO" sz="2000" i="1">
                              <a:solidFill>
                                <a:srgbClr val="0070C0"/>
                              </a:solidFill>
                              <a:latin typeface="Cambria Math" panose="02040503050406030204" pitchFamily="18" charset="0"/>
                            </a:rPr>
                          </m:ctrlPr>
                        </m:dPr>
                        <m:e>
                          <m:r>
                            <a:rPr lang="ro-RO" sz="2000" i="1">
                              <a:solidFill>
                                <a:srgbClr val="0070C0"/>
                              </a:solidFill>
                              <a:latin typeface="Cambria Math" panose="02040503050406030204" pitchFamily="18" charset="0"/>
                            </a:rPr>
                            <m:t>𝑉</m:t>
                          </m:r>
                        </m:e>
                      </m:d>
                    </m:oMath>
                  </m:oMathPara>
                </a14:m>
                <a:endParaRPr lang="ro-RO" sz="2200"/>
              </a:p>
            </p:txBody>
          </p:sp>
        </mc:Choice>
        <mc:Fallback xmlns="">
          <p:sp>
            <p:nvSpPr>
              <p:cNvPr id="7" name="Rectangle 6">
                <a:extLst>
                  <a:ext uri="{FF2B5EF4-FFF2-40B4-BE49-F238E27FC236}">
                    <a16:creationId xmlns:a16="http://schemas.microsoft.com/office/drawing/2014/main" id="{EBA31199-04AC-4585-918F-3CB44C8E45EC}"/>
                  </a:ext>
                </a:extLst>
              </p:cNvPr>
              <p:cNvSpPr>
                <a:spLocks noRot="1" noChangeAspect="1" noMove="1" noResize="1" noEditPoints="1" noAdjustHandles="1" noChangeArrowheads="1" noChangeShapeType="1" noTextEdit="1"/>
              </p:cNvSpPr>
              <p:nvPr/>
            </p:nvSpPr>
            <p:spPr>
              <a:xfrm>
                <a:off x="501937" y="3306756"/>
                <a:ext cx="5777270" cy="400110"/>
              </a:xfrm>
              <a:prstGeom prst="rect">
                <a:avLst/>
              </a:prstGeom>
              <a:blipFill>
                <a:blip r:embed="rId2"/>
                <a:stretch>
                  <a:fillRect/>
                </a:stretch>
              </a:blipFill>
            </p:spPr>
            <p:txBody>
              <a:bodyPr/>
              <a:lstStyle/>
              <a:p>
                <a:r>
                  <a:rPr lang="ro-RO">
                    <a:noFill/>
                  </a:rPr>
                  <a:t> </a:t>
                </a:r>
              </a:p>
            </p:txBody>
          </p:sp>
        </mc:Fallback>
      </mc:AlternateContent>
      <p:pic>
        <p:nvPicPr>
          <p:cNvPr id="8" name="Picture 7">
            <a:extLst>
              <a:ext uri="{FF2B5EF4-FFF2-40B4-BE49-F238E27FC236}">
                <a16:creationId xmlns:a16="http://schemas.microsoft.com/office/drawing/2014/main" id="{977CFA8B-0D50-4018-A8D3-3223F7D8D4B1}"/>
              </a:ext>
            </a:extLst>
          </p:cNvPr>
          <p:cNvPicPr>
            <a:picLocks noChangeAspect="1"/>
          </p:cNvPicPr>
          <p:nvPr/>
        </p:nvPicPr>
        <p:blipFill>
          <a:blip r:embed="rId3"/>
          <a:stretch>
            <a:fillRect/>
          </a:stretch>
        </p:blipFill>
        <p:spPr>
          <a:xfrm>
            <a:off x="6279207" y="-1"/>
            <a:ext cx="5885498" cy="6385941"/>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A02BAB2-E859-4F2A-A18A-610C84BE135E}"/>
                  </a:ext>
                </a:extLst>
              </p:cNvPr>
              <p:cNvSpPr/>
              <p:nvPr/>
            </p:nvSpPr>
            <p:spPr>
              <a:xfrm>
                <a:off x="1669436" y="4241722"/>
                <a:ext cx="42347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m:t>
                      </m:r>
                      <m:r>
                        <a:rPr lang="ro-RO" sz="2000" i="0">
                          <a:latin typeface="Cambria Math" panose="02040503050406030204" pitchFamily="18" charset="0"/>
                        </a:rPr>
                        <m:t>0</m:t>
                      </m:r>
                      <m:r>
                        <a:rPr lang="ro-RO" sz="2000" i="0">
                          <a:latin typeface="Cambria Math" panose="02040503050406030204" pitchFamily="18" charset="0"/>
                        </a:rPr>
                        <m:t>,</m:t>
                      </m:r>
                      <m:r>
                        <a:rPr lang="ro-RO" sz="2000" i="0">
                          <a:latin typeface="Cambria Math" panose="02040503050406030204" pitchFamily="18" charset="0"/>
                        </a:rPr>
                        <m:t>8</m:t>
                      </m:r>
                      <m:r>
                        <a:rPr lang="ro-RO" sz="2000" i="1">
                          <a:latin typeface="Cambria Math" panose="02040503050406030204" pitchFamily="18" charset="0"/>
                        </a:rPr>
                        <m:t>𝑠𝑖𝑛</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i="0">
                          <a:latin typeface="Cambria Math" panose="02040503050406030204" pitchFamily="18" charset="0"/>
                        </a:rPr>
                        <m:t>+</m:t>
                      </m:r>
                      <m:r>
                        <a:rPr lang="ro-RO" sz="2000" i="0">
                          <a:latin typeface="Cambria Math" panose="02040503050406030204" pitchFamily="18" charset="0"/>
                        </a:rPr>
                        <m:t>0</m:t>
                      </m:r>
                      <m:r>
                        <a:rPr lang="ro-RO" sz="2000" i="0">
                          <a:latin typeface="Cambria Math" panose="02040503050406030204" pitchFamily="18" charset="0"/>
                        </a:rPr>
                        <m:t>,</m:t>
                      </m:r>
                      <m:r>
                        <a:rPr lang="ro-RO" sz="2000" i="0">
                          <a:latin typeface="Cambria Math" panose="02040503050406030204" pitchFamily="18" charset="0"/>
                        </a:rPr>
                        <m:t>5</m:t>
                      </m:r>
                      <m:r>
                        <a:rPr lang="ro-RO" sz="2000" i="1">
                          <a:latin typeface="Cambria Math" panose="02040503050406030204" pitchFamily="18" charset="0"/>
                        </a:rPr>
                        <m:t>𝑠𝑖𝑛</m:t>
                      </m:r>
                      <m:r>
                        <a:rPr lang="ro-RO" sz="2000" i="0">
                          <a:latin typeface="Cambria Math" panose="02040503050406030204" pitchFamily="18" charset="0"/>
                        </a:rPr>
                        <m:t>4</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i="0">
                          <a:latin typeface="Cambria Math" panose="02040503050406030204" pitchFamily="18" charset="0"/>
                        </a:rPr>
                        <m:t> </m:t>
                      </m:r>
                      <m:d>
                        <m:dPr>
                          <m:begChr m:val="["/>
                          <m:endChr m:val="]"/>
                          <m:ctrlPr>
                            <a:rPr lang="ro-RO" sz="2000" i="1">
                              <a:latin typeface="Cambria Math" panose="02040503050406030204" pitchFamily="18" charset="0"/>
                            </a:rPr>
                          </m:ctrlPr>
                        </m:dPr>
                        <m:e>
                          <m:r>
                            <a:rPr lang="ro-RO" sz="2000" i="1">
                              <a:latin typeface="Cambria Math" panose="02040503050406030204" pitchFamily="18" charset="0"/>
                            </a:rPr>
                            <m:t>𝑉</m:t>
                          </m:r>
                        </m:e>
                      </m:d>
                    </m:oMath>
                  </m:oMathPara>
                </a14:m>
                <a:endParaRPr lang="ro-RO" sz="2200"/>
              </a:p>
            </p:txBody>
          </p:sp>
        </mc:Choice>
        <mc:Fallback xmlns="">
          <p:sp>
            <p:nvSpPr>
              <p:cNvPr id="9" name="Rectangle 8">
                <a:extLst>
                  <a:ext uri="{FF2B5EF4-FFF2-40B4-BE49-F238E27FC236}">
                    <a16:creationId xmlns:a16="http://schemas.microsoft.com/office/drawing/2014/main" id="{5A02BAB2-E859-4F2A-A18A-610C84BE135E}"/>
                  </a:ext>
                </a:extLst>
              </p:cNvPr>
              <p:cNvSpPr>
                <a:spLocks noRot="1" noChangeAspect="1" noMove="1" noResize="1" noEditPoints="1" noAdjustHandles="1" noChangeArrowheads="1" noChangeShapeType="1" noTextEdit="1"/>
              </p:cNvSpPr>
              <p:nvPr/>
            </p:nvSpPr>
            <p:spPr>
              <a:xfrm>
                <a:off x="1669436" y="4241722"/>
                <a:ext cx="4234749" cy="400110"/>
              </a:xfrm>
              <a:prstGeom prst="rect">
                <a:avLst/>
              </a:prstGeom>
              <a:blipFill>
                <a:blip r:embed="rId4"/>
                <a:stretch>
                  <a:fillRect b="-1538"/>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41A3B7F-FA22-4832-A494-AE3C59649EAC}"/>
                  </a:ext>
                </a:extLst>
              </p:cNvPr>
              <p:cNvSpPr txBox="1"/>
              <p:nvPr/>
            </p:nvSpPr>
            <p:spPr>
              <a:xfrm>
                <a:off x="1751206" y="4641832"/>
                <a:ext cx="4479903"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m:t>
                      </m:r>
                      <m:r>
                        <a:rPr lang="ro-RO" sz="2000" i="0">
                          <a:latin typeface="Cambria Math" panose="02040503050406030204" pitchFamily="18" charset="0"/>
                        </a:rPr>
                        <m:t>0</m:t>
                      </m:r>
                      <m:r>
                        <a:rPr lang="ro-RO" sz="2000" i="0">
                          <a:latin typeface="Cambria Math" panose="02040503050406030204" pitchFamily="18" charset="0"/>
                        </a:rPr>
                        <m:t>,</m:t>
                      </m:r>
                      <m:r>
                        <a:rPr lang="ro-RO" sz="2000" i="0">
                          <a:latin typeface="Cambria Math" panose="02040503050406030204" pitchFamily="18" charset="0"/>
                        </a:rPr>
                        <m:t>5</m:t>
                      </m:r>
                      <m:r>
                        <a:rPr lang="ro-RO" sz="2000" i="1">
                          <a:latin typeface="Cambria Math" panose="02040503050406030204" pitchFamily="18" charset="0"/>
                        </a:rPr>
                        <m:t>𝑠𝑖𝑛</m:t>
                      </m:r>
                      <m:r>
                        <a:rPr lang="ro-RO" sz="2000" i="0">
                          <a:latin typeface="Cambria Math" panose="02040503050406030204" pitchFamily="18" charset="0"/>
                        </a:rPr>
                        <m:t>4</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a:latin typeface="Cambria Math" panose="02040503050406030204" pitchFamily="18" charset="0"/>
                        </a:rPr>
                        <m:t>+</m:t>
                      </m:r>
                      <m:r>
                        <a:rPr lang="ro-RO" sz="2000">
                          <a:latin typeface="Cambria Math" panose="02040503050406030204" pitchFamily="18" charset="0"/>
                        </a:rPr>
                        <m:t>0</m:t>
                      </m:r>
                      <m:r>
                        <a:rPr lang="ro-RO" sz="2000">
                          <a:latin typeface="Cambria Math" panose="02040503050406030204" pitchFamily="18" charset="0"/>
                        </a:rPr>
                        <m:t>,</m:t>
                      </m:r>
                      <m:r>
                        <a:rPr lang="ro-RO" sz="2000">
                          <a:latin typeface="Cambria Math" panose="02040503050406030204" pitchFamily="18" charset="0"/>
                        </a:rPr>
                        <m:t>2</m:t>
                      </m:r>
                      <m:r>
                        <a:rPr lang="ro-RO" sz="2000" i="1">
                          <a:latin typeface="Cambria Math" panose="02040503050406030204" pitchFamily="18" charset="0"/>
                        </a:rPr>
                        <m:t>𝑠𝑖𝑛</m:t>
                      </m:r>
                      <m:r>
                        <a:rPr lang="ro-RO" sz="2000">
                          <a:latin typeface="Cambria Math" panose="02040503050406030204" pitchFamily="18" charset="0"/>
                        </a:rPr>
                        <m:t>16</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a:latin typeface="Cambria Math" panose="02040503050406030204" pitchFamily="18" charset="0"/>
                            </a:rPr>
                            <m:t>0</m:t>
                          </m:r>
                        </m:sub>
                      </m:sSub>
                      <m:r>
                        <a:rPr lang="ro-RO" sz="2000" i="1">
                          <a:latin typeface="Cambria Math" panose="02040503050406030204" pitchFamily="18" charset="0"/>
                        </a:rPr>
                        <m:t>𝑡</m:t>
                      </m:r>
                      <m:r>
                        <a:rPr lang="ro-RO" sz="2000" b="0" i="1" smtClean="0">
                          <a:latin typeface="Cambria Math" panose="02040503050406030204" pitchFamily="18" charset="0"/>
                        </a:rPr>
                        <m:t> </m:t>
                      </m:r>
                      <m:d>
                        <m:dPr>
                          <m:begChr m:val="["/>
                          <m:endChr m:val="]"/>
                          <m:ctrlPr>
                            <a:rPr lang="ro-RO" sz="2000" i="1">
                              <a:latin typeface="Cambria Math" panose="02040503050406030204" pitchFamily="18" charset="0"/>
                            </a:rPr>
                          </m:ctrlPr>
                        </m:dPr>
                        <m:e>
                          <m:r>
                            <a:rPr lang="ro-RO" sz="2000" i="1">
                              <a:latin typeface="Cambria Math" panose="02040503050406030204" pitchFamily="18" charset="0"/>
                            </a:rPr>
                            <m:t>𝑉</m:t>
                          </m:r>
                        </m:e>
                      </m:d>
                    </m:oMath>
                  </m:oMathPara>
                </a14:m>
                <a:endParaRPr lang="ro-RO"/>
              </a:p>
            </p:txBody>
          </p:sp>
        </mc:Choice>
        <mc:Fallback xmlns="">
          <p:sp>
            <p:nvSpPr>
              <p:cNvPr id="11" name="TextBox 10">
                <a:extLst>
                  <a:ext uri="{FF2B5EF4-FFF2-40B4-BE49-F238E27FC236}">
                    <a16:creationId xmlns:a16="http://schemas.microsoft.com/office/drawing/2014/main" id="{141A3B7F-FA22-4832-A494-AE3C59649EAC}"/>
                  </a:ext>
                </a:extLst>
              </p:cNvPr>
              <p:cNvSpPr txBox="1">
                <a:spLocks noRot="1" noChangeAspect="1" noMove="1" noResize="1" noEditPoints="1" noAdjustHandles="1" noChangeArrowheads="1" noChangeShapeType="1" noTextEdit="1"/>
              </p:cNvSpPr>
              <p:nvPr/>
            </p:nvSpPr>
            <p:spPr>
              <a:xfrm>
                <a:off x="1751206" y="4641832"/>
                <a:ext cx="4479903" cy="400110"/>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508864-03E0-4AD1-AC60-201009413D10}"/>
                  </a:ext>
                </a:extLst>
              </p:cNvPr>
              <p:cNvSpPr txBox="1"/>
              <p:nvPr/>
            </p:nvSpPr>
            <p:spPr>
              <a:xfrm>
                <a:off x="1751206" y="5078940"/>
                <a:ext cx="2794409"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m:t>
                      </m:r>
                      <m:r>
                        <a:rPr lang="ro-RO" sz="2000" i="0">
                          <a:latin typeface="Cambria Math" panose="02040503050406030204" pitchFamily="18" charset="0"/>
                        </a:rPr>
                        <m:t>0</m:t>
                      </m:r>
                      <m:r>
                        <a:rPr lang="ro-RO" sz="2000" i="0">
                          <a:latin typeface="Cambria Math" panose="02040503050406030204" pitchFamily="18" charset="0"/>
                        </a:rPr>
                        <m:t>,</m:t>
                      </m:r>
                      <m:r>
                        <a:rPr lang="ro-RO" sz="2000" i="0">
                          <a:latin typeface="Cambria Math" panose="02040503050406030204" pitchFamily="18" charset="0"/>
                        </a:rPr>
                        <m:t>5</m:t>
                      </m:r>
                      <m:r>
                        <a:rPr lang="ro-RO" sz="2000" i="1">
                          <a:latin typeface="Cambria Math" panose="02040503050406030204" pitchFamily="18" charset="0"/>
                        </a:rPr>
                        <m:t>𝑠𝑖𝑛</m:t>
                      </m:r>
                      <m:r>
                        <a:rPr lang="ro-RO" sz="2000" i="0">
                          <a:latin typeface="Cambria Math" panose="02040503050406030204" pitchFamily="18" charset="0"/>
                        </a:rPr>
                        <m:t>4</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b="0" i="1" smtClean="0">
                          <a:latin typeface="Cambria Math" panose="02040503050406030204" pitchFamily="18" charset="0"/>
                        </a:rPr>
                        <m:t> </m:t>
                      </m:r>
                      <m:d>
                        <m:dPr>
                          <m:begChr m:val="["/>
                          <m:endChr m:val="]"/>
                          <m:ctrlPr>
                            <a:rPr lang="ro-RO" sz="2000" i="1">
                              <a:latin typeface="Cambria Math" panose="02040503050406030204" pitchFamily="18" charset="0"/>
                            </a:rPr>
                          </m:ctrlPr>
                        </m:dPr>
                        <m:e>
                          <m:r>
                            <a:rPr lang="ro-RO" sz="2000" i="1">
                              <a:latin typeface="Cambria Math" panose="02040503050406030204" pitchFamily="18" charset="0"/>
                            </a:rPr>
                            <m:t>𝑉</m:t>
                          </m:r>
                        </m:e>
                      </m:d>
                    </m:oMath>
                  </m:oMathPara>
                </a14:m>
                <a:endParaRPr lang="ro-RO"/>
              </a:p>
            </p:txBody>
          </p:sp>
        </mc:Choice>
        <mc:Fallback xmlns="">
          <p:sp>
            <p:nvSpPr>
              <p:cNvPr id="12" name="TextBox 11">
                <a:extLst>
                  <a:ext uri="{FF2B5EF4-FFF2-40B4-BE49-F238E27FC236}">
                    <a16:creationId xmlns:a16="http://schemas.microsoft.com/office/drawing/2014/main" id="{60508864-03E0-4AD1-AC60-201009413D10}"/>
                  </a:ext>
                </a:extLst>
              </p:cNvPr>
              <p:cNvSpPr txBox="1">
                <a:spLocks noRot="1" noChangeAspect="1" noMove="1" noResize="1" noEditPoints="1" noAdjustHandles="1" noChangeArrowheads="1" noChangeShapeType="1" noTextEdit="1"/>
              </p:cNvSpPr>
              <p:nvPr/>
            </p:nvSpPr>
            <p:spPr>
              <a:xfrm>
                <a:off x="1751206" y="5078940"/>
                <a:ext cx="2794409" cy="400110"/>
              </a:xfrm>
              <a:prstGeom prst="rect">
                <a:avLst/>
              </a:prstGeom>
              <a:blipFill>
                <a:blip r:embed="rId6"/>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4BDA9B-B9E4-4970-B3C1-90C599417474}"/>
                  </a:ext>
                </a:extLst>
              </p:cNvPr>
              <p:cNvSpPr txBox="1"/>
              <p:nvPr/>
            </p:nvSpPr>
            <p:spPr>
              <a:xfrm>
                <a:off x="1751206" y="5458382"/>
                <a:ext cx="4316362"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m:t>
                      </m:r>
                      <m:r>
                        <a:rPr lang="ro-RO" sz="2000" i="0">
                          <a:latin typeface="Cambria Math" panose="02040503050406030204" pitchFamily="18" charset="0"/>
                        </a:rPr>
                        <m:t>0</m:t>
                      </m:r>
                      <m:r>
                        <a:rPr lang="ro-RO" sz="2000" i="0">
                          <a:latin typeface="Cambria Math" panose="02040503050406030204" pitchFamily="18" charset="0"/>
                        </a:rPr>
                        <m:t>,</m:t>
                      </m:r>
                      <m:r>
                        <a:rPr lang="ro-RO" sz="2000" i="0">
                          <a:latin typeface="Cambria Math" panose="02040503050406030204" pitchFamily="18" charset="0"/>
                        </a:rPr>
                        <m:t>8</m:t>
                      </m:r>
                      <m:r>
                        <a:rPr lang="ro-RO" sz="2000" i="1">
                          <a:latin typeface="Cambria Math" panose="02040503050406030204" pitchFamily="18" charset="0"/>
                        </a:rPr>
                        <m:t>𝑠𝑖𝑛</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1">
                          <a:latin typeface="Cambria Math" panose="02040503050406030204" pitchFamily="18" charset="0"/>
                        </a:rPr>
                        <m:t>𝑡</m:t>
                      </m:r>
                      <m:r>
                        <a:rPr lang="ro-RO" sz="2000" i="0">
                          <a:latin typeface="Cambria Math" panose="02040503050406030204" pitchFamily="18" charset="0"/>
                        </a:rPr>
                        <m:t>+</m:t>
                      </m:r>
                      <m:r>
                        <a:rPr lang="ro-RO" sz="2000">
                          <a:latin typeface="Cambria Math" panose="02040503050406030204" pitchFamily="18" charset="0"/>
                        </a:rPr>
                        <m:t>0</m:t>
                      </m:r>
                      <m:r>
                        <a:rPr lang="ro-RO" sz="2000">
                          <a:latin typeface="Cambria Math" panose="02040503050406030204" pitchFamily="18" charset="0"/>
                        </a:rPr>
                        <m:t>,</m:t>
                      </m:r>
                      <m:r>
                        <a:rPr lang="ro-RO" sz="2000">
                          <a:latin typeface="Cambria Math" panose="02040503050406030204" pitchFamily="18" charset="0"/>
                        </a:rPr>
                        <m:t>2</m:t>
                      </m:r>
                      <m:r>
                        <a:rPr lang="ro-RO" sz="2000" i="1">
                          <a:latin typeface="Cambria Math" panose="02040503050406030204" pitchFamily="18" charset="0"/>
                        </a:rPr>
                        <m:t>𝑠𝑖𝑛</m:t>
                      </m:r>
                      <m:r>
                        <a:rPr lang="ro-RO" sz="2000">
                          <a:latin typeface="Cambria Math" panose="02040503050406030204" pitchFamily="18" charset="0"/>
                        </a:rPr>
                        <m:t>16</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a:latin typeface="Cambria Math" panose="02040503050406030204" pitchFamily="18" charset="0"/>
                            </a:rPr>
                            <m:t>0</m:t>
                          </m:r>
                        </m:sub>
                      </m:sSub>
                      <m:r>
                        <a:rPr lang="ro-RO" sz="2000" i="1">
                          <a:latin typeface="Cambria Math" panose="02040503050406030204" pitchFamily="18" charset="0"/>
                        </a:rPr>
                        <m:t>𝑡</m:t>
                      </m:r>
                      <m:r>
                        <a:rPr lang="ro-RO" sz="2000" i="1">
                          <a:latin typeface="Cambria Math" panose="02040503050406030204" pitchFamily="18" charset="0"/>
                        </a:rPr>
                        <m:t> </m:t>
                      </m:r>
                      <m:d>
                        <m:dPr>
                          <m:begChr m:val="["/>
                          <m:endChr m:val="]"/>
                          <m:ctrlPr>
                            <a:rPr lang="ro-RO" sz="2000" i="1">
                              <a:latin typeface="Cambria Math" panose="02040503050406030204" pitchFamily="18" charset="0"/>
                            </a:rPr>
                          </m:ctrlPr>
                        </m:dPr>
                        <m:e>
                          <m:r>
                            <a:rPr lang="ro-RO" sz="2000" i="1">
                              <a:latin typeface="Cambria Math" panose="02040503050406030204" pitchFamily="18" charset="0"/>
                            </a:rPr>
                            <m:t>𝑉</m:t>
                          </m:r>
                        </m:e>
                      </m:d>
                    </m:oMath>
                  </m:oMathPara>
                </a14:m>
                <a:endParaRPr lang="ro-RO" sz="2000"/>
              </a:p>
            </p:txBody>
          </p:sp>
        </mc:Choice>
        <mc:Fallback xmlns="">
          <p:sp>
            <p:nvSpPr>
              <p:cNvPr id="14" name="TextBox 13">
                <a:extLst>
                  <a:ext uri="{FF2B5EF4-FFF2-40B4-BE49-F238E27FC236}">
                    <a16:creationId xmlns:a16="http://schemas.microsoft.com/office/drawing/2014/main" id="{684BDA9B-B9E4-4970-B3C1-90C599417474}"/>
                  </a:ext>
                </a:extLst>
              </p:cNvPr>
              <p:cNvSpPr txBox="1">
                <a:spLocks noRot="1" noChangeAspect="1" noMove="1" noResize="1" noEditPoints="1" noAdjustHandles="1" noChangeArrowheads="1" noChangeShapeType="1" noTextEdit="1"/>
              </p:cNvSpPr>
              <p:nvPr/>
            </p:nvSpPr>
            <p:spPr>
              <a:xfrm>
                <a:off x="1751206" y="5458382"/>
                <a:ext cx="4316362" cy="400110"/>
              </a:xfrm>
              <a:prstGeom prst="rect">
                <a:avLst/>
              </a:prstGeom>
              <a:blipFill>
                <a:blip r:embed="rId7"/>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28453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en-US"/>
              <a:t>Filtrele pot fi construite și numai din rezistențe, bobine și condensatoare (filtre </a:t>
            </a:r>
            <a:r>
              <a:rPr lang="en-US" i="1"/>
              <a:t>RLC</a:t>
            </a:r>
            <a:r>
              <a:rPr lang="en-US"/>
              <a:t>), care sunt componente pasive</a:t>
            </a:r>
            <a:r>
              <a:rPr lang="ro-RO"/>
              <a:t>, </a:t>
            </a:r>
            <a:br>
              <a:rPr lang="ro-RO"/>
            </a:br>
            <a:r>
              <a:rPr lang="ro-RO"/>
              <a:t>obținându-se </a:t>
            </a:r>
            <a:r>
              <a:rPr lang="ro-RO" b="1">
                <a:highlight>
                  <a:srgbClr val="FFFF00"/>
                </a:highlight>
              </a:rPr>
              <a:t>filtrele pasive</a:t>
            </a:r>
            <a:r>
              <a:rPr lang="en-US"/>
              <a:t>.</a:t>
            </a:r>
            <a:endParaRPr lang="ro-RO"/>
          </a:p>
          <a:p>
            <a:r>
              <a:rPr lang="en-US"/>
              <a:t>Cu toate acestea, după apariția conceptului de reacție, s-a realizat că încorporarea unui amplificator într-un circuit de filtrare a făcut posibilă obținerea oricărui răspuns, dar fără utilizarea bobinelor</a:t>
            </a:r>
            <a:r>
              <a:rPr lang="ro-RO"/>
              <a:t>.</a:t>
            </a:r>
          </a:p>
          <a:p>
            <a:r>
              <a:rPr lang="en-US"/>
              <a:t> Acesta este un avantaj mare, deoarece bobinele sunt cel mai puțin ideale dintre elementele de bază ale circuitului, sunt voluminoase, grele și scumpe și nu se pretează la producția de masă de tip circuite integrate.</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F3D45DB2-7FF7-4D81-8E1D-D422E2DD544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11</a:t>
            </a:fld>
            <a:endParaRPr lang="ro-RO"/>
          </a:p>
        </p:txBody>
      </p:sp>
    </p:spTree>
    <p:extLst>
      <p:ext uri="{BB962C8B-B14F-4D97-AF65-F5344CB8AC3E}">
        <p14:creationId xmlns:p14="http://schemas.microsoft.com/office/powerpoint/2010/main" val="256547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fontScale="92500" lnSpcReduction="10000"/>
          </a:bodyPr>
          <a:lstStyle/>
          <a:p>
            <a:r>
              <a:rPr lang="en-US"/>
              <a:t>Un amplificator poate prelua energie de la sursele de alimentare și o poate introduce în circuitul în care se află pentru a compensa pierderile de energie din rezistențe.</a:t>
            </a:r>
            <a:endParaRPr lang="ro-RO"/>
          </a:p>
          <a:p>
            <a:r>
              <a:rPr lang="en-US"/>
              <a:t>Bobinele și condensatoarele sunt elemente nedisipative care pot stoca energia în timpul unei părți a unui ciclu și o pot elibera în timpul rămas din ciclu.</a:t>
            </a:r>
            <a:endParaRPr lang="ro-RO"/>
          </a:p>
          <a:p>
            <a:r>
              <a:rPr lang="en-US"/>
              <a:t>Un amplificator, susținut de sursa de alimentare, poate face același lucru și chiar mai mult, deoarece, spre deosebire de bobine și condensatoare, amplificatorul poate fi făcut să elibereze mai multă energie decât cea absorbită de rezistențe.</a:t>
            </a:r>
            <a:endParaRPr lang="ro-RO"/>
          </a:p>
          <a:p>
            <a:r>
              <a:rPr lang="en-US"/>
              <a:t>Din această cauză se spune că amplificatoarele sunt elemente active, iar filtrele care încorporează amplificatoare se numesc </a:t>
            </a:r>
            <a:r>
              <a:rPr lang="en-US" b="1">
                <a:highlight>
                  <a:srgbClr val="FFFF00"/>
                </a:highlight>
              </a:rPr>
              <a:t>filtre active</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B61E462E-4114-4E57-B712-E3B0D8167768}"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12</a:t>
            </a:fld>
            <a:endParaRPr lang="ro-RO"/>
          </a:p>
        </p:txBody>
      </p:sp>
    </p:spTree>
    <p:extLst>
      <p:ext uri="{BB962C8B-B14F-4D97-AF65-F5344CB8AC3E}">
        <p14:creationId xmlns:p14="http://schemas.microsoft.com/office/powerpoint/2010/main" val="150262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en-US"/>
              <a:t>Un filtru activ va funcționa corect numai în măsura în care funcționează și amplificatorul corect.</a:t>
            </a:r>
            <a:endParaRPr lang="ro-RO"/>
          </a:p>
          <a:p>
            <a:r>
              <a:rPr lang="en-US"/>
              <a:t>Cea mai gravă limitare a AO este scăderea câștigului în buclă deschisă odată cu creșterea frecvenței.</a:t>
            </a:r>
            <a:endParaRPr lang="ro-RO"/>
          </a:p>
          <a:p>
            <a:r>
              <a:rPr lang="en-US"/>
              <a:t>Această limitare restricționează, în general, aplicațiile filtrelor active sub valoarea de 100MHz a frecvenței.</a:t>
            </a:r>
            <a:endParaRPr lang="ro-RO"/>
          </a:p>
          <a:p>
            <a:r>
              <a:rPr lang="en-US"/>
              <a:t>Acest domeniu de frecvență include banda audio și domeniul de instrumentație, unde filtrele cu AO își găsesc cea mai largă aplicație și unde bobinele ar fi prea voluminoase pentru a concura cu miniaturizarea disponibilă oferită de CI.</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276B84AE-C369-4D13-ADFD-FB03231B185D}"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13</a:t>
            </a:fld>
            <a:endParaRPr lang="ro-RO"/>
          </a:p>
        </p:txBody>
      </p:sp>
    </p:spTree>
    <p:extLst>
      <p:ext uri="{BB962C8B-B14F-4D97-AF65-F5344CB8AC3E}">
        <p14:creationId xmlns:p14="http://schemas.microsoft.com/office/powerpoint/2010/main" val="70410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en-US"/>
              <a:t>Dincolo de domeniul maxim de frecvență al AO, bobinele se folosesc din nou, astfel încât filtrele de înaltă frecvență sunt în continuare implementate cu componente </a:t>
            </a:r>
            <a:r>
              <a:rPr lang="en-US" i="1"/>
              <a:t>RLC</a:t>
            </a:r>
            <a:r>
              <a:rPr lang="en-US"/>
              <a:t> pasive.</a:t>
            </a:r>
            <a:endParaRPr lang="ro-RO"/>
          </a:p>
          <a:p>
            <a:r>
              <a:rPr lang="en-US"/>
              <a:t>În aceste filtre, dimensiunile și greutatea bobinelor sunt mai ușor de gestionat, deoarece valorile de inductanță și de capacitate scad odată cu creșterea frecvenței de lucru.</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A6DB8102-A0C4-47DB-9D60-7A2B6C467141}"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14</a:t>
            </a:fld>
            <a:endParaRPr lang="ro-RO"/>
          </a:p>
        </p:txBody>
      </p:sp>
    </p:spTree>
    <p:extLst>
      <p:ext uri="{BB962C8B-B14F-4D97-AF65-F5344CB8AC3E}">
        <p14:creationId xmlns:p14="http://schemas.microsoft.com/office/powerpoint/2010/main" val="134768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Comportamentul unui circuit este caracterizat în mod unic prin funcția de transfer </a:t>
            </a:r>
            <a:r>
              <a:rPr lang="en-US" i="1"/>
              <a:t>H(s)</a:t>
            </a:r>
            <a:r>
              <a:rPr lang="en-US"/>
              <a:t>.</a:t>
            </a:r>
            <a:endParaRPr lang="ro-RO"/>
          </a:p>
          <a:p>
            <a:r>
              <a:rPr lang="en-US">
                <a:solidFill>
                  <a:srgbClr val="242021"/>
                </a:solidFill>
                <a:effectLst/>
                <a:ea typeface="Calibri" panose="020F0502020204030204" pitchFamily="34" charset="0"/>
              </a:rPr>
              <a:t>Pentru a găsi această funcție, deducem mai întâi o expresie pentru ieșirea </a:t>
            </a:r>
            <a:r>
              <a:rPr lang="en-US" i="1">
                <a:solidFill>
                  <a:srgbClr val="242021"/>
                </a:solidFill>
                <a:effectLst/>
                <a:ea typeface="Calibri" panose="020F0502020204030204" pitchFamily="34" charset="0"/>
              </a:rPr>
              <a:t>X</a:t>
            </a:r>
            <a:r>
              <a:rPr lang="en-US" i="1" baseline="-25000">
                <a:solidFill>
                  <a:srgbClr val="242021"/>
                </a:solidFill>
                <a:effectLst/>
                <a:ea typeface="Calibri" panose="020F0502020204030204" pitchFamily="34" charset="0"/>
              </a:rPr>
              <a:t>o</a:t>
            </a:r>
            <a:r>
              <a:rPr lang="en-US">
                <a:solidFill>
                  <a:srgbClr val="242021"/>
                </a:solidFill>
                <a:effectLst/>
                <a:ea typeface="Calibri" panose="020F0502020204030204" pitchFamily="34" charset="0"/>
              </a:rPr>
              <a:t> în termeni de intrare </a:t>
            </a:r>
            <a:r>
              <a:rPr lang="en-US" i="1">
                <a:solidFill>
                  <a:srgbClr val="242021"/>
                </a:solidFill>
                <a:effectLst/>
                <a:ea typeface="Calibri" panose="020F0502020204030204" pitchFamily="34" charset="0"/>
              </a:rPr>
              <a:t>X</a:t>
            </a:r>
            <a:r>
              <a:rPr lang="en-US" i="1" baseline="-25000">
                <a:solidFill>
                  <a:srgbClr val="242021"/>
                </a:solidFill>
                <a:effectLst/>
                <a:ea typeface="Calibri" panose="020F0502020204030204" pitchFamily="34" charset="0"/>
              </a:rPr>
              <a:t>i</a:t>
            </a:r>
            <a:r>
              <a:rPr lang="en-US">
                <a:solidFill>
                  <a:srgbClr val="242021"/>
                </a:solidFill>
                <a:effectLst/>
                <a:ea typeface="Calibri" panose="020F0502020204030204" pitchFamily="34" charset="0"/>
              </a:rPr>
              <a:t> (</a:t>
            </a:r>
            <a:r>
              <a:rPr lang="en-US" i="1">
                <a:solidFill>
                  <a:srgbClr val="242021"/>
                </a:solidFill>
                <a:effectLst/>
                <a:ea typeface="Calibri" panose="020F0502020204030204" pitchFamily="34" charset="0"/>
              </a:rPr>
              <a:t>X</a:t>
            </a:r>
            <a:r>
              <a:rPr lang="en-US" i="1" baseline="-25000">
                <a:solidFill>
                  <a:srgbClr val="242021"/>
                </a:solidFill>
                <a:effectLst/>
                <a:ea typeface="Calibri" panose="020F0502020204030204" pitchFamily="34" charset="0"/>
              </a:rPr>
              <a:t>o</a:t>
            </a:r>
            <a:r>
              <a:rPr lang="en-US">
                <a:solidFill>
                  <a:srgbClr val="242021"/>
                </a:solidFill>
                <a:effectLst/>
                <a:ea typeface="Calibri" panose="020F0502020204030204" pitchFamily="34" charset="0"/>
              </a:rPr>
              <a:t> și </a:t>
            </a:r>
            <a:r>
              <a:rPr lang="en-US" i="1">
                <a:solidFill>
                  <a:srgbClr val="242021"/>
                </a:solidFill>
                <a:effectLst/>
                <a:ea typeface="Calibri" panose="020F0502020204030204" pitchFamily="34" charset="0"/>
              </a:rPr>
              <a:t>X</a:t>
            </a:r>
            <a:r>
              <a:rPr lang="en-US" i="1" baseline="-25000">
                <a:solidFill>
                  <a:srgbClr val="242021"/>
                </a:solidFill>
                <a:effectLst/>
                <a:ea typeface="Calibri" panose="020F0502020204030204" pitchFamily="34" charset="0"/>
              </a:rPr>
              <a:t>i</a:t>
            </a:r>
            <a:r>
              <a:rPr lang="en-US">
                <a:solidFill>
                  <a:srgbClr val="242021"/>
                </a:solidFill>
                <a:effectLst/>
                <a:ea typeface="Calibri" panose="020F0502020204030204" pitchFamily="34" charset="0"/>
              </a:rPr>
              <a:t> pot fi tensiuni sau curenți) folosind instrumente familiare, cum ar fi legea lui Ohm </a:t>
            </a:r>
            <a:r>
              <a:rPr lang="en-US" i="1">
                <a:solidFill>
                  <a:srgbClr val="242021"/>
                </a:solidFill>
                <a:effectLst/>
                <a:ea typeface="Calibri" panose="020F0502020204030204" pitchFamily="34" charset="0"/>
              </a:rPr>
              <a:t>V</a:t>
            </a:r>
            <a:r>
              <a:rPr lang="en-US">
                <a:solidFill>
                  <a:srgbClr val="242021"/>
                </a:solidFill>
                <a:effectLst/>
                <a:ea typeface="Calibri" panose="020F0502020204030204" pitchFamily="34" charset="0"/>
              </a:rPr>
              <a:t>=</a:t>
            </a:r>
            <a:r>
              <a:rPr lang="en-US" i="1">
                <a:solidFill>
                  <a:srgbClr val="242021"/>
                </a:solidFill>
                <a:effectLst/>
                <a:ea typeface="Calibri" panose="020F0502020204030204" pitchFamily="34" charset="0"/>
              </a:rPr>
              <a:t>Z</a:t>
            </a:r>
            <a:r>
              <a:rPr lang="en-US">
                <a:solidFill>
                  <a:srgbClr val="242021"/>
                </a:solidFill>
                <a:effectLst/>
                <a:ea typeface="Calibri" panose="020F0502020204030204" pitchFamily="34" charset="0"/>
              </a:rPr>
              <a:t>(</a:t>
            </a:r>
            <a:r>
              <a:rPr lang="en-US" i="1">
                <a:solidFill>
                  <a:srgbClr val="242021"/>
                </a:solidFill>
                <a:effectLst/>
                <a:ea typeface="Calibri" panose="020F0502020204030204" pitchFamily="34" charset="0"/>
              </a:rPr>
              <a:t>s</a:t>
            </a:r>
            <a:r>
              <a:rPr lang="en-US">
                <a:solidFill>
                  <a:srgbClr val="242021"/>
                </a:solidFill>
                <a:effectLst/>
                <a:ea typeface="Calibri" panose="020F0502020204030204" pitchFamily="34" charset="0"/>
              </a:rPr>
              <a:t>)</a:t>
            </a:r>
            <a:r>
              <a:rPr lang="en-US" i="1">
                <a:solidFill>
                  <a:srgbClr val="242021"/>
                </a:solidFill>
                <a:effectLst/>
                <a:ea typeface="Calibri" panose="020F0502020204030204" pitchFamily="34" charset="0"/>
              </a:rPr>
              <a:t>I</a:t>
            </a:r>
            <a:r>
              <a:rPr lang="en-US">
                <a:solidFill>
                  <a:srgbClr val="242021"/>
                </a:solidFill>
                <a:effectLst/>
                <a:ea typeface="Calibri" panose="020F0502020204030204" pitchFamily="34" charset="0"/>
              </a:rPr>
              <a:t>, teoremele lui Kirchhoff, formulele divizorului de tensiune și curent și principiul superpoziției.</a:t>
            </a:r>
            <a:endParaRPr lang="ro-RO">
              <a:solidFill>
                <a:srgbClr val="242021"/>
              </a:solidFill>
              <a:effectLst/>
              <a:ea typeface="Calibri" panose="020F0502020204030204" pitchFamily="34" charset="0"/>
            </a:endParaRPr>
          </a:p>
          <a:p>
            <a:r>
              <a:rPr lang="en-US">
                <a:solidFill>
                  <a:srgbClr val="242021"/>
                </a:solidFill>
                <a:effectLst/>
                <a:ea typeface="Calibri" panose="020F0502020204030204" pitchFamily="34" charset="0"/>
              </a:rPr>
              <a:t>Apoi, rezolvăm pentru a găsi raportul</a:t>
            </a:r>
            <a:endParaRPr lang="ro-RO"/>
          </a:p>
          <a:p>
            <a:endParaRPr lang="ro-RO" i="1"/>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89C6B82E-1696-430D-AF6D-49407A6BA74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15</a:t>
            </a:fld>
            <a:endParaRPr lang="ro-RO"/>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EA9D34-6986-4E67-AB1E-E8E643A61135}"/>
                  </a:ext>
                </a:extLst>
              </p:cNvPr>
              <p:cNvSpPr txBox="1"/>
              <p:nvPr/>
            </p:nvSpPr>
            <p:spPr>
              <a:xfrm>
                <a:off x="5374520" y="5333999"/>
                <a:ext cx="1442959" cy="753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o-RO" sz="2400" b="0" i="1" smtClean="0">
                          <a:latin typeface="Cambria Math" panose="02040503050406030204" pitchFamily="18" charset="0"/>
                        </a:rPr>
                        <m:t>𝐻</m:t>
                      </m:r>
                      <m:d>
                        <m:dPr>
                          <m:ctrlPr>
                            <a:rPr lang="ro-RO" sz="2400" b="0" i="1" smtClean="0">
                              <a:latin typeface="Cambria Math" panose="02040503050406030204" pitchFamily="18" charset="0"/>
                            </a:rPr>
                          </m:ctrlPr>
                        </m:dPr>
                        <m:e>
                          <m:r>
                            <a:rPr lang="ro-RO" sz="2400" b="0" i="1" smtClean="0">
                              <a:latin typeface="Cambria Math" panose="02040503050406030204" pitchFamily="18" charset="0"/>
                            </a:rPr>
                            <m:t>𝑠</m:t>
                          </m:r>
                        </m:e>
                      </m:d>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𝑋</m:t>
                              </m:r>
                            </m:e>
                            <m:sub>
                              <m:r>
                                <a:rPr lang="ro-RO" sz="2400" b="0" i="1" smtClean="0">
                                  <a:latin typeface="Cambria Math" panose="02040503050406030204" pitchFamily="18" charset="0"/>
                                </a:rPr>
                                <m:t>𝑜</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𝑋</m:t>
                              </m:r>
                            </m:e>
                            <m:sub>
                              <m:r>
                                <a:rPr lang="ro-RO" sz="2400" b="0" i="1" smtClean="0">
                                  <a:latin typeface="Cambria Math" panose="02040503050406030204" pitchFamily="18" charset="0"/>
                                </a:rPr>
                                <m:t>𝑖</m:t>
                              </m:r>
                            </m:sub>
                          </m:sSub>
                        </m:den>
                      </m:f>
                    </m:oMath>
                  </m:oMathPara>
                </a14:m>
                <a:endParaRPr lang="ro-RO"/>
              </a:p>
            </p:txBody>
          </p:sp>
        </mc:Choice>
        <mc:Fallback xmlns="">
          <p:sp>
            <p:nvSpPr>
              <p:cNvPr id="11" name="TextBox 10">
                <a:extLst>
                  <a:ext uri="{FF2B5EF4-FFF2-40B4-BE49-F238E27FC236}">
                    <a16:creationId xmlns:a16="http://schemas.microsoft.com/office/drawing/2014/main" id="{62EA9D34-6986-4E67-AB1E-E8E643A61135}"/>
                  </a:ext>
                </a:extLst>
              </p:cNvPr>
              <p:cNvSpPr txBox="1">
                <a:spLocks noRot="1" noChangeAspect="1" noMove="1" noResize="1" noEditPoints="1" noAdjustHandles="1" noChangeArrowheads="1" noChangeShapeType="1" noTextEdit="1"/>
              </p:cNvSpPr>
              <p:nvPr/>
            </p:nvSpPr>
            <p:spPr>
              <a:xfrm>
                <a:off x="5374520" y="5333999"/>
                <a:ext cx="1442959" cy="753861"/>
              </a:xfrm>
              <a:prstGeom prst="rect">
                <a:avLst/>
              </a:prstGeom>
              <a:blipFill>
                <a:blip r:embed="rId2"/>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54585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Funcțiile de transfer se dovedesc a fi funcții raționale în </a:t>
            </a:r>
            <a:r>
              <a:rPr lang="en-US" i="1"/>
              <a:t>s</a:t>
            </a:r>
            <a:r>
              <a:rPr lang="ro-RO" i="1"/>
              <a:t>, </a:t>
            </a:r>
            <a:r>
              <a:rPr lang="en-US">
                <a:effectLst/>
                <a:ea typeface="Calibri" panose="020F0502020204030204" pitchFamily="34" charset="0"/>
              </a:rPr>
              <a:t>unde </a:t>
            </a:r>
            <a:r>
              <a:rPr lang="en-US" i="1">
                <a:effectLst/>
                <a:highlight>
                  <a:srgbClr val="FFFF00"/>
                </a:highlight>
                <a:ea typeface="Calibri" panose="020F0502020204030204" pitchFamily="34" charset="0"/>
              </a:rPr>
              <a:t>s</a:t>
            </a:r>
            <a:r>
              <a:rPr lang="en-US">
                <a:effectLst/>
                <a:highlight>
                  <a:srgbClr val="FFFF00"/>
                </a:highlight>
                <a:ea typeface="Calibri" panose="020F0502020204030204" pitchFamily="34" charset="0"/>
              </a:rPr>
              <a:t>=</a:t>
            </a:r>
            <a:r>
              <a:rPr lang="en-US" i="1">
                <a:effectLst/>
                <a:highlight>
                  <a:srgbClr val="FFFF00"/>
                </a:highlight>
                <a:ea typeface="Calibri" panose="020F0502020204030204" pitchFamily="34" charset="0"/>
              </a:rPr>
              <a:t>σ</a:t>
            </a:r>
            <a:r>
              <a:rPr lang="en-US">
                <a:effectLst/>
                <a:highlight>
                  <a:srgbClr val="FFFF00"/>
                </a:highlight>
                <a:ea typeface="Calibri" panose="020F0502020204030204" pitchFamily="34" charset="0"/>
              </a:rPr>
              <a:t>+</a:t>
            </a:r>
            <a:r>
              <a:rPr lang="en-US" i="1">
                <a:effectLst/>
                <a:highlight>
                  <a:srgbClr val="FFFF00"/>
                </a:highlight>
                <a:ea typeface="Calibri" panose="020F0502020204030204" pitchFamily="34" charset="0"/>
              </a:rPr>
              <a:t>jω</a:t>
            </a:r>
            <a:r>
              <a:rPr lang="en-US">
                <a:effectLst/>
                <a:ea typeface="Calibri" panose="020F0502020204030204" pitchFamily="34" charset="0"/>
              </a:rPr>
              <a:t> este frecvența complexă, exprimată în neperi complecși pe secundă (Np/s complex), </a:t>
            </a:r>
            <a:r>
              <a:rPr lang="ro-RO">
                <a:effectLst/>
                <a:ea typeface="Calibri" panose="020F0502020204030204" pitchFamily="34" charset="0"/>
              </a:rPr>
              <a:t>unde</a:t>
            </a:r>
          </a:p>
          <a:p>
            <a:r>
              <a:rPr lang="en-US">
                <a:effectLst/>
                <a:ea typeface="Calibri" panose="020F0502020204030204" pitchFamily="34" charset="0"/>
              </a:rPr>
              <a:t>σ este frecvența neper, exprimată în neperi pe secundă (Np/s) iar </a:t>
            </a:r>
            <a:endParaRPr lang="ro-RO">
              <a:ea typeface="Calibri" panose="020F0502020204030204" pitchFamily="34" charset="0"/>
            </a:endParaRPr>
          </a:p>
          <a:p>
            <a:r>
              <a:rPr lang="en-US">
                <a:effectLst/>
                <a:ea typeface="Calibri" panose="020F0502020204030204" pitchFamily="34" charset="0"/>
              </a:rPr>
              <a:t>ω este frecvența unghiulară, exprimată în radiani pe secundă (rad/s).</a:t>
            </a:r>
            <a:endParaRPr lang="ro-RO">
              <a:effectLst/>
              <a:ea typeface="Calibri" panose="020F0502020204030204" pitchFamily="34" charset="0"/>
            </a:endParaRPr>
          </a:p>
          <a:p>
            <a:endParaRPr lang="ro-RO" i="1"/>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89C6B82E-1696-430D-AF6D-49407A6BA74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16</a:t>
            </a:fld>
            <a:endParaRPr lang="ro-RO"/>
          </a:p>
        </p:txBody>
      </p:sp>
    </p:spTree>
    <p:extLst>
      <p:ext uri="{BB962C8B-B14F-4D97-AF65-F5344CB8AC3E}">
        <p14:creationId xmlns:p14="http://schemas.microsoft.com/office/powerpoint/2010/main" val="223133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Funcți</a:t>
            </a:r>
            <a:r>
              <a:rPr lang="ro-RO"/>
              <a:t>a</a:t>
            </a:r>
            <a:r>
              <a:rPr lang="en-US"/>
              <a:t> de transfer </a:t>
            </a:r>
            <a:r>
              <a:rPr lang="ro-RO" i="1"/>
              <a:t>H(s)</a:t>
            </a:r>
            <a:r>
              <a:rPr lang="ro-RO"/>
              <a:t> se exprimă sub forma</a:t>
            </a:r>
            <a:br>
              <a:rPr lang="ro-RO"/>
            </a:br>
            <a:br>
              <a:rPr lang="ro-RO"/>
            </a:br>
            <a:br>
              <a:rPr lang="ro-RO"/>
            </a:br>
            <a:br>
              <a:rPr lang="ro-RO"/>
            </a:br>
            <a:br>
              <a:rPr lang="ro-RO"/>
            </a:br>
            <a:r>
              <a:rPr lang="en-US">
                <a:effectLst/>
                <a:ea typeface="Calibri" panose="020F0502020204030204" pitchFamily="34" charset="0"/>
              </a:rPr>
              <a:t>unde polinoamele de la numărător și numitor sunt polinoame adecvate de </a:t>
            </a:r>
            <a:r>
              <a:rPr lang="en-US" i="1">
                <a:effectLst/>
                <a:ea typeface="Calibri" panose="020F0502020204030204" pitchFamily="34" charset="0"/>
              </a:rPr>
              <a:t>s</a:t>
            </a:r>
            <a:r>
              <a:rPr lang="en-US">
                <a:effectLst/>
                <a:ea typeface="Calibri" panose="020F0502020204030204" pitchFamily="34" charset="0"/>
              </a:rPr>
              <a:t> cu coeficienți reali și cu gradele </a:t>
            </a:r>
            <a:r>
              <a:rPr lang="en-US" i="1">
                <a:effectLst/>
                <a:ea typeface="Calibri" panose="020F0502020204030204" pitchFamily="34" charset="0"/>
              </a:rPr>
              <a:t>m</a:t>
            </a:r>
            <a:r>
              <a:rPr lang="en-US">
                <a:effectLst/>
                <a:ea typeface="Calibri" panose="020F0502020204030204" pitchFamily="34" charset="0"/>
              </a:rPr>
              <a:t> și </a:t>
            </a:r>
            <a:r>
              <a:rPr lang="en-US" i="1">
                <a:effectLst/>
                <a:ea typeface="Calibri" panose="020F0502020204030204" pitchFamily="34" charset="0"/>
              </a:rPr>
              <a:t>n</a:t>
            </a:r>
            <a:r>
              <a:rPr lang="en-US">
                <a:effectLst/>
                <a:ea typeface="Calibri" panose="020F0502020204030204" pitchFamily="34" charset="0"/>
              </a:rPr>
              <a:t>. </a:t>
            </a:r>
            <a:endParaRPr lang="ro-RO"/>
          </a:p>
          <a:p>
            <a:r>
              <a:rPr lang="en-US"/>
              <a:t>Gradul numitorului determină ordinul filtrului (ordinul 1, ordinul 2 </a:t>
            </a:r>
            <a:r>
              <a:rPr lang="ro-RO"/>
              <a:t>ș.a.m.d.</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89C6B82E-1696-430D-AF6D-49407A6BA74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17</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7F3A7C6-4AE4-4159-A6AF-17B46899CC3F}"/>
                  </a:ext>
                </a:extLst>
              </p:cNvPr>
              <p:cNvSpPr/>
              <p:nvPr/>
            </p:nvSpPr>
            <p:spPr>
              <a:xfrm>
                <a:off x="3145769" y="2533562"/>
                <a:ext cx="5900461" cy="89543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400" b="0" i="1" smtClean="0">
                          <a:latin typeface="Cambria Math" panose="02040503050406030204" pitchFamily="18" charset="0"/>
                        </a:rPr>
                        <m:t>𝐻</m:t>
                      </m:r>
                      <m:d>
                        <m:dPr>
                          <m:ctrlPr>
                            <a:rPr lang="ro-RO" sz="2400" i="1">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1">
                                  <a:latin typeface="Cambria Math" panose="02040503050406030204" pitchFamily="18" charset="0"/>
                                </a:rPr>
                                <m:t>𝑚</m:t>
                              </m:r>
                            </m:sub>
                          </m:sSub>
                          <m:sSup>
                            <m:sSupPr>
                              <m:ctrlPr>
                                <a:rPr lang="ro-RO" sz="2400" i="1">
                                  <a:latin typeface="Cambria Math" panose="02040503050406030204" pitchFamily="18" charset="0"/>
                                </a:rPr>
                              </m:ctrlPr>
                            </m:sSupPr>
                            <m:e>
                              <m:r>
                                <a:rPr lang="ro-RO" sz="2400" i="1">
                                  <a:latin typeface="Cambria Math" panose="02040503050406030204" pitchFamily="18" charset="0"/>
                                </a:rPr>
                                <m:t>𝑠</m:t>
                              </m:r>
                            </m:e>
                            <m:sup>
                              <m:r>
                                <a:rPr lang="ro-RO" sz="2400" i="1">
                                  <a:latin typeface="Cambria Math" panose="02040503050406030204" pitchFamily="18" charset="0"/>
                                </a:rPr>
                                <m:t>𝑚</m:t>
                              </m:r>
                            </m:sup>
                          </m:sSup>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1">
                                  <a:latin typeface="Cambria Math" panose="02040503050406030204" pitchFamily="18" charset="0"/>
                                </a:rPr>
                                <m:t>𝑚</m:t>
                              </m:r>
                              <m:r>
                                <a:rPr lang="ro-RO" sz="2400" i="0">
                                  <a:latin typeface="Cambria Math" panose="02040503050406030204" pitchFamily="18" charset="0"/>
                                </a:rPr>
                                <m:t>−</m:t>
                              </m:r>
                              <m:r>
                                <a:rPr lang="ro-RO" sz="2400" i="0">
                                  <a:latin typeface="Cambria Math" panose="02040503050406030204" pitchFamily="18" charset="0"/>
                                </a:rPr>
                                <m:t>1</m:t>
                              </m:r>
                            </m:sub>
                          </m:sSub>
                          <m:sSup>
                            <m:sSupPr>
                              <m:ctrlPr>
                                <a:rPr lang="ro-RO" sz="2400" i="1">
                                  <a:latin typeface="Cambria Math" panose="02040503050406030204" pitchFamily="18" charset="0"/>
                                </a:rPr>
                              </m:ctrlPr>
                            </m:sSupPr>
                            <m:e>
                              <m:r>
                                <a:rPr lang="ro-RO" sz="2400" i="1">
                                  <a:latin typeface="Cambria Math" panose="02040503050406030204" pitchFamily="18" charset="0"/>
                                </a:rPr>
                                <m:t>𝑠</m:t>
                              </m:r>
                            </m:e>
                            <m:sup>
                              <m:r>
                                <a:rPr lang="ro-RO" sz="2400" i="1">
                                  <a:latin typeface="Cambria Math" panose="02040503050406030204" pitchFamily="18" charset="0"/>
                                </a:rPr>
                                <m:t>𝑚</m:t>
                              </m:r>
                              <m:r>
                                <a:rPr lang="ro-RO" sz="2400" i="0">
                                  <a:latin typeface="Cambria Math" panose="02040503050406030204" pitchFamily="18" charset="0"/>
                                </a:rPr>
                                <m:t>−</m:t>
                              </m:r>
                              <m:r>
                                <a:rPr lang="ro-RO" sz="2400" i="0">
                                  <a:latin typeface="Cambria Math" panose="02040503050406030204" pitchFamily="18" charset="0"/>
                                </a:rPr>
                                <m:t>1</m:t>
                              </m:r>
                            </m:sup>
                          </m:sSup>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1</m:t>
                              </m:r>
                            </m:sub>
                          </m:sSub>
                          <m:r>
                            <a:rPr lang="ro-RO" sz="2400" i="1">
                              <a:latin typeface="Cambria Math" panose="02040503050406030204" pitchFamily="18" charset="0"/>
                            </a:rPr>
                            <m:t>𝑠</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𝑏</m:t>
                              </m:r>
                            </m:e>
                            <m:sub>
                              <m:r>
                                <a:rPr lang="ro-RO" sz="2400" i="1">
                                  <a:latin typeface="Cambria Math" panose="02040503050406030204" pitchFamily="18" charset="0"/>
                                </a:rPr>
                                <m:t>𝑛</m:t>
                              </m:r>
                            </m:sub>
                          </m:sSub>
                          <m:sSup>
                            <m:sSupPr>
                              <m:ctrlPr>
                                <a:rPr lang="ro-RO" sz="2400" i="1">
                                  <a:latin typeface="Cambria Math" panose="02040503050406030204" pitchFamily="18" charset="0"/>
                                </a:rPr>
                              </m:ctrlPr>
                            </m:sSupPr>
                            <m:e>
                              <m:r>
                                <a:rPr lang="ro-RO" sz="2400" i="1">
                                  <a:latin typeface="Cambria Math" panose="02040503050406030204" pitchFamily="18" charset="0"/>
                                </a:rPr>
                                <m:t>𝑠</m:t>
                              </m:r>
                            </m:e>
                            <m:sup>
                              <m:r>
                                <a:rPr lang="ro-RO" sz="2400" i="1">
                                  <a:latin typeface="Cambria Math" panose="02040503050406030204" pitchFamily="18" charset="0"/>
                                </a:rPr>
                                <m:t>𝑛</m:t>
                              </m:r>
                            </m:sup>
                          </m:sSup>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𝑏</m:t>
                              </m:r>
                            </m:e>
                            <m:sub>
                              <m:r>
                                <a:rPr lang="ro-RO" sz="2400" i="1">
                                  <a:latin typeface="Cambria Math" panose="02040503050406030204" pitchFamily="18" charset="0"/>
                                </a:rPr>
                                <m:t>𝑛</m:t>
                              </m:r>
                              <m:r>
                                <a:rPr lang="ro-RO" sz="2400" i="0">
                                  <a:latin typeface="Cambria Math" panose="02040503050406030204" pitchFamily="18" charset="0"/>
                                </a:rPr>
                                <m:t>−</m:t>
                              </m:r>
                              <m:r>
                                <a:rPr lang="ro-RO" sz="2400" i="0">
                                  <a:latin typeface="Cambria Math" panose="02040503050406030204" pitchFamily="18" charset="0"/>
                                </a:rPr>
                                <m:t>1</m:t>
                              </m:r>
                            </m:sub>
                          </m:sSub>
                          <m:sSup>
                            <m:sSupPr>
                              <m:ctrlPr>
                                <a:rPr lang="ro-RO" sz="2400" i="1">
                                  <a:latin typeface="Cambria Math" panose="02040503050406030204" pitchFamily="18" charset="0"/>
                                </a:rPr>
                              </m:ctrlPr>
                            </m:sSupPr>
                            <m:e>
                              <m:r>
                                <a:rPr lang="ro-RO" sz="2400" i="1">
                                  <a:latin typeface="Cambria Math" panose="02040503050406030204" pitchFamily="18" charset="0"/>
                                </a:rPr>
                                <m:t>𝑠</m:t>
                              </m:r>
                            </m:e>
                            <m:sup>
                              <m:r>
                                <a:rPr lang="ro-RO" sz="2400" i="1">
                                  <a:latin typeface="Cambria Math" panose="02040503050406030204" pitchFamily="18" charset="0"/>
                                </a:rPr>
                                <m:t>𝑛</m:t>
                              </m:r>
                              <m:r>
                                <a:rPr lang="ro-RO" sz="2400" i="0">
                                  <a:latin typeface="Cambria Math" panose="02040503050406030204" pitchFamily="18" charset="0"/>
                                </a:rPr>
                                <m:t>−</m:t>
                              </m:r>
                              <m:r>
                                <a:rPr lang="ro-RO" sz="2400" i="0">
                                  <a:latin typeface="Cambria Math" panose="02040503050406030204" pitchFamily="18" charset="0"/>
                                </a:rPr>
                                <m:t>1</m:t>
                              </m:r>
                            </m:sup>
                          </m:sSup>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𝑏</m:t>
                              </m:r>
                            </m:e>
                            <m:sub>
                              <m:r>
                                <a:rPr lang="ro-RO" sz="2400" i="0">
                                  <a:latin typeface="Cambria Math" panose="02040503050406030204" pitchFamily="18" charset="0"/>
                                </a:rPr>
                                <m:t>1</m:t>
                              </m:r>
                            </m:sub>
                          </m:sSub>
                          <m:r>
                            <a:rPr lang="ro-RO" sz="2400" i="1">
                              <a:latin typeface="Cambria Math" panose="02040503050406030204" pitchFamily="18" charset="0"/>
                            </a:rPr>
                            <m:t>𝑠</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𝑏</m:t>
                              </m:r>
                            </m:e>
                            <m:sub>
                              <m:r>
                                <a:rPr lang="ro-RO" sz="2400" i="0">
                                  <a:latin typeface="Cambria Math" panose="02040503050406030204" pitchFamily="18" charset="0"/>
                                </a:rPr>
                                <m:t>0</m:t>
                              </m:r>
                            </m:sub>
                          </m:sSub>
                        </m:den>
                      </m:f>
                    </m:oMath>
                  </m:oMathPara>
                </a14:m>
                <a:endParaRPr lang="ro-RO"/>
              </a:p>
            </p:txBody>
          </p:sp>
        </mc:Choice>
        <mc:Fallback xmlns="">
          <p:sp>
            <p:nvSpPr>
              <p:cNvPr id="7" name="Rectangle 6">
                <a:extLst>
                  <a:ext uri="{FF2B5EF4-FFF2-40B4-BE49-F238E27FC236}">
                    <a16:creationId xmlns:a16="http://schemas.microsoft.com/office/drawing/2014/main" id="{97F3A7C6-4AE4-4159-A6AF-17B46899CC3F}"/>
                  </a:ext>
                </a:extLst>
              </p:cNvPr>
              <p:cNvSpPr>
                <a:spLocks noRot="1" noChangeAspect="1" noMove="1" noResize="1" noEditPoints="1" noAdjustHandles="1" noChangeArrowheads="1" noChangeShapeType="1" noTextEdit="1"/>
              </p:cNvSpPr>
              <p:nvPr/>
            </p:nvSpPr>
            <p:spPr>
              <a:xfrm>
                <a:off x="3145769" y="2533562"/>
                <a:ext cx="5900461" cy="89543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25052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endParaRPr lang="ro-RO"/>
          </a:p>
          <a:p>
            <a:endParaRPr lang="ro-RO"/>
          </a:p>
          <a:p>
            <a:endParaRPr lang="ro-RO"/>
          </a:p>
          <a:p>
            <a:r>
              <a:rPr lang="en-US"/>
              <a:t>Rădăcinile polinomului de la numărător, egalat cu zero, sunt numite </a:t>
            </a:r>
            <a:r>
              <a:rPr lang="en-US" i="1">
                <a:highlight>
                  <a:srgbClr val="FFFF00"/>
                </a:highlight>
              </a:rPr>
              <a:t>zerouri</a:t>
            </a:r>
            <a:r>
              <a:rPr lang="ro-RO"/>
              <a:t> a</a:t>
            </a:r>
            <a:r>
              <a:rPr lang="en-US"/>
              <a:t>le lui </a:t>
            </a:r>
            <a:r>
              <a:rPr lang="en-US" i="1"/>
              <a:t>H(s)</a:t>
            </a:r>
            <a:r>
              <a:rPr lang="en-US"/>
              <a:t> și se notează cu</a:t>
            </a:r>
            <a:r>
              <a:rPr lang="ro-RO"/>
              <a:t> </a:t>
            </a:r>
            <a:r>
              <a:rPr lang="ro-RO" i="1"/>
              <a:t>z</a:t>
            </a:r>
            <a:r>
              <a:rPr lang="ro-RO" baseline="-25000"/>
              <a:t>1</a:t>
            </a:r>
            <a:r>
              <a:rPr lang="ro-RO"/>
              <a:t>, </a:t>
            </a:r>
            <a:r>
              <a:rPr lang="ro-RO" i="1"/>
              <a:t>z</a:t>
            </a:r>
            <a:r>
              <a:rPr lang="ro-RO" baseline="-25000"/>
              <a:t>2</a:t>
            </a:r>
            <a:r>
              <a:rPr lang="ro-RO"/>
              <a:t>,...,</a:t>
            </a:r>
            <a:r>
              <a:rPr lang="ro-RO" i="1"/>
              <a:t>z</a:t>
            </a:r>
            <a:r>
              <a:rPr lang="ro-RO" i="1" baseline="-25000"/>
              <a:t>m</a:t>
            </a:r>
            <a:r>
              <a:rPr lang="ro-RO" i="1"/>
              <a:t>;</a:t>
            </a:r>
          </a:p>
          <a:p>
            <a:r>
              <a:rPr lang="en-US"/>
              <a:t>rădăcinile polinumului de la numitor, egalat cu zero, sunt numite </a:t>
            </a:r>
            <a:r>
              <a:rPr lang="en-US">
                <a:highlight>
                  <a:srgbClr val="00FFFF"/>
                </a:highlight>
              </a:rPr>
              <a:t>poli</a:t>
            </a:r>
            <a:r>
              <a:rPr lang="ro-RO">
                <a:highlight>
                  <a:srgbClr val="00FFFF"/>
                </a:highlight>
              </a:rPr>
              <a:t> </a:t>
            </a:r>
            <a:r>
              <a:rPr lang="ro-RO"/>
              <a:t>ai</a:t>
            </a:r>
            <a:r>
              <a:rPr lang="en-US"/>
              <a:t> lui </a:t>
            </a:r>
            <a:r>
              <a:rPr lang="en-US" i="1"/>
              <a:t>H(s)</a:t>
            </a:r>
            <a:r>
              <a:rPr lang="en-US"/>
              <a:t>, și se notează cu</a:t>
            </a:r>
            <a:r>
              <a:rPr lang="ro-RO"/>
              <a:t> </a:t>
            </a:r>
            <a:r>
              <a:rPr lang="ro-RO" i="1"/>
              <a:t>p</a:t>
            </a:r>
            <a:r>
              <a:rPr lang="ro-RO" baseline="-25000"/>
              <a:t>1</a:t>
            </a:r>
            <a:r>
              <a:rPr lang="ro-RO"/>
              <a:t>, </a:t>
            </a:r>
            <a:r>
              <a:rPr lang="ro-RO" i="1"/>
              <a:t>p</a:t>
            </a:r>
            <a:r>
              <a:rPr lang="ro-RO" baseline="-25000"/>
              <a:t>2</a:t>
            </a:r>
            <a:r>
              <a:rPr lang="ro-RO"/>
              <a:t>,...,</a:t>
            </a:r>
            <a:r>
              <a:rPr lang="ro-RO" i="1"/>
              <a:t>p</a:t>
            </a:r>
            <a:r>
              <a:rPr lang="ro-RO" baseline="-25000"/>
              <a:t>n</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89C6B82E-1696-430D-AF6D-49407A6BA74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18</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7F3A7C6-4AE4-4159-A6AF-17B46899CC3F}"/>
                  </a:ext>
                </a:extLst>
              </p:cNvPr>
              <p:cNvSpPr/>
              <p:nvPr/>
            </p:nvSpPr>
            <p:spPr>
              <a:xfrm>
                <a:off x="3609774" y="2132648"/>
                <a:ext cx="4972451" cy="761491"/>
              </a:xfrm>
              <a:prstGeom prst="rect">
                <a:avLst/>
              </a:prstGeom>
              <a:solidFill>
                <a:schemeClr val="bg1"/>
              </a:solidFill>
              <a:ln w="254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000" b="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1">
                                  <a:latin typeface="Cambria Math" panose="02040503050406030204" pitchFamily="18" charset="0"/>
                                </a:rPr>
                                <m:t>𝑚</m:t>
                              </m:r>
                            </m:sub>
                          </m:sSub>
                          <m:sSup>
                            <m:sSupPr>
                              <m:ctrlPr>
                                <a:rPr lang="ro-RO" sz="2000" i="1">
                                  <a:latin typeface="Cambria Math" panose="02040503050406030204" pitchFamily="18" charset="0"/>
                                </a:rPr>
                              </m:ctrlPr>
                            </m:sSupPr>
                            <m:e>
                              <m:r>
                                <a:rPr lang="ro-RO" sz="2000" i="1">
                                  <a:latin typeface="Cambria Math" panose="02040503050406030204" pitchFamily="18" charset="0"/>
                                </a:rPr>
                                <m:t>𝑠</m:t>
                              </m:r>
                            </m:e>
                            <m:sup>
                              <m:r>
                                <a:rPr lang="ro-RO" sz="2000" i="1">
                                  <a:latin typeface="Cambria Math" panose="02040503050406030204" pitchFamily="18" charset="0"/>
                                </a:rPr>
                                <m:t>𝑚</m:t>
                              </m:r>
                            </m:sup>
                          </m:sSup>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1">
                                  <a:latin typeface="Cambria Math" panose="02040503050406030204" pitchFamily="18" charset="0"/>
                                </a:rPr>
                                <m:t>𝑚</m:t>
                              </m:r>
                              <m:r>
                                <a:rPr lang="ro-RO" sz="2000" i="0">
                                  <a:latin typeface="Cambria Math" panose="02040503050406030204" pitchFamily="18" charset="0"/>
                                </a:rPr>
                                <m:t>−</m:t>
                              </m:r>
                              <m:r>
                                <a:rPr lang="ro-RO" sz="2000" i="0">
                                  <a:latin typeface="Cambria Math" panose="02040503050406030204" pitchFamily="18" charset="0"/>
                                </a:rPr>
                                <m:t>1</m:t>
                              </m:r>
                            </m:sub>
                          </m:sSub>
                          <m:sSup>
                            <m:sSupPr>
                              <m:ctrlPr>
                                <a:rPr lang="ro-RO" sz="2000" i="1">
                                  <a:latin typeface="Cambria Math" panose="02040503050406030204" pitchFamily="18" charset="0"/>
                                </a:rPr>
                              </m:ctrlPr>
                            </m:sSupPr>
                            <m:e>
                              <m:r>
                                <a:rPr lang="ro-RO" sz="2000" i="1">
                                  <a:latin typeface="Cambria Math" panose="02040503050406030204" pitchFamily="18" charset="0"/>
                                </a:rPr>
                                <m:t>𝑠</m:t>
                              </m:r>
                            </m:e>
                            <m:sup>
                              <m:r>
                                <a:rPr lang="ro-RO" sz="2000" i="1">
                                  <a:latin typeface="Cambria Math" panose="02040503050406030204" pitchFamily="18" charset="0"/>
                                </a:rPr>
                                <m:t>𝑚</m:t>
                              </m:r>
                              <m:r>
                                <a:rPr lang="ro-RO" sz="2000" i="0">
                                  <a:latin typeface="Cambria Math" panose="02040503050406030204" pitchFamily="18" charset="0"/>
                                </a:rPr>
                                <m:t>−</m:t>
                              </m:r>
                              <m:r>
                                <a:rPr lang="ro-RO" sz="2000" i="0">
                                  <a:latin typeface="Cambria Math" panose="02040503050406030204" pitchFamily="18" charset="0"/>
                                </a:rPr>
                                <m:t>1</m:t>
                              </m:r>
                            </m:sup>
                          </m:sSup>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0">
                                  <a:latin typeface="Cambria Math" panose="02040503050406030204" pitchFamily="18" charset="0"/>
                                </a:rPr>
                                <m:t>1</m:t>
                              </m:r>
                            </m:sub>
                          </m:sSub>
                          <m:r>
                            <a:rPr lang="ro-RO" sz="2000" i="1">
                              <a:latin typeface="Cambria Math" panose="02040503050406030204" pitchFamily="18" charset="0"/>
                            </a:rPr>
                            <m:t>𝑠</m:t>
                          </m:r>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𝑎</m:t>
                              </m:r>
                            </m:e>
                            <m:sub>
                              <m:r>
                                <a:rPr lang="ro-RO" sz="2000" i="0">
                                  <a:latin typeface="Cambria Math" panose="02040503050406030204" pitchFamily="18" charset="0"/>
                                </a:rPr>
                                <m:t>0</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𝑏</m:t>
                              </m:r>
                            </m:e>
                            <m:sub>
                              <m:r>
                                <a:rPr lang="ro-RO" sz="2000" i="1">
                                  <a:latin typeface="Cambria Math" panose="02040503050406030204" pitchFamily="18" charset="0"/>
                                </a:rPr>
                                <m:t>𝑛</m:t>
                              </m:r>
                            </m:sub>
                          </m:sSub>
                          <m:sSup>
                            <m:sSupPr>
                              <m:ctrlPr>
                                <a:rPr lang="ro-RO" sz="2000" i="1">
                                  <a:latin typeface="Cambria Math" panose="02040503050406030204" pitchFamily="18" charset="0"/>
                                </a:rPr>
                              </m:ctrlPr>
                            </m:sSupPr>
                            <m:e>
                              <m:r>
                                <a:rPr lang="ro-RO" sz="2000" i="1">
                                  <a:latin typeface="Cambria Math" panose="02040503050406030204" pitchFamily="18" charset="0"/>
                                </a:rPr>
                                <m:t>𝑠</m:t>
                              </m:r>
                            </m:e>
                            <m:sup>
                              <m:r>
                                <a:rPr lang="ro-RO" sz="2000" i="1">
                                  <a:latin typeface="Cambria Math" panose="02040503050406030204" pitchFamily="18" charset="0"/>
                                </a:rPr>
                                <m:t>𝑛</m:t>
                              </m:r>
                            </m:sup>
                          </m:sSup>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𝑏</m:t>
                              </m:r>
                            </m:e>
                            <m:sub>
                              <m:r>
                                <a:rPr lang="ro-RO" sz="2000" i="1">
                                  <a:latin typeface="Cambria Math" panose="02040503050406030204" pitchFamily="18" charset="0"/>
                                </a:rPr>
                                <m:t>𝑛</m:t>
                              </m:r>
                              <m:r>
                                <a:rPr lang="ro-RO" sz="2000" i="0">
                                  <a:latin typeface="Cambria Math" panose="02040503050406030204" pitchFamily="18" charset="0"/>
                                </a:rPr>
                                <m:t>−</m:t>
                              </m:r>
                              <m:r>
                                <a:rPr lang="ro-RO" sz="2000" i="0">
                                  <a:latin typeface="Cambria Math" panose="02040503050406030204" pitchFamily="18" charset="0"/>
                                </a:rPr>
                                <m:t>1</m:t>
                              </m:r>
                            </m:sub>
                          </m:sSub>
                          <m:sSup>
                            <m:sSupPr>
                              <m:ctrlPr>
                                <a:rPr lang="ro-RO" sz="2000" i="1">
                                  <a:latin typeface="Cambria Math" panose="02040503050406030204" pitchFamily="18" charset="0"/>
                                </a:rPr>
                              </m:ctrlPr>
                            </m:sSupPr>
                            <m:e>
                              <m:r>
                                <a:rPr lang="ro-RO" sz="2000" i="1">
                                  <a:latin typeface="Cambria Math" panose="02040503050406030204" pitchFamily="18" charset="0"/>
                                </a:rPr>
                                <m:t>𝑠</m:t>
                              </m:r>
                            </m:e>
                            <m:sup>
                              <m:r>
                                <a:rPr lang="ro-RO" sz="2000" i="1">
                                  <a:latin typeface="Cambria Math" panose="02040503050406030204" pitchFamily="18" charset="0"/>
                                </a:rPr>
                                <m:t>𝑛</m:t>
                              </m:r>
                              <m:r>
                                <a:rPr lang="ro-RO" sz="2000" i="0">
                                  <a:latin typeface="Cambria Math" panose="02040503050406030204" pitchFamily="18" charset="0"/>
                                </a:rPr>
                                <m:t>−</m:t>
                              </m:r>
                              <m:r>
                                <a:rPr lang="ro-RO" sz="2000" i="0">
                                  <a:latin typeface="Cambria Math" panose="02040503050406030204" pitchFamily="18" charset="0"/>
                                </a:rPr>
                                <m:t>1</m:t>
                              </m:r>
                            </m:sup>
                          </m:sSup>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𝑏</m:t>
                              </m:r>
                            </m:e>
                            <m:sub>
                              <m:r>
                                <a:rPr lang="ro-RO" sz="2000" i="0">
                                  <a:latin typeface="Cambria Math" panose="02040503050406030204" pitchFamily="18" charset="0"/>
                                </a:rPr>
                                <m:t>1</m:t>
                              </m:r>
                            </m:sub>
                          </m:sSub>
                          <m:r>
                            <a:rPr lang="ro-RO" sz="2000" i="1">
                              <a:latin typeface="Cambria Math" panose="02040503050406030204" pitchFamily="18" charset="0"/>
                            </a:rPr>
                            <m:t>𝑠</m:t>
                          </m:r>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𝑏</m:t>
                              </m:r>
                            </m:e>
                            <m:sub>
                              <m:r>
                                <a:rPr lang="ro-RO" sz="2000" i="0">
                                  <a:latin typeface="Cambria Math" panose="02040503050406030204" pitchFamily="18" charset="0"/>
                                </a:rPr>
                                <m:t>0</m:t>
                              </m:r>
                            </m:sub>
                          </m:sSub>
                        </m:den>
                      </m:f>
                    </m:oMath>
                  </m:oMathPara>
                </a14:m>
                <a:endParaRPr lang="ro-RO"/>
              </a:p>
            </p:txBody>
          </p:sp>
        </mc:Choice>
        <mc:Fallback xmlns="">
          <p:sp>
            <p:nvSpPr>
              <p:cNvPr id="7" name="Rectangle 6">
                <a:extLst>
                  <a:ext uri="{FF2B5EF4-FFF2-40B4-BE49-F238E27FC236}">
                    <a16:creationId xmlns:a16="http://schemas.microsoft.com/office/drawing/2014/main" id="{97F3A7C6-4AE4-4159-A6AF-17B46899CC3F}"/>
                  </a:ext>
                </a:extLst>
              </p:cNvPr>
              <p:cNvSpPr>
                <a:spLocks noRot="1" noChangeAspect="1" noMove="1" noResize="1" noEditPoints="1" noAdjustHandles="1" noChangeArrowheads="1" noChangeShapeType="1" noTextEdit="1"/>
              </p:cNvSpPr>
              <p:nvPr/>
            </p:nvSpPr>
            <p:spPr>
              <a:xfrm>
                <a:off x="3609774" y="2132648"/>
                <a:ext cx="4972451" cy="761491"/>
              </a:xfrm>
              <a:prstGeom prst="rect">
                <a:avLst/>
              </a:prstGeom>
              <a:blipFill>
                <a:blip r:embed="rId2"/>
                <a:stretch>
                  <a:fillRect/>
                </a:stretch>
              </a:blipFill>
              <a:ln w="2540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47928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en-US"/>
              <a:t>Putem scrie</a:t>
            </a:r>
            <a:endParaRPr lang="ro-RO"/>
          </a:p>
          <a:p>
            <a:endParaRPr lang="ro-RO"/>
          </a:p>
          <a:p>
            <a:r>
              <a:rPr lang="en-US"/>
              <a:t>unde </a:t>
            </a:r>
            <a:r>
              <a:rPr lang="en-US" i="1"/>
              <a:t>H</a:t>
            </a:r>
            <a:r>
              <a:rPr lang="en-US" baseline="-25000"/>
              <a:t>0</a:t>
            </a:r>
            <a:r>
              <a:rPr lang="en-US"/>
              <a:t>=</a:t>
            </a:r>
            <a:r>
              <a:rPr lang="en-US" i="1"/>
              <a:t>a</a:t>
            </a:r>
            <a:r>
              <a:rPr lang="en-US" i="1" baseline="-25000"/>
              <a:t>m</a:t>
            </a:r>
            <a:r>
              <a:rPr lang="en-US"/>
              <a:t>/</a:t>
            </a:r>
            <a:r>
              <a:rPr lang="en-US" i="1"/>
              <a:t>b</a:t>
            </a:r>
            <a:r>
              <a:rPr lang="en-US" i="1" baseline="-25000"/>
              <a:t>n</a:t>
            </a:r>
            <a:r>
              <a:rPr lang="en-US"/>
              <a:t> se numește factor de scalare.</a:t>
            </a:r>
            <a:endParaRPr lang="ro-RO"/>
          </a:p>
          <a:p>
            <a:r>
              <a:rPr lang="en-US"/>
              <a:t>În afară de </a:t>
            </a:r>
            <a:r>
              <a:rPr lang="en-US" i="1"/>
              <a:t>H</a:t>
            </a:r>
            <a:r>
              <a:rPr lang="en-US" baseline="-25000"/>
              <a:t>0</a:t>
            </a:r>
            <a:r>
              <a:rPr lang="en-US"/>
              <a:t>, </a:t>
            </a:r>
            <a:r>
              <a:rPr lang="en-US" i="1"/>
              <a:t>H</a:t>
            </a:r>
            <a:r>
              <a:rPr lang="en-US"/>
              <a:t>(</a:t>
            </a:r>
            <a:r>
              <a:rPr lang="en-US" i="1"/>
              <a:t>s</a:t>
            </a:r>
            <a:r>
              <a:rPr lang="en-US"/>
              <a:t>) este determinat în mod unic odată ce sunt cunoscute zerourile și polii.</a:t>
            </a:r>
            <a:endParaRPr lang="ro-RO"/>
          </a:p>
          <a:p>
            <a:r>
              <a:rPr lang="en-US"/>
              <a:t>Rădăcinile mai sunt denumite </a:t>
            </a:r>
            <a:r>
              <a:rPr lang="en-US" b="1"/>
              <a:t>frecvențe critice </a:t>
            </a:r>
            <a:r>
              <a:rPr lang="en-US"/>
              <a:t>sau </a:t>
            </a:r>
            <a:r>
              <a:rPr lang="en-US" b="1"/>
              <a:t>caracteristice</a:t>
            </a:r>
            <a:r>
              <a:rPr lang="en-US"/>
              <a:t>, deoarece depind exclusiv de circuit, adică de elementele sale și de modul în care sunt interconectate, indiferent de semnalele aplicate sau de energia stocată în elementele sale reactive.</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23C70B65-2300-4E9E-90C8-DFAB8211AC5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19</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6117544-D8F2-4F69-AD13-852EA30BDCAC}"/>
                  </a:ext>
                </a:extLst>
              </p:cNvPr>
              <p:cNvSpPr/>
              <p:nvPr/>
            </p:nvSpPr>
            <p:spPr>
              <a:xfrm>
                <a:off x="6876677" y="365125"/>
                <a:ext cx="4477123" cy="694614"/>
              </a:xfrm>
              <a:prstGeom prst="rect">
                <a:avLst/>
              </a:prstGeom>
              <a:solidFill>
                <a:schemeClr val="bg1"/>
              </a:solidFill>
              <a:ln w="254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b="0" i="1" smtClean="0">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𝑠</m:t>
                          </m:r>
                        </m:e>
                      </m:d>
                      <m:r>
                        <a:rPr lang="ro-RO" i="0">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1">
                                  <a:latin typeface="Cambria Math" panose="02040503050406030204" pitchFamily="18" charset="0"/>
                                </a:rPr>
                                <m:t>𝑚</m:t>
                              </m:r>
                            </m:sub>
                          </m:sSub>
                          <m:sSup>
                            <m:sSupPr>
                              <m:ctrlPr>
                                <a:rPr lang="ro-RO" i="1">
                                  <a:latin typeface="Cambria Math" panose="02040503050406030204" pitchFamily="18" charset="0"/>
                                </a:rPr>
                              </m:ctrlPr>
                            </m:sSupPr>
                            <m:e>
                              <m:r>
                                <a:rPr lang="ro-RO" i="1">
                                  <a:latin typeface="Cambria Math" panose="02040503050406030204" pitchFamily="18" charset="0"/>
                                </a:rPr>
                                <m:t>𝑠</m:t>
                              </m:r>
                            </m:e>
                            <m:sup>
                              <m:r>
                                <a:rPr lang="ro-RO" i="1">
                                  <a:latin typeface="Cambria Math" panose="02040503050406030204" pitchFamily="18" charset="0"/>
                                </a:rPr>
                                <m:t>𝑚</m:t>
                              </m:r>
                            </m:sup>
                          </m:sSup>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1">
                                  <a:latin typeface="Cambria Math" panose="02040503050406030204" pitchFamily="18" charset="0"/>
                                </a:rPr>
                                <m:t>𝑚</m:t>
                              </m:r>
                              <m:r>
                                <a:rPr lang="ro-RO" i="0">
                                  <a:latin typeface="Cambria Math" panose="02040503050406030204" pitchFamily="18" charset="0"/>
                                </a:rPr>
                                <m:t>−</m:t>
                              </m:r>
                              <m:r>
                                <a:rPr lang="ro-RO" i="0">
                                  <a:latin typeface="Cambria Math" panose="02040503050406030204" pitchFamily="18" charset="0"/>
                                </a:rPr>
                                <m:t>1</m:t>
                              </m:r>
                            </m:sub>
                          </m:sSub>
                          <m:sSup>
                            <m:sSupPr>
                              <m:ctrlPr>
                                <a:rPr lang="ro-RO" i="1">
                                  <a:latin typeface="Cambria Math" panose="02040503050406030204" pitchFamily="18" charset="0"/>
                                </a:rPr>
                              </m:ctrlPr>
                            </m:sSupPr>
                            <m:e>
                              <m:r>
                                <a:rPr lang="ro-RO" i="1">
                                  <a:latin typeface="Cambria Math" panose="02040503050406030204" pitchFamily="18" charset="0"/>
                                </a:rPr>
                                <m:t>𝑠</m:t>
                              </m:r>
                            </m:e>
                            <m:sup>
                              <m:r>
                                <a:rPr lang="ro-RO" i="1">
                                  <a:latin typeface="Cambria Math" panose="02040503050406030204" pitchFamily="18" charset="0"/>
                                </a:rPr>
                                <m:t>𝑚</m:t>
                              </m:r>
                              <m:r>
                                <a:rPr lang="ro-RO" i="0">
                                  <a:latin typeface="Cambria Math" panose="02040503050406030204" pitchFamily="18" charset="0"/>
                                </a:rPr>
                                <m:t>−</m:t>
                              </m:r>
                              <m:r>
                                <a:rPr lang="ro-RO" i="0">
                                  <a:latin typeface="Cambria Math" panose="02040503050406030204" pitchFamily="18" charset="0"/>
                                </a:rPr>
                                <m:t>1</m:t>
                              </m:r>
                            </m:sup>
                          </m:sSup>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0">
                                  <a:latin typeface="Cambria Math" panose="02040503050406030204" pitchFamily="18" charset="0"/>
                                </a:rPr>
                                <m:t>1</m:t>
                              </m:r>
                            </m:sub>
                          </m:sSub>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0">
                                  <a:latin typeface="Cambria Math" panose="02040503050406030204" pitchFamily="18" charset="0"/>
                                </a:rPr>
                                <m:t>0</m:t>
                              </m:r>
                            </m:sub>
                          </m:sSub>
                        </m:num>
                        <m:den>
                          <m:sSub>
                            <m:sSubPr>
                              <m:ctrlPr>
                                <a:rPr lang="ro-RO" i="1">
                                  <a:latin typeface="Cambria Math" panose="02040503050406030204" pitchFamily="18" charset="0"/>
                                </a:rPr>
                              </m:ctrlPr>
                            </m:sSubPr>
                            <m:e>
                              <m:r>
                                <a:rPr lang="ro-RO" i="1">
                                  <a:latin typeface="Cambria Math" panose="02040503050406030204" pitchFamily="18" charset="0"/>
                                </a:rPr>
                                <m:t>𝑏</m:t>
                              </m:r>
                            </m:e>
                            <m:sub>
                              <m:r>
                                <a:rPr lang="ro-RO" i="1">
                                  <a:latin typeface="Cambria Math" panose="02040503050406030204" pitchFamily="18" charset="0"/>
                                </a:rPr>
                                <m:t>𝑛</m:t>
                              </m:r>
                            </m:sub>
                          </m:sSub>
                          <m:sSup>
                            <m:sSupPr>
                              <m:ctrlPr>
                                <a:rPr lang="ro-RO" i="1">
                                  <a:latin typeface="Cambria Math" panose="02040503050406030204" pitchFamily="18" charset="0"/>
                                </a:rPr>
                              </m:ctrlPr>
                            </m:sSupPr>
                            <m:e>
                              <m:r>
                                <a:rPr lang="ro-RO" i="1">
                                  <a:latin typeface="Cambria Math" panose="02040503050406030204" pitchFamily="18" charset="0"/>
                                </a:rPr>
                                <m:t>𝑠</m:t>
                              </m:r>
                            </m:e>
                            <m:sup>
                              <m:r>
                                <a:rPr lang="ro-RO" i="1">
                                  <a:latin typeface="Cambria Math" panose="02040503050406030204" pitchFamily="18" charset="0"/>
                                </a:rPr>
                                <m:t>𝑛</m:t>
                              </m:r>
                            </m:sup>
                          </m:sSup>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𝑏</m:t>
                              </m:r>
                            </m:e>
                            <m:sub>
                              <m:r>
                                <a:rPr lang="ro-RO" i="1">
                                  <a:latin typeface="Cambria Math" panose="02040503050406030204" pitchFamily="18" charset="0"/>
                                </a:rPr>
                                <m:t>𝑛</m:t>
                              </m:r>
                              <m:r>
                                <a:rPr lang="ro-RO" i="0">
                                  <a:latin typeface="Cambria Math" panose="02040503050406030204" pitchFamily="18" charset="0"/>
                                </a:rPr>
                                <m:t>−</m:t>
                              </m:r>
                              <m:r>
                                <a:rPr lang="ro-RO" i="0">
                                  <a:latin typeface="Cambria Math" panose="02040503050406030204" pitchFamily="18" charset="0"/>
                                </a:rPr>
                                <m:t>1</m:t>
                              </m:r>
                            </m:sub>
                          </m:sSub>
                          <m:sSup>
                            <m:sSupPr>
                              <m:ctrlPr>
                                <a:rPr lang="ro-RO" i="1">
                                  <a:latin typeface="Cambria Math" panose="02040503050406030204" pitchFamily="18" charset="0"/>
                                </a:rPr>
                              </m:ctrlPr>
                            </m:sSupPr>
                            <m:e>
                              <m:r>
                                <a:rPr lang="ro-RO" i="1">
                                  <a:latin typeface="Cambria Math" panose="02040503050406030204" pitchFamily="18" charset="0"/>
                                </a:rPr>
                                <m:t>𝑠</m:t>
                              </m:r>
                            </m:e>
                            <m:sup>
                              <m:r>
                                <a:rPr lang="ro-RO" i="1">
                                  <a:latin typeface="Cambria Math" panose="02040503050406030204" pitchFamily="18" charset="0"/>
                                </a:rPr>
                                <m:t>𝑛</m:t>
                              </m:r>
                              <m:r>
                                <a:rPr lang="ro-RO" i="0">
                                  <a:latin typeface="Cambria Math" panose="02040503050406030204" pitchFamily="18" charset="0"/>
                                </a:rPr>
                                <m:t>−</m:t>
                              </m:r>
                              <m:r>
                                <a:rPr lang="ro-RO" i="0">
                                  <a:latin typeface="Cambria Math" panose="02040503050406030204" pitchFamily="18" charset="0"/>
                                </a:rPr>
                                <m:t>1</m:t>
                              </m:r>
                            </m:sup>
                          </m:sSup>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𝑏</m:t>
                              </m:r>
                            </m:e>
                            <m:sub>
                              <m:r>
                                <a:rPr lang="ro-RO" i="0">
                                  <a:latin typeface="Cambria Math" panose="02040503050406030204" pitchFamily="18" charset="0"/>
                                </a:rPr>
                                <m:t>1</m:t>
                              </m:r>
                            </m:sub>
                          </m:sSub>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𝑏</m:t>
                              </m:r>
                            </m:e>
                            <m:sub>
                              <m:r>
                                <a:rPr lang="ro-RO" i="0">
                                  <a:latin typeface="Cambria Math" panose="02040503050406030204" pitchFamily="18" charset="0"/>
                                </a:rPr>
                                <m:t>0</m:t>
                              </m:r>
                            </m:sub>
                          </m:sSub>
                        </m:den>
                      </m:f>
                    </m:oMath>
                  </m:oMathPara>
                </a14:m>
                <a:endParaRPr lang="ro-RO"/>
              </a:p>
            </p:txBody>
          </p:sp>
        </mc:Choice>
        <mc:Fallback xmlns="">
          <p:sp>
            <p:nvSpPr>
              <p:cNvPr id="7" name="Rectangle 6">
                <a:extLst>
                  <a:ext uri="{FF2B5EF4-FFF2-40B4-BE49-F238E27FC236}">
                    <a16:creationId xmlns:a16="http://schemas.microsoft.com/office/drawing/2014/main" id="{C6117544-D8F2-4F69-AD13-852EA30BDCAC}"/>
                  </a:ext>
                </a:extLst>
              </p:cNvPr>
              <p:cNvSpPr>
                <a:spLocks noRot="1" noChangeAspect="1" noMove="1" noResize="1" noEditPoints="1" noAdjustHandles="1" noChangeArrowheads="1" noChangeShapeType="1" noTextEdit="1"/>
              </p:cNvSpPr>
              <p:nvPr/>
            </p:nvSpPr>
            <p:spPr>
              <a:xfrm>
                <a:off x="6876677" y="365125"/>
                <a:ext cx="4477123" cy="694614"/>
              </a:xfrm>
              <a:prstGeom prst="rect">
                <a:avLst/>
              </a:prstGeom>
              <a:blipFill>
                <a:blip r:embed="rId2"/>
                <a:stretch>
                  <a:fillRect/>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398F72D-661A-4EDA-B03C-7B3C4617EAB2}"/>
                  </a:ext>
                </a:extLst>
              </p:cNvPr>
              <p:cNvSpPr/>
              <p:nvPr/>
            </p:nvSpPr>
            <p:spPr>
              <a:xfrm>
                <a:off x="4093336" y="2025441"/>
                <a:ext cx="4005327" cy="676660"/>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𝑠</m:t>
                          </m:r>
                        </m:e>
                      </m:d>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𝐻</m:t>
                          </m:r>
                        </m:e>
                        <m:sub>
                          <m:r>
                            <a:rPr lang="ro-RO" i="0">
                              <a:latin typeface="Cambria Math" panose="02040503050406030204" pitchFamily="18" charset="0"/>
                            </a:rPr>
                            <m:t>0</m:t>
                          </m:r>
                        </m:sub>
                      </m:sSub>
                      <m:f>
                        <m:fPr>
                          <m:ctrlPr>
                            <a:rPr lang="ro-RO" i="1">
                              <a:latin typeface="Cambria Math" panose="02040503050406030204" pitchFamily="18" charset="0"/>
                            </a:rPr>
                          </m:ctrlPr>
                        </m:fPr>
                        <m:num>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𝑧</m:t>
                                  </m:r>
                                </m:e>
                                <m:sub>
                                  <m:r>
                                    <a:rPr lang="ro-RO" i="0">
                                      <a:latin typeface="Cambria Math" panose="02040503050406030204" pitchFamily="18" charset="0"/>
                                    </a:rPr>
                                    <m:t>1</m:t>
                                  </m:r>
                                </m:sub>
                              </m:sSub>
                            </m:e>
                          </m:d>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𝑧</m:t>
                                  </m:r>
                                </m:e>
                                <m:sub>
                                  <m:r>
                                    <a:rPr lang="ro-RO" i="0">
                                      <a:latin typeface="Cambria Math" panose="02040503050406030204" pitchFamily="18" charset="0"/>
                                    </a:rPr>
                                    <m:t>2</m:t>
                                  </m:r>
                                </m:sub>
                              </m:sSub>
                            </m:e>
                          </m:d>
                          <m:r>
                            <a:rPr lang="ro-RO" i="0">
                              <a:latin typeface="Cambria Math" panose="02040503050406030204" pitchFamily="18" charset="0"/>
                            </a:rPr>
                            <m:t>…</m:t>
                          </m:r>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𝑧</m:t>
                                  </m:r>
                                </m:e>
                                <m:sub>
                                  <m:r>
                                    <a:rPr lang="ro-RO" i="1">
                                      <a:latin typeface="Cambria Math" panose="02040503050406030204" pitchFamily="18" charset="0"/>
                                    </a:rPr>
                                    <m:t>𝑚</m:t>
                                  </m:r>
                                </m:sub>
                              </m:sSub>
                            </m:e>
                          </m:d>
                        </m:num>
                        <m:den>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𝑝</m:t>
                                  </m:r>
                                </m:e>
                                <m:sub>
                                  <m:r>
                                    <a:rPr lang="ro-RO" i="0">
                                      <a:latin typeface="Cambria Math" panose="02040503050406030204" pitchFamily="18" charset="0"/>
                                    </a:rPr>
                                    <m:t>1</m:t>
                                  </m:r>
                                </m:sub>
                              </m:sSub>
                            </m:e>
                          </m:d>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𝑝</m:t>
                                  </m:r>
                                </m:e>
                                <m:sub>
                                  <m:r>
                                    <a:rPr lang="ro-RO" i="0">
                                      <a:latin typeface="Cambria Math" panose="02040503050406030204" pitchFamily="18" charset="0"/>
                                    </a:rPr>
                                    <m:t>2</m:t>
                                  </m:r>
                                </m:sub>
                              </m:sSub>
                            </m:e>
                          </m:d>
                          <m:r>
                            <a:rPr lang="ro-RO" i="0">
                              <a:latin typeface="Cambria Math" panose="02040503050406030204" pitchFamily="18" charset="0"/>
                            </a:rPr>
                            <m:t>…</m:t>
                          </m:r>
                          <m:d>
                            <m:dPr>
                              <m:ctrlPr>
                                <a:rPr lang="ro-RO" i="1">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𝑝</m:t>
                                  </m:r>
                                </m:e>
                                <m:sub>
                                  <m:r>
                                    <a:rPr lang="ro-RO" i="1">
                                      <a:latin typeface="Cambria Math" panose="02040503050406030204" pitchFamily="18" charset="0"/>
                                    </a:rPr>
                                    <m:t>𝑛</m:t>
                                  </m:r>
                                </m:sub>
                              </m:sSub>
                            </m:e>
                          </m:d>
                        </m:den>
                      </m:f>
                    </m:oMath>
                  </m:oMathPara>
                </a14:m>
                <a:endParaRPr lang="ro-RO"/>
              </a:p>
            </p:txBody>
          </p:sp>
        </mc:Choice>
        <mc:Fallback xmlns="">
          <p:sp>
            <p:nvSpPr>
              <p:cNvPr id="8" name="Rectangle 7">
                <a:extLst>
                  <a:ext uri="{FF2B5EF4-FFF2-40B4-BE49-F238E27FC236}">
                    <a16:creationId xmlns:a16="http://schemas.microsoft.com/office/drawing/2014/main" id="{1398F72D-661A-4EDA-B03C-7B3C4617EAB2}"/>
                  </a:ext>
                </a:extLst>
              </p:cNvPr>
              <p:cNvSpPr>
                <a:spLocks noRot="1" noChangeAspect="1" noMove="1" noResize="1" noEditPoints="1" noAdjustHandles="1" noChangeArrowheads="1" noChangeShapeType="1" noTextEdit="1"/>
              </p:cNvSpPr>
              <p:nvPr/>
            </p:nvSpPr>
            <p:spPr>
              <a:xfrm>
                <a:off x="4093336" y="2025441"/>
                <a:ext cx="4005327" cy="67666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61372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3E0C-504B-4BD2-AD23-359CBD6A6E5B}"/>
              </a:ext>
            </a:extLst>
          </p:cNvPr>
          <p:cNvSpPr>
            <a:spLocks noGrp="1"/>
          </p:cNvSpPr>
          <p:nvPr>
            <p:ph type="title"/>
          </p:nvPr>
        </p:nvSpPr>
        <p:spPr/>
        <p:txBody>
          <a:bodyPr/>
          <a:lstStyle/>
          <a:p>
            <a:r>
              <a:rPr lang="ro-RO"/>
              <a:t>Probleme tratate</a:t>
            </a:r>
          </a:p>
        </p:txBody>
      </p:sp>
      <p:sp>
        <p:nvSpPr>
          <p:cNvPr id="3" name="Content Placeholder 2">
            <a:extLst>
              <a:ext uri="{FF2B5EF4-FFF2-40B4-BE49-F238E27FC236}">
                <a16:creationId xmlns:a16="http://schemas.microsoft.com/office/drawing/2014/main" id="{75AADD86-82B7-4749-AF20-26E5D07F1231}"/>
              </a:ext>
            </a:extLst>
          </p:cNvPr>
          <p:cNvSpPr>
            <a:spLocks noGrp="1"/>
          </p:cNvSpPr>
          <p:nvPr>
            <p:ph idx="1"/>
          </p:nvPr>
        </p:nvSpPr>
        <p:spPr/>
        <p:txBody>
          <a:bodyPr>
            <a:normAutofit lnSpcReduction="10000"/>
          </a:bodyPr>
          <a:lstStyle/>
          <a:p>
            <a:r>
              <a:rPr lang="ro-RO"/>
              <a:t>Filtre active</a:t>
            </a:r>
          </a:p>
          <a:p>
            <a:pPr lvl="1"/>
            <a:r>
              <a:rPr lang="ro-RO"/>
              <a:t>Definiție</a:t>
            </a:r>
          </a:p>
          <a:p>
            <a:pPr lvl="1"/>
            <a:r>
              <a:rPr lang="ro-RO"/>
              <a:t>Clasificare</a:t>
            </a:r>
          </a:p>
          <a:p>
            <a:pPr lvl="1"/>
            <a:r>
              <a:rPr lang="ro-RO"/>
              <a:t>Tipuri de răspunsuri în frecvență</a:t>
            </a:r>
          </a:p>
          <a:p>
            <a:pPr lvl="1"/>
            <a:r>
              <a:rPr lang="ro-RO"/>
              <a:t>Funcția de transfer</a:t>
            </a:r>
          </a:p>
          <a:p>
            <a:pPr lvl="1"/>
            <a:r>
              <a:rPr lang="ro-RO"/>
              <a:t>Caracteristici Bode</a:t>
            </a:r>
          </a:p>
          <a:p>
            <a:pPr lvl="1"/>
            <a:r>
              <a:rPr lang="ro-RO"/>
              <a:t>Filtre active de ordinul I</a:t>
            </a:r>
          </a:p>
          <a:p>
            <a:pPr lvl="2"/>
            <a:r>
              <a:rPr lang="ro-RO"/>
              <a:t>Diferențiatorul și integrastorul</a:t>
            </a:r>
          </a:p>
          <a:p>
            <a:pPr lvl="2"/>
            <a:r>
              <a:rPr lang="ro-RO"/>
              <a:t>FTJ cu amplificare</a:t>
            </a:r>
          </a:p>
          <a:p>
            <a:pPr lvl="2"/>
            <a:r>
              <a:rPr lang="ro-RO"/>
              <a:t>FTS cu amplificare</a:t>
            </a:r>
          </a:p>
          <a:p>
            <a:pPr lvl="2"/>
            <a:r>
              <a:rPr lang="ro-RO"/>
              <a:t>FTB</a:t>
            </a:r>
          </a:p>
          <a:p>
            <a:pPr lvl="2"/>
            <a:r>
              <a:rPr lang="ro-RO"/>
              <a:t>FTT</a:t>
            </a:r>
          </a:p>
        </p:txBody>
      </p:sp>
      <p:sp>
        <p:nvSpPr>
          <p:cNvPr id="4" name="Date Placeholder 3">
            <a:extLst>
              <a:ext uri="{FF2B5EF4-FFF2-40B4-BE49-F238E27FC236}">
                <a16:creationId xmlns:a16="http://schemas.microsoft.com/office/drawing/2014/main" id="{B402D5F1-F7D3-4A35-A4D0-09C697C47B77}"/>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AB6CAAD7-D261-42B3-BF1D-FB4CDEC58731}"/>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039A6E62-8948-421A-9B5D-81CF821D3DE4}"/>
              </a:ext>
            </a:extLst>
          </p:cNvPr>
          <p:cNvSpPr>
            <a:spLocks noGrp="1"/>
          </p:cNvSpPr>
          <p:nvPr>
            <p:ph type="sldNum" sz="quarter" idx="12"/>
          </p:nvPr>
        </p:nvSpPr>
        <p:spPr/>
        <p:txBody>
          <a:bodyPr/>
          <a:lstStyle/>
          <a:p>
            <a:fld id="{AF5D8DD5-2367-47BF-BE85-0E4DD8564336}" type="slidenum">
              <a:rPr lang="ro-RO" smtClean="0"/>
              <a:t>2</a:t>
            </a:fld>
            <a:endParaRPr lang="ro-RO"/>
          </a:p>
        </p:txBody>
      </p:sp>
    </p:spTree>
    <p:extLst>
      <p:ext uri="{BB962C8B-B14F-4D97-AF65-F5344CB8AC3E}">
        <p14:creationId xmlns:p14="http://schemas.microsoft.com/office/powerpoint/2010/main" val="406691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Funcția de transfer</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lnSpcReduction="10000"/>
          </a:bodyPr>
          <a:lstStyle/>
          <a:p>
            <a:r>
              <a:rPr lang="en-US"/>
              <a:t>Rădăcinile pot fi reale sau complexe.</a:t>
            </a:r>
            <a:endParaRPr lang="ro-RO"/>
          </a:p>
          <a:p>
            <a:r>
              <a:rPr lang="en-US"/>
              <a:t>Când zerourile sau polii sunt complecși, acestea</a:t>
            </a:r>
            <a:r>
              <a:rPr lang="ro-RO"/>
              <a:t>/aceștia</a:t>
            </a:r>
            <a:r>
              <a:rPr lang="en-US"/>
              <a:t> apar în perechi conjugate. </a:t>
            </a:r>
            <a:endParaRPr lang="ro-RO"/>
          </a:p>
          <a:p>
            <a:r>
              <a:rPr lang="en-US"/>
              <a:t>De exemplu, dacă </a:t>
            </a:r>
            <a:r>
              <a:rPr lang="en-US" i="1"/>
              <a:t>p</a:t>
            </a:r>
            <a:r>
              <a:rPr lang="en-US" i="1" baseline="-25000"/>
              <a:t>k</a:t>
            </a:r>
            <a:r>
              <a:rPr lang="en-US"/>
              <a:t>=</a:t>
            </a:r>
            <a:r>
              <a:rPr lang="en-US" i="1"/>
              <a:t>σ</a:t>
            </a:r>
            <a:r>
              <a:rPr lang="en-US" i="1" baseline="-25000"/>
              <a:t>k</a:t>
            </a:r>
            <a:r>
              <a:rPr lang="en-US"/>
              <a:t>+</a:t>
            </a:r>
            <a:r>
              <a:rPr lang="en-US" i="1"/>
              <a:t>jω</a:t>
            </a:r>
            <a:r>
              <a:rPr lang="en-US" i="1" baseline="-25000"/>
              <a:t>k</a:t>
            </a:r>
            <a:r>
              <a:rPr lang="en-US"/>
              <a:t> este un pol, atunci </a:t>
            </a:r>
            <a:r>
              <a:rPr lang="en-US" i="1"/>
              <a:t>p</a:t>
            </a:r>
            <a:r>
              <a:rPr lang="en-US" i="1" baseline="-25000"/>
              <a:t>k</a:t>
            </a:r>
            <a:r>
              <a:rPr lang="en-US" baseline="30000"/>
              <a:t>∗</a:t>
            </a:r>
            <a:r>
              <a:rPr lang="en-US"/>
              <a:t>=</a:t>
            </a:r>
            <a:r>
              <a:rPr lang="en-US" i="1"/>
              <a:t>σ</a:t>
            </a:r>
            <a:r>
              <a:rPr lang="en-US" i="1" baseline="-25000"/>
              <a:t>k</a:t>
            </a:r>
            <a:r>
              <a:rPr lang="en-US"/>
              <a:t>-</a:t>
            </a:r>
            <a:r>
              <a:rPr lang="en-US" i="1"/>
              <a:t>jω</a:t>
            </a:r>
            <a:r>
              <a:rPr lang="en-US" i="1" baseline="-25000"/>
              <a:t>k</a:t>
            </a:r>
            <a:r>
              <a:rPr lang="en-US"/>
              <a:t> este de asemenea un pol. </a:t>
            </a:r>
            <a:endParaRPr lang="ro-RO"/>
          </a:p>
          <a:p>
            <a:r>
              <a:rPr lang="en-US"/>
              <a:t>Rădăcinile sunt vizualizate în mod convenabil ca puncte în </a:t>
            </a:r>
            <a:r>
              <a:rPr lang="en-US" i="1"/>
              <a:t>planul complex</a:t>
            </a:r>
            <a:r>
              <a:rPr lang="en-US"/>
              <a:t> sau </a:t>
            </a:r>
            <a:r>
              <a:rPr lang="en-US" i="1"/>
              <a:t>planul s</a:t>
            </a:r>
            <a:r>
              <a:rPr lang="en-US"/>
              <a:t>:</a:t>
            </a:r>
            <a:endParaRPr lang="ro-RO"/>
          </a:p>
          <a:p>
            <a:pPr lvl="1"/>
            <a:r>
              <a:rPr lang="en-US" i="1"/>
              <a:t>σ</a:t>
            </a:r>
            <a:r>
              <a:rPr lang="en-US" i="1" baseline="-25000"/>
              <a:t>k</a:t>
            </a:r>
            <a:r>
              <a:rPr lang="en-US"/>
              <a:t> este reprezentat pe axa orizontală sau reală, care este calibrată în neperi pe secundă (Np/s);</a:t>
            </a:r>
            <a:endParaRPr lang="ro-RO"/>
          </a:p>
          <a:p>
            <a:pPr lvl="1"/>
            <a:r>
              <a:rPr lang="en-US" i="1"/>
              <a:t>ω</a:t>
            </a:r>
            <a:r>
              <a:rPr lang="en-US" i="1" baseline="-25000"/>
              <a:t>k</a:t>
            </a:r>
            <a:r>
              <a:rPr lang="en-US"/>
              <a:t> este reprezentat pe axa verticală, sau imaginară, care este calibrată în radiani pe secundă (rad/s).</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EAB4ECE5-8FC1-4DBB-8688-7E6E731A7597}"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20</a:t>
            </a:fld>
            <a:endParaRPr lang="ro-RO"/>
          </a:p>
        </p:txBody>
      </p:sp>
    </p:spTree>
    <p:extLst>
      <p:ext uri="{BB962C8B-B14F-4D97-AF65-F5344CB8AC3E}">
        <p14:creationId xmlns:p14="http://schemas.microsoft.com/office/powerpoint/2010/main" val="258752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br>
              <a:rPr lang="ro-RO"/>
            </a:br>
            <a:r>
              <a:rPr lang="ro-RO"/>
              <a:t>Observație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Neperul este unitate de măsură a nivelului de transmisiune al unui semnal electric sau acustic, exprimat ca logaritm natural al unui raport al valorilor de interes </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09769CFC-3806-4E40-9907-7B255F64CC75}"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21</a:t>
            </a:fld>
            <a:endParaRPr lang="ro-RO"/>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051A4D-C235-4FDB-8A2E-8D4A79070747}"/>
                  </a:ext>
                </a:extLst>
              </p:cNvPr>
              <p:cNvSpPr txBox="1"/>
              <p:nvPr/>
            </p:nvSpPr>
            <p:spPr>
              <a:xfrm>
                <a:off x="4337537" y="3172119"/>
                <a:ext cx="3516925" cy="6929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𝐿</m:t>
                          </m:r>
                        </m:e>
                        <m:sub>
                          <m:r>
                            <a:rPr lang="ro-RO" sz="2400" b="0" i="1" smtClean="0">
                              <a:latin typeface="Cambria Math" panose="02040503050406030204" pitchFamily="18" charset="0"/>
                            </a:rPr>
                            <m:t>𝑁𝑝</m:t>
                          </m:r>
                        </m:sub>
                      </m:sSub>
                      <m:r>
                        <a:rPr lang="ro-RO" sz="2400" b="0" i="1" smtClean="0">
                          <a:latin typeface="Cambria Math" panose="02040503050406030204" pitchFamily="18" charset="0"/>
                        </a:rPr>
                        <m:t>=</m:t>
                      </m:r>
                      <m:r>
                        <a:rPr lang="ro-RO" sz="2400" b="0" i="1" smtClean="0">
                          <a:latin typeface="Cambria Math" panose="02040503050406030204" pitchFamily="18" charset="0"/>
                        </a:rPr>
                        <m:t>𝑙𝑛</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𝑥</m:t>
                              </m:r>
                            </m:e>
                            <m:sub>
                              <m:r>
                                <a:rPr lang="ro-RO" sz="2400" b="0" i="1" smtClean="0">
                                  <a:latin typeface="Cambria Math" panose="02040503050406030204" pitchFamily="18" charset="0"/>
                                </a:rPr>
                                <m:t>1</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𝑥</m:t>
                              </m:r>
                            </m:e>
                            <m:sub>
                              <m:r>
                                <a:rPr lang="ro-RO" sz="2400" b="0" i="1" smtClean="0">
                                  <a:latin typeface="Cambria Math" panose="02040503050406030204" pitchFamily="18" charset="0"/>
                                </a:rPr>
                                <m:t>2</m:t>
                              </m:r>
                            </m:sub>
                          </m:sSub>
                        </m:den>
                      </m:f>
                      <m:r>
                        <a:rPr lang="ro-RO" sz="2400" b="0" i="1" smtClean="0">
                          <a:latin typeface="Cambria Math" panose="02040503050406030204" pitchFamily="18" charset="0"/>
                        </a:rPr>
                        <m:t>=</m:t>
                      </m:r>
                      <m:r>
                        <a:rPr lang="ro-RO" sz="2400" b="0" i="1" smtClean="0">
                          <a:latin typeface="Cambria Math" panose="02040503050406030204" pitchFamily="18" charset="0"/>
                        </a:rPr>
                        <m:t>𝑙𝑛</m:t>
                      </m:r>
                      <m:sSub>
                        <m:sSubPr>
                          <m:ctrlPr>
                            <a:rPr lang="ro-RO" sz="2400" i="1">
                              <a:latin typeface="Cambria Math" panose="02040503050406030204" pitchFamily="18" charset="0"/>
                            </a:rPr>
                          </m:ctrlPr>
                        </m:sSubPr>
                        <m:e>
                          <m:r>
                            <a:rPr lang="ro-RO" sz="2400" i="1">
                              <a:latin typeface="Cambria Math" panose="02040503050406030204" pitchFamily="18" charset="0"/>
                            </a:rPr>
                            <m:t>𝑥</m:t>
                          </m:r>
                        </m:e>
                        <m:sub>
                          <m:r>
                            <a:rPr lang="ro-RO" sz="2400" i="1">
                              <a:latin typeface="Cambria Math" panose="02040503050406030204" pitchFamily="18" charset="0"/>
                            </a:rPr>
                            <m:t>1</m:t>
                          </m:r>
                        </m:sub>
                      </m:sSub>
                      <m:r>
                        <a:rPr lang="ro-RO" sz="2400" b="0" i="0" smtClean="0">
                          <a:latin typeface="Cambria Math" panose="02040503050406030204" pitchFamily="18" charset="0"/>
                        </a:rPr>
                        <m:t>−</m:t>
                      </m:r>
                      <m:r>
                        <a:rPr lang="ro-RO" sz="2400" b="0" i="1" smtClean="0">
                          <a:latin typeface="Cambria Math" panose="02040503050406030204" pitchFamily="18" charset="0"/>
                        </a:rPr>
                        <m:t>𝑙𝑛</m:t>
                      </m:r>
                      <m:sSub>
                        <m:sSubPr>
                          <m:ctrlPr>
                            <a:rPr lang="ro-RO" sz="2400" i="1">
                              <a:latin typeface="Cambria Math" panose="02040503050406030204" pitchFamily="18" charset="0"/>
                            </a:rPr>
                          </m:ctrlPr>
                        </m:sSubPr>
                        <m:e>
                          <m:r>
                            <a:rPr lang="ro-RO" sz="2400" i="1">
                              <a:latin typeface="Cambria Math" panose="02040503050406030204" pitchFamily="18" charset="0"/>
                            </a:rPr>
                            <m:t>𝑥</m:t>
                          </m:r>
                        </m:e>
                        <m:sub>
                          <m:r>
                            <a:rPr lang="ro-RO" sz="2400" i="1">
                              <a:latin typeface="Cambria Math" panose="02040503050406030204" pitchFamily="18" charset="0"/>
                            </a:rPr>
                            <m:t>2</m:t>
                          </m:r>
                        </m:sub>
                      </m:sSub>
                    </m:oMath>
                  </m:oMathPara>
                </a14:m>
                <a:endParaRPr lang="ro-RO" sz="2400" i="1"/>
              </a:p>
            </p:txBody>
          </p:sp>
        </mc:Choice>
        <mc:Fallback xmlns="">
          <p:sp>
            <p:nvSpPr>
              <p:cNvPr id="8" name="TextBox 7">
                <a:extLst>
                  <a:ext uri="{FF2B5EF4-FFF2-40B4-BE49-F238E27FC236}">
                    <a16:creationId xmlns:a16="http://schemas.microsoft.com/office/drawing/2014/main" id="{2D051A4D-C235-4FDB-8A2E-8D4A79070747}"/>
                  </a:ext>
                </a:extLst>
              </p:cNvPr>
              <p:cNvSpPr txBox="1">
                <a:spLocks noRot="1" noChangeAspect="1" noMove="1" noResize="1" noEditPoints="1" noAdjustHandles="1" noChangeArrowheads="1" noChangeShapeType="1" noTextEdit="1"/>
              </p:cNvSpPr>
              <p:nvPr/>
            </p:nvSpPr>
            <p:spPr>
              <a:xfrm>
                <a:off x="4337537" y="3172119"/>
                <a:ext cx="3516925" cy="692947"/>
              </a:xfrm>
              <a:prstGeom prst="rect">
                <a:avLst/>
              </a:prstGeom>
              <a:blipFill>
                <a:blip r:embed="rId2"/>
                <a:stretch>
                  <a:fillRect/>
                </a:stretch>
              </a:blipFill>
            </p:spPr>
            <p:txBody>
              <a:bodyPr/>
              <a:lstStyle/>
              <a:p>
                <a:r>
                  <a:rPr lang="ro-RO">
                    <a:noFill/>
                  </a:rPr>
                  <a:t> </a:t>
                </a:r>
              </a:p>
            </p:txBody>
          </p:sp>
        </mc:Fallback>
      </mc:AlternateContent>
      <p:pic>
        <p:nvPicPr>
          <p:cNvPr id="9" name="Picture 8">
            <a:extLst>
              <a:ext uri="{FF2B5EF4-FFF2-40B4-BE49-F238E27FC236}">
                <a16:creationId xmlns:a16="http://schemas.microsoft.com/office/drawing/2014/main" id="{5756B08E-C633-4A11-B00B-EA1D772BB8F8}"/>
              </a:ext>
            </a:extLst>
          </p:cNvPr>
          <p:cNvPicPr>
            <a:picLocks noChangeAspect="1"/>
          </p:cNvPicPr>
          <p:nvPr/>
        </p:nvPicPr>
        <p:blipFill>
          <a:blip r:embed="rId3"/>
          <a:stretch>
            <a:fillRect/>
          </a:stretch>
        </p:blipFill>
        <p:spPr>
          <a:xfrm>
            <a:off x="1173232" y="4308117"/>
            <a:ext cx="4298052" cy="388653"/>
          </a:xfrm>
          <a:prstGeom prst="rect">
            <a:avLst/>
          </a:prstGeom>
        </p:spPr>
      </p:pic>
      <p:pic>
        <p:nvPicPr>
          <p:cNvPr id="10" name="Picture 9">
            <a:extLst>
              <a:ext uri="{FF2B5EF4-FFF2-40B4-BE49-F238E27FC236}">
                <a16:creationId xmlns:a16="http://schemas.microsoft.com/office/drawing/2014/main" id="{EB0D599B-93E4-469F-90FC-02F396EAE2D6}"/>
              </a:ext>
            </a:extLst>
          </p:cNvPr>
          <p:cNvPicPr>
            <a:picLocks noChangeAspect="1"/>
          </p:cNvPicPr>
          <p:nvPr/>
        </p:nvPicPr>
        <p:blipFill>
          <a:blip r:embed="rId4"/>
          <a:stretch>
            <a:fillRect/>
          </a:stretch>
        </p:blipFill>
        <p:spPr>
          <a:xfrm>
            <a:off x="1173231" y="4852273"/>
            <a:ext cx="4240898" cy="594411"/>
          </a:xfrm>
          <a:prstGeom prst="rect">
            <a:avLst/>
          </a:prstGeom>
        </p:spPr>
      </p:pic>
    </p:spTree>
    <p:extLst>
      <p:ext uri="{BB962C8B-B14F-4D97-AF65-F5344CB8AC3E}">
        <p14:creationId xmlns:p14="http://schemas.microsoft.com/office/powerpoint/2010/main" val="281076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5B6D-40FF-4808-AEFC-636C08A89D7C}"/>
              </a:ext>
            </a:extLst>
          </p:cNvPr>
          <p:cNvSpPr>
            <a:spLocks noGrp="1"/>
          </p:cNvSpPr>
          <p:nvPr>
            <p:ph type="title"/>
          </p:nvPr>
        </p:nvSpPr>
        <p:spPr/>
        <p:txBody>
          <a:bodyPr/>
          <a:lstStyle/>
          <a:p>
            <a:r>
              <a:rPr lang="ro-RO"/>
              <a:t>Exemplul 1</a:t>
            </a:r>
          </a:p>
        </p:txBody>
      </p:sp>
      <p:sp>
        <p:nvSpPr>
          <p:cNvPr id="3" name="Content Placeholder 2">
            <a:extLst>
              <a:ext uri="{FF2B5EF4-FFF2-40B4-BE49-F238E27FC236}">
                <a16:creationId xmlns:a16="http://schemas.microsoft.com/office/drawing/2014/main" id="{AF2151E5-1437-4EDE-9DF0-782C4EF6A67E}"/>
              </a:ext>
            </a:extLst>
          </p:cNvPr>
          <p:cNvSpPr>
            <a:spLocks noGrp="1"/>
          </p:cNvSpPr>
          <p:nvPr>
            <p:ph idx="1"/>
          </p:nvPr>
        </p:nvSpPr>
        <p:spPr/>
        <p:txBody>
          <a:bodyPr>
            <a:normAutofit/>
          </a:bodyPr>
          <a:lstStyle/>
          <a:p>
            <a:r>
              <a:rPr lang="en-US">
                <a:effectLst/>
                <a:ea typeface="Calibri" panose="020F0502020204030204" pitchFamily="34" charset="0"/>
              </a:rPr>
              <a:t>Determinați diagrama pol-zero pentru circuitul din fig</a:t>
            </a:r>
            <a:r>
              <a:rPr lang="ro-RO">
                <a:effectLst/>
                <a:ea typeface="Calibri" panose="020F0502020204030204" pitchFamily="34" charset="0"/>
              </a:rPr>
              <a:t>ură</a:t>
            </a:r>
            <a:endParaRPr lang="ro-RO" sz="4000"/>
          </a:p>
        </p:txBody>
      </p:sp>
      <p:sp>
        <p:nvSpPr>
          <p:cNvPr id="4" name="Date Placeholder 3">
            <a:extLst>
              <a:ext uri="{FF2B5EF4-FFF2-40B4-BE49-F238E27FC236}">
                <a16:creationId xmlns:a16="http://schemas.microsoft.com/office/drawing/2014/main" id="{1704B6E6-F682-4C9B-9B71-A9533B2FBDF1}"/>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58F71D1C-1FA6-4973-AA9B-534548A5CE6F}"/>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6941D006-6A5F-4C2E-8F89-AB6D15D2CA8B}"/>
              </a:ext>
            </a:extLst>
          </p:cNvPr>
          <p:cNvSpPr>
            <a:spLocks noGrp="1"/>
          </p:cNvSpPr>
          <p:nvPr>
            <p:ph type="sldNum" sz="quarter" idx="12"/>
          </p:nvPr>
        </p:nvSpPr>
        <p:spPr/>
        <p:txBody>
          <a:bodyPr/>
          <a:lstStyle/>
          <a:p>
            <a:fld id="{AF5D8DD5-2367-47BF-BE85-0E4DD8564336}" type="slidenum">
              <a:rPr lang="ro-RO" smtClean="0"/>
              <a:t>22</a:t>
            </a:fld>
            <a:endParaRPr lang="ro-RO"/>
          </a:p>
        </p:txBody>
      </p:sp>
      <p:pic>
        <p:nvPicPr>
          <p:cNvPr id="7" name="Picture 6">
            <a:extLst>
              <a:ext uri="{FF2B5EF4-FFF2-40B4-BE49-F238E27FC236}">
                <a16:creationId xmlns:a16="http://schemas.microsoft.com/office/drawing/2014/main" id="{F98F3CD7-7E5A-453D-97D9-CC9B555CCB4D}"/>
              </a:ext>
            </a:extLst>
          </p:cNvPr>
          <p:cNvPicPr>
            <a:picLocks noChangeAspect="1"/>
          </p:cNvPicPr>
          <p:nvPr/>
        </p:nvPicPr>
        <p:blipFill rotWithShape="1">
          <a:blip r:embed="rId2"/>
          <a:srcRect t="17282" r="50867" b="14944"/>
          <a:stretch/>
        </p:blipFill>
        <p:spPr>
          <a:xfrm>
            <a:off x="3756049" y="2723100"/>
            <a:ext cx="4679901" cy="2556387"/>
          </a:xfrm>
          <a:prstGeom prst="rect">
            <a:avLst/>
          </a:prstGeom>
        </p:spPr>
      </p:pic>
    </p:spTree>
    <p:extLst>
      <p:ext uri="{BB962C8B-B14F-4D97-AF65-F5344CB8AC3E}">
        <p14:creationId xmlns:p14="http://schemas.microsoft.com/office/powerpoint/2010/main" val="1930520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870-0A32-4072-9DD7-F9240E9057B9}"/>
              </a:ext>
            </a:extLst>
          </p:cNvPr>
          <p:cNvSpPr>
            <a:spLocks noGrp="1"/>
          </p:cNvSpPr>
          <p:nvPr>
            <p:ph type="title"/>
          </p:nvPr>
        </p:nvSpPr>
        <p:spPr/>
        <p:txBody>
          <a:bodyPr/>
          <a:lstStyle/>
          <a:p>
            <a:r>
              <a:rPr lang="ro-RO"/>
              <a:t>Exemplul 1</a:t>
            </a:r>
            <a:br>
              <a:rPr lang="ro-RO"/>
            </a:br>
            <a:r>
              <a:rPr lang="ro-RO"/>
              <a:t>Rezolvare</a:t>
            </a:r>
          </a:p>
        </p:txBody>
      </p:sp>
      <p:sp>
        <p:nvSpPr>
          <p:cNvPr id="3" name="Content Placeholder 2">
            <a:extLst>
              <a:ext uri="{FF2B5EF4-FFF2-40B4-BE49-F238E27FC236}">
                <a16:creationId xmlns:a16="http://schemas.microsoft.com/office/drawing/2014/main" id="{2FE1BCC3-1F47-47C6-A5F6-59BA1C1947DA}"/>
              </a:ext>
            </a:extLst>
          </p:cNvPr>
          <p:cNvSpPr>
            <a:spLocks noGrp="1"/>
          </p:cNvSpPr>
          <p:nvPr>
            <p:ph idx="1"/>
          </p:nvPr>
        </p:nvSpPr>
        <p:spPr/>
        <p:txBody>
          <a:bodyPr>
            <a:normAutofit/>
          </a:bodyPr>
          <a:lstStyle/>
          <a:p>
            <a:r>
              <a:rPr lang="en-US">
                <a:effectLst/>
                <a:ea typeface="Calibri" panose="020F0502020204030204" pitchFamily="34" charset="0"/>
              </a:rPr>
              <a:t>se aplică regula divizorului de tensiune</a:t>
            </a:r>
            <a:endParaRPr lang="ro-RO" sz="4000"/>
          </a:p>
        </p:txBody>
      </p:sp>
      <p:sp>
        <p:nvSpPr>
          <p:cNvPr id="4" name="Date Placeholder 3">
            <a:extLst>
              <a:ext uri="{FF2B5EF4-FFF2-40B4-BE49-F238E27FC236}">
                <a16:creationId xmlns:a16="http://schemas.microsoft.com/office/drawing/2014/main" id="{7412A69D-B2F9-4F3D-97AC-B713677198B8}"/>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13062A70-2A75-4541-99E0-814A494CD5B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9834EB42-9407-4B3B-9308-25EB6A9B0B2A}"/>
              </a:ext>
            </a:extLst>
          </p:cNvPr>
          <p:cNvSpPr>
            <a:spLocks noGrp="1"/>
          </p:cNvSpPr>
          <p:nvPr>
            <p:ph type="sldNum" sz="quarter" idx="12"/>
          </p:nvPr>
        </p:nvSpPr>
        <p:spPr/>
        <p:txBody>
          <a:bodyPr/>
          <a:lstStyle/>
          <a:p>
            <a:fld id="{AF5D8DD5-2367-47BF-BE85-0E4DD8564336}" type="slidenum">
              <a:rPr lang="ro-RO" smtClean="0"/>
              <a:t>23</a:t>
            </a:fld>
            <a:endParaRPr lang="ro-RO"/>
          </a:p>
        </p:txBody>
      </p:sp>
      <p:pic>
        <p:nvPicPr>
          <p:cNvPr id="7" name="Picture 6">
            <a:extLst>
              <a:ext uri="{FF2B5EF4-FFF2-40B4-BE49-F238E27FC236}">
                <a16:creationId xmlns:a16="http://schemas.microsoft.com/office/drawing/2014/main" id="{AC64D435-3493-4D82-8844-6A7A76D512B9}"/>
              </a:ext>
            </a:extLst>
          </p:cNvPr>
          <p:cNvPicPr>
            <a:picLocks noChangeAspect="1"/>
          </p:cNvPicPr>
          <p:nvPr/>
        </p:nvPicPr>
        <p:blipFill rotWithShape="1">
          <a:blip r:embed="rId2"/>
          <a:srcRect t="17282" r="50867" b="14944"/>
          <a:stretch/>
        </p:blipFill>
        <p:spPr>
          <a:xfrm>
            <a:off x="7482471" y="0"/>
            <a:ext cx="4679901" cy="255638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FC0DD5-E293-44C5-A4B8-A9E2476A064D}"/>
                  </a:ext>
                </a:extLst>
              </p:cNvPr>
              <p:cNvSpPr txBox="1"/>
              <p:nvPr/>
            </p:nvSpPr>
            <p:spPr>
              <a:xfrm>
                <a:off x="1071717" y="2300156"/>
                <a:ext cx="3342968" cy="835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836967"/>
                              </a:solidFill>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𝑜</m:t>
                          </m:r>
                        </m:sub>
                      </m:sSub>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𝑅</m:t>
                          </m:r>
                        </m:num>
                        <m:den>
                          <m:r>
                            <a:rPr lang="ro-RO" sz="2400" i="1">
                              <a:latin typeface="Cambria Math" panose="02040503050406030204" pitchFamily="18" charset="0"/>
                            </a:rPr>
                            <m:t>𝑠𝐿</m:t>
                          </m:r>
                          <m:r>
                            <a:rPr lang="ro-RO" sz="2400" i="0">
                              <a:latin typeface="Cambria Math" panose="02040503050406030204" pitchFamily="18" charset="0"/>
                            </a:rPr>
                            <m:t>+</m:t>
                          </m:r>
                          <m:d>
                            <m:dPr>
                              <m:ctrlPr>
                                <a:rPr lang="ro-RO" sz="2400" i="1">
                                  <a:solidFill>
                                    <a:srgbClr val="836967"/>
                                  </a:solidFill>
                                  <a:latin typeface="Cambria Math" panose="02040503050406030204" pitchFamily="18" charset="0"/>
                                </a:rPr>
                              </m:ctrlPr>
                            </m:dPr>
                            <m:e>
                              <m:f>
                                <m:fPr>
                                  <m:type m:val="lin"/>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𝑠𝐶</m:t>
                                  </m:r>
                                </m:den>
                              </m:f>
                            </m:e>
                          </m:d>
                          <m:r>
                            <a:rPr lang="ro-RO" sz="2400" i="0">
                              <a:latin typeface="Cambria Math" panose="02040503050406030204" pitchFamily="18" charset="0"/>
                            </a:rPr>
                            <m:t>+</m:t>
                          </m:r>
                          <m:r>
                            <a:rPr lang="ro-RO" sz="2400" i="1">
                              <a:latin typeface="Cambria Math" panose="02040503050406030204" pitchFamily="18" charset="0"/>
                            </a:rPr>
                            <m:t>𝑅</m:t>
                          </m:r>
                        </m:den>
                      </m:f>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𝑖</m:t>
                          </m:r>
                        </m:sub>
                      </m:sSub>
                    </m:oMath>
                  </m:oMathPara>
                </a14:m>
                <a:endParaRPr lang="ro-RO"/>
              </a:p>
            </p:txBody>
          </p:sp>
        </mc:Choice>
        <mc:Fallback xmlns="">
          <p:sp>
            <p:nvSpPr>
              <p:cNvPr id="9" name="TextBox 8">
                <a:extLst>
                  <a:ext uri="{FF2B5EF4-FFF2-40B4-BE49-F238E27FC236}">
                    <a16:creationId xmlns:a16="http://schemas.microsoft.com/office/drawing/2014/main" id="{BBFC0DD5-E293-44C5-A4B8-A9E2476A064D}"/>
                  </a:ext>
                </a:extLst>
              </p:cNvPr>
              <p:cNvSpPr txBox="1">
                <a:spLocks noRot="1" noChangeAspect="1" noMove="1" noResize="1" noEditPoints="1" noAdjustHandles="1" noChangeArrowheads="1" noChangeShapeType="1" noTextEdit="1"/>
              </p:cNvSpPr>
              <p:nvPr/>
            </p:nvSpPr>
            <p:spPr>
              <a:xfrm>
                <a:off x="1071717" y="2300156"/>
                <a:ext cx="3342968" cy="835998"/>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E6DD559-23EF-4A9C-A9C2-CFE36A1E7588}"/>
                  </a:ext>
                </a:extLst>
              </p:cNvPr>
              <p:cNvSpPr txBox="1"/>
              <p:nvPr/>
            </p:nvSpPr>
            <p:spPr>
              <a:xfrm>
                <a:off x="1071717" y="3271091"/>
                <a:ext cx="7600335" cy="84863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o-RO" sz="2400" i="1" smtClean="0">
                          <a:latin typeface="Cambria Math" panose="02040503050406030204" pitchFamily="18" charset="0"/>
                        </a:rPr>
                        <m:t>𝐻</m:t>
                      </m:r>
                      <m:d>
                        <m:dPr>
                          <m:ctrlPr>
                            <a:rPr lang="ro-RO" sz="2400" i="1">
                              <a:solidFill>
                                <a:srgbClr val="836967"/>
                              </a:solidFill>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𝑜</m:t>
                              </m:r>
                            </m:sub>
                          </m:sSub>
                        </m:num>
                        <m:den>
                          <m:sSub>
                            <m:sSubPr>
                              <m:ctrlPr>
                                <a:rPr lang="ro-RO" sz="2400" i="1">
                                  <a:solidFill>
                                    <a:srgbClr val="836967"/>
                                  </a:solidFill>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𝑖</m:t>
                              </m:r>
                            </m:sub>
                          </m:sSub>
                        </m:den>
                      </m:f>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𝑅𝐶𝑠</m:t>
                          </m:r>
                        </m:num>
                        <m:den>
                          <m:r>
                            <a:rPr lang="ro-RO" sz="2400" i="1">
                              <a:latin typeface="Cambria Math" panose="02040503050406030204" pitchFamily="18" charset="0"/>
                            </a:rPr>
                            <m:t>𝐿𝐶</m:t>
                          </m:r>
                          <m:sSup>
                            <m:sSupPr>
                              <m:ctrlPr>
                                <a:rPr lang="ro-RO" sz="2400" i="1">
                                  <a:solidFill>
                                    <a:srgbClr val="836967"/>
                                  </a:solidFill>
                                  <a:latin typeface="Cambria Math" panose="02040503050406030204" pitchFamily="18" charset="0"/>
                                </a:rPr>
                              </m:ctrlPr>
                            </m:sSupPr>
                            <m:e>
                              <m:r>
                                <a:rPr lang="ro-RO" sz="2400" i="1">
                                  <a:latin typeface="Cambria Math" panose="02040503050406030204" pitchFamily="18" charset="0"/>
                                </a:rPr>
                                <m:t>𝑠</m:t>
                              </m:r>
                            </m:e>
                            <m:sup>
                              <m:r>
                                <a:rPr lang="ro-RO" sz="2400" i="0">
                                  <a:latin typeface="Cambria Math" panose="02040503050406030204" pitchFamily="18" charset="0"/>
                                </a:rPr>
                                <m:t>2</m:t>
                              </m:r>
                            </m:sup>
                          </m:sSup>
                          <m:r>
                            <a:rPr lang="ro-RO" sz="2400" i="0">
                              <a:latin typeface="Cambria Math" panose="02040503050406030204" pitchFamily="18" charset="0"/>
                            </a:rPr>
                            <m:t>+</m:t>
                          </m:r>
                          <m:r>
                            <a:rPr lang="ro-RO" sz="2400" i="1">
                              <a:latin typeface="Cambria Math" panose="02040503050406030204" pitchFamily="18" charset="0"/>
                            </a:rPr>
                            <m:t>𝑅𝐶𝑠</m:t>
                          </m:r>
                          <m:r>
                            <a:rPr lang="ro-RO" sz="2400" i="0">
                              <a:latin typeface="Cambria Math" panose="02040503050406030204" pitchFamily="18" charset="0"/>
                            </a:rPr>
                            <m:t>+</m:t>
                          </m:r>
                          <m:r>
                            <a:rPr lang="ro-RO" sz="2400" i="0">
                              <a:latin typeface="Cambria Math" panose="02040503050406030204" pitchFamily="18" charset="0"/>
                            </a:rPr>
                            <m:t>1</m:t>
                          </m:r>
                        </m:den>
                      </m:f>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𝑅</m:t>
                          </m:r>
                        </m:num>
                        <m:den>
                          <m:r>
                            <a:rPr lang="ro-RO" sz="2400" i="1">
                              <a:latin typeface="Cambria Math" panose="02040503050406030204" pitchFamily="18" charset="0"/>
                            </a:rPr>
                            <m:t>𝐿</m:t>
                          </m:r>
                        </m:den>
                      </m:f>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𝑠</m:t>
                          </m:r>
                        </m:num>
                        <m:den>
                          <m:sSup>
                            <m:sSupPr>
                              <m:ctrlPr>
                                <a:rPr lang="ro-RO" sz="2400" i="1">
                                  <a:solidFill>
                                    <a:srgbClr val="836967"/>
                                  </a:solidFill>
                                  <a:latin typeface="Cambria Math" panose="02040503050406030204" pitchFamily="18" charset="0"/>
                                </a:rPr>
                              </m:ctrlPr>
                            </m:sSupPr>
                            <m:e>
                              <m:r>
                                <a:rPr lang="ro-RO" sz="2400" i="1">
                                  <a:latin typeface="Cambria Math" panose="02040503050406030204" pitchFamily="18" charset="0"/>
                                </a:rPr>
                                <m:t>𝑠</m:t>
                              </m:r>
                            </m:e>
                            <m:sup>
                              <m:r>
                                <a:rPr lang="ro-RO" sz="2400" i="0">
                                  <a:latin typeface="Cambria Math" panose="02040503050406030204" pitchFamily="18" charset="0"/>
                                </a:rPr>
                                <m:t>2</m:t>
                              </m:r>
                            </m:sup>
                          </m:sSup>
                          <m:r>
                            <a:rPr lang="ro-RO" sz="2400" i="0">
                              <a:latin typeface="Cambria Math" panose="02040503050406030204" pitchFamily="18" charset="0"/>
                            </a:rPr>
                            <m:t>+</m:t>
                          </m:r>
                          <m:d>
                            <m:dPr>
                              <m:ctrlPr>
                                <a:rPr lang="ro-RO" sz="2400" i="1">
                                  <a:solidFill>
                                    <a:srgbClr val="836967"/>
                                  </a:solidFill>
                                  <a:latin typeface="Cambria Math" panose="02040503050406030204" pitchFamily="18" charset="0"/>
                                </a:rPr>
                              </m:ctrlPr>
                            </m:dPr>
                            <m:e>
                              <m:f>
                                <m:fPr>
                                  <m:type m:val="lin"/>
                                  <m:ctrlPr>
                                    <a:rPr lang="ro-RO" sz="2400" i="1">
                                      <a:latin typeface="Cambria Math" panose="02040503050406030204" pitchFamily="18" charset="0"/>
                                    </a:rPr>
                                  </m:ctrlPr>
                                </m:fPr>
                                <m:num>
                                  <m:r>
                                    <a:rPr lang="ro-RO" sz="2400" i="1">
                                      <a:latin typeface="Cambria Math" panose="02040503050406030204" pitchFamily="18" charset="0"/>
                                    </a:rPr>
                                    <m:t>𝑅</m:t>
                                  </m:r>
                                </m:num>
                                <m:den>
                                  <m:r>
                                    <a:rPr lang="ro-RO" sz="2400" i="1">
                                      <a:latin typeface="Cambria Math" panose="02040503050406030204" pitchFamily="18" charset="0"/>
                                    </a:rPr>
                                    <m:t>𝐿</m:t>
                                  </m:r>
                                </m:den>
                              </m:f>
                            </m:e>
                          </m:d>
                          <m:r>
                            <a:rPr lang="ro-RO" sz="2400" i="1">
                              <a:latin typeface="Cambria Math" panose="02040503050406030204" pitchFamily="18" charset="0"/>
                            </a:rPr>
                            <m:t>𝑠</m:t>
                          </m:r>
                          <m:r>
                            <a:rPr lang="ro-RO" sz="2400" i="0">
                              <a:latin typeface="Cambria Math" panose="02040503050406030204" pitchFamily="18" charset="0"/>
                            </a:rPr>
                            <m:t>+</m:t>
                          </m:r>
                          <m:f>
                            <m:fPr>
                              <m:type m:val="lin"/>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𝐿𝐶</m:t>
                              </m:r>
                            </m:den>
                          </m:f>
                        </m:den>
                      </m:f>
                    </m:oMath>
                  </m:oMathPara>
                </a14:m>
                <a:endParaRPr lang="ro-RO"/>
              </a:p>
            </p:txBody>
          </p:sp>
        </mc:Choice>
        <mc:Fallback xmlns="">
          <p:sp>
            <p:nvSpPr>
              <p:cNvPr id="11" name="TextBox 10">
                <a:extLst>
                  <a:ext uri="{FF2B5EF4-FFF2-40B4-BE49-F238E27FC236}">
                    <a16:creationId xmlns:a16="http://schemas.microsoft.com/office/drawing/2014/main" id="{0E6DD559-23EF-4A9C-A9C2-CFE36A1E7588}"/>
                  </a:ext>
                </a:extLst>
              </p:cNvPr>
              <p:cNvSpPr txBox="1">
                <a:spLocks noRot="1" noChangeAspect="1" noMove="1" noResize="1" noEditPoints="1" noAdjustHandles="1" noChangeArrowheads="1" noChangeShapeType="1" noTextEdit="1"/>
              </p:cNvSpPr>
              <p:nvPr/>
            </p:nvSpPr>
            <p:spPr>
              <a:xfrm>
                <a:off x="1071717" y="3271091"/>
                <a:ext cx="7600335" cy="848630"/>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6942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870-0A32-4072-9DD7-F9240E9057B9}"/>
              </a:ext>
            </a:extLst>
          </p:cNvPr>
          <p:cNvSpPr>
            <a:spLocks noGrp="1"/>
          </p:cNvSpPr>
          <p:nvPr>
            <p:ph type="title"/>
          </p:nvPr>
        </p:nvSpPr>
        <p:spPr/>
        <p:txBody>
          <a:bodyPr/>
          <a:lstStyle/>
          <a:p>
            <a:r>
              <a:rPr lang="ro-RO"/>
              <a:t>Exemplul 1</a:t>
            </a:r>
            <a:br>
              <a:rPr lang="ro-RO"/>
            </a:br>
            <a:r>
              <a:rPr lang="ro-RO"/>
              <a:t>Rezolvare</a:t>
            </a:r>
          </a:p>
        </p:txBody>
      </p:sp>
      <p:sp>
        <p:nvSpPr>
          <p:cNvPr id="3" name="Content Placeholder 2">
            <a:extLst>
              <a:ext uri="{FF2B5EF4-FFF2-40B4-BE49-F238E27FC236}">
                <a16:creationId xmlns:a16="http://schemas.microsoft.com/office/drawing/2014/main" id="{2FE1BCC3-1F47-47C6-A5F6-59BA1C1947DA}"/>
              </a:ext>
            </a:extLst>
          </p:cNvPr>
          <p:cNvSpPr>
            <a:spLocks noGrp="1"/>
          </p:cNvSpPr>
          <p:nvPr>
            <p:ph idx="1"/>
          </p:nvPr>
        </p:nvSpPr>
        <p:spPr/>
        <p:txBody>
          <a:bodyPr>
            <a:normAutofit/>
          </a:bodyPr>
          <a:lstStyle/>
          <a:p>
            <a:r>
              <a:rPr lang="en-US">
                <a:effectLst/>
                <a:ea typeface="Calibri" panose="020F0502020204030204" pitchFamily="34" charset="0"/>
              </a:rPr>
              <a:t>Înlocuind valorile componentelor și </a:t>
            </a:r>
            <a:br>
              <a:rPr lang="ro-RO">
                <a:effectLst/>
                <a:ea typeface="Calibri" panose="020F0502020204030204" pitchFamily="34" charset="0"/>
              </a:rPr>
            </a:br>
            <a:r>
              <a:rPr lang="en-US">
                <a:effectLst/>
                <a:ea typeface="Calibri" panose="020F0502020204030204" pitchFamily="34" charset="0"/>
              </a:rPr>
              <a:t>determinând rădăcinile polinomului </a:t>
            </a:r>
            <a:br>
              <a:rPr lang="ro-RO">
                <a:effectLst/>
                <a:ea typeface="Calibri" panose="020F0502020204030204" pitchFamily="34" charset="0"/>
              </a:rPr>
            </a:br>
            <a:r>
              <a:rPr lang="en-US">
                <a:effectLst/>
                <a:ea typeface="Calibri" panose="020F0502020204030204" pitchFamily="34" charset="0"/>
              </a:rPr>
              <a:t>de la numitor egalat cu zero, obținem</a:t>
            </a:r>
            <a:endParaRPr lang="ro-RO" sz="4000"/>
          </a:p>
        </p:txBody>
      </p:sp>
      <p:sp>
        <p:nvSpPr>
          <p:cNvPr id="4" name="Date Placeholder 3">
            <a:extLst>
              <a:ext uri="{FF2B5EF4-FFF2-40B4-BE49-F238E27FC236}">
                <a16:creationId xmlns:a16="http://schemas.microsoft.com/office/drawing/2014/main" id="{7412A69D-B2F9-4F3D-97AC-B713677198B8}"/>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13062A70-2A75-4541-99E0-814A494CD5B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9834EB42-9407-4B3B-9308-25EB6A9B0B2A}"/>
              </a:ext>
            </a:extLst>
          </p:cNvPr>
          <p:cNvSpPr>
            <a:spLocks noGrp="1"/>
          </p:cNvSpPr>
          <p:nvPr>
            <p:ph type="sldNum" sz="quarter" idx="12"/>
          </p:nvPr>
        </p:nvSpPr>
        <p:spPr/>
        <p:txBody>
          <a:bodyPr/>
          <a:lstStyle/>
          <a:p>
            <a:fld id="{AF5D8DD5-2367-47BF-BE85-0E4DD8564336}" type="slidenum">
              <a:rPr lang="ro-RO" smtClean="0"/>
              <a:t>24</a:t>
            </a:fld>
            <a:endParaRPr lang="ro-RO"/>
          </a:p>
        </p:txBody>
      </p:sp>
      <p:pic>
        <p:nvPicPr>
          <p:cNvPr id="7" name="Picture 6">
            <a:extLst>
              <a:ext uri="{FF2B5EF4-FFF2-40B4-BE49-F238E27FC236}">
                <a16:creationId xmlns:a16="http://schemas.microsoft.com/office/drawing/2014/main" id="{A0D05725-C1A7-4E8C-A9BC-D9EA68AFEAD2}"/>
              </a:ext>
            </a:extLst>
          </p:cNvPr>
          <p:cNvPicPr>
            <a:picLocks noChangeAspect="1"/>
          </p:cNvPicPr>
          <p:nvPr/>
        </p:nvPicPr>
        <p:blipFill rotWithShape="1">
          <a:blip r:embed="rId2"/>
          <a:srcRect t="17282" r="50867" b="14944"/>
          <a:stretch/>
        </p:blipFill>
        <p:spPr>
          <a:xfrm>
            <a:off x="7482471" y="0"/>
            <a:ext cx="4679901" cy="255638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003995-1FBE-4BCE-B84F-16A65BEBD355}"/>
                  </a:ext>
                </a:extLst>
              </p:cNvPr>
              <p:cNvSpPr txBox="1"/>
              <p:nvPr/>
            </p:nvSpPr>
            <p:spPr>
              <a:xfrm>
                <a:off x="1071716" y="3099309"/>
                <a:ext cx="4218039"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type m:val="lin"/>
                          <m:ctrlPr>
                            <a:rPr lang="ro-RO" sz="2400" i="1" smtClean="0">
                              <a:latin typeface="Cambria Math" panose="02040503050406030204" pitchFamily="18" charset="0"/>
                            </a:rPr>
                          </m:ctrlPr>
                        </m:fPr>
                        <m:num>
                          <m:r>
                            <a:rPr lang="ro-RO" sz="2400" i="1">
                              <a:latin typeface="Cambria Math" panose="02040503050406030204" pitchFamily="18" charset="0"/>
                            </a:rPr>
                            <m:t>𝑅</m:t>
                          </m:r>
                        </m:num>
                        <m:den>
                          <m:r>
                            <a:rPr lang="ro-RO" sz="2400" i="1">
                              <a:latin typeface="Cambria Math" panose="02040503050406030204" pitchFamily="18" charset="0"/>
                            </a:rPr>
                            <m:t>𝐿</m:t>
                          </m:r>
                        </m:den>
                      </m:f>
                      <m:r>
                        <a:rPr lang="ro-RO" sz="2400" i="0">
                          <a:latin typeface="Cambria Math" panose="02040503050406030204" pitchFamily="18" charset="0"/>
                        </a:rPr>
                        <m:t>=</m:t>
                      </m:r>
                      <m:f>
                        <m:fPr>
                          <m:type m:val="lin"/>
                          <m:ctrlPr>
                            <a:rPr lang="ro-RO" sz="2400" i="1">
                              <a:latin typeface="Cambria Math" panose="02040503050406030204" pitchFamily="18" charset="0"/>
                            </a:rPr>
                          </m:ctrlPr>
                        </m:fPr>
                        <m:num>
                          <m:r>
                            <a:rPr lang="ro-RO" sz="2400" i="0">
                              <a:latin typeface="Cambria Math" panose="02040503050406030204" pitchFamily="18" charset="0"/>
                            </a:rPr>
                            <m:t>10</m:t>
                          </m:r>
                        </m:num>
                        <m:den>
                          <m:r>
                            <a:rPr lang="ro-RO" sz="2400" i="0">
                              <a:latin typeface="Cambria Math" panose="02040503050406030204" pitchFamily="18" charset="0"/>
                            </a:rPr>
                            <m:t>5×</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r>
                            <a:rPr lang="ro-RO" sz="2400" i="0">
                              <a:latin typeface="Cambria Math" panose="02040503050406030204" pitchFamily="18" charset="0"/>
                            </a:rPr>
                            <m:t>=2×</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den>
                      </m:f>
                    </m:oMath>
                  </m:oMathPara>
                </a14:m>
                <a:endParaRPr lang="ro-RO"/>
              </a:p>
            </p:txBody>
          </p:sp>
        </mc:Choice>
        <mc:Fallback xmlns="">
          <p:sp>
            <p:nvSpPr>
              <p:cNvPr id="9" name="TextBox 8">
                <a:extLst>
                  <a:ext uri="{FF2B5EF4-FFF2-40B4-BE49-F238E27FC236}">
                    <a16:creationId xmlns:a16="http://schemas.microsoft.com/office/drawing/2014/main" id="{ED003995-1FBE-4BCE-B84F-16A65BEBD355}"/>
                  </a:ext>
                </a:extLst>
              </p:cNvPr>
              <p:cNvSpPr txBox="1">
                <a:spLocks noRot="1" noChangeAspect="1" noMove="1" noResize="1" noEditPoints="1" noAdjustHandles="1" noChangeArrowheads="1" noChangeShapeType="1" noTextEdit="1"/>
              </p:cNvSpPr>
              <p:nvPr/>
            </p:nvSpPr>
            <p:spPr>
              <a:xfrm>
                <a:off x="1071716" y="3099309"/>
                <a:ext cx="4218039" cy="461665"/>
              </a:xfrm>
              <a:prstGeom prst="rect">
                <a:avLst/>
              </a:prstGeom>
              <a:blipFill>
                <a:blip r:embed="rId3"/>
                <a:stretch>
                  <a:fillRect l="-6214" t="-125000" b="-190789"/>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6DBF1B-A281-4CA5-8F52-263E6458E229}"/>
                  </a:ext>
                </a:extLst>
              </p:cNvPr>
              <p:cNvSpPr txBox="1"/>
              <p:nvPr/>
            </p:nvSpPr>
            <p:spPr>
              <a:xfrm>
                <a:off x="7713408" y="2672397"/>
                <a:ext cx="3873908" cy="65774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o-RO" i="1" smtClean="0">
                          <a:latin typeface="Cambria Math" panose="02040503050406030204" pitchFamily="18" charset="0"/>
                        </a:rPr>
                        <m:t>𝐻</m:t>
                      </m:r>
                      <m:d>
                        <m:dPr>
                          <m:ctrlPr>
                            <a:rPr lang="ro-RO" i="1">
                              <a:solidFill>
                                <a:srgbClr val="836967"/>
                              </a:solidFill>
                              <a:latin typeface="Cambria Math" panose="02040503050406030204" pitchFamily="18" charset="0"/>
                            </a:rPr>
                          </m:ctrlPr>
                        </m:dPr>
                        <m:e>
                          <m:r>
                            <a:rPr lang="ro-RO" i="1">
                              <a:latin typeface="Cambria Math" panose="02040503050406030204" pitchFamily="18" charset="0"/>
                            </a:rPr>
                            <m:t>𝑠</m:t>
                          </m:r>
                        </m:e>
                      </m:d>
                      <m:r>
                        <a:rPr lang="ro-RO" i="0">
                          <a:latin typeface="Cambria Math" panose="02040503050406030204" pitchFamily="18" charset="0"/>
                        </a:rPr>
                        <m:t>=</m:t>
                      </m:r>
                      <m:f>
                        <m:fPr>
                          <m:ctrlPr>
                            <a:rPr lang="ro-RO" i="1">
                              <a:solidFill>
                                <a:srgbClr val="836967"/>
                              </a:solidFill>
                              <a:latin typeface="Cambria Math" panose="02040503050406030204" pitchFamily="18" charset="0"/>
                            </a:rPr>
                          </m:ctrlPr>
                        </m:fPr>
                        <m:num>
                          <m:sSub>
                            <m:sSubPr>
                              <m:ctrlPr>
                                <a:rPr lang="ro-RO" i="1">
                                  <a:solidFill>
                                    <a:srgbClr val="836967"/>
                                  </a:solidFill>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𝑜</m:t>
                              </m:r>
                            </m:sub>
                          </m:sSub>
                        </m:num>
                        <m:den>
                          <m:sSub>
                            <m:sSubPr>
                              <m:ctrlPr>
                                <a:rPr lang="ro-RO" i="1">
                                  <a:solidFill>
                                    <a:srgbClr val="836967"/>
                                  </a:solidFill>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𝑖</m:t>
                              </m:r>
                            </m:sub>
                          </m:sSub>
                        </m:den>
                      </m:f>
                      <m:r>
                        <a:rPr lang="ro-RO" i="0">
                          <a:latin typeface="Cambria Math" panose="02040503050406030204" pitchFamily="18" charset="0"/>
                        </a:rPr>
                        <m:t>=</m:t>
                      </m:r>
                      <m:f>
                        <m:fPr>
                          <m:ctrlPr>
                            <a:rPr lang="ro-RO" i="1">
                              <a:solidFill>
                                <a:srgbClr val="836967"/>
                              </a:solidFill>
                              <a:latin typeface="Cambria Math" panose="02040503050406030204" pitchFamily="18" charset="0"/>
                            </a:rPr>
                          </m:ctrlPr>
                        </m:fPr>
                        <m:num>
                          <m:r>
                            <a:rPr lang="ro-RO" i="1">
                              <a:latin typeface="Cambria Math" panose="02040503050406030204" pitchFamily="18" charset="0"/>
                            </a:rPr>
                            <m:t>𝑅</m:t>
                          </m:r>
                        </m:num>
                        <m:den>
                          <m:r>
                            <a:rPr lang="ro-RO" i="1">
                              <a:latin typeface="Cambria Math" panose="02040503050406030204" pitchFamily="18" charset="0"/>
                            </a:rPr>
                            <m:t>𝐿</m:t>
                          </m:r>
                        </m:den>
                      </m:f>
                      <m:r>
                        <a:rPr lang="ro-RO" i="0">
                          <a:latin typeface="Cambria Math" panose="02040503050406030204" pitchFamily="18" charset="0"/>
                        </a:rPr>
                        <m:t>×</m:t>
                      </m:r>
                      <m:f>
                        <m:fPr>
                          <m:ctrlPr>
                            <a:rPr lang="ro-RO" i="1">
                              <a:solidFill>
                                <a:srgbClr val="836967"/>
                              </a:solidFill>
                              <a:latin typeface="Cambria Math" panose="02040503050406030204" pitchFamily="18" charset="0"/>
                            </a:rPr>
                          </m:ctrlPr>
                        </m:fPr>
                        <m:num>
                          <m:r>
                            <a:rPr lang="ro-RO" i="1">
                              <a:latin typeface="Cambria Math" panose="02040503050406030204" pitchFamily="18" charset="0"/>
                            </a:rPr>
                            <m:t>𝑠</m:t>
                          </m:r>
                        </m:num>
                        <m:den>
                          <m:sSup>
                            <m:sSupPr>
                              <m:ctrlPr>
                                <a:rPr lang="ro-RO" i="1">
                                  <a:solidFill>
                                    <a:srgbClr val="836967"/>
                                  </a:solidFill>
                                  <a:latin typeface="Cambria Math" panose="02040503050406030204" pitchFamily="18" charset="0"/>
                                </a:rPr>
                              </m:ctrlPr>
                            </m:sSupPr>
                            <m:e>
                              <m:r>
                                <a:rPr lang="ro-RO" i="1">
                                  <a:latin typeface="Cambria Math" panose="02040503050406030204" pitchFamily="18" charset="0"/>
                                </a:rPr>
                                <m:t>𝑠</m:t>
                              </m:r>
                            </m:e>
                            <m:sup>
                              <m:r>
                                <a:rPr lang="ro-RO" i="0">
                                  <a:latin typeface="Cambria Math" panose="02040503050406030204" pitchFamily="18" charset="0"/>
                                </a:rPr>
                                <m:t>2</m:t>
                              </m:r>
                            </m:sup>
                          </m:sSup>
                          <m:r>
                            <a:rPr lang="ro-RO" i="0">
                              <a:latin typeface="Cambria Math" panose="02040503050406030204" pitchFamily="18" charset="0"/>
                            </a:rPr>
                            <m:t>+</m:t>
                          </m:r>
                          <m:d>
                            <m:dPr>
                              <m:ctrlPr>
                                <a:rPr lang="ro-RO" i="1">
                                  <a:solidFill>
                                    <a:srgbClr val="836967"/>
                                  </a:solidFill>
                                  <a:latin typeface="Cambria Math" panose="02040503050406030204" pitchFamily="18" charset="0"/>
                                </a:rPr>
                              </m:ctrlPr>
                            </m:dPr>
                            <m:e>
                              <m:f>
                                <m:fPr>
                                  <m:type m:val="lin"/>
                                  <m:ctrlPr>
                                    <a:rPr lang="ro-RO" i="1">
                                      <a:latin typeface="Cambria Math" panose="02040503050406030204" pitchFamily="18" charset="0"/>
                                    </a:rPr>
                                  </m:ctrlPr>
                                </m:fPr>
                                <m:num>
                                  <m:r>
                                    <a:rPr lang="ro-RO" i="1">
                                      <a:latin typeface="Cambria Math" panose="02040503050406030204" pitchFamily="18" charset="0"/>
                                    </a:rPr>
                                    <m:t>𝑅</m:t>
                                  </m:r>
                                </m:num>
                                <m:den>
                                  <m:r>
                                    <a:rPr lang="ro-RO" i="1">
                                      <a:latin typeface="Cambria Math" panose="02040503050406030204" pitchFamily="18" charset="0"/>
                                    </a:rPr>
                                    <m:t>𝐿</m:t>
                                  </m:r>
                                </m:den>
                              </m:f>
                            </m:e>
                          </m:d>
                          <m:r>
                            <a:rPr lang="ro-RO" i="1">
                              <a:latin typeface="Cambria Math" panose="02040503050406030204" pitchFamily="18" charset="0"/>
                            </a:rPr>
                            <m:t>𝑠</m:t>
                          </m:r>
                          <m:r>
                            <a:rPr lang="ro-RO" i="0">
                              <a:latin typeface="Cambria Math" panose="02040503050406030204" pitchFamily="18" charset="0"/>
                            </a:rPr>
                            <m:t>+</m:t>
                          </m:r>
                          <m:f>
                            <m:fPr>
                              <m:type m:val="lin"/>
                              <m:ctrlPr>
                                <a:rPr lang="ro-RO" i="1">
                                  <a:latin typeface="Cambria Math" panose="02040503050406030204" pitchFamily="18" charset="0"/>
                                </a:rPr>
                              </m:ctrlPr>
                            </m:fPr>
                            <m:num>
                              <m:r>
                                <a:rPr lang="ro-RO" i="0">
                                  <a:latin typeface="Cambria Math" panose="02040503050406030204" pitchFamily="18" charset="0"/>
                                </a:rPr>
                                <m:t>1</m:t>
                              </m:r>
                            </m:num>
                            <m:den>
                              <m:r>
                                <a:rPr lang="ro-RO" i="1">
                                  <a:latin typeface="Cambria Math" panose="02040503050406030204" pitchFamily="18" charset="0"/>
                                </a:rPr>
                                <m:t>𝐿𝐶</m:t>
                              </m:r>
                            </m:den>
                          </m:f>
                        </m:den>
                      </m:f>
                    </m:oMath>
                  </m:oMathPara>
                </a14:m>
                <a:endParaRPr lang="ro-RO" sz="1400"/>
              </a:p>
            </p:txBody>
          </p:sp>
        </mc:Choice>
        <mc:Fallback xmlns="">
          <p:sp>
            <p:nvSpPr>
              <p:cNvPr id="10" name="TextBox 9">
                <a:extLst>
                  <a:ext uri="{FF2B5EF4-FFF2-40B4-BE49-F238E27FC236}">
                    <a16:creationId xmlns:a16="http://schemas.microsoft.com/office/drawing/2014/main" id="{7B6DBF1B-A281-4CA5-8F52-263E6458E229}"/>
                  </a:ext>
                </a:extLst>
              </p:cNvPr>
              <p:cNvSpPr txBox="1">
                <a:spLocks noRot="1" noChangeAspect="1" noMove="1" noResize="1" noEditPoints="1" noAdjustHandles="1" noChangeArrowheads="1" noChangeShapeType="1" noTextEdit="1"/>
              </p:cNvSpPr>
              <p:nvPr/>
            </p:nvSpPr>
            <p:spPr>
              <a:xfrm>
                <a:off x="7713408" y="2672397"/>
                <a:ext cx="3873908" cy="657744"/>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B31C2E4-3DC3-4168-AFA0-3B19E3501C94}"/>
                  </a:ext>
                </a:extLst>
              </p:cNvPr>
              <p:cNvSpPr txBox="1"/>
              <p:nvPr/>
            </p:nvSpPr>
            <p:spPr>
              <a:xfrm>
                <a:off x="1071716" y="3658278"/>
                <a:ext cx="7511845"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type m:val="lin"/>
                          <m:ctrlPr>
                            <a:rPr lang="ro-RO" sz="2400" i="1" smtClean="0">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𝐿𝐶</m:t>
                          </m:r>
                        </m:den>
                      </m:f>
                      <m:r>
                        <a:rPr lang="ro-RO" sz="2400" i="0">
                          <a:latin typeface="Cambria Math" panose="02040503050406030204" pitchFamily="18" charset="0"/>
                        </a:rPr>
                        <m:t>=</m:t>
                      </m:r>
                      <m:f>
                        <m:fPr>
                          <m:type m:val="lin"/>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5×</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r>
                            <a:rPr lang="ro-RO" sz="2400" i="0">
                              <a:latin typeface="Cambria Math" panose="02040503050406030204" pitchFamily="18" charset="0"/>
                            </a:rPr>
                            <m:t>×40×</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−6</m:t>
                              </m:r>
                            </m:sup>
                          </m:sSup>
                          <m:r>
                            <a:rPr lang="ro-RO" sz="2400" i="0">
                              <a:latin typeface="Cambria Math" panose="02040503050406030204" pitchFamily="18" charset="0"/>
                            </a:rPr>
                            <m:t>=</m:t>
                          </m:r>
                          <m:f>
                            <m:fPr>
                              <m:type m:val="lin"/>
                              <m:ctrlPr>
                                <a:rPr lang="ro-RO" sz="2400" i="1">
                                  <a:latin typeface="Cambria Math" panose="02040503050406030204" pitchFamily="18" charset="0"/>
                                </a:rPr>
                              </m:ctrlPr>
                            </m:fPr>
                            <m:num>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9</m:t>
                                  </m:r>
                                </m:sup>
                              </m:sSup>
                            </m:num>
                            <m:den>
                              <m:r>
                                <a:rPr lang="ro-RO" sz="2400" i="0">
                                  <a:latin typeface="Cambria Math" panose="02040503050406030204" pitchFamily="18" charset="0"/>
                                </a:rPr>
                                <m:t>200=5×</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6</m:t>
                                  </m:r>
                                </m:sup>
                              </m:sSup>
                            </m:den>
                          </m:f>
                        </m:den>
                      </m:f>
                    </m:oMath>
                  </m:oMathPara>
                </a14:m>
                <a:endParaRPr lang="ro-RO"/>
              </a:p>
            </p:txBody>
          </p:sp>
        </mc:Choice>
        <mc:Fallback xmlns="">
          <p:sp>
            <p:nvSpPr>
              <p:cNvPr id="12" name="TextBox 11">
                <a:extLst>
                  <a:ext uri="{FF2B5EF4-FFF2-40B4-BE49-F238E27FC236}">
                    <a16:creationId xmlns:a16="http://schemas.microsoft.com/office/drawing/2014/main" id="{3B31C2E4-3DC3-4168-AFA0-3B19E3501C94}"/>
                  </a:ext>
                </a:extLst>
              </p:cNvPr>
              <p:cNvSpPr txBox="1">
                <a:spLocks noRot="1" noChangeAspect="1" noMove="1" noResize="1" noEditPoints="1" noAdjustHandles="1" noChangeArrowheads="1" noChangeShapeType="1" noTextEdit="1"/>
              </p:cNvSpPr>
              <p:nvPr/>
            </p:nvSpPr>
            <p:spPr>
              <a:xfrm>
                <a:off x="1071716" y="3658278"/>
                <a:ext cx="7511845" cy="461665"/>
              </a:xfrm>
              <a:prstGeom prst="rect">
                <a:avLst/>
              </a:prstGeom>
              <a:blipFill>
                <a:blip r:embed="rId5"/>
                <a:stretch>
                  <a:fillRect l="-3896" t="-125000" b="-190789"/>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F054880-49C6-44F6-8A9A-DBDADCF6CE81}"/>
                  </a:ext>
                </a:extLst>
              </p:cNvPr>
              <p:cNvSpPr txBox="1"/>
              <p:nvPr/>
            </p:nvSpPr>
            <p:spPr>
              <a:xfrm>
                <a:off x="1071716" y="4299330"/>
                <a:ext cx="7919884" cy="78951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o-RO" sz="2400" i="1" smtClean="0">
                          <a:latin typeface="Cambria Math" panose="02040503050406030204" pitchFamily="18" charset="0"/>
                        </a:rPr>
                        <m:t>𝐻</m:t>
                      </m:r>
                      <m:d>
                        <m:dPr>
                          <m:ctrlPr>
                            <a:rPr lang="ro-RO" sz="2400" i="1">
                              <a:solidFill>
                                <a:srgbClr val="836967"/>
                              </a:solidFill>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=2×</m:t>
                      </m:r>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r>
                        <a:rPr lang="ro-RO" sz="2400" i="0">
                          <a:latin typeface="Cambria Math" panose="02040503050406030204" pitchFamily="18" charset="0"/>
                        </a:rPr>
                        <m:t>×</m:t>
                      </m:r>
                      <m:f>
                        <m:fPr>
                          <m:ctrlPr>
                            <a:rPr lang="ro-RO" sz="2400" i="1">
                              <a:solidFill>
                                <a:srgbClr val="836967"/>
                              </a:solidFill>
                              <a:latin typeface="Cambria Math" panose="02040503050406030204" pitchFamily="18" charset="0"/>
                            </a:rPr>
                          </m:ctrlPr>
                        </m:fPr>
                        <m:num>
                          <m:r>
                            <a:rPr lang="ro-RO" sz="2400" i="1">
                              <a:latin typeface="Cambria Math" panose="02040503050406030204" pitchFamily="18" charset="0"/>
                            </a:rPr>
                            <m:t>𝑠</m:t>
                          </m:r>
                        </m:num>
                        <m:den>
                          <m:d>
                            <m:dPr>
                              <m:begChr m:val="["/>
                              <m:endChr m:val="]"/>
                              <m:ctrlPr>
                                <a:rPr lang="ro-RO" sz="2400" i="1">
                                  <a:solidFill>
                                    <a:srgbClr val="836967"/>
                                  </a:solidFill>
                                  <a:latin typeface="Cambria Math" panose="02040503050406030204" pitchFamily="18" charset="0"/>
                                </a:rPr>
                              </m:ctrlPr>
                            </m:dPr>
                            <m:e>
                              <m:r>
                                <a:rPr lang="ro-RO" sz="2400" i="1">
                                  <a:latin typeface="Cambria Math" panose="02040503050406030204" pitchFamily="18" charset="0"/>
                                </a:rPr>
                                <m:t>𝑠</m:t>
                              </m:r>
                              <m:r>
                                <a:rPr lang="ro-RO" sz="2400" i="0">
                                  <a:latin typeface="Cambria Math" panose="02040503050406030204" pitchFamily="18" charset="0"/>
                                </a:rPr>
                                <m:t>−</m:t>
                              </m:r>
                              <m:d>
                                <m:dPr>
                                  <m:ctrlPr>
                                    <a:rPr lang="ro-RO" sz="2400" i="1">
                                      <a:solidFill>
                                        <a:srgbClr val="836967"/>
                                      </a:solidFill>
                                      <a:latin typeface="Cambria Math" panose="02040503050406030204" pitchFamily="18" charset="0"/>
                                    </a:rPr>
                                  </m:ctrlPr>
                                </m:dPr>
                                <m:e>
                                  <m:r>
                                    <a:rPr lang="ro-RO" sz="2400" i="0">
                                      <a:latin typeface="Cambria Math" panose="02040503050406030204" pitchFamily="18" charset="0"/>
                                    </a:rPr>
                                    <m:t>−1+</m:t>
                                  </m:r>
                                  <m:r>
                                    <a:rPr lang="ro-RO" sz="2400" i="1">
                                      <a:latin typeface="Cambria Math" panose="02040503050406030204" pitchFamily="18" charset="0"/>
                                    </a:rPr>
                                    <m:t>𝑗</m:t>
                                  </m:r>
                                  <m:r>
                                    <a:rPr lang="ro-RO" sz="2400" i="0">
                                      <a:latin typeface="Cambria Math" panose="02040503050406030204" pitchFamily="18" charset="0"/>
                                    </a:rPr>
                                    <m:t>2</m:t>
                                  </m:r>
                                </m:e>
                              </m:d>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e>
                          </m:d>
                          <m:r>
                            <a:rPr lang="ro-RO" sz="2400" i="0">
                              <a:latin typeface="Cambria Math" panose="02040503050406030204" pitchFamily="18" charset="0"/>
                            </a:rPr>
                            <m:t>×</m:t>
                          </m:r>
                          <m:d>
                            <m:dPr>
                              <m:begChr m:val="["/>
                              <m:endChr m:val="]"/>
                              <m:ctrlPr>
                                <a:rPr lang="ro-RO" sz="2400" i="1">
                                  <a:solidFill>
                                    <a:srgbClr val="836967"/>
                                  </a:solidFill>
                                  <a:latin typeface="Cambria Math" panose="02040503050406030204" pitchFamily="18" charset="0"/>
                                </a:rPr>
                              </m:ctrlPr>
                            </m:dPr>
                            <m:e>
                              <m:r>
                                <a:rPr lang="ro-RO" sz="2400" i="1">
                                  <a:latin typeface="Cambria Math" panose="02040503050406030204" pitchFamily="18" charset="0"/>
                                </a:rPr>
                                <m:t>𝑠</m:t>
                              </m:r>
                              <m:r>
                                <a:rPr lang="ro-RO" sz="2400" i="0">
                                  <a:latin typeface="Cambria Math" panose="02040503050406030204" pitchFamily="18" charset="0"/>
                                </a:rPr>
                                <m:t>−</m:t>
                              </m:r>
                              <m:d>
                                <m:dPr>
                                  <m:ctrlPr>
                                    <a:rPr lang="ro-RO" sz="2400" i="1">
                                      <a:solidFill>
                                        <a:srgbClr val="836967"/>
                                      </a:solidFill>
                                      <a:latin typeface="Cambria Math" panose="02040503050406030204" pitchFamily="18" charset="0"/>
                                    </a:rPr>
                                  </m:ctrlPr>
                                </m:dPr>
                                <m:e>
                                  <m:r>
                                    <a:rPr lang="ro-RO" sz="2400" i="0">
                                      <a:latin typeface="Cambria Math" panose="02040503050406030204" pitchFamily="18" charset="0"/>
                                    </a:rPr>
                                    <m:t>−1−</m:t>
                                  </m:r>
                                  <m:r>
                                    <a:rPr lang="ro-RO" sz="2400" i="1">
                                      <a:latin typeface="Cambria Math" panose="02040503050406030204" pitchFamily="18" charset="0"/>
                                    </a:rPr>
                                    <m:t>𝑗</m:t>
                                  </m:r>
                                  <m:r>
                                    <a:rPr lang="ro-RO" sz="2400" i="0">
                                      <a:latin typeface="Cambria Math" panose="02040503050406030204" pitchFamily="18" charset="0"/>
                                    </a:rPr>
                                    <m:t>2</m:t>
                                  </m:r>
                                </m:e>
                              </m:d>
                              <m:sSup>
                                <m:sSupPr>
                                  <m:ctrlPr>
                                    <a:rPr lang="ro-RO" sz="2400" i="1">
                                      <a:solidFill>
                                        <a:srgbClr val="836967"/>
                                      </a:solidFill>
                                      <a:latin typeface="Cambria Math" panose="02040503050406030204" pitchFamily="18" charset="0"/>
                                    </a:rPr>
                                  </m:ctrlPr>
                                </m:sSupPr>
                                <m:e>
                                  <m:r>
                                    <a:rPr lang="ro-RO" sz="2400" i="0">
                                      <a:latin typeface="Cambria Math" panose="02040503050406030204" pitchFamily="18" charset="0"/>
                                    </a:rPr>
                                    <m:t>10</m:t>
                                  </m:r>
                                </m:e>
                                <m:sup>
                                  <m:r>
                                    <a:rPr lang="ro-RO" sz="2400" i="0">
                                      <a:latin typeface="Cambria Math" panose="02040503050406030204" pitchFamily="18" charset="0"/>
                                    </a:rPr>
                                    <m:t>3</m:t>
                                  </m:r>
                                </m:sup>
                              </m:sSup>
                            </m:e>
                          </m:d>
                        </m:den>
                      </m:f>
                    </m:oMath>
                  </m:oMathPara>
                </a14:m>
                <a:endParaRPr lang="ro-RO"/>
              </a:p>
            </p:txBody>
          </p:sp>
        </mc:Choice>
        <mc:Fallback xmlns="">
          <p:sp>
            <p:nvSpPr>
              <p:cNvPr id="14" name="TextBox 13">
                <a:extLst>
                  <a:ext uri="{FF2B5EF4-FFF2-40B4-BE49-F238E27FC236}">
                    <a16:creationId xmlns:a16="http://schemas.microsoft.com/office/drawing/2014/main" id="{4F054880-49C6-44F6-8A9A-DBDADCF6CE81}"/>
                  </a:ext>
                </a:extLst>
              </p:cNvPr>
              <p:cNvSpPr txBox="1">
                <a:spLocks noRot="1" noChangeAspect="1" noMove="1" noResize="1" noEditPoints="1" noAdjustHandles="1" noChangeArrowheads="1" noChangeShapeType="1" noTextEdit="1"/>
              </p:cNvSpPr>
              <p:nvPr/>
            </p:nvSpPr>
            <p:spPr>
              <a:xfrm>
                <a:off x="1071716" y="4299330"/>
                <a:ext cx="7919884" cy="789512"/>
              </a:xfrm>
              <a:prstGeom prst="rect">
                <a:avLst/>
              </a:prstGeom>
              <a:blipFill>
                <a:blip r:embed="rId6"/>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26644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870-0A32-4072-9DD7-F9240E9057B9}"/>
              </a:ext>
            </a:extLst>
          </p:cNvPr>
          <p:cNvSpPr>
            <a:spLocks noGrp="1"/>
          </p:cNvSpPr>
          <p:nvPr>
            <p:ph type="title"/>
          </p:nvPr>
        </p:nvSpPr>
        <p:spPr/>
        <p:txBody>
          <a:bodyPr/>
          <a:lstStyle/>
          <a:p>
            <a:r>
              <a:rPr lang="ro-RO"/>
              <a:t>Exemplul 1</a:t>
            </a:r>
            <a:br>
              <a:rPr lang="ro-RO"/>
            </a:br>
            <a:r>
              <a:rPr lang="ro-RO"/>
              <a:t>Rezolvare</a:t>
            </a:r>
          </a:p>
        </p:txBody>
      </p:sp>
      <p:sp>
        <p:nvSpPr>
          <p:cNvPr id="3" name="Content Placeholder 2">
            <a:extLst>
              <a:ext uri="{FF2B5EF4-FFF2-40B4-BE49-F238E27FC236}">
                <a16:creationId xmlns:a16="http://schemas.microsoft.com/office/drawing/2014/main" id="{2FE1BCC3-1F47-47C6-A5F6-59BA1C1947DA}"/>
              </a:ext>
            </a:extLst>
          </p:cNvPr>
          <p:cNvSpPr>
            <a:spLocks noGrp="1"/>
          </p:cNvSpPr>
          <p:nvPr>
            <p:ph idx="1"/>
          </p:nvPr>
        </p:nvSpPr>
        <p:spPr/>
        <p:txBody>
          <a:bodyPr>
            <a:normAutofit/>
          </a:bodyPr>
          <a:lstStyle/>
          <a:p>
            <a:r>
              <a:rPr lang="en-US">
                <a:effectLst/>
                <a:ea typeface="Calibri" panose="020F0502020204030204" pitchFamily="34" charset="0"/>
              </a:rPr>
              <a:t>Această funcție are </a:t>
            </a:r>
            <a:r>
              <a:rPr lang="en-US" i="1">
                <a:effectLst/>
                <a:ea typeface="Calibri" panose="020F0502020204030204" pitchFamily="34" charset="0"/>
              </a:rPr>
              <a:t>H</a:t>
            </a:r>
            <a:r>
              <a:rPr lang="en-US" baseline="-25000">
                <a:effectLst/>
                <a:ea typeface="Calibri" panose="020F0502020204030204" pitchFamily="34" charset="0"/>
              </a:rPr>
              <a:t>0</a:t>
            </a:r>
            <a:r>
              <a:rPr lang="en-US">
                <a:effectLst/>
                <a:ea typeface="Calibri" panose="020F0502020204030204" pitchFamily="34" charset="0"/>
              </a:rPr>
              <a:t>=2×10</a:t>
            </a:r>
            <a:r>
              <a:rPr lang="en-US" baseline="30000">
                <a:effectLst/>
                <a:ea typeface="Calibri" panose="020F0502020204030204" pitchFamily="34" charset="0"/>
              </a:rPr>
              <a:t>3</a:t>
            </a:r>
            <a:r>
              <a:rPr lang="en-US">
                <a:effectLst/>
                <a:ea typeface="Calibri" panose="020F0502020204030204" pitchFamily="34" charset="0"/>
              </a:rPr>
              <a:t>V/V, un zero </a:t>
            </a:r>
            <a:br>
              <a:rPr lang="ro-RO">
                <a:effectLst/>
                <a:ea typeface="Calibri" panose="020F0502020204030204" pitchFamily="34" charset="0"/>
              </a:rPr>
            </a:br>
            <a:r>
              <a:rPr lang="en-US">
                <a:effectLst/>
                <a:ea typeface="Calibri" panose="020F0502020204030204" pitchFamily="34" charset="0"/>
              </a:rPr>
              <a:t>în origine și o pereche de </a:t>
            </a:r>
            <a:br>
              <a:rPr lang="ro-RO">
                <a:effectLst/>
                <a:ea typeface="Calibri" panose="020F0502020204030204" pitchFamily="34" charset="0"/>
              </a:rPr>
            </a:br>
            <a:r>
              <a:rPr lang="en-US">
                <a:effectLst/>
                <a:ea typeface="Calibri" panose="020F0502020204030204" pitchFamily="34" charset="0"/>
              </a:rPr>
              <a:t>poli complex conjugați </a:t>
            </a:r>
            <a:br>
              <a:rPr lang="ro-RO">
                <a:effectLst/>
                <a:ea typeface="Calibri" panose="020F0502020204030204" pitchFamily="34" charset="0"/>
              </a:rPr>
            </a:br>
            <a:r>
              <a:rPr lang="en-US">
                <a:effectLst/>
                <a:ea typeface="Calibri" panose="020F0502020204030204" pitchFamily="34" charset="0"/>
              </a:rPr>
              <a:t>(−1±j2)10</a:t>
            </a:r>
            <a:r>
              <a:rPr lang="en-US" baseline="30000">
                <a:effectLst/>
                <a:ea typeface="Calibri" panose="020F0502020204030204" pitchFamily="34" charset="0"/>
              </a:rPr>
              <a:t>3</a:t>
            </a:r>
            <a:r>
              <a:rPr lang="en-US">
                <a:effectLst/>
                <a:ea typeface="Calibri" panose="020F0502020204030204" pitchFamily="34" charset="0"/>
              </a:rPr>
              <a:t>=(−1±j2) kNp/s</a:t>
            </a:r>
            <a:endParaRPr lang="ro-RO">
              <a:effectLst/>
              <a:ea typeface="Calibri" panose="020F0502020204030204" pitchFamily="34" charset="0"/>
            </a:endParaRPr>
          </a:p>
          <a:p>
            <a:r>
              <a:rPr lang="ro-RO"/>
              <a:t>Diagrama pol-zero</a:t>
            </a:r>
          </a:p>
        </p:txBody>
      </p:sp>
      <p:sp>
        <p:nvSpPr>
          <p:cNvPr id="4" name="Date Placeholder 3">
            <a:extLst>
              <a:ext uri="{FF2B5EF4-FFF2-40B4-BE49-F238E27FC236}">
                <a16:creationId xmlns:a16="http://schemas.microsoft.com/office/drawing/2014/main" id="{7412A69D-B2F9-4F3D-97AC-B713677198B8}"/>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13062A70-2A75-4541-99E0-814A494CD5B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9834EB42-9407-4B3B-9308-25EB6A9B0B2A}"/>
              </a:ext>
            </a:extLst>
          </p:cNvPr>
          <p:cNvSpPr>
            <a:spLocks noGrp="1"/>
          </p:cNvSpPr>
          <p:nvPr>
            <p:ph type="sldNum" sz="quarter" idx="12"/>
          </p:nvPr>
        </p:nvSpPr>
        <p:spPr/>
        <p:txBody>
          <a:bodyPr/>
          <a:lstStyle/>
          <a:p>
            <a:fld id="{AF5D8DD5-2367-47BF-BE85-0E4DD8564336}" type="slidenum">
              <a:rPr lang="ro-RO" smtClean="0"/>
              <a:t>25</a:t>
            </a:fld>
            <a:endParaRPr lang="ro-RO"/>
          </a:p>
        </p:txBody>
      </p:sp>
      <p:pic>
        <p:nvPicPr>
          <p:cNvPr id="7" name="Picture 6">
            <a:extLst>
              <a:ext uri="{FF2B5EF4-FFF2-40B4-BE49-F238E27FC236}">
                <a16:creationId xmlns:a16="http://schemas.microsoft.com/office/drawing/2014/main" id="{5EF84259-5206-49F4-8F13-4DCF4E7923BD}"/>
              </a:ext>
            </a:extLst>
          </p:cNvPr>
          <p:cNvPicPr>
            <a:picLocks noChangeAspect="1"/>
          </p:cNvPicPr>
          <p:nvPr/>
        </p:nvPicPr>
        <p:blipFill rotWithShape="1">
          <a:blip r:embed="rId2"/>
          <a:srcRect t="17282" r="50867" b="14944"/>
          <a:stretch/>
        </p:blipFill>
        <p:spPr>
          <a:xfrm>
            <a:off x="7482471" y="0"/>
            <a:ext cx="4679901" cy="255638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6A819D-05ED-4061-9FB1-01B9057655AD}"/>
                  </a:ext>
                </a:extLst>
              </p:cNvPr>
              <p:cNvSpPr txBox="1"/>
              <p:nvPr/>
            </p:nvSpPr>
            <p:spPr>
              <a:xfrm>
                <a:off x="6096000" y="2494172"/>
                <a:ext cx="6037007" cy="61516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o-RO" i="1" smtClean="0">
                          <a:latin typeface="Cambria Math" panose="02040503050406030204" pitchFamily="18" charset="0"/>
                        </a:rPr>
                        <m:t>𝐻</m:t>
                      </m:r>
                      <m:d>
                        <m:dPr>
                          <m:ctrlPr>
                            <a:rPr lang="ro-RO" i="1">
                              <a:solidFill>
                                <a:srgbClr val="836967"/>
                              </a:solidFill>
                              <a:latin typeface="Cambria Math" panose="02040503050406030204" pitchFamily="18" charset="0"/>
                            </a:rPr>
                          </m:ctrlPr>
                        </m:dPr>
                        <m:e>
                          <m:r>
                            <a:rPr lang="ro-RO" i="1">
                              <a:latin typeface="Cambria Math" panose="02040503050406030204" pitchFamily="18" charset="0"/>
                            </a:rPr>
                            <m:t>𝑠</m:t>
                          </m:r>
                        </m:e>
                      </m:d>
                      <m:r>
                        <a:rPr lang="ro-RO" i="0">
                          <a:latin typeface="Cambria Math" panose="02040503050406030204" pitchFamily="18" charset="0"/>
                        </a:rPr>
                        <m:t>=</m:t>
                      </m:r>
                      <m:r>
                        <a:rPr lang="ro-RO" i="0">
                          <a:latin typeface="Cambria Math" panose="02040503050406030204" pitchFamily="18" charset="0"/>
                        </a:rPr>
                        <m:t>2</m:t>
                      </m:r>
                      <m:r>
                        <a:rPr lang="ro-RO" i="0">
                          <a:latin typeface="Cambria Math" panose="02040503050406030204" pitchFamily="18" charset="0"/>
                        </a:rPr>
                        <m:t>×</m:t>
                      </m:r>
                      <m:sSup>
                        <m:sSupPr>
                          <m:ctrlPr>
                            <a:rPr lang="ro-RO" i="1">
                              <a:solidFill>
                                <a:srgbClr val="836967"/>
                              </a:solidFill>
                              <a:latin typeface="Cambria Math" panose="02040503050406030204" pitchFamily="18" charset="0"/>
                            </a:rPr>
                          </m:ctrlPr>
                        </m:sSupPr>
                        <m:e>
                          <m:r>
                            <a:rPr lang="ro-RO" i="0">
                              <a:latin typeface="Cambria Math" panose="02040503050406030204" pitchFamily="18" charset="0"/>
                            </a:rPr>
                            <m:t>10</m:t>
                          </m:r>
                        </m:e>
                        <m:sup>
                          <m:r>
                            <a:rPr lang="ro-RO" i="0">
                              <a:latin typeface="Cambria Math" panose="02040503050406030204" pitchFamily="18" charset="0"/>
                            </a:rPr>
                            <m:t>3</m:t>
                          </m:r>
                        </m:sup>
                      </m:sSup>
                      <m:r>
                        <a:rPr lang="ro-RO" i="0">
                          <a:latin typeface="Cambria Math" panose="02040503050406030204" pitchFamily="18" charset="0"/>
                        </a:rPr>
                        <m:t>×</m:t>
                      </m:r>
                      <m:f>
                        <m:fPr>
                          <m:ctrlPr>
                            <a:rPr lang="ro-RO" i="1">
                              <a:solidFill>
                                <a:srgbClr val="836967"/>
                              </a:solidFill>
                              <a:latin typeface="Cambria Math" panose="02040503050406030204" pitchFamily="18" charset="0"/>
                            </a:rPr>
                          </m:ctrlPr>
                        </m:fPr>
                        <m:num>
                          <m:r>
                            <a:rPr lang="ro-RO" i="1">
                              <a:latin typeface="Cambria Math" panose="02040503050406030204" pitchFamily="18" charset="0"/>
                            </a:rPr>
                            <m:t>𝑠</m:t>
                          </m:r>
                        </m:num>
                        <m:den>
                          <m:d>
                            <m:dPr>
                              <m:begChr m:val="["/>
                              <m:endChr m:val="]"/>
                              <m:ctrlPr>
                                <a:rPr lang="ro-RO" i="1">
                                  <a:solidFill>
                                    <a:srgbClr val="836967"/>
                                  </a:solidFill>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d>
                                <m:dPr>
                                  <m:ctrlPr>
                                    <a:rPr lang="ro-RO" i="1">
                                      <a:solidFill>
                                        <a:srgbClr val="836967"/>
                                      </a:solidFill>
                                      <a:latin typeface="Cambria Math" panose="02040503050406030204" pitchFamily="18" charset="0"/>
                                    </a:rPr>
                                  </m:ctrlPr>
                                </m:dPr>
                                <m:e>
                                  <m:r>
                                    <a:rPr lang="ro-RO" i="0">
                                      <a:latin typeface="Cambria Math" panose="02040503050406030204" pitchFamily="18" charset="0"/>
                                    </a:rPr>
                                    <m:t>−</m:t>
                                  </m:r>
                                  <m:r>
                                    <a:rPr lang="ro-RO" i="0">
                                      <a:latin typeface="Cambria Math" panose="02040503050406030204" pitchFamily="18" charset="0"/>
                                    </a:rPr>
                                    <m:t>1</m:t>
                                  </m:r>
                                  <m:r>
                                    <a:rPr lang="ro-RO" i="0">
                                      <a:latin typeface="Cambria Math" panose="02040503050406030204" pitchFamily="18" charset="0"/>
                                    </a:rPr>
                                    <m:t>+</m:t>
                                  </m:r>
                                  <m:r>
                                    <a:rPr lang="ro-RO" i="1">
                                      <a:latin typeface="Cambria Math" panose="02040503050406030204" pitchFamily="18" charset="0"/>
                                    </a:rPr>
                                    <m:t>𝑗</m:t>
                                  </m:r>
                                  <m:r>
                                    <a:rPr lang="ro-RO" i="0">
                                      <a:latin typeface="Cambria Math" panose="02040503050406030204" pitchFamily="18" charset="0"/>
                                    </a:rPr>
                                    <m:t>2</m:t>
                                  </m:r>
                                </m:e>
                              </m:d>
                              <m:sSup>
                                <m:sSupPr>
                                  <m:ctrlPr>
                                    <a:rPr lang="ro-RO" i="1">
                                      <a:solidFill>
                                        <a:srgbClr val="836967"/>
                                      </a:solidFill>
                                      <a:latin typeface="Cambria Math" panose="02040503050406030204" pitchFamily="18" charset="0"/>
                                    </a:rPr>
                                  </m:ctrlPr>
                                </m:sSupPr>
                                <m:e>
                                  <m:r>
                                    <a:rPr lang="ro-RO" i="0">
                                      <a:latin typeface="Cambria Math" panose="02040503050406030204" pitchFamily="18" charset="0"/>
                                    </a:rPr>
                                    <m:t>10</m:t>
                                  </m:r>
                                </m:e>
                                <m:sup>
                                  <m:r>
                                    <a:rPr lang="ro-RO" i="0">
                                      <a:latin typeface="Cambria Math" panose="02040503050406030204" pitchFamily="18" charset="0"/>
                                    </a:rPr>
                                    <m:t>3</m:t>
                                  </m:r>
                                </m:sup>
                              </m:sSup>
                            </m:e>
                          </m:d>
                          <m:r>
                            <a:rPr lang="ro-RO" i="0">
                              <a:latin typeface="Cambria Math" panose="02040503050406030204" pitchFamily="18" charset="0"/>
                            </a:rPr>
                            <m:t>×</m:t>
                          </m:r>
                          <m:d>
                            <m:dPr>
                              <m:begChr m:val="["/>
                              <m:endChr m:val="]"/>
                              <m:ctrlPr>
                                <a:rPr lang="ro-RO" i="1">
                                  <a:solidFill>
                                    <a:srgbClr val="836967"/>
                                  </a:solidFill>
                                  <a:latin typeface="Cambria Math" panose="02040503050406030204" pitchFamily="18" charset="0"/>
                                </a:rPr>
                              </m:ctrlPr>
                            </m:dPr>
                            <m:e>
                              <m:r>
                                <a:rPr lang="ro-RO" i="1">
                                  <a:latin typeface="Cambria Math" panose="02040503050406030204" pitchFamily="18" charset="0"/>
                                </a:rPr>
                                <m:t>𝑠</m:t>
                              </m:r>
                              <m:r>
                                <a:rPr lang="ro-RO" i="0">
                                  <a:latin typeface="Cambria Math" panose="02040503050406030204" pitchFamily="18" charset="0"/>
                                </a:rPr>
                                <m:t>−</m:t>
                              </m:r>
                              <m:d>
                                <m:dPr>
                                  <m:ctrlPr>
                                    <a:rPr lang="ro-RO" i="1">
                                      <a:solidFill>
                                        <a:srgbClr val="836967"/>
                                      </a:solidFill>
                                      <a:latin typeface="Cambria Math" panose="02040503050406030204" pitchFamily="18" charset="0"/>
                                    </a:rPr>
                                  </m:ctrlPr>
                                </m:dPr>
                                <m:e>
                                  <m:r>
                                    <a:rPr lang="ro-RO" i="0">
                                      <a:latin typeface="Cambria Math" panose="02040503050406030204" pitchFamily="18" charset="0"/>
                                    </a:rPr>
                                    <m:t>−</m:t>
                                  </m:r>
                                  <m:r>
                                    <a:rPr lang="ro-RO" i="0">
                                      <a:latin typeface="Cambria Math" panose="02040503050406030204" pitchFamily="18" charset="0"/>
                                    </a:rPr>
                                    <m:t>1</m:t>
                                  </m:r>
                                  <m:r>
                                    <a:rPr lang="ro-RO" i="0">
                                      <a:latin typeface="Cambria Math" panose="02040503050406030204" pitchFamily="18" charset="0"/>
                                    </a:rPr>
                                    <m:t>−</m:t>
                                  </m:r>
                                  <m:r>
                                    <a:rPr lang="ro-RO" i="1">
                                      <a:latin typeface="Cambria Math" panose="02040503050406030204" pitchFamily="18" charset="0"/>
                                    </a:rPr>
                                    <m:t>𝑗</m:t>
                                  </m:r>
                                  <m:r>
                                    <a:rPr lang="ro-RO" i="0">
                                      <a:latin typeface="Cambria Math" panose="02040503050406030204" pitchFamily="18" charset="0"/>
                                    </a:rPr>
                                    <m:t>2</m:t>
                                  </m:r>
                                </m:e>
                              </m:d>
                              <m:sSup>
                                <m:sSupPr>
                                  <m:ctrlPr>
                                    <a:rPr lang="ro-RO" i="1">
                                      <a:solidFill>
                                        <a:srgbClr val="836967"/>
                                      </a:solidFill>
                                      <a:latin typeface="Cambria Math" panose="02040503050406030204" pitchFamily="18" charset="0"/>
                                    </a:rPr>
                                  </m:ctrlPr>
                                </m:sSupPr>
                                <m:e>
                                  <m:r>
                                    <a:rPr lang="ro-RO" i="0">
                                      <a:latin typeface="Cambria Math" panose="02040503050406030204" pitchFamily="18" charset="0"/>
                                    </a:rPr>
                                    <m:t>10</m:t>
                                  </m:r>
                                </m:e>
                                <m:sup>
                                  <m:r>
                                    <a:rPr lang="ro-RO" i="0">
                                      <a:latin typeface="Cambria Math" panose="02040503050406030204" pitchFamily="18" charset="0"/>
                                    </a:rPr>
                                    <m:t>3</m:t>
                                  </m:r>
                                </m:sup>
                              </m:sSup>
                            </m:e>
                          </m:d>
                        </m:den>
                      </m:f>
                    </m:oMath>
                  </m:oMathPara>
                </a14:m>
                <a:endParaRPr lang="ro-RO" sz="1400"/>
              </a:p>
            </p:txBody>
          </p:sp>
        </mc:Choice>
        <mc:Fallback xmlns="">
          <p:sp>
            <p:nvSpPr>
              <p:cNvPr id="8" name="TextBox 7">
                <a:extLst>
                  <a:ext uri="{FF2B5EF4-FFF2-40B4-BE49-F238E27FC236}">
                    <a16:creationId xmlns:a16="http://schemas.microsoft.com/office/drawing/2014/main" id="{616A819D-05ED-4061-9FB1-01B9057655AD}"/>
                  </a:ext>
                </a:extLst>
              </p:cNvPr>
              <p:cNvSpPr txBox="1">
                <a:spLocks noRot="1" noChangeAspect="1" noMove="1" noResize="1" noEditPoints="1" noAdjustHandles="1" noChangeArrowheads="1" noChangeShapeType="1" noTextEdit="1"/>
              </p:cNvSpPr>
              <p:nvPr/>
            </p:nvSpPr>
            <p:spPr>
              <a:xfrm>
                <a:off x="6096000" y="2494172"/>
                <a:ext cx="6037007" cy="615168"/>
              </a:xfrm>
              <a:prstGeom prst="rect">
                <a:avLst/>
              </a:prstGeom>
              <a:blipFill>
                <a:blip r:embed="rId3"/>
                <a:stretch>
                  <a:fillRect/>
                </a:stretch>
              </a:blipFill>
            </p:spPr>
            <p:txBody>
              <a:bodyPr/>
              <a:lstStyle/>
              <a:p>
                <a:r>
                  <a:rPr lang="ro-RO">
                    <a:noFill/>
                  </a:rPr>
                  <a:t> </a:t>
                </a:r>
              </a:p>
            </p:txBody>
          </p:sp>
        </mc:Fallback>
      </mc:AlternateContent>
      <p:pic>
        <p:nvPicPr>
          <p:cNvPr id="9" name="Picture 8">
            <a:extLst>
              <a:ext uri="{FF2B5EF4-FFF2-40B4-BE49-F238E27FC236}">
                <a16:creationId xmlns:a16="http://schemas.microsoft.com/office/drawing/2014/main" id="{0BBC9B30-6AC3-418E-BD90-4A74B6F9BB73}"/>
              </a:ext>
            </a:extLst>
          </p:cNvPr>
          <p:cNvPicPr>
            <a:picLocks noChangeAspect="1"/>
          </p:cNvPicPr>
          <p:nvPr/>
        </p:nvPicPr>
        <p:blipFill rotWithShape="1">
          <a:blip r:embed="rId2"/>
          <a:srcRect l="54279" b="19457"/>
          <a:stretch/>
        </p:blipFill>
        <p:spPr>
          <a:xfrm>
            <a:off x="5627309" y="3234592"/>
            <a:ext cx="4354891" cy="3037980"/>
          </a:xfrm>
          <a:prstGeom prst="rect">
            <a:avLst/>
          </a:prstGeom>
        </p:spPr>
      </p:pic>
    </p:spTree>
    <p:extLst>
      <p:ext uri="{BB962C8B-B14F-4D97-AF65-F5344CB8AC3E}">
        <p14:creationId xmlns:p14="http://schemas.microsoft.com/office/powerpoint/2010/main" val="164855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Pentru a reprezenta grafic răspunsul în frecvență al unui filtru, trebuie să găsim analitic </a:t>
                </a:r>
                <a:r>
                  <a:rPr lang="en-US" i="1"/>
                  <a:t>H</a:t>
                </a:r>
                <a:r>
                  <a:rPr lang="en-US"/>
                  <a:t>(</a:t>
                </a:r>
                <a:r>
                  <a:rPr lang="en-US" i="1"/>
                  <a:t>s</a:t>
                </a:r>
                <a:r>
                  <a:rPr lang="en-US"/>
                  <a:t>), apoi să reprezentăm grafic modulul |</a:t>
                </a:r>
                <a:r>
                  <a:rPr lang="en-US" i="1"/>
                  <a:t>H</a:t>
                </a:r>
                <a:r>
                  <a:rPr lang="en-US"/>
                  <a:t>(</a:t>
                </a:r>
                <a:r>
                  <a:rPr lang="en-US" i="1"/>
                  <a:t>jω</a:t>
                </a:r>
                <a:r>
                  <a:rPr lang="en-US"/>
                  <a:t>)| și faza </a:t>
                </a:r>
                <a14:m>
                  <m:oMath xmlns:m="http://schemas.openxmlformats.org/officeDocument/2006/math">
                    <m:r>
                      <a:rPr lang="en-US" i="1">
                        <a:latin typeface="Cambria Math" panose="02040503050406030204" pitchFamily="18" charset="0"/>
                      </a:rPr>
                      <m:t>∢</m:t>
                    </m:r>
                  </m:oMath>
                </a14:m>
                <a:r>
                  <a:rPr lang="en-US" i="1"/>
                  <a:t>H</a:t>
                </a:r>
                <a:r>
                  <a:rPr lang="en-US"/>
                  <a:t>(</a:t>
                </a:r>
                <a:r>
                  <a:rPr lang="en-US" i="1"/>
                  <a:t>jω</a:t>
                </a:r>
                <a:r>
                  <a:rPr lang="en-US"/>
                  <a:t>) în funcție de </a:t>
                </a:r>
                <a:r>
                  <a:rPr lang="en-US" i="1"/>
                  <a:t>ω</a:t>
                </a:r>
                <a:r>
                  <a:rPr lang="en-US"/>
                  <a:t> (sau </a:t>
                </a:r>
                <a:r>
                  <a:rPr lang="en-US" i="1"/>
                  <a:t>f</a:t>
                </a:r>
                <a:r>
                  <a:rPr lang="en-US"/>
                  <a:t>).</a:t>
                </a:r>
                <a:endParaRPr lang="ro-RO"/>
              </a:p>
              <a:p>
                <a:r>
                  <a:rPr lang="en-US"/>
                  <a:t>Aceste reprezentări grafice denumite </a:t>
                </a:r>
                <a:r>
                  <a:rPr lang="en-US" b="1"/>
                  <a:t>caracteristici Bode</a:t>
                </a:r>
                <a:r>
                  <a:rPr lang="en-US"/>
                  <a:t>, pot fi generate manual sau utilizând PSpice.</a:t>
                </a:r>
                <a:endParaRPr lang="ro-RO"/>
              </a:p>
            </p:txBody>
          </p:sp>
        </mc:Choice>
        <mc:Fallback xmlns="">
          <p:sp>
            <p:nvSpPr>
              <p:cNvPr id="3" name="Content Placeholder 2">
                <a:extLst>
                  <a:ext uri="{FF2B5EF4-FFF2-40B4-BE49-F238E27FC236}">
                    <a16:creationId xmlns:a16="http://schemas.microsoft.com/office/drawing/2014/main" id="{092C8F5B-1E6C-4CAB-93DD-1A947ECCA6D3}"/>
                  </a:ext>
                </a:extLst>
              </p:cNvPr>
              <p:cNvSpPr>
                <a:spLocks noGrp="1" noRot="1" noChangeAspect="1" noMove="1" noResize="1" noEditPoints="1" noAdjustHandles="1" noChangeArrowheads="1" noChangeShapeType="1" noTextEdit="1"/>
              </p:cNvSpPr>
              <p:nvPr>
                <p:ph idx="1"/>
              </p:nvPr>
            </p:nvSpPr>
            <p:spPr>
              <a:blipFill>
                <a:blip r:embed="rId2"/>
                <a:stretch>
                  <a:fillRect l="-1043" t="-2241" r="-1333"/>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A81A14DF-2CAC-4FE6-881F-E37065FB0A8C}"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26</a:t>
            </a:fld>
            <a:endParaRPr lang="ro-RO"/>
          </a:p>
        </p:txBody>
      </p:sp>
    </p:spTree>
    <p:extLst>
      <p:ext uri="{BB962C8B-B14F-4D97-AF65-F5344CB8AC3E}">
        <p14:creationId xmlns:p14="http://schemas.microsoft.com/office/powerpoint/2010/main" val="98937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normAutofit/>
          </a:bodyPr>
          <a:lstStyle/>
          <a:p>
            <a:r>
              <a:rPr lang="en-US"/>
              <a:t>Invers, având funcția de transfer </a:t>
            </a:r>
            <a:r>
              <a:rPr lang="en-US" i="1"/>
              <a:t>H</a:t>
            </a:r>
            <a:r>
              <a:rPr lang="en-US"/>
              <a:t>(</a:t>
            </a:r>
            <a:r>
              <a:rPr lang="en-US" i="1"/>
              <a:t>j</a:t>
            </a:r>
            <a:r>
              <a:rPr lang="en-US" i="1">
                <a:sym typeface="Symbol" panose="05050102010706020507" pitchFamily="18" charset="2"/>
              </a:rPr>
              <a:t></a:t>
            </a:r>
            <a:r>
              <a:rPr lang="en-US"/>
              <a:t>), putem face înlocuirea </a:t>
            </a:r>
            <a:r>
              <a:rPr lang="en-US" i="1"/>
              <a:t>jω</a:t>
            </a:r>
            <a:r>
              <a:rPr lang="en-US"/>
              <a:t> → </a:t>
            </a:r>
            <a:r>
              <a:rPr lang="en-US" i="1"/>
              <a:t>s</a:t>
            </a:r>
            <a:r>
              <a:rPr lang="en-US"/>
              <a:t> pentru a obține </a:t>
            </a:r>
            <a:r>
              <a:rPr lang="en-US" i="1"/>
              <a:t>H</a:t>
            </a:r>
            <a:r>
              <a:rPr lang="en-US"/>
              <a:t>(</a:t>
            </a:r>
            <a:r>
              <a:rPr lang="en-US" i="1"/>
              <a:t>s</a:t>
            </a:r>
            <a:r>
              <a:rPr lang="en-US"/>
              <a:t>), îi găsim rădăcinile și construim diagrama </a:t>
            </a:r>
            <a:br>
              <a:rPr lang="ro-RO"/>
            </a:br>
            <a:r>
              <a:rPr lang="en-US"/>
              <a:t>pol-zero.</a:t>
            </a:r>
            <a:endParaRPr lang="ro-RO"/>
          </a:p>
          <a:p>
            <a:r>
              <a:rPr lang="en-US"/>
              <a:t>În mod alternativ, </a:t>
            </a:r>
            <a:r>
              <a:rPr lang="en-US" i="1"/>
              <a:t>H</a:t>
            </a:r>
            <a:r>
              <a:rPr lang="en-US"/>
              <a:t>(</a:t>
            </a:r>
            <a:r>
              <a:rPr lang="en-US" i="1"/>
              <a:t>jω</a:t>
            </a:r>
            <a:r>
              <a:rPr lang="en-US"/>
              <a:t>) ne poate fi dat, fie analitic, fie </a:t>
            </a:r>
            <a:r>
              <a:rPr lang="ro-RO"/>
              <a:t>sub</a:t>
            </a:r>
            <a:r>
              <a:rPr lang="en-US"/>
              <a:t> formă grafică sau în termeni de specificații ale filtrului și ni se poate cere să proiectăm un circuit care implementează această funcție.</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A81A14DF-2CAC-4FE6-881F-E37065FB0A8C}"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27</a:t>
            </a:fld>
            <a:endParaRPr lang="ro-RO"/>
          </a:p>
        </p:txBody>
      </p:sp>
    </p:spTree>
    <p:extLst>
      <p:ext uri="{BB962C8B-B14F-4D97-AF65-F5344CB8AC3E}">
        <p14:creationId xmlns:p14="http://schemas.microsoft.com/office/powerpoint/2010/main" val="2739579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DA22-40E7-4FA2-AA98-6BC8C5FBFC59}"/>
              </a:ext>
            </a:extLst>
          </p:cNvPr>
          <p:cNvSpPr>
            <a:spLocks noGrp="1"/>
          </p:cNvSpPr>
          <p:nvPr>
            <p:ph type="title"/>
          </p:nvPr>
        </p:nvSpPr>
        <p:spPr/>
        <p:txBody>
          <a:bodyPr/>
          <a:lstStyle/>
          <a:p>
            <a:r>
              <a:rPr lang="ro-RO"/>
              <a:t>Filtre active</a:t>
            </a:r>
            <a:br>
              <a:rPr lang="ro-RO"/>
            </a:br>
            <a:r>
              <a:rPr lang="ro-RO"/>
              <a:t>Caracteristici Bode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0E5008-366B-4766-8D98-1DB73F4DDC97}"/>
                  </a:ext>
                </a:extLst>
              </p:cNvPr>
              <p:cNvSpPr>
                <a:spLocks noGrp="1"/>
              </p:cNvSpPr>
              <p:nvPr>
                <p:ph idx="1"/>
              </p:nvPr>
            </p:nvSpPr>
            <p:spPr/>
            <p:txBody>
              <a:bodyPr/>
              <a:lstStyle/>
              <a:p>
                <a:r>
                  <a:rPr lang="en-US"/>
                  <a:t>Domeniile pentru amplitudine și frecvență ale unui filtru pot fi destul de largi. De exemplu, în filtrele audio, frecvența este de obicei de la 20Hz la 20kHz, ceea ce reprezintă un interval de 1000:1.</a:t>
                </a:r>
                <a:endParaRPr lang="ro-RO"/>
              </a:p>
              <a:p>
                <a:r>
                  <a:rPr lang="en-US"/>
                  <a:t>Pentru a vizualiza detalii mici, precum și mari, cu același grad de claritate, |</a:t>
                </a:r>
                <a:r>
                  <a:rPr lang="en-US" i="1"/>
                  <a:t>H</a:t>
                </a:r>
                <a:r>
                  <a:rPr lang="en-US"/>
                  <a:t>| și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𝐻</m:t>
                    </m:r>
                  </m:oMath>
                </a14:m>
                <a:r>
                  <a:rPr lang="en-US"/>
                  <a:t> sunt reprezentate pe scări logaritmice sau semilogaritmice. Adică, intervalele de frecvență sunt exprimate în </a:t>
                </a:r>
                <a:r>
                  <a:rPr lang="en-US" b="1"/>
                  <a:t>decade</a:t>
                </a:r>
                <a:r>
                  <a:rPr lang="en-US"/>
                  <a:t> (de exemplu, 0.01, 0.1, 1, 10, 100, ...) sau în </a:t>
                </a:r>
                <a:r>
                  <a:rPr lang="en-US" b="1"/>
                  <a:t>octave</a:t>
                </a:r>
                <a:r>
                  <a:rPr lang="en-US"/>
                  <a:t> </a:t>
                </a:r>
                <a14:m>
                  <m:oMath xmlns:m="http://schemas.openxmlformats.org/officeDocument/2006/math">
                    <m:d>
                      <m:dPr>
                        <m:ctrlPr>
                          <a:rPr lang="ro-RO" i="1">
                            <a:latin typeface="Cambria Math" panose="02040503050406030204" pitchFamily="18" charset="0"/>
                          </a:rPr>
                        </m:ctrlPr>
                      </m:dPr>
                      <m:e>
                        <m:r>
                          <a:rPr lang="en-US" i="1">
                            <a:latin typeface="Cambria Math" panose="02040503050406030204" pitchFamily="18" charset="0"/>
                          </a:rPr>
                          <m:t>…, </m:t>
                        </m:r>
                        <m:f>
                          <m:fPr>
                            <m:ctrlPr>
                              <a:rPr lang="ro-RO"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m:t>
                            </m:r>
                          </m:den>
                        </m:f>
                        <m:r>
                          <a:rPr lang="en-US" i="1">
                            <a:latin typeface="Cambria Math" panose="02040503050406030204" pitchFamily="18" charset="0"/>
                          </a:rPr>
                          <m:t>, </m:t>
                        </m:r>
                        <m:f>
                          <m:fPr>
                            <m:ctrlPr>
                              <a:rPr lang="ro-RO"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 </m:t>
                        </m:r>
                        <m:f>
                          <m:fPr>
                            <m:ctrlPr>
                              <a:rPr lang="ro-RO"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m:t>
                            </m:r>
                          </m:den>
                        </m:f>
                        <m:r>
                          <a:rPr lang="en-US" i="1">
                            <a:latin typeface="Cambria Math" panose="02040503050406030204" pitchFamily="18" charset="0"/>
                          </a:rPr>
                          <m:t>, </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2</m:t>
                        </m:r>
                        <m:r>
                          <a:rPr lang="en-US" i="1">
                            <a:latin typeface="Cambria Math" panose="02040503050406030204" pitchFamily="18" charset="0"/>
                          </a:rPr>
                          <m:t>, </m:t>
                        </m:r>
                        <m:r>
                          <a:rPr lang="en-US" i="1">
                            <a:latin typeface="Cambria Math" panose="02040503050406030204" pitchFamily="18" charset="0"/>
                          </a:rPr>
                          <m:t>4</m:t>
                        </m:r>
                        <m:r>
                          <a:rPr lang="en-US" i="1">
                            <a:latin typeface="Cambria Math" panose="02040503050406030204" pitchFamily="18" charset="0"/>
                          </a:rPr>
                          <m:t>, </m:t>
                        </m:r>
                        <m:r>
                          <a:rPr lang="en-US" i="1">
                            <a:latin typeface="Cambria Math" panose="02040503050406030204" pitchFamily="18" charset="0"/>
                          </a:rPr>
                          <m:t>8</m:t>
                        </m:r>
                        <m:r>
                          <a:rPr lang="en-US" i="1">
                            <a:latin typeface="Cambria Math" panose="02040503050406030204" pitchFamily="18" charset="0"/>
                          </a:rPr>
                          <m:t>, …</m:t>
                        </m:r>
                      </m:e>
                    </m:d>
                  </m:oMath>
                </a14:m>
                <a:r>
                  <a:rPr lang="en-US"/>
                  <a:t> iar |</a:t>
                </a:r>
                <a:r>
                  <a:rPr lang="en-US" i="1"/>
                  <a:t>H</a:t>
                </a:r>
                <a:r>
                  <a:rPr lang="en-US"/>
                  <a:t>| este exprimat în decibeli (dB) sub forma</a:t>
                </a:r>
                <a:endParaRPr lang="ro-RO"/>
              </a:p>
            </p:txBody>
          </p:sp>
        </mc:Choice>
        <mc:Fallback xmlns="">
          <p:sp>
            <p:nvSpPr>
              <p:cNvPr id="3" name="Content Placeholder 2">
                <a:extLst>
                  <a:ext uri="{FF2B5EF4-FFF2-40B4-BE49-F238E27FC236}">
                    <a16:creationId xmlns:a16="http://schemas.microsoft.com/office/drawing/2014/main" id="{5A0E5008-366B-4766-8D98-1DB73F4DDC97}"/>
                  </a:ext>
                </a:extLst>
              </p:cNvPr>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B08A3DFE-EC7F-4A0C-BFB6-DF7D73E34B44}"/>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BFF8C01B-EFAB-4E7A-85DA-B35A3545E9C4}"/>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3E6CF29D-5E5D-4177-958A-A3F6347ADC7A}"/>
              </a:ext>
            </a:extLst>
          </p:cNvPr>
          <p:cNvSpPr>
            <a:spLocks noGrp="1"/>
          </p:cNvSpPr>
          <p:nvPr>
            <p:ph type="sldNum" sz="quarter" idx="12"/>
          </p:nvPr>
        </p:nvSpPr>
        <p:spPr/>
        <p:txBody>
          <a:bodyPr/>
          <a:lstStyle/>
          <a:p>
            <a:fld id="{AF5D8DD5-2367-47BF-BE85-0E4DD8564336}" type="slidenum">
              <a:rPr lang="ro-RO" smtClean="0"/>
              <a:t>28</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415DEE3-6C04-4974-9B36-4181DCFBE9FE}"/>
                  </a:ext>
                </a:extLst>
              </p:cNvPr>
              <p:cNvSpPr/>
              <p:nvPr/>
            </p:nvSpPr>
            <p:spPr>
              <a:xfrm>
                <a:off x="4661440" y="5574159"/>
                <a:ext cx="28691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r>
                                <a:rPr lang="ro-RO" sz="2400" i="1">
                                  <a:latin typeface="Cambria Math" panose="02040503050406030204" pitchFamily="18" charset="0"/>
                                </a:rPr>
                                <m:t>𝐻</m:t>
                              </m:r>
                            </m:e>
                          </m:d>
                        </m:e>
                        <m:sub>
                          <m:r>
                            <a:rPr lang="ro-RO" sz="2400" i="1">
                              <a:latin typeface="Cambria Math" panose="02040503050406030204" pitchFamily="18" charset="0"/>
                            </a:rPr>
                            <m:t>𝑑𝐵</m:t>
                          </m:r>
                        </m:sub>
                      </m:sSub>
                      <m:r>
                        <a:rPr lang="ro-RO" sz="2400" i="0">
                          <a:latin typeface="Cambria Math" panose="02040503050406030204" pitchFamily="18" charset="0"/>
                        </a:rPr>
                        <m:t>=</m:t>
                      </m:r>
                      <m:r>
                        <a:rPr lang="ro-RO" sz="2400" i="0">
                          <a:latin typeface="Cambria Math" panose="02040503050406030204" pitchFamily="18" charset="0"/>
                        </a:rPr>
                        <m:t>20</m:t>
                      </m:r>
                      <m:sSub>
                        <m:sSubPr>
                          <m:ctrlPr>
                            <a:rPr lang="ro-RO" sz="2400" i="1">
                              <a:latin typeface="Cambria Math" panose="02040503050406030204" pitchFamily="18" charset="0"/>
                            </a:rPr>
                          </m:ctrlPr>
                        </m:sSubPr>
                        <m:e>
                          <m:r>
                            <a:rPr lang="ro-RO" sz="2400" i="1">
                              <a:latin typeface="Cambria Math" panose="02040503050406030204" pitchFamily="18" charset="0"/>
                            </a:rPr>
                            <m:t>𝑙𝑜𝑔</m:t>
                          </m:r>
                        </m:e>
                        <m:sub>
                          <m:r>
                            <a:rPr lang="ro-RO" sz="2400" i="0">
                              <a:latin typeface="Cambria Math" panose="02040503050406030204" pitchFamily="18" charset="0"/>
                            </a:rPr>
                            <m:t>10</m:t>
                          </m:r>
                        </m:sub>
                      </m:sSub>
                      <m:d>
                        <m:dPr>
                          <m:begChr m:val="|"/>
                          <m:endChr m:val="|"/>
                          <m:ctrlPr>
                            <a:rPr lang="ro-RO" sz="2400" i="1">
                              <a:latin typeface="Cambria Math" panose="02040503050406030204" pitchFamily="18" charset="0"/>
                            </a:rPr>
                          </m:ctrlPr>
                        </m:dPr>
                        <m:e>
                          <m:r>
                            <a:rPr lang="ro-RO" sz="2400" i="1">
                              <a:latin typeface="Cambria Math" panose="02040503050406030204" pitchFamily="18" charset="0"/>
                            </a:rPr>
                            <m:t>𝐻</m:t>
                          </m:r>
                        </m:e>
                      </m:d>
                    </m:oMath>
                  </m:oMathPara>
                </a14:m>
                <a:endParaRPr lang="ro-RO" sz="2400"/>
              </a:p>
            </p:txBody>
          </p:sp>
        </mc:Choice>
        <mc:Fallback xmlns="">
          <p:sp>
            <p:nvSpPr>
              <p:cNvPr id="7" name="Rectangle 6">
                <a:extLst>
                  <a:ext uri="{FF2B5EF4-FFF2-40B4-BE49-F238E27FC236}">
                    <a16:creationId xmlns:a16="http://schemas.microsoft.com/office/drawing/2014/main" id="{1415DEE3-6C04-4974-9B36-4181DCFBE9FE}"/>
                  </a:ext>
                </a:extLst>
              </p:cNvPr>
              <p:cNvSpPr>
                <a:spLocks noRot="1" noChangeAspect="1" noMove="1" noResize="1" noEditPoints="1" noAdjustHandles="1" noChangeArrowheads="1" noChangeShapeType="1" noTextEdit="1"/>
              </p:cNvSpPr>
              <p:nvPr/>
            </p:nvSpPr>
            <p:spPr>
              <a:xfrm>
                <a:off x="4661440" y="5574159"/>
                <a:ext cx="2869119" cy="461665"/>
              </a:xfrm>
              <a:prstGeom prst="rect">
                <a:avLst/>
              </a:prstGeom>
              <a:blipFill>
                <a:blip r:embed="rId3"/>
                <a:stretch>
                  <a:fillRect b="-17105"/>
                </a:stretch>
              </a:blipFill>
            </p:spPr>
            <p:txBody>
              <a:bodyPr/>
              <a:lstStyle/>
              <a:p>
                <a:r>
                  <a:rPr lang="ro-RO">
                    <a:noFill/>
                  </a:rPr>
                  <a:t> </a:t>
                </a:r>
              </a:p>
            </p:txBody>
          </p:sp>
        </mc:Fallback>
      </mc:AlternateContent>
    </p:spTree>
    <p:extLst>
      <p:ext uri="{BB962C8B-B14F-4D97-AF65-F5344CB8AC3E}">
        <p14:creationId xmlns:p14="http://schemas.microsoft.com/office/powerpoint/2010/main" val="2258480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0B81-B27C-4883-8D83-D0ED01A94676}"/>
              </a:ext>
            </a:extLst>
          </p:cNvPr>
          <p:cNvSpPr>
            <a:spLocks noGrp="1"/>
          </p:cNvSpPr>
          <p:nvPr>
            <p:ph type="title"/>
          </p:nvPr>
        </p:nvSpPr>
        <p:spPr/>
        <p:txBody>
          <a:bodyPr/>
          <a:lstStyle/>
          <a:p>
            <a:r>
              <a:rPr lang="ro-RO"/>
              <a:t>Filtre active</a:t>
            </a:r>
            <a:br>
              <a:rPr lang="ro-RO"/>
            </a:br>
            <a:r>
              <a:rPr lang="ro-RO"/>
              <a:t>Caracteristici Bode</a:t>
            </a:r>
          </a:p>
        </p:txBody>
      </p:sp>
      <p:sp>
        <p:nvSpPr>
          <p:cNvPr id="3" name="Content Placeholder 2">
            <a:extLst>
              <a:ext uri="{FF2B5EF4-FFF2-40B4-BE49-F238E27FC236}">
                <a16:creationId xmlns:a16="http://schemas.microsoft.com/office/drawing/2014/main" id="{D50208F4-9FAC-4245-BE0E-7C39390DEE4F}"/>
              </a:ext>
            </a:extLst>
          </p:cNvPr>
          <p:cNvSpPr>
            <a:spLocks noGrp="1"/>
          </p:cNvSpPr>
          <p:nvPr>
            <p:ph idx="1"/>
          </p:nvPr>
        </p:nvSpPr>
        <p:spPr/>
        <p:txBody>
          <a:bodyPr/>
          <a:lstStyle/>
          <a:p>
            <a:r>
              <a:rPr lang="en-US"/>
              <a:t>Caracteristicile Bode sunt grafice la care pe ordonată avem decibeli și</a:t>
            </a:r>
            <a:r>
              <a:rPr lang="ro-RO"/>
              <a:t>/sau</a:t>
            </a:r>
            <a:r>
              <a:rPr lang="en-US"/>
              <a:t> grade iar pe abscisă frecvența în decade (sau octave).</a:t>
            </a:r>
            <a:endParaRPr lang="ro-RO"/>
          </a:p>
          <a:p>
            <a:r>
              <a:rPr lang="ro-RO"/>
              <a:t>Proprietăți</a:t>
            </a:r>
          </a:p>
          <a:p>
            <a:endParaRPr lang="ro-RO"/>
          </a:p>
          <a:p>
            <a:endParaRPr lang="ro-RO"/>
          </a:p>
        </p:txBody>
      </p:sp>
      <p:sp>
        <p:nvSpPr>
          <p:cNvPr id="4" name="Date Placeholder 3">
            <a:extLst>
              <a:ext uri="{FF2B5EF4-FFF2-40B4-BE49-F238E27FC236}">
                <a16:creationId xmlns:a16="http://schemas.microsoft.com/office/drawing/2014/main" id="{C6AFAC8F-18AA-4298-8FED-AA8B4CA1213A}"/>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F42361C2-2208-43CF-99B1-2A77D4DF4B1A}"/>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0DC0BBBC-3A79-4618-89D0-D9D368366DC4}"/>
              </a:ext>
            </a:extLst>
          </p:cNvPr>
          <p:cNvSpPr>
            <a:spLocks noGrp="1"/>
          </p:cNvSpPr>
          <p:nvPr>
            <p:ph type="sldNum" sz="quarter" idx="12"/>
          </p:nvPr>
        </p:nvSpPr>
        <p:spPr/>
        <p:txBody>
          <a:bodyPr/>
          <a:lstStyle/>
          <a:p>
            <a:fld id="{AF5D8DD5-2367-47BF-BE85-0E4DD8564336}" type="slidenum">
              <a:rPr lang="ro-RO" smtClean="0"/>
              <a:t>29</a:t>
            </a:fld>
            <a:endParaRPr lang="ro-RO"/>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B4A253B-956A-46F6-9EF8-9256EA5FF8A6}"/>
                  </a:ext>
                </a:extLst>
              </p:cNvPr>
              <p:cNvSpPr/>
              <p:nvPr/>
            </p:nvSpPr>
            <p:spPr>
              <a:xfrm>
                <a:off x="3944096" y="3268969"/>
                <a:ext cx="428848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2</m:t>
                                  </m:r>
                                </m:sub>
                              </m:sSub>
                            </m:e>
                          </m:d>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1</m:t>
                                  </m:r>
                                </m:sub>
                              </m:sSub>
                            </m:e>
                          </m:d>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2</m:t>
                                  </m:r>
                                </m:sub>
                              </m:sSub>
                            </m:e>
                          </m:d>
                        </m:e>
                        <m:sub>
                          <m:r>
                            <a:rPr lang="ro-RO" sz="2400" i="1">
                              <a:latin typeface="Cambria Math" panose="02040503050406030204" pitchFamily="18" charset="0"/>
                            </a:rPr>
                            <m:t>𝑑𝐵</m:t>
                          </m:r>
                        </m:sub>
                      </m:sSub>
                    </m:oMath>
                  </m:oMathPara>
                </a14:m>
                <a:endParaRPr lang="ro-RO" sz="2400"/>
              </a:p>
            </p:txBody>
          </p:sp>
        </mc:Choice>
        <mc:Fallback xmlns="">
          <p:sp>
            <p:nvSpPr>
              <p:cNvPr id="8" name="Rectangle 7">
                <a:extLst>
                  <a:ext uri="{FF2B5EF4-FFF2-40B4-BE49-F238E27FC236}">
                    <a16:creationId xmlns:a16="http://schemas.microsoft.com/office/drawing/2014/main" id="{BB4A253B-956A-46F6-9EF8-9256EA5FF8A6}"/>
                  </a:ext>
                </a:extLst>
              </p:cNvPr>
              <p:cNvSpPr>
                <a:spLocks noRot="1" noChangeAspect="1" noMove="1" noResize="1" noEditPoints="1" noAdjustHandles="1" noChangeArrowheads="1" noChangeShapeType="1" noTextEdit="1"/>
              </p:cNvSpPr>
              <p:nvPr/>
            </p:nvSpPr>
            <p:spPr>
              <a:xfrm>
                <a:off x="3944096" y="3268969"/>
                <a:ext cx="4288482" cy="461665"/>
              </a:xfrm>
              <a:prstGeom prst="rect">
                <a:avLst/>
              </a:prstGeom>
              <a:blipFill>
                <a:blip r:embed="rId2"/>
                <a:stretch>
                  <a:fillRect b="-2632"/>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9042B64-142F-4ABC-83BE-9E3518C91F85}"/>
                  </a:ext>
                </a:extLst>
              </p:cNvPr>
              <p:cNvSpPr/>
              <p:nvPr/>
            </p:nvSpPr>
            <p:spPr>
              <a:xfrm>
                <a:off x="3959421" y="4121729"/>
                <a:ext cx="42731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a:latin typeface="Cambria Math" panose="02040503050406030204" pitchFamily="18" charset="0"/>
                            </a:rPr>
                            <m:t>|</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1</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2</m:t>
                                  </m:r>
                                </m:sub>
                              </m:sSub>
                            </m:den>
                          </m:f>
                          <m:r>
                            <a:rPr lang="ro-RO" sz="2400" i="0">
                              <a:latin typeface="Cambria Math" panose="02040503050406030204" pitchFamily="18" charset="0"/>
                            </a:rPr>
                            <m:t> |</m:t>
                          </m:r>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1</m:t>
                                  </m:r>
                                </m:sub>
                              </m:sSub>
                            </m:e>
                          </m:d>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0">
                                      <a:latin typeface="Cambria Math" panose="02040503050406030204" pitchFamily="18" charset="0"/>
                                    </a:rPr>
                                    <m:t>2</m:t>
                                  </m:r>
                                </m:sub>
                              </m:sSub>
                            </m:e>
                          </m:d>
                        </m:e>
                        <m:sub>
                          <m:r>
                            <a:rPr lang="ro-RO" sz="2400" i="1">
                              <a:latin typeface="Cambria Math" panose="02040503050406030204" pitchFamily="18" charset="0"/>
                            </a:rPr>
                            <m:t>𝑑𝐵</m:t>
                          </m:r>
                        </m:sub>
                      </m:sSub>
                    </m:oMath>
                  </m:oMathPara>
                </a14:m>
                <a:endParaRPr lang="ro-RO" sz="2400"/>
              </a:p>
            </p:txBody>
          </p:sp>
        </mc:Choice>
        <mc:Fallback xmlns="">
          <p:sp>
            <p:nvSpPr>
              <p:cNvPr id="9" name="Rectangle 8">
                <a:extLst>
                  <a:ext uri="{FF2B5EF4-FFF2-40B4-BE49-F238E27FC236}">
                    <a16:creationId xmlns:a16="http://schemas.microsoft.com/office/drawing/2014/main" id="{B9042B64-142F-4ABC-83BE-9E3518C91F85}"/>
                  </a:ext>
                </a:extLst>
              </p:cNvPr>
              <p:cNvSpPr>
                <a:spLocks noRot="1" noChangeAspect="1" noMove="1" noResize="1" noEditPoints="1" noAdjustHandles="1" noChangeArrowheads="1" noChangeShapeType="1" noTextEdit="1"/>
              </p:cNvSpPr>
              <p:nvPr/>
            </p:nvSpPr>
            <p:spPr>
              <a:xfrm>
                <a:off x="3959421" y="4121729"/>
                <a:ext cx="4273157" cy="461665"/>
              </a:xfrm>
              <a:prstGeom prst="rect">
                <a:avLst/>
              </a:prstGeom>
              <a:blipFill>
                <a:blip r:embed="rId3"/>
                <a:stretch>
                  <a:fillRect t="-125000" b="-190789"/>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3E0C35F-6025-46F0-BBDB-F62756BA9629}"/>
                  </a:ext>
                </a:extLst>
              </p:cNvPr>
              <p:cNvSpPr/>
              <p:nvPr/>
            </p:nvSpPr>
            <p:spPr>
              <a:xfrm>
                <a:off x="4740725" y="4903920"/>
                <a:ext cx="27105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f>
                                <m:fPr>
                                  <m:type m:val="lin"/>
                                  <m:ctrlPr>
                                    <a:rPr lang="ro-RO" sz="2400" i="1">
                                      <a:latin typeface="Cambria Math" panose="02040503050406030204" pitchFamily="18" charset="0"/>
                                    </a:rPr>
                                  </m:ctrlPr>
                                </m:fPr>
                                <m:num>
                                  <m:r>
                                    <a:rPr lang="ro-RO" sz="2400">
                                      <a:latin typeface="Cambria Math" panose="02040503050406030204" pitchFamily="18" charset="0"/>
                                    </a:rPr>
                                    <m:t>1</m:t>
                                  </m:r>
                                </m:num>
                                <m:den>
                                  <m:r>
                                    <a:rPr lang="ro-RO" sz="2400" i="1">
                                      <a:latin typeface="Cambria Math" panose="02040503050406030204" pitchFamily="18" charset="0"/>
                                    </a:rPr>
                                    <m:t>𝐻</m:t>
                                  </m:r>
                                </m:den>
                              </m:f>
                            </m:e>
                          </m:d>
                        </m:e>
                        <m:sub>
                          <m:r>
                            <a:rPr lang="ro-RO" sz="2400" i="1">
                              <a:latin typeface="Cambria Math" panose="02040503050406030204" pitchFamily="18" charset="0"/>
                            </a:rPr>
                            <m:t>𝑑𝐵</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d>
                            <m:dPr>
                              <m:begChr m:val="|"/>
                              <m:endChr m:val="|"/>
                              <m:ctrlPr>
                                <a:rPr lang="ro-RO" sz="2400" i="1">
                                  <a:latin typeface="Cambria Math" panose="02040503050406030204" pitchFamily="18" charset="0"/>
                                </a:rPr>
                              </m:ctrlPr>
                            </m:dPr>
                            <m:e>
                              <m:r>
                                <a:rPr lang="ro-RO" sz="2400" i="1">
                                  <a:latin typeface="Cambria Math" panose="02040503050406030204" pitchFamily="18" charset="0"/>
                                </a:rPr>
                                <m:t>𝐻</m:t>
                              </m:r>
                            </m:e>
                          </m:d>
                        </m:e>
                        <m:sub>
                          <m:r>
                            <a:rPr lang="ro-RO" sz="2400" i="1">
                              <a:latin typeface="Cambria Math" panose="02040503050406030204" pitchFamily="18" charset="0"/>
                            </a:rPr>
                            <m:t>𝑑𝐵</m:t>
                          </m:r>
                        </m:sub>
                      </m:sSub>
                    </m:oMath>
                  </m:oMathPara>
                </a14:m>
                <a:endParaRPr lang="ro-RO" sz="2400"/>
              </a:p>
            </p:txBody>
          </p:sp>
        </mc:Choice>
        <mc:Fallback xmlns="">
          <p:sp>
            <p:nvSpPr>
              <p:cNvPr id="10" name="Rectangle 9">
                <a:extLst>
                  <a:ext uri="{FF2B5EF4-FFF2-40B4-BE49-F238E27FC236}">
                    <a16:creationId xmlns:a16="http://schemas.microsoft.com/office/drawing/2014/main" id="{93E0C35F-6025-46F0-BBDB-F62756BA9629}"/>
                  </a:ext>
                </a:extLst>
              </p:cNvPr>
              <p:cNvSpPr>
                <a:spLocks noRot="1" noChangeAspect="1" noMove="1" noResize="1" noEditPoints="1" noAdjustHandles="1" noChangeArrowheads="1" noChangeShapeType="1" noTextEdit="1"/>
              </p:cNvSpPr>
              <p:nvPr/>
            </p:nvSpPr>
            <p:spPr>
              <a:xfrm>
                <a:off x="4740725" y="4903920"/>
                <a:ext cx="2710550" cy="461665"/>
              </a:xfrm>
              <a:prstGeom prst="rect">
                <a:avLst/>
              </a:prstGeom>
              <a:blipFill>
                <a:blip r:embed="rId4"/>
                <a:stretch>
                  <a:fillRect l="-5405" t="-125000" b="-190789"/>
                </a:stretch>
              </a:blipFill>
            </p:spPr>
            <p:txBody>
              <a:bodyPr/>
              <a:lstStyle/>
              <a:p>
                <a:r>
                  <a:rPr lang="ro-RO">
                    <a:noFill/>
                  </a:rPr>
                  <a:t> </a:t>
                </a:r>
              </a:p>
            </p:txBody>
          </p:sp>
        </mc:Fallback>
      </mc:AlternateContent>
    </p:spTree>
    <p:extLst>
      <p:ext uri="{BB962C8B-B14F-4D97-AF65-F5344CB8AC3E}">
        <p14:creationId xmlns:p14="http://schemas.microsoft.com/office/powerpoint/2010/main" val="157023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683F-43D1-4C76-B70A-206E4B8035B1}"/>
              </a:ext>
            </a:extLst>
          </p:cNvPr>
          <p:cNvSpPr>
            <a:spLocks noGrp="1"/>
          </p:cNvSpPr>
          <p:nvPr>
            <p:ph type="title"/>
          </p:nvPr>
        </p:nvSpPr>
        <p:spPr/>
        <p:txBody>
          <a:bodyPr/>
          <a:lstStyle/>
          <a:p>
            <a:r>
              <a:rPr lang="ro-RO"/>
              <a:t>Filtre active</a:t>
            </a:r>
            <a:br>
              <a:rPr lang="ro-RO"/>
            </a:br>
            <a:r>
              <a:rPr lang="ro-RO"/>
              <a:t>Definiția unui filtru</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69D03A-53AE-43F8-8346-4926205F6078}"/>
                  </a:ext>
                </a:extLst>
              </p:cNvPr>
              <p:cNvSpPr>
                <a:spLocks noGrp="1"/>
              </p:cNvSpPr>
              <p:nvPr>
                <p:ph idx="1"/>
              </p:nvPr>
            </p:nvSpPr>
            <p:spPr/>
            <p:txBody>
              <a:bodyPr/>
              <a:lstStyle/>
              <a:p>
                <a:r>
                  <a:rPr lang="en-US"/>
                  <a:t>Un filtru este un circuit care procesează semnale în funcție de frecvență.</a:t>
                </a:r>
                <a:endParaRPr lang="ro-RO"/>
              </a:p>
              <a:p>
                <a:r>
                  <a:rPr lang="en-US"/>
                  <a:t>Modul în care comportamentul său variază cu frecvența se numește </a:t>
                </a:r>
                <a:r>
                  <a:rPr lang="en-US" i="1"/>
                  <a:t>răspunsul în frecvență</a:t>
                </a:r>
                <a:r>
                  <a:rPr lang="en-US"/>
                  <a:t> și este exprimat în termenii </a:t>
                </a:r>
                <a:r>
                  <a:rPr lang="en-US" i="1"/>
                  <a:t>funcției de transfer H(jω)</a:t>
                </a:r>
                <a:r>
                  <a:rPr lang="en-US"/>
                  <a:t>, unde </a:t>
                </a:r>
                <a:r>
                  <a:rPr lang="en-US" i="1"/>
                  <a:t>ω</a:t>
                </a:r>
                <a:r>
                  <a:rPr lang="en-US"/>
                  <a:t>=2π</a:t>
                </a:r>
                <a:r>
                  <a:rPr lang="en-US" i="1"/>
                  <a:t>f</a:t>
                </a:r>
                <a:r>
                  <a:rPr lang="en-US"/>
                  <a:t> este </a:t>
                </a:r>
                <a:r>
                  <a:rPr lang="en-US" i="1"/>
                  <a:t>frecvența unghiulară</a:t>
                </a:r>
                <a:r>
                  <a:rPr lang="en-US"/>
                  <a:t>, exprimată în radiani pe secundă (rad/s) iar </a:t>
                </a:r>
                <a:r>
                  <a:rPr lang="en-US" i="1"/>
                  <a:t>j</a:t>
                </a:r>
                <a:r>
                  <a:rPr lang="en-US"/>
                  <a:t> este </a:t>
                </a:r>
                <a:r>
                  <a:rPr lang="en-US" i="1"/>
                  <a:t>unitatea imaginară</a:t>
                </a:r>
                <a:r>
                  <a:rPr lang="en-US"/>
                  <a:t> (</a:t>
                </a:r>
                <a:r>
                  <a:rPr lang="en-US" i="1"/>
                  <a:t>j</a:t>
                </a:r>
                <a:r>
                  <a:rPr lang="en-US" baseline="30000"/>
                  <a:t>2</a:t>
                </a:r>
                <a:r>
                  <a:rPr lang="en-US"/>
                  <a:t>=−1).</a:t>
                </a:r>
                <a:endParaRPr lang="ro-RO"/>
              </a:p>
              <a:p>
                <a:r>
                  <a:rPr lang="en-US"/>
                  <a:t>Acest răspuns conține </a:t>
                </a:r>
                <a:r>
                  <a:rPr lang="en-US" i="1"/>
                  <a:t>răspunsul amplitudinii</a:t>
                </a:r>
                <a:r>
                  <a:rPr lang="en-US"/>
                  <a:t> |</a:t>
                </a:r>
                <a:r>
                  <a:rPr lang="en-US" i="1"/>
                  <a:t>H</a:t>
                </a:r>
                <a:r>
                  <a:rPr lang="en-US"/>
                  <a:t>(</a:t>
                </a:r>
                <a:r>
                  <a:rPr lang="en-US" i="1"/>
                  <a:t>jω</a:t>
                </a:r>
                <a:r>
                  <a:rPr lang="en-US"/>
                  <a:t>)| și </a:t>
                </a:r>
                <a:r>
                  <a:rPr lang="en-US" i="1"/>
                  <a:t>răspunsul fazei</a:t>
                </a:r>
                <a:r>
                  <a:rPr lang="en-US"/>
                  <a:t> </a:t>
                </a:r>
                <a14:m>
                  <m:oMath xmlns:m="http://schemas.openxmlformats.org/officeDocument/2006/math">
                    <m:r>
                      <a:rPr lang="en-US" i="1">
                        <a:latin typeface="Cambria Math" panose="02040503050406030204" pitchFamily="18" charset="0"/>
                      </a:rPr>
                      <m:t>∢</m:t>
                    </m:r>
                  </m:oMath>
                </a14:m>
                <a:r>
                  <a:rPr lang="en-US" i="1"/>
                  <a:t>H</a:t>
                </a:r>
                <a:r>
                  <a:rPr lang="en-US"/>
                  <a:t>(</a:t>
                </a:r>
                <a:r>
                  <a:rPr lang="en-US" i="1"/>
                  <a:t>jω</a:t>
                </a:r>
                <a:r>
                  <a:rPr lang="en-US"/>
                  <a:t>), oferind informații despre modificările de amplitudine și de fază suferite de un semnal alternativ la trecerea prin filtru.</a:t>
                </a:r>
                <a:endParaRPr lang="ro-RO"/>
              </a:p>
              <a:p>
                <a:endParaRPr lang="ro-RO"/>
              </a:p>
            </p:txBody>
          </p:sp>
        </mc:Choice>
        <mc:Fallback xmlns="">
          <p:sp>
            <p:nvSpPr>
              <p:cNvPr id="3" name="Content Placeholder 2">
                <a:extLst>
                  <a:ext uri="{FF2B5EF4-FFF2-40B4-BE49-F238E27FC236}">
                    <a16:creationId xmlns:a16="http://schemas.microsoft.com/office/drawing/2014/main" id="{5669D03A-53AE-43F8-8346-4926205F6078}"/>
                  </a:ext>
                </a:extLst>
              </p:cNvPr>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2F1B49C6-1B79-4AEE-BA1A-BA3F45AD09AB}"/>
              </a:ext>
            </a:extLst>
          </p:cNvPr>
          <p:cNvSpPr>
            <a:spLocks noGrp="1"/>
          </p:cNvSpPr>
          <p:nvPr>
            <p:ph type="dt" sz="half" idx="10"/>
          </p:nvPr>
        </p:nvSpPr>
        <p:spPr/>
        <p:txBody>
          <a:bodyPr/>
          <a:lstStyle/>
          <a:p>
            <a:fld id="{955E94D8-CD69-4CA1-A6E6-0DBF23F075FF}" type="datetime1">
              <a:rPr lang="ro-RO" smtClean="0"/>
              <a:t>07.04.2021</a:t>
            </a:fld>
            <a:endParaRPr lang="ro-RO"/>
          </a:p>
        </p:txBody>
      </p:sp>
      <p:sp>
        <p:nvSpPr>
          <p:cNvPr id="5" name="Footer Placeholder 4">
            <a:extLst>
              <a:ext uri="{FF2B5EF4-FFF2-40B4-BE49-F238E27FC236}">
                <a16:creationId xmlns:a16="http://schemas.microsoft.com/office/drawing/2014/main" id="{9D9197BD-0B4C-4CCB-AFD3-A24D16F88BAF}"/>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CB62C93E-B524-4791-9C56-D108685F6C41}"/>
              </a:ext>
            </a:extLst>
          </p:cNvPr>
          <p:cNvSpPr>
            <a:spLocks noGrp="1"/>
          </p:cNvSpPr>
          <p:nvPr>
            <p:ph type="sldNum" sz="quarter" idx="12"/>
          </p:nvPr>
        </p:nvSpPr>
        <p:spPr/>
        <p:txBody>
          <a:bodyPr/>
          <a:lstStyle/>
          <a:p>
            <a:fld id="{AF5D8DD5-2367-47BF-BE85-0E4DD8564336}" type="slidenum">
              <a:rPr lang="ro-RO" smtClean="0"/>
              <a:t>3</a:t>
            </a:fld>
            <a:endParaRPr lang="ro-RO"/>
          </a:p>
        </p:txBody>
      </p:sp>
    </p:spTree>
    <p:extLst>
      <p:ext uri="{BB962C8B-B14F-4D97-AF65-F5344CB8AC3E}">
        <p14:creationId xmlns:p14="http://schemas.microsoft.com/office/powerpoint/2010/main" val="2726979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0B81-B27C-4883-8D83-D0ED01A94676}"/>
              </a:ext>
            </a:extLst>
          </p:cNvPr>
          <p:cNvSpPr>
            <a:spLocks noGrp="1"/>
          </p:cNvSpPr>
          <p:nvPr>
            <p:ph type="title"/>
          </p:nvPr>
        </p:nvSpPr>
        <p:spPr/>
        <p:txBody>
          <a:bodyPr/>
          <a:lstStyle/>
          <a:p>
            <a:r>
              <a:rPr lang="ro-RO"/>
              <a:t>Filtre active</a:t>
            </a:r>
            <a:br>
              <a:rPr lang="ro-RO"/>
            </a:br>
            <a:r>
              <a:rPr lang="ro-RO"/>
              <a:t>Caracteristici Bode</a:t>
            </a:r>
          </a:p>
        </p:txBody>
      </p:sp>
      <p:sp>
        <p:nvSpPr>
          <p:cNvPr id="3" name="Content Placeholder 2">
            <a:extLst>
              <a:ext uri="{FF2B5EF4-FFF2-40B4-BE49-F238E27FC236}">
                <a16:creationId xmlns:a16="http://schemas.microsoft.com/office/drawing/2014/main" id="{D50208F4-9FAC-4245-BE0E-7C39390DEE4F}"/>
              </a:ext>
            </a:extLst>
          </p:cNvPr>
          <p:cNvSpPr>
            <a:spLocks noGrp="1"/>
          </p:cNvSpPr>
          <p:nvPr>
            <p:ph idx="1"/>
          </p:nvPr>
        </p:nvSpPr>
        <p:spPr/>
        <p:txBody>
          <a:bodyPr/>
          <a:lstStyle/>
          <a:p>
            <a:r>
              <a:rPr lang="en-US"/>
              <a:t>Pentru desenarea rapidă a acestor caracteristici, este deseori convenabil să se efectueze aproximări asimptotice.</a:t>
            </a:r>
            <a:endParaRPr lang="ro-RO"/>
          </a:p>
          <a:p>
            <a:r>
              <a:rPr lang="en-US"/>
              <a:t>În acest scop, sunt utile următoarele proprietăți:</a:t>
            </a:r>
            <a:endParaRPr lang="ro-RO"/>
          </a:p>
        </p:txBody>
      </p:sp>
      <p:sp>
        <p:nvSpPr>
          <p:cNvPr id="4" name="Date Placeholder 3">
            <a:extLst>
              <a:ext uri="{FF2B5EF4-FFF2-40B4-BE49-F238E27FC236}">
                <a16:creationId xmlns:a16="http://schemas.microsoft.com/office/drawing/2014/main" id="{C6AFAC8F-18AA-4298-8FED-AA8B4CA1213A}"/>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F42361C2-2208-43CF-99B1-2A77D4DF4B1A}"/>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0DC0BBBC-3A79-4618-89D0-D9D368366DC4}"/>
              </a:ext>
            </a:extLst>
          </p:cNvPr>
          <p:cNvSpPr>
            <a:spLocks noGrp="1"/>
          </p:cNvSpPr>
          <p:nvPr>
            <p:ph type="sldNum" sz="quarter" idx="12"/>
          </p:nvPr>
        </p:nvSpPr>
        <p:spPr/>
        <p:txBody>
          <a:bodyPr/>
          <a:lstStyle/>
          <a:p>
            <a:fld id="{AF5D8DD5-2367-47BF-BE85-0E4DD8564336}" type="slidenum">
              <a:rPr lang="ro-RO" smtClean="0"/>
              <a:t>30</a:t>
            </a:fld>
            <a:endParaRPr lang="ro-RO"/>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931A56A-BF0C-4D6B-B2BB-59E20543B6B1}"/>
                  </a:ext>
                </a:extLst>
              </p:cNvPr>
              <p:cNvSpPr/>
              <p:nvPr/>
            </p:nvSpPr>
            <p:spPr>
              <a:xfrm>
                <a:off x="4050142" y="4059769"/>
                <a:ext cx="34929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𝐻</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𝑟</m:t>
                          </m:r>
                        </m:sub>
                      </m:sSub>
                      <m:r>
                        <a:rPr lang="ro-RO" sz="2400" i="0">
                          <a:latin typeface="Cambria Math" panose="02040503050406030204" pitchFamily="18" charset="0"/>
                        </a:rPr>
                        <m:t> </m:t>
                      </m:r>
                      <m:r>
                        <a:rPr lang="ro-RO" sz="2400" i="1">
                          <a:latin typeface="Cambria Math" panose="02040503050406030204" pitchFamily="18" charset="0"/>
                        </a:rPr>
                        <m:t>𝑑𝑎𝑐</m:t>
                      </m:r>
                      <m:r>
                        <a:rPr lang="ro-RO" sz="2400" i="0">
                          <a:latin typeface="Cambria Math" panose="02040503050406030204" pitchFamily="18" charset="0"/>
                        </a:rPr>
                        <m:t>ă </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𝑟</m:t>
                              </m:r>
                            </m:sub>
                          </m:sSub>
                        </m:e>
                      </m:d>
                      <m:r>
                        <a:rPr lang="ro-RO" sz="2400" i="0">
                          <a:latin typeface="Cambria Math" panose="02040503050406030204" pitchFamily="18" charset="0"/>
                        </a:rPr>
                        <m:t>≫</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𝑖</m:t>
                              </m:r>
                            </m:sub>
                          </m:sSub>
                        </m:e>
                      </m:d>
                    </m:oMath>
                  </m:oMathPara>
                </a14:m>
                <a:endParaRPr lang="ro-RO" sz="2400"/>
              </a:p>
            </p:txBody>
          </p:sp>
        </mc:Choice>
        <mc:Fallback xmlns="">
          <p:sp>
            <p:nvSpPr>
              <p:cNvPr id="11" name="Rectangle 10">
                <a:extLst>
                  <a:ext uri="{FF2B5EF4-FFF2-40B4-BE49-F238E27FC236}">
                    <a16:creationId xmlns:a16="http://schemas.microsoft.com/office/drawing/2014/main" id="{D931A56A-BF0C-4D6B-B2BB-59E20543B6B1}"/>
                  </a:ext>
                </a:extLst>
              </p:cNvPr>
              <p:cNvSpPr>
                <a:spLocks noRot="1" noChangeAspect="1" noMove="1" noResize="1" noEditPoints="1" noAdjustHandles="1" noChangeArrowheads="1" noChangeShapeType="1" noTextEdit="1"/>
              </p:cNvSpPr>
              <p:nvPr/>
            </p:nvSpPr>
            <p:spPr>
              <a:xfrm>
                <a:off x="4050142" y="4059769"/>
                <a:ext cx="3492944" cy="461665"/>
              </a:xfrm>
              <a:prstGeom prst="rect">
                <a:avLst/>
              </a:prstGeom>
              <a:blipFill>
                <a:blip r:embed="rId2"/>
                <a:stretch>
                  <a:fillRect b="-13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D196BBE-D506-404C-810C-B5C3654FCE9A}"/>
                  </a:ext>
                </a:extLst>
              </p:cNvPr>
              <p:cNvSpPr/>
              <p:nvPr/>
            </p:nvSpPr>
            <p:spPr>
              <a:xfrm>
                <a:off x="4011959" y="4802981"/>
                <a:ext cx="35693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𝐻</m:t>
                      </m:r>
                      <m:r>
                        <a:rPr lang="ro-RO" sz="2400" i="0">
                          <a:latin typeface="Cambria Math" panose="02040503050406030204" pitchFamily="18" charset="0"/>
                        </a:rPr>
                        <m:t>≅</m:t>
                      </m:r>
                      <m:r>
                        <a:rPr lang="ro-RO" sz="2400" i="1">
                          <a:latin typeface="Cambria Math" panose="02040503050406030204" pitchFamily="18" charset="0"/>
                        </a:rPr>
                        <m:t>𝑗</m:t>
                      </m:r>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𝑖</m:t>
                          </m:r>
                        </m:sub>
                      </m:sSub>
                      <m:r>
                        <a:rPr lang="ro-RO" sz="2400" i="0">
                          <a:latin typeface="Cambria Math" panose="02040503050406030204" pitchFamily="18" charset="0"/>
                        </a:rPr>
                        <m:t> </m:t>
                      </m:r>
                      <m:r>
                        <a:rPr lang="ro-RO" sz="2400" i="1">
                          <a:latin typeface="Cambria Math" panose="02040503050406030204" pitchFamily="18" charset="0"/>
                        </a:rPr>
                        <m:t>𝑑𝑎𝑐</m:t>
                      </m:r>
                      <m:r>
                        <a:rPr lang="ro-RO" sz="2400" i="0">
                          <a:latin typeface="Cambria Math" panose="02040503050406030204" pitchFamily="18" charset="0"/>
                        </a:rPr>
                        <m:t>ă </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𝑖</m:t>
                              </m:r>
                            </m:sub>
                          </m:sSub>
                        </m:e>
                      </m:d>
                      <m:r>
                        <a:rPr lang="ro-RO" sz="2400" i="0">
                          <a:latin typeface="Cambria Math" panose="02040503050406030204" pitchFamily="18" charset="0"/>
                        </a:rPr>
                        <m:t>≫</m:t>
                      </m:r>
                      <m:d>
                        <m:dPr>
                          <m:begChr m:val="|"/>
                          <m:endChr m:val="|"/>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𝐻</m:t>
                              </m:r>
                            </m:e>
                            <m:sub>
                              <m:r>
                                <a:rPr lang="ro-RO" sz="2400" i="1">
                                  <a:latin typeface="Cambria Math" panose="02040503050406030204" pitchFamily="18" charset="0"/>
                                </a:rPr>
                                <m:t>𝑟</m:t>
                              </m:r>
                            </m:sub>
                          </m:sSub>
                        </m:e>
                      </m:d>
                    </m:oMath>
                  </m:oMathPara>
                </a14:m>
                <a:endParaRPr lang="ro-RO" sz="2400"/>
              </a:p>
            </p:txBody>
          </p:sp>
        </mc:Choice>
        <mc:Fallback xmlns="">
          <p:sp>
            <p:nvSpPr>
              <p:cNvPr id="12" name="Rectangle 11">
                <a:extLst>
                  <a:ext uri="{FF2B5EF4-FFF2-40B4-BE49-F238E27FC236}">
                    <a16:creationId xmlns:a16="http://schemas.microsoft.com/office/drawing/2014/main" id="{8D196BBE-D506-404C-810C-B5C3654FCE9A}"/>
                  </a:ext>
                </a:extLst>
              </p:cNvPr>
              <p:cNvSpPr>
                <a:spLocks noRot="1" noChangeAspect="1" noMove="1" noResize="1" noEditPoints="1" noAdjustHandles="1" noChangeArrowheads="1" noChangeShapeType="1" noTextEdit="1"/>
              </p:cNvSpPr>
              <p:nvPr/>
            </p:nvSpPr>
            <p:spPr>
              <a:xfrm>
                <a:off x="4011959" y="4802981"/>
                <a:ext cx="3569310" cy="461665"/>
              </a:xfrm>
              <a:prstGeom prst="rect">
                <a:avLst/>
              </a:prstGeom>
              <a:blipFill>
                <a:blip r:embed="rId3"/>
                <a:stretch>
                  <a:fillRect b="-15789"/>
                </a:stretch>
              </a:blipFill>
            </p:spPr>
            <p:txBody>
              <a:bodyPr/>
              <a:lstStyle/>
              <a:p>
                <a:r>
                  <a:rPr lang="ro-RO">
                    <a:noFill/>
                  </a:rPr>
                  <a:t> </a:t>
                </a:r>
              </a:p>
            </p:txBody>
          </p:sp>
        </mc:Fallback>
      </mc:AlternateContent>
    </p:spTree>
    <p:extLst>
      <p:ext uri="{BB962C8B-B14F-4D97-AF65-F5344CB8AC3E}">
        <p14:creationId xmlns:p14="http://schemas.microsoft.com/office/powerpoint/2010/main" val="3303626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9635-1FF3-404E-9B02-447A9970DE5F}"/>
              </a:ext>
            </a:extLst>
          </p:cNvPr>
          <p:cNvSpPr>
            <a:spLocks noGrp="1"/>
          </p:cNvSpPr>
          <p:nvPr>
            <p:ph type="title"/>
          </p:nvPr>
        </p:nvSpPr>
        <p:spPr/>
        <p:txBody>
          <a:bodyPr/>
          <a:lstStyle/>
          <a:p>
            <a:r>
              <a:rPr lang="ro-RO"/>
              <a:t>Filtre active</a:t>
            </a:r>
            <a:br>
              <a:rPr lang="ro-RO"/>
            </a:br>
            <a:r>
              <a:rPr lang="ro-RO"/>
              <a:t>Caracteristici Bode</a:t>
            </a:r>
          </a:p>
        </p:txBody>
      </p:sp>
      <p:sp>
        <p:nvSpPr>
          <p:cNvPr id="3" name="Content Placeholder 2">
            <a:extLst>
              <a:ext uri="{FF2B5EF4-FFF2-40B4-BE49-F238E27FC236}">
                <a16:creationId xmlns:a16="http://schemas.microsoft.com/office/drawing/2014/main" id="{DE2A6B8F-2158-4B87-BFC9-8FB583110D9B}"/>
              </a:ext>
            </a:extLst>
          </p:cNvPr>
          <p:cNvSpPr>
            <a:spLocks noGrp="1"/>
          </p:cNvSpPr>
          <p:nvPr>
            <p:ph idx="1"/>
          </p:nvPr>
        </p:nvSpPr>
        <p:spPr/>
        <p:txBody>
          <a:bodyPr/>
          <a:lstStyle/>
          <a:p>
            <a:r>
              <a:rPr lang="ro-RO"/>
              <a:t>Pentru funcții de transfer caracterizate de un pol sau de un zero </a:t>
            </a:r>
          </a:p>
        </p:txBody>
      </p:sp>
      <p:sp>
        <p:nvSpPr>
          <p:cNvPr id="4" name="Date Placeholder 3">
            <a:extLst>
              <a:ext uri="{FF2B5EF4-FFF2-40B4-BE49-F238E27FC236}">
                <a16:creationId xmlns:a16="http://schemas.microsoft.com/office/drawing/2014/main" id="{598E3685-4721-49D8-8241-2D4ED45E08ED}"/>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CA122A39-F281-44B7-BD64-3DB0DC3F38FE}"/>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3005E63C-930A-4D5A-B3CC-9BC690649BA0}"/>
              </a:ext>
            </a:extLst>
          </p:cNvPr>
          <p:cNvSpPr>
            <a:spLocks noGrp="1"/>
          </p:cNvSpPr>
          <p:nvPr>
            <p:ph type="sldNum" sz="quarter" idx="12"/>
          </p:nvPr>
        </p:nvSpPr>
        <p:spPr/>
        <p:txBody>
          <a:bodyPr/>
          <a:lstStyle/>
          <a:p>
            <a:fld id="{AF5D8DD5-2367-47BF-BE85-0E4DD8564336}" type="slidenum">
              <a:rPr lang="ro-RO" smtClean="0"/>
              <a:t>31</a:t>
            </a:fld>
            <a:endParaRPr lang="ro-RO"/>
          </a:p>
        </p:txBody>
      </p:sp>
      <p:pic>
        <p:nvPicPr>
          <p:cNvPr id="7" name="Content Placeholder 11">
            <a:extLst>
              <a:ext uri="{FF2B5EF4-FFF2-40B4-BE49-F238E27FC236}">
                <a16:creationId xmlns:a16="http://schemas.microsoft.com/office/drawing/2014/main" id="{A4C0CB4A-CBE2-408B-BC03-0E52167E020E}"/>
              </a:ext>
            </a:extLst>
          </p:cNvPr>
          <p:cNvPicPr>
            <a:picLocks noChangeAspect="1"/>
          </p:cNvPicPr>
          <p:nvPr/>
        </p:nvPicPr>
        <p:blipFill rotWithShape="1">
          <a:blip r:embed="rId2">
            <a:extLst>
              <a:ext uri="{28A0092B-C50C-407E-A947-70E740481C1C}">
                <a14:useLocalDpi xmlns:a14="http://schemas.microsoft.com/office/drawing/2010/main" val="0"/>
              </a:ext>
            </a:extLst>
          </a:blip>
          <a:srcRect t="7734" b="9741"/>
          <a:stretch/>
        </p:blipFill>
        <p:spPr>
          <a:xfrm>
            <a:off x="0" y="2447925"/>
            <a:ext cx="5801784" cy="3590925"/>
          </a:xfrm>
          <a:prstGeom prst="rect">
            <a:avLst/>
          </a:prstGeom>
        </p:spPr>
      </p:pic>
      <p:sp>
        <p:nvSpPr>
          <p:cNvPr id="8" name="TextBox 7">
            <a:extLst>
              <a:ext uri="{FF2B5EF4-FFF2-40B4-BE49-F238E27FC236}">
                <a16:creationId xmlns:a16="http://schemas.microsoft.com/office/drawing/2014/main" id="{0C7D3060-E27C-42B3-8700-1BD5795B2A6C}"/>
              </a:ext>
            </a:extLst>
          </p:cNvPr>
          <p:cNvSpPr txBox="1"/>
          <p:nvPr/>
        </p:nvSpPr>
        <p:spPr>
          <a:xfrm>
            <a:off x="5722374" y="2399447"/>
            <a:ext cx="6213987" cy="4093428"/>
          </a:xfrm>
          <a:prstGeom prst="rect">
            <a:avLst/>
          </a:prstGeom>
          <a:noFill/>
        </p:spPr>
        <p:txBody>
          <a:bodyPr wrap="square" rtlCol="0">
            <a:spAutoFit/>
          </a:bodyPr>
          <a:lstStyle/>
          <a:p>
            <a:pPr marL="285750" indent="-285750">
              <a:buFont typeface="Arial" panose="020B0604020202020204" pitchFamily="34" charset="0"/>
              <a:buChar char="•"/>
            </a:pPr>
            <a:r>
              <a:rPr lang="ro-RO" sz="2000"/>
              <a:t>Un </a:t>
            </a:r>
            <a:r>
              <a:rPr lang="ro-RO" sz="2000" b="1"/>
              <a:t>pol</a:t>
            </a:r>
            <a:r>
              <a:rPr lang="ro-RO" sz="2000"/>
              <a:t> frânge caracteristica de amplitudine cu </a:t>
            </a:r>
            <a:br>
              <a:rPr lang="ro-RO" sz="2000"/>
            </a:br>
            <a:r>
              <a:rPr lang="ro-RO" sz="2000"/>
              <a:t>-20dB/dec iar pe cea de fază cu -45</a:t>
            </a:r>
            <a:r>
              <a:rPr lang="ro-RO" sz="2000">
                <a:sym typeface="Symbol" panose="05050102010706020507" pitchFamily="18" charset="2"/>
              </a:rPr>
              <a:t>/dec.</a:t>
            </a:r>
          </a:p>
          <a:p>
            <a:pPr marL="285750" indent="-285750">
              <a:buFont typeface="Arial" panose="020B0604020202020204" pitchFamily="34" charset="0"/>
              <a:buChar char="•"/>
            </a:pPr>
            <a:r>
              <a:rPr lang="ro-RO" sz="2000">
                <a:sym typeface="Symbol" panose="05050102010706020507" pitchFamily="18" charset="2"/>
              </a:rPr>
              <a:t>Un </a:t>
            </a:r>
            <a:r>
              <a:rPr lang="ro-RO" sz="2000" b="1">
                <a:sym typeface="Symbol" panose="05050102010706020507" pitchFamily="18" charset="2"/>
              </a:rPr>
              <a:t>zero</a:t>
            </a:r>
            <a:r>
              <a:rPr lang="ro-RO" sz="2000">
                <a:sym typeface="Symbol" panose="05050102010706020507" pitchFamily="18" charset="2"/>
              </a:rPr>
              <a:t> frânge </a:t>
            </a:r>
            <a:r>
              <a:rPr lang="ro-RO" sz="2000"/>
              <a:t>caracteristica de amplitudine cu +20dB/dec iar pe cea de fază cu +45</a:t>
            </a:r>
            <a:r>
              <a:rPr lang="ro-RO" sz="2000">
                <a:sym typeface="Symbol" panose="05050102010706020507" pitchFamily="18" charset="2"/>
              </a:rPr>
              <a:t>/dec.</a:t>
            </a:r>
          </a:p>
          <a:p>
            <a:pPr marL="285750" indent="-285750">
              <a:buFont typeface="Arial" panose="020B0604020202020204" pitchFamily="34" charset="0"/>
              <a:buChar char="•"/>
            </a:pPr>
            <a:r>
              <a:rPr lang="ro-RO" sz="2000">
                <a:sym typeface="Symbol" panose="05050102010706020507" pitchFamily="18" charset="2"/>
              </a:rPr>
              <a:t>Efectele polilor și zerourilor sunt cumulative. Astfel după al doilea pol panta caracteristicii de amplitudine devine -40dB/dec, după al treilea pol </a:t>
            </a:r>
            <a:br>
              <a:rPr lang="ro-RO" sz="2000">
                <a:sym typeface="Symbol" panose="05050102010706020507" pitchFamily="18" charset="2"/>
              </a:rPr>
            </a:br>
            <a:r>
              <a:rPr lang="ro-RO" sz="2000">
                <a:sym typeface="Symbol" panose="05050102010706020507" pitchFamily="18" charset="2"/>
              </a:rPr>
              <a:t>-60dB/dec.</a:t>
            </a:r>
          </a:p>
          <a:p>
            <a:pPr marL="285750" indent="-285750">
              <a:buFont typeface="Arial" panose="020B0604020202020204" pitchFamily="34" charset="0"/>
              <a:buChar char="•"/>
            </a:pPr>
            <a:r>
              <a:rPr lang="ro-RO" sz="2000">
                <a:sym typeface="Symbol" panose="05050102010706020507" pitchFamily="18" charset="2"/>
              </a:rPr>
              <a:t>Pe caracteristica de fază, efectele polilor se adună algebric pe domenii de frecvență (decade) pe care acționează acei poli. Astfel, dacă pe o decadă sunt efectele la 2 poli, panta caracteristicii va fi -90/dec, dacă sunt efectele a 3 poli, -135/dec.</a:t>
            </a:r>
            <a:endParaRPr lang="ro-RO" sz="2000"/>
          </a:p>
        </p:txBody>
      </p:sp>
    </p:spTree>
    <p:extLst>
      <p:ext uri="{BB962C8B-B14F-4D97-AF65-F5344CB8AC3E}">
        <p14:creationId xmlns:p14="http://schemas.microsoft.com/office/powerpoint/2010/main" val="155311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A907-9B65-4611-BDC8-140D70288AA2}"/>
              </a:ext>
            </a:extLst>
          </p:cNvPr>
          <p:cNvSpPr>
            <a:spLocks noGrp="1"/>
          </p:cNvSpPr>
          <p:nvPr>
            <p:ph type="title"/>
          </p:nvPr>
        </p:nvSpPr>
        <p:spPr/>
        <p:txBody>
          <a:bodyPr/>
          <a:lstStyle/>
          <a:p>
            <a:r>
              <a:rPr lang="ro-RO"/>
              <a:t>Filtre active</a:t>
            </a:r>
            <a:br>
              <a:rPr lang="ro-RO"/>
            </a:br>
            <a:r>
              <a:rPr lang="ro-RO"/>
              <a:t>Caracteristici Bode</a:t>
            </a:r>
          </a:p>
        </p:txBody>
      </p:sp>
      <p:sp>
        <p:nvSpPr>
          <p:cNvPr id="3" name="Content Placeholder 2">
            <a:extLst>
              <a:ext uri="{FF2B5EF4-FFF2-40B4-BE49-F238E27FC236}">
                <a16:creationId xmlns:a16="http://schemas.microsoft.com/office/drawing/2014/main" id="{498244C3-CAFC-4861-87F7-DBE9251F8821}"/>
              </a:ext>
            </a:extLst>
          </p:cNvPr>
          <p:cNvSpPr>
            <a:spLocks noGrp="1"/>
          </p:cNvSpPr>
          <p:nvPr>
            <p:ph idx="1"/>
          </p:nvPr>
        </p:nvSpPr>
        <p:spPr/>
        <p:txBody>
          <a:bodyPr/>
          <a:lstStyle/>
          <a:p>
            <a:r>
              <a:rPr lang="ro-RO"/>
              <a:t>Exemple</a:t>
            </a:r>
          </a:p>
        </p:txBody>
      </p:sp>
      <p:sp>
        <p:nvSpPr>
          <p:cNvPr id="4" name="Date Placeholder 3">
            <a:extLst>
              <a:ext uri="{FF2B5EF4-FFF2-40B4-BE49-F238E27FC236}">
                <a16:creationId xmlns:a16="http://schemas.microsoft.com/office/drawing/2014/main" id="{0A52467F-A80F-4DEE-BD43-45EF9264E4E2}"/>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169C4389-55B7-4475-8833-C79C93754CB7}"/>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DF1679C4-BCB7-494E-B61C-00C67A0101EC}"/>
              </a:ext>
            </a:extLst>
          </p:cNvPr>
          <p:cNvSpPr>
            <a:spLocks noGrp="1"/>
          </p:cNvSpPr>
          <p:nvPr>
            <p:ph type="sldNum" sz="quarter" idx="12"/>
          </p:nvPr>
        </p:nvSpPr>
        <p:spPr/>
        <p:txBody>
          <a:bodyPr/>
          <a:lstStyle/>
          <a:p>
            <a:fld id="{AF5D8DD5-2367-47BF-BE85-0E4DD8564336}" type="slidenum">
              <a:rPr lang="ro-RO" smtClean="0"/>
              <a:t>32</a:t>
            </a:fld>
            <a:endParaRPr lang="ro-RO"/>
          </a:p>
        </p:txBody>
      </p:sp>
      <p:pic>
        <p:nvPicPr>
          <p:cNvPr id="7" name="Picture 6">
            <a:extLst>
              <a:ext uri="{FF2B5EF4-FFF2-40B4-BE49-F238E27FC236}">
                <a16:creationId xmlns:a16="http://schemas.microsoft.com/office/drawing/2014/main" id="{83F54932-E335-4F9C-AA60-83D80A7767A9}"/>
              </a:ext>
            </a:extLst>
          </p:cNvPr>
          <p:cNvPicPr>
            <a:picLocks noChangeAspect="1"/>
          </p:cNvPicPr>
          <p:nvPr/>
        </p:nvPicPr>
        <p:blipFill>
          <a:blip r:embed="rId2"/>
          <a:stretch>
            <a:fillRect/>
          </a:stretch>
        </p:blipFill>
        <p:spPr>
          <a:xfrm>
            <a:off x="7202079" y="42255"/>
            <a:ext cx="4641866" cy="6192745"/>
          </a:xfrm>
          <a:prstGeom prst="rect">
            <a:avLst/>
          </a:prstGeom>
        </p:spPr>
      </p:pic>
      <p:pic>
        <p:nvPicPr>
          <p:cNvPr id="9" name="Picture 8">
            <a:extLst>
              <a:ext uri="{FF2B5EF4-FFF2-40B4-BE49-F238E27FC236}">
                <a16:creationId xmlns:a16="http://schemas.microsoft.com/office/drawing/2014/main" id="{9B673377-FE78-4CA1-AE68-11B379D12645}"/>
              </a:ext>
            </a:extLst>
          </p:cNvPr>
          <p:cNvPicPr>
            <a:picLocks noChangeAspect="1"/>
          </p:cNvPicPr>
          <p:nvPr/>
        </p:nvPicPr>
        <p:blipFill>
          <a:blip r:embed="rId3"/>
          <a:stretch>
            <a:fillRect/>
          </a:stretch>
        </p:blipFill>
        <p:spPr>
          <a:xfrm>
            <a:off x="533401" y="2405508"/>
            <a:ext cx="3800475" cy="3629025"/>
          </a:xfrm>
          <a:prstGeom prst="rect">
            <a:avLst/>
          </a:prstGeom>
        </p:spPr>
      </p:pic>
      <p:sp>
        <p:nvSpPr>
          <p:cNvPr id="10" name="TextBox 9">
            <a:extLst>
              <a:ext uri="{FF2B5EF4-FFF2-40B4-BE49-F238E27FC236}">
                <a16:creationId xmlns:a16="http://schemas.microsoft.com/office/drawing/2014/main" id="{93C4A7CB-2148-4736-9F1A-73819D795460}"/>
              </a:ext>
            </a:extLst>
          </p:cNvPr>
          <p:cNvSpPr txBox="1"/>
          <p:nvPr/>
        </p:nvSpPr>
        <p:spPr>
          <a:xfrm>
            <a:off x="4486864" y="3221772"/>
            <a:ext cx="2562225" cy="461665"/>
          </a:xfrm>
          <a:prstGeom prst="rect">
            <a:avLst/>
          </a:prstGeom>
          <a:noFill/>
        </p:spPr>
        <p:txBody>
          <a:bodyPr wrap="square" rtlCol="0">
            <a:spAutoFit/>
          </a:bodyPr>
          <a:lstStyle/>
          <a:p>
            <a:r>
              <a:rPr lang="en-US" sz="2400" b="1"/>
              <a:t>Func</a:t>
            </a:r>
            <a:r>
              <a:rPr lang="ro-RO" sz="2400" b="1"/>
              <a:t>ț</a:t>
            </a:r>
            <a:r>
              <a:rPr lang="en-US" sz="2400" b="1"/>
              <a:t>ie de transfer</a:t>
            </a:r>
            <a:endParaRPr lang="ro-RO" sz="2400" b="1"/>
          </a:p>
        </p:txBody>
      </p:sp>
      <p:sp>
        <p:nvSpPr>
          <p:cNvPr id="11" name="Arrow: Left 10">
            <a:extLst>
              <a:ext uri="{FF2B5EF4-FFF2-40B4-BE49-F238E27FC236}">
                <a16:creationId xmlns:a16="http://schemas.microsoft.com/office/drawing/2014/main" id="{7B3C8272-DD9E-4226-B274-E65758D57BA7}"/>
              </a:ext>
            </a:extLst>
          </p:cNvPr>
          <p:cNvSpPr/>
          <p:nvPr/>
        </p:nvSpPr>
        <p:spPr>
          <a:xfrm>
            <a:off x="4486865" y="4001294"/>
            <a:ext cx="704260" cy="24685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o-RO"/>
          </a:p>
        </p:txBody>
      </p:sp>
      <p:sp>
        <p:nvSpPr>
          <p:cNvPr id="12" name="Arrow: Left 11">
            <a:extLst>
              <a:ext uri="{FF2B5EF4-FFF2-40B4-BE49-F238E27FC236}">
                <a16:creationId xmlns:a16="http://schemas.microsoft.com/office/drawing/2014/main" id="{41717993-D637-4111-963C-5563D17BDA86}"/>
              </a:ext>
            </a:extLst>
          </p:cNvPr>
          <p:cNvSpPr/>
          <p:nvPr/>
        </p:nvSpPr>
        <p:spPr>
          <a:xfrm rot="10800000">
            <a:off x="6344830" y="4001294"/>
            <a:ext cx="704260" cy="2468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TextBox 12">
            <a:extLst>
              <a:ext uri="{FF2B5EF4-FFF2-40B4-BE49-F238E27FC236}">
                <a16:creationId xmlns:a16="http://schemas.microsoft.com/office/drawing/2014/main" id="{BA9F3721-554F-4E0C-A76B-9C32295A012F}"/>
              </a:ext>
            </a:extLst>
          </p:cNvPr>
          <p:cNvSpPr txBox="1"/>
          <p:nvPr/>
        </p:nvSpPr>
        <p:spPr>
          <a:xfrm>
            <a:off x="4389823" y="3657700"/>
            <a:ext cx="1041810" cy="369332"/>
          </a:xfrm>
          <a:prstGeom prst="rect">
            <a:avLst/>
          </a:prstGeom>
          <a:noFill/>
        </p:spPr>
        <p:txBody>
          <a:bodyPr wrap="square" rtlCol="0">
            <a:spAutoFit/>
          </a:bodyPr>
          <a:lstStyle/>
          <a:p>
            <a:r>
              <a:rPr lang="ro-RO"/>
              <a:t>cu 1 pol</a:t>
            </a:r>
          </a:p>
        </p:txBody>
      </p:sp>
      <p:sp>
        <p:nvSpPr>
          <p:cNvPr id="14" name="TextBox 13">
            <a:extLst>
              <a:ext uri="{FF2B5EF4-FFF2-40B4-BE49-F238E27FC236}">
                <a16:creationId xmlns:a16="http://schemas.microsoft.com/office/drawing/2014/main" id="{EDB0FC45-A312-4A1F-93F9-182C62B3DE86}"/>
              </a:ext>
            </a:extLst>
          </p:cNvPr>
          <p:cNvSpPr txBox="1"/>
          <p:nvPr/>
        </p:nvSpPr>
        <p:spPr>
          <a:xfrm>
            <a:off x="6181136" y="3658085"/>
            <a:ext cx="1172752" cy="369332"/>
          </a:xfrm>
          <a:prstGeom prst="rect">
            <a:avLst/>
          </a:prstGeom>
          <a:noFill/>
        </p:spPr>
        <p:txBody>
          <a:bodyPr wrap="square" rtlCol="0">
            <a:spAutoFit/>
          </a:bodyPr>
          <a:lstStyle/>
          <a:p>
            <a:r>
              <a:rPr lang="ro-RO"/>
              <a:t>cu 3 poli</a:t>
            </a:r>
          </a:p>
        </p:txBody>
      </p:sp>
    </p:spTree>
    <p:extLst>
      <p:ext uri="{BB962C8B-B14F-4D97-AF65-F5344CB8AC3E}">
        <p14:creationId xmlns:p14="http://schemas.microsoft.com/office/powerpoint/2010/main" val="1871871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0F44-B923-44CC-8773-7E7C3F476BEC}"/>
              </a:ext>
            </a:extLst>
          </p:cNvPr>
          <p:cNvSpPr>
            <a:spLocks noGrp="1"/>
          </p:cNvSpPr>
          <p:nvPr>
            <p:ph type="title"/>
          </p:nvPr>
        </p:nvSpPr>
        <p:spPr/>
        <p:txBody>
          <a:bodyPr/>
          <a:lstStyle/>
          <a:p>
            <a:r>
              <a:rPr lang="ro-RO"/>
              <a:t>Filtre active de ordinul I</a:t>
            </a:r>
          </a:p>
        </p:txBody>
      </p:sp>
      <p:sp>
        <p:nvSpPr>
          <p:cNvPr id="3" name="Content Placeholder 2">
            <a:extLst>
              <a:ext uri="{FF2B5EF4-FFF2-40B4-BE49-F238E27FC236}">
                <a16:creationId xmlns:a16="http://schemas.microsoft.com/office/drawing/2014/main" id="{F6C918CD-BC7C-4813-A112-D51CA943BF49}"/>
              </a:ext>
            </a:extLst>
          </p:cNvPr>
          <p:cNvSpPr>
            <a:spLocks noGrp="1"/>
          </p:cNvSpPr>
          <p:nvPr>
            <p:ph idx="1"/>
          </p:nvPr>
        </p:nvSpPr>
        <p:spPr/>
        <p:txBody>
          <a:bodyPr/>
          <a:lstStyle/>
          <a:p>
            <a:r>
              <a:rPr lang="en-US"/>
              <a:t>Cele mai simple filtre active sunt obținute din configurațiile de bază ale AO, utilizând pentru una din componentele sale externe o capacitate.</a:t>
            </a:r>
            <a:endParaRPr lang="ro-RO"/>
          </a:p>
          <a:p>
            <a:r>
              <a:rPr lang="en-US"/>
              <a:t>Deoarece </a:t>
            </a:r>
            <a:r>
              <a:rPr lang="en-US" i="1"/>
              <a:t>Z</a:t>
            </a:r>
            <a:r>
              <a:rPr lang="en-US" i="1" baseline="-25000"/>
              <a:t>C</a:t>
            </a:r>
            <a:r>
              <a:rPr lang="en-US"/>
              <a:t>=1/</a:t>
            </a:r>
            <a:r>
              <a:rPr lang="en-US" i="1"/>
              <a:t>sC</a:t>
            </a:r>
            <a:r>
              <a:rPr lang="en-US"/>
              <a:t>=1/</a:t>
            </a:r>
            <a:r>
              <a:rPr lang="en-US" i="1"/>
              <a:t>jωC</a:t>
            </a:r>
            <a:r>
              <a:rPr lang="en-US"/>
              <a:t>, rezultatul este un câștig cu amplitudinea și faza dependente de frecvență.</a:t>
            </a:r>
            <a:endParaRPr lang="ro-RO"/>
          </a:p>
          <a:p>
            <a:r>
              <a:rPr lang="ro-RO"/>
              <a:t>E</a:t>
            </a:r>
            <a:r>
              <a:rPr lang="en-US"/>
              <a:t>ste important să încercăm să justificăm relațiile matematice utilizând informații din fizică. În acest sens, verificarea asimptotică este un instrument valoros și se bazează pe următoarele proprietăți:</a:t>
            </a:r>
            <a:endParaRPr lang="ro-RO"/>
          </a:p>
        </p:txBody>
      </p:sp>
      <p:sp>
        <p:nvSpPr>
          <p:cNvPr id="4" name="Date Placeholder 3">
            <a:extLst>
              <a:ext uri="{FF2B5EF4-FFF2-40B4-BE49-F238E27FC236}">
                <a16:creationId xmlns:a16="http://schemas.microsoft.com/office/drawing/2014/main" id="{42C51623-2E38-4C7D-B3B9-7D9194C15279}"/>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DE34436E-9251-4386-B211-35C56657206B}"/>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461B8E7E-BA61-4304-81A3-914973B9842E}"/>
              </a:ext>
            </a:extLst>
          </p:cNvPr>
          <p:cNvSpPr>
            <a:spLocks noGrp="1"/>
          </p:cNvSpPr>
          <p:nvPr>
            <p:ph type="sldNum" sz="quarter" idx="12"/>
          </p:nvPr>
        </p:nvSpPr>
        <p:spPr/>
        <p:txBody>
          <a:bodyPr/>
          <a:lstStyle/>
          <a:p>
            <a:fld id="{AF5D8DD5-2367-47BF-BE85-0E4DD8564336}" type="slidenum">
              <a:rPr lang="ro-RO" smtClean="0"/>
              <a:t>33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64A2273-A621-4D57-955A-1A639D30DB76}"/>
                  </a:ext>
                </a:extLst>
              </p:cNvPr>
              <p:cNvSpPr/>
              <p:nvPr/>
            </p:nvSpPr>
            <p:spPr>
              <a:xfrm>
                <a:off x="10081884" y="4897850"/>
                <a:ext cx="1804020" cy="573427"/>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ro-RO" sz="2400" i="1">
                              <a:latin typeface="Cambria Math" panose="02040503050406030204" pitchFamily="18" charset="0"/>
                            </a:rPr>
                          </m:ctrlPr>
                        </m:funcPr>
                        <m:fName>
                          <m:limLow>
                            <m:limLowPr>
                              <m:ctrlPr>
                                <a:rPr lang="ro-RO" sz="2400" i="1">
                                  <a:latin typeface="Cambria Math" panose="02040503050406030204" pitchFamily="18" charset="0"/>
                                </a:rPr>
                              </m:ctrlPr>
                            </m:limLowPr>
                            <m:e>
                              <m:r>
                                <m:rPr>
                                  <m:sty m:val="p"/>
                                </m:rPr>
                                <a:rPr lang="ro-RO" sz="2400">
                                  <a:latin typeface="Cambria Math" panose="02040503050406030204" pitchFamily="18" charset="0"/>
                                </a:rPr>
                                <m:t>lim</m:t>
                              </m:r>
                            </m:e>
                            <m:lim>
                              <m:r>
                                <a:rPr lang="ro-RO" sz="2400" i="1">
                                  <a:latin typeface="Cambria Math" panose="02040503050406030204" pitchFamily="18" charset="0"/>
                                </a:rPr>
                                <m:t>𝜔</m:t>
                              </m:r>
                              <m:r>
                                <a:rPr lang="ro-RO" sz="2400" i="0">
                                  <a:latin typeface="Cambria Math" panose="02040503050406030204" pitchFamily="18" charset="0"/>
                                </a:rPr>
                                <m:t>→0</m:t>
                              </m:r>
                            </m:lim>
                          </m:limLow>
                        </m:fName>
                        <m:e>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𝐶</m:t>
                              </m:r>
                            </m:sub>
                          </m:sSub>
                          <m:r>
                            <a:rPr lang="ro-RO" sz="2400" i="0">
                              <a:latin typeface="Cambria Math" panose="02040503050406030204" pitchFamily="18" charset="0"/>
                            </a:rPr>
                            <m:t>=∞</m:t>
                          </m:r>
                        </m:e>
                      </m:func>
                    </m:oMath>
                  </m:oMathPara>
                </a14:m>
                <a:endParaRPr lang="ro-RO" sz="2400"/>
              </a:p>
            </p:txBody>
          </p:sp>
        </mc:Choice>
        <mc:Fallback xmlns="">
          <p:sp>
            <p:nvSpPr>
              <p:cNvPr id="7" name="Rectangle 6">
                <a:extLst>
                  <a:ext uri="{FF2B5EF4-FFF2-40B4-BE49-F238E27FC236}">
                    <a16:creationId xmlns:a16="http://schemas.microsoft.com/office/drawing/2014/main" id="{564A2273-A621-4D57-955A-1A639D30DB76}"/>
                  </a:ext>
                </a:extLst>
              </p:cNvPr>
              <p:cNvSpPr>
                <a:spLocks noRot="1" noChangeAspect="1" noMove="1" noResize="1" noEditPoints="1" noAdjustHandles="1" noChangeArrowheads="1" noChangeShapeType="1" noTextEdit="1"/>
              </p:cNvSpPr>
              <p:nvPr/>
            </p:nvSpPr>
            <p:spPr>
              <a:xfrm>
                <a:off x="10081884" y="4897850"/>
                <a:ext cx="1804020" cy="573427"/>
              </a:xfrm>
              <a:prstGeom prst="rect">
                <a:avLst/>
              </a:prstGeom>
              <a:blipFill>
                <a:blip r:embed="rId2"/>
                <a:stretch>
                  <a:fillRect b="-3158"/>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5D1D4D8-BE6B-4E8B-A5D9-BDADA1921916}"/>
                  </a:ext>
                </a:extLst>
              </p:cNvPr>
              <p:cNvSpPr/>
              <p:nvPr/>
            </p:nvSpPr>
            <p:spPr>
              <a:xfrm>
                <a:off x="10081884" y="5485988"/>
                <a:ext cx="1789592" cy="573106"/>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ro-RO" sz="2400" i="1">
                              <a:latin typeface="Cambria Math" panose="02040503050406030204" pitchFamily="18" charset="0"/>
                            </a:rPr>
                          </m:ctrlPr>
                        </m:funcPr>
                        <m:fName>
                          <m:limLow>
                            <m:limLowPr>
                              <m:ctrlPr>
                                <a:rPr lang="ro-RO" sz="2400" i="1">
                                  <a:latin typeface="Cambria Math" panose="02040503050406030204" pitchFamily="18" charset="0"/>
                                </a:rPr>
                              </m:ctrlPr>
                            </m:limLowPr>
                            <m:e>
                              <m:r>
                                <m:rPr>
                                  <m:sty m:val="p"/>
                                </m:rPr>
                                <a:rPr lang="ro-RO" sz="2400">
                                  <a:latin typeface="Cambria Math" panose="02040503050406030204" pitchFamily="18" charset="0"/>
                                </a:rPr>
                                <m:t>lim</m:t>
                              </m:r>
                            </m:e>
                            <m:lim>
                              <m:r>
                                <a:rPr lang="ro-RO" sz="2400" i="1">
                                  <a:latin typeface="Cambria Math" panose="02040503050406030204" pitchFamily="18" charset="0"/>
                                </a:rPr>
                                <m:t>𝜔</m:t>
                              </m:r>
                              <m:r>
                                <a:rPr lang="ro-RO" sz="2400" i="0">
                                  <a:latin typeface="Cambria Math" panose="02040503050406030204" pitchFamily="18" charset="0"/>
                                </a:rPr>
                                <m:t>→∞</m:t>
                              </m:r>
                            </m:lim>
                          </m:limLow>
                        </m:fName>
                        <m:e>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𝐶</m:t>
                              </m:r>
                            </m:sub>
                          </m:sSub>
                          <m:r>
                            <a:rPr lang="ro-RO" sz="2400" i="0">
                              <a:latin typeface="Cambria Math" panose="02040503050406030204" pitchFamily="18" charset="0"/>
                            </a:rPr>
                            <m:t>=0</m:t>
                          </m:r>
                        </m:e>
                      </m:func>
                    </m:oMath>
                  </m:oMathPara>
                </a14:m>
                <a:endParaRPr lang="ro-RO" sz="2400"/>
              </a:p>
            </p:txBody>
          </p:sp>
        </mc:Choice>
        <mc:Fallback xmlns="">
          <p:sp>
            <p:nvSpPr>
              <p:cNvPr id="8" name="Rectangle 7">
                <a:extLst>
                  <a:ext uri="{FF2B5EF4-FFF2-40B4-BE49-F238E27FC236}">
                    <a16:creationId xmlns:a16="http://schemas.microsoft.com/office/drawing/2014/main" id="{D5D1D4D8-BE6B-4E8B-A5D9-BDADA1921916}"/>
                  </a:ext>
                </a:extLst>
              </p:cNvPr>
              <p:cNvSpPr>
                <a:spLocks noRot="1" noChangeAspect="1" noMove="1" noResize="1" noEditPoints="1" noAdjustHandles="1" noChangeArrowheads="1" noChangeShapeType="1" noTextEdit="1"/>
              </p:cNvSpPr>
              <p:nvPr/>
            </p:nvSpPr>
            <p:spPr>
              <a:xfrm>
                <a:off x="10081884" y="5485988"/>
                <a:ext cx="1789592" cy="573106"/>
              </a:xfrm>
              <a:prstGeom prst="rect">
                <a:avLst/>
              </a:prstGeom>
              <a:blipFill>
                <a:blip r:embed="rId3"/>
                <a:stretch>
                  <a:fillRect b="-1064"/>
                </a:stretch>
              </a:blipFill>
            </p:spPr>
            <p:txBody>
              <a:bodyPr/>
              <a:lstStyle/>
              <a:p>
                <a:r>
                  <a:rPr lang="ro-RO">
                    <a:noFill/>
                  </a:rPr>
                  <a:t> </a:t>
                </a:r>
              </a:p>
            </p:txBody>
          </p:sp>
        </mc:Fallback>
      </mc:AlternateContent>
    </p:spTree>
    <p:extLst>
      <p:ext uri="{BB962C8B-B14F-4D97-AF65-F5344CB8AC3E}">
        <p14:creationId xmlns:p14="http://schemas.microsoft.com/office/powerpoint/2010/main" val="3685458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0F44-B923-44CC-8773-7E7C3F476BEC}"/>
              </a:ext>
            </a:extLst>
          </p:cNvPr>
          <p:cNvSpPr>
            <a:spLocks noGrp="1"/>
          </p:cNvSpPr>
          <p:nvPr>
            <p:ph type="title"/>
          </p:nvPr>
        </p:nvSpPr>
        <p:spPr/>
        <p:txBody>
          <a:bodyPr/>
          <a:lstStyle/>
          <a:p>
            <a:r>
              <a:rPr lang="ro-RO"/>
              <a:t>Filtre active de ordinul I</a:t>
            </a:r>
          </a:p>
        </p:txBody>
      </p:sp>
      <p:sp>
        <p:nvSpPr>
          <p:cNvPr id="3" name="Content Placeholder 2">
            <a:extLst>
              <a:ext uri="{FF2B5EF4-FFF2-40B4-BE49-F238E27FC236}">
                <a16:creationId xmlns:a16="http://schemas.microsoft.com/office/drawing/2014/main" id="{F6C918CD-BC7C-4813-A112-D51CA943BF49}"/>
              </a:ext>
            </a:extLst>
          </p:cNvPr>
          <p:cNvSpPr>
            <a:spLocks noGrp="1"/>
          </p:cNvSpPr>
          <p:nvPr>
            <p:ph idx="1"/>
          </p:nvPr>
        </p:nvSpPr>
        <p:spPr/>
        <p:txBody>
          <a:bodyPr/>
          <a:lstStyle/>
          <a:p>
            <a:r>
              <a:rPr lang="ro-RO"/>
              <a:t>Exprimat în cuvinte</a:t>
            </a:r>
          </a:p>
          <a:p>
            <a:endParaRPr lang="ro-RO"/>
          </a:p>
          <a:p>
            <a:pPr lvl="1"/>
            <a:r>
              <a:rPr lang="ro-RO" sz="2800"/>
              <a:t>                         înseamnă că </a:t>
            </a:r>
            <a:r>
              <a:rPr lang="en-US" sz="2800" b="1">
                <a:solidFill>
                  <a:srgbClr val="FF0000"/>
                </a:solidFill>
              </a:rPr>
              <a:t>la frecvențe joase</a:t>
            </a:r>
            <a:r>
              <a:rPr lang="en-US" sz="2800"/>
              <a:t>, o capacitate tinde să se comporte ca un </a:t>
            </a:r>
            <a:r>
              <a:rPr lang="en-US" sz="2800" b="1">
                <a:solidFill>
                  <a:srgbClr val="FF0000"/>
                </a:solidFill>
              </a:rPr>
              <a:t>circuit deschis </a:t>
            </a:r>
            <a:endParaRPr lang="ro-RO" sz="2800" b="1">
              <a:solidFill>
                <a:srgbClr val="FF0000"/>
              </a:solidFill>
            </a:endParaRPr>
          </a:p>
          <a:p>
            <a:pPr lvl="1"/>
            <a:endParaRPr lang="ro-RO"/>
          </a:p>
          <a:p>
            <a:pPr lvl="1"/>
            <a:r>
              <a:rPr lang="ro-RO" sz="2800"/>
              <a:t>                         înseamnă că </a:t>
            </a:r>
            <a:r>
              <a:rPr lang="en-US" sz="2800" b="1">
                <a:solidFill>
                  <a:srgbClr val="0070C0"/>
                </a:solidFill>
              </a:rPr>
              <a:t>la frecvențe înalte</a:t>
            </a:r>
            <a:r>
              <a:rPr lang="en-US" sz="2800"/>
              <a:t>, </a:t>
            </a:r>
            <a:r>
              <a:rPr lang="ro-RO" sz="2800"/>
              <a:t>o capacitate </a:t>
            </a:r>
            <a:r>
              <a:rPr lang="en-US" sz="2800"/>
              <a:t>tinde să se comporte ca un </a:t>
            </a:r>
            <a:r>
              <a:rPr lang="en-US" sz="2800" b="1">
                <a:solidFill>
                  <a:srgbClr val="0070C0"/>
                </a:solidFill>
              </a:rPr>
              <a:t>scurtcircuit</a:t>
            </a:r>
            <a:endParaRPr lang="ro-RO" sz="2800" b="1">
              <a:solidFill>
                <a:srgbClr val="0070C0"/>
              </a:solidFill>
            </a:endParaRPr>
          </a:p>
        </p:txBody>
      </p:sp>
      <p:sp>
        <p:nvSpPr>
          <p:cNvPr id="4" name="Date Placeholder 3">
            <a:extLst>
              <a:ext uri="{FF2B5EF4-FFF2-40B4-BE49-F238E27FC236}">
                <a16:creationId xmlns:a16="http://schemas.microsoft.com/office/drawing/2014/main" id="{42C51623-2E38-4C7D-B3B9-7D9194C15279}"/>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DE34436E-9251-4386-B211-35C56657206B}"/>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461B8E7E-BA61-4304-81A3-914973B9842E}"/>
              </a:ext>
            </a:extLst>
          </p:cNvPr>
          <p:cNvSpPr>
            <a:spLocks noGrp="1"/>
          </p:cNvSpPr>
          <p:nvPr>
            <p:ph type="sldNum" sz="quarter" idx="12"/>
          </p:nvPr>
        </p:nvSpPr>
        <p:spPr/>
        <p:txBody>
          <a:bodyPr/>
          <a:lstStyle/>
          <a:p>
            <a:fld id="{AF5D8DD5-2367-47BF-BE85-0E4DD8564336}" type="slidenum">
              <a:rPr lang="ro-RO" smtClean="0"/>
              <a:t>34</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64A2273-A621-4D57-955A-1A639D30DB76}"/>
                  </a:ext>
                </a:extLst>
              </p:cNvPr>
              <p:cNvSpPr/>
              <p:nvPr/>
            </p:nvSpPr>
            <p:spPr>
              <a:xfrm>
                <a:off x="1624861" y="2615449"/>
                <a:ext cx="1804020" cy="573427"/>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ro-RO" sz="2400" i="1">
                              <a:latin typeface="Cambria Math" panose="02040503050406030204" pitchFamily="18" charset="0"/>
                            </a:rPr>
                          </m:ctrlPr>
                        </m:funcPr>
                        <m:fName>
                          <m:limLow>
                            <m:limLowPr>
                              <m:ctrlPr>
                                <a:rPr lang="ro-RO" sz="2400" i="1">
                                  <a:latin typeface="Cambria Math" panose="02040503050406030204" pitchFamily="18" charset="0"/>
                                </a:rPr>
                              </m:ctrlPr>
                            </m:limLowPr>
                            <m:e>
                              <m:r>
                                <m:rPr>
                                  <m:sty m:val="p"/>
                                </m:rPr>
                                <a:rPr lang="ro-RO" sz="2400">
                                  <a:latin typeface="Cambria Math" panose="02040503050406030204" pitchFamily="18" charset="0"/>
                                </a:rPr>
                                <m:t>lim</m:t>
                              </m:r>
                            </m:e>
                            <m:lim>
                              <m:r>
                                <a:rPr lang="ro-RO" sz="2400" i="1">
                                  <a:latin typeface="Cambria Math" panose="02040503050406030204" pitchFamily="18" charset="0"/>
                                </a:rPr>
                                <m:t>𝜔</m:t>
                              </m:r>
                              <m:r>
                                <a:rPr lang="ro-RO" sz="2400" i="0">
                                  <a:latin typeface="Cambria Math" panose="02040503050406030204" pitchFamily="18" charset="0"/>
                                </a:rPr>
                                <m:t>→</m:t>
                              </m:r>
                              <m:r>
                                <a:rPr lang="ro-RO" sz="2400" i="0">
                                  <a:latin typeface="Cambria Math" panose="02040503050406030204" pitchFamily="18" charset="0"/>
                                </a:rPr>
                                <m:t>0</m:t>
                              </m:r>
                            </m:lim>
                          </m:limLow>
                        </m:fName>
                        <m:e>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𝐶</m:t>
                              </m:r>
                            </m:sub>
                          </m:sSub>
                          <m:r>
                            <a:rPr lang="ro-RO" sz="2400" i="0">
                              <a:latin typeface="Cambria Math" panose="02040503050406030204" pitchFamily="18" charset="0"/>
                            </a:rPr>
                            <m:t>=</m:t>
                          </m:r>
                          <m:r>
                            <a:rPr lang="ro-RO" sz="2400" i="0">
                              <a:latin typeface="Cambria Math" panose="02040503050406030204" pitchFamily="18" charset="0"/>
                            </a:rPr>
                            <m:t>∞</m:t>
                          </m:r>
                        </m:e>
                      </m:func>
                    </m:oMath>
                  </m:oMathPara>
                </a14:m>
                <a:endParaRPr lang="ro-RO" sz="2400"/>
              </a:p>
            </p:txBody>
          </p:sp>
        </mc:Choice>
        <mc:Fallback xmlns="">
          <p:sp>
            <p:nvSpPr>
              <p:cNvPr id="7" name="Rectangle 6">
                <a:extLst>
                  <a:ext uri="{FF2B5EF4-FFF2-40B4-BE49-F238E27FC236}">
                    <a16:creationId xmlns:a16="http://schemas.microsoft.com/office/drawing/2014/main" id="{564A2273-A621-4D57-955A-1A639D30DB76}"/>
                  </a:ext>
                </a:extLst>
              </p:cNvPr>
              <p:cNvSpPr>
                <a:spLocks noRot="1" noChangeAspect="1" noMove="1" noResize="1" noEditPoints="1" noAdjustHandles="1" noChangeArrowheads="1" noChangeShapeType="1" noTextEdit="1"/>
              </p:cNvSpPr>
              <p:nvPr/>
            </p:nvSpPr>
            <p:spPr>
              <a:xfrm>
                <a:off x="1624861" y="2615449"/>
                <a:ext cx="1804020" cy="573427"/>
              </a:xfrm>
              <a:prstGeom prst="rect">
                <a:avLst/>
              </a:prstGeom>
              <a:blipFill>
                <a:blip r:embed="rId2"/>
                <a:stretch>
                  <a:fillRect b="-4255"/>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5D1D4D8-BE6B-4E8B-A5D9-BDADA1921916}"/>
                  </a:ext>
                </a:extLst>
              </p:cNvPr>
              <p:cNvSpPr/>
              <p:nvPr/>
            </p:nvSpPr>
            <p:spPr>
              <a:xfrm>
                <a:off x="1639289" y="3903916"/>
                <a:ext cx="1789592" cy="573106"/>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ro-RO" sz="2400" i="1">
                              <a:latin typeface="Cambria Math" panose="02040503050406030204" pitchFamily="18" charset="0"/>
                            </a:rPr>
                          </m:ctrlPr>
                        </m:funcPr>
                        <m:fName>
                          <m:limLow>
                            <m:limLowPr>
                              <m:ctrlPr>
                                <a:rPr lang="ro-RO" sz="2400" i="1">
                                  <a:latin typeface="Cambria Math" panose="02040503050406030204" pitchFamily="18" charset="0"/>
                                </a:rPr>
                              </m:ctrlPr>
                            </m:limLowPr>
                            <m:e>
                              <m:r>
                                <m:rPr>
                                  <m:sty m:val="p"/>
                                </m:rPr>
                                <a:rPr lang="ro-RO" sz="2400">
                                  <a:latin typeface="Cambria Math" panose="02040503050406030204" pitchFamily="18" charset="0"/>
                                </a:rPr>
                                <m:t>lim</m:t>
                              </m:r>
                            </m:e>
                            <m:lim>
                              <m:r>
                                <a:rPr lang="ro-RO" sz="2400" i="1">
                                  <a:latin typeface="Cambria Math" panose="02040503050406030204" pitchFamily="18" charset="0"/>
                                </a:rPr>
                                <m:t>𝜔</m:t>
                              </m:r>
                              <m:r>
                                <a:rPr lang="ro-RO" sz="2400" i="0">
                                  <a:latin typeface="Cambria Math" panose="02040503050406030204" pitchFamily="18" charset="0"/>
                                </a:rPr>
                                <m:t>→</m:t>
                              </m:r>
                              <m:r>
                                <a:rPr lang="ro-RO" sz="2400" i="0">
                                  <a:latin typeface="Cambria Math" panose="02040503050406030204" pitchFamily="18" charset="0"/>
                                </a:rPr>
                                <m:t>∞</m:t>
                              </m:r>
                            </m:lim>
                          </m:limLow>
                        </m:fName>
                        <m:e>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𝐶</m:t>
                              </m:r>
                            </m:sub>
                          </m:sSub>
                          <m:r>
                            <a:rPr lang="ro-RO" sz="2400" i="0">
                              <a:latin typeface="Cambria Math" panose="02040503050406030204" pitchFamily="18" charset="0"/>
                            </a:rPr>
                            <m:t>=</m:t>
                          </m:r>
                          <m:r>
                            <a:rPr lang="ro-RO" sz="2400" i="0">
                              <a:latin typeface="Cambria Math" panose="02040503050406030204" pitchFamily="18" charset="0"/>
                            </a:rPr>
                            <m:t>0</m:t>
                          </m:r>
                        </m:e>
                      </m:func>
                    </m:oMath>
                  </m:oMathPara>
                </a14:m>
                <a:endParaRPr lang="ro-RO" sz="2400"/>
              </a:p>
            </p:txBody>
          </p:sp>
        </mc:Choice>
        <mc:Fallback xmlns="">
          <p:sp>
            <p:nvSpPr>
              <p:cNvPr id="8" name="Rectangle 7">
                <a:extLst>
                  <a:ext uri="{FF2B5EF4-FFF2-40B4-BE49-F238E27FC236}">
                    <a16:creationId xmlns:a16="http://schemas.microsoft.com/office/drawing/2014/main" id="{D5D1D4D8-BE6B-4E8B-A5D9-BDADA1921916}"/>
                  </a:ext>
                </a:extLst>
              </p:cNvPr>
              <p:cNvSpPr>
                <a:spLocks noRot="1" noChangeAspect="1" noMove="1" noResize="1" noEditPoints="1" noAdjustHandles="1" noChangeArrowheads="1" noChangeShapeType="1" noTextEdit="1"/>
              </p:cNvSpPr>
              <p:nvPr/>
            </p:nvSpPr>
            <p:spPr>
              <a:xfrm>
                <a:off x="1639289" y="3903916"/>
                <a:ext cx="1789592" cy="573106"/>
              </a:xfrm>
              <a:prstGeom prst="rect">
                <a:avLst/>
              </a:prstGeom>
              <a:blipFill>
                <a:blip r:embed="rId3"/>
                <a:stretch>
                  <a:fillRect b="-1064"/>
                </a:stretch>
              </a:blipFill>
            </p:spPr>
            <p:txBody>
              <a:bodyPr/>
              <a:lstStyle/>
              <a:p>
                <a:r>
                  <a:rPr lang="ro-RO">
                    <a:noFill/>
                  </a:rPr>
                  <a:t> </a:t>
                </a:r>
              </a:p>
            </p:txBody>
          </p:sp>
        </mc:Fallback>
      </mc:AlternateContent>
    </p:spTree>
    <p:extLst>
      <p:ext uri="{BB962C8B-B14F-4D97-AF65-F5344CB8AC3E}">
        <p14:creationId xmlns:p14="http://schemas.microsoft.com/office/powerpoint/2010/main" val="3992047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Circuitul de diferențiere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A2A0979B-CF02-4C89-9922-8C0BBAD7A555}"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35</a:t>
            </a:fld>
            <a:endParaRPr lang="ro-RO"/>
          </a:p>
        </p:txBody>
      </p:sp>
      <p:pic>
        <p:nvPicPr>
          <p:cNvPr id="7" name="Picture 6">
            <a:extLst>
              <a:ext uri="{FF2B5EF4-FFF2-40B4-BE49-F238E27FC236}">
                <a16:creationId xmlns:a16="http://schemas.microsoft.com/office/drawing/2014/main" id="{6B3905BE-1E0A-405B-B56C-27447FE26E21}"/>
              </a:ext>
            </a:extLst>
          </p:cNvPr>
          <p:cNvPicPr>
            <a:picLocks noChangeAspect="1"/>
          </p:cNvPicPr>
          <p:nvPr/>
        </p:nvPicPr>
        <p:blipFill>
          <a:blip r:embed="rId2"/>
          <a:stretch>
            <a:fillRect/>
          </a:stretch>
        </p:blipFill>
        <p:spPr>
          <a:xfrm>
            <a:off x="392430" y="2405380"/>
            <a:ext cx="5703570" cy="240030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15155B2-5BBA-4F74-B0E2-78631F42A3BB}"/>
                  </a:ext>
                </a:extLst>
              </p:cNvPr>
              <p:cNvSpPr/>
              <p:nvPr/>
            </p:nvSpPr>
            <p:spPr>
              <a:xfrm>
                <a:off x="7267130" y="2076508"/>
                <a:ext cx="3317255" cy="72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r>
                            <a:rPr lang="ro-RO" sz="2000" b="0" i="1" smtClean="0">
                              <a:latin typeface="Cambria Math" panose="02040503050406030204" pitchFamily="18" charset="0"/>
                            </a:rPr>
                            <m:t>𝑅</m:t>
                          </m:r>
                        </m:num>
                        <m:den>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𝑍</m:t>
                              </m:r>
                            </m:e>
                            <m:sub>
                              <m:r>
                                <a:rPr lang="ro-RO" sz="2000" b="0" i="1" smtClean="0">
                                  <a:latin typeface="Cambria Math" panose="02040503050406030204" pitchFamily="18" charset="0"/>
                                </a:rPr>
                                <m:t>𝐶</m:t>
                              </m:r>
                            </m:sub>
                          </m:sSub>
                        </m:den>
                      </m:f>
                      <m:r>
                        <a:rPr lang="ro-RO" sz="2000" b="0" i="0" smtClean="0">
                          <a:latin typeface="Cambria Math" panose="02040503050406030204" pitchFamily="18" charset="0"/>
                        </a:rPr>
                        <m:t>=−</m:t>
                      </m:r>
                      <m:f>
                        <m:fPr>
                          <m:ctrlPr>
                            <a:rPr lang="ro-RO" sz="2000" b="0" i="1" smtClean="0">
                              <a:latin typeface="Cambria Math" panose="02040503050406030204" pitchFamily="18" charset="0"/>
                            </a:rPr>
                          </m:ctrlPr>
                        </m:fPr>
                        <m:num>
                          <m:r>
                            <a:rPr lang="ro-RO" sz="2000" b="0" i="1" smtClean="0">
                              <a:latin typeface="Cambria Math" panose="02040503050406030204" pitchFamily="18" charset="0"/>
                            </a:rPr>
                            <m:t>𝑅</m:t>
                          </m:r>
                        </m:num>
                        <m:den>
                          <m:f>
                            <m:fPr>
                              <m:type m:val="lin"/>
                              <m:ctrlPr>
                                <a:rPr lang="ro-RO"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𝑠𝐶</m:t>
                              </m:r>
                            </m:den>
                          </m:f>
                        </m:den>
                      </m:f>
                    </m:oMath>
                  </m:oMathPara>
                </a14:m>
                <a:endParaRPr lang="ro-RO"/>
              </a:p>
            </p:txBody>
          </p:sp>
        </mc:Choice>
        <mc:Fallback xmlns="">
          <p:sp>
            <p:nvSpPr>
              <p:cNvPr id="8" name="Rectangle 7">
                <a:extLst>
                  <a:ext uri="{FF2B5EF4-FFF2-40B4-BE49-F238E27FC236}">
                    <a16:creationId xmlns:a16="http://schemas.microsoft.com/office/drawing/2014/main" id="{C15155B2-5BBA-4F74-B0E2-78631F42A3BB}"/>
                  </a:ext>
                </a:extLst>
              </p:cNvPr>
              <p:cNvSpPr>
                <a:spLocks noRot="1" noChangeAspect="1" noMove="1" noResize="1" noEditPoints="1" noAdjustHandles="1" noChangeArrowheads="1" noChangeShapeType="1" noTextEdit="1"/>
              </p:cNvSpPr>
              <p:nvPr/>
            </p:nvSpPr>
            <p:spPr>
              <a:xfrm>
                <a:off x="7267130" y="2076508"/>
                <a:ext cx="3317255" cy="720903"/>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F0DAD5C-819B-4930-955E-4C4D62ECD010}"/>
                  </a:ext>
                </a:extLst>
              </p:cNvPr>
              <p:cNvSpPr/>
              <p:nvPr/>
            </p:nvSpPr>
            <p:spPr>
              <a:xfrm>
                <a:off x="7267130" y="2869446"/>
                <a:ext cx="173945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r>
                        <a:rPr lang="ro-RO" sz="2000" i="1">
                          <a:latin typeface="Cambria Math" panose="02040503050406030204" pitchFamily="18" charset="0"/>
                        </a:rPr>
                        <m:t>𝑅𝐶𝑠</m:t>
                      </m:r>
                    </m:oMath>
                  </m:oMathPara>
                </a14:m>
                <a:endParaRPr lang="ro-RO"/>
              </a:p>
            </p:txBody>
          </p:sp>
        </mc:Choice>
        <mc:Fallback xmlns="">
          <p:sp>
            <p:nvSpPr>
              <p:cNvPr id="9" name="Rectangle 8">
                <a:extLst>
                  <a:ext uri="{FF2B5EF4-FFF2-40B4-BE49-F238E27FC236}">
                    <a16:creationId xmlns:a16="http://schemas.microsoft.com/office/drawing/2014/main" id="{9F0DAD5C-819B-4930-955E-4C4D62ECD010}"/>
                  </a:ext>
                </a:extLst>
              </p:cNvPr>
              <p:cNvSpPr>
                <a:spLocks noRot="1" noChangeAspect="1" noMove="1" noResize="1" noEditPoints="1" noAdjustHandles="1" noChangeArrowheads="1" noChangeShapeType="1" noTextEdit="1"/>
              </p:cNvSpPr>
              <p:nvPr/>
            </p:nvSpPr>
            <p:spPr>
              <a:xfrm>
                <a:off x="7267130" y="2869446"/>
                <a:ext cx="1739451" cy="400110"/>
              </a:xfrm>
              <a:prstGeom prst="rect">
                <a:avLst/>
              </a:prstGeom>
              <a:blipFill>
                <a:blip r:embed="rId4"/>
                <a:stretch>
                  <a:fillRect/>
                </a:stretch>
              </a:blipFill>
            </p:spPr>
            <p:txBody>
              <a:bodyPr/>
              <a:lstStyle/>
              <a:p>
                <a:r>
                  <a:rPr lang="ro-RO">
                    <a:noFill/>
                  </a:rPr>
                  <a:t> </a:t>
                </a:r>
              </a:p>
            </p:txBody>
          </p:sp>
        </mc:Fallback>
      </mc:AlternateContent>
      <p:sp>
        <p:nvSpPr>
          <p:cNvPr id="10" name="Rectangle 9">
            <a:extLst>
              <a:ext uri="{FF2B5EF4-FFF2-40B4-BE49-F238E27FC236}">
                <a16:creationId xmlns:a16="http://schemas.microsoft.com/office/drawing/2014/main" id="{A6E70D50-F6DE-4022-B6BA-7375D5083740}"/>
              </a:ext>
            </a:extLst>
          </p:cNvPr>
          <p:cNvSpPr/>
          <p:nvPr/>
        </p:nvSpPr>
        <p:spPr>
          <a:xfrm>
            <a:off x="6610350" y="3745488"/>
            <a:ext cx="5189220" cy="707886"/>
          </a:xfrm>
          <a:prstGeom prst="rect">
            <a:avLst/>
          </a:prstGeom>
        </p:spPr>
        <p:txBody>
          <a:bodyPr wrap="square">
            <a:spAutoFit/>
          </a:bodyPr>
          <a:lstStyle/>
          <a:p>
            <a:r>
              <a:rPr lang="en-US" sz="2000">
                <a:ea typeface="Calibri" panose="020F0502020204030204" pitchFamily="34" charset="0"/>
              </a:rPr>
              <a:t>Trecând de la variabila </a:t>
            </a:r>
            <a:r>
              <a:rPr lang="en-US" sz="2000" i="1">
                <a:ea typeface="Calibri" panose="020F0502020204030204" pitchFamily="34" charset="0"/>
              </a:rPr>
              <a:t>s</a:t>
            </a:r>
            <a:r>
              <a:rPr lang="en-US" sz="2000">
                <a:ea typeface="Calibri" panose="020F0502020204030204" pitchFamily="34" charset="0"/>
              </a:rPr>
              <a:t> la jω și introducând frecvența de scalare</a:t>
            </a:r>
            <a:endParaRPr lang="ro-RO" sz="200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CA3E624-FA7E-49AE-B392-61A8969B9321}"/>
                  </a:ext>
                </a:extLst>
              </p:cNvPr>
              <p:cNvSpPr/>
              <p:nvPr/>
            </p:nvSpPr>
            <p:spPr>
              <a:xfrm>
                <a:off x="8596811" y="4516927"/>
                <a:ext cx="1216295"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ω</m:t>
                          </m:r>
                        </m:e>
                        <m:sub>
                          <m:r>
                            <a:rPr lang="ro-RO" sz="2000" b="0" i="1" smtClean="0">
                              <a:latin typeface="Cambria Math" panose="02040503050406030204" pitchFamily="18" charset="0"/>
                              <a:ea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1">
                              <a:latin typeface="Cambria Math" panose="02040503050406030204" pitchFamily="18" charset="0"/>
                            </a:rPr>
                            <m:t>𝑅𝐶</m:t>
                          </m:r>
                        </m:den>
                      </m:f>
                    </m:oMath>
                  </m:oMathPara>
                </a14:m>
                <a:endParaRPr lang="ro-RO"/>
              </a:p>
            </p:txBody>
          </p:sp>
        </mc:Choice>
        <mc:Fallback xmlns="">
          <p:sp>
            <p:nvSpPr>
              <p:cNvPr id="12" name="Rectangle 11">
                <a:extLst>
                  <a:ext uri="{FF2B5EF4-FFF2-40B4-BE49-F238E27FC236}">
                    <a16:creationId xmlns:a16="http://schemas.microsoft.com/office/drawing/2014/main" id="{1CA3E624-FA7E-49AE-B392-61A8969B9321}"/>
                  </a:ext>
                </a:extLst>
              </p:cNvPr>
              <p:cNvSpPr>
                <a:spLocks noRot="1" noChangeAspect="1" noMove="1" noResize="1" noEditPoints="1" noAdjustHandles="1" noChangeArrowheads="1" noChangeShapeType="1" noTextEdit="1"/>
              </p:cNvSpPr>
              <p:nvPr/>
            </p:nvSpPr>
            <p:spPr>
              <a:xfrm>
                <a:off x="8596811" y="4516927"/>
                <a:ext cx="1216295" cy="670568"/>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2852D40-2CD1-4108-9FC4-AD830B9B1533}"/>
                  </a:ext>
                </a:extLst>
              </p:cNvPr>
              <p:cNvSpPr/>
              <p:nvPr/>
            </p:nvSpPr>
            <p:spPr>
              <a:xfrm>
                <a:off x="7016251" y="5365209"/>
                <a:ext cx="437741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0">
                              <a:latin typeface="Cambria Math" panose="02040503050406030204" pitchFamily="18" charset="0"/>
                            </a:rPr>
                            <m:t>=</m:t>
                          </m:r>
                          <m:d>
                            <m:dPr>
                              <m:ctrlPr>
                                <a:rPr lang="ro-RO" sz="2000" i="1">
                                  <a:latin typeface="Cambria Math" panose="02040503050406030204" pitchFamily="18" charset="0"/>
                                </a:rPr>
                              </m:ctrlPr>
                            </m:dPr>
                            <m:e>
                              <m:f>
                                <m:fPr>
                                  <m:type m:val="lin"/>
                                  <m:ctrlPr>
                                    <a:rPr lang="ro-RO" sz="2000" i="1">
                                      <a:latin typeface="Cambria Math" panose="02040503050406030204" pitchFamily="18" charset="0"/>
                                    </a:rPr>
                                  </m:ctrlPr>
                                </m:fPr>
                                <m:num>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e>
                          </m:d>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m:t>
                              </m:r>
                              <m:r>
                                <a:rPr lang="ro-RO" sz="2000" i="0">
                                  <a:latin typeface="Cambria Math" panose="02040503050406030204" pitchFamily="18" charset="0"/>
                                </a:rPr>
                                <m:t>90</m:t>
                              </m:r>
                              <m:r>
                                <a:rPr lang="ro-RO" sz="2000" i="0">
                                  <a:latin typeface="Cambria Math" panose="02040503050406030204" pitchFamily="18" charset="0"/>
                                </a:rPr>
                                <m:t>°</m:t>
                              </m:r>
                            </m:e>
                          </m:d>
                        </m:den>
                      </m:f>
                    </m:oMath>
                  </m:oMathPara>
                </a14:m>
                <a:endParaRPr lang="ro-RO"/>
              </a:p>
            </p:txBody>
          </p:sp>
        </mc:Choice>
        <mc:Fallback xmlns="">
          <p:sp>
            <p:nvSpPr>
              <p:cNvPr id="13" name="Rectangle 12">
                <a:extLst>
                  <a:ext uri="{FF2B5EF4-FFF2-40B4-BE49-F238E27FC236}">
                    <a16:creationId xmlns:a16="http://schemas.microsoft.com/office/drawing/2014/main" id="{12852D40-2CD1-4108-9FC4-AD830B9B1533}"/>
                  </a:ext>
                </a:extLst>
              </p:cNvPr>
              <p:cNvSpPr>
                <a:spLocks noRot="1" noChangeAspect="1" noMove="1" noResize="1" noEditPoints="1" noAdjustHandles="1" noChangeArrowheads="1" noChangeShapeType="1" noTextEdit="1"/>
              </p:cNvSpPr>
              <p:nvPr/>
            </p:nvSpPr>
            <p:spPr>
              <a:xfrm>
                <a:off x="7016251" y="5365209"/>
                <a:ext cx="4377417" cy="400110"/>
              </a:xfrm>
              <a:prstGeom prst="rect">
                <a:avLst/>
              </a:prstGeom>
              <a:blipFill>
                <a:blip r:embed="rId6"/>
                <a:stretch>
                  <a:fillRect t="-116667" b="-177273"/>
                </a:stretch>
              </a:blipFill>
            </p:spPr>
            <p:txBody>
              <a:bodyPr/>
              <a:lstStyle/>
              <a:p>
                <a:r>
                  <a:rPr lang="ro-RO">
                    <a:noFill/>
                  </a:rPr>
                  <a:t> </a:t>
                </a:r>
              </a:p>
            </p:txBody>
          </p:sp>
        </mc:Fallback>
      </mc:AlternateContent>
      <p:sp>
        <p:nvSpPr>
          <p:cNvPr id="14" name="Rectangle 13">
            <a:extLst>
              <a:ext uri="{FF2B5EF4-FFF2-40B4-BE49-F238E27FC236}">
                <a16:creationId xmlns:a16="http://schemas.microsoft.com/office/drawing/2014/main" id="{BCF8410B-695E-49FF-AAA1-522ED26BEBDB}"/>
              </a:ext>
            </a:extLst>
          </p:cNvPr>
          <p:cNvSpPr/>
          <p:nvPr/>
        </p:nvSpPr>
        <p:spPr>
          <a:xfrm>
            <a:off x="685800" y="4983490"/>
            <a:ext cx="5495925" cy="1015663"/>
          </a:xfrm>
          <a:prstGeom prst="rect">
            <a:avLst/>
          </a:prstGeom>
        </p:spPr>
        <p:txBody>
          <a:bodyPr wrap="square">
            <a:spAutoFit/>
          </a:bodyPr>
          <a:lstStyle/>
          <a:p>
            <a:r>
              <a:rPr lang="en-US" sz="2000">
                <a:ea typeface="Calibri" panose="020F0502020204030204" pitchFamily="34" charset="0"/>
              </a:rPr>
              <a:t>panta sa este de +20dB/dec, ceea ce indică faptul că pentru fiecare decadă cu care crește (sau scade) frecvența, mărimea sa crește (sau scade) cu 20dB.</a:t>
            </a:r>
            <a:endParaRPr lang="ro-RO" sz="2000"/>
          </a:p>
        </p:txBody>
      </p:sp>
      <p:sp>
        <p:nvSpPr>
          <p:cNvPr id="15" name="Rectangle 14">
            <a:extLst>
              <a:ext uri="{FF2B5EF4-FFF2-40B4-BE49-F238E27FC236}">
                <a16:creationId xmlns:a16="http://schemas.microsoft.com/office/drawing/2014/main" id="{D1CD505C-A2A9-40F6-9308-245D50A097FC}"/>
              </a:ext>
            </a:extLst>
          </p:cNvPr>
          <p:cNvSpPr/>
          <p:nvPr/>
        </p:nvSpPr>
        <p:spPr>
          <a:xfrm>
            <a:off x="6610350" y="3306067"/>
            <a:ext cx="3021981" cy="400110"/>
          </a:xfrm>
          <a:prstGeom prst="rect">
            <a:avLst/>
          </a:prstGeom>
        </p:spPr>
        <p:txBody>
          <a:bodyPr wrap="none">
            <a:spAutoFit/>
          </a:bodyPr>
          <a:lstStyle/>
          <a:p>
            <a:r>
              <a:rPr lang="en-US" sz="2000">
                <a:ea typeface="Calibri" panose="020F0502020204030204" pitchFamily="34" charset="0"/>
              </a:rPr>
              <a:t>Indicând un zero în origine.</a:t>
            </a:r>
            <a:endParaRPr lang="ro-RO" sz="2000"/>
          </a:p>
        </p:txBody>
      </p:sp>
    </p:spTree>
    <p:extLst>
      <p:ext uri="{BB962C8B-B14F-4D97-AF65-F5344CB8AC3E}">
        <p14:creationId xmlns:p14="http://schemas.microsoft.com/office/powerpoint/2010/main" val="3058777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normAutofit/>
          </a:bodyPr>
          <a:lstStyle/>
          <a:p>
            <a:r>
              <a:rPr lang="ro-RO"/>
              <a:t>Filtre active de ordinul I</a:t>
            </a:r>
            <a:br>
              <a:rPr lang="ro-RO"/>
            </a:br>
            <a:r>
              <a:rPr lang="ro-RO"/>
              <a:t>Circuitul de diferențiere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endParaRPr lang="ro-RO"/>
          </a:p>
          <a:p>
            <a:r>
              <a:rPr lang="en-US"/>
              <a:t>Fizic, observăm că la frecvențe joase, unde |</a:t>
            </a:r>
            <a:r>
              <a:rPr lang="en-US" i="1"/>
              <a:t>Z</a:t>
            </a:r>
            <a:r>
              <a:rPr lang="en-US" i="1" baseline="-25000"/>
              <a:t>C</a:t>
            </a:r>
            <a:r>
              <a:rPr lang="en-US"/>
              <a:t>|&gt;</a:t>
            </a:r>
            <a:r>
              <a:rPr lang="en-US" i="1"/>
              <a:t>R</a:t>
            </a:r>
            <a:r>
              <a:rPr lang="en-US"/>
              <a:t>, circuitul asigură atenuarea (decibelii sunt </a:t>
            </a:r>
            <a:r>
              <a:rPr lang="ro-RO"/>
              <a:t>valori </a:t>
            </a:r>
            <a:r>
              <a:rPr lang="en-US"/>
              <a:t>negativ</a:t>
            </a:r>
            <a:r>
              <a:rPr lang="ro-RO"/>
              <a:t>e</a:t>
            </a:r>
            <a:r>
              <a:rPr lang="en-US"/>
              <a:t>); </a:t>
            </a:r>
            <a:endParaRPr lang="ro-RO"/>
          </a:p>
          <a:p>
            <a:r>
              <a:rPr lang="en-US"/>
              <a:t>la frecvențe înalte, unde |</a:t>
            </a:r>
            <a:r>
              <a:rPr lang="en-US" i="1"/>
              <a:t>Z</a:t>
            </a:r>
            <a:r>
              <a:rPr lang="en-US" i="1" baseline="-25000"/>
              <a:t>C</a:t>
            </a:r>
            <a:r>
              <a:rPr lang="en-US"/>
              <a:t>|&lt;</a:t>
            </a:r>
            <a:r>
              <a:rPr lang="en-US" i="1"/>
              <a:t>R</a:t>
            </a:r>
            <a:r>
              <a:rPr lang="en-US"/>
              <a:t>, </a:t>
            </a:r>
            <a:r>
              <a:rPr lang="ro-RO"/>
              <a:t>circuitul </a:t>
            </a:r>
            <a:r>
              <a:rPr lang="en-US"/>
              <a:t>oferă amplificare (decibelii sunt </a:t>
            </a:r>
            <a:r>
              <a:rPr lang="ro-RO"/>
              <a:t>valori </a:t>
            </a:r>
            <a:r>
              <a:rPr lang="en-US"/>
              <a:t>pozitiv</a:t>
            </a:r>
            <a:r>
              <a:rPr lang="ro-RO"/>
              <a:t>e</a:t>
            </a:r>
            <a:r>
              <a:rPr lang="en-US"/>
              <a:t>); </a:t>
            </a:r>
            <a:endParaRPr lang="ro-RO"/>
          </a:p>
          <a:p>
            <a:r>
              <a:rPr lang="en-US"/>
              <a:t>la ω=ω</a:t>
            </a:r>
            <a:r>
              <a:rPr lang="en-US" baseline="-25000"/>
              <a:t>0</a:t>
            </a:r>
            <a:r>
              <a:rPr lang="en-US"/>
              <a:t>, unde |</a:t>
            </a:r>
            <a:r>
              <a:rPr lang="en-US" i="1"/>
              <a:t>Z</a:t>
            </a:r>
            <a:r>
              <a:rPr lang="en-US" i="1" baseline="-25000"/>
              <a:t>C</a:t>
            </a:r>
            <a:r>
              <a:rPr lang="en-US"/>
              <a:t>|=</a:t>
            </a:r>
            <a:r>
              <a:rPr lang="en-US" i="1"/>
              <a:t>R</a:t>
            </a:r>
            <a:r>
              <a:rPr lang="en-US"/>
              <a:t>, </a:t>
            </a:r>
            <a:r>
              <a:rPr lang="ro-RO"/>
              <a:t>circuitul </a:t>
            </a:r>
            <a:r>
              <a:rPr lang="en-US"/>
              <a:t>oferă câștig de 0dB (amplificare =1). În consecință, ω</a:t>
            </a:r>
            <a:r>
              <a:rPr lang="en-US" baseline="-25000"/>
              <a:t>0</a:t>
            </a:r>
            <a:r>
              <a:rPr lang="en-US"/>
              <a:t> se numește </a:t>
            </a:r>
            <a:r>
              <a:rPr lang="en-US" i="1"/>
              <a:t>frecvența la câștig unitate</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1EA78971-9472-4B1A-99F3-75C9E79C1E8C}"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36</a:t>
            </a:fld>
            <a:endParaRPr lang="ro-RO"/>
          </a:p>
        </p:txBody>
      </p:sp>
      <p:pic>
        <p:nvPicPr>
          <p:cNvPr id="7" name="Picture 6">
            <a:extLst>
              <a:ext uri="{FF2B5EF4-FFF2-40B4-BE49-F238E27FC236}">
                <a16:creationId xmlns:a16="http://schemas.microsoft.com/office/drawing/2014/main" id="{E1A894D4-701C-4529-800A-989746E31C74}"/>
              </a:ext>
            </a:extLst>
          </p:cNvPr>
          <p:cNvPicPr>
            <a:picLocks noChangeAspect="1"/>
          </p:cNvPicPr>
          <p:nvPr/>
        </p:nvPicPr>
        <p:blipFill rotWithShape="1">
          <a:blip r:embed="rId2"/>
          <a:srcRect b="14540"/>
          <a:stretch/>
        </p:blipFill>
        <p:spPr>
          <a:xfrm>
            <a:off x="7393308" y="49373"/>
            <a:ext cx="4752975" cy="1709415"/>
          </a:xfrm>
          <a:prstGeom prst="rect">
            <a:avLst/>
          </a:prstGeom>
        </p:spPr>
      </p:pic>
    </p:spTree>
    <p:extLst>
      <p:ext uri="{BB962C8B-B14F-4D97-AF65-F5344CB8AC3E}">
        <p14:creationId xmlns:p14="http://schemas.microsoft.com/office/powerpoint/2010/main" val="8171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normAutofit/>
          </a:bodyPr>
          <a:lstStyle/>
          <a:p>
            <a:r>
              <a:rPr lang="ro-RO"/>
              <a:t>Filtre active de ordinul I</a:t>
            </a:r>
            <a:br>
              <a:rPr lang="ro-RO"/>
            </a:br>
            <a:r>
              <a:rPr lang="ro-RO"/>
              <a:t>Circuite de integrare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a:p>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D759CBD8-B9A5-4003-8268-6CBD7F3DCCD7}"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37</a:t>
            </a:fld>
            <a:endParaRPr lang="ro-RO"/>
          </a:p>
        </p:txBody>
      </p:sp>
      <p:pic>
        <p:nvPicPr>
          <p:cNvPr id="7" name="Picture 6">
            <a:extLst>
              <a:ext uri="{FF2B5EF4-FFF2-40B4-BE49-F238E27FC236}">
                <a16:creationId xmlns:a16="http://schemas.microsoft.com/office/drawing/2014/main" id="{FF3434CF-AF15-4F8C-9171-9F6292F707D7}"/>
              </a:ext>
            </a:extLst>
          </p:cNvPr>
          <p:cNvPicPr>
            <a:picLocks noChangeAspect="1"/>
          </p:cNvPicPr>
          <p:nvPr/>
        </p:nvPicPr>
        <p:blipFill>
          <a:blip r:embed="rId2"/>
          <a:stretch>
            <a:fillRect/>
          </a:stretch>
        </p:blipFill>
        <p:spPr>
          <a:xfrm>
            <a:off x="593918" y="2278348"/>
            <a:ext cx="5732145" cy="250888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65A620A-F662-4FD9-9CCB-B30C67F94B03}"/>
                  </a:ext>
                </a:extLst>
              </p:cNvPr>
              <p:cNvSpPr/>
              <p:nvPr/>
            </p:nvSpPr>
            <p:spPr>
              <a:xfrm>
                <a:off x="7316694" y="2043994"/>
                <a:ext cx="3317255" cy="73937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𝑍</m:t>
                              </m:r>
                            </m:e>
                            <m:sub>
                              <m:r>
                                <a:rPr lang="ro-RO" sz="2000" i="1">
                                  <a:latin typeface="Cambria Math" panose="02040503050406030204" pitchFamily="18" charset="0"/>
                                </a:rPr>
                                <m:t>𝐶</m:t>
                              </m:r>
                            </m:sub>
                          </m:sSub>
                        </m:num>
                        <m:den>
                          <m:r>
                            <a:rPr lang="ro-RO" sz="2000" i="1">
                              <a:latin typeface="Cambria Math" panose="02040503050406030204" pitchFamily="18" charset="0"/>
                            </a:rPr>
                            <m:t>𝑅</m:t>
                          </m:r>
                        </m:den>
                      </m:f>
                      <m:r>
                        <a:rPr lang="ro-RO" sz="2000">
                          <a:latin typeface="Cambria Math" panose="02040503050406030204" pitchFamily="18" charset="0"/>
                        </a:rPr>
                        <m:t>=−</m:t>
                      </m:r>
                      <m:f>
                        <m:fPr>
                          <m:ctrlPr>
                            <a:rPr lang="ro-RO" sz="2000" i="1">
                              <a:latin typeface="Cambria Math" panose="02040503050406030204" pitchFamily="18" charset="0"/>
                            </a:rPr>
                          </m:ctrlPr>
                        </m:fPr>
                        <m:num>
                          <m:f>
                            <m:fPr>
                              <m:type m:val="lin"/>
                              <m:ctrlPr>
                                <a:rPr lang="ro-RO" sz="2000" i="1" smtClean="0">
                                  <a:latin typeface="Cambria Math" panose="02040503050406030204" pitchFamily="18" charset="0"/>
                                </a:rPr>
                              </m:ctrlPr>
                            </m:fPr>
                            <m:num>
                              <m:r>
                                <a:rPr lang="ro-RO" sz="2000" i="1">
                                  <a:latin typeface="Cambria Math" panose="02040503050406030204" pitchFamily="18" charset="0"/>
                                </a:rPr>
                                <m:t>1</m:t>
                              </m:r>
                            </m:num>
                            <m:den>
                              <m:r>
                                <a:rPr lang="ro-RO" sz="2000" i="1">
                                  <a:latin typeface="Cambria Math" panose="02040503050406030204" pitchFamily="18" charset="0"/>
                                </a:rPr>
                                <m:t>𝑠𝐶</m:t>
                              </m:r>
                            </m:den>
                          </m:f>
                        </m:num>
                        <m:den>
                          <m:r>
                            <a:rPr lang="ro-RO" sz="2000" i="1">
                              <a:latin typeface="Cambria Math" panose="02040503050406030204" pitchFamily="18" charset="0"/>
                            </a:rPr>
                            <m:t>𝑅</m:t>
                          </m:r>
                        </m:den>
                      </m:f>
                    </m:oMath>
                  </m:oMathPara>
                </a14:m>
                <a:endParaRPr lang="ro-RO"/>
              </a:p>
            </p:txBody>
          </p:sp>
        </mc:Choice>
        <mc:Fallback xmlns="">
          <p:sp>
            <p:nvSpPr>
              <p:cNvPr id="8" name="Rectangle 7">
                <a:extLst>
                  <a:ext uri="{FF2B5EF4-FFF2-40B4-BE49-F238E27FC236}">
                    <a16:creationId xmlns:a16="http://schemas.microsoft.com/office/drawing/2014/main" id="{965A620A-F662-4FD9-9CCB-B30C67F94B03}"/>
                  </a:ext>
                </a:extLst>
              </p:cNvPr>
              <p:cNvSpPr>
                <a:spLocks noRot="1" noChangeAspect="1" noMove="1" noResize="1" noEditPoints="1" noAdjustHandles="1" noChangeArrowheads="1" noChangeShapeType="1" noTextEdit="1"/>
              </p:cNvSpPr>
              <p:nvPr/>
            </p:nvSpPr>
            <p:spPr>
              <a:xfrm>
                <a:off x="7316694" y="2043994"/>
                <a:ext cx="3317255" cy="73937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E27C01E-220B-4751-AA91-E8204972BD87}"/>
                  </a:ext>
                </a:extLst>
              </p:cNvPr>
              <p:cNvSpPr/>
              <p:nvPr/>
            </p:nvSpPr>
            <p:spPr>
              <a:xfrm>
                <a:off x="7316694" y="2718081"/>
                <a:ext cx="1782219" cy="67069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1">
                              <a:latin typeface="Cambria Math" panose="02040503050406030204" pitchFamily="18" charset="0"/>
                            </a:rPr>
                            <m:t>𝑅𝐶𝑠</m:t>
                          </m:r>
                        </m:den>
                      </m:f>
                    </m:oMath>
                  </m:oMathPara>
                </a14:m>
                <a:endParaRPr lang="ro-RO"/>
              </a:p>
            </p:txBody>
          </p:sp>
        </mc:Choice>
        <mc:Fallback xmlns="">
          <p:sp>
            <p:nvSpPr>
              <p:cNvPr id="9" name="Rectangle 8">
                <a:extLst>
                  <a:ext uri="{FF2B5EF4-FFF2-40B4-BE49-F238E27FC236}">
                    <a16:creationId xmlns:a16="http://schemas.microsoft.com/office/drawing/2014/main" id="{6E27C01E-220B-4751-AA91-E8204972BD87}"/>
                  </a:ext>
                </a:extLst>
              </p:cNvPr>
              <p:cNvSpPr>
                <a:spLocks noRot="1" noChangeAspect="1" noMove="1" noResize="1" noEditPoints="1" noAdjustHandles="1" noChangeArrowheads="1" noChangeShapeType="1" noTextEdit="1"/>
              </p:cNvSpPr>
              <p:nvPr/>
            </p:nvSpPr>
            <p:spPr>
              <a:xfrm>
                <a:off x="7316694" y="2718081"/>
                <a:ext cx="1782219" cy="670696"/>
              </a:xfrm>
              <a:prstGeom prst="rect">
                <a:avLst/>
              </a:prstGeom>
              <a:blipFill>
                <a:blip r:embed="rId4"/>
                <a:stretch>
                  <a:fillRect/>
                </a:stretch>
              </a:blipFill>
            </p:spPr>
            <p:txBody>
              <a:bodyPr/>
              <a:lstStyle/>
              <a:p>
                <a:r>
                  <a:rPr lang="ro-RO">
                    <a:noFill/>
                  </a:rPr>
                  <a:t> </a:t>
                </a:r>
              </a:p>
            </p:txBody>
          </p:sp>
        </mc:Fallback>
      </mc:AlternateContent>
      <p:sp>
        <p:nvSpPr>
          <p:cNvPr id="10" name="Rectangle 9">
            <a:extLst>
              <a:ext uri="{FF2B5EF4-FFF2-40B4-BE49-F238E27FC236}">
                <a16:creationId xmlns:a16="http://schemas.microsoft.com/office/drawing/2014/main" id="{EB5C5F79-5682-49A6-A478-590534A82228}"/>
              </a:ext>
            </a:extLst>
          </p:cNvPr>
          <p:cNvSpPr/>
          <p:nvPr/>
        </p:nvSpPr>
        <p:spPr>
          <a:xfrm>
            <a:off x="7316694" y="3753194"/>
            <a:ext cx="3586238" cy="707886"/>
          </a:xfrm>
          <a:prstGeom prst="rect">
            <a:avLst/>
          </a:prstGeom>
        </p:spPr>
        <p:txBody>
          <a:bodyPr wrap="none">
            <a:spAutoFit/>
          </a:bodyPr>
          <a:lstStyle/>
          <a:p>
            <a:r>
              <a:rPr lang="en-US" sz="2000">
                <a:ea typeface="Calibri" panose="020F0502020204030204" pitchFamily="34" charset="0"/>
              </a:rPr>
              <a:t>Are un pol în origine.</a:t>
            </a:r>
            <a:endParaRPr lang="ro-RO" sz="2000">
              <a:ea typeface="Calibri" panose="020F0502020204030204" pitchFamily="34" charset="0"/>
            </a:endParaRPr>
          </a:p>
          <a:p>
            <a:r>
              <a:rPr lang="en-US" sz="2000">
                <a:ea typeface="Calibri" panose="020F0502020204030204" pitchFamily="34" charset="0"/>
              </a:rPr>
              <a:t>Considerând </a:t>
            </a:r>
            <a:r>
              <a:rPr lang="en-US" sz="2000" i="1">
                <a:ea typeface="Calibri" panose="020F0502020204030204" pitchFamily="34" charset="0"/>
              </a:rPr>
              <a:t>s</a:t>
            </a:r>
            <a:r>
              <a:rPr lang="en-US" sz="2000">
                <a:ea typeface="Calibri" panose="020F0502020204030204" pitchFamily="34" charset="0"/>
              </a:rPr>
              <a:t> </a:t>
            </a:r>
            <a:r>
              <a:rPr lang="en-US" sz="2000">
                <a:ea typeface="Calibri" panose="020F0502020204030204" pitchFamily="34" charset="0"/>
                <a:cs typeface="Times New Roman" panose="02020603050405020304" pitchFamily="18" charset="0"/>
                <a:sym typeface="Symbol" panose="05050102010706020507" pitchFamily="18" charset="2"/>
              </a:rPr>
              <a:t></a:t>
            </a:r>
            <a:r>
              <a:rPr lang="en-US" sz="2000">
                <a:ea typeface="Calibri" panose="020F0502020204030204" pitchFamily="34" charset="0"/>
              </a:rPr>
              <a:t> j</a:t>
            </a:r>
            <a:r>
              <a:rPr lang="en-US" sz="2000">
                <a:ea typeface="Calibri" panose="020F0502020204030204" pitchFamily="34" charset="0"/>
                <a:cs typeface="Times New Roman" panose="02020603050405020304" pitchFamily="18" charset="0"/>
                <a:sym typeface="Symbol" panose="05050102010706020507" pitchFamily="18" charset="2"/>
              </a:rPr>
              <a:t></a:t>
            </a:r>
            <a:r>
              <a:rPr lang="en-US" sz="2000">
                <a:ea typeface="Calibri" panose="020F0502020204030204" pitchFamily="34" charset="0"/>
              </a:rPr>
              <a:t>, putem scrie</a:t>
            </a:r>
            <a:endParaRPr lang="ro-RO" sz="200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E1DDF0B-5CE6-4AED-B46E-B30BE2DC45D9}"/>
                  </a:ext>
                </a:extLst>
              </p:cNvPr>
              <p:cNvSpPr/>
              <p:nvPr/>
            </p:nvSpPr>
            <p:spPr>
              <a:xfrm>
                <a:off x="7316694" y="4706416"/>
                <a:ext cx="4207306" cy="72449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f>
                            <m:fPr>
                              <m:type m:val="lin"/>
                              <m:ctrlPr>
                                <a:rPr lang="ro-RO" sz="2000" i="1">
                                  <a:latin typeface="Cambria Math" panose="02040503050406030204" pitchFamily="18" charset="0"/>
                                </a:rPr>
                              </m:ctrlPr>
                            </m:fPr>
                            <m:num>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r>
                        <a:rPr lang="ro-RO" sz="2000" i="0">
                          <a:latin typeface="Cambria Math" panose="02040503050406030204" pitchFamily="18" charset="0"/>
                        </a:rPr>
                        <m:t>∠</m:t>
                      </m:r>
                      <m:d>
                        <m:dPr>
                          <m:ctrlPr>
                            <a:rPr lang="ro-RO" sz="2000" i="1">
                              <a:latin typeface="Cambria Math" panose="02040503050406030204" pitchFamily="18" charset="0"/>
                            </a:rPr>
                          </m:ctrlPr>
                        </m:dPr>
                        <m:e>
                          <m:r>
                            <a:rPr lang="ro-RO" sz="2000" i="0">
                              <a:latin typeface="Cambria Math" panose="02040503050406030204" pitchFamily="18" charset="0"/>
                            </a:rPr>
                            <m:t>+</m:t>
                          </m:r>
                          <m:r>
                            <a:rPr lang="ro-RO" sz="2000" i="0">
                              <a:latin typeface="Cambria Math" panose="02040503050406030204" pitchFamily="18" charset="0"/>
                            </a:rPr>
                            <m:t>90</m:t>
                          </m:r>
                          <m:r>
                            <a:rPr lang="ro-RO" sz="2000" i="0">
                              <a:latin typeface="Cambria Math" panose="02040503050406030204" pitchFamily="18" charset="0"/>
                            </a:rPr>
                            <m:t>°</m:t>
                          </m:r>
                        </m:e>
                      </m:d>
                    </m:oMath>
                  </m:oMathPara>
                </a14:m>
                <a:endParaRPr lang="ro-RO"/>
              </a:p>
            </p:txBody>
          </p:sp>
        </mc:Choice>
        <mc:Fallback xmlns="">
          <p:sp>
            <p:nvSpPr>
              <p:cNvPr id="11" name="Rectangle 10">
                <a:extLst>
                  <a:ext uri="{FF2B5EF4-FFF2-40B4-BE49-F238E27FC236}">
                    <a16:creationId xmlns:a16="http://schemas.microsoft.com/office/drawing/2014/main" id="{CE1DDF0B-5CE6-4AED-B46E-B30BE2DC45D9}"/>
                  </a:ext>
                </a:extLst>
              </p:cNvPr>
              <p:cNvSpPr>
                <a:spLocks noRot="1" noChangeAspect="1" noMove="1" noResize="1" noEditPoints="1" noAdjustHandles="1" noChangeArrowheads="1" noChangeShapeType="1" noTextEdit="1"/>
              </p:cNvSpPr>
              <p:nvPr/>
            </p:nvSpPr>
            <p:spPr>
              <a:xfrm>
                <a:off x="7316694" y="4706416"/>
                <a:ext cx="4207306" cy="724494"/>
              </a:xfrm>
              <a:prstGeom prst="rect">
                <a:avLst/>
              </a:prstGeom>
              <a:blipFill>
                <a:blip r:embed="rId5"/>
                <a:stretch>
                  <a:fillRect/>
                </a:stretch>
              </a:blipFill>
            </p:spPr>
            <p:txBody>
              <a:bodyPr/>
              <a:lstStyle/>
              <a:p>
                <a:r>
                  <a:rPr lang="ro-RO">
                    <a:noFill/>
                  </a:rPr>
                  <a:t> </a:t>
                </a:r>
              </a:p>
            </p:txBody>
          </p:sp>
        </mc:Fallback>
      </mc:AlternateContent>
      <p:sp>
        <p:nvSpPr>
          <p:cNvPr id="12" name="Rectangle 11">
            <a:extLst>
              <a:ext uri="{FF2B5EF4-FFF2-40B4-BE49-F238E27FC236}">
                <a16:creationId xmlns:a16="http://schemas.microsoft.com/office/drawing/2014/main" id="{2948775A-1081-4636-9E8A-CD7531104539}"/>
              </a:ext>
            </a:extLst>
          </p:cNvPr>
          <p:cNvSpPr/>
          <p:nvPr/>
        </p:nvSpPr>
        <p:spPr>
          <a:xfrm>
            <a:off x="7316694" y="5664155"/>
            <a:ext cx="4311630" cy="400110"/>
          </a:xfrm>
          <a:prstGeom prst="rect">
            <a:avLst/>
          </a:prstGeom>
        </p:spPr>
        <p:txBody>
          <a:bodyPr wrap="none">
            <a:spAutoFit/>
          </a:bodyPr>
          <a:lstStyle/>
          <a:p>
            <a:r>
              <a:rPr lang="en-US" sz="2000">
                <a:ea typeface="Calibri" panose="020F0502020204030204" pitchFamily="34" charset="0"/>
              </a:rPr>
              <a:t>unde ω</a:t>
            </a:r>
            <a:r>
              <a:rPr lang="en-US" sz="2000" baseline="-25000">
                <a:ea typeface="Calibri" panose="020F0502020204030204" pitchFamily="34" charset="0"/>
              </a:rPr>
              <a:t>0</a:t>
            </a:r>
            <a:r>
              <a:rPr lang="en-US" sz="2000">
                <a:ea typeface="Calibri" panose="020F0502020204030204" pitchFamily="34" charset="0"/>
              </a:rPr>
              <a:t>=1/</a:t>
            </a:r>
            <a:r>
              <a:rPr lang="en-US" sz="2000" i="1">
                <a:ea typeface="Calibri" panose="020F0502020204030204" pitchFamily="34" charset="0"/>
              </a:rPr>
              <a:t>RC</a:t>
            </a:r>
            <a:r>
              <a:rPr lang="ro-RO" sz="2000">
                <a:ea typeface="Calibri" panose="020F0502020204030204" pitchFamily="34" charset="0"/>
              </a:rPr>
              <a:t> este frecvența de scalare</a:t>
            </a:r>
            <a:endParaRPr lang="ro-RO" sz="2000"/>
          </a:p>
        </p:txBody>
      </p:sp>
      <p:sp>
        <p:nvSpPr>
          <p:cNvPr id="13" name="Rectangle 12">
            <a:extLst>
              <a:ext uri="{FF2B5EF4-FFF2-40B4-BE49-F238E27FC236}">
                <a16:creationId xmlns:a16="http://schemas.microsoft.com/office/drawing/2014/main" id="{AEFB6D51-F327-45F8-A54B-F3EC0A1FD87A}"/>
              </a:ext>
            </a:extLst>
          </p:cNvPr>
          <p:cNvSpPr/>
          <p:nvPr/>
        </p:nvSpPr>
        <p:spPr>
          <a:xfrm>
            <a:off x="593918" y="4886669"/>
            <a:ext cx="6170676" cy="1323439"/>
          </a:xfrm>
          <a:prstGeom prst="rect">
            <a:avLst/>
          </a:prstGeom>
        </p:spPr>
        <p:txBody>
          <a:bodyPr wrap="square">
            <a:spAutoFit/>
          </a:bodyPr>
          <a:lstStyle/>
          <a:p>
            <a:r>
              <a:rPr lang="en-US" sz="2000">
                <a:ea typeface="Calibri" panose="020F0502020204030204" pitchFamily="34" charset="0"/>
              </a:rPr>
              <a:t>Observ</a:t>
            </a:r>
            <a:r>
              <a:rPr lang="ro-RO" sz="2000">
                <a:ea typeface="Calibri" panose="020F0502020204030204" pitchFamily="34" charset="0"/>
              </a:rPr>
              <a:t>ăm</a:t>
            </a:r>
            <a:r>
              <a:rPr lang="en-US" sz="2000">
                <a:ea typeface="Calibri" panose="020F0502020204030204" pitchFamily="34" charset="0"/>
              </a:rPr>
              <a:t> că funcția de transfer este reciprocă celei a diferențiatorului</a:t>
            </a:r>
            <a:r>
              <a:rPr lang="ro-RO" sz="2000">
                <a:ea typeface="Calibri" panose="020F0502020204030204" pitchFamily="34" charset="0"/>
              </a:rPr>
              <a:t>. </a:t>
            </a:r>
            <a:r>
              <a:rPr lang="ro-RO" sz="2000">
                <a:solidFill>
                  <a:srgbClr val="242021"/>
                </a:solidFill>
                <a:ea typeface="Calibri" panose="020F0502020204030204" pitchFamily="34" charset="0"/>
              </a:rPr>
              <a:t>Caracteristica este </a:t>
            </a:r>
            <a:r>
              <a:rPr lang="en-US" sz="2000">
                <a:solidFill>
                  <a:srgbClr val="242021"/>
                </a:solidFill>
                <a:ea typeface="Calibri" panose="020F0502020204030204" pitchFamily="34" charset="0"/>
              </a:rPr>
              <a:t>o linie dreaptă cu o panta de -20dB/dec și cu ω</a:t>
            </a:r>
            <a:r>
              <a:rPr lang="en-US" sz="2000" baseline="-25000">
                <a:solidFill>
                  <a:srgbClr val="242021"/>
                </a:solidFill>
                <a:ea typeface="Calibri" panose="020F0502020204030204" pitchFamily="34" charset="0"/>
              </a:rPr>
              <a:t>0</a:t>
            </a:r>
            <a:r>
              <a:rPr lang="en-US" sz="2000">
                <a:solidFill>
                  <a:srgbClr val="242021"/>
                </a:solidFill>
                <a:ea typeface="Calibri" panose="020F0502020204030204" pitchFamily="34" charset="0"/>
              </a:rPr>
              <a:t> ca frecvenț</a:t>
            </a:r>
            <a:r>
              <a:rPr lang="ro-RO" sz="2000">
                <a:solidFill>
                  <a:srgbClr val="242021"/>
                </a:solidFill>
                <a:ea typeface="Calibri" panose="020F0502020204030204" pitchFamily="34" charset="0"/>
              </a:rPr>
              <a:t>a</a:t>
            </a:r>
            <a:r>
              <a:rPr lang="en-US" sz="2000">
                <a:solidFill>
                  <a:srgbClr val="242021"/>
                </a:solidFill>
                <a:ea typeface="Calibri" panose="020F0502020204030204" pitchFamily="34" charset="0"/>
              </a:rPr>
              <a:t> la câștig unitate. Mai mult, circuitul introduce un avans de fază de 90°.</a:t>
            </a:r>
            <a:endParaRPr lang="ro-RO" sz="2000"/>
          </a:p>
        </p:txBody>
      </p:sp>
    </p:spTree>
    <p:extLst>
      <p:ext uri="{BB962C8B-B14F-4D97-AF65-F5344CB8AC3E}">
        <p14:creationId xmlns:p14="http://schemas.microsoft.com/office/powerpoint/2010/main" val="976819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normAutofit/>
          </a:bodyPr>
          <a:lstStyle/>
          <a:p>
            <a:r>
              <a:rPr lang="ro-RO"/>
              <a:t>Filtre active de ordinul I</a:t>
            </a:r>
            <a:br>
              <a:rPr lang="ro-RO"/>
            </a:br>
            <a:r>
              <a:rPr lang="ro-RO"/>
              <a:t>Circuite de integrare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endParaRPr lang="ro-RO"/>
          </a:p>
          <a:p>
            <a:r>
              <a:rPr lang="en-US"/>
              <a:t>Din cauza câștigului extrem de mare la frecvențe joase, unde |</a:t>
            </a:r>
            <a:r>
              <a:rPr lang="en-US" i="1"/>
              <a:t>Z</a:t>
            </a:r>
            <a:r>
              <a:rPr lang="en-US" i="1" baseline="-25000"/>
              <a:t>C</a:t>
            </a:r>
            <a:r>
              <a:rPr lang="en-US"/>
              <a:t>|&gt;&gt;</a:t>
            </a:r>
            <a:r>
              <a:rPr lang="en-US" i="1"/>
              <a:t>R</a:t>
            </a:r>
            <a:r>
              <a:rPr lang="en-US"/>
              <a:t>, un circuit integrator practic este rareori utilizat singur, deoarece tinde să se satureze.</a:t>
            </a:r>
            <a:endParaRPr lang="ro-RO"/>
          </a:p>
          <a:p>
            <a:r>
              <a:rPr lang="ro-RO"/>
              <a:t>U</a:t>
            </a:r>
            <a:r>
              <a:rPr lang="en-US"/>
              <a:t>n integrator este de obicei plasat în interiorul unei bucle de control, astfel concepută încât să mențină AO în regiunea liniară.</a:t>
            </a:r>
            <a:endParaRPr lang="ro-RO"/>
          </a:p>
          <a:p>
            <a:r>
              <a:rPr lang="en-US"/>
              <a:t>Din cauza semnului negativ din rel</a:t>
            </a:r>
            <a:r>
              <a:rPr lang="ro-RO"/>
              <a:t>ația lui </a:t>
            </a:r>
            <a:r>
              <a:rPr lang="ro-RO" i="1"/>
              <a:t>H(s)</a:t>
            </a:r>
            <a:r>
              <a:rPr lang="en-US"/>
              <a:t>, se spune că integratorul Miller este un </a:t>
            </a:r>
            <a:r>
              <a:rPr lang="en-US" i="1"/>
              <a:t>integrator inversor</a:t>
            </a:r>
            <a:r>
              <a:rPr lang="en-US"/>
              <a:t>.</a:t>
            </a:r>
            <a:endParaRPr lang="ro-RO"/>
          </a:p>
          <a:p>
            <a:r>
              <a:rPr lang="ro-RO"/>
              <a:t>Există și integrator neinversor, numit integrator Deboo</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61D03DB9-7289-4998-8688-777211227FEA}"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38</a:t>
            </a:fld>
            <a:endParaRPr lang="ro-RO"/>
          </a:p>
        </p:txBody>
      </p:sp>
      <p:pic>
        <p:nvPicPr>
          <p:cNvPr id="7" name="Picture 6">
            <a:extLst>
              <a:ext uri="{FF2B5EF4-FFF2-40B4-BE49-F238E27FC236}">
                <a16:creationId xmlns:a16="http://schemas.microsoft.com/office/drawing/2014/main" id="{D41EDC43-B946-458F-918D-60D9F579B250}"/>
              </a:ext>
            </a:extLst>
          </p:cNvPr>
          <p:cNvPicPr>
            <a:picLocks noChangeAspect="1"/>
          </p:cNvPicPr>
          <p:nvPr/>
        </p:nvPicPr>
        <p:blipFill rotWithShape="1">
          <a:blip r:embed="rId2"/>
          <a:srcRect b="18057"/>
          <a:stretch/>
        </p:blipFill>
        <p:spPr>
          <a:xfrm>
            <a:off x="7355206" y="44929"/>
            <a:ext cx="4776788" cy="1713227"/>
          </a:xfrm>
          <a:prstGeom prst="rect">
            <a:avLst/>
          </a:prstGeom>
        </p:spPr>
      </p:pic>
    </p:spTree>
    <p:extLst>
      <p:ext uri="{BB962C8B-B14F-4D97-AF65-F5344CB8AC3E}">
        <p14:creationId xmlns:p14="http://schemas.microsoft.com/office/powerpoint/2010/main" val="4022095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10ED-E820-4915-99D1-B410128E0ED7}"/>
              </a:ext>
            </a:extLst>
          </p:cNvPr>
          <p:cNvSpPr>
            <a:spLocks noGrp="1"/>
          </p:cNvSpPr>
          <p:nvPr>
            <p:ph type="title"/>
          </p:nvPr>
        </p:nvSpPr>
        <p:spPr/>
        <p:txBody>
          <a:bodyPr/>
          <a:lstStyle/>
          <a:p>
            <a:r>
              <a:rPr lang="ro-RO"/>
              <a:t>Filtre active de ordinul I</a:t>
            </a:r>
            <a:br>
              <a:rPr lang="ro-RO"/>
            </a:br>
            <a:r>
              <a:rPr lang="ro-RO"/>
              <a:t>Circuite de integrare</a:t>
            </a:r>
          </a:p>
        </p:txBody>
      </p:sp>
      <p:sp>
        <p:nvSpPr>
          <p:cNvPr id="3" name="Content Placeholder 2">
            <a:extLst>
              <a:ext uri="{FF2B5EF4-FFF2-40B4-BE49-F238E27FC236}">
                <a16:creationId xmlns:a16="http://schemas.microsoft.com/office/drawing/2014/main" id="{485981B6-6B9B-41CA-A449-1E774381E995}"/>
              </a:ext>
            </a:extLst>
          </p:cNvPr>
          <p:cNvSpPr>
            <a:spLocks noGrp="1"/>
          </p:cNvSpPr>
          <p:nvPr>
            <p:ph idx="1"/>
          </p:nvPr>
        </p:nvSpPr>
        <p:spPr/>
        <p:txBody>
          <a:bodyPr>
            <a:normAutofit lnSpcReduction="10000"/>
          </a:bodyPr>
          <a:lstStyle/>
          <a:p>
            <a:r>
              <a:rPr lang="en-US"/>
              <a:t>Numit </a:t>
            </a:r>
            <a:r>
              <a:rPr lang="en-US" b="1">
                <a:solidFill>
                  <a:srgbClr val="0070C0"/>
                </a:solidFill>
              </a:rPr>
              <a:t>integrator Deboo</a:t>
            </a:r>
            <a:r>
              <a:rPr lang="en-US"/>
              <a:t>, după numele inventatorului </a:t>
            </a:r>
            <a:br>
              <a:rPr lang="ro-RO"/>
            </a:br>
            <a:r>
              <a:rPr lang="en-US"/>
              <a:t>său, </a:t>
            </a:r>
            <a:r>
              <a:rPr lang="ro-RO"/>
              <a:t>circuitul </a:t>
            </a:r>
            <a:r>
              <a:rPr lang="en-US"/>
              <a:t>folosește o sursă de curent Howland </a:t>
            </a:r>
            <a:br>
              <a:rPr lang="ro-RO"/>
            </a:br>
            <a:r>
              <a:rPr lang="en-US"/>
              <a:t>cu un condensator ca sarcină pentru a realiza </a:t>
            </a:r>
            <a:br>
              <a:rPr lang="ro-RO"/>
            </a:br>
            <a:r>
              <a:rPr lang="en-US"/>
              <a:t>o integrare neinversoare.</a:t>
            </a:r>
            <a:endParaRPr lang="ro-RO"/>
          </a:p>
          <a:p>
            <a:r>
              <a:rPr lang="ro-RO"/>
              <a:t>S</a:t>
            </a:r>
            <a:r>
              <a:rPr lang="en-US"/>
              <a:t>ursa forțează un curent </a:t>
            </a:r>
            <a:r>
              <a:rPr lang="en-US" i="1"/>
              <a:t>I</a:t>
            </a:r>
            <a:r>
              <a:rPr lang="en-US"/>
              <a:t>=</a:t>
            </a:r>
            <a:r>
              <a:rPr lang="en-US" i="1"/>
              <a:t>V</a:t>
            </a:r>
            <a:r>
              <a:rPr lang="en-US" i="1" baseline="-25000"/>
              <a:t>i</a:t>
            </a:r>
            <a:r>
              <a:rPr lang="en-US"/>
              <a:t>/</a:t>
            </a:r>
            <a:r>
              <a:rPr lang="en-US" i="1"/>
              <a:t>R</a:t>
            </a:r>
            <a:r>
              <a:rPr lang="en-US"/>
              <a:t> prin condensator, rezultând o tensiune la intrarea neinversoare </a:t>
            </a:r>
            <a:r>
              <a:rPr lang="en-US" i="1"/>
              <a:t>V</a:t>
            </a:r>
            <a:r>
              <a:rPr lang="en-US" i="1" baseline="-25000"/>
              <a:t>p</a:t>
            </a:r>
            <a:r>
              <a:rPr lang="en-US"/>
              <a:t>=(1/</a:t>
            </a:r>
            <a:r>
              <a:rPr lang="en-US" i="1"/>
              <a:t>s</a:t>
            </a:r>
            <a:r>
              <a:rPr lang="en-US"/>
              <a:t>2</a:t>
            </a:r>
            <a:r>
              <a:rPr lang="en-US" i="1"/>
              <a:t>C</a:t>
            </a:r>
            <a:r>
              <a:rPr lang="en-US"/>
              <a:t>)</a:t>
            </a:r>
            <a:r>
              <a:rPr lang="en-US" i="1"/>
              <a:t>I</a:t>
            </a:r>
            <a:r>
              <a:rPr lang="en-US"/>
              <a:t>=</a:t>
            </a:r>
            <a:r>
              <a:rPr lang="en-US" i="1"/>
              <a:t>V</a:t>
            </a:r>
            <a:r>
              <a:rPr lang="en-US" i="1" baseline="-25000"/>
              <a:t>i</a:t>
            </a:r>
            <a:r>
              <a:rPr lang="en-US"/>
              <a:t>/2</a:t>
            </a:r>
            <a:r>
              <a:rPr lang="en-US" i="1"/>
              <a:t>sRC</a:t>
            </a:r>
            <a:r>
              <a:rPr lang="en-US"/>
              <a:t>. AO amplifică această tensiune pentru a da </a:t>
            </a:r>
            <a:r>
              <a:rPr lang="en-US" i="1"/>
              <a:t>V</a:t>
            </a:r>
            <a:r>
              <a:rPr lang="en-US" i="1" baseline="-25000"/>
              <a:t>o</a:t>
            </a:r>
            <a:r>
              <a:rPr lang="en-US"/>
              <a:t>=(1+</a:t>
            </a:r>
            <a:r>
              <a:rPr lang="en-US" i="1"/>
              <a:t>R</a:t>
            </a:r>
            <a:r>
              <a:rPr lang="en-US"/>
              <a:t>/</a:t>
            </a:r>
            <a:r>
              <a:rPr lang="en-US" i="1"/>
              <a:t>R</a:t>
            </a:r>
            <a:r>
              <a:rPr lang="en-US"/>
              <a:t>)</a:t>
            </a:r>
            <a:r>
              <a:rPr lang="en-US" i="1"/>
              <a:t>V</a:t>
            </a:r>
            <a:r>
              <a:rPr lang="en-US" i="1" baseline="-25000"/>
              <a:t>p</a:t>
            </a:r>
            <a:r>
              <a:rPr lang="en-US"/>
              <a:t>=</a:t>
            </a:r>
            <a:r>
              <a:rPr lang="en-US" i="1"/>
              <a:t>V</a:t>
            </a:r>
            <a:r>
              <a:rPr lang="en-US" i="1" baseline="-25000"/>
              <a:t>i</a:t>
            </a:r>
            <a:r>
              <a:rPr lang="en-US"/>
              <a:t>/</a:t>
            </a:r>
            <a:r>
              <a:rPr lang="en-US" i="1"/>
              <a:t>sC</a:t>
            </a:r>
            <a:r>
              <a:rPr lang="en-US"/>
              <a:t>, deci</a:t>
            </a:r>
            <a:endParaRPr lang="ro-RO"/>
          </a:p>
          <a:p>
            <a:endParaRPr lang="ro-RO"/>
          </a:p>
          <a:p>
            <a:r>
              <a:rPr lang="en-US"/>
              <a:t>Graficul amplitudinii este același ca la integratorul inversor. Unghiul de fază este acum -90° spre deosebire de +90° cât este la integratorul inversor.</a:t>
            </a:r>
            <a:endParaRPr lang="ro-RO"/>
          </a:p>
          <a:p>
            <a:endParaRPr lang="ro-RO"/>
          </a:p>
        </p:txBody>
      </p:sp>
      <p:sp>
        <p:nvSpPr>
          <p:cNvPr id="4" name="Date Placeholder 3">
            <a:extLst>
              <a:ext uri="{FF2B5EF4-FFF2-40B4-BE49-F238E27FC236}">
                <a16:creationId xmlns:a16="http://schemas.microsoft.com/office/drawing/2014/main" id="{0458AB3E-0FF0-4417-81A0-15C055A66C05}"/>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C3F44F7D-D757-4F28-939C-2B02D5FD95D5}"/>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27550684-278A-474D-BEDC-FA93947485B9}"/>
              </a:ext>
            </a:extLst>
          </p:cNvPr>
          <p:cNvSpPr>
            <a:spLocks noGrp="1"/>
          </p:cNvSpPr>
          <p:nvPr>
            <p:ph type="sldNum" sz="quarter" idx="12"/>
          </p:nvPr>
        </p:nvSpPr>
        <p:spPr/>
        <p:txBody>
          <a:bodyPr/>
          <a:lstStyle/>
          <a:p>
            <a:fld id="{AF5D8DD5-2367-47BF-BE85-0E4DD8564336}" type="slidenum">
              <a:rPr lang="ro-RO" smtClean="0"/>
              <a:t>39</a:t>
            </a:fld>
            <a:endParaRPr lang="ro-RO"/>
          </a:p>
        </p:txBody>
      </p:sp>
      <p:pic>
        <p:nvPicPr>
          <p:cNvPr id="7" name="Picture 6">
            <a:extLst>
              <a:ext uri="{FF2B5EF4-FFF2-40B4-BE49-F238E27FC236}">
                <a16:creationId xmlns:a16="http://schemas.microsoft.com/office/drawing/2014/main" id="{2199BF97-31D8-45FA-B236-E545D7DD6ECA}"/>
              </a:ext>
            </a:extLst>
          </p:cNvPr>
          <p:cNvPicPr/>
          <p:nvPr/>
        </p:nvPicPr>
        <p:blipFill>
          <a:blip r:embed="rId2"/>
          <a:stretch>
            <a:fillRect/>
          </a:stretch>
        </p:blipFill>
        <p:spPr>
          <a:xfrm>
            <a:off x="9210675" y="-1"/>
            <a:ext cx="2981325" cy="2639483"/>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9DC4D8B-2CFD-4CD8-8FE2-2BC81A313870}"/>
                  </a:ext>
                </a:extLst>
              </p:cNvPr>
              <p:cNvSpPr/>
              <p:nvPr/>
            </p:nvSpPr>
            <p:spPr>
              <a:xfrm>
                <a:off x="7979202" y="4104731"/>
                <a:ext cx="1820498" cy="786369"/>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𝐻</m:t>
                      </m:r>
                      <m:d>
                        <m:dPr>
                          <m:ctrlPr>
                            <a:rPr lang="ro-RO" sz="2400" i="1">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𝑅𝐶𝑠</m:t>
                          </m:r>
                        </m:den>
                      </m:f>
                    </m:oMath>
                  </m:oMathPara>
                </a14:m>
                <a:endParaRPr lang="ro-RO" sz="2400"/>
              </a:p>
            </p:txBody>
          </p:sp>
        </mc:Choice>
        <mc:Fallback xmlns="">
          <p:sp>
            <p:nvSpPr>
              <p:cNvPr id="8" name="Rectangle 7">
                <a:extLst>
                  <a:ext uri="{FF2B5EF4-FFF2-40B4-BE49-F238E27FC236}">
                    <a16:creationId xmlns:a16="http://schemas.microsoft.com/office/drawing/2014/main" id="{19DC4D8B-2CFD-4CD8-8FE2-2BC81A313870}"/>
                  </a:ext>
                </a:extLst>
              </p:cNvPr>
              <p:cNvSpPr>
                <a:spLocks noRot="1" noChangeAspect="1" noMove="1" noResize="1" noEditPoints="1" noAdjustHandles="1" noChangeArrowheads="1" noChangeShapeType="1" noTextEdit="1"/>
              </p:cNvSpPr>
              <p:nvPr/>
            </p:nvSpPr>
            <p:spPr>
              <a:xfrm>
                <a:off x="7979202" y="4104731"/>
                <a:ext cx="1820498" cy="786369"/>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79870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A36E-8948-4433-8233-D1BED60CA5C8}"/>
              </a:ext>
            </a:extLst>
          </p:cNvPr>
          <p:cNvSpPr>
            <a:spLocks noGrp="1"/>
          </p:cNvSpPr>
          <p:nvPr>
            <p:ph type="title"/>
          </p:nvPr>
        </p:nvSpPr>
        <p:spPr/>
        <p:txBody>
          <a:bodyPr/>
          <a:lstStyle/>
          <a:p>
            <a:r>
              <a:rPr lang="ro-RO"/>
              <a:t>Filtre active</a:t>
            </a:r>
            <a:br>
              <a:rPr lang="ro-RO"/>
            </a:br>
            <a:r>
              <a:rPr lang="ro-RO"/>
              <a:t>Clasificare</a:t>
            </a:r>
          </a:p>
        </p:txBody>
      </p:sp>
      <p:sp>
        <p:nvSpPr>
          <p:cNvPr id="3" name="Content Placeholder 2">
            <a:extLst>
              <a:ext uri="{FF2B5EF4-FFF2-40B4-BE49-F238E27FC236}">
                <a16:creationId xmlns:a16="http://schemas.microsoft.com/office/drawing/2014/main" id="{E057C606-452E-48F2-8256-E23B61DFDBFB}"/>
              </a:ext>
            </a:extLst>
          </p:cNvPr>
          <p:cNvSpPr>
            <a:spLocks noGrp="1"/>
          </p:cNvSpPr>
          <p:nvPr>
            <p:ph idx="1"/>
          </p:nvPr>
        </p:nvSpPr>
        <p:spPr/>
        <p:txBody>
          <a:bodyPr/>
          <a:lstStyle/>
          <a:p>
            <a:pPr marL="514350" indent="-514350">
              <a:buFont typeface="+mj-lt"/>
              <a:buAutoNum type="arabicPeriod"/>
            </a:pPr>
            <a:r>
              <a:rPr lang="en-US"/>
              <a:t>filtr</a:t>
            </a:r>
            <a:r>
              <a:rPr lang="ro-RO"/>
              <a:t>ul</a:t>
            </a:r>
            <a:r>
              <a:rPr lang="en-US"/>
              <a:t> </a:t>
            </a:r>
            <a:r>
              <a:rPr lang="en-US" i="1"/>
              <a:t>trece-jos</a:t>
            </a:r>
            <a:r>
              <a:rPr lang="en-US"/>
              <a:t> (low-pass filter), FTJ, </a:t>
            </a:r>
            <a:endParaRPr lang="ro-RO"/>
          </a:p>
          <a:p>
            <a:pPr marL="514350" indent="-514350">
              <a:buFont typeface="+mj-lt"/>
              <a:buAutoNum type="arabicPeriod"/>
            </a:pPr>
            <a:r>
              <a:rPr lang="en-US"/>
              <a:t>filtr</a:t>
            </a:r>
            <a:r>
              <a:rPr lang="ro-RO"/>
              <a:t>ul</a:t>
            </a:r>
            <a:r>
              <a:rPr lang="en-US"/>
              <a:t> </a:t>
            </a:r>
            <a:r>
              <a:rPr lang="en-US" i="1"/>
              <a:t>trece-sus</a:t>
            </a:r>
            <a:r>
              <a:rPr lang="en-US"/>
              <a:t> (high-pass filter), FTS, </a:t>
            </a:r>
            <a:endParaRPr lang="ro-RO"/>
          </a:p>
          <a:p>
            <a:pPr marL="514350" indent="-514350">
              <a:buFont typeface="+mj-lt"/>
              <a:buAutoNum type="arabicPeriod"/>
            </a:pPr>
            <a:r>
              <a:rPr lang="en-US"/>
              <a:t>filtr</a:t>
            </a:r>
            <a:r>
              <a:rPr lang="ro-RO"/>
              <a:t>ul</a:t>
            </a:r>
            <a:r>
              <a:rPr lang="en-US"/>
              <a:t> </a:t>
            </a:r>
            <a:r>
              <a:rPr lang="en-US" i="1"/>
              <a:t>trece-bandă</a:t>
            </a:r>
            <a:r>
              <a:rPr lang="en-US"/>
              <a:t> (band-pass filter), FTB și </a:t>
            </a:r>
            <a:endParaRPr lang="ro-RO"/>
          </a:p>
          <a:p>
            <a:pPr marL="514350" indent="-514350">
              <a:buFont typeface="+mj-lt"/>
              <a:buAutoNum type="arabicPeriod"/>
            </a:pPr>
            <a:r>
              <a:rPr lang="en-US"/>
              <a:t>filtr</a:t>
            </a:r>
            <a:r>
              <a:rPr lang="ro-RO"/>
              <a:t>ul</a:t>
            </a:r>
            <a:r>
              <a:rPr lang="en-US"/>
              <a:t> </a:t>
            </a:r>
            <a:r>
              <a:rPr lang="en-US" i="1"/>
              <a:t>oprește-bandă</a:t>
            </a:r>
            <a:r>
              <a:rPr lang="en-US"/>
              <a:t> (band-reject filter sau notch), FOB. </a:t>
            </a:r>
            <a:endParaRPr lang="ro-RO"/>
          </a:p>
          <a:p>
            <a:pPr marL="514350" indent="-514350">
              <a:buFont typeface="+mj-lt"/>
              <a:buAutoNum type="arabicPeriod"/>
            </a:pPr>
            <a:r>
              <a:rPr lang="en-US"/>
              <a:t>filtr</a:t>
            </a:r>
            <a:r>
              <a:rPr lang="ro-RO"/>
              <a:t>ul</a:t>
            </a:r>
            <a:r>
              <a:rPr lang="en-US"/>
              <a:t> </a:t>
            </a:r>
            <a:r>
              <a:rPr lang="en-US" i="1"/>
              <a:t>trece-tot</a:t>
            </a:r>
            <a:r>
              <a:rPr lang="en-US"/>
              <a:t> (all-pass filter), FTT, care modifică doar faza, lăsând amplitudinea constantă. </a:t>
            </a:r>
            <a:endParaRPr lang="ro-RO"/>
          </a:p>
        </p:txBody>
      </p:sp>
      <p:sp>
        <p:nvSpPr>
          <p:cNvPr id="4" name="Date Placeholder 3">
            <a:extLst>
              <a:ext uri="{FF2B5EF4-FFF2-40B4-BE49-F238E27FC236}">
                <a16:creationId xmlns:a16="http://schemas.microsoft.com/office/drawing/2014/main" id="{70837DBE-D1F4-47C5-92E5-21F28AF54045}"/>
              </a:ext>
            </a:extLst>
          </p:cNvPr>
          <p:cNvSpPr>
            <a:spLocks noGrp="1"/>
          </p:cNvSpPr>
          <p:nvPr>
            <p:ph type="dt" sz="half" idx="10"/>
          </p:nvPr>
        </p:nvSpPr>
        <p:spPr/>
        <p:txBody>
          <a:bodyPr/>
          <a:lstStyle/>
          <a:p>
            <a:fld id="{CA7C3C3E-F4D6-4246-BFEB-AFC0D303D713}" type="datetime1">
              <a:rPr lang="ro-RO" smtClean="0"/>
              <a:t>07.04.2021</a:t>
            </a:fld>
            <a:endParaRPr lang="ro-RO"/>
          </a:p>
        </p:txBody>
      </p:sp>
      <p:sp>
        <p:nvSpPr>
          <p:cNvPr id="5" name="Footer Placeholder 4">
            <a:extLst>
              <a:ext uri="{FF2B5EF4-FFF2-40B4-BE49-F238E27FC236}">
                <a16:creationId xmlns:a16="http://schemas.microsoft.com/office/drawing/2014/main" id="{E96264C4-741F-41A1-A3A5-F535DD0AFF93}"/>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3D044810-C8CD-4084-B7DC-67EAB72D00D9}"/>
              </a:ext>
            </a:extLst>
          </p:cNvPr>
          <p:cNvSpPr>
            <a:spLocks noGrp="1"/>
          </p:cNvSpPr>
          <p:nvPr>
            <p:ph type="sldNum" sz="quarter" idx="12"/>
          </p:nvPr>
        </p:nvSpPr>
        <p:spPr/>
        <p:txBody>
          <a:bodyPr/>
          <a:lstStyle/>
          <a:p>
            <a:fld id="{AF5D8DD5-2367-47BF-BE85-0E4DD8564336}" type="slidenum">
              <a:rPr lang="ro-RO" smtClean="0"/>
              <a:t>4</a:t>
            </a:fld>
            <a:endParaRPr lang="ro-RO"/>
          </a:p>
        </p:txBody>
      </p:sp>
    </p:spTree>
    <p:extLst>
      <p:ext uri="{BB962C8B-B14F-4D97-AF65-F5344CB8AC3E}">
        <p14:creationId xmlns:p14="http://schemas.microsoft.com/office/powerpoint/2010/main" val="2303229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FTJ cu amplificare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5FF17A4C-94C6-469F-AD85-21F928A9F2C7}"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40</a:t>
            </a:fld>
            <a:endParaRPr lang="ro-RO"/>
          </a:p>
        </p:txBody>
      </p:sp>
      <p:pic>
        <p:nvPicPr>
          <p:cNvPr id="7" name="Picture 6">
            <a:extLst>
              <a:ext uri="{FF2B5EF4-FFF2-40B4-BE49-F238E27FC236}">
                <a16:creationId xmlns:a16="http://schemas.microsoft.com/office/drawing/2014/main" id="{4ADEACF8-B148-4CB6-8307-D8CAF33ED32B}"/>
              </a:ext>
            </a:extLst>
          </p:cNvPr>
          <p:cNvPicPr>
            <a:picLocks noChangeAspect="1"/>
          </p:cNvPicPr>
          <p:nvPr/>
        </p:nvPicPr>
        <p:blipFill>
          <a:blip r:embed="rId2"/>
          <a:stretch>
            <a:fillRect/>
          </a:stretch>
        </p:blipFill>
        <p:spPr>
          <a:xfrm>
            <a:off x="727922" y="2358798"/>
            <a:ext cx="6452235" cy="252603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9CEC43-5EA0-42BD-82F4-095BBF12AC13}"/>
                  </a:ext>
                </a:extLst>
              </p:cNvPr>
              <p:cNvSpPr txBox="1"/>
              <p:nvPr/>
            </p:nvSpPr>
            <p:spPr>
              <a:xfrm>
                <a:off x="7684640" y="2229167"/>
                <a:ext cx="3669159" cy="64928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ro-RO" sz="2000" b="0" i="1" smtClean="0">
                          <a:latin typeface="Cambria Math" panose="02040503050406030204" pitchFamily="18" charset="0"/>
                        </a:rPr>
                        <m:t>𝐻</m:t>
                      </m:r>
                      <m:d>
                        <m:dPr>
                          <m:ctrlPr>
                            <a:rPr lang="ro-RO" sz="2000" b="0" i="1" smtClean="0">
                              <a:latin typeface="Cambria Math" panose="02040503050406030204" pitchFamily="18" charset="0"/>
                            </a:rPr>
                          </m:ctrlPr>
                        </m:dPr>
                        <m:e>
                          <m:r>
                            <a:rPr lang="ro-RO" sz="2000" b="0" i="1" smtClean="0">
                              <a:latin typeface="Cambria Math" panose="02040503050406030204" pitchFamily="18" charset="0"/>
                            </a:rPr>
                            <m:t>𝑠</m:t>
                          </m:r>
                        </m:e>
                      </m:d>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𝑜</m:t>
                              </m:r>
                            </m:sub>
                          </m:sSub>
                        </m:num>
                        <m:den>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den>
                      </m:f>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𝑍</m:t>
                              </m:r>
                            </m:e>
                            <m:sub>
                              <m:r>
                                <a:rPr lang="ro-RO" sz="2000" b="0" i="1" smtClean="0">
                                  <a:latin typeface="Cambria Math" panose="02040503050406030204" pitchFamily="18" charset="0"/>
                                </a:rPr>
                                <m:t>2</m:t>
                              </m:r>
                            </m:sub>
                          </m:sSub>
                        </m:num>
                        <m:den>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1</m:t>
                              </m:r>
                            </m:sub>
                          </m:sSub>
                        </m:den>
                      </m:f>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2</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𝑠𝐶</m:t>
                                  </m:r>
                                </m:den>
                              </m:f>
                            </m:e>
                          </m:d>
                        </m:num>
                        <m:den>
                          <m:sSub>
                            <m:sSubPr>
                              <m:ctrlPr>
                                <a:rPr lang="ro-RO"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den>
                      </m:f>
                    </m:oMath>
                  </m:oMathPara>
                </a14:m>
                <a:endParaRPr lang="ro-RO"/>
              </a:p>
            </p:txBody>
          </p:sp>
        </mc:Choice>
        <mc:Fallback xmlns="">
          <p:sp>
            <p:nvSpPr>
              <p:cNvPr id="8" name="TextBox 7">
                <a:extLst>
                  <a:ext uri="{FF2B5EF4-FFF2-40B4-BE49-F238E27FC236}">
                    <a16:creationId xmlns:a16="http://schemas.microsoft.com/office/drawing/2014/main" id="{839CEC43-5EA0-42BD-82F4-095BBF12AC13}"/>
                  </a:ext>
                </a:extLst>
              </p:cNvPr>
              <p:cNvSpPr txBox="1">
                <a:spLocks noRot="1" noChangeAspect="1" noMove="1" noResize="1" noEditPoints="1" noAdjustHandles="1" noChangeArrowheads="1" noChangeShapeType="1" noTextEdit="1"/>
              </p:cNvSpPr>
              <p:nvPr/>
            </p:nvSpPr>
            <p:spPr>
              <a:xfrm>
                <a:off x="7684640" y="2229167"/>
                <a:ext cx="3669159" cy="64928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5F6B3AB-35A8-4C7D-8C46-9FA76B3A6CFE}"/>
                  </a:ext>
                </a:extLst>
              </p:cNvPr>
              <p:cNvSpPr/>
              <p:nvPr/>
            </p:nvSpPr>
            <p:spPr>
              <a:xfrm>
                <a:off x="7584156" y="2929769"/>
                <a:ext cx="2614920" cy="72083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r>
                            <a:rPr lang="ro-RO" sz="2000" i="1">
                              <a:latin typeface="Cambria Math" panose="02040503050406030204" pitchFamily="18" charset="0"/>
                            </a:rPr>
                            <m:t>𝐶𝑠</m:t>
                          </m:r>
                          <m:r>
                            <a:rPr lang="ro-RO" sz="2000" i="0">
                              <a:latin typeface="Cambria Math" panose="02040503050406030204" pitchFamily="18" charset="0"/>
                            </a:rPr>
                            <m:t>+</m:t>
                          </m:r>
                          <m:r>
                            <a:rPr lang="ro-RO" sz="2000" i="0">
                              <a:latin typeface="Cambria Math" panose="02040503050406030204" pitchFamily="18" charset="0"/>
                            </a:rPr>
                            <m:t>1</m:t>
                          </m:r>
                        </m:den>
                      </m:f>
                    </m:oMath>
                  </m:oMathPara>
                </a14:m>
                <a:endParaRPr lang="ro-RO"/>
              </a:p>
            </p:txBody>
          </p:sp>
        </mc:Choice>
        <mc:Fallback xmlns="">
          <p:sp>
            <p:nvSpPr>
              <p:cNvPr id="9" name="Rectangle 8">
                <a:extLst>
                  <a:ext uri="{FF2B5EF4-FFF2-40B4-BE49-F238E27FC236}">
                    <a16:creationId xmlns:a16="http://schemas.microsoft.com/office/drawing/2014/main" id="{45F6B3AB-35A8-4C7D-8C46-9FA76B3A6CFE}"/>
                  </a:ext>
                </a:extLst>
              </p:cNvPr>
              <p:cNvSpPr>
                <a:spLocks noRot="1" noChangeAspect="1" noMove="1" noResize="1" noEditPoints="1" noAdjustHandles="1" noChangeArrowheads="1" noChangeShapeType="1" noTextEdit="1"/>
              </p:cNvSpPr>
              <p:nvPr/>
            </p:nvSpPr>
            <p:spPr>
              <a:xfrm>
                <a:off x="7584156" y="2929769"/>
                <a:ext cx="2614920" cy="720838"/>
              </a:xfrm>
              <a:prstGeom prst="rect">
                <a:avLst/>
              </a:prstGeom>
              <a:blipFill>
                <a:blip r:embed="rId4"/>
                <a:stretch>
                  <a:fillRect/>
                </a:stretch>
              </a:blipFill>
            </p:spPr>
            <p:txBody>
              <a:bodyPr/>
              <a:lstStyle/>
              <a:p>
                <a:r>
                  <a:rPr lang="ro-RO">
                    <a:noFill/>
                  </a:rPr>
                  <a:t> </a:t>
                </a:r>
              </a:p>
            </p:txBody>
          </p:sp>
        </mc:Fallback>
      </mc:AlternateContent>
      <p:sp>
        <p:nvSpPr>
          <p:cNvPr id="10" name="Rectangle 9">
            <a:extLst>
              <a:ext uri="{FF2B5EF4-FFF2-40B4-BE49-F238E27FC236}">
                <a16:creationId xmlns:a16="http://schemas.microsoft.com/office/drawing/2014/main" id="{754DB6FE-17A9-4AFE-BBA8-F3518B567B57}"/>
              </a:ext>
            </a:extLst>
          </p:cNvPr>
          <p:cNvSpPr/>
          <p:nvPr/>
        </p:nvSpPr>
        <p:spPr>
          <a:xfrm>
            <a:off x="7584156" y="3801239"/>
            <a:ext cx="3485249" cy="400110"/>
          </a:xfrm>
          <a:prstGeom prst="rect">
            <a:avLst/>
          </a:prstGeom>
        </p:spPr>
        <p:txBody>
          <a:bodyPr wrap="none">
            <a:spAutoFit/>
          </a:bodyPr>
          <a:lstStyle/>
          <a:p>
            <a:r>
              <a:rPr lang="en-US" sz="2000">
                <a:ea typeface="Calibri" panose="020F0502020204030204" pitchFamily="34" charset="0"/>
              </a:rPr>
              <a:t>indicând un pol real la </a:t>
            </a:r>
            <a:r>
              <a:rPr lang="en-US" sz="2000" i="1">
                <a:solidFill>
                  <a:srgbClr val="242021"/>
                </a:solidFill>
                <a:ea typeface="Calibri" panose="020F0502020204030204" pitchFamily="34" charset="0"/>
                <a:cs typeface="Times New Roman" panose="02020603050405020304" pitchFamily="18" charset="0"/>
              </a:rPr>
              <a:t>s</a:t>
            </a:r>
            <a:r>
              <a:rPr lang="en-US" sz="2000">
                <a:solidFill>
                  <a:srgbClr val="242021"/>
                </a:solidFill>
                <a:ea typeface="Calibri" panose="020F0502020204030204" pitchFamily="34" charset="0"/>
                <a:cs typeface="Times New Roman" panose="02020603050405020304" pitchFamily="18" charset="0"/>
              </a:rPr>
              <a:t>=-1</a:t>
            </a:r>
            <a:r>
              <a:rPr lang="en-US" sz="2000" i="1">
                <a:solidFill>
                  <a:srgbClr val="242021"/>
                </a:solidFill>
                <a:ea typeface="Calibri" panose="020F0502020204030204" pitchFamily="34" charset="0"/>
                <a:cs typeface="Times New Roman" panose="02020603050405020304" pitchFamily="18" charset="0"/>
              </a:rPr>
              <a:t>/R</a:t>
            </a:r>
            <a:r>
              <a:rPr lang="en-US" sz="2000" baseline="-25000">
                <a:solidFill>
                  <a:srgbClr val="242021"/>
                </a:solidFill>
                <a:ea typeface="Calibri" panose="020F0502020204030204" pitchFamily="34" charset="0"/>
                <a:cs typeface="Times New Roman" panose="02020603050405020304" pitchFamily="18" charset="0"/>
              </a:rPr>
              <a:t>2</a:t>
            </a:r>
            <a:r>
              <a:rPr lang="en-US" sz="2000" i="1">
                <a:solidFill>
                  <a:srgbClr val="242021"/>
                </a:solidFill>
                <a:ea typeface="Calibri" panose="020F0502020204030204" pitchFamily="34" charset="0"/>
                <a:cs typeface="Times New Roman" panose="02020603050405020304" pitchFamily="18" charset="0"/>
              </a:rPr>
              <a:t>C</a:t>
            </a:r>
            <a:endParaRPr lang="ro-RO" sz="2000"/>
          </a:p>
        </p:txBody>
      </p:sp>
      <p:sp>
        <p:nvSpPr>
          <p:cNvPr id="11" name="Rectangle 10">
            <a:extLst>
              <a:ext uri="{FF2B5EF4-FFF2-40B4-BE49-F238E27FC236}">
                <a16:creationId xmlns:a16="http://schemas.microsoft.com/office/drawing/2014/main" id="{42B6479C-6C3C-4C05-8CDB-B88846B40743}"/>
              </a:ext>
            </a:extLst>
          </p:cNvPr>
          <p:cNvSpPr/>
          <p:nvPr/>
        </p:nvSpPr>
        <p:spPr>
          <a:xfrm>
            <a:off x="727922" y="5066591"/>
            <a:ext cx="5920210" cy="400110"/>
          </a:xfrm>
          <a:prstGeom prst="rect">
            <a:avLst/>
          </a:prstGeom>
        </p:spPr>
        <p:txBody>
          <a:bodyPr wrap="none">
            <a:spAutoFit/>
          </a:bodyPr>
          <a:lstStyle/>
          <a:p>
            <a:r>
              <a:rPr lang="en-US" sz="2000">
                <a:ea typeface="Calibri" panose="020F0502020204030204" pitchFamily="34" charset="0"/>
              </a:rPr>
              <a:t>Punând </a:t>
            </a:r>
            <a:r>
              <a:rPr lang="en-US" sz="2000" i="1">
                <a:ea typeface="Calibri" panose="020F0502020204030204" pitchFamily="34" charset="0"/>
                <a:cs typeface="Times New Roman" panose="02020603050405020304" pitchFamily="18" charset="0"/>
              </a:rPr>
              <a:t>s</a:t>
            </a:r>
            <a:r>
              <a:rPr lang="en-US" sz="2000">
                <a:ea typeface="Calibri" panose="020F0502020204030204" pitchFamily="34" charset="0"/>
                <a:cs typeface="Times New Roman" panose="02020603050405020304" pitchFamily="18" charset="0"/>
              </a:rPr>
              <a:t> →</a:t>
            </a:r>
            <a:r>
              <a:rPr lang="en-US" sz="2000">
                <a:ea typeface="Calibri" panose="020F0502020204030204" pitchFamily="34" charset="0"/>
              </a:rPr>
              <a:t> </a:t>
            </a:r>
            <a:r>
              <a:rPr lang="en-US" sz="2000" i="1">
                <a:ea typeface="Calibri" panose="020F0502020204030204" pitchFamily="34" charset="0"/>
                <a:cs typeface="Times New Roman" panose="02020603050405020304" pitchFamily="18" charset="0"/>
              </a:rPr>
              <a:t>jω</a:t>
            </a:r>
            <a:r>
              <a:rPr lang="en-US" sz="2000">
                <a:ea typeface="Calibri" panose="020F0502020204030204" pitchFamily="34" charset="0"/>
                <a:cs typeface="Times New Roman" panose="02020603050405020304" pitchFamily="18" charset="0"/>
              </a:rPr>
              <a:t>, putem scrie </a:t>
            </a:r>
            <a:r>
              <a:rPr lang="en-US" sz="2000" i="1">
                <a:ea typeface="Calibri" panose="020F0502020204030204" pitchFamily="34" charset="0"/>
              </a:rPr>
              <a:t>H(s)</a:t>
            </a:r>
            <a:r>
              <a:rPr lang="en-US" sz="2000" i="1">
                <a:ea typeface="Calibri" panose="020F0502020204030204" pitchFamily="34" charset="0"/>
                <a:cs typeface="Times New Roman" panose="02020603050405020304" pitchFamily="18" charset="0"/>
              </a:rPr>
              <a:t> </a:t>
            </a:r>
            <a:r>
              <a:rPr lang="en-US" sz="2000">
                <a:ea typeface="Calibri" panose="020F0502020204030204" pitchFamily="34" charset="0"/>
                <a:cs typeface="Times New Roman" panose="02020603050405020304" pitchFamily="18" charset="0"/>
              </a:rPr>
              <a:t>sub forma normalizată</a:t>
            </a:r>
            <a:endParaRPr lang="ro-RO" sz="200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BDD4F42-0634-4110-BE2A-69B85D8198AC}"/>
                  </a:ext>
                </a:extLst>
              </p:cNvPr>
              <p:cNvSpPr/>
              <p:nvPr/>
            </p:nvSpPr>
            <p:spPr>
              <a:xfrm>
                <a:off x="2296684" y="5494464"/>
                <a:ext cx="2782685" cy="724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0">
                              <a:latin typeface="Cambria Math" panose="02040503050406030204" pitchFamily="18" charset="0"/>
                            </a:rPr>
                            <m:t>1</m:t>
                          </m:r>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oMath>
                  </m:oMathPara>
                </a14:m>
                <a:endParaRPr lang="ro-RO" sz="2000"/>
              </a:p>
            </p:txBody>
          </p:sp>
        </mc:Choice>
        <mc:Fallback xmlns="">
          <p:sp>
            <p:nvSpPr>
              <p:cNvPr id="12" name="Rectangle 11">
                <a:extLst>
                  <a:ext uri="{FF2B5EF4-FFF2-40B4-BE49-F238E27FC236}">
                    <a16:creationId xmlns:a16="http://schemas.microsoft.com/office/drawing/2014/main" id="{CBDD4F42-0634-4110-BE2A-69B85D8198AC}"/>
                  </a:ext>
                </a:extLst>
              </p:cNvPr>
              <p:cNvSpPr>
                <a:spLocks noRot="1" noChangeAspect="1" noMove="1" noResize="1" noEditPoints="1" noAdjustHandles="1" noChangeArrowheads="1" noChangeShapeType="1" noTextEdit="1"/>
              </p:cNvSpPr>
              <p:nvPr/>
            </p:nvSpPr>
            <p:spPr>
              <a:xfrm>
                <a:off x="2296684" y="5494464"/>
                <a:ext cx="2782685" cy="724494"/>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DFC54CA-9379-434B-A70C-96A8FABEC5A9}"/>
                  </a:ext>
                </a:extLst>
              </p:cNvPr>
              <p:cNvSpPr/>
              <p:nvPr/>
            </p:nvSpPr>
            <p:spPr>
              <a:xfrm>
                <a:off x="7684640" y="5456125"/>
                <a:ext cx="2673489"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r>
                        <a:rPr lang="ro-RO" sz="2000" i="0">
                          <a:latin typeface="Cambria Math" panose="02040503050406030204" pitchFamily="18" charset="0"/>
                        </a:rPr>
                        <m:t>; </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r>
                            <a:rPr lang="ro-RO" sz="2000" i="1">
                              <a:latin typeface="Cambria Math" panose="02040503050406030204" pitchFamily="18" charset="0"/>
                            </a:rPr>
                            <m:t>𝐶</m:t>
                          </m:r>
                        </m:den>
                      </m:f>
                    </m:oMath>
                  </m:oMathPara>
                </a14:m>
                <a:endParaRPr lang="ro-RO"/>
              </a:p>
            </p:txBody>
          </p:sp>
        </mc:Choice>
        <mc:Fallback xmlns="">
          <p:sp>
            <p:nvSpPr>
              <p:cNvPr id="13" name="Rectangle 12">
                <a:extLst>
                  <a:ext uri="{FF2B5EF4-FFF2-40B4-BE49-F238E27FC236}">
                    <a16:creationId xmlns:a16="http://schemas.microsoft.com/office/drawing/2014/main" id="{7DFC54CA-9379-434B-A70C-96A8FABEC5A9}"/>
                  </a:ext>
                </a:extLst>
              </p:cNvPr>
              <p:cNvSpPr>
                <a:spLocks noRot="1" noChangeAspect="1" noMove="1" noResize="1" noEditPoints="1" noAdjustHandles="1" noChangeArrowheads="1" noChangeShapeType="1" noTextEdit="1"/>
              </p:cNvSpPr>
              <p:nvPr/>
            </p:nvSpPr>
            <p:spPr>
              <a:xfrm>
                <a:off x="7684640" y="5456125"/>
                <a:ext cx="2673489" cy="720838"/>
              </a:xfrm>
              <a:prstGeom prst="rect">
                <a:avLst/>
              </a:prstGeom>
              <a:blipFill>
                <a:blip r:embed="rId6"/>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504995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FTJ cu amplificare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pPr marL="0" indent="0">
              <a:buNone/>
            </a:pPr>
            <a:r>
              <a:rPr lang="en-US"/>
              <a:t>Fizic, circuitul funcționează astfel</a:t>
            </a:r>
            <a:r>
              <a:rPr lang="ro-RO"/>
              <a:t>:</a:t>
            </a:r>
            <a:endParaRPr lang="en-US"/>
          </a:p>
          <a:p>
            <a:r>
              <a:rPr lang="en-US"/>
              <a:t>La frecvențe suficient de joase, unde |</a:t>
            </a:r>
            <a:r>
              <a:rPr lang="en-US" i="1"/>
              <a:t>Z</a:t>
            </a:r>
            <a:r>
              <a:rPr lang="en-US" i="1" baseline="-25000"/>
              <a:t>C</a:t>
            </a:r>
            <a:r>
              <a:rPr lang="en-US"/>
              <a:t>|&gt;&gt;</a:t>
            </a:r>
            <a:r>
              <a:rPr lang="en-US" i="1"/>
              <a:t>R</a:t>
            </a:r>
            <a:r>
              <a:rPr lang="en-US" baseline="-25000"/>
              <a:t>2</a:t>
            </a:r>
            <a:r>
              <a:rPr lang="en-US"/>
              <a:t>, putem ignora </a:t>
            </a:r>
            <a:r>
              <a:rPr lang="en-US" i="1"/>
              <a:t>Z</a:t>
            </a:r>
            <a:r>
              <a:rPr lang="en-US" i="1" baseline="-25000"/>
              <a:t>C</a:t>
            </a:r>
            <a:r>
              <a:rPr lang="en-US"/>
              <a:t> în comparație cu </a:t>
            </a:r>
            <a:r>
              <a:rPr lang="en-US" i="1"/>
              <a:t>R</a:t>
            </a:r>
            <a:r>
              <a:rPr lang="en-US" baseline="-25000"/>
              <a:t>2</a:t>
            </a:r>
            <a:r>
              <a:rPr lang="en-US"/>
              <a:t> și, prin urmare, privim circuitul ca un amplificator inversor cu câștig </a:t>
            </a:r>
            <a:r>
              <a:rPr lang="en-US" i="1"/>
              <a:t>H</a:t>
            </a:r>
            <a:r>
              <a:rPr lang="en-US">
                <a:sym typeface="Symbol" panose="05050102010706020507" pitchFamily="18" charset="2"/>
              </a:rPr>
              <a:t></a:t>
            </a:r>
            <a:r>
              <a:rPr lang="en-US"/>
              <a:t>−</a:t>
            </a:r>
            <a:r>
              <a:rPr lang="en-US" i="1"/>
              <a:t>R</a:t>
            </a:r>
            <a:r>
              <a:rPr lang="en-US" baseline="-25000"/>
              <a:t>2</a:t>
            </a:r>
            <a:r>
              <a:rPr lang="en-US"/>
              <a:t>/</a:t>
            </a:r>
            <a:r>
              <a:rPr lang="en-US" i="1"/>
              <a:t>R</a:t>
            </a:r>
            <a:r>
              <a:rPr lang="en-US" baseline="-25000"/>
              <a:t>1</a:t>
            </a:r>
            <a:r>
              <a:rPr lang="en-US"/>
              <a:t>=</a:t>
            </a:r>
            <a:r>
              <a:rPr lang="en-US" i="1"/>
              <a:t>H</a:t>
            </a:r>
            <a:r>
              <a:rPr lang="en-US" baseline="-25000"/>
              <a:t>0</a:t>
            </a:r>
            <a:r>
              <a:rPr lang="en-US"/>
              <a:t>. Din motive evidente, </a:t>
            </a:r>
            <a:r>
              <a:rPr lang="en-US" i="1"/>
              <a:t>H</a:t>
            </a:r>
            <a:r>
              <a:rPr lang="en-US" baseline="-25000"/>
              <a:t>0</a:t>
            </a:r>
            <a:r>
              <a:rPr lang="en-US"/>
              <a:t> se numește câștig de curent continuu. </a:t>
            </a:r>
            <a:endParaRPr lang="ro-RO"/>
          </a:p>
          <a:p>
            <a:r>
              <a:rPr lang="ro-RO"/>
              <a:t>A</a:t>
            </a:r>
            <a:r>
              <a:rPr lang="en-US"/>
              <a:t>simptota la caracteristica Bode de amplitudine este, la frecvențe joase, o linie orizontală poziționată la |</a:t>
            </a:r>
            <a:r>
              <a:rPr lang="en-US" i="1"/>
              <a:t>H</a:t>
            </a:r>
            <a:r>
              <a:rPr lang="en-US" baseline="-25000"/>
              <a:t>0</a:t>
            </a:r>
            <a:r>
              <a:rPr lang="en-US"/>
              <a:t>|</a:t>
            </a:r>
            <a:r>
              <a:rPr lang="en-US" baseline="-25000"/>
              <a:t>dB</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0F351C98-142D-48E3-82BE-B8AB6EC7093A}"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41</a:t>
            </a:fld>
            <a:endParaRPr lang="ro-RO"/>
          </a:p>
        </p:txBody>
      </p:sp>
      <p:pic>
        <p:nvPicPr>
          <p:cNvPr id="7" name="Picture 6">
            <a:extLst>
              <a:ext uri="{FF2B5EF4-FFF2-40B4-BE49-F238E27FC236}">
                <a16:creationId xmlns:a16="http://schemas.microsoft.com/office/drawing/2014/main" id="{FC9ACE50-3BB5-471A-AE26-A617F22B09C1}"/>
              </a:ext>
            </a:extLst>
          </p:cNvPr>
          <p:cNvPicPr>
            <a:picLocks noChangeAspect="1"/>
          </p:cNvPicPr>
          <p:nvPr/>
        </p:nvPicPr>
        <p:blipFill rotWithShape="1">
          <a:blip r:embed="rId2"/>
          <a:srcRect r="366" b="13921"/>
          <a:stretch/>
        </p:blipFill>
        <p:spPr>
          <a:xfrm>
            <a:off x="6806244" y="17143"/>
            <a:ext cx="5357181" cy="1811975"/>
          </a:xfrm>
          <a:prstGeom prst="rect">
            <a:avLst/>
          </a:prstGeom>
        </p:spPr>
      </p:pic>
    </p:spTree>
    <p:extLst>
      <p:ext uri="{BB962C8B-B14F-4D97-AF65-F5344CB8AC3E}">
        <p14:creationId xmlns:p14="http://schemas.microsoft.com/office/powerpoint/2010/main" val="4267054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FTJ cu amplificare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pPr marL="0" indent="0">
              <a:buNone/>
            </a:pPr>
            <a:r>
              <a:rPr lang="en-US"/>
              <a:t>Fizic, circuitul funcționează astfel</a:t>
            </a:r>
            <a:r>
              <a:rPr lang="ro-RO"/>
              <a:t>: </a:t>
            </a:r>
            <a:r>
              <a:rPr lang="ro-RO" sz="2000"/>
              <a:t>(continuare)</a:t>
            </a:r>
          </a:p>
          <a:p>
            <a:r>
              <a:rPr lang="en-US"/>
              <a:t>La frecvențe suficient de ridicate, unde |</a:t>
            </a:r>
            <a:r>
              <a:rPr lang="en-US" i="1"/>
              <a:t>Z</a:t>
            </a:r>
            <a:r>
              <a:rPr lang="en-US" i="1" baseline="-25000"/>
              <a:t>C</a:t>
            </a:r>
            <a:r>
              <a:rPr lang="en-US"/>
              <a:t>|&lt;&lt;</a:t>
            </a:r>
            <a:r>
              <a:rPr lang="en-US" i="1"/>
              <a:t>R</a:t>
            </a:r>
            <a:r>
              <a:rPr lang="en-US" baseline="-25000"/>
              <a:t>2</a:t>
            </a:r>
            <a:r>
              <a:rPr lang="en-US"/>
              <a:t>, putem ignora </a:t>
            </a:r>
            <a:r>
              <a:rPr lang="en-US" i="1"/>
              <a:t>R</a:t>
            </a:r>
            <a:r>
              <a:rPr lang="en-US" baseline="-25000"/>
              <a:t>2</a:t>
            </a:r>
            <a:r>
              <a:rPr lang="en-US"/>
              <a:t> față de </a:t>
            </a:r>
            <a:r>
              <a:rPr lang="en-US" i="1"/>
              <a:t>Z</a:t>
            </a:r>
            <a:r>
              <a:rPr lang="en-US" i="1" baseline="-25000"/>
              <a:t>C</a:t>
            </a:r>
            <a:r>
              <a:rPr lang="en-US"/>
              <a:t> și, prin urmare, privim circuitul ca pe un integrator. </a:t>
            </a:r>
            <a:endParaRPr lang="ro-RO"/>
          </a:p>
          <a:p>
            <a:r>
              <a:rPr lang="ro-RO"/>
              <a:t>A</a:t>
            </a:r>
            <a:r>
              <a:rPr lang="en-US"/>
              <a:t>simptota la frecvențe înalte este o linie cu o panta de -20dB/dec, care trece prin frecvența la câștig unitate ω</a:t>
            </a:r>
            <a:r>
              <a:rPr lang="en-US" baseline="-25000"/>
              <a:t>1</a:t>
            </a:r>
            <a:r>
              <a:rPr lang="en-US"/>
              <a:t>=1/</a:t>
            </a:r>
            <a:r>
              <a:rPr lang="en-US" i="1"/>
              <a:t>R</a:t>
            </a:r>
            <a:r>
              <a:rPr lang="en-US" baseline="-25000"/>
              <a:t>1</a:t>
            </a:r>
            <a:r>
              <a:rPr lang="en-US" i="1"/>
              <a:t>C</a:t>
            </a:r>
            <a:r>
              <a:rPr lang="en-US"/>
              <a:t>.</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03317374-7C32-48C1-8AE1-29E9E65C896B}"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42</a:t>
            </a:fld>
            <a:endParaRPr lang="ro-RO"/>
          </a:p>
        </p:txBody>
      </p:sp>
      <p:pic>
        <p:nvPicPr>
          <p:cNvPr id="7" name="Picture 6">
            <a:extLst>
              <a:ext uri="{FF2B5EF4-FFF2-40B4-BE49-F238E27FC236}">
                <a16:creationId xmlns:a16="http://schemas.microsoft.com/office/drawing/2014/main" id="{FC9ACE50-3BB5-471A-AE26-A617F22B09C1}"/>
              </a:ext>
            </a:extLst>
          </p:cNvPr>
          <p:cNvPicPr>
            <a:picLocks noChangeAspect="1"/>
          </p:cNvPicPr>
          <p:nvPr/>
        </p:nvPicPr>
        <p:blipFill rotWithShape="1">
          <a:blip r:embed="rId2"/>
          <a:srcRect r="366" b="13921"/>
          <a:stretch/>
        </p:blipFill>
        <p:spPr>
          <a:xfrm>
            <a:off x="6806244" y="17143"/>
            <a:ext cx="5357181" cy="1811975"/>
          </a:xfrm>
          <a:prstGeom prst="rect">
            <a:avLst/>
          </a:prstGeom>
        </p:spPr>
      </p:pic>
    </p:spTree>
    <p:extLst>
      <p:ext uri="{BB962C8B-B14F-4D97-AF65-F5344CB8AC3E}">
        <p14:creationId xmlns:p14="http://schemas.microsoft.com/office/powerpoint/2010/main" val="1617656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FTS cu amplificare</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a:p>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1C69BB2C-C839-452D-ABE4-5436D90F969E}"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43</a:t>
            </a:fld>
            <a:endParaRPr lang="ro-RO"/>
          </a:p>
        </p:txBody>
      </p:sp>
      <p:pic>
        <p:nvPicPr>
          <p:cNvPr id="7" name="Picture 6">
            <a:extLst>
              <a:ext uri="{FF2B5EF4-FFF2-40B4-BE49-F238E27FC236}">
                <a16:creationId xmlns:a16="http://schemas.microsoft.com/office/drawing/2014/main" id="{9D7F15F0-16A6-4DCE-AF92-856BDAC6815F}"/>
              </a:ext>
            </a:extLst>
          </p:cNvPr>
          <p:cNvPicPr>
            <a:picLocks noChangeAspect="1"/>
          </p:cNvPicPr>
          <p:nvPr/>
        </p:nvPicPr>
        <p:blipFill>
          <a:blip r:embed="rId2"/>
          <a:stretch>
            <a:fillRect/>
          </a:stretch>
        </p:blipFill>
        <p:spPr>
          <a:xfrm>
            <a:off x="472122" y="2330131"/>
            <a:ext cx="6452235" cy="256032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C92D20A-2AE6-4361-99D0-917386ECDCE3}"/>
                  </a:ext>
                </a:extLst>
              </p:cNvPr>
              <p:cNvSpPr/>
              <p:nvPr/>
            </p:nvSpPr>
            <p:spPr>
              <a:xfrm>
                <a:off x="7251517" y="1985983"/>
                <a:ext cx="3049040" cy="72051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f>
                        <m:fPr>
                          <m:ctrlPr>
                            <a:rPr lang="ro-RO" sz="2000" i="1" smtClean="0">
                              <a:latin typeface="Cambria Math" panose="02040503050406030204" pitchFamily="18" charset="0"/>
                            </a:rPr>
                          </m:ctrlPr>
                        </m:fPr>
                        <m:num>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2</m:t>
                              </m:r>
                            </m:sub>
                          </m:sSub>
                        </m:num>
                        <m:den>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1</m:t>
                              </m:r>
                            </m:sub>
                          </m:sSub>
                          <m:r>
                            <a:rPr lang="ro-RO" sz="2000" b="0" i="1" smtClean="0">
                              <a:latin typeface="Cambria Math" panose="02040503050406030204" pitchFamily="18" charset="0"/>
                            </a:rPr>
                            <m:t>+</m:t>
                          </m:r>
                          <m:f>
                            <m:fPr>
                              <m:type m:val="lin"/>
                              <m:ctrlPr>
                                <a:rPr lang="ro-RO"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𝑠𝐶</m:t>
                              </m:r>
                            </m:den>
                          </m:f>
                        </m:den>
                      </m:f>
                    </m:oMath>
                  </m:oMathPara>
                </a14:m>
                <a:endParaRPr lang="ro-RO"/>
              </a:p>
            </p:txBody>
          </p:sp>
        </mc:Choice>
        <mc:Fallback xmlns="">
          <p:sp>
            <p:nvSpPr>
              <p:cNvPr id="8" name="Rectangle 7">
                <a:extLst>
                  <a:ext uri="{FF2B5EF4-FFF2-40B4-BE49-F238E27FC236}">
                    <a16:creationId xmlns:a16="http://schemas.microsoft.com/office/drawing/2014/main" id="{5C92D20A-2AE6-4361-99D0-917386ECDCE3}"/>
                  </a:ext>
                </a:extLst>
              </p:cNvPr>
              <p:cNvSpPr>
                <a:spLocks noRot="1" noChangeAspect="1" noMove="1" noResize="1" noEditPoints="1" noAdjustHandles="1" noChangeArrowheads="1" noChangeShapeType="1" noTextEdit="1"/>
              </p:cNvSpPr>
              <p:nvPr/>
            </p:nvSpPr>
            <p:spPr>
              <a:xfrm>
                <a:off x="7251517" y="1985983"/>
                <a:ext cx="3049040" cy="720518"/>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41C70AF-AFF9-446E-9923-6B647E694F66}"/>
                  </a:ext>
                </a:extLst>
              </p:cNvPr>
              <p:cNvSpPr/>
              <p:nvPr/>
            </p:nvSpPr>
            <p:spPr>
              <a:xfrm>
                <a:off x="7256903" y="2737915"/>
                <a:ext cx="2662139" cy="72083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1">
                              <a:latin typeface="Cambria Math" panose="02040503050406030204" pitchFamily="18" charset="0"/>
                            </a:rPr>
                            <m:t>𝐶𝑠</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1">
                              <a:latin typeface="Cambria Math" panose="02040503050406030204" pitchFamily="18" charset="0"/>
                            </a:rPr>
                            <m:t>𝐶𝑠</m:t>
                          </m:r>
                          <m:r>
                            <a:rPr lang="ro-RO" sz="2000" i="0">
                              <a:latin typeface="Cambria Math" panose="02040503050406030204" pitchFamily="18" charset="0"/>
                            </a:rPr>
                            <m:t>+</m:t>
                          </m:r>
                          <m:r>
                            <a:rPr lang="ro-RO" sz="2000" i="0">
                              <a:latin typeface="Cambria Math" panose="02040503050406030204" pitchFamily="18" charset="0"/>
                            </a:rPr>
                            <m:t>1</m:t>
                          </m:r>
                        </m:den>
                      </m:f>
                    </m:oMath>
                  </m:oMathPara>
                </a14:m>
                <a:endParaRPr lang="ro-RO"/>
              </a:p>
            </p:txBody>
          </p:sp>
        </mc:Choice>
        <mc:Fallback xmlns="">
          <p:sp>
            <p:nvSpPr>
              <p:cNvPr id="9" name="Rectangle 8">
                <a:extLst>
                  <a:ext uri="{FF2B5EF4-FFF2-40B4-BE49-F238E27FC236}">
                    <a16:creationId xmlns:a16="http://schemas.microsoft.com/office/drawing/2014/main" id="{941C70AF-AFF9-446E-9923-6B647E694F66}"/>
                  </a:ext>
                </a:extLst>
              </p:cNvPr>
              <p:cNvSpPr>
                <a:spLocks noRot="1" noChangeAspect="1" noMove="1" noResize="1" noEditPoints="1" noAdjustHandles="1" noChangeArrowheads="1" noChangeShapeType="1" noTextEdit="1"/>
              </p:cNvSpPr>
              <p:nvPr/>
            </p:nvSpPr>
            <p:spPr>
              <a:xfrm>
                <a:off x="7256903" y="2737915"/>
                <a:ext cx="2662139" cy="720838"/>
              </a:xfrm>
              <a:prstGeom prst="rect">
                <a:avLst/>
              </a:prstGeom>
              <a:blipFill>
                <a:blip r:embed="rId4"/>
                <a:stretch>
                  <a:fillRect/>
                </a:stretch>
              </a:blipFill>
            </p:spPr>
            <p:txBody>
              <a:bodyPr/>
              <a:lstStyle/>
              <a:p>
                <a:r>
                  <a:rPr lang="ro-RO">
                    <a:noFill/>
                  </a:rPr>
                  <a:t> </a:t>
                </a:r>
              </a:p>
            </p:txBody>
          </p:sp>
        </mc:Fallback>
      </mc:AlternateContent>
      <p:sp>
        <p:nvSpPr>
          <p:cNvPr id="10" name="Rectangle 9">
            <a:extLst>
              <a:ext uri="{FF2B5EF4-FFF2-40B4-BE49-F238E27FC236}">
                <a16:creationId xmlns:a16="http://schemas.microsoft.com/office/drawing/2014/main" id="{02E4B47A-8852-47AA-84F3-D06451D1270E}"/>
              </a:ext>
            </a:extLst>
          </p:cNvPr>
          <p:cNvSpPr/>
          <p:nvPr/>
        </p:nvSpPr>
        <p:spPr>
          <a:xfrm>
            <a:off x="7290435" y="3587376"/>
            <a:ext cx="4468361" cy="1323439"/>
          </a:xfrm>
          <a:prstGeom prst="rect">
            <a:avLst/>
          </a:prstGeom>
        </p:spPr>
        <p:txBody>
          <a:bodyPr wrap="square">
            <a:spAutoFit/>
          </a:bodyPr>
          <a:lstStyle/>
          <a:p>
            <a:pPr algn="just">
              <a:spcAft>
                <a:spcPts val="0"/>
              </a:spcAft>
            </a:pPr>
            <a:r>
              <a:rPr lang="en-US" sz="2000">
                <a:solidFill>
                  <a:srgbClr val="242021"/>
                </a:solidFill>
                <a:ea typeface="Calibri" panose="020F0502020204030204" pitchFamily="34" charset="0"/>
              </a:rPr>
              <a:t>indicând un zero în origine și un pol real la </a:t>
            </a:r>
            <a:r>
              <a:rPr lang="en-US" sz="2000" i="1">
                <a:solidFill>
                  <a:srgbClr val="242021"/>
                </a:solidFill>
                <a:ea typeface="Calibri" panose="020F0502020204030204" pitchFamily="34" charset="0"/>
              </a:rPr>
              <a:t>s</a:t>
            </a:r>
            <a:r>
              <a:rPr lang="en-US" sz="2000">
                <a:solidFill>
                  <a:srgbClr val="242021"/>
                </a:solidFill>
                <a:ea typeface="Calibri" panose="020F0502020204030204" pitchFamily="34" charset="0"/>
              </a:rPr>
              <a:t>=−1/</a:t>
            </a:r>
            <a:r>
              <a:rPr lang="en-US" sz="2000" i="1">
                <a:solidFill>
                  <a:srgbClr val="242021"/>
                </a:solidFill>
                <a:ea typeface="Calibri" panose="020F0502020204030204" pitchFamily="34" charset="0"/>
              </a:rPr>
              <a:t>R</a:t>
            </a:r>
            <a:r>
              <a:rPr lang="en-US" sz="2000" baseline="-25000">
                <a:solidFill>
                  <a:srgbClr val="242021"/>
                </a:solidFill>
                <a:ea typeface="Calibri" panose="020F0502020204030204" pitchFamily="34" charset="0"/>
              </a:rPr>
              <a:t>1</a:t>
            </a:r>
            <a:r>
              <a:rPr lang="en-US" sz="2000" i="1">
                <a:solidFill>
                  <a:srgbClr val="242021"/>
                </a:solidFill>
                <a:ea typeface="Calibri" panose="020F0502020204030204" pitchFamily="34" charset="0"/>
              </a:rPr>
              <a:t>C</a:t>
            </a:r>
            <a:r>
              <a:rPr lang="en-US" sz="2000">
                <a:solidFill>
                  <a:srgbClr val="242021"/>
                </a:solidFill>
                <a:ea typeface="Calibri" panose="020F0502020204030204" pitchFamily="34" charset="0"/>
              </a:rPr>
              <a:t>.</a:t>
            </a:r>
            <a:endParaRPr lang="ro-RO" sz="2000">
              <a:solidFill>
                <a:srgbClr val="242021"/>
              </a:solidFill>
              <a:ea typeface="Calibri" panose="020F0502020204030204" pitchFamily="34" charset="0"/>
            </a:endParaRPr>
          </a:p>
          <a:p>
            <a:pPr algn="just">
              <a:spcAft>
                <a:spcPts val="0"/>
              </a:spcAft>
            </a:pPr>
            <a:r>
              <a:rPr lang="en-US" sz="2000">
                <a:solidFill>
                  <a:srgbClr val="242021"/>
                </a:solidFill>
                <a:ea typeface="Calibri" panose="020F0502020204030204" pitchFamily="34" charset="0"/>
              </a:rPr>
              <a:t>Punând </a:t>
            </a:r>
            <a:r>
              <a:rPr lang="en-US" sz="2000" i="1">
                <a:solidFill>
                  <a:srgbClr val="242021"/>
                </a:solidFill>
                <a:ea typeface="Calibri" panose="020F0502020204030204" pitchFamily="34" charset="0"/>
              </a:rPr>
              <a:t>s</a:t>
            </a:r>
            <a:r>
              <a:rPr lang="en-US" sz="2000">
                <a:solidFill>
                  <a:srgbClr val="242021"/>
                </a:solidFill>
                <a:ea typeface="Calibri" panose="020F0502020204030204" pitchFamily="34" charset="0"/>
              </a:rPr>
              <a:t> → jω, putem să exprimăm </a:t>
            </a:r>
            <a:r>
              <a:rPr lang="en-US" sz="2000" i="1">
                <a:solidFill>
                  <a:srgbClr val="242021"/>
                </a:solidFill>
                <a:ea typeface="Calibri" panose="020F0502020204030204" pitchFamily="34" charset="0"/>
              </a:rPr>
              <a:t>H</a:t>
            </a:r>
            <a:r>
              <a:rPr lang="en-US" sz="2000">
                <a:solidFill>
                  <a:srgbClr val="242021"/>
                </a:solidFill>
                <a:ea typeface="Calibri" panose="020F0502020204030204" pitchFamily="34" charset="0"/>
              </a:rPr>
              <a:t>(</a:t>
            </a:r>
            <a:r>
              <a:rPr lang="en-US" sz="2000" i="1">
                <a:solidFill>
                  <a:srgbClr val="242021"/>
                </a:solidFill>
                <a:ea typeface="Calibri" panose="020F0502020204030204" pitchFamily="34" charset="0"/>
              </a:rPr>
              <a:t>s</a:t>
            </a:r>
            <a:r>
              <a:rPr lang="en-US" sz="2000">
                <a:solidFill>
                  <a:srgbClr val="242021"/>
                </a:solidFill>
                <a:ea typeface="Calibri" panose="020F0502020204030204" pitchFamily="34" charset="0"/>
              </a:rPr>
              <a:t>) în forma normalizată</a:t>
            </a:r>
            <a:endParaRPr lang="ro-RO" sz="2000">
              <a:solidFill>
                <a:srgbClr val="242021"/>
              </a:solidFill>
              <a:ea typeface="Calibri" panose="020F050202020403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43B55F3-B5AB-4522-8977-ADCE92126918}"/>
                  </a:ext>
                </a:extLst>
              </p:cNvPr>
              <p:cNvSpPr/>
              <p:nvPr/>
            </p:nvSpPr>
            <p:spPr>
              <a:xfrm>
                <a:off x="7219257" y="4902416"/>
                <a:ext cx="2782685" cy="74135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f>
                        <m:fPr>
                          <m:ctrlPr>
                            <a:rPr lang="ro-RO" sz="2000" i="1">
                              <a:latin typeface="Cambria Math" panose="02040503050406030204" pitchFamily="18" charset="0"/>
                            </a:rPr>
                          </m:ctrlPr>
                        </m:fPr>
                        <m:num>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num>
                        <m:den>
                          <m:r>
                            <a:rPr lang="ro-RO" sz="2000" i="0">
                              <a:latin typeface="Cambria Math" panose="02040503050406030204" pitchFamily="18" charset="0"/>
                            </a:rPr>
                            <m:t>1</m:t>
                          </m:r>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oMath>
                  </m:oMathPara>
                </a14:m>
                <a:endParaRPr lang="ro-RO"/>
              </a:p>
            </p:txBody>
          </p:sp>
        </mc:Choice>
        <mc:Fallback xmlns="">
          <p:sp>
            <p:nvSpPr>
              <p:cNvPr id="11" name="Rectangle 10">
                <a:extLst>
                  <a:ext uri="{FF2B5EF4-FFF2-40B4-BE49-F238E27FC236}">
                    <a16:creationId xmlns:a16="http://schemas.microsoft.com/office/drawing/2014/main" id="{D43B55F3-B5AB-4522-8977-ADCE92126918}"/>
                  </a:ext>
                </a:extLst>
              </p:cNvPr>
              <p:cNvSpPr>
                <a:spLocks noRot="1" noChangeAspect="1" noMove="1" noResize="1" noEditPoints="1" noAdjustHandles="1" noChangeArrowheads="1" noChangeShapeType="1" noTextEdit="1"/>
              </p:cNvSpPr>
              <p:nvPr/>
            </p:nvSpPr>
            <p:spPr>
              <a:xfrm>
                <a:off x="7219257" y="4902416"/>
                <a:ext cx="2782685" cy="741357"/>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B7DE3D4-EBE1-4F8B-9E96-F716B69DA3E4}"/>
                  </a:ext>
                </a:extLst>
              </p:cNvPr>
              <p:cNvSpPr/>
              <p:nvPr/>
            </p:nvSpPr>
            <p:spPr>
              <a:xfrm>
                <a:off x="7251517" y="5698285"/>
                <a:ext cx="2667525" cy="72083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r>
                        <a:rPr lang="ro-RO" sz="2000" i="0">
                          <a:latin typeface="Cambria Math" panose="02040503050406030204" pitchFamily="18" charset="0"/>
                        </a:rPr>
                        <m:t>; </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r>
                            <a:rPr lang="ro-RO" sz="2000" i="1">
                              <a:latin typeface="Cambria Math" panose="02040503050406030204" pitchFamily="18" charset="0"/>
                            </a:rPr>
                            <m:t>𝐶</m:t>
                          </m:r>
                        </m:den>
                      </m:f>
                    </m:oMath>
                  </m:oMathPara>
                </a14:m>
                <a:endParaRPr lang="ro-RO" sz="2000"/>
              </a:p>
            </p:txBody>
          </p:sp>
        </mc:Choice>
        <mc:Fallback xmlns="">
          <p:sp>
            <p:nvSpPr>
              <p:cNvPr id="12" name="Rectangle 11">
                <a:extLst>
                  <a:ext uri="{FF2B5EF4-FFF2-40B4-BE49-F238E27FC236}">
                    <a16:creationId xmlns:a16="http://schemas.microsoft.com/office/drawing/2014/main" id="{EB7DE3D4-EBE1-4F8B-9E96-F716B69DA3E4}"/>
                  </a:ext>
                </a:extLst>
              </p:cNvPr>
              <p:cNvSpPr>
                <a:spLocks noRot="1" noChangeAspect="1" noMove="1" noResize="1" noEditPoints="1" noAdjustHandles="1" noChangeArrowheads="1" noChangeShapeType="1" noTextEdit="1"/>
              </p:cNvSpPr>
              <p:nvPr/>
            </p:nvSpPr>
            <p:spPr>
              <a:xfrm>
                <a:off x="7251517" y="5698285"/>
                <a:ext cx="2667525" cy="720838"/>
              </a:xfrm>
              <a:prstGeom prst="rect">
                <a:avLst/>
              </a:prstGeom>
              <a:blipFill>
                <a:blip r:embed="rId6"/>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462779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FTB de bandă largă</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Schema și caracteristica de amplitudine</a:t>
            </a:r>
          </a:p>
          <a:p>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80BD975A-FD2C-479C-A27C-59FE5BDDA71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44</a:t>
            </a:fld>
            <a:endParaRPr lang="ro-RO"/>
          </a:p>
        </p:txBody>
      </p:sp>
      <p:pic>
        <p:nvPicPr>
          <p:cNvPr id="7" name="Picture 6">
            <a:extLst>
              <a:ext uri="{FF2B5EF4-FFF2-40B4-BE49-F238E27FC236}">
                <a16:creationId xmlns:a16="http://schemas.microsoft.com/office/drawing/2014/main" id="{148ED642-4209-43A0-9A34-FA64B34375ED}"/>
              </a:ext>
            </a:extLst>
          </p:cNvPr>
          <p:cNvPicPr>
            <a:picLocks noChangeAspect="1"/>
          </p:cNvPicPr>
          <p:nvPr/>
        </p:nvPicPr>
        <p:blipFill>
          <a:blip r:embed="rId2"/>
          <a:stretch>
            <a:fillRect/>
          </a:stretch>
        </p:blipFill>
        <p:spPr>
          <a:xfrm>
            <a:off x="272091" y="2583783"/>
            <a:ext cx="7080885" cy="2571750"/>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B3E1A5-F30D-45BA-A784-DB4B87EA969D}"/>
                  </a:ext>
                </a:extLst>
              </p:cNvPr>
              <p:cNvSpPr/>
              <p:nvPr/>
            </p:nvSpPr>
            <p:spPr>
              <a:xfrm>
                <a:off x="7741879" y="1558873"/>
                <a:ext cx="3223639" cy="74161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2</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type m:val="lin"/>
                                  <m:ctrlPr>
                                    <a:rPr lang="en-US"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𝑠</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𝐶</m:t>
                                      </m:r>
                                    </m:e>
                                    <m:sub>
                                      <m:r>
                                        <a:rPr lang="ro-RO" sz="2000" b="0" i="1" smtClean="0">
                                          <a:latin typeface="Cambria Math" panose="02040503050406030204" pitchFamily="18" charset="0"/>
                                        </a:rPr>
                                        <m:t>2</m:t>
                                      </m:r>
                                    </m:sub>
                                  </m:sSub>
                                </m:den>
                              </m:f>
                            </m:e>
                          </m:d>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1</m:t>
                              </m:r>
                            </m:sub>
                          </m:sSub>
                          <m:r>
                            <a:rPr lang="ro-RO" sz="2000" i="1">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1</m:t>
                              </m:r>
                            </m:num>
                            <m:den>
                              <m:r>
                                <a:rPr lang="ro-RO" sz="2000" i="1">
                                  <a:latin typeface="Cambria Math" panose="02040503050406030204" pitchFamily="18" charset="0"/>
                                </a:rPr>
                                <m:t>𝑠</m:t>
                              </m:r>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𝐶</m:t>
                                  </m:r>
                                </m:e>
                                <m:sub>
                                  <m:r>
                                    <a:rPr lang="ro-RO" sz="2000" b="0" i="1" smtClean="0">
                                      <a:latin typeface="Cambria Math" panose="02040503050406030204" pitchFamily="18" charset="0"/>
                                    </a:rPr>
                                    <m:t>1</m:t>
                                  </m:r>
                                </m:sub>
                              </m:sSub>
                            </m:den>
                          </m:f>
                        </m:den>
                      </m:f>
                    </m:oMath>
                  </m:oMathPara>
                </a14:m>
                <a:endParaRPr lang="ro-RO"/>
              </a:p>
            </p:txBody>
          </p:sp>
        </mc:Choice>
        <mc:Fallback xmlns="">
          <p:sp>
            <p:nvSpPr>
              <p:cNvPr id="8" name="Rectangle 7">
                <a:extLst>
                  <a:ext uri="{FF2B5EF4-FFF2-40B4-BE49-F238E27FC236}">
                    <a16:creationId xmlns:a16="http://schemas.microsoft.com/office/drawing/2014/main" id="{37B3E1A5-F30D-45BA-A784-DB4B87EA969D}"/>
                  </a:ext>
                </a:extLst>
              </p:cNvPr>
              <p:cNvSpPr>
                <a:spLocks noRot="1" noChangeAspect="1" noMove="1" noResize="1" noEditPoints="1" noAdjustHandles="1" noChangeArrowheads="1" noChangeShapeType="1" noTextEdit="1"/>
              </p:cNvSpPr>
              <p:nvPr/>
            </p:nvSpPr>
            <p:spPr>
              <a:xfrm>
                <a:off x="7741879" y="1558873"/>
                <a:ext cx="3223639" cy="741613"/>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A774092-C1DE-4EBD-A14A-F6E66B03E1F5}"/>
                  </a:ext>
                </a:extLst>
              </p:cNvPr>
              <p:cNvSpPr/>
              <p:nvPr/>
            </p:nvSpPr>
            <p:spPr>
              <a:xfrm>
                <a:off x="7741879" y="2380344"/>
                <a:ext cx="4346288" cy="72083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r>
                        <a:rPr lang="ro-RO" sz="2000" i="1" smtClean="0">
                          <a:latin typeface="Cambria Math" panose="02040503050406030204" pitchFamily="18" charset="0"/>
                          <a:ea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1</m:t>
                              </m:r>
                            </m:sub>
                          </m:sSub>
                          <m:r>
                            <a:rPr lang="ro-RO" sz="2000" i="1">
                              <a:latin typeface="Cambria Math" panose="02040503050406030204" pitchFamily="18" charset="0"/>
                            </a:rPr>
                            <m:t>𝑠</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1</m:t>
                              </m:r>
                            </m:sub>
                          </m:sSub>
                          <m:r>
                            <a:rPr lang="ro-RO" sz="2000" i="1">
                              <a:latin typeface="Cambria Math" panose="02040503050406030204" pitchFamily="18" charset="0"/>
                            </a:rPr>
                            <m:t>𝑠</m:t>
                          </m:r>
                          <m:r>
                            <a:rPr lang="ro-RO" sz="2000" i="0">
                              <a:latin typeface="Cambria Math" panose="02040503050406030204" pitchFamily="18" charset="0"/>
                            </a:rPr>
                            <m:t>+</m:t>
                          </m:r>
                          <m:r>
                            <a:rPr lang="ro-RO" sz="2000" i="0">
                              <a:latin typeface="Cambria Math" panose="02040503050406030204" pitchFamily="18" charset="0"/>
                            </a:rPr>
                            <m:t>1</m:t>
                          </m:r>
                        </m:den>
                      </m:f>
                      <m:r>
                        <a:rPr lang="ro-RO" sz="2000" i="1" smtClean="0">
                          <a:latin typeface="Cambria Math" panose="02040503050406030204" pitchFamily="18" charset="0"/>
                          <a:ea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2</m:t>
                              </m:r>
                            </m:sub>
                          </m:sSub>
                          <m:r>
                            <a:rPr lang="ro-RO" sz="2000" i="1">
                              <a:latin typeface="Cambria Math" panose="02040503050406030204" pitchFamily="18" charset="0"/>
                            </a:rPr>
                            <m:t>𝑠</m:t>
                          </m:r>
                          <m:r>
                            <a:rPr lang="ro-RO" sz="2000" i="0">
                              <a:latin typeface="Cambria Math" panose="02040503050406030204" pitchFamily="18" charset="0"/>
                            </a:rPr>
                            <m:t>+</m:t>
                          </m:r>
                          <m:r>
                            <a:rPr lang="ro-RO" sz="2000" i="0">
                              <a:latin typeface="Cambria Math" panose="02040503050406030204" pitchFamily="18" charset="0"/>
                            </a:rPr>
                            <m:t>1</m:t>
                          </m:r>
                        </m:den>
                      </m:f>
                    </m:oMath>
                  </m:oMathPara>
                </a14:m>
                <a:endParaRPr lang="ro-RO"/>
              </a:p>
            </p:txBody>
          </p:sp>
        </mc:Choice>
        <mc:Fallback xmlns="">
          <p:sp>
            <p:nvSpPr>
              <p:cNvPr id="11" name="Rectangle 10">
                <a:extLst>
                  <a:ext uri="{FF2B5EF4-FFF2-40B4-BE49-F238E27FC236}">
                    <a16:creationId xmlns:a16="http://schemas.microsoft.com/office/drawing/2014/main" id="{4A774092-C1DE-4EBD-A14A-F6E66B03E1F5}"/>
                  </a:ext>
                </a:extLst>
              </p:cNvPr>
              <p:cNvSpPr>
                <a:spLocks noRot="1" noChangeAspect="1" noMove="1" noResize="1" noEditPoints="1" noAdjustHandles="1" noChangeArrowheads="1" noChangeShapeType="1" noTextEdit="1"/>
              </p:cNvSpPr>
              <p:nvPr/>
            </p:nvSpPr>
            <p:spPr>
              <a:xfrm>
                <a:off x="7741879" y="2380344"/>
                <a:ext cx="4346288" cy="720838"/>
              </a:xfrm>
              <a:prstGeom prst="rect">
                <a:avLst/>
              </a:prstGeom>
              <a:blipFill>
                <a:blip r:embed="rId4"/>
                <a:stretch>
                  <a:fillRect/>
                </a:stretch>
              </a:blipFill>
            </p:spPr>
            <p:txBody>
              <a:bodyPr/>
              <a:lstStyle/>
              <a:p>
                <a:r>
                  <a:rPr lang="ro-RO">
                    <a:noFill/>
                  </a:rPr>
                  <a:t> </a:t>
                </a:r>
              </a:p>
            </p:txBody>
          </p:sp>
        </mc:Fallback>
      </mc:AlternateContent>
      <p:sp>
        <p:nvSpPr>
          <p:cNvPr id="12" name="Rectangle 11">
            <a:extLst>
              <a:ext uri="{FF2B5EF4-FFF2-40B4-BE49-F238E27FC236}">
                <a16:creationId xmlns:a16="http://schemas.microsoft.com/office/drawing/2014/main" id="{6E80AD56-4B99-450E-BEE1-2671CFFEB92A}"/>
              </a:ext>
            </a:extLst>
          </p:cNvPr>
          <p:cNvSpPr/>
          <p:nvPr/>
        </p:nvSpPr>
        <p:spPr>
          <a:xfrm>
            <a:off x="7741879" y="3255939"/>
            <a:ext cx="4271673" cy="707886"/>
          </a:xfrm>
          <a:prstGeom prst="rect">
            <a:avLst/>
          </a:prstGeom>
        </p:spPr>
        <p:txBody>
          <a:bodyPr wrap="square">
            <a:spAutoFit/>
          </a:bodyPr>
          <a:lstStyle/>
          <a:p>
            <a:r>
              <a:rPr lang="en-US" sz="2000">
                <a:ea typeface="Calibri" panose="020F0502020204030204" pitchFamily="34" charset="0"/>
              </a:rPr>
              <a:t>indicând un zero în origine și doi poli reali la −1/</a:t>
            </a:r>
            <a:r>
              <a:rPr lang="en-US" sz="2000" i="1">
                <a:ea typeface="Calibri" panose="020F0502020204030204" pitchFamily="34" charset="0"/>
              </a:rPr>
              <a:t>R</a:t>
            </a:r>
            <a:r>
              <a:rPr lang="en-US" sz="2000" baseline="-25000">
                <a:ea typeface="Calibri" panose="020F0502020204030204" pitchFamily="34" charset="0"/>
              </a:rPr>
              <a:t>1</a:t>
            </a:r>
            <a:r>
              <a:rPr lang="en-US" sz="2000" i="1">
                <a:ea typeface="Calibri" panose="020F0502020204030204" pitchFamily="34" charset="0"/>
              </a:rPr>
              <a:t>C</a:t>
            </a:r>
            <a:r>
              <a:rPr lang="en-US" sz="2000" baseline="-25000">
                <a:ea typeface="Calibri" panose="020F0502020204030204" pitchFamily="34" charset="0"/>
              </a:rPr>
              <a:t>1</a:t>
            </a:r>
            <a:r>
              <a:rPr lang="en-US" sz="2000">
                <a:ea typeface="Calibri" panose="020F0502020204030204" pitchFamily="34" charset="0"/>
              </a:rPr>
              <a:t> și −1/</a:t>
            </a:r>
            <a:r>
              <a:rPr lang="en-US" sz="2000" i="1">
                <a:ea typeface="Calibri" panose="020F0502020204030204" pitchFamily="34" charset="0"/>
              </a:rPr>
              <a:t>R</a:t>
            </a:r>
            <a:r>
              <a:rPr lang="en-US" sz="2000" baseline="-25000">
                <a:ea typeface="Calibri" panose="020F0502020204030204" pitchFamily="34" charset="0"/>
              </a:rPr>
              <a:t>2</a:t>
            </a:r>
            <a:r>
              <a:rPr lang="en-US" sz="2000" i="1">
                <a:ea typeface="Calibri" panose="020F0502020204030204" pitchFamily="34" charset="0"/>
              </a:rPr>
              <a:t>C</a:t>
            </a:r>
            <a:r>
              <a:rPr lang="en-US" sz="2000" baseline="-25000">
                <a:ea typeface="Calibri" panose="020F0502020204030204" pitchFamily="34" charset="0"/>
              </a:rPr>
              <a:t>2</a:t>
            </a:r>
            <a:endParaRPr lang="ro-RO" sz="200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1BA1CE7-2443-42BE-8B7B-7E905A053EA0}"/>
                  </a:ext>
                </a:extLst>
              </p:cNvPr>
              <p:cNvSpPr/>
              <p:nvPr/>
            </p:nvSpPr>
            <p:spPr>
              <a:xfrm>
                <a:off x="7741879" y="3952517"/>
                <a:ext cx="4425314" cy="74135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f>
                        <m:fPr>
                          <m:ctrlPr>
                            <a:rPr lang="ro-RO" sz="2000" i="1">
                              <a:latin typeface="Cambria Math" panose="02040503050406030204" pitchFamily="18" charset="0"/>
                            </a:rPr>
                          </m:ctrlPr>
                        </m:fPr>
                        <m:num>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𝐿</m:t>
                                  </m:r>
                                </m:sub>
                              </m:sSub>
                            </m:den>
                          </m:f>
                        </m:num>
                        <m:den>
                          <m:d>
                            <m:dPr>
                              <m:ctrlPr>
                                <a:rPr lang="ro-RO" sz="2000" i="1">
                                  <a:latin typeface="Cambria Math" panose="02040503050406030204" pitchFamily="18" charset="0"/>
                                </a:rPr>
                              </m:ctrlPr>
                            </m:dPr>
                            <m:e>
                              <m:r>
                                <a:rPr lang="ro-RO" sz="2000" i="0">
                                  <a:latin typeface="Cambria Math" panose="02040503050406030204" pitchFamily="18" charset="0"/>
                                </a:rPr>
                                <m:t>1</m:t>
                              </m:r>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𝐿</m:t>
                                      </m:r>
                                    </m:sub>
                                  </m:sSub>
                                </m:den>
                              </m:f>
                            </m:e>
                          </m:d>
                          <m:d>
                            <m:dPr>
                              <m:ctrlPr>
                                <a:rPr lang="ro-RO" sz="2000" i="1">
                                  <a:latin typeface="Cambria Math" panose="02040503050406030204" pitchFamily="18" charset="0"/>
                                </a:rPr>
                              </m:ctrlPr>
                            </m:dPr>
                            <m:e>
                              <m:r>
                                <a:rPr lang="ro-RO" sz="2000" i="0">
                                  <a:latin typeface="Cambria Math" panose="02040503050406030204" pitchFamily="18" charset="0"/>
                                </a:rPr>
                                <m:t>1</m:t>
                              </m:r>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𝐻</m:t>
                                      </m:r>
                                    </m:sub>
                                  </m:sSub>
                                </m:den>
                              </m:f>
                            </m:e>
                          </m:d>
                        </m:den>
                      </m:f>
                    </m:oMath>
                  </m:oMathPara>
                </a14:m>
                <a:endParaRPr lang="ro-RO"/>
              </a:p>
            </p:txBody>
          </p:sp>
        </mc:Choice>
        <mc:Fallback xmlns="">
          <p:sp>
            <p:nvSpPr>
              <p:cNvPr id="13" name="Rectangle 12">
                <a:extLst>
                  <a:ext uri="{FF2B5EF4-FFF2-40B4-BE49-F238E27FC236}">
                    <a16:creationId xmlns:a16="http://schemas.microsoft.com/office/drawing/2014/main" id="{51BA1CE7-2443-42BE-8B7B-7E905A053EA0}"/>
                  </a:ext>
                </a:extLst>
              </p:cNvPr>
              <p:cNvSpPr>
                <a:spLocks noRot="1" noChangeAspect="1" noMove="1" noResize="1" noEditPoints="1" noAdjustHandles="1" noChangeArrowheads="1" noChangeShapeType="1" noTextEdit="1"/>
              </p:cNvSpPr>
              <p:nvPr/>
            </p:nvSpPr>
            <p:spPr>
              <a:xfrm>
                <a:off x="7741879" y="3952517"/>
                <a:ext cx="4425314" cy="741357"/>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0ED4FBD-62FC-45D7-8926-03346D12664D}"/>
                  </a:ext>
                </a:extLst>
              </p:cNvPr>
              <p:cNvSpPr/>
              <p:nvPr/>
            </p:nvSpPr>
            <p:spPr>
              <a:xfrm>
                <a:off x="7738816" y="4795114"/>
                <a:ext cx="4175695" cy="72083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𝐻</m:t>
                          </m:r>
                        </m:e>
                        <m:sub>
                          <m:r>
                            <a:rPr lang="ro-RO" sz="2000" i="0">
                              <a:latin typeface="Cambria Math" panose="02040503050406030204" pitchFamily="18" charset="0"/>
                            </a:rPr>
                            <m:t>0</m:t>
                          </m:r>
                        </m:sub>
                      </m:sSub>
                      <m:r>
                        <a:rPr lang="ro-RO" sz="2000" i="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den>
                      </m:f>
                      <m:r>
                        <a:rPr lang="ro-RO" sz="2000" i="0">
                          <a:latin typeface="Cambria Math" panose="02040503050406030204" pitchFamily="18" charset="0"/>
                        </a:rPr>
                        <m:t>; </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𝐿</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1</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1</m:t>
                              </m:r>
                            </m:sub>
                          </m:sSub>
                        </m:den>
                      </m:f>
                      <m:r>
                        <a:rPr lang="ro-RO" sz="2000" i="0">
                          <a:latin typeface="Cambria Math" panose="02040503050406030204" pitchFamily="18" charset="0"/>
                        </a:rPr>
                        <m:t>; </m:t>
                      </m:r>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1">
                              <a:latin typeface="Cambria Math" panose="02040503050406030204" pitchFamily="18" charset="0"/>
                            </a:rPr>
                            <m:t>𝐻</m:t>
                          </m:r>
                        </m:sub>
                      </m:sSub>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0">
                                  <a:latin typeface="Cambria Math" panose="02040503050406030204" pitchFamily="18" charset="0"/>
                                </a:rPr>
                                <m:t>2</m:t>
                              </m:r>
                            </m:sub>
                          </m:sSub>
                          <m:sSub>
                            <m:sSubPr>
                              <m:ctrlPr>
                                <a:rPr lang="ro-RO" sz="2000" i="1">
                                  <a:latin typeface="Cambria Math" panose="02040503050406030204" pitchFamily="18" charset="0"/>
                                </a:rPr>
                              </m:ctrlPr>
                            </m:sSubPr>
                            <m:e>
                              <m:r>
                                <a:rPr lang="ro-RO" sz="2000" i="1">
                                  <a:latin typeface="Cambria Math" panose="02040503050406030204" pitchFamily="18" charset="0"/>
                                </a:rPr>
                                <m:t>𝐶</m:t>
                              </m:r>
                            </m:e>
                            <m:sub>
                              <m:r>
                                <a:rPr lang="ro-RO" sz="2000" i="0">
                                  <a:latin typeface="Cambria Math" panose="02040503050406030204" pitchFamily="18" charset="0"/>
                                </a:rPr>
                                <m:t>2</m:t>
                              </m:r>
                            </m:sub>
                          </m:sSub>
                        </m:den>
                      </m:f>
                    </m:oMath>
                  </m:oMathPara>
                </a14:m>
                <a:endParaRPr lang="ro-RO"/>
              </a:p>
            </p:txBody>
          </p:sp>
        </mc:Choice>
        <mc:Fallback xmlns="">
          <p:sp>
            <p:nvSpPr>
              <p:cNvPr id="14" name="Rectangle 13">
                <a:extLst>
                  <a:ext uri="{FF2B5EF4-FFF2-40B4-BE49-F238E27FC236}">
                    <a16:creationId xmlns:a16="http://schemas.microsoft.com/office/drawing/2014/main" id="{40ED4FBD-62FC-45D7-8926-03346D12664D}"/>
                  </a:ext>
                </a:extLst>
              </p:cNvPr>
              <p:cNvSpPr>
                <a:spLocks noRot="1" noChangeAspect="1" noMove="1" noResize="1" noEditPoints="1" noAdjustHandles="1" noChangeArrowheads="1" noChangeShapeType="1" noTextEdit="1"/>
              </p:cNvSpPr>
              <p:nvPr/>
            </p:nvSpPr>
            <p:spPr>
              <a:xfrm>
                <a:off x="7738816" y="4795114"/>
                <a:ext cx="4175695" cy="720838"/>
              </a:xfrm>
              <a:prstGeom prst="rect">
                <a:avLst/>
              </a:prstGeom>
              <a:blipFill>
                <a:blip r:embed="rId6"/>
                <a:stretch>
                  <a:fillRect/>
                </a:stretch>
              </a:blipFill>
            </p:spPr>
            <p:txBody>
              <a:bodyPr/>
              <a:lstStyle/>
              <a:p>
                <a:r>
                  <a:rPr lang="ro-RO">
                    <a:noFill/>
                  </a:rPr>
                  <a:t> </a:t>
                </a:r>
              </a:p>
            </p:txBody>
          </p:sp>
        </mc:Fallback>
      </mc:AlternateContent>
      <p:sp>
        <p:nvSpPr>
          <p:cNvPr id="15" name="Rectangle 14">
            <a:extLst>
              <a:ext uri="{FF2B5EF4-FFF2-40B4-BE49-F238E27FC236}">
                <a16:creationId xmlns:a16="http://schemas.microsoft.com/office/drawing/2014/main" id="{E49C01CB-8563-4EE6-8584-E55B618DA786}"/>
              </a:ext>
            </a:extLst>
          </p:cNvPr>
          <p:cNvSpPr/>
          <p:nvPr/>
        </p:nvSpPr>
        <p:spPr>
          <a:xfrm>
            <a:off x="7741879" y="5550094"/>
            <a:ext cx="3997761" cy="707886"/>
          </a:xfrm>
          <a:prstGeom prst="rect">
            <a:avLst/>
          </a:prstGeom>
        </p:spPr>
        <p:txBody>
          <a:bodyPr wrap="square">
            <a:spAutoFit/>
          </a:bodyPr>
          <a:lstStyle/>
          <a:p>
            <a:r>
              <a:rPr lang="en-US" sz="2000">
                <a:ea typeface="Calibri" panose="020F0502020204030204" pitchFamily="34" charset="0"/>
              </a:rPr>
              <a:t>unde </a:t>
            </a:r>
            <a:r>
              <a:rPr lang="en-US" sz="2000" i="1">
                <a:ea typeface="Calibri" panose="020F0502020204030204" pitchFamily="34" charset="0"/>
              </a:rPr>
              <a:t>H</a:t>
            </a:r>
            <a:r>
              <a:rPr lang="en-US" sz="2000" baseline="-25000">
                <a:ea typeface="Calibri" panose="020F0502020204030204" pitchFamily="34" charset="0"/>
              </a:rPr>
              <a:t>0</a:t>
            </a:r>
            <a:r>
              <a:rPr lang="en-US" sz="2000">
                <a:ea typeface="Calibri" panose="020F0502020204030204" pitchFamily="34" charset="0"/>
              </a:rPr>
              <a:t> se numește câștig la frecvență medie</a:t>
            </a:r>
            <a:endParaRPr lang="ro-RO" sz="2000"/>
          </a:p>
        </p:txBody>
      </p:sp>
      <p:sp>
        <p:nvSpPr>
          <p:cNvPr id="16" name="Rectangle 15">
            <a:extLst>
              <a:ext uri="{FF2B5EF4-FFF2-40B4-BE49-F238E27FC236}">
                <a16:creationId xmlns:a16="http://schemas.microsoft.com/office/drawing/2014/main" id="{8692F745-9C94-4FB9-89C6-8CCA893C94D1}"/>
              </a:ext>
            </a:extLst>
          </p:cNvPr>
          <p:cNvSpPr/>
          <p:nvPr/>
        </p:nvSpPr>
        <p:spPr>
          <a:xfrm>
            <a:off x="452360" y="5347495"/>
            <a:ext cx="6096000" cy="707886"/>
          </a:xfrm>
          <a:prstGeom prst="rect">
            <a:avLst/>
          </a:prstGeom>
        </p:spPr>
        <p:txBody>
          <a:bodyPr>
            <a:spAutoFit/>
          </a:bodyPr>
          <a:lstStyle/>
          <a:p>
            <a:r>
              <a:rPr lang="en-US" sz="2000">
                <a:ea typeface="Calibri" panose="020F0502020204030204" pitchFamily="34" charset="0"/>
              </a:rPr>
              <a:t>Filtrul este util cu ω</a:t>
            </a:r>
            <a:r>
              <a:rPr lang="en-US" sz="2000" i="1" baseline="-25000">
                <a:ea typeface="Calibri" panose="020F0502020204030204" pitchFamily="34" charset="0"/>
              </a:rPr>
              <a:t>L</a:t>
            </a:r>
            <a:r>
              <a:rPr lang="en-US" sz="2000">
                <a:ea typeface="Calibri" panose="020F0502020204030204" pitchFamily="34" charset="0"/>
              </a:rPr>
              <a:t>&lt;&lt;ω</a:t>
            </a:r>
            <a:r>
              <a:rPr lang="en-US" sz="2000" i="1" baseline="-25000">
                <a:ea typeface="Calibri" panose="020F0502020204030204" pitchFamily="34" charset="0"/>
              </a:rPr>
              <a:t>H</a:t>
            </a:r>
            <a:r>
              <a:rPr lang="en-US" sz="2000">
                <a:ea typeface="Calibri" panose="020F0502020204030204" pitchFamily="34" charset="0"/>
              </a:rPr>
              <a:t>, caz în care ω</a:t>
            </a:r>
            <a:r>
              <a:rPr lang="en-US" sz="2000" i="1" baseline="-25000">
                <a:ea typeface="Calibri" panose="020F0502020204030204" pitchFamily="34" charset="0"/>
              </a:rPr>
              <a:t>L</a:t>
            </a:r>
            <a:r>
              <a:rPr lang="en-US" sz="2000">
                <a:ea typeface="Calibri" panose="020F0502020204030204" pitchFamily="34" charset="0"/>
              </a:rPr>
              <a:t> și ω</a:t>
            </a:r>
            <a:r>
              <a:rPr lang="en-US" sz="2000" i="1" baseline="-25000">
                <a:ea typeface="Calibri" panose="020F0502020204030204" pitchFamily="34" charset="0"/>
              </a:rPr>
              <a:t>H</a:t>
            </a:r>
            <a:r>
              <a:rPr lang="en-US" sz="2000">
                <a:ea typeface="Calibri" panose="020F0502020204030204" pitchFamily="34" charset="0"/>
              </a:rPr>
              <a:t> se numesc frecvenț</a:t>
            </a:r>
            <a:r>
              <a:rPr lang="ro-RO" sz="2000">
                <a:ea typeface="Calibri" panose="020F0502020204030204" pitchFamily="34" charset="0"/>
              </a:rPr>
              <a:t>a</a:t>
            </a:r>
            <a:r>
              <a:rPr lang="en-US" sz="2000">
                <a:ea typeface="Calibri" panose="020F0502020204030204" pitchFamily="34" charset="0"/>
              </a:rPr>
              <a:t> joasă și înaltă la -3dB</a:t>
            </a:r>
            <a:r>
              <a:rPr lang="ro-RO" sz="2000">
                <a:ea typeface="Calibri" panose="020F0502020204030204" pitchFamily="34" charset="0"/>
              </a:rPr>
              <a:t>.</a:t>
            </a:r>
            <a:endParaRPr lang="ro-RO" sz="2000"/>
          </a:p>
        </p:txBody>
      </p:sp>
    </p:spTree>
    <p:extLst>
      <p:ext uri="{BB962C8B-B14F-4D97-AF65-F5344CB8AC3E}">
        <p14:creationId xmlns:p14="http://schemas.microsoft.com/office/powerpoint/2010/main" val="3571532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Filtrul trece-tot</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r>
              <a:rPr lang="ro-RO"/>
              <a:t>Mai este numit și </a:t>
            </a:r>
            <a:r>
              <a:rPr lang="ro-RO" b="1"/>
              <a:t>circuit de defazare</a:t>
            </a:r>
            <a:endParaRPr lang="ro-RO"/>
          </a:p>
          <a:p>
            <a:r>
              <a:rPr lang="ro-RO"/>
              <a:t>Schema și caracteristica de fază</a:t>
            </a:r>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32113246-7E53-47B7-9444-6987A0CD550F}"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45</a:t>
            </a:fld>
            <a:endParaRPr lang="ro-RO"/>
          </a:p>
        </p:txBody>
      </p:sp>
      <p:pic>
        <p:nvPicPr>
          <p:cNvPr id="7" name="Picture 6">
            <a:extLst>
              <a:ext uri="{FF2B5EF4-FFF2-40B4-BE49-F238E27FC236}">
                <a16:creationId xmlns:a16="http://schemas.microsoft.com/office/drawing/2014/main" id="{931A2647-884E-4AF3-A26E-682FDFA1364B}"/>
              </a:ext>
            </a:extLst>
          </p:cNvPr>
          <p:cNvPicPr>
            <a:picLocks noChangeAspect="1"/>
          </p:cNvPicPr>
          <p:nvPr/>
        </p:nvPicPr>
        <p:blipFill>
          <a:blip r:embed="rId2"/>
          <a:stretch>
            <a:fillRect/>
          </a:stretch>
        </p:blipFill>
        <p:spPr>
          <a:xfrm>
            <a:off x="439420" y="2930841"/>
            <a:ext cx="5777865" cy="2308860"/>
          </a:xfrm>
          <a:prstGeom prst="rect">
            <a:avLst/>
          </a:prstGeom>
        </p:spPr>
      </p:pic>
      <p:cxnSp>
        <p:nvCxnSpPr>
          <p:cNvPr id="9" name="Straight Arrow Connector 8">
            <a:extLst>
              <a:ext uri="{FF2B5EF4-FFF2-40B4-BE49-F238E27FC236}">
                <a16:creationId xmlns:a16="http://schemas.microsoft.com/office/drawing/2014/main" id="{74550B89-39A3-4B7D-8B66-5756CE7DB919}"/>
              </a:ext>
            </a:extLst>
          </p:cNvPr>
          <p:cNvCxnSpPr/>
          <p:nvPr/>
        </p:nvCxnSpPr>
        <p:spPr>
          <a:xfrm flipH="1" flipV="1">
            <a:off x="1552575" y="4001294"/>
            <a:ext cx="495300" cy="47545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D27B01-04C7-4AF8-A0B4-08B7C4F7BC19}"/>
              </a:ext>
            </a:extLst>
          </p:cNvPr>
          <p:cNvSpPr txBox="1"/>
          <p:nvPr/>
        </p:nvSpPr>
        <p:spPr>
          <a:xfrm>
            <a:off x="1940560" y="4427021"/>
            <a:ext cx="495300" cy="369332"/>
          </a:xfrm>
          <a:prstGeom prst="rect">
            <a:avLst/>
          </a:prstGeom>
          <a:noFill/>
        </p:spPr>
        <p:txBody>
          <a:bodyPr wrap="square" rtlCol="0">
            <a:spAutoFit/>
          </a:bodyPr>
          <a:lstStyle/>
          <a:p>
            <a:r>
              <a:rPr lang="ro-RO"/>
              <a:t>V</a:t>
            </a:r>
            <a:r>
              <a:rPr lang="ro-RO" baseline="-25000"/>
              <a:t>p</a:t>
            </a:r>
            <a:endParaRPr lang="ro-RO"/>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0ACEA7-565D-4D7B-907C-EE49E8C81ECA}"/>
                  </a:ext>
                </a:extLst>
              </p:cNvPr>
              <p:cNvSpPr txBox="1"/>
              <p:nvPr/>
            </p:nvSpPr>
            <p:spPr>
              <a:xfrm>
                <a:off x="7080156" y="1515746"/>
                <a:ext cx="3397981" cy="63632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𝑝</m:t>
                          </m:r>
                        </m:sub>
                      </m:sSub>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f>
                            <m:fPr>
                              <m:type m:val="lin"/>
                              <m:ctrlPr>
                                <a:rPr lang="ro-RO"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𝑠𝐶</m:t>
                              </m:r>
                            </m:den>
                          </m:f>
                        </m:num>
                        <m:den>
                          <m:r>
                            <a:rPr lang="ro-RO" sz="2000" b="0" i="1" smtClean="0">
                              <a:latin typeface="Cambria Math" panose="02040503050406030204" pitchFamily="18" charset="0"/>
                            </a:rPr>
                            <m:t>𝑅</m:t>
                          </m:r>
                          <m:r>
                            <a:rPr lang="ro-RO" sz="2000" b="0" i="1" smtClean="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1</m:t>
                              </m:r>
                            </m:num>
                            <m:den>
                              <m:r>
                                <a:rPr lang="ro-RO" sz="2000" i="1">
                                  <a:latin typeface="Cambria Math" panose="02040503050406030204" pitchFamily="18" charset="0"/>
                                </a:rPr>
                                <m:t>𝑠𝐶</m:t>
                              </m:r>
                            </m:den>
                          </m:f>
                        </m:den>
                      </m:f>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r>
                            <a:rPr lang="ro-RO" sz="2000" b="0" i="1" smtClean="0">
                              <a:latin typeface="Cambria Math" panose="02040503050406030204" pitchFamily="18" charset="0"/>
                            </a:rPr>
                            <m:t>1</m:t>
                          </m:r>
                        </m:num>
                        <m:den>
                          <m:r>
                            <a:rPr lang="ro-RO" sz="2000" b="0" i="1" smtClean="0">
                              <a:latin typeface="Cambria Math" panose="02040503050406030204" pitchFamily="18" charset="0"/>
                            </a:rPr>
                            <m:t>1</m:t>
                          </m:r>
                          <m:r>
                            <a:rPr lang="ro-RO" sz="2000" b="0" i="1" smtClean="0">
                              <a:latin typeface="Cambria Math" panose="02040503050406030204" pitchFamily="18" charset="0"/>
                            </a:rPr>
                            <m:t>+</m:t>
                          </m:r>
                          <m:r>
                            <a:rPr lang="ro-RO" sz="2000" b="0" i="1" smtClean="0">
                              <a:latin typeface="Cambria Math" panose="02040503050406030204" pitchFamily="18" charset="0"/>
                            </a:rPr>
                            <m:t>𝑠𝐶𝑅</m:t>
                          </m:r>
                        </m:den>
                      </m:f>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oMath>
                  </m:oMathPara>
                </a14:m>
                <a:endParaRPr lang="ro-RO"/>
              </a:p>
            </p:txBody>
          </p:sp>
        </mc:Choice>
        <mc:Fallback xmlns="">
          <p:sp>
            <p:nvSpPr>
              <p:cNvPr id="11" name="TextBox 10">
                <a:extLst>
                  <a:ext uri="{FF2B5EF4-FFF2-40B4-BE49-F238E27FC236}">
                    <a16:creationId xmlns:a16="http://schemas.microsoft.com/office/drawing/2014/main" id="{B90ACEA7-565D-4D7B-907C-EE49E8C81ECA}"/>
                  </a:ext>
                </a:extLst>
              </p:cNvPr>
              <p:cNvSpPr txBox="1">
                <a:spLocks noRot="1" noChangeAspect="1" noMove="1" noResize="1" noEditPoints="1" noAdjustHandles="1" noChangeArrowheads="1" noChangeShapeType="1" noTextEdit="1"/>
              </p:cNvSpPr>
              <p:nvPr/>
            </p:nvSpPr>
            <p:spPr>
              <a:xfrm>
                <a:off x="7080156" y="1515746"/>
                <a:ext cx="3397981" cy="636328"/>
              </a:xfrm>
              <a:prstGeom prst="rect">
                <a:avLst/>
              </a:prstGeom>
              <a:blipFill>
                <a:blip r:embed="rId3"/>
                <a:stretch>
                  <a:fillRect/>
                </a:stretch>
              </a:blipFill>
            </p:spPr>
            <p:txBody>
              <a:bodyPr/>
              <a:lstStyle/>
              <a:p>
                <a:r>
                  <a:rPr lang="ro-RO">
                    <a:noFill/>
                  </a:rPr>
                  <a:t> </a:t>
                </a:r>
              </a:p>
            </p:txBody>
          </p:sp>
        </mc:Fallback>
      </mc:AlternateContent>
      <p:sp>
        <p:nvSpPr>
          <p:cNvPr id="12" name="TextBox 11">
            <a:extLst>
              <a:ext uri="{FF2B5EF4-FFF2-40B4-BE49-F238E27FC236}">
                <a16:creationId xmlns:a16="http://schemas.microsoft.com/office/drawing/2014/main" id="{D881A90F-491D-4D17-8BF5-5CB89D54B1EA}"/>
              </a:ext>
            </a:extLst>
          </p:cNvPr>
          <p:cNvSpPr txBox="1"/>
          <p:nvPr/>
        </p:nvSpPr>
        <p:spPr>
          <a:xfrm>
            <a:off x="7058025" y="2287011"/>
            <a:ext cx="2190750" cy="400110"/>
          </a:xfrm>
          <a:prstGeom prst="rect">
            <a:avLst/>
          </a:prstGeom>
          <a:noFill/>
        </p:spPr>
        <p:txBody>
          <a:bodyPr wrap="square" rtlCol="0">
            <a:spAutoFit/>
          </a:bodyPr>
          <a:lstStyle/>
          <a:p>
            <a:r>
              <a:rPr lang="ro-RO" sz="2000"/>
              <a:t>Prin superpoziție: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09BD19-A7AD-4AF8-8BA6-F98522969EC9}"/>
                  </a:ext>
                </a:extLst>
              </p:cNvPr>
              <p:cNvSpPr txBox="1"/>
              <p:nvPr/>
            </p:nvSpPr>
            <p:spPr>
              <a:xfrm>
                <a:off x="7058025" y="2713142"/>
                <a:ext cx="2986908" cy="69153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𝑜</m:t>
                          </m:r>
                        </m:sub>
                      </m:sSub>
                      <m:r>
                        <a:rPr lang="ro-RO" sz="2000" b="0" i="1" smtClean="0">
                          <a:latin typeface="Cambria Math" panose="02040503050406030204" pitchFamily="18" charset="0"/>
                        </a:rPr>
                        <m:t>=−</m:t>
                      </m:r>
                      <m:f>
                        <m:fPr>
                          <m:ctrlPr>
                            <a:rPr lang="ro-RO" sz="2000" b="0" i="1" smtClean="0">
                              <a:latin typeface="Cambria Math" panose="02040503050406030204" pitchFamily="18" charset="0"/>
                            </a:rPr>
                          </m:ctrlPr>
                        </m:fPr>
                        <m:num>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2</m:t>
                              </m:r>
                            </m:sub>
                          </m:sSub>
                        </m:num>
                        <m:den>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𝑅</m:t>
                              </m:r>
                            </m:e>
                            <m:sub>
                              <m:r>
                                <a:rPr lang="ro-RO" sz="2000" b="0" i="1" smtClean="0">
                                  <a:latin typeface="Cambria Math" panose="02040503050406030204" pitchFamily="18" charset="0"/>
                                </a:rPr>
                                <m:t>1</m:t>
                              </m:r>
                            </m:sub>
                          </m:sSub>
                        </m:den>
                      </m:f>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r>
                        <a:rPr lang="ro-RO" sz="2000" b="0" i="1" smtClean="0">
                          <a:latin typeface="Cambria Math" panose="02040503050406030204" pitchFamily="18" charset="0"/>
                        </a:rPr>
                        <m:t>+</m:t>
                      </m:r>
                      <m:d>
                        <m:dPr>
                          <m:ctrlPr>
                            <a:rPr lang="ro-RO" sz="2000" b="0" i="1" smtClean="0">
                              <a:latin typeface="Cambria Math" panose="02040503050406030204" pitchFamily="18" charset="0"/>
                            </a:rPr>
                          </m:ctrlPr>
                        </m:dPr>
                        <m:e>
                          <m:r>
                            <a:rPr lang="ro-RO" sz="2000" b="0" i="1" smtClean="0">
                              <a:latin typeface="Cambria Math" panose="02040503050406030204" pitchFamily="18" charset="0"/>
                            </a:rPr>
                            <m:t>1</m:t>
                          </m:r>
                          <m:r>
                            <a:rPr lang="ro-RO" sz="2000" b="0" i="1" smtClean="0">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2</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𝑅</m:t>
                                  </m:r>
                                </m:e>
                                <m:sub>
                                  <m:r>
                                    <a:rPr lang="ro-RO" sz="2000" i="1">
                                      <a:latin typeface="Cambria Math" panose="02040503050406030204" pitchFamily="18" charset="0"/>
                                    </a:rPr>
                                    <m:t>1</m:t>
                                  </m:r>
                                </m:sub>
                              </m:sSub>
                            </m:den>
                          </m:f>
                        </m:e>
                      </m:d>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𝑝</m:t>
                          </m:r>
                        </m:sub>
                      </m:sSub>
                    </m:oMath>
                  </m:oMathPara>
                </a14:m>
                <a:endParaRPr lang="ro-RO"/>
              </a:p>
            </p:txBody>
          </p:sp>
        </mc:Choice>
        <mc:Fallback xmlns="">
          <p:sp>
            <p:nvSpPr>
              <p:cNvPr id="13" name="TextBox 12">
                <a:extLst>
                  <a:ext uri="{FF2B5EF4-FFF2-40B4-BE49-F238E27FC236}">
                    <a16:creationId xmlns:a16="http://schemas.microsoft.com/office/drawing/2014/main" id="{E009BD19-A7AD-4AF8-8BA6-F98522969EC9}"/>
                  </a:ext>
                </a:extLst>
              </p:cNvPr>
              <p:cNvSpPr txBox="1">
                <a:spLocks noRot="1" noChangeAspect="1" noMove="1" noResize="1" noEditPoints="1" noAdjustHandles="1" noChangeArrowheads="1" noChangeShapeType="1" noTextEdit="1"/>
              </p:cNvSpPr>
              <p:nvPr/>
            </p:nvSpPr>
            <p:spPr>
              <a:xfrm>
                <a:off x="7058025" y="2713142"/>
                <a:ext cx="2986908" cy="691536"/>
              </a:xfrm>
              <a:prstGeom prst="rect">
                <a:avLst/>
              </a:prstGeom>
              <a:blipFill>
                <a:blip r:embed="rId4"/>
                <a:stretch>
                  <a:fillRect/>
                </a:stretch>
              </a:blipFill>
            </p:spPr>
            <p:txBody>
              <a:bodyPr/>
              <a:lstStyle/>
              <a:p>
                <a:r>
                  <a:rPr lang="ro-RO">
                    <a:noFill/>
                  </a:rPr>
                  <a:t> </a:t>
                </a:r>
              </a:p>
            </p:txBody>
          </p:sp>
        </mc:Fallback>
      </mc:AlternateContent>
      <p:sp>
        <p:nvSpPr>
          <p:cNvPr id="14" name="TextBox 13">
            <a:extLst>
              <a:ext uri="{FF2B5EF4-FFF2-40B4-BE49-F238E27FC236}">
                <a16:creationId xmlns:a16="http://schemas.microsoft.com/office/drawing/2014/main" id="{83821F58-6AF6-4A5C-9014-390581962F7F}"/>
              </a:ext>
            </a:extLst>
          </p:cNvPr>
          <p:cNvSpPr txBox="1"/>
          <p:nvPr/>
        </p:nvSpPr>
        <p:spPr>
          <a:xfrm>
            <a:off x="7080156" y="3429000"/>
            <a:ext cx="3797393" cy="400110"/>
          </a:xfrm>
          <a:prstGeom prst="rect">
            <a:avLst/>
          </a:prstGeom>
          <a:noFill/>
        </p:spPr>
        <p:txBody>
          <a:bodyPr wrap="square" rtlCol="0">
            <a:spAutoFit/>
          </a:bodyPr>
          <a:lstStyle/>
          <a:p>
            <a:r>
              <a:rPr lang="ro-RO" sz="2000"/>
              <a:t>Dacă se consideră R</a:t>
            </a:r>
            <a:r>
              <a:rPr lang="ro-RO" sz="2000" baseline="-25000"/>
              <a:t>1</a:t>
            </a:r>
            <a:r>
              <a:rPr lang="ro-RO" sz="2000"/>
              <a:t>=R</a:t>
            </a:r>
            <a:r>
              <a:rPr lang="ro-RO" sz="2000" baseline="-25000"/>
              <a:t>2</a:t>
            </a:r>
            <a:r>
              <a:rPr lang="ro-RO" sz="2000"/>
              <a:t>=R, rezultă</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1BBEE60-55B8-48E4-8D7E-AC8BBDEC6C40}"/>
                  </a:ext>
                </a:extLst>
              </p:cNvPr>
              <p:cNvSpPr/>
              <p:nvPr/>
            </p:nvSpPr>
            <p:spPr>
              <a:xfrm>
                <a:off x="7058025" y="3855338"/>
                <a:ext cx="2653290" cy="67569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ro-RO" sz="2000" i="1" smtClean="0">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r>
                        <a:rPr lang="ro-RO" sz="2000" i="1">
                          <a:latin typeface="Cambria Math" panose="02040503050406030204" pitchFamily="18" charset="0"/>
                        </a:rPr>
                        <m:t>=−</m:t>
                      </m:r>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𝑖</m:t>
                          </m:r>
                        </m:sub>
                      </m:sSub>
                      <m:r>
                        <a:rPr lang="ro-RO" sz="2000" b="0" i="1" smtClean="0">
                          <a:latin typeface="Cambria Math" panose="02040503050406030204" pitchFamily="18" charset="0"/>
                        </a:rPr>
                        <m:t>+</m:t>
                      </m:r>
                      <m:f>
                        <m:fPr>
                          <m:ctrlPr>
                            <a:rPr lang="ro-RO" sz="2000" i="1">
                              <a:latin typeface="Cambria Math" panose="02040503050406030204" pitchFamily="18" charset="0"/>
                            </a:rPr>
                          </m:ctrlPr>
                        </m:fPr>
                        <m:num>
                          <m:r>
                            <a:rPr lang="ro-RO" sz="2000" b="0" i="1" smtClean="0">
                              <a:latin typeface="Cambria Math" panose="02040503050406030204" pitchFamily="18" charset="0"/>
                            </a:rPr>
                            <m:t>2</m:t>
                          </m:r>
                        </m:num>
                        <m:den>
                          <m:r>
                            <a:rPr lang="ro-RO" sz="2000" b="0" i="1" smtClean="0">
                              <a:latin typeface="Cambria Math" panose="02040503050406030204" pitchFamily="18" charset="0"/>
                            </a:rPr>
                            <m:t>1</m:t>
                          </m:r>
                          <m:r>
                            <a:rPr lang="ro-RO" sz="2000" b="0" i="1" smtClean="0">
                              <a:latin typeface="Cambria Math" panose="02040503050406030204" pitchFamily="18" charset="0"/>
                            </a:rPr>
                            <m:t>+</m:t>
                          </m:r>
                          <m:r>
                            <a:rPr lang="ro-RO" sz="2000" i="1">
                              <a:latin typeface="Cambria Math" panose="02040503050406030204" pitchFamily="18" charset="0"/>
                            </a:rPr>
                            <m:t>𝑠𝐶𝑅</m:t>
                          </m:r>
                        </m:den>
                      </m:f>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oMath>
                  </m:oMathPara>
                </a14:m>
                <a:endParaRPr lang="ro-RO"/>
              </a:p>
            </p:txBody>
          </p:sp>
        </mc:Choice>
        <mc:Fallback xmlns="">
          <p:sp>
            <p:nvSpPr>
              <p:cNvPr id="15" name="Rectangle 14">
                <a:extLst>
                  <a:ext uri="{FF2B5EF4-FFF2-40B4-BE49-F238E27FC236}">
                    <a16:creationId xmlns:a16="http://schemas.microsoft.com/office/drawing/2014/main" id="{F1BBEE60-55B8-48E4-8D7E-AC8BBDEC6C40}"/>
                  </a:ext>
                </a:extLst>
              </p:cNvPr>
              <p:cNvSpPr>
                <a:spLocks noRot="1" noChangeAspect="1" noMove="1" noResize="1" noEditPoints="1" noAdjustHandles="1" noChangeArrowheads="1" noChangeShapeType="1" noTextEdit="1"/>
              </p:cNvSpPr>
              <p:nvPr/>
            </p:nvSpPr>
            <p:spPr>
              <a:xfrm>
                <a:off x="7058025" y="3855338"/>
                <a:ext cx="2653290" cy="675698"/>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BC100AC-4EC4-4BB2-8761-4CA9195B64F0}"/>
                  </a:ext>
                </a:extLst>
              </p:cNvPr>
              <p:cNvSpPr/>
              <p:nvPr/>
            </p:nvSpPr>
            <p:spPr>
              <a:xfrm>
                <a:off x="7058025" y="4597844"/>
                <a:ext cx="2558777" cy="72250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smtClean="0">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𝑠</m:t>
                          </m:r>
                        </m:e>
                      </m:d>
                      <m:r>
                        <a:rPr lang="ro-RO" sz="2000" i="1">
                          <a:latin typeface="Cambria Math" panose="02040503050406030204" pitchFamily="18" charset="0"/>
                        </a:rPr>
                        <m:t>=</m:t>
                      </m:r>
                      <m:f>
                        <m:fPr>
                          <m:ctrlPr>
                            <a:rPr lang="ro-RO" sz="2000" i="1">
                              <a:latin typeface="Cambria Math" panose="02040503050406030204" pitchFamily="18" charset="0"/>
                            </a:rPr>
                          </m:ctrlPr>
                        </m:fPr>
                        <m:num>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𝑜</m:t>
                              </m:r>
                            </m:sub>
                          </m:sSub>
                        </m:num>
                        <m:den>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𝑖</m:t>
                              </m:r>
                            </m:sub>
                          </m:sSub>
                        </m:den>
                      </m:f>
                      <m:r>
                        <a:rPr lang="ro-RO" sz="2000" i="1">
                          <a:latin typeface="Cambria Math" panose="02040503050406030204" pitchFamily="18" charset="0"/>
                        </a:rPr>
                        <m:t>=</m:t>
                      </m:r>
                      <m:f>
                        <m:fPr>
                          <m:ctrlPr>
                            <a:rPr lang="ro-RO" sz="2000" i="1" smtClean="0">
                              <a:latin typeface="Cambria Math" panose="02040503050406030204" pitchFamily="18" charset="0"/>
                            </a:rPr>
                          </m:ctrlPr>
                        </m:fPr>
                        <m:num>
                          <m:r>
                            <a:rPr lang="ro-RO" sz="2000" b="0" i="1" smtClean="0">
                              <a:latin typeface="Cambria Math" panose="02040503050406030204" pitchFamily="18" charset="0"/>
                            </a:rPr>
                            <m:t>1</m:t>
                          </m:r>
                          <m:r>
                            <a:rPr lang="ro-RO" sz="2000" b="0" i="1" smtClean="0">
                              <a:latin typeface="Cambria Math" panose="02040503050406030204" pitchFamily="18" charset="0"/>
                            </a:rPr>
                            <m:t>−</m:t>
                          </m:r>
                          <m:r>
                            <a:rPr lang="ro-RO" sz="2000" b="0" i="1" smtClean="0">
                              <a:latin typeface="Cambria Math" panose="02040503050406030204" pitchFamily="18" charset="0"/>
                            </a:rPr>
                            <m:t>𝑠𝐶𝑅</m:t>
                          </m:r>
                        </m:num>
                        <m:den>
                          <m:r>
                            <a:rPr lang="ro-RO" sz="2000" i="1">
                              <a:latin typeface="Cambria Math" panose="02040503050406030204" pitchFamily="18" charset="0"/>
                            </a:rPr>
                            <m:t>1</m:t>
                          </m:r>
                          <m:r>
                            <a:rPr lang="ro-RO" sz="2000" i="1">
                              <a:latin typeface="Cambria Math" panose="02040503050406030204" pitchFamily="18" charset="0"/>
                            </a:rPr>
                            <m:t>+</m:t>
                          </m:r>
                          <m:r>
                            <a:rPr lang="ro-RO" sz="2000" i="1">
                              <a:latin typeface="Cambria Math" panose="02040503050406030204" pitchFamily="18" charset="0"/>
                            </a:rPr>
                            <m:t>𝑠𝐶𝑅</m:t>
                          </m:r>
                        </m:den>
                      </m:f>
                    </m:oMath>
                  </m:oMathPara>
                </a14:m>
                <a:endParaRPr lang="ro-RO"/>
              </a:p>
            </p:txBody>
          </p:sp>
        </mc:Choice>
        <mc:Fallback xmlns="">
          <p:sp>
            <p:nvSpPr>
              <p:cNvPr id="16" name="Rectangle 15">
                <a:extLst>
                  <a:ext uri="{FF2B5EF4-FFF2-40B4-BE49-F238E27FC236}">
                    <a16:creationId xmlns:a16="http://schemas.microsoft.com/office/drawing/2014/main" id="{ABC100AC-4EC4-4BB2-8761-4CA9195B64F0}"/>
                  </a:ext>
                </a:extLst>
              </p:cNvPr>
              <p:cNvSpPr>
                <a:spLocks noRot="1" noChangeAspect="1" noMove="1" noResize="1" noEditPoints="1" noAdjustHandles="1" noChangeArrowheads="1" noChangeShapeType="1" noTextEdit="1"/>
              </p:cNvSpPr>
              <p:nvPr/>
            </p:nvSpPr>
            <p:spPr>
              <a:xfrm>
                <a:off x="7058025" y="4597844"/>
                <a:ext cx="2558777" cy="722505"/>
              </a:xfrm>
              <a:prstGeom prst="rect">
                <a:avLst/>
              </a:prstGeom>
              <a:blipFill>
                <a:blip r:embed="rId6"/>
                <a:stretch>
                  <a:fillRect/>
                </a:stretch>
              </a:blipFill>
            </p:spPr>
            <p:txBody>
              <a:bodyPr/>
              <a:lstStyle/>
              <a:p>
                <a:r>
                  <a:rPr lang="ro-RO">
                    <a:noFill/>
                  </a:rPr>
                  <a:t> </a:t>
                </a:r>
              </a:p>
            </p:txBody>
          </p:sp>
        </mc:Fallback>
      </mc:AlternateContent>
      <p:sp>
        <p:nvSpPr>
          <p:cNvPr id="17" name="Rectangle 16">
            <a:extLst>
              <a:ext uri="{FF2B5EF4-FFF2-40B4-BE49-F238E27FC236}">
                <a16:creationId xmlns:a16="http://schemas.microsoft.com/office/drawing/2014/main" id="{65B113EE-D4C1-4F7E-A577-5B003CCF0867}"/>
              </a:ext>
            </a:extLst>
          </p:cNvPr>
          <p:cNvSpPr/>
          <p:nvPr/>
        </p:nvSpPr>
        <p:spPr>
          <a:xfrm>
            <a:off x="3951681" y="5334290"/>
            <a:ext cx="8102668" cy="400110"/>
          </a:xfrm>
          <a:prstGeom prst="rect">
            <a:avLst/>
          </a:prstGeom>
        </p:spPr>
        <p:txBody>
          <a:bodyPr wrap="square">
            <a:spAutoFit/>
          </a:bodyPr>
          <a:lstStyle/>
          <a:p>
            <a:r>
              <a:rPr lang="en-US" sz="2000">
                <a:ea typeface="Calibri" panose="020F0502020204030204" pitchFamily="34" charset="0"/>
              </a:rPr>
              <a:t>indicând un zero la </a:t>
            </a:r>
            <a:r>
              <a:rPr lang="en-US" sz="2000" i="1">
                <a:ea typeface="Calibri" panose="020F0502020204030204" pitchFamily="34" charset="0"/>
              </a:rPr>
              <a:t>s</a:t>
            </a:r>
            <a:r>
              <a:rPr lang="en-US" sz="2000">
                <a:ea typeface="Calibri" panose="020F0502020204030204" pitchFamily="34" charset="0"/>
              </a:rPr>
              <a:t>=1/</a:t>
            </a:r>
            <a:r>
              <a:rPr lang="en-US" sz="2000" i="1">
                <a:ea typeface="Calibri" panose="020F0502020204030204" pitchFamily="34" charset="0"/>
              </a:rPr>
              <a:t>RC</a:t>
            </a:r>
            <a:r>
              <a:rPr lang="en-US" sz="2000">
                <a:ea typeface="Calibri" panose="020F0502020204030204" pitchFamily="34" charset="0"/>
              </a:rPr>
              <a:t> și un pol la </a:t>
            </a:r>
            <a:r>
              <a:rPr lang="en-US" sz="2000" i="1">
                <a:ea typeface="Calibri" panose="020F0502020204030204" pitchFamily="34" charset="0"/>
              </a:rPr>
              <a:t>s</a:t>
            </a:r>
            <a:r>
              <a:rPr lang="en-US" sz="2000">
                <a:ea typeface="Calibri" panose="020F0502020204030204" pitchFamily="34" charset="0"/>
              </a:rPr>
              <a:t>=−1/</a:t>
            </a:r>
            <a:r>
              <a:rPr lang="en-US" sz="2000" i="1">
                <a:ea typeface="Calibri" panose="020F0502020204030204" pitchFamily="34" charset="0"/>
              </a:rPr>
              <a:t>RC</a:t>
            </a:r>
            <a:r>
              <a:rPr lang="en-US" sz="2000">
                <a:ea typeface="Calibri" panose="020F0502020204030204" pitchFamily="34" charset="0"/>
              </a:rPr>
              <a:t>. Considerând </a:t>
            </a:r>
            <a:r>
              <a:rPr lang="en-US" sz="2000" i="1">
                <a:ea typeface="Calibri" panose="020F0502020204030204" pitchFamily="34" charset="0"/>
              </a:rPr>
              <a:t>s</a:t>
            </a:r>
            <a:r>
              <a:rPr lang="en-US" sz="2000">
                <a:ea typeface="Calibri" panose="020F0502020204030204" pitchFamily="34" charset="0"/>
              </a:rPr>
              <a:t> → jω obținem</a:t>
            </a:r>
            <a:endParaRPr lang="ro-RO" sz="200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4EDEDE7C-2A02-40A8-A7C9-1ED59F7809A1}"/>
                  </a:ext>
                </a:extLst>
              </p:cNvPr>
              <p:cNvSpPr/>
              <p:nvPr/>
            </p:nvSpPr>
            <p:spPr>
              <a:xfrm>
                <a:off x="6255314" y="5719291"/>
                <a:ext cx="5047664" cy="74135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ro-RO" sz="2000" i="1">
                          <a:latin typeface="Cambria Math" panose="02040503050406030204" pitchFamily="18" charset="0"/>
                        </a:rPr>
                        <m:t>𝐻</m:t>
                      </m:r>
                      <m:d>
                        <m:dPr>
                          <m:ctrlPr>
                            <a:rPr lang="ro-RO" sz="2000" i="1">
                              <a:latin typeface="Cambria Math" panose="02040503050406030204" pitchFamily="18" charset="0"/>
                            </a:rPr>
                          </m:ctrlPr>
                        </m:dPr>
                        <m:e>
                          <m:r>
                            <a:rPr lang="ro-RO" sz="2000" i="1">
                              <a:latin typeface="Cambria Math" panose="02040503050406030204" pitchFamily="18" charset="0"/>
                            </a:rPr>
                            <m:t>𝑗</m:t>
                          </m:r>
                          <m:r>
                            <a:rPr lang="ro-RO" sz="2000" i="1">
                              <a:latin typeface="Cambria Math" panose="02040503050406030204" pitchFamily="18" charset="0"/>
                            </a:rPr>
                            <m:t>𝜔</m:t>
                          </m:r>
                        </m:e>
                      </m:d>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num>
                        <m:den>
                          <m:r>
                            <a:rPr lang="ro-RO" sz="2000" i="0">
                              <a:latin typeface="Cambria Math" panose="02040503050406030204" pitchFamily="18" charset="0"/>
                            </a:rPr>
                            <m:t>1</m:t>
                          </m:r>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𝑗</m:t>
                              </m:r>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den>
                      </m:f>
                      <m:r>
                        <a:rPr lang="ro-RO" sz="2000" i="0">
                          <a:latin typeface="Cambria Math" panose="02040503050406030204" pitchFamily="18" charset="0"/>
                        </a:rPr>
                        <m:t>=</m:t>
                      </m:r>
                      <m:r>
                        <a:rPr lang="ro-RO" sz="2000" i="0">
                          <a:latin typeface="Cambria Math" panose="02040503050406030204" pitchFamily="18" charset="0"/>
                        </a:rPr>
                        <m:t>1</m:t>
                      </m:r>
                      <m:r>
                        <a:rPr lang="ro-RO" sz="2000" i="0">
                          <a:latin typeface="Cambria Math" panose="02040503050406030204" pitchFamily="18" charset="0"/>
                        </a:rPr>
                        <m:t>∠</m:t>
                      </m:r>
                      <m:r>
                        <a:rPr lang="ro-RO" sz="2000" i="0">
                          <a:latin typeface="Cambria Math" panose="02040503050406030204" pitchFamily="18" charset="0"/>
                        </a:rPr>
                        <m:t>−</m:t>
                      </m:r>
                      <m:r>
                        <a:rPr lang="ro-RO" sz="2000" i="0">
                          <a:latin typeface="Cambria Math" panose="02040503050406030204" pitchFamily="18" charset="0"/>
                        </a:rPr>
                        <m:t>2</m:t>
                      </m:r>
                      <m:sSup>
                        <m:sSupPr>
                          <m:ctrlPr>
                            <a:rPr lang="ro-RO" sz="2000" i="1">
                              <a:latin typeface="Cambria Math" panose="02040503050406030204" pitchFamily="18" charset="0"/>
                            </a:rPr>
                          </m:ctrlPr>
                        </m:sSupPr>
                        <m:e>
                          <m:r>
                            <a:rPr lang="ro-RO" sz="2000" i="1">
                              <a:latin typeface="Cambria Math" panose="02040503050406030204" pitchFamily="18" charset="0"/>
                            </a:rPr>
                            <m:t>𝑡𝑎𝑛</m:t>
                          </m:r>
                        </m:e>
                        <m:sup>
                          <m:r>
                            <a:rPr lang="ro-RO" sz="2000" i="0">
                              <a:latin typeface="Cambria Math" panose="02040503050406030204" pitchFamily="18" charset="0"/>
                            </a:rPr>
                            <m:t>−</m:t>
                          </m:r>
                          <m:r>
                            <a:rPr lang="ro-RO" sz="2000" i="0">
                              <a:latin typeface="Cambria Math" panose="02040503050406030204" pitchFamily="18" charset="0"/>
                            </a:rPr>
                            <m:t>1</m:t>
                          </m:r>
                        </m:sup>
                      </m:sSup>
                      <m:d>
                        <m:dPr>
                          <m:ctrlPr>
                            <a:rPr lang="ro-RO" sz="2000" i="1">
                              <a:latin typeface="Cambria Math" panose="02040503050406030204" pitchFamily="18" charset="0"/>
                            </a:rPr>
                          </m:ctrlPr>
                        </m:dPr>
                        <m:e>
                          <m:f>
                            <m:fPr>
                              <m:type m:val="lin"/>
                              <m:ctrlPr>
                                <a:rPr lang="ro-RO" sz="2000" i="1">
                                  <a:latin typeface="Cambria Math" panose="02040503050406030204" pitchFamily="18" charset="0"/>
                                </a:rPr>
                              </m:ctrlPr>
                            </m:fPr>
                            <m:num>
                              <m:r>
                                <a:rPr lang="ro-RO" sz="2000" i="1">
                                  <a:latin typeface="Cambria Math" panose="02040503050406030204" pitchFamily="18" charset="0"/>
                                </a:rPr>
                                <m:t>𝜔</m:t>
                              </m:r>
                            </m:num>
                            <m:den>
                              <m:sSub>
                                <m:sSubPr>
                                  <m:ctrlPr>
                                    <a:rPr lang="ro-RO" sz="2000" i="1">
                                      <a:latin typeface="Cambria Math" panose="02040503050406030204" pitchFamily="18" charset="0"/>
                                    </a:rPr>
                                  </m:ctrlPr>
                                </m:sSubPr>
                                <m:e>
                                  <m:r>
                                    <a:rPr lang="ro-RO" sz="2000" i="1">
                                      <a:latin typeface="Cambria Math" panose="02040503050406030204" pitchFamily="18" charset="0"/>
                                    </a:rPr>
                                    <m:t>𝜔</m:t>
                                  </m:r>
                                </m:e>
                                <m:sub>
                                  <m:r>
                                    <a:rPr lang="ro-RO" sz="2000" i="0">
                                      <a:latin typeface="Cambria Math" panose="02040503050406030204" pitchFamily="18" charset="0"/>
                                    </a:rPr>
                                    <m:t>0</m:t>
                                  </m:r>
                                </m:sub>
                              </m:sSub>
                            </m:den>
                          </m:f>
                        </m:e>
                      </m:d>
                    </m:oMath>
                  </m:oMathPara>
                </a14:m>
                <a:endParaRPr lang="ro-RO" sz="2000"/>
              </a:p>
            </p:txBody>
          </p:sp>
        </mc:Choice>
        <mc:Fallback xmlns="">
          <p:sp>
            <p:nvSpPr>
              <p:cNvPr id="18" name="Rectangle 17">
                <a:extLst>
                  <a:ext uri="{FF2B5EF4-FFF2-40B4-BE49-F238E27FC236}">
                    <a16:creationId xmlns:a16="http://schemas.microsoft.com/office/drawing/2014/main" id="{4EDEDE7C-2A02-40A8-A7C9-1ED59F7809A1}"/>
                  </a:ext>
                </a:extLst>
              </p:cNvPr>
              <p:cNvSpPr>
                <a:spLocks noRot="1" noChangeAspect="1" noMove="1" noResize="1" noEditPoints="1" noAdjustHandles="1" noChangeArrowheads="1" noChangeShapeType="1" noTextEdit="1"/>
              </p:cNvSpPr>
              <p:nvPr/>
            </p:nvSpPr>
            <p:spPr>
              <a:xfrm>
                <a:off x="6255314" y="5719291"/>
                <a:ext cx="5047664" cy="741357"/>
              </a:xfrm>
              <a:prstGeom prst="rect">
                <a:avLst/>
              </a:prstGeom>
              <a:blipFill>
                <a:blip r:embed="rId7"/>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957208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EE7-4D40-416B-9AD6-EBF71F121816}"/>
              </a:ext>
            </a:extLst>
          </p:cNvPr>
          <p:cNvSpPr>
            <a:spLocks noGrp="1"/>
          </p:cNvSpPr>
          <p:nvPr>
            <p:ph type="title"/>
          </p:nvPr>
        </p:nvSpPr>
        <p:spPr/>
        <p:txBody>
          <a:bodyPr/>
          <a:lstStyle/>
          <a:p>
            <a:r>
              <a:rPr lang="ro-RO"/>
              <a:t>Filtre active de ordinul I</a:t>
            </a:r>
            <a:br>
              <a:rPr lang="ro-RO"/>
            </a:br>
            <a:r>
              <a:rPr lang="ro-RO"/>
              <a:t>Filtrul trece-tot</a:t>
            </a:r>
          </a:p>
        </p:txBody>
      </p:sp>
      <p:sp>
        <p:nvSpPr>
          <p:cNvPr id="3" name="Content Placeholder 2">
            <a:extLst>
              <a:ext uri="{FF2B5EF4-FFF2-40B4-BE49-F238E27FC236}">
                <a16:creationId xmlns:a16="http://schemas.microsoft.com/office/drawing/2014/main" id="{092C8F5B-1E6C-4CAB-93DD-1A947ECCA6D3}"/>
              </a:ext>
            </a:extLst>
          </p:cNvPr>
          <p:cNvSpPr>
            <a:spLocks noGrp="1"/>
          </p:cNvSpPr>
          <p:nvPr>
            <p:ph idx="1"/>
          </p:nvPr>
        </p:nvSpPr>
        <p:spPr/>
        <p:txBody>
          <a:bodyPr/>
          <a:lstStyle/>
          <a:p>
            <a:endParaRPr lang="ro-RO"/>
          </a:p>
          <a:p>
            <a:r>
              <a:rPr lang="en-US"/>
              <a:t>Cu un câștig de 1V/V, acest circuit lasă să treacă toate semnalele fără a modifica amplitudinea lor. </a:t>
            </a:r>
            <a:endParaRPr lang="ro-RO"/>
          </a:p>
          <a:p>
            <a:r>
              <a:rPr lang="en-US"/>
              <a:t>Dar, așa cum se arată în </a:t>
            </a:r>
            <a:r>
              <a:rPr lang="ro-RO"/>
              <a:t>figura</a:t>
            </a:r>
            <a:r>
              <a:rPr lang="en-US" i="1"/>
              <a:t> b</a:t>
            </a:r>
            <a:r>
              <a:rPr lang="en-US"/>
              <a:t>, circuitul introduce un defazaj variabil de la 0° la -180°, cu o valoare de -90° la ω=ω</a:t>
            </a:r>
            <a:r>
              <a:rPr lang="en-US" baseline="-25000"/>
              <a:t>0</a:t>
            </a:r>
            <a:r>
              <a:rPr lang="en-US"/>
              <a:t>.</a:t>
            </a:r>
            <a:endParaRPr lang="ro-RO"/>
          </a:p>
        </p:txBody>
      </p:sp>
      <p:sp>
        <p:nvSpPr>
          <p:cNvPr id="4" name="Date Placeholder 3">
            <a:extLst>
              <a:ext uri="{FF2B5EF4-FFF2-40B4-BE49-F238E27FC236}">
                <a16:creationId xmlns:a16="http://schemas.microsoft.com/office/drawing/2014/main" id="{B8012775-D7BF-4593-B7C4-3418C99C5893}"/>
              </a:ext>
            </a:extLst>
          </p:cNvPr>
          <p:cNvSpPr>
            <a:spLocks noGrp="1"/>
          </p:cNvSpPr>
          <p:nvPr>
            <p:ph type="dt" sz="half" idx="10"/>
          </p:nvPr>
        </p:nvSpPr>
        <p:spPr/>
        <p:txBody>
          <a:bodyPr/>
          <a:lstStyle/>
          <a:p>
            <a:fld id="{7CACE4C4-1597-47A1-B986-D3911AE594A2}" type="datetime1">
              <a:rPr lang="ro-RO" smtClean="0"/>
              <a:t>07.04.2021</a:t>
            </a:fld>
            <a:endParaRPr lang="ro-RO"/>
          </a:p>
        </p:txBody>
      </p:sp>
      <p:sp>
        <p:nvSpPr>
          <p:cNvPr id="5" name="Footer Placeholder 4">
            <a:extLst>
              <a:ext uri="{FF2B5EF4-FFF2-40B4-BE49-F238E27FC236}">
                <a16:creationId xmlns:a16="http://schemas.microsoft.com/office/drawing/2014/main" id="{BF74DE00-C0D9-4A9B-A93E-BF36DD5E5600}"/>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513BEF90-45E7-40CE-848A-3F6C23357899}"/>
              </a:ext>
            </a:extLst>
          </p:cNvPr>
          <p:cNvSpPr>
            <a:spLocks noGrp="1"/>
          </p:cNvSpPr>
          <p:nvPr>
            <p:ph type="sldNum" sz="quarter" idx="12"/>
          </p:nvPr>
        </p:nvSpPr>
        <p:spPr/>
        <p:txBody>
          <a:bodyPr/>
          <a:lstStyle/>
          <a:p>
            <a:fld id="{AF5D8DD5-2367-47BF-BE85-0E4DD8564336}" type="slidenum">
              <a:rPr lang="ro-RO" smtClean="0"/>
              <a:t>46</a:t>
            </a:fld>
            <a:endParaRPr lang="ro-RO"/>
          </a:p>
        </p:txBody>
      </p:sp>
      <p:pic>
        <p:nvPicPr>
          <p:cNvPr id="7" name="Picture 6">
            <a:extLst>
              <a:ext uri="{FF2B5EF4-FFF2-40B4-BE49-F238E27FC236}">
                <a16:creationId xmlns:a16="http://schemas.microsoft.com/office/drawing/2014/main" id="{9362FA23-0B8B-4D86-A121-040989AFB66C}"/>
              </a:ext>
            </a:extLst>
          </p:cNvPr>
          <p:cNvPicPr>
            <a:picLocks noChangeAspect="1"/>
          </p:cNvPicPr>
          <p:nvPr/>
        </p:nvPicPr>
        <p:blipFill>
          <a:blip r:embed="rId2"/>
          <a:stretch>
            <a:fillRect/>
          </a:stretch>
        </p:blipFill>
        <p:spPr>
          <a:xfrm>
            <a:off x="7325996" y="60325"/>
            <a:ext cx="4814888" cy="1924050"/>
          </a:xfrm>
          <a:prstGeom prst="rect">
            <a:avLst/>
          </a:prstGeom>
        </p:spPr>
      </p:pic>
    </p:spTree>
    <p:extLst>
      <p:ext uri="{BB962C8B-B14F-4D97-AF65-F5344CB8AC3E}">
        <p14:creationId xmlns:p14="http://schemas.microsoft.com/office/powerpoint/2010/main" val="1326676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B854-690F-49B0-9ADF-D8BF591A7D0A}"/>
              </a:ext>
            </a:extLst>
          </p:cNvPr>
          <p:cNvSpPr>
            <a:spLocks noGrp="1"/>
          </p:cNvSpPr>
          <p:nvPr>
            <p:ph type="title"/>
          </p:nvPr>
        </p:nvSpPr>
        <p:spPr/>
        <p:txBody>
          <a:bodyPr/>
          <a:lstStyle/>
          <a:p>
            <a:r>
              <a:rPr lang="ro-RO"/>
              <a:t>Filtre active de ordinul I</a:t>
            </a:r>
            <a:br>
              <a:rPr lang="ro-RO"/>
            </a:br>
            <a:r>
              <a:rPr lang="ro-RO"/>
              <a:t>Concluzii</a:t>
            </a:r>
          </a:p>
        </p:txBody>
      </p:sp>
      <p:sp>
        <p:nvSpPr>
          <p:cNvPr id="3" name="Content Placeholder 2">
            <a:extLst>
              <a:ext uri="{FF2B5EF4-FFF2-40B4-BE49-F238E27FC236}">
                <a16:creationId xmlns:a16="http://schemas.microsoft.com/office/drawing/2014/main" id="{AC7917B6-8E27-44EC-A714-7F4EFBB1D6CB}"/>
              </a:ext>
            </a:extLst>
          </p:cNvPr>
          <p:cNvSpPr>
            <a:spLocks noGrp="1"/>
          </p:cNvSpPr>
          <p:nvPr>
            <p:ph idx="1"/>
          </p:nvPr>
        </p:nvSpPr>
        <p:spPr/>
        <p:txBody>
          <a:bodyPr/>
          <a:lstStyle/>
          <a:p>
            <a:pPr marL="514350" indent="-514350">
              <a:buFont typeface="+mj-lt"/>
              <a:buAutoNum type="arabicPeriod"/>
            </a:pPr>
            <a:r>
              <a:rPr lang="en-US"/>
              <a:t>toate răspunsurile au același numitor </a:t>
            </a:r>
            <a:br>
              <a:rPr lang="ro-RO"/>
            </a:br>
            <a:r>
              <a:rPr lang="en-US" i="1"/>
              <a:t>D</a:t>
            </a:r>
            <a:r>
              <a:rPr lang="en-US"/>
              <a:t>(</a:t>
            </a:r>
            <a:r>
              <a:rPr lang="en-US" i="1"/>
              <a:t>j</a:t>
            </a:r>
            <a:r>
              <a:rPr lang="en-US"/>
              <a:t>ω)=1+</a:t>
            </a:r>
            <a:r>
              <a:rPr lang="en-US" i="1"/>
              <a:t>j</a:t>
            </a:r>
            <a:r>
              <a:rPr lang="en-US"/>
              <a:t>ω/ω</a:t>
            </a:r>
            <a:r>
              <a:rPr lang="en-US" baseline="-25000"/>
              <a:t>0</a:t>
            </a:r>
            <a:r>
              <a:rPr lang="en-US"/>
              <a:t> și numărătorul </a:t>
            </a:r>
            <a:r>
              <a:rPr lang="en-US" i="1"/>
              <a:t>N</a:t>
            </a:r>
            <a:r>
              <a:rPr lang="en-US"/>
              <a:t>(</a:t>
            </a:r>
            <a:r>
              <a:rPr lang="en-US" i="1"/>
              <a:t>j</a:t>
            </a:r>
            <a:r>
              <a:rPr lang="en-US"/>
              <a:t>ω) e</a:t>
            </a:r>
            <a:r>
              <a:rPr lang="ro-RO"/>
              <a:t>s</a:t>
            </a:r>
            <a:r>
              <a:rPr lang="en-US"/>
              <a:t>te cel care determină tipul de răspuns. </a:t>
            </a:r>
            <a:endParaRPr lang="ro-RO"/>
          </a:p>
          <a:p>
            <a:pPr lvl="1"/>
            <a:r>
              <a:rPr lang="ro-RO"/>
              <a:t>c</a:t>
            </a:r>
            <a:r>
              <a:rPr lang="en-US"/>
              <a:t>u </a:t>
            </a:r>
            <a:r>
              <a:rPr lang="en-US" i="1"/>
              <a:t>N</a:t>
            </a:r>
            <a:r>
              <a:rPr lang="en-US"/>
              <a:t>(</a:t>
            </a:r>
            <a:r>
              <a:rPr lang="en-US" i="1"/>
              <a:t>j</a:t>
            </a:r>
            <a:r>
              <a:rPr lang="en-US"/>
              <a:t>ω)=1 obținem </a:t>
            </a:r>
            <a:r>
              <a:rPr lang="ro-RO"/>
              <a:t>răspunsul de </a:t>
            </a:r>
            <a:r>
              <a:rPr lang="en-US"/>
              <a:t>tipul trece-jos,</a:t>
            </a:r>
            <a:endParaRPr lang="ro-RO"/>
          </a:p>
          <a:p>
            <a:pPr lvl="1"/>
            <a:r>
              <a:rPr lang="en-US"/>
              <a:t>cu </a:t>
            </a:r>
            <a:r>
              <a:rPr lang="en-US" i="1"/>
              <a:t>N</a:t>
            </a:r>
            <a:r>
              <a:rPr lang="en-US"/>
              <a:t>(</a:t>
            </a:r>
            <a:r>
              <a:rPr lang="en-US" i="1"/>
              <a:t>j</a:t>
            </a:r>
            <a:r>
              <a:rPr lang="en-US"/>
              <a:t>ω)=jω/ω</a:t>
            </a:r>
            <a:r>
              <a:rPr lang="en-US" baseline="-25000"/>
              <a:t>0</a:t>
            </a:r>
            <a:r>
              <a:rPr lang="en-US"/>
              <a:t> </a:t>
            </a:r>
            <a:r>
              <a:rPr lang="ro-RO"/>
              <a:t>răspunsul de </a:t>
            </a:r>
            <a:r>
              <a:rPr lang="en-US"/>
              <a:t>tipul trece-sus iar </a:t>
            </a:r>
            <a:endParaRPr lang="ro-RO"/>
          </a:p>
          <a:p>
            <a:pPr lvl="1"/>
            <a:r>
              <a:rPr lang="en-US"/>
              <a:t>cu </a:t>
            </a:r>
            <a:r>
              <a:rPr lang="en-US" i="1"/>
              <a:t>N</a:t>
            </a:r>
            <a:r>
              <a:rPr lang="en-US"/>
              <a:t>(</a:t>
            </a:r>
            <a:r>
              <a:rPr lang="en-US" i="1"/>
              <a:t>j</a:t>
            </a:r>
            <a:r>
              <a:rPr lang="en-US"/>
              <a:t>ω)=1-jω/ω</a:t>
            </a:r>
            <a:r>
              <a:rPr lang="en-US" baseline="-25000"/>
              <a:t>0</a:t>
            </a:r>
            <a:r>
              <a:rPr lang="en-US"/>
              <a:t> răspunsul de tipul trece-tot. </a:t>
            </a:r>
            <a:endParaRPr lang="ro-RO"/>
          </a:p>
          <a:p>
            <a:pPr marL="514350" indent="-514350">
              <a:buFont typeface="+mj-lt"/>
              <a:buAutoNum type="arabicPeriod"/>
            </a:pPr>
            <a:r>
              <a:rPr lang="en-US"/>
              <a:t>Mai mult, prezența unui factor de scalare </a:t>
            </a:r>
            <a:r>
              <a:rPr lang="en-US" i="1"/>
              <a:t>H</a:t>
            </a:r>
            <a:r>
              <a:rPr lang="en-US" baseline="-25000"/>
              <a:t>0</a:t>
            </a:r>
            <a:r>
              <a:rPr lang="en-US"/>
              <a:t> nu modifică tipul de răspuns; acest factor doar deplasează caracteristica de amplitudinea în sus, dacă |</a:t>
            </a:r>
            <a:r>
              <a:rPr lang="en-US" i="1"/>
              <a:t>H</a:t>
            </a:r>
            <a:r>
              <a:rPr lang="en-US" baseline="-25000"/>
              <a:t>0</a:t>
            </a:r>
            <a:r>
              <a:rPr lang="en-US"/>
              <a:t>|&gt;1 sau în jos, dacă |</a:t>
            </a:r>
            <a:r>
              <a:rPr lang="en-US" i="1"/>
              <a:t>H</a:t>
            </a:r>
            <a:r>
              <a:rPr lang="en-US" baseline="-25000"/>
              <a:t>0</a:t>
            </a:r>
            <a:r>
              <a:rPr lang="en-US"/>
              <a:t>|&lt;1.</a:t>
            </a:r>
            <a:endParaRPr lang="ro-RO"/>
          </a:p>
        </p:txBody>
      </p:sp>
      <p:sp>
        <p:nvSpPr>
          <p:cNvPr id="4" name="Date Placeholder 3">
            <a:extLst>
              <a:ext uri="{FF2B5EF4-FFF2-40B4-BE49-F238E27FC236}">
                <a16:creationId xmlns:a16="http://schemas.microsoft.com/office/drawing/2014/main" id="{5527A932-16F9-4790-A8C7-B67B2D99D1ED}"/>
              </a:ext>
            </a:extLst>
          </p:cNvPr>
          <p:cNvSpPr>
            <a:spLocks noGrp="1"/>
          </p:cNvSpPr>
          <p:nvPr>
            <p:ph type="dt" sz="half" idx="10"/>
          </p:nvPr>
        </p:nvSpPr>
        <p:spPr/>
        <p:txBody>
          <a:bodyPr/>
          <a:lstStyle/>
          <a:p>
            <a:fld id="{FD375D53-40F0-4083-937A-6D3A48550DEF}" type="datetime1">
              <a:rPr lang="ro-RO" smtClean="0"/>
              <a:t>07.04.2021</a:t>
            </a:fld>
            <a:endParaRPr lang="ro-RO"/>
          </a:p>
        </p:txBody>
      </p:sp>
      <p:sp>
        <p:nvSpPr>
          <p:cNvPr id="5" name="Footer Placeholder 4">
            <a:extLst>
              <a:ext uri="{FF2B5EF4-FFF2-40B4-BE49-F238E27FC236}">
                <a16:creationId xmlns:a16="http://schemas.microsoft.com/office/drawing/2014/main" id="{77B0F2A6-BA99-44CA-9168-710E5C435464}"/>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4E80D569-EE7A-4672-8063-FF0AF4BB23D2}"/>
              </a:ext>
            </a:extLst>
          </p:cNvPr>
          <p:cNvSpPr>
            <a:spLocks noGrp="1"/>
          </p:cNvSpPr>
          <p:nvPr>
            <p:ph type="sldNum" sz="quarter" idx="12"/>
          </p:nvPr>
        </p:nvSpPr>
        <p:spPr/>
        <p:txBody>
          <a:bodyPr/>
          <a:lstStyle/>
          <a:p>
            <a:fld id="{AF5D8DD5-2367-47BF-BE85-0E4DD8564336}" type="slidenum">
              <a:rPr lang="ro-RO" smtClean="0"/>
              <a:t>47</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B221154-25C9-4639-8F45-5C98019D7E0C}"/>
                  </a:ext>
                </a:extLst>
              </p:cNvPr>
              <p:cNvSpPr/>
              <p:nvPr/>
            </p:nvSpPr>
            <p:spPr>
              <a:xfrm>
                <a:off x="9111610" y="22225"/>
                <a:ext cx="2522229"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𝑗</m:t>
                          </m:r>
                          <m:r>
                            <a:rPr lang="ro-RO" i="1">
                              <a:latin typeface="Cambria Math" panose="02040503050406030204" pitchFamily="18" charset="0"/>
                            </a:rPr>
                            <m:t>𝜔</m:t>
                          </m:r>
                        </m:e>
                      </m:d>
                      <m:r>
                        <a:rPr lang="ro-RO">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𝐻</m:t>
                          </m:r>
                        </m:e>
                        <m:sub>
                          <m:r>
                            <a:rPr lang="ro-RO">
                              <a:latin typeface="Cambria Math" panose="02040503050406030204" pitchFamily="18" charset="0"/>
                            </a:rPr>
                            <m:t>0</m:t>
                          </m:r>
                        </m:sub>
                      </m:sSub>
                      <m:f>
                        <m:fPr>
                          <m:ctrlPr>
                            <a:rPr lang="ro-RO" i="1">
                              <a:latin typeface="Cambria Math" panose="02040503050406030204" pitchFamily="18" charset="0"/>
                            </a:rPr>
                          </m:ctrlPr>
                        </m:fPr>
                        <m:num>
                          <m:r>
                            <a:rPr lang="ro-RO">
                              <a:latin typeface="Cambria Math" panose="02040503050406030204" pitchFamily="18" charset="0"/>
                            </a:rPr>
                            <m:t>1</m:t>
                          </m:r>
                        </m:num>
                        <m:den>
                          <m:r>
                            <a:rPr lang="ro-RO">
                              <a:latin typeface="Cambria Math" panose="02040503050406030204" pitchFamily="18" charset="0"/>
                            </a:rPr>
                            <m:t>1</m:t>
                          </m:r>
                          <m:r>
                            <a:rPr lang="ro-RO">
                              <a:latin typeface="Cambria Math" panose="02040503050406030204" pitchFamily="18" charset="0"/>
                            </a:rPr>
                            <m:t>+</m:t>
                          </m:r>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den>
                      </m:f>
                    </m:oMath>
                  </m:oMathPara>
                </a14:m>
                <a:endParaRPr lang="ro-RO"/>
              </a:p>
            </p:txBody>
          </p:sp>
        </mc:Choice>
        <mc:Fallback xmlns="">
          <p:sp>
            <p:nvSpPr>
              <p:cNvPr id="7" name="Rectangle 6">
                <a:extLst>
                  <a:ext uri="{FF2B5EF4-FFF2-40B4-BE49-F238E27FC236}">
                    <a16:creationId xmlns:a16="http://schemas.microsoft.com/office/drawing/2014/main" id="{CB221154-25C9-4639-8F45-5C98019D7E0C}"/>
                  </a:ext>
                </a:extLst>
              </p:cNvPr>
              <p:cNvSpPr>
                <a:spLocks noRot="1" noChangeAspect="1" noMove="1" noResize="1" noEditPoints="1" noAdjustHandles="1" noChangeArrowheads="1" noChangeShapeType="1" noTextEdit="1"/>
              </p:cNvSpPr>
              <p:nvPr/>
            </p:nvSpPr>
            <p:spPr>
              <a:xfrm>
                <a:off x="9111610" y="22225"/>
                <a:ext cx="2522229" cy="661271"/>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27A2BCE-C054-4C52-A59F-37F629B34860}"/>
                  </a:ext>
                </a:extLst>
              </p:cNvPr>
              <p:cNvSpPr/>
              <p:nvPr/>
            </p:nvSpPr>
            <p:spPr>
              <a:xfrm>
                <a:off x="9132166" y="1339773"/>
                <a:ext cx="2221634" cy="676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𝑗</m:t>
                          </m:r>
                          <m:r>
                            <a:rPr lang="ro-RO" i="1">
                              <a:latin typeface="Cambria Math" panose="02040503050406030204" pitchFamily="18" charset="0"/>
                            </a:rPr>
                            <m:t>𝜔</m:t>
                          </m:r>
                        </m:e>
                      </m:d>
                      <m:r>
                        <a:rPr lang="ro-RO">
                          <a:latin typeface="Cambria Math" panose="02040503050406030204" pitchFamily="18" charset="0"/>
                        </a:rPr>
                        <m:t>=</m:t>
                      </m:r>
                      <m:f>
                        <m:fPr>
                          <m:ctrlPr>
                            <a:rPr lang="ro-RO" i="1">
                              <a:latin typeface="Cambria Math" panose="02040503050406030204" pitchFamily="18" charset="0"/>
                            </a:rPr>
                          </m:ctrlPr>
                        </m:fPr>
                        <m:num>
                          <m:r>
                            <a:rPr lang="ro-RO">
                              <a:latin typeface="Cambria Math" panose="02040503050406030204" pitchFamily="18" charset="0"/>
                            </a:rPr>
                            <m:t>1</m:t>
                          </m:r>
                          <m:r>
                            <a:rPr lang="ro-RO">
                              <a:latin typeface="Cambria Math" panose="02040503050406030204" pitchFamily="18" charset="0"/>
                            </a:rPr>
                            <m:t>−</m:t>
                          </m:r>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num>
                        <m:den>
                          <m:r>
                            <a:rPr lang="ro-RO">
                              <a:latin typeface="Cambria Math" panose="02040503050406030204" pitchFamily="18" charset="0"/>
                            </a:rPr>
                            <m:t>1</m:t>
                          </m:r>
                          <m:r>
                            <a:rPr lang="ro-RO">
                              <a:latin typeface="Cambria Math" panose="02040503050406030204" pitchFamily="18" charset="0"/>
                            </a:rPr>
                            <m:t>+</m:t>
                          </m:r>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den>
                      </m:f>
                    </m:oMath>
                  </m:oMathPara>
                </a14:m>
                <a:endParaRPr lang="ro-RO"/>
              </a:p>
            </p:txBody>
          </p:sp>
        </mc:Choice>
        <mc:Fallback xmlns="">
          <p:sp>
            <p:nvSpPr>
              <p:cNvPr id="9" name="Rectangle 8">
                <a:extLst>
                  <a:ext uri="{FF2B5EF4-FFF2-40B4-BE49-F238E27FC236}">
                    <a16:creationId xmlns:a16="http://schemas.microsoft.com/office/drawing/2014/main" id="{527A2BCE-C054-4C52-A59F-37F629B34860}"/>
                  </a:ext>
                </a:extLst>
              </p:cNvPr>
              <p:cNvSpPr>
                <a:spLocks noRot="1" noChangeAspect="1" noMove="1" noResize="1" noEditPoints="1" noAdjustHandles="1" noChangeArrowheads="1" noChangeShapeType="1" noTextEdit="1"/>
              </p:cNvSpPr>
              <p:nvPr/>
            </p:nvSpPr>
            <p:spPr>
              <a:xfrm>
                <a:off x="9132166" y="1339773"/>
                <a:ext cx="2221634" cy="676339"/>
              </a:xfrm>
              <a:prstGeom prst="rect">
                <a:avLst/>
              </a:prstGeom>
              <a:blipFill>
                <a:blip r:embed="rId3"/>
                <a:stretch>
                  <a:fillRect/>
                </a:stretch>
              </a:blipFill>
            </p:spPr>
            <p:txBody>
              <a:bodyPr/>
              <a:lstStyle/>
              <a:p>
                <a:r>
                  <a:rPr lang="ro-RO">
                    <a:noFill/>
                  </a:rPr>
                  <a:t> </a:t>
                </a:r>
              </a:p>
            </p:txBody>
          </p:sp>
        </mc:Fallback>
      </mc:AlternateContent>
      <p:sp>
        <p:nvSpPr>
          <p:cNvPr id="10" name="TextBox 9">
            <a:extLst>
              <a:ext uri="{FF2B5EF4-FFF2-40B4-BE49-F238E27FC236}">
                <a16:creationId xmlns:a16="http://schemas.microsoft.com/office/drawing/2014/main" id="{076CF4A4-CAE4-4C6A-8DDA-B34134CFCF9C}"/>
              </a:ext>
            </a:extLst>
          </p:cNvPr>
          <p:cNvSpPr txBox="1"/>
          <p:nvPr/>
        </p:nvSpPr>
        <p:spPr>
          <a:xfrm>
            <a:off x="8562975" y="190500"/>
            <a:ext cx="590550" cy="371475"/>
          </a:xfrm>
          <a:prstGeom prst="rect">
            <a:avLst/>
          </a:prstGeom>
          <a:noFill/>
        </p:spPr>
        <p:txBody>
          <a:bodyPr wrap="square" rtlCol="0">
            <a:spAutoFit/>
          </a:bodyPr>
          <a:lstStyle/>
          <a:p>
            <a:pPr algn="ctr"/>
            <a:r>
              <a:rPr lang="ro-RO" b="1">
                <a:solidFill>
                  <a:srgbClr val="FF0000"/>
                </a:solidFill>
              </a:rPr>
              <a:t>FTJ</a:t>
            </a:r>
          </a:p>
        </p:txBody>
      </p:sp>
      <p:sp>
        <p:nvSpPr>
          <p:cNvPr id="11" name="TextBox 10">
            <a:extLst>
              <a:ext uri="{FF2B5EF4-FFF2-40B4-BE49-F238E27FC236}">
                <a16:creationId xmlns:a16="http://schemas.microsoft.com/office/drawing/2014/main" id="{215D18E7-AB46-4D9D-B193-0924462C574B}"/>
              </a:ext>
            </a:extLst>
          </p:cNvPr>
          <p:cNvSpPr txBox="1"/>
          <p:nvPr/>
        </p:nvSpPr>
        <p:spPr>
          <a:xfrm>
            <a:off x="8562975" y="820378"/>
            <a:ext cx="590550" cy="371475"/>
          </a:xfrm>
          <a:prstGeom prst="rect">
            <a:avLst/>
          </a:prstGeom>
          <a:noFill/>
        </p:spPr>
        <p:txBody>
          <a:bodyPr wrap="square" rtlCol="0">
            <a:spAutoFit/>
          </a:bodyPr>
          <a:lstStyle/>
          <a:p>
            <a:pPr algn="ctr"/>
            <a:r>
              <a:rPr lang="ro-RO" b="1">
                <a:solidFill>
                  <a:srgbClr val="0070C0"/>
                </a:solidFill>
              </a:rPr>
              <a:t>FTS</a:t>
            </a:r>
          </a:p>
        </p:txBody>
      </p:sp>
      <p:sp>
        <p:nvSpPr>
          <p:cNvPr id="12" name="TextBox 11">
            <a:extLst>
              <a:ext uri="{FF2B5EF4-FFF2-40B4-BE49-F238E27FC236}">
                <a16:creationId xmlns:a16="http://schemas.microsoft.com/office/drawing/2014/main" id="{E7EF048B-4AAA-403B-90D0-1E07AE0CB6A5}"/>
              </a:ext>
            </a:extLst>
          </p:cNvPr>
          <p:cNvSpPr txBox="1"/>
          <p:nvPr/>
        </p:nvSpPr>
        <p:spPr>
          <a:xfrm>
            <a:off x="8562975" y="1492204"/>
            <a:ext cx="590550" cy="371475"/>
          </a:xfrm>
          <a:prstGeom prst="rect">
            <a:avLst/>
          </a:prstGeom>
          <a:noFill/>
        </p:spPr>
        <p:txBody>
          <a:bodyPr wrap="square" rtlCol="0">
            <a:spAutoFit/>
          </a:bodyPr>
          <a:lstStyle/>
          <a:p>
            <a:pPr algn="ctr"/>
            <a:r>
              <a:rPr lang="ro-RO" b="1">
                <a:solidFill>
                  <a:srgbClr val="00B050"/>
                </a:solidFill>
              </a:rPr>
              <a:t>FTT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DB42B00-1CF5-40E0-9268-6F4C73D59641}"/>
                  </a:ext>
                </a:extLst>
              </p:cNvPr>
              <p:cNvSpPr/>
              <p:nvPr/>
            </p:nvSpPr>
            <p:spPr>
              <a:xfrm>
                <a:off x="9153525" y="673465"/>
                <a:ext cx="2522229" cy="676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𝐻</m:t>
                      </m:r>
                      <m:d>
                        <m:dPr>
                          <m:ctrlPr>
                            <a:rPr lang="ro-RO" i="1">
                              <a:latin typeface="Cambria Math" panose="02040503050406030204" pitchFamily="18" charset="0"/>
                            </a:rPr>
                          </m:ctrlPr>
                        </m:dPr>
                        <m:e>
                          <m:r>
                            <a:rPr lang="ro-RO" i="1">
                              <a:latin typeface="Cambria Math" panose="02040503050406030204" pitchFamily="18" charset="0"/>
                            </a:rPr>
                            <m:t>𝑗</m:t>
                          </m:r>
                          <m:r>
                            <a:rPr lang="ro-RO" i="1">
                              <a:latin typeface="Cambria Math" panose="02040503050406030204" pitchFamily="18" charset="0"/>
                            </a:rPr>
                            <m:t>𝜔</m:t>
                          </m:r>
                        </m:e>
                      </m:d>
                      <m:r>
                        <a:rPr lang="ro-RO">
                          <a:latin typeface="Cambria Math" panose="02040503050406030204" pitchFamily="18" charset="0"/>
                        </a:rPr>
                        <m:t>=</m:t>
                      </m:r>
                      <m:sSub>
                        <m:sSubPr>
                          <m:ctrlPr>
                            <a:rPr lang="ro-RO" i="1">
                              <a:latin typeface="Cambria Math" panose="02040503050406030204" pitchFamily="18" charset="0"/>
                            </a:rPr>
                          </m:ctrlPr>
                        </m:sSubPr>
                        <m:e>
                          <m:r>
                            <a:rPr lang="ro-RO" i="1">
                              <a:latin typeface="Cambria Math" panose="02040503050406030204" pitchFamily="18" charset="0"/>
                            </a:rPr>
                            <m:t>𝐻</m:t>
                          </m:r>
                        </m:e>
                        <m:sub>
                          <m:r>
                            <a:rPr lang="ro-RO">
                              <a:latin typeface="Cambria Math" panose="02040503050406030204" pitchFamily="18" charset="0"/>
                            </a:rPr>
                            <m:t>0</m:t>
                          </m:r>
                        </m:sub>
                      </m:sSub>
                      <m:f>
                        <m:fPr>
                          <m:ctrlPr>
                            <a:rPr lang="ro-RO" i="1">
                              <a:latin typeface="Cambria Math" panose="02040503050406030204" pitchFamily="18" charset="0"/>
                            </a:rPr>
                          </m:ctrlPr>
                        </m:fPr>
                        <m:num>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num>
                        <m:den>
                          <m:r>
                            <a:rPr lang="ro-RO">
                              <a:latin typeface="Cambria Math" panose="02040503050406030204" pitchFamily="18" charset="0"/>
                            </a:rPr>
                            <m:t>1</m:t>
                          </m:r>
                          <m:r>
                            <a:rPr lang="ro-RO">
                              <a:latin typeface="Cambria Math" panose="02040503050406030204" pitchFamily="18" charset="0"/>
                            </a:rPr>
                            <m:t>+</m:t>
                          </m:r>
                          <m:f>
                            <m:fPr>
                              <m:type m:val="lin"/>
                              <m:ctrlPr>
                                <a:rPr lang="ro-RO" i="1">
                                  <a:latin typeface="Cambria Math" panose="02040503050406030204" pitchFamily="18" charset="0"/>
                                </a:rPr>
                              </m:ctrlPr>
                            </m:fPr>
                            <m:num>
                              <m:r>
                                <a:rPr lang="ro-RO" i="1">
                                  <a:latin typeface="Cambria Math" panose="02040503050406030204" pitchFamily="18" charset="0"/>
                                </a:rPr>
                                <m:t>𝑗</m:t>
                              </m:r>
                              <m:r>
                                <a:rPr lang="ro-RO" i="1">
                                  <a:latin typeface="Cambria Math" panose="02040503050406030204" pitchFamily="18" charset="0"/>
                                </a:rPr>
                                <m:t>𝜔</m:t>
                              </m:r>
                            </m:num>
                            <m:den>
                              <m:sSub>
                                <m:sSubPr>
                                  <m:ctrlPr>
                                    <a:rPr lang="ro-RO" i="1">
                                      <a:latin typeface="Cambria Math" panose="02040503050406030204" pitchFamily="18" charset="0"/>
                                    </a:rPr>
                                  </m:ctrlPr>
                                </m:sSubPr>
                                <m:e>
                                  <m:r>
                                    <a:rPr lang="ro-RO" i="1">
                                      <a:latin typeface="Cambria Math" panose="02040503050406030204" pitchFamily="18" charset="0"/>
                                    </a:rPr>
                                    <m:t>𝜔</m:t>
                                  </m:r>
                                </m:e>
                                <m:sub>
                                  <m:r>
                                    <a:rPr lang="ro-RO">
                                      <a:latin typeface="Cambria Math" panose="02040503050406030204" pitchFamily="18" charset="0"/>
                                    </a:rPr>
                                    <m:t>0</m:t>
                                  </m:r>
                                </m:sub>
                              </m:sSub>
                            </m:den>
                          </m:f>
                        </m:den>
                      </m:f>
                    </m:oMath>
                  </m:oMathPara>
                </a14:m>
                <a:endParaRPr lang="ro-RO"/>
              </a:p>
            </p:txBody>
          </p:sp>
        </mc:Choice>
        <mc:Fallback xmlns="">
          <p:sp>
            <p:nvSpPr>
              <p:cNvPr id="13" name="Rectangle 12">
                <a:extLst>
                  <a:ext uri="{FF2B5EF4-FFF2-40B4-BE49-F238E27FC236}">
                    <a16:creationId xmlns:a16="http://schemas.microsoft.com/office/drawing/2014/main" id="{ADB42B00-1CF5-40E0-9268-6F4C73D59641}"/>
                  </a:ext>
                </a:extLst>
              </p:cNvPr>
              <p:cNvSpPr>
                <a:spLocks noRot="1" noChangeAspect="1" noMove="1" noResize="1" noEditPoints="1" noAdjustHandles="1" noChangeArrowheads="1" noChangeShapeType="1" noTextEdit="1"/>
              </p:cNvSpPr>
              <p:nvPr/>
            </p:nvSpPr>
            <p:spPr>
              <a:xfrm>
                <a:off x="9153525" y="673465"/>
                <a:ext cx="2522229" cy="676339"/>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56926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8C5-B4F3-4A09-9691-BD348BFEB5E1}"/>
              </a:ext>
            </a:extLst>
          </p:cNvPr>
          <p:cNvSpPr>
            <a:spLocks noGrp="1"/>
          </p:cNvSpPr>
          <p:nvPr>
            <p:ph type="title"/>
          </p:nvPr>
        </p:nvSpPr>
        <p:spPr/>
        <p:txBody>
          <a:bodyPr/>
          <a:lstStyle/>
          <a:p>
            <a:r>
              <a:rPr lang="ro-RO"/>
              <a:t>Filtre active</a:t>
            </a:r>
            <a:br>
              <a:rPr lang="ro-RO"/>
            </a:br>
            <a:r>
              <a:rPr lang="ro-RO"/>
              <a:t>Răspunsuri în frecvență uzuale</a:t>
            </a:r>
          </a:p>
        </p:txBody>
      </p:sp>
      <p:sp>
        <p:nvSpPr>
          <p:cNvPr id="3" name="Content Placeholder 2">
            <a:extLst>
              <a:ext uri="{FF2B5EF4-FFF2-40B4-BE49-F238E27FC236}">
                <a16:creationId xmlns:a16="http://schemas.microsoft.com/office/drawing/2014/main" id="{A34C040B-A7DC-4B3C-8699-2052AD010DB8}"/>
              </a:ext>
            </a:extLst>
          </p:cNvPr>
          <p:cNvSpPr>
            <a:spLocks noGrp="1"/>
          </p:cNvSpPr>
          <p:nvPr>
            <p:ph idx="1"/>
          </p:nvPr>
        </p:nvSpPr>
        <p:spPr/>
        <p:txBody>
          <a:bodyPr/>
          <a:lstStyle/>
          <a:p>
            <a:pPr marL="514350" indent="-514350">
              <a:buFont typeface="+mj-lt"/>
              <a:buAutoNum type="arabicPeriod"/>
            </a:pPr>
            <a:r>
              <a:rPr lang="en-US" b="1">
                <a:solidFill>
                  <a:srgbClr val="0070C0"/>
                </a:solidFill>
              </a:rPr>
              <a:t>Răspunsul de tipul trece-jos </a:t>
            </a:r>
            <a:endParaRPr lang="ro-RO" b="1">
              <a:solidFill>
                <a:srgbClr val="0070C0"/>
              </a:solidFill>
            </a:endParaRPr>
          </a:p>
          <a:p>
            <a:r>
              <a:rPr lang="en-US"/>
              <a:t>este caracterizat printr-o frecvență ω</a:t>
            </a:r>
            <a:r>
              <a:rPr lang="en-US" baseline="-25000"/>
              <a:t>c</a:t>
            </a:r>
            <a:r>
              <a:rPr lang="en-US"/>
              <a:t>, numită </a:t>
            </a:r>
            <a:r>
              <a:rPr lang="en-US" i="1"/>
              <a:t>frecvență de tăiere</a:t>
            </a:r>
            <a:r>
              <a:rPr lang="en-US"/>
              <a:t> </a:t>
            </a:r>
            <a:br>
              <a:rPr lang="ro-RO"/>
            </a:br>
            <a:r>
              <a:rPr lang="en-US"/>
              <a:t>(cutoff frequency), astfel încât |</a:t>
            </a:r>
            <a:r>
              <a:rPr lang="en-US" i="1"/>
              <a:t>H</a:t>
            </a:r>
            <a:r>
              <a:rPr lang="en-US"/>
              <a:t>|=1 pentru ω&lt;ω</a:t>
            </a:r>
            <a:r>
              <a:rPr lang="en-US" baseline="-25000"/>
              <a:t>c</a:t>
            </a:r>
            <a:r>
              <a:rPr lang="en-US"/>
              <a:t> și |</a:t>
            </a:r>
            <a:r>
              <a:rPr lang="en-US" i="1"/>
              <a:t>H</a:t>
            </a:r>
            <a:r>
              <a:rPr lang="en-US"/>
              <a:t>|=0 pentru ω&gt;ω</a:t>
            </a:r>
            <a:r>
              <a:rPr lang="en-US" baseline="-25000"/>
              <a:t>c</a:t>
            </a:r>
            <a:r>
              <a:rPr lang="en-US"/>
              <a:t>, fapt care arată că semnalele de intrare cu frecvență mai mică de ω</a:t>
            </a:r>
            <a:r>
              <a:rPr lang="en-US" baseline="-25000"/>
              <a:t>c</a:t>
            </a:r>
            <a:r>
              <a:rPr lang="en-US"/>
              <a:t> trec prin filtru cu o amplitudine neschimbată, în timp ce semnalele cu ω&gt; ω</a:t>
            </a:r>
            <a:r>
              <a:rPr lang="en-US" baseline="-25000"/>
              <a:t>c</a:t>
            </a:r>
            <a:r>
              <a:rPr lang="en-US"/>
              <a:t> suferă o atenuare completă.</a:t>
            </a:r>
            <a:endParaRPr lang="ro-RO"/>
          </a:p>
          <a:p>
            <a:r>
              <a:rPr lang="en-US"/>
              <a:t>o aplicație comună de FTJ o reprezintă eliminarea zgomotului de înaltă frecvență dintr-un semnal.</a:t>
            </a:r>
            <a:endParaRPr lang="ro-RO"/>
          </a:p>
        </p:txBody>
      </p:sp>
      <p:sp>
        <p:nvSpPr>
          <p:cNvPr id="4" name="Date Placeholder 3">
            <a:extLst>
              <a:ext uri="{FF2B5EF4-FFF2-40B4-BE49-F238E27FC236}">
                <a16:creationId xmlns:a16="http://schemas.microsoft.com/office/drawing/2014/main" id="{892617C6-91D9-4DFA-BF84-040F9CDFFA46}"/>
              </a:ext>
            </a:extLst>
          </p:cNvPr>
          <p:cNvSpPr>
            <a:spLocks noGrp="1"/>
          </p:cNvSpPr>
          <p:nvPr>
            <p:ph type="dt" sz="half" idx="10"/>
          </p:nvPr>
        </p:nvSpPr>
        <p:spPr/>
        <p:txBody>
          <a:bodyPr/>
          <a:lstStyle/>
          <a:p>
            <a:fld id="{E04E449A-4BAF-4BB1-B24E-4E25E7C2BA64}" type="datetime1">
              <a:rPr lang="ro-RO" smtClean="0"/>
              <a:t>07.04.2021</a:t>
            </a:fld>
            <a:endParaRPr lang="ro-RO"/>
          </a:p>
        </p:txBody>
      </p:sp>
      <p:sp>
        <p:nvSpPr>
          <p:cNvPr id="5" name="Footer Placeholder 4">
            <a:extLst>
              <a:ext uri="{FF2B5EF4-FFF2-40B4-BE49-F238E27FC236}">
                <a16:creationId xmlns:a16="http://schemas.microsoft.com/office/drawing/2014/main" id="{9A320AAB-2420-4EFD-ADAC-22C21A111C5D}"/>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C6668948-E85A-40C6-B514-96BA52A12312}"/>
              </a:ext>
            </a:extLst>
          </p:cNvPr>
          <p:cNvSpPr>
            <a:spLocks noGrp="1"/>
          </p:cNvSpPr>
          <p:nvPr>
            <p:ph type="sldNum" sz="quarter" idx="12"/>
          </p:nvPr>
        </p:nvSpPr>
        <p:spPr/>
        <p:txBody>
          <a:bodyPr/>
          <a:lstStyle/>
          <a:p>
            <a:fld id="{AF5D8DD5-2367-47BF-BE85-0E4DD8564336}" type="slidenum">
              <a:rPr lang="ro-RO" smtClean="0"/>
              <a:t>5</a:t>
            </a:fld>
            <a:endParaRPr lang="ro-RO"/>
          </a:p>
        </p:txBody>
      </p:sp>
      <p:pic>
        <p:nvPicPr>
          <p:cNvPr id="7" name="Picture 6">
            <a:extLst>
              <a:ext uri="{FF2B5EF4-FFF2-40B4-BE49-F238E27FC236}">
                <a16:creationId xmlns:a16="http://schemas.microsoft.com/office/drawing/2014/main" id="{C336EBD6-5DB7-4C90-B168-60C4AE5402BB}"/>
              </a:ext>
            </a:extLst>
          </p:cNvPr>
          <p:cNvPicPr>
            <a:picLocks noChangeAspect="1"/>
          </p:cNvPicPr>
          <p:nvPr/>
        </p:nvPicPr>
        <p:blipFill rotWithShape="1">
          <a:blip r:embed="rId2"/>
          <a:srcRect r="54730" b="15050"/>
          <a:stretch/>
        </p:blipFill>
        <p:spPr>
          <a:xfrm>
            <a:off x="8840057" y="22953"/>
            <a:ext cx="3332288" cy="2330348"/>
          </a:xfrm>
          <a:prstGeom prst="rect">
            <a:avLst/>
          </a:prstGeom>
        </p:spPr>
      </p:pic>
    </p:spTree>
    <p:extLst>
      <p:ext uri="{BB962C8B-B14F-4D97-AF65-F5344CB8AC3E}">
        <p14:creationId xmlns:p14="http://schemas.microsoft.com/office/powerpoint/2010/main" val="115182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1B09-8204-4BD9-BA12-9ADD92540DF8}"/>
              </a:ext>
            </a:extLst>
          </p:cNvPr>
          <p:cNvSpPr>
            <a:spLocks noGrp="1"/>
          </p:cNvSpPr>
          <p:nvPr>
            <p:ph type="title"/>
          </p:nvPr>
        </p:nvSpPr>
        <p:spPr/>
        <p:txBody>
          <a:bodyPr/>
          <a:lstStyle/>
          <a:p>
            <a:r>
              <a:rPr lang="ro-RO"/>
              <a:t>Filtre active</a:t>
            </a:r>
            <a:br>
              <a:rPr lang="ro-RO"/>
            </a:br>
            <a:r>
              <a:rPr lang="ro-RO"/>
              <a:t>Răspunsuri în frecvență uzuale</a:t>
            </a:r>
          </a:p>
        </p:txBody>
      </p:sp>
      <p:sp>
        <p:nvSpPr>
          <p:cNvPr id="3" name="Content Placeholder 2">
            <a:extLst>
              <a:ext uri="{FF2B5EF4-FFF2-40B4-BE49-F238E27FC236}">
                <a16:creationId xmlns:a16="http://schemas.microsoft.com/office/drawing/2014/main" id="{BDFF86A6-9857-4F8A-847A-2B55551B0C86}"/>
              </a:ext>
            </a:extLst>
          </p:cNvPr>
          <p:cNvSpPr>
            <a:spLocks noGrp="1"/>
          </p:cNvSpPr>
          <p:nvPr>
            <p:ph idx="1"/>
          </p:nvPr>
        </p:nvSpPr>
        <p:spPr/>
        <p:txBody>
          <a:bodyPr/>
          <a:lstStyle/>
          <a:p>
            <a:pPr marL="514350" indent="-514350">
              <a:buFont typeface="+mj-lt"/>
              <a:buAutoNum type="arabicPeriod" startAt="2"/>
            </a:pPr>
            <a:r>
              <a:rPr lang="en-US" b="1">
                <a:solidFill>
                  <a:srgbClr val="0070C0"/>
                </a:solidFill>
              </a:rPr>
              <a:t>Răspunsul de tipul trece-sus</a:t>
            </a:r>
            <a:endParaRPr lang="ro-RO" b="1">
              <a:solidFill>
                <a:srgbClr val="0070C0"/>
              </a:solidFill>
            </a:endParaRPr>
          </a:p>
          <a:p>
            <a:r>
              <a:rPr lang="en-US"/>
              <a:t>este complementar răspunsului </a:t>
            </a:r>
            <a:r>
              <a:rPr lang="ro-RO"/>
              <a:t>de tipul </a:t>
            </a:r>
            <a:r>
              <a:rPr lang="en-US"/>
              <a:t>trece-jos. </a:t>
            </a:r>
            <a:endParaRPr lang="ro-RO"/>
          </a:p>
          <a:p>
            <a:r>
              <a:rPr lang="en-US"/>
              <a:t>semnalele cu o frecvență mai mare decât frecvența de tăiere ω</a:t>
            </a:r>
            <a:r>
              <a:rPr lang="en-US" baseline="-25000"/>
              <a:t>c</a:t>
            </a:r>
            <a:r>
              <a:rPr lang="en-US"/>
              <a:t> ies din filtru neatinse, iar semnalele cu ω&lt;ω</a:t>
            </a:r>
            <a:r>
              <a:rPr lang="en-US" baseline="-25000"/>
              <a:t>c</a:t>
            </a:r>
            <a:r>
              <a:rPr lang="en-US"/>
              <a:t> sunt complet blocate.</a:t>
            </a:r>
            <a:endParaRPr lang="ro-RO"/>
          </a:p>
        </p:txBody>
      </p:sp>
      <p:sp>
        <p:nvSpPr>
          <p:cNvPr id="4" name="Date Placeholder 3">
            <a:extLst>
              <a:ext uri="{FF2B5EF4-FFF2-40B4-BE49-F238E27FC236}">
                <a16:creationId xmlns:a16="http://schemas.microsoft.com/office/drawing/2014/main" id="{633C36B2-BF96-478A-ADC1-EEB437DBC568}"/>
              </a:ext>
            </a:extLst>
          </p:cNvPr>
          <p:cNvSpPr>
            <a:spLocks noGrp="1"/>
          </p:cNvSpPr>
          <p:nvPr>
            <p:ph type="dt" sz="half" idx="10"/>
          </p:nvPr>
        </p:nvSpPr>
        <p:spPr/>
        <p:txBody>
          <a:bodyPr/>
          <a:lstStyle/>
          <a:p>
            <a:fld id="{87E3329F-A572-4FD2-BC1D-C5D6C429E348}" type="datetime1">
              <a:rPr lang="ro-RO" smtClean="0"/>
              <a:t>07.04.2021</a:t>
            </a:fld>
            <a:endParaRPr lang="ro-RO"/>
          </a:p>
        </p:txBody>
      </p:sp>
      <p:sp>
        <p:nvSpPr>
          <p:cNvPr id="5" name="Footer Placeholder 4">
            <a:extLst>
              <a:ext uri="{FF2B5EF4-FFF2-40B4-BE49-F238E27FC236}">
                <a16:creationId xmlns:a16="http://schemas.microsoft.com/office/drawing/2014/main" id="{6A892800-4C3E-412C-8C84-EBC1FA3BF1C9}"/>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6144C544-10B0-420C-B64E-EE027203D7BD}"/>
              </a:ext>
            </a:extLst>
          </p:cNvPr>
          <p:cNvSpPr>
            <a:spLocks noGrp="1"/>
          </p:cNvSpPr>
          <p:nvPr>
            <p:ph type="sldNum" sz="quarter" idx="12"/>
          </p:nvPr>
        </p:nvSpPr>
        <p:spPr/>
        <p:txBody>
          <a:bodyPr/>
          <a:lstStyle/>
          <a:p>
            <a:fld id="{AF5D8DD5-2367-47BF-BE85-0E4DD8564336}" type="slidenum">
              <a:rPr lang="ro-RO" smtClean="0"/>
              <a:t>6</a:t>
            </a:fld>
            <a:endParaRPr lang="ro-RO"/>
          </a:p>
        </p:txBody>
      </p:sp>
      <p:pic>
        <p:nvPicPr>
          <p:cNvPr id="7" name="Picture 6">
            <a:extLst>
              <a:ext uri="{FF2B5EF4-FFF2-40B4-BE49-F238E27FC236}">
                <a16:creationId xmlns:a16="http://schemas.microsoft.com/office/drawing/2014/main" id="{186A78D0-4DD2-4FE4-95F5-5620F1EFBE92}"/>
              </a:ext>
            </a:extLst>
          </p:cNvPr>
          <p:cNvPicPr>
            <a:picLocks noChangeAspect="1"/>
          </p:cNvPicPr>
          <p:nvPr/>
        </p:nvPicPr>
        <p:blipFill rotWithShape="1">
          <a:blip r:embed="rId2"/>
          <a:srcRect l="51646" b="15279"/>
          <a:stretch/>
        </p:blipFill>
        <p:spPr>
          <a:xfrm>
            <a:off x="4316350" y="3852897"/>
            <a:ext cx="3559300" cy="2324066"/>
          </a:xfrm>
          <a:prstGeom prst="rect">
            <a:avLst/>
          </a:prstGeom>
        </p:spPr>
      </p:pic>
    </p:spTree>
    <p:extLst>
      <p:ext uri="{BB962C8B-B14F-4D97-AF65-F5344CB8AC3E}">
        <p14:creationId xmlns:p14="http://schemas.microsoft.com/office/powerpoint/2010/main" val="22311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1B09-8204-4BD9-BA12-9ADD92540DF8}"/>
              </a:ext>
            </a:extLst>
          </p:cNvPr>
          <p:cNvSpPr>
            <a:spLocks noGrp="1"/>
          </p:cNvSpPr>
          <p:nvPr>
            <p:ph type="title"/>
          </p:nvPr>
        </p:nvSpPr>
        <p:spPr/>
        <p:txBody>
          <a:bodyPr/>
          <a:lstStyle/>
          <a:p>
            <a:r>
              <a:rPr lang="ro-RO"/>
              <a:t>Filtre active</a:t>
            </a:r>
            <a:br>
              <a:rPr lang="ro-RO"/>
            </a:br>
            <a:r>
              <a:rPr lang="ro-RO"/>
              <a:t>Răspunsuri în frecvență uzuale</a:t>
            </a:r>
          </a:p>
        </p:txBody>
      </p:sp>
      <p:sp>
        <p:nvSpPr>
          <p:cNvPr id="3" name="Content Placeholder 2">
            <a:extLst>
              <a:ext uri="{FF2B5EF4-FFF2-40B4-BE49-F238E27FC236}">
                <a16:creationId xmlns:a16="http://schemas.microsoft.com/office/drawing/2014/main" id="{BDFF86A6-9857-4F8A-847A-2B55551B0C86}"/>
              </a:ext>
            </a:extLst>
          </p:cNvPr>
          <p:cNvSpPr>
            <a:spLocks noGrp="1"/>
          </p:cNvSpPr>
          <p:nvPr>
            <p:ph idx="1"/>
          </p:nvPr>
        </p:nvSpPr>
        <p:spPr/>
        <p:txBody>
          <a:bodyPr/>
          <a:lstStyle/>
          <a:p>
            <a:pPr marL="514350" indent="-514350">
              <a:buFont typeface="+mj-lt"/>
              <a:buAutoNum type="arabicPeriod" startAt="3"/>
            </a:pPr>
            <a:r>
              <a:rPr lang="en-US" b="1">
                <a:solidFill>
                  <a:srgbClr val="0070C0"/>
                </a:solidFill>
              </a:rPr>
              <a:t>Răspunsul de tipul trece-bandă</a:t>
            </a:r>
            <a:endParaRPr lang="ro-RO" b="1">
              <a:solidFill>
                <a:srgbClr val="0070C0"/>
              </a:solidFill>
            </a:endParaRPr>
          </a:p>
          <a:p>
            <a:r>
              <a:rPr lang="en-US"/>
              <a:t>este caracterizat printr-o </a:t>
            </a:r>
            <a:r>
              <a:rPr lang="en-US" i="1"/>
              <a:t>bandă de frecvență</a:t>
            </a:r>
            <a:r>
              <a:rPr lang="en-US"/>
              <a:t> ω</a:t>
            </a:r>
            <a:r>
              <a:rPr lang="en-US" baseline="-25000"/>
              <a:t>L</a:t>
            </a:r>
            <a:r>
              <a:rPr lang="en-US"/>
              <a:t>&lt;ω&lt;ω</a:t>
            </a:r>
            <a:r>
              <a:rPr lang="en-US" baseline="-25000"/>
              <a:t>H</a:t>
            </a:r>
            <a:r>
              <a:rPr lang="en-US"/>
              <a:t>, numită </a:t>
            </a:r>
            <a:br>
              <a:rPr lang="ro-RO"/>
            </a:br>
            <a:r>
              <a:rPr lang="en-US"/>
              <a:t>band</a:t>
            </a:r>
            <a:r>
              <a:rPr lang="ro-RO"/>
              <a:t>ă</a:t>
            </a:r>
            <a:r>
              <a:rPr lang="en-US"/>
              <a:t> de trecere, astfel încât semnalele de intrare din această bandă apar neatenuate, în timp ce semnalele cu ω&lt;ω</a:t>
            </a:r>
            <a:r>
              <a:rPr lang="en-US" baseline="-25000"/>
              <a:t>L</a:t>
            </a:r>
            <a:r>
              <a:rPr lang="en-US"/>
              <a:t> sau ω&gt;ω</a:t>
            </a:r>
            <a:r>
              <a:rPr lang="en-US" baseline="-25000"/>
              <a:t>H</a:t>
            </a:r>
            <a:r>
              <a:rPr lang="en-US"/>
              <a:t> sunt tăiate.</a:t>
            </a:r>
            <a:endParaRPr lang="ro-RO"/>
          </a:p>
          <a:p>
            <a:r>
              <a:rPr lang="en-US"/>
              <a:t>un filtru de tip trece-bandă familiar este circuitul de acord al unui aparat de radio, care permite utilizatorului să selecteze un anumit post și să le blocheze pe toate celelalte.</a:t>
            </a:r>
            <a:endParaRPr lang="ro-RO"/>
          </a:p>
        </p:txBody>
      </p:sp>
      <p:sp>
        <p:nvSpPr>
          <p:cNvPr id="4" name="Date Placeholder 3">
            <a:extLst>
              <a:ext uri="{FF2B5EF4-FFF2-40B4-BE49-F238E27FC236}">
                <a16:creationId xmlns:a16="http://schemas.microsoft.com/office/drawing/2014/main" id="{633C36B2-BF96-478A-ADC1-EEB437DBC568}"/>
              </a:ext>
            </a:extLst>
          </p:cNvPr>
          <p:cNvSpPr>
            <a:spLocks noGrp="1"/>
          </p:cNvSpPr>
          <p:nvPr>
            <p:ph type="dt" sz="half" idx="10"/>
          </p:nvPr>
        </p:nvSpPr>
        <p:spPr/>
        <p:txBody>
          <a:bodyPr/>
          <a:lstStyle/>
          <a:p>
            <a:fld id="{ACEE936B-5E7D-4A9D-8C9F-233D7E0C346A}" type="datetime1">
              <a:rPr lang="ro-RO" smtClean="0"/>
              <a:t>07.04.2021</a:t>
            </a:fld>
            <a:endParaRPr lang="ro-RO"/>
          </a:p>
        </p:txBody>
      </p:sp>
      <p:sp>
        <p:nvSpPr>
          <p:cNvPr id="5" name="Footer Placeholder 4">
            <a:extLst>
              <a:ext uri="{FF2B5EF4-FFF2-40B4-BE49-F238E27FC236}">
                <a16:creationId xmlns:a16="http://schemas.microsoft.com/office/drawing/2014/main" id="{6A892800-4C3E-412C-8C84-EBC1FA3BF1C9}"/>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6144C544-10B0-420C-B64E-EE027203D7BD}"/>
              </a:ext>
            </a:extLst>
          </p:cNvPr>
          <p:cNvSpPr>
            <a:spLocks noGrp="1"/>
          </p:cNvSpPr>
          <p:nvPr>
            <p:ph type="sldNum" sz="quarter" idx="12"/>
          </p:nvPr>
        </p:nvSpPr>
        <p:spPr/>
        <p:txBody>
          <a:bodyPr/>
          <a:lstStyle/>
          <a:p>
            <a:fld id="{AF5D8DD5-2367-47BF-BE85-0E4DD8564336}" type="slidenum">
              <a:rPr lang="ro-RO" smtClean="0"/>
              <a:t>7</a:t>
            </a:fld>
            <a:endParaRPr lang="ro-RO"/>
          </a:p>
        </p:txBody>
      </p:sp>
      <p:pic>
        <p:nvPicPr>
          <p:cNvPr id="7" name="Picture 6">
            <a:extLst>
              <a:ext uri="{FF2B5EF4-FFF2-40B4-BE49-F238E27FC236}">
                <a16:creationId xmlns:a16="http://schemas.microsoft.com/office/drawing/2014/main" id="{2C38A2DA-2718-4054-9FB5-EE3A26B26A08}"/>
              </a:ext>
            </a:extLst>
          </p:cNvPr>
          <p:cNvPicPr>
            <a:picLocks noChangeAspect="1"/>
          </p:cNvPicPr>
          <p:nvPr/>
        </p:nvPicPr>
        <p:blipFill rotWithShape="1">
          <a:blip r:embed="rId2"/>
          <a:srcRect b="16119"/>
          <a:stretch/>
        </p:blipFill>
        <p:spPr>
          <a:xfrm>
            <a:off x="8580120" y="0"/>
            <a:ext cx="3611880" cy="2387312"/>
          </a:xfrm>
          <a:prstGeom prst="rect">
            <a:avLst/>
          </a:prstGeom>
        </p:spPr>
      </p:pic>
    </p:spTree>
    <p:extLst>
      <p:ext uri="{BB962C8B-B14F-4D97-AF65-F5344CB8AC3E}">
        <p14:creationId xmlns:p14="http://schemas.microsoft.com/office/powerpoint/2010/main" val="315421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1B09-8204-4BD9-BA12-9ADD92540DF8}"/>
              </a:ext>
            </a:extLst>
          </p:cNvPr>
          <p:cNvSpPr>
            <a:spLocks noGrp="1"/>
          </p:cNvSpPr>
          <p:nvPr>
            <p:ph type="title"/>
          </p:nvPr>
        </p:nvSpPr>
        <p:spPr/>
        <p:txBody>
          <a:bodyPr/>
          <a:lstStyle/>
          <a:p>
            <a:r>
              <a:rPr lang="ro-RO"/>
              <a:t>Filtre active</a:t>
            </a:r>
            <a:br>
              <a:rPr lang="ro-RO"/>
            </a:br>
            <a:r>
              <a:rPr lang="ro-RO"/>
              <a:t>Răspunsuri în frecvență uzuale</a:t>
            </a:r>
          </a:p>
        </p:txBody>
      </p:sp>
      <p:sp>
        <p:nvSpPr>
          <p:cNvPr id="3" name="Content Placeholder 2">
            <a:extLst>
              <a:ext uri="{FF2B5EF4-FFF2-40B4-BE49-F238E27FC236}">
                <a16:creationId xmlns:a16="http://schemas.microsoft.com/office/drawing/2014/main" id="{BDFF86A6-9857-4F8A-847A-2B55551B0C86}"/>
              </a:ext>
            </a:extLst>
          </p:cNvPr>
          <p:cNvSpPr>
            <a:spLocks noGrp="1"/>
          </p:cNvSpPr>
          <p:nvPr>
            <p:ph idx="1"/>
          </p:nvPr>
        </p:nvSpPr>
        <p:spPr/>
        <p:txBody>
          <a:bodyPr/>
          <a:lstStyle/>
          <a:p>
            <a:pPr marL="514350" indent="-514350">
              <a:buFont typeface="+mj-lt"/>
              <a:buAutoNum type="arabicPeriod" startAt="4"/>
            </a:pPr>
            <a:r>
              <a:rPr lang="en-US" b="1">
                <a:solidFill>
                  <a:srgbClr val="0070C0"/>
                </a:solidFill>
              </a:rPr>
              <a:t>Răspunsul de tipul oprește-bandă</a:t>
            </a:r>
            <a:endParaRPr lang="ro-RO" b="1">
              <a:solidFill>
                <a:srgbClr val="0070C0"/>
              </a:solidFill>
            </a:endParaRPr>
          </a:p>
          <a:p>
            <a:r>
              <a:rPr lang="en-US"/>
              <a:t>este complementar răspunsului trece-bandă, deoarece blochează componentele de frecvență din </a:t>
            </a:r>
            <a:r>
              <a:rPr lang="en-US" i="1"/>
              <a:t>banda de oprire</a:t>
            </a:r>
            <a:r>
              <a:rPr lang="en-US"/>
              <a:t> ω</a:t>
            </a:r>
            <a:r>
              <a:rPr lang="en-US" baseline="-25000"/>
              <a:t>L</a:t>
            </a:r>
            <a:r>
              <a:rPr lang="en-US"/>
              <a:t>&lt;ω&lt;ω</a:t>
            </a:r>
            <a:r>
              <a:rPr lang="en-US" baseline="-25000"/>
              <a:t>H</a:t>
            </a:r>
            <a:r>
              <a:rPr lang="en-US"/>
              <a:t>, în timp ce le lasă să treacă pe toate celelalte.</a:t>
            </a:r>
            <a:endParaRPr lang="ro-RO"/>
          </a:p>
          <a:p>
            <a:r>
              <a:rPr lang="en-US"/>
              <a:t>când banda de oprire este suficient de îngustă, răspunsul se numește </a:t>
            </a:r>
            <a:r>
              <a:rPr lang="en-US" i="1"/>
              <a:t>notch</a:t>
            </a:r>
            <a:r>
              <a:rPr lang="en-US"/>
              <a:t>. </a:t>
            </a:r>
            <a:endParaRPr lang="ro-RO"/>
          </a:p>
          <a:p>
            <a:r>
              <a:rPr lang="ro-RO"/>
              <a:t>o</a:t>
            </a:r>
            <a:r>
              <a:rPr lang="en-US"/>
              <a:t> aplicație de filtre notch constă, în cazul echipamentelor medicale, în eliminarea prelevării nedorite a semnalelor de 50Hz.</a:t>
            </a:r>
            <a:endParaRPr lang="ro-RO"/>
          </a:p>
          <a:p>
            <a:endParaRPr lang="ro-RO"/>
          </a:p>
        </p:txBody>
      </p:sp>
      <p:sp>
        <p:nvSpPr>
          <p:cNvPr id="4" name="Date Placeholder 3">
            <a:extLst>
              <a:ext uri="{FF2B5EF4-FFF2-40B4-BE49-F238E27FC236}">
                <a16:creationId xmlns:a16="http://schemas.microsoft.com/office/drawing/2014/main" id="{633C36B2-BF96-478A-ADC1-EEB437DBC568}"/>
              </a:ext>
            </a:extLst>
          </p:cNvPr>
          <p:cNvSpPr>
            <a:spLocks noGrp="1"/>
          </p:cNvSpPr>
          <p:nvPr>
            <p:ph type="dt" sz="half" idx="10"/>
          </p:nvPr>
        </p:nvSpPr>
        <p:spPr/>
        <p:txBody>
          <a:bodyPr/>
          <a:lstStyle/>
          <a:p>
            <a:fld id="{539BC354-9D7B-4AD9-81E4-65052C693816}" type="datetime1">
              <a:rPr lang="ro-RO" smtClean="0"/>
              <a:t>07.04.2021</a:t>
            </a:fld>
            <a:endParaRPr lang="ro-RO"/>
          </a:p>
        </p:txBody>
      </p:sp>
      <p:sp>
        <p:nvSpPr>
          <p:cNvPr id="5" name="Footer Placeholder 4">
            <a:extLst>
              <a:ext uri="{FF2B5EF4-FFF2-40B4-BE49-F238E27FC236}">
                <a16:creationId xmlns:a16="http://schemas.microsoft.com/office/drawing/2014/main" id="{6A892800-4C3E-412C-8C84-EBC1FA3BF1C9}"/>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6144C544-10B0-420C-B64E-EE027203D7BD}"/>
              </a:ext>
            </a:extLst>
          </p:cNvPr>
          <p:cNvSpPr>
            <a:spLocks noGrp="1"/>
          </p:cNvSpPr>
          <p:nvPr>
            <p:ph type="sldNum" sz="quarter" idx="12"/>
          </p:nvPr>
        </p:nvSpPr>
        <p:spPr/>
        <p:txBody>
          <a:bodyPr/>
          <a:lstStyle/>
          <a:p>
            <a:fld id="{AF5D8DD5-2367-47BF-BE85-0E4DD8564336}" type="slidenum">
              <a:rPr lang="ro-RO" smtClean="0"/>
              <a:t>8</a:t>
            </a:fld>
            <a:endParaRPr lang="ro-RO"/>
          </a:p>
        </p:txBody>
      </p:sp>
      <p:pic>
        <p:nvPicPr>
          <p:cNvPr id="7" name="Picture 6">
            <a:extLst>
              <a:ext uri="{FF2B5EF4-FFF2-40B4-BE49-F238E27FC236}">
                <a16:creationId xmlns:a16="http://schemas.microsoft.com/office/drawing/2014/main" id="{1D3ECCDA-E68C-49A5-9C95-BE0AEC381A90}"/>
              </a:ext>
            </a:extLst>
          </p:cNvPr>
          <p:cNvPicPr>
            <a:picLocks noChangeAspect="1"/>
          </p:cNvPicPr>
          <p:nvPr/>
        </p:nvPicPr>
        <p:blipFill rotWithShape="1">
          <a:blip r:embed="rId2"/>
          <a:srcRect b="19020"/>
          <a:stretch/>
        </p:blipFill>
        <p:spPr>
          <a:xfrm>
            <a:off x="8575577" y="32978"/>
            <a:ext cx="3600450" cy="2202931"/>
          </a:xfrm>
          <a:prstGeom prst="rect">
            <a:avLst/>
          </a:prstGeom>
        </p:spPr>
      </p:pic>
    </p:spTree>
    <p:extLst>
      <p:ext uri="{BB962C8B-B14F-4D97-AF65-F5344CB8AC3E}">
        <p14:creationId xmlns:p14="http://schemas.microsoft.com/office/powerpoint/2010/main" val="277273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1B09-8204-4BD9-BA12-9ADD92540DF8}"/>
              </a:ext>
            </a:extLst>
          </p:cNvPr>
          <p:cNvSpPr>
            <a:spLocks noGrp="1"/>
          </p:cNvSpPr>
          <p:nvPr>
            <p:ph type="title"/>
          </p:nvPr>
        </p:nvSpPr>
        <p:spPr/>
        <p:txBody>
          <a:bodyPr/>
          <a:lstStyle/>
          <a:p>
            <a:r>
              <a:rPr lang="ro-RO"/>
              <a:t>Filtre active</a:t>
            </a:r>
            <a:br>
              <a:rPr lang="ro-RO"/>
            </a:br>
            <a:r>
              <a:rPr lang="ro-RO"/>
              <a:t>Răspunsuri în frecvență uzuale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F86A6-9857-4F8A-847A-2B55551B0C86}"/>
                  </a:ext>
                </a:extLst>
              </p:cNvPr>
              <p:cNvSpPr>
                <a:spLocks noGrp="1"/>
              </p:cNvSpPr>
              <p:nvPr>
                <p:ph idx="1"/>
              </p:nvPr>
            </p:nvSpPr>
            <p:spPr/>
            <p:txBody>
              <a:bodyPr>
                <a:normAutofit lnSpcReduction="10000"/>
              </a:bodyPr>
              <a:lstStyle/>
              <a:p>
                <a:pPr marL="514350" indent="-514350">
                  <a:buFont typeface="+mj-lt"/>
                  <a:buAutoNum type="arabicPeriod" startAt="5"/>
                </a:pPr>
                <a:r>
                  <a:rPr lang="en-US" b="1">
                    <a:solidFill>
                      <a:srgbClr val="0070C0"/>
                    </a:solidFill>
                  </a:rPr>
                  <a:t>Răspunsul de tipul trece-tot</a:t>
                </a:r>
                <a:endParaRPr lang="ro-RO" b="1">
                  <a:solidFill>
                    <a:srgbClr val="0070C0"/>
                  </a:solidFill>
                </a:endParaRPr>
              </a:p>
              <a:p>
                <a:r>
                  <a:rPr lang="en-US"/>
                  <a:t>se caracterizează prin |H|=1 indiferent de </a:t>
                </a:r>
                <a:br>
                  <a:rPr lang="ro-RO"/>
                </a:br>
                <a:r>
                  <a:rPr lang="en-US"/>
                  <a:t>frecvență și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H=−t</a:t>
                </a:r>
                <a:r>
                  <a:rPr lang="en-US" baseline="-25000"/>
                  <a:t>0</a:t>
                </a:r>
                <a:r>
                  <a:rPr lang="en-US"/>
                  <a:t>ω, unde </a:t>
                </a:r>
                <a:r>
                  <a:rPr lang="en-US" i="1"/>
                  <a:t>t</a:t>
                </a:r>
                <a:r>
                  <a:rPr lang="en-US" baseline="-25000"/>
                  <a:t>0</a:t>
                </a:r>
                <a:r>
                  <a:rPr lang="en-US"/>
                  <a:t> este o constantă de </a:t>
                </a:r>
                <a:br>
                  <a:rPr lang="ro-RO"/>
                </a:br>
                <a:r>
                  <a:rPr lang="en-US"/>
                  <a:t>proporționalitate adecvată, exprimată în secunde.</a:t>
                </a:r>
                <a:endParaRPr lang="ro-RO"/>
              </a:p>
              <a:p>
                <a:r>
                  <a:rPr lang="en-US"/>
                  <a:t>Acest filtru lasă să treacă un semnal fără a-i afecta </a:t>
                </a:r>
                <a:br>
                  <a:rPr lang="ro-RO"/>
                </a:br>
                <a:r>
                  <a:rPr lang="en-US"/>
                  <a:t>amplitudinea, dar îl întârzie proporțional cu frecvența sa ω.</a:t>
                </a:r>
                <a:endParaRPr lang="ro-RO"/>
              </a:p>
              <a:p>
                <a:r>
                  <a:rPr lang="en-US"/>
                  <a:t>Din motive evidente, toate filtrele de trecere sunt denumite și </a:t>
                </a:r>
                <a:r>
                  <a:rPr lang="en-US" i="1"/>
                  <a:t>filtre de întârziere</a:t>
                </a:r>
                <a:r>
                  <a:rPr lang="en-US"/>
                  <a:t>.</a:t>
                </a:r>
                <a:endParaRPr lang="ro-RO"/>
              </a:p>
              <a:p>
                <a:r>
                  <a:rPr lang="en-US"/>
                  <a:t>Egalizoarele de întârziere și rețelele de defazare cu 90</a:t>
                </a:r>
                <a:r>
                  <a:rPr lang="en-US">
                    <a:sym typeface="Symbol" panose="05050102010706020507" pitchFamily="18" charset="2"/>
                  </a:rPr>
                  <a:t></a:t>
                </a:r>
                <a:r>
                  <a:rPr lang="en-US"/>
                  <a:t> și de bandă largă sunt exemple de filtre trece-tot.</a:t>
                </a:r>
                <a:endParaRPr lang="ro-RO"/>
              </a:p>
            </p:txBody>
          </p:sp>
        </mc:Choice>
        <mc:Fallback xmlns="">
          <p:sp>
            <p:nvSpPr>
              <p:cNvPr id="3" name="Content Placeholder 2">
                <a:extLst>
                  <a:ext uri="{FF2B5EF4-FFF2-40B4-BE49-F238E27FC236}">
                    <a16:creationId xmlns:a16="http://schemas.microsoft.com/office/drawing/2014/main" id="{BDFF86A6-9857-4F8A-847A-2B55551B0C86}"/>
                  </a:ext>
                </a:extLst>
              </p:cNvPr>
              <p:cNvSpPr>
                <a:spLocks noGrp="1" noRot="1" noChangeAspect="1" noMove="1" noResize="1" noEditPoints="1" noAdjustHandles="1" noChangeArrowheads="1" noChangeShapeType="1" noTextEdit="1"/>
              </p:cNvSpPr>
              <p:nvPr>
                <p:ph idx="1"/>
              </p:nvPr>
            </p:nvSpPr>
            <p:spPr>
              <a:blipFill>
                <a:blip r:embed="rId2"/>
                <a:stretch>
                  <a:fillRect l="-1217" t="-322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633C36B2-BF96-478A-ADC1-EEB437DBC568}"/>
              </a:ext>
            </a:extLst>
          </p:cNvPr>
          <p:cNvSpPr>
            <a:spLocks noGrp="1"/>
          </p:cNvSpPr>
          <p:nvPr>
            <p:ph type="dt" sz="half" idx="10"/>
          </p:nvPr>
        </p:nvSpPr>
        <p:spPr/>
        <p:txBody>
          <a:bodyPr/>
          <a:lstStyle/>
          <a:p>
            <a:fld id="{C9D27304-12AF-4A7A-B2C5-2757FF48CC35}" type="datetime1">
              <a:rPr lang="ro-RO" smtClean="0"/>
              <a:t>07.04.2021</a:t>
            </a:fld>
            <a:endParaRPr lang="ro-RO"/>
          </a:p>
        </p:txBody>
      </p:sp>
      <p:sp>
        <p:nvSpPr>
          <p:cNvPr id="5" name="Footer Placeholder 4">
            <a:extLst>
              <a:ext uri="{FF2B5EF4-FFF2-40B4-BE49-F238E27FC236}">
                <a16:creationId xmlns:a16="http://schemas.microsoft.com/office/drawing/2014/main" id="{6A892800-4C3E-412C-8C84-EBC1FA3BF1C9}"/>
              </a:ext>
            </a:extLst>
          </p:cNvPr>
          <p:cNvSpPr>
            <a:spLocks noGrp="1"/>
          </p:cNvSpPr>
          <p:nvPr>
            <p:ph type="ftr" sz="quarter" idx="11"/>
          </p:nvPr>
        </p:nvSpPr>
        <p:spPr/>
        <p:txBody>
          <a:bodyPr/>
          <a:lstStyle/>
          <a:p>
            <a:r>
              <a:rPr lang="it-IT"/>
              <a:t>CIA - cursurile 6 &amp; 7 - online</a:t>
            </a:r>
            <a:endParaRPr lang="ro-RO"/>
          </a:p>
        </p:txBody>
      </p:sp>
      <p:sp>
        <p:nvSpPr>
          <p:cNvPr id="6" name="Slide Number Placeholder 5">
            <a:extLst>
              <a:ext uri="{FF2B5EF4-FFF2-40B4-BE49-F238E27FC236}">
                <a16:creationId xmlns:a16="http://schemas.microsoft.com/office/drawing/2014/main" id="{6144C544-10B0-420C-B64E-EE027203D7BD}"/>
              </a:ext>
            </a:extLst>
          </p:cNvPr>
          <p:cNvSpPr>
            <a:spLocks noGrp="1"/>
          </p:cNvSpPr>
          <p:nvPr>
            <p:ph type="sldNum" sz="quarter" idx="12"/>
          </p:nvPr>
        </p:nvSpPr>
        <p:spPr/>
        <p:txBody>
          <a:bodyPr/>
          <a:lstStyle/>
          <a:p>
            <a:fld id="{AF5D8DD5-2367-47BF-BE85-0E4DD8564336}" type="slidenum">
              <a:rPr lang="ro-RO" smtClean="0"/>
              <a:t>9</a:t>
            </a:fld>
            <a:endParaRPr lang="ro-RO"/>
          </a:p>
        </p:txBody>
      </p:sp>
      <p:grpSp>
        <p:nvGrpSpPr>
          <p:cNvPr id="9" name="Group 8">
            <a:extLst>
              <a:ext uri="{FF2B5EF4-FFF2-40B4-BE49-F238E27FC236}">
                <a16:creationId xmlns:a16="http://schemas.microsoft.com/office/drawing/2014/main" id="{BBC2CBCE-9D3A-4A6C-8583-504190B96BC8}"/>
              </a:ext>
            </a:extLst>
          </p:cNvPr>
          <p:cNvGrpSpPr/>
          <p:nvPr/>
        </p:nvGrpSpPr>
        <p:grpSpPr>
          <a:xfrm>
            <a:off x="8531944" y="18541"/>
            <a:ext cx="3561736" cy="3878863"/>
            <a:chOff x="8630264" y="18541"/>
            <a:chExt cx="3561736" cy="3878863"/>
          </a:xfrm>
        </p:grpSpPr>
        <p:pic>
          <p:nvPicPr>
            <p:cNvPr id="7" name="Picture 6">
              <a:extLst>
                <a:ext uri="{FF2B5EF4-FFF2-40B4-BE49-F238E27FC236}">
                  <a16:creationId xmlns:a16="http://schemas.microsoft.com/office/drawing/2014/main" id="{A20142A2-CD03-4327-B016-7DFA544AFE29}"/>
                </a:ext>
              </a:extLst>
            </p:cNvPr>
            <p:cNvPicPr>
              <a:picLocks noChangeAspect="1"/>
            </p:cNvPicPr>
            <p:nvPr/>
          </p:nvPicPr>
          <p:blipFill rotWithShape="1">
            <a:blip r:embed="rId3"/>
            <a:srcRect r="51823" b="17817"/>
            <a:stretch/>
          </p:blipFill>
          <p:spPr>
            <a:xfrm>
              <a:off x="8630264" y="18541"/>
              <a:ext cx="3546270" cy="1972638"/>
            </a:xfrm>
            <a:prstGeom prst="rect">
              <a:avLst/>
            </a:prstGeom>
          </p:spPr>
        </p:pic>
        <p:pic>
          <p:nvPicPr>
            <p:cNvPr id="8" name="Picture 7">
              <a:extLst>
                <a:ext uri="{FF2B5EF4-FFF2-40B4-BE49-F238E27FC236}">
                  <a16:creationId xmlns:a16="http://schemas.microsoft.com/office/drawing/2014/main" id="{2B4DB5A7-15E3-46FE-A6DA-2B35A0666C4F}"/>
                </a:ext>
              </a:extLst>
            </p:cNvPr>
            <p:cNvPicPr>
              <a:picLocks noChangeAspect="1"/>
            </p:cNvPicPr>
            <p:nvPr/>
          </p:nvPicPr>
          <p:blipFill rotWithShape="1">
            <a:blip r:embed="rId3"/>
            <a:srcRect l="51823" b="17817"/>
            <a:stretch/>
          </p:blipFill>
          <p:spPr>
            <a:xfrm>
              <a:off x="8645730" y="1924766"/>
              <a:ext cx="3546270" cy="1972638"/>
            </a:xfrm>
            <a:prstGeom prst="rect">
              <a:avLst/>
            </a:prstGeom>
          </p:spPr>
        </p:pic>
      </p:grpSp>
    </p:spTree>
    <p:extLst>
      <p:ext uri="{BB962C8B-B14F-4D97-AF65-F5344CB8AC3E}">
        <p14:creationId xmlns:p14="http://schemas.microsoft.com/office/powerpoint/2010/main" val="2218750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2384</TotalTime>
  <Words>4103</Words>
  <Application>Microsoft Office PowerPoint</Application>
  <PresentationFormat>Widescreen</PresentationFormat>
  <Paragraphs>418</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Cambria Math</vt:lpstr>
      <vt:lpstr>UT Sans</vt:lpstr>
      <vt:lpstr>Wingdings</vt:lpstr>
      <vt:lpstr>Office Theme</vt:lpstr>
      <vt:lpstr>CIRCUITE INTEGRATE  ANALOGICE</vt:lpstr>
      <vt:lpstr>Probleme tratate</vt:lpstr>
      <vt:lpstr>Filtre active Definiția unui filtru</vt:lpstr>
      <vt:lpstr>Filtre active Clasificare</vt:lpstr>
      <vt:lpstr>Filtre active Răspunsuri în frecvență uzuale</vt:lpstr>
      <vt:lpstr>Filtre active Răspunsuri în frecvență uzuale</vt:lpstr>
      <vt:lpstr>Filtre active Răspunsuri în frecvență uzuale</vt:lpstr>
      <vt:lpstr>Filtre active Răspunsuri în frecvență uzuale</vt:lpstr>
      <vt:lpstr>Filtre active Răspunsuri în frecvență uzuale</vt:lpstr>
      <vt:lpstr>Filtre active Efectul filtrării</vt:lpstr>
      <vt:lpstr>Filtre active</vt:lpstr>
      <vt:lpstr>Filtre active</vt:lpstr>
      <vt:lpstr>Filtre active</vt:lpstr>
      <vt:lpstr>Filtre active</vt:lpstr>
      <vt:lpstr>Filtre active Funcția de transfer</vt:lpstr>
      <vt:lpstr>Filtre active Funcția de transfer</vt:lpstr>
      <vt:lpstr>Filtre active Funcția de transfer</vt:lpstr>
      <vt:lpstr>Filtre active Funcția de transfer</vt:lpstr>
      <vt:lpstr>Filtre active Funcția de transfer</vt:lpstr>
      <vt:lpstr>Filtre active Funcția de transfer</vt:lpstr>
      <vt:lpstr>Filtre active Observație</vt:lpstr>
      <vt:lpstr>Exemplul 1</vt:lpstr>
      <vt:lpstr>Exemplul 1 Rezolvare</vt:lpstr>
      <vt:lpstr>Exemplul 1 Rezolvare</vt:lpstr>
      <vt:lpstr>Exemplul 1 Rezolvare</vt:lpstr>
      <vt:lpstr>Filtre active</vt:lpstr>
      <vt:lpstr>Filtre active</vt:lpstr>
      <vt:lpstr>Filtre active Caracteristici Bode</vt:lpstr>
      <vt:lpstr>Filtre active Caracteristici Bode</vt:lpstr>
      <vt:lpstr>Filtre active Caracteristici Bode</vt:lpstr>
      <vt:lpstr>Filtre active Caracteristici Bode</vt:lpstr>
      <vt:lpstr>Filtre active Caracteristici Bode</vt:lpstr>
      <vt:lpstr>Filtre active de ordinul I</vt:lpstr>
      <vt:lpstr>Filtre active de ordinul I</vt:lpstr>
      <vt:lpstr>Filtre active de ordinul I Circuitul de diferențiere</vt:lpstr>
      <vt:lpstr>Filtre active de ordinul I Circuitul de diferențiere</vt:lpstr>
      <vt:lpstr>Filtre active de ordinul I Circuite de integrare</vt:lpstr>
      <vt:lpstr>Filtre active de ordinul I Circuite de integrare</vt:lpstr>
      <vt:lpstr>Filtre active de ordinul I Circuite de integrare</vt:lpstr>
      <vt:lpstr>Filtre active de ordinul I FTJ cu amplificare</vt:lpstr>
      <vt:lpstr>Filtre active de ordinul I FTJ cu amplificare</vt:lpstr>
      <vt:lpstr>Filtre active de ordinul I FTJ cu amplificare</vt:lpstr>
      <vt:lpstr>Filtre active de ordinul I FTS cu amplificare</vt:lpstr>
      <vt:lpstr>Filtre active de ordinul I FTB de bandă largă</vt:lpstr>
      <vt:lpstr>Filtre active de ordinul I Filtrul trece-tot</vt:lpstr>
      <vt:lpstr>Filtre active de ordinul I Filtrul trece-tot</vt:lpstr>
      <vt:lpstr>Filtre active de ordinul I Concluzii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 CIA</dc:title>
  <dc:creator>geoic@yahoo.com</dc:creator>
  <cp:lastModifiedBy>geoic@yahoo.com</cp:lastModifiedBy>
  <cp:revision>257</cp:revision>
  <dcterms:created xsi:type="dcterms:W3CDTF">2020-03-31T16:50:34Z</dcterms:created>
  <dcterms:modified xsi:type="dcterms:W3CDTF">2021-04-07T08:02:39Z</dcterms:modified>
</cp:coreProperties>
</file>