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7"/>
  </p:notesMasterIdLst>
  <p:sldIdLst>
    <p:sldId id="256" r:id="rId2"/>
    <p:sldId id="308" r:id="rId3"/>
    <p:sldId id="298" r:id="rId4"/>
    <p:sldId id="290" r:id="rId5"/>
    <p:sldId id="309" r:id="rId6"/>
    <p:sldId id="310" r:id="rId7"/>
    <p:sldId id="291" r:id="rId8"/>
    <p:sldId id="311" r:id="rId9"/>
    <p:sldId id="294" r:id="rId10"/>
    <p:sldId id="312" r:id="rId11"/>
    <p:sldId id="313" r:id="rId12"/>
    <p:sldId id="314" r:id="rId13"/>
    <p:sldId id="315" r:id="rId14"/>
    <p:sldId id="316" r:id="rId15"/>
    <p:sldId id="317" r:id="rId16"/>
    <p:sldId id="295" r:id="rId17"/>
    <p:sldId id="301" r:id="rId18"/>
    <p:sldId id="302" r:id="rId19"/>
    <p:sldId id="303" r:id="rId20"/>
    <p:sldId id="304" r:id="rId21"/>
    <p:sldId id="318" r:id="rId22"/>
    <p:sldId id="305" r:id="rId23"/>
    <p:sldId id="319" r:id="rId24"/>
    <p:sldId id="320" r:id="rId25"/>
    <p:sldId id="306" r:id="rId26"/>
    <p:sldId id="321" r:id="rId27"/>
    <p:sldId id="323" r:id="rId28"/>
    <p:sldId id="307" r:id="rId29"/>
    <p:sldId id="322" r:id="rId30"/>
    <p:sldId id="296" r:id="rId31"/>
    <p:sldId id="300" r:id="rId32"/>
    <p:sldId id="297" r:id="rId33"/>
    <p:sldId id="324" r:id="rId34"/>
    <p:sldId id="325" r:id="rId35"/>
    <p:sldId id="326" r:id="rId36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5C4649-DABF-4368-A5DC-2638D6AD6187}" type="datetimeFigureOut">
              <a:rPr lang="ro-RO" smtClean="0"/>
              <a:t>25.03.2021</a:t>
            </a:fld>
            <a:endParaRPr lang="ro-R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o-R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967355-E6C7-4D24-AEA7-F3B5DB135C1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00025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BCFF6-43A3-4AD9-BCBF-A9A446B6B3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2D0B4E-C204-478B-B5ED-1A6E82FC1C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C1FBA3-50EC-4DEC-A861-1C8DE3F85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ED26-025A-448E-9257-37E4012A77AE}" type="datetime1">
              <a:rPr lang="ro-RO" smtClean="0"/>
              <a:t>25.03.2021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764BF2-9758-46F4-8CCB-3BEA7D963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5 -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CFD30A-FDF6-42F4-BEBE-6B298454B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721126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B1220-17B8-4674-A688-4C0B067DA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A4DDAD-C8B2-4A7B-925F-71FBE3A658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3193DB-7562-44C4-AFFF-64D0C82EE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7A4EC-ED62-4F8C-A60C-3E28D1CB4114}" type="datetime1">
              <a:rPr lang="ro-RO" smtClean="0"/>
              <a:t>25.03.2021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85A174-ACE4-4204-8C6A-5D8ADF899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5 -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3884EA-2F5D-408A-9B20-9EB714852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53078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3F68507-A65F-4CC1-A486-982CA4E8C4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DC83A8-1059-4575-A2AE-F425920C5E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7C30DB-05FC-4FA5-B380-ABBA29990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9E059-EE5B-4FB5-91D8-597B1B4CAC4D}" type="datetime1">
              <a:rPr lang="ro-RO" smtClean="0"/>
              <a:t>25.03.2021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3F66FF-1C9C-45C6-A253-E05F89B66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5 -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2E7CDA-76D3-4E25-95F8-FEB624EE9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589420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BF606-40E1-49EC-BE9A-E01DA7A8A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491098-0EF3-49D5-AAEC-40F66FD8FF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086ECC-1E01-47D7-A7CC-65A4E7844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244BA-6DAA-40D5-A445-99C1F1F06DB3}" type="datetime1">
              <a:rPr lang="ro-RO" smtClean="0"/>
              <a:t>25.03.2021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849F88-2093-497B-B8D9-938AEC67A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5 -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3582E0-2B78-4831-B9F9-D83D1B409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174439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ACE5A-2297-4982-A20C-3FDB6DBEC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039691-79BE-435A-9D4C-5DD4C6DFEB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33DA0F-BFDD-4FB0-A0F7-05A6E24F7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AE12D-FD2E-4D49-B2B4-B6E8A62D1BD8}" type="datetime1">
              <a:rPr lang="ro-RO" smtClean="0"/>
              <a:t>25.03.2021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389BBD-897D-4862-A24D-BD16AF603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5 -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0580F6-F5A0-4410-B8CB-391337EC0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948566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99C29-4010-4D3D-871C-1817EB6A8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70A3C7-D0A0-417B-88F6-8D2201BE8D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0B2056-33DA-46ED-B039-00F5579565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320C9F-BB27-4E05-8BDB-A1977B54D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00538-517B-4F24-87BC-5192A33C8F9F}" type="datetime1">
              <a:rPr lang="ro-RO" smtClean="0"/>
              <a:t>25.03.2021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7009F3-3778-49D5-BFF6-6E2EBD465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5 - online</a:t>
            </a:r>
            <a:endParaRPr lang="ro-R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25AA55-75E9-46EF-904D-CB5F4388F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478281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299BA-598F-4E43-9953-91E7CA5D2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4E8A8F-0269-43D9-B8C6-B56BFEC52A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A1BC1F-E2BA-4B49-BF19-13CEEAD019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C82869-B342-47CB-958E-81B658342C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DD82BE3-39AD-48C2-B536-860C6AD4AD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8456AF-180A-4F88-B6F5-8204A052B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38AA2-DFEB-49DB-8C80-66120908A58A}" type="datetime1">
              <a:rPr lang="ro-RO" smtClean="0"/>
              <a:t>25.03.2021</a:t>
            </a:fld>
            <a:endParaRPr lang="ro-R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E0C2973-7F82-45E5-B207-7BB56F91D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5 - online</a:t>
            </a:r>
            <a:endParaRPr lang="ro-R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0A8F1A-CD7F-4BFE-A132-AC6858918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588488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1EA13-251A-495E-8EA8-CDECC00AD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92D42A-31AF-465E-AB55-C9DFAA5AE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42596-9B7F-421C-A75A-21B5A8EAFC15}" type="datetime1">
              <a:rPr lang="ro-RO" smtClean="0"/>
              <a:t>25.03.2021</a:t>
            </a:fld>
            <a:endParaRPr lang="ro-R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7ED6CE-FFEF-4A51-8912-FA1AB409D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5 - online</a:t>
            </a:r>
            <a:endParaRPr lang="ro-R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63C5B3-DE9D-4EA1-A5FB-1AE2A94AC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049258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06C9BB9-0D93-43D0-A3FC-EBBF6AD38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3CD85-4F7A-4E0B-AEDB-540FCF7F7015}" type="datetime1">
              <a:rPr lang="ro-RO" smtClean="0"/>
              <a:t>25.03.2021</a:t>
            </a:fld>
            <a:endParaRPr lang="ro-R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82A297-9CA4-46C3-BDAF-0C59245EE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5 - online</a:t>
            </a:r>
            <a:endParaRPr lang="ro-R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C621ED-628F-4101-910B-ED58A4A4B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646469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4EB17-2832-4C12-8B57-B929C8BB1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C15E37-3E0D-498C-96B1-9A1F3754A5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6C8FD4-200A-4B3A-88AE-9AF16BBF2A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D406F1-7FD2-407B-A2F9-88815FB22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3A5B3-84DD-45AE-A1A7-460169BF049D}" type="datetime1">
              <a:rPr lang="ro-RO" smtClean="0"/>
              <a:t>25.03.2021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FE90E5-FA14-4696-A9FB-BEBD59810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5 - online</a:t>
            </a:r>
            <a:endParaRPr lang="ro-R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F2B4C5-1BB4-4D00-9B86-B6BA54887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730734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BA0A4-A2CC-4127-A857-BD7E27C64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67BF55-D971-4AD0-B17A-3E686759BD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3802D5-CD6B-4D1F-8F90-234F3FA4D6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B3D358-1B8D-4330-AE84-4D872C646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BF6E2-3508-4B2E-B29A-A164FA862D39}" type="datetime1">
              <a:rPr lang="ro-RO" smtClean="0"/>
              <a:t>25.03.2021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8A6B67-C072-4F4E-B993-ADB928E43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5 - online</a:t>
            </a:r>
            <a:endParaRPr lang="ro-R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EB7022-8B74-48AB-94BA-9CA0EAC25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902828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5334CB4-67FB-4303-BE7C-7DC31A2E1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02847-ADEB-4380-8995-632C319B38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520EB7-22EB-4CD5-BD15-A8F0854E81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A60A5-B4CE-42D0-A7F4-CDD22DB0441F}" type="datetime1">
              <a:rPr lang="ro-RO" smtClean="0"/>
              <a:t>25.03.2021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B99D71-82AD-4610-88EC-201C5CFE64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CIA - cursul 5 -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056719-2BEE-4F53-BD0E-B8B69881FC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44470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5.png"/><Relationship Id="rId4" Type="http://schemas.openxmlformats.org/officeDocument/2006/relationships/image" Target="../media/image110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9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5.png"/><Relationship Id="rId4" Type="http://schemas.openxmlformats.org/officeDocument/2006/relationships/image" Target="../media/image4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9.png"/><Relationship Id="rId4" Type="http://schemas.openxmlformats.org/officeDocument/2006/relationships/image" Target="../media/image48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7" Type="http://schemas.openxmlformats.org/officeDocument/2006/relationships/image" Target="../media/image54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3.png"/><Relationship Id="rId5" Type="http://schemas.openxmlformats.org/officeDocument/2006/relationships/image" Target="../media/image52.png"/><Relationship Id="rId4" Type="http://schemas.openxmlformats.org/officeDocument/2006/relationships/image" Target="../media/image51.pn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3CE83-A48F-4913-AEF9-ABB205F4FC2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CIRCUITE INTEGRATE </a:t>
            </a:r>
            <a:r>
              <a:rPr lang="ro-RO"/>
              <a:t> ANALOGIC</a:t>
            </a:r>
            <a:r>
              <a:rPr lang="en-US"/>
              <a:t>E</a:t>
            </a:r>
            <a:endParaRPr lang="ro-R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B5B92E-278B-4B60-A883-F6E0C9CA4C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o-RO"/>
              <a:t>Cursul nr. 5 – online</a:t>
            </a:r>
          </a:p>
          <a:p>
            <a:r>
              <a:rPr lang="ro-RO"/>
              <a:t>Circuite cu reacție negativă rezistivă</a:t>
            </a:r>
            <a:r>
              <a:rPr lang="en-US"/>
              <a:t> (continuare)</a:t>
            </a:r>
            <a:endParaRPr lang="ro-RO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8BA13981-1FA8-4253-B880-BA6E4EE165D4}"/>
              </a:ext>
            </a:extLst>
          </p:cNvPr>
          <p:cNvGrpSpPr/>
          <p:nvPr/>
        </p:nvGrpSpPr>
        <p:grpSpPr>
          <a:xfrm>
            <a:off x="685800" y="338592"/>
            <a:ext cx="10349144" cy="1571021"/>
            <a:chOff x="685800" y="596055"/>
            <a:chExt cx="7498846" cy="1138340"/>
          </a:xfrm>
        </p:grpSpPr>
        <p:pic>
          <p:nvPicPr>
            <p:cNvPr id="5" name="Picture 4" descr="Logo-UT-IESC-RGB-RO">
              <a:extLst>
                <a:ext uri="{FF2B5EF4-FFF2-40B4-BE49-F238E27FC236}">
                  <a16:creationId xmlns:a16="http://schemas.microsoft.com/office/drawing/2014/main" id="{B4F34483-CD29-4311-95C1-5CFC496161B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5446" b="13008"/>
            <a:stretch>
              <a:fillRect/>
            </a:stretch>
          </p:blipFill>
          <p:spPr bwMode="auto">
            <a:xfrm>
              <a:off x="685800" y="596055"/>
              <a:ext cx="4146813" cy="11383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Text Box 1">
              <a:extLst>
                <a:ext uri="{FF2B5EF4-FFF2-40B4-BE49-F238E27FC236}">
                  <a16:creationId xmlns:a16="http://schemas.microsoft.com/office/drawing/2014/main" id="{06287EA5-9AF8-4E13-A463-F946ED8A1ACA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182366" y="679028"/>
              <a:ext cx="3002280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lang="en-US" sz="1100" b="1">
                  <a:latin typeface="UT Sans" pitchFamily="50" charset="0"/>
                  <a:ea typeface="+mn-ea"/>
                  <a:cs typeface="+mn-cs"/>
                </a:rPr>
                <a:t>Departamentul de Electronică şi Calculatoare</a:t>
              </a:r>
              <a:endParaRPr lang="ro-RO" sz="1100" b="1">
                <a:latin typeface="UT Sans" pitchFamily="50" charset="0"/>
                <a:ea typeface="+mn-ea"/>
                <a:cs typeface="+mn-cs"/>
              </a:endParaRPr>
            </a:p>
            <a:p>
              <a:pPr algn="r"/>
              <a:r>
                <a:rPr lang="ro-RO" sz="1100" b="0">
                  <a:latin typeface="UT Sans" pitchFamily="50" charset="0"/>
                  <a:ea typeface="+mn-ea"/>
                  <a:cs typeface="+mn-cs"/>
                </a:rPr>
                <a:t>s</a:t>
              </a:r>
              <a:r>
                <a:rPr lang="en-US" sz="1100">
                  <a:latin typeface="UT Sans" pitchFamily="50" charset="0"/>
                  <a:ea typeface="+mn-ea"/>
                  <a:cs typeface="+mn-cs"/>
                </a:rPr>
                <a:t>tr. Politehnicii 1, 500024 Braşov</a:t>
              </a:r>
              <a:endParaRPr lang="ro-RO" sz="900">
                <a:latin typeface="UT Sans" pitchFamily="50" charset="0"/>
              </a:endParaRPr>
            </a:p>
            <a:p>
              <a:pPr algn="r"/>
              <a:r>
                <a:rPr lang="en-US" sz="1100">
                  <a:latin typeface="UT Sans" pitchFamily="50" charset="0"/>
                  <a:ea typeface="+mn-ea"/>
                  <a:cs typeface="+mn-cs"/>
                </a:rPr>
                <a:t>0268 478705</a:t>
              </a:r>
              <a:endParaRPr lang="ro-RO" sz="900">
                <a:latin typeface="UT Sans" pitchFamily="50" charset="0"/>
              </a:endParaRPr>
            </a:p>
            <a:p>
              <a:pPr algn="r" rtl="1">
                <a:defRPr sz="1000"/>
              </a:pPr>
              <a:endParaRPr lang="en-GB" sz="900" b="0" i="0" strike="noStrike">
                <a:solidFill>
                  <a:srgbClr val="333333"/>
                </a:solidFill>
                <a:latin typeface="UT Sans" pitchFamily="50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077274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9ED42-4790-424C-A5CB-43AE1F4FB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Amplificatoare de instrumentație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C7F11-F620-4682-9252-981C0D2142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b="1"/>
              <a:t>AI realizat cu 2 AO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423694-DB0D-4579-972F-21D3889F4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5C6BF-F2B4-4574-B624-D9F4ACD044C6}" type="datetime1">
              <a:rPr lang="ro-RO" smtClean="0"/>
              <a:t>25.03.2021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C3B71B-F06C-4D6C-9E57-6E62AB89E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5 -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064757-7923-470A-A2E4-ADFB9A704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10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BBED24B-6661-46CA-BF7F-93DDE0A22C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" y="2572544"/>
            <a:ext cx="5913120" cy="28575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EB7A1BB2-4E63-469F-AABE-4EF7D5575BBC}"/>
                  </a:ext>
                </a:extLst>
              </p:cNvPr>
              <p:cNvSpPr/>
              <p:nvPr/>
            </p:nvSpPr>
            <p:spPr>
              <a:xfrm>
                <a:off x="8572868" y="230188"/>
                <a:ext cx="3619132" cy="6455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16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1600" i="1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160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ro-RO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sz="1600" i="0"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ro-RO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16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1600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16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1600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ro-RO" sz="1600" i="0">
                          <a:latin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ro-RO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o-RO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16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16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ro-RO" sz="1600" i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ro-RO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o-RO" sz="1600" i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type m:val="lin"/>
                                  <m:ctrlPr>
                                    <a:rPr lang="ro-RO" sz="1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o-RO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1600" i="1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sz="1600" i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ro-RO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1600" i="1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sz="1600" i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sub>
                                  </m:sSub>
                                </m:den>
                              </m:f>
                            </m:num>
                            <m:den>
                              <m:r>
                                <a:rPr lang="ro-RO" sz="1600" i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type m:val="lin"/>
                                  <m:ctrlPr>
                                    <a:rPr lang="ro-RO" sz="1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o-RO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1600" i="1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sz="1600" i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ro-RO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1600" i="1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sz="1600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den>
                              </m:f>
                            </m:den>
                          </m:f>
                          <m:sSub>
                            <m:sSubPr>
                              <m:ctrlPr>
                                <a:rPr lang="ro-RO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16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16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ro-RO" sz="120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EB7A1BB2-4E63-469F-AABE-4EF7D5575BB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72868" y="230188"/>
                <a:ext cx="3619132" cy="64556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id="{72F0D9A7-D608-429D-B8CA-FBBD43E02D87}"/>
              </a:ext>
            </a:extLst>
          </p:cNvPr>
          <p:cNvSpPr txBox="1"/>
          <p:nvPr/>
        </p:nvSpPr>
        <p:spPr>
          <a:xfrm>
            <a:off x="6499189" y="1825625"/>
            <a:ext cx="47784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/>
              <a:t>Pentru a realiza o reală operație de diferență, avem nevoie ca 1+R</a:t>
            </a:r>
            <a:r>
              <a:rPr lang="pt-BR" sz="2400" baseline="-25000"/>
              <a:t>3</a:t>
            </a:r>
            <a:r>
              <a:rPr lang="pt-BR" sz="2400"/>
              <a:t>/R</a:t>
            </a:r>
            <a:r>
              <a:rPr lang="pt-BR" sz="2400" baseline="-25000"/>
              <a:t>4</a:t>
            </a:r>
            <a:r>
              <a:rPr lang="pt-BR" sz="2400"/>
              <a:t>=1+R</a:t>
            </a:r>
            <a:r>
              <a:rPr lang="pt-BR" sz="2400" baseline="-25000"/>
              <a:t>1</a:t>
            </a:r>
            <a:r>
              <a:rPr lang="pt-BR" sz="2400"/>
              <a:t>/R</a:t>
            </a:r>
            <a:r>
              <a:rPr lang="pt-BR" sz="2400" baseline="-25000"/>
              <a:t>2</a:t>
            </a:r>
            <a:r>
              <a:rPr lang="pt-BR" sz="2400"/>
              <a:t> sau</a:t>
            </a:r>
            <a:endParaRPr lang="ro-RO" sz="24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72DFB459-D9C3-47F2-8902-A2ACF4EE5F9E}"/>
                  </a:ext>
                </a:extLst>
              </p:cNvPr>
              <p:cNvSpPr txBox="1"/>
              <p:nvPr/>
            </p:nvSpPr>
            <p:spPr>
              <a:xfrm>
                <a:off x="6640945" y="3139480"/>
                <a:ext cx="1313170" cy="84420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ro-RO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den>
                      </m:f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72DFB459-D9C3-47F2-8902-A2ACF4EE5F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0945" y="3139480"/>
                <a:ext cx="1313170" cy="84420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BA8802B2-6B78-423F-BDA7-6657CF3418EC}"/>
              </a:ext>
            </a:extLst>
          </p:cNvPr>
          <p:cNvSpPr txBox="1"/>
          <p:nvPr/>
        </p:nvSpPr>
        <p:spPr>
          <a:xfrm>
            <a:off x="6640945" y="4100945"/>
            <a:ext cx="46366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400"/>
              <a:t>Cu această condiție îndeplinită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4ED2D511-A100-4EAB-97BA-1DAF7EB23D87}"/>
                  </a:ext>
                </a:extLst>
              </p:cNvPr>
              <p:cNvSpPr txBox="1"/>
              <p:nvPr/>
            </p:nvSpPr>
            <p:spPr>
              <a:xfrm>
                <a:off x="6640945" y="4715425"/>
                <a:ext cx="3451189" cy="9221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d>
                        <m:d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4ED2D511-A100-4EAB-97BA-1DAF7EB23D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0945" y="4715425"/>
                <a:ext cx="3451189" cy="92217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2270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9ED42-4790-424C-A5CB-43AE1F4FB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Amplificatoare de instrumentație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C7F11-F620-4682-9252-981C0D2142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b="1"/>
              <a:t>AI realizat cu 2 AO</a:t>
            </a:r>
            <a:endParaRPr lang="ro-RO"/>
          </a:p>
          <a:p>
            <a:r>
              <a:rPr lang="ro-RO" sz="2800">
                <a:effectLst/>
                <a:ea typeface="Calibri" panose="020F0502020204030204" pitchFamily="34" charset="0"/>
              </a:rPr>
              <a:t>C</a:t>
            </a:r>
            <a:r>
              <a:rPr lang="en-US" sz="2800">
                <a:effectLst/>
                <a:ea typeface="Calibri" panose="020F0502020204030204" pitchFamily="34" charset="0"/>
              </a:rPr>
              <a:t>ircuitul se bucură de rezistențe mari </a:t>
            </a:r>
            <a:br>
              <a:rPr lang="ro-RO" sz="2800">
                <a:effectLst/>
                <a:ea typeface="Calibri" panose="020F0502020204030204" pitchFamily="34" charset="0"/>
              </a:rPr>
            </a:br>
            <a:r>
              <a:rPr lang="en-US" sz="2800">
                <a:effectLst/>
                <a:ea typeface="Calibri" panose="020F0502020204030204" pitchFamily="34" charset="0"/>
              </a:rPr>
              <a:t>la intrare și rezistență redusă la ieșire.</a:t>
            </a:r>
            <a:endParaRPr lang="ro-RO" sz="2800">
              <a:effectLst/>
              <a:ea typeface="Calibri" panose="020F0502020204030204" pitchFamily="34" charset="0"/>
            </a:endParaRPr>
          </a:p>
          <a:p>
            <a:r>
              <a:rPr lang="en-US" sz="2800">
                <a:effectLst/>
                <a:ea typeface="Calibri" panose="020F0502020204030204" pitchFamily="34" charset="0"/>
              </a:rPr>
              <a:t>Pentru a maximiza </a:t>
            </a:r>
            <a:r>
              <a:rPr lang="en-US" sz="2800" i="1">
                <a:effectLst/>
                <a:ea typeface="Calibri" panose="020F0502020204030204" pitchFamily="34" charset="0"/>
              </a:rPr>
              <a:t>CMRR</a:t>
            </a:r>
            <a:r>
              <a:rPr lang="en-US" sz="2800">
                <a:effectLst/>
                <a:ea typeface="Calibri" panose="020F0502020204030204" pitchFamily="34" charset="0"/>
              </a:rPr>
              <a:t>, una dintre </a:t>
            </a:r>
            <a:br>
              <a:rPr lang="ro-RO" sz="2800">
                <a:effectLst/>
                <a:ea typeface="Calibri" panose="020F0502020204030204" pitchFamily="34" charset="0"/>
              </a:rPr>
            </a:br>
            <a:r>
              <a:rPr lang="en-US" sz="2800">
                <a:effectLst/>
                <a:ea typeface="Calibri" panose="020F0502020204030204" pitchFamily="34" charset="0"/>
              </a:rPr>
              <a:t>rezistențe, </a:t>
            </a:r>
            <a:r>
              <a:rPr lang="ro-RO" sz="2800">
                <a:effectLst/>
                <a:ea typeface="Calibri" panose="020F0502020204030204" pitchFamily="34" charset="0"/>
              </a:rPr>
              <a:t>de exemplu</a:t>
            </a:r>
            <a:r>
              <a:rPr lang="en-US" sz="2800">
                <a:effectLst/>
                <a:ea typeface="Calibri" panose="020F0502020204030204" pitchFamily="34" charset="0"/>
              </a:rPr>
              <a:t>, </a:t>
            </a:r>
            <a:r>
              <a:rPr lang="en-US" sz="2800" i="1">
                <a:effectLst/>
                <a:ea typeface="Calibri" panose="020F0502020204030204" pitchFamily="34" charset="0"/>
              </a:rPr>
              <a:t>R</a:t>
            </a:r>
            <a:r>
              <a:rPr lang="en-US" sz="2800" baseline="-25000">
                <a:effectLst/>
                <a:ea typeface="Calibri" panose="020F0502020204030204" pitchFamily="34" charset="0"/>
              </a:rPr>
              <a:t>4</a:t>
            </a:r>
            <a:r>
              <a:rPr lang="en-US" sz="2800">
                <a:effectLst/>
                <a:ea typeface="Calibri" panose="020F0502020204030204" pitchFamily="34" charset="0"/>
              </a:rPr>
              <a:t>, ar trebui </a:t>
            </a:r>
            <a:br>
              <a:rPr lang="ro-RO" sz="2800">
                <a:effectLst/>
                <a:ea typeface="Calibri" panose="020F0502020204030204" pitchFamily="34" charset="0"/>
              </a:rPr>
            </a:br>
            <a:r>
              <a:rPr lang="en-US" sz="2800">
                <a:effectLst/>
                <a:ea typeface="Calibri" panose="020F0502020204030204" pitchFamily="34" charset="0"/>
              </a:rPr>
              <a:t>să fie variabilă.</a:t>
            </a:r>
            <a:endParaRPr lang="ro-RO" b="1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423694-DB0D-4579-972F-21D3889F4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5C6BF-F2B4-4574-B624-D9F4ACD044C6}" type="datetime1">
              <a:rPr lang="ro-RO" smtClean="0"/>
              <a:t>25.03.2021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C3B71B-F06C-4D6C-9E57-6E62AB89E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5 -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064757-7923-470A-A2E4-ADFB9A704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11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BBED24B-6661-46CA-BF7F-93DDE0A22C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16785" y="2178843"/>
            <a:ext cx="5173980" cy="250031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4ED2D511-A100-4EAB-97BA-1DAF7EB23D87}"/>
                  </a:ext>
                </a:extLst>
              </p:cNvPr>
              <p:cNvSpPr txBox="1"/>
              <p:nvPr/>
            </p:nvSpPr>
            <p:spPr>
              <a:xfrm>
                <a:off x="9393382" y="230188"/>
                <a:ext cx="2364510" cy="6455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16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16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1600" i="1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160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ro-RO" sz="16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sz="1600" i="0"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ro-RO" sz="16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sz="16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16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1600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sz="16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16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1600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d>
                        <m:dPr>
                          <m:ctrlPr>
                            <a:rPr lang="ro-RO" sz="16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o-RO" sz="16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16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16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ro-RO" sz="1600" i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ro-RO" sz="16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16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16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4ED2D511-A100-4EAB-97BA-1DAF7EB23D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93382" y="230188"/>
                <a:ext cx="2364510" cy="64556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041714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9ED42-4790-424C-A5CB-43AE1F4FB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Amplificatoare de instrumentație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C7F11-F620-4682-9252-981C0D2142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b="1"/>
              <a:t>AI realizat cu 2 AO</a:t>
            </a:r>
            <a:endParaRPr lang="ro-RO"/>
          </a:p>
          <a:p>
            <a:r>
              <a:rPr lang="en-US" sz="2800">
                <a:effectLst/>
                <a:ea typeface="Calibri" panose="020F0502020204030204" pitchFamily="34" charset="0"/>
              </a:rPr>
              <a:t>Adăugarea unei rezistențe variabile între intrările inversoare ale celor două AO ca în fig</a:t>
            </a:r>
            <a:r>
              <a:rPr lang="ro-RO" sz="2800">
                <a:effectLst/>
                <a:ea typeface="Calibri" panose="020F0502020204030204" pitchFamily="34" charset="0"/>
              </a:rPr>
              <a:t>ură</a:t>
            </a:r>
            <a:r>
              <a:rPr lang="en-US" sz="2800">
                <a:effectLst/>
                <a:ea typeface="Calibri" panose="020F0502020204030204" pitchFamily="34" charset="0"/>
              </a:rPr>
              <a:t> permite obținerea unui câștig reglabil.</a:t>
            </a:r>
            <a:endParaRPr lang="ro-RO" sz="2800">
              <a:effectLst/>
              <a:ea typeface="Calibri" panose="020F0502020204030204" pitchFamily="34" charset="0"/>
            </a:endParaRPr>
          </a:p>
          <a:p>
            <a:r>
              <a:rPr lang="en-US" sz="2800">
                <a:effectLst/>
                <a:ea typeface="Calibri" panose="020F0502020204030204" pitchFamily="34" charset="0"/>
              </a:rPr>
              <a:t>Se poate arăta că </a:t>
            </a:r>
            <a:r>
              <a:rPr lang="en-US" sz="2800" i="1">
                <a:effectLst/>
                <a:ea typeface="Calibri" panose="020F0502020204030204" pitchFamily="34" charset="0"/>
              </a:rPr>
              <a:t>v</a:t>
            </a:r>
            <a:r>
              <a:rPr lang="en-US" sz="2800" i="1" baseline="-25000">
                <a:effectLst/>
                <a:ea typeface="Calibri" panose="020F0502020204030204" pitchFamily="34" charset="0"/>
              </a:rPr>
              <a:t>O</a:t>
            </a:r>
            <a:r>
              <a:rPr lang="en-US" sz="2800">
                <a:effectLst/>
                <a:ea typeface="Calibri" panose="020F0502020204030204" pitchFamily="34" charset="0"/>
              </a:rPr>
              <a:t>=</a:t>
            </a:r>
            <a:r>
              <a:rPr lang="en-US" sz="2800" i="1">
                <a:effectLst/>
                <a:ea typeface="Calibri" panose="020F0502020204030204" pitchFamily="34" charset="0"/>
              </a:rPr>
              <a:t>A</a:t>
            </a:r>
            <a:r>
              <a:rPr lang="en-US" sz="2800">
                <a:effectLst/>
                <a:ea typeface="Calibri" panose="020F0502020204030204" pitchFamily="34" charset="0"/>
              </a:rPr>
              <a:t>(</a:t>
            </a:r>
            <a:r>
              <a:rPr lang="en-US" sz="2800" i="1">
                <a:effectLst/>
                <a:ea typeface="Calibri" panose="020F0502020204030204" pitchFamily="34" charset="0"/>
              </a:rPr>
              <a:t>v</a:t>
            </a:r>
            <a:r>
              <a:rPr lang="en-US" sz="2800" baseline="-25000">
                <a:effectLst/>
                <a:ea typeface="Calibri" panose="020F0502020204030204" pitchFamily="34" charset="0"/>
              </a:rPr>
              <a:t>2</a:t>
            </a:r>
            <a:r>
              <a:rPr lang="en-US" sz="2800">
                <a:effectLst/>
                <a:ea typeface="Calibri" panose="020F0502020204030204" pitchFamily="34" charset="0"/>
              </a:rPr>
              <a:t>-</a:t>
            </a:r>
            <a:r>
              <a:rPr lang="en-US" sz="2800" i="1">
                <a:effectLst/>
                <a:ea typeface="Calibri" panose="020F0502020204030204" pitchFamily="34" charset="0"/>
              </a:rPr>
              <a:t>v</a:t>
            </a:r>
            <a:r>
              <a:rPr lang="en-US" sz="2800" baseline="-25000">
                <a:effectLst/>
                <a:ea typeface="Calibri" panose="020F0502020204030204" pitchFamily="34" charset="0"/>
              </a:rPr>
              <a:t>1</a:t>
            </a:r>
            <a:r>
              <a:rPr lang="en-US" sz="2800">
                <a:effectLst/>
                <a:ea typeface="Calibri" panose="020F0502020204030204" pitchFamily="34" charset="0"/>
              </a:rPr>
              <a:t>), unde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423694-DB0D-4579-972F-21D3889F4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5C6BF-F2B4-4574-B624-D9F4ACD044C6}" type="datetime1">
              <a:rPr lang="ro-RO" smtClean="0"/>
              <a:t>25.03.2021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C3B71B-F06C-4D6C-9E57-6E62AB89E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5 -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064757-7923-470A-A2E4-ADFB9A704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12</a:t>
            </a:fld>
            <a:endParaRPr lang="ro-R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4ED2D511-A100-4EAB-97BA-1DAF7EB23D87}"/>
                  </a:ext>
                </a:extLst>
              </p:cNvPr>
              <p:cNvSpPr txBox="1"/>
              <p:nvPr/>
            </p:nvSpPr>
            <p:spPr>
              <a:xfrm>
                <a:off x="9393382" y="230188"/>
                <a:ext cx="2364510" cy="6455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16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16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1600" i="1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160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ro-RO" sz="16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sz="1600" i="0"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ro-RO" sz="16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sz="16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16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1600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sz="16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16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1600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d>
                        <m:dPr>
                          <m:ctrlPr>
                            <a:rPr lang="ro-RO" sz="16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o-RO" sz="16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16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16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ro-RO" sz="1600" i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ro-RO" sz="16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16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16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4ED2D511-A100-4EAB-97BA-1DAF7EB23D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93382" y="230188"/>
                <a:ext cx="2364510" cy="64556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>
            <a:extLst>
              <a:ext uri="{FF2B5EF4-FFF2-40B4-BE49-F238E27FC236}">
                <a16:creationId xmlns:a16="http://schemas.microsoft.com/office/drawing/2014/main" id="{7CC48AFF-47E9-4BF4-990C-62A25F747C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2058" y="3252947"/>
            <a:ext cx="4693920" cy="301371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13DB6C2-1428-4BFF-8C6D-BD02B80FC1CB}"/>
                  </a:ext>
                </a:extLst>
              </p:cNvPr>
              <p:cNvSpPr txBox="1"/>
              <p:nvPr/>
            </p:nvSpPr>
            <p:spPr>
              <a:xfrm>
                <a:off x="1074174" y="3910787"/>
                <a:ext cx="2507226" cy="84901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o-RO" sz="240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=1+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ro-RO" sz="240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13DB6C2-1428-4BFF-8C6D-BD02B80FC1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4174" y="3910787"/>
                <a:ext cx="2507226" cy="84901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42397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CD311-979E-4BE6-96F1-86D98C70D6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Amplificatoare de instrumentație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0D713C-7BE8-431C-9CC1-FAD6DA8906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>
                <a:effectLst/>
                <a:ea typeface="Calibri" panose="020F0502020204030204" pitchFamily="34" charset="0"/>
              </a:rPr>
              <a:t>În comparație cu configurația cu 3AO, versiunea cu 2AO oferă avantajul evident de a necesita mai puține rezistențe, precum și un AO mai puțin.</a:t>
            </a:r>
            <a:endParaRPr lang="ro-RO" sz="2800">
              <a:effectLst/>
              <a:ea typeface="Calibri" panose="020F0502020204030204" pitchFamily="34" charset="0"/>
            </a:endParaRPr>
          </a:p>
          <a:p>
            <a:r>
              <a:rPr lang="en-US" sz="2800">
                <a:effectLst/>
                <a:ea typeface="Calibri" panose="020F0502020204030204" pitchFamily="34" charset="0"/>
              </a:rPr>
              <a:t>Configurația este potrivită pentru realizările cu un AO dublu, cum ar fi OP227.</a:t>
            </a:r>
            <a:endParaRPr lang="ro-RO" sz="2800">
              <a:effectLst/>
              <a:ea typeface="Calibri" panose="020F0502020204030204" pitchFamily="34" charset="0"/>
            </a:endParaRPr>
          </a:p>
          <a:p>
            <a:r>
              <a:rPr lang="en-US" sz="2800">
                <a:effectLst/>
                <a:ea typeface="Calibri" panose="020F0502020204030204" pitchFamily="34" charset="0"/>
              </a:rPr>
              <a:t>Potrivirea mai strânsă disponibilă de obicei cu AO dublu oferă o creștere semnificativă a performanțelor. 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C3981F-3206-4778-911B-E2A114D24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244BA-6DAA-40D5-A445-99C1F1F06DB3}" type="datetime1">
              <a:rPr lang="ro-RO" smtClean="0"/>
              <a:t>25.03.2021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7BEB0-E63E-46A9-8CF5-CF74703E5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5 -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A76917-934A-4836-B3FF-9CAB37C05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13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7954978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CD311-979E-4BE6-96F1-86D98C70D6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Amplificatoare de instrumentație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0D713C-7BE8-431C-9CC1-FAD6DA8906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>
                <a:effectLst/>
                <a:ea typeface="Calibri" panose="020F0502020204030204" pitchFamily="34" charset="0"/>
              </a:rPr>
              <a:t>Un dezavantaj al configurației cu AO dublu este faptul că tratează intrările asimetric deoarece </a:t>
            </a:r>
            <a:r>
              <a:rPr lang="en-US" sz="2800" i="1">
                <a:effectLst/>
                <a:ea typeface="Calibri" panose="020F0502020204030204" pitchFamily="34" charset="0"/>
              </a:rPr>
              <a:t>v</a:t>
            </a:r>
            <a:r>
              <a:rPr lang="en-US" sz="2800" baseline="-25000">
                <a:effectLst/>
                <a:ea typeface="Calibri" panose="020F0502020204030204" pitchFamily="34" charset="0"/>
              </a:rPr>
              <a:t>1</a:t>
            </a:r>
            <a:r>
              <a:rPr lang="en-US" sz="2800">
                <a:effectLst/>
                <a:ea typeface="Calibri" panose="020F0502020204030204" pitchFamily="34" charset="0"/>
              </a:rPr>
              <a:t> trebuie să se propage prin </a:t>
            </a:r>
            <a:r>
              <a:rPr lang="en-US" sz="2800" i="1">
                <a:effectLst/>
                <a:ea typeface="Calibri" panose="020F0502020204030204" pitchFamily="34" charset="0"/>
              </a:rPr>
              <a:t>A</a:t>
            </a:r>
            <a:r>
              <a:rPr lang="ro-RO" sz="2800" i="1">
                <a:effectLst/>
                <a:ea typeface="Calibri" panose="020F0502020204030204" pitchFamily="34" charset="0"/>
              </a:rPr>
              <a:t>O</a:t>
            </a:r>
            <a:r>
              <a:rPr lang="en-US" sz="2800" baseline="-25000">
                <a:effectLst/>
                <a:ea typeface="Calibri" panose="020F0502020204030204" pitchFamily="34" charset="0"/>
              </a:rPr>
              <a:t>1</a:t>
            </a:r>
            <a:r>
              <a:rPr lang="en-US" sz="2800">
                <a:effectLst/>
                <a:ea typeface="Calibri" panose="020F0502020204030204" pitchFamily="34" charset="0"/>
              </a:rPr>
              <a:t> înainte de a se combina cu </a:t>
            </a:r>
            <a:r>
              <a:rPr lang="en-US" sz="2800" i="1">
                <a:effectLst/>
                <a:ea typeface="Calibri" panose="020F0502020204030204" pitchFamily="34" charset="0"/>
              </a:rPr>
              <a:t>v</a:t>
            </a:r>
            <a:r>
              <a:rPr lang="en-US" sz="2800" baseline="-25000">
                <a:effectLst/>
                <a:ea typeface="Calibri" panose="020F0502020204030204" pitchFamily="34" charset="0"/>
              </a:rPr>
              <a:t>2</a:t>
            </a:r>
            <a:r>
              <a:rPr lang="en-US" sz="2800">
                <a:effectLst/>
                <a:ea typeface="Calibri" panose="020F0502020204030204" pitchFamily="34" charset="0"/>
              </a:rPr>
              <a:t>.</a:t>
            </a:r>
            <a:endParaRPr lang="ro-RO" sz="2800">
              <a:effectLst/>
              <a:ea typeface="Calibri" panose="020F0502020204030204" pitchFamily="34" charset="0"/>
            </a:endParaRPr>
          </a:p>
          <a:p>
            <a:r>
              <a:rPr lang="en-US" sz="2800">
                <a:effectLst/>
                <a:ea typeface="Calibri" panose="020F0502020204030204" pitchFamily="34" charset="0"/>
              </a:rPr>
              <a:t>Din cauza acestei întârzieri suplimentare, componentele de mod comun ale celor două semnale nu se vor mai anula reciproc odată cu creșterea frecvenței, ceea ce duce la o degradare prematură a CMRR cu frecvența.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C3981F-3206-4778-911B-E2A114D24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244BA-6DAA-40D5-A445-99C1F1F06DB3}" type="datetime1">
              <a:rPr lang="ro-RO" smtClean="0"/>
              <a:t>25.03.2021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7BEB0-E63E-46A9-8CF5-CF74703E5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5 -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A76917-934A-4836-B3FF-9CAB37C05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14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E158B45-E399-48DE-880E-6DCA4F119B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2760" y="4349750"/>
            <a:ext cx="4434840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69662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CD311-979E-4BE6-96F1-86D98C70D6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Amplificatoare de instrumentație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0D713C-7BE8-431C-9CC1-FAD6DA8906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8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În schimb, configurația cu 3 AO se bucură de un grad mai mare de simetrie și, de obicei, menține performanțe ridicate ale CMRR pe o gamă mai largă de frecvență.</a:t>
            </a:r>
            <a:endParaRPr lang="ro-RO" sz="2800">
              <a:solidFill>
                <a:srgbClr val="242021"/>
              </a:solidFill>
              <a:effectLst/>
              <a:ea typeface="Calibri" panose="020F0502020204030204" pitchFamily="34" charset="0"/>
            </a:endParaRPr>
          </a:p>
          <a:p>
            <a:r>
              <a:rPr lang="en-US" sz="28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Factorii care limitează CMRR-ul în acest caz sunt neconcordanțele întârzierilor prin cele 2 AO din primul etaj, </a:t>
            </a:r>
            <a:br>
              <a:rPr lang="ro-RO" sz="2800">
                <a:solidFill>
                  <a:srgbClr val="242021"/>
                </a:solidFill>
                <a:effectLst/>
                <a:ea typeface="Calibri" panose="020F0502020204030204" pitchFamily="34" charset="0"/>
              </a:rPr>
            </a:br>
            <a:r>
              <a:rPr lang="en-US" sz="28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precum și dezechilibrul de punte și limitările </a:t>
            </a:r>
            <a:br>
              <a:rPr lang="ro-RO" sz="2800">
                <a:solidFill>
                  <a:srgbClr val="242021"/>
                </a:solidFill>
                <a:effectLst/>
                <a:ea typeface="Calibri" panose="020F0502020204030204" pitchFamily="34" charset="0"/>
              </a:rPr>
            </a:br>
            <a:r>
              <a:rPr lang="en-US" sz="28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de mod comun ale AO din cel de al doilea etaj.</a:t>
            </a:r>
            <a:endParaRPr lang="ro-RO" sz="2800">
              <a:solidFill>
                <a:srgbClr val="242021"/>
              </a:solidFill>
              <a:effectLst/>
              <a:ea typeface="Calibri" panose="020F0502020204030204" pitchFamily="34" charset="0"/>
            </a:endParaRPr>
          </a:p>
          <a:p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C3981F-3206-4778-911B-E2A114D24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244BA-6DAA-40D5-A445-99C1F1F06DB3}" type="datetime1">
              <a:rPr lang="ro-RO" smtClean="0"/>
              <a:t>25.03.2021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7BEB0-E63E-46A9-8CF5-CF74703E5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5 -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A76917-934A-4836-B3FF-9CAB37C05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15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2A1C88C-2EDC-43B4-B9EE-13C3D45ABB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82780" y="3691097"/>
            <a:ext cx="3284220" cy="2575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13466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9ED42-4790-424C-A5CB-43AE1F4FB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Amplificatoare </a:t>
            </a:r>
            <a:br>
              <a:rPr lang="ro-RO"/>
            </a:br>
            <a:r>
              <a:rPr lang="ro-RO"/>
              <a:t>de instrumentație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C7F11-F620-4682-9252-981C0D2142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b="1"/>
              <a:t>AI monolitice</a:t>
            </a:r>
          </a:p>
          <a:p>
            <a:r>
              <a:rPr lang="en-US"/>
              <a:t>Necesitatea utilizării amplificatoarelor </a:t>
            </a:r>
            <a:br>
              <a:rPr lang="ro-RO"/>
            </a:br>
            <a:r>
              <a:rPr lang="en-US"/>
              <a:t>de instrumentație apare atât de des </a:t>
            </a:r>
            <a:br>
              <a:rPr lang="ro-RO"/>
            </a:br>
            <a:r>
              <a:rPr lang="en-US"/>
              <a:t>încât se justifică fabricarea de CI </a:t>
            </a:r>
            <a:br>
              <a:rPr lang="ro-RO"/>
            </a:br>
            <a:r>
              <a:rPr lang="en-US"/>
              <a:t>specia</a:t>
            </a:r>
            <a:r>
              <a:rPr lang="ro-RO"/>
              <a:t>l</a:t>
            </a:r>
            <a:r>
              <a:rPr lang="en-US"/>
              <a:t>izate pentru a îndeplini doar această funcție.</a:t>
            </a:r>
            <a:endParaRPr lang="ro-RO"/>
          </a:p>
          <a:p>
            <a:r>
              <a:rPr lang="en-US"/>
              <a:t>În comparație cu realizările care conțin AO de uz general, această abordare permite o optimizare a parametrilor critici pentru ele, în special CMRR-ul, liniaritatea câștigului și zgomotul.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423694-DB0D-4579-972F-21D3889F4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05C9F-4D0C-460D-AB80-78F839971283}" type="datetime1">
              <a:rPr lang="ro-RO" smtClean="0"/>
              <a:t>25.03.2021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C3B71B-F06C-4D6C-9E57-6E62AB89E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5 -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064757-7923-470A-A2E4-ADFB9A704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16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23AF0A0-49E1-4768-8734-AF9349569028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7334251" y="136525"/>
            <a:ext cx="4702492" cy="330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49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1AAEA-279A-4AFB-9853-C1BA0C2A8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Aplicații ale amplificatoarelor de instrumentație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607557-BEA1-4766-869B-F3FD646D8C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/>
              <a:t>Gardarea intrărilor</a:t>
            </a:r>
            <a:endParaRPr lang="ro-RO"/>
          </a:p>
          <a:p>
            <a:r>
              <a:rPr lang="en-US"/>
              <a:t>În aplicații precum monitorizarea </a:t>
            </a:r>
            <a:r>
              <a:rPr lang="ro-RO"/>
              <a:t>procese</a:t>
            </a:r>
            <a:r>
              <a:rPr lang="en-US"/>
              <a:t>lor industriale periculoase, sursa de semnal și amplificatorul pot fi situate la distanță mare între ele. Pentru a ajuta la reducerea efectului preluării zgomotului, precum și a interferenței </a:t>
            </a:r>
            <a:r>
              <a:rPr lang="ro-RO"/>
              <a:t>buclei </a:t>
            </a:r>
            <a:r>
              <a:rPr lang="en-US"/>
              <a:t>de masă, semnalul de intrare este transmis printr-o pereche de fire ecranate</a:t>
            </a:r>
            <a:r>
              <a:rPr lang="ro-RO"/>
              <a:t> (</a:t>
            </a:r>
            <a:r>
              <a:rPr lang="en-US"/>
              <a:t>sub forma double-ended</a:t>
            </a:r>
            <a:r>
              <a:rPr lang="ro-RO"/>
              <a:t>)</a:t>
            </a:r>
            <a:r>
              <a:rPr lang="en-US"/>
              <a:t> și apoi procesat cu un amplificator de diferență, cum ar fi un AI.</a:t>
            </a:r>
            <a:endParaRPr lang="ro-RO"/>
          </a:p>
          <a:p>
            <a:r>
              <a:rPr lang="en-US"/>
              <a:t>Avantajul unei transmisii de tip double-ended față de transmisia single-ended constă în faptul că cele două fire tind să adune zgomot identic, acest zgomot va apărea ca o componentă de mod comun și va fi astfel respins de AI.</a:t>
            </a:r>
            <a:endParaRPr lang="ro-RO"/>
          </a:p>
          <a:p>
            <a:r>
              <a:rPr lang="en-US"/>
              <a:t>Din acest motiv, transmisia double-ended este denumită și transmisie echilibrată. Scopul ecranării este de a ajuta la reducerea zgomotului de mod diferențial.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0396B5-27DC-458B-8EDB-6161A41B8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01E63-6DEF-45FF-957F-63FC48F17B31}" type="datetime1">
              <a:rPr lang="ro-RO" smtClean="0"/>
              <a:t>25.03.2021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D89413-844E-4A0B-A27A-71A8A7936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5 -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8290FE-F49E-460C-978D-147304506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17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6706425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1AAEA-279A-4AFB-9853-C1BA0C2A8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Aplicații ale amplificatoarelor de instrumentație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607557-BEA1-4766-869B-F3FD646D8C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b="1"/>
              <a:t>Gardarea intrărilor</a:t>
            </a:r>
            <a:r>
              <a:rPr lang="ro-RO" sz="2400"/>
              <a:t> (continuare)</a:t>
            </a:r>
          </a:p>
          <a:p>
            <a:r>
              <a:rPr lang="en-US" sz="2400"/>
              <a:t>Din păcate, din cauza capacității distribuite a cablului, apare o altă problemă și anume degradarea CMRR-ului cu frecvența. Pentru a investiga acest aspect, în fig</a:t>
            </a:r>
            <a:r>
              <a:rPr lang="ro-RO" sz="2400"/>
              <a:t>ură</a:t>
            </a:r>
            <a:r>
              <a:rPr lang="en-US" sz="2400"/>
              <a:t> rezistențele surselor de semnal și capacitățile cablurilor au fost arătate în mod explicit.</a:t>
            </a:r>
            <a:endParaRPr lang="ro-RO" sz="2400"/>
          </a:p>
          <a:p>
            <a:r>
              <a:rPr lang="ro-RO" sz="2400"/>
              <a:t>Întrucât componenta de mod diferențial a fost presupusă a fi zero, ne așteptăm ca și ieșirea AI să fie egală tot cu zero. În practică, deoarece constantele de timp </a:t>
            </a:r>
            <a:r>
              <a:rPr lang="ro-RO" sz="2400" i="1"/>
              <a:t>R</a:t>
            </a:r>
            <a:r>
              <a:rPr lang="ro-RO" sz="2400" i="1" baseline="-25000"/>
              <a:t>s</a:t>
            </a:r>
            <a:r>
              <a:rPr lang="ro-RO" sz="2400" baseline="-25000"/>
              <a:t>1</a:t>
            </a:r>
            <a:r>
              <a:rPr lang="ro-RO" sz="2400" i="1"/>
              <a:t>C</a:t>
            </a:r>
            <a:r>
              <a:rPr lang="ro-RO" sz="2400" baseline="-25000"/>
              <a:t>1</a:t>
            </a:r>
            <a:r>
              <a:rPr lang="ro-RO" sz="2400"/>
              <a:t> și </a:t>
            </a:r>
            <a:r>
              <a:rPr lang="ro-RO" sz="2400" i="1"/>
              <a:t>R</a:t>
            </a:r>
            <a:r>
              <a:rPr lang="ro-RO" sz="2400" i="1" baseline="-25000"/>
              <a:t>s</a:t>
            </a:r>
            <a:r>
              <a:rPr lang="ro-RO" sz="2400" baseline="-25000"/>
              <a:t>2</a:t>
            </a:r>
            <a:r>
              <a:rPr lang="ro-RO" sz="2400" i="1"/>
              <a:t>C</a:t>
            </a:r>
            <a:r>
              <a:rPr lang="ro-RO" sz="2400" baseline="-25000"/>
              <a:t>2</a:t>
            </a:r>
            <a:r>
              <a:rPr lang="ro-RO" sz="2400"/>
              <a:t> sunt diferite, orice variație a </a:t>
            </a:r>
            <a:br>
              <a:rPr lang="ro-RO" sz="2400"/>
            </a:br>
            <a:r>
              <a:rPr lang="ro-RO" sz="2400"/>
              <a:t>tensiunii </a:t>
            </a:r>
            <a:r>
              <a:rPr lang="ro-RO" sz="2400" i="1"/>
              <a:t>v</a:t>
            </a:r>
            <a:r>
              <a:rPr lang="ro-RO" sz="2400" i="1" baseline="-25000"/>
              <a:t>CM</a:t>
            </a:r>
            <a:r>
              <a:rPr lang="ro-RO" sz="2400"/>
              <a:t> va produce variații de semnal </a:t>
            </a:r>
            <a:br>
              <a:rPr lang="ro-RO" sz="2400"/>
            </a:br>
            <a:r>
              <a:rPr lang="ro-RO" sz="2400"/>
              <a:t>neuniform după (în aval de) rețelele RC, sau </a:t>
            </a:r>
            <a:br>
              <a:rPr lang="ro-RO" sz="2400"/>
            </a:br>
            <a:r>
              <a:rPr lang="ro-RO" sz="2400" i="1"/>
              <a:t>v</a:t>
            </a:r>
            <a:r>
              <a:rPr lang="ro-RO" sz="2400" baseline="-25000"/>
              <a:t>1</a:t>
            </a:r>
            <a:r>
              <a:rPr lang="ro-RO" sz="2400"/>
              <a:t>≠</a:t>
            </a:r>
            <a:r>
              <a:rPr lang="ro-RO" sz="2400" i="1"/>
              <a:t>v</a:t>
            </a:r>
            <a:r>
              <a:rPr lang="ro-RO" sz="2400" baseline="-25000"/>
              <a:t>2</a:t>
            </a:r>
            <a:r>
              <a:rPr lang="ro-RO" sz="2400"/>
              <a:t>, rezultând astfel un semnal de eroare </a:t>
            </a:r>
            <a:br>
              <a:rPr lang="ro-RO" sz="2400"/>
            </a:br>
            <a:r>
              <a:rPr lang="ro-RO" sz="2400"/>
              <a:t>diferențial pe care AI îl va amplifica și îl va </a:t>
            </a:r>
            <a:br>
              <a:rPr lang="ro-RO" sz="2400"/>
            </a:br>
            <a:r>
              <a:rPr lang="ro-RO" sz="2400"/>
              <a:t>reproduce la ieșire.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0396B5-27DC-458B-8EDB-6161A41B8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3654A-3A6E-4B85-B637-51D12E82275F}" type="datetime1">
              <a:rPr lang="ro-RO" smtClean="0"/>
              <a:t>25.03.2021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D89413-844E-4A0B-A27A-71A8A7936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5 -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8290FE-F49E-460C-978D-147304506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18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6636890-0472-43D5-B8A3-9ECFEDA681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4680" y="4371023"/>
            <a:ext cx="4817745" cy="1805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40833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1AAEA-279A-4AFB-9853-C1BA0C2A8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Aplicații ale amplificatoarelor de instrumentație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607557-BEA1-4766-869B-F3FD646D8C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/>
              <a:t>Gardarea intrărilor</a:t>
            </a:r>
            <a:r>
              <a:rPr lang="ro-RO" sz="2400"/>
              <a:t> (continuare)</a:t>
            </a:r>
          </a:p>
          <a:p>
            <a:r>
              <a:rPr lang="en-US" sz="2400"/>
              <a:t>Prin urmare, efectul dezechilibrului </a:t>
            </a:r>
            <a:r>
              <a:rPr lang="en-US" sz="2400" i="1"/>
              <a:t>RC</a:t>
            </a:r>
            <a:r>
              <a:rPr lang="en-US" sz="2400"/>
              <a:t> este un semnal de ieșire diferit de zero, în ciuda absenței oricărei componente cu mod diferențial la intrare. Aceasta reprezintă o degradare a CMRR-ului.</a:t>
            </a:r>
            <a:endParaRPr lang="ro-RO" sz="2400"/>
          </a:p>
          <a:p>
            <a:r>
              <a:rPr lang="en-US" sz="2400"/>
              <a:t>CMRR datorat dezechilibrului RC este</a:t>
            </a:r>
            <a:br>
              <a:rPr lang="ro-RO" sz="2400"/>
            </a:br>
            <a:r>
              <a:rPr lang="en-US" sz="2400"/>
              <a:t>unde </a:t>
            </a:r>
            <a:r>
              <a:rPr lang="en-US" sz="2400" i="1"/>
              <a:t>R</a:t>
            </a:r>
            <a:r>
              <a:rPr lang="en-US" sz="2400" i="1" baseline="-25000"/>
              <a:t>dm</a:t>
            </a:r>
            <a:r>
              <a:rPr lang="en-US" sz="2400"/>
              <a:t>=|</a:t>
            </a:r>
            <a:r>
              <a:rPr lang="en-US" sz="2400" i="1"/>
              <a:t>R</a:t>
            </a:r>
            <a:r>
              <a:rPr lang="en-US" sz="2400" i="1" baseline="-25000"/>
              <a:t>s</a:t>
            </a:r>
            <a:r>
              <a:rPr lang="en-US" sz="2400" baseline="-25000"/>
              <a:t>1</a:t>
            </a:r>
            <a:r>
              <a:rPr lang="en-US" sz="2400"/>
              <a:t>-</a:t>
            </a:r>
            <a:r>
              <a:rPr lang="en-US" sz="2400" i="1"/>
              <a:t>R</a:t>
            </a:r>
            <a:r>
              <a:rPr lang="en-US" sz="2400" i="1" baseline="-25000"/>
              <a:t>s</a:t>
            </a:r>
            <a:r>
              <a:rPr lang="en-US" sz="2400" baseline="-25000"/>
              <a:t>2</a:t>
            </a:r>
            <a:r>
              <a:rPr lang="en-US" sz="2400"/>
              <a:t>| este dezechilibrul </a:t>
            </a:r>
            <a:br>
              <a:rPr lang="ro-RO" sz="2400"/>
            </a:br>
            <a:r>
              <a:rPr lang="en-US" sz="2400"/>
              <a:t>între rezistențele interne ale surselor, </a:t>
            </a:r>
            <a:br>
              <a:rPr lang="ro-RO" sz="2400"/>
            </a:br>
            <a:r>
              <a:rPr lang="en-US" sz="2400" i="1"/>
              <a:t>C</a:t>
            </a:r>
            <a:r>
              <a:rPr lang="en-US" sz="2400" i="1" baseline="-25000"/>
              <a:t>cm</a:t>
            </a:r>
            <a:r>
              <a:rPr lang="en-US" sz="2400"/>
              <a:t>=(</a:t>
            </a:r>
            <a:r>
              <a:rPr lang="en-US" sz="2400" i="1"/>
              <a:t>C</a:t>
            </a:r>
            <a:r>
              <a:rPr lang="en-US" sz="2400" baseline="-25000"/>
              <a:t>1</a:t>
            </a:r>
            <a:r>
              <a:rPr lang="en-US" sz="2400"/>
              <a:t>+</a:t>
            </a:r>
            <a:r>
              <a:rPr lang="en-US" sz="2400" i="1"/>
              <a:t>C</a:t>
            </a:r>
            <a:r>
              <a:rPr lang="en-US" sz="2400" baseline="-25000"/>
              <a:t>2</a:t>
            </a:r>
            <a:r>
              <a:rPr lang="en-US" sz="2400"/>
              <a:t>)/2 este capacitatea de mod </a:t>
            </a:r>
            <a:br>
              <a:rPr lang="ro-RO" sz="2400"/>
            </a:br>
            <a:r>
              <a:rPr lang="en-US" sz="2400"/>
              <a:t>comun între fiecare fir și ecranarea </a:t>
            </a:r>
            <a:br>
              <a:rPr lang="ro-RO" sz="2400"/>
            </a:br>
            <a:r>
              <a:rPr lang="en-US" sz="2400"/>
              <a:t>legată la masă, iar </a:t>
            </a:r>
            <a:r>
              <a:rPr lang="en-US" sz="2400" i="1"/>
              <a:t>f</a:t>
            </a:r>
            <a:r>
              <a:rPr lang="en-US" sz="2400"/>
              <a:t> este frecvența </a:t>
            </a:r>
            <a:br>
              <a:rPr lang="ro-RO" sz="2400"/>
            </a:br>
            <a:r>
              <a:rPr lang="en-US" sz="2400"/>
              <a:t>componentei de intrare de mod comun. </a:t>
            </a:r>
            <a:endParaRPr lang="ro-RO" sz="2400"/>
          </a:p>
          <a:p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0396B5-27DC-458B-8EDB-6161A41B8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1EBF7-359C-4501-8585-D4EDCC12C8C3}" type="datetime1">
              <a:rPr lang="ro-RO" smtClean="0"/>
              <a:t>25.03.2021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D89413-844E-4A0B-A27A-71A8A7936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5 -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8290FE-F49E-460C-978D-147304506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19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CC3BA32-AF5E-4B8C-B7B8-0879B54EB3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4680" y="4371023"/>
            <a:ext cx="4817745" cy="180594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C14C127-0CA0-4D04-B26D-D6944B25A9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36202" y="3300602"/>
            <a:ext cx="3580660" cy="647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014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D2009-271C-453E-B15D-ECCDC4A47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Probleme tratate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B43A22-59FE-4B9D-A513-B6A4F1BB2B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Amplificatorul de instrumenta</a:t>
            </a:r>
            <a:r>
              <a:rPr lang="ro-RO"/>
              <a:t>ț</a:t>
            </a:r>
            <a:r>
              <a:rPr lang="en-US"/>
              <a:t>ie</a:t>
            </a:r>
            <a:r>
              <a:rPr lang="ro-RO"/>
              <a:t> (AI)</a:t>
            </a:r>
          </a:p>
          <a:p>
            <a:pPr lvl="1"/>
            <a:r>
              <a:rPr lang="ro-RO"/>
              <a:t>AI realizat cu 3 AO</a:t>
            </a:r>
          </a:p>
          <a:p>
            <a:pPr lvl="1"/>
            <a:r>
              <a:rPr lang="ro-RO"/>
              <a:t>AI realizat cu 2 AO</a:t>
            </a:r>
          </a:p>
          <a:p>
            <a:pPr lvl="1"/>
            <a:r>
              <a:rPr lang="ro-RO"/>
              <a:t>AI monolitice</a:t>
            </a:r>
          </a:p>
          <a:p>
            <a:r>
              <a:rPr lang="ro-RO"/>
              <a:t>Aplicații ale AI</a:t>
            </a:r>
          </a:p>
          <a:p>
            <a:pPr lvl="1"/>
            <a:r>
              <a:rPr lang="ro-RO"/>
              <a:t>Gardarea intrărilor</a:t>
            </a:r>
          </a:p>
          <a:p>
            <a:pPr lvl="1"/>
            <a:r>
              <a:rPr lang="ro-RO"/>
              <a:t>Câștig programabil digital</a:t>
            </a:r>
          </a:p>
          <a:p>
            <a:pPr lvl="1"/>
            <a:r>
              <a:rPr lang="it-IT"/>
              <a:t>Introducerea unui offset controlat la ieșirea AI</a:t>
            </a:r>
            <a:endParaRPr lang="ro-RO"/>
          </a:p>
          <a:p>
            <a:pPr lvl="1"/>
            <a:r>
              <a:rPr lang="ro-RO"/>
              <a:t>AI cu ieșire de curent</a:t>
            </a:r>
          </a:p>
          <a:p>
            <a:pPr lvl="1"/>
            <a:r>
              <a:rPr lang="it-IT"/>
              <a:t>AI cu intrare de curent</a:t>
            </a:r>
            <a:endParaRPr lang="ro-RO"/>
          </a:p>
          <a:p>
            <a:r>
              <a:rPr lang="it-IT"/>
              <a:t>Amplificatoare pentru traductoare în punte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3D1DDB-741A-4882-B526-E159E87C5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244BA-6DAA-40D5-A445-99C1F1F06DB3}" type="datetime1">
              <a:rPr lang="ro-RO" smtClean="0"/>
              <a:t>25.03.2021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D7D113-D5F5-49F3-BCB4-179B05EED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5 -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2DFC91-076F-4D0D-BA61-06082D10B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2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726141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1AAEA-279A-4AFB-9853-C1BA0C2A8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Aplicații ale amplificatoarelor de instrumentație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607557-BEA1-4766-869B-F3FD646D8C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/>
              <a:t>Gardarea intrărilor</a:t>
            </a:r>
            <a:r>
              <a:rPr lang="ro-RO" sz="2400"/>
              <a:t> (continuare)</a:t>
            </a:r>
          </a:p>
          <a:p>
            <a:r>
              <a:rPr lang="en-US" sz="2400"/>
              <a:t>Efectul </a:t>
            </a:r>
            <a:r>
              <a:rPr lang="en-US" sz="2400" i="1"/>
              <a:t>C</a:t>
            </a:r>
            <a:r>
              <a:rPr lang="en-US" sz="2400" i="1" baseline="-25000"/>
              <a:t>cm</a:t>
            </a:r>
            <a:r>
              <a:rPr lang="en-US" sz="2400"/>
              <a:t> poate fi, într-o primă </a:t>
            </a:r>
            <a:br>
              <a:rPr lang="ro-RO" sz="2400"/>
            </a:br>
            <a:r>
              <a:rPr lang="en-US" sz="2400"/>
              <a:t>aproximare, neutralizat prin </a:t>
            </a:r>
            <a:br>
              <a:rPr lang="ro-RO" sz="2400"/>
            </a:br>
            <a:r>
              <a:rPr lang="en-US" sz="2400"/>
              <a:t>conectarea ecranului la tensiunea </a:t>
            </a:r>
            <a:br>
              <a:rPr lang="ro-RO" sz="2400"/>
            </a:br>
            <a:r>
              <a:rPr lang="en-US" sz="2400"/>
              <a:t>de mod comun, astfel încât să se </a:t>
            </a:r>
            <a:br>
              <a:rPr lang="ro-RO" sz="2400"/>
            </a:br>
            <a:r>
              <a:rPr lang="en-US" sz="2400"/>
              <a:t>reducă la zero variația de tensiune </a:t>
            </a:r>
            <a:br>
              <a:rPr lang="ro-RO" sz="2400"/>
            </a:br>
            <a:r>
              <a:rPr lang="en-US" sz="2400"/>
              <a:t>de mod comun pe </a:t>
            </a:r>
            <a:r>
              <a:rPr lang="en-US" sz="2400" i="1"/>
              <a:t>C</a:t>
            </a:r>
            <a:r>
              <a:rPr lang="en-US" sz="2400" i="1" baseline="-25000"/>
              <a:t>cm</a:t>
            </a:r>
            <a:r>
              <a:rPr lang="en-US"/>
              <a:t>.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0396B5-27DC-458B-8EDB-6161A41B8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823B8-6CAC-4C61-A73B-50F216DAFDB8}" type="datetime1">
              <a:rPr lang="ro-RO" smtClean="0"/>
              <a:t>25.03.2021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D89413-844E-4A0B-A27A-71A8A7936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5 -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8290FE-F49E-460C-978D-147304506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20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A928B20-8BEF-44C0-8658-83BC5C06CE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3400" y="789623"/>
            <a:ext cx="4014788" cy="150495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AE4C756-A174-4731-A3FD-5391C01DD1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41998" y="2489279"/>
            <a:ext cx="5799296" cy="3672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68559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1AAEA-279A-4AFB-9853-C1BA0C2A8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Aplicații ale amplificatoarelor de instrumentație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607557-BEA1-4766-869B-F3FD646D8C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/>
              <a:t>Câștig programabil digital</a:t>
            </a:r>
            <a:endParaRPr lang="en-US"/>
          </a:p>
          <a:p>
            <a:r>
              <a:rPr lang="en-US" sz="2400">
                <a:effectLst/>
                <a:ea typeface="Calibri" panose="020F0502020204030204" pitchFamily="34" charset="0"/>
              </a:rPr>
              <a:t>În instrumentația automată, cum ar fi sistemele de achiziție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de date, este deseori de dorit să se programeze electronic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câștigul AI, de obicei cu ajutorul comutatoarelor cu </a:t>
            </a:r>
            <a:r>
              <a:rPr lang="ro-RO" sz="2400">
                <a:effectLst/>
                <a:ea typeface="Calibri" panose="020F0502020204030204" pitchFamily="34" charset="0"/>
              </a:rPr>
              <a:t>TECJ</a:t>
            </a:r>
            <a:r>
              <a:rPr lang="en-US" sz="2400">
                <a:effectLst/>
                <a:ea typeface="Calibri" panose="020F0502020204030204" pitchFamily="34" charset="0"/>
              </a:rPr>
              <a:t>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sau </a:t>
            </a:r>
            <a:r>
              <a:rPr lang="ro-RO" sz="2400">
                <a:effectLst/>
                <a:ea typeface="Calibri" panose="020F0502020204030204" pitchFamily="34" charset="0"/>
              </a:rPr>
              <a:t>TEC</a:t>
            </a:r>
            <a:r>
              <a:rPr lang="en-US" sz="2400">
                <a:effectLst/>
                <a:ea typeface="Calibri" panose="020F0502020204030204" pitchFamily="34" charset="0"/>
              </a:rPr>
              <a:t>MOS.</a:t>
            </a:r>
          </a:p>
          <a:p>
            <a:r>
              <a:rPr lang="en-US" sz="2400">
                <a:effectLst/>
                <a:ea typeface="Calibri" panose="020F0502020204030204" pitchFamily="34" charset="0"/>
              </a:rPr>
              <a:t>Metoda descrisă în figur</a:t>
            </a:r>
            <a:r>
              <a:rPr lang="ro-RO" sz="2400">
                <a:effectLst/>
                <a:ea typeface="Calibri" panose="020F0502020204030204" pitchFamily="34" charset="0"/>
              </a:rPr>
              <a:t>ă </a:t>
            </a:r>
            <a:r>
              <a:rPr lang="en-US" sz="2400">
                <a:effectLst/>
                <a:ea typeface="Calibri" panose="020F0502020204030204" pitchFamily="34" charset="0"/>
              </a:rPr>
              <a:t>programează câștigul primului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etaj, </a:t>
            </a:r>
            <a:r>
              <a:rPr lang="en-US" sz="2400" i="1">
                <a:effectLst/>
                <a:ea typeface="Calibri" panose="020F0502020204030204" pitchFamily="34" charset="0"/>
              </a:rPr>
              <a:t>A</a:t>
            </a:r>
            <a:r>
              <a:rPr lang="en-US" sz="2400" i="1" baseline="-25000">
                <a:effectLst/>
                <a:ea typeface="Calibri" panose="020F0502020204030204" pitchFamily="34" charset="0"/>
              </a:rPr>
              <a:t>I</a:t>
            </a:r>
            <a:r>
              <a:rPr lang="en-US" sz="2400">
                <a:effectLst/>
                <a:ea typeface="Calibri" panose="020F0502020204030204" pitchFamily="34" charset="0"/>
              </a:rPr>
              <a:t> folosind un șir simetric de rezistențe și un șir de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perechi de comutatoare activate simultan pentru a selecta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un anumit câștig.</a:t>
            </a:r>
            <a:endParaRPr lang="ro-RO" sz="2400">
              <a:effectLst/>
              <a:ea typeface="Calibri" panose="020F0502020204030204" pitchFamily="34" charset="0"/>
            </a:endParaRPr>
          </a:p>
          <a:p>
            <a:r>
              <a:rPr lang="en-US" sz="2400">
                <a:effectLst/>
                <a:ea typeface="Calibri" panose="020F0502020204030204" pitchFamily="34" charset="0"/>
              </a:rPr>
              <a:t>În orice moment, doar o singură pereche de comutatoare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este închisă, toate celelalte fiind deschise. </a:t>
            </a:r>
            <a:endParaRPr lang="ro-RO" sz="240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0396B5-27DC-458B-8EDB-6161A41B8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20023-1489-4F81-9202-B8299810580D}" type="datetime1">
              <a:rPr lang="ro-RO" smtClean="0"/>
              <a:t>25.03.2021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D89413-844E-4A0B-A27A-71A8A7936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5 -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8290FE-F49E-460C-978D-147304506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21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4929765-5D04-4686-A369-27AFEF2736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0600" y="681037"/>
            <a:ext cx="3474720" cy="5726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1511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1AAEA-279A-4AFB-9853-C1BA0C2A8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Aplicații ale amplificatoarelor de instrumentație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607557-BEA1-4766-869B-F3FD646D8C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/>
              <a:t>Câștig programabil digital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0396B5-27DC-458B-8EDB-6161A41B8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20023-1489-4F81-9202-B8299810580D}" type="datetime1">
              <a:rPr lang="ro-RO" smtClean="0"/>
              <a:t>25.03.2021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D89413-844E-4A0B-A27A-71A8A7936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5 -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8290FE-F49E-460C-978D-147304506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22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4929765-5D04-4686-A369-27AFEF2736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1401" y="1107122"/>
            <a:ext cx="3185160" cy="524922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90ABCA7-7962-47C6-B938-130FCB529E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82037" y="136525"/>
            <a:ext cx="3284220" cy="257556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D52921D-A563-4087-BEA1-E0DB256B494D}"/>
                  </a:ext>
                </a:extLst>
              </p:cNvPr>
              <p:cNvSpPr txBox="1"/>
              <p:nvPr/>
            </p:nvSpPr>
            <p:spPr>
              <a:xfrm>
                <a:off x="8912664" y="2739707"/>
                <a:ext cx="2905603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ro-RO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ro-RO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i="1">
                                      <a:latin typeface="Cambria Math" panose="02040503050406030204" pitchFamily="18" charset="0"/>
                                    </a:rPr>
                                    <m:t>𝐺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f>
                        <m:fPr>
                          <m:ctrlPr>
                            <a:rPr lang="ro-RO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ro-RO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D52921D-A563-4087-BEA1-E0DB256B49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12664" y="2739707"/>
                <a:ext cx="2905603" cy="62235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>
            <a:extLst>
              <a:ext uri="{FF2B5EF4-FFF2-40B4-BE49-F238E27FC236}">
                <a16:creationId xmlns:a16="http://schemas.microsoft.com/office/drawing/2014/main" id="{42EFB9B8-C9A3-46B4-BC24-433A40B8EC7C}"/>
              </a:ext>
            </a:extLst>
          </p:cNvPr>
          <p:cNvSpPr/>
          <p:nvPr/>
        </p:nvSpPr>
        <p:spPr>
          <a:xfrm>
            <a:off x="714375" y="3362057"/>
            <a:ext cx="526732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>
                <a:ea typeface="Calibri" panose="020F0502020204030204" pitchFamily="34" charset="0"/>
              </a:rPr>
              <a:t>unde </a:t>
            </a:r>
            <a:r>
              <a:rPr lang="en-US" sz="2400" i="1">
                <a:ea typeface="Calibri" panose="020F0502020204030204" pitchFamily="34" charset="0"/>
              </a:rPr>
              <a:t>R</a:t>
            </a:r>
            <a:r>
              <a:rPr lang="en-US" sz="2400" i="1" baseline="-25000">
                <a:ea typeface="Calibri" panose="020F0502020204030204" pitchFamily="34" charset="0"/>
              </a:rPr>
              <a:t>inside</a:t>
            </a:r>
            <a:r>
              <a:rPr lang="en-US" sz="2400">
                <a:ea typeface="Calibri" panose="020F0502020204030204" pitchFamily="34" charset="0"/>
              </a:rPr>
              <a:t> este suma rezistențelor situate între cele două întrerupătoare selectate, iar </a:t>
            </a:r>
            <a:r>
              <a:rPr lang="en-US" sz="2400" i="1">
                <a:ea typeface="Calibri" panose="020F0502020204030204" pitchFamily="34" charset="0"/>
              </a:rPr>
              <a:t>R</a:t>
            </a:r>
            <a:r>
              <a:rPr lang="en-US" sz="2400" i="1" baseline="-25000">
                <a:ea typeface="Calibri" panose="020F0502020204030204" pitchFamily="34" charset="0"/>
              </a:rPr>
              <a:t>outside</a:t>
            </a:r>
            <a:r>
              <a:rPr lang="en-US" sz="2400">
                <a:ea typeface="Calibri" panose="020F0502020204030204" pitchFamily="34" charset="0"/>
              </a:rPr>
              <a:t> este suma tuturor rezistențelor rămase. </a:t>
            </a:r>
            <a:endParaRPr lang="ro-RO" sz="24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26DABA-8E79-45DF-8AC4-21A58AB9E3FB}"/>
              </a:ext>
            </a:extLst>
          </p:cNvPr>
          <p:cNvSpPr/>
          <p:nvPr/>
        </p:nvSpPr>
        <p:spPr>
          <a:xfrm>
            <a:off x="714375" y="5551044"/>
            <a:ext cx="15361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>
                <a:ea typeface="Calibri" panose="020F0502020204030204" pitchFamily="34" charset="0"/>
              </a:rPr>
              <a:t>R</a:t>
            </a:r>
            <a:r>
              <a:rPr lang="en-US" sz="2400" i="1" baseline="-25000">
                <a:ea typeface="Calibri" panose="020F0502020204030204" pitchFamily="34" charset="0"/>
              </a:rPr>
              <a:t>outside</a:t>
            </a:r>
            <a:r>
              <a:rPr lang="en-US" sz="2400">
                <a:ea typeface="Calibri" panose="020F0502020204030204" pitchFamily="34" charset="0"/>
              </a:rPr>
              <a:t>=2</a:t>
            </a:r>
            <a:r>
              <a:rPr lang="en-US" sz="2400" i="1">
                <a:ea typeface="Calibri" panose="020F0502020204030204" pitchFamily="34" charset="0"/>
              </a:rPr>
              <a:t>R</a:t>
            </a:r>
            <a:r>
              <a:rPr lang="en-US" sz="2400" baseline="-25000">
                <a:ea typeface="Calibri" panose="020F0502020204030204" pitchFamily="34" charset="0"/>
              </a:rPr>
              <a:t>1</a:t>
            </a:r>
            <a:endParaRPr lang="ro-RO" sz="240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7FAE3C6-F4AF-4680-B183-3A1135EB7643}"/>
              </a:ext>
            </a:extLst>
          </p:cNvPr>
          <p:cNvSpPr/>
          <p:nvPr/>
        </p:nvSpPr>
        <p:spPr>
          <a:xfrm>
            <a:off x="765994" y="4999685"/>
            <a:ext cx="34515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>
                <a:ea typeface="Calibri" panose="020F0502020204030204" pitchFamily="34" charset="0"/>
              </a:rPr>
              <a:t>R</a:t>
            </a:r>
            <a:r>
              <a:rPr lang="en-US" sz="2400" i="1" baseline="-25000">
                <a:ea typeface="Calibri" panose="020F0502020204030204" pitchFamily="34" charset="0"/>
              </a:rPr>
              <a:t>inside</a:t>
            </a:r>
            <a:r>
              <a:rPr lang="en-US" sz="2400">
                <a:ea typeface="Calibri" panose="020F0502020204030204" pitchFamily="34" charset="0"/>
              </a:rPr>
              <a:t>=2(</a:t>
            </a:r>
            <a:r>
              <a:rPr lang="en-US" sz="2400" i="1">
                <a:ea typeface="Calibri" panose="020F0502020204030204" pitchFamily="34" charset="0"/>
              </a:rPr>
              <a:t>R</a:t>
            </a:r>
            <a:r>
              <a:rPr lang="en-US" sz="2400" baseline="-25000">
                <a:ea typeface="Calibri" panose="020F0502020204030204" pitchFamily="34" charset="0"/>
              </a:rPr>
              <a:t>2</a:t>
            </a:r>
            <a:r>
              <a:rPr lang="en-US" sz="2400">
                <a:ea typeface="Calibri" panose="020F0502020204030204" pitchFamily="34" charset="0"/>
              </a:rPr>
              <a:t>+</a:t>
            </a:r>
            <a:r>
              <a:rPr lang="en-US" sz="2400" i="1">
                <a:ea typeface="Calibri" panose="020F0502020204030204" pitchFamily="34" charset="0"/>
              </a:rPr>
              <a:t>R</a:t>
            </a:r>
            <a:r>
              <a:rPr lang="en-US" sz="2400" baseline="-25000">
                <a:ea typeface="Calibri" panose="020F0502020204030204" pitchFamily="34" charset="0"/>
              </a:rPr>
              <a:t>3</a:t>
            </a:r>
            <a:r>
              <a:rPr lang="en-US" sz="2400">
                <a:ea typeface="Calibri" panose="020F0502020204030204" pitchFamily="34" charset="0"/>
              </a:rPr>
              <a:t>+…+</a:t>
            </a:r>
            <a:r>
              <a:rPr lang="en-US" sz="2400" i="1">
                <a:ea typeface="Calibri" panose="020F0502020204030204" pitchFamily="34" charset="0"/>
              </a:rPr>
              <a:t>R</a:t>
            </a:r>
            <a:r>
              <a:rPr lang="en-US" sz="2400" i="1" baseline="-25000">
                <a:ea typeface="Calibri" panose="020F0502020204030204" pitchFamily="34" charset="0"/>
              </a:rPr>
              <a:t>n</a:t>
            </a:r>
            <a:r>
              <a:rPr lang="en-US" sz="2400">
                <a:ea typeface="Calibri" panose="020F0502020204030204" pitchFamily="34" charset="0"/>
              </a:rPr>
              <a:t>)+</a:t>
            </a:r>
            <a:r>
              <a:rPr lang="en-US" sz="2400" i="1">
                <a:ea typeface="Calibri" panose="020F0502020204030204" pitchFamily="34" charset="0"/>
              </a:rPr>
              <a:t>R</a:t>
            </a:r>
            <a:r>
              <a:rPr lang="en-US" sz="2400" i="1" baseline="-25000">
                <a:ea typeface="Calibri" panose="020F0502020204030204" pitchFamily="34" charset="0"/>
              </a:rPr>
              <a:t>n</a:t>
            </a:r>
            <a:r>
              <a:rPr lang="en-US" sz="2400" baseline="-25000">
                <a:ea typeface="Calibri" panose="020F0502020204030204" pitchFamily="34" charset="0"/>
              </a:rPr>
              <a:t>+1</a:t>
            </a:r>
            <a:endParaRPr lang="ro-RO" sz="24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A0089D3-4831-46CD-BC6B-272D0FDBB2AB}"/>
                  </a:ext>
                </a:extLst>
              </p:cNvPr>
              <p:cNvSpPr txBox="1"/>
              <p:nvPr/>
            </p:nvSpPr>
            <p:spPr>
              <a:xfrm>
                <a:off x="765994" y="2518502"/>
                <a:ext cx="2350515" cy="7538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=1+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𝑜𝑢𝑡𝑠𝑖𝑑𝑒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𝑖𝑛𝑠𝑖𝑑𝑒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A0089D3-4831-46CD-BC6B-272D0FDBB2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994" y="2518502"/>
                <a:ext cx="2350515" cy="75386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357991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1AAEA-279A-4AFB-9853-C1BA0C2A8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Aplicații ale amplificatoarelor de instrumentație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607557-BEA1-4766-869B-F3FD646D8C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/>
              <a:t>Introducerea unui offset controlat la ieșirea AI</a:t>
            </a:r>
            <a:endParaRPr lang="ro-RO"/>
          </a:p>
          <a:p>
            <a:r>
              <a:rPr lang="en-US" sz="2400">
                <a:effectLst/>
                <a:ea typeface="Calibri" panose="020F0502020204030204" pitchFamily="34" charset="0"/>
              </a:rPr>
              <a:t>Există aplicații care necesită introducerea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unui offset (decalaj) la ieșirea unui AI, ca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atunci când un AI este conectat la un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convertor tensiune-frecvență, care necesită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o tensiune de intrare cu o singură polaritate.</a:t>
            </a:r>
            <a:endParaRPr lang="ro-RO" sz="2400">
              <a:effectLst/>
              <a:ea typeface="Calibri" panose="020F0502020204030204" pitchFamily="34" charset="0"/>
            </a:endParaRPr>
          </a:p>
          <a:p>
            <a:r>
              <a:rPr lang="en-US" sz="2400">
                <a:effectLst/>
                <a:ea typeface="Calibri" panose="020F0502020204030204" pitchFamily="34" charset="0"/>
              </a:rPr>
              <a:t>Deoarece ieșirea AI este de obicei bipolară,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aceasta trebuie să fie compensată în mod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adecvat pentru a asigura un interval unipolar. </a:t>
            </a:r>
            <a:endParaRPr lang="ro-RO" sz="2400"/>
          </a:p>
          <a:p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0396B5-27DC-458B-8EDB-6161A41B8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16599-C78F-4F36-8B96-80C682EBA4B9}" type="datetime1">
              <a:rPr lang="ro-RO" smtClean="0"/>
              <a:t>25.03.2021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D89413-844E-4A0B-A27A-71A8A7936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5 -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8290FE-F49E-460C-978D-147304506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23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86B09B0-691F-4183-B5A9-448A45758D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9828" y="2759821"/>
            <a:ext cx="5252085" cy="3097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4518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1AAEA-279A-4AFB-9853-C1BA0C2A8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Aplicații ale amplificatoarelor de instrumentație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607557-BEA1-4766-869B-F3FD646D8C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/>
              <a:t>Introducerea unui offset controlat la ieșirea AI</a:t>
            </a:r>
            <a:endParaRPr lang="ro-RO"/>
          </a:p>
          <a:p>
            <a:r>
              <a:rPr lang="en-US" sz="2400">
                <a:effectLst/>
                <a:ea typeface="Calibri" panose="020F0502020204030204" pitchFamily="34" charset="0"/>
              </a:rPr>
              <a:t>În circuitul din fig</a:t>
            </a:r>
            <a:r>
              <a:rPr lang="ro-RO" sz="2400">
                <a:effectLst/>
                <a:ea typeface="Calibri" panose="020F0502020204030204" pitchFamily="34" charset="0"/>
              </a:rPr>
              <a:t>ură, </a:t>
            </a:r>
            <a:r>
              <a:rPr lang="en-US" sz="2400">
                <a:effectLst/>
                <a:ea typeface="Calibri" panose="020F0502020204030204" pitchFamily="34" charset="0"/>
              </a:rPr>
              <a:t>nodul de referință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(</a:t>
            </a:r>
            <a:r>
              <a:rPr lang="en-US" sz="2400" i="1">
                <a:effectLst/>
                <a:ea typeface="Calibri" panose="020F0502020204030204" pitchFamily="34" charset="0"/>
              </a:rPr>
              <a:t>Reference</a:t>
            </a:r>
            <a:r>
              <a:rPr lang="en-US" sz="2400">
                <a:effectLst/>
                <a:ea typeface="Calibri" panose="020F0502020204030204" pitchFamily="34" charset="0"/>
              </a:rPr>
              <a:t>) este conecat de tensiunea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 i="1">
                <a:effectLst/>
                <a:ea typeface="Calibri" panose="020F0502020204030204" pitchFamily="34" charset="0"/>
              </a:rPr>
              <a:t>V</a:t>
            </a:r>
            <a:r>
              <a:rPr lang="en-US" sz="2400" i="1" baseline="-25000">
                <a:effectLst/>
                <a:ea typeface="Calibri" panose="020F0502020204030204" pitchFamily="34" charset="0"/>
              </a:rPr>
              <a:t>REF</a:t>
            </a:r>
            <a:r>
              <a:rPr lang="en-US" sz="2400">
                <a:effectLst/>
                <a:ea typeface="Calibri" panose="020F0502020204030204" pitchFamily="34" charset="0"/>
              </a:rPr>
              <a:t>.</a:t>
            </a:r>
            <a:endParaRPr lang="ro-RO" sz="2400">
              <a:effectLst/>
              <a:ea typeface="Calibri" panose="020F0502020204030204" pitchFamily="34" charset="0"/>
            </a:endParaRPr>
          </a:p>
          <a:p>
            <a:r>
              <a:rPr lang="en-US" sz="2400">
                <a:effectLst/>
                <a:ea typeface="Calibri" panose="020F0502020204030204" pitchFamily="34" charset="0"/>
              </a:rPr>
              <a:t>La rândul său, această tensiune este obținută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cu ajutorul unui potențiometru și este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prelucrată de repetorul realizat cu </a:t>
            </a:r>
            <a:r>
              <a:rPr lang="en-US" sz="2400" i="1">
                <a:effectLst/>
                <a:ea typeface="Calibri" panose="020F0502020204030204" pitchFamily="34" charset="0"/>
              </a:rPr>
              <a:t>OA</a:t>
            </a:r>
            <a:r>
              <a:rPr lang="en-US" sz="2400" baseline="-25000">
                <a:effectLst/>
                <a:ea typeface="Calibri" panose="020F0502020204030204" pitchFamily="34" charset="0"/>
              </a:rPr>
              <a:t>4</a:t>
            </a:r>
            <a:r>
              <a:rPr lang="en-US" sz="2400">
                <a:effectLst/>
                <a:ea typeface="Calibri" panose="020F0502020204030204" pitchFamily="34" charset="0"/>
              </a:rPr>
              <a:t>,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a căr</a:t>
            </a:r>
            <a:r>
              <a:rPr lang="ro-RO" sz="2400">
                <a:effectLst/>
                <a:ea typeface="Calibri" panose="020F0502020204030204" pitchFamily="34" charset="0"/>
              </a:rPr>
              <a:t>ui</a:t>
            </a:r>
            <a:r>
              <a:rPr lang="en-US" sz="2400">
                <a:effectLst/>
                <a:ea typeface="Calibri" panose="020F0502020204030204" pitchFamily="34" charset="0"/>
              </a:rPr>
              <a:t>i rezistență scăzută la ieșire împiedică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perturbarea echilibrului de punte. </a:t>
            </a:r>
            <a:endParaRPr lang="ro-RO" sz="2400"/>
          </a:p>
          <a:p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0396B5-27DC-458B-8EDB-6161A41B8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16599-C78F-4F36-8B96-80C682EBA4B9}" type="datetime1">
              <a:rPr lang="ro-RO" smtClean="0"/>
              <a:t>25.03.2021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D89413-844E-4A0B-A27A-71A8A7936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5 -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8290FE-F49E-460C-978D-147304506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24</a:t>
            </a:fld>
            <a:endParaRPr lang="ro-RO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1088AAD-65DD-4D94-8B6E-29B7E107DD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9828" y="2759821"/>
            <a:ext cx="5252085" cy="309753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6D0FBF0-260F-4E2F-A739-17BE8FA40A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52219" y="136525"/>
            <a:ext cx="2884646" cy="2486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0395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1AAEA-279A-4AFB-9853-C1BA0C2A8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Aplicații ale amplificatoarelor de instrumentație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607557-BEA1-4766-869B-F3FD646D8C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/>
              <a:t>Introducerea unui offset controlat la ieșirea AI</a:t>
            </a:r>
            <a:endParaRPr lang="ro-RO"/>
          </a:p>
          <a:p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0396B5-27DC-458B-8EDB-6161A41B8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16599-C78F-4F36-8B96-80C682EBA4B9}" type="datetime1">
              <a:rPr lang="ro-RO" smtClean="0"/>
              <a:t>25.03.2021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D89413-844E-4A0B-A27A-71A8A7936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5 -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8290FE-F49E-460C-978D-147304506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25</a:t>
            </a:fld>
            <a:endParaRPr lang="ro-RO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6BCFA46C-FDE4-48E6-8734-B0429DC4E669}"/>
              </a:ext>
            </a:extLst>
          </p:cNvPr>
          <p:cNvGrpSpPr/>
          <p:nvPr/>
        </p:nvGrpSpPr>
        <p:grpSpPr>
          <a:xfrm>
            <a:off x="173555" y="2563178"/>
            <a:ext cx="6127433" cy="3263504"/>
            <a:chOff x="517683" y="2563178"/>
            <a:chExt cx="6127433" cy="3613785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486B09B0-691F-4183-B5A9-448A45758D7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17683" y="2563178"/>
              <a:ext cx="6127433" cy="3613785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4E09326E-3DFE-437D-AC2E-5A7EE2404BCC}"/>
                </a:ext>
              </a:extLst>
            </p:cNvPr>
            <p:cNvSpPr txBox="1"/>
            <p:nvPr/>
          </p:nvSpPr>
          <p:spPr>
            <a:xfrm>
              <a:off x="2880852" y="4855196"/>
              <a:ext cx="452283" cy="3976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o-RO" sz="20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</a:t>
              </a:r>
              <a:r>
                <a:rPr lang="ro-RO" sz="2000" i="1" baseline="-25000">
                  <a:latin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  <a:endParaRPr lang="ro-RO" sz="20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4E1F38C9-E906-4E09-9820-EB811CE98442}"/>
              </a:ext>
            </a:extLst>
          </p:cNvPr>
          <p:cNvSpPr txBox="1"/>
          <p:nvPr/>
        </p:nvSpPr>
        <p:spPr>
          <a:xfrm>
            <a:off x="6489291" y="2563178"/>
            <a:ext cx="53389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400"/>
              <a:t>Prin superpoziție, componenta lui </a:t>
            </a:r>
            <a:r>
              <a:rPr lang="ro-RO" sz="2400" i="1"/>
              <a:t>v</a:t>
            </a:r>
            <a:r>
              <a:rPr lang="ro-RO" sz="2400" i="1" baseline="-25000"/>
              <a:t>O</a:t>
            </a:r>
            <a:r>
              <a:rPr lang="ro-RO" sz="2400"/>
              <a:t> dată de </a:t>
            </a:r>
            <a:r>
              <a:rPr lang="ro-RO" sz="2400" i="1"/>
              <a:t>V</a:t>
            </a:r>
            <a:r>
              <a:rPr lang="ro-RO" sz="2400" i="1" baseline="-25000"/>
              <a:t>REF</a:t>
            </a:r>
            <a:r>
              <a:rPr lang="ro-RO" sz="2400"/>
              <a:t>, </a:t>
            </a:r>
            <a:r>
              <a:rPr lang="ro-RO" sz="2400" i="1"/>
              <a:t>v</a:t>
            </a:r>
            <a:r>
              <a:rPr lang="ro-RO" sz="2400" i="1" baseline="-25000"/>
              <a:t>O</a:t>
            </a:r>
            <a:r>
              <a:rPr lang="ro-RO" sz="2400" baseline="-25000"/>
              <a:t>2</a:t>
            </a:r>
            <a:r>
              <a:rPr lang="ro-RO" sz="2400"/>
              <a:t>, se scrie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1A2677C-C92D-42BC-9F8E-FE73AF2463DE}"/>
                  </a:ext>
                </a:extLst>
              </p:cNvPr>
              <p:cNvSpPr txBox="1"/>
              <p:nvPr/>
            </p:nvSpPr>
            <p:spPr>
              <a:xfrm>
                <a:off x="6489291" y="3529112"/>
                <a:ext cx="5596853" cy="6915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0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  <m:r>
                            <a:rPr lang="ro-RO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ro-RO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ro-RO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sz="20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ro-RO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000" b="0" i="1" smtClean="0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000" b="0" i="1" smtClean="0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0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sSub>
                        <m:sSubPr>
                          <m:ctrlPr>
                            <a:rPr lang="ro-RO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0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r>
                        <a:rPr lang="ro-RO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ro-RO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ro-RO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ro-RO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ro-RO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sz="2000" b="0" i="1" smtClean="0">
                              <a:latin typeface="Cambria Math" panose="02040503050406030204" pitchFamily="18" charset="0"/>
                            </a:rPr>
                            <m:t>𝑅𝐸𝐹</m:t>
                          </m:r>
                        </m:sub>
                      </m:sSub>
                      <m:r>
                        <a:rPr lang="ro-RO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sz="2000" b="0" i="1" smtClean="0">
                              <a:latin typeface="Cambria Math" panose="02040503050406030204" pitchFamily="18" charset="0"/>
                            </a:rPr>
                            <m:t>𝑅𝐸𝐹</m:t>
                          </m:r>
                        </m:sub>
                      </m:sSub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1A2677C-C92D-42BC-9F8E-FE73AF2463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9291" y="3529112"/>
                <a:ext cx="5596853" cy="69153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BC06AED7-E039-479F-9C86-5BE803D582AC}"/>
              </a:ext>
            </a:extLst>
          </p:cNvPr>
          <p:cNvSpPr txBox="1"/>
          <p:nvPr/>
        </p:nvSpPr>
        <p:spPr>
          <a:xfrm>
            <a:off x="6489291" y="4313608"/>
            <a:ext cx="23204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400"/>
              <a:t>și astfel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EE6ACA7-7A71-4688-AFCA-5E0DC2F3361D}"/>
                  </a:ext>
                </a:extLst>
              </p:cNvPr>
              <p:cNvSpPr txBox="1"/>
              <p:nvPr/>
            </p:nvSpPr>
            <p:spPr>
              <a:xfrm>
                <a:off x="7556483" y="4992154"/>
                <a:ext cx="320453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𝑅𝐸𝐹</m:t>
                          </m:r>
                        </m:sub>
                      </m:sSub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EE6ACA7-7A71-4688-AFCA-5E0DC2F336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6483" y="4992154"/>
                <a:ext cx="3204532" cy="369332"/>
              </a:xfrm>
              <a:prstGeom prst="rect">
                <a:avLst/>
              </a:prstGeom>
              <a:blipFill>
                <a:blip r:embed="rId4"/>
                <a:stretch>
                  <a:fillRect l="-952" r="-190" b="-13115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038418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1AAEA-279A-4AFB-9853-C1BA0C2A8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Aplicații ale amplificatoarelor de instrumentație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607557-BEA1-4766-869B-F3FD646D8C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/>
              <a:t>AI cu ieșire de curen</a:t>
            </a:r>
            <a:r>
              <a:rPr lang="ro-RO" b="1"/>
              <a:t>t</a:t>
            </a:r>
            <a:endParaRPr lang="ro-RO"/>
          </a:p>
          <a:p>
            <a:r>
              <a:rPr lang="en-US" sz="2800">
                <a:effectLst/>
                <a:ea typeface="Calibri" panose="020F0502020204030204" pitchFamily="34" charset="0"/>
              </a:rPr>
              <a:t>Prin transformarea celui de al doilea etaj </a:t>
            </a:r>
            <a:br>
              <a:rPr lang="ro-RO" sz="2800">
                <a:effectLst/>
                <a:ea typeface="Calibri" panose="020F0502020204030204" pitchFamily="34" charset="0"/>
              </a:rPr>
            </a:br>
            <a:r>
              <a:rPr lang="en-US" sz="2800">
                <a:effectLst/>
                <a:ea typeface="Calibri" panose="020F0502020204030204" pitchFamily="34" charset="0"/>
              </a:rPr>
              <a:t>într-un circuit Howland, în modul descris în </a:t>
            </a:r>
            <a:br>
              <a:rPr lang="ro-RO" sz="2800">
                <a:effectLst/>
                <a:ea typeface="Calibri" panose="020F0502020204030204" pitchFamily="34" charset="0"/>
              </a:rPr>
            </a:br>
            <a:r>
              <a:rPr lang="en-US" sz="2800">
                <a:effectLst/>
                <a:ea typeface="Calibri" panose="020F0502020204030204" pitchFamily="34" charset="0"/>
              </a:rPr>
              <a:t>fig</a:t>
            </a:r>
            <a:r>
              <a:rPr lang="ro-RO" sz="2800">
                <a:effectLst/>
                <a:ea typeface="Calibri" panose="020F0502020204030204" pitchFamily="34" charset="0"/>
              </a:rPr>
              <a:t>ură</a:t>
            </a:r>
            <a:r>
              <a:rPr lang="en-US" sz="2800">
                <a:effectLst/>
                <a:ea typeface="Calibri" panose="020F0502020204030204" pitchFamily="34" charset="0"/>
              </a:rPr>
              <a:t>, putem configura AI cu 3 AO pentru </a:t>
            </a:r>
            <a:br>
              <a:rPr lang="ro-RO" sz="2800">
                <a:effectLst/>
                <a:ea typeface="Calibri" panose="020F0502020204030204" pitchFamily="34" charset="0"/>
              </a:rPr>
            </a:br>
            <a:r>
              <a:rPr lang="en-US" sz="2800">
                <a:effectLst/>
                <a:ea typeface="Calibri" panose="020F0502020204030204" pitchFamily="34" charset="0"/>
              </a:rPr>
              <a:t>funcționarea în curent la ieșire.</a:t>
            </a:r>
            <a:endParaRPr lang="ro-RO" sz="2800">
              <a:effectLst/>
              <a:ea typeface="Calibri" panose="020F0502020204030204" pitchFamily="34" charset="0"/>
            </a:endParaRPr>
          </a:p>
          <a:p>
            <a:r>
              <a:rPr lang="en-US" sz="2800">
                <a:effectLst/>
                <a:ea typeface="Calibri" panose="020F0502020204030204" pitchFamily="34" charset="0"/>
              </a:rPr>
              <a:t>Acest tip de funcționare este de dorit atunci </a:t>
            </a:r>
            <a:br>
              <a:rPr lang="ro-RO" sz="2800">
                <a:effectLst/>
                <a:ea typeface="Calibri" panose="020F0502020204030204" pitchFamily="34" charset="0"/>
              </a:rPr>
            </a:br>
            <a:r>
              <a:rPr lang="en-US" sz="2800">
                <a:effectLst/>
                <a:ea typeface="Calibri" panose="020F0502020204030204" pitchFamily="34" charset="0"/>
              </a:rPr>
              <a:t>când se transmit semnale pe fire lungi, deoarece rezistența firului nu degradează semnalele de curent. 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0396B5-27DC-458B-8EDB-6161A41B8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16599-C78F-4F36-8B96-80C682EBA4B9}" type="datetime1">
              <a:rPr lang="ro-RO" smtClean="0"/>
              <a:t>25.03.2021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D89413-844E-4A0B-A27A-71A8A7936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5 -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8290FE-F49E-460C-978D-147304506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26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637FFC1-F083-46A2-8652-9F6A0F8AFF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10319" y="1565275"/>
            <a:ext cx="3966210" cy="2606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81780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1AAEA-279A-4AFB-9853-C1BA0C2A8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Aplicații ale amplificatoarelor de instrumentație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607557-BEA1-4766-869B-F3FD646D8C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/>
              <a:t>AI cu ieșire de curen</a:t>
            </a:r>
            <a:r>
              <a:rPr lang="ro-RO" b="1"/>
              <a:t>t</a:t>
            </a:r>
            <a:endParaRPr lang="ro-RO"/>
          </a:p>
          <a:p>
            <a:r>
              <a:rPr lang="en-US" sz="2800">
                <a:effectLst/>
                <a:ea typeface="Calibri" panose="020F0502020204030204" pitchFamily="34" charset="0"/>
              </a:rPr>
              <a:t> </a:t>
            </a:r>
            <a:r>
              <a:rPr lang="en-US" sz="28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dacă se consideră îndeplinită condiția de </a:t>
            </a:r>
            <a:br>
              <a:rPr lang="ro-RO" sz="2800">
                <a:solidFill>
                  <a:srgbClr val="242021"/>
                </a:solidFill>
                <a:effectLst/>
                <a:ea typeface="Calibri" panose="020F0502020204030204" pitchFamily="34" charset="0"/>
              </a:rPr>
            </a:br>
            <a:r>
              <a:rPr lang="en-US" sz="28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punte echilibrată, rezultă</a:t>
            </a:r>
            <a:endParaRPr lang="ro-RO" sz="2800">
              <a:solidFill>
                <a:srgbClr val="242021"/>
              </a:solidFill>
              <a:effectLst/>
              <a:ea typeface="Calibri" panose="020F050202020403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0396B5-27DC-458B-8EDB-6161A41B8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16599-C78F-4F36-8B96-80C682EBA4B9}" type="datetime1">
              <a:rPr lang="ro-RO" smtClean="0"/>
              <a:t>25.03.2021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D89413-844E-4A0B-A27A-71A8A7936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5 -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8290FE-F49E-460C-978D-147304506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27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637FFC1-F083-46A2-8652-9F6A0F8AFF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10319" y="1565275"/>
            <a:ext cx="3966210" cy="260604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C712137-4183-4370-9E23-1629C37E8EB8}"/>
                  </a:ext>
                </a:extLst>
              </p:cNvPr>
              <p:cNvSpPr txBox="1"/>
              <p:nvPr/>
            </p:nvSpPr>
            <p:spPr>
              <a:xfrm>
                <a:off x="2546227" y="3522230"/>
                <a:ext cx="3656065" cy="7745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type m:val="lin"/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sSub>
                                <m:sSubPr>
                                  <m:ctrlP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𝐺</m:t>
                                  </m:r>
                                </m:sub>
                              </m:sSub>
                            </m:den>
                          </m:f>
                        </m:num>
                        <m:den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C712137-4183-4370-9E23-1629C37E8E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6227" y="3522230"/>
                <a:ext cx="3656065" cy="77450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847015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1AAEA-279A-4AFB-9853-C1BA0C2A8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Aplicații ale amplificatoarelor de instrumentație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607557-BEA1-4766-869B-F3FD646D8C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/>
              <a:t>AI </a:t>
            </a:r>
            <a:r>
              <a:rPr lang="ro-RO" b="1"/>
              <a:t>cu intrare de curent</a:t>
            </a:r>
            <a:endParaRPr lang="ro-RO"/>
          </a:p>
          <a:p>
            <a:r>
              <a:rPr lang="en-US" sz="2400">
                <a:effectLst/>
                <a:ea typeface="Calibri" panose="020F0502020204030204" pitchFamily="34" charset="0"/>
              </a:rPr>
              <a:t>În instrumentația cu buclă de curent apare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nevoia de a detecta un curent flotant și de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a-l transforma în tensiune.</a:t>
            </a:r>
            <a:endParaRPr lang="ro-RO" sz="2400">
              <a:effectLst/>
              <a:ea typeface="Calibri" panose="020F0502020204030204" pitchFamily="34" charset="0"/>
            </a:endParaRPr>
          </a:p>
          <a:p>
            <a:r>
              <a:rPr lang="en-US" sz="2400">
                <a:effectLst/>
                <a:ea typeface="Calibri" panose="020F0502020204030204" pitchFamily="34" charset="0"/>
              </a:rPr>
              <a:t>Pentru a evita perturbarea caracteristicilor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buclei, este de dorit ca circuitul în aval să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apară ca un scurtcircuit virtual.</a:t>
            </a:r>
            <a:endParaRPr lang="ro-RO" sz="2400">
              <a:effectLst/>
              <a:ea typeface="Calibri" panose="020F0502020204030204" pitchFamily="34" charset="0"/>
            </a:endParaRPr>
          </a:p>
          <a:p>
            <a:r>
              <a:rPr lang="en-US" sz="2400">
                <a:effectLst/>
                <a:ea typeface="Calibri" panose="020F0502020204030204" pitchFamily="34" charset="0"/>
              </a:rPr>
              <a:t>Un AI poate fi din nou modificat în mod adecvat pentru a răspunde acestei cerințe. </a:t>
            </a:r>
            <a:endParaRPr lang="ro-RO" sz="2400">
              <a:effectLst/>
              <a:ea typeface="Calibri" panose="020F0502020204030204" pitchFamily="34" charset="0"/>
            </a:endParaRPr>
          </a:p>
          <a:p>
            <a:r>
              <a:rPr lang="en-US" sz="2400">
                <a:effectLst/>
                <a:ea typeface="Calibri" panose="020F0502020204030204" pitchFamily="34" charset="0"/>
              </a:rPr>
              <a:t>În fig</a:t>
            </a:r>
            <a:r>
              <a:rPr lang="ro-RO" sz="2400">
                <a:effectLst/>
                <a:ea typeface="Calibri" panose="020F0502020204030204" pitchFamily="34" charset="0"/>
              </a:rPr>
              <a:t>ură </a:t>
            </a:r>
            <a:r>
              <a:rPr lang="en-US" sz="2400">
                <a:effectLst/>
                <a:ea typeface="Calibri" panose="020F0502020204030204" pitchFamily="34" charset="0"/>
              </a:rPr>
              <a:t>observăm că OA1 și OA2 forțează tensiunile la pinii lor de intrare pentru a urmări </a:t>
            </a:r>
            <a:r>
              <a:rPr lang="ro-RO" sz="2400">
                <a:effectLst/>
                <a:ea typeface="Calibri" panose="020F0502020204030204" pitchFamily="34" charset="0"/>
              </a:rPr>
              <a:t>tensiunea de mod comun, </a:t>
            </a:r>
            <a:r>
              <a:rPr lang="en-US" sz="2400" i="1">
                <a:effectLst/>
                <a:ea typeface="Calibri" panose="020F0502020204030204" pitchFamily="34" charset="0"/>
              </a:rPr>
              <a:t>v</a:t>
            </a:r>
            <a:r>
              <a:rPr lang="en-US" sz="2400" i="1" baseline="-25000">
                <a:effectLst/>
                <a:ea typeface="Calibri" panose="020F0502020204030204" pitchFamily="34" charset="0"/>
              </a:rPr>
              <a:t>CM</a:t>
            </a:r>
            <a:r>
              <a:rPr lang="en-US" sz="2400">
                <a:effectLst/>
                <a:ea typeface="Calibri" panose="020F0502020204030204" pitchFamily="34" charset="0"/>
              </a:rPr>
              <a:t>, asigurând astfel 0V pe sursa de intrare. </a:t>
            </a:r>
            <a:endParaRPr lang="ro-RO" sz="240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0396B5-27DC-458B-8EDB-6161A41B8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16599-C78F-4F36-8B96-80C682EBA4B9}" type="datetime1">
              <a:rPr lang="ro-RO" smtClean="0"/>
              <a:t>25.03.2021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D89413-844E-4A0B-A27A-71A8A7936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5 -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8290FE-F49E-460C-978D-147304506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28</a:t>
            </a:fld>
            <a:endParaRPr lang="ro-RO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2C7D32F-F605-42EF-AECC-0BDBF6C0AF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5259" y="1363702"/>
            <a:ext cx="5617845" cy="3120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87227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1AAEA-279A-4AFB-9853-C1BA0C2A8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Aplicații ale amplificatoarelor de instrumentație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607557-BEA1-4766-869B-F3FD646D8C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/>
              <a:t>AI </a:t>
            </a:r>
            <a:r>
              <a:rPr lang="ro-RO" b="1"/>
              <a:t>cu intrare de curent</a:t>
            </a:r>
            <a:endParaRPr lang="ro-RO"/>
          </a:p>
          <a:p>
            <a:r>
              <a:rPr lang="en-US" sz="2400">
                <a:effectLst/>
                <a:ea typeface="Calibri" panose="020F0502020204030204" pitchFamily="34" charset="0"/>
              </a:rPr>
              <a:t> Conform teoremei a 2-a lui Kirchhoff și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legii lui Ohm,</a:t>
            </a:r>
            <a:endParaRPr lang="ro-RO" sz="2400">
              <a:effectLst/>
              <a:ea typeface="Calibri" panose="020F0502020204030204" pitchFamily="34" charset="0"/>
            </a:endParaRPr>
          </a:p>
          <a:p>
            <a:endParaRPr lang="ro-RO" sz="2400"/>
          </a:p>
          <a:p>
            <a:endParaRPr lang="ro-RO" sz="2400"/>
          </a:p>
          <a:p>
            <a:pPr algn="just"/>
            <a:r>
              <a:rPr lang="en-US" sz="2400">
                <a:solidFill>
                  <a:srgbClr val="242021"/>
                </a:solidFill>
                <a:effectLst/>
                <a:ea typeface="Calibri" panose="020F0502020204030204" pitchFamily="34" charset="0"/>
              </a:rPr>
              <a:t>Combinând, obținem</a:t>
            </a:r>
            <a:endParaRPr lang="ro-RO" sz="2400">
              <a:solidFill>
                <a:srgbClr val="242021"/>
              </a:solidFill>
              <a:effectLst/>
              <a:ea typeface="Calibri" panose="020F0502020204030204" pitchFamily="34" charset="0"/>
            </a:endParaRPr>
          </a:p>
          <a:p>
            <a:endParaRPr lang="ro-RO" sz="240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0396B5-27DC-458B-8EDB-6161A41B8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16599-C78F-4F36-8B96-80C682EBA4B9}" type="datetime1">
              <a:rPr lang="ro-RO" smtClean="0"/>
              <a:t>25.03.2021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D89413-844E-4A0B-A27A-71A8A7936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5 -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8290FE-F49E-460C-978D-147304506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29</a:t>
            </a:fld>
            <a:endParaRPr lang="ro-RO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2C7D32F-F605-42EF-AECC-0BDBF6C0AF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5259" y="1363702"/>
            <a:ext cx="5617845" cy="312039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EEA3D13-E2C2-4542-AA61-A1468AA1025A}"/>
                  </a:ext>
                </a:extLst>
              </p:cNvPr>
              <p:cNvSpPr txBox="1"/>
              <p:nvPr/>
            </p:nvSpPr>
            <p:spPr>
              <a:xfrm>
                <a:off x="1141526" y="3050882"/>
                <a:ext cx="235263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𝐶𝑀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sub>
                      </m:sSub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EEA3D13-E2C2-4542-AA61-A1468AA102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1526" y="3050882"/>
                <a:ext cx="2352632" cy="369332"/>
              </a:xfrm>
              <a:prstGeom prst="rect">
                <a:avLst/>
              </a:prstGeom>
              <a:blipFill>
                <a:blip r:embed="rId3"/>
                <a:stretch>
                  <a:fillRect l="-1554" r="-518" b="-14754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5E60E3B-329C-463B-83AD-B7AED4CE2263}"/>
                  </a:ext>
                </a:extLst>
              </p:cNvPr>
              <p:cNvSpPr txBox="1"/>
              <p:nvPr/>
            </p:nvSpPr>
            <p:spPr>
              <a:xfrm>
                <a:off x="1141526" y="3555151"/>
                <a:ext cx="235263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𝐶𝑀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sub>
                      </m:sSub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5E60E3B-329C-463B-83AD-B7AED4CE22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1526" y="3555151"/>
                <a:ext cx="2352632" cy="369332"/>
              </a:xfrm>
              <a:prstGeom prst="rect">
                <a:avLst/>
              </a:prstGeom>
              <a:blipFill>
                <a:blip r:embed="rId4"/>
                <a:stretch>
                  <a:fillRect l="-1554" r="-518" b="-14754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924706E-2E33-4025-BB27-9A8EC9D4A211}"/>
                  </a:ext>
                </a:extLst>
              </p:cNvPr>
              <p:cNvSpPr txBox="1"/>
              <p:nvPr/>
            </p:nvSpPr>
            <p:spPr>
              <a:xfrm>
                <a:off x="1224116" y="4654948"/>
                <a:ext cx="2181495" cy="75430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sub>
                      </m:sSub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924706E-2E33-4025-BB27-9A8EC9D4A2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4116" y="4654948"/>
                <a:ext cx="2181495" cy="75430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04075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9ED42-4790-424C-A5CB-43AE1F4FB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Amplificatoare de instrumentație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C7F11-F620-4682-9252-981C0D2142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Un amplificator de instrumentație (Instrumentation Amplifier), </a:t>
            </a:r>
            <a:r>
              <a:rPr lang="en-US" b="1"/>
              <a:t>AI</a:t>
            </a:r>
            <a:r>
              <a:rPr lang="en-US"/>
              <a:t> este un amplificator de diferență care îndeplinește următoarele specificații:</a:t>
            </a:r>
            <a:endParaRPr lang="ro-RO"/>
          </a:p>
          <a:p>
            <a:pPr marL="514350" indent="-514350">
              <a:buAutoNum type="alphaLcParenBoth"/>
            </a:pPr>
            <a:r>
              <a:rPr lang="en-US"/>
              <a:t>impedanțe de intrare </a:t>
            </a:r>
            <a:r>
              <a:rPr lang="ro-RO"/>
              <a:t>de</a:t>
            </a:r>
            <a:r>
              <a:rPr lang="en-US"/>
              <a:t> mod comun și </a:t>
            </a:r>
            <a:r>
              <a:rPr lang="ro-RO"/>
              <a:t>de mod </a:t>
            </a:r>
            <a:r>
              <a:rPr lang="en-US"/>
              <a:t>diferențial extrem de ridicate (ideal infinit); </a:t>
            </a:r>
            <a:endParaRPr lang="ro-RO"/>
          </a:p>
          <a:p>
            <a:pPr marL="514350" indent="-514350">
              <a:buAutoNum type="alphaLcParenBoth"/>
            </a:pPr>
            <a:r>
              <a:rPr lang="en-US"/>
              <a:t>impedanță de ieșire foarte mică (ideal zero);</a:t>
            </a:r>
            <a:endParaRPr lang="ro-RO"/>
          </a:p>
          <a:p>
            <a:pPr marL="514350" indent="-514350">
              <a:buAutoNum type="alphaLcParenBoth"/>
            </a:pPr>
            <a:r>
              <a:rPr lang="en-US"/>
              <a:t>câștig precis și stabil, de obicei în intervalul 1V/V până la 10</a:t>
            </a:r>
            <a:r>
              <a:rPr lang="en-US" baseline="30000"/>
              <a:t>3</a:t>
            </a:r>
            <a:r>
              <a:rPr lang="en-US"/>
              <a:t>V/V; </a:t>
            </a:r>
            <a:endParaRPr lang="ro-RO"/>
          </a:p>
          <a:p>
            <a:pPr marL="514350" indent="-514350">
              <a:buAutoNum type="alphaLcParenBoth"/>
            </a:pPr>
            <a:r>
              <a:rPr lang="en-US"/>
              <a:t>factor de rejecție a modului comun extrem de ridicat. 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423694-DB0D-4579-972F-21D3889F4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B394-FBDF-440A-AE43-8AE6942D5F4A}" type="datetime1">
              <a:rPr lang="ro-RO" smtClean="0"/>
              <a:t>25.03.2021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C3B71B-F06C-4D6C-9E57-6E62AB89E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5 -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064757-7923-470A-A2E4-ADFB9A704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3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80788611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9ED42-4790-424C-A5CB-43AE1F4FB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Amplificatoare de instrumentație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C7F11-F620-4682-9252-981C0D2142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b="1"/>
              <a:t>Amplificatoare pentru traductoare în punte</a:t>
            </a:r>
          </a:p>
          <a:p>
            <a:r>
              <a:rPr lang="en-US"/>
              <a:t>Traductoarele rezistive sunt dispozitive a căror rezistență variază ca urmare a unor condiții de mediu, cum ar fi temperatura (termistori, detectoare de temperatură rezistive </a:t>
            </a:r>
            <a:r>
              <a:rPr lang="ro-RO"/>
              <a:t>- </a:t>
            </a:r>
            <a:r>
              <a:rPr lang="en-US"/>
              <a:t>DTR), lumină (fotorezistoare), tensiune mecanică (tensometre) și presiune (traductoare piezorezistive).</a:t>
            </a:r>
            <a:endParaRPr lang="ro-RO"/>
          </a:p>
          <a:p>
            <a:r>
              <a:rPr lang="en-US"/>
              <a:t>Prin introducerea acestor dispozitive într-un circuit, este posibil să se producă un semnal electric care, după o condiționare adecvată, poate fi utilizat pentru a monitoriza și controla procesul fizic care are efect asupra traductorului.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423694-DB0D-4579-972F-21D3889F4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50636-21AB-4B5E-B483-C9A344C9226C}" type="datetime1">
              <a:rPr lang="ro-RO" smtClean="0"/>
              <a:t>25.03.2021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C3B71B-F06C-4D6C-9E57-6E62AB89E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5 -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064757-7923-470A-A2E4-ADFB9A704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30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53548805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93D2E-3389-4260-80DA-F2ACA36B2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Amplificatoare de instrumentație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3CBF2D-B476-4968-9580-E344AB77B4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Rezistențele traductorului sunt exprimate sub forma </a:t>
            </a:r>
            <a:r>
              <a:rPr lang="en-US" i="1"/>
              <a:t>R</a:t>
            </a:r>
            <a:r>
              <a:rPr lang="en-US"/>
              <a:t>+</a:t>
            </a:r>
            <a:r>
              <a:rPr lang="en-US">
                <a:sym typeface="Symbol" panose="05050102010706020507" pitchFamily="18" charset="2"/>
              </a:rPr>
              <a:t></a:t>
            </a:r>
            <a:r>
              <a:rPr lang="en-US" i="1"/>
              <a:t>R</a:t>
            </a:r>
            <a:r>
              <a:rPr lang="en-US"/>
              <a:t>, unde </a:t>
            </a:r>
            <a:r>
              <a:rPr lang="en-US" i="1"/>
              <a:t>R</a:t>
            </a:r>
            <a:r>
              <a:rPr lang="en-US"/>
              <a:t> este rezistența la o anumită stare de referință, cum ar fi 0</a:t>
            </a:r>
            <a:r>
              <a:rPr lang="en-US">
                <a:sym typeface="Symbol" panose="05050102010706020507" pitchFamily="18" charset="2"/>
              </a:rPr>
              <a:t></a:t>
            </a:r>
            <a:r>
              <a:rPr lang="en-US"/>
              <a:t>C în cazul traductoarelor de temperatură sau absența solicitării mecanice în cazul tensometre</a:t>
            </a:r>
            <a:r>
              <a:rPr lang="ro-RO"/>
              <a:t>lor</a:t>
            </a:r>
            <a:r>
              <a:rPr lang="en-US"/>
              <a:t>, iar </a:t>
            </a:r>
            <a:r>
              <a:rPr lang="en-US">
                <a:sym typeface="Symbol" panose="05050102010706020507" pitchFamily="18" charset="2"/>
              </a:rPr>
              <a:t></a:t>
            </a:r>
            <a:r>
              <a:rPr lang="en-US" i="1"/>
              <a:t>R</a:t>
            </a:r>
            <a:r>
              <a:rPr lang="en-US"/>
              <a:t> reprezintă abaterea de la valoarea de referință ca urmare a modificării condiții</a:t>
            </a:r>
            <a:r>
              <a:rPr lang="ro-RO"/>
              <a:t>lor</a:t>
            </a:r>
            <a:r>
              <a:rPr lang="en-US"/>
              <a:t> fizice care afectează traductorul.</a:t>
            </a:r>
            <a:endParaRPr lang="ro-RO"/>
          </a:p>
          <a:p>
            <a:r>
              <a:rPr lang="en-US"/>
              <a:t>Rezistențele traductorului sunt, de asemenea, exprimate în forma alternativă </a:t>
            </a:r>
            <a:r>
              <a:rPr lang="en-US" i="1"/>
              <a:t>R</a:t>
            </a:r>
            <a:r>
              <a:rPr lang="en-US"/>
              <a:t>(1+δ), unde δ=</a:t>
            </a:r>
            <a:r>
              <a:rPr lang="en-US">
                <a:sym typeface="Symbol" panose="05050102010706020507" pitchFamily="18" charset="2"/>
              </a:rPr>
              <a:t></a:t>
            </a:r>
            <a:r>
              <a:rPr lang="en-US" i="1"/>
              <a:t>R</a:t>
            </a:r>
            <a:r>
              <a:rPr lang="en-US"/>
              <a:t>/</a:t>
            </a:r>
            <a:r>
              <a:rPr lang="en-US" i="1"/>
              <a:t>R</a:t>
            </a:r>
            <a:r>
              <a:rPr lang="en-US"/>
              <a:t> reprezintă </a:t>
            </a:r>
            <a:r>
              <a:rPr lang="en-US" i="1"/>
              <a:t>abaterea fracțională</a:t>
            </a:r>
            <a:r>
              <a:rPr lang="en-US"/>
              <a:t>.</a:t>
            </a:r>
            <a:endParaRPr lang="ro-RO"/>
          </a:p>
          <a:p>
            <a:r>
              <a:rPr lang="en-US"/>
              <a:t> Înmulțirea lui δ cu 100 </a:t>
            </a:r>
            <a:r>
              <a:rPr lang="ro-RO"/>
              <a:t>reprezintă</a:t>
            </a:r>
            <a:r>
              <a:rPr lang="en-US"/>
              <a:t> </a:t>
            </a:r>
            <a:r>
              <a:rPr lang="en-US" i="1"/>
              <a:t>abaterea procentuală</a:t>
            </a:r>
            <a:r>
              <a:rPr lang="en-US"/>
              <a:t>.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BF408B-9E49-4713-990C-9BE1D3697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51816-D113-46CB-AAE0-42CC9AB89E3E}" type="datetime1">
              <a:rPr lang="ro-RO" smtClean="0"/>
              <a:t>25.03.2021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B6E2BC-5FED-4624-B654-28FBE19CC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5 -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7629FF-0597-425E-9928-BD28C02E6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31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35532481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9ED42-4790-424C-A5CB-43AE1F4FB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Amplificatoare de instrumentație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C7F11-F620-4682-9252-981C0D2142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b="1"/>
              <a:t>Traductor în punte și AI</a:t>
            </a:r>
          </a:p>
          <a:p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423694-DB0D-4579-972F-21D3889F4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19FB9-BC04-4705-ACD5-707EC408BCE2}" type="datetime1">
              <a:rPr lang="ro-RO" smtClean="0"/>
              <a:t>25.03.2021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C3B71B-F06C-4D6C-9E57-6E62AB89E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5 -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064757-7923-470A-A2E4-ADFB9A704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32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97D2B0A-6DA2-4BC2-9CA7-15FA2661DD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50" y="2592436"/>
            <a:ext cx="5687378" cy="262699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4C21A0B-6CCB-46A7-B653-2E7DAEBDC4A1}"/>
                  </a:ext>
                </a:extLst>
              </p:cNvPr>
              <p:cNvSpPr txBox="1"/>
              <p:nvPr/>
            </p:nvSpPr>
            <p:spPr>
              <a:xfrm>
                <a:off x="7073844" y="2218057"/>
                <a:ext cx="3289427" cy="7772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  <m:d>
                            <m:d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𝛿</m:t>
                              </m:r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  <m:d>
                            <m:dPr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ro-RO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𝛿</m:t>
                              </m:r>
                            </m:e>
                          </m:d>
                        </m:den>
                      </m:f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𝑅𝐸𝐹</m:t>
                          </m:r>
                        </m:sub>
                      </m:sSub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4C21A0B-6CCB-46A7-B653-2E7DAEBDC4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3844" y="2218057"/>
                <a:ext cx="3289427" cy="7772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AF5B8DE-B6F0-46BF-8F1A-E727FBBDED44}"/>
                  </a:ext>
                </a:extLst>
              </p:cNvPr>
              <p:cNvSpPr txBox="1"/>
              <p:nvPr/>
            </p:nvSpPr>
            <p:spPr>
              <a:xfrm>
                <a:off x="7073844" y="3387689"/>
                <a:ext cx="2327945" cy="7518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</m:den>
                      </m:f>
                      <m:sSub>
                        <m:sSubPr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𝑅𝐸𝐹</m:t>
                          </m:r>
                        </m:sub>
                      </m:sSub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AF5B8DE-B6F0-46BF-8F1A-E727FBBDED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3844" y="3387689"/>
                <a:ext cx="2327945" cy="75187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F65D5CA-4EB7-4C0E-BF0E-6B8C1B469E3C}"/>
                  </a:ext>
                </a:extLst>
              </p:cNvPr>
              <p:cNvSpPr txBox="1"/>
              <p:nvPr/>
            </p:nvSpPr>
            <p:spPr>
              <a:xfrm>
                <a:off x="7073844" y="4467183"/>
                <a:ext cx="223368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ro-RO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F65D5CA-4EB7-4C0E-BF0E-6B8C1B469E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3844" y="4467183"/>
                <a:ext cx="2233688" cy="369332"/>
              </a:xfrm>
              <a:prstGeom prst="rect">
                <a:avLst/>
              </a:prstGeom>
              <a:blipFill>
                <a:blip r:embed="rId5"/>
                <a:stretch>
                  <a:fillRect l="-1635" b="-15000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extLst>
              <a:ext uri="{FF2B5EF4-FFF2-40B4-BE49-F238E27FC236}">
                <a16:creationId xmlns:a16="http://schemas.microsoft.com/office/drawing/2014/main" id="{5C440E9D-0EE5-4E85-BE42-92E7AC54799B}"/>
              </a:ext>
            </a:extLst>
          </p:cNvPr>
          <p:cNvSpPr/>
          <p:nvPr/>
        </p:nvSpPr>
        <p:spPr>
          <a:xfrm>
            <a:off x="1097765" y="5268184"/>
            <a:ext cx="51982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o-RO">
                <a:ea typeface="Calibri" panose="020F0502020204030204" pitchFamily="34" charset="0"/>
              </a:rPr>
              <a:t>Obs.: </a:t>
            </a:r>
            <a:r>
              <a:rPr lang="en-US">
                <a:ea typeface="Calibri" panose="020F0502020204030204" pitchFamily="34" charset="0"/>
              </a:rPr>
              <a:t>cele două divizoare de tensiune sunt denumite </a:t>
            </a:r>
            <a:r>
              <a:rPr lang="en-US" i="1">
                <a:ea typeface="Calibri" panose="020F0502020204030204" pitchFamily="34" charset="0"/>
              </a:rPr>
              <a:t>brațele punții</a:t>
            </a:r>
            <a:endParaRPr lang="ro-RO"/>
          </a:p>
        </p:txBody>
      </p:sp>
      <p:sp>
        <p:nvSpPr>
          <p:cNvPr id="14" name="Rectangle 2">
            <a:extLst>
              <a:ext uri="{FF2B5EF4-FFF2-40B4-BE49-F238E27FC236}">
                <a16:creationId xmlns:a16="http://schemas.microsoft.com/office/drawing/2014/main" id="{988F39ED-8449-4091-B609-F96A809E66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04143958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9ED42-4790-424C-A5CB-43AE1F4FB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Amplificatoare de instrumentație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C7F11-F620-4682-9252-981C0D2142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b="1"/>
              <a:t>Traductor în punte și AI</a:t>
            </a:r>
          </a:p>
          <a:p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423694-DB0D-4579-972F-21D3889F4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19FB9-BC04-4705-ACD5-707EC408BCE2}" type="datetime1">
              <a:rPr lang="ro-RO" smtClean="0"/>
              <a:t>25.03.2021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C3B71B-F06C-4D6C-9E57-6E62AB89E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5 -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064757-7923-470A-A2E4-ADFB9A704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33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97D2B0A-6DA2-4BC2-9CA7-15FA2661DD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50" y="2592436"/>
            <a:ext cx="5687378" cy="262699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4C21A0B-6CCB-46A7-B653-2E7DAEBDC4A1}"/>
                  </a:ext>
                </a:extLst>
              </p:cNvPr>
              <p:cNvSpPr txBox="1"/>
              <p:nvPr/>
            </p:nvSpPr>
            <p:spPr>
              <a:xfrm>
                <a:off x="9409778" y="301796"/>
                <a:ext cx="2473754" cy="5828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o-RO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  <m:d>
                            <m:dPr>
                              <m:ctrlP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ro-RO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𝛿</m:t>
                              </m:r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𝑅</m:t>
                          </m:r>
                          <m:d>
                            <m:dPr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ro-RO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𝛿</m:t>
                              </m:r>
                            </m:e>
                          </m:d>
                        </m:den>
                      </m:f>
                      <m:sSub>
                        <m:sSubPr>
                          <m:ctrlPr>
                            <a:rPr lang="ro-RO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𝑅𝐸𝐹</m:t>
                          </m:r>
                        </m:sub>
                      </m:sSub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4C21A0B-6CCB-46A7-B653-2E7DAEBDC4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09778" y="301796"/>
                <a:ext cx="2473754" cy="58285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AF5B8DE-B6F0-46BF-8F1A-E727FBBDED44}"/>
                  </a:ext>
                </a:extLst>
              </p:cNvPr>
              <p:cNvSpPr txBox="1"/>
              <p:nvPr/>
            </p:nvSpPr>
            <p:spPr>
              <a:xfrm>
                <a:off x="9427910" y="1005732"/>
                <a:ext cx="1751057" cy="5638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ro-RO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𝑅</m:t>
                          </m:r>
                        </m:num>
                        <m:den>
                          <m:sSub>
                            <m:sSubPr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𝑅</m:t>
                          </m:r>
                        </m:den>
                      </m:f>
                      <m:sSub>
                        <m:sSubPr>
                          <m:ctrlPr>
                            <a:rPr lang="ro-RO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𝑅𝐸𝐹</m:t>
                          </m:r>
                        </m:sub>
                      </m:sSub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AF5B8DE-B6F0-46BF-8F1A-E727FBBDED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27910" y="1005732"/>
                <a:ext cx="1751057" cy="56387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F65D5CA-4EB7-4C0E-BF0E-6B8C1B469E3C}"/>
                  </a:ext>
                </a:extLst>
              </p:cNvPr>
              <p:cNvSpPr txBox="1"/>
              <p:nvPr/>
            </p:nvSpPr>
            <p:spPr>
              <a:xfrm>
                <a:off x="9427910" y="1725781"/>
                <a:ext cx="167808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o-RO" b="0" i="1" smtClean="0">
                          <a:latin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ro-RO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F65D5CA-4EB7-4C0E-BF0E-6B8C1B469E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27910" y="1725781"/>
                <a:ext cx="1678088" cy="276999"/>
              </a:xfrm>
              <a:prstGeom prst="rect">
                <a:avLst/>
              </a:prstGeom>
              <a:blipFill>
                <a:blip r:embed="rId5"/>
                <a:stretch>
                  <a:fillRect l="-1455" b="-15217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extLst>
              <a:ext uri="{FF2B5EF4-FFF2-40B4-BE49-F238E27FC236}">
                <a16:creationId xmlns:a16="http://schemas.microsoft.com/office/drawing/2014/main" id="{5C440E9D-0EE5-4E85-BE42-92E7AC54799B}"/>
              </a:ext>
            </a:extLst>
          </p:cNvPr>
          <p:cNvSpPr/>
          <p:nvPr/>
        </p:nvSpPr>
        <p:spPr>
          <a:xfrm>
            <a:off x="1097765" y="5268184"/>
            <a:ext cx="51982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o-RO">
                <a:ea typeface="Calibri" panose="020F0502020204030204" pitchFamily="34" charset="0"/>
              </a:rPr>
              <a:t>Obs.: </a:t>
            </a:r>
            <a:r>
              <a:rPr lang="en-US">
                <a:ea typeface="Calibri" panose="020F0502020204030204" pitchFamily="34" charset="0"/>
              </a:rPr>
              <a:t>cele două divizoare de tensiune sunt denumite </a:t>
            </a:r>
            <a:r>
              <a:rPr lang="en-US" i="1">
                <a:ea typeface="Calibri" panose="020F0502020204030204" pitchFamily="34" charset="0"/>
              </a:rPr>
              <a:t>brațele punții</a:t>
            </a:r>
            <a:endParaRPr lang="ro-RO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3FFB5B-C3B8-4AF2-9DDC-92772125157B}"/>
              </a:ext>
            </a:extLst>
          </p:cNvPr>
          <p:cNvSpPr/>
          <p:nvPr/>
        </p:nvSpPr>
        <p:spPr>
          <a:xfrm>
            <a:off x="7000874" y="2502262"/>
            <a:ext cx="433387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o-RO" sz="2400">
                <a:ea typeface="Calibri" panose="020F0502020204030204" pitchFamily="34" charset="0"/>
              </a:rPr>
              <a:t>Pentru </a:t>
            </a:r>
            <a:r>
              <a:rPr lang="en-US" sz="2400">
                <a:ea typeface="Calibri" panose="020F0502020204030204" pitchFamily="34" charset="0"/>
              </a:rPr>
              <a:t>δ</a:t>
            </a:r>
            <a:r>
              <a:rPr lang="en-US" sz="2400"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</a:t>
            </a:r>
            <a:r>
              <a:rPr lang="en-US" sz="2400">
                <a:ea typeface="Calibri" panose="020F0502020204030204" pitchFamily="34" charset="0"/>
              </a:rPr>
              <a:t>1</a:t>
            </a:r>
            <a:r>
              <a:rPr lang="ro-RO" sz="2400">
                <a:ea typeface="Calibri" panose="020F0502020204030204" pitchFamily="34" charset="0"/>
              </a:rPr>
              <a:t>, ceea ce se întâmplă frecvent</a:t>
            </a:r>
            <a:endParaRPr lang="ro-RO" sz="2400"/>
          </a:p>
        </p:txBody>
      </p:sp>
      <p:sp>
        <p:nvSpPr>
          <p:cNvPr id="14" name="Rectangle 2">
            <a:extLst>
              <a:ext uri="{FF2B5EF4-FFF2-40B4-BE49-F238E27FC236}">
                <a16:creationId xmlns:a16="http://schemas.microsoft.com/office/drawing/2014/main" id="{988F39ED-8449-4091-B609-F96A809E66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88634DA-BE39-4532-9B05-1AC490DEAC3D}"/>
                  </a:ext>
                </a:extLst>
              </p:cNvPr>
              <p:cNvSpPr txBox="1"/>
              <p:nvPr/>
            </p:nvSpPr>
            <p:spPr>
              <a:xfrm>
                <a:off x="7000874" y="3461550"/>
                <a:ext cx="3340273" cy="75430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</m:t>
                      </m:r>
                      <m:f>
                        <m:f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𝑅𝐸𝐹</m:t>
                              </m:r>
                            </m:sub>
                          </m:sSub>
                        </m:num>
                        <m:den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2+</m:t>
                          </m:r>
                          <m:f>
                            <m:fPr>
                              <m:type m:val="lin"/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den>
                          </m:f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type m:val="lin"/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</m:den>
                      </m:f>
                      <m:r>
                        <a:rPr lang="ro-RO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88634DA-BE39-4532-9B05-1AC490DEAC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0874" y="3461550"/>
                <a:ext cx="3340273" cy="75430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>
            <a:extLst>
              <a:ext uri="{FF2B5EF4-FFF2-40B4-BE49-F238E27FC236}">
                <a16:creationId xmlns:a16="http://schemas.microsoft.com/office/drawing/2014/main" id="{F9054F61-0C13-43A2-97E5-C58B739F70AC}"/>
              </a:ext>
            </a:extLst>
          </p:cNvPr>
          <p:cNvSpPr txBox="1"/>
          <p:nvPr/>
        </p:nvSpPr>
        <p:spPr>
          <a:xfrm>
            <a:off x="7027565" y="4464077"/>
            <a:ext cx="2019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400"/>
              <a:t>sau dacă R=R</a:t>
            </a:r>
            <a:r>
              <a:rPr lang="ro-RO" sz="2400" baseline="-25000"/>
              <a:t>1</a:t>
            </a:r>
            <a:endParaRPr lang="ro-RO" sz="24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0AF37EAC-DECF-4693-9808-A5204D40AF52}"/>
                  </a:ext>
                </a:extLst>
              </p:cNvPr>
              <p:cNvSpPr/>
              <p:nvPr/>
            </p:nvSpPr>
            <p:spPr>
              <a:xfrm>
                <a:off x="7027565" y="5060679"/>
                <a:ext cx="2024593" cy="7838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𝐴</m:t>
                          </m:r>
                          <m:sSub>
                            <m:sSubPr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𝑅𝐸𝐹</m:t>
                              </m:r>
                            </m:sub>
                          </m:sSub>
                        </m:num>
                        <m:den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ro-RO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0AF37EAC-DECF-4693-9808-A5204D40AF5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7565" y="5060679"/>
                <a:ext cx="2024593" cy="78380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1995965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9ED42-4790-424C-A5CB-43AE1F4FB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Amplificatoare de instrumentație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C7F11-F620-4682-9252-981C0D2142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o-RO" b="1"/>
              <a:t>Traductor în punte și AI – calibrarea punții</a:t>
            </a:r>
            <a:endParaRPr lang="ro-RO"/>
          </a:p>
          <a:p>
            <a:r>
              <a:rPr lang="en-US" sz="2400">
                <a:effectLst/>
                <a:ea typeface="Calibri" panose="020F0502020204030204" pitchFamily="34" charset="0"/>
              </a:rPr>
              <a:t>Cu </a:t>
            </a:r>
            <a:r>
              <a:rPr lang="en-US" sz="2400">
                <a:effectLst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sz="2400">
                <a:effectLst/>
                <a:ea typeface="Calibri" panose="020F0502020204030204" pitchFamily="34" charset="0"/>
              </a:rPr>
              <a:t>R=0, puntea traductorului trebuie să fie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echilibrată și să producă o diferență de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tensiune zero între bornele sale.</a:t>
            </a:r>
            <a:endParaRPr lang="ro-RO" sz="2400">
              <a:effectLst/>
              <a:ea typeface="Calibri" panose="020F0502020204030204" pitchFamily="34" charset="0"/>
            </a:endParaRPr>
          </a:p>
          <a:p>
            <a:r>
              <a:rPr lang="en-US" sz="2400">
                <a:effectLst/>
                <a:ea typeface="Calibri" panose="020F0502020204030204" pitchFamily="34" charset="0"/>
              </a:rPr>
              <a:t>În practică, din cauza toleranțelor de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rezistență, inclusiv a toleranței la valoarea de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referință a traductorului, puntea se poate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dezechilibra și ar trebui inclus un trimmer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care s-o echilibreze.</a:t>
            </a:r>
            <a:endParaRPr lang="ro-RO" sz="2400">
              <a:effectLst/>
              <a:ea typeface="Calibri" panose="020F0502020204030204" pitchFamily="34" charset="0"/>
            </a:endParaRPr>
          </a:p>
          <a:p>
            <a:r>
              <a:rPr lang="en-US" sz="2400">
                <a:effectLst/>
                <a:ea typeface="Calibri" panose="020F0502020204030204" pitchFamily="34" charset="0"/>
              </a:rPr>
              <a:t>Mai mult decât atât, toleranțele rezistențelor și ale tensiunii de referință </a:t>
            </a:r>
            <a:r>
              <a:rPr lang="en-US" sz="2400" i="1">
                <a:effectLst/>
                <a:ea typeface="Calibri" panose="020F0502020204030204" pitchFamily="34" charset="0"/>
              </a:rPr>
              <a:t>V</a:t>
            </a:r>
            <a:r>
              <a:rPr lang="en-US" sz="2400" i="1" baseline="-25000">
                <a:effectLst/>
                <a:ea typeface="Calibri" panose="020F0502020204030204" pitchFamily="34" charset="0"/>
              </a:rPr>
              <a:t>REF</a:t>
            </a:r>
            <a:r>
              <a:rPr lang="en-US" sz="2400">
                <a:effectLst/>
                <a:ea typeface="Calibri" panose="020F0502020204030204" pitchFamily="34" charset="0"/>
              </a:rPr>
              <a:t> vor afecta sensibilitatea punții (</a:t>
            </a:r>
            <a:r>
              <a:rPr lang="en-US" sz="2400" i="1">
                <a:effectLst/>
                <a:ea typeface="Calibri" panose="020F0502020204030204" pitchFamily="34" charset="0"/>
              </a:rPr>
              <a:t>v</a:t>
            </a:r>
            <a:r>
              <a:rPr lang="en-US" sz="2400" baseline="-25000">
                <a:effectLst/>
                <a:ea typeface="Calibri" panose="020F0502020204030204" pitchFamily="34" charset="0"/>
              </a:rPr>
              <a:t>1</a:t>
            </a:r>
            <a:r>
              <a:rPr lang="en-US" sz="2400">
                <a:effectLst/>
                <a:ea typeface="Calibri" panose="020F0502020204030204" pitchFamily="34" charset="0"/>
              </a:rPr>
              <a:t>-</a:t>
            </a:r>
            <a:r>
              <a:rPr lang="en-US" sz="2400" i="1">
                <a:effectLst/>
                <a:ea typeface="Calibri" panose="020F0502020204030204" pitchFamily="34" charset="0"/>
              </a:rPr>
              <a:t>v</a:t>
            </a:r>
            <a:r>
              <a:rPr lang="en-US" sz="2400" baseline="-25000">
                <a:effectLst/>
                <a:ea typeface="Calibri" panose="020F0502020204030204" pitchFamily="34" charset="0"/>
              </a:rPr>
              <a:t>2</a:t>
            </a:r>
            <a:r>
              <a:rPr lang="en-US" sz="2400">
                <a:effectLst/>
                <a:ea typeface="Calibri" panose="020F0502020204030204" pitchFamily="34" charset="0"/>
              </a:rPr>
              <a:t>)/δ, creând astfel și necesitatea ajustării acestui parametru.</a:t>
            </a:r>
            <a:endParaRPr lang="ro-RO" sz="2400"/>
          </a:p>
          <a:p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423694-DB0D-4579-972F-21D3889F4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19FB9-BC04-4705-ACD5-707EC408BCE2}" type="datetime1">
              <a:rPr lang="ro-RO" smtClean="0"/>
              <a:t>25.03.2021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C3B71B-F06C-4D6C-9E57-6E62AB89E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5 -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064757-7923-470A-A2E4-ADFB9A704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34</a:t>
            </a:fld>
            <a:endParaRPr lang="ro-RO"/>
          </a:p>
        </p:txBody>
      </p:sp>
      <p:sp>
        <p:nvSpPr>
          <p:cNvPr id="14" name="Rectangle 2">
            <a:extLst>
              <a:ext uri="{FF2B5EF4-FFF2-40B4-BE49-F238E27FC236}">
                <a16:creationId xmlns:a16="http://schemas.microsoft.com/office/drawing/2014/main" id="{988F39ED-8449-4091-B609-F96A809E66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AA842435-0820-4CF9-B2DB-C086871F23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50059" y="2260292"/>
            <a:ext cx="5360670" cy="2566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53451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9ED42-4790-424C-A5CB-43AE1F4FB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Amplificatoare de instrumentație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C7F11-F620-4682-9252-981C0D2142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o-RO" b="1"/>
              <a:t>Traductor în punte și AI – calibrarea punții</a:t>
            </a:r>
            <a:endParaRPr lang="ro-RO"/>
          </a:p>
          <a:p>
            <a:r>
              <a:rPr lang="en-US" sz="2400">
                <a:effectLst/>
                <a:ea typeface="Calibri" panose="020F0502020204030204" pitchFamily="34" charset="0"/>
              </a:rPr>
              <a:t>În fig</a:t>
            </a:r>
            <a:r>
              <a:rPr lang="ro-RO" sz="2400">
                <a:effectLst/>
                <a:ea typeface="Calibri" panose="020F0502020204030204" pitchFamily="34" charset="0"/>
              </a:rPr>
              <a:t>ură </a:t>
            </a:r>
            <a:r>
              <a:rPr lang="en-US" sz="2400">
                <a:effectLst/>
                <a:ea typeface="Calibri" panose="020F0502020204030204" pitchFamily="34" charset="0"/>
              </a:rPr>
              <a:t>se prezintă un circuit care permite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ambele ajustări.</a:t>
            </a:r>
            <a:endParaRPr lang="ro-RO" sz="2400">
              <a:effectLst/>
              <a:ea typeface="Calibri" panose="020F0502020204030204" pitchFamily="34" charset="0"/>
            </a:endParaRPr>
          </a:p>
          <a:p>
            <a:r>
              <a:rPr lang="en-US" sz="2400">
                <a:effectLst/>
                <a:ea typeface="Calibri" panose="020F0502020204030204" pitchFamily="34" charset="0"/>
              </a:rPr>
              <a:t>Modificând cursorul potențiometrului </a:t>
            </a:r>
            <a:r>
              <a:rPr lang="en-US" sz="2400" i="1">
                <a:effectLst/>
                <a:ea typeface="Calibri" panose="020F0502020204030204" pitchFamily="34" charset="0"/>
              </a:rPr>
              <a:t>R</a:t>
            </a:r>
            <a:r>
              <a:rPr lang="en-US" sz="2400" baseline="-25000">
                <a:effectLst/>
                <a:ea typeface="Calibri" panose="020F0502020204030204" pitchFamily="34" charset="0"/>
              </a:rPr>
              <a:t>2</a:t>
            </a:r>
            <a:r>
              <a:rPr lang="en-US" sz="2400">
                <a:effectLst/>
                <a:ea typeface="Calibri" panose="020F0502020204030204" pitchFamily="34" charset="0"/>
              </a:rPr>
              <a:t> în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jurul poziției mediane, se va atribui mai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multă rezistență unui braț al punții și mai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puțină rezistență celuilalt braț, permițând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astfel compensarea nepotrivirilor lor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inerente.</a:t>
            </a:r>
            <a:endParaRPr lang="ro-RO" sz="2400">
              <a:effectLst/>
              <a:ea typeface="Calibri" panose="020F0502020204030204" pitchFamily="34" charset="0"/>
            </a:endParaRPr>
          </a:p>
          <a:p>
            <a:r>
              <a:rPr lang="en-US" sz="2400">
                <a:effectLst/>
                <a:ea typeface="Calibri" panose="020F0502020204030204" pitchFamily="34" charset="0"/>
              </a:rPr>
              <a:t>Modificând cursorul potențiometrului </a:t>
            </a:r>
            <a:r>
              <a:rPr lang="en-US" sz="2400" i="1">
                <a:effectLst/>
                <a:ea typeface="Calibri" panose="020F0502020204030204" pitchFamily="34" charset="0"/>
              </a:rPr>
              <a:t>R</a:t>
            </a:r>
            <a:r>
              <a:rPr lang="en-US" sz="2400" baseline="-25000">
                <a:effectLst/>
                <a:ea typeface="Calibri" panose="020F0502020204030204" pitchFamily="34" charset="0"/>
              </a:rPr>
              <a:t>3</a:t>
            </a:r>
            <a:r>
              <a:rPr lang="en-US" sz="2400">
                <a:effectLst/>
                <a:ea typeface="Calibri" panose="020F0502020204030204" pitchFamily="34" charset="0"/>
              </a:rPr>
              <a:t> se poate schimba curentul prin punte și, prin urmare, mărimea variației de tensiune produsă de traductor, permițând astfel ajustarea sensibilității.</a:t>
            </a:r>
            <a:endParaRPr lang="ro-RO" sz="2400"/>
          </a:p>
          <a:p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423694-DB0D-4579-972F-21D3889F4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19FB9-BC04-4705-ACD5-707EC408BCE2}" type="datetime1">
              <a:rPr lang="ro-RO" smtClean="0"/>
              <a:t>25.03.2021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C3B71B-F06C-4D6C-9E57-6E62AB89E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5 -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064757-7923-470A-A2E4-ADFB9A704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35</a:t>
            </a:fld>
            <a:endParaRPr lang="ro-RO"/>
          </a:p>
        </p:txBody>
      </p:sp>
      <p:sp>
        <p:nvSpPr>
          <p:cNvPr id="14" name="Rectangle 2">
            <a:extLst>
              <a:ext uri="{FF2B5EF4-FFF2-40B4-BE49-F238E27FC236}">
                <a16:creationId xmlns:a16="http://schemas.microsoft.com/office/drawing/2014/main" id="{988F39ED-8449-4091-B609-F96A809E66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AFCD440-B1E0-44CC-8917-764EEA8888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50059" y="2260292"/>
            <a:ext cx="5360670" cy="2566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9969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9ED42-4790-424C-A5CB-43AE1F4FB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Amplificatoare de instrumentație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C7F11-F620-4682-9252-981C0D2142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/>
              <a:t>Amplificator de instrumentație realizat cu 3 AO</a:t>
            </a:r>
            <a:endParaRPr lang="ro-RO"/>
          </a:p>
          <a:p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423694-DB0D-4579-972F-21D3889F4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39270-5634-4315-A81A-16958AACFE72}" type="datetime1">
              <a:rPr lang="ro-RO" smtClean="0"/>
              <a:t>25.03.2021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C3B71B-F06C-4D6C-9E57-6E62AB89E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5 -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064757-7923-470A-A2E4-ADFB9A704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4</a:t>
            </a:fld>
            <a:endParaRPr lang="ro-RO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B6B2B2A-5E84-47FE-8630-2C7A64707DCF}"/>
              </a:ext>
            </a:extLst>
          </p:cNvPr>
          <p:cNvSpPr txBox="1"/>
          <p:nvPr/>
        </p:nvSpPr>
        <p:spPr>
          <a:xfrm>
            <a:off x="5404737" y="2268488"/>
            <a:ext cx="61912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400"/>
              <a:t>Din simetria circuitului, la jumătatea rezistenței </a:t>
            </a:r>
            <a:r>
              <a:rPr lang="ro-RO" sz="2400" i="1"/>
              <a:t>R</a:t>
            </a:r>
            <a:r>
              <a:rPr lang="ro-RO" sz="2400" i="1" baseline="-25000"/>
              <a:t>G</a:t>
            </a:r>
            <a:r>
              <a:rPr lang="ro-RO" sz="2400"/>
              <a:t> potențialul este zero și oricare din circuitele realizat cu AO1 sau AO2 poate fi desenat astfel: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759D8CE-1FB7-4BDF-9052-7BB77FC47F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673" y="2411943"/>
            <a:ext cx="4926330" cy="386334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618348A-70A4-4DC6-BFB5-FA83992C86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44202" y="198413"/>
            <a:ext cx="2143125" cy="178117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EE6EB67-3820-4F24-AF27-C7C7B545A598}"/>
                  </a:ext>
                </a:extLst>
              </p:cNvPr>
              <p:cNvSpPr txBox="1"/>
              <p:nvPr/>
            </p:nvSpPr>
            <p:spPr>
              <a:xfrm>
                <a:off x="5992592" y="3757717"/>
                <a:ext cx="5015540" cy="8298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num>
                            <m:den>
                              <m:f>
                                <m:fPr>
                                  <m:type m:val="lin"/>
                                  <m:ctrlP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o-RO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b="0" i="1" smtClean="0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sz="2400" b="0" i="1" smtClean="0">
                                          <a:latin typeface="Cambria Math" panose="02040503050406030204" pitchFamily="18" charset="0"/>
                                        </a:rPr>
                                        <m:t>𝐺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den>
                          </m:f>
                        </m:e>
                      </m:d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sSub>
                                <m:sSubPr>
                                  <m:ctrlP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𝐺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EE6EB67-3820-4F24-AF27-C7C7B545A5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2592" y="3757717"/>
                <a:ext cx="5015540" cy="8298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650FE2F-2116-46D9-A51E-F591AEB918BC}"/>
                  </a:ext>
                </a:extLst>
              </p:cNvPr>
              <p:cNvSpPr txBox="1"/>
              <p:nvPr/>
            </p:nvSpPr>
            <p:spPr>
              <a:xfrm>
                <a:off x="5985474" y="4876460"/>
                <a:ext cx="5029775" cy="8298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num>
                            <m:den>
                              <m:f>
                                <m:fPr>
                                  <m:type m:val="lin"/>
                                  <m:ctrlP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o-RO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b="0" i="1" smtClean="0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sz="2400" b="0" i="1" smtClean="0">
                                          <a:latin typeface="Cambria Math" panose="02040503050406030204" pitchFamily="18" charset="0"/>
                                        </a:rPr>
                                        <m:t>𝐺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den>
                          </m:f>
                        </m:e>
                      </m:d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sSub>
                                <m:sSubPr>
                                  <m:ctrlP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𝐺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650FE2F-2116-46D9-A51E-F591AEB918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5474" y="4876460"/>
                <a:ext cx="5029775" cy="82984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85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9ED42-4790-424C-A5CB-43AE1F4FB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Amplificatoare de instrumentație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C7F11-F620-4682-9252-981C0D2142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/>
              <a:t>Amplificator de instrumentație realizat cu 3 AO</a:t>
            </a:r>
            <a:endParaRPr lang="ro-RO"/>
          </a:p>
          <a:p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423694-DB0D-4579-972F-21D3889F4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39270-5634-4315-A81A-16958AACFE72}" type="datetime1">
              <a:rPr lang="ro-RO" smtClean="0"/>
              <a:t>25.03.2021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C3B71B-F06C-4D6C-9E57-6E62AB89E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5 -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064757-7923-470A-A2E4-ADFB9A704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5</a:t>
            </a:fld>
            <a:endParaRPr lang="ro-RO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B787243-BDF0-452A-8F3B-B4CECFB35AC7}"/>
              </a:ext>
            </a:extLst>
          </p:cNvPr>
          <p:cNvSpPr txBox="1"/>
          <p:nvPr/>
        </p:nvSpPr>
        <p:spPr>
          <a:xfrm>
            <a:off x="5700712" y="2534593"/>
            <a:ext cx="58197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400"/>
              <a:t>Circuitul realizat cu AO3 este un amplificator de diferență echilibrat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45DF6A8-C95C-4FFB-BECF-B830D037E723}"/>
                  </a:ext>
                </a:extLst>
              </p:cNvPr>
              <p:cNvSpPr txBox="1"/>
              <p:nvPr/>
            </p:nvSpPr>
            <p:spPr>
              <a:xfrm>
                <a:off x="7398894" y="3429000"/>
                <a:ext cx="2740622" cy="7518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45DF6A8-C95C-4FFB-BECF-B830D037E7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8894" y="3429000"/>
                <a:ext cx="2740622" cy="75187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5" name="Picture 14">
            <a:extLst>
              <a:ext uri="{FF2B5EF4-FFF2-40B4-BE49-F238E27FC236}">
                <a16:creationId xmlns:a16="http://schemas.microsoft.com/office/drawing/2014/main" id="{25AF1C31-6201-48ED-8F25-9490339698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673" y="2402111"/>
            <a:ext cx="4926330" cy="386334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4431B5CB-3507-4132-930F-BA0B46D236AB}"/>
                  </a:ext>
                </a:extLst>
              </p:cNvPr>
              <p:cNvSpPr txBox="1"/>
              <p:nvPr/>
            </p:nvSpPr>
            <p:spPr>
              <a:xfrm>
                <a:off x="6738937" y="5256656"/>
                <a:ext cx="4060535" cy="8298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num>
                            <m:den>
                              <m:f>
                                <m:fPr>
                                  <m:type m:val="lin"/>
                                  <m:ctrlP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o-RO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i="1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sz="2400" i="1">
                                          <a:latin typeface="Cambria Math" panose="02040503050406030204" pitchFamily="18" charset="0"/>
                                        </a:rPr>
                                        <m:t>𝐺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den>
                          </m:f>
                        </m:e>
                      </m:d>
                      <m:f>
                        <m:f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4431B5CB-3507-4132-930F-BA0B46D236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8937" y="5256656"/>
                <a:ext cx="4060535" cy="8298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>
            <a:extLst>
              <a:ext uri="{FF2B5EF4-FFF2-40B4-BE49-F238E27FC236}">
                <a16:creationId xmlns:a16="http://schemas.microsoft.com/office/drawing/2014/main" id="{BD842199-C021-4053-90E8-0FCC0DBFA6E6}"/>
              </a:ext>
            </a:extLst>
          </p:cNvPr>
          <p:cNvSpPr txBox="1"/>
          <p:nvPr/>
        </p:nvSpPr>
        <p:spPr>
          <a:xfrm>
            <a:off x="5700712" y="4540444"/>
            <a:ext cx="43231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400"/>
              <a:t>Combinând cele 3 relații, rezultă: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DBA181A-4484-4612-9C4D-2AEC9C720BB4}"/>
                  </a:ext>
                </a:extLst>
              </p:cNvPr>
              <p:cNvSpPr txBox="1"/>
              <p:nvPr/>
            </p:nvSpPr>
            <p:spPr>
              <a:xfrm>
                <a:off x="8696463" y="408356"/>
                <a:ext cx="3354956" cy="5532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16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16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  <m:r>
                            <a:rPr lang="ro-RO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o-RO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ro-RO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sz="16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ro-RO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1600" b="0" i="1" smtClean="0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16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num>
                            <m:den>
                              <m:f>
                                <m:fPr>
                                  <m:type m:val="lin"/>
                                  <m:ctrlPr>
                                    <a:rPr lang="ro-RO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o-RO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1600" b="0" i="1" smtClean="0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sz="1600" b="0" i="1" smtClean="0">
                                          <a:latin typeface="Cambria Math" panose="02040503050406030204" pitchFamily="18" charset="0"/>
                                        </a:rPr>
                                        <m:t>𝐺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ro-RO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den>
                          </m:f>
                        </m:e>
                      </m:d>
                      <m:sSub>
                        <m:sSubPr>
                          <m:ctrlPr>
                            <a:rPr lang="ro-RO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16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o-RO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ro-RO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sz="16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ro-RO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o-RO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sSub>
                                <m:sSubPr>
                                  <m:ctrlPr>
                                    <a:rPr lang="ro-RO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1600" b="0" i="1" smtClean="0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16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1600" b="0" i="1" smtClean="0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1600" b="0" i="1" smtClean="0">
                                      <a:latin typeface="Cambria Math" panose="02040503050406030204" pitchFamily="18" charset="0"/>
                                    </a:rPr>
                                    <m:t>𝐺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sSub>
                        <m:sSubPr>
                          <m:ctrlPr>
                            <a:rPr lang="ro-RO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16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DBA181A-4484-4612-9C4D-2AEC9C720B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96463" y="408356"/>
                <a:ext cx="3354956" cy="55322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BCBE5DD5-F9B5-4898-B612-FE39D8BEDD1F}"/>
                  </a:ext>
                </a:extLst>
              </p:cNvPr>
              <p:cNvSpPr txBox="1"/>
              <p:nvPr/>
            </p:nvSpPr>
            <p:spPr>
              <a:xfrm>
                <a:off x="8696463" y="1083125"/>
                <a:ext cx="3364447" cy="5532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16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16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  <m:r>
                            <a:rPr lang="ro-RO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ro-RO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ro-RO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sz="16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ro-RO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1600" b="0" i="1" smtClean="0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16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num>
                            <m:den>
                              <m:f>
                                <m:fPr>
                                  <m:type m:val="lin"/>
                                  <m:ctrlPr>
                                    <a:rPr lang="ro-RO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o-RO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1600" b="0" i="1" smtClean="0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sz="1600" b="0" i="1" smtClean="0">
                                          <a:latin typeface="Cambria Math" panose="02040503050406030204" pitchFamily="18" charset="0"/>
                                        </a:rPr>
                                        <m:t>𝐺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ro-RO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den>
                          </m:f>
                        </m:e>
                      </m:d>
                      <m:sSub>
                        <m:sSubPr>
                          <m:ctrlPr>
                            <a:rPr lang="ro-RO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16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ro-RO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ro-RO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sz="16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ro-RO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o-RO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sSub>
                                <m:sSubPr>
                                  <m:ctrlPr>
                                    <a:rPr lang="ro-RO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1600" b="0" i="1" smtClean="0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16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1600" b="0" i="1" smtClean="0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1600" b="0" i="1" smtClean="0">
                                      <a:latin typeface="Cambria Math" panose="02040503050406030204" pitchFamily="18" charset="0"/>
                                    </a:rPr>
                                    <m:t>𝐺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sSub>
                        <m:sSubPr>
                          <m:ctrlPr>
                            <a:rPr lang="ro-RO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16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ro-RO" sz="120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BCBE5DD5-F9B5-4898-B612-FE39D8BEDD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96463" y="1083125"/>
                <a:ext cx="3364447" cy="553228"/>
              </a:xfrm>
              <a:prstGeom prst="rect">
                <a:avLst/>
              </a:prstGeom>
              <a:blipFill>
                <a:blip r:embed="rId6"/>
                <a:stretch>
                  <a:fillRect b="-1111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67837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9ED42-4790-424C-A5CB-43AE1F4FB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Amplificatoare de instrumentație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C7F11-F620-4682-9252-981C0D2142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/>
              <a:t>Amplificator de instrumentație realizat cu 3 AO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423694-DB0D-4579-972F-21D3889F4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2CA4B-2ED4-457A-A773-CD63892E351D}" type="datetime1">
              <a:rPr lang="ro-RO" smtClean="0"/>
              <a:t>25.03.2021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C3B71B-F06C-4D6C-9E57-6E62AB89E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5 -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064757-7923-470A-A2E4-ADFB9A704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6</a:t>
            </a:fld>
            <a:endParaRPr lang="ro-RO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B787243-BDF0-452A-8F3B-B4CECFB35AC7}"/>
              </a:ext>
            </a:extLst>
          </p:cNvPr>
          <p:cNvSpPr txBox="1"/>
          <p:nvPr/>
        </p:nvSpPr>
        <p:spPr>
          <a:xfrm>
            <a:off x="6360319" y="2665571"/>
            <a:ext cx="47894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400"/>
              <a:t>Amplificarea totală se poate scrie: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45DF6A8-C95C-4FFB-BECF-B830D037E723}"/>
                  </a:ext>
                </a:extLst>
              </p:cNvPr>
              <p:cNvSpPr txBox="1"/>
              <p:nvPr/>
            </p:nvSpPr>
            <p:spPr>
              <a:xfrm>
                <a:off x="9127252" y="751292"/>
                <a:ext cx="2716128" cy="5532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16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16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ro-RO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sz="1600" i="1"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ro-RO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16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16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num>
                            <m:den>
                              <m:f>
                                <m:fPr>
                                  <m:type m:val="lin"/>
                                  <m:ctrlPr>
                                    <a:rPr lang="ro-RO" sz="1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o-RO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1600" i="1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sz="1600" i="1">
                                          <a:latin typeface="Cambria Math" panose="02040503050406030204" pitchFamily="18" charset="0"/>
                                        </a:rPr>
                                        <m:t>𝐺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ro-RO" sz="1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den>
                          </m:f>
                        </m:e>
                      </m:d>
                      <m:f>
                        <m:fPr>
                          <m:ctrlPr>
                            <a:rPr lang="ro-RO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16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16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ro-RO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o-RO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16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ro-RO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ro-RO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16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45DF6A8-C95C-4FFB-BECF-B830D037E7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27252" y="751292"/>
                <a:ext cx="2716128" cy="55322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F30619C-0EB3-4F77-8DFD-2807C484364C}"/>
                  </a:ext>
                </a:extLst>
              </p:cNvPr>
              <p:cNvSpPr txBox="1"/>
              <p:nvPr/>
            </p:nvSpPr>
            <p:spPr>
              <a:xfrm>
                <a:off x="6433890" y="3429000"/>
                <a:ext cx="171951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𝐼𝐼</m:t>
                          </m:r>
                        </m:sub>
                      </m:sSub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F30619C-0EB3-4F77-8DFD-2807C48436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3890" y="3429000"/>
                <a:ext cx="1719510" cy="369332"/>
              </a:xfrm>
              <a:prstGeom prst="rect">
                <a:avLst/>
              </a:prstGeom>
              <a:blipFill>
                <a:blip r:embed="rId3"/>
                <a:stretch>
                  <a:fillRect l="-3534" b="-13333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62B5CB02-1E1E-4602-B647-6067D4F2E966}"/>
                  </a:ext>
                </a:extLst>
              </p:cNvPr>
              <p:cNvSpPr txBox="1"/>
              <p:nvPr/>
            </p:nvSpPr>
            <p:spPr>
              <a:xfrm>
                <a:off x="6360319" y="4001294"/>
                <a:ext cx="2362634" cy="8298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num>
                            <m:den>
                              <m:f>
                                <m:fPr>
                                  <m:type m:val="lin"/>
                                  <m:ctrlP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o-RO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i="1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sz="2400" i="1">
                                          <a:latin typeface="Cambria Math" panose="02040503050406030204" pitchFamily="18" charset="0"/>
                                        </a:rPr>
                                        <m:t>𝐺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den>
                          </m:f>
                        </m:e>
                      </m:d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62B5CB02-1E1E-4602-B647-6067D4F2E9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0319" y="4001294"/>
                <a:ext cx="2362634" cy="8298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42BDFEB-EC68-4704-919B-33BEFCE9DBB8}"/>
                  </a:ext>
                </a:extLst>
              </p:cNvPr>
              <p:cNvSpPr txBox="1"/>
              <p:nvPr/>
            </p:nvSpPr>
            <p:spPr>
              <a:xfrm>
                <a:off x="6360319" y="4966074"/>
                <a:ext cx="1193788" cy="7518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𝐼𝐼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42BDFEB-EC68-4704-919B-33BEFCE9DB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0319" y="4966074"/>
                <a:ext cx="1193788" cy="75187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7" name="Picture 16">
            <a:extLst>
              <a:ext uri="{FF2B5EF4-FFF2-40B4-BE49-F238E27FC236}">
                <a16:creationId xmlns:a16="http://schemas.microsoft.com/office/drawing/2014/main" id="{EB0A252E-F92E-4086-BC44-9D0B3BF38EA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4673" y="2411943"/>
            <a:ext cx="4926330" cy="3863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0420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9ED42-4790-424C-A5CB-43AE1F4FB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Amplificatoare de instrumentație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C7F11-F620-4682-9252-981C0D2142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b="1"/>
              <a:t>AI cu 3 AO sub formă de circuit integrat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423694-DB0D-4579-972F-21D3889F4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A67C0-2989-433F-B860-855195312543}" type="datetime1">
              <a:rPr lang="ro-RO" smtClean="0"/>
              <a:t>25.03.2021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C3B71B-F06C-4D6C-9E57-6E62AB89E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5 -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064757-7923-470A-A2E4-ADFB9A704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7</a:t>
            </a:fld>
            <a:endParaRPr lang="ro-RO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856D69B-3046-4816-B171-7FB334CF59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955" y="2399507"/>
            <a:ext cx="6087428" cy="386715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6A0B9FF-127E-4A0B-8517-72035AC807F0}"/>
              </a:ext>
            </a:extLst>
          </p:cNvPr>
          <p:cNvSpPr txBox="1"/>
          <p:nvPr/>
        </p:nvSpPr>
        <p:spPr>
          <a:xfrm>
            <a:off x="6906577" y="3238960"/>
            <a:ext cx="487246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400"/>
              <a:t>Prin utilizarea bornelor </a:t>
            </a:r>
            <a:r>
              <a:rPr lang="ro-RO" sz="2400" b="1"/>
              <a:t>SENSE</a:t>
            </a:r>
            <a:r>
              <a:rPr lang="ro-RO" sz="2400"/>
              <a:t> și </a:t>
            </a:r>
            <a:r>
              <a:rPr lang="ro-RO" sz="2400" b="1"/>
              <a:t>REFERENCE</a:t>
            </a:r>
            <a:r>
              <a:rPr lang="ro-RO" sz="2400"/>
              <a:t> se compensează căderile de tensiune de pe firele de conexiune ale sarcinii (</a:t>
            </a:r>
            <a:r>
              <a:rPr lang="ro-RO" sz="2400" i="1"/>
              <a:t>Load</a:t>
            </a:r>
            <a:r>
              <a:rPr lang="ro-RO" sz="2400"/>
              <a:t>) în cazul unor curenți relativ mari și a unor fire de lungime mare.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5E00E45-0F99-49F8-9790-8180C2B801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63037" y="111095"/>
            <a:ext cx="3011078" cy="2361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8269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9ED42-4790-424C-A5CB-43AE1F4FB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Amplificatoare de instrumentație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C7F11-F620-4682-9252-981C0D2142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b="1"/>
              <a:t>AI realizat cu 2 AO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423694-DB0D-4579-972F-21D3889F4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5C6BF-F2B4-4574-B624-D9F4ACD044C6}" type="datetime1">
              <a:rPr lang="ro-RO" smtClean="0"/>
              <a:t>25.03.2021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C3B71B-F06C-4D6C-9E57-6E62AB89E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5 -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064757-7923-470A-A2E4-ADFB9A704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8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BBED24B-6661-46CA-BF7F-93DDE0A22C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" y="2572544"/>
            <a:ext cx="5913120" cy="28575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EFBA901-52AE-4478-B48C-F147E7C53E00}"/>
              </a:ext>
            </a:extLst>
          </p:cNvPr>
          <p:cNvSpPr txBox="1"/>
          <p:nvPr/>
        </p:nvSpPr>
        <p:spPr>
          <a:xfrm>
            <a:off x="6430015" y="1870075"/>
            <a:ext cx="5319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400"/>
              <a:t>AO1 este într-o configurație neinversoare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741F2CC-2A5D-40DC-B315-BEFF537C281A}"/>
                  </a:ext>
                </a:extLst>
              </p:cNvPr>
              <p:cNvSpPr txBox="1"/>
              <p:nvPr/>
            </p:nvSpPr>
            <p:spPr>
              <a:xfrm>
                <a:off x="6501244" y="2343361"/>
                <a:ext cx="2435026" cy="8298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741F2CC-2A5D-40DC-B315-BEFF537C28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1244" y="2343361"/>
                <a:ext cx="2435026" cy="8298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876AA29D-DB56-40E2-8B6E-D2F06E3DE9FB}"/>
              </a:ext>
            </a:extLst>
          </p:cNvPr>
          <p:cNvSpPr txBox="1"/>
          <p:nvPr/>
        </p:nvSpPr>
        <p:spPr>
          <a:xfrm>
            <a:off x="6430015" y="3233563"/>
            <a:ext cx="52503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400"/>
              <a:t>Prin superpoziție, </a:t>
            </a:r>
            <a:r>
              <a:rPr lang="ro-RO" sz="2400" i="1"/>
              <a:t>v</a:t>
            </a:r>
            <a:r>
              <a:rPr lang="ro-RO" sz="2400" i="1" baseline="-25000"/>
              <a:t>O</a:t>
            </a:r>
            <a:r>
              <a:rPr lang="ro-RO" sz="2400" i="1"/>
              <a:t> </a:t>
            </a:r>
            <a:r>
              <a:rPr lang="ro-RO" sz="2400"/>
              <a:t>se scrie: </a:t>
            </a:r>
            <a:r>
              <a:rPr lang="ro-RO" sz="2400" i="1"/>
              <a:t>v</a:t>
            </a:r>
            <a:r>
              <a:rPr lang="ro-RO" sz="2400" i="1" baseline="-25000"/>
              <a:t>O</a:t>
            </a:r>
            <a:r>
              <a:rPr lang="ro-RO" sz="2400"/>
              <a:t>=</a:t>
            </a:r>
            <a:r>
              <a:rPr lang="ro-RO" sz="2400" i="1"/>
              <a:t>v</a:t>
            </a:r>
            <a:r>
              <a:rPr lang="ro-RO" sz="2400" i="1" baseline="-25000"/>
              <a:t>O</a:t>
            </a:r>
            <a:r>
              <a:rPr lang="ro-RO" sz="2400" baseline="-25000"/>
              <a:t>1</a:t>
            </a:r>
            <a:r>
              <a:rPr lang="ro-RO" sz="2400"/>
              <a:t>+</a:t>
            </a:r>
            <a:r>
              <a:rPr lang="ro-RO" sz="2400" i="1"/>
              <a:t>v</a:t>
            </a:r>
            <a:r>
              <a:rPr lang="ro-RO" sz="2400" i="1" baseline="-25000"/>
              <a:t>O</a:t>
            </a:r>
            <a:r>
              <a:rPr lang="ro-RO" sz="2400" baseline="-25000"/>
              <a:t>2</a:t>
            </a:r>
            <a:endParaRPr lang="ro-RO" sz="2400"/>
          </a:p>
          <a:p>
            <a:r>
              <a:rPr lang="ro-RO" sz="2400"/>
              <a:t>unde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FD87929-521E-4F94-B8C9-1280745C8E22}"/>
                  </a:ext>
                </a:extLst>
              </p:cNvPr>
              <p:cNvSpPr txBox="1"/>
              <p:nvPr/>
            </p:nvSpPr>
            <p:spPr>
              <a:xfrm>
                <a:off x="6506019" y="4136540"/>
                <a:ext cx="4540987" cy="8298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o-RO" sz="24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sSub>
                        <m:sSubPr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FD87929-521E-4F94-B8C9-1280745C8E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6019" y="4136540"/>
                <a:ext cx="4540987" cy="8298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36463C5-0BA8-47F4-8007-3BAE4BA9B277}"/>
                  </a:ext>
                </a:extLst>
              </p:cNvPr>
              <p:cNvSpPr txBox="1"/>
              <p:nvPr/>
            </p:nvSpPr>
            <p:spPr>
              <a:xfrm>
                <a:off x="6501244" y="5038363"/>
                <a:ext cx="2512163" cy="8298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36463C5-0BA8-47F4-8007-3BAE4BA9B2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1244" y="5038363"/>
                <a:ext cx="2512163" cy="82984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436689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9ED42-4790-424C-A5CB-43AE1F4FB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Amplificatoare de instrumentație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C7F11-F620-4682-9252-981C0D2142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b="1"/>
              <a:t>AI realizat cu 2 AO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423694-DB0D-4579-972F-21D3889F4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5C6BF-F2B4-4574-B624-D9F4ACD044C6}" type="datetime1">
              <a:rPr lang="ro-RO" smtClean="0"/>
              <a:t>25.03.2021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C3B71B-F06C-4D6C-9E57-6E62AB89E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5 -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064757-7923-470A-A2E4-ADFB9A704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9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BBED24B-6661-46CA-BF7F-93DDE0A22C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" y="2572544"/>
            <a:ext cx="5913120" cy="28575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EB7A1BB2-4E63-469F-AABE-4EF7D5575BBC}"/>
                  </a:ext>
                </a:extLst>
              </p:cNvPr>
              <p:cNvSpPr/>
              <p:nvPr/>
            </p:nvSpPr>
            <p:spPr>
              <a:xfrm>
                <a:off x="6499189" y="5252101"/>
                <a:ext cx="5319533" cy="9221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ro-RO" sz="2400" i="0">
                          <a:latin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type m:val="lin"/>
                                  <m:ctrlP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o-RO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i="1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sz="2400" i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ro-RO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i="1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sz="2400" i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sub>
                                  </m:sSub>
                                </m:den>
                              </m:f>
                            </m:num>
                            <m:den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type m:val="lin"/>
                                  <m:ctrlP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o-RO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i="1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sz="2400" i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ro-RO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i="1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sz="2400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den>
                              </m:f>
                            </m:den>
                          </m:f>
                          <m:sSub>
                            <m:sSubPr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EB7A1BB2-4E63-469F-AABE-4EF7D5575BB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9189" y="5252101"/>
                <a:ext cx="5319533" cy="92217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C3ADEAC-F577-4FE1-842D-1BB49514C2E8}"/>
                  </a:ext>
                </a:extLst>
              </p:cNvPr>
              <p:cNvSpPr txBox="1"/>
              <p:nvPr/>
            </p:nvSpPr>
            <p:spPr>
              <a:xfrm>
                <a:off x="8993581" y="482463"/>
                <a:ext cx="3039678" cy="5532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16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16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  <m:r>
                            <a:rPr lang="ro-RO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o-RO" sz="16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ro-RO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16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16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ro-RO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16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ro-RO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o-RO" sz="16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ro-RO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16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16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16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ro-RO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sz="1600" i="1"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ro-RO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16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16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16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160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sSub>
                        <m:sSubPr>
                          <m:ctrlPr>
                            <a:rPr lang="ro-RO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16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C3ADEAC-F577-4FE1-842D-1BB49514C2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3581" y="482463"/>
                <a:ext cx="3039678" cy="55322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A1C84BC-1920-490E-877D-827F97D7D4F5}"/>
                  </a:ext>
                </a:extLst>
              </p:cNvPr>
              <p:cNvSpPr txBox="1"/>
              <p:nvPr/>
            </p:nvSpPr>
            <p:spPr>
              <a:xfrm>
                <a:off x="8993581" y="1162843"/>
                <a:ext cx="1680717" cy="5532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16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16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  <m:r>
                            <a:rPr lang="ro-RO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ro-RO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ro-RO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sz="16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ro-RO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1600" b="0" i="1" smtClean="0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1600" b="0" i="1" smtClean="0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16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sSub>
                        <m:sSubPr>
                          <m:ctrlPr>
                            <a:rPr lang="ro-RO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16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A1C84BC-1920-490E-877D-827F97D7D4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3581" y="1162843"/>
                <a:ext cx="1680717" cy="55322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2AEFA4F-AF3D-4AAF-8BE7-BDC08D2721B4}"/>
                  </a:ext>
                </a:extLst>
              </p:cNvPr>
              <p:cNvSpPr txBox="1"/>
              <p:nvPr/>
            </p:nvSpPr>
            <p:spPr>
              <a:xfrm>
                <a:off x="6499189" y="2187217"/>
                <a:ext cx="5486470" cy="9221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sSub>
                        <m:sSubPr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2AEFA4F-AF3D-4AAF-8BE7-BDC08D2721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9189" y="2187217"/>
                <a:ext cx="5486470" cy="92217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F765FE3A-664F-483E-8635-00CAF5AEB0B1}"/>
              </a:ext>
            </a:extLst>
          </p:cNvPr>
          <p:cNvSpPr txBox="1"/>
          <p:nvPr/>
        </p:nvSpPr>
        <p:spPr>
          <a:xfrm>
            <a:off x="6499189" y="1682151"/>
            <a:ext cx="20940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400"/>
              <a:t>Se poate scrie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2F0D9A7-D608-429D-B8CA-FBBD43E02D87}"/>
              </a:ext>
            </a:extLst>
          </p:cNvPr>
          <p:cNvSpPr txBox="1"/>
          <p:nvPr/>
        </p:nvSpPr>
        <p:spPr>
          <a:xfrm>
            <a:off x="6601159" y="4691936"/>
            <a:ext cx="4646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400"/>
              <a:t>și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D8D5FC8E-F5E3-40B0-BCD6-9F10312DD840}"/>
                  </a:ext>
                </a:extLst>
              </p:cNvPr>
              <p:cNvSpPr txBox="1"/>
              <p:nvPr/>
            </p:nvSpPr>
            <p:spPr>
              <a:xfrm>
                <a:off x="6522650" y="3654074"/>
                <a:ext cx="5170307" cy="9221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=−</m:t>
                      </m:r>
                      <m:d>
                        <m:d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f>
                        <m:fPr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type m:val="lin"/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</m:den>
                          </m:f>
                        </m:num>
                        <m:den>
                          <m:r>
                            <a:rPr lang="ro-RO" sz="2400"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type m:val="lin"/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</m:den>
                      </m:f>
                      <m:sSub>
                        <m:sSubPr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D8D5FC8E-F5E3-40B0-BCD6-9F10312DD8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2650" y="3654074"/>
                <a:ext cx="5170307" cy="92217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>
            <a:extLst>
              <a:ext uri="{FF2B5EF4-FFF2-40B4-BE49-F238E27FC236}">
                <a16:creationId xmlns:a16="http://schemas.microsoft.com/office/drawing/2014/main" id="{A1594BF5-27FE-409E-ACF3-E81E47116FCB}"/>
              </a:ext>
            </a:extLst>
          </p:cNvPr>
          <p:cNvSpPr txBox="1"/>
          <p:nvPr/>
        </p:nvSpPr>
        <p:spPr>
          <a:xfrm>
            <a:off x="6522650" y="3158917"/>
            <a:ext cx="1302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400"/>
              <a:t>de unde</a:t>
            </a:r>
          </a:p>
        </p:txBody>
      </p:sp>
    </p:spTree>
    <p:extLst>
      <p:ext uri="{BB962C8B-B14F-4D97-AF65-F5344CB8AC3E}">
        <p14:creationId xmlns:p14="http://schemas.microsoft.com/office/powerpoint/2010/main" val="19836406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1179</TotalTime>
  <Words>2626</Words>
  <Application>Microsoft Office PowerPoint</Application>
  <PresentationFormat>Widescreen</PresentationFormat>
  <Paragraphs>299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2" baseType="lpstr">
      <vt:lpstr>Arial</vt:lpstr>
      <vt:lpstr>Calibri</vt:lpstr>
      <vt:lpstr>Calibri Light</vt:lpstr>
      <vt:lpstr>Cambria Math</vt:lpstr>
      <vt:lpstr>Times New Roman</vt:lpstr>
      <vt:lpstr>UT Sans</vt:lpstr>
      <vt:lpstr>Office Theme</vt:lpstr>
      <vt:lpstr>CIRCUITE INTEGRATE  ANALOGICE</vt:lpstr>
      <vt:lpstr>Probleme tratate</vt:lpstr>
      <vt:lpstr>Amplificatoare de instrumentație</vt:lpstr>
      <vt:lpstr>Amplificatoare de instrumentație</vt:lpstr>
      <vt:lpstr>Amplificatoare de instrumentație</vt:lpstr>
      <vt:lpstr>Amplificatoare de instrumentație</vt:lpstr>
      <vt:lpstr>Amplificatoare de instrumentație</vt:lpstr>
      <vt:lpstr>Amplificatoare de instrumentație</vt:lpstr>
      <vt:lpstr>Amplificatoare de instrumentație</vt:lpstr>
      <vt:lpstr>Amplificatoare de instrumentație</vt:lpstr>
      <vt:lpstr>Amplificatoare de instrumentație</vt:lpstr>
      <vt:lpstr>Amplificatoare de instrumentație</vt:lpstr>
      <vt:lpstr>Amplificatoare de instrumentație</vt:lpstr>
      <vt:lpstr>Amplificatoare de instrumentație</vt:lpstr>
      <vt:lpstr>Amplificatoare de instrumentație</vt:lpstr>
      <vt:lpstr>Amplificatoare  de instrumentație</vt:lpstr>
      <vt:lpstr>Aplicații ale amplificatoarelor de instrumentație</vt:lpstr>
      <vt:lpstr>Aplicații ale amplificatoarelor de instrumentație</vt:lpstr>
      <vt:lpstr>Aplicații ale amplificatoarelor de instrumentație</vt:lpstr>
      <vt:lpstr>Aplicații ale amplificatoarelor de instrumentație</vt:lpstr>
      <vt:lpstr>Aplicații ale amplificatoarelor de instrumentație</vt:lpstr>
      <vt:lpstr>Aplicații ale amplificatoarelor de instrumentație</vt:lpstr>
      <vt:lpstr>Aplicații ale amplificatoarelor de instrumentație</vt:lpstr>
      <vt:lpstr>Aplicații ale amplificatoarelor de instrumentație</vt:lpstr>
      <vt:lpstr>Aplicații ale amplificatoarelor de instrumentație</vt:lpstr>
      <vt:lpstr>Aplicații ale amplificatoarelor de instrumentație</vt:lpstr>
      <vt:lpstr>Aplicații ale amplificatoarelor de instrumentație</vt:lpstr>
      <vt:lpstr>Aplicații ale amplificatoarelor de instrumentație</vt:lpstr>
      <vt:lpstr>Aplicații ale amplificatoarelor de instrumentație</vt:lpstr>
      <vt:lpstr>Amplificatoare de instrumentație</vt:lpstr>
      <vt:lpstr>Amplificatoare de instrumentație</vt:lpstr>
      <vt:lpstr>Amplificatoare de instrumentație</vt:lpstr>
      <vt:lpstr>Amplificatoare de instrumentație</vt:lpstr>
      <vt:lpstr>Amplificatoare de instrumentație</vt:lpstr>
      <vt:lpstr>Amplificatoare de instrumentație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Curs CIA</dc:title>
  <dc:creator>geoic@yahoo.com</dc:creator>
  <cp:lastModifiedBy>geoic@yahoo.com</cp:lastModifiedBy>
  <cp:revision>178</cp:revision>
  <dcterms:created xsi:type="dcterms:W3CDTF">2020-03-31T16:50:34Z</dcterms:created>
  <dcterms:modified xsi:type="dcterms:W3CDTF">2021-03-25T08:09:35Z</dcterms:modified>
</cp:coreProperties>
</file>