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4"/>
  </p:notesMasterIdLst>
  <p:sldIdLst>
    <p:sldId id="256" r:id="rId2"/>
    <p:sldId id="299" r:id="rId3"/>
    <p:sldId id="300" r:id="rId4"/>
    <p:sldId id="258" r:id="rId5"/>
    <p:sldId id="259" r:id="rId6"/>
    <p:sldId id="301" r:id="rId7"/>
    <p:sldId id="260" r:id="rId8"/>
    <p:sldId id="261" r:id="rId9"/>
    <p:sldId id="279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94" r:id="rId19"/>
    <p:sldId id="295" r:id="rId20"/>
    <p:sldId id="270" r:id="rId21"/>
    <p:sldId id="271" r:id="rId22"/>
    <p:sldId id="274" r:id="rId23"/>
    <p:sldId id="275" r:id="rId24"/>
    <p:sldId id="307" r:id="rId25"/>
    <p:sldId id="277" r:id="rId26"/>
    <p:sldId id="272" r:id="rId27"/>
    <p:sldId id="278" r:id="rId28"/>
    <p:sldId id="308" r:id="rId29"/>
    <p:sldId id="280" r:id="rId30"/>
    <p:sldId id="282" r:id="rId31"/>
    <p:sldId id="283" r:id="rId32"/>
    <p:sldId id="281" r:id="rId33"/>
    <p:sldId id="284" r:id="rId34"/>
    <p:sldId id="285" r:id="rId35"/>
    <p:sldId id="286" r:id="rId36"/>
    <p:sldId id="292" r:id="rId37"/>
    <p:sldId id="293" r:id="rId38"/>
    <p:sldId id="287" r:id="rId39"/>
    <p:sldId id="288" r:id="rId40"/>
    <p:sldId id="296" r:id="rId41"/>
    <p:sldId id="297" r:id="rId42"/>
    <p:sldId id="298" r:id="rId43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3" autoAdjust="0"/>
    <p:restoredTop sz="94660"/>
  </p:normalViewPr>
  <p:slideViewPr>
    <p:cSldViewPr snapToGrid="0">
      <p:cViewPr varScale="1">
        <p:scale>
          <a:sx n="83" d="100"/>
          <a:sy n="83" d="100"/>
        </p:scale>
        <p:origin x="37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5C4649-DABF-4368-A5DC-2638D6AD6187}" type="datetimeFigureOut">
              <a:rPr lang="ro-RO" smtClean="0"/>
              <a:t>31.03.2021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967355-E6C7-4D24-AEA7-F3B5DB135C1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002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BCFF6-43A3-4AD9-BCBF-A9A446B6B3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2D0B4E-C204-478B-B5ED-1A6E82FC1C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1FBA3-50EC-4DEC-A861-1C8DE3F85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85F4-30A1-46AE-B6DF-294137B7DFB1}" type="datetime1">
              <a:rPr lang="ro-RO" smtClean="0"/>
              <a:t>31.03.2021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764BF2-9758-46F4-8CCB-3BEA7D963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CFD30A-FDF6-42F4-BEBE-6B298454B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21126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B1220-17B8-4674-A688-4C0B067DA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A4DDAD-C8B2-4A7B-925F-71FBE3A658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3193DB-7562-44C4-AFFF-64D0C82EE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48231-EE0A-44DC-947D-6E1272C37C25}" type="datetime1">
              <a:rPr lang="ro-RO" smtClean="0"/>
              <a:t>31.03.2021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5A174-ACE4-4204-8C6A-5D8ADF899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3884EA-2F5D-408A-9B20-9EB714852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53078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F68507-A65F-4CC1-A486-982CA4E8C4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DC83A8-1059-4575-A2AE-F425920C5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C30DB-05FC-4FA5-B380-ABBA29990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8DE34-33FC-46DE-9A24-49BEFB5C2037}" type="datetime1">
              <a:rPr lang="ro-RO" smtClean="0"/>
              <a:t>31.03.2021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3F66FF-1C9C-45C6-A253-E05F89B66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2E7CDA-76D3-4E25-95F8-FEB624EE9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89420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BF606-40E1-49EC-BE9A-E01DA7A8A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91098-0EF3-49D5-AAEC-40F66FD8F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086ECC-1E01-47D7-A7CC-65A4E7844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F6181-F673-4A19-8127-3A26764BD6B7}" type="datetime1">
              <a:rPr lang="ro-RO" smtClean="0"/>
              <a:t>31.03.2021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849F88-2093-497B-B8D9-938AEC67A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582E0-2B78-4831-B9F9-D83D1B40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74439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ACE5A-2297-4982-A20C-3FDB6DBEC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039691-79BE-435A-9D4C-5DD4C6DFEB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33DA0F-BFDD-4FB0-A0F7-05A6E24F7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5D472-042E-4800-A01C-EF4ECFE6B900}" type="datetime1">
              <a:rPr lang="ro-RO" smtClean="0"/>
              <a:t>31.03.2021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89BBD-897D-4862-A24D-BD16AF603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0580F6-F5A0-4410-B8CB-391337EC0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48566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99C29-4010-4D3D-871C-1817EB6A8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0A3C7-D0A0-417B-88F6-8D2201BE8D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0B2056-33DA-46ED-B039-00F5579565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20C9F-BB27-4E05-8BDB-A1977B54D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B7678-F149-4E28-BBB5-1BA7E5E1CA37}" type="datetime1">
              <a:rPr lang="ro-RO" smtClean="0"/>
              <a:t>31.03.2021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7009F3-3778-49D5-BFF6-6E2EBD465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25AA55-75E9-46EF-904D-CB5F4388F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78281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299BA-598F-4E43-9953-91E7CA5D2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E8A8F-0269-43D9-B8C6-B56BFEC52A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A1BC1F-E2BA-4B49-BF19-13CEEAD019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C82869-B342-47CB-958E-81B658342C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D82BE3-39AD-48C2-B536-860C6AD4AD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8456AF-180A-4F88-B6F5-8204A052B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19CB1-8E68-42D7-9F8E-F095C00B00BA}" type="datetime1">
              <a:rPr lang="ro-RO" smtClean="0"/>
              <a:t>31.03.2021</a:t>
            </a:fld>
            <a:endParaRPr lang="ro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0C2973-7F82-45E5-B207-7BB56F91D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0A8F1A-CD7F-4BFE-A132-AC6858918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88488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1EA13-251A-495E-8EA8-CDECC00AD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92D42A-31AF-465E-AB55-C9DFAA5AE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5407C-A208-40E4-B9F0-49E9D4D4F09E}" type="datetime1">
              <a:rPr lang="ro-RO" smtClean="0"/>
              <a:t>31.03.2021</a:t>
            </a:fld>
            <a:endParaRPr 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7ED6CE-FFEF-4A51-8912-FA1AB409D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63C5B3-DE9D-4EA1-A5FB-1AE2A94AC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49258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6C9BB9-0D93-43D0-A3FC-EBBF6AD38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78085-B25F-4849-AC33-27F501270046}" type="datetime1">
              <a:rPr lang="ro-RO" smtClean="0"/>
              <a:t>31.03.2021</a:t>
            </a:fld>
            <a:endParaRPr lang="ro-R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82A297-9CA4-46C3-BDAF-0C59245EE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C621ED-628F-4101-910B-ED58A4A4B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46469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4EB17-2832-4C12-8B57-B929C8BB1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15E37-3E0D-498C-96B1-9A1F3754A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6C8FD4-200A-4B3A-88AE-9AF16BBF2A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D406F1-7FD2-407B-A2F9-88815FB22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84831-669E-44EB-9F2C-DE87CF50F8C5}" type="datetime1">
              <a:rPr lang="ro-RO" smtClean="0"/>
              <a:t>31.03.2021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E90E5-FA14-4696-A9FB-BEBD59810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F2B4C5-1BB4-4D00-9B86-B6BA54887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30734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BA0A4-A2CC-4127-A857-BD7E27C64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67BF55-D971-4AD0-B17A-3E686759BD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3802D5-CD6B-4D1F-8F90-234F3FA4D6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B3D358-1B8D-4330-AE84-4D872C646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CAD30-44D6-4E66-B174-D5D70475508F}" type="datetime1">
              <a:rPr lang="ro-RO" smtClean="0"/>
              <a:t>31.03.2021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8A6B67-C072-4F4E-B993-ADB928E43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EB7022-8B74-48AB-94BA-9CA0EAC25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02828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334CB4-67FB-4303-BE7C-7DC31A2E1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02847-ADEB-4380-8995-632C319B3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520EB7-22EB-4CD5-BD15-A8F0854E81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936BA-86BA-4545-ABFA-A1A1ABA8AC13}" type="datetime1">
              <a:rPr lang="ro-RO" smtClean="0"/>
              <a:t>31.03.2021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B99D71-82AD-4610-88EC-201C5CFE64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056719-2BEE-4F53-BD0E-B8B69881F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4470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../media/image9.png"/><Relationship Id="rId7" Type="http://schemas.openxmlformats.org/officeDocument/2006/relationships/image" Target="NUL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NUL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NULL"/><Relationship Id="rId7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7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wmf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7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3CE83-A48F-4913-AEF9-ABB205F4FC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CIRCUITE INTEGRATE </a:t>
            </a:r>
            <a:r>
              <a:rPr lang="ro-RO"/>
              <a:t> ANALOGIC</a:t>
            </a:r>
            <a:r>
              <a:rPr lang="en-US"/>
              <a:t>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B5B92E-278B-4B60-A883-F6E0C9CA4C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o-RO"/>
              <a:t>Cursul nr. 4 – online</a:t>
            </a:r>
          </a:p>
          <a:p>
            <a:r>
              <a:rPr lang="ro-RO"/>
              <a:t>Circuite cu reacție negativă rezistivă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BA13981-1FA8-4253-B880-BA6E4EE165D4}"/>
              </a:ext>
            </a:extLst>
          </p:cNvPr>
          <p:cNvGrpSpPr/>
          <p:nvPr/>
        </p:nvGrpSpPr>
        <p:grpSpPr>
          <a:xfrm>
            <a:off x="685800" y="338592"/>
            <a:ext cx="10349144" cy="1571021"/>
            <a:chOff x="685800" y="596055"/>
            <a:chExt cx="7498846" cy="1138340"/>
          </a:xfrm>
        </p:grpSpPr>
        <p:pic>
          <p:nvPicPr>
            <p:cNvPr id="5" name="Picture 4" descr="Logo-UT-IESC-RGB-RO">
              <a:extLst>
                <a:ext uri="{FF2B5EF4-FFF2-40B4-BE49-F238E27FC236}">
                  <a16:creationId xmlns:a16="http://schemas.microsoft.com/office/drawing/2014/main" id="{B4F34483-CD29-4311-95C1-5CFC496161B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446" b="13008"/>
            <a:stretch>
              <a:fillRect/>
            </a:stretch>
          </p:blipFill>
          <p:spPr bwMode="auto">
            <a:xfrm>
              <a:off x="685800" y="596055"/>
              <a:ext cx="4146813" cy="1138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 Box 1">
              <a:extLst>
                <a:ext uri="{FF2B5EF4-FFF2-40B4-BE49-F238E27FC236}">
                  <a16:creationId xmlns:a16="http://schemas.microsoft.com/office/drawing/2014/main" id="{06287EA5-9AF8-4E13-A463-F946ED8A1ACA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182366" y="679028"/>
              <a:ext cx="300228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sz="1100" b="1">
                  <a:latin typeface="UT Sans" pitchFamily="50" charset="0"/>
                  <a:ea typeface="+mn-ea"/>
                  <a:cs typeface="+mn-cs"/>
                </a:rPr>
                <a:t>Departamentul de Electronică şi Calculatoare</a:t>
              </a:r>
              <a:endParaRPr lang="ro-RO" sz="1100" b="1">
                <a:latin typeface="UT Sans" pitchFamily="50" charset="0"/>
                <a:ea typeface="+mn-ea"/>
                <a:cs typeface="+mn-cs"/>
              </a:endParaRPr>
            </a:p>
            <a:p>
              <a:pPr algn="r"/>
              <a:r>
                <a:rPr lang="ro-RO" sz="1100" b="0">
                  <a:latin typeface="UT Sans" pitchFamily="50" charset="0"/>
                  <a:ea typeface="+mn-ea"/>
                  <a:cs typeface="+mn-cs"/>
                </a:rPr>
                <a:t>s</a:t>
              </a:r>
              <a:r>
                <a:rPr lang="en-US" sz="1100">
                  <a:latin typeface="UT Sans" pitchFamily="50" charset="0"/>
                  <a:ea typeface="+mn-ea"/>
                  <a:cs typeface="+mn-cs"/>
                </a:rPr>
                <a:t>tr. Politehnicii 1, 500024 Braşov</a:t>
              </a:r>
              <a:endParaRPr lang="ro-RO" sz="900">
                <a:latin typeface="UT Sans" pitchFamily="50" charset="0"/>
              </a:endParaRPr>
            </a:p>
            <a:p>
              <a:pPr algn="r"/>
              <a:r>
                <a:rPr lang="en-US" sz="1100">
                  <a:latin typeface="UT Sans" pitchFamily="50" charset="0"/>
                  <a:ea typeface="+mn-ea"/>
                  <a:cs typeface="+mn-cs"/>
                </a:rPr>
                <a:t>0268 478705</a:t>
              </a:r>
              <a:endParaRPr lang="ro-RO" sz="900">
                <a:latin typeface="UT Sans" pitchFamily="50" charset="0"/>
              </a:endParaRPr>
            </a:p>
            <a:p>
              <a:pPr algn="r" rtl="1">
                <a:defRPr sz="1000"/>
              </a:pPr>
              <a:endParaRPr lang="en-GB" sz="900" b="0" i="0" strike="noStrike">
                <a:solidFill>
                  <a:srgbClr val="333333"/>
                </a:solidFill>
                <a:latin typeface="UT Sans" pitchFamily="50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07727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59534-DAE9-4239-B441-0C4629E6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tensiune-curent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8FE81-801A-4952-9829-9BE3F003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Un convertor tensiune - curent (convertor V-I), numit și </a:t>
            </a:r>
            <a:r>
              <a:rPr lang="en-US" b="1">
                <a:solidFill>
                  <a:srgbClr val="FF0000"/>
                </a:solidFill>
              </a:rPr>
              <a:t>amplificator transconductanță</a:t>
            </a:r>
            <a:r>
              <a:rPr lang="en-US"/>
              <a:t>, acceptă o tensiune de intrare </a:t>
            </a:r>
            <a:r>
              <a:rPr lang="en-US" i="1"/>
              <a:t>v</a:t>
            </a:r>
            <a:r>
              <a:rPr lang="en-US" i="1" baseline="-25000"/>
              <a:t>I</a:t>
            </a:r>
            <a:r>
              <a:rPr lang="en-US"/>
              <a:t> și produce un curent de ieșire de forma </a:t>
            </a:r>
            <a:r>
              <a:rPr lang="en-US" i="1"/>
              <a:t>i</a:t>
            </a:r>
            <a:r>
              <a:rPr lang="en-US" i="1" baseline="-25000"/>
              <a:t>O</a:t>
            </a:r>
            <a:r>
              <a:rPr lang="en-US"/>
              <a:t>=</a:t>
            </a:r>
            <a:r>
              <a:rPr lang="en-US" i="1"/>
              <a:t>Av</a:t>
            </a:r>
            <a:r>
              <a:rPr lang="en-US" i="1" baseline="-25000"/>
              <a:t>I</a:t>
            </a:r>
            <a:r>
              <a:rPr lang="en-US"/>
              <a:t>, unde </a:t>
            </a:r>
            <a:r>
              <a:rPr lang="en-US" i="1"/>
              <a:t>A</a:t>
            </a:r>
            <a:r>
              <a:rPr lang="en-US"/>
              <a:t> este câștigul sau sensibilitatea circuitului, exprimată în A/V. </a:t>
            </a:r>
            <a:endParaRPr lang="ro-RO"/>
          </a:p>
          <a:p>
            <a:r>
              <a:rPr lang="en-US" sz="2400"/>
              <a:t>La un convertor practic, expresia curentului de ieșire ia o formă mai apropiată de realitate:</a:t>
            </a:r>
            <a:br>
              <a:rPr lang="ro-RO" sz="2400"/>
            </a:br>
            <a:br>
              <a:rPr lang="ro-RO" sz="2400"/>
            </a:br>
            <a:br>
              <a:rPr lang="ro-RO" sz="2400"/>
            </a:br>
            <a:br>
              <a:rPr lang="ro-RO" sz="2400"/>
            </a:br>
            <a:r>
              <a:rPr lang="en-US" sz="2400"/>
              <a:t>unde </a:t>
            </a:r>
            <a:r>
              <a:rPr lang="en-US" sz="2400" i="1"/>
              <a:t>v</a:t>
            </a:r>
            <a:r>
              <a:rPr lang="en-US" sz="2400" i="1" baseline="-25000"/>
              <a:t>L</a:t>
            </a:r>
            <a:r>
              <a:rPr lang="en-US" sz="2400"/>
              <a:t> este tensiunea dezvoltată pe sarcina de la ieșire ca răspuns la curentul </a:t>
            </a:r>
            <a:r>
              <a:rPr lang="en-US" sz="2400" i="1"/>
              <a:t>i</a:t>
            </a:r>
            <a:r>
              <a:rPr lang="en-US" sz="2400" i="1" baseline="-25000"/>
              <a:t>O</a:t>
            </a:r>
            <a:r>
              <a:rPr lang="en-US" sz="2400"/>
              <a:t>, iar </a:t>
            </a:r>
            <a:r>
              <a:rPr lang="en-US" sz="2400" i="1"/>
              <a:t>R</a:t>
            </a:r>
            <a:r>
              <a:rPr lang="en-US" sz="2400" i="1" baseline="-25000"/>
              <a:t>o</a:t>
            </a:r>
            <a:r>
              <a:rPr lang="en-US" sz="2400"/>
              <a:t> este rezistența de ieșire a convertorului, așa cum se vede dinspre sarcină. Pentru o conversie V-I adevărată, </a:t>
            </a:r>
            <a:r>
              <a:rPr lang="en-US" sz="2400" i="1"/>
              <a:t>i</a:t>
            </a:r>
            <a:r>
              <a:rPr lang="en-US" sz="2400" i="1" baseline="-25000"/>
              <a:t>O</a:t>
            </a:r>
            <a:r>
              <a:rPr lang="en-US" sz="2400"/>
              <a:t> trebuie să fie independent de </a:t>
            </a:r>
            <a:r>
              <a:rPr lang="en-US" sz="2400" i="1"/>
              <a:t>v</a:t>
            </a:r>
            <a:r>
              <a:rPr lang="en-US" sz="2400" i="1" baseline="-25000"/>
              <a:t>L</a:t>
            </a:r>
            <a:r>
              <a:rPr lang="en-US" sz="2400"/>
              <a:t>, adică trebuie să avem</a:t>
            </a:r>
            <a:r>
              <a:rPr lang="ro-RO" sz="2400"/>
              <a:t> </a:t>
            </a:r>
            <a:r>
              <a:rPr lang="ro-RO" sz="2400" i="1"/>
              <a:t>R</a:t>
            </a:r>
            <a:r>
              <a:rPr lang="ro-RO" sz="2400" i="1" baseline="-25000"/>
              <a:t>o</a:t>
            </a:r>
            <a:r>
              <a:rPr lang="ro-RO" sz="2400"/>
              <a:t> </a:t>
            </a:r>
            <a:r>
              <a:rPr lang="ro-RO" sz="2400">
                <a:sym typeface="Symbol" panose="05050102010706020507" pitchFamily="18" charset="2"/>
              </a:rPr>
              <a:t> .</a:t>
            </a:r>
            <a:endParaRPr lang="ro-RO" sz="24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DBD3-1890-443C-B6D2-53DBADAB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A8168-8432-4AEE-82BC-5189DCCCA06F}" type="datetime1">
              <a:rPr lang="ro-RO" smtClean="0"/>
              <a:t>31.03.2021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B19EC-7A2A-4EBF-ACB7-6192C70F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D36FA-085E-4E01-89DD-4DFF3026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10</a:t>
            </a:fld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93CF9A4-60A9-4791-A9CC-CB7727163749}"/>
                  </a:ext>
                </a:extLst>
              </p:cNvPr>
              <p:cNvSpPr txBox="1"/>
              <p:nvPr/>
            </p:nvSpPr>
            <p:spPr>
              <a:xfrm>
                <a:off x="4957579" y="3914318"/>
                <a:ext cx="2276842" cy="756297"/>
              </a:xfrm>
              <a:prstGeom prst="rect">
                <a:avLst/>
              </a:prstGeom>
              <a:noFill/>
              <a:ln w="25400">
                <a:solidFill>
                  <a:srgbClr val="0070C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93CF9A4-60A9-4791-A9CC-CB77271637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7579" y="3914318"/>
                <a:ext cx="2276842" cy="7562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9660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59534-DAE9-4239-B441-0C4629E6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tensiune-curent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8FE81-801A-4952-9829-9BE3F003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Deoarece are la ieșire un curent, circuitul are nevoie de o sarcină pentru a funcționa; lăsând portul de ieșire deschis ar rezulta o funcționare defectuoasă a circuitului, deoarece </a:t>
            </a:r>
            <a:r>
              <a:rPr lang="en-US" i="1"/>
              <a:t>i</a:t>
            </a:r>
            <a:r>
              <a:rPr lang="en-US" i="1" baseline="-25000"/>
              <a:t>O</a:t>
            </a:r>
            <a:r>
              <a:rPr lang="en-US"/>
              <a:t> nu ar avea nicio cale prin care să se închidă.</a:t>
            </a:r>
            <a:endParaRPr lang="ro-RO"/>
          </a:p>
          <a:p>
            <a:r>
              <a:rPr lang="en-US" i="1"/>
              <a:t>Conformitatea tensiunii</a:t>
            </a:r>
            <a:r>
              <a:rPr lang="en-US"/>
              <a:t> este intervalul de valori admisibile ale lui </a:t>
            </a:r>
            <a:r>
              <a:rPr lang="en-US" i="1"/>
              <a:t>v</a:t>
            </a:r>
            <a:r>
              <a:rPr lang="en-US" i="1" baseline="-25000"/>
              <a:t>L</a:t>
            </a:r>
            <a:r>
              <a:rPr lang="en-US"/>
              <a:t> pentru care circuitul funcționează în mod corespunzător, înainte de apariția oricăror efecte de saturație din partea amplificatorului.</a:t>
            </a:r>
            <a:endParaRPr lang="ro-RO"/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DBD3-1890-443C-B6D2-53DBADAB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C0F4D-FA40-44BD-9DF3-1CC49C91AD76}" type="datetime1">
              <a:rPr lang="ro-RO" smtClean="0"/>
              <a:t>31.03.2021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B19EC-7A2A-4EBF-ACB7-6192C70F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D36FA-085E-4E01-89DD-4DFF3026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11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08136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59534-DAE9-4239-B441-0C4629E6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tensiune-curent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8FE81-801A-4952-9829-9BE3F003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Clasificare</a:t>
            </a:r>
          </a:p>
          <a:p>
            <a:pPr marL="514350" indent="-514350">
              <a:buFont typeface="+mj-lt"/>
              <a:buAutoNum type="arabicPeriod"/>
            </a:pPr>
            <a:r>
              <a:rPr lang="ro-RO"/>
              <a:t>Convertoare V-I cu sarcină flotantă</a:t>
            </a:r>
          </a:p>
          <a:p>
            <a:pPr marL="514350" indent="-514350">
              <a:buFont typeface="+mj-lt"/>
              <a:buAutoNum type="arabicPeriod"/>
            </a:pPr>
            <a:r>
              <a:rPr lang="ro-RO"/>
              <a:t>Convertoare V-I cu sarcina la masă</a:t>
            </a:r>
          </a:p>
          <a:p>
            <a:r>
              <a:rPr lang="en-US"/>
              <a:t>Dacă niciun terminal al sarcinii nu este legat la masă, se spune că sarcina este de tip </a:t>
            </a:r>
            <a:r>
              <a:rPr lang="en-US" i="1"/>
              <a:t>flotant</a:t>
            </a:r>
            <a:r>
              <a:rPr lang="en-US"/>
              <a:t>.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DBD3-1890-443C-B6D2-53DBADAB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4688C-5905-4C6F-BFBC-D34D70BAFFC6}" type="datetime1">
              <a:rPr lang="ro-RO" smtClean="0"/>
              <a:t>31.03.2021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B19EC-7A2A-4EBF-ACB7-6192C70F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D36FA-085E-4E01-89DD-4DFF3026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12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6516941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59534-DAE9-4239-B441-0C4629E6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tensiune-curent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8FE81-801A-4952-9829-9BE3F003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1. Convertoare cu sarcină flotantă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DBD3-1890-443C-B6D2-53DBADAB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73C0-AE4E-41C9-B379-D62C78B4BC7B}" type="datetime1">
              <a:rPr lang="ro-RO" smtClean="0"/>
              <a:t>31.03.2021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B19EC-7A2A-4EBF-ACB7-6192C70F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D36FA-085E-4E01-89DD-4DFF3026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13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5164697-39A3-4AA4-9596-E6E73E0510F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8451"/>
          <a:stretch/>
        </p:blipFill>
        <p:spPr>
          <a:xfrm>
            <a:off x="2862262" y="2273300"/>
            <a:ext cx="6467475" cy="29749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A0578F4-ED83-4E9F-8433-C7F825D39626}"/>
              </a:ext>
            </a:extLst>
          </p:cNvPr>
          <p:cNvSpPr txBox="1"/>
          <p:nvPr/>
        </p:nvSpPr>
        <p:spPr>
          <a:xfrm>
            <a:off x="1269507" y="5248275"/>
            <a:ext cx="46430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000"/>
              <a:t>(a) </a:t>
            </a:r>
            <a:r>
              <a:rPr lang="ro-RO" sz="2000" b="1"/>
              <a:t>Convertor de tip neinversor </a:t>
            </a:r>
            <a:r>
              <a:rPr lang="ro-RO" sz="2000"/>
              <a:t>deoarece </a:t>
            </a:r>
            <a:r>
              <a:rPr lang="ro-RO" sz="2000" i="1"/>
              <a:t>v</a:t>
            </a:r>
            <a:r>
              <a:rPr lang="ro-RO" sz="2000" i="1" baseline="-25000"/>
              <a:t>I</a:t>
            </a:r>
            <a:r>
              <a:rPr lang="ro-RO" sz="2000"/>
              <a:t> se aplică la intrarea neinversoare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6C0C57-8030-40BA-840D-713B781F23A3}"/>
              </a:ext>
            </a:extLst>
          </p:cNvPr>
          <p:cNvSpPr txBox="1"/>
          <p:nvPr/>
        </p:nvSpPr>
        <p:spPr>
          <a:xfrm>
            <a:off x="6417468" y="5248275"/>
            <a:ext cx="4200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000"/>
              <a:t>(b) </a:t>
            </a:r>
            <a:r>
              <a:rPr lang="ro-RO" sz="2000" b="1"/>
              <a:t>Convertor de tip inversor </a:t>
            </a:r>
            <a:r>
              <a:rPr lang="ro-RO" sz="2000"/>
              <a:t>deoarece </a:t>
            </a:r>
            <a:r>
              <a:rPr lang="ro-RO" sz="2000" i="1"/>
              <a:t>v</a:t>
            </a:r>
            <a:r>
              <a:rPr lang="ro-RO" sz="2000" i="1" baseline="-25000"/>
              <a:t>I</a:t>
            </a:r>
            <a:r>
              <a:rPr lang="ro-RO" sz="2000"/>
              <a:t> se aplică spre intrarea inversoare</a:t>
            </a:r>
          </a:p>
        </p:txBody>
      </p:sp>
    </p:spTree>
    <p:extLst>
      <p:ext uri="{BB962C8B-B14F-4D97-AF65-F5344CB8AC3E}">
        <p14:creationId xmlns:p14="http://schemas.microsoft.com/office/powerpoint/2010/main" val="36092560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59534-DAE9-4239-B441-0C4629E6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tensiune-curent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8FE81-801A-4952-9829-9BE3F003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(a) Convertor cu sarcina flotantă, de tip neinversor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DBD3-1890-443C-B6D2-53DBADAB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42F9-88C5-443F-BC62-F68C5E4AC11B}" type="datetime1">
              <a:rPr lang="ro-RO" smtClean="0"/>
              <a:t>31.03.2021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B19EC-7A2A-4EBF-ACB7-6192C70F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D36FA-085E-4E01-89DD-4DFF3026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14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8D1F987-51C4-4582-BCFD-18E602A911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5302" b="18451"/>
          <a:stretch/>
        </p:blipFill>
        <p:spPr>
          <a:xfrm>
            <a:off x="764381" y="2513806"/>
            <a:ext cx="2890838" cy="2974975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029B6BC-CFEE-41DD-A937-8816E35E7DBD}"/>
              </a:ext>
            </a:extLst>
          </p:cNvPr>
          <p:cNvSpPr/>
          <p:nvPr/>
        </p:nvSpPr>
        <p:spPr>
          <a:xfrm>
            <a:off x="4286250" y="2533825"/>
            <a:ext cx="7315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>
                <a:ea typeface="Calibri" panose="020F0502020204030204" pitchFamily="34" charset="0"/>
              </a:rPr>
              <a:t>AO dezvoltă acea valoare de curent </a:t>
            </a:r>
            <a:r>
              <a:rPr lang="en-US" sz="2400" i="1">
                <a:ea typeface="Calibri" panose="020F0502020204030204" pitchFamily="34" charset="0"/>
              </a:rPr>
              <a:t>i</a:t>
            </a:r>
            <a:r>
              <a:rPr lang="en-US" sz="2400" i="1" baseline="-25000">
                <a:ea typeface="Calibri" panose="020F0502020204030204" pitchFamily="34" charset="0"/>
              </a:rPr>
              <a:t>O</a:t>
            </a:r>
            <a:r>
              <a:rPr lang="en-US" sz="2400">
                <a:ea typeface="Calibri" panose="020F0502020204030204" pitchFamily="34" charset="0"/>
              </a:rPr>
              <a:t> necesară pentru ca tensiunea de la intrarea inversoare să urmărească pe </a:t>
            </a:r>
            <a:r>
              <a:rPr lang="en-US" sz="2400" i="1"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a typeface="Calibri" panose="020F0502020204030204" pitchFamily="34" charset="0"/>
              </a:rPr>
              <a:t>I</a:t>
            </a:r>
            <a:r>
              <a:rPr lang="en-US" sz="2400">
                <a:ea typeface="Calibri" panose="020F0502020204030204" pitchFamily="34" charset="0"/>
              </a:rPr>
              <a:t> sau pentru a face </a:t>
            </a:r>
            <a:r>
              <a:rPr lang="en-US" sz="2400" i="1">
                <a:ea typeface="Calibri" panose="020F0502020204030204" pitchFamily="34" charset="0"/>
              </a:rPr>
              <a:t>Ri</a:t>
            </a:r>
            <a:r>
              <a:rPr lang="en-US" sz="2400" i="1" baseline="-25000">
                <a:ea typeface="Calibri" panose="020F0502020204030204" pitchFamily="34" charset="0"/>
              </a:rPr>
              <a:t>O</a:t>
            </a:r>
            <a:r>
              <a:rPr lang="en-US" sz="2400">
                <a:ea typeface="Calibri" panose="020F0502020204030204" pitchFamily="34" charset="0"/>
              </a:rPr>
              <a:t>=</a:t>
            </a:r>
            <a:r>
              <a:rPr lang="en-US" sz="2400" i="1"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a typeface="Calibri" panose="020F0502020204030204" pitchFamily="34" charset="0"/>
              </a:rPr>
              <a:t>I</a:t>
            </a:r>
            <a:r>
              <a:rPr lang="en-US" sz="2400">
                <a:ea typeface="Calibri" panose="020F0502020204030204" pitchFamily="34" charset="0"/>
              </a:rPr>
              <a:t>. Rezolvând pentru </a:t>
            </a:r>
            <a:r>
              <a:rPr lang="en-US" sz="2400" i="1">
                <a:ea typeface="Calibri" panose="020F0502020204030204" pitchFamily="34" charset="0"/>
              </a:rPr>
              <a:t>i</a:t>
            </a:r>
            <a:r>
              <a:rPr lang="en-US" sz="2400" i="1" baseline="-25000">
                <a:ea typeface="Calibri" panose="020F0502020204030204" pitchFamily="34" charset="0"/>
              </a:rPr>
              <a:t>O</a:t>
            </a:r>
            <a:r>
              <a:rPr lang="en-US" sz="2400">
                <a:ea typeface="Calibri" panose="020F0502020204030204" pitchFamily="34" charset="0"/>
              </a:rPr>
              <a:t>, obținem</a:t>
            </a:r>
            <a:endParaRPr lang="ro-RO" sz="240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4222DFF2-B480-43B3-B250-E6F1F1AD3A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6F54A27-1BCE-497B-A57A-FCC64F876CD2}"/>
                  </a:ext>
                </a:extLst>
              </p:cNvPr>
              <p:cNvSpPr txBox="1"/>
              <p:nvPr/>
            </p:nvSpPr>
            <p:spPr>
              <a:xfrm>
                <a:off x="7364912" y="3707675"/>
                <a:ext cx="1269835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6F54A27-1BCE-497B-A57A-FCC64F876C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4912" y="3707675"/>
                <a:ext cx="1269835" cy="6914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C88A6B1A-B8FB-436A-94FA-F7F7876F03E3}"/>
              </a:ext>
            </a:extLst>
          </p:cNvPr>
          <p:cNvSpPr/>
          <p:nvPr/>
        </p:nvSpPr>
        <p:spPr>
          <a:xfrm>
            <a:off x="4286250" y="4368503"/>
            <a:ext cx="74271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ea typeface="Calibri" panose="020F0502020204030204" pitchFamily="34" charset="0"/>
              </a:rPr>
              <a:t>Această expresie este adevărată indiferent de tipul sarcinii</a:t>
            </a:r>
            <a:endParaRPr lang="ro-RO" sz="24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AAD0CAD-33F2-4E01-8CC9-E29F08A6B197}"/>
              </a:ext>
            </a:extLst>
          </p:cNvPr>
          <p:cNvSpPr/>
          <p:nvPr/>
        </p:nvSpPr>
        <p:spPr>
          <a:xfrm>
            <a:off x="4286250" y="4816832"/>
            <a:ext cx="31847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sz="2400"/>
              <a:t>Conformitatea</a:t>
            </a:r>
            <a:r>
              <a:rPr lang="ro-RO" sz="2000"/>
              <a:t> </a:t>
            </a:r>
            <a:r>
              <a:rPr lang="ro-RO" sz="2400"/>
              <a:t>tensiunii</a:t>
            </a:r>
            <a:r>
              <a:rPr lang="ro-RO" sz="200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983BE9B-73A0-4E01-BC35-0F9E93CAD15C}"/>
                  </a:ext>
                </a:extLst>
              </p:cNvPr>
              <p:cNvSpPr txBox="1"/>
              <p:nvPr/>
            </p:nvSpPr>
            <p:spPr>
              <a:xfrm>
                <a:off x="6197672" y="5345966"/>
                <a:ext cx="391145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𝑂𝐿</m:t>
                              </m:r>
                            </m:sub>
                          </m:s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sub>
                          </m:sSub>
                        </m:e>
                      </m:d>
                      <m:r>
                        <a:rPr lang="ro-RO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ro-RO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d>
                        <m:dPr>
                          <m:ctrlPr>
                            <a:rPr lang="ro-RO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𝑂𝐻</m:t>
                              </m:r>
                            </m:sub>
                          </m:sSub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 sz="200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983BE9B-73A0-4E01-BC35-0F9E93CAD1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7672" y="5345966"/>
                <a:ext cx="3911455" cy="369332"/>
              </a:xfrm>
              <a:prstGeom prst="rect">
                <a:avLst/>
              </a:prstGeom>
              <a:blipFill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26F04E61-2FE9-4EFF-A735-443E6A91BFF3}"/>
              </a:ext>
            </a:extLst>
          </p:cNvPr>
          <p:cNvSpPr txBox="1"/>
          <p:nvPr/>
        </p:nvSpPr>
        <p:spPr>
          <a:xfrm>
            <a:off x="4286250" y="5785587"/>
            <a:ext cx="6941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/>
              <a:t>Curentul </a:t>
            </a:r>
            <a:r>
              <a:rPr lang="ro-RO" sz="2400" i="1"/>
              <a:t>i</a:t>
            </a:r>
            <a:r>
              <a:rPr lang="ro-RO" sz="2400" i="1" baseline="-25000"/>
              <a:t>O</a:t>
            </a:r>
            <a:r>
              <a:rPr lang="ro-RO" sz="2400"/>
              <a:t> este susținut de AO.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DAD3782-A9F5-4193-AF3E-FE2D3A8C275D}"/>
              </a:ext>
            </a:extLst>
          </p:cNvPr>
          <p:cNvCxnSpPr/>
          <p:nvPr/>
        </p:nvCxnSpPr>
        <p:spPr>
          <a:xfrm flipH="1">
            <a:off x="2317072" y="2542703"/>
            <a:ext cx="118073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2E64E61-88D3-4789-9816-4B91C7E48E98}"/>
              </a:ext>
            </a:extLst>
          </p:cNvPr>
          <p:cNvCxnSpPr/>
          <p:nvPr/>
        </p:nvCxnSpPr>
        <p:spPr>
          <a:xfrm flipH="1">
            <a:off x="923278" y="2681056"/>
            <a:ext cx="958788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41518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59534-DAE9-4239-B441-0C4629E6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tensiune-curent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8FE81-801A-4952-9829-9BE3F003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(a) Convertor cu sarcină flotantă, de tip inversor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DBD3-1890-443C-B6D2-53DBADAB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1EBB-4679-40C1-A72F-F8767DEF1955}" type="datetime1">
              <a:rPr lang="ro-RO" smtClean="0"/>
              <a:t>31.03.2021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B19EC-7A2A-4EBF-ACB7-6192C70F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D36FA-085E-4E01-89DD-4DFF3026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15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E06F089-CF95-45B1-BD24-34F4946714D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000" b="35161"/>
          <a:stretch/>
        </p:blipFill>
        <p:spPr>
          <a:xfrm>
            <a:off x="592931" y="2349500"/>
            <a:ext cx="3233737" cy="23653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0C2789E-CA7F-454B-8DD3-2BE22BF75FFC}"/>
              </a:ext>
            </a:extLst>
          </p:cNvPr>
          <p:cNvSpPr txBox="1"/>
          <p:nvPr/>
        </p:nvSpPr>
        <p:spPr>
          <a:xfrm>
            <a:off x="4552950" y="2524125"/>
            <a:ext cx="68865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/>
              <a:t>Din cauza scurtcircuitului virtual dintre intrările AO și datorită faptului că intrarea inversoare este conectată la masă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0C45FFB-4928-43EF-9ABD-E1804DF775AA}"/>
                  </a:ext>
                </a:extLst>
              </p:cNvPr>
              <p:cNvSpPr txBox="1"/>
              <p:nvPr/>
            </p:nvSpPr>
            <p:spPr>
              <a:xfrm>
                <a:off x="6607073" y="3441705"/>
                <a:ext cx="2309281" cy="69147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sub>
                          </m:s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−0</m:t>
                          </m:r>
                        </m:num>
                        <m:den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sub>
                          </m:sSub>
                        </m:num>
                        <m:den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0C45FFB-4928-43EF-9ABD-E1804DF775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7073" y="3441705"/>
                <a:ext cx="2309281" cy="6914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id="{140A4B3F-9674-4584-87A5-C4EF66C48A16}"/>
              </a:ext>
            </a:extLst>
          </p:cNvPr>
          <p:cNvSpPr/>
          <p:nvPr/>
        </p:nvSpPr>
        <p:spPr>
          <a:xfrm>
            <a:off x="4552950" y="4200645"/>
            <a:ext cx="32087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sz="2400"/>
              <a:t>Conformitatea tensiunii: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F7AE5A1-1AEE-483D-8A8C-B3E40D9A5A81}"/>
                  </a:ext>
                </a:extLst>
              </p:cNvPr>
              <p:cNvSpPr txBox="1"/>
              <p:nvPr/>
            </p:nvSpPr>
            <p:spPr>
              <a:xfrm>
                <a:off x="6933766" y="4841697"/>
                <a:ext cx="212494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𝑂𝐿</m:t>
                          </m:r>
                        </m:sub>
                      </m:sSub>
                      <m:r>
                        <a:rPr lang="ro-RO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ro-RO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𝑂𝐻</m:t>
                          </m:r>
                        </m:sub>
                      </m:sSub>
                    </m:oMath>
                  </m:oMathPara>
                </a14:m>
                <a:endParaRPr lang="ro-RO" sz="200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F7AE5A1-1AEE-483D-8A8C-B3E40D9A5A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3766" y="4841697"/>
                <a:ext cx="2124941" cy="369332"/>
              </a:xfrm>
              <a:prstGeom prst="rect">
                <a:avLst/>
              </a:prstGeom>
              <a:blipFill>
                <a:blip r:embed="rId4"/>
                <a:stretch>
                  <a:fillRect l="-2865" r="-860" b="-14754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382925B2-F5AD-45B4-84AB-E8DC80927DD7}"/>
              </a:ext>
            </a:extLst>
          </p:cNvPr>
          <p:cNvSpPr txBox="1"/>
          <p:nvPr/>
        </p:nvSpPr>
        <p:spPr>
          <a:xfrm>
            <a:off x="4508048" y="5345966"/>
            <a:ext cx="65073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/>
              <a:t>Dezavantaj: curentul </a:t>
            </a:r>
            <a:r>
              <a:rPr lang="ro-RO" sz="2400" i="1"/>
              <a:t>i</a:t>
            </a:r>
            <a:r>
              <a:rPr lang="ro-RO" sz="2400" i="1" baseline="-25000"/>
              <a:t>O</a:t>
            </a:r>
            <a:r>
              <a:rPr lang="ro-RO" sz="2400"/>
              <a:t> trebuie să fie susținut de sursa de semnal </a:t>
            </a:r>
            <a:r>
              <a:rPr lang="ro-RO" sz="2400" i="1"/>
              <a:t>v</a:t>
            </a:r>
            <a:r>
              <a:rPr lang="ro-RO" sz="2400" i="1" baseline="-25000"/>
              <a:t>I</a:t>
            </a:r>
            <a:r>
              <a:rPr lang="ro-RO" sz="24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11064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59534-DAE9-4239-B441-0C4629E6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tensiune-curent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8FE81-801A-4952-9829-9BE3F003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o-RO" sz="2400" b="1"/>
              <a:t>Exemplu:</a:t>
            </a:r>
            <a:r>
              <a:rPr lang="ro-RO" sz="2400"/>
              <a:t> </a:t>
            </a:r>
            <a:r>
              <a:rPr lang="en-US" sz="2400"/>
              <a:t>Ambele circuite din fig</a:t>
            </a:r>
            <a:r>
              <a:rPr lang="ro-RO" sz="2400"/>
              <a:t>ură</a:t>
            </a:r>
            <a:r>
              <a:rPr lang="en-US" sz="2400"/>
              <a:t> au </a:t>
            </a:r>
            <a:r>
              <a:rPr lang="en-US" sz="2400" i="1"/>
              <a:t>v</a:t>
            </a:r>
            <a:r>
              <a:rPr lang="en-US" sz="2400" i="1" baseline="-25000"/>
              <a:t>I</a:t>
            </a:r>
            <a:r>
              <a:rPr lang="en-US" sz="2400"/>
              <a:t>=5V, </a:t>
            </a:r>
            <a:r>
              <a:rPr lang="en-US" sz="2400" i="1"/>
              <a:t>R</a:t>
            </a:r>
            <a:r>
              <a:rPr lang="en-US" sz="2400"/>
              <a:t>=10kΩ, ±</a:t>
            </a:r>
            <a:r>
              <a:rPr lang="en-US" sz="2400" i="1"/>
              <a:t>V</a:t>
            </a:r>
            <a:r>
              <a:rPr lang="en-US" sz="2400" i="1" baseline="-25000"/>
              <a:t>sat</a:t>
            </a:r>
            <a:r>
              <a:rPr lang="en-US" sz="2400"/>
              <a:t>=±13 V și o sarcină rezistivă </a:t>
            </a:r>
            <a:r>
              <a:rPr lang="en-US" sz="2400" i="1"/>
              <a:t>R</a:t>
            </a:r>
            <a:r>
              <a:rPr lang="en-US" sz="2400" i="1" baseline="-25000"/>
              <a:t>L</a:t>
            </a:r>
            <a:r>
              <a:rPr lang="en-US" sz="2400"/>
              <a:t>. Pentru ambele circuite determinați</a:t>
            </a:r>
            <a:r>
              <a:rPr lang="ro-RO" sz="2400"/>
              <a:t>:</a:t>
            </a:r>
          </a:p>
          <a:p>
            <a:pPr marL="0" indent="0">
              <a:buNone/>
            </a:pPr>
            <a:r>
              <a:rPr lang="en-US" sz="2400"/>
              <a:t>(a) </a:t>
            </a:r>
            <a:r>
              <a:rPr lang="en-US" sz="2400" i="1"/>
              <a:t>i</a:t>
            </a:r>
            <a:r>
              <a:rPr lang="en-US" sz="2400" i="1" baseline="-25000"/>
              <a:t>O</a:t>
            </a:r>
            <a:r>
              <a:rPr lang="en-US" sz="2400"/>
              <a:t>; </a:t>
            </a:r>
            <a:endParaRPr lang="ro-RO" sz="2400"/>
          </a:p>
          <a:p>
            <a:pPr marL="0" indent="0">
              <a:buNone/>
            </a:pPr>
            <a:r>
              <a:rPr lang="en-US" sz="2400"/>
              <a:t>(b) conformitatea tensiunii;</a:t>
            </a:r>
            <a:endParaRPr lang="ro-RO" sz="2400"/>
          </a:p>
          <a:p>
            <a:pPr marL="0" indent="0">
              <a:buNone/>
            </a:pPr>
            <a:r>
              <a:rPr lang="en-US" sz="2400"/>
              <a:t>(c) valoarea maximă admisibilă a lui </a:t>
            </a:r>
            <a:r>
              <a:rPr lang="en-US" sz="2400" i="1"/>
              <a:t>R</a:t>
            </a:r>
            <a:r>
              <a:rPr lang="en-US" sz="2400" i="1" baseline="-25000"/>
              <a:t>L</a:t>
            </a:r>
            <a:r>
              <a:rPr lang="en-US" sz="2400"/>
              <a:t>.</a:t>
            </a:r>
            <a:endParaRPr lang="ro-RO" sz="2400" b="1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DBD3-1890-443C-B6D2-53DBADAB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10EA6-64BE-446D-A371-6D0B4A7C0561}" type="datetime1">
              <a:rPr lang="ro-RO" smtClean="0"/>
              <a:t>31.03.2021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B19EC-7A2A-4EBF-ACB7-6192C70F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D36FA-085E-4E01-89DD-4DFF3026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16</a:t>
            </a:fld>
            <a:endParaRPr lang="ro-RO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644CAA6-0681-49B2-82DC-488C30A4E783}"/>
              </a:ext>
            </a:extLst>
          </p:cNvPr>
          <p:cNvGrpSpPr/>
          <p:nvPr/>
        </p:nvGrpSpPr>
        <p:grpSpPr>
          <a:xfrm>
            <a:off x="6659714" y="3278017"/>
            <a:ext cx="5173980" cy="2564641"/>
            <a:chOff x="3509010" y="3973756"/>
            <a:chExt cx="5173980" cy="2564641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C9EB361-4B7F-40A6-B37F-B0884F4247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18451"/>
            <a:stretch/>
          </p:blipFill>
          <p:spPr>
            <a:xfrm>
              <a:off x="3509010" y="3973756"/>
              <a:ext cx="5173980" cy="2379975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51A10A6-919D-4319-B9EF-48FF444FE8B7}"/>
                </a:ext>
              </a:extLst>
            </p:cNvPr>
            <p:cNvSpPr txBox="1"/>
            <p:nvPr/>
          </p:nvSpPr>
          <p:spPr>
            <a:xfrm>
              <a:off x="4854189" y="6169065"/>
              <a:ext cx="4381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o-RO"/>
                <a:t>a)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8306B31-31AF-4698-B336-B9A04C5E2EAB}"/>
                </a:ext>
              </a:extLst>
            </p:cNvPr>
            <p:cNvSpPr txBox="1"/>
            <p:nvPr/>
          </p:nvSpPr>
          <p:spPr>
            <a:xfrm>
              <a:off x="7407551" y="6169065"/>
              <a:ext cx="4381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o-RO"/>
                <a:t>b)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111044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59534-DAE9-4239-B441-0C4629E6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tensiune-curent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8FE81-801A-4952-9829-9BE3F003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o-RO" b="1"/>
              <a:t>Rezolvare:</a:t>
            </a:r>
            <a:endParaRPr lang="ro-RO"/>
          </a:p>
          <a:p>
            <a:pPr marL="0" indent="0">
              <a:buNone/>
            </a:pPr>
            <a:r>
              <a:rPr lang="en-US" sz="2400"/>
              <a:t>(a) </a:t>
            </a:r>
            <a:r>
              <a:rPr lang="en-US" sz="2400" i="1"/>
              <a:t>i</a:t>
            </a:r>
            <a:r>
              <a:rPr lang="en-US" sz="2400" i="1" baseline="-25000"/>
              <a:t>O</a:t>
            </a:r>
            <a:r>
              <a:rPr lang="en-US" sz="2400"/>
              <a:t>=5V/10kΩ=0,5 mA și curge de la dreapta la stânga în circuitul din fig. </a:t>
            </a:r>
            <a:r>
              <a:rPr lang="en-US" sz="2400" i="1"/>
              <a:t>a</a:t>
            </a:r>
            <a:r>
              <a:rPr lang="en-US" sz="2400"/>
              <a:t> și de la stânga la dreapta în cel din fig. </a:t>
            </a:r>
            <a:r>
              <a:rPr lang="en-US" sz="2400" i="1"/>
              <a:t>b</a:t>
            </a:r>
            <a:r>
              <a:rPr lang="en-US" sz="2400"/>
              <a:t>.</a:t>
            </a:r>
            <a:endParaRPr lang="ro-RO" sz="2400"/>
          </a:p>
          <a:p>
            <a:pPr marL="0" indent="0">
              <a:buNone/>
            </a:pPr>
            <a:endParaRPr lang="ro-RO" sz="1800" b="1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DBD3-1890-443C-B6D2-53DBADAB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96F37-B6AE-4110-BD8C-7311AB2FBE67}" type="datetime1">
              <a:rPr lang="ro-RO" smtClean="0"/>
              <a:t>31.03.2021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B19EC-7A2A-4EBF-ACB7-6192C70F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D36FA-085E-4E01-89DD-4DFF3026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17</a:t>
            </a:fld>
            <a:endParaRPr lang="ro-RO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5100140-C22A-4D13-BABE-5AC6F772792F}"/>
              </a:ext>
            </a:extLst>
          </p:cNvPr>
          <p:cNvGrpSpPr/>
          <p:nvPr/>
        </p:nvGrpSpPr>
        <p:grpSpPr>
          <a:xfrm>
            <a:off x="3509010" y="3317774"/>
            <a:ext cx="5173980" cy="2564641"/>
            <a:chOff x="3509010" y="3973756"/>
            <a:chExt cx="5173980" cy="2564641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13FE56CD-C6EF-4A18-A62C-88EEB806651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18451"/>
            <a:stretch/>
          </p:blipFill>
          <p:spPr>
            <a:xfrm>
              <a:off x="3509010" y="3973756"/>
              <a:ext cx="5173980" cy="2379975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E0E26C3-3B73-4B88-856A-9BA925F70077}"/>
                </a:ext>
              </a:extLst>
            </p:cNvPr>
            <p:cNvSpPr txBox="1"/>
            <p:nvPr/>
          </p:nvSpPr>
          <p:spPr>
            <a:xfrm>
              <a:off x="4854189" y="6169065"/>
              <a:ext cx="4381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o-RO"/>
                <a:t>a)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B363B21-DB69-4B17-B029-E378E28E572C}"/>
                </a:ext>
              </a:extLst>
            </p:cNvPr>
            <p:cNvSpPr txBox="1"/>
            <p:nvPr/>
          </p:nvSpPr>
          <p:spPr>
            <a:xfrm>
              <a:off x="7407551" y="6169065"/>
              <a:ext cx="4381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o-RO"/>
                <a:t>b)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871501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59534-DAE9-4239-B441-0C4629E6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tensiune-curent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8FE81-801A-4952-9829-9BE3F003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o-RO" b="1"/>
              <a:t>Rezolvare</a:t>
            </a:r>
            <a:r>
              <a:rPr lang="en-US" b="1"/>
              <a:t> (continuare)</a:t>
            </a:r>
            <a:r>
              <a:rPr lang="ro-RO" b="1"/>
              <a:t>:</a:t>
            </a:r>
            <a:endParaRPr lang="ro-RO"/>
          </a:p>
          <a:p>
            <a:pPr marL="0" indent="0">
              <a:buNone/>
            </a:pPr>
            <a:r>
              <a:rPr lang="en-US" sz="2400"/>
              <a:t>(b) Pentru circuitul din fig</a:t>
            </a:r>
            <a:r>
              <a:rPr lang="ro-RO" sz="2400"/>
              <a:t>.</a:t>
            </a:r>
            <a:r>
              <a:rPr lang="en-US" sz="2400"/>
              <a:t> </a:t>
            </a:r>
            <a:r>
              <a:rPr lang="en-US" sz="2400" i="1"/>
              <a:t>a</a:t>
            </a:r>
            <a:r>
              <a:rPr lang="en-US" sz="2400"/>
              <a:t>, </a:t>
            </a:r>
            <a:r>
              <a:rPr lang="en-US" sz="2400">
                <a:highlight>
                  <a:srgbClr val="FFFF00"/>
                </a:highlight>
              </a:rPr>
              <a:t>−8V&lt;v</a:t>
            </a:r>
            <a:r>
              <a:rPr lang="en-US" sz="2400" i="1" baseline="-25000">
                <a:highlight>
                  <a:srgbClr val="FFFF00"/>
                </a:highlight>
              </a:rPr>
              <a:t>L</a:t>
            </a:r>
            <a:r>
              <a:rPr lang="en-US" sz="2400">
                <a:highlight>
                  <a:srgbClr val="FFFF00"/>
                </a:highlight>
              </a:rPr>
              <a:t>&lt;8V</a:t>
            </a:r>
            <a:r>
              <a:rPr lang="en-US" sz="2400"/>
              <a:t>; pentru circuitul din fig. </a:t>
            </a:r>
            <a:r>
              <a:rPr lang="en-US" sz="2400" i="1"/>
              <a:t>b</a:t>
            </a:r>
            <a:r>
              <a:rPr lang="en-US" sz="2400"/>
              <a:t>, </a:t>
            </a:r>
            <a:r>
              <a:rPr lang="en-US" sz="2400">
                <a:highlight>
                  <a:srgbClr val="FFFF00"/>
                </a:highlight>
              </a:rPr>
              <a:t>−13V&lt;v</a:t>
            </a:r>
            <a:r>
              <a:rPr lang="en-US" sz="2400" i="1" baseline="-25000">
                <a:highlight>
                  <a:srgbClr val="FFFF00"/>
                </a:highlight>
              </a:rPr>
              <a:t>L</a:t>
            </a:r>
            <a:r>
              <a:rPr lang="en-US" sz="2400">
                <a:highlight>
                  <a:srgbClr val="FFFF00"/>
                </a:highlight>
              </a:rPr>
              <a:t>&lt;13V</a:t>
            </a:r>
            <a:r>
              <a:rPr lang="en-US" sz="2400"/>
              <a:t>.</a:t>
            </a:r>
            <a:endParaRPr lang="ro-RO" sz="2400"/>
          </a:p>
          <a:p>
            <a:pPr marL="0" indent="0">
              <a:buNone/>
            </a:pPr>
            <a:r>
              <a:rPr lang="en-US" sz="2400"/>
              <a:t>Explicații pentru circuitul din fig. </a:t>
            </a:r>
            <a:r>
              <a:rPr lang="en-US" sz="2400" i="1"/>
              <a:t>a</a:t>
            </a:r>
            <a:r>
              <a:rPr lang="en-US" sz="2400"/>
              <a:t>:</a:t>
            </a:r>
            <a:endParaRPr lang="ro-RO" sz="2400"/>
          </a:p>
          <a:p>
            <a:pPr marL="0" indent="0">
              <a:buNone/>
            </a:pPr>
            <a:endParaRPr lang="ro-RO" sz="2400" b="1"/>
          </a:p>
          <a:p>
            <a:pPr lvl="0"/>
            <a:r>
              <a:rPr lang="en-US" sz="2400"/>
              <a:t>pentru </a:t>
            </a:r>
            <a:r>
              <a:rPr lang="en-US" sz="2400" i="1"/>
              <a:t>v</a:t>
            </a:r>
            <a:r>
              <a:rPr lang="en-US" sz="2400" i="1" baseline="-25000"/>
              <a:t>IH</a:t>
            </a:r>
            <a:r>
              <a:rPr lang="en-US" sz="2400"/>
              <a:t>=+5V rezultă, la saturație, </a:t>
            </a:r>
            <a:r>
              <a:rPr lang="en-US" sz="2400" i="1"/>
              <a:t>v</a:t>
            </a:r>
            <a:r>
              <a:rPr lang="en-US" sz="2400" i="1" baseline="-25000"/>
              <a:t>O</a:t>
            </a:r>
            <a:r>
              <a:rPr lang="en-US" sz="2400"/>
              <a:t>=+</a:t>
            </a:r>
            <a:r>
              <a:rPr lang="en-US" sz="2400" i="1"/>
              <a:t>V</a:t>
            </a:r>
            <a:r>
              <a:rPr lang="en-US" sz="2400" i="1" baseline="-25000"/>
              <a:t>sat</a:t>
            </a:r>
            <a:r>
              <a:rPr lang="en-US" sz="2400"/>
              <a:t>=</a:t>
            </a:r>
            <a:r>
              <a:rPr lang="en-US" sz="2400" i="1"/>
              <a:t>V</a:t>
            </a:r>
            <a:r>
              <a:rPr lang="en-US" sz="2400" i="1" baseline="-25000"/>
              <a:t>OH</a:t>
            </a:r>
            <a:r>
              <a:rPr lang="en-US" sz="2400"/>
              <a:t>=+13V și </a:t>
            </a:r>
            <a:r>
              <a:rPr lang="en-US" sz="2400" i="1"/>
              <a:t>v</a:t>
            </a:r>
            <a:r>
              <a:rPr lang="en-US" sz="2400" i="1" baseline="-25000"/>
              <a:t>LH</a:t>
            </a:r>
            <a:r>
              <a:rPr lang="en-US" sz="2400"/>
              <a:t>=</a:t>
            </a:r>
            <a:r>
              <a:rPr lang="en-US" sz="2400" i="1"/>
              <a:t>V</a:t>
            </a:r>
            <a:r>
              <a:rPr lang="en-US" sz="2400" i="1" baseline="-25000"/>
              <a:t>OH</a:t>
            </a:r>
            <a:r>
              <a:rPr lang="en-US" sz="2400"/>
              <a:t>-</a:t>
            </a:r>
            <a:r>
              <a:rPr lang="en-US" sz="2400" i="1"/>
              <a:t>v</a:t>
            </a:r>
            <a:r>
              <a:rPr lang="en-US" sz="2400" i="1" baseline="-25000"/>
              <a:t>IH</a:t>
            </a:r>
            <a:r>
              <a:rPr lang="en-US" sz="2400"/>
              <a:t>=13V-5V=8V;</a:t>
            </a:r>
            <a:endParaRPr lang="ro-RO" sz="2400"/>
          </a:p>
          <a:p>
            <a:pPr lvl="0"/>
            <a:r>
              <a:rPr lang="en-US" sz="2400"/>
              <a:t>pentru </a:t>
            </a:r>
            <a:r>
              <a:rPr lang="en-US" sz="2400" i="1"/>
              <a:t>v</a:t>
            </a:r>
            <a:r>
              <a:rPr lang="en-US" sz="2400" i="1" baseline="-25000"/>
              <a:t>IL</a:t>
            </a:r>
            <a:r>
              <a:rPr lang="en-US" sz="2400"/>
              <a:t>=-5V rezultă, la saturație, </a:t>
            </a:r>
            <a:r>
              <a:rPr lang="en-US" sz="2400" i="1"/>
              <a:t>v</a:t>
            </a:r>
            <a:r>
              <a:rPr lang="en-US" sz="2400" i="1" baseline="-25000"/>
              <a:t>O</a:t>
            </a:r>
            <a:r>
              <a:rPr lang="en-US" sz="2400"/>
              <a:t>=-</a:t>
            </a:r>
            <a:r>
              <a:rPr lang="en-US" sz="2400" i="1"/>
              <a:t>V</a:t>
            </a:r>
            <a:r>
              <a:rPr lang="en-US" sz="2400" i="1" baseline="-25000"/>
              <a:t>sat</a:t>
            </a:r>
            <a:r>
              <a:rPr lang="en-US" sz="2400"/>
              <a:t>=</a:t>
            </a:r>
            <a:r>
              <a:rPr lang="en-US" sz="2400" i="1"/>
              <a:t>V</a:t>
            </a:r>
            <a:r>
              <a:rPr lang="en-US" sz="2400" i="1" baseline="-25000"/>
              <a:t>OL</a:t>
            </a:r>
            <a:r>
              <a:rPr lang="en-US" sz="2400"/>
              <a:t>=-13V și </a:t>
            </a:r>
            <a:r>
              <a:rPr lang="en-US" sz="2400" i="1"/>
              <a:t>v</a:t>
            </a:r>
            <a:r>
              <a:rPr lang="en-US" sz="2400" i="1" baseline="-25000"/>
              <a:t>LL</a:t>
            </a:r>
            <a:r>
              <a:rPr lang="en-US" sz="2400"/>
              <a:t>=</a:t>
            </a:r>
            <a:r>
              <a:rPr lang="en-US" sz="2400" i="1"/>
              <a:t>V</a:t>
            </a:r>
            <a:r>
              <a:rPr lang="en-US" sz="2400" i="1" baseline="-25000"/>
              <a:t>OL</a:t>
            </a:r>
            <a:r>
              <a:rPr lang="en-US" sz="2400"/>
              <a:t>-</a:t>
            </a:r>
            <a:r>
              <a:rPr lang="en-US" sz="2400" i="1"/>
              <a:t>v</a:t>
            </a:r>
            <a:r>
              <a:rPr lang="en-US" sz="2400" i="1" baseline="-25000"/>
              <a:t>IL</a:t>
            </a:r>
            <a:r>
              <a:rPr lang="en-US" sz="2400"/>
              <a:t>=-13V-(-5V)=</a:t>
            </a:r>
            <a:br>
              <a:rPr lang="en-US" sz="2400"/>
            </a:br>
            <a:r>
              <a:rPr lang="en-US" sz="2400"/>
              <a:t>=-8V.</a:t>
            </a:r>
            <a:endParaRPr lang="ro-RO" sz="2400"/>
          </a:p>
          <a:p>
            <a:pPr marL="0" indent="0">
              <a:buNone/>
            </a:pPr>
            <a:endParaRPr lang="ro-RO" sz="1800" b="1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DBD3-1890-443C-B6D2-53DBADAB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213A-CCDB-4540-AD24-B34F6F267EFB}" type="datetime1">
              <a:rPr lang="ro-RO" smtClean="0"/>
              <a:t>31.03.2021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B19EC-7A2A-4EBF-ACB7-6192C70F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D36FA-085E-4E01-89DD-4DFF3026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18</a:t>
            </a:fld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5ACFD07-D0AE-4674-B716-B266B69C34ED}"/>
                  </a:ext>
                </a:extLst>
              </p:cNvPr>
              <p:cNvSpPr txBox="1"/>
              <p:nvPr/>
            </p:nvSpPr>
            <p:spPr>
              <a:xfrm>
                <a:off x="4160117" y="3244334"/>
                <a:ext cx="387176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5ACFD07-D0AE-4674-B716-B266B69C34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0117" y="3244334"/>
                <a:ext cx="3871766" cy="369332"/>
              </a:xfrm>
              <a:prstGeom prst="rect">
                <a:avLst/>
              </a:prstGeom>
              <a:blipFill>
                <a:blip r:embed="rId3"/>
                <a:stretch>
                  <a:fillRect l="-629" b="-14754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>
            <a:extLst>
              <a:ext uri="{FF2B5EF4-FFF2-40B4-BE49-F238E27FC236}">
                <a16:creationId xmlns:a16="http://schemas.microsoft.com/office/drawing/2014/main" id="{CC7C2EAA-450D-44DF-8B7C-EB0326AD89A6}"/>
              </a:ext>
            </a:extLst>
          </p:cNvPr>
          <p:cNvGrpSpPr/>
          <p:nvPr/>
        </p:nvGrpSpPr>
        <p:grpSpPr>
          <a:xfrm>
            <a:off x="8009531" y="89644"/>
            <a:ext cx="3945338" cy="2043331"/>
            <a:chOff x="3509010" y="3973756"/>
            <a:chExt cx="5173980" cy="2679657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A6DF5D49-F119-40BB-A4F4-D11F64A6536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18451"/>
            <a:stretch/>
          </p:blipFill>
          <p:spPr>
            <a:xfrm>
              <a:off x="3509010" y="3973756"/>
              <a:ext cx="5173980" cy="2379975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C08EB2C-987C-422E-B22C-B0F67D76682B}"/>
                </a:ext>
              </a:extLst>
            </p:cNvPr>
            <p:cNvSpPr txBox="1"/>
            <p:nvPr/>
          </p:nvSpPr>
          <p:spPr>
            <a:xfrm>
              <a:off x="4854187" y="6169065"/>
              <a:ext cx="661459" cy="4843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o-RO"/>
                <a:t>a)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388406A-E16F-4214-9449-614A70D7172B}"/>
                </a:ext>
              </a:extLst>
            </p:cNvPr>
            <p:cNvSpPr txBox="1"/>
            <p:nvPr/>
          </p:nvSpPr>
          <p:spPr>
            <a:xfrm>
              <a:off x="7407551" y="6169065"/>
              <a:ext cx="661457" cy="4843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o-RO"/>
                <a:t>b)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861046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59534-DAE9-4239-B441-0C4629E6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tensiune-curent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8FE81-801A-4952-9829-9BE3F003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o-RO" b="1"/>
              <a:t>Rezolvare</a:t>
            </a:r>
            <a:r>
              <a:rPr lang="en-US" b="1"/>
              <a:t> (continuare)</a:t>
            </a:r>
            <a:r>
              <a:rPr lang="ro-RO" b="1"/>
              <a:t>:</a:t>
            </a:r>
            <a:endParaRPr lang="ro-RO"/>
          </a:p>
          <a:p>
            <a:pPr marL="0" lvl="0" indent="0">
              <a:buNone/>
            </a:pPr>
            <a:r>
              <a:rPr lang="en-US" sz="2400"/>
              <a:t>(c) Cu o sarcină pur rezistivă, tensiunea v</a:t>
            </a:r>
            <a:r>
              <a:rPr lang="en-US" sz="2400" i="1" baseline="-25000"/>
              <a:t>L</a:t>
            </a:r>
            <a:r>
              <a:rPr lang="en-US" sz="2400"/>
              <a:t> va fi întotdeauna pozitivă. Pentru circuitul din fig.</a:t>
            </a:r>
            <a:r>
              <a:rPr lang="ro-RO" sz="2400"/>
              <a:t> </a:t>
            </a:r>
            <a:r>
              <a:rPr lang="en-US" sz="2400" i="1"/>
              <a:t>a</a:t>
            </a:r>
            <a:r>
              <a:rPr lang="en-US" sz="2400"/>
              <a:t>, </a:t>
            </a:r>
            <a:r>
              <a:rPr lang="en-US" sz="2400" i="1"/>
              <a:t>R</a:t>
            </a:r>
            <a:r>
              <a:rPr lang="en-US" sz="2400" i="1" baseline="-25000"/>
              <a:t>L</a:t>
            </a:r>
            <a:r>
              <a:rPr lang="en-US" sz="2400"/>
              <a:t>&lt;8V/0.5mA=</a:t>
            </a:r>
            <a:r>
              <a:rPr lang="en-US" sz="2400">
                <a:highlight>
                  <a:srgbClr val="FFFF00"/>
                </a:highlight>
              </a:rPr>
              <a:t>16kΩ</a:t>
            </a:r>
            <a:r>
              <a:rPr lang="en-US" sz="2400"/>
              <a:t>; pentru circuitul din fig. </a:t>
            </a:r>
            <a:r>
              <a:rPr lang="en-US" sz="2400" i="1"/>
              <a:t>b</a:t>
            </a:r>
            <a:r>
              <a:rPr lang="en-US" sz="2400"/>
              <a:t>, </a:t>
            </a:r>
            <a:r>
              <a:rPr lang="en-US" sz="2400" i="1"/>
              <a:t>R</a:t>
            </a:r>
            <a:r>
              <a:rPr lang="en-US" sz="2400" i="1" baseline="-25000"/>
              <a:t>L</a:t>
            </a:r>
            <a:r>
              <a:rPr lang="en-US" sz="2400"/>
              <a:t>&lt;13V/0.5mA=</a:t>
            </a:r>
            <a:r>
              <a:rPr lang="en-US" sz="2400">
                <a:highlight>
                  <a:srgbClr val="FFFF00"/>
                </a:highlight>
              </a:rPr>
              <a:t>26kΩ</a:t>
            </a:r>
            <a:r>
              <a:rPr lang="en-US" sz="2400"/>
              <a:t>.</a:t>
            </a:r>
            <a:endParaRPr lang="ro-RO" sz="2400"/>
          </a:p>
          <a:p>
            <a:pPr marL="0" indent="0">
              <a:buNone/>
            </a:pPr>
            <a:endParaRPr lang="ro-RO" sz="1800" b="1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DBD3-1890-443C-B6D2-53DBADAB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FF5AB-20C3-4EB0-88D5-D23844D784FF}" type="datetime1">
              <a:rPr lang="ro-RO" smtClean="0"/>
              <a:t>31.03.2021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B19EC-7A2A-4EBF-ACB7-6192C70F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D36FA-085E-4E01-89DD-4DFF3026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19</a:t>
            </a:fld>
            <a:endParaRPr lang="ro-RO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4A544EE-08F6-4E89-AF44-0F29A989645A}"/>
              </a:ext>
            </a:extLst>
          </p:cNvPr>
          <p:cNvGrpSpPr/>
          <p:nvPr/>
        </p:nvGrpSpPr>
        <p:grpSpPr>
          <a:xfrm>
            <a:off x="3509010" y="3429000"/>
            <a:ext cx="5173980" cy="2564641"/>
            <a:chOff x="3509010" y="3973756"/>
            <a:chExt cx="5173980" cy="2564641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23E9CD12-0461-43DE-9580-20E030A556E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18451"/>
            <a:stretch/>
          </p:blipFill>
          <p:spPr>
            <a:xfrm>
              <a:off x="3509010" y="3973756"/>
              <a:ext cx="5173980" cy="2379975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987FB68-663A-41F2-869A-095577492777}"/>
                </a:ext>
              </a:extLst>
            </p:cNvPr>
            <p:cNvSpPr txBox="1"/>
            <p:nvPr/>
          </p:nvSpPr>
          <p:spPr>
            <a:xfrm>
              <a:off x="4854189" y="6169065"/>
              <a:ext cx="4381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o-RO"/>
                <a:t>a)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D8F9057-1980-4CB5-8C93-27642337C8E1}"/>
                </a:ext>
              </a:extLst>
            </p:cNvPr>
            <p:cNvSpPr txBox="1"/>
            <p:nvPr/>
          </p:nvSpPr>
          <p:spPr>
            <a:xfrm>
              <a:off x="7407551" y="6169065"/>
              <a:ext cx="4381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o-RO"/>
                <a:t>b)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76128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BD4B5-A6F8-4216-AEEA-D1A4827F7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Probleme tratate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53D26-8081-457D-8A46-995115764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Convertorul curent-tensiune</a:t>
            </a:r>
          </a:p>
          <a:p>
            <a:r>
              <a:rPr lang="ro-RO"/>
              <a:t>Convertorul tensiune-curent</a:t>
            </a:r>
          </a:p>
          <a:p>
            <a:pPr lvl="1"/>
            <a:r>
              <a:rPr lang="ro-RO"/>
              <a:t>Cu sarcină flotantă</a:t>
            </a:r>
          </a:p>
          <a:p>
            <a:pPr lvl="1"/>
            <a:r>
              <a:rPr lang="ro-RO"/>
              <a:t>Cu sarcina la masă (sursa de curent Howland)</a:t>
            </a:r>
          </a:p>
          <a:p>
            <a:r>
              <a:rPr lang="ro-RO"/>
              <a:t>Amplificatoare de curent</a:t>
            </a:r>
          </a:p>
          <a:p>
            <a:pPr lvl="1"/>
            <a:r>
              <a:rPr lang="ro-RO"/>
              <a:t>Cu sarcină flotantă</a:t>
            </a:r>
          </a:p>
          <a:p>
            <a:pPr lvl="1"/>
            <a:r>
              <a:rPr lang="ro-RO"/>
              <a:t>Cu sarcina la masă</a:t>
            </a:r>
          </a:p>
          <a:p>
            <a:r>
              <a:rPr lang="ro-RO"/>
              <a:t>Amplificatorul de diferență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24D14E-77DF-410F-979E-3C4B8050C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0DEC-81C8-437A-895E-DDBDDF8B23AA}" type="datetime1">
              <a:rPr lang="ro-RO" smtClean="0"/>
              <a:t>31.03.2021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26A1D3-0A19-4685-8226-D3336F09B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733386-B7F0-49C0-B94C-9DD90D3DC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2030012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59534-DAE9-4239-B441-0C4629E6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tensiune-curent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8FE81-801A-4952-9829-9BE3F003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Convertoare cu sarcina la masă</a:t>
            </a:r>
            <a:endParaRPr lang="ro-RO"/>
          </a:p>
          <a:p>
            <a:r>
              <a:rPr lang="en-US"/>
              <a:t>Când unul dintre terminalele </a:t>
            </a:r>
            <a:br>
              <a:rPr lang="ro-RO"/>
            </a:br>
            <a:r>
              <a:rPr lang="en-US"/>
              <a:t>sarcinii este este legat la masă, </a:t>
            </a:r>
            <a:br>
              <a:rPr lang="ro-RO"/>
            </a:br>
            <a:r>
              <a:rPr lang="en-US"/>
              <a:t>ea nu mai poate fi plasată în bucla </a:t>
            </a:r>
            <a:br>
              <a:rPr lang="ro-RO"/>
            </a:br>
            <a:r>
              <a:rPr lang="en-US"/>
              <a:t>de reacție a AO.</a:t>
            </a:r>
            <a:endParaRPr lang="ro-RO"/>
          </a:p>
          <a:p>
            <a:r>
              <a:rPr lang="ro-RO"/>
              <a:t>Un astfel de exemplu este </a:t>
            </a:r>
            <a:br>
              <a:rPr lang="ro-RO"/>
            </a:br>
            <a:r>
              <a:rPr lang="ro-RO" b="1"/>
              <a:t>sursa de curent Howland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DBD3-1890-443C-B6D2-53DBADAB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24821-DA6C-4BB2-BF14-27AB955F9F42}" type="datetime1">
              <a:rPr lang="ro-RO" smtClean="0"/>
              <a:t>31.03.2021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B19EC-7A2A-4EBF-ACB7-6192C70F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D36FA-085E-4E01-89DD-4DFF3026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20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F15B3A0-D6F2-4B36-8963-1385D0F13C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3649" y="2027184"/>
            <a:ext cx="5687378" cy="317373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E5A6AA-112D-4CA7-940C-A8134A1BD703}"/>
              </a:ext>
            </a:extLst>
          </p:cNvPr>
          <p:cNvSpPr/>
          <p:nvPr/>
        </p:nvSpPr>
        <p:spPr>
          <a:xfrm>
            <a:off x="6540909" y="5403493"/>
            <a:ext cx="52928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>
                <a:ea typeface="Calibri" panose="020F0502020204030204" pitchFamily="34" charset="0"/>
              </a:rPr>
              <a:t>Sursa de curent Howland (a) și echivalentul Norton (b)</a:t>
            </a:r>
            <a:endParaRPr lang="ro-RO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216C262-8132-48E5-9299-8967C1369009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9702799" y="603687"/>
            <a:ext cx="1788801" cy="566103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0056116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83470-5789-4653-AC53-62B7FEE1B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tensiune-curent</a:t>
            </a:r>
            <a:br>
              <a:rPr lang="ro-RO"/>
            </a:br>
            <a:r>
              <a:rPr lang="ro-RO"/>
              <a:t>Sursa de curent Howland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AF97E-976D-493E-8BF6-9C2B520F9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sz="2400"/>
              <a:t>Sursa </a:t>
            </a:r>
            <a:r>
              <a:rPr lang="ro-RO" sz="2400" i="1"/>
              <a:t>v</a:t>
            </a:r>
            <a:r>
              <a:rPr lang="ro-RO" sz="2400" i="1" baseline="-25000"/>
              <a:t>I</a:t>
            </a:r>
            <a:r>
              <a:rPr lang="ro-RO" sz="2400"/>
              <a:t> în serie cu R</a:t>
            </a:r>
            <a:r>
              <a:rPr lang="ro-RO" sz="2400" baseline="-25000"/>
              <a:t>1</a:t>
            </a:r>
            <a:r>
              <a:rPr lang="ro-RO" sz="2400"/>
              <a:t> (reprezentare Thevenin) se poate echivala</a:t>
            </a:r>
            <a:br>
              <a:rPr lang="ro-RO" sz="2400"/>
            </a:br>
            <a:r>
              <a:rPr lang="ro-RO" sz="2400"/>
              <a:t>cu reprezentarea Norton formată dintr-o sursă de curent </a:t>
            </a:r>
            <a:r>
              <a:rPr lang="ro-RO" sz="2400" i="1"/>
              <a:t>v</a:t>
            </a:r>
            <a:r>
              <a:rPr lang="ro-RO" sz="2400" i="1" baseline="-25000"/>
              <a:t>I</a:t>
            </a:r>
            <a:r>
              <a:rPr lang="ro-RO" sz="2400"/>
              <a:t>/</a:t>
            </a:r>
            <a:r>
              <a:rPr lang="ro-RO" sz="2400" i="1"/>
              <a:t>R</a:t>
            </a:r>
            <a:r>
              <a:rPr lang="ro-RO" sz="2400" baseline="-25000"/>
              <a:t>1</a:t>
            </a:r>
            <a:r>
              <a:rPr lang="ro-RO" sz="2400"/>
              <a:t> în </a:t>
            </a:r>
            <a:br>
              <a:rPr lang="ro-RO" sz="2400"/>
            </a:br>
            <a:r>
              <a:rPr lang="ro-RO" sz="2400"/>
              <a:t>paralel cu </a:t>
            </a:r>
            <a:r>
              <a:rPr lang="ro-RO" sz="2400" i="1"/>
              <a:t>R</a:t>
            </a:r>
            <a:r>
              <a:rPr lang="ro-RO" sz="2400" baseline="-25000"/>
              <a:t>1</a:t>
            </a:r>
            <a:r>
              <a:rPr lang="ro-RO" sz="2400"/>
              <a:t>.</a:t>
            </a:r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r>
              <a:rPr lang="ro-RO" sz="2400"/>
              <a:t>AO împreună cu </a:t>
            </a:r>
            <a:r>
              <a:rPr lang="ro-RO" sz="2400" i="1"/>
              <a:t>R</a:t>
            </a:r>
            <a:r>
              <a:rPr lang="ro-RO" sz="2400" baseline="-25000"/>
              <a:t>2</a:t>
            </a:r>
            <a:r>
              <a:rPr lang="ro-RO" sz="2400"/>
              <a:t>, </a:t>
            </a:r>
            <a:r>
              <a:rPr lang="ro-RO" sz="2400" i="1"/>
              <a:t>R</a:t>
            </a:r>
            <a:r>
              <a:rPr lang="ro-RO" sz="2400" baseline="-25000"/>
              <a:t>3</a:t>
            </a:r>
            <a:r>
              <a:rPr lang="ro-RO" sz="2400"/>
              <a:t> și </a:t>
            </a:r>
            <a:r>
              <a:rPr lang="ro-RO" sz="2400" i="1"/>
              <a:t>R</a:t>
            </a:r>
            <a:r>
              <a:rPr lang="ro-RO" sz="2400" baseline="-25000"/>
              <a:t>4</a:t>
            </a:r>
            <a:r>
              <a:rPr lang="ro-RO" sz="2400"/>
              <a:t> alcătuiesc un </a:t>
            </a:r>
            <a:br>
              <a:rPr lang="ro-RO" sz="2400"/>
            </a:br>
            <a:r>
              <a:rPr lang="ro-RO" sz="2400"/>
              <a:t>convertor de rezistență negativă –(</a:t>
            </a:r>
            <a:r>
              <a:rPr lang="ro-RO" sz="2400" i="1"/>
              <a:t>R</a:t>
            </a:r>
            <a:r>
              <a:rPr lang="ro-RO" sz="2400" baseline="-25000"/>
              <a:t>3</a:t>
            </a:r>
            <a:r>
              <a:rPr lang="ro-RO" sz="2400"/>
              <a:t>/</a:t>
            </a:r>
            <a:r>
              <a:rPr lang="ro-RO" sz="2400" i="1"/>
              <a:t>R</a:t>
            </a:r>
            <a:r>
              <a:rPr lang="ro-RO" sz="2400" baseline="-25000"/>
              <a:t>4</a:t>
            </a:r>
            <a:r>
              <a:rPr lang="ro-RO" sz="2400"/>
              <a:t>)</a:t>
            </a:r>
            <a:r>
              <a:rPr lang="ro-RO" sz="2400" i="1"/>
              <a:t>R</a:t>
            </a:r>
            <a:r>
              <a:rPr lang="ro-RO" sz="2400" baseline="-25000"/>
              <a:t>2</a:t>
            </a:r>
            <a:r>
              <a:rPr lang="ro-RO" sz="2400"/>
              <a:t> </a:t>
            </a:r>
            <a:br>
              <a:rPr lang="ro-RO" sz="2400"/>
            </a:br>
            <a:r>
              <a:rPr lang="ro-RO" sz="2400"/>
              <a:t>și astfel, circuitul pentru determinare </a:t>
            </a:r>
            <a:br>
              <a:rPr lang="ro-RO" sz="2400"/>
            </a:br>
            <a:r>
              <a:rPr lang="ro-RO" sz="2400"/>
              <a:t>rezistenței de ieșire a sursei, </a:t>
            </a:r>
            <a:r>
              <a:rPr lang="ro-RO" sz="2400" i="1"/>
              <a:t>R</a:t>
            </a:r>
            <a:r>
              <a:rPr lang="ro-RO" sz="2400" i="1" baseline="-25000"/>
              <a:t>o</a:t>
            </a:r>
            <a:r>
              <a:rPr lang="ro-RO" sz="2400"/>
              <a:t>, are forma:</a:t>
            </a:r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endParaRPr lang="ro-RO" sz="24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45C36-316B-4411-87DD-098B83570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4BFB5-79EB-4F76-BEC7-6F8F2700D28C}" type="datetime1">
              <a:rPr lang="ro-RO" smtClean="0"/>
              <a:t>31.03.2021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1B7A8-607C-460F-9115-BB0A90116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995AC-3E70-4741-929D-0176C6A64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21</a:t>
            </a:fld>
            <a:endParaRPr lang="ro-RO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88C39D9-E75E-44C8-A9E9-76A74DB590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9757" b="14716"/>
          <a:stretch/>
        </p:blipFill>
        <p:spPr>
          <a:xfrm>
            <a:off x="9248775" y="77787"/>
            <a:ext cx="2857500" cy="270668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28A9BB4-5316-4712-BBD0-365FC16E3E5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-1626" r="61224" b="20230"/>
          <a:stretch/>
        </p:blipFill>
        <p:spPr bwMode="auto">
          <a:xfrm>
            <a:off x="6190381" y="2926772"/>
            <a:ext cx="1520190" cy="100012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0CE566D-513E-40EB-A85E-DCF0BA249EF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43" b="-1"/>
          <a:stretch/>
        </p:blipFill>
        <p:spPr bwMode="auto">
          <a:xfrm>
            <a:off x="7263985" y="4486066"/>
            <a:ext cx="4573905" cy="142000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CD40E12-00BA-4B57-BDFB-5C2F348B7F0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" t="39915" r="77725" b="18318"/>
          <a:stretch/>
        </p:blipFill>
        <p:spPr>
          <a:xfrm>
            <a:off x="3854851" y="2601335"/>
            <a:ext cx="1266825" cy="1325563"/>
          </a:xfrm>
          <a:prstGeom prst="rect">
            <a:avLst/>
          </a:prstGeom>
        </p:spPr>
      </p:pic>
      <p:sp>
        <p:nvSpPr>
          <p:cNvPr id="14" name="Arrow: Right 13">
            <a:extLst>
              <a:ext uri="{FF2B5EF4-FFF2-40B4-BE49-F238E27FC236}">
                <a16:creationId xmlns:a16="http://schemas.microsoft.com/office/drawing/2014/main" id="{725D2EB2-685D-460A-B206-5112615A43BD}"/>
              </a:ext>
            </a:extLst>
          </p:cNvPr>
          <p:cNvSpPr/>
          <p:nvPr/>
        </p:nvSpPr>
        <p:spPr>
          <a:xfrm>
            <a:off x="5350276" y="3280785"/>
            <a:ext cx="647700" cy="3286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7" name="Rectangle 2">
            <a:extLst>
              <a:ext uri="{FF2B5EF4-FFF2-40B4-BE49-F238E27FC236}">
                <a16:creationId xmlns:a16="http://schemas.microsoft.com/office/drawing/2014/main" id="{5084BC52-3214-4277-B62D-EEB14F0CB9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870239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83470-5789-4653-AC53-62B7FEE1B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tensiune-curent</a:t>
            </a:r>
            <a:br>
              <a:rPr lang="ro-RO"/>
            </a:br>
            <a:r>
              <a:rPr lang="ro-RO"/>
              <a:t>Sursa de curent Howland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AF97E-976D-493E-8BF6-9C2B520F9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o-RO" sz="2400"/>
          </a:p>
          <a:p>
            <a:endParaRPr lang="ro-RO" sz="2400"/>
          </a:p>
          <a:p>
            <a:endParaRPr lang="ro-RO" sz="24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45C36-316B-4411-87DD-098B83570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F6AAE-6EDC-44D4-9AB8-DE28C23093DF}" type="datetime1">
              <a:rPr lang="ro-RO" smtClean="0"/>
              <a:t>31.03.2021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1B7A8-607C-460F-9115-BB0A90116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995AC-3E70-4741-929D-0176C6A64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22</a:t>
            </a:fld>
            <a:endParaRPr lang="ro-RO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88C39D9-E75E-44C8-A9E9-76A74DB590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9757" b="14716"/>
          <a:stretch/>
        </p:blipFill>
        <p:spPr>
          <a:xfrm>
            <a:off x="9248775" y="77787"/>
            <a:ext cx="2857500" cy="270668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0CE566D-513E-40EB-A85E-DCF0BA249EF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43" b="-1"/>
          <a:stretch/>
        </p:blipFill>
        <p:spPr bwMode="auto">
          <a:xfrm>
            <a:off x="838200" y="4764949"/>
            <a:ext cx="4573905" cy="142000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8506FE0-3298-4B0F-9D5B-85E8114E6711}"/>
                  </a:ext>
                </a:extLst>
              </p:cNvPr>
              <p:cNvSpPr txBox="1"/>
              <p:nvPr/>
            </p:nvSpPr>
            <p:spPr>
              <a:xfrm>
                <a:off x="889197" y="2274775"/>
                <a:ext cx="3051932" cy="8486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type m:val="li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8506FE0-3298-4B0F-9D5B-85E8114E67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197" y="2274775"/>
                <a:ext cx="3051932" cy="8486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2">
            <a:extLst>
              <a:ext uri="{FF2B5EF4-FFF2-40B4-BE49-F238E27FC236}">
                <a16:creationId xmlns:a16="http://schemas.microsoft.com/office/drawing/2014/main" id="{5084BC52-3214-4277-B62D-EEB14F0CB9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AC2241B-5BD9-46B7-B9F4-F27B64D9833A}"/>
                  </a:ext>
                </a:extLst>
              </p:cNvPr>
              <p:cNvSpPr txBox="1"/>
              <p:nvPr/>
            </p:nvSpPr>
            <p:spPr>
              <a:xfrm>
                <a:off x="962410" y="3137172"/>
                <a:ext cx="2841612" cy="7537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f>
                            <m:fPr>
                              <m:type m:val="lin"/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type m:val="lin"/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AC2241B-5BD9-46B7-B9F4-F27B64D983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2410" y="3137172"/>
                <a:ext cx="2841612" cy="753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6F9BACDF-394B-4A10-B9CB-36C87E88C6B7}"/>
              </a:ext>
            </a:extLst>
          </p:cNvPr>
          <p:cNvSpPr txBox="1"/>
          <p:nvPr/>
        </p:nvSpPr>
        <p:spPr>
          <a:xfrm>
            <a:off x="3928232" y="3297858"/>
            <a:ext cx="23191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/>
              <a:t>și </a:t>
            </a:r>
            <a:r>
              <a:rPr lang="ro-RO" sz="2400" i="1"/>
              <a:t>R</a:t>
            </a:r>
            <a:r>
              <a:rPr lang="ro-RO" sz="2400" i="1" baseline="-25000"/>
              <a:t>o</a:t>
            </a:r>
            <a:r>
              <a:rPr lang="ro-RO" sz="2400"/>
              <a:t> </a:t>
            </a:r>
            <a:r>
              <a:rPr lang="ro-RO" sz="2400">
                <a:sym typeface="Symbol" panose="05050102010706020507" pitchFamily="18" charset="2"/>
              </a:rPr>
              <a:t> , dacă</a:t>
            </a:r>
            <a:endParaRPr lang="ro-RO" sz="2400" i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A99AFC6C-0C43-403E-94AB-1A68D6AF4392}"/>
                  </a:ext>
                </a:extLst>
              </p:cNvPr>
              <p:cNvSpPr/>
              <p:nvPr/>
            </p:nvSpPr>
            <p:spPr>
              <a:xfrm>
                <a:off x="6012241" y="3289863"/>
                <a:ext cx="2319161" cy="461665"/>
              </a:xfrm>
              <a:prstGeom prst="rect">
                <a:avLst/>
              </a:prstGeom>
              <a:ln w="25400"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lin"/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A99AFC6C-0C43-403E-94AB-1A68D6AF43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241" y="3289863"/>
                <a:ext cx="2319161" cy="461665"/>
              </a:xfrm>
              <a:prstGeom prst="rect">
                <a:avLst/>
              </a:prstGeom>
              <a:blipFill>
                <a:blip r:embed="rId6"/>
                <a:stretch>
                  <a:fillRect l="-3117" t="-117722" r="-20779" b="-182278"/>
                </a:stretch>
              </a:blipFill>
              <a:ln w="25400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2ED5A714-D457-4208-854F-AA8086F1577B}"/>
              </a:ext>
            </a:extLst>
          </p:cNvPr>
          <p:cNvSpPr txBox="1"/>
          <p:nvPr/>
        </p:nvSpPr>
        <p:spPr>
          <a:xfrm>
            <a:off x="876300" y="4030280"/>
            <a:ext cx="7829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/>
              <a:t>deci dacă se îndeplinește </a:t>
            </a:r>
            <a:r>
              <a:rPr lang="ro-RO" sz="2400" b="1"/>
              <a:t>condiția de punte echilibrată</a:t>
            </a:r>
            <a:r>
              <a:rPr lang="ro-RO" sz="2400"/>
              <a:t>. Astfel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A9D4B9E-6D5E-4FED-A32B-80E35EF0B44B}"/>
                  </a:ext>
                </a:extLst>
              </p:cNvPr>
              <p:cNvSpPr txBox="1"/>
              <p:nvPr/>
            </p:nvSpPr>
            <p:spPr>
              <a:xfrm>
                <a:off x="8743950" y="3830388"/>
                <a:ext cx="1391022" cy="7543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A9D4B9E-6D5E-4FED-A32B-80E35EF0B4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3950" y="3830388"/>
                <a:ext cx="1391022" cy="75430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285DF353-3587-424A-A79E-95BD2C81904B}"/>
              </a:ext>
            </a:extLst>
          </p:cNvPr>
          <p:cNvSpPr/>
          <p:nvPr/>
        </p:nvSpPr>
        <p:spPr>
          <a:xfrm>
            <a:off x="5634038" y="476186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>
                <a:ea typeface="Calibri" panose="020F0502020204030204" pitchFamily="34" charset="0"/>
              </a:rPr>
              <a:t>Pentru </a:t>
            </a:r>
            <a:r>
              <a:rPr lang="en-US" sz="2400" i="1"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a typeface="Calibri" panose="020F0502020204030204" pitchFamily="34" charset="0"/>
              </a:rPr>
              <a:t>I</a:t>
            </a:r>
            <a:r>
              <a:rPr lang="en-US" sz="2400">
                <a:ea typeface="Calibri" panose="020F0502020204030204" pitchFamily="34" charset="0"/>
              </a:rPr>
              <a:t>&gt;0 circuitul va debita un curent prin sarcină spre masă, iar pentru </a:t>
            </a:r>
            <a:r>
              <a:rPr lang="en-US" sz="2400" i="1"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a typeface="Calibri" panose="020F0502020204030204" pitchFamily="34" charset="0"/>
              </a:rPr>
              <a:t>I</a:t>
            </a:r>
            <a:r>
              <a:rPr lang="en-US" sz="2400">
                <a:ea typeface="Calibri" panose="020F0502020204030204" pitchFamily="34" charset="0"/>
              </a:rPr>
              <a:t>&lt;0 va absorbi curentul de la masă prin sarcină.</a:t>
            </a:r>
            <a:endParaRPr lang="ro-RO" sz="2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E581A04-C425-485E-AEC6-705E1CE489FC}"/>
                  </a:ext>
                </a:extLst>
              </p:cNvPr>
              <p:cNvSpPr txBox="1"/>
              <p:nvPr/>
            </p:nvSpPr>
            <p:spPr>
              <a:xfrm>
                <a:off x="1020658" y="1784774"/>
                <a:ext cx="301794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o-RO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r>
                      <a:rPr lang="ro-RO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o-RO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o-RO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∥</m:t>
                    </m:r>
                  </m:oMath>
                </a14:m>
                <a:r>
                  <a:rPr lang="en-US" sz="240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lin"/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endParaRPr lang="ro-RO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E581A04-C425-485E-AEC6-705E1CE489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0658" y="1784774"/>
                <a:ext cx="3017942" cy="369332"/>
              </a:xfrm>
              <a:prstGeom prst="rect">
                <a:avLst/>
              </a:prstGeom>
              <a:blipFill>
                <a:blip r:embed="rId8"/>
                <a:stretch>
                  <a:fillRect l="-3427" t="-171667" r="-15726" b="-255000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49675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83470-5789-4653-AC53-62B7FEE1B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tensiune-curent</a:t>
            </a:r>
            <a:br>
              <a:rPr lang="ro-RO"/>
            </a:br>
            <a:r>
              <a:rPr lang="ro-RO"/>
              <a:t>Sursa de curent Howland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AF97E-976D-493E-8BF6-9C2B520F9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/>
              <a:t>Conformitatea tensiunii (acea tensiune pe sarcină </a:t>
            </a:r>
            <a:br>
              <a:rPr lang="ro-RO"/>
            </a:br>
            <a:r>
              <a:rPr lang="ro-RO"/>
              <a:t>pentru care AO lucrează liniar, adică nu se saturează)</a:t>
            </a:r>
          </a:p>
          <a:p>
            <a:endParaRPr lang="ro-RO"/>
          </a:p>
          <a:p>
            <a:endParaRPr lang="ro-RO"/>
          </a:p>
          <a:p>
            <a:endParaRPr lang="ro-RO"/>
          </a:p>
          <a:p>
            <a:r>
              <a:rPr lang="en-US"/>
              <a:t>Presupunând o saturație </a:t>
            </a:r>
            <a:r>
              <a:rPr lang="ro-RO"/>
              <a:t>la</a:t>
            </a:r>
            <a:r>
              <a:rPr lang="en-US"/>
              <a:t> ieșire simetrică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45C36-316B-4411-87DD-098B83570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8607-CF2B-48EB-ACCD-370981E552C2}" type="datetime1">
              <a:rPr lang="ro-RO" smtClean="0"/>
              <a:t>31.03.2021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1B7A8-607C-460F-9115-BB0A90116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995AC-3E70-4741-929D-0176C6A64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23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121416F-F9AC-4487-B000-4F3A13D86E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1100" y="91758"/>
            <a:ext cx="3307080" cy="310896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F2ED28C-9006-4352-8181-DA34C62C32B3}"/>
                  </a:ext>
                </a:extLst>
              </p:cNvPr>
              <p:cNvSpPr txBox="1"/>
              <p:nvPr/>
            </p:nvSpPr>
            <p:spPr>
              <a:xfrm>
                <a:off x="1066800" y="3514535"/>
                <a:ext cx="460703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en-US" sz="2400" i="1" baseline="-25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L</m:t>
                      </m:r>
                      <m:r>
                        <m:rPr>
                          <m:nor/>
                        </m:rPr>
                        <a:rPr lang="en-US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en-US" sz="2400" i="1" baseline="-25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O</m:t>
                      </m:r>
                      <m:r>
                        <m:rPr>
                          <m:nor/>
                        </m:rPr>
                        <a:rPr lang="en-US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R</m:t>
                      </m:r>
                      <m:r>
                        <m:rPr>
                          <m:nor/>
                        </m:rPr>
                        <a:rPr lang="en-US" sz="2400" baseline="-25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m:rPr>
                          <m:nor/>
                        </m:rPr>
                        <a:rPr lang="en-US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/(</m:t>
                      </m:r>
                      <m:r>
                        <m:rPr>
                          <m:nor/>
                        </m:rP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R</m:t>
                      </m:r>
                      <m:r>
                        <m:rPr>
                          <m:nor/>
                        </m:rPr>
                        <a:rPr lang="en-US" sz="2400" baseline="-25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m:rPr>
                          <m:nor/>
                        </m:rPr>
                        <a:rPr lang="en-US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R</m:t>
                      </m:r>
                      <m:r>
                        <m:rPr>
                          <m:nor/>
                        </m:rPr>
                        <a:rPr lang="en-US" sz="2400" baseline="-25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m:rPr>
                          <m:nor/>
                        </m:rPr>
                        <a:rPr lang="en-US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</m:t>
                      </m:r>
                      <m:r>
                        <m:rPr>
                          <m:nor/>
                        </m:rP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en-US" sz="2400" i="1" baseline="-25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O</m:t>
                      </m:r>
                      <m:r>
                        <m:rPr>
                          <m:nor/>
                        </m:rPr>
                        <a:rPr lang="en-US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R</m:t>
                      </m:r>
                      <m:r>
                        <m:rPr>
                          <m:nor/>
                        </m:rPr>
                        <a:rPr lang="en-US" sz="2400" baseline="-25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en-US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/(</m:t>
                      </m:r>
                      <m:r>
                        <m:rPr>
                          <m:nor/>
                        </m:rP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R</m:t>
                      </m:r>
                      <m:r>
                        <m:rPr>
                          <m:nor/>
                        </m:rPr>
                        <a:rPr lang="en-US" sz="2400" baseline="-25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en-US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R</m:t>
                      </m:r>
                      <m:r>
                        <m:rPr>
                          <m:nor/>
                        </m:rPr>
                        <a:rPr lang="en-US" sz="2400" baseline="-25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US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o-RO" sz="240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F2ED28C-9006-4352-8181-DA34C62C32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3514535"/>
                <a:ext cx="4607030" cy="369332"/>
              </a:xfrm>
              <a:prstGeom prst="rect">
                <a:avLst/>
              </a:prstGeom>
              <a:blipFill>
                <a:blip r:embed="rId3"/>
                <a:stretch>
                  <a:fillRect l="-397" r="-1720" b="-38333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316B17B-6EE5-44E0-A37A-F3D31764DBEA}"/>
                  </a:ext>
                </a:extLst>
              </p:cNvPr>
              <p:cNvSpPr txBox="1"/>
              <p:nvPr/>
            </p:nvSpPr>
            <p:spPr>
              <a:xfrm>
                <a:off x="1066800" y="2870844"/>
                <a:ext cx="185441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316B17B-6EE5-44E0-A37A-F3D31764DB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2870844"/>
                <a:ext cx="1854418" cy="369332"/>
              </a:xfrm>
              <a:prstGeom prst="rect">
                <a:avLst/>
              </a:prstGeom>
              <a:blipFill>
                <a:blip r:embed="rId4"/>
                <a:stretch>
                  <a:fillRect l="-1974" r="-658" b="-13115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2">
            <a:extLst>
              <a:ext uri="{FF2B5EF4-FFF2-40B4-BE49-F238E27FC236}">
                <a16:creationId xmlns:a16="http://schemas.microsoft.com/office/drawing/2014/main" id="{BB9F7053-1932-4254-8E8F-3FD60307D4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869CCA4-1E6E-49E9-9483-5333AB7AB6EA}"/>
                  </a:ext>
                </a:extLst>
              </p:cNvPr>
              <p:cNvSpPr txBox="1"/>
              <p:nvPr/>
            </p:nvSpPr>
            <p:spPr>
              <a:xfrm>
                <a:off x="1066800" y="4929086"/>
                <a:ext cx="2649443" cy="7518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</m:e>
                      </m:d>
                      <m:r>
                        <a:rPr lang="ro-RO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ro-RO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869CCA4-1E6E-49E9-9483-5333AB7AB6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4929086"/>
                <a:ext cx="2649443" cy="75187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51873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83470-5789-4653-AC53-62B7FEE1B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tensiune-curent</a:t>
            </a:r>
            <a:br>
              <a:rPr lang="ro-RO"/>
            </a:br>
            <a:r>
              <a:rPr lang="ro-RO"/>
              <a:t>Sursa de curent Howland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AF97E-976D-493E-8BF6-9C2B520F9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În scopul extinderii conformității tensiunii, este de </a:t>
            </a:r>
            <a:br>
              <a:rPr lang="ro-RO"/>
            </a:br>
            <a:r>
              <a:rPr lang="en-US"/>
              <a:t>dorit să menținem </a:t>
            </a:r>
            <a:r>
              <a:rPr lang="en-US" i="1"/>
              <a:t>R</a:t>
            </a:r>
            <a:r>
              <a:rPr lang="en-US" baseline="-25000"/>
              <a:t>2</a:t>
            </a:r>
            <a:r>
              <a:rPr lang="en-US"/>
              <a:t> suficient de mic față de </a:t>
            </a:r>
            <a:r>
              <a:rPr lang="en-US" i="1"/>
              <a:t>R</a:t>
            </a:r>
            <a:r>
              <a:rPr lang="en-US" baseline="-25000"/>
              <a:t>1</a:t>
            </a:r>
            <a:r>
              <a:rPr lang="en-US"/>
              <a:t> </a:t>
            </a:r>
            <a:br>
              <a:rPr lang="ro-RO"/>
            </a:br>
            <a:r>
              <a:rPr lang="en-US"/>
              <a:t>(de exemplu, </a:t>
            </a:r>
            <a:r>
              <a:rPr lang="en-US" i="1"/>
              <a:t>R</a:t>
            </a:r>
            <a:r>
              <a:rPr lang="en-US" baseline="-25000"/>
              <a:t>2</a:t>
            </a:r>
            <a:r>
              <a:rPr lang="en-US"/>
              <a:t>=0,1</a:t>
            </a:r>
            <a:r>
              <a:rPr lang="en-US" i="1"/>
              <a:t>R</a:t>
            </a:r>
            <a:r>
              <a:rPr lang="en-US" baseline="-25000"/>
              <a:t>1</a:t>
            </a:r>
            <a:r>
              <a:rPr lang="en-US"/>
              <a:t>).</a:t>
            </a:r>
            <a:endParaRPr lang="ro-RO"/>
          </a:p>
          <a:p>
            <a:r>
              <a:rPr lang="ro-RO" b="1"/>
              <a:t>Efectul nepotrivirii valorilor de rezistențe </a:t>
            </a:r>
            <a:r>
              <a:rPr lang="ro-RO"/>
              <a:t>constă </a:t>
            </a:r>
            <a:br>
              <a:rPr lang="ro-RO"/>
            </a:br>
            <a:r>
              <a:rPr lang="ro-RO"/>
              <a:t>în </a:t>
            </a:r>
            <a:r>
              <a:rPr lang="en-US"/>
              <a:t>degrada</a:t>
            </a:r>
            <a:r>
              <a:rPr lang="ro-RO"/>
              <a:t>rea lui</a:t>
            </a:r>
            <a:r>
              <a:rPr lang="en-US"/>
              <a:t> </a:t>
            </a:r>
            <a:r>
              <a:rPr lang="en-US" i="1"/>
              <a:t>R</a:t>
            </a:r>
            <a:r>
              <a:rPr lang="en-US" i="1" baseline="-25000"/>
              <a:t>o</a:t>
            </a:r>
            <a:r>
              <a:rPr lang="en-US"/>
              <a:t>, care ar trebui să fie infinit </a:t>
            </a:r>
            <a:br>
              <a:rPr lang="ro-RO"/>
            </a:br>
            <a:r>
              <a:rPr lang="en-US"/>
              <a:t>pentru </a:t>
            </a:r>
            <a:r>
              <a:rPr lang="ro-RO"/>
              <a:t>o </a:t>
            </a:r>
            <a:r>
              <a:rPr lang="en-US"/>
              <a:t>comportare de sursă adevărată de curent.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45C36-316B-4411-87DD-098B83570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9A319-13FA-4C6C-9BEA-7DE86461B43F}" type="datetime1">
              <a:rPr lang="ro-RO" smtClean="0"/>
              <a:t>31.03.2021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1B7A8-607C-460F-9115-BB0A90116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995AC-3E70-4741-929D-0176C6A64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24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121416F-F9AC-4487-B000-4F3A13D86E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1100" y="91758"/>
            <a:ext cx="3307080" cy="3108960"/>
          </a:xfrm>
          <a:prstGeom prst="rect">
            <a:avLst/>
          </a:prstGeom>
        </p:spPr>
      </p:pic>
      <p:sp>
        <p:nvSpPr>
          <p:cNvPr id="10" name="Rectangle 2">
            <a:extLst>
              <a:ext uri="{FF2B5EF4-FFF2-40B4-BE49-F238E27FC236}">
                <a16:creationId xmlns:a16="http://schemas.microsoft.com/office/drawing/2014/main" id="{BB9F7053-1932-4254-8E8F-3FD60307D4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F4505E6-B621-4560-95C9-6D8395B2E2D3}"/>
                  </a:ext>
                </a:extLst>
              </p:cNvPr>
              <p:cNvSpPr txBox="1"/>
              <p:nvPr/>
            </p:nvSpPr>
            <p:spPr>
              <a:xfrm>
                <a:off x="9592921" y="3259711"/>
                <a:ext cx="1928028" cy="5638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ro-RO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</m:e>
                      </m:d>
                      <m:r>
                        <a:rPr lang="ro-RO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ro-RO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F4505E6-B621-4560-95C9-6D8395B2E2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92921" y="3259711"/>
                <a:ext cx="1928028" cy="56387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49430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83470-5789-4653-AC53-62B7FEE1B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 de curent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AF97E-976D-493E-8BF6-9C2B520F9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Chiar dacă AO sunt amplificatoare de tensiune, ele pot fi configurate și pentru amplificarea curentului.</a:t>
            </a:r>
            <a:endParaRPr lang="ro-RO"/>
          </a:p>
          <a:p>
            <a:r>
              <a:rPr lang="en-US"/>
              <a:t>Caracteristica de transfer a unui amplificator de curent practic este de forma:</a:t>
            </a:r>
            <a:endParaRPr lang="ro-RO"/>
          </a:p>
          <a:p>
            <a:endParaRPr lang="ro-RO"/>
          </a:p>
          <a:p>
            <a:r>
              <a:rPr lang="en-US"/>
              <a:t>unde </a:t>
            </a:r>
            <a:r>
              <a:rPr lang="en-US" i="1"/>
              <a:t>A</a:t>
            </a:r>
            <a:r>
              <a:rPr lang="en-US"/>
              <a:t> este câștigul în A/A, </a:t>
            </a:r>
            <a:r>
              <a:rPr lang="en-US" i="1"/>
              <a:t>v</a:t>
            </a:r>
            <a:r>
              <a:rPr lang="en-US" i="1" baseline="-25000"/>
              <a:t>L</a:t>
            </a:r>
            <a:r>
              <a:rPr lang="en-US"/>
              <a:t> este tensiunea de ieșire de pe sarcină, iar </a:t>
            </a:r>
            <a:r>
              <a:rPr lang="en-US" i="1"/>
              <a:t>R</a:t>
            </a:r>
            <a:r>
              <a:rPr lang="en-US" i="1" baseline="-25000"/>
              <a:t>o</a:t>
            </a:r>
            <a:r>
              <a:rPr lang="en-US"/>
              <a:t> este rezistența de ieșire așa cum se vede de la sarcină.</a:t>
            </a:r>
            <a:endParaRPr lang="ro-RO"/>
          </a:p>
          <a:p>
            <a:r>
              <a:rPr lang="en-US"/>
              <a:t>Pentru a face </a:t>
            </a:r>
            <a:r>
              <a:rPr lang="en-US" i="1"/>
              <a:t>i</a:t>
            </a:r>
            <a:r>
              <a:rPr lang="en-US" i="1" baseline="-25000"/>
              <a:t>O</a:t>
            </a:r>
            <a:r>
              <a:rPr lang="en-US"/>
              <a:t> independent de </a:t>
            </a:r>
            <a:r>
              <a:rPr lang="en-US" i="1"/>
              <a:t>v</a:t>
            </a:r>
            <a:r>
              <a:rPr lang="en-US" i="1" baseline="-25000"/>
              <a:t>L</a:t>
            </a:r>
            <a:r>
              <a:rPr lang="en-US"/>
              <a:t>, la un amplificator de curent trebuie îndeplinită condiția</a:t>
            </a:r>
            <a:r>
              <a:rPr lang="ro-RO"/>
              <a:t> </a:t>
            </a:r>
            <a:r>
              <a:rPr lang="ro-RO" i="1"/>
              <a:t>R</a:t>
            </a:r>
            <a:r>
              <a:rPr lang="ro-RO" i="1" baseline="-25000"/>
              <a:t>o</a:t>
            </a:r>
            <a:r>
              <a:rPr lang="ro-RO" i="1"/>
              <a:t> </a:t>
            </a:r>
            <a:r>
              <a:rPr lang="ro-RO">
                <a:sym typeface="Symbol" panose="05050102010706020507" pitchFamily="18" charset="2"/>
              </a:rPr>
              <a:t> , caz în care </a:t>
            </a:r>
            <a:endParaRPr lang="ro-RO"/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45C36-316B-4411-87DD-098B83570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39FB9-00E6-4FA6-9865-8E318C988E5C}" type="datetime1">
              <a:rPr lang="ro-RO" smtClean="0"/>
              <a:t>31.03.2021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1B7A8-607C-460F-9115-BB0A90116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995AC-3E70-4741-929D-0176C6A64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25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34E29BE-CF34-43D5-A1DC-199A4254F59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4962434" y="3279934"/>
            <a:ext cx="2267131" cy="721360"/>
          </a:xfrm>
          <a:prstGeom prst="rect">
            <a:avLst/>
          </a:prstGeom>
          <a:ln w="25400">
            <a:solidFill>
              <a:srgbClr val="0070C0"/>
            </a:solidFill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90499A4-2510-4E24-822F-9DD7A503A7E2}"/>
              </a:ext>
            </a:extLst>
          </p:cNvPr>
          <p:cNvPicPr/>
          <p:nvPr/>
        </p:nvPicPr>
        <p:blipFill rotWithShape="1">
          <a:blip r:embed="rId2"/>
          <a:srcRect t="25396" r="45802" b="25748"/>
          <a:stretch/>
        </p:blipFill>
        <p:spPr>
          <a:xfrm>
            <a:off x="7996237" y="5476875"/>
            <a:ext cx="1228725" cy="352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767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83470-5789-4653-AC53-62B7FEE1B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 de curent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AF97E-976D-493E-8BF6-9C2B520F9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Amplificator cu sarcină flotantă</a:t>
            </a:r>
          </a:p>
          <a:p>
            <a:r>
              <a:rPr lang="en-US" sz="2400"/>
              <a:t>Aplicând T I K (teorema I a lui Kirchhoff), </a:t>
            </a:r>
            <a:r>
              <a:rPr lang="en-US" sz="2400" i="1"/>
              <a:t>i</a:t>
            </a:r>
            <a:r>
              <a:rPr lang="en-US" sz="2400" i="1" baseline="-25000"/>
              <a:t>O</a:t>
            </a:r>
            <a:r>
              <a:rPr lang="en-US" sz="2400"/>
              <a:t> este suma curenților care provin de la </a:t>
            </a:r>
            <a:r>
              <a:rPr lang="en-US" sz="2400" i="1"/>
              <a:t>R</a:t>
            </a:r>
            <a:r>
              <a:rPr lang="en-US" sz="2400" baseline="-25000"/>
              <a:t>1</a:t>
            </a:r>
            <a:r>
              <a:rPr lang="en-US" sz="2400"/>
              <a:t> și </a:t>
            </a:r>
            <a:r>
              <a:rPr lang="en-US" sz="2400" i="1"/>
              <a:t>R</a:t>
            </a:r>
            <a:r>
              <a:rPr lang="en-US" sz="2400" baseline="-25000"/>
              <a:t>2</a:t>
            </a:r>
            <a:endParaRPr lang="ro-RO" sz="24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45C36-316B-4411-87DD-098B83570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E4FED-C900-43B4-9BAD-055A4AA5FE58}" type="datetime1">
              <a:rPr lang="ro-RO" smtClean="0"/>
              <a:t>31.03.2021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1B7A8-607C-460F-9115-BB0A90116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995AC-3E70-4741-929D-0176C6A64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26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AAB4B1E-73D4-48E8-8524-9C0FF906C0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354" r="56684" b="12065"/>
          <a:stretch/>
        </p:blipFill>
        <p:spPr>
          <a:xfrm>
            <a:off x="533399" y="3200397"/>
            <a:ext cx="3251169" cy="272140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004C513-5BF7-4511-8474-0E65F15706C4}"/>
                  </a:ext>
                </a:extLst>
              </p:cNvPr>
              <p:cNvSpPr/>
              <p:nvPr/>
            </p:nvSpPr>
            <p:spPr>
              <a:xfrm>
                <a:off x="4877306" y="2969564"/>
                <a:ext cx="582031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o-RO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𝑂</m:t>
                        </m:r>
                      </m:sub>
                    </m:sSub>
                    <m:r>
                      <a:rPr lang="ro-RO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o-RO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</m:sub>
                    </m:sSub>
                    <m:r>
                      <a:rPr lang="ro-RO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type m:val="lin"/>
                        <m:ctrlP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sub>
                                <m: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𝐼</m:t>
                                </m:r>
                              </m:sub>
                            </m:sSub>
                          </m:e>
                        </m:d>
                      </m:num>
                      <m:den>
                        <m:sSub>
                          <m:sSubPr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ro-RO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ro-RO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</m:t>
                        </m:r>
                        <m:f>
                          <m:fPr>
                            <m:type m:val="lin"/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r>
                  <a:rPr lang="ro-RO" sz="240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ro-RO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</m:sub>
                    </m:sSub>
                    <m:r>
                      <a:rPr lang="ro-RO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o-RO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ro-RO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ro-RO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</m:sub>
                    </m:sSub>
                  </m:oMath>
                </a14:m>
                <a:endParaRPr lang="ro-RO" sz="240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004C513-5BF7-4511-8474-0E65F15706C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7306" y="2969564"/>
                <a:ext cx="5820311" cy="461665"/>
              </a:xfrm>
              <a:prstGeom prst="rect">
                <a:avLst/>
              </a:prstGeom>
              <a:blipFill>
                <a:blip r:embed="rId3"/>
                <a:stretch>
                  <a:fillRect l="-209" t="-125000" b="-190789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CEA827C-7FCF-4E29-B30C-B74DCF050634}"/>
              </a:ext>
            </a:extLst>
          </p:cNvPr>
          <p:cNvCxnSpPr/>
          <p:nvPr/>
        </p:nvCxnSpPr>
        <p:spPr>
          <a:xfrm>
            <a:off x="1743075" y="3838575"/>
            <a:ext cx="74295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B223FE5-56FA-4437-B6F7-B05BE0600E24}"/>
              </a:ext>
            </a:extLst>
          </p:cNvPr>
          <p:cNvCxnSpPr/>
          <p:nvPr/>
        </p:nvCxnSpPr>
        <p:spPr>
          <a:xfrm flipH="1">
            <a:off x="2809875" y="3838575"/>
            <a:ext cx="606669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2350095-D9FB-48B0-92FC-DB90D70897BB}"/>
              </a:ext>
            </a:extLst>
          </p:cNvPr>
          <p:cNvSpPr txBox="1"/>
          <p:nvPr/>
        </p:nvSpPr>
        <p:spPr>
          <a:xfrm>
            <a:off x="1266825" y="3244334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/>
              <a:t>0V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1B7F0E4-E6FA-421C-AB22-FBF0AB3C7165}"/>
                  </a:ext>
                </a:extLst>
              </p:cNvPr>
              <p:cNvSpPr/>
              <p:nvPr/>
            </p:nvSpPr>
            <p:spPr>
              <a:xfrm>
                <a:off x="4877306" y="3653909"/>
                <a:ext cx="2074414" cy="9221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1B7F0E4-E6FA-421C-AB22-FBF0AB3C716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7306" y="3653909"/>
                <a:ext cx="2074414" cy="9221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54544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83470-5789-4653-AC53-62B7FEE1B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 de curent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AF97E-976D-493E-8BF6-9C2B520F9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Amplificator de curent cu sarcina la masă</a:t>
            </a:r>
          </a:p>
          <a:p>
            <a:r>
              <a:rPr lang="en-US"/>
              <a:t>Din cauza scurtcircuitului virtual dintre intrările AO, tensiunea pe</a:t>
            </a:r>
            <a:br>
              <a:rPr lang="ro-RO"/>
            </a:br>
            <a:r>
              <a:rPr lang="ro-RO"/>
              <a:t>				</a:t>
            </a:r>
            <a:r>
              <a:rPr lang="en-US"/>
              <a:t>sursa de intrare este </a:t>
            </a:r>
            <a:r>
              <a:rPr lang="en-US" i="1"/>
              <a:t>v</a:t>
            </a:r>
            <a:r>
              <a:rPr lang="en-US" i="1" baseline="-25000"/>
              <a:t>L</a:t>
            </a:r>
            <a:r>
              <a:rPr lang="en-US"/>
              <a:t>, deci curentul</a:t>
            </a:r>
            <a:br>
              <a:rPr lang="ro-RO"/>
            </a:br>
            <a:r>
              <a:rPr lang="ro-RO"/>
              <a:t>				</a:t>
            </a:r>
            <a:r>
              <a:rPr lang="en-US"/>
              <a:t>care intră în </a:t>
            </a:r>
            <a:r>
              <a:rPr lang="en-US" i="1"/>
              <a:t>R</a:t>
            </a:r>
            <a:r>
              <a:rPr lang="en-US" baseline="-25000"/>
              <a:t>2</a:t>
            </a:r>
            <a:r>
              <a:rPr lang="en-US"/>
              <a:t> de la stânga este</a:t>
            </a:r>
            <a:r>
              <a:rPr lang="ro-RO"/>
              <a:t> </a:t>
            </a:r>
            <a:r>
              <a:rPr lang="en-US" i="1"/>
              <a:t>i</a:t>
            </a:r>
            <a:r>
              <a:rPr lang="en-US" i="1" baseline="-25000"/>
              <a:t>S</a:t>
            </a:r>
            <a:r>
              <a:rPr lang="en-US"/>
              <a:t>−</a:t>
            </a:r>
            <a:r>
              <a:rPr lang="en-US" i="1"/>
              <a:t>v</a:t>
            </a:r>
            <a:r>
              <a:rPr lang="en-US" i="1" baseline="-25000"/>
              <a:t>L</a:t>
            </a:r>
            <a:r>
              <a:rPr lang="en-US"/>
              <a:t>/</a:t>
            </a:r>
            <a:r>
              <a:rPr lang="en-US" i="1"/>
              <a:t>R</a:t>
            </a:r>
            <a:r>
              <a:rPr lang="en-US" i="1" baseline="-25000"/>
              <a:t>s</a:t>
            </a:r>
            <a:r>
              <a:rPr lang="en-US"/>
              <a:t>. 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45C36-316B-4411-87DD-098B83570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629E6-F4D3-4901-B3FB-39C7B6F47E3E}" type="datetime1">
              <a:rPr lang="ro-RO" smtClean="0"/>
              <a:t>31.03.2021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1B7A8-607C-460F-9115-BB0A90116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995AC-3E70-4741-929D-0176C6A64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27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37BC85-4412-4137-B80F-6A9344EC898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383" b="13269"/>
          <a:stretch/>
        </p:blipFill>
        <p:spPr>
          <a:xfrm>
            <a:off x="466722" y="2832858"/>
            <a:ext cx="3799160" cy="3344105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F715075-31E2-490B-8B20-31FE00D239A8}"/>
              </a:ext>
            </a:extLst>
          </p:cNvPr>
          <p:cNvCxnSpPr/>
          <p:nvPr/>
        </p:nvCxnSpPr>
        <p:spPr>
          <a:xfrm>
            <a:off x="2028825" y="3314700"/>
            <a:ext cx="0" cy="271462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5F8049B-99A2-4D0D-826F-4E60B9C989DB}"/>
              </a:ext>
            </a:extLst>
          </p:cNvPr>
          <p:cNvSpPr txBox="1"/>
          <p:nvPr/>
        </p:nvSpPr>
        <p:spPr>
          <a:xfrm>
            <a:off x="1952625" y="5518854"/>
            <a:ext cx="5143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000" i="1"/>
              <a:t>v</a:t>
            </a:r>
            <a:r>
              <a:rPr lang="ro-RO" sz="2000" i="1" baseline="-25000"/>
              <a:t>L</a:t>
            </a:r>
            <a:endParaRPr lang="ro-RO" i="1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009F514-7EFB-4865-BAF2-6A9C54629DDA}"/>
              </a:ext>
            </a:extLst>
          </p:cNvPr>
          <p:cNvCxnSpPr/>
          <p:nvPr/>
        </p:nvCxnSpPr>
        <p:spPr>
          <a:xfrm>
            <a:off x="4267200" y="4001294"/>
            <a:ext cx="0" cy="202803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B54E00D-214D-4610-9982-90F78AB4F932}"/>
              </a:ext>
            </a:extLst>
          </p:cNvPr>
          <p:cNvCxnSpPr/>
          <p:nvPr/>
        </p:nvCxnSpPr>
        <p:spPr>
          <a:xfrm>
            <a:off x="2366302" y="3400425"/>
            <a:ext cx="853148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702CC4D-6894-4497-B628-4828CD8B3034}"/>
                  </a:ext>
                </a:extLst>
              </p:cNvPr>
              <p:cNvSpPr txBox="1"/>
              <p:nvPr/>
            </p:nvSpPr>
            <p:spPr>
              <a:xfrm>
                <a:off x="4637360" y="3724295"/>
                <a:ext cx="30720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𝐼𝐼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: 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𝑂𝐴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702CC4D-6894-4497-B628-4828CD8B30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360" y="3724295"/>
                <a:ext cx="3072059" cy="369332"/>
              </a:xfrm>
              <a:prstGeom prst="rect">
                <a:avLst/>
              </a:prstGeom>
              <a:blipFill>
                <a:blip r:embed="rId3"/>
                <a:stretch>
                  <a:fillRect l="-1984" r="-397" b="-13115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1F79888-CA57-4DDD-B9C0-5D39DF6E7E7F}"/>
                  </a:ext>
                </a:extLst>
              </p:cNvPr>
              <p:cNvSpPr txBox="1"/>
              <p:nvPr/>
            </p:nvSpPr>
            <p:spPr>
              <a:xfrm>
                <a:off x="4637360" y="4228564"/>
                <a:ext cx="29052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type m:val="lin"/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1F79888-CA57-4DDD-B9C0-5D39DF6E7E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360" y="4228564"/>
                <a:ext cx="2905283" cy="369332"/>
              </a:xfrm>
              <a:prstGeom prst="rect">
                <a:avLst/>
              </a:prstGeom>
              <a:blipFill>
                <a:blip r:embed="rId4"/>
                <a:stretch>
                  <a:fillRect l="-1050" t="-171667" r="-5042" b="-255000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D245AB3-924E-4C7A-A1AD-459EE2CDEC6B}"/>
                  </a:ext>
                </a:extLst>
              </p:cNvPr>
              <p:cNvSpPr txBox="1"/>
              <p:nvPr/>
            </p:nvSpPr>
            <p:spPr>
              <a:xfrm>
                <a:off x="4637360" y="4765963"/>
                <a:ext cx="360829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𝑂𝐴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type m:val="lin"/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D245AB3-924E-4C7A-A1AD-459EE2CDEC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360" y="4765963"/>
                <a:ext cx="3608295" cy="369332"/>
              </a:xfrm>
              <a:prstGeom prst="rect">
                <a:avLst/>
              </a:prstGeom>
              <a:blipFill>
                <a:blip r:embed="rId5"/>
                <a:stretch>
                  <a:fillRect l="-845" t="-171667" r="-3885" b="-255000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A73C811-8F9F-4C31-B5D7-6FFBCCFC27FC}"/>
                  </a:ext>
                </a:extLst>
              </p:cNvPr>
              <p:cNvSpPr txBox="1"/>
              <p:nvPr/>
            </p:nvSpPr>
            <p:spPr>
              <a:xfrm>
                <a:off x="4637360" y="5379129"/>
                <a:ext cx="4564583" cy="7542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𝑂𝐴</m:t>
                              </m:r>
                            </m:sub>
                          </m:s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A73C811-8F9F-4C31-B5D7-6FFBCCFC27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360" y="5379129"/>
                <a:ext cx="4564583" cy="75424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18">
            <a:extLst>
              <a:ext uri="{FF2B5EF4-FFF2-40B4-BE49-F238E27FC236}">
                <a16:creationId xmlns:a16="http://schemas.microsoft.com/office/drawing/2014/main" id="{D0DF98B1-A84F-4EAF-B949-B6D6E2C30207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9429659" y="365125"/>
            <a:ext cx="2267131" cy="721360"/>
          </a:xfrm>
          <a:prstGeom prst="rect">
            <a:avLst/>
          </a:prstGeom>
          <a:ln w="25400">
            <a:solidFill>
              <a:srgbClr val="0070C0"/>
            </a:solidFill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43A01810-5FEA-435C-A7CF-CE0D138896EC}"/>
              </a:ext>
            </a:extLst>
          </p:cNvPr>
          <p:cNvPicPr/>
          <p:nvPr/>
        </p:nvPicPr>
        <p:blipFill rotWithShape="1">
          <a:blip r:embed="rId8"/>
          <a:srcRect r="62764"/>
          <a:stretch/>
        </p:blipFill>
        <p:spPr>
          <a:xfrm>
            <a:off x="10068324" y="4972560"/>
            <a:ext cx="1167018" cy="67477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BB03338C-528A-4002-AFCB-2D0BBA774804}"/>
              </a:ext>
            </a:extLst>
          </p:cNvPr>
          <p:cNvPicPr/>
          <p:nvPr/>
        </p:nvPicPr>
        <p:blipFill rotWithShape="1">
          <a:blip r:embed="rId8"/>
          <a:srcRect l="51216"/>
          <a:stretch/>
        </p:blipFill>
        <p:spPr>
          <a:xfrm>
            <a:off x="10053433" y="5659353"/>
            <a:ext cx="1528967" cy="674772"/>
          </a:xfrm>
          <a:prstGeom prst="rect">
            <a:avLst/>
          </a:prstGeom>
        </p:spPr>
      </p:pic>
      <p:sp>
        <p:nvSpPr>
          <p:cNvPr id="22" name="Arrow: Right 21">
            <a:extLst>
              <a:ext uri="{FF2B5EF4-FFF2-40B4-BE49-F238E27FC236}">
                <a16:creationId xmlns:a16="http://schemas.microsoft.com/office/drawing/2014/main" id="{7B0FB373-E1EF-455F-A281-A75C0E2FD4E2}"/>
              </a:ext>
            </a:extLst>
          </p:cNvPr>
          <p:cNvSpPr/>
          <p:nvPr/>
        </p:nvSpPr>
        <p:spPr>
          <a:xfrm>
            <a:off x="9178526" y="5633929"/>
            <a:ext cx="409575" cy="2325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" name="Left Brace 22">
            <a:extLst>
              <a:ext uri="{FF2B5EF4-FFF2-40B4-BE49-F238E27FC236}">
                <a16:creationId xmlns:a16="http://schemas.microsoft.com/office/drawing/2014/main" id="{94DD17E2-BB51-4031-88B7-CF5797271DBD}"/>
              </a:ext>
            </a:extLst>
          </p:cNvPr>
          <p:cNvSpPr/>
          <p:nvPr/>
        </p:nvSpPr>
        <p:spPr>
          <a:xfrm>
            <a:off x="9782173" y="5135295"/>
            <a:ext cx="271237" cy="1176605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392203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74820-7129-4FBA-A141-24AE654D1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de diferență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977066-5AC2-463C-B0A6-0A2FF2483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Amplificatorul de diferență a fost introdus în </a:t>
            </a:r>
            <a:r>
              <a:rPr lang="ro-RO"/>
              <a:t>cursul nr. 2</a:t>
            </a:r>
            <a:r>
              <a:rPr lang="en-US"/>
              <a:t>, dar pentru că el constituie baza altor circuite importante, cum ar fi amplificatoarele de instrumentație și amplificatoarele pentru traductoare în punte, va fi analizat mai detaliat.</a:t>
            </a:r>
            <a:endParaRPr lang="ro-RO"/>
          </a:p>
          <a:p>
            <a:r>
              <a:rPr lang="ro-RO" u="sng"/>
              <a:t>Recapitulare</a:t>
            </a:r>
            <a:br>
              <a:rPr lang="ro-RO"/>
            </a:br>
            <a:r>
              <a:rPr lang="ro-RO"/>
              <a:t>atât timp cât </a:t>
            </a:r>
            <a:r>
              <a:rPr lang="ro-RO" i="1"/>
              <a:t>R</a:t>
            </a:r>
            <a:r>
              <a:rPr lang="ro-RO" baseline="-25000"/>
              <a:t>4</a:t>
            </a:r>
            <a:r>
              <a:rPr lang="ro-RO"/>
              <a:t>/</a:t>
            </a:r>
            <a:r>
              <a:rPr lang="ro-RO" i="1"/>
              <a:t>R</a:t>
            </a:r>
            <a:r>
              <a:rPr lang="ro-RO" baseline="-25000"/>
              <a:t>3</a:t>
            </a:r>
            <a:r>
              <a:rPr lang="ro-RO"/>
              <a:t>=</a:t>
            </a:r>
            <a:r>
              <a:rPr lang="ro-RO" i="1"/>
              <a:t>R</a:t>
            </a:r>
            <a:r>
              <a:rPr lang="ro-RO" baseline="-25000"/>
              <a:t>2</a:t>
            </a:r>
            <a:r>
              <a:rPr lang="ro-RO"/>
              <a:t>/</a:t>
            </a:r>
            <a:r>
              <a:rPr lang="ro-RO" i="1"/>
              <a:t>R</a:t>
            </a:r>
            <a:r>
              <a:rPr lang="ro-RO" baseline="-25000"/>
              <a:t>1</a:t>
            </a:r>
            <a:r>
              <a:rPr lang="ro-RO"/>
              <a:t>, </a:t>
            </a:r>
            <a:r>
              <a:rPr lang="ro-RO" i="1"/>
              <a:t>v</a:t>
            </a:r>
            <a:r>
              <a:rPr lang="ro-RO" i="1" baseline="-25000"/>
              <a:t>O</a:t>
            </a:r>
            <a:r>
              <a:rPr lang="ro-RO"/>
              <a:t> se scrie: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9D38F0-F8A3-4AFA-861E-4FC270575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972C-43B7-401C-AA23-1EF7AF1CF1CA}" type="datetime1">
              <a:rPr lang="ro-RO" smtClean="0"/>
              <a:t>31.03.2021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5A84EA-509F-4DB4-9A8B-8EF72BE17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63275-5AD7-4F2A-B7D5-6AB563524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28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B3634FA-BE10-4C50-A593-F3E5C5E28A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6758" b="16229"/>
          <a:stretch/>
        </p:blipFill>
        <p:spPr>
          <a:xfrm>
            <a:off x="8077200" y="3599692"/>
            <a:ext cx="3624545" cy="252780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B8E4619-EA46-429C-B0A1-19E057E715E1}"/>
                  </a:ext>
                </a:extLst>
              </p:cNvPr>
              <p:cNvSpPr/>
              <p:nvPr/>
            </p:nvSpPr>
            <p:spPr>
              <a:xfrm>
                <a:off x="3036626" y="4720148"/>
                <a:ext cx="2603983" cy="8442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B8E4619-EA46-429C-B0A1-19E057E715E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6626" y="4720148"/>
                <a:ext cx="2603983" cy="8442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86623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D52E6-B1E6-420A-A0D5-AC337130C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de diferență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4DCADA-DD35-4179-BC03-0230917E3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Caracteristicile unice ale amplificatorului de diferență sunt mai bine apreciate dacă introducem componentele de </a:t>
            </a:r>
            <a:r>
              <a:rPr lang="en-US" i="1"/>
              <a:t>modul diferențial</a:t>
            </a:r>
            <a:r>
              <a:rPr lang="en-US"/>
              <a:t> și de </a:t>
            </a:r>
            <a:r>
              <a:rPr lang="en-US" i="1"/>
              <a:t>mod comun</a:t>
            </a:r>
            <a:r>
              <a:rPr lang="en-US"/>
              <a:t> ale semnalelor de intrare, definite</a:t>
            </a:r>
            <a:r>
              <a:rPr lang="ro-RO"/>
              <a:t> astfel: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A7D1FF-5870-4FBE-9EBA-812B92FB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7A23-72A3-4D4E-ACA1-EDF52A030618}" type="datetime1">
              <a:rPr lang="ro-RO" smtClean="0"/>
              <a:t>31.03.2021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7C1B4-4D52-413A-B38E-0404BC3DC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C31714-EF9D-4E44-BF2F-E3D7ACCC1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29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BD2630F-7323-4E52-858F-F2258141D4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150" y="3285219"/>
            <a:ext cx="7334250" cy="264033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40E48099-116B-4109-8A54-54D9E34E174D}"/>
                  </a:ext>
                </a:extLst>
              </p:cNvPr>
              <p:cNvSpPr/>
              <p:nvPr/>
            </p:nvSpPr>
            <p:spPr>
              <a:xfrm>
                <a:off x="8734425" y="3096949"/>
                <a:ext cx="216469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𝐷𝑀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40E48099-116B-4109-8A54-54D9E34E17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4425" y="3096949"/>
                <a:ext cx="2164695" cy="461665"/>
              </a:xfrm>
              <a:prstGeom prst="rect">
                <a:avLst/>
              </a:prstGeom>
              <a:blipFill>
                <a:blip r:embed="rId3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38CA8C0-1B88-4803-B4CD-F27B51FFDBBD}"/>
                  </a:ext>
                </a:extLst>
              </p:cNvPr>
              <p:cNvSpPr/>
              <p:nvPr/>
            </p:nvSpPr>
            <p:spPr>
              <a:xfrm>
                <a:off x="8758469" y="3558614"/>
                <a:ext cx="2140651" cy="7607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𝐶𝑀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38CA8C0-1B88-4803-B4CD-F27B51FFDBB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8469" y="3558614"/>
                <a:ext cx="2140651" cy="7607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D9041BAD-3857-4557-9CE0-51403DB023F3}"/>
                  </a:ext>
                </a:extLst>
              </p:cNvPr>
              <p:cNvSpPr/>
              <p:nvPr/>
            </p:nvSpPr>
            <p:spPr>
              <a:xfrm>
                <a:off x="8709347" y="4605384"/>
                <a:ext cx="2373727" cy="7230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𝐶𝑀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𝐷𝑀</m:t>
                              </m:r>
                            </m:sub>
                          </m:sSub>
                        </m:num>
                        <m:den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D9041BAD-3857-4557-9CE0-51403DB023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9347" y="4605384"/>
                <a:ext cx="2373727" cy="72308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EB58CB44-6B53-43EB-9244-845AB9059CA1}"/>
                  </a:ext>
                </a:extLst>
              </p:cNvPr>
              <p:cNvSpPr/>
              <p:nvPr/>
            </p:nvSpPr>
            <p:spPr>
              <a:xfrm>
                <a:off x="8758469" y="5346247"/>
                <a:ext cx="2380845" cy="7230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𝐶𝑀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𝐷𝑀</m:t>
                              </m:r>
                            </m:sub>
                          </m:sSub>
                        </m:num>
                        <m:den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EB58CB44-6B53-43EB-9244-845AB9059C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8469" y="5346247"/>
                <a:ext cx="2380845" cy="72308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Left Brace 13">
            <a:extLst>
              <a:ext uri="{FF2B5EF4-FFF2-40B4-BE49-F238E27FC236}">
                <a16:creationId xmlns:a16="http://schemas.microsoft.com/office/drawing/2014/main" id="{2C9F34D2-8446-41A5-A8E5-1AF72F9F5A6E}"/>
              </a:ext>
            </a:extLst>
          </p:cNvPr>
          <p:cNvSpPr/>
          <p:nvPr/>
        </p:nvSpPr>
        <p:spPr>
          <a:xfrm>
            <a:off x="8548157" y="4727217"/>
            <a:ext cx="420624" cy="1342113"/>
          </a:xfrm>
          <a:prstGeom prst="leftBrace">
            <a:avLst/>
          </a:prstGeom>
          <a:ln w="25400" cap="rnd">
            <a:round/>
            <a:head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5" name="Left Brace 14">
            <a:extLst>
              <a:ext uri="{FF2B5EF4-FFF2-40B4-BE49-F238E27FC236}">
                <a16:creationId xmlns:a16="http://schemas.microsoft.com/office/drawing/2014/main" id="{62B0DEB0-7AF2-4699-AFE4-DAA9A111D692}"/>
              </a:ext>
            </a:extLst>
          </p:cNvPr>
          <p:cNvSpPr/>
          <p:nvPr/>
        </p:nvSpPr>
        <p:spPr>
          <a:xfrm>
            <a:off x="8499035" y="3128334"/>
            <a:ext cx="420624" cy="1342113"/>
          </a:xfrm>
          <a:prstGeom prst="leftBrace">
            <a:avLst/>
          </a:prstGeom>
          <a:ln w="25400" cap="rnd">
            <a:round/>
            <a:head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66425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6D1DE-1FCB-4984-AA38-6B9140C40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Circuite cu reacție negativă rezistivă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A1826-C1B2-47E8-BF37-99769997D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>
                <a:effectLst/>
                <a:ea typeface="Calibri" panose="020F0502020204030204" pitchFamily="34" charset="0"/>
              </a:rPr>
              <a:t>Deși, intrinsec, AO este un amplificator de tensiune, el poate acționa, la fel de bine, ca un amplificator tranzistență sau convertor I-V, ca un amplificator transconductanță sau convertor V-I și ca un amplificator de curent.</a:t>
            </a:r>
            <a:endParaRPr lang="ro-RO" sz="2800">
              <a:effectLst/>
              <a:ea typeface="Calibri" panose="020F0502020204030204" pitchFamily="34" charset="0"/>
            </a:endParaRPr>
          </a:p>
          <a:p>
            <a:r>
              <a:rPr lang="en-US" sz="2800">
                <a:effectLst/>
                <a:ea typeface="Calibri" panose="020F0502020204030204" pitchFamily="34" charset="0"/>
              </a:rPr>
              <a:t>Această versatilitate excepțională provine din capacitatea recției negative de a modifica rezistențele în buclă închisă, precum și de a stabiliza câștigul.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8B2A07-77A8-4C2B-853A-457B2F8CA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FBB0-57F6-4472-A738-5CA9EE3D9C17}" type="datetime1">
              <a:rPr lang="ro-RO" smtClean="0"/>
              <a:t>31.03.2021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133B6-D00F-4DE6-B762-E023C328E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DD0500-7EC6-437D-AEA9-5A251B565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3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9953040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FD501-0B75-4FE0-9602-C6FE8CBE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de diferență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1A06B-F69D-47AE-9E10-2BECE8554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Pe baza figurii, se poate </a:t>
            </a:r>
            <a:r>
              <a:rPr lang="en-US"/>
              <a:t>defini pe scurt un amplificator de diferență adevărat ca un circuit care răspunde doar la componenta de mod diferențial </a:t>
            </a:r>
            <a:r>
              <a:rPr lang="en-US" i="1"/>
              <a:t>v</a:t>
            </a:r>
            <a:r>
              <a:rPr lang="en-US" i="1" baseline="-25000"/>
              <a:t>DM</a:t>
            </a:r>
            <a:r>
              <a:rPr lang="en-US"/>
              <a:t>, ignorând complet componenta de mod comun </a:t>
            </a:r>
            <a:r>
              <a:rPr lang="en-US" i="1"/>
              <a:t>v</a:t>
            </a:r>
            <a:r>
              <a:rPr lang="en-US" i="1" baseline="-25000"/>
              <a:t>CM</a:t>
            </a:r>
            <a:r>
              <a:rPr lang="en-US"/>
              <a:t>.</a:t>
            </a:r>
            <a:endParaRPr lang="ro-RO"/>
          </a:p>
          <a:p>
            <a:r>
              <a:rPr lang="en-US"/>
              <a:t>În particular, dacă legăm intrările împreună pentru a face </a:t>
            </a:r>
            <a:r>
              <a:rPr lang="en-US" i="1"/>
              <a:t>v</a:t>
            </a:r>
            <a:r>
              <a:rPr lang="en-US" i="1" baseline="-25000"/>
              <a:t>DM</a:t>
            </a:r>
            <a:r>
              <a:rPr lang="en-US"/>
              <a:t>=0 și aplicăm o tensiune de mod comun </a:t>
            </a:r>
            <a:r>
              <a:rPr lang="en-US" i="1"/>
              <a:t>v</a:t>
            </a:r>
            <a:r>
              <a:rPr lang="en-US" i="1" baseline="-25000"/>
              <a:t>CM</a:t>
            </a:r>
            <a:r>
              <a:rPr lang="en-US"/>
              <a:t> ≠ 0, un amplificator de diferență adevărat va produce </a:t>
            </a:r>
            <a:r>
              <a:rPr lang="en-US" i="1"/>
              <a:t>v</a:t>
            </a:r>
            <a:r>
              <a:rPr lang="en-US" i="1" baseline="-25000"/>
              <a:t>O</a:t>
            </a:r>
            <a:r>
              <a:rPr lang="en-US"/>
              <a:t>=0, indiferent </a:t>
            </a:r>
            <a:br>
              <a:rPr lang="ro-RO"/>
            </a:br>
            <a:r>
              <a:rPr lang="en-US"/>
              <a:t>de mărimea și polaritatea lui </a:t>
            </a:r>
            <a:r>
              <a:rPr lang="en-US" i="1"/>
              <a:t>v</a:t>
            </a:r>
            <a:r>
              <a:rPr lang="en-US" i="1" baseline="-25000"/>
              <a:t>CM</a:t>
            </a:r>
            <a:r>
              <a:rPr lang="en-US"/>
              <a:t>. 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6A7F8A-95F1-4224-913C-AED36E45F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3AEB-864A-4614-83FA-6286A76057C4}" type="datetime1">
              <a:rPr lang="ro-RO" smtClean="0"/>
              <a:t>31.03.2021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B280F-8AFE-4124-AD84-E8B9399C7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D1E75A-0CFF-4D87-A67E-F8B2CD624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30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AFEA5DD-871D-462C-84F2-1AB7889F403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143" b="23126"/>
          <a:stretch/>
        </p:blipFill>
        <p:spPr>
          <a:xfrm>
            <a:off x="8043862" y="4001294"/>
            <a:ext cx="3876675" cy="2029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3551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571F6-FACA-40B0-86BB-E92A6FDC2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de diferență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FA80D6-6091-4FAA-B48C-56B10DEC1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Descompunerea tensiunilor </a:t>
            </a:r>
            <a:r>
              <a:rPr lang="en-US" i="1"/>
              <a:t>v</a:t>
            </a:r>
            <a:r>
              <a:rPr lang="en-US" baseline="-25000"/>
              <a:t>1</a:t>
            </a:r>
            <a:r>
              <a:rPr lang="en-US"/>
              <a:t> și </a:t>
            </a:r>
            <a:r>
              <a:rPr lang="en-US" i="1"/>
              <a:t>v</a:t>
            </a:r>
            <a:r>
              <a:rPr lang="en-US" baseline="-25000"/>
              <a:t>2</a:t>
            </a:r>
            <a:r>
              <a:rPr lang="en-US"/>
              <a:t> în componentele </a:t>
            </a:r>
            <a:r>
              <a:rPr lang="en-US" i="1"/>
              <a:t>v</a:t>
            </a:r>
            <a:r>
              <a:rPr lang="en-US" i="1" baseline="-25000"/>
              <a:t>DM</a:t>
            </a:r>
            <a:r>
              <a:rPr lang="en-US"/>
              <a:t> și </a:t>
            </a:r>
            <a:r>
              <a:rPr lang="en-US" i="1"/>
              <a:t>v</a:t>
            </a:r>
            <a:r>
              <a:rPr lang="en-US" i="1" baseline="-25000"/>
              <a:t>CM</a:t>
            </a:r>
            <a:r>
              <a:rPr lang="ro-RO"/>
              <a:t> </a:t>
            </a:r>
            <a:r>
              <a:rPr lang="en-US"/>
              <a:t>reflectă o situație întâlnită</a:t>
            </a:r>
            <a:r>
              <a:rPr lang="ro-RO"/>
              <a:t> </a:t>
            </a:r>
            <a:r>
              <a:rPr lang="en-US"/>
              <a:t>destul de frecvent în practică, cea a unui semnal diferențial de nivel scăzut, peste care se suprapune un semnal de mod comun de valoare mare, așa cum este cazul preluării semnalelor de la traductoare.</a:t>
            </a:r>
            <a:endParaRPr lang="ro-RO"/>
          </a:p>
          <a:p>
            <a:r>
              <a:rPr lang="en-US"/>
              <a:t>Semnalul util este cel diferențial; extragerea </a:t>
            </a:r>
            <a:br>
              <a:rPr lang="ro-RO"/>
            </a:br>
            <a:r>
              <a:rPr lang="en-US"/>
              <a:t>acestuia dintr-un mediu cu semnal de mod </a:t>
            </a:r>
            <a:br>
              <a:rPr lang="ro-RO"/>
            </a:br>
            <a:r>
              <a:rPr lang="en-US"/>
              <a:t>comun ridicat și apoi amplificarea acestuia </a:t>
            </a:r>
            <a:br>
              <a:rPr lang="ro-RO"/>
            </a:br>
            <a:r>
              <a:rPr lang="en-US"/>
              <a:t>poate fi o sarcină provocatoare.</a:t>
            </a:r>
            <a:endParaRPr lang="ro-RO"/>
          </a:p>
          <a:p>
            <a:r>
              <a:rPr lang="en-US"/>
              <a:t>Amplificatoarele de tip diferență fac față </a:t>
            </a:r>
            <a:br>
              <a:rPr lang="ro-RO"/>
            </a:br>
            <a:r>
              <a:rPr lang="ro-RO"/>
              <a:t>natural </a:t>
            </a:r>
            <a:r>
              <a:rPr lang="en-US"/>
              <a:t>acestei provocări. 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95FB53-970C-41F7-85CF-9F64B8F75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132C-C723-4F17-ABA5-47D959CAFA78}" type="datetime1">
              <a:rPr lang="ro-RO" smtClean="0"/>
              <a:t>31.03.2021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946EDB-1C74-4B37-B026-AA6F6234E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3D645-F1CE-4E47-9A25-DF837A0B5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31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594E82A-E1B5-4CE0-B005-DB6048A9FDA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143" b="23126"/>
          <a:stretch/>
        </p:blipFill>
        <p:spPr>
          <a:xfrm>
            <a:off x="8043862" y="4001294"/>
            <a:ext cx="3876675" cy="2029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043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D42-4790-424C-A5CB-43AE1F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de diferență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7F11-F620-4682-9252-981C0D21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R</a:t>
            </a:r>
            <a:r>
              <a:rPr lang="en-US" b="1"/>
              <a:t>ezistenț</a:t>
            </a:r>
            <a:r>
              <a:rPr lang="ro-RO" b="1"/>
              <a:t>ele</a:t>
            </a:r>
            <a:r>
              <a:rPr lang="en-US" b="1"/>
              <a:t> de intrare de mod diferențial și</a:t>
            </a:r>
            <a:r>
              <a:rPr lang="ro-RO" b="1"/>
              <a:t> d</a:t>
            </a:r>
            <a:r>
              <a:rPr lang="en-US" b="1"/>
              <a:t>e mod comun</a:t>
            </a:r>
            <a:endParaRPr lang="ro-RO" b="1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3694-DB0D-4579-972F-21D3889F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0A7C5-F3DA-45D4-BF46-B665013CAFBE}" type="datetime1">
              <a:rPr lang="ro-RO" smtClean="0"/>
              <a:t>31.03.2021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B71B-F06C-4D6C-9E57-6E62AB89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64757-7923-470A-A2E4-ADFB9A70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32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FB4870D-527A-4DB7-8345-12A92A5A63A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4414"/>
          <a:stretch/>
        </p:blipFill>
        <p:spPr>
          <a:xfrm>
            <a:off x="2321241" y="2342337"/>
            <a:ext cx="7132320" cy="233473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4B2AC254-314E-4212-92AE-72D00BB41998}"/>
                  </a:ext>
                </a:extLst>
              </p:cNvPr>
              <p:cNvSpPr/>
              <p:nvPr/>
            </p:nvSpPr>
            <p:spPr>
              <a:xfrm>
                <a:off x="3247358" y="4866134"/>
                <a:ext cx="158248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𝑖𝑑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=2</m:t>
                      </m:r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4B2AC254-314E-4212-92AE-72D00BB419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7358" y="4866134"/>
                <a:ext cx="1582484" cy="461665"/>
              </a:xfrm>
              <a:prstGeom prst="rect">
                <a:avLst/>
              </a:prstGeom>
              <a:blipFill>
                <a:blip r:embed="rId3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3CD61C15-9DF5-4651-BBF6-1A17CF60A77E}"/>
                  </a:ext>
                </a:extLst>
              </p:cNvPr>
              <p:cNvSpPr/>
              <p:nvPr/>
            </p:nvSpPr>
            <p:spPr>
              <a:xfrm>
                <a:off x="6200775" y="4703287"/>
                <a:ext cx="5355312" cy="7813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𝑖𝑐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40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ro-RO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∥</m:t>
                      </m:r>
                      <m:d>
                        <m:dPr>
                          <m:ctrlPr>
                            <a:rPr lang="ro-RO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40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3CD61C15-9DF5-4651-BBF6-1A17CF60A7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0775" y="4703287"/>
                <a:ext cx="5355312" cy="7813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800C11B7-6D11-4DD5-AE76-7950EC8E180C}"/>
              </a:ext>
            </a:extLst>
          </p:cNvPr>
          <p:cNvSpPr txBox="1"/>
          <p:nvPr/>
        </p:nvSpPr>
        <p:spPr>
          <a:xfrm>
            <a:off x="1866900" y="5558255"/>
            <a:ext cx="3924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/>
              <a:t>(din cauza scurtcircuitului virtual dintre intrările AO)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B3265D6-7F85-416A-BE3F-0779D123BB4D}"/>
              </a:ext>
            </a:extLst>
          </p:cNvPr>
          <p:cNvSpPr txBox="1"/>
          <p:nvPr/>
        </p:nvSpPr>
        <p:spPr>
          <a:xfrm>
            <a:off x="6200775" y="5552123"/>
            <a:ext cx="4467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/>
              <a:t>(din cauză că v</a:t>
            </a:r>
            <a:r>
              <a:rPr lang="ro-RO" baseline="-25000"/>
              <a:t>O</a:t>
            </a:r>
            <a:r>
              <a:rPr lang="ro-RO"/>
              <a:t>=0 datorită lui v</a:t>
            </a:r>
            <a:r>
              <a:rPr lang="ro-RO" baseline="-25000"/>
              <a:t>DM</a:t>
            </a:r>
            <a:r>
              <a:rPr lang="ro-RO"/>
              <a:t>=0 și ieșirea devine astfel masă virtuală)</a:t>
            </a:r>
          </a:p>
        </p:txBody>
      </p:sp>
    </p:spTree>
    <p:extLst>
      <p:ext uri="{BB962C8B-B14F-4D97-AF65-F5344CB8AC3E}">
        <p14:creationId xmlns:p14="http://schemas.microsoft.com/office/powerpoint/2010/main" val="37716783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D42-4790-424C-A5CB-43AE1F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de diferență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7F11-F620-4682-9252-981C0D21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/>
              <a:t>Efectul ne</a:t>
            </a:r>
            <a:r>
              <a:rPr lang="ro-RO" b="1"/>
              <a:t>potrivi</a:t>
            </a:r>
            <a:r>
              <a:rPr lang="en-US" b="1"/>
              <a:t>rii rezistențelor</a:t>
            </a:r>
            <a:endParaRPr lang="ro-RO"/>
          </a:p>
          <a:p>
            <a:r>
              <a:rPr lang="en-US"/>
              <a:t>Un amplificator de diferență va fi insensibil la </a:t>
            </a:r>
            <a:r>
              <a:rPr lang="en-US" i="1"/>
              <a:t>v</a:t>
            </a:r>
            <a:r>
              <a:rPr lang="en-US" i="1" baseline="-25000"/>
              <a:t>CM</a:t>
            </a:r>
            <a:r>
              <a:rPr lang="en-US"/>
              <a:t> doar atât timp cât AO este ideal și rezistențele satisfac condiția de punte echilibrată</a:t>
            </a:r>
            <a:r>
              <a:rPr lang="ro-RO"/>
              <a:t>, adică </a:t>
            </a:r>
            <a:r>
              <a:rPr lang="ro-RO" i="1"/>
              <a:t>R</a:t>
            </a:r>
            <a:r>
              <a:rPr lang="ro-RO" baseline="-25000"/>
              <a:t>3</a:t>
            </a:r>
            <a:r>
              <a:rPr lang="ro-RO"/>
              <a:t>/</a:t>
            </a:r>
            <a:r>
              <a:rPr lang="ro-RO" i="1"/>
              <a:t>R</a:t>
            </a:r>
            <a:r>
              <a:rPr lang="ro-RO" baseline="-25000"/>
              <a:t>4</a:t>
            </a:r>
            <a:r>
              <a:rPr lang="ro-RO"/>
              <a:t>=</a:t>
            </a:r>
            <a:r>
              <a:rPr lang="ro-RO" i="1"/>
              <a:t>R</a:t>
            </a:r>
            <a:r>
              <a:rPr lang="ro-RO" baseline="-25000"/>
              <a:t>1</a:t>
            </a:r>
            <a:r>
              <a:rPr lang="ro-RO"/>
              <a:t>/</a:t>
            </a:r>
            <a:r>
              <a:rPr lang="ro-RO" i="1"/>
              <a:t>R</a:t>
            </a:r>
            <a:r>
              <a:rPr lang="ro-RO" i="1" baseline="-25000"/>
              <a:t>2</a:t>
            </a:r>
            <a:r>
              <a:rPr lang="ro-RO" i="1"/>
              <a:t>.</a:t>
            </a:r>
            <a:endParaRPr lang="ro-RO" baseline="-25000"/>
          </a:p>
          <a:p>
            <a:r>
              <a:rPr lang="en-US"/>
              <a:t>În general, se poate spune că, dacă puntea </a:t>
            </a:r>
            <a:br>
              <a:rPr lang="ro-RO"/>
            </a:br>
            <a:r>
              <a:rPr lang="en-US"/>
              <a:t>este dezechilibrată, circuitul va răspunde </a:t>
            </a:r>
            <a:br>
              <a:rPr lang="ro-RO"/>
            </a:br>
            <a:r>
              <a:rPr lang="en-US"/>
              <a:t>nu numai la </a:t>
            </a:r>
            <a:r>
              <a:rPr lang="en-US" i="1"/>
              <a:t>v</a:t>
            </a:r>
            <a:r>
              <a:rPr lang="en-US" i="1" baseline="-25000"/>
              <a:t>DM</a:t>
            </a:r>
            <a:r>
              <a:rPr lang="en-US"/>
              <a:t>, ci și la </a:t>
            </a:r>
            <a:r>
              <a:rPr lang="en-US" i="1"/>
              <a:t>v</a:t>
            </a:r>
            <a:r>
              <a:rPr lang="en-US" i="1" baseline="-25000"/>
              <a:t>CM</a:t>
            </a:r>
            <a:r>
              <a:rPr lang="en-US"/>
              <a:t>.</a:t>
            </a:r>
            <a:endParaRPr lang="ro-RO"/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3694-DB0D-4579-972F-21D3889F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F50F-DE4E-486B-9C9A-A32BC1C4992D}" type="datetime1">
              <a:rPr lang="ro-RO" smtClean="0"/>
              <a:t>31.03.2021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B71B-F06C-4D6C-9E57-6E62AB89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64757-7923-470A-A2E4-ADFB9A70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33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C962D1-B125-4C51-968D-B45B424F12F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143" b="23126"/>
          <a:stretch/>
        </p:blipFill>
        <p:spPr>
          <a:xfrm>
            <a:off x="8043862" y="4001294"/>
            <a:ext cx="3876675" cy="2029731"/>
          </a:xfrm>
          <a:prstGeom prst="rect">
            <a:avLst/>
          </a:prstGeom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EA94700A-EB33-4C0E-A0F5-D4A814F50E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2B029531-92EE-4B8E-B6A5-A764151D75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8229895"/>
              </p:ext>
            </p:extLst>
          </p:nvPr>
        </p:nvGraphicFramePr>
        <p:xfrm>
          <a:off x="8401049" y="452382"/>
          <a:ext cx="33020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651000" imgH="482600" progId="Equation.DSMT4">
                  <p:embed/>
                </p:oleObj>
              </mc:Choice>
              <mc:Fallback>
                <p:oleObj name="Equation" r:id="rId3" imgW="1651000" imgH="482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01049" y="452382"/>
                        <a:ext cx="3302000" cy="965200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rgbClr val="0070C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77028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D42-4790-424C-A5CB-43AE1F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de diferență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7F11-F620-4682-9252-981C0D21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/>
              <a:t>Exemplu</a:t>
            </a:r>
            <a:endParaRPr lang="ro-RO" b="1"/>
          </a:p>
          <a:p>
            <a:pPr marL="0" indent="0">
              <a:buNone/>
            </a:pPr>
            <a:r>
              <a:rPr lang="en-US"/>
              <a:t>În circuitul din fig</a:t>
            </a:r>
            <a:r>
              <a:rPr lang="ro-RO"/>
              <a:t>ură</a:t>
            </a:r>
            <a:r>
              <a:rPr lang="en-US"/>
              <a:t> </a:t>
            </a:r>
            <a:r>
              <a:rPr lang="en-US" i="1"/>
              <a:t>R</a:t>
            </a:r>
            <a:r>
              <a:rPr lang="en-US" baseline="-25000"/>
              <a:t>1</a:t>
            </a:r>
            <a:r>
              <a:rPr lang="en-US"/>
              <a:t>=</a:t>
            </a:r>
            <a:r>
              <a:rPr lang="en-US" i="1"/>
              <a:t>R</a:t>
            </a:r>
            <a:r>
              <a:rPr lang="en-US" baseline="-25000"/>
              <a:t>3</a:t>
            </a:r>
            <a:r>
              <a:rPr lang="en-US"/>
              <a:t>=10kΩ și </a:t>
            </a:r>
            <a:r>
              <a:rPr lang="en-US" i="1"/>
              <a:t>R</a:t>
            </a:r>
            <a:r>
              <a:rPr lang="en-US" baseline="-25000"/>
              <a:t>2</a:t>
            </a:r>
            <a:r>
              <a:rPr lang="en-US"/>
              <a:t>=</a:t>
            </a:r>
            <a:r>
              <a:rPr lang="en-US" i="1"/>
              <a:t>R</a:t>
            </a:r>
            <a:r>
              <a:rPr lang="en-US" baseline="-25000"/>
              <a:t>4</a:t>
            </a:r>
            <a:r>
              <a:rPr lang="en-US"/>
              <a:t>=100kΩ.</a:t>
            </a:r>
            <a:endParaRPr lang="ro-RO"/>
          </a:p>
          <a:p>
            <a:pPr marL="457200" indent="-457200">
              <a:buAutoNum type="alphaLcParenBoth"/>
            </a:pPr>
            <a:r>
              <a:rPr lang="en-US"/>
              <a:t>Presupunând rezistențe perfect potrivite, determinați </a:t>
            </a:r>
            <a:r>
              <a:rPr lang="en-US" i="1"/>
              <a:t>v</a:t>
            </a:r>
            <a:r>
              <a:rPr lang="en-US" i="1" baseline="-25000"/>
              <a:t>O</a:t>
            </a:r>
            <a:r>
              <a:rPr lang="en-US"/>
              <a:t> pentru fiecare dintre următoarele perechi de tensiune de intrare: </a:t>
            </a:r>
            <a:br>
              <a:rPr lang="en-US"/>
            </a:br>
            <a:r>
              <a:rPr lang="en-US"/>
              <a:t>(</a:t>
            </a:r>
            <a:r>
              <a:rPr lang="en-US" i="1"/>
              <a:t>v</a:t>
            </a:r>
            <a:r>
              <a:rPr lang="en-US" baseline="-25000"/>
              <a:t>1</a:t>
            </a:r>
            <a:r>
              <a:rPr lang="en-US"/>
              <a:t>, </a:t>
            </a:r>
            <a:r>
              <a:rPr lang="en-US" i="1"/>
              <a:t>v</a:t>
            </a:r>
            <a:r>
              <a:rPr lang="en-US" baseline="-25000"/>
              <a:t>2</a:t>
            </a:r>
            <a:r>
              <a:rPr lang="en-US"/>
              <a:t>)=(−0</a:t>
            </a:r>
            <a:r>
              <a:rPr lang="ro-RO"/>
              <a:t>.</a:t>
            </a:r>
            <a:r>
              <a:rPr lang="en-US"/>
              <a:t>1V, +0</a:t>
            </a:r>
            <a:r>
              <a:rPr lang="ro-RO"/>
              <a:t>.</a:t>
            </a:r>
            <a:r>
              <a:rPr lang="en-US"/>
              <a:t>1V), (4</a:t>
            </a:r>
            <a:r>
              <a:rPr lang="ro-RO"/>
              <a:t>.</a:t>
            </a:r>
            <a:r>
              <a:rPr lang="en-US"/>
              <a:t>9V, 5</a:t>
            </a:r>
            <a:r>
              <a:rPr lang="ro-RO"/>
              <a:t>.</a:t>
            </a:r>
            <a:r>
              <a:rPr lang="en-US"/>
              <a:t>1V), (9</a:t>
            </a:r>
            <a:r>
              <a:rPr lang="ro-RO"/>
              <a:t>.</a:t>
            </a:r>
            <a:r>
              <a:rPr lang="en-US"/>
              <a:t>9V, 10</a:t>
            </a:r>
            <a:r>
              <a:rPr lang="ro-RO"/>
              <a:t>.</a:t>
            </a:r>
            <a:r>
              <a:rPr lang="en-US"/>
              <a:t>1V).</a:t>
            </a:r>
            <a:endParaRPr lang="ro-RO"/>
          </a:p>
          <a:p>
            <a:pPr marL="457200" indent="-457200">
              <a:buAutoNum type="alphaLcParenBoth"/>
            </a:pPr>
            <a:r>
              <a:rPr lang="en-US"/>
              <a:t>Repetați subpunctul (a) cu rezistențele ne</a:t>
            </a:r>
            <a:r>
              <a:rPr lang="ro-RO"/>
              <a:t>potrivi</a:t>
            </a:r>
            <a:r>
              <a:rPr lang="en-US"/>
              <a:t>te </a:t>
            </a:r>
            <a:r>
              <a:rPr lang="ro-RO"/>
              <a:t>(care nu respectă relația de punte echilibrată) </a:t>
            </a:r>
            <a:r>
              <a:rPr lang="en-US"/>
              <a:t>după cum urmează: </a:t>
            </a:r>
            <a:r>
              <a:rPr lang="en-US" i="1"/>
              <a:t>R</a:t>
            </a:r>
            <a:r>
              <a:rPr lang="en-US" baseline="-25000"/>
              <a:t>1</a:t>
            </a:r>
            <a:r>
              <a:rPr lang="en-US"/>
              <a:t>=10kΩ, </a:t>
            </a:r>
            <a:r>
              <a:rPr lang="en-US" i="1"/>
              <a:t>R</a:t>
            </a:r>
            <a:r>
              <a:rPr lang="en-US" baseline="-25000"/>
              <a:t>2</a:t>
            </a:r>
            <a:r>
              <a:rPr lang="en-US"/>
              <a:t>=98kΩ, </a:t>
            </a:r>
            <a:r>
              <a:rPr lang="en-US" i="1"/>
              <a:t>R</a:t>
            </a:r>
            <a:r>
              <a:rPr lang="en-US" baseline="-25000"/>
              <a:t>3</a:t>
            </a:r>
            <a:r>
              <a:rPr lang="en-US"/>
              <a:t>=9,9kΩ și </a:t>
            </a:r>
            <a:r>
              <a:rPr lang="en-US" i="1"/>
              <a:t>R</a:t>
            </a:r>
            <a:r>
              <a:rPr lang="en-US" baseline="-25000"/>
              <a:t>4</a:t>
            </a:r>
            <a:r>
              <a:rPr lang="en-US"/>
              <a:t>=103kΩ. Come</a:t>
            </a:r>
            <a:r>
              <a:rPr lang="ro-RO"/>
              <a:t>n</a:t>
            </a:r>
            <a:r>
              <a:rPr lang="en-US"/>
              <a:t>tați rezultatul.</a:t>
            </a:r>
            <a:endParaRPr lang="ro-RO"/>
          </a:p>
          <a:p>
            <a:pPr marL="0" indent="0">
              <a:buNone/>
            </a:pP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3694-DB0D-4579-972F-21D3889F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3797A-CBAD-4EF7-B18F-B9D1A2383FD8}" type="datetime1">
              <a:rPr lang="ro-RO" smtClean="0"/>
              <a:t>31.03.2021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B71B-F06C-4D6C-9E57-6E62AB89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64757-7923-470A-A2E4-ADFB9A70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34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87B375-DB38-430C-B858-A7A609B30C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6758" b="16229"/>
          <a:stretch/>
        </p:blipFill>
        <p:spPr>
          <a:xfrm>
            <a:off x="8363516" y="189742"/>
            <a:ext cx="3624545" cy="2527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4710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D42-4790-424C-A5CB-43AE1F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de diferență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7F11-F620-4682-9252-981C0D21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Rezolvare</a:t>
            </a:r>
            <a:endParaRPr lang="ro-RO"/>
          </a:p>
          <a:p>
            <a:pPr marL="0" indent="0">
              <a:buNone/>
            </a:pPr>
            <a:r>
              <a:rPr lang="en-US"/>
              <a:t>(a) </a:t>
            </a:r>
            <a:r>
              <a:rPr lang="en-US" i="1"/>
              <a:t>v</a:t>
            </a:r>
            <a:r>
              <a:rPr lang="en-US" i="1" baseline="-25000"/>
              <a:t>O</a:t>
            </a:r>
            <a:r>
              <a:rPr lang="en-US"/>
              <a:t>=(100/10)</a:t>
            </a:r>
            <a:r>
              <a:rPr lang="en-US">
                <a:sym typeface="Symbol" panose="05050102010706020507" pitchFamily="18" charset="2"/>
              </a:rPr>
              <a:t></a:t>
            </a:r>
            <a:r>
              <a:rPr lang="en-US"/>
              <a:t>(</a:t>
            </a:r>
            <a:r>
              <a:rPr lang="en-US" i="1"/>
              <a:t>v</a:t>
            </a:r>
            <a:r>
              <a:rPr lang="en-US" baseline="-25000"/>
              <a:t>2</a:t>
            </a:r>
            <a:r>
              <a:rPr lang="en-US"/>
              <a:t>-</a:t>
            </a:r>
            <a:r>
              <a:rPr lang="en-US" i="1"/>
              <a:t>v</a:t>
            </a:r>
            <a:r>
              <a:rPr lang="en-US" baseline="-25000"/>
              <a:t>1</a:t>
            </a:r>
            <a:r>
              <a:rPr lang="en-US"/>
              <a:t>)=10</a:t>
            </a:r>
            <a:r>
              <a:rPr lang="en-US">
                <a:sym typeface="Symbol" panose="05050102010706020507" pitchFamily="18" charset="2"/>
              </a:rPr>
              <a:t></a:t>
            </a:r>
            <a:r>
              <a:rPr lang="en-US"/>
              <a:t>(</a:t>
            </a:r>
            <a:r>
              <a:rPr lang="en-US" i="1"/>
              <a:t>v</a:t>
            </a:r>
            <a:r>
              <a:rPr lang="en-US" baseline="-25000"/>
              <a:t>2</a:t>
            </a:r>
            <a:r>
              <a:rPr lang="en-US"/>
              <a:t>-</a:t>
            </a:r>
            <a:r>
              <a:rPr lang="en-US" i="1"/>
              <a:t>v</a:t>
            </a:r>
            <a:r>
              <a:rPr lang="en-US" baseline="-25000"/>
              <a:t>1</a:t>
            </a:r>
            <a:r>
              <a:rPr lang="en-US"/>
              <a:t>). </a:t>
            </a:r>
            <a:endParaRPr lang="ro-RO"/>
          </a:p>
          <a:p>
            <a:pPr marL="0" indent="0">
              <a:buNone/>
            </a:pPr>
            <a:r>
              <a:rPr lang="en-US"/>
              <a:t>Deoarece </a:t>
            </a:r>
            <a:r>
              <a:rPr lang="en-US" i="1"/>
              <a:t>v</a:t>
            </a:r>
            <a:r>
              <a:rPr lang="en-US" baseline="-25000"/>
              <a:t>2</a:t>
            </a:r>
            <a:r>
              <a:rPr lang="en-US"/>
              <a:t>-</a:t>
            </a:r>
            <a:r>
              <a:rPr lang="en-US" i="1"/>
              <a:t>v</a:t>
            </a:r>
            <a:r>
              <a:rPr lang="en-US" baseline="-25000"/>
              <a:t>1</a:t>
            </a:r>
            <a:r>
              <a:rPr lang="en-US"/>
              <a:t>=0,2V în fiecare din cele trei cazuri, obținem </a:t>
            </a:r>
            <a:r>
              <a:rPr lang="en-US" i="1"/>
              <a:t>v</a:t>
            </a:r>
            <a:r>
              <a:rPr lang="en-US" i="1" baseline="-25000"/>
              <a:t>O</a:t>
            </a:r>
            <a:r>
              <a:rPr lang="en-US"/>
              <a:t>=10×0,2=2V indiferent de componenta de mod comun, care este, în ordine, </a:t>
            </a:r>
            <a:r>
              <a:rPr lang="en-US" i="1"/>
              <a:t>v</a:t>
            </a:r>
            <a:r>
              <a:rPr lang="en-US" i="1" baseline="-25000"/>
              <a:t>CM</a:t>
            </a:r>
            <a:r>
              <a:rPr lang="en-US"/>
              <a:t>=0V, 5V și 10V pentru cele trei perechi de tensiuni de intrare.</a:t>
            </a:r>
            <a:endParaRPr lang="ro-RO"/>
          </a:p>
          <a:p>
            <a:pPr marL="0" indent="0">
              <a:buNone/>
            </a:pPr>
            <a:endParaRPr lang="ro-RO" b="1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3694-DB0D-4579-972F-21D3889F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804BE-29FA-4078-A048-584442A226A3}" type="datetime1">
              <a:rPr lang="ro-RO" smtClean="0"/>
              <a:t>31.03.2021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B71B-F06C-4D6C-9E57-6E62AB89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64757-7923-470A-A2E4-ADFB9A70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35</a:t>
            </a:fld>
            <a:endParaRPr lang="ro-RO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7DB554E-79B8-45A8-9EE2-728090CD37E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6758" b="16229"/>
          <a:stretch/>
        </p:blipFill>
        <p:spPr>
          <a:xfrm>
            <a:off x="8363516" y="189742"/>
            <a:ext cx="3624545" cy="2527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2303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D42-4790-424C-A5CB-43AE1F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de diferență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7F11-F620-4682-9252-981C0D21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o-RO" b="1"/>
              <a:t>Rezolvare</a:t>
            </a:r>
            <a:r>
              <a:rPr lang="ro-RO"/>
              <a:t> </a:t>
            </a:r>
            <a:r>
              <a:rPr lang="ro-RO" sz="2000"/>
              <a:t>(continuare)</a:t>
            </a:r>
            <a:endParaRPr lang="ro-RO"/>
          </a:p>
          <a:p>
            <a:pPr marL="0" indent="0">
              <a:buNone/>
            </a:pPr>
            <a:r>
              <a:rPr lang="en-US"/>
              <a:t>(b) Aplicând principiul superpoziției, </a:t>
            </a:r>
            <a:r>
              <a:rPr lang="en-US" i="1"/>
              <a:t>v</a:t>
            </a:r>
            <a:r>
              <a:rPr lang="en-US" i="1" baseline="-25000"/>
              <a:t>O</a:t>
            </a:r>
            <a:r>
              <a:rPr lang="en-US"/>
              <a:t>=</a:t>
            </a:r>
            <a:r>
              <a:rPr lang="en-US" i="1"/>
              <a:t>A</a:t>
            </a:r>
            <a:r>
              <a:rPr lang="en-US" baseline="-25000"/>
              <a:t>2</a:t>
            </a:r>
            <a:r>
              <a:rPr lang="en-US" i="1"/>
              <a:t>v</a:t>
            </a:r>
            <a:r>
              <a:rPr lang="en-US" baseline="-25000"/>
              <a:t>2</a:t>
            </a:r>
            <a:r>
              <a:rPr lang="en-US"/>
              <a:t>-</a:t>
            </a:r>
            <a:r>
              <a:rPr lang="en-US" i="1"/>
              <a:t>A</a:t>
            </a:r>
            <a:r>
              <a:rPr lang="en-US" baseline="-25000"/>
              <a:t>1</a:t>
            </a:r>
            <a:r>
              <a:rPr lang="en-US" i="1"/>
              <a:t>v</a:t>
            </a:r>
            <a:r>
              <a:rPr lang="en-US" baseline="-25000"/>
              <a:t>1</a:t>
            </a:r>
            <a:r>
              <a:rPr lang="en-US"/>
              <a:t>, </a:t>
            </a:r>
            <a:br>
              <a:rPr lang="ro-RO"/>
            </a:br>
            <a:r>
              <a:rPr lang="en-US"/>
              <a:t>unde</a:t>
            </a:r>
            <a:endParaRPr lang="ro-RO"/>
          </a:p>
          <a:p>
            <a:pPr marL="0" indent="0">
              <a:buNone/>
            </a:pPr>
            <a:r>
              <a:rPr lang="en-US" i="1"/>
              <a:t>A</a:t>
            </a:r>
            <a:r>
              <a:rPr lang="en-US" baseline="-25000"/>
              <a:t>2</a:t>
            </a:r>
            <a:r>
              <a:rPr lang="en-US"/>
              <a:t>=(1+</a:t>
            </a:r>
            <a:r>
              <a:rPr lang="en-US" i="1"/>
              <a:t>R</a:t>
            </a:r>
            <a:r>
              <a:rPr lang="en-US" baseline="-25000"/>
              <a:t>2</a:t>
            </a:r>
            <a:r>
              <a:rPr lang="en-US"/>
              <a:t>/</a:t>
            </a:r>
            <a:r>
              <a:rPr lang="en-US" i="1"/>
              <a:t>R</a:t>
            </a:r>
            <a:r>
              <a:rPr lang="en-US" baseline="-25000"/>
              <a:t>1</a:t>
            </a:r>
            <a:r>
              <a:rPr lang="en-US"/>
              <a:t>)/(1+</a:t>
            </a:r>
            <a:r>
              <a:rPr lang="en-US" i="1"/>
              <a:t>R</a:t>
            </a:r>
            <a:r>
              <a:rPr lang="en-US" baseline="-25000"/>
              <a:t>3</a:t>
            </a:r>
            <a:r>
              <a:rPr lang="en-US"/>
              <a:t>/</a:t>
            </a:r>
            <a:r>
              <a:rPr lang="en-US" i="1"/>
              <a:t>R</a:t>
            </a:r>
            <a:r>
              <a:rPr lang="en-US" baseline="-25000"/>
              <a:t>4</a:t>
            </a:r>
            <a:r>
              <a:rPr lang="en-US"/>
              <a:t>)=(1+98/10)/(1+9.9/103)=9.853V/V, și </a:t>
            </a:r>
            <a:endParaRPr lang="ro-RO"/>
          </a:p>
          <a:p>
            <a:pPr marL="0" indent="0">
              <a:buNone/>
            </a:pPr>
            <a:r>
              <a:rPr lang="en-US" i="1"/>
              <a:t>A</a:t>
            </a:r>
            <a:r>
              <a:rPr lang="en-US" baseline="-25000"/>
              <a:t>1</a:t>
            </a:r>
            <a:r>
              <a:rPr lang="en-US"/>
              <a:t>=</a:t>
            </a:r>
            <a:r>
              <a:rPr lang="en-US" i="1"/>
              <a:t>R</a:t>
            </a:r>
            <a:r>
              <a:rPr lang="en-US" baseline="-25000"/>
              <a:t>2</a:t>
            </a:r>
            <a:r>
              <a:rPr lang="en-US"/>
              <a:t>/</a:t>
            </a:r>
            <a:r>
              <a:rPr lang="en-US" i="1"/>
              <a:t>R</a:t>
            </a:r>
            <a:r>
              <a:rPr lang="en-US" baseline="-25000"/>
              <a:t>1</a:t>
            </a:r>
            <a:r>
              <a:rPr lang="en-US"/>
              <a:t>=98/10=9,8V/V.</a:t>
            </a:r>
            <a:endParaRPr lang="ro-RO"/>
          </a:p>
          <a:p>
            <a:pPr marL="0" indent="0">
              <a:buNone/>
            </a:pPr>
            <a:r>
              <a:rPr lang="en-US"/>
              <a:t>Astfel,</a:t>
            </a:r>
            <a:endParaRPr lang="ro-RO"/>
          </a:p>
          <a:p>
            <a:pPr lvl="0"/>
            <a:r>
              <a:rPr lang="en-US"/>
              <a:t>pentru (</a:t>
            </a:r>
            <a:r>
              <a:rPr lang="en-US" i="1"/>
              <a:t>v</a:t>
            </a:r>
            <a:r>
              <a:rPr lang="en-US" baseline="-25000"/>
              <a:t>1</a:t>
            </a:r>
            <a:r>
              <a:rPr lang="en-US"/>
              <a:t>, </a:t>
            </a:r>
            <a:r>
              <a:rPr lang="en-US" i="1"/>
              <a:t>v</a:t>
            </a:r>
            <a:r>
              <a:rPr lang="en-US" baseline="-25000"/>
              <a:t>2</a:t>
            </a:r>
            <a:r>
              <a:rPr lang="en-US"/>
              <a:t>)=(−0,1V, +0,1V) obținem </a:t>
            </a:r>
            <a:r>
              <a:rPr lang="en-US" i="1"/>
              <a:t>v</a:t>
            </a:r>
            <a:r>
              <a:rPr lang="en-US" i="1" baseline="-25000"/>
              <a:t>O</a:t>
            </a:r>
            <a:r>
              <a:rPr lang="en-US"/>
              <a:t>=9,853(0,1)-9,8(−0,1)=1,965V</a:t>
            </a:r>
            <a:endParaRPr lang="ro-RO"/>
          </a:p>
          <a:p>
            <a:pPr lvl="0"/>
            <a:r>
              <a:rPr lang="en-US"/>
              <a:t>pentru (</a:t>
            </a:r>
            <a:r>
              <a:rPr lang="en-US" i="1"/>
              <a:t>v</a:t>
            </a:r>
            <a:r>
              <a:rPr lang="en-US" baseline="-25000"/>
              <a:t>1</a:t>
            </a:r>
            <a:r>
              <a:rPr lang="en-US"/>
              <a:t>, </a:t>
            </a:r>
            <a:r>
              <a:rPr lang="en-US" i="1"/>
              <a:t>v</a:t>
            </a:r>
            <a:r>
              <a:rPr lang="en-US" baseline="-25000"/>
              <a:t>2</a:t>
            </a:r>
            <a:r>
              <a:rPr lang="en-US"/>
              <a:t>) =(4,9V, 5,1V) obținem </a:t>
            </a:r>
            <a:r>
              <a:rPr lang="en-US" i="1"/>
              <a:t>v</a:t>
            </a:r>
            <a:r>
              <a:rPr lang="en-US" i="1" baseline="-25000"/>
              <a:t>O</a:t>
            </a:r>
            <a:r>
              <a:rPr lang="en-US"/>
              <a:t>=2,230V, iar </a:t>
            </a:r>
            <a:endParaRPr lang="ro-RO"/>
          </a:p>
          <a:p>
            <a:pPr lvl="0"/>
            <a:r>
              <a:rPr lang="en-US"/>
              <a:t>pentru (</a:t>
            </a:r>
            <a:r>
              <a:rPr lang="en-US" i="1"/>
              <a:t>v</a:t>
            </a:r>
            <a:r>
              <a:rPr lang="en-US" baseline="-25000"/>
              <a:t>1</a:t>
            </a:r>
            <a:r>
              <a:rPr lang="en-US"/>
              <a:t>, </a:t>
            </a:r>
            <a:r>
              <a:rPr lang="en-US" i="1"/>
              <a:t>v</a:t>
            </a:r>
            <a:r>
              <a:rPr lang="en-US" baseline="-25000"/>
              <a:t>2</a:t>
            </a:r>
            <a:r>
              <a:rPr lang="en-US"/>
              <a:t>) = (9,9V, 10,1V) obținem </a:t>
            </a:r>
            <a:r>
              <a:rPr lang="en-US" i="1"/>
              <a:t>v</a:t>
            </a:r>
            <a:r>
              <a:rPr lang="en-US" i="1" baseline="-25000"/>
              <a:t>O</a:t>
            </a:r>
            <a:r>
              <a:rPr lang="en-US"/>
              <a:t>=2,495V.</a:t>
            </a:r>
            <a:endParaRPr lang="ro-RO"/>
          </a:p>
          <a:p>
            <a:pPr marL="0" indent="0">
              <a:buNone/>
            </a:pPr>
            <a:endParaRPr lang="ro-RO" b="1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3694-DB0D-4579-972F-21D3889F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B80EA-D3C4-484B-8E15-286853C3BD7F}" type="datetime1">
              <a:rPr lang="ro-RO" smtClean="0"/>
              <a:t>31.03.2021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B71B-F06C-4D6C-9E57-6E62AB89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64757-7923-470A-A2E4-ADFB9A70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36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58B8A26-8FA0-499A-8053-C99A29C088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6758" b="16229"/>
          <a:stretch/>
        </p:blipFill>
        <p:spPr>
          <a:xfrm>
            <a:off x="8363516" y="189742"/>
            <a:ext cx="3624545" cy="2527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8115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D42-4790-424C-A5CB-43AE1F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de diferență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7F11-F620-4682-9252-981C0D21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o-RO" b="1"/>
              <a:t>Rezolvare</a:t>
            </a:r>
            <a:r>
              <a:rPr lang="ro-RO"/>
              <a:t> </a:t>
            </a:r>
            <a:r>
              <a:rPr lang="ro-RO" sz="2000"/>
              <a:t>(continuare)</a:t>
            </a:r>
            <a:endParaRPr lang="ro-RO"/>
          </a:p>
          <a:p>
            <a:pPr marL="0" indent="0">
              <a:buNone/>
            </a:pPr>
            <a:r>
              <a:rPr lang="ro-RO"/>
              <a:t>Comentariu:</a:t>
            </a:r>
          </a:p>
          <a:p>
            <a:pPr marL="0" indent="0">
              <a:buNone/>
            </a:pPr>
            <a:r>
              <a:rPr lang="en-US"/>
              <a:t>Ca urmare a n</a:t>
            </a:r>
            <a:r>
              <a:rPr lang="ro-RO"/>
              <a:t>epotrivi</a:t>
            </a:r>
            <a:r>
              <a:rPr lang="en-US"/>
              <a:t>rii rezistențelor, </a:t>
            </a:r>
            <a:br>
              <a:rPr lang="ro-RO"/>
            </a:br>
            <a:r>
              <a:rPr lang="en-US"/>
              <a:t>nu numai că avem </a:t>
            </a:r>
            <a:r>
              <a:rPr lang="en-US" i="1"/>
              <a:t>v</a:t>
            </a:r>
            <a:r>
              <a:rPr lang="en-US" i="1" baseline="-25000"/>
              <a:t>O</a:t>
            </a:r>
            <a:r>
              <a:rPr lang="en-US"/>
              <a:t>≠2V, dar și </a:t>
            </a:r>
            <a:r>
              <a:rPr lang="en-US" i="1"/>
              <a:t>v</a:t>
            </a:r>
            <a:r>
              <a:rPr lang="en-US" i="1" baseline="-25000"/>
              <a:t>O</a:t>
            </a:r>
            <a:r>
              <a:rPr lang="en-US"/>
              <a:t> se schimbă </a:t>
            </a:r>
            <a:br>
              <a:rPr lang="ro-RO"/>
            </a:br>
            <a:r>
              <a:rPr lang="en-US"/>
              <a:t>o dată cu componenta de mod comun.</a:t>
            </a:r>
            <a:endParaRPr lang="ro-RO"/>
          </a:p>
          <a:p>
            <a:pPr marL="0" indent="0">
              <a:buNone/>
            </a:pPr>
            <a:r>
              <a:rPr lang="en-US"/>
              <a:t>În mod clar, circuitul nu mai este un adevărat amplificator de diferență.</a:t>
            </a:r>
            <a:endParaRPr lang="ro-RO" b="1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3694-DB0D-4579-972F-21D3889F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DE035-3840-418E-9CC7-51AF96D6012F}" type="datetime1">
              <a:rPr lang="ro-RO" smtClean="0"/>
              <a:t>31.03.2021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B71B-F06C-4D6C-9E57-6E62AB89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64757-7923-470A-A2E4-ADFB9A70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37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E1820D2-6AFE-4F1D-A2BA-8138A15546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6758" b="16229"/>
          <a:stretch/>
        </p:blipFill>
        <p:spPr>
          <a:xfrm>
            <a:off x="8363516" y="189742"/>
            <a:ext cx="3624545" cy="2527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76733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D42-4790-424C-A5CB-43AE1F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de diferență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7F11-F620-4682-9252-981C0D21426A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ro-RO" b="1"/>
              <a:t>CMRR</a:t>
            </a:r>
            <a:r>
              <a:rPr lang="ro-RO"/>
              <a:t> (Common-Mode Rejection Ratio)</a:t>
            </a:r>
            <a:endParaRPr lang="ro-RO" b="1"/>
          </a:p>
          <a:p>
            <a:r>
              <a:rPr lang="en-US"/>
              <a:t>Raportul </a:t>
            </a:r>
            <a:r>
              <a:rPr lang="en-US" i="1"/>
              <a:t>A</a:t>
            </a:r>
            <a:r>
              <a:rPr lang="en-US" i="1" baseline="-25000"/>
              <a:t>dm</a:t>
            </a:r>
            <a:r>
              <a:rPr lang="en-US"/>
              <a:t>/</a:t>
            </a:r>
            <a:r>
              <a:rPr lang="en-US" i="1"/>
              <a:t>A</a:t>
            </a:r>
            <a:r>
              <a:rPr lang="en-US" i="1" baseline="-25000"/>
              <a:t>cm</a:t>
            </a:r>
            <a:r>
              <a:rPr lang="en-US"/>
              <a:t> reprezintă un factor de merit al circuitului și este denumit </a:t>
            </a:r>
            <a:r>
              <a:rPr lang="en-US" i="1"/>
              <a:t>factor de rejecție a modului comun </a:t>
            </a:r>
            <a:r>
              <a:rPr lang="en-US"/>
              <a:t>(CMRR).</a:t>
            </a:r>
            <a:endParaRPr lang="ro-RO"/>
          </a:p>
          <a:p>
            <a:r>
              <a:rPr lang="en-US"/>
              <a:t>Valoarea sa este exprimată în decibeli (dB) sub forma</a:t>
            </a:r>
            <a:r>
              <a:rPr lang="ro-RO"/>
              <a:t>:</a:t>
            </a:r>
          </a:p>
          <a:p>
            <a:pPr marL="0" indent="0">
              <a:buNone/>
            </a:pPr>
            <a:endParaRPr lang="ro-RO" i="1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3694-DB0D-4579-972F-21D3889F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30019-3100-4BA4-8508-5787C8A8C43D}" type="datetime1">
              <a:rPr lang="ro-RO" smtClean="0"/>
              <a:t>31.03.2021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B71B-F06C-4D6C-9E57-6E62AB89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64757-7923-470A-A2E4-ADFB9A70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38</a:t>
            </a:fld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9DDAE46-0F08-42D2-998D-0B58347EDFA8}"/>
                  </a:ext>
                </a:extLst>
              </p:cNvPr>
              <p:cNvSpPr txBox="1"/>
              <p:nvPr/>
            </p:nvSpPr>
            <p:spPr>
              <a:xfrm>
                <a:off x="4356100" y="4210338"/>
                <a:ext cx="3479799" cy="821763"/>
              </a:xfrm>
              <a:prstGeom prst="rect">
                <a:avLst/>
              </a:prstGeom>
              <a:noFill/>
              <a:ln w="25400">
                <a:solidFill>
                  <a:srgbClr val="0070C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𝐶𝑀𝑅𝑅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𝑑𝐵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=20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d>
                        <m:dPr>
                          <m:begChr m:val="|"/>
                          <m:endChr m:val="|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𝑑𝑚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𝑐𝑚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9DDAE46-0F08-42D2-998D-0B58347EDF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6100" y="4210338"/>
                <a:ext cx="3479799" cy="8217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53858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D42-4790-424C-A5CB-43AE1F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de diferență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7F11-F620-4682-9252-981C0D21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Câștig variabil</a:t>
            </a:r>
          </a:p>
          <a:p>
            <a:r>
              <a:rPr lang="ro-RO"/>
              <a:t>Circuitul din figură asigură un </a:t>
            </a:r>
            <a:r>
              <a:rPr lang="en-US"/>
              <a:t>câștig proporțional liniar cu </a:t>
            </a:r>
            <a:r>
              <a:rPr lang="en-US" i="1"/>
              <a:t>R</a:t>
            </a:r>
            <a:r>
              <a:rPr lang="en-US" i="1" baseline="-25000"/>
              <a:t>G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3694-DB0D-4579-972F-21D3889F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65E3-2457-4349-8E60-5533627C6286}" type="datetime1">
              <a:rPr lang="ro-RO" smtClean="0"/>
              <a:t>31.03.2021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B71B-F06C-4D6C-9E57-6E62AB89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64757-7923-470A-A2E4-ADFB9A70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39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852D79A-D42C-4738-9684-2722A3F4E4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736" y="2959783"/>
            <a:ext cx="3981988" cy="321718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F4D1B29-F83A-4BF7-8CF9-2636B1408A1B}"/>
              </a:ext>
            </a:extLst>
          </p:cNvPr>
          <p:cNvSpPr txBox="1"/>
          <p:nvPr/>
        </p:nvSpPr>
        <p:spPr>
          <a:xfrm>
            <a:off x="5591175" y="3171825"/>
            <a:ext cx="58721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000"/>
              <a:t>Exercițiu:</a:t>
            </a:r>
          </a:p>
          <a:p>
            <a:r>
              <a:rPr lang="ro-RO" sz="2000"/>
              <a:t>Demonstrați că funcția de</a:t>
            </a:r>
            <a:r>
              <a:rPr lang="en-US" sz="2000"/>
              <a:t> </a:t>
            </a:r>
            <a:r>
              <a:rPr lang="ro-RO" sz="2000"/>
              <a:t>transfer a circuitului este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6B97E6A-7BA2-4889-95DB-200C866DBB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2596" y="4107499"/>
            <a:ext cx="3153474" cy="82105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BE23756-E042-4A97-9D9F-0556DCD84619}"/>
              </a:ext>
            </a:extLst>
          </p:cNvPr>
          <p:cNvSpPr txBox="1"/>
          <p:nvPr/>
        </p:nvSpPr>
        <p:spPr>
          <a:xfrm>
            <a:off x="5591175" y="5329382"/>
            <a:ext cx="5437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/>
              <a:t>Indicație: </a:t>
            </a:r>
            <a:r>
              <a:rPr lang="ro-RO" i="1"/>
              <a:t>v</a:t>
            </a:r>
            <a:r>
              <a:rPr lang="ro-RO" i="1" baseline="-25000"/>
              <a:t>N</a:t>
            </a:r>
            <a:r>
              <a:rPr lang="ro-RO" i="1"/>
              <a:t>=v</a:t>
            </a:r>
            <a:r>
              <a:rPr lang="ro-RO" i="1" baseline="-25000"/>
              <a:t>P</a:t>
            </a:r>
            <a:r>
              <a:rPr lang="ro-RO"/>
              <a:t>, iar </a:t>
            </a:r>
            <a:r>
              <a:rPr lang="ro-RO" i="1"/>
              <a:t>v</a:t>
            </a:r>
            <a:r>
              <a:rPr lang="ro-RO" i="1" baseline="-25000"/>
              <a:t>P</a:t>
            </a:r>
            <a:r>
              <a:rPr lang="ro-RO"/>
              <a:t> se determină prin superpoziție</a:t>
            </a:r>
          </a:p>
        </p:txBody>
      </p:sp>
    </p:spTree>
    <p:extLst>
      <p:ext uri="{BB962C8B-B14F-4D97-AF65-F5344CB8AC3E}">
        <p14:creationId xmlns:p14="http://schemas.microsoft.com/office/powerpoint/2010/main" val="109572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59534-DAE9-4239-B441-0C4629E6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curent-tensiune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8FE81-801A-4952-9829-9BE3F003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Un convertor curent-tensiune (convertor I-V), numit și </a:t>
            </a:r>
            <a:r>
              <a:rPr lang="en-US" b="1">
                <a:solidFill>
                  <a:srgbClr val="FF0000"/>
                </a:solidFill>
              </a:rPr>
              <a:t>amplificator transrezistență</a:t>
            </a:r>
            <a:r>
              <a:rPr lang="en-US"/>
              <a:t>, acceptă un curent de intrare </a:t>
            </a:r>
            <a:r>
              <a:rPr lang="en-US" i="1"/>
              <a:t>i</a:t>
            </a:r>
            <a:r>
              <a:rPr lang="en-US" i="1" baseline="-25000"/>
              <a:t>I</a:t>
            </a:r>
            <a:r>
              <a:rPr lang="en-US"/>
              <a:t> și produce o tensiune de ieșire de tip</a:t>
            </a:r>
            <a:r>
              <a:rPr lang="ro-RO"/>
              <a:t>ul</a:t>
            </a:r>
            <a:r>
              <a:rPr lang="en-US"/>
              <a:t> </a:t>
            </a:r>
            <a:r>
              <a:rPr lang="en-US" i="1"/>
              <a:t>v</a:t>
            </a:r>
            <a:r>
              <a:rPr lang="en-US" i="1" baseline="-25000"/>
              <a:t>O</a:t>
            </a:r>
            <a:r>
              <a:rPr lang="en-US"/>
              <a:t>=</a:t>
            </a:r>
            <a:r>
              <a:rPr lang="en-US" i="1"/>
              <a:t>Ai</a:t>
            </a:r>
            <a:r>
              <a:rPr lang="en-US" i="1" baseline="-25000"/>
              <a:t>I</a:t>
            </a:r>
            <a:r>
              <a:rPr lang="en-US"/>
              <a:t>, unde </a:t>
            </a:r>
            <a:r>
              <a:rPr lang="en-US" i="1"/>
              <a:t>A</a:t>
            </a:r>
            <a:r>
              <a:rPr lang="en-US"/>
              <a:t> este câștigul circuitului exprimat în V/A.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DBD3-1890-443C-B6D2-53DBADAB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0052A-D42F-47B6-B36D-1EB437B93C7B}" type="datetime1">
              <a:rPr lang="ro-RO" smtClean="0"/>
              <a:t>31.03.2021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B19EC-7A2A-4EBF-ACB7-6192C70F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D36FA-085E-4E01-89DD-4DFF3026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4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49C49A1-0DEF-4DB4-8140-FE6A7F31B3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188" y="3429000"/>
            <a:ext cx="4476750" cy="28003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91F01A3-9656-4946-868C-632195B043E5}"/>
                  </a:ext>
                </a:extLst>
              </p:cNvPr>
              <p:cNvSpPr txBox="1"/>
              <p:nvPr/>
            </p:nvSpPr>
            <p:spPr>
              <a:xfrm>
                <a:off x="6470503" y="3429000"/>
                <a:ext cx="3365793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0−</m:t>
                          </m:r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sub>
                          </m:sSub>
                        </m:num>
                        <m:den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91F01A3-9656-4946-868C-632195B043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0503" y="3429000"/>
                <a:ext cx="3365793" cy="6914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E0168A89-323F-4C39-9409-3A11A2731341}"/>
              </a:ext>
            </a:extLst>
          </p:cNvPr>
          <p:cNvSpPr/>
          <p:nvPr/>
        </p:nvSpPr>
        <p:spPr>
          <a:xfrm>
            <a:off x="5476461" y="4466163"/>
            <a:ext cx="597735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sz="2400"/>
              <a:t>Observații: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/>
              <a:t>Câștigul este -</a:t>
            </a:r>
            <a:r>
              <a:rPr lang="en-US" sz="2400" i="1"/>
              <a:t>R</a:t>
            </a:r>
            <a:r>
              <a:rPr lang="en-US" sz="2400"/>
              <a:t> și este negativ din cauza sensului ales pentru </a:t>
            </a:r>
            <a:r>
              <a:rPr lang="en-US" sz="2400" i="1"/>
              <a:t>i</a:t>
            </a:r>
            <a:r>
              <a:rPr lang="en-US" sz="2400" i="1" baseline="-25000"/>
              <a:t>I</a:t>
            </a:r>
            <a:r>
              <a:rPr lang="en-US" sz="2400"/>
              <a:t>;</a:t>
            </a:r>
            <a:endParaRPr lang="ro-RO" sz="24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/>
              <a:t>Inversarea acestui sens </a:t>
            </a:r>
            <a:r>
              <a:rPr lang="ro-RO" sz="2400"/>
              <a:t>ne </a:t>
            </a:r>
            <a:r>
              <a:rPr lang="en-US" sz="2400"/>
              <a:t>dă </a:t>
            </a:r>
            <a:r>
              <a:rPr lang="en-US" sz="2400" i="1"/>
              <a:t>v</a:t>
            </a:r>
            <a:r>
              <a:rPr lang="en-US" sz="2400" i="1" baseline="-25000"/>
              <a:t>O</a:t>
            </a:r>
            <a:r>
              <a:rPr lang="en-US" sz="2400"/>
              <a:t>=</a:t>
            </a:r>
            <a:r>
              <a:rPr lang="en-US" sz="2400" i="1"/>
              <a:t>Ri</a:t>
            </a:r>
            <a:r>
              <a:rPr lang="en-US" sz="2400" i="1" baseline="-25000"/>
              <a:t>I</a:t>
            </a:r>
            <a:r>
              <a:rPr lang="en-US" sz="2400"/>
              <a:t>.</a:t>
            </a:r>
            <a:endParaRPr lang="ro-RO" sz="2400"/>
          </a:p>
        </p:txBody>
      </p:sp>
    </p:spTree>
    <p:extLst>
      <p:ext uri="{BB962C8B-B14F-4D97-AF65-F5344CB8AC3E}">
        <p14:creationId xmlns:p14="http://schemas.microsoft.com/office/powerpoint/2010/main" val="7754786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D42-4790-424C-A5CB-43AE1F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de diferență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7F11-F620-4682-9252-981C0D21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/>
              <a:t>Eliminarea interferenței de buclă de masă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3694-DB0D-4579-972F-21D3889F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A507B-3AAC-405C-B56D-C90BEEAF808C}" type="datetime1">
              <a:rPr lang="ro-RO" smtClean="0"/>
              <a:t>31.03.2021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B71B-F06C-4D6C-9E57-6E62AB89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64757-7923-470A-A2E4-ADFB9A70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40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A88F636-A155-4567-9CE5-ECB8E6B64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6667" y="4616892"/>
            <a:ext cx="2762250" cy="8096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F2B797B-7940-42B6-8C4D-4F32E83905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425" y="2692559"/>
            <a:ext cx="5589270" cy="261747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70673F1-25CE-4F31-A609-2E11E676A13A}"/>
              </a:ext>
            </a:extLst>
          </p:cNvPr>
          <p:cNvSpPr/>
          <p:nvPr/>
        </p:nvSpPr>
        <p:spPr>
          <a:xfrm>
            <a:off x="6240783" y="2567816"/>
            <a:ext cx="54940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sz="2400">
                <a:ea typeface="Calibri" panose="020F0502020204030204" pitchFamily="34" charset="0"/>
              </a:rPr>
              <a:t>Semnalul </a:t>
            </a:r>
            <a:r>
              <a:rPr lang="en-US" sz="2400" i="1"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a typeface="Calibri" panose="020F0502020204030204" pitchFamily="34" charset="0"/>
              </a:rPr>
              <a:t>i</a:t>
            </a:r>
            <a:r>
              <a:rPr lang="en-US" sz="2400">
                <a:ea typeface="Calibri" panose="020F0502020204030204" pitchFamily="34" charset="0"/>
              </a:rPr>
              <a:t> trebuie amplificat de un amplificator inversor obișnuit. Din păcate, amplificatorul vede la intrarea sa un semnal format din </a:t>
            </a:r>
            <a:r>
              <a:rPr lang="en-US" sz="2400" i="1"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a typeface="Calibri" panose="020F0502020204030204" pitchFamily="34" charset="0"/>
              </a:rPr>
              <a:t>i</a:t>
            </a:r>
            <a:r>
              <a:rPr lang="en-US" sz="2400">
                <a:ea typeface="Calibri" panose="020F0502020204030204" pitchFamily="34" charset="0"/>
              </a:rPr>
              <a:t> în serie cu </a:t>
            </a:r>
            <a:r>
              <a:rPr lang="en-US" sz="2400" i="1"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a typeface="Calibri" panose="020F0502020204030204" pitchFamily="34" charset="0"/>
              </a:rPr>
              <a:t>g</a:t>
            </a:r>
            <a:r>
              <a:rPr lang="en-US" sz="2400">
                <a:ea typeface="Calibri" panose="020F0502020204030204" pitchFamily="34" charset="0"/>
              </a:rPr>
              <a:t>, deci</a:t>
            </a:r>
            <a:endParaRPr lang="ro-RO" sz="2400"/>
          </a:p>
        </p:txBody>
      </p:sp>
    </p:spTree>
    <p:extLst>
      <p:ext uri="{BB962C8B-B14F-4D97-AF65-F5344CB8AC3E}">
        <p14:creationId xmlns:p14="http://schemas.microsoft.com/office/powerpoint/2010/main" val="192536139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D42-4790-424C-A5CB-43AE1F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de diferență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7F11-F620-4682-9252-981C0D21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/>
              <a:t>Eliminarea interferenței de buclă de masă</a:t>
            </a:r>
            <a:endParaRPr lang="ro-RO" sz="2400"/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3694-DB0D-4579-972F-21D3889F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BA67E-0568-4C44-8B99-C690138A9C76}" type="datetime1">
              <a:rPr lang="ro-RO" smtClean="0"/>
              <a:t>31.03.2021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B71B-F06C-4D6C-9E57-6E62AB89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64757-7923-470A-A2E4-ADFB9A70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41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514405D-3D83-4B48-80A5-E57E67A15E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425" y="2692559"/>
            <a:ext cx="5589270" cy="261747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46A24A88-705F-48AD-B94B-2A5756FA3BB7}"/>
              </a:ext>
            </a:extLst>
          </p:cNvPr>
          <p:cNvSpPr/>
          <p:nvPr/>
        </p:nvSpPr>
        <p:spPr>
          <a:xfrm>
            <a:off x="6250307" y="2559685"/>
            <a:ext cx="577976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>
                <a:ea typeface="Calibri" panose="020F0502020204030204" pitchFamily="34" charset="0"/>
              </a:rPr>
              <a:t>Prezența termenului </a:t>
            </a:r>
            <a:r>
              <a:rPr lang="en-US" sz="2400" i="1"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a typeface="Calibri" panose="020F0502020204030204" pitchFamily="34" charset="0"/>
              </a:rPr>
              <a:t>g</a:t>
            </a:r>
            <a:r>
              <a:rPr lang="en-US" sz="2400">
                <a:ea typeface="Calibri" panose="020F0502020204030204" pitchFamily="34" charset="0"/>
              </a:rPr>
              <a:t>, denumită în general </a:t>
            </a:r>
            <a:r>
              <a:rPr lang="en-US" sz="2400" i="1">
                <a:ea typeface="Calibri" panose="020F0502020204030204" pitchFamily="34" charset="0"/>
              </a:rPr>
              <a:t>interferență de buclă de masă</a:t>
            </a:r>
            <a:r>
              <a:rPr lang="en-US" sz="2400">
                <a:ea typeface="Calibri" panose="020F0502020204030204" pitchFamily="34" charset="0"/>
              </a:rPr>
              <a:t>, poate degrada calitatea semnalului de ieșire în mod apreciabil, mai ales dacă </a:t>
            </a:r>
            <a:r>
              <a:rPr lang="en-US" sz="2400" i="1"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a typeface="Calibri" panose="020F0502020204030204" pitchFamily="34" charset="0"/>
              </a:rPr>
              <a:t>i</a:t>
            </a:r>
            <a:r>
              <a:rPr lang="en-US" sz="2400">
                <a:ea typeface="Calibri" panose="020F0502020204030204" pitchFamily="34" charset="0"/>
              </a:rPr>
              <a:t> este un semnal de nivel scăzut, comparabil cu </a:t>
            </a:r>
            <a:r>
              <a:rPr lang="en-US" sz="2400" i="1"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a typeface="Calibri" panose="020F0502020204030204" pitchFamily="34" charset="0"/>
              </a:rPr>
              <a:t>g</a:t>
            </a:r>
            <a:r>
              <a:rPr lang="en-US" sz="2400">
                <a:ea typeface="Calibri" panose="020F0502020204030204" pitchFamily="34" charset="0"/>
              </a:rPr>
              <a:t>, așa cum se întâmplă adesea cu semnalele de la traductoare în mediile industriale.</a:t>
            </a:r>
            <a:endParaRPr lang="ro-RO" sz="2400"/>
          </a:p>
        </p:txBody>
      </p:sp>
    </p:spTree>
    <p:extLst>
      <p:ext uri="{BB962C8B-B14F-4D97-AF65-F5344CB8AC3E}">
        <p14:creationId xmlns:p14="http://schemas.microsoft.com/office/powerpoint/2010/main" val="88545641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9ED42-4790-424C-A5CB-43AE1F4FB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de diferență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7F11-F620-4682-9252-981C0D21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/>
              <a:t>Eliminarea interferenței de buclă de masă</a:t>
            </a:r>
            <a:endParaRPr lang="ro-RO" sz="2400"/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23694-DB0D-4579-972F-21D3889F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4BAA-B78F-4781-BAFB-8B305282266B}" type="datetime1">
              <a:rPr lang="ro-RO" smtClean="0"/>
              <a:t>31.03.2021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3B71B-F06C-4D6C-9E57-6E62AB89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64757-7923-470A-A2E4-ADFB9A70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42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514405D-3D83-4B48-80A5-E57E67A15E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425" y="2692559"/>
            <a:ext cx="5589270" cy="261747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46A24A88-705F-48AD-B94B-2A5756FA3BB7}"/>
              </a:ext>
            </a:extLst>
          </p:cNvPr>
          <p:cNvSpPr/>
          <p:nvPr/>
        </p:nvSpPr>
        <p:spPr>
          <a:xfrm>
            <a:off x="6250307" y="2550160"/>
            <a:ext cx="577976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>
                <a:ea typeface="Calibri" panose="020F0502020204030204" pitchFamily="34" charset="0"/>
              </a:rPr>
              <a:t>Putem scăpa de termenul </a:t>
            </a:r>
            <a:r>
              <a:rPr lang="en-US" sz="2400" i="1"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a typeface="Calibri" panose="020F0502020204030204" pitchFamily="34" charset="0"/>
              </a:rPr>
              <a:t>g</a:t>
            </a:r>
            <a:r>
              <a:rPr lang="en-US" sz="2400">
                <a:ea typeface="Calibri" panose="020F0502020204030204" pitchFamily="34" charset="0"/>
              </a:rPr>
              <a:t>, considerând </a:t>
            </a:r>
            <a:r>
              <a:rPr lang="en-US" sz="2400" i="1"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a typeface="Calibri" panose="020F0502020204030204" pitchFamily="34" charset="0"/>
              </a:rPr>
              <a:t>i</a:t>
            </a:r>
            <a:r>
              <a:rPr lang="en-US" sz="2400">
                <a:ea typeface="Calibri" panose="020F0502020204030204" pitchFamily="34" charset="0"/>
              </a:rPr>
              <a:t> ca </a:t>
            </a:r>
            <a:r>
              <a:rPr lang="ro-RO" sz="2400">
                <a:ea typeface="Calibri" panose="020F0502020204030204" pitchFamily="34" charset="0"/>
              </a:rPr>
              <a:t>un </a:t>
            </a:r>
            <a:r>
              <a:rPr lang="en-US" sz="2400">
                <a:ea typeface="Calibri" panose="020F0502020204030204" pitchFamily="34" charset="0"/>
              </a:rPr>
              <a:t>semnal diferențial și </a:t>
            </a:r>
            <a:r>
              <a:rPr lang="en-US" sz="2400" i="1"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a typeface="Calibri" panose="020F0502020204030204" pitchFamily="34" charset="0"/>
              </a:rPr>
              <a:t>g</a:t>
            </a:r>
            <a:r>
              <a:rPr lang="en-US" sz="2400">
                <a:ea typeface="Calibri" panose="020F0502020204030204" pitchFamily="34" charset="0"/>
              </a:rPr>
              <a:t> ca </a:t>
            </a:r>
            <a:r>
              <a:rPr lang="ro-RO" sz="2400">
                <a:ea typeface="Calibri" panose="020F0502020204030204" pitchFamily="34" charset="0"/>
              </a:rPr>
              <a:t>un </a:t>
            </a:r>
            <a:r>
              <a:rPr lang="en-US" sz="2400">
                <a:ea typeface="Calibri" panose="020F0502020204030204" pitchFamily="34" charset="0"/>
              </a:rPr>
              <a:t>semnal de mod comun. Pentru a face acest lucru, amplificatorul original se înlocuiește cu un amplificator de diferență așa cum se arată în </a:t>
            </a:r>
            <a:r>
              <a:rPr lang="ro-RO" sz="2400">
                <a:ea typeface="Calibri" panose="020F0502020204030204" pitchFamily="34" charset="0"/>
              </a:rPr>
              <a:t>f</a:t>
            </a:r>
            <a:r>
              <a:rPr lang="en-US" sz="2400">
                <a:ea typeface="Calibri" panose="020F0502020204030204" pitchFamily="34" charset="0"/>
              </a:rPr>
              <a:t>ig</a:t>
            </a:r>
            <a:r>
              <a:rPr lang="ro-RO" sz="2400">
                <a:ea typeface="Calibri" panose="020F0502020204030204" pitchFamily="34" charset="0"/>
              </a:rPr>
              <a:t>ura</a:t>
            </a:r>
            <a:r>
              <a:rPr lang="en-US" sz="2400">
                <a:ea typeface="Calibri" panose="020F0502020204030204" pitchFamily="34" charset="0"/>
              </a:rPr>
              <a:t> </a:t>
            </a:r>
            <a:r>
              <a:rPr lang="ro-RO" sz="2400">
                <a:ea typeface="Calibri" panose="020F0502020204030204" pitchFamily="34" charset="0"/>
              </a:rPr>
              <a:t>(</a:t>
            </a:r>
            <a:r>
              <a:rPr lang="en-US" sz="2400">
                <a:ea typeface="Calibri" panose="020F0502020204030204" pitchFamily="34" charset="0"/>
              </a:rPr>
              <a:t>b</a:t>
            </a:r>
            <a:r>
              <a:rPr lang="ro-RO" sz="2400">
                <a:ea typeface="Calibri" panose="020F0502020204030204" pitchFamily="34" charset="0"/>
              </a:rPr>
              <a:t>)</a:t>
            </a:r>
            <a:r>
              <a:rPr lang="en-US" sz="2400">
                <a:ea typeface="Calibri" panose="020F0502020204030204" pitchFamily="34" charset="0"/>
              </a:rPr>
              <a:t>.</a:t>
            </a:r>
            <a:endParaRPr lang="ro-RO" sz="240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0C4AF01-63A3-42F8-8449-E3A0D7B9E4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9128" y="4986644"/>
            <a:ext cx="1762125" cy="8001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737002A-D07D-4270-ACD3-D00A9B3B68BD}"/>
                  </a:ext>
                </a:extLst>
              </p:cNvPr>
              <p:cNvSpPr txBox="1"/>
              <p:nvPr/>
            </p:nvSpPr>
            <p:spPr>
              <a:xfrm>
                <a:off x="659159" y="5689550"/>
                <a:ext cx="5282536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o-RO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ro-RO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sub>
                          </m:sSub>
                        </m:e>
                      </m:d>
                      <m:r>
                        <a:rPr lang="ro-RO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o-RO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d>
                        <m:dPr>
                          <m:ctrlPr>
                            <a:rPr lang="ro-RO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ro-RO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737002A-D07D-4270-ACD3-D00A9B3B68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159" y="5689550"/>
                <a:ext cx="5282536" cy="6223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59A66FE4-1C69-4785-BD86-6B2C4F2D8CA1}"/>
              </a:ext>
            </a:extLst>
          </p:cNvPr>
          <p:cNvSpPr txBox="1"/>
          <p:nvPr/>
        </p:nvSpPr>
        <p:spPr>
          <a:xfrm>
            <a:off x="659159" y="5354479"/>
            <a:ext cx="2152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/>
              <a:t>prin superpoziție</a:t>
            </a:r>
          </a:p>
        </p:txBody>
      </p:sp>
    </p:spTree>
    <p:extLst>
      <p:ext uri="{BB962C8B-B14F-4D97-AF65-F5344CB8AC3E}">
        <p14:creationId xmlns:p14="http://schemas.microsoft.com/office/powerpoint/2010/main" val="2028514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59534-DAE9-4239-B441-0C4629E6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curent-tensiune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8FE81-801A-4952-9829-9BE3F003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/>
              <a:t>Mărimea câștigului este denumită și </a:t>
            </a:r>
            <a:r>
              <a:rPr lang="en-US" sz="2400" b="1" i="1">
                <a:solidFill>
                  <a:srgbClr val="0070C0"/>
                </a:solidFill>
              </a:rPr>
              <a:t>sensibilitatea</a:t>
            </a:r>
            <a:r>
              <a:rPr lang="en-US" sz="2400" i="1"/>
              <a:t> </a:t>
            </a:r>
            <a:r>
              <a:rPr lang="en-US" sz="2400"/>
              <a:t>convertorului, deoarece arată cu cât se modifică tensiunea de ieșire pentru o modificare dată a curentului de intrare.</a:t>
            </a:r>
            <a:endParaRPr lang="ro-RO" sz="2400"/>
          </a:p>
          <a:p>
            <a:r>
              <a:rPr lang="en-US" sz="2400"/>
              <a:t>De exemplu, pentru o sensibilitate de 1V/mA avem nevoie de </a:t>
            </a:r>
            <a:r>
              <a:rPr lang="en-US" sz="2400" i="1"/>
              <a:t>R</a:t>
            </a:r>
            <a:r>
              <a:rPr lang="en-US" sz="2400"/>
              <a:t>=1kΩ, pentru o sensibilitate de 1V/μA avem nevoie de </a:t>
            </a:r>
            <a:r>
              <a:rPr lang="en-US" sz="2400" i="1"/>
              <a:t>R</a:t>
            </a:r>
            <a:r>
              <a:rPr lang="en-US" sz="2400"/>
              <a:t>=1MΩ</a:t>
            </a:r>
            <a:r>
              <a:rPr lang="ro-RO" sz="2400"/>
              <a:t>.</a:t>
            </a:r>
          </a:p>
          <a:p>
            <a:r>
              <a:rPr lang="en-US" sz="2400">
                <a:effectLst/>
                <a:ea typeface="Calibri" panose="020F0502020204030204" pitchFamily="34" charset="0"/>
              </a:rPr>
              <a:t>Dacă doriți, câștigul poate fi făcut variabil prin înlocuirea lui </a:t>
            </a:r>
            <a:r>
              <a:rPr lang="en-US" sz="2400" i="1">
                <a:effectLst/>
                <a:ea typeface="Calibri" panose="020F0502020204030204" pitchFamily="34" charset="0"/>
              </a:rPr>
              <a:t>R</a:t>
            </a:r>
            <a:r>
              <a:rPr lang="en-US" sz="2400">
                <a:effectLst/>
                <a:ea typeface="Calibri" panose="020F0502020204030204" pitchFamily="34" charset="0"/>
              </a:rPr>
              <a:t> cu un potențiometru.</a:t>
            </a:r>
            <a:endParaRPr lang="ro-RO" sz="2400">
              <a:ea typeface="Calibri" panose="020F0502020204030204" pitchFamily="34" charset="0"/>
            </a:endParaRPr>
          </a:p>
          <a:p>
            <a:r>
              <a:rPr lang="en-US" sz="2400">
                <a:effectLst/>
                <a:ea typeface="Calibri" panose="020F0502020204030204" pitchFamily="34" charset="0"/>
              </a:rPr>
              <a:t>Rețineți că elementul din bucla de reacție nu trebuie neapărat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limitat la o rezistență.</a:t>
            </a:r>
            <a:endParaRPr lang="ro-RO" sz="2400">
              <a:effectLst/>
              <a:ea typeface="Calibri" panose="020F0502020204030204" pitchFamily="34" charset="0"/>
            </a:endParaRPr>
          </a:p>
          <a:p>
            <a:r>
              <a:rPr lang="en-US" sz="2400">
                <a:effectLst/>
                <a:ea typeface="Calibri" panose="020F0502020204030204" pitchFamily="34" charset="0"/>
              </a:rPr>
              <a:t>În cazul mai general în care este o impedanță </a:t>
            </a:r>
            <a:r>
              <a:rPr lang="en-US" sz="2400" i="1">
                <a:effectLst/>
                <a:ea typeface="Calibri" panose="020F0502020204030204" pitchFamily="34" charset="0"/>
              </a:rPr>
              <a:t>Z(s)</a:t>
            </a:r>
            <a:r>
              <a:rPr lang="en-US" sz="2400">
                <a:effectLst/>
                <a:ea typeface="Calibri" panose="020F0502020204030204" pitchFamily="34" charset="0"/>
              </a:rPr>
              <a:t>, unde </a:t>
            </a:r>
            <a:r>
              <a:rPr lang="en-US" sz="2400" i="1">
                <a:effectLst/>
                <a:ea typeface="Calibri" panose="020F0502020204030204" pitchFamily="34" charset="0"/>
              </a:rPr>
              <a:t>s</a:t>
            </a:r>
            <a:r>
              <a:rPr lang="en-US" sz="2400">
                <a:effectLst/>
                <a:ea typeface="Calibri" panose="020F0502020204030204" pitchFamily="34" charset="0"/>
              </a:rPr>
              <a:t> este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frecvența complexă, ecuația circuitului ia forma </a:t>
            </a:r>
            <a:r>
              <a:rPr lang="en-US" sz="2400" i="1">
                <a:effectLst/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 sz="2400" i="1">
                <a:effectLst/>
                <a:ea typeface="Calibri" panose="020F0502020204030204" pitchFamily="34" charset="0"/>
              </a:rPr>
              <a:t>(s)</a:t>
            </a:r>
            <a:r>
              <a:rPr lang="en-US" sz="2400">
                <a:effectLst/>
                <a:ea typeface="Calibri" panose="020F0502020204030204" pitchFamily="34" charset="0"/>
              </a:rPr>
              <a:t>=−</a:t>
            </a:r>
            <a:r>
              <a:rPr lang="en-US" sz="2400" i="1">
                <a:effectLst/>
                <a:ea typeface="Calibri" panose="020F0502020204030204" pitchFamily="34" charset="0"/>
              </a:rPr>
              <a:t>Z(s)I</a:t>
            </a:r>
            <a:r>
              <a:rPr lang="en-US" sz="2400" i="1" baseline="-25000">
                <a:effectLst/>
                <a:ea typeface="Calibri" panose="020F0502020204030204" pitchFamily="34" charset="0"/>
              </a:rPr>
              <a:t>i</a:t>
            </a:r>
            <a:r>
              <a:rPr lang="en-US" sz="2400" i="1">
                <a:effectLst/>
                <a:ea typeface="Calibri" panose="020F0502020204030204" pitchFamily="34" charset="0"/>
              </a:rPr>
              <a:t>(s)</a:t>
            </a:r>
            <a:r>
              <a:rPr lang="en-US" sz="2400">
                <a:effectLst/>
                <a:ea typeface="Calibri" panose="020F0502020204030204" pitchFamily="34" charset="0"/>
              </a:rPr>
              <a:t>, </a:t>
            </a:r>
            <a:br>
              <a:rPr lang="ro-RO" sz="2400">
                <a:effectLst/>
                <a:ea typeface="Calibri" panose="020F0502020204030204" pitchFamily="34" charset="0"/>
              </a:rPr>
            </a:br>
            <a:r>
              <a:rPr lang="en-US" sz="2400">
                <a:effectLst/>
                <a:ea typeface="Calibri" panose="020F0502020204030204" pitchFamily="34" charset="0"/>
              </a:rPr>
              <a:t>iar circuitul se numește </a:t>
            </a:r>
            <a:r>
              <a:rPr lang="en-US" sz="2400" i="1">
                <a:effectLst/>
                <a:ea typeface="Calibri" panose="020F0502020204030204" pitchFamily="34" charset="0"/>
              </a:rPr>
              <a:t>amplificator transimpedanță</a:t>
            </a:r>
            <a:r>
              <a:rPr lang="en-US" sz="2400">
                <a:effectLst/>
                <a:ea typeface="Calibri" panose="020F0502020204030204" pitchFamily="34" charset="0"/>
              </a:rPr>
              <a:t>.</a:t>
            </a:r>
            <a:endParaRPr lang="ro-RO" sz="2400"/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DBD3-1890-443C-B6D2-53DBADAB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1925-0ED5-45D0-AA76-4396459555A7}" type="datetime1">
              <a:rPr lang="ro-RO" smtClean="0"/>
              <a:t>31.03.2021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B19EC-7A2A-4EBF-ACB7-6192C70F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D36FA-085E-4E01-89DD-4DFF3026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5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C626BC-C910-45F4-A0EA-D12BB0434D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8750" y="4306411"/>
            <a:ext cx="3133725" cy="1960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721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813B5-3BE1-49F5-B2E4-4812D1A93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curent-tensiune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57062-2A7D-4160-9C3A-A86B6CFFA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>
                <a:effectLst/>
                <a:ea typeface="Calibri" panose="020F0502020204030204" pitchFamily="34" charset="0"/>
              </a:rPr>
              <a:t>Observăm că AO elimină încărcarea atât la intrare cât și la ieșire.</a:t>
            </a:r>
            <a:endParaRPr lang="ro-RO">
              <a:ea typeface="Calibri" panose="020F0502020204030204" pitchFamily="34" charset="0"/>
            </a:endParaRPr>
          </a:p>
          <a:p>
            <a:r>
              <a:rPr lang="en-US" sz="2800">
                <a:effectLst/>
                <a:ea typeface="Calibri" panose="020F0502020204030204" pitchFamily="34" charset="0"/>
              </a:rPr>
              <a:t>De fapt, în cazul în care sursa de intrare prezintă o rezistență internă finită </a:t>
            </a:r>
            <a:r>
              <a:rPr lang="en-US" sz="2800" i="1">
                <a:effectLst/>
                <a:ea typeface="Calibri" panose="020F0502020204030204" pitchFamily="34" charset="0"/>
              </a:rPr>
              <a:t>R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S</a:t>
            </a:r>
            <a:r>
              <a:rPr lang="en-US" sz="2800">
                <a:effectLst/>
                <a:ea typeface="Calibri" panose="020F0502020204030204" pitchFamily="34" charset="0"/>
              </a:rPr>
              <a:t>, AO elimină orice pierdere de curent prin aceasta forțând 0V la bornele acestei rezistențe.</a:t>
            </a:r>
            <a:endParaRPr lang="ro-RO" sz="2800">
              <a:effectLst/>
              <a:ea typeface="Calibri" panose="020F0502020204030204" pitchFamily="34" charset="0"/>
            </a:endParaRPr>
          </a:p>
          <a:p>
            <a:r>
              <a:rPr lang="en-US" sz="2800">
                <a:effectLst/>
                <a:ea typeface="Calibri" panose="020F0502020204030204" pitchFamily="34" charset="0"/>
              </a:rPr>
              <a:t>De asemenea, AO oferă </a:t>
            </a:r>
            <a:r>
              <a:rPr lang="en-US" sz="2800" i="1">
                <a:effectLst/>
                <a:ea typeface="Calibri" panose="020F0502020204030204" pitchFamily="34" charset="0"/>
              </a:rPr>
              <a:t>v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 sz="2800">
                <a:effectLst/>
                <a:ea typeface="Calibri" panose="020F0502020204030204" pitchFamily="34" charset="0"/>
              </a:rPr>
              <a:t> pe o sarcină </a:t>
            </a:r>
            <a:r>
              <a:rPr lang="en-US" sz="2800" i="1">
                <a:effectLst/>
                <a:ea typeface="Calibri" panose="020F0502020204030204" pitchFamily="34" charset="0"/>
              </a:rPr>
              <a:t>R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L</a:t>
            </a:r>
            <a:r>
              <a:rPr lang="en-US" sz="2800">
                <a:effectLst/>
                <a:ea typeface="Calibri" panose="020F0502020204030204" pitchFamily="34" charset="0"/>
              </a:rPr>
              <a:t> având rezistența de ieșire </a:t>
            </a:r>
            <a:r>
              <a:rPr lang="ro-RO" sz="2800">
                <a:effectLst/>
                <a:ea typeface="Calibri" panose="020F0502020204030204" pitchFamily="34" charset="0"/>
              </a:rPr>
              <a:t>a AO egală cu </a:t>
            </a:r>
            <a:r>
              <a:rPr lang="en-US" sz="2800">
                <a:effectLst/>
                <a:ea typeface="Calibri" panose="020F0502020204030204" pitchFamily="34" charset="0"/>
              </a:rPr>
              <a:t>zero.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FD30F-C49C-4C83-BEF1-B040929F0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423C-E1C4-4C33-8138-FD1489D6C788}" type="datetime1">
              <a:rPr lang="ro-RO" smtClean="0"/>
              <a:t>31.03.2021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A5069-12E2-4819-956E-758BBEE65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B3A233-CB0B-456C-BE1A-ACA5743A1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6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847B6C8-2008-463B-A2E1-60176DAFA1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8750" y="4306411"/>
            <a:ext cx="3133725" cy="1960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2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59534-DAE9-4239-B441-0C4629E6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curent-tensiune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8FE81-801A-4952-9829-9BE3F003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Convertorul cu sensibilitate ridicată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DBD3-1890-443C-B6D2-53DBADAB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70E76-32F8-4316-A307-B3FD7F8E18D3}" type="datetime1">
              <a:rPr lang="ro-RO" smtClean="0"/>
              <a:t>31.03.2021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B19EC-7A2A-4EBF-ACB7-6192C70F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D36FA-085E-4E01-89DD-4DFF3026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7</a:t>
            </a:fld>
            <a:endParaRPr lang="ro-RO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BDF6F07-6F88-433F-864F-67B0ED2686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820" y="2701131"/>
            <a:ext cx="4991100" cy="260032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138157A-B5D0-488C-825C-F74B6E456C5B}"/>
              </a:ext>
            </a:extLst>
          </p:cNvPr>
          <p:cNvSpPr txBox="1"/>
          <p:nvPr/>
        </p:nvSpPr>
        <p:spPr>
          <a:xfrm>
            <a:off x="6126960" y="2212577"/>
            <a:ext cx="2372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/>
              <a:t>T I K în nodul </a:t>
            </a:r>
            <a:r>
              <a:rPr lang="ro-RO" sz="2400" i="1"/>
              <a:t>v</a:t>
            </a:r>
            <a:r>
              <a:rPr lang="ro-RO" sz="2400" baseline="-25000"/>
              <a:t>1</a:t>
            </a:r>
            <a:r>
              <a:rPr lang="ro-RO" sz="240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BC11A47-7A30-447E-983D-F502043E98D1}"/>
                  </a:ext>
                </a:extLst>
              </p:cNvPr>
              <p:cNvSpPr txBox="1"/>
              <p:nvPr/>
            </p:nvSpPr>
            <p:spPr>
              <a:xfrm>
                <a:off x="6241799" y="2779739"/>
                <a:ext cx="4079228" cy="75430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0−</m:t>
                          </m:r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r>
                        <a:rPr lang="ro-RO" sz="2400" b="0" i="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0−</m:t>
                          </m:r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sub>
                          </m:s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BC11A47-7A30-447E-983D-F502043E98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1799" y="2779739"/>
                <a:ext cx="4079228" cy="754309"/>
              </a:xfrm>
              <a:prstGeom prst="rect">
                <a:avLst/>
              </a:prstGeom>
              <a:blipFill>
                <a:blip r:embed="rId3"/>
                <a:stretch>
                  <a:fillRect l="-149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830B009-ECB4-4370-94A4-BF3218DD9F3C}"/>
                  </a:ext>
                </a:extLst>
              </p:cNvPr>
              <p:cNvSpPr txBox="1"/>
              <p:nvPr/>
            </p:nvSpPr>
            <p:spPr>
              <a:xfrm>
                <a:off x="6241799" y="3613357"/>
                <a:ext cx="3286156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0−</m:t>
                          </m:r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830B009-ECB4-4370-94A4-BF3218DD9F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1799" y="3613357"/>
                <a:ext cx="3286156" cy="69147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A9A3441D-4EEF-45E7-BDD7-700F8395FBD7}"/>
              </a:ext>
            </a:extLst>
          </p:cNvPr>
          <p:cNvSpPr txBox="1"/>
          <p:nvPr/>
        </p:nvSpPr>
        <p:spPr>
          <a:xfrm>
            <a:off x="6241799" y="4407880"/>
            <a:ext cx="28863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/>
              <a:t>Eliminând </a:t>
            </a:r>
            <a:r>
              <a:rPr lang="ro-RO" sz="2400" i="1"/>
              <a:t>v</a:t>
            </a:r>
            <a:r>
              <a:rPr lang="ro-RO" sz="2400" baseline="-25000"/>
              <a:t>1</a:t>
            </a:r>
            <a:r>
              <a:rPr lang="ro-RO" sz="2400"/>
              <a:t>, rezultă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64B0B05A-A1C5-46A1-8071-125E53FD74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sp>
        <p:nvSpPr>
          <p:cNvPr id="18" name="Rectangle 4">
            <a:extLst>
              <a:ext uri="{FF2B5EF4-FFF2-40B4-BE49-F238E27FC236}">
                <a16:creationId xmlns:a16="http://schemas.microsoft.com/office/drawing/2014/main" id="{CD041274-7825-4D16-ADC7-27BDA76FF7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AF67D9A-6605-42F1-93A9-2C848D5CF7ED}"/>
                  </a:ext>
                </a:extLst>
              </p:cNvPr>
              <p:cNvSpPr txBox="1"/>
              <p:nvPr/>
            </p:nvSpPr>
            <p:spPr>
              <a:xfrm flipH="1">
                <a:off x="6344102" y="4941927"/>
                <a:ext cx="1823246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𝑘𝑅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AF67D9A-6605-42F1-93A9-2C848D5CF7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344102" y="4941927"/>
                <a:ext cx="1823246" cy="369332"/>
              </a:xfrm>
              <a:prstGeom prst="rect">
                <a:avLst/>
              </a:prstGeom>
              <a:blipFill>
                <a:blip r:embed="rId5"/>
                <a:stretch>
                  <a:fillRect l="-4348" b="-15000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C95ACDA-5AA4-4A9E-AEFF-578778DB89E6}"/>
                  </a:ext>
                </a:extLst>
              </p:cNvPr>
              <p:cNvSpPr txBox="1"/>
              <p:nvPr/>
            </p:nvSpPr>
            <p:spPr>
              <a:xfrm>
                <a:off x="8606549" y="4750657"/>
                <a:ext cx="2482273" cy="7518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=1+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C95ACDA-5AA4-4A9E-AEFF-578778DB89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6549" y="4750657"/>
                <a:ext cx="2482273" cy="75187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144C5CCF-BF9E-4FFA-B7F8-5AB7F440FD3E}"/>
              </a:ext>
            </a:extLst>
          </p:cNvPr>
          <p:cNvSpPr txBox="1"/>
          <p:nvPr/>
        </p:nvSpPr>
        <p:spPr>
          <a:xfrm>
            <a:off x="6241799" y="5446196"/>
            <a:ext cx="55000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/>
              <a:t>și astfel se obțin valori ridicate ale sensibilității cu R de valori rezonabile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D5AC892-4024-43EE-8191-73B406566EC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91825" y="67314"/>
            <a:ext cx="3133725" cy="1960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749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59534-DAE9-4239-B441-0C4629E6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curent-tensiune</a:t>
            </a:r>
            <a:br>
              <a:rPr lang="ro-RO"/>
            </a:br>
            <a:r>
              <a:rPr lang="ro-RO"/>
              <a:t>Aplicații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8FE81-801A-4952-9829-9BE3F003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ro-RO"/>
              <a:t>f</a:t>
            </a:r>
            <a:r>
              <a:rPr lang="en-US"/>
              <a:t>otodetectoare de tip curent echipate cu fotodiode sau fotomultiplicatoare</a:t>
            </a:r>
            <a:endParaRPr lang="ro-RO"/>
          </a:p>
          <a:p>
            <a:pPr marL="457200" indent="-457200">
              <a:buFont typeface="+mj-lt"/>
              <a:buAutoNum type="arabicPeriod"/>
            </a:pPr>
            <a:r>
              <a:rPr lang="en-US"/>
              <a:t>convertoare numeric-analogice cu ieșire de tip curent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DBD3-1890-443C-B6D2-53DBADAB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E4092-0AEB-4AD6-AADF-016440E379ED}" type="datetime1">
              <a:rPr lang="ro-RO" smtClean="0"/>
              <a:t>31.03.2021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B19EC-7A2A-4EBF-ACB7-6192C70F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D36FA-085E-4E01-89DD-4DFF3026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8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4194E56-E866-4CB3-B594-78682D4F36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3344"/>
          <a:stretch/>
        </p:blipFill>
        <p:spPr>
          <a:xfrm>
            <a:off x="2286000" y="3580253"/>
            <a:ext cx="7620000" cy="221964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7CFD9DC-1A4A-4D81-8B5C-662732B918AC}"/>
              </a:ext>
            </a:extLst>
          </p:cNvPr>
          <p:cNvSpPr txBox="1"/>
          <p:nvPr/>
        </p:nvSpPr>
        <p:spPr>
          <a:xfrm>
            <a:off x="1223963" y="4459242"/>
            <a:ext cx="676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400" b="1"/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395906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79643-F823-47A1-AC83-F5B376A53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curent-tensiune</a:t>
            </a:r>
            <a:br>
              <a:rPr lang="ro-RO"/>
            </a:br>
            <a:r>
              <a:rPr lang="ro-RO"/>
              <a:t>Aplicații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B9280-D9F8-4D52-A0B0-F2CCCF2B6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>
                <a:sym typeface="Symbol"/>
              </a:rPr>
              <a:t>Exemplu: convertirea în tensiune a curentului de ieşire, </a:t>
            </a:r>
            <a:r>
              <a:rPr lang="ro-RO" i="1">
                <a:sym typeface="Symbol"/>
              </a:rPr>
              <a:t>I</a:t>
            </a:r>
            <a:r>
              <a:rPr lang="ro-RO" i="1" baseline="-25000">
                <a:sym typeface="Symbol"/>
              </a:rPr>
              <a:t>O</a:t>
            </a:r>
            <a:r>
              <a:rPr lang="ro-RO">
                <a:sym typeface="Symbol"/>
              </a:rPr>
              <a:t>, a unui convertor digital-analogic de tipul DAC08:</a:t>
            </a:r>
            <a:endParaRPr lang="en-US">
              <a:sym typeface="Symbol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DE6120-4ED8-4C95-9CBF-5E23E157C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29854-B66B-47F0-8CFC-CF7528656503}" type="datetime1">
              <a:rPr lang="ro-RO" smtClean="0"/>
              <a:t>31.03.2021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241019-F6C5-4B66-8AF7-6CD84BE4D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CIA - cursul 4 - online</a:t>
            </a: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F5C27-74C3-4BC0-A988-0D8E55FBF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9</a:t>
            </a:fld>
            <a:endParaRPr lang="ro-RO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401323F-E502-454A-9165-EF5286A299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7011" y="2749736"/>
            <a:ext cx="6657975" cy="24384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B333312-E314-42B3-BD47-B840EE85E1DF}"/>
                  </a:ext>
                </a:extLst>
              </p:cNvPr>
              <p:cNvSpPr txBox="1"/>
              <p:nvPr/>
            </p:nvSpPr>
            <p:spPr>
              <a:xfrm>
                <a:off x="3395090" y="5639616"/>
                <a:ext cx="128701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B333312-E314-42B3-BD47-B840EE85E1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5090" y="5639616"/>
                <a:ext cx="1287019" cy="369332"/>
              </a:xfrm>
              <a:prstGeom prst="rect">
                <a:avLst/>
              </a:prstGeom>
              <a:blipFill>
                <a:blip r:embed="rId3"/>
                <a:stretch>
                  <a:fillRect l="-2844" r="-4739" b="-14754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C530A52-2402-4DF1-A811-EAAC0F749502}"/>
                  </a:ext>
                </a:extLst>
              </p:cNvPr>
              <p:cNvSpPr txBox="1"/>
              <p:nvPr/>
            </p:nvSpPr>
            <p:spPr>
              <a:xfrm>
                <a:off x="5015062" y="5416434"/>
                <a:ext cx="2161874" cy="6914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256</m:t>
                          </m:r>
                        </m:den>
                      </m:f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𝑅𝐸𝐹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C530A52-2402-4DF1-A811-EAAC0F7495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5062" y="5416434"/>
                <a:ext cx="2161874" cy="6914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506E5A8-6E77-406E-8089-2F2A3438DA92}"/>
                  </a:ext>
                </a:extLst>
              </p:cNvPr>
              <p:cNvSpPr txBox="1"/>
              <p:nvPr/>
            </p:nvSpPr>
            <p:spPr>
              <a:xfrm>
                <a:off x="7509889" y="5256699"/>
                <a:ext cx="1686680" cy="10365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  <m:e>
                          <m:sSup>
                            <m:sSup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sup>
                          </m:sSup>
                        </m:e>
                      </m:nary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506E5A8-6E77-406E-8089-2F2A3438DA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9889" y="5256699"/>
                <a:ext cx="1686680" cy="103650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1DA05E02-E713-4F17-9539-A9CE7A22F6E2}"/>
              </a:ext>
            </a:extLst>
          </p:cNvPr>
          <p:cNvSpPr txBox="1"/>
          <p:nvPr/>
        </p:nvSpPr>
        <p:spPr>
          <a:xfrm>
            <a:off x="1624633" y="3733925"/>
            <a:ext cx="676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400" b="1"/>
              <a:t>2.</a:t>
            </a:r>
          </a:p>
        </p:txBody>
      </p:sp>
    </p:spTree>
    <p:extLst>
      <p:ext uri="{BB962C8B-B14F-4D97-AF65-F5344CB8AC3E}">
        <p14:creationId xmlns:p14="http://schemas.microsoft.com/office/powerpoint/2010/main" val="12165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1134</TotalTime>
  <Words>3084</Words>
  <Application>Microsoft Office PowerPoint</Application>
  <PresentationFormat>Widescreen</PresentationFormat>
  <Paragraphs>362</Paragraphs>
  <Slides>42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9" baseType="lpstr">
      <vt:lpstr>Arial</vt:lpstr>
      <vt:lpstr>Calibri</vt:lpstr>
      <vt:lpstr>Calibri Light</vt:lpstr>
      <vt:lpstr>Cambria Math</vt:lpstr>
      <vt:lpstr>UT Sans</vt:lpstr>
      <vt:lpstr>Office Theme</vt:lpstr>
      <vt:lpstr>Equation</vt:lpstr>
      <vt:lpstr>CIRCUITE INTEGRATE  ANALOGICE</vt:lpstr>
      <vt:lpstr>Probleme tratate</vt:lpstr>
      <vt:lpstr>Circuite cu reacție negativă rezistivă</vt:lpstr>
      <vt:lpstr>Convertorul curent-tensiune</vt:lpstr>
      <vt:lpstr>Convertorul curent-tensiune</vt:lpstr>
      <vt:lpstr>Convertorul curent-tensiune</vt:lpstr>
      <vt:lpstr>Convertorul curent-tensiune</vt:lpstr>
      <vt:lpstr>Convertorul curent-tensiune Aplicații</vt:lpstr>
      <vt:lpstr>Convertorul curent-tensiune Aplicații</vt:lpstr>
      <vt:lpstr>Convertorul tensiune-curent</vt:lpstr>
      <vt:lpstr>Convertorul tensiune-curent</vt:lpstr>
      <vt:lpstr>Convertorul tensiune-curent</vt:lpstr>
      <vt:lpstr>Convertorul tensiune-curent</vt:lpstr>
      <vt:lpstr>Convertorul tensiune-curent</vt:lpstr>
      <vt:lpstr>Convertorul tensiune-curent</vt:lpstr>
      <vt:lpstr>Convertorul tensiune-curent</vt:lpstr>
      <vt:lpstr>Convertorul tensiune-curent</vt:lpstr>
      <vt:lpstr>Convertorul tensiune-curent</vt:lpstr>
      <vt:lpstr>Convertorul tensiune-curent</vt:lpstr>
      <vt:lpstr>Convertorul tensiune-curent</vt:lpstr>
      <vt:lpstr>Convertorul tensiune-curent Sursa de curent Howland</vt:lpstr>
      <vt:lpstr>Convertorul tensiune-curent Sursa de curent Howland</vt:lpstr>
      <vt:lpstr>Convertorul tensiune-curent Sursa de curent Howland</vt:lpstr>
      <vt:lpstr>Convertorul tensiune-curent Sursa de curent Howland</vt:lpstr>
      <vt:lpstr>Amplificatoare de curent</vt:lpstr>
      <vt:lpstr>Amplificatoare de curent</vt:lpstr>
      <vt:lpstr>Amplificatoare de curent</vt:lpstr>
      <vt:lpstr>Amplificatorul de diferență</vt:lpstr>
      <vt:lpstr>Amplificatorul de diferență</vt:lpstr>
      <vt:lpstr>Amplificatorul de diferență</vt:lpstr>
      <vt:lpstr>Amplificatorul de diferență</vt:lpstr>
      <vt:lpstr>Amplificatorul de diferență</vt:lpstr>
      <vt:lpstr>Amplificatorul de diferență</vt:lpstr>
      <vt:lpstr>Amplificatorul de diferență</vt:lpstr>
      <vt:lpstr>Amplificatorul de diferență</vt:lpstr>
      <vt:lpstr>Amplificatorul de diferență</vt:lpstr>
      <vt:lpstr>Amplificatorul de diferență</vt:lpstr>
      <vt:lpstr>Amplificatorul de diferență</vt:lpstr>
      <vt:lpstr>Amplificatorul de diferență</vt:lpstr>
      <vt:lpstr>Amplificatorul de diferență</vt:lpstr>
      <vt:lpstr>Amplificatorul de diferență</vt:lpstr>
      <vt:lpstr>Amplificatorul de diferență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 CIA</dc:title>
  <dc:creator>geoic@yahoo.com</dc:creator>
  <cp:lastModifiedBy>geoic@yahoo.com</cp:lastModifiedBy>
  <cp:revision>146</cp:revision>
  <dcterms:created xsi:type="dcterms:W3CDTF">2020-03-31T16:50:34Z</dcterms:created>
  <dcterms:modified xsi:type="dcterms:W3CDTF">2021-03-31T10:41:20Z</dcterms:modified>
</cp:coreProperties>
</file>