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99" r:id="rId3"/>
    <p:sldId id="300" r:id="rId4"/>
    <p:sldId id="258" r:id="rId5"/>
    <p:sldId id="259" r:id="rId6"/>
    <p:sldId id="301" r:id="rId7"/>
    <p:sldId id="260" r:id="rId8"/>
    <p:sldId id="261" r:id="rId9"/>
    <p:sldId id="27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94" r:id="rId19"/>
    <p:sldId id="295" r:id="rId20"/>
    <p:sldId id="270" r:id="rId21"/>
    <p:sldId id="271" r:id="rId22"/>
    <p:sldId id="274" r:id="rId23"/>
    <p:sldId id="275" r:id="rId24"/>
    <p:sldId id="307" r:id="rId25"/>
    <p:sldId id="277" r:id="rId26"/>
    <p:sldId id="272" r:id="rId27"/>
    <p:sldId id="278" r:id="rId28"/>
    <p:sldId id="308" r:id="rId29"/>
    <p:sldId id="280" r:id="rId30"/>
    <p:sldId id="282" r:id="rId31"/>
    <p:sldId id="283" r:id="rId32"/>
    <p:sldId id="281" r:id="rId33"/>
    <p:sldId id="284" r:id="rId34"/>
    <p:sldId id="285" r:id="rId35"/>
    <p:sldId id="286" r:id="rId36"/>
    <p:sldId id="292" r:id="rId37"/>
    <p:sldId id="293" r:id="rId38"/>
    <p:sldId id="287" r:id="rId39"/>
    <p:sldId id="288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83" d="100"/>
          <a:sy n="83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31.03.2021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85F4-30A1-46AE-B6DF-294137B7DFB1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8231-EE0A-44DC-947D-6E1272C37C25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DE34-33FC-46DE-9A24-49BEFB5C2037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181-F673-4A19-8127-3A26764BD6B7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D472-042E-4800-A01C-EF4ECFE6B900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7678-F149-4E28-BBB5-1BA7E5E1CA37}" type="datetime1">
              <a:rPr lang="ro-RO" smtClean="0"/>
              <a:t>31.03.2021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CB1-8E68-42D7-9F8E-F095C00B00BA}" type="datetime1">
              <a:rPr lang="ro-RO" smtClean="0"/>
              <a:t>31.03.2021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407C-A208-40E4-B9F0-49E9D4D4F09E}" type="datetime1">
              <a:rPr lang="ro-RO" smtClean="0"/>
              <a:t>31.03.2021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8085-B25F-4849-AC33-27F501270046}" type="datetime1">
              <a:rPr lang="ro-RO" smtClean="0"/>
              <a:t>31.03.2021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4831-669E-44EB-9F2C-DE87CF50F8C5}" type="datetime1">
              <a:rPr lang="ro-RO" smtClean="0"/>
              <a:t>31.03.2021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AD30-44D6-4E66-B174-D5D70475508F}" type="datetime1">
              <a:rPr lang="ro-RO" smtClean="0"/>
              <a:t>31.03.2021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36BA-86BA-4545-ABFA-A1A1ABA8AC13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NULL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CIRCUITE INTEGRATE </a:t>
            </a:r>
            <a:r>
              <a:rPr lang="ro-RO"/>
              <a:t> ANALOGIC</a:t>
            </a:r>
            <a:r>
              <a:rPr lang="en-US"/>
              <a:t>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4 – online</a:t>
            </a:r>
          </a:p>
          <a:p>
            <a:r>
              <a:rPr lang="ro-RO"/>
              <a:t>Circuite cu reacție negativă rezistivă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Un convertor tensiune - curent (convertor V-I), numit și </a:t>
            </a:r>
            <a:r>
              <a:rPr lang="en-US" b="1">
                <a:solidFill>
                  <a:srgbClr val="FF0000"/>
                </a:solidFill>
              </a:rPr>
              <a:t>amplificator transconductanță</a:t>
            </a:r>
            <a:r>
              <a:rPr lang="en-US"/>
              <a:t>, acceptă o tensiune de intrare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 și produce un curent de ieșire de forma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Av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sau sensibilitatea circuitului, exprimată în A/V. </a:t>
            </a:r>
            <a:endParaRPr lang="ro-RO"/>
          </a:p>
          <a:p>
            <a:r>
              <a:rPr lang="en-US" sz="2400"/>
              <a:t>La un convertor practic, expresia curentului de ieșire ia o formă mai apropiată de realitate:</a:t>
            </a:r>
            <a:br>
              <a:rPr lang="ro-RO" sz="2400"/>
            </a:br>
            <a:br>
              <a:rPr lang="ro-RO" sz="2400"/>
            </a:br>
            <a:br>
              <a:rPr lang="ro-RO" sz="2400"/>
            </a:br>
            <a:br>
              <a:rPr lang="ro-RO" sz="2400"/>
            </a:br>
            <a:r>
              <a:rPr lang="en-US" sz="2400"/>
              <a:t>unde </a:t>
            </a:r>
            <a:r>
              <a:rPr lang="en-US" sz="2400" i="1"/>
              <a:t>v</a:t>
            </a:r>
            <a:r>
              <a:rPr lang="en-US" sz="2400" i="1" baseline="-25000"/>
              <a:t>L</a:t>
            </a:r>
            <a:r>
              <a:rPr lang="en-US" sz="2400"/>
              <a:t> este tensiunea dezvoltată pe sarcina de la ieșire ca răspuns la curentul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, iar </a:t>
            </a:r>
            <a:r>
              <a:rPr lang="en-US" sz="2400" i="1"/>
              <a:t>R</a:t>
            </a:r>
            <a:r>
              <a:rPr lang="en-US" sz="2400" i="1" baseline="-25000"/>
              <a:t>o</a:t>
            </a:r>
            <a:r>
              <a:rPr lang="en-US" sz="2400"/>
              <a:t> este rezistența de ieșire a convertorului, așa cum se vede dinspre sarcină. Pentru o conversie V-I adevărată,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 trebuie să fie independent de </a:t>
            </a:r>
            <a:r>
              <a:rPr lang="en-US" sz="2400" i="1"/>
              <a:t>v</a:t>
            </a:r>
            <a:r>
              <a:rPr lang="en-US" sz="2400" i="1" baseline="-25000"/>
              <a:t>L</a:t>
            </a:r>
            <a:r>
              <a:rPr lang="en-US" sz="2400"/>
              <a:t>, adică trebuie să avem</a:t>
            </a:r>
            <a:r>
              <a:rPr lang="ro-RO" sz="2400"/>
              <a:t>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 </a:t>
            </a:r>
            <a:r>
              <a:rPr lang="ro-RO" sz="2400">
                <a:sym typeface="Symbol" panose="05050102010706020507" pitchFamily="18" charset="2"/>
              </a:rPr>
              <a:t> .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8168-8432-4AEE-82BC-5189DCCCA06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/>
              <p:nvPr/>
            </p:nvSpPr>
            <p:spPr>
              <a:xfrm>
                <a:off x="4957579" y="3914318"/>
                <a:ext cx="2276842" cy="756297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579" y="3914318"/>
                <a:ext cx="2276842" cy="7562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66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Deoarece are la ieșire un curent, circuitul are nevoie de o sarcină pentru a funcționa; lăsând portul de ieșire deschis ar rezulta o funcționare defectuoasă a circuitului, deoarece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nu ar avea nicio cale prin care să se închidă.</a:t>
            </a:r>
            <a:endParaRPr lang="ro-RO"/>
          </a:p>
          <a:p>
            <a:r>
              <a:rPr lang="en-US" i="1"/>
              <a:t>Conformitatea tensiunii</a:t>
            </a:r>
            <a:r>
              <a:rPr lang="en-US"/>
              <a:t> este intervalul de valori admisibile ale lui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pentru care circuitul funcționează în mod corespunzător, înainte de apariția oricăror efecte de saturație din partea amplificatorului.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0F4D-FA40-44BD-9DF3-1CC49C91AD76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813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Clasificare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sarcină flotantă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sarcina la masă</a:t>
            </a:r>
          </a:p>
          <a:p>
            <a:r>
              <a:rPr lang="en-US"/>
              <a:t>Dacă niciun terminal al sarcinii nu este legat la masă, se spune că sarcina este de tip </a:t>
            </a:r>
            <a:r>
              <a:rPr lang="en-US" i="1"/>
              <a:t>flotant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688C-5905-4C6F-BFBC-D34D70BAFFC6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169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1. Convertoare cu sarcină flotantă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3C0-AE4E-41C9-B379-D62C78B4BC7B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64697-39A3-4AA4-9596-E6E73E051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451"/>
          <a:stretch/>
        </p:blipFill>
        <p:spPr>
          <a:xfrm>
            <a:off x="2862262" y="2273300"/>
            <a:ext cx="6467475" cy="2974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0578F4-ED83-4E9F-8433-C7F825D39626}"/>
              </a:ext>
            </a:extLst>
          </p:cNvPr>
          <p:cNvSpPr txBox="1"/>
          <p:nvPr/>
        </p:nvSpPr>
        <p:spPr>
          <a:xfrm>
            <a:off x="1269507" y="5248275"/>
            <a:ext cx="464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(a) </a:t>
            </a:r>
            <a:r>
              <a:rPr lang="ro-RO" sz="2000" b="1"/>
              <a:t>Convertor de tip neinversor </a:t>
            </a:r>
            <a:r>
              <a:rPr lang="ro-RO" sz="2000"/>
              <a:t>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la intrarea neinversoare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C0C57-8030-40BA-840D-713B781F23A3}"/>
              </a:ext>
            </a:extLst>
          </p:cNvPr>
          <p:cNvSpPr txBox="1"/>
          <p:nvPr/>
        </p:nvSpPr>
        <p:spPr>
          <a:xfrm>
            <a:off x="6417468" y="5248275"/>
            <a:ext cx="420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(b) </a:t>
            </a:r>
            <a:r>
              <a:rPr lang="ro-RO" sz="2000" b="1"/>
              <a:t>Convertor de tip inversor </a:t>
            </a:r>
            <a:r>
              <a:rPr lang="ro-RO" sz="2000"/>
              <a:t>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spre intrarea inversoare</a:t>
            </a:r>
          </a:p>
        </p:txBody>
      </p:sp>
    </p:spTree>
    <p:extLst>
      <p:ext uri="{BB962C8B-B14F-4D97-AF65-F5344CB8AC3E}">
        <p14:creationId xmlns:p14="http://schemas.microsoft.com/office/powerpoint/2010/main" val="3609256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(a) Convertor cu sarcina flotantă, de tip neinversor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2F9-88C5-443F-BC62-F68C5E4AC11B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D1F987-51C4-4582-BCFD-18E602A91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302" b="18451"/>
          <a:stretch/>
        </p:blipFill>
        <p:spPr>
          <a:xfrm>
            <a:off x="764381" y="2513806"/>
            <a:ext cx="2890838" cy="29749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29B6BC-CFEE-41DD-A937-8816E35E7DBD}"/>
              </a:ext>
            </a:extLst>
          </p:cNvPr>
          <p:cNvSpPr/>
          <p:nvPr/>
        </p:nvSpPr>
        <p:spPr>
          <a:xfrm>
            <a:off x="4286250" y="2533825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AO dezvoltă acea valoare de curent </a:t>
            </a:r>
            <a:r>
              <a:rPr lang="en-US" sz="2400" i="1"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 necesară pentru ca tensiunea de la intrarea inversoare să urmărească pe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sau pentru a face </a:t>
            </a:r>
            <a:r>
              <a:rPr lang="en-US" sz="2400" i="1">
                <a:ea typeface="Calibri" panose="020F0502020204030204" pitchFamily="34" charset="0"/>
              </a:rPr>
              <a:t>Ri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=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. Rezolvând pentru </a:t>
            </a:r>
            <a:r>
              <a:rPr lang="en-US" sz="2400" i="1"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, obținem</a:t>
            </a:r>
            <a:endParaRPr lang="ro-RO" sz="24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222DFF2-B480-43B3-B250-E6F1F1AD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/>
              <p:nvPr/>
            </p:nvSpPr>
            <p:spPr>
              <a:xfrm>
                <a:off x="7364912" y="3707675"/>
                <a:ext cx="126983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912" y="3707675"/>
                <a:ext cx="126983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88A6B1A-B8FB-436A-94FA-F7F7876F03E3}"/>
              </a:ext>
            </a:extLst>
          </p:cNvPr>
          <p:cNvSpPr/>
          <p:nvPr/>
        </p:nvSpPr>
        <p:spPr>
          <a:xfrm>
            <a:off x="4286250" y="4368503"/>
            <a:ext cx="7427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Această expresie este adevărată indiferent de tipul sarcinii</a:t>
            </a:r>
            <a:endParaRPr lang="ro-RO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AD0CAD-33F2-4E01-8CC9-E29F08A6B197}"/>
              </a:ext>
            </a:extLst>
          </p:cNvPr>
          <p:cNvSpPr/>
          <p:nvPr/>
        </p:nvSpPr>
        <p:spPr>
          <a:xfrm>
            <a:off x="4286250" y="4816832"/>
            <a:ext cx="318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/>
              <a:t>Conformitatea</a:t>
            </a:r>
            <a:r>
              <a:rPr lang="ro-RO" sz="2000"/>
              <a:t> </a:t>
            </a:r>
            <a:r>
              <a:rPr lang="ro-RO" sz="2400"/>
              <a:t>tensiunii</a:t>
            </a:r>
            <a:r>
              <a:rPr lang="ro-RO" sz="200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/>
              <p:nvPr/>
            </p:nvSpPr>
            <p:spPr>
              <a:xfrm>
                <a:off x="6197672" y="5345966"/>
                <a:ext cx="39114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𝑂𝐿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𝑂𝐻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672" y="5345966"/>
                <a:ext cx="391145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6F04E61-2FE9-4EFF-A735-443E6A91BFF3}"/>
              </a:ext>
            </a:extLst>
          </p:cNvPr>
          <p:cNvSpPr txBox="1"/>
          <p:nvPr/>
        </p:nvSpPr>
        <p:spPr>
          <a:xfrm>
            <a:off x="4286250" y="5785587"/>
            <a:ext cx="694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Curentul </a:t>
            </a:r>
            <a:r>
              <a:rPr lang="ro-RO" sz="2400" i="1"/>
              <a:t>i</a:t>
            </a:r>
            <a:r>
              <a:rPr lang="ro-RO" sz="2400" i="1" baseline="-25000"/>
              <a:t>O</a:t>
            </a:r>
            <a:r>
              <a:rPr lang="ro-RO" sz="2400"/>
              <a:t> este susținut de AO.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DAD3782-A9F5-4193-AF3E-FE2D3A8C275D}"/>
              </a:ext>
            </a:extLst>
          </p:cNvPr>
          <p:cNvCxnSpPr/>
          <p:nvPr/>
        </p:nvCxnSpPr>
        <p:spPr>
          <a:xfrm flipH="1">
            <a:off x="2317072" y="2542703"/>
            <a:ext cx="118073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E64E61-88D3-4789-9816-4B91C7E48E98}"/>
              </a:ext>
            </a:extLst>
          </p:cNvPr>
          <p:cNvCxnSpPr/>
          <p:nvPr/>
        </p:nvCxnSpPr>
        <p:spPr>
          <a:xfrm flipH="1">
            <a:off x="923278" y="2681056"/>
            <a:ext cx="9587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51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(a) Convertor cu sarcină flotantă, de tip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1EBB-4679-40C1-A72F-F8767DEF1955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06F089-CF95-45B1-BD24-34F494671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b="35161"/>
          <a:stretch/>
        </p:blipFill>
        <p:spPr>
          <a:xfrm>
            <a:off x="592931" y="2349500"/>
            <a:ext cx="3233737" cy="2365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C2789E-CA7F-454B-8DD3-2BE22BF75FFC}"/>
              </a:ext>
            </a:extLst>
          </p:cNvPr>
          <p:cNvSpPr txBox="1"/>
          <p:nvPr/>
        </p:nvSpPr>
        <p:spPr>
          <a:xfrm>
            <a:off x="4552950" y="2524125"/>
            <a:ext cx="6886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Din cauza scurtcircuitului virtual dintre intrările AO și datorită faptului că intrarea inversoare este conectată la masă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/>
              <p:nvPr/>
            </p:nvSpPr>
            <p:spPr>
              <a:xfrm>
                <a:off x="6607073" y="3441705"/>
                <a:ext cx="2309281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073" y="3441705"/>
                <a:ext cx="2309281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140A4B3F-9674-4584-87A5-C4EF66C48A16}"/>
              </a:ext>
            </a:extLst>
          </p:cNvPr>
          <p:cNvSpPr/>
          <p:nvPr/>
        </p:nvSpPr>
        <p:spPr>
          <a:xfrm>
            <a:off x="4552950" y="4200645"/>
            <a:ext cx="3208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/>
              <a:t>Conformitatea tensiunii: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/>
              <p:nvPr/>
            </p:nvSpPr>
            <p:spPr>
              <a:xfrm>
                <a:off x="6933766" y="4841697"/>
                <a:ext cx="21249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766" y="4841697"/>
                <a:ext cx="2124941" cy="369332"/>
              </a:xfrm>
              <a:prstGeom prst="rect">
                <a:avLst/>
              </a:prstGeom>
              <a:blipFill>
                <a:blip r:embed="rId4"/>
                <a:stretch>
                  <a:fillRect l="-2865" r="-860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82925B2-F5AD-45B4-84AB-E8DC80927DD7}"/>
              </a:ext>
            </a:extLst>
          </p:cNvPr>
          <p:cNvSpPr txBox="1"/>
          <p:nvPr/>
        </p:nvSpPr>
        <p:spPr>
          <a:xfrm>
            <a:off x="4508048" y="5345966"/>
            <a:ext cx="6507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Dezavantaj: curentul </a:t>
            </a:r>
            <a:r>
              <a:rPr lang="ro-RO" sz="2400" i="1"/>
              <a:t>i</a:t>
            </a:r>
            <a:r>
              <a:rPr lang="ro-RO" sz="2400" i="1" baseline="-25000"/>
              <a:t>O</a:t>
            </a:r>
            <a:r>
              <a:rPr lang="ro-RO" sz="2400"/>
              <a:t> trebuie să fie susținut de sursa de semnal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06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/>
              <a:t>Exemplu:</a:t>
            </a:r>
            <a:r>
              <a:rPr lang="ro-RO" sz="2400"/>
              <a:t> </a:t>
            </a:r>
            <a:r>
              <a:rPr lang="en-US" sz="2400"/>
              <a:t>Ambele circuite din fig</a:t>
            </a:r>
            <a:r>
              <a:rPr lang="ro-RO" sz="2400"/>
              <a:t>ură</a:t>
            </a:r>
            <a:r>
              <a:rPr lang="en-US" sz="2400"/>
              <a:t> au </a:t>
            </a:r>
            <a:r>
              <a:rPr lang="en-US" sz="2400" i="1"/>
              <a:t>v</a:t>
            </a:r>
            <a:r>
              <a:rPr lang="en-US" sz="2400" i="1" baseline="-25000"/>
              <a:t>I</a:t>
            </a:r>
            <a:r>
              <a:rPr lang="en-US" sz="2400"/>
              <a:t>=5V, </a:t>
            </a:r>
            <a:r>
              <a:rPr lang="en-US" sz="2400" i="1"/>
              <a:t>R</a:t>
            </a:r>
            <a:r>
              <a:rPr lang="en-US" sz="2400"/>
              <a:t>=10kΩ, ±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=±13 V și o sarcină rezistivă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 Pentru ambele circuite determinați</a:t>
            </a:r>
            <a:r>
              <a:rPr lang="ro-RO" sz="2400"/>
              <a:t>:</a:t>
            </a:r>
          </a:p>
          <a:p>
            <a:pPr marL="0" indent="0">
              <a:buNone/>
            </a:pPr>
            <a:r>
              <a:rPr lang="en-US" sz="2400"/>
              <a:t>(a)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; 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(b) conformitatea tensiunii;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(c) valoarea maximă admisibilă a lui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</a:t>
            </a:r>
            <a:endParaRPr lang="ro-RO" sz="24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0EA6-64BE-446D-A371-6D0B4A7C0561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44CAA6-0681-49B2-82DC-488C30A4E783}"/>
              </a:ext>
            </a:extLst>
          </p:cNvPr>
          <p:cNvGrpSpPr/>
          <p:nvPr/>
        </p:nvGrpSpPr>
        <p:grpSpPr>
          <a:xfrm>
            <a:off x="6659714" y="3278017"/>
            <a:ext cx="5173980" cy="2564641"/>
            <a:chOff x="3509010" y="3973756"/>
            <a:chExt cx="5173980" cy="256464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9EB361-4B7F-40A6-B37F-B0884F4247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1A10A6-919D-4319-B9EF-48FF444FE8B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306B31-31AF-4698-B336-B9A04C5E2EAB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10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Rezolvare:</a:t>
            </a:r>
            <a:endParaRPr lang="ro-RO"/>
          </a:p>
          <a:p>
            <a:pPr marL="0" indent="0">
              <a:buNone/>
            </a:pPr>
            <a:r>
              <a:rPr lang="en-US" sz="2400"/>
              <a:t>(a)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=5V/10kΩ=0,5 mA și curge de la dreapta la stânga în circuitul din fig. </a:t>
            </a:r>
            <a:r>
              <a:rPr lang="en-US" sz="2400" i="1"/>
              <a:t>a</a:t>
            </a:r>
            <a:r>
              <a:rPr lang="en-US" sz="2400"/>
              <a:t> și de la stânga la dreapta în cel din fig. </a:t>
            </a:r>
            <a:r>
              <a:rPr lang="en-US" sz="2400" i="1"/>
              <a:t>b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6F37-B6AE-4110-BD8C-7311AB2FBE67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100140-C22A-4D13-BABE-5AC6F772792F}"/>
              </a:ext>
            </a:extLst>
          </p:cNvPr>
          <p:cNvGrpSpPr/>
          <p:nvPr/>
        </p:nvGrpSpPr>
        <p:grpSpPr>
          <a:xfrm>
            <a:off x="3509010" y="3317774"/>
            <a:ext cx="5173980" cy="2564641"/>
            <a:chOff x="3509010" y="3973756"/>
            <a:chExt cx="5173980" cy="256464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3FE56CD-C6EF-4A18-A62C-88EEB8066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E0E26C3-3B73-4B88-856A-9BA925F7007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B363B21-DB69-4B17-B029-E378E28E572C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715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en-US" b="1"/>
              <a:t> (continuare)</a:t>
            </a:r>
            <a:r>
              <a:rPr lang="ro-RO" b="1"/>
              <a:t>:</a:t>
            </a:r>
            <a:endParaRPr lang="ro-RO"/>
          </a:p>
          <a:p>
            <a:pPr marL="0" indent="0">
              <a:buNone/>
            </a:pPr>
            <a:r>
              <a:rPr lang="en-US" sz="2400"/>
              <a:t>(b) Pentru circuitul din fig</a:t>
            </a:r>
            <a:r>
              <a:rPr lang="ro-RO" sz="2400"/>
              <a:t>.</a:t>
            </a:r>
            <a:r>
              <a:rPr lang="en-US" sz="2400"/>
              <a:t>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>
                <a:highlight>
                  <a:srgbClr val="FFFF00"/>
                </a:highlight>
              </a:rPr>
              <a:t>−8V&lt;v</a:t>
            </a:r>
            <a:r>
              <a:rPr lang="en-US" sz="2400" i="1" baseline="-25000">
                <a:highlight>
                  <a:srgbClr val="FFFF00"/>
                </a:highlight>
              </a:rPr>
              <a:t>L</a:t>
            </a:r>
            <a:r>
              <a:rPr lang="en-US" sz="2400">
                <a:highlight>
                  <a:srgbClr val="FFFF00"/>
                </a:highlight>
              </a:rPr>
              <a:t>&lt;8V</a:t>
            </a:r>
            <a:r>
              <a:rPr lang="en-US" sz="2400"/>
              <a:t>; pentru circuitul din fig.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>
                <a:highlight>
                  <a:srgbClr val="FFFF00"/>
                </a:highlight>
              </a:rPr>
              <a:t>−13V&lt;v</a:t>
            </a:r>
            <a:r>
              <a:rPr lang="en-US" sz="2400" i="1" baseline="-25000">
                <a:highlight>
                  <a:srgbClr val="FFFF00"/>
                </a:highlight>
              </a:rPr>
              <a:t>L</a:t>
            </a:r>
            <a:r>
              <a:rPr lang="en-US" sz="2400">
                <a:highlight>
                  <a:srgbClr val="FFFF00"/>
                </a:highlight>
              </a:rPr>
              <a:t>&lt;13V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Explicații pentru circuitul din fig. </a:t>
            </a:r>
            <a:r>
              <a:rPr lang="en-US" sz="2400" i="1"/>
              <a:t>a</a:t>
            </a:r>
            <a:r>
              <a:rPr lang="en-US" sz="2400"/>
              <a:t>:</a:t>
            </a:r>
            <a:endParaRPr lang="ro-RO" sz="2400"/>
          </a:p>
          <a:p>
            <a:pPr marL="0" indent="0">
              <a:buNone/>
            </a:pPr>
            <a:endParaRPr lang="ro-RO" sz="2400" b="1"/>
          </a:p>
          <a:p>
            <a:pPr lvl="0"/>
            <a:r>
              <a:rPr lang="en-US" sz="2400"/>
              <a:t>pentru </a:t>
            </a:r>
            <a:r>
              <a:rPr lang="en-US" sz="2400" i="1"/>
              <a:t>v</a:t>
            </a:r>
            <a:r>
              <a:rPr lang="en-US" sz="2400" i="1" baseline="-25000"/>
              <a:t>IH</a:t>
            </a:r>
            <a:r>
              <a:rPr lang="en-US" sz="2400"/>
              <a:t>=+5V rezultă, la saturație,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=+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OH</a:t>
            </a:r>
            <a:r>
              <a:rPr lang="en-US" sz="2400"/>
              <a:t>=+13V și </a:t>
            </a:r>
            <a:r>
              <a:rPr lang="en-US" sz="2400" i="1"/>
              <a:t>v</a:t>
            </a:r>
            <a:r>
              <a:rPr lang="en-US" sz="2400" i="1" baseline="-25000"/>
              <a:t>LH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OH</a:t>
            </a:r>
            <a:r>
              <a:rPr lang="en-US" sz="2400"/>
              <a:t>-</a:t>
            </a:r>
            <a:r>
              <a:rPr lang="en-US" sz="2400" i="1"/>
              <a:t>v</a:t>
            </a:r>
            <a:r>
              <a:rPr lang="en-US" sz="2400" i="1" baseline="-25000"/>
              <a:t>IH</a:t>
            </a:r>
            <a:r>
              <a:rPr lang="en-US" sz="2400"/>
              <a:t>=13V-5V=8V;</a:t>
            </a:r>
            <a:endParaRPr lang="ro-RO" sz="2400"/>
          </a:p>
          <a:p>
            <a:pPr lvl="0"/>
            <a:r>
              <a:rPr lang="en-US" sz="2400"/>
              <a:t>pentru </a:t>
            </a:r>
            <a:r>
              <a:rPr lang="en-US" sz="2400" i="1"/>
              <a:t>v</a:t>
            </a:r>
            <a:r>
              <a:rPr lang="en-US" sz="2400" i="1" baseline="-25000"/>
              <a:t>IL</a:t>
            </a:r>
            <a:r>
              <a:rPr lang="en-US" sz="2400"/>
              <a:t>=-5V rezultă, la saturație,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=-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OL</a:t>
            </a:r>
            <a:r>
              <a:rPr lang="en-US" sz="2400"/>
              <a:t>=-13V și </a:t>
            </a:r>
            <a:r>
              <a:rPr lang="en-US" sz="2400" i="1"/>
              <a:t>v</a:t>
            </a:r>
            <a:r>
              <a:rPr lang="en-US" sz="2400" i="1" baseline="-25000"/>
              <a:t>LL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OL</a:t>
            </a:r>
            <a:r>
              <a:rPr lang="en-US" sz="2400"/>
              <a:t>-</a:t>
            </a:r>
            <a:r>
              <a:rPr lang="en-US" sz="2400" i="1"/>
              <a:t>v</a:t>
            </a:r>
            <a:r>
              <a:rPr lang="en-US" sz="2400" i="1" baseline="-25000"/>
              <a:t>IL</a:t>
            </a:r>
            <a:r>
              <a:rPr lang="en-US" sz="2400"/>
              <a:t>=-13V-(-5V)=</a:t>
            </a:r>
            <a:br>
              <a:rPr lang="en-US" sz="2400"/>
            </a:br>
            <a:r>
              <a:rPr lang="en-US" sz="2400"/>
              <a:t>=-8V.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3A-CCDB-4540-AD24-B34F6F267EFB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/>
              <p:nvPr/>
            </p:nvSpPr>
            <p:spPr>
              <a:xfrm>
                <a:off x="4160117" y="3244334"/>
                <a:ext cx="3871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117" y="3244334"/>
                <a:ext cx="3871766" cy="369332"/>
              </a:xfrm>
              <a:prstGeom prst="rect">
                <a:avLst/>
              </a:prstGeom>
              <a:blipFill>
                <a:blip r:embed="rId3"/>
                <a:stretch>
                  <a:fillRect l="-629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CC7C2EAA-450D-44DF-8B7C-EB0326AD89A6}"/>
              </a:ext>
            </a:extLst>
          </p:cNvPr>
          <p:cNvGrpSpPr/>
          <p:nvPr/>
        </p:nvGrpSpPr>
        <p:grpSpPr>
          <a:xfrm>
            <a:off x="8009531" y="89644"/>
            <a:ext cx="3945338" cy="2043331"/>
            <a:chOff x="3509010" y="3973756"/>
            <a:chExt cx="5173980" cy="267965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6DF5D49-F119-40BB-A4F4-D11F64A65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08EB2C-987C-422E-B22C-B0F67D76682B}"/>
                </a:ext>
              </a:extLst>
            </p:cNvPr>
            <p:cNvSpPr txBox="1"/>
            <p:nvPr/>
          </p:nvSpPr>
          <p:spPr>
            <a:xfrm>
              <a:off x="4854187" y="6169065"/>
              <a:ext cx="661459" cy="48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88406A-E16F-4214-9449-614A70D7172B}"/>
                </a:ext>
              </a:extLst>
            </p:cNvPr>
            <p:cNvSpPr txBox="1"/>
            <p:nvPr/>
          </p:nvSpPr>
          <p:spPr>
            <a:xfrm>
              <a:off x="7407551" y="6169065"/>
              <a:ext cx="661457" cy="48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104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en-US" b="1"/>
              <a:t> (continuare)</a:t>
            </a:r>
            <a:r>
              <a:rPr lang="ro-RO" b="1"/>
              <a:t>:</a:t>
            </a:r>
            <a:endParaRPr lang="ro-RO"/>
          </a:p>
          <a:p>
            <a:pPr marL="0" lvl="0" indent="0">
              <a:buNone/>
            </a:pPr>
            <a:r>
              <a:rPr lang="en-US" sz="2400"/>
              <a:t>(c) Cu o sarcină pur rezistivă, tensiunea v</a:t>
            </a:r>
            <a:r>
              <a:rPr lang="en-US" sz="2400" i="1" baseline="-25000"/>
              <a:t>L</a:t>
            </a:r>
            <a:r>
              <a:rPr lang="en-US" sz="2400"/>
              <a:t> va fi întotdeauna pozitivă. Pentru circuitul din fig.</a:t>
            </a:r>
            <a:r>
              <a:rPr lang="ro-RO" sz="2400"/>
              <a:t>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&lt;8V/0.5mA=</a:t>
            </a:r>
            <a:r>
              <a:rPr lang="en-US" sz="2400">
                <a:highlight>
                  <a:srgbClr val="FFFF00"/>
                </a:highlight>
              </a:rPr>
              <a:t>16kΩ</a:t>
            </a:r>
            <a:r>
              <a:rPr lang="en-US" sz="2400"/>
              <a:t>; pentru circuitul din fig.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&lt;13V/0.5mA=</a:t>
            </a:r>
            <a:r>
              <a:rPr lang="en-US" sz="2400">
                <a:highlight>
                  <a:srgbClr val="FFFF00"/>
                </a:highlight>
              </a:rPr>
              <a:t>26kΩ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F5AB-20C3-4EB0-88D5-D23844D784F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4A544EE-08F6-4E89-AF44-0F29A989645A}"/>
              </a:ext>
            </a:extLst>
          </p:cNvPr>
          <p:cNvGrpSpPr/>
          <p:nvPr/>
        </p:nvGrpSpPr>
        <p:grpSpPr>
          <a:xfrm>
            <a:off x="3509010" y="3429000"/>
            <a:ext cx="5173980" cy="2564641"/>
            <a:chOff x="3509010" y="3973756"/>
            <a:chExt cx="5173980" cy="256464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3E9CD12-0461-43DE-9580-20E030A556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987FB68-663A-41F2-869A-09557749277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8F9057-1980-4CB5-8C93-27642337C8E1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12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D4B5-A6F8-4216-AEEA-D1A4827F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 tratate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3D26-8081-457D-8A46-995115764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  <a:p>
            <a:r>
              <a:rPr lang="ro-RO"/>
              <a:t>Convertorul tensiune-curent</a:t>
            </a:r>
          </a:p>
          <a:p>
            <a:pPr lvl="1"/>
            <a:r>
              <a:rPr lang="ro-RO"/>
              <a:t>Cu sarcină flotantă</a:t>
            </a:r>
          </a:p>
          <a:p>
            <a:pPr lvl="1"/>
            <a:r>
              <a:rPr lang="ro-RO"/>
              <a:t>Cu sarcina la masă (sursa de curent Howland)</a:t>
            </a:r>
          </a:p>
          <a:p>
            <a:r>
              <a:rPr lang="ro-RO"/>
              <a:t>Amplificatoare de curent</a:t>
            </a:r>
          </a:p>
          <a:p>
            <a:pPr lvl="1"/>
            <a:r>
              <a:rPr lang="ro-RO"/>
              <a:t>Cu sarcină flotantă</a:t>
            </a:r>
          </a:p>
          <a:p>
            <a:pPr lvl="1"/>
            <a:r>
              <a:rPr lang="ro-RO"/>
              <a:t>Cu sarcina la masă</a:t>
            </a:r>
          </a:p>
          <a:p>
            <a:r>
              <a:rPr lang="ro-RO"/>
              <a:t>Amplificatorul de diferență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D14E-77DF-410F-979E-3C4B8050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0DEC-81C8-437A-895E-DDBDDF8B23AA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6A1D3-0A19-4685-8226-D3336F09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33386-B7F0-49C0-B94C-9DD90D3D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03001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Convertoare cu sarcina la masă</a:t>
            </a:r>
            <a:endParaRPr lang="ro-RO"/>
          </a:p>
          <a:p>
            <a:r>
              <a:rPr lang="en-US"/>
              <a:t>Când unul dintre terminalele </a:t>
            </a:r>
            <a:br>
              <a:rPr lang="ro-RO"/>
            </a:br>
            <a:r>
              <a:rPr lang="en-US"/>
              <a:t>sarcinii este este legat la masă, </a:t>
            </a:r>
            <a:br>
              <a:rPr lang="ro-RO"/>
            </a:br>
            <a:r>
              <a:rPr lang="en-US"/>
              <a:t>ea nu mai poate fi plasată în bucla </a:t>
            </a:r>
            <a:br>
              <a:rPr lang="ro-RO"/>
            </a:br>
            <a:r>
              <a:rPr lang="en-US"/>
              <a:t>de reacție a AO.</a:t>
            </a:r>
            <a:endParaRPr lang="ro-RO"/>
          </a:p>
          <a:p>
            <a:r>
              <a:rPr lang="ro-RO"/>
              <a:t>Un astfel de exemplu este </a:t>
            </a:r>
            <a:br>
              <a:rPr lang="ro-RO"/>
            </a:br>
            <a:r>
              <a:rPr lang="ro-RO" b="1"/>
              <a:t>sursa de curent Howland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821-DA6C-4BB2-BF14-27AB955F9F42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5B3A0-D6F2-4B36-8963-1385D0F13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49" y="2027184"/>
            <a:ext cx="5687378" cy="3173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E5A6AA-112D-4CA7-940C-A8134A1BD703}"/>
              </a:ext>
            </a:extLst>
          </p:cNvPr>
          <p:cNvSpPr/>
          <p:nvPr/>
        </p:nvSpPr>
        <p:spPr>
          <a:xfrm>
            <a:off x="6540909" y="5403493"/>
            <a:ext cx="5292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ea typeface="Calibri" panose="020F0502020204030204" pitchFamily="34" charset="0"/>
              </a:rPr>
              <a:t>Sursa de curent Howland (a) și echivalentul Norton (b)</a:t>
            </a:r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16C262-8132-48E5-9299-8967C13690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02799" y="603687"/>
            <a:ext cx="1788801" cy="56610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561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Sursa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în serie cu R</a:t>
            </a:r>
            <a:r>
              <a:rPr lang="ro-RO" sz="2400" baseline="-25000"/>
              <a:t>1</a:t>
            </a:r>
            <a:r>
              <a:rPr lang="ro-RO" sz="2400"/>
              <a:t> (reprezentare Thevenin) se poate echivala</a:t>
            </a:r>
            <a:br>
              <a:rPr lang="ro-RO" sz="2400"/>
            </a:br>
            <a:r>
              <a:rPr lang="ro-RO" sz="2400"/>
              <a:t>cu reprezentarea Norton formată dintr-o sursă de curent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 în </a:t>
            </a:r>
            <a:br>
              <a:rPr lang="ro-RO" sz="2400"/>
            </a:br>
            <a:r>
              <a:rPr lang="ro-RO" sz="2400"/>
              <a:t>paralel cu 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.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AO împreună cu 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, 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 și 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 alcătuiesc un </a:t>
            </a:r>
            <a:br>
              <a:rPr lang="ro-RO" sz="2400"/>
            </a:br>
            <a:r>
              <a:rPr lang="ro-RO" sz="2400"/>
              <a:t>convertor de rezistență negativă –(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)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 </a:t>
            </a:r>
            <a:br>
              <a:rPr lang="ro-RO" sz="2400"/>
            </a:br>
            <a:r>
              <a:rPr lang="ro-RO" sz="2400"/>
              <a:t>și astfel, circuitul pentru determinare </a:t>
            </a:r>
            <a:br>
              <a:rPr lang="ro-RO" sz="2400"/>
            </a:br>
            <a:r>
              <a:rPr lang="ro-RO" sz="2400"/>
              <a:t>rezistenței de ieșire a sursei,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, are forma: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BFB5-79EB-4F76-BEC7-6F8F2700D28C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8A9BB4-5316-4712-BBD0-365FC16E3E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626" r="61224" b="20230"/>
          <a:stretch/>
        </p:blipFill>
        <p:spPr bwMode="auto">
          <a:xfrm>
            <a:off x="6190381" y="2926772"/>
            <a:ext cx="1520190" cy="1000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7263985" y="4486066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D40E12-00BA-4B57-BDFB-5C2F348B7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39915" r="77725" b="18318"/>
          <a:stretch/>
        </p:blipFill>
        <p:spPr>
          <a:xfrm>
            <a:off x="3854851" y="2601335"/>
            <a:ext cx="1266825" cy="1325563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725D2EB2-685D-460A-B206-5112615A43BD}"/>
              </a:ext>
            </a:extLst>
          </p:cNvPr>
          <p:cNvSpPr/>
          <p:nvPr/>
        </p:nvSpPr>
        <p:spPr>
          <a:xfrm>
            <a:off x="5350276" y="3280785"/>
            <a:ext cx="647700" cy="328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7023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6AAE-6EDC-44D4-9AB8-DE28C23093D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838200" y="4764949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/>
              <p:nvPr/>
            </p:nvSpPr>
            <p:spPr>
              <a:xfrm>
                <a:off x="889197" y="2274775"/>
                <a:ext cx="3051932" cy="84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97" y="2274775"/>
                <a:ext cx="3051932" cy="848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/>
              <p:nvPr/>
            </p:nvSpPr>
            <p:spPr>
              <a:xfrm>
                <a:off x="962410" y="3137172"/>
                <a:ext cx="2841612" cy="753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10" y="3137172"/>
                <a:ext cx="2841612" cy="753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F9BACDF-394B-4A10-B9CB-36C87E88C6B7}"/>
              </a:ext>
            </a:extLst>
          </p:cNvPr>
          <p:cNvSpPr txBox="1"/>
          <p:nvPr/>
        </p:nvSpPr>
        <p:spPr>
          <a:xfrm>
            <a:off x="3928232" y="3297858"/>
            <a:ext cx="2319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 </a:t>
            </a:r>
            <a:r>
              <a:rPr lang="ro-RO" sz="2400">
                <a:sym typeface="Symbol" panose="05050102010706020507" pitchFamily="18" charset="2"/>
              </a:rPr>
              <a:t> , dacă</a:t>
            </a:r>
            <a:endParaRPr lang="ro-RO" sz="2400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/>
              <p:nvPr/>
            </p:nvSpPr>
            <p:spPr>
              <a:xfrm>
                <a:off x="6012241" y="3289863"/>
                <a:ext cx="2319161" cy="461665"/>
              </a:xfrm>
              <a:prstGeom prst="rect">
                <a:avLst/>
              </a:prstGeom>
              <a:ln w="2540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241" y="3289863"/>
                <a:ext cx="2319161" cy="461665"/>
              </a:xfrm>
              <a:prstGeom prst="rect">
                <a:avLst/>
              </a:prstGeom>
              <a:blipFill>
                <a:blip r:embed="rId6"/>
                <a:stretch>
                  <a:fillRect l="-3117" t="-117722" r="-20779" b="-182278"/>
                </a:stretch>
              </a:blipFill>
              <a:ln w="254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2ED5A714-D457-4208-854F-AA8086F1577B}"/>
              </a:ext>
            </a:extLst>
          </p:cNvPr>
          <p:cNvSpPr txBox="1"/>
          <p:nvPr/>
        </p:nvSpPr>
        <p:spPr>
          <a:xfrm>
            <a:off x="876300" y="4030280"/>
            <a:ext cx="78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deci dacă se îndeplinește </a:t>
            </a:r>
            <a:r>
              <a:rPr lang="ro-RO" sz="2400" b="1"/>
              <a:t>condiția de punte echilibrată</a:t>
            </a:r>
            <a:r>
              <a:rPr lang="ro-RO" sz="2400"/>
              <a:t>. Astfel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/>
              <p:nvPr/>
            </p:nvSpPr>
            <p:spPr>
              <a:xfrm>
                <a:off x="8743950" y="3830388"/>
                <a:ext cx="1391022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50" y="3830388"/>
                <a:ext cx="1391022" cy="7543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85DF353-3587-424A-A79E-95BD2C81904B}"/>
              </a:ext>
            </a:extLst>
          </p:cNvPr>
          <p:cNvSpPr/>
          <p:nvPr/>
        </p:nvSpPr>
        <p:spPr>
          <a:xfrm>
            <a:off x="5634038" y="47618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&gt;0 circuitul va debita un curent prin sarcină spre masă, iar 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&lt;0 va absorbi curentul de la masă prin sarcină.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581A04-C425-485E-AEC6-705E1CE489FC}"/>
                  </a:ext>
                </a:extLst>
              </p:cNvPr>
              <p:cNvSpPr txBox="1"/>
              <p:nvPr/>
            </p:nvSpPr>
            <p:spPr>
              <a:xfrm>
                <a:off x="1020658" y="1784774"/>
                <a:ext cx="30179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</m:oMath>
                </a14:m>
                <a:r>
                  <a:rPr lang="en-US" sz="24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581A04-C425-485E-AEC6-705E1CE48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658" y="1784774"/>
                <a:ext cx="3017942" cy="369332"/>
              </a:xfrm>
              <a:prstGeom prst="rect">
                <a:avLst/>
              </a:prstGeom>
              <a:blipFill>
                <a:blip r:embed="rId8"/>
                <a:stretch>
                  <a:fillRect l="-3427" t="-171667" r="-15726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967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Conformitatea tensiunii (acea tensiune pe sarcină </a:t>
            </a:r>
            <a:br>
              <a:rPr lang="ro-RO"/>
            </a:br>
            <a:r>
              <a:rPr lang="ro-RO"/>
              <a:t>pentru care AO lucrează liniar, adică nu se saturează)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en-US"/>
              <a:t>Presupunând o saturație </a:t>
            </a:r>
            <a:r>
              <a:rPr lang="ro-RO"/>
              <a:t>la</a:t>
            </a:r>
            <a:r>
              <a:rPr lang="en-US"/>
              <a:t> ieșire simetrică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8607-CF2B-48EB-ACCD-370981E552C2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1416F-F9AC-4487-B000-4F3A13D8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91758"/>
            <a:ext cx="3307080" cy="3108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/>
              <p:nvPr/>
            </p:nvSpPr>
            <p:spPr>
              <a:xfrm>
                <a:off x="1066800" y="3514535"/>
                <a:ext cx="46070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514535"/>
                <a:ext cx="4607030" cy="369332"/>
              </a:xfrm>
              <a:prstGeom prst="rect">
                <a:avLst/>
              </a:prstGeom>
              <a:blipFill>
                <a:blip r:embed="rId3"/>
                <a:stretch>
                  <a:fillRect l="-397" r="-1720" b="-38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/>
              <p:nvPr/>
            </p:nvSpPr>
            <p:spPr>
              <a:xfrm>
                <a:off x="1066800" y="2870844"/>
                <a:ext cx="18544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70844"/>
                <a:ext cx="1854418" cy="369332"/>
              </a:xfrm>
              <a:prstGeom prst="rect">
                <a:avLst/>
              </a:prstGeom>
              <a:blipFill>
                <a:blip r:embed="rId4"/>
                <a:stretch>
                  <a:fillRect l="-1974" r="-658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BB9F7053-1932-4254-8E8F-3FD60307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/>
              <p:nvPr/>
            </p:nvSpPr>
            <p:spPr>
              <a:xfrm>
                <a:off x="1066800" y="4929086"/>
                <a:ext cx="264944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29086"/>
                <a:ext cx="2649443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187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În scopul extinderii conformității tensiunii, este de </a:t>
            </a:r>
            <a:br>
              <a:rPr lang="ro-RO"/>
            </a:br>
            <a:r>
              <a:rPr lang="en-US"/>
              <a:t>dorit să menținem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suficient de mic față de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ro-RO"/>
            </a:br>
            <a:r>
              <a:rPr lang="en-US"/>
              <a:t>(de exemplu,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=0,1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).</a:t>
            </a:r>
            <a:endParaRPr lang="ro-RO"/>
          </a:p>
          <a:p>
            <a:r>
              <a:rPr lang="ro-RO" b="1"/>
              <a:t>Efectul nepotrivirii valorilor de rezistențe </a:t>
            </a:r>
            <a:r>
              <a:rPr lang="ro-RO"/>
              <a:t>constă </a:t>
            </a:r>
            <a:br>
              <a:rPr lang="ro-RO"/>
            </a:br>
            <a:r>
              <a:rPr lang="ro-RO"/>
              <a:t>în </a:t>
            </a:r>
            <a:r>
              <a:rPr lang="en-US"/>
              <a:t>degrada</a:t>
            </a:r>
            <a:r>
              <a:rPr lang="ro-RO"/>
              <a:t>rea lui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, care ar trebui să fie infinit </a:t>
            </a:r>
            <a:br>
              <a:rPr lang="ro-RO"/>
            </a:br>
            <a:r>
              <a:rPr lang="en-US"/>
              <a:t>pentru </a:t>
            </a:r>
            <a:r>
              <a:rPr lang="ro-RO"/>
              <a:t>o </a:t>
            </a:r>
            <a:r>
              <a:rPr lang="en-US"/>
              <a:t>comportare de sursă adevărată de curent.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A319-13FA-4C6C-9BEA-7DE86461B43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1416F-F9AC-4487-B000-4F3A13D8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91758"/>
            <a:ext cx="3307080" cy="310896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B9F7053-1932-4254-8E8F-3FD60307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505E6-B621-4560-95C9-6D8395B2E2D3}"/>
                  </a:ext>
                </a:extLst>
              </p:cNvPr>
              <p:cNvSpPr txBox="1"/>
              <p:nvPr/>
            </p:nvSpPr>
            <p:spPr>
              <a:xfrm>
                <a:off x="9592921" y="3259711"/>
                <a:ext cx="1928028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505E6-B621-4560-95C9-6D8395B2E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921" y="3259711"/>
                <a:ext cx="1928028" cy="56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94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Chiar dacă AO sunt amplificatoare de tensiune, ele pot fi configurate și pentru amplificarea curentului.</a:t>
            </a:r>
            <a:endParaRPr lang="ro-RO"/>
          </a:p>
          <a:p>
            <a:r>
              <a:rPr lang="en-US"/>
              <a:t>Caracteristica de transfer a unui amplificator de curent practic este de forma:</a:t>
            </a:r>
            <a:endParaRPr lang="ro-RO"/>
          </a:p>
          <a:p>
            <a:endParaRPr lang="ro-RO"/>
          </a:p>
          <a:p>
            <a:r>
              <a:rPr lang="en-US"/>
              <a:t>unde </a:t>
            </a:r>
            <a:r>
              <a:rPr lang="en-US" i="1"/>
              <a:t>A</a:t>
            </a:r>
            <a:r>
              <a:rPr lang="en-US"/>
              <a:t> este câștigul în A/A,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este tensiunea de ieșire de pe sarcină, iar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 este rezistența de ieșire așa cum se vede de la sarcină.</a:t>
            </a:r>
            <a:endParaRPr lang="ro-RO"/>
          </a:p>
          <a:p>
            <a:r>
              <a:rPr lang="en-US"/>
              <a:t>Pentru a face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independent de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la un amplificator de curent trebuie îndeplinită condiția</a:t>
            </a:r>
            <a:r>
              <a:rPr lang="ro-RO"/>
              <a:t> </a:t>
            </a:r>
            <a:r>
              <a:rPr lang="ro-RO" i="1"/>
              <a:t>R</a:t>
            </a:r>
            <a:r>
              <a:rPr lang="ro-RO" i="1" baseline="-25000"/>
              <a:t>o</a:t>
            </a:r>
            <a:r>
              <a:rPr lang="ro-RO" i="1"/>
              <a:t> </a:t>
            </a:r>
            <a:r>
              <a:rPr lang="ro-RO">
                <a:sym typeface="Symbol" panose="05050102010706020507" pitchFamily="18" charset="2"/>
              </a:rPr>
              <a:t> , caz în care 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9FB9-00E6-4FA6-9865-8E318C988E5C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4E29BE-CF34-43D5-A1DC-199A4254F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62434" y="3279934"/>
            <a:ext cx="2267131" cy="721360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0499A4-2510-4E24-822F-9DD7A503A7E2}"/>
              </a:ext>
            </a:extLst>
          </p:cNvPr>
          <p:cNvPicPr/>
          <p:nvPr/>
        </p:nvPicPr>
        <p:blipFill rotWithShape="1">
          <a:blip r:embed="rId2"/>
          <a:srcRect t="25396" r="45802" b="25748"/>
          <a:stretch/>
        </p:blipFill>
        <p:spPr>
          <a:xfrm>
            <a:off x="7996237" y="5476875"/>
            <a:ext cx="1228725" cy="3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cu sarcină flotantă</a:t>
            </a:r>
          </a:p>
          <a:p>
            <a:r>
              <a:rPr lang="en-US" sz="2400"/>
              <a:t>Aplicând T I K (teorema I a lui Kirchhoff),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 este suma curenților care provin de la </a:t>
            </a:r>
            <a:r>
              <a:rPr lang="en-US" sz="2400" i="1"/>
              <a:t>R</a:t>
            </a:r>
            <a:r>
              <a:rPr lang="en-US" sz="2400" baseline="-25000"/>
              <a:t>1</a:t>
            </a:r>
            <a:r>
              <a:rPr lang="en-US" sz="2400"/>
              <a:t> și </a:t>
            </a:r>
            <a:r>
              <a:rPr lang="en-US" sz="2400" i="1"/>
              <a:t>R</a:t>
            </a:r>
            <a:r>
              <a:rPr lang="en-US" sz="2400" baseline="-25000"/>
              <a:t>2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4FED-C900-43B4-9BAD-055A4AA5FE58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AB4B1E-73D4-48E8-8524-9C0FF906C0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54" r="56684" b="12065"/>
          <a:stretch/>
        </p:blipFill>
        <p:spPr>
          <a:xfrm>
            <a:off x="533399" y="3200397"/>
            <a:ext cx="3251169" cy="2721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/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type m:val="lin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type m:val="lin"/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ro-RO" sz="24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  <a:blipFill>
                <a:blip r:embed="rId3"/>
                <a:stretch>
                  <a:fillRect l="-209" t="-125000" b="-190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EA827C-7FCF-4E29-B30C-B74DCF050634}"/>
              </a:ext>
            </a:extLst>
          </p:cNvPr>
          <p:cNvCxnSpPr/>
          <p:nvPr/>
        </p:nvCxnSpPr>
        <p:spPr>
          <a:xfrm>
            <a:off x="1743075" y="3838575"/>
            <a:ext cx="7429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223FE5-56FA-4437-B6F7-B05BE0600E24}"/>
              </a:ext>
            </a:extLst>
          </p:cNvPr>
          <p:cNvCxnSpPr/>
          <p:nvPr/>
        </p:nvCxnSpPr>
        <p:spPr>
          <a:xfrm flipH="1">
            <a:off x="2809875" y="3838575"/>
            <a:ext cx="60666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2350095-D9FB-48B0-92FC-DB90D70897BB}"/>
              </a:ext>
            </a:extLst>
          </p:cNvPr>
          <p:cNvSpPr txBox="1"/>
          <p:nvPr/>
        </p:nvSpPr>
        <p:spPr>
          <a:xfrm>
            <a:off x="1266825" y="32443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0V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/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54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de curent cu sarcina la masă</a:t>
            </a:r>
          </a:p>
          <a:p>
            <a:r>
              <a:rPr lang="en-US"/>
              <a:t>Din cauza scurtcircuitului virtual dintre intrările AO, tensiunea pe</a:t>
            </a:r>
            <a:br>
              <a:rPr lang="ro-RO"/>
            </a:br>
            <a:r>
              <a:rPr lang="ro-RO"/>
              <a:t>				</a:t>
            </a:r>
            <a:r>
              <a:rPr lang="en-US"/>
              <a:t>sursa de intrare este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deci curentul</a:t>
            </a:r>
            <a:br>
              <a:rPr lang="ro-RO"/>
            </a:br>
            <a:r>
              <a:rPr lang="ro-RO"/>
              <a:t>				</a:t>
            </a:r>
            <a:r>
              <a:rPr lang="en-US"/>
              <a:t>care intră în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de la stânga este</a:t>
            </a:r>
            <a:r>
              <a:rPr lang="ro-RO"/>
              <a:t> </a:t>
            </a:r>
            <a:r>
              <a:rPr lang="en-US" i="1"/>
              <a:t>i</a:t>
            </a:r>
            <a:r>
              <a:rPr lang="en-US" i="1" baseline="-25000"/>
              <a:t>S</a:t>
            </a:r>
            <a:r>
              <a:rPr lang="en-US"/>
              <a:t>−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i="1" baseline="-25000"/>
              <a:t>s</a:t>
            </a:r>
            <a:r>
              <a:rPr lang="en-US"/>
              <a:t>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E6-F4D3-4901-B3FB-39C7B6F47E3E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37BC85-4412-4137-B80F-6A9344EC8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83" b="13269"/>
          <a:stretch/>
        </p:blipFill>
        <p:spPr>
          <a:xfrm>
            <a:off x="466722" y="2832858"/>
            <a:ext cx="3799160" cy="334410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715075-31E2-490B-8B20-31FE00D239A8}"/>
              </a:ext>
            </a:extLst>
          </p:cNvPr>
          <p:cNvCxnSpPr/>
          <p:nvPr/>
        </p:nvCxnSpPr>
        <p:spPr>
          <a:xfrm>
            <a:off x="2028825" y="3314700"/>
            <a:ext cx="0" cy="27146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F8049B-99A2-4D0D-826F-4E60B9C989DB}"/>
              </a:ext>
            </a:extLst>
          </p:cNvPr>
          <p:cNvSpPr txBox="1"/>
          <p:nvPr/>
        </p:nvSpPr>
        <p:spPr>
          <a:xfrm>
            <a:off x="1952625" y="5518854"/>
            <a:ext cx="514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i="1"/>
              <a:t>v</a:t>
            </a:r>
            <a:r>
              <a:rPr lang="ro-RO" sz="2000" i="1" baseline="-25000"/>
              <a:t>L</a:t>
            </a:r>
            <a:endParaRPr lang="ro-RO" i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09F514-7EFB-4865-BAF2-6A9C54629DDA}"/>
              </a:ext>
            </a:extLst>
          </p:cNvPr>
          <p:cNvCxnSpPr/>
          <p:nvPr/>
        </p:nvCxnSpPr>
        <p:spPr>
          <a:xfrm>
            <a:off x="4267200" y="4001294"/>
            <a:ext cx="0" cy="20280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54E00D-214D-4610-9982-90F78AB4F932}"/>
              </a:ext>
            </a:extLst>
          </p:cNvPr>
          <p:cNvCxnSpPr/>
          <p:nvPr/>
        </p:nvCxnSpPr>
        <p:spPr>
          <a:xfrm>
            <a:off x="2366302" y="3400425"/>
            <a:ext cx="85314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/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𝐼𝐼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blipFill>
                <a:blip r:embed="rId3"/>
                <a:stretch>
                  <a:fillRect l="-1984" r="-397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/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blipFill>
                <a:blip r:embed="rId4"/>
                <a:stretch>
                  <a:fillRect l="-1050" t="-171667" r="-5042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/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blipFill>
                <a:blip r:embed="rId5"/>
                <a:stretch>
                  <a:fillRect l="-845" t="-171667" r="-3885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/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𝑂𝐴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D0DF98B1-A84F-4EAF-B949-B6D6E2C3020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429659" y="365125"/>
            <a:ext cx="2267131" cy="721360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A01810-5FEA-435C-A7CF-CE0D138896EC}"/>
              </a:ext>
            </a:extLst>
          </p:cNvPr>
          <p:cNvPicPr/>
          <p:nvPr/>
        </p:nvPicPr>
        <p:blipFill rotWithShape="1">
          <a:blip r:embed="rId8"/>
          <a:srcRect r="62764"/>
          <a:stretch/>
        </p:blipFill>
        <p:spPr>
          <a:xfrm>
            <a:off x="10068324" y="4972560"/>
            <a:ext cx="1167018" cy="6747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B03338C-528A-4002-AFCB-2D0BBA774804}"/>
              </a:ext>
            </a:extLst>
          </p:cNvPr>
          <p:cNvPicPr/>
          <p:nvPr/>
        </p:nvPicPr>
        <p:blipFill rotWithShape="1">
          <a:blip r:embed="rId8"/>
          <a:srcRect l="51216"/>
          <a:stretch/>
        </p:blipFill>
        <p:spPr>
          <a:xfrm>
            <a:off x="10053433" y="5659353"/>
            <a:ext cx="1528967" cy="674772"/>
          </a:xfrm>
          <a:prstGeom prst="rect">
            <a:avLst/>
          </a:prstGeom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0FB373-E1EF-455F-A281-A75C0E2FD4E2}"/>
              </a:ext>
            </a:extLst>
          </p:cNvPr>
          <p:cNvSpPr/>
          <p:nvPr/>
        </p:nvSpPr>
        <p:spPr>
          <a:xfrm>
            <a:off x="9178526" y="5633929"/>
            <a:ext cx="409575" cy="23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94DD17E2-BB51-4031-88B7-CF5797271DBD}"/>
              </a:ext>
            </a:extLst>
          </p:cNvPr>
          <p:cNvSpPr/>
          <p:nvPr/>
        </p:nvSpPr>
        <p:spPr>
          <a:xfrm>
            <a:off x="9782173" y="5135295"/>
            <a:ext cx="271237" cy="117660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9220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4820-7129-4FBA-A141-24AE654D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77066-5AC2-463C-B0A6-0A2FF248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Amplificatorul de diferență a fost introdus în </a:t>
            </a:r>
            <a:r>
              <a:rPr lang="ro-RO"/>
              <a:t>cursul nr. 2</a:t>
            </a:r>
            <a:r>
              <a:rPr lang="en-US"/>
              <a:t>, dar pentru că el constituie baza altor circuite importante, cum ar fi amplificatoarele de instrumentație și amplificatoarele pentru traductoare în punte, va fi analizat mai detaliat.</a:t>
            </a:r>
            <a:endParaRPr lang="ro-RO"/>
          </a:p>
          <a:p>
            <a:r>
              <a:rPr lang="ro-RO" u="sng"/>
              <a:t>Recapitulare</a:t>
            </a:r>
            <a:br>
              <a:rPr lang="ro-RO"/>
            </a:br>
            <a:r>
              <a:rPr lang="ro-RO"/>
              <a:t>atât timp cât </a:t>
            </a:r>
            <a:r>
              <a:rPr lang="ro-RO" i="1"/>
              <a:t>R</a:t>
            </a:r>
            <a:r>
              <a:rPr lang="ro-RO" baseline="-25000"/>
              <a:t>4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3</a:t>
            </a:r>
            <a:r>
              <a:rPr lang="ro-RO"/>
              <a:t>=</a:t>
            </a:r>
            <a:r>
              <a:rPr lang="ro-RO" i="1"/>
              <a:t>R</a:t>
            </a:r>
            <a:r>
              <a:rPr lang="ro-RO" baseline="-25000"/>
              <a:t>2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1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se scrie: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D38F0-F8A3-4AFA-861E-4FC27057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972C-43B7-401C-AA23-1EF7AF1CF1CA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A84EA-509F-4DB4-9A8B-8EF72BE1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3275-5AD7-4F2A-B7D5-6AB56352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634FA-BE10-4C50-A593-F3E5C5E28A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077200" y="3599692"/>
            <a:ext cx="3624545" cy="25278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8E4619-EA46-429C-B0A1-19E057E715E1}"/>
                  </a:ext>
                </a:extLst>
              </p:cNvPr>
              <p:cNvSpPr/>
              <p:nvPr/>
            </p:nvSpPr>
            <p:spPr>
              <a:xfrm>
                <a:off x="3036626" y="4720148"/>
                <a:ext cx="2603983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8E4619-EA46-429C-B0A1-19E057E71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626" y="4720148"/>
                <a:ext cx="2603983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662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52E6-B1E6-420A-A0D5-AC337130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DCADA-DD35-4179-BC03-0230917E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Caracteristicile unice ale amplificatorului de diferență sunt mai bine apreciate dacă introducem componentele de </a:t>
            </a:r>
            <a:r>
              <a:rPr lang="en-US" i="1"/>
              <a:t>modul diferențial</a:t>
            </a:r>
            <a:r>
              <a:rPr lang="en-US"/>
              <a:t> și de </a:t>
            </a:r>
            <a:r>
              <a:rPr lang="en-US" i="1"/>
              <a:t>mod comun</a:t>
            </a:r>
            <a:r>
              <a:rPr lang="en-US"/>
              <a:t> ale semnalelor de intrare, definite</a:t>
            </a:r>
            <a:r>
              <a:rPr lang="ro-RO"/>
              <a:t> astfel: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7D1FF-5870-4FBE-9EBA-812B92FB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7A23-72A3-4D4E-ACA1-EDF52A030618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C1B4-4D52-413A-B38E-0404BC3D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1714-EF9D-4E44-BF2F-E3D7ACCC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2630F-7323-4E52-858F-F2258141D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3285219"/>
            <a:ext cx="7334250" cy="26403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0E48099-116B-4109-8A54-54D9E34E174D}"/>
                  </a:ext>
                </a:extLst>
              </p:cNvPr>
              <p:cNvSpPr/>
              <p:nvPr/>
            </p:nvSpPr>
            <p:spPr>
              <a:xfrm>
                <a:off x="8734425" y="3096949"/>
                <a:ext cx="21646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𝐷𝑀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0E48099-116B-4109-8A54-54D9E34E17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425" y="3096949"/>
                <a:ext cx="2164695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8CA8C0-1B88-4803-B4CD-F27B51FFDBBD}"/>
                  </a:ext>
                </a:extLst>
              </p:cNvPr>
              <p:cNvSpPr/>
              <p:nvPr/>
            </p:nvSpPr>
            <p:spPr>
              <a:xfrm>
                <a:off x="8758469" y="3558614"/>
                <a:ext cx="2140651" cy="760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8CA8C0-1B88-4803-B4CD-F27B51FFD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469" y="3558614"/>
                <a:ext cx="2140651" cy="760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041BAD-3857-4557-9CE0-51403DB023F3}"/>
                  </a:ext>
                </a:extLst>
              </p:cNvPr>
              <p:cNvSpPr/>
              <p:nvPr/>
            </p:nvSpPr>
            <p:spPr>
              <a:xfrm>
                <a:off x="8709347" y="4605384"/>
                <a:ext cx="2373727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𝐷𝑀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041BAD-3857-4557-9CE0-51403DB023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47" y="4605384"/>
                <a:ext cx="2373727" cy="7230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58CB44-6B53-43EB-9244-845AB9059CA1}"/>
                  </a:ext>
                </a:extLst>
              </p:cNvPr>
              <p:cNvSpPr/>
              <p:nvPr/>
            </p:nvSpPr>
            <p:spPr>
              <a:xfrm>
                <a:off x="8758469" y="5346247"/>
                <a:ext cx="2380845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𝐷𝑀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58CB44-6B53-43EB-9244-845AB9059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469" y="5346247"/>
                <a:ext cx="2380845" cy="7230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2C9F34D2-8446-41A5-A8E5-1AF72F9F5A6E}"/>
              </a:ext>
            </a:extLst>
          </p:cNvPr>
          <p:cNvSpPr/>
          <p:nvPr/>
        </p:nvSpPr>
        <p:spPr>
          <a:xfrm>
            <a:off x="8548157" y="4727217"/>
            <a:ext cx="420624" cy="1342113"/>
          </a:xfrm>
          <a:prstGeom prst="leftBrace">
            <a:avLst/>
          </a:prstGeom>
          <a:ln w="25400" cap="rnd">
            <a:round/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2B0DEB0-7AF2-4699-AFE4-DAA9A111D692}"/>
              </a:ext>
            </a:extLst>
          </p:cNvPr>
          <p:cNvSpPr/>
          <p:nvPr/>
        </p:nvSpPr>
        <p:spPr>
          <a:xfrm>
            <a:off x="8499035" y="3128334"/>
            <a:ext cx="420624" cy="1342113"/>
          </a:xfrm>
          <a:prstGeom prst="leftBrace">
            <a:avLst/>
          </a:prstGeom>
          <a:ln w="25400" cap="rnd">
            <a:round/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642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D1DE-1FCB-4984-AA38-6B9140C4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cu reacție negativă rezistivă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1826-C1B2-47E8-BF37-99769997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Deși, intrinsec, AO este un amplificator de tensiune, el poate acționa, la fel de bine, ca un amplificator tranzistență sau convertor I-V, ca un amplificator transconductanță sau convertor V-I și ca un amplificator de curent.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Această versatilitate excepțională provine din capacitatea recției negative de a modifica rezistențele în buclă închisă, precum și de a stabiliza câștigul.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B2A07-77A8-4C2B-853A-457B2F8C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BB0-57F6-4472-A738-5CA9EE3D9C17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133B6-D00F-4DE6-B762-E023C328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0500-7EC6-437D-AEA9-5A251B56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95304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FD501-0B75-4FE0-9602-C6FE8CBE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A06B-F69D-47AE-9E10-2BECE8554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 baza figurii, se poate </a:t>
            </a:r>
            <a:r>
              <a:rPr lang="en-US"/>
              <a:t>defini pe scurt un amplificator de diferență adevărat ca un circuit care răspunde doar la componenta de mod diferențial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, ignorând complet componenta de mod comun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</a:t>
            </a:r>
            <a:endParaRPr lang="ro-RO"/>
          </a:p>
          <a:p>
            <a:r>
              <a:rPr lang="en-US"/>
              <a:t>În particular, dacă legăm intrările împreună pentru a face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=0 și aplicăm o tensiune de mod comun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 ≠ 0, un amplificator de diferență adevărat va produce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=0, indiferent </a:t>
            </a:r>
            <a:br>
              <a:rPr lang="ro-RO"/>
            </a:br>
            <a:r>
              <a:rPr lang="en-US"/>
              <a:t>de mărimea și polaritatea lui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7F8A-95F1-4224-913C-AED36E45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3AEB-864A-4614-83FA-6286A76057C4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280F-8AFE-4124-AD84-E8B9399C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1E75A-0CFF-4D87-A67E-F8B2CD62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FEA5DD-871D-462C-84F2-1AB7889F4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55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71F6-FACA-40B0-86BB-E92A6FDC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80D6-6091-4FAA-B48C-56B10DEC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Descompunerea tensiunilor 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 și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 în componentele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 și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ro-RO"/>
              <a:t> </a:t>
            </a:r>
            <a:r>
              <a:rPr lang="en-US"/>
              <a:t>reflectă o situație întâlnită</a:t>
            </a:r>
            <a:r>
              <a:rPr lang="ro-RO"/>
              <a:t> </a:t>
            </a:r>
            <a:r>
              <a:rPr lang="en-US"/>
              <a:t>destul de frecvent în practică, cea a unui semnal diferențial de nivel scăzut, peste care se suprapune un semnal de mod comun de valoare mare, așa cum este cazul preluării semnalelor de la traductoare.</a:t>
            </a:r>
            <a:endParaRPr lang="ro-RO"/>
          </a:p>
          <a:p>
            <a:r>
              <a:rPr lang="en-US"/>
              <a:t>Semnalul util este cel diferențial; extragerea </a:t>
            </a:r>
            <a:br>
              <a:rPr lang="ro-RO"/>
            </a:br>
            <a:r>
              <a:rPr lang="en-US"/>
              <a:t>acestuia dintr-un mediu cu semnal de mod </a:t>
            </a:r>
            <a:br>
              <a:rPr lang="ro-RO"/>
            </a:br>
            <a:r>
              <a:rPr lang="en-US"/>
              <a:t>comun ridicat și apoi amplificarea acestuia </a:t>
            </a:r>
            <a:br>
              <a:rPr lang="ro-RO"/>
            </a:br>
            <a:r>
              <a:rPr lang="en-US"/>
              <a:t>poate fi o sarcină provocatoare.</a:t>
            </a:r>
            <a:endParaRPr lang="ro-RO"/>
          </a:p>
          <a:p>
            <a:r>
              <a:rPr lang="en-US"/>
              <a:t>Amplificatoarele de tip diferență fac față </a:t>
            </a:r>
            <a:br>
              <a:rPr lang="ro-RO"/>
            </a:br>
            <a:r>
              <a:rPr lang="ro-RO"/>
              <a:t>natural </a:t>
            </a:r>
            <a:r>
              <a:rPr lang="en-US"/>
              <a:t>acestei provocări.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FB53-970C-41F7-85CF-9F64B8F7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132C-C723-4F17-ABA5-47D959CAFA78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46EDB-1C74-4B37-B026-AA6F6234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3D645-F1CE-4E47-9A25-DF837A0B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94E82A-E1B5-4CE0-B005-DB6048A9FD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4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</a:t>
            </a:r>
            <a:r>
              <a:rPr lang="en-US" b="1"/>
              <a:t>ezistenț</a:t>
            </a:r>
            <a:r>
              <a:rPr lang="ro-RO" b="1"/>
              <a:t>ele</a:t>
            </a:r>
            <a:r>
              <a:rPr lang="en-US" b="1"/>
              <a:t> de intrare de mod diferențial și</a:t>
            </a:r>
            <a:r>
              <a:rPr lang="ro-RO" b="1"/>
              <a:t> d</a:t>
            </a:r>
            <a:r>
              <a:rPr lang="en-US" b="1"/>
              <a:t>e mod comun</a:t>
            </a: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7C5-F3DA-45D4-BF46-B665013CAFBE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32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B4870D-527A-4DB7-8345-12A92A5A6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414"/>
          <a:stretch/>
        </p:blipFill>
        <p:spPr>
          <a:xfrm>
            <a:off x="2321241" y="2342337"/>
            <a:ext cx="7132320" cy="2334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2AC254-314E-4212-92AE-72D00BB41998}"/>
                  </a:ext>
                </a:extLst>
              </p:cNvPr>
              <p:cNvSpPr/>
              <p:nvPr/>
            </p:nvSpPr>
            <p:spPr>
              <a:xfrm>
                <a:off x="3247358" y="4866134"/>
                <a:ext cx="1582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𝑖𝑑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2AC254-314E-4212-92AE-72D00BB41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358" y="4866134"/>
                <a:ext cx="1582484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D61C15-9DF5-4651-BBF6-1A17CF60A77E}"/>
                  </a:ext>
                </a:extLst>
              </p:cNvPr>
              <p:cNvSpPr/>
              <p:nvPr/>
            </p:nvSpPr>
            <p:spPr>
              <a:xfrm>
                <a:off x="6200775" y="4703287"/>
                <a:ext cx="535531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𝑖𝑐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D61C15-9DF5-4651-BBF6-1A17CF60A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775" y="4703287"/>
                <a:ext cx="5355312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00C11B7-6D11-4DD5-AE76-7950EC8E180C}"/>
              </a:ext>
            </a:extLst>
          </p:cNvPr>
          <p:cNvSpPr txBox="1"/>
          <p:nvPr/>
        </p:nvSpPr>
        <p:spPr>
          <a:xfrm>
            <a:off x="1866900" y="5558255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(din cauza scurtcircuitului virtual dintre intrările AO)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3265D6-7F85-416A-BE3F-0779D123BB4D}"/>
              </a:ext>
            </a:extLst>
          </p:cNvPr>
          <p:cNvSpPr txBox="1"/>
          <p:nvPr/>
        </p:nvSpPr>
        <p:spPr>
          <a:xfrm>
            <a:off x="6200775" y="5552123"/>
            <a:ext cx="446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(din cauză că v</a:t>
            </a:r>
            <a:r>
              <a:rPr lang="ro-RO" baseline="-25000"/>
              <a:t>O</a:t>
            </a:r>
            <a:r>
              <a:rPr lang="ro-RO"/>
              <a:t>=0 datorită lui v</a:t>
            </a:r>
            <a:r>
              <a:rPr lang="ro-RO" baseline="-25000"/>
              <a:t>DM</a:t>
            </a:r>
            <a:r>
              <a:rPr lang="ro-RO"/>
              <a:t>=0 și ieșirea devine astfel masă virtuală)</a:t>
            </a:r>
          </a:p>
        </p:txBody>
      </p:sp>
    </p:spTree>
    <p:extLst>
      <p:ext uri="{BB962C8B-B14F-4D97-AF65-F5344CB8AC3E}">
        <p14:creationId xmlns:p14="http://schemas.microsoft.com/office/powerpoint/2010/main" val="3771678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Efectul ne</a:t>
            </a:r>
            <a:r>
              <a:rPr lang="ro-RO" b="1"/>
              <a:t>potrivi</a:t>
            </a:r>
            <a:r>
              <a:rPr lang="en-US" b="1"/>
              <a:t>rii rezistențelor</a:t>
            </a:r>
            <a:endParaRPr lang="ro-RO"/>
          </a:p>
          <a:p>
            <a:r>
              <a:rPr lang="en-US"/>
              <a:t>Un amplificator de diferență va fi insensibil la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 doar atât timp cât AO este ideal și rezistențele satisfac condiția de punte echilibrată</a:t>
            </a:r>
            <a:r>
              <a:rPr lang="ro-RO"/>
              <a:t>, adică </a:t>
            </a:r>
            <a:r>
              <a:rPr lang="ro-RO" i="1"/>
              <a:t>R</a:t>
            </a:r>
            <a:r>
              <a:rPr lang="ro-RO" baseline="-25000"/>
              <a:t>3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4</a:t>
            </a:r>
            <a:r>
              <a:rPr lang="ro-RO"/>
              <a:t>=</a:t>
            </a:r>
            <a:r>
              <a:rPr lang="ro-RO" i="1"/>
              <a:t>R</a:t>
            </a:r>
            <a:r>
              <a:rPr lang="ro-RO" baseline="-25000"/>
              <a:t>1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i="1" baseline="-25000"/>
              <a:t>2</a:t>
            </a:r>
            <a:r>
              <a:rPr lang="ro-RO" i="1"/>
              <a:t>.</a:t>
            </a:r>
            <a:endParaRPr lang="ro-RO" baseline="-25000"/>
          </a:p>
          <a:p>
            <a:r>
              <a:rPr lang="en-US"/>
              <a:t>În general, se poate spune că, dacă puntea </a:t>
            </a:r>
            <a:br>
              <a:rPr lang="ro-RO"/>
            </a:br>
            <a:r>
              <a:rPr lang="en-US"/>
              <a:t>este dezechilibrată, circuitul va răspunde </a:t>
            </a:r>
            <a:br>
              <a:rPr lang="ro-RO"/>
            </a:br>
            <a:r>
              <a:rPr lang="en-US"/>
              <a:t>nu numai la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, ci și la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F50F-DE4E-486B-9C9A-A32BC1C4992D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C962D1-B125-4C51-968D-B45B424F1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A94700A-EB33-4C0E-A0F5-D4A814F5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B029531-92EE-4B8E-B6A5-A764151D75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29895"/>
              </p:ext>
            </p:extLst>
          </p:nvPr>
        </p:nvGraphicFramePr>
        <p:xfrm>
          <a:off x="8401049" y="452382"/>
          <a:ext cx="3302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1000" imgH="482600" progId="Equation.DSMT4">
                  <p:embed/>
                </p:oleObj>
              </mc:Choice>
              <mc:Fallback>
                <p:oleObj name="Equation" r:id="rId3" imgW="16510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1049" y="452382"/>
                        <a:ext cx="3302000" cy="965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702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Exemplu</a:t>
            </a:r>
            <a:endParaRPr lang="ro-RO" b="1"/>
          </a:p>
          <a:p>
            <a:pPr marL="0" indent="0">
              <a:buNone/>
            </a:pPr>
            <a:r>
              <a:rPr lang="en-US"/>
              <a:t>În circuitul din fig</a:t>
            </a:r>
            <a:r>
              <a:rPr lang="ro-RO"/>
              <a:t>ură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=10kΩ și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=100kΩ.</a:t>
            </a:r>
            <a:endParaRPr lang="ro-RO"/>
          </a:p>
          <a:p>
            <a:pPr marL="457200" indent="-457200">
              <a:buAutoNum type="alphaLcParenBoth"/>
            </a:pPr>
            <a:r>
              <a:rPr lang="en-US"/>
              <a:t>Presupunând rezistențe perfect potrivite, determinați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pentru fiecare dintre următoarele perechi de tensiune de intrare: </a:t>
            </a:r>
            <a:br>
              <a:rPr lang="en-US"/>
            </a:b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)=(−0</a:t>
            </a:r>
            <a:r>
              <a:rPr lang="ro-RO"/>
              <a:t>.</a:t>
            </a:r>
            <a:r>
              <a:rPr lang="en-US"/>
              <a:t>1V, +0</a:t>
            </a:r>
            <a:r>
              <a:rPr lang="ro-RO"/>
              <a:t>.</a:t>
            </a:r>
            <a:r>
              <a:rPr lang="en-US"/>
              <a:t>1V), (4</a:t>
            </a:r>
            <a:r>
              <a:rPr lang="ro-RO"/>
              <a:t>.</a:t>
            </a:r>
            <a:r>
              <a:rPr lang="en-US"/>
              <a:t>9V, 5</a:t>
            </a:r>
            <a:r>
              <a:rPr lang="ro-RO"/>
              <a:t>.</a:t>
            </a:r>
            <a:r>
              <a:rPr lang="en-US"/>
              <a:t>1V), (9</a:t>
            </a:r>
            <a:r>
              <a:rPr lang="ro-RO"/>
              <a:t>.</a:t>
            </a:r>
            <a:r>
              <a:rPr lang="en-US"/>
              <a:t>9V, 10</a:t>
            </a:r>
            <a:r>
              <a:rPr lang="ro-RO"/>
              <a:t>.</a:t>
            </a:r>
            <a:r>
              <a:rPr lang="en-US"/>
              <a:t>1V).</a:t>
            </a:r>
            <a:endParaRPr lang="ro-RO"/>
          </a:p>
          <a:p>
            <a:pPr marL="457200" indent="-457200">
              <a:buAutoNum type="alphaLcParenBoth"/>
            </a:pPr>
            <a:r>
              <a:rPr lang="en-US"/>
              <a:t>Repetați subpunctul (a) cu rezistențele ne</a:t>
            </a:r>
            <a:r>
              <a:rPr lang="ro-RO"/>
              <a:t>potrivi</a:t>
            </a:r>
            <a:r>
              <a:rPr lang="en-US"/>
              <a:t>te </a:t>
            </a:r>
            <a:r>
              <a:rPr lang="ro-RO"/>
              <a:t>(care nu respectă relația de punte echilibrată) </a:t>
            </a:r>
            <a:r>
              <a:rPr lang="en-US"/>
              <a:t>după cum urmează: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=10kΩ,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=98kΩ, 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=9,9kΩ și 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=103kΩ. Come</a:t>
            </a:r>
            <a:r>
              <a:rPr lang="ro-RO"/>
              <a:t>n</a:t>
            </a:r>
            <a:r>
              <a:rPr lang="en-US"/>
              <a:t>tați rezultatul.</a:t>
            </a:r>
            <a:endParaRPr lang="ro-RO"/>
          </a:p>
          <a:p>
            <a:pPr marL="0" indent="0">
              <a:buNone/>
            </a:pP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797A-CBAD-4EF7-B18F-B9D1A2383FD8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87B375-DB38-430C-B858-A7A609B30C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63516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71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  <a:endParaRPr lang="ro-RO"/>
          </a:p>
          <a:p>
            <a:pPr marL="0" indent="0">
              <a:buNone/>
            </a:pPr>
            <a:r>
              <a:rPr lang="en-US"/>
              <a:t>(a)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=(100/10)</a:t>
            </a:r>
            <a:r>
              <a:rPr lang="en-US">
                <a:sym typeface="Symbol" panose="05050102010706020507" pitchFamily="18" charset="2"/>
              </a:rPr>
              <a:t>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)=10</a:t>
            </a:r>
            <a:r>
              <a:rPr lang="en-US">
                <a:sym typeface="Symbol" panose="05050102010706020507" pitchFamily="18" charset="2"/>
              </a:rPr>
              <a:t>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). </a:t>
            </a:r>
            <a:endParaRPr lang="ro-RO"/>
          </a:p>
          <a:p>
            <a:pPr marL="0" indent="0">
              <a:buNone/>
            </a:pPr>
            <a:r>
              <a:rPr lang="en-US"/>
              <a:t>Deoarece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=0,2V în fiecare din cele trei cazuri,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=10×0,2=2V indiferent de componenta de mod comun, care este, în ordine,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=0V, 5V și 10V pentru cele trei perechi de tensiuni de intrare.</a:t>
            </a:r>
            <a:endParaRPr lang="ro-RO"/>
          </a:p>
          <a:p>
            <a:pPr marL="0" indent="0">
              <a:buNone/>
            </a:pP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04BE-29FA-4078-A048-584442A226A3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35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DB554E-79B8-45A8-9EE2-728090CD3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63516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30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ro-RO"/>
              <a:t> </a:t>
            </a:r>
            <a:r>
              <a:rPr lang="ro-RO" sz="2000"/>
              <a:t>(continuare)</a:t>
            </a:r>
            <a:endParaRPr lang="ro-RO"/>
          </a:p>
          <a:p>
            <a:pPr marL="0" indent="0">
              <a:buNone/>
            </a:pPr>
            <a:r>
              <a:rPr lang="en-US"/>
              <a:t>(b) Aplicând principiul superpoziției,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br>
              <a:rPr lang="ro-RO"/>
            </a:br>
            <a:r>
              <a:rPr lang="en-US"/>
              <a:t>unde</a:t>
            </a:r>
            <a:endParaRPr lang="ro-RO"/>
          </a:p>
          <a:p>
            <a:pPr marL="0" indent="0">
              <a:buNone/>
            </a:pP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=(1+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)/(1+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)=(1+98/10)/(1+9.9/103)=9.853V/V, și </a:t>
            </a:r>
            <a:endParaRPr lang="ro-RO"/>
          </a:p>
          <a:p>
            <a:pPr marL="0" indent="0">
              <a:buNone/>
            </a:pP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=98/10=9,8V/V.</a:t>
            </a:r>
            <a:endParaRPr lang="ro-RO"/>
          </a:p>
          <a:p>
            <a:pPr marL="0" indent="0">
              <a:buNone/>
            </a:pPr>
            <a:r>
              <a:rPr lang="en-US"/>
              <a:t>Astfel,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)=(−0,1V, +0,1V)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=9,853(0,1)-9,8(−0,1)=1,965V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 =(4,9V, 5,1V)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=2,230V, iar 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 = (9,9V, 10,1V)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=2,495V.</a:t>
            </a:r>
            <a:endParaRPr lang="ro-RO"/>
          </a:p>
          <a:p>
            <a:pPr marL="0" indent="0">
              <a:buNone/>
            </a:pP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0EA-D3C4-484B-8E15-286853C3BD7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8B8A26-8FA0-499A-8053-C99A29C088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63516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11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ro-RO"/>
              <a:t> </a:t>
            </a:r>
            <a:r>
              <a:rPr lang="ro-RO" sz="2000"/>
              <a:t>(continuare)</a:t>
            </a:r>
            <a:endParaRPr lang="ro-RO"/>
          </a:p>
          <a:p>
            <a:pPr marL="0" indent="0">
              <a:buNone/>
            </a:pPr>
            <a:r>
              <a:rPr lang="ro-RO"/>
              <a:t>Comentariu:</a:t>
            </a:r>
          </a:p>
          <a:p>
            <a:pPr marL="0" indent="0">
              <a:buNone/>
            </a:pPr>
            <a:r>
              <a:rPr lang="en-US"/>
              <a:t>Ca urmare a n</a:t>
            </a:r>
            <a:r>
              <a:rPr lang="ro-RO"/>
              <a:t>epotrivi</a:t>
            </a:r>
            <a:r>
              <a:rPr lang="en-US"/>
              <a:t>rii rezistențelor, </a:t>
            </a:r>
            <a:br>
              <a:rPr lang="ro-RO"/>
            </a:br>
            <a:r>
              <a:rPr lang="en-US"/>
              <a:t>nu numai că avem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≠2V, dar și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se schimbă </a:t>
            </a:r>
            <a:br>
              <a:rPr lang="ro-RO"/>
            </a:br>
            <a:r>
              <a:rPr lang="en-US"/>
              <a:t>o dată cu componenta de mod comun.</a:t>
            </a:r>
            <a:endParaRPr lang="ro-RO"/>
          </a:p>
          <a:p>
            <a:pPr marL="0" indent="0">
              <a:buNone/>
            </a:pPr>
            <a:r>
              <a:rPr lang="en-US"/>
              <a:t>În mod clar, circuitul nu mai este un adevărat amplificator de diferență.</a:t>
            </a: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E035-3840-418E-9CC7-51AF96D6012F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1820D2-6AFE-4F1D-A2BA-8138A15546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63516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67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ro-RO" b="1"/>
              <a:t>CMRR</a:t>
            </a:r>
            <a:r>
              <a:rPr lang="ro-RO"/>
              <a:t> (Common-Mode Rejection Ratio)</a:t>
            </a:r>
            <a:endParaRPr lang="ro-RO" b="1"/>
          </a:p>
          <a:p>
            <a:r>
              <a:rPr lang="en-US"/>
              <a:t>Raportul </a:t>
            </a:r>
            <a:r>
              <a:rPr lang="en-US" i="1"/>
              <a:t>A</a:t>
            </a:r>
            <a:r>
              <a:rPr lang="en-US" i="1" baseline="-25000"/>
              <a:t>dm</a:t>
            </a:r>
            <a:r>
              <a:rPr lang="en-US"/>
              <a:t>/</a:t>
            </a:r>
            <a:r>
              <a:rPr lang="en-US" i="1"/>
              <a:t>A</a:t>
            </a:r>
            <a:r>
              <a:rPr lang="en-US" i="1" baseline="-25000"/>
              <a:t>cm</a:t>
            </a:r>
            <a:r>
              <a:rPr lang="en-US"/>
              <a:t> reprezintă un factor de merit al circuitului și este denumit </a:t>
            </a:r>
            <a:r>
              <a:rPr lang="en-US" i="1"/>
              <a:t>factor de rejecție a modului comun </a:t>
            </a:r>
            <a:r>
              <a:rPr lang="en-US"/>
              <a:t>(CMRR).</a:t>
            </a:r>
            <a:endParaRPr lang="ro-RO"/>
          </a:p>
          <a:p>
            <a:r>
              <a:rPr lang="en-US"/>
              <a:t>Valoarea sa este exprimată în decibeli (dB) sub forma</a:t>
            </a:r>
            <a:r>
              <a:rPr lang="ro-RO"/>
              <a:t>:</a:t>
            </a:r>
          </a:p>
          <a:p>
            <a:pPr marL="0" indent="0">
              <a:buNone/>
            </a:pPr>
            <a:endParaRPr lang="ro-RO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019-3100-4BA4-8508-5787C8A8C43D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DDAE46-0F08-42D2-998D-0B58347EDFA8}"/>
                  </a:ext>
                </a:extLst>
              </p:cNvPr>
              <p:cNvSpPr txBox="1"/>
              <p:nvPr/>
            </p:nvSpPr>
            <p:spPr>
              <a:xfrm>
                <a:off x="4356100" y="4210338"/>
                <a:ext cx="3479799" cy="821763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𝐶𝑀𝑅𝑅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DDAE46-0F08-42D2-998D-0B58347ED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100" y="4210338"/>
                <a:ext cx="3479799" cy="821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385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Câștig variabil</a:t>
            </a:r>
          </a:p>
          <a:p>
            <a:r>
              <a:rPr lang="ro-RO"/>
              <a:t>Circuitul din figură asigură un </a:t>
            </a:r>
            <a:r>
              <a:rPr lang="en-US"/>
              <a:t>câștig proporțional liniar cu </a:t>
            </a:r>
            <a:r>
              <a:rPr lang="en-US" i="1"/>
              <a:t>R</a:t>
            </a:r>
            <a:r>
              <a:rPr lang="en-US" i="1" baseline="-25000"/>
              <a:t>G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65E3-2457-4349-8E60-5533627C6286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52D79A-D42C-4738-9684-2722A3F4E4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6" y="2959783"/>
            <a:ext cx="3981988" cy="32171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F4D1B29-F83A-4BF7-8CF9-2636B1408A1B}"/>
              </a:ext>
            </a:extLst>
          </p:cNvPr>
          <p:cNvSpPr txBox="1"/>
          <p:nvPr/>
        </p:nvSpPr>
        <p:spPr>
          <a:xfrm>
            <a:off x="5591175" y="3171825"/>
            <a:ext cx="5872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Exercițiu:</a:t>
            </a:r>
          </a:p>
          <a:p>
            <a:r>
              <a:rPr lang="ro-RO" sz="2000"/>
              <a:t>Demonstrați că funcția de</a:t>
            </a:r>
            <a:r>
              <a:rPr lang="en-US" sz="2000"/>
              <a:t> </a:t>
            </a:r>
            <a:r>
              <a:rPr lang="ro-RO" sz="2000"/>
              <a:t>transfer a circuitului este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B97E6A-7BA2-4889-95DB-200C866DB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596" y="4107499"/>
            <a:ext cx="3153474" cy="821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E23756-E042-4A97-9D9F-0556DCD84619}"/>
              </a:ext>
            </a:extLst>
          </p:cNvPr>
          <p:cNvSpPr txBox="1"/>
          <p:nvPr/>
        </p:nvSpPr>
        <p:spPr>
          <a:xfrm>
            <a:off x="5591175" y="5329382"/>
            <a:ext cx="543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Indicație: </a:t>
            </a:r>
            <a:r>
              <a:rPr lang="ro-RO" i="1"/>
              <a:t>v</a:t>
            </a:r>
            <a:r>
              <a:rPr lang="ro-RO" i="1" baseline="-25000"/>
              <a:t>N</a:t>
            </a:r>
            <a:r>
              <a:rPr lang="ro-RO" i="1"/>
              <a:t>=v</a:t>
            </a:r>
            <a:r>
              <a:rPr lang="ro-RO" i="1" baseline="-25000"/>
              <a:t>P</a:t>
            </a:r>
            <a:r>
              <a:rPr lang="ro-RO"/>
              <a:t>, iar </a:t>
            </a:r>
            <a:r>
              <a:rPr lang="ro-RO" i="1"/>
              <a:t>v</a:t>
            </a:r>
            <a:r>
              <a:rPr lang="ro-RO" i="1" baseline="-25000"/>
              <a:t>P</a:t>
            </a:r>
            <a:r>
              <a:rPr lang="ro-RO"/>
              <a:t> se determină prin superpoziție</a:t>
            </a:r>
          </a:p>
        </p:txBody>
      </p:sp>
    </p:spTree>
    <p:extLst>
      <p:ext uri="{BB962C8B-B14F-4D97-AF65-F5344CB8AC3E}">
        <p14:creationId xmlns:p14="http://schemas.microsoft.com/office/powerpoint/2010/main" val="10957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convertor curent-tensiune (convertor I-V), numit și </a:t>
            </a:r>
            <a:r>
              <a:rPr lang="en-US" b="1">
                <a:solidFill>
                  <a:srgbClr val="FF0000"/>
                </a:solidFill>
              </a:rPr>
              <a:t>amplificator transrezistență</a:t>
            </a:r>
            <a:r>
              <a:rPr lang="en-US"/>
              <a:t>, acceptă un curent de intrare </a:t>
            </a:r>
            <a:r>
              <a:rPr lang="en-US" i="1"/>
              <a:t>i</a:t>
            </a:r>
            <a:r>
              <a:rPr lang="en-US" i="1" baseline="-25000"/>
              <a:t>I</a:t>
            </a:r>
            <a:r>
              <a:rPr lang="en-US"/>
              <a:t> și produce o tensiune de ieșire de tip</a:t>
            </a:r>
            <a:r>
              <a:rPr lang="ro-RO"/>
              <a:t>ul</a:t>
            </a:r>
            <a:r>
              <a:rPr lang="en-US"/>
              <a:t>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Ai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circuitului exprimat în V/A.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052A-D42F-47B6-B36D-1EB437B93C7B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9C49A1-0DEF-4DB4-8140-FE6A7F31B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8" y="3429000"/>
            <a:ext cx="4476750" cy="2800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/>
              <p:nvPr/>
            </p:nvSpPr>
            <p:spPr>
              <a:xfrm>
                <a:off x="6470503" y="3429000"/>
                <a:ext cx="336579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503" y="3429000"/>
                <a:ext cx="3365793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0168A89-323F-4C39-9409-3A11A2731341}"/>
              </a:ext>
            </a:extLst>
          </p:cNvPr>
          <p:cNvSpPr/>
          <p:nvPr/>
        </p:nvSpPr>
        <p:spPr>
          <a:xfrm>
            <a:off x="5476461" y="4466163"/>
            <a:ext cx="59773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/>
              <a:t>Observații: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Câștigul este -</a:t>
            </a:r>
            <a:r>
              <a:rPr lang="en-US" sz="2400" i="1"/>
              <a:t>R</a:t>
            </a:r>
            <a:r>
              <a:rPr lang="en-US" sz="2400"/>
              <a:t> și este negativ din cauza sensului ales pentru </a:t>
            </a:r>
            <a:r>
              <a:rPr lang="en-US" sz="2400" i="1"/>
              <a:t>i</a:t>
            </a:r>
            <a:r>
              <a:rPr lang="en-US" sz="2400" i="1" baseline="-25000"/>
              <a:t>I</a:t>
            </a:r>
            <a:r>
              <a:rPr lang="en-US" sz="2400"/>
              <a:t>;</a:t>
            </a:r>
            <a:endParaRPr lang="ro-RO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Inversarea acestui sens </a:t>
            </a:r>
            <a:r>
              <a:rPr lang="ro-RO" sz="2400"/>
              <a:t>ne </a:t>
            </a:r>
            <a:r>
              <a:rPr lang="en-US" sz="2400"/>
              <a:t>dă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</a:t>
            </a:r>
            <a:r>
              <a:rPr lang="en-US" sz="2400" i="1"/>
              <a:t>Ri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775478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507B-3AAC-405C-B56D-C90BEEAF808C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40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88F636-A155-4567-9CE5-ECB8E6B64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667" y="4616892"/>
            <a:ext cx="2762250" cy="8096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2B797B-7940-42B6-8C4D-4F32E8390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0673F1-25CE-4F31-A609-2E11E676A13A}"/>
              </a:ext>
            </a:extLst>
          </p:cNvPr>
          <p:cNvSpPr/>
          <p:nvPr/>
        </p:nvSpPr>
        <p:spPr>
          <a:xfrm>
            <a:off x="6240783" y="2567816"/>
            <a:ext cx="54940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>
                <a:ea typeface="Calibri" panose="020F0502020204030204" pitchFamily="34" charset="0"/>
              </a:rPr>
              <a:t>Semnalul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trebuie amplificat de un amplificator inversor obișnuit. Din păcate, amplificatorul vede la intrarea sa un semnal format din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în serie cu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deci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1925361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A67E-0568-4C44-8B99-C690138A9C76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14405D-3D83-4B48-80A5-E57E67A1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A24A88-705F-48AD-B94B-2A5756FA3BB7}"/>
              </a:ext>
            </a:extLst>
          </p:cNvPr>
          <p:cNvSpPr/>
          <p:nvPr/>
        </p:nvSpPr>
        <p:spPr>
          <a:xfrm>
            <a:off x="6250307" y="2559685"/>
            <a:ext cx="57797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Prezența termenului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denumită în general </a:t>
            </a:r>
            <a:r>
              <a:rPr lang="en-US" sz="2400" i="1">
                <a:ea typeface="Calibri" panose="020F0502020204030204" pitchFamily="34" charset="0"/>
              </a:rPr>
              <a:t>interferență de buclă de masă</a:t>
            </a:r>
            <a:r>
              <a:rPr lang="en-US" sz="2400">
                <a:ea typeface="Calibri" panose="020F0502020204030204" pitchFamily="34" charset="0"/>
              </a:rPr>
              <a:t>, poate degrada calitatea semnalului de ieșire în mod apreciabil, mai ales dacă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este un semnal de nivel scăzut, comparabil cu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așa cum se întâmplă adesea cu semnalele de la traductoare în mediile industriale.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885456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4BAA-B78F-4781-BAFB-8B305282266B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14405D-3D83-4B48-80A5-E57E67A1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A24A88-705F-48AD-B94B-2A5756FA3BB7}"/>
              </a:ext>
            </a:extLst>
          </p:cNvPr>
          <p:cNvSpPr/>
          <p:nvPr/>
        </p:nvSpPr>
        <p:spPr>
          <a:xfrm>
            <a:off x="6250307" y="2550160"/>
            <a:ext cx="57797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Putem scăpa de termenul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considerând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ca </a:t>
            </a:r>
            <a:r>
              <a:rPr lang="ro-RO" sz="2400">
                <a:ea typeface="Calibri" panose="020F0502020204030204" pitchFamily="34" charset="0"/>
              </a:rPr>
              <a:t>un </a:t>
            </a:r>
            <a:r>
              <a:rPr lang="en-US" sz="2400">
                <a:ea typeface="Calibri" panose="020F0502020204030204" pitchFamily="34" charset="0"/>
              </a:rPr>
              <a:t>semnal diferențial și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 ca </a:t>
            </a:r>
            <a:r>
              <a:rPr lang="ro-RO" sz="2400">
                <a:ea typeface="Calibri" panose="020F0502020204030204" pitchFamily="34" charset="0"/>
              </a:rPr>
              <a:t>un </a:t>
            </a:r>
            <a:r>
              <a:rPr lang="en-US" sz="2400">
                <a:ea typeface="Calibri" panose="020F0502020204030204" pitchFamily="34" charset="0"/>
              </a:rPr>
              <a:t>semnal de mod comun. Pentru a face acest lucru, amplificatorul original se înlocuiește cu un amplificator de diferență așa cum se arată în </a:t>
            </a:r>
            <a:r>
              <a:rPr lang="ro-RO" sz="2400">
                <a:ea typeface="Calibri" panose="020F0502020204030204" pitchFamily="34" charset="0"/>
              </a:rPr>
              <a:t>f</a:t>
            </a:r>
            <a:r>
              <a:rPr lang="en-US" sz="2400">
                <a:ea typeface="Calibri" panose="020F0502020204030204" pitchFamily="34" charset="0"/>
              </a:rPr>
              <a:t>ig</a:t>
            </a:r>
            <a:r>
              <a:rPr lang="ro-RO" sz="2400">
                <a:ea typeface="Calibri" panose="020F0502020204030204" pitchFamily="34" charset="0"/>
              </a:rPr>
              <a:t>ura</a:t>
            </a:r>
            <a:r>
              <a:rPr lang="en-US" sz="2400">
                <a:ea typeface="Calibri" panose="020F0502020204030204" pitchFamily="34" charset="0"/>
              </a:rPr>
              <a:t> </a:t>
            </a:r>
            <a:r>
              <a:rPr lang="ro-RO" sz="2400">
                <a:ea typeface="Calibri" panose="020F0502020204030204" pitchFamily="34" charset="0"/>
              </a:rPr>
              <a:t>(</a:t>
            </a:r>
            <a:r>
              <a:rPr lang="en-US" sz="2400">
                <a:ea typeface="Calibri" panose="020F0502020204030204" pitchFamily="34" charset="0"/>
              </a:rPr>
              <a:t>b</a:t>
            </a:r>
            <a:r>
              <a:rPr lang="ro-RO" sz="2400">
                <a:ea typeface="Calibri" panose="020F0502020204030204" pitchFamily="34" charset="0"/>
              </a:rPr>
              <a:t>)</a:t>
            </a:r>
            <a:r>
              <a:rPr lang="en-US" sz="2400">
                <a:ea typeface="Calibri" panose="020F0502020204030204" pitchFamily="34" charset="0"/>
              </a:rPr>
              <a:t>.</a:t>
            </a:r>
            <a:endParaRPr lang="ro-RO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C4AF01-63A3-42F8-8449-E3A0D7B9E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128" y="4986644"/>
            <a:ext cx="1762125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7002A-D07D-4270-ACD3-D00A9B3B68BD}"/>
                  </a:ext>
                </a:extLst>
              </p:cNvPr>
              <p:cNvSpPr txBox="1"/>
              <p:nvPr/>
            </p:nvSpPr>
            <p:spPr>
              <a:xfrm>
                <a:off x="659159" y="5689550"/>
                <a:ext cx="528253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e>
                      </m:d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7002A-D07D-4270-ACD3-D00A9B3B6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59" y="5689550"/>
                <a:ext cx="5282536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9A66FE4-1C69-4785-BD86-6B2C4F2D8CA1}"/>
              </a:ext>
            </a:extLst>
          </p:cNvPr>
          <p:cNvSpPr txBox="1"/>
          <p:nvPr/>
        </p:nvSpPr>
        <p:spPr>
          <a:xfrm>
            <a:off x="659159" y="5354479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prin superpoziție</a:t>
            </a:r>
          </a:p>
        </p:txBody>
      </p:sp>
    </p:spTree>
    <p:extLst>
      <p:ext uri="{BB962C8B-B14F-4D97-AF65-F5344CB8AC3E}">
        <p14:creationId xmlns:p14="http://schemas.microsoft.com/office/powerpoint/2010/main" val="202851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/>
              <a:t>Mărimea câștigului este denumită și </a:t>
            </a:r>
            <a:r>
              <a:rPr lang="en-US" sz="2400" b="1" i="1">
                <a:solidFill>
                  <a:srgbClr val="0070C0"/>
                </a:solidFill>
              </a:rPr>
              <a:t>sensibilitatea</a:t>
            </a:r>
            <a:r>
              <a:rPr lang="en-US" sz="2400" i="1"/>
              <a:t> </a:t>
            </a:r>
            <a:r>
              <a:rPr lang="en-US" sz="2400"/>
              <a:t>convertorului, deoarece arată cu cât se modifică tensiunea de ieșire pentru o modificare dată a curentului de intrare.</a:t>
            </a:r>
            <a:endParaRPr lang="ro-RO" sz="2400"/>
          </a:p>
          <a:p>
            <a:r>
              <a:rPr lang="en-US" sz="2400"/>
              <a:t>De exemplu, pentru o sensibilitate de 1V/mA avem nevoie de </a:t>
            </a:r>
            <a:r>
              <a:rPr lang="en-US" sz="2400" i="1"/>
              <a:t>R</a:t>
            </a:r>
            <a:r>
              <a:rPr lang="en-US" sz="2400"/>
              <a:t>=1kΩ, pentru o sensibilitate de 1V/μA avem nevoie de </a:t>
            </a:r>
            <a:r>
              <a:rPr lang="en-US" sz="2400" i="1"/>
              <a:t>R</a:t>
            </a:r>
            <a:r>
              <a:rPr lang="en-US" sz="2400"/>
              <a:t>=1MΩ</a:t>
            </a:r>
            <a:r>
              <a:rPr lang="ro-RO" sz="2400"/>
              <a:t>.</a:t>
            </a:r>
          </a:p>
          <a:p>
            <a:r>
              <a:rPr lang="en-US" sz="2400">
                <a:effectLst/>
                <a:ea typeface="Calibri" panose="020F0502020204030204" pitchFamily="34" charset="0"/>
              </a:rPr>
              <a:t>Dacă doriți, câștigul poate fi făcut variabil prin înlocuirea lui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cu un potențiometru.</a:t>
            </a:r>
            <a:endParaRPr lang="ro-RO" sz="2400"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Rețineți că elementul din bucla de reacție nu trebuie neapărat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limitat la o rezistență.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cazul mai general în care este o impedanță </a:t>
            </a:r>
            <a:r>
              <a:rPr lang="en-US" sz="2400" i="1">
                <a:effectLst/>
                <a:ea typeface="Calibri" panose="020F0502020204030204" pitchFamily="34" charset="0"/>
              </a:rPr>
              <a:t>Z(s)</a:t>
            </a:r>
            <a:r>
              <a:rPr lang="en-US" sz="2400"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este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frecvența complexă, ecuația circuitului ia forma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i="1">
                <a:effectLst/>
                <a:ea typeface="Calibri" panose="020F0502020204030204" pitchFamily="34" charset="0"/>
              </a:rPr>
              <a:t>(s)</a:t>
            </a:r>
            <a:r>
              <a:rPr lang="en-US" sz="2400">
                <a:effectLst/>
                <a:ea typeface="Calibri" panose="020F0502020204030204" pitchFamily="34" charset="0"/>
              </a:rPr>
              <a:t>=−</a:t>
            </a:r>
            <a:r>
              <a:rPr lang="en-US" sz="2400" i="1">
                <a:effectLst/>
                <a:ea typeface="Calibri" panose="020F0502020204030204" pitchFamily="34" charset="0"/>
              </a:rPr>
              <a:t>Z(s)I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i="1">
                <a:effectLst/>
                <a:ea typeface="Calibri" panose="020F0502020204030204" pitchFamily="34" charset="0"/>
              </a:rPr>
              <a:t>(s)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iar circuitul se numește </a:t>
            </a:r>
            <a:r>
              <a:rPr lang="en-US" sz="2400" i="1">
                <a:effectLst/>
                <a:ea typeface="Calibri" panose="020F0502020204030204" pitchFamily="34" charset="0"/>
              </a:rPr>
              <a:t>amplificator transimpedanță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1925-0ED5-45D0-AA76-4396459555A7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C626BC-C910-45F4-A0EA-D12BB0434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750" y="4306411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2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13B5-3BE1-49F5-B2E4-4812D1A9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7062-2A7D-4160-9C3A-A86B6CFF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Observăm că AO elimină încărcarea atât la intrare cât și la ieșire.</a:t>
            </a:r>
            <a:endParaRPr lang="ro-RO"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De fapt, în cazul în care sursa de intrare prezintă o rezistență internă finită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, AO elimină orice pierdere de curent prin aceasta forțând 0V la bornele acestei rezistențe.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De asemenea, AO oferă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pe o sarcină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sz="2800">
                <a:effectLst/>
                <a:ea typeface="Calibri" panose="020F0502020204030204" pitchFamily="34" charset="0"/>
              </a:rPr>
              <a:t> având rezistența de ieșire </a:t>
            </a:r>
            <a:r>
              <a:rPr lang="ro-RO" sz="2800">
                <a:effectLst/>
                <a:ea typeface="Calibri" panose="020F0502020204030204" pitchFamily="34" charset="0"/>
              </a:rPr>
              <a:t>a AO egală cu </a:t>
            </a:r>
            <a:r>
              <a:rPr lang="en-US" sz="2800">
                <a:effectLst/>
                <a:ea typeface="Calibri" panose="020F0502020204030204" pitchFamily="34" charset="0"/>
              </a:rPr>
              <a:t>zero.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FD30F-C49C-4C83-BEF1-B040929F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423C-E1C4-4C33-8138-FD1489D6C788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5069-12E2-4819-956E-758BBEE6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A233-CB0B-456C-BE1A-ACA5743A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47B6C8-2008-463B-A2E1-60176DAF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750" y="4306411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Convertorul cu sensibilitate ridicată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E76-32F8-4316-A307-B3FD7F8E18D3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DF6F07-6F88-433F-864F-67B0ED26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" y="2701131"/>
            <a:ext cx="4991100" cy="26003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38157A-B5D0-488C-825C-F74B6E456C5B}"/>
              </a:ext>
            </a:extLst>
          </p:cNvPr>
          <p:cNvSpPr txBox="1"/>
          <p:nvPr/>
        </p:nvSpPr>
        <p:spPr>
          <a:xfrm>
            <a:off x="6126960" y="2212577"/>
            <a:ext cx="237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T I K în nodul </a:t>
            </a: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/>
              <p:nvPr/>
            </p:nvSpPr>
            <p:spPr>
              <a:xfrm>
                <a:off x="6241799" y="2779739"/>
                <a:ext cx="4079228" cy="7543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799" y="2779739"/>
                <a:ext cx="4079228" cy="754309"/>
              </a:xfrm>
              <a:prstGeom prst="rect">
                <a:avLst/>
              </a:prstGeom>
              <a:blipFill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/>
              <p:nvPr/>
            </p:nvSpPr>
            <p:spPr>
              <a:xfrm>
                <a:off x="6241799" y="3613357"/>
                <a:ext cx="328615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799" y="3613357"/>
                <a:ext cx="3286156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9A3441D-4EEF-45E7-BDD7-700F8395FBD7}"/>
              </a:ext>
            </a:extLst>
          </p:cNvPr>
          <p:cNvSpPr txBox="1"/>
          <p:nvPr/>
        </p:nvSpPr>
        <p:spPr>
          <a:xfrm>
            <a:off x="6241799" y="4407880"/>
            <a:ext cx="2886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Eliminând </a:t>
            </a: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, rezultă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4B0B05A-A1C5-46A1-8071-125E53FD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D041274-7825-4D16-ADC7-27BDA76FF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/>
              <p:nvPr/>
            </p:nvSpPr>
            <p:spPr>
              <a:xfrm flipH="1">
                <a:off x="6344102" y="4941927"/>
                <a:ext cx="182324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𝑘𝑅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44102" y="4941927"/>
                <a:ext cx="1823246" cy="369332"/>
              </a:xfrm>
              <a:prstGeom prst="rect">
                <a:avLst/>
              </a:prstGeom>
              <a:blipFill>
                <a:blip r:embed="rId5"/>
                <a:stretch>
                  <a:fillRect l="-4348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/>
              <p:nvPr/>
            </p:nvSpPr>
            <p:spPr>
              <a:xfrm>
                <a:off x="8606549" y="4750657"/>
                <a:ext cx="2482273" cy="751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549" y="4750657"/>
                <a:ext cx="2482273" cy="751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44C5CCF-BF9E-4FFA-B7F8-5AB7F440FD3E}"/>
              </a:ext>
            </a:extLst>
          </p:cNvPr>
          <p:cNvSpPr txBox="1"/>
          <p:nvPr/>
        </p:nvSpPr>
        <p:spPr>
          <a:xfrm>
            <a:off x="6241799" y="5446196"/>
            <a:ext cx="5500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astfel se obțin valori ridicate ale sensibilității cu R de valori rezonabile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5AC892-4024-43EE-8191-73B406566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1825" y="67314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  <a:br>
              <a:rPr lang="ro-RO"/>
            </a:br>
            <a:r>
              <a:rPr lang="ro-RO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o-RO"/>
              <a:t>f</a:t>
            </a:r>
            <a:r>
              <a:rPr lang="en-US"/>
              <a:t>otodetectoare de tip curent echipate cu fotodiode sau fotomultiplicatoare</a:t>
            </a:r>
            <a:endParaRPr lang="ro-RO"/>
          </a:p>
          <a:p>
            <a:pPr marL="457200" indent="-457200">
              <a:buFont typeface="+mj-lt"/>
              <a:buAutoNum type="arabicPeriod"/>
            </a:pPr>
            <a:r>
              <a:rPr lang="en-US"/>
              <a:t>convertoare numeric-analogice cu ieșire de tip curent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4092-0AEB-4AD6-AADF-016440E379ED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94E56-E866-4CB3-B594-78682D4F36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344"/>
          <a:stretch/>
        </p:blipFill>
        <p:spPr>
          <a:xfrm>
            <a:off x="2286000" y="3580253"/>
            <a:ext cx="7620000" cy="22196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CFD9DC-1A4A-4D81-8B5C-662732B918AC}"/>
              </a:ext>
            </a:extLst>
          </p:cNvPr>
          <p:cNvSpPr txBox="1"/>
          <p:nvPr/>
        </p:nvSpPr>
        <p:spPr>
          <a:xfrm>
            <a:off x="1223963" y="4459242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9590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9643-F823-47A1-AC83-F5B376A5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  <a:br>
              <a:rPr lang="ro-RO"/>
            </a:br>
            <a:r>
              <a:rPr lang="ro-RO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9280-D9F8-4D52-A0B0-F2CCCF2B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sym typeface="Symbol"/>
              </a:rPr>
              <a:t>Exemplu: convertirea în tensiune a curentului de ieşire, </a:t>
            </a:r>
            <a:r>
              <a:rPr lang="ro-RO" i="1">
                <a:sym typeface="Symbol"/>
              </a:rPr>
              <a:t>I</a:t>
            </a:r>
            <a:r>
              <a:rPr lang="ro-RO" i="1" baseline="-25000">
                <a:sym typeface="Symbol"/>
              </a:rPr>
              <a:t>O</a:t>
            </a:r>
            <a:r>
              <a:rPr lang="ro-RO">
                <a:sym typeface="Symbol"/>
              </a:rPr>
              <a:t>, a unui convertor digital-analogic de tipul DAC08:</a:t>
            </a:r>
            <a:endParaRPr lang="en-US">
              <a:sym typeface="Symbo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6120-4ED8-4C95-9CBF-5E23E157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9854-B66B-47F0-8CFC-CF7528656503}" type="datetime1">
              <a:rPr lang="ro-RO" smtClean="0"/>
              <a:t>31.03.2021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41019-F6C5-4B66-8AF7-6CD84BE4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4 -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F5C27-74C3-4BC0-A988-0D8E55FB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01323F-E502-454A-9165-EF5286A29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1" y="2749736"/>
            <a:ext cx="6657975" cy="2438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333312-E314-42B3-BD47-B840EE85E1DF}"/>
                  </a:ext>
                </a:extLst>
              </p:cNvPr>
              <p:cNvSpPr txBox="1"/>
              <p:nvPr/>
            </p:nvSpPr>
            <p:spPr>
              <a:xfrm>
                <a:off x="3395090" y="5639616"/>
                <a:ext cx="12870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333312-E314-42B3-BD47-B840EE85E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090" y="5639616"/>
                <a:ext cx="1287019" cy="369332"/>
              </a:xfrm>
              <a:prstGeom prst="rect">
                <a:avLst/>
              </a:prstGeom>
              <a:blipFill>
                <a:blip r:embed="rId3"/>
                <a:stretch>
                  <a:fillRect l="-2844" r="-4739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30A52-2402-4DF1-A811-EAAC0F749502}"/>
                  </a:ext>
                </a:extLst>
              </p:cNvPr>
              <p:cNvSpPr txBox="1"/>
              <p:nvPr/>
            </p:nvSpPr>
            <p:spPr>
              <a:xfrm>
                <a:off x="5015062" y="5416434"/>
                <a:ext cx="2161874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30A52-2402-4DF1-A811-EAAC0F74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062" y="5416434"/>
                <a:ext cx="2161874" cy="6914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6E5A8-6E77-406E-8089-2F2A3438DA92}"/>
                  </a:ext>
                </a:extLst>
              </p:cNvPr>
              <p:cNvSpPr txBox="1"/>
              <p:nvPr/>
            </p:nvSpPr>
            <p:spPr>
              <a:xfrm>
                <a:off x="7509889" y="5256699"/>
                <a:ext cx="1686680" cy="1036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p>
                            <m:sSup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6E5A8-6E77-406E-8089-2F2A3438D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889" y="5256699"/>
                <a:ext cx="1686680" cy="10365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DA05E02-E713-4F17-9539-A9CE7A22F6E2}"/>
              </a:ext>
            </a:extLst>
          </p:cNvPr>
          <p:cNvSpPr txBox="1"/>
          <p:nvPr/>
        </p:nvSpPr>
        <p:spPr>
          <a:xfrm>
            <a:off x="1624633" y="3733925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216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3084</Words>
  <Application>Microsoft Office PowerPoint</Application>
  <PresentationFormat>Widescreen</PresentationFormat>
  <Paragraphs>362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UT Sans</vt:lpstr>
      <vt:lpstr>Office Theme</vt:lpstr>
      <vt:lpstr>Equation</vt:lpstr>
      <vt:lpstr>CIRCUITE INTEGRATE  ANALOGICE</vt:lpstr>
      <vt:lpstr>Probleme tratate</vt:lpstr>
      <vt:lpstr>Circuite cu reacție negativă rezistivă</vt:lpstr>
      <vt:lpstr>Convertorul curent-tensiune</vt:lpstr>
      <vt:lpstr>Convertorul curent-tensiune</vt:lpstr>
      <vt:lpstr>Convertorul curent-tensiune</vt:lpstr>
      <vt:lpstr>Convertorul curent-tensiune</vt:lpstr>
      <vt:lpstr>Convertorul curent-tensiune Aplicații</vt:lpstr>
      <vt:lpstr>Convertorul curent-tensiune Aplicații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 Sursa de curent Howland</vt:lpstr>
      <vt:lpstr>Convertorul tensiune-curent Sursa de curent Howland</vt:lpstr>
      <vt:lpstr>Convertorul tensiune-curent Sursa de curent Howland</vt:lpstr>
      <vt:lpstr>Convertorul tensiune-curent Sursa de curent Howland</vt:lpstr>
      <vt:lpstr>Amplificatoare de curent</vt:lpstr>
      <vt:lpstr>Amplificatoare de curent</vt:lpstr>
      <vt:lpstr>Amplificatoare de curent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146</cp:revision>
  <dcterms:created xsi:type="dcterms:W3CDTF">2020-03-31T16:50:34Z</dcterms:created>
  <dcterms:modified xsi:type="dcterms:W3CDTF">2021-03-31T10:41:20Z</dcterms:modified>
</cp:coreProperties>
</file>