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92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23" r:id="rId11"/>
    <p:sldId id="324" r:id="rId12"/>
    <p:sldId id="262" r:id="rId13"/>
    <p:sldId id="316" r:id="rId14"/>
    <p:sldId id="319" r:id="rId15"/>
    <p:sldId id="317" r:id="rId16"/>
    <p:sldId id="263" r:id="rId17"/>
    <p:sldId id="264" r:id="rId18"/>
    <p:sldId id="265" r:id="rId19"/>
    <p:sldId id="266" r:id="rId20"/>
    <p:sldId id="267" r:id="rId21"/>
    <p:sldId id="318" r:id="rId22"/>
    <p:sldId id="268" r:id="rId23"/>
    <p:sldId id="320" r:id="rId24"/>
    <p:sldId id="269" r:id="rId25"/>
    <p:sldId id="270" r:id="rId26"/>
    <p:sldId id="271" r:id="rId27"/>
    <p:sldId id="272" r:id="rId28"/>
    <p:sldId id="273" r:id="rId29"/>
    <p:sldId id="274" r:id="rId30"/>
    <p:sldId id="321" r:id="rId31"/>
    <p:sldId id="322" r:id="rId3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 varScale="1">
        <p:scale>
          <a:sx n="83" d="100"/>
          <a:sy n="83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17.03.2021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B6C3-32F3-4652-8174-0C299C1959EC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8BB-94AA-45F3-BDB9-3283EA6F6CD4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0BDF-DE8D-4A66-8A66-B31097B0B081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06B8-AE62-473F-AD7C-FD32E719D9D2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F405-21B1-4A72-AC34-BB37C933B5A0}" type="datetime1">
              <a:rPr lang="ro-RO" smtClean="0"/>
              <a:t>17.03.2021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17A8-C672-447A-874E-A509804496B6}" type="datetime1">
              <a:rPr lang="ro-RO" smtClean="0"/>
              <a:t>17.03.2021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DE3F-20A6-4C3E-B4A0-148497EEC08B}" type="datetime1">
              <a:rPr lang="ro-RO" smtClean="0"/>
              <a:t>17.03.2021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EF13-273A-4E6A-8E68-8C0F31DAEC19}" type="datetime1">
              <a:rPr lang="ro-RO" smtClean="0"/>
              <a:t>17.03.2021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2CEF-13F3-4220-9354-A2BD322A05BB}" type="datetime1">
              <a:rPr lang="ro-RO" smtClean="0"/>
              <a:t>17.03.2021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1C2C-7CED-415E-A1D3-71A73EBDF54E}" type="datetime1">
              <a:rPr lang="ro-RO" smtClean="0"/>
              <a:t>17.03.2021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AFBC-5B70-47BB-9187-C289F34BFC2E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CIRCUITE INTEGRATE </a:t>
            </a:r>
            <a:r>
              <a:rPr lang="ro-RO"/>
              <a:t> ANALOGIC</a:t>
            </a:r>
            <a:r>
              <a:rPr lang="en-US"/>
              <a:t>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3 - online</a:t>
            </a:r>
          </a:p>
          <a:p>
            <a:endParaRPr lang="ro-RO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8E980-2989-422E-98BD-046D319A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Exemplul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95137-6E59-42CE-A796-F441197B1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Determinați factorul de reacție pentru circuitul sumator din figură, </a:t>
            </a:r>
            <a:r>
              <a:rPr lang="en-US"/>
              <a:t>dac</a:t>
            </a:r>
            <a:r>
              <a:rPr lang="ro-RO"/>
              <a:t>ă</a:t>
            </a:r>
            <a:r>
              <a:rPr lang="en-US"/>
              <a:t> AO </a:t>
            </a:r>
            <a:r>
              <a:rPr lang="ro-RO"/>
              <a:t>se consideră </a:t>
            </a:r>
            <a:r>
              <a:rPr lang="en-US"/>
              <a:t>ideal</a:t>
            </a:r>
            <a:r>
              <a:rPr lang="ro-RO"/>
              <a:t> și ieșirea este în gol.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366F2-C8D9-47CD-96D9-995C0357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6C97-1A93-4CB6-8593-F7F896B1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0EEB7-7B45-422B-88B4-AA2BCB94C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9B8D35-9066-40E5-A47A-D9EB2CC30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2942303"/>
            <a:ext cx="41719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37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8077B-8CF1-4F76-94B0-180C4079E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Exemplul 1</a:t>
            </a:r>
            <a:br>
              <a:rPr lang="ro-RO"/>
            </a:br>
            <a:r>
              <a:rPr lang="ro-RO"/>
              <a:t>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3D43E-6A89-45E7-AB22-E160A9690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Prin pasivizarea intrărilor, R</a:t>
            </a:r>
            <a:r>
              <a:rPr lang="ro-RO" baseline="-25000"/>
              <a:t>1</a:t>
            </a:r>
            <a:r>
              <a:rPr lang="ro-RO"/>
              <a:t>, R</a:t>
            </a:r>
            <a:r>
              <a:rPr lang="ro-RO" baseline="-25000"/>
              <a:t>2</a:t>
            </a:r>
            <a:r>
              <a:rPr lang="ro-RO"/>
              <a:t> și R</a:t>
            </a:r>
            <a:r>
              <a:rPr lang="ro-RO" baseline="-25000"/>
              <a:t>3</a:t>
            </a:r>
            <a:r>
              <a:rPr lang="ro-RO"/>
              <a:t> apar legate în paralel și factorul de reacție se scrie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322E6-760F-4772-B26E-36DDB07E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4EDB6-3A17-4440-9C5C-C1785117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6765F-B28A-4A6C-AD04-F61406D0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C8A812-1EA6-474C-ACB3-FD2CBB6F1786}"/>
                  </a:ext>
                </a:extLst>
              </p:cNvPr>
              <p:cNvSpPr txBox="1"/>
              <p:nvPr/>
            </p:nvSpPr>
            <p:spPr>
              <a:xfrm>
                <a:off x="1145458" y="2955186"/>
                <a:ext cx="7819064" cy="763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1,09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+1,09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1,09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121,09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=0,009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C8A812-1EA6-474C-ACB3-FD2CBB6F1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458" y="2955186"/>
                <a:ext cx="7819064" cy="7635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571058-0458-4858-A083-4F87DD4D799B}"/>
                  </a:ext>
                </a:extLst>
              </p:cNvPr>
              <p:cNvSpPr txBox="1"/>
              <p:nvPr/>
            </p:nvSpPr>
            <p:spPr>
              <a:xfrm>
                <a:off x="1145458" y="3941865"/>
                <a:ext cx="7617543" cy="11464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=1,09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571058-0458-4858-A083-4F87DD4D7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458" y="3941865"/>
                <a:ext cx="7617543" cy="1146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4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7D6E-2253-4A19-8AF6-B8ABB2DAF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455F9-6E2F-42EE-8A50-1959374AD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generală de alimentare a unui sistem implementat cu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1D836-E111-4E36-BC4D-C798381DA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CF3C-5FC9-44CB-BDEE-F8E07BD4881D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7D8C0-607A-4527-9C74-AB45E3EC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CD75A-3AE1-4CD2-84F6-E6749BF6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D7E037-337F-44E9-AF6C-10433D8BB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53005"/>
            <a:ext cx="914400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2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A6676-AD18-4B68-AE1F-4C87A6370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29ABB-6B64-481C-B430-6A17C9E7F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Deoarece practic nu există curent în sau din pinii de intrare ai unui AO, singurele terminale care transportă curent sunt pinul de ieșire și cei de alimentare.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Vom desemna curenții ca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,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 și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Întrucât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 este cea mai pozitivă tensiune din circuit iar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 cea mai negativă tensiune, într-o funcționare corespunzătoare,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 va intra în AO prin pinul de alimentare (V+) iar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 va ieși din AO prin pinul de alimentare (V-).</a:t>
            </a:r>
            <a:endParaRPr lang="ro-RO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4371A-2AE1-4060-8375-E3ADA87F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BEE48-1542-4FDD-9C62-8E3EC379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ECE2-BB42-4E67-92B8-3FFE17D4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95052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A6676-AD18-4B68-AE1F-4C87A6370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29ABB-6B64-481C-B430-6A17C9E7F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Cu toate acestea,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 poate circula în ambele sensuri, fie iese din AO (curent debitat) fie intră în el (curent absorbit), în funcție de condițiile din circuit.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În orice moment, cei trei curenți trebuie să satisfacă T I K.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Deci, în cazul unui curent debitat, avem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=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+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, iar în cazul unui curent absorbit, avem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=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+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4371A-2AE1-4060-8375-E3ADA87F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BEE48-1542-4FDD-9C62-8E3EC379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ECE2-BB42-4E67-92B8-3FFE17D4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4713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A582-89DC-4F02-BB7D-1CC4756C3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A308A-C2AF-4D1A-95B2-75987406A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În cazul special în care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=0, avem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CC</a:t>
            </a:r>
            <a:r>
              <a:rPr lang="en-US">
                <a:effectLst/>
                <a:ea typeface="Calibri" panose="020F0502020204030204" pitchFamily="34" charset="0"/>
              </a:rPr>
              <a:t>=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>
                <a:effectLst/>
                <a:ea typeface="Calibri" panose="020F0502020204030204" pitchFamily="34" charset="0"/>
              </a:rPr>
              <a:t>=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Q</a:t>
            </a:r>
            <a:r>
              <a:rPr lang="en-US">
                <a:effectLst/>
                <a:ea typeface="Calibri" panose="020F0502020204030204" pitchFamily="34" charset="0"/>
              </a:rPr>
              <a:t>, unde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Q</a:t>
            </a:r>
            <a:r>
              <a:rPr lang="en-US">
                <a:effectLst/>
                <a:ea typeface="Calibri" panose="020F0502020204030204" pitchFamily="34" charset="0"/>
              </a:rPr>
              <a:t> se numește </a:t>
            </a:r>
            <a:r>
              <a:rPr lang="en-US" b="1">
                <a:effectLst/>
                <a:ea typeface="Calibri" panose="020F0502020204030204" pitchFamily="34" charset="0"/>
              </a:rPr>
              <a:t>curent static de alimentare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Acesta este curentul care asigură PSF-urile tranzistoarelor interne.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Mărimea sa depinde de tipul AO și, într-o anumită măsură, de tensiunile de alimentare și se află, de obicei, în gama de miliamperi.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Amplificatoarele destinate aplicațiilor din echipamentele portabile pot avea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Q</a:t>
            </a:r>
            <a:r>
              <a:rPr lang="en-US">
                <a:effectLst/>
                <a:ea typeface="Calibri" panose="020F0502020204030204" pitchFamily="34" charset="0"/>
              </a:rPr>
              <a:t> în intervalul microamperilor și, prin urmare, sunt numite </a:t>
            </a:r>
            <a:r>
              <a:rPr lang="en-US" b="1">
                <a:effectLst/>
                <a:ea typeface="Calibri" panose="020F0502020204030204" pitchFamily="34" charset="0"/>
              </a:rPr>
              <a:t>AO micropower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Curentul de ieșire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este format din două componente, una pentru alimentarea sarcinii,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sz="2800">
                <a:effectLst/>
                <a:ea typeface="Calibri" panose="020F0502020204030204" pitchFamily="34" charset="0"/>
              </a:rPr>
              <a:t>, iar cealaltă pentru alimentarea rețelei de reacție,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R</a:t>
            </a:r>
            <a:r>
              <a:rPr lang="en-US" sz="2800">
                <a:effectLst/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A4D4F-B711-4DE6-9ECE-BE2452B4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EE080-59CD-4E04-A216-14D5FBD19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92571-293B-4FF7-BE6F-48A8BB68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8259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308D-DFA3-4A61-9DB6-C1F183EB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EA9B-CCBF-4CEC-BD9F-80C23A37A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Amplificator neinversor,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&gt;0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A5C6D-054D-4411-A778-ABDAF529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EF8F-14AE-4BCF-975C-7883E4CB2740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DD693-41F8-4959-AED9-86ED4B802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BD21E-65FA-48F8-9C5B-4B5F25C5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237D0A-4BE5-4FAF-BAD8-29B484E8F7F3}"/>
                  </a:ext>
                </a:extLst>
              </p:cNvPr>
              <p:cNvSpPr txBox="1"/>
              <p:nvPr/>
            </p:nvSpPr>
            <p:spPr>
              <a:xfrm>
                <a:off x="5798314" y="2053618"/>
                <a:ext cx="3355518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𝐶𝐶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237D0A-4BE5-4FAF-BAD8-29B484E8F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314" y="2053618"/>
                <a:ext cx="3355518" cy="487762"/>
              </a:xfrm>
              <a:prstGeom prst="rect">
                <a:avLst/>
              </a:prstGeom>
              <a:blipFill>
                <a:blip r:embed="rId2"/>
                <a:stretch>
                  <a:fillRect l="-363" b="-8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D90200-59DF-4FAB-825F-1E5F99A785CA}"/>
                  </a:ext>
                </a:extLst>
              </p:cNvPr>
              <p:cNvSpPr txBox="1"/>
              <p:nvPr/>
            </p:nvSpPr>
            <p:spPr>
              <a:xfrm>
                <a:off x="5798314" y="2502361"/>
                <a:ext cx="1379493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D90200-59DF-4FAB-825F-1E5F99A78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314" y="2502361"/>
                <a:ext cx="1379493" cy="487762"/>
              </a:xfrm>
              <a:prstGeom prst="rect">
                <a:avLst/>
              </a:prstGeom>
              <a:blipFill>
                <a:blip r:embed="rId3"/>
                <a:stretch>
                  <a:fillRect l="-885" b="-740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796772-DEF1-4A12-819C-6AF39C6E3F45}"/>
                  </a:ext>
                </a:extLst>
              </p:cNvPr>
              <p:cNvSpPr txBox="1"/>
              <p:nvPr/>
            </p:nvSpPr>
            <p:spPr>
              <a:xfrm>
                <a:off x="5798314" y="2943846"/>
                <a:ext cx="174030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796772-DEF1-4A12-819C-6AF39C6E3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314" y="2943846"/>
                <a:ext cx="1740309" cy="461665"/>
              </a:xfrm>
              <a:prstGeom prst="rect">
                <a:avLst/>
              </a:prstGeom>
              <a:blipFill>
                <a:blip r:embed="rId4"/>
                <a:stretch>
                  <a:fillRect l="-699"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B205A6B-B8A8-4A4C-8808-EB3B561BB0A0}"/>
              </a:ext>
            </a:extLst>
          </p:cNvPr>
          <p:cNvSpPr txBox="1"/>
          <p:nvPr/>
        </p:nvSpPr>
        <p:spPr>
          <a:xfrm>
            <a:off x="5798314" y="3452050"/>
            <a:ext cx="588952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unde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Q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= curentul static de alimentare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= curentul de la ieșirea AO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= curentul prin sarcina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= curentul prin rețeaua de reacție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2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F709CD3-8057-4374-9890-EDCD27B555EF}"/>
                  </a:ext>
                </a:extLst>
              </p:cNvPr>
              <p:cNvSpPr txBox="1"/>
              <p:nvPr/>
            </p:nvSpPr>
            <p:spPr>
              <a:xfrm>
                <a:off x="5798314" y="5423923"/>
                <a:ext cx="3925789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F709CD3-8057-4374-9890-EDCD27B55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314" y="5423923"/>
                <a:ext cx="3925789" cy="7859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33567555-B4AC-4966-A528-007A8BE8B0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30779"/>
            <a:ext cx="4065120" cy="36162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070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308D-DFA3-4A61-9DB6-C1F183EB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EA9B-CCBF-4CEC-BD9F-80C23A37A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Amplificator neinversor,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>
                <a:sym typeface="Symbol" panose="05050102010706020507" pitchFamily="18" charset="2"/>
              </a:rPr>
              <a:t></a:t>
            </a:r>
            <a:r>
              <a:rPr lang="en-US"/>
              <a:t>0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A5C6D-054D-4411-A778-ABDAF529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AE1C-F35F-44A1-B5EF-183CE60C6193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DD693-41F8-4959-AED9-86ED4B802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BD21E-65FA-48F8-9C5B-4B5F25C5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BC6FC2-185F-4EAF-BC5D-39F6CC3E7EC8}"/>
                  </a:ext>
                </a:extLst>
              </p:cNvPr>
              <p:cNvSpPr txBox="1"/>
              <p:nvPr/>
            </p:nvSpPr>
            <p:spPr>
              <a:xfrm>
                <a:off x="6658897" y="2908783"/>
                <a:ext cx="4274574" cy="28580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𝐸𝐸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𝐶𝐶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𝐶𝐶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BC6FC2-185F-4EAF-BC5D-39F6CC3E7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897" y="2908783"/>
                <a:ext cx="4274574" cy="2858026"/>
              </a:xfrm>
              <a:prstGeom prst="rect">
                <a:avLst/>
              </a:prstGeom>
              <a:blipFill>
                <a:blip r:embed="rId2"/>
                <a:stretch>
                  <a:fillRect l="-28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5292747E-F3CF-4940-B42F-FAD6137976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41364"/>
            <a:ext cx="4374783" cy="3792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984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E8AD-26F8-4EED-9652-C46E571F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DF7E-2E9B-4A3D-93BB-7E4C89E92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Amplificator inversor,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&gt;0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C83AF-E4AE-4B28-900B-AD7F402D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504-7C2A-4549-9E58-062E8D21F3A7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F8A7D-EAE4-4536-B9FF-2415260A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8AAAF-AC4D-48C4-8FCD-A2A920B1A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BD080A-581C-48C3-982B-6CF3977958E5}"/>
                  </a:ext>
                </a:extLst>
              </p:cNvPr>
              <p:cNvSpPr txBox="1"/>
              <p:nvPr/>
            </p:nvSpPr>
            <p:spPr>
              <a:xfrm>
                <a:off x="7148995" y="2905470"/>
                <a:ext cx="4090220" cy="28580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𝐸𝐸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𝐶𝐶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𝐶𝐶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BD080A-581C-48C3-982B-6CF397795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995" y="2905470"/>
                <a:ext cx="4090220" cy="2858026"/>
              </a:xfrm>
              <a:prstGeom prst="rect">
                <a:avLst/>
              </a:prstGeom>
              <a:blipFill>
                <a:blip r:embed="rId2"/>
                <a:stretch>
                  <a:fillRect l="-44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A1F629F0-C47B-4069-8FBF-ABF00829A1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0791"/>
            <a:ext cx="4987878" cy="36473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302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962F-BC47-40EE-A185-E74F21F4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C5FED-E5D2-47A9-B499-7CED92889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Amplificator inversor,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&lt;0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D137B-EF2A-4B7D-9D8B-95867D3B7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6BBC-9CF8-4B16-A7A9-4F5A2F5547F6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B37CD-180D-4B2D-85FD-3762C088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9E9B9-C2A2-4641-8261-A77031B7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068F9B-3ABD-4730-A70C-9DB185CE4EFF}"/>
                  </a:ext>
                </a:extLst>
              </p:cNvPr>
              <p:cNvSpPr txBox="1"/>
              <p:nvPr/>
            </p:nvSpPr>
            <p:spPr>
              <a:xfrm>
                <a:off x="7047271" y="2960335"/>
                <a:ext cx="3876368" cy="2837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𝐶𝐶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𝐸𝐸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𝐸𝐸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𝑄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068F9B-3ABD-4730-A70C-9DB185CE4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271" y="2960335"/>
                <a:ext cx="3876368" cy="2837828"/>
              </a:xfrm>
              <a:prstGeom prst="rect">
                <a:avLst/>
              </a:prstGeom>
              <a:blipFill>
                <a:blip r:embed="rId2"/>
                <a:stretch>
                  <a:fillRect l="-31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C453AA1-88B0-4EAC-AC3A-86AE0B7E48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28" y="2581535"/>
            <a:ext cx="5091790" cy="3595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460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227F7-3415-4D72-835B-14E5F5D8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 tratate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BA2D4-E733-4727-B2B4-F86D8662D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Determinarea factorului de reacție ”</a:t>
            </a:r>
            <a:r>
              <a:rPr lang="ro-RO" i="1"/>
              <a:t>b</a:t>
            </a:r>
            <a:r>
              <a:rPr lang="ro-RO"/>
              <a:t>”</a:t>
            </a:r>
          </a:p>
          <a:p>
            <a:r>
              <a:rPr lang="ro-RO"/>
              <a:t>Legătura dintre </a:t>
            </a:r>
            <a:r>
              <a:rPr lang="ro-RO" i="1"/>
              <a:t>A</a:t>
            </a:r>
            <a:r>
              <a:rPr lang="ro-RO" i="1" baseline="-25000"/>
              <a:t>ideal</a:t>
            </a:r>
            <a:r>
              <a:rPr lang="ro-RO"/>
              <a:t> și </a:t>
            </a:r>
            <a:r>
              <a:rPr lang="ro-RO" i="1"/>
              <a:t>b</a:t>
            </a:r>
            <a:endParaRPr lang="ro-RO"/>
          </a:p>
          <a:p>
            <a:r>
              <a:rPr lang="ro-RO"/>
              <a:t>Alimentarea AO</a:t>
            </a:r>
          </a:p>
          <a:p>
            <a:pPr lvl="1"/>
            <a:r>
              <a:rPr lang="ro-RO"/>
              <a:t>Circulația curenților</a:t>
            </a:r>
          </a:p>
          <a:p>
            <a:pPr lvl="1"/>
            <a:r>
              <a:rPr lang="ro-RO"/>
              <a:t>Puterea disipată</a:t>
            </a:r>
          </a:p>
          <a:p>
            <a:r>
              <a:rPr lang="ro-RO"/>
              <a:t>Saturarea ieșirii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09EAF-5632-4B29-8794-323521952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1B9F-DB0B-4D56-8ED0-3CEBDF8DCE5D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0908E-39DD-4A9A-B01A-722DAC782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34BD7-D2CA-4528-A2A4-B3CE709F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1913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3095F-1F42-4189-8233-F461B66E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Circulația curenților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006E-0882-4222-9D6B-14243B3E3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Caracteristici generale:</a:t>
            </a:r>
            <a:endParaRPr lang="ro-RO"/>
          </a:p>
          <a:p>
            <a:r>
              <a:rPr lang="en-US"/>
              <a:t>indiferent de polaritatea tensiunii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, cele două componente ale lui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au același sens în raport cu ieșirea AO și este valabilă relația</a:t>
            </a:r>
            <a:endParaRPr lang="ro-RO"/>
          </a:p>
          <a:p>
            <a:endParaRPr lang="ro-RO"/>
          </a:p>
          <a:p>
            <a:r>
              <a:rPr lang="en-US"/>
              <a:t>relațiile generale pentru determinarea amplitudinii curenților </a:t>
            </a:r>
            <a:r>
              <a:rPr lang="en-US" i="1"/>
              <a:t>i</a:t>
            </a:r>
            <a:r>
              <a:rPr lang="en-US" i="1" baseline="-25000"/>
              <a:t>L</a:t>
            </a:r>
            <a:r>
              <a:rPr lang="en-US" baseline="-25000"/>
              <a:t> </a:t>
            </a:r>
            <a:r>
              <a:rPr lang="en-US"/>
              <a:t>și </a:t>
            </a:r>
            <a:r>
              <a:rPr lang="en-US" i="1"/>
              <a:t>i</a:t>
            </a:r>
            <a:r>
              <a:rPr lang="en-US" i="1" baseline="-25000"/>
              <a:t>R</a:t>
            </a:r>
            <a:r>
              <a:rPr lang="en-US"/>
              <a:t> sunt: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7FF36-DF40-4EDB-B0C6-10E486F5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FFE9E-A56F-4364-AAC4-E226C9D7A1F5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44795-21A1-42C3-981A-1B935800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281CB-8795-47C7-971B-C9063157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B75CAC5-1DA0-4E86-9E9D-E2565871A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850" y="3619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ABF3712A-FA4F-46F1-9509-5C597BB9DB9C}"/>
                  </a:ext>
                </a:extLst>
              </p:cNvPr>
              <p:cNvSpPr txBox="1"/>
              <p:nvPr/>
            </p:nvSpPr>
            <p:spPr bwMode="auto">
              <a:xfrm>
                <a:off x="5206999" y="3238680"/>
                <a:ext cx="1778000" cy="516194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ABF3712A-FA4F-46F1-9509-5C597BB9D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6999" y="3238680"/>
                <a:ext cx="1778000" cy="516194"/>
              </a:xfrm>
              <a:prstGeom prst="rect">
                <a:avLst/>
              </a:prstGeom>
              <a:blipFill>
                <a:blip r:embed="rId2"/>
                <a:stretch>
                  <a:fillRect l="-68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>
            <a:extLst>
              <a:ext uri="{FF2B5EF4-FFF2-40B4-BE49-F238E27FC236}">
                <a16:creationId xmlns:a16="http://schemas.microsoft.com/office/drawing/2014/main" id="{4C71FB8B-A3E4-4F12-9F29-2F1D11FDB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4803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E8FBCA61-1BA0-40E4-9636-6803313931E0}"/>
                  </a:ext>
                </a:extLst>
              </p:cNvPr>
              <p:cNvSpPr txBox="1"/>
              <p:nvPr/>
            </p:nvSpPr>
            <p:spPr bwMode="auto">
              <a:xfrm>
                <a:off x="4678669" y="4441032"/>
                <a:ext cx="2834661" cy="972344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o-RO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ro-RO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E8FBCA61-1BA0-40E4-9636-680331393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8669" y="4441032"/>
                <a:ext cx="2834661" cy="9723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490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16A6-C301-48AD-B1D6-CCB214B72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Alimentarea AO</a:t>
            </a:r>
            <a:br>
              <a:rPr lang="ro-RO"/>
            </a:br>
            <a:r>
              <a:rPr lang="ro-RO"/>
              <a:t>Puterea disipată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23384-2EBC-4ED4-B579-181F5D0E3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>
                <a:effectLst/>
                <a:ea typeface="Calibri" panose="020F0502020204030204" pitchFamily="34" charset="0"/>
              </a:rPr>
              <a:t>F</a:t>
            </a:r>
            <a:r>
              <a:rPr lang="en-US" sz="2800">
                <a:effectLst/>
                <a:ea typeface="Calibri" panose="020F0502020204030204" pitchFamily="34" charset="0"/>
              </a:rPr>
              <a:t>luxul de curenți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Q</a:t>
            </a:r>
            <a:r>
              <a:rPr lang="en-US" sz="2800">
                <a:effectLst/>
                <a:ea typeface="Calibri" panose="020F0502020204030204" pitchFamily="34" charset="0"/>
              </a:rPr>
              <a:t> și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prin AO determină disiparea puterii interne.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Această putere disipată nu trebuie să depășească niciodată nivelul maxim specificat în fișele tehnice (datasheets – foi de catalog).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/>
              <a:t>Ori de câte ori la trecere unui curent </a:t>
            </a:r>
            <a:r>
              <a:rPr lang="en-US" b="1" i="1"/>
              <a:t>i</a:t>
            </a:r>
            <a:r>
              <a:rPr lang="en-US"/>
              <a:t> între două puncte apare o cădere de tensiune </a:t>
            </a:r>
            <a:r>
              <a:rPr lang="en-US" b="1" i="1"/>
              <a:t>v</a:t>
            </a:r>
            <a:r>
              <a:rPr lang="en-US"/>
              <a:t>, puterea corespunzătoare dezvoltată este </a:t>
            </a:r>
            <a:r>
              <a:rPr lang="en-US" b="1" i="1"/>
              <a:t>p</a:t>
            </a:r>
            <a:r>
              <a:rPr lang="en-US" b="1"/>
              <a:t>=</a:t>
            </a:r>
            <a:r>
              <a:rPr lang="en-US" b="1" i="1"/>
              <a:t>vi</a:t>
            </a:r>
            <a:endParaRPr lang="ro-RO" b="1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33EEC-1363-47F8-8915-77027730D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01174-3EF4-4EE9-8337-C22716B9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3FE35-005A-4EFF-8BCD-54E3DCA0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06263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29C6-0DF8-4378-9F41-08408EC6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Exemplul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63CB-1F5C-4B3D-B927-5C809435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Un amplificator inversor cu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=10k,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=20k și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=3V lucrează pe o sarcină de 2k.</a:t>
            </a:r>
            <a:br>
              <a:rPr lang="en-US"/>
            </a:br>
            <a:r>
              <a:rPr lang="en-US"/>
              <a:t>(a) Presupunând alimentarea de ± 15V și </a:t>
            </a:r>
            <a:r>
              <a:rPr lang="en-US" i="1"/>
              <a:t>I</a:t>
            </a:r>
            <a:r>
              <a:rPr lang="en-US" i="1" baseline="-25000"/>
              <a:t>Q</a:t>
            </a:r>
            <a:r>
              <a:rPr lang="en-US"/>
              <a:t>=0,5 mA, găsiți </a:t>
            </a:r>
            <a:r>
              <a:rPr lang="en-US" i="1"/>
              <a:t>i</a:t>
            </a:r>
            <a:r>
              <a:rPr lang="en-US" i="1" baseline="-25000"/>
              <a:t>CC</a:t>
            </a:r>
            <a:r>
              <a:rPr lang="en-US"/>
              <a:t>, </a:t>
            </a:r>
            <a:r>
              <a:rPr lang="en-US" i="1"/>
              <a:t>i</a:t>
            </a:r>
            <a:r>
              <a:rPr lang="en-US" i="1" baseline="-25000"/>
              <a:t>EE</a:t>
            </a:r>
            <a:r>
              <a:rPr lang="en-US"/>
              <a:t> și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. (b) </a:t>
            </a:r>
            <a:r>
              <a:rPr lang="ro-RO"/>
              <a:t>Care este puterea </a:t>
            </a:r>
            <a:r>
              <a:rPr lang="en-US"/>
              <a:t>disipată de AO.</a:t>
            </a:r>
            <a:endParaRPr lang="ro-RO"/>
          </a:p>
          <a:p>
            <a:pPr marL="0" indent="0">
              <a:buNone/>
            </a:pP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5CBEF-F5A3-4898-8E14-1E2178EC5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E4C7-0390-4E69-94DC-722487527098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1D923-AF22-41F9-B6B6-B42EFD4A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CFCE4-B0B2-47D6-8584-5F31EB8B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CF58FC7-703F-4BC3-99D2-590B0730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40806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7D94B374-2BE9-4BD6-B475-6D30FA359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6258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958971BF-3A9E-4692-A449-20AB6BA23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3302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6E62FD71-5E7D-4B4D-86BA-3523CB6B9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2" y="59032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4A7F0B0-1F39-440A-9547-0A2A84FE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364" y="3640539"/>
            <a:ext cx="3591272" cy="2626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269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29C6-0DF8-4378-9F41-08408EC6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Exemplul 2</a:t>
            </a:r>
            <a:br>
              <a:rPr lang="ro-RO"/>
            </a:br>
            <a:r>
              <a:rPr lang="ro-RO"/>
              <a:t>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63CB-1F5C-4B3D-B927-5C809435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ea typeface="Calibri" panose="020F0502020204030204" pitchFamily="34" charset="0"/>
              </a:rPr>
              <a:t>(a) Circuitul fiind inversor și </a:t>
            </a:r>
            <a:r>
              <a:rPr lang="en-US" i="1">
                <a:ea typeface="Calibri" panose="020F0502020204030204" pitchFamily="34" charset="0"/>
              </a:rPr>
              <a:t>v</a:t>
            </a:r>
            <a:r>
              <a:rPr lang="en-US" i="1" baseline="-25000">
                <a:ea typeface="Calibri" panose="020F0502020204030204" pitchFamily="34" charset="0"/>
              </a:rPr>
              <a:t>I</a:t>
            </a:r>
            <a:r>
              <a:rPr lang="en-US">
                <a:ea typeface="Calibri" panose="020F0502020204030204" pitchFamily="34" charset="0"/>
              </a:rPr>
              <a:t>&gt;0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5CBEF-F5A3-4898-8E14-1E2178EC5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E4C7-0390-4E69-94DC-722487527098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1D923-AF22-41F9-B6B6-B42EFD4A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CFCE4-B0B2-47D6-8584-5F31EB8B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CF58FC7-703F-4BC3-99D2-590B0730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40806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DF530305-5969-4ABB-B76C-F437A70C186E}"/>
                  </a:ext>
                </a:extLst>
              </p:cNvPr>
              <p:cNvSpPr txBox="1"/>
              <p:nvPr/>
            </p:nvSpPr>
            <p:spPr bwMode="auto">
              <a:xfrm>
                <a:off x="4408399" y="2255162"/>
                <a:ext cx="4676469" cy="83979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DF530305-5969-4ABB-B76C-F437A70C1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8399" y="2255162"/>
                <a:ext cx="4676469" cy="8397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4">
            <a:extLst>
              <a:ext uri="{FF2B5EF4-FFF2-40B4-BE49-F238E27FC236}">
                <a16:creationId xmlns:a16="http://schemas.microsoft.com/office/drawing/2014/main" id="{7D94B374-2BE9-4BD6-B475-6D30FA359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6258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01CC7378-10A8-4B69-8EA3-DCB8AB15585B}"/>
                  </a:ext>
                </a:extLst>
              </p:cNvPr>
              <p:cNvSpPr txBox="1"/>
              <p:nvPr/>
            </p:nvSpPr>
            <p:spPr bwMode="auto">
              <a:xfrm>
                <a:off x="4419599" y="3252186"/>
                <a:ext cx="3385131" cy="94731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01CC7378-10A8-4B69-8EA3-DCB8AB155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599" y="3252186"/>
                <a:ext cx="3385131" cy="947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6">
            <a:extLst>
              <a:ext uri="{FF2B5EF4-FFF2-40B4-BE49-F238E27FC236}">
                <a16:creationId xmlns:a16="http://schemas.microsoft.com/office/drawing/2014/main" id="{958971BF-3A9E-4692-A449-20AB6BA23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3302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61054F9-8A71-4D25-AA5D-86A0F41F80D8}"/>
                  </a:ext>
                </a:extLst>
              </p:cNvPr>
              <p:cNvSpPr txBox="1"/>
              <p:nvPr/>
            </p:nvSpPr>
            <p:spPr bwMode="auto">
              <a:xfrm>
                <a:off x="8287978" y="3182477"/>
                <a:ext cx="3388443" cy="88549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61054F9-8A71-4D25-AA5D-86A0F41F8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87978" y="3182477"/>
                <a:ext cx="3388443" cy="885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8">
            <a:extLst>
              <a:ext uri="{FF2B5EF4-FFF2-40B4-BE49-F238E27FC236}">
                <a16:creationId xmlns:a16="http://schemas.microsoft.com/office/drawing/2014/main" id="{6E62FD71-5E7D-4B4D-86BA-3523CB6B9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2" y="59032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>
                <a:extLst>
                  <a:ext uri="{FF2B5EF4-FFF2-40B4-BE49-F238E27FC236}">
                    <a16:creationId xmlns:a16="http://schemas.microsoft.com/office/drawing/2014/main" id="{7B5F4B35-FF78-4D27-B76A-9B121EF21851}"/>
                  </a:ext>
                </a:extLst>
              </p:cNvPr>
              <p:cNvSpPr txBox="1"/>
              <p:nvPr/>
            </p:nvSpPr>
            <p:spPr bwMode="auto">
              <a:xfrm>
                <a:off x="4408399" y="4318340"/>
                <a:ext cx="3093614" cy="53972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=3,3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Object 15">
                <a:extLst>
                  <a:ext uri="{FF2B5EF4-FFF2-40B4-BE49-F238E27FC236}">
                    <a16:creationId xmlns:a16="http://schemas.microsoft.com/office/drawing/2014/main" id="{7B5F4B35-FF78-4D27-B76A-9B121EF21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8399" y="4318340"/>
                <a:ext cx="3093614" cy="539728"/>
              </a:xfrm>
              <a:prstGeom prst="rect">
                <a:avLst/>
              </a:prstGeom>
              <a:blipFill>
                <a:blip r:embed="rId5"/>
                <a:stretch>
                  <a:fillRect l="-39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7F319069-581C-4B25-A5AF-863832EFB7F7}"/>
                  </a:ext>
                </a:extLst>
              </p:cNvPr>
              <p:cNvSpPr txBox="1"/>
              <p:nvPr/>
            </p:nvSpPr>
            <p:spPr>
              <a:xfrm>
                <a:off x="4419599" y="5671073"/>
                <a:ext cx="5719738" cy="52804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+3,3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=3,8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7F319069-581C-4B25-A5AF-863832EFB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9" y="5671073"/>
                <a:ext cx="5719738" cy="528044"/>
              </a:xfrm>
              <a:prstGeom prst="rect">
                <a:avLst/>
              </a:prstGeom>
              <a:blipFill>
                <a:blip r:embed="rId6"/>
                <a:stretch>
                  <a:fillRect l="-21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17">
                <a:extLst>
                  <a:ext uri="{FF2B5EF4-FFF2-40B4-BE49-F238E27FC236}">
                    <a16:creationId xmlns:a16="http://schemas.microsoft.com/office/drawing/2014/main" id="{55EFE4A4-A052-46C7-94A2-1F6F1700FE85}"/>
                  </a:ext>
                </a:extLst>
              </p:cNvPr>
              <p:cNvSpPr txBox="1"/>
              <p:nvPr/>
            </p:nvSpPr>
            <p:spPr>
              <a:xfrm>
                <a:off x="4408399" y="4993006"/>
                <a:ext cx="2729820" cy="52083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𝐶𝐶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8" name="Object 17">
                <a:extLst>
                  <a:ext uri="{FF2B5EF4-FFF2-40B4-BE49-F238E27FC236}">
                    <a16:creationId xmlns:a16="http://schemas.microsoft.com/office/drawing/2014/main" id="{55EFE4A4-A052-46C7-94A2-1F6F1700F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399" y="4993006"/>
                <a:ext cx="2729820" cy="520834"/>
              </a:xfrm>
              <a:prstGeom prst="rect">
                <a:avLst/>
              </a:prstGeom>
              <a:blipFill>
                <a:blip r:embed="rId7"/>
                <a:stretch>
                  <a:fillRect l="-446" b="-116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64A7F0B0-1F39-440A-9547-0A2A84FE272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3" y="2688235"/>
            <a:ext cx="3591272" cy="2626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0705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20DD-66A7-4E4E-B955-2FC8F445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Exemplul 2</a:t>
            </a:r>
            <a:br>
              <a:rPr lang="ro-RO"/>
            </a:br>
            <a:r>
              <a:rPr lang="ro-RO"/>
              <a:t>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D92A8-5E85-490A-993D-0A81BD3FD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(b) </a:t>
            </a:r>
            <a:r>
              <a:rPr lang="ro-RO"/>
              <a:t>P</a:t>
            </a:r>
            <a:r>
              <a:rPr lang="en-US"/>
              <a:t>uterea disipată de AO se scrie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4ACB9-1F4D-4665-A501-7B4DC24A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3845-9D20-4BB6-8AEB-564215D1B2A3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7CDCF-3FCD-497B-A065-2E6D7182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48536-6B83-48A9-ADAA-C52EF73A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681C66B-D56A-4A70-BE05-CCA978783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32996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A0A65DD-4007-4219-9EEB-653F114F45A8}"/>
                  </a:ext>
                </a:extLst>
              </p:cNvPr>
              <p:cNvSpPr txBox="1"/>
              <p:nvPr/>
            </p:nvSpPr>
            <p:spPr bwMode="auto">
              <a:xfrm>
                <a:off x="952500" y="2573752"/>
                <a:ext cx="5831759" cy="54370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FA0A65DD-4007-4219-9EEB-653F114F4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2500" y="2573752"/>
                <a:ext cx="5831759" cy="543707"/>
              </a:xfrm>
              <a:prstGeom prst="rect">
                <a:avLst/>
              </a:prstGeom>
              <a:blipFill>
                <a:blip r:embed="rId2"/>
                <a:stretch>
                  <a:fillRect l="-31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>
            <a:extLst>
              <a:ext uri="{FF2B5EF4-FFF2-40B4-BE49-F238E27FC236}">
                <a16:creationId xmlns:a16="http://schemas.microsoft.com/office/drawing/2014/main" id="{B43E341F-FAE9-44A0-8A2A-ED2ABA24A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4067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342DB5-C0DF-463D-B09F-2B8E9A8B21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564" y="422873"/>
            <a:ext cx="3591272" cy="262611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D7CED6-FF08-4DF7-911D-75B0A07631F5}"/>
                  </a:ext>
                </a:extLst>
              </p:cNvPr>
              <p:cNvSpPr txBox="1"/>
              <p:nvPr/>
            </p:nvSpPr>
            <p:spPr>
              <a:xfrm>
                <a:off x="952500" y="3252396"/>
                <a:ext cx="83058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×3,3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D7CED6-FF08-4DF7-911D-75B0A0763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3252396"/>
                <a:ext cx="8305800" cy="461665"/>
              </a:xfrm>
              <a:prstGeom prst="rect">
                <a:avLst/>
              </a:prstGeom>
              <a:blipFill>
                <a:blip r:embed="rId4"/>
                <a:stretch>
                  <a:fillRect l="-220" b="-10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CB8DA2B-F3FA-48BD-B654-3534D2451268}"/>
                  </a:ext>
                </a:extLst>
              </p:cNvPr>
              <p:cNvSpPr txBox="1"/>
              <p:nvPr/>
            </p:nvSpPr>
            <p:spPr>
              <a:xfrm>
                <a:off x="952500" y="3848998"/>
                <a:ext cx="63319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=30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×3,3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=44,7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CB8DA2B-F3FA-48BD-B654-3534D2451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3848998"/>
                <a:ext cx="6331975" cy="461665"/>
              </a:xfrm>
              <a:prstGeom prst="rect">
                <a:avLst/>
              </a:prstGeom>
              <a:blipFill>
                <a:blip r:embed="rId5"/>
                <a:stretch>
                  <a:fillRect l="-289" b="-1052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178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A0B8-61CF-485E-B8E3-9C04DB75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5C3D-0468-41FA-8B22-61FF29EA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Tensiunile de alimentare </a:t>
            </a:r>
            <a:r>
              <a:rPr lang="en-US" sz="2400" i="1"/>
              <a:t>V</a:t>
            </a:r>
            <a:r>
              <a:rPr lang="en-US" sz="2400" i="1" baseline="-25000"/>
              <a:t>CC</a:t>
            </a:r>
            <a:r>
              <a:rPr lang="en-US" sz="2400"/>
              <a:t> și </a:t>
            </a:r>
            <a:r>
              <a:rPr lang="en-US" sz="2400" i="1"/>
              <a:t>V</a:t>
            </a:r>
            <a:r>
              <a:rPr lang="en-US" sz="2400" i="1" baseline="-25000"/>
              <a:t>EE</a:t>
            </a:r>
            <a:r>
              <a:rPr lang="en-US" sz="2400"/>
              <a:t> </a:t>
            </a:r>
            <a:br>
              <a:rPr lang="ro-RO" sz="2400"/>
            </a:br>
            <a:r>
              <a:rPr lang="en-US" sz="2400"/>
              <a:t>stabilesc limitele superioar</a:t>
            </a:r>
            <a:r>
              <a:rPr lang="ro-RO" sz="2400"/>
              <a:t>ă</a:t>
            </a:r>
            <a:r>
              <a:rPr lang="en-US" sz="2400"/>
              <a:t> și </a:t>
            </a:r>
            <a:br>
              <a:rPr lang="ro-RO" sz="2400"/>
            </a:br>
            <a:r>
              <a:rPr lang="en-US" sz="2400"/>
              <a:t>inferioar</a:t>
            </a:r>
            <a:r>
              <a:rPr lang="ro-RO" sz="2400"/>
              <a:t>ă</a:t>
            </a:r>
            <a:r>
              <a:rPr lang="en-US" sz="2400"/>
              <a:t> ale variației tensiunii de </a:t>
            </a:r>
            <a:br>
              <a:rPr lang="ro-RO" sz="2400"/>
            </a:br>
            <a:r>
              <a:rPr lang="en-US" sz="2400"/>
              <a:t>la ieșirea AO.</a:t>
            </a:r>
            <a:endParaRPr lang="ro-RO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 panose="020F0502020204030204" pitchFamily="34" charset="0"/>
              </a:rPr>
              <a:t>În </a:t>
            </a:r>
            <a:r>
              <a:rPr lang="en-US" sz="2400" i="1">
                <a:ea typeface="Calibri" panose="020F0502020204030204" pitchFamily="34" charset="0"/>
              </a:rPr>
              <a:t>regiunea liniară</a:t>
            </a:r>
            <a:r>
              <a:rPr lang="en-US" sz="2400">
                <a:ea typeface="Calibri" panose="020F0502020204030204" pitchFamily="34" charset="0"/>
              </a:rPr>
              <a:t>, curba este </a:t>
            </a:r>
            <a:br>
              <a:rPr lang="ro-RO" sz="2400">
                <a:ea typeface="Calibri" panose="020F0502020204030204" pitchFamily="34" charset="0"/>
              </a:rPr>
            </a:br>
            <a:r>
              <a:rPr lang="en-US" sz="2400">
                <a:ea typeface="Calibri" panose="020F0502020204030204" pitchFamily="34" charset="0"/>
              </a:rPr>
              <a:t>aproximativ dreaptă, iar panta ei </a:t>
            </a:r>
            <a:br>
              <a:rPr lang="ro-RO" sz="2400">
                <a:ea typeface="Calibri" panose="020F0502020204030204" pitchFamily="34" charset="0"/>
              </a:rPr>
            </a:br>
            <a:r>
              <a:rPr lang="en-US" sz="2400">
                <a:ea typeface="Calibri" panose="020F0502020204030204" pitchFamily="34" charset="0"/>
              </a:rPr>
              <a:t>reprezintă câștigul în buclă deschisă </a:t>
            </a:r>
            <a:r>
              <a:rPr lang="en-US" sz="2400" i="1">
                <a:ea typeface="Calibri" panose="020F0502020204030204" pitchFamily="34" charset="0"/>
              </a:rPr>
              <a:t>a</a:t>
            </a:r>
            <a:r>
              <a:rPr lang="en-US" sz="2400">
                <a:ea typeface="Calibri" panose="020F0502020204030204" pitchFamily="34" charset="0"/>
              </a:rPr>
              <a:t>.</a:t>
            </a:r>
            <a:endParaRPr lang="ro-RO" sz="2400"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 panose="020F0502020204030204" pitchFamily="34" charset="0"/>
              </a:rPr>
              <a:t>Pe măsură ce v</a:t>
            </a:r>
            <a:r>
              <a:rPr lang="en-US" sz="2400" baseline="-25000">
                <a:ea typeface="Calibri" panose="020F0502020204030204" pitchFamily="34" charset="0"/>
              </a:rPr>
              <a:t>D</a:t>
            </a:r>
            <a:r>
              <a:rPr lang="en-US" sz="2400">
                <a:ea typeface="Calibri" panose="020F0502020204030204" pitchFamily="34" charset="0"/>
              </a:rPr>
              <a:t> este crescut, v</a:t>
            </a:r>
            <a:r>
              <a:rPr lang="en-US" sz="2400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 crește proporțional până când se ajunge la un punct în care au loc efecte de saturare a tranzistoarelor interne și care duc la aplatizarea caracteristicii de transfer.</a:t>
            </a:r>
            <a:endParaRPr lang="ro-RO" sz="2400"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3A113-733C-49D7-985E-4D2C9B5E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55E9-29AB-4DD0-8E4D-773ABE5806B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6E347-09CE-4155-B6BB-64D6BCF2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3BA53-3144-4664-8B10-9092DA11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DA604E-F941-4088-BC95-DFAC6AF6D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119" y="55416"/>
            <a:ext cx="64484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8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A0B8-61CF-485E-B8E3-9C04DB75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5C3D-0468-41FA-8B22-61FF29EA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Aceasta este </a:t>
            </a:r>
            <a:r>
              <a:rPr lang="en-US" sz="2400" i="1"/>
              <a:t>regiunea de saturație </a:t>
            </a:r>
            <a:br>
              <a:rPr lang="ro-RO" sz="2400" i="1"/>
            </a:br>
            <a:r>
              <a:rPr lang="en-US" sz="2400" i="1"/>
              <a:t>pozitivă</a:t>
            </a:r>
            <a:r>
              <a:rPr lang="en-US" sz="2400"/>
              <a:t>, unde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nu mai depinde </a:t>
            </a:r>
            <a:br>
              <a:rPr lang="ro-RO" sz="2400"/>
            </a:br>
            <a:r>
              <a:rPr lang="en-US" sz="2400"/>
              <a:t>de </a:t>
            </a:r>
            <a:r>
              <a:rPr lang="en-US" sz="2400" i="1"/>
              <a:t>v</a:t>
            </a:r>
            <a:r>
              <a:rPr lang="en-US" sz="2400" i="1" baseline="-25000"/>
              <a:t>D</a:t>
            </a:r>
            <a:r>
              <a:rPr lang="en-US" sz="2400"/>
              <a:t>, ci rămâne fixă, ceea ce face </a:t>
            </a:r>
            <a:br>
              <a:rPr lang="ro-RO" sz="2400"/>
            </a:br>
            <a:r>
              <a:rPr lang="en-US" sz="2400"/>
              <a:t>ca amplificatorul operațional să se </a:t>
            </a:r>
            <a:br>
              <a:rPr lang="ro-RO" sz="2400"/>
            </a:br>
            <a:r>
              <a:rPr lang="en-US" sz="2400"/>
              <a:t>comporte ca o sursă independentă </a:t>
            </a:r>
            <a:br>
              <a:rPr lang="ro-RO" sz="2400"/>
            </a:br>
            <a:r>
              <a:rPr lang="en-US" sz="2400"/>
              <a:t>de valoare </a:t>
            </a:r>
            <a:r>
              <a:rPr lang="en-US" sz="2400" i="1"/>
              <a:t>V</a:t>
            </a:r>
            <a:r>
              <a:rPr lang="en-US" sz="2400" i="1" baseline="-25000"/>
              <a:t>OH</a:t>
            </a:r>
            <a:r>
              <a:rPr lang="en-US" sz="2400"/>
              <a:t>.</a:t>
            </a:r>
            <a:endParaRPr lang="ro-RO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Considerații similare sunt valabile </a:t>
            </a:r>
            <a:br>
              <a:rPr lang="ro-RO" sz="2400"/>
            </a:br>
            <a:r>
              <a:rPr lang="en-US" sz="2400"/>
              <a:t>pentru </a:t>
            </a:r>
            <a:r>
              <a:rPr lang="en-US" sz="2400" i="1"/>
              <a:t>regiunea de saturație negativă</a:t>
            </a:r>
            <a:r>
              <a:rPr lang="en-US" sz="2400"/>
              <a:t>, în care AO funcționează ca o sursă independentă de valoare </a:t>
            </a:r>
            <a:r>
              <a:rPr lang="en-US" sz="2400" i="1"/>
              <a:t>V</a:t>
            </a:r>
            <a:r>
              <a:rPr lang="en-US" sz="2400" i="1" baseline="-25000"/>
              <a:t>OL</a:t>
            </a:r>
            <a:r>
              <a:rPr lang="en-US" sz="2400"/>
              <a:t>.</a:t>
            </a:r>
            <a:endParaRPr lang="ro-RO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Rețineți că la saturație </a:t>
            </a:r>
            <a:r>
              <a:rPr lang="en-US" sz="2400" i="1"/>
              <a:t>v</a:t>
            </a:r>
            <a:r>
              <a:rPr lang="en-US" sz="2400" i="1" baseline="-25000"/>
              <a:t>D</a:t>
            </a:r>
            <a:r>
              <a:rPr lang="en-US" sz="2400"/>
              <a:t> nu mai este neapărat în domeniul de microvolți!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3A113-733C-49D7-985E-4D2C9B5E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9CEE-C6FC-497E-AEFF-203D059C51F9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6E347-09CE-4155-B6BB-64D6BCF2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3BA53-3144-4664-8B10-9092DA11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29FEB-C92E-4D11-947F-1E988D65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119" y="55416"/>
            <a:ext cx="64484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10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498EB-F9C1-43E8-B94C-B5A21052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58810-2A63-4EF3-A37A-2EFBC4EB8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Foile de catalog pentru AO de tipul 741, indică faptul că la o alimentare de ±15V și cu o sarcină de ieșire tipică de 2kΩ, 741 se saturează la ±</a:t>
            </a:r>
            <a:r>
              <a:rPr lang="en-US" i="1"/>
              <a:t>V</a:t>
            </a:r>
            <a:r>
              <a:rPr lang="en-US" i="1" baseline="-25000"/>
              <a:t>sat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 ±13V, adică la 2V față de valorile de alimentare.</a:t>
            </a:r>
            <a:endParaRPr lang="ro-RO"/>
          </a:p>
          <a:p>
            <a:r>
              <a:rPr lang="en-US"/>
              <a:t>Variația tensiunii de ieșire, definită ca </a:t>
            </a:r>
            <a:r>
              <a:rPr lang="en-US" i="1"/>
              <a:t>OVS</a:t>
            </a:r>
            <a:r>
              <a:rPr lang="en-US"/>
              <a:t>=</a:t>
            </a:r>
            <a:r>
              <a:rPr lang="en-US" i="1"/>
              <a:t>V</a:t>
            </a:r>
            <a:r>
              <a:rPr lang="en-US" i="1" baseline="-25000"/>
              <a:t>OH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i="1" baseline="-25000"/>
              <a:t>OL</a:t>
            </a:r>
            <a:r>
              <a:rPr lang="en-US"/>
              <a:t> (Output Voltage Swing), este, în acest caz, </a:t>
            </a:r>
            <a:r>
              <a:rPr lang="en-US" i="1"/>
              <a:t>OVS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13-(-13)=26V, exprimată de asemenea </a:t>
            </a:r>
            <a:r>
              <a:rPr lang="ro-RO"/>
              <a:t>și sub forma</a:t>
            </a:r>
            <a:r>
              <a:rPr lang="en-US"/>
              <a:t> </a:t>
            </a:r>
            <a:r>
              <a:rPr lang="en-US" i="1"/>
              <a:t>OVS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±13V.</a:t>
            </a:r>
            <a:endParaRPr lang="ro-RO"/>
          </a:p>
          <a:p>
            <a:r>
              <a:rPr lang="en-US"/>
              <a:t>Mai mult, din 13/200000=65μV, intervalul de tensiune de intrare corespunzător regiunii liniare este astfel −65μV≤</a:t>
            </a:r>
            <a:r>
              <a:rPr lang="en-US" i="1"/>
              <a:t>v</a:t>
            </a:r>
            <a:r>
              <a:rPr lang="en-US" i="1" baseline="-25000"/>
              <a:t>D</a:t>
            </a:r>
            <a:r>
              <a:rPr lang="en-US"/>
              <a:t>≤+65μV.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61A15-702A-4842-91D9-3103BFAD2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7016-A53D-465D-B2DE-1C5B8450605D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02E9C-E41D-43E7-A3B5-F09F11EB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F481C-C069-402D-8DE4-85D31DFC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1417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6B99-1E02-4D67-B90A-1CE0F3F2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DF81C-3953-4CC6-972A-14D875855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Dacă sursele de alimentare sunt altele decât ± 15V, tensiunile de saturație ale lui 741 se vor modifica în consecință.</a:t>
            </a:r>
            <a:endParaRPr lang="ro-RO"/>
          </a:p>
          <a:p>
            <a:r>
              <a:rPr lang="en-US"/>
              <a:t>De exemplu, se poate presupune că un 741, alimentat de la o singură baterie de 9 V și care are o sarcină de 2k, se saturează la </a:t>
            </a:r>
            <a:r>
              <a:rPr lang="en-US" i="1"/>
              <a:t>V</a:t>
            </a:r>
            <a:r>
              <a:rPr lang="en-US" i="1" baseline="-25000"/>
              <a:t>OH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9-2=7V și </a:t>
            </a:r>
            <a:r>
              <a:rPr lang="en-US" i="1"/>
              <a:t>V</a:t>
            </a:r>
            <a:r>
              <a:rPr lang="en-US" i="1" baseline="-25000"/>
              <a:t>OL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0+2=2V, deci acum </a:t>
            </a:r>
            <a:r>
              <a:rPr lang="en-US" i="1"/>
              <a:t>OVS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7-2=5V.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C97E9-1E84-4E3A-9979-49B918B5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C307-3393-4DA4-B398-A450D48FF687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ADAE0-5A26-40C6-BE64-A46A0BD5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31EAB-FBDD-4716-805F-99363190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19130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791C-BF09-45FC-B71B-74E0E2A1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BFF7D-E50B-47A7-A107-64172437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825625"/>
            <a:ext cx="11376977" cy="4351338"/>
          </a:xfrm>
        </p:spPr>
        <p:txBody>
          <a:bodyPr>
            <a:normAutofit/>
          </a:bodyPr>
          <a:lstStyle/>
          <a:p>
            <a:r>
              <a:rPr lang="en-US"/>
              <a:t>În sistemele cu o singură alimentare, cum ar fi sistemele mixte digital-analogice cu </a:t>
            </a:r>
            <a:r>
              <a:rPr lang="en-US" i="1"/>
              <a:t>V</a:t>
            </a:r>
            <a:r>
              <a:rPr lang="en-US" i="1" baseline="-25000"/>
              <a:t>CC</a:t>
            </a:r>
            <a:r>
              <a:rPr lang="en-US"/>
              <a:t>=5V și </a:t>
            </a:r>
            <a:r>
              <a:rPr lang="en-US" i="1"/>
              <a:t>V</a:t>
            </a:r>
            <a:r>
              <a:rPr lang="en-US" i="1" baseline="-25000"/>
              <a:t>EE</a:t>
            </a:r>
            <a:r>
              <a:rPr lang="en-US"/>
              <a:t>=0V, semnalele sunt de obicei restricționate în intervalul 0…5 V.</a:t>
            </a:r>
            <a:endParaRPr lang="ro-RO"/>
          </a:p>
          <a:p>
            <a:r>
              <a:rPr lang="en-US"/>
              <a:t>În acest caz este nevoie de o </a:t>
            </a:r>
            <a:br>
              <a:rPr lang="ro-RO"/>
            </a:br>
            <a:r>
              <a:rPr lang="en-US"/>
              <a:t>tensiune de referință egală cu </a:t>
            </a:r>
            <a:br>
              <a:rPr lang="ro-RO"/>
            </a:br>
            <a:r>
              <a:rPr lang="en-US"/>
              <a:t>(1/2)</a:t>
            </a:r>
            <a:r>
              <a:rPr lang="en-US" i="1"/>
              <a:t>V</a:t>
            </a:r>
            <a:r>
              <a:rPr lang="en-US" i="1" baseline="-25000"/>
              <a:t>CC</a:t>
            </a:r>
            <a:r>
              <a:rPr lang="en-US"/>
              <a:t>=2,5V pentru terminalele de </a:t>
            </a:r>
            <a:br>
              <a:rPr lang="ro-RO"/>
            </a:br>
            <a:r>
              <a:rPr lang="en-US"/>
              <a:t>referință (masă) ale tuturor surselor </a:t>
            </a:r>
            <a:br>
              <a:rPr lang="ro-RO"/>
            </a:br>
            <a:r>
              <a:rPr lang="en-US"/>
              <a:t>și sarcinilor analogice și, astfel, </a:t>
            </a:r>
            <a:br>
              <a:rPr lang="ro-RO"/>
            </a:br>
            <a:r>
              <a:rPr lang="en-US"/>
              <a:t>semnalele au o variație simetrică față </a:t>
            </a:r>
            <a:br>
              <a:rPr lang="ro-RO"/>
            </a:br>
            <a:r>
              <a:rPr lang="en-US"/>
              <a:t>de această referință comună.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A1CCD-D8FA-4154-93E0-58B701AA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8C-1841-40BF-B755-952A34F2A781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5B6B-B28C-4AFB-8967-0CBE02E0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A8591-0F6C-4B6D-9958-550956F31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D82D72-BA84-4BF2-A282-E50CD6CF2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289" y="2923223"/>
            <a:ext cx="5737860" cy="325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0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Se pasivizează intrarea/intrările circuitului;</a:t>
            </a:r>
            <a:endParaRPr lang="en-US" sz="2400"/>
          </a:p>
          <a:p>
            <a:pPr lvl="0"/>
            <a:r>
              <a:rPr lang="ro-RO" sz="2400"/>
              <a:t>Se elimină AO (AO desenat cu linie punctată);</a:t>
            </a:r>
            <a:endParaRPr lang="en-US" sz="2400"/>
          </a:p>
          <a:p>
            <a:pPr lvl="0"/>
            <a:r>
              <a:rPr lang="ro-RO" sz="2400"/>
              <a:t>Se păstrează efectele de încărcare la bornele AO (adică elementele de circuit care determină efectele de încărcare şi anume r</a:t>
            </a:r>
            <a:r>
              <a:rPr lang="ro-RO" sz="2400" baseline="-25000"/>
              <a:t>d</a:t>
            </a:r>
            <a:r>
              <a:rPr lang="ro-RO" sz="2400"/>
              <a:t> și r</a:t>
            </a:r>
            <a:r>
              <a:rPr lang="ro-RO" sz="2400" baseline="-25000"/>
              <a:t>o</a:t>
            </a:r>
            <a:r>
              <a:rPr lang="ro-RO" sz="2400"/>
              <a:t>);</a:t>
            </a:r>
            <a:endParaRPr lang="en-US" sz="2400"/>
          </a:p>
          <a:p>
            <a:pPr lvl="0"/>
            <a:r>
              <a:rPr lang="ro-RO" sz="2400"/>
              <a:t>La ieșire se conectează o sursă de </a:t>
            </a:r>
            <a:br>
              <a:rPr lang="ro-RO" sz="2400"/>
            </a:br>
            <a:r>
              <a:rPr lang="ro-RO" sz="2400"/>
              <a:t>test</a:t>
            </a:r>
            <a:r>
              <a:rPr lang="en-US" sz="2400"/>
              <a:t>, </a:t>
            </a:r>
            <a:r>
              <a:rPr lang="ro-RO" sz="2400"/>
              <a:t>V</a:t>
            </a:r>
            <a:r>
              <a:rPr lang="en-US" sz="2400" baseline="-25000"/>
              <a:t>test</a:t>
            </a:r>
            <a:r>
              <a:rPr lang="en-US" sz="2400"/>
              <a:t>;</a:t>
            </a:r>
          </a:p>
          <a:p>
            <a:r>
              <a:rPr lang="ro-RO" sz="2400"/>
              <a:t>Se aplică RDT în nodurile A şi B.</a:t>
            </a:r>
            <a:endParaRPr lang="en-US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664CEE-9017-45E2-88CB-78E6E21C70FA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0DB9A2-8A46-4DB2-A62A-4A788C18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045" y="3760087"/>
            <a:ext cx="6747034" cy="25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40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791C-BF09-45FC-B71B-74E0E2A1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BFF7D-E50B-47A7-A107-64172437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825625"/>
            <a:ext cx="11376977" cy="4351338"/>
          </a:xfrm>
        </p:spPr>
        <p:txBody>
          <a:bodyPr>
            <a:normAutofit/>
          </a:bodyPr>
          <a:lstStyle/>
          <a:p>
            <a:r>
              <a:rPr lang="en-US"/>
              <a:t>Pentru a maximiza gama dinamică de semnale, </a:t>
            </a:r>
            <a:r>
              <a:rPr lang="ro-RO"/>
              <a:t>amplificatorul operațional </a:t>
            </a:r>
            <a:r>
              <a:rPr lang="en-US"/>
              <a:t>OA2 este în mod obișnuit un dispozitiv cu capabilități de ieșire rail-to-rail, adică </a:t>
            </a:r>
            <a:r>
              <a:rPr lang="en-US" i="1"/>
              <a:t>V</a:t>
            </a:r>
            <a:r>
              <a:rPr lang="en-US" i="1" baseline="-25000"/>
              <a:t>OH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5V și </a:t>
            </a:r>
            <a:r>
              <a:rPr lang="en-US" i="1"/>
              <a:t>V</a:t>
            </a:r>
            <a:r>
              <a:rPr lang="en-US" i="1" baseline="-25000"/>
              <a:t>OL</a:t>
            </a:r>
            <a:r>
              <a:rPr lang="en-US">
                <a:sym typeface="Symbol" panose="05050102010706020507" pitchFamily="18" charset="2"/>
              </a:rPr>
              <a:t></a:t>
            </a:r>
            <a:r>
              <a:rPr lang="en-US"/>
              <a:t>0V.</a:t>
            </a:r>
            <a:endParaRPr lang="ro-RO"/>
          </a:p>
          <a:p>
            <a:r>
              <a:rPr lang="ro-RO"/>
              <a:t>Circuitul TLE2426 divizor de tensiune </a:t>
            </a:r>
            <a:br>
              <a:rPr lang="ro-RO"/>
            </a:br>
            <a:r>
              <a:rPr lang="ro-RO"/>
              <a:t>(Rail Splitter) este un cip cu 3 </a:t>
            </a:r>
            <a:br>
              <a:rPr lang="ro-RO"/>
            </a:br>
            <a:r>
              <a:rPr lang="ro-RO"/>
              <a:t>terminale care conține toate circuitele </a:t>
            </a:r>
            <a:br>
              <a:rPr lang="ro-RO"/>
            </a:br>
            <a:r>
              <a:rPr lang="ro-RO"/>
              <a:t>necesare pentru sinteza unei referințe </a:t>
            </a:r>
            <a:br>
              <a:rPr lang="ro-RO"/>
            </a:br>
            <a:r>
              <a:rPr lang="ro-RO"/>
              <a:t>comune de 2,5V de precizie, cu o </a:t>
            </a:r>
            <a:br>
              <a:rPr lang="ro-RO"/>
            </a:br>
            <a:r>
              <a:rPr lang="ro-RO"/>
              <a:t>rezistență de ieșire de 7,5m</a:t>
            </a:r>
            <a:r>
              <a:rPr lang="el-GR"/>
              <a:t>Ω </a:t>
            </a:r>
            <a:r>
              <a:rPr lang="ro-RO"/>
              <a:t>și curent </a:t>
            </a:r>
            <a:br>
              <a:rPr lang="ro-RO"/>
            </a:br>
            <a:r>
              <a:rPr lang="ro-RO"/>
              <a:t>debitat/absorbit de 20mA.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A1CCD-D8FA-4154-93E0-58B701AA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8C-1841-40BF-B755-952A34F2A781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5B6B-B28C-4AFB-8967-0CBE02E0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A8591-0F6C-4B6D-9958-550956F31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735E28-6A0D-40C0-9452-1751A5CE2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625" y="2923223"/>
            <a:ext cx="5737860" cy="325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285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64CC-D6D9-49B5-98BE-6F6BD16DF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Saturarea ieșirii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34D-2141-473C-BB6D-7589E1DE6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Atunci când AO este utilizat cu reacție negativă, funcționarea sa trebuie să fie limitată în regiunea liniară, deoarece numai așa AO își poate influența propria intrare.</a:t>
            </a:r>
          </a:p>
          <a:p>
            <a:r>
              <a:rPr lang="ro-RO"/>
              <a:t>Dacă AO ajunge din neatenție în saturație, v</a:t>
            </a:r>
            <a:r>
              <a:rPr lang="ro-RO" baseline="-25000"/>
              <a:t>O</a:t>
            </a:r>
            <a:r>
              <a:rPr lang="ro-RO"/>
              <a:t> va rămâne fix și AO nu va mai putea influența tensiunea diferențială, v</a:t>
            </a:r>
            <a:r>
              <a:rPr lang="ro-RO" baseline="-25000"/>
              <a:t>D</a:t>
            </a:r>
            <a:r>
              <a:rPr lang="ro-RO"/>
              <a:t>, rezultând astfel un comportament complet diferit.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F29E1-FA12-4520-8C0B-69D0E1E8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6FA6-0404-4DFB-B69B-34D24452AD5F}" type="datetime1">
              <a:rPr lang="ro-RO" smtClean="0"/>
              <a:t>17.03.2021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B23A4-EA11-4558-9BC2-A8D96465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nr. 3 -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6CF78-5E35-4BA5-9ABB-A521AA97D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48542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  <a:endParaRPr lang="en-US" sz="36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b="1">
                <a:solidFill>
                  <a:srgbClr val="0070C0"/>
                </a:solidFill>
              </a:rPr>
              <a:t>	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36031F-3407-4A35-96D0-96E74B88C1EF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1" name="Object 1"/>
              <p:cNvSpPr txBox="1"/>
              <p:nvPr/>
            </p:nvSpPr>
            <p:spPr bwMode="auto">
              <a:xfrm>
                <a:off x="6668294" y="1988574"/>
                <a:ext cx="5406390" cy="1052512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1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1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ro-RO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1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sub>
                      </m:sSub>
                      <m:r>
                        <a:rPr lang="ro-RO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sz="21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1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1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1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1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ro-RO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1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1921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8294" y="1988574"/>
                <a:ext cx="5406390" cy="10525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3" name="Object 3"/>
              <p:cNvSpPr txBox="1"/>
              <p:nvPr/>
            </p:nvSpPr>
            <p:spPr bwMode="auto">
              <a:xfrm>
                <a:off x="7179572" y="3147760"/>
                <a:ext cx="4679722" cy="10620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192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9572" y="3147760"/>
                <a:ext cx="4679722" cy="10620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5" name="Object 5"/>
              <p:cNvSpPr txBox="1"/>
              <p:nvPr/>
            </p:nvSpPr>
            <p:spPr bwMode="auto">
              <a:xfrm>
                <a:off x="3950039" y="4547768"/>
                <a:ext cx="5616748" cy="132209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𝑡𝑒𝑠𝑡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192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0039" y="4547768"/>
                <a:ext cx="5616748" cy="13220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06BAA865-BA2E-4C40-96AC-6B0A9DB098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252" y="1794905"/>
            <a:ext cx="6747034" cy="25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394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35560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o-RO" sz="2400" b="1">
                <a:solidFill>
                  <a:srgbClr val="0070C0"/>
                </a:solidFill>
              </a:rPr>
              <a:t>	</a:t>
            </a:r>
            <a:endParaRPr lang="ro-RO"/>
          </a:p>
          <a:p>
            <a:pPr>
              <a:buNone/>
            </a:pPr>
            <a:endParaRPr lang="ro-RO"/>
          </a:p>
          <a:p>
            <a:pPr>
              <a:buNone/>
            </a:pPr>
            <a:endParaRPr lang="ro-RO"/>
          </a:p>
          <a:p>
            <a:pPr>
              <a:buNone/>
            </a:pPr>
            <a:endParaRPr lang="ro-RO"/>
          </a:p>
          <a:p>
            <a:pPr>
              <a:buNone/>
            </a:pPr>
            <a:endParaRPr lang="ro-RO"/>
          </a:p>
          <a:p>
            <a:r>
              <a:rPr lang="ro-RO" sz="2400"/>
              <a:t>Observaţii:</a:t>
            </a:r>
          </a:p>
          <a:p>
            <a:pPr lvl="1"/>
            <a:r>
              <a:rPr lang="en-US" sz="2000"/>
              <a:t>r</a:t>
            </a:r>
            <a:r>
              <a:rPr lang="ro-RO" sz="2000" baseline="-25000"/>
              <a:t>d</a:t>
            </a:r>
            <a:r>
              <a:rPr lang="en-US" sz="2000"/>
              <a:t> → </a:t>
            </a:r>
            <a:r>
              <a:rPr lang="en-US" sz="2000">
                <a:sym typeface="Symbol"/>
              </a:rPr>
              <a:t> </a:t>
            </a:r>
            <a:r>
              <a:rPr lang="ro-RO" sz="2000">
                <a:sym typeface="Symbol"/>
              </a:rPr>
              <a:t>şi</a:t>
            </a:r>
            <a:r>
              <a:rPr lang="en-US" sz="2000">
                <a:sym typeface="Symbol"/>
              </a:rPr>
              <a:t> re</a:t>
            </a:r>
            <a:r>
              <a:rPr lang="ro-RO" sz="2000">
                <a:sym typeface="Symbol"/>
              </a:rPr>
              <a:t>z</a:t>
            </a:r>
            <a:r>
              <a:rPr lang="en-US" sz="2000">
                <a:sym typeface="Symbol"/>
              </a:rPr>
              <a:t>ul</a:t>
            </a:r>
            <a:r>
              <a:rPr lang="ro-RO" sz="2000">
                <a:sym typeface="Symbol"/>
              </a:rPr>
              <a:t>tă R</a:t>
            </a:r>
            <a:r>
              <a:rPr lang="ro-RO" sz="2000" baseline="-25000">
                <a:sym typeface="Symbol"/>
              </a:rPr>
              <a:t>1</a:t>
            </a:r>
            <a:r>
              <a:rPr lang="en-US" sz="2000">
                <a:sym typeface="Symbol"/>
              </a:rPr>
              <a:t>||r</a:t>
            </a:r>
            <a:r>
              <a:rPr lang="en-US" sz="2000" baseline="-25000">
                <a:sym typeface="Symbol"/>
              </a:rPr>
              <a:t>d</a:t>
            </a:r>
            <a:r>
              <a:rPr lang="en-US" sz="2000">
                <a:sym typeface="Symbol"/>
              </a:rPr>
              <a:t>R</a:t>
            </a:r>
            <a:r>
              <a:rPr lang="en-US" sz="2000" baseline="-25000">
                <a:sym typeface="Symbol"/>
              </a:rPr>
              <a:t>1</a:t>
            </a:r>
            <a:r>
              <a:rPr lang="en-US" sz="2000">
                <a:sym typeface="Symbol"/>
              </a:rPr>
              <a:t>;</a:t>
            </a:r>
          </a:p>
          <a:p>
            <a:pPr lvl="1"/>
            <a:r>
              <a:rPr lang="en-US" sz="2000">
                <a:sym typeface="Symbol"/>
              </a:rPr>
              <a:t>r</a:t>
            </a:r>
            <a:r>
              <a:rPr lang="en-US" sz="2000" baseline="-25000">
                <a:sym typeface="Symbol"/>
              </a:rPr>
              <a:t>o</a:t>
            </a:r>
            <a:r>
              <a:rPr lang="en-US" sz="2000">
                <a:sym typeface="Symbol"/>
              </a:rPr>
              <a:t>=0 </a:t>
            </a:r>
            <a:r>
              <a:rPr lang="ro-RO" sz="2000">
                <a:sym typeface="Symbol"/>
              </a:rPr>
              <a:t>şi rezultă că fracţia a 2-a este egală cu 1;</a:t>
            </a:r>
          </a:p>
          <a:p>
            <a:r>
              <a:rPr lang="ro-RO" sz="2400">
                <a:sym typeface="Symbol"/>
              </a:rPr>
              <a:t>Se obţine expresia lui “b” din circuitele cu AO ideal şi anume:</a:t>
            </a:r>
            <a:endParaRPr lang="en-US" sz="2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5477B4-8341-4197-B566-1C5F4AAAB77E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 bwMode="auto">
              <a:xfrm>
                <a:off x="9245639" y="5211761"/>
                <a:ext cx="1894309" cy="88423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45639" y="5211761"/>
                <a:ext cx="1894309" cy="8842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051E8FF3-658C-4E88-AE9D-28966CE76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77" y="1666108"/>
            <a:ext cx="6747034" cy="25984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20627F3B-FDD8-4EF7-89D4-F334882C38EC}"/>
                  </a:ext>
                </a:extLst>
              </p:cNvPr>
              <p:cNvSpPr txBox="1"/>
              <p:nvPr/>
            </p:nvSpPr>
            <p:spPr bwMode="auto">
              <a:xfrm>
                <a:off x="7892147" y="2825707"/>
                <a:ext cx="4022789" cy="9633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𝑡𝑒𝑠𝑡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20627F3B-FDD8-4EF7-89D4-F334882C3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92147" y="2825707"/>
                <a:ext cx="4022789" cy="9633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2714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circuitul care conține și rezistoarele R</a:t>
            </a:r>
            <a:r>
              <a:rPr lang="ro-RO" baseline="-25000"/>
              <a:t>p</a:t>
            </a:r>
            <a:r>
              <a:rPr lang="ro-RO"/>
              <a:t> și R</a:t>
            </a:r>
            <a:r>
              <a:rPr lang="ro-RO" baseline="-25000"/>
              <a:t>L</a:t>
            </a:r>
            <a:r>
              <a:rPr lang="ro-RO"/>
              <a:t>, unde R</a:t>
            </a:r>
            <a:r>
              <a:rPr lang="ro-RO" baseline="-25000"/>
              <a:t>p</a:t>
            </a:r>
            <a:r>
              <a:rPr lang="ro-RO"/>
              <a:t> reprezintă rezistenţa de compensare a efectului curenţilor de polarizare a intrărilor AO iar R</a:t>
            </a:r>
            <a:r>
              <a:rPr lang="ro-RO" baseline="-25000"/>
              <a:t>L</a:t>
            </a:r>
            <a:r>
              <a:rPr lang="ro-RO"/>
              <a:t> este rezistenţa de sarcină:</a:t>
            </a:r>
            <a:endParaRPr lang="en-US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E212E-DB6C-4B57-A01F-91A8A0CF65C8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DD25F7-80A4-4B02-8D56-7D69EF3C0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664" y="3270567"/>
            <a:ext cx="6894671" cy="304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603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sz="2400" b="1">
                <a:solidFill>
                  <a:srgbClr val="0070C0"/>
                </a:solidFill>
              </a:rPr>
              <a:t>	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8EC4F3-FF58-42F3-AA03-EAB1B26BA883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>
              <a:xfrm>
                <a:off x="7179008" y="1886566"/>
                <a:ext cx="4671247" cy="929868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22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22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ro-RO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22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22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2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008" y="1886566"/>
                <a:ext cx="4671247" cy="929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7179008" y="3144078"/>
                <a:ext cx="3230896" cy="863280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008" y="3144078"/>
                <a:ext cx="3230896" cy="863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>
              <a:xfrm>
                <a:off x="7179008" y="4335003"/>
                <a:ext cx="2344514" cy="726755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008" y="4335003"/>
                <a:ext cx="2344514" cy="7267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DC2FA5E5-0EAE-45C1-BD7C-EDB84CEFC6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674336"/>
            <a:ext cx="6894671" cy="304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349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/>
              <a:t>Determinarea factorului de reacție “b”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sz="2400" b="1">
                <a:solidFill>
                  <a:srgbClr val="0070C0"/>
                </a:solidFill>
              </a:rPr>
              <a:t>	</a:t>
            </a:r>
            <a:endParaRPr lang="ro-RO" sz="1800">
              <a:solidFill>
                <a:srgbClr val="0070C0"/>
              </a:solidFill>
            </a:endParaRPr>
          </a:p>
          <a:p>
            <a:pPr>
              <a:buNone/>
            </a:pPr>
            <a:endParaRPr lang="ro-RO" sz="1800">
              <a:solidFill>
                <a:srgbClr val="0070C0"/>
              </a:solidFill>
            </a:endParaRPr>
          </a:p>
          <a:p>
            <a:pPr>
              <a:buNone/>
            </a:pPr>
            <a:endParaRPr lang="ro-RO" sz="1200">
              <a:solidFill>
                <a:srgbClr val="0070C0"/>
              </a:solidFill>
            </a:endParaRPr>
          </a:p>
          <a:p>
            <a:pPr>
              <a:buNone/>
            </a:pPr>
            <a:endParaRPr lang="ro-RO" sz="1200">
              <a:solidFill>
                <a:srgbClr val="0070C0"/>
              </a:solidFill>
            </a:endParaRPr>
          </a:p>
          <a:p>
            <a:pPr>
              <a:buNone/>
            </a:pPr>
            <a:endParaRPr lang="ro-RO" sz="1800">
              <a:solidFill>
                <a:srgbClr val="0070C0"/>
              </a:solidFill>
            </a:endParaRPr>
          </a:p>
          <a:p>
            <a:pPr>
              <a:buNone/>
            </a:pPr>
            <a:endParaRPr lang="ro-RO" sz="1800">
              <a:solidFill>
                <a:srgbClr val="0070C0"/>
              </a:solidFill>
            </a:endParaRPr>
          </a:p>
          <a:p>
            <a:pPr>
              <a:buNone/>
            </a:pPr>
            <a:endParaRPr lang="ro-RO" sz="1800"/>
          </a:p>
          <a:p>
            <a:pPr>
              <a:buNone/>
            </a:pPr>
            <a:r>
              <a:rPr lang="ro-RO" sz="2600"/>
              <a:t>și se obține</a:t>
            </a:r>
          </a:p>
          <a:p>
            <a:pPr>
              <a:buNone/>
            </a:pPr>
            <a:endParaRPr lang="ro-RO" sz="1800"/>
          </a:p>
          <a:p>
            <a:pPr>
              <a:buNone/>
            </a:pPr>
            <a:endParaRPr lang="ro-RO" sz="1800"/>
          </a:p>
          <a:p>
            <a:pPr>
              <a:buNone/>
            </a:pPr>
            <a:endParaRPr lang="ro-RO" sz="1800"/>
          </a:p>
          <a:p>
            <a:pPr>
              <a:buNone/>
            </a:pPr>
            <a:endParaRPr lang="ro-RO" sz="1800"/>
          </a:p>
          <a:p>
            <a:pPr>
              <a:buNone/>
            </a:pPr>
            <a:endParaRPr lang="ro-RO" sz="1800"/>
          </a:p>
          <a:p>
            <a:pPr>
              <a:buNone/>
            </a:pPr>
            <a:r>
              <a:rPr lang="ro-RO" sz="2600"/>
              <a:t>Din nou se observă că pentru AO ideal rezultă b=</a:t>
            </a:r>
            <a:r>
              <a:rPr lang="en-US" sz="2600"/>
              <a:t>R</a:t>
            </a:r>
            <a:r>
              <a:rPr lang="en-US" sz="2600" baseline="-25000"/>
              <a:t>1</a:t>
            </a:r>
            <a:r>
              <a:rPr lang="en-US" sz="2600"/>
              <a:t>/(R</a:t>
            </a:r>
            <a:r>
              <a:rPr lang="en-US" sz="2600" baseline="-25000"/>
              <a:t>1</a:t>
            </a:r>
            <a:r>
              <a:rPr lang="en-US" sz="2600"/>
              <a:t>+R</a:t>
            </a:r>
            <a:r>
              <a:rPr lang="en-US" sz="2600" baseline="-25000"/>
              <a:t>2</a:t>
            </a:r>
            <a:r>
              <a:rPr lang="en-US" sz="2600"/>
              <a:t>)</a:t>
            </a:r>
            <a:endParaRPr lang="ro-RO" sz="2600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FBAA1D-9375-4239-87E5-EA70213B82D6}" type="datetime1">
              <a:rPr lang="ro-RO" smtClean="0"/>
              <a:t>17.03.2021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>
              <a:xfrm>
                <a:off x="978505" y="2709963"/>
                <a:ext cx="8278089" cy="1044535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0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000" b="0" i="1" smtClean="0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05" y="2709963"/>
                <a:ext cx="8278089" cy="10445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/>
              <p:cNvSpPr txBox="1"/>
              <p:nvPr/>
            </p:nvSpPr>
            <p:spPr>
              <a:xfrm>
                <a:off x="978505" y="1896250"/>
                <a:ext cx="1320456" cy="678776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𝑡𝑒𝑠𝑡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05" y="1896250"/>
                <a:ext cx="1320456" cy="6787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/>
              <p:cNvSpPr txBox="1"/>
              <p:nvPr/>
            </p:nvSpPr>
            <p:spPr>
              <a:xfrm>
                <a:off x="2209800" y="4239331"/>
                <a:ext cx="7987482" cy="118182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ro-RO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ro-RO" sz="26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den>
                          </m:f>
                        </m:den>
                      </m:f>
                      <m:r>
                        <a:rPr lang="ro-RO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begChr m:val="‖"/>
                                          <m:endChr m:val=""/>
                                          <m:ctrlPr>
                                            <a:rPr lang="ro-RO" sz="26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d>
                                            <m:dPr>
                                              <m:ctrlPr>
                                                <a:rPr lang="ro-RO" sz="2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ro-RO" sz="2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ro-RO" sz="26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ro-RO" sz="2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6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𝑅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600" b="0" i="1" smtClean="0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den>
                          </m:f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239331"/>
                <a:ext cx="7987482" cy="1181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7">
                <a:extLst>
                  <a:ext uri="{FF2B5EF4-FFF2-40B4-BE49-F238E27FC236}">
                    <a16:creationId xmlns:a16="http://schemas.microsoft.com/office/drawing/2014/main" id="{E2F721EF-4E45-44D5-9FF1-D8104B4400DE}"/>
                  </a:ext>
                </a:extLst>
              </p:cNvPr>
              <p:cNvSpPr txBox="1"/>
              <p:nvPr/>
            </p:nvSpPr>
            <p:spPr>
              <a:xfrm>
                <a:off x="9713519" y="2172627"/>
                <a:ext cx="2359626" cy="556248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o-RO" sz="1400"/>
              </a:p>
            </p:txBody>
          </p:sp>
        </mc:Choice>
        <mc:Fallback xmlns="">
          <p:sp>
            <p:nvSpPr>
              <p:cNvPr id="21" name="Object 7">
                <a:extLst>
                  <a:ext uri="{FF2B5EF4-FFF2-40B4-BE49-F238E27FC236}">
                    <a16:creationId xmlns:a16="http://schemas.microsoft.com/office/drawing/2014/main" id="{E2F721EF-4E45-44D5-9FF1-D8104B440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3519" y="2172627"/>
                <a:ext cx="2359626" cy="556248"/>
              </a:xfrm>
              <a:prstGeom prst="rect">
                <a:avLst/>
              </a:prstGeom>
              <a:blipFill>
                <a:blip r:embed="rId5"/>
                <a:stretch>
                  <a:fillRect t="-69565" b="-10217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8">
                <a:extLst>
                  <a:ext uri="{FF2B5EF4-FFF2-40B4-BE49-F238E27FC236}">
                    <a16:creationId xmlns:a16="http://schemas.microsoft.com/office/drawing/2014/main" id="{086037FE-C534-47FE-9A0E-2CB14D04CC93}"/>
                  </a:ext>
                </a:extLst>
              </p:cNvPr>
              <p:cNvSpPr txBox="1"/>
              <p:nvPr/>
            </p:nvSpPr>
            <p:spPr>
              <a:xfrm>
                <a:off x="10353845" y="2850930"/>
                <a:ext cx="1719300" cy="556248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o-RO" sz="1600"/>
              </a:p>
            </p:txBody>
          </p:sp>
        </mc:Choice>
        <mc:Fallback xmlns="">
          <p:sp>
            <p:nvSpPr>
              <p:cNvPr id="22" name="Object 8">
                <a:extLst>
                  <a:ext uri="{FF2B5EF4-FFF2-40B4-BE49-F238E27FC236}">
                    <a16:creationId xmlns:a16="http://schemas.microsoft.com/office/drawing/2014/main" id="{086037FE-C534-47FE-9A0E-2CB14D04C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845" y="2850930"/>
                <a:ext cx="1719300" cy="5562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6">
                <a:extLst>
                  <a:ext uri="{FF2B5EF4-FFF2-40B4-BE49-F238E27FC236}">
                    <a16:creationId xmlns:a16="http://schemas.microsoft.com/office/drawing/2014/main" id="{8F5F2E4B-D3EA-44FF-8F1B-765EF86EF4B3}"/>
                  </a:ext>
                </a:extLst>
              </p:cNvPr>
              <p:cNvSpPr txBox="1"/>
              <p:nvPr/>
            </p:nvSpPr>
            <p:spPr>
              <a:xfrm>
                <a:off x="8767662" y="1405141"/>
                <a:ext cx="3305483" cy="678776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140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d>
                            <m:dPr>
                              <m:begChr m:val="‖"/>
                              <m:endChr m:val=""/>
                              <m:ctrlPr>
                                <a:rPr lang="ro-RO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o-RO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begChr m:val="‖"/>
                                      <m:endChr m:val=""/>
                                      <m:ctrlPr>
                                        <a:rPr lang="ro-RO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ro-RO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ro-RO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1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</m:d>
                        </m:den>
                      </m:f>
                      <m:r>
                        <a:rPr lang="ro-RO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sub>
                      </m:sSub>
                    </m:oMath>
                  </m:oMathPara>
                </a14:m>
                <a:endParaRPr lang="ro-RO" sz="1200"/>
              </a:p>
            </p:txBody>
          </p:sp>
        </mc:Choice>
        <mc:Fallback xmlns="">
          <p:sp>
            <p:nvSpPr>
              <p:cNvPr id="18" name="Object 6">
                <a:extLst>
                  <a:ext uri="{FF2B5EF4-FFF2-40B4-BE49-F238E27FC236}">
                    <a16:creationId xmlns:a16="http://schemas.microsoft.com/office/drawing/2014/main" id="{8F5F2E4B-D3EA-44FF-8F1B-765EF86EF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7662" y="1405141"/>
                <a:ext cx="3305483" cy="6787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7180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/>
              <a:t>Leg</a:t>
            </a:r>
            <a:r>
              <a:rPr lang="ro-RO"/>
              <a:t>ătura dintre </a:t>
            </a:r>
            <a:r>
              <a:rPr lang="ro-RO" i="1"/>
              <a:t>b</a:t>
            </a:r>
            <a:r>
              <a:rPr lang="ro-RO"/>
              <a:t> </a:t>
            </a:r>
            <a:r>
              <a:rPr lang="en-US"/>
              <a:t> </a:t>
            </a:r>
            <a:r>
              <a:rPr lang="ro-RO"/>
              <a:t>şi </a:t>
            </a:r>
            <a:r>
              <a:rPr lang="ro-RO" i="1"/>
              <a:t>A</a:t>
            </a:r>
            <a:r>
              <a:rPr lang="ro-RO" i="1" baseline="-25000"/>
              <a:t>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Configuraţia neinversoare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Configuraţia inversoare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D3B345-D27D-4BE5-AA4B-7DAFC91D857B}" type="datetime1">
              <a:rPr lang="ro-RO" smtClean="0"/>
              <a:t>17.03.2021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CIA - cursul nr. 3 - online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F3B5-6BD6-4929-9996-8D9D21749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>
              <a:xfrm>
                <a:off x="1069257" y="2151477"/>
                <a:ext cx="5331544" cy="181848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sub>
                              </m:s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eqArr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ro-RO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257" y="2151477"/>
                <a:ext cx="5331544" cy="18184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187380" y="1870075"/>
            <a:ext cx="427211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ro-RO" sz="2800"/>
              <a:t>Repetorul de tensiune</a:t>
            </a: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>
              <a:xfrm>
                <a:off x="7416876" y="2552033"/>
                <a:ext cx="2387448" cy="480131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𝑖𝑑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=1⇒</m:t>
                      </m:r>
                      <m:r>
                        <a:rPr lang="ro-RO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876" y="2552033"/>
                <a:ext cx="2387448" cy="480131"/>
              </a:xfrm>
              <a:prstGeom prst="rect">
                <a:avLst/>
              </a:prstGeom>
              <a:blipFill>
                <a:blip r:embed="rId3"/>
                <a:stretch>
                  <a:fillRect l="-7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/>
              <p:cNvSpPr txBox="1"/>
              <p:nvPr/>
            </p:nvSpPr>
            <p:spPr>
              <a:xfrm>
                <a:off x="1078100" y="4367162"/>
                <a:ext cx="4949074" cy="18288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𝑖𝑑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eqArr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00" y="4367162"/>
                <a:ext cx="4949074" cy="1828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8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2088</Words>
  <Application>Microsoft Office PowerPoint</Application>
  <PresentationFormat>Widescreen</PresentationFormat>
  <Paragraphs>273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CIRCUITE INTEGRATE  ANALOGICE</vt:lpstr>
      <vt:lpstr>Probleme tratate</vt:lpstr>
      <vt:lpstr>Determinarea factorului de reacție “b”</vt:lpstr>
      <vt:lpstr>Determinarea factorului de reacție “b”</vt:lpstr>
      <vt:lpstr>Determinarea factorului de reacție “b”</vt:lpstr>
      <vt:lpstr>Determinarea factorului de reacție “b”</vt:lpstr>
      <vt:lpstr>Determinarea factorului de reacție “b”</vt:lpstr>
      <vt:lpstr>Determinarea factorului de reacție “b”</vt:lpstr>
      <vt:lpstr>Legătura dintre b  şi Aid</vt:lpstr>
      <vt:lpstr>Exemplul 1</vt:lpstr>
      <vt:lpstr>Exemplul 1 Rezolvare</vt:lpstr>
      <vt:lpstr>Alimentarea AO</vt:lpstr>
      <vt:lpstr>Alimentarea AO Circulația curenților</vt:lpstr>
      <vt:lpstr>Alimentarea AO Circulația curenților</vt:lpstr>
      <vt:lpstr>Alimentarea AO Circulația curenților</vt:lpstr>
      <vt:lpstr>Alimentarea AO Circulația curenților</vt:lpstr>
      <vt:lpstr>Alimentarea AO Circulația curenților</vt:lpstr>
      <vt:lpstr>Alimentarea AO Circulația curenților</vt:lpstr>
      <vt:lpstr>Alimentarea AO Circulația curenților</vt:lpstr>
      <vt:lpstr>Alimentarea AO Circulația curenților</vt:lpstr>
      <vt:lpstr>Alimentarea AO Puterea disipată</vt:lpstr>
      <vt:lpstr>Exemplul 2</vt:lpstr>
      <vt:lpstr>Exemplul 2 Rezolvare</vt:lpstr>
      <vt:lpstr>Exemplul 2 Rezolvare</vt:lpstr>
      <vt:lpstr>Saturarea ieșirii</vt:lpstr>
      <vt:lpstr>Saturarea ieșirii</vt:lpstr>
      <vt:lpstr>Saturarea ieșirii</vt:lpstr>
      <vt:lpstr>Saturarea ieșirii</vt:lpstr>
      <vt:lpstr>Saturarea ieșirii</vt:lpstr>
      <vt:lpstr>Saturarea ieșirii</vt:lpstr>
      <vt:lpstr>Saturarea ieșirii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176</cp:revision>
  <dcterms:created xsi:type="dcterms:W3CDTF">2020-03-31T16:50:34Z</dcterms:created>
  <dcterms:modified xsi:type="dcterms:W3CDTF">2021-03-17T12:00:24Z</dcterms:modified>
</cp:coreProperties>
</file>