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8"/>
  </p:notesMasterIdLst>
  <p:sldIdLst>
    <p:sldId id="258" r:id="rId2"/>
    <p:sldId id="257" r:id="rId3"/>
    <p:sldId id="307" r:id="rId4"/>
    <p:sldId id="308"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4" r:id="rId20"/>
    <p:sldId id="323" r:id="rId21"/>
    <p:sldId id="325" r:id="rId22"/>
    <p:sldId id="326" r:id="rId23"/>
    <p:sldId id="327" r:id="rId24"/>
    <p:sldId id="328" r:id="rId25"/>
    <p:sldId id="329" r:id="rId26"/>
    <p:sldId id="330" r:id="rId27"/>
    <p:sldId id="331" r:id="rId28"/>
    <p:sldId id="332" r:id="rId29"/>
    <p:sldId id="338" r:id="rId30"/>
    <p:sldId id="333" r:id="rId31"/>
    <p:sldId id="334" r:id="rId32"/>
    <p:sldId id="335" r:id="rId33"/>
    <p:sldId id="336" r:id="rId34"/>
    <p:sldId id="337" r:id="rId35"/>
    <p:sldId id="339" r:id="rId36"/>
    <p:sldId id="340" r:id="rId37"/>
    <p:sldId id="341" r:id="rId38"/>
    <p:sldId id="342" r:id="rId39"/>
    <p:sldId id="343" r:id="rId40"/>
    <p:sldId id="344" r:id="rId41"/>
    <p:sldId id="349" r:id="rId42"/>
    <p:sldId id="345" r:id="rId43"/>
    <p:sldId id="350" r:id="rId44"/>
    <p:sldId id="346" r:id="rId45"/>
    <p:sldId id="347" r:id="rId46"/>
    <p:sldId id="348" r:id="rId47"/>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46" autoAdjust="0"/>
    <p:restoredTop sz="94660"/>
  </p:normalViewPr>
  <p:slideViewPr>
    <p:cSldViewPr snapToGrid="0">
      <p:cViewPr varScale="1">
        <p:scale>
          <a:sx n="78" d="100"/>
          <a:sy n="78" d="100"/>
        </p:scale>
        <p:origin x="7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D9ECBF-4B11-4304-98E2-C9281506EB05}" type="datetimeFigureOut">
              <a:rPr lang="ro-RO" smtClean="0"/>
              <a:t>17.03.2021</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F96729-4F2E-4F6A-A54C-E7045F3BE3E6}" type="slidenum">
              <a:rPr lang="ro-RO" smtClean="0"/>
              <a:t>‹#›</a:t>
            </a:fld>
            <a:endParaRPr lang="ro-RO"/>
          </a:p>
        </p:txBody>
      </p:sp>
    </p:spTree>
    <p:extLst>
      <p:ext uri="{BB962C8B-B14F-4D97-AF65-F5344CB8AC3E}">
        <p14:creationId xmlns:p14="http://schemas.microsoft.com/office/powerpoint/2010/main" val="1910492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D0C80-85EB-447C-BF66-D462392D6A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03ED1315-C078-4AA8-9E40-A1CDE3DFB7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90A90AE1-B9E8-46EF-A840-57FFE485CB96}"/>
              </a:ext>
            </a:extLst>
          </p:cNvPr>
          <p:cNvSpPr>
            <a:spLocks noGrp="1"/>
          </p:cNvSpPr>
          <p:nvPr>
            <p:ph type="dt" sz="half" idx="10"/>
          </p:nvPr>
        </p:nvSpPr>
        <p:spPr/>
        <p:txBody>
          <a:bodyPr/>
          <a:lstStyle/>
          <a:p>
            <a:fld id="{F63FB927-2599-43DA-9A71-446FCF1A137D}" type="datetime1">
              <a:rPr lang="ro-RO" smtClean="0"/>
              <a:t>17.03.2021</a:t>
            </a:fld>
            <a:endParaRPr lang="ro-RO"/>
          </a:p>
        </p:txBody>
      </p:sp>
      <p:sp>
        <p:nvSpPr>
          <p:cNvPr id="5" name="Footer Placeholder 4">
            <a:extLst>
              <a:ext uri="{FF2B5EF4-FFF2-40B4-BE49-F238E27FC236}">
                <a16:creationId xmlns:a16="http://schemas.microsoft.com/office/drawing/2014/main" id="{3361655E-A933-4E2D-AB92-AEAFE1F8BE50}"/>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2A353D52-DBD0-4F9C-9C5E-5BF70BCD0675}"/>
              </a:ext>
            </a:extLst>
          </p:cNvPr>
          <p:cNvSpPr>
            <a:spLocks noGrp="1"/>
          </p:cNvSpPr>
          <p:nvPr>
            <p:ph type="sldNum" sz="quarter" idx="12"/>
          </p:nvPr>
        </p:nvSpPr>
        <p:spPr/>
        <p:txBody>
          <a:bodyPr/>
          <a:lstStyle/>
          <a:p>
            <a:fld id="{D9D9B3D8-967C-4E8E-8261-E76B956ED273}" type="slidenum">
              <a:rPr lang="ro-RO" smtClean="0"/>
              <a:t>‹#›</a:t>
            </a:fld>
            <a:endParaRPr lang="ro-RO"/>
          </a:p>
        </p:txBody>
      </p:sp>
    </p:spTree>
    <p:extLst>
      <p:ext uri="{BB962C8B-B14F-4D97-AF65-F5344CB8AC3E}">
        <p14:creationId xmlns:p14="http://schemas.microsoft.com/office/powerpoint/2010/main" val="3783052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B8400-3189-4C88-BEC4-513A75EEC7AB}"/>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467B4E2D-63EE-4D77-A343-B525227A48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121090CA-C282-4030-89F8-BEC9321B4098}"/>
              </a:ext>
            </a:extLst>
          </p:cNvPr>
          <p:cNvSpPr>
            <a:spLocks noGrp="1"/>
          </p:cNvSpPr>
          <p:nvPr>
            <p:ph type="dt" sz="half" idx="10"/>
          </p:nvPr>
        </p:nvSpPr>
        <p:spPr/>
        <p:txBody>
          <a:bodyPr/>
          <a:lstStyle/>
          <a:p>
            <a:fld id="{49B6994F-97DA-41AF-8CFF-E62A1C64D954}" type="datetime1">
              <a:rPr lang="ro-RO" smtClean="0"/>
              <a:t>17.03.2021</a:t>
            </a:fld>
            <a:endParaRPr lang="ro-RO"/>
          </a:p>
        </p:txBody>
      </p:sp>
      <p:sp>
        <p:nvSpPr>
          <p:cNvPr id="5" name="Footer Placeholder 4">
            <a:extLst>
              <a:ext uri="{FF2B5EF4-FFF2-40B4-BE49-F238E27FC236}">
                <a16:creationId xmlns:a16="http://schemas.microsoft.com/office/drawing/2014/main" id="{DD3BD2E7-DA32-45E1-93C9-ED65B01FDE59}"/>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398A176B-AD58-4110-89C8-50970F42E45F}"/>
              </a:ext>
            </a:extLst>
          </p:cNvPr>
          <p:cNvSpPr>
            <a:spLocks noGrp="1"/>
          </p:cNvSpPr>
          <p:nvPr>
            <p:ph type="sldNum" sz="quarter" idx="12"/>
          </p:nvPr>
        </p:nvSpPr>
        <p:spPr/>
        <p:txBody>
          <a:bodyPr/>
          <a:lstStyle/>
          <a:p>
            <a:fld id="{D9D9B3D8-967C-4E8E-8261-E76B956ED273}" type="slidenum">
              <a:rPr lang="ro-RO" smtClean="0"/>
              <a:t>‹#›</a:t>
            </a:fld>
            <a:endParaRPr lang="ro-RO"/>
          </a:p>
        </p:txBody>
      </p:sp>
    </p:spTree>
    <p:extLst>
      <p:ext uri="{BB962C8B-B14F-4D97-AF65-F5344CB8AC3E}">
        <p14:creationId xmlns:p14="http://schemas.microsoft.com/office/powerpoint/2010/main" val="2192750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A6652A-D881-4330-A7D0-9FEEBCE067E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871A88BA-B236-4EEF-B917-7DFDFF10AF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8D8401D8-4DEA-4DD8-A0BA-7835F3B91746}"/>
              </a:ext>
            </a:extLst>
          </p:cNvPr>
          <p:cNvSpPr>
            <a:spLocks noGrp="1"/>
          </p:cNvSpPr>
          <p:nvPr>
            <p:ph type="dt" sz="half" idx="10"/>
          </p:nvPr>
        </p:nvSpPr>
        <p:spPr/>
        <p:txBody>
          <a:bodyPr/>
          <a:lstStyle/>
          <a:p>
            <a:fld id="{909E93AE-8185-430B-9638-5542270E9CB1}" type="datetime1">
              <a:rPr lang="ro-RO" smtClean="0"/>
              <a:t>17.03.2021</a:t>
            </a:fld>
            <a:endParaRPr lang="ro-RO"/>
          </a:p>
        </p:txBody>
      </p:sp>
      <p:sp>
        <p:nvSpPr>
          <p:cNvPr id="5" name="Footer Placeholder 4">
            <a:extLst>
              <a:ext uri="{FF2B5EF4-FFF2-40B4-BE49-F238E27FC236}">
                <a16:creationId xmlns:a16="http://schemas.microsoft.com/office/drawing/2014/main" id="{C4866F0E-C7C7-4CD5-8D04-92AEB74FEC2C}"/>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248C6ED6-1799-4575-B85D-339CF9CAF170}"/>
              </a:ext>
            </a:extLst>
          </p:cNvPr>
          <p:cNvSpPr>
            <a:spLocks noGrp="1"/>
          </p:cNvSpPr>
          <p:nvPr>
            <p:ph type="sldNum" sz="quarter" idx="12"/>
          </p:nvPr>
        </p:nvSpPr>
        <p:spPr/>
        <p:txBody>
          <a:bodyPr/>
          <a:lstStyle/>
          <a:p>
            <a:fld id="{D9D9B3D8-967C-4E8E-8261-E76B956ED273}" type="slidenum">
              <a:rPr lang="ro-RO" smtClean="0"/>
              <a:t>‹#›</a:t>
            </a:fld>
            <a:endParaRPr lang="ro-RO"/>
          </a:p>
        </p:txBody>
      </p:sp>
    </p:spTree>
    <p:extLst>
      <p:ext uri="{BB962C8B-B14F-4D97-AF65-F5344CB8AC3E}">
        <p14:creationId xmlns:p14="http://schemas.microsoft.com/office/powerpoint/2010/main" val="393724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4FB38-19C7-4E15-8729-20809C4B0C38}"/>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700D630E-D56D-403F-B1CE-843A5F6B41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B8AE817D-9880-4BBA-9568-4EE04FC61A14}"/>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D0F66DDE-043C-4628-8209-7E725FE44D1A}"/>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AAF6F299-2EB6-4726-B997-FAF0928F16BD}"/>
              </a:ext>
            </a:extLst>
          </p:cNvPr>
          <p:cNvSpPr>
            <a:spLocks noGrp="1"/>
          </p:cNvSpPr>
          <p:nvPr>
            <p:ph type="sldNum" sz="quarter" idx="12"/>
          </p:nvPr>
        </p:nvSpPr>
        <p:spPr/>
        <p:txBody>
          <a:bodyPr/>
          <a:lstStyle/>
          <a:p>
            <a:fld id="{D9D9B3D8-967C-4E8E-8261-E76B956ED273}" type="slidenum">
              <a:rPr lang="ro-RO" smtClean="0"/>
              <a:t>‹#›</a:t>
            </a:fld>
            <a:endParaRPr lang="ro-RO"/>
          </a:p>
        </p:txBody>
      </p:sp>
    </p:spTree>
    <p:extLst>
      <p:ext uri="{BB962C8B-B14F-4D97-AF65-F5344CB8AC3E}">
        <p14:creationId xmlns:p14="http://schemas.microsoft.com/office/powerpoint/2010/main" val="1112456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4C623-C128-4292-A35A-F1D8BA2B89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80CE23C4-E517-4C01-948A-0D5D7801E5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4C7438-5CB4-4BA8-A49C-8BAAD27D48FE}"/>
              </a:ext>
            </a:extLst>
          </p:cNvPr>
          <p:cNvSpPr>
            <a:spLocks noGrp="1"/>
          </p:cNvSpPr>
          <p:nvPr>
            <p:ph type="dt" sz="half" idx="10"/>
          </p:nvPr>
        </p:nvSpPr>
        <p:spPr/>
        <p:txBody>
          <a:bodyPr/>
          <a:lstStyle/>
          <a:p>
            <a:fld id="{A93D2E3F-0CE9-4C45-AA85-BCE663C8D08C}" type="datetime1">
              <a:rPr lang="ro-RO" smtClean="0"/>
              <a:t>17.03.2021</a:t>
            </a:fld>
            <a:endParaRPr lang="ro-RO"/>
          </a:p>
        </p:txBody>
      </p:sp>
      <p:sp>
        <p:nvSpPr>
          <p:cNvPr id="5" name="Footer Placeholder 4">
            <a:extLst>
              <a:ext uri="{FF2B5EF4-FFF2-40B4-BE49-F238E27FC236}">
                <a16:creationId xmlns:a16="http://schemas.microsoft.com/office/drawing/2014/main" id="{4DC56347-65CF-4C2F-AAE2-FEA759649E1B}"/>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ECF3716B-6051-4A53-8EDF-ADA3FC033A03}"/>
              </a:ext>
            </a:extLst>
          </p:cNvPr>
          <p:cNvSpPr>
            <a:spLocks noGrp="1"/>
          </p:cNvSpPr>
          <p:nvPr>
            <p:ph type="sldNum" sz="quarter" idx="12"/>
          </p:nvPr>
        </p:nvSpPr>
        <p:spPr/>
        <p:txBody>
          <a:bodyPr/>
          <a:lstStyle/>
          <a:p>
            <a:fld id="{D9D9B3D8-967C-4E8E-8261-E76B956ED273}" type="slidenum">
              <a:rPr lang="ro-RO" smtClean="0"/>
              <a:t>‹#›</a:t>
            </a:fld>
            <a:endParaRPr lang="ro-RO"/>
          </a:p>
        </p:txBody>
      </p:sp>
    </p:spTree>
    <p:extLst>
      <p:ext uri="{BB962C8B-B14F-4D97-AF65-F5344CB8AC3E}">
        <p14:creationId xmlns:p14="http://schemas.microsoft.com/office/powerpoint/2010/main" val="292166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7750D-A1E0-471A-A121-98B6065D5080}"/>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9D9F820C-4BAA-4696-9577-14E1296BAD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8A015856-6595-4FDD-BDD4-A1C1C2C3B97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C29C4B4E-5991-4841-AA22-F29DE8B0AA6B}"/>
              </a:ext>
            </a:extLst>
          </p:cNvPr>
          <p:cNvSpPr>
            <a:spLocks noGrp="1"/>
          </p:cNvSpPr>
          <p:nvPr>
            <p:ph type="dt" sz="half" idx="10"/>
          </p:nvPr>
        </p:nvSpPr>
        <p:spPr/>
        <p:txBody>
          <a:bodyPr/>
          <a:lstStyle/>
          <a:p>
            <a:fld id="{E9BAACA3-C36B-4480-A1E1-D7A65C800CFC}" type="datetime1">
              <a:rPr lang="ro-RO" smtClean="0"/>
              <a:t>17.03.2021</a:t>
            </a:fld>
            <a:endParaRPr lang="ro-RO"/>
          </a:p>
        </p:txBody>
      </p:sp>
      <p:sp>
        <p:nvSpPr>
          <p:cNvPr id="6" name="Footer Placeholder 5">
            <a:extLst>
              <a:ext uri="{FF2B5EF4-FFF2-40B4-BE49-F238E27FC236}">
                <a16:creationId xmlns:a16="http://schemas.microsoft.com/office/drawing/2014/main" id="{A08E7EFB-FBEC-4859-BA97-C3620B37B9AD}"/>
              </a:ext>
            </a:extLst>
          </p:cNvPr>
          <p:cNvSpPr>
            <a:spLocks noGrp="1"/>
          </p:cNvSpPr>
          <p:nvPr>
            <p:ph type="ftr" sz="quarter" idx="11"/>
          </p:nvPr>
        </p:nvSpPr>
        <p:spPr/>
        <p:txBody>
          <a:bodyPr/>
          <a:lstStyle/>
          <a:p>
            <a:r>
              <a:rPr lang="ro-RO"/>
              <a:t>CIA - cursul nr. 2 - online</a:t>
            </a:r>
          </a:p>
        </p:txBody>
      </p:sp>
      <p:sp>
        <p:nvSpPr>
          <p:cNvPr id="7" name="Slide Number Placeholder 6">
            <a:extLst>
              <a:ext uri="{FF2B5EF4-FFF2-40B4-BE49-F238E27FC236}">
                <a16:creationId xmlns:a16="http://schemas.microsoft.com/office/drawing/2014/main" id="{C061446B-98CD-45B5-8FF8-887243713212}"/>
              </a:ext>
            </a:extLst>
          </p:cNvPr>
          <p:cNvSpPr>
            <a:spLocks noGrp="1"/>
          </p:cNvSpPr>
          <p:nvPr>
            <p:ph type="sldNum" sz="quarter" idx="12"/>
          </p:nvPr>
        </p:nvSpPr>
        <p:spPr/>
        <p:txBody>
          <a:bodyPr/>
          <a:lstStyle/>
          <a:p>
            <a:fld id="{D9D9B3D8-967C-4E8E-8261-E76B956ED273}" type="slidenum">
              <a:rPr lang="ro-RO" smtClean="0"/>
              <a:t>‹#›</a:t>
            </a:fld>
            <a:endParaRPr lang="ro-RO"/>
          </a:p>
        </p:txBody>
      </p:sp>
    </p:spTree>
    <p:extLst>
      <p:ext uri="{BB962C8B-B14F-4D97-AF65-F5344CB8AC3E}">
        <p14:creationId xmlns:p14="http://schemas.microsoft.com/office/powerpoint/2010/main" val="179919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AD69F-EDD4-49DC-98C0-FF75FD29938A}"/>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1CCA9640-9AD9-4DB4-A3D7-1E7FC0F213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28D2F1-6567-485B-8EE4-4436F714EB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A0A305BA-54D9-43C5-A5F4-A1CA8DD6AE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38AC9D-0E81-4D9F-A541-9A0971D5D7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04CF9185-A25F-41F2-B617-91ABD6EC3D51}"/>
              </a:ext>
            </a:extLst>
          </p:cNvPr>
          <p:cNvSpPr>
            <a:spLocks noGrp="1"/>
          </p:cNvSpPr>
          <p:nvPr>
            <p:ph type="dt" sz="half" idx="10"/>
          </p:nvPr>
        </p:nvSpPr>
        <p:spPr/>
        <p:txBody>
          <a:bodyPr/>
          <a:lstStyle/>
          <a:p>
            <a:fld id="{A23B2463-77FA-4B96-898B-47DEEDE892A0}" type="datetime1">
              <a:rPr lang="ro-RO" smtClean="0"/>
              <a:t>17.03.2021</a:t>
            </a:fld>
            <a:endParaRPr lang="ro-RO"/>
          </a:p>
        </p:txBody>
      </p:sp>
      <p:sp>
        <p:nvSpPr>
          <p:cNvPr id="8" name="Footer Placeholder 7">
            <a:extLst>
              <a:ext uri="{FF2B5EF4-FFF2-40B4-BE49-F238E27FC236}">
                <a16:creationId xmlns:a16="http://schemas.microsoft.com/office/drawing/2014/main" id="{C18A479E-B75C-4BDF-BB77-C19A2253F5F4}"/>
              </a:ext>
            </a:extLst>
          </p:cNvPr>
          <p:cNvSpPr>
            <a:spLocks noGrp="1"/>
          </p:cNvSpPr>
          <p:nvPr>
            <p:ph type="ftr" sz="quarter" idx="11"/>
          </p:nvPr>
        </p:nvSpPr>
        <p:spPr/>
        <p:txBody>
          <a:bodyPr/>
          <a:lstStyle/>
          <a:p>
            <a:r>
              <a:rPr lang="ro-RO"/>
              <a:t>CIA - cursul nr. 2 - online</a:t>
            </a:r>
          </a:p>
        </p:txBody>
      </p:sp>
      <p:sp>
        <p:nvSpPr>
          <p:cNvPr id="9" name="Slide Number Placeholder 8">
            <a:extLst>
              <a:ext uri="{FF2B5EF4-FFF2-40B4-BE49-F238E27FC236}">
                <a16:creationId xmlns:a16="http://schemas.microsoft.com/office/drawing/2014/main" id="{C2CF2D28-9262-4735-9AC8-8B653458426A}"/>
              </a:ext>
            </a:extLst>
          </p:cNvPr>
          <p:cNvSpPr>
            <a:spLocks noGrp="1"/>
          </p:cNvSpPr>
          <p:nvPr>
            <p:ph type="sldNum" sz="quarter" idx="12"/>
          </p:nvPr>
        </p:nvSpPr>
        <p:spPr/>
        <p:txBody>
          <a:bodyPr/>
          <a:lstStyle/>
          <a:p>
            <a:fld id="{D9D9B3D8-967C-4E8E-8261-E76B956ED273}" type="slidenum">
              <a:rPr lang="ro-RO" smtClean="0"/>
              <a:t>‹#›</a:t>
            </a:fld>
            <a:endParaRPr lang="ro-RO"/>
          </a:p>
        </p:txBody>
      </p:sp>
    </p:spTree>
    <p:extLst>
      <p:ext uri="{BB962C8B-B14F-4D97-AF65-F5344CB8AC3E}">
        <p14:creationId xmlns:p14="http://schemas.microsoft.com/office/powerpoint/2010/main" val="4287517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75D30-95B7-4FC8-8B97-B299215E8936}"/>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017CF945-91D5-4926-ABD8-3D4512183627}"/>
              </a:ext>
            </a:extLst>
          </p:cNvPr>
          <p:cNvSpPr>
            <a:spLocks noGrp="1"/>
          </p:cNvSpPr>
          <p:nvPr>
            <p:ph type="dt" sz="half" idx="10"/>
          </p:nvPr>
        </p:nvSpPr>
        <p:spPr/>
        <p:txBody>
          <a:bodyPr/>
          <a:lstStyle/>
          <a:p>
            <a:fld id="{A76B90B7-A90C-42B8-AF02-6E71A91F5094}" type="datetime1">
              <a:rPr lang="ro-RO" smtClean="0"/>
              <a:t>17.03.2021</a:t>
            </a:fld>
            <a:endParaRPr lang="ro-RO"/>
          </a:p>
        </p:txBody>
      </p:sp>
      <p:sp>
        <p:nvSpPr>
          <p:cNvPr id="4" name="Footer Placeholder 3">
            <a:extLst>
              <a:ext uri="{FF2B5EF4-FFF2-40B4-BE49-F238E27FC236}">
                <a16:creationId xmlns:a16="http://schemas.microsoft.com/office/drawing/2014/main" id="{59ABAAA8-FC3B-4346-9336-7DE9DC600663}"/>
              </a:ext>
            </a:extLst>
          </p:cNvPr>
          <p:cNvSpPr>
            <a:spLocks noGrp="1"/>
          </p:cNvSpPr>
          <p:nvPr>
            <p:ph type="ftr" sz="quarter" idx="11"/>
          </p:nvPr>
        </p:nvSpPr>
        <p:spPr/>
        <p:txBody>
          <a:bodyPr/>
          <a:lstStyle/>
          <a:p>
            <a:r>
              <a:rPr lang="ro-RO"/>
              <a:t>CIA - cursul nr. 2 - online</a:t>
            </a:r>
          </a:p>
        </p:txBody>
      </p:sp>
      <p:sp>
        <p:nvSpPr>
          <p:cNvPr id="5" name="Slide Number Placeholder 4">
            <a:extLst>
              <a:ext uri="{FF2B5EF4-FFF2-40B4-BE49-F238E27FC236}">
                <a16:creationId xmlns:a16="http://schemas.microsoft.com/office/drawing/2014/main" id="{7E8539C3-C9C4-4DD4-AFC5-F268CDA61445}"/>
              </a:ext>
            </a:extLst>
          </p:cNvPr>
          <p:cNvSpPr>
            <a:spLocks noGrp="1"/>
          </p:cNvSpPr>
          <p:nvPr>
            <p:ph type="sldNum" sz="quarter" idx="12"/>
          </p:nvPr>
        </p:nvSpPr>
        <p:spPr/>
        <p:txBody>
          <a:bodyPr/>
          <a:lstStyle/>
          <a:p>
            <a:fld id="{D9D9B3D8-967C-4E8E-8261-E76B956ED273}" type="slidenum">
              <a:rPr lang="ro-RO" smtClean="0"/>
              <a:t>‹#›</a:t>
            </a:fld>
            <a:endParaRPr lang="ro-RO"/>
          </a:p>
        </p:txBody>
      </p:sp>
    </p:spTree>
    <p:extLst>
      <p:ext uri="{BB962C8B-B14F-4D97-AF65-F5344CB8AC3E}">
        <p14:creationId xmlns:p14="http://schemas.microsoft.com/office/powerpoint/2010/main" val="2251507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A86D54-FF9E-4245-A131-B4018C410B34}"/>
              </a:ext>
            </a:extLst>
          </p:cNvPr>
          <p:cNvSpPr>
            <a:spLocks noGrp="1"/>
          </p:cNvSpPr>
          <p:nvPr>
            <p:ph type="dt" sz="half" idx="10"/>
          </p:nvPr>
        </p:nvSpPr>
        <p:spPr/>
        <p:txBody>
          <a:bodyPr/>
          <a:lstStyle/>
          <a:p>
            <a:fld id="{753B1EC3-E071-4A8F-AA19-51D5656B6167}" type="datetime1">
              <a:rPr lang="ro-RO" smtClean="0"/>
              <a:t>17.03.2021</a:t>
            </a:fld>
            <a:endParaRPr lang="ro-RO"/>
          </a:p>
        </p:txBody>
      </p:sp>
      <p:sp>
        <p:nvSpPr>
          <p:cNvPr id="3" name="Footer Placeholder 2">
            <a:extLst>
              <a:ext uri="{FF2B5EF4-FFF2-40B4-BE49-F238E27FC236}">
                <a16:creationId xmlns:a16="http://schemas.microsoft.com/office/drawing/2014/main" id="{13AE41CF-B99D-484F-A194-6B8EB0DA4021}"/>
              </a:ext>
            </a:extLst>
          </p:cNvPr>
          <p:cNvSpPr>
            <a:spLocks noGrp="1"/>
          </p:cNvSpPr>
          <p:nvPr>
            <p:ph type="ftr" sz="quarter" idx="11"/>
          </p:nvPr>
        </p:nvSpPr>
        <p:spPr/>
        <p:txBody>
          <a:bodyPr/>
          <a:lstStyle/>
          <a:p>
            <a:r>
              <a:rPr lang="ro-RO"/>
              <a:t>CIA - cursul nr. 2 - online</a:t>
            </a:r>
          </a:p>
        </p:txBody>
      </p:sp>
      <p:sp>
        <p:nvSpPr>
          <p:cNvPr id="4" name="Slide Number Placeholder 3">
            <a:extLst>
              <a:ext uri="{FF2B5EF4-FFF2-40B4-BE49-F238E27FC236}">
                <a16:creationId xmlns:a16="http://schemas.microsoft.com/office/drawing/2014/main" id="{EB41D4C8-6FB6-48D9-98D6-E9CD23698D29}"/>
              </a:ext>
            </a:extLst>
          </p:cNvPr>
          <p:cNvSpPr>
            <a:spLocks noGrp="1"/>
          </p:cNvSpPr>
          <p:nvPr>
            <p:ph type="sldNum" sz="quarter" idx="12"/>
          </p:nvPr>
        </p:nvSpPr>
        <p:spPr/>
        <p:txBody>
          <a:bodyPr/>
          <a:lstStyle/>
          <a:p>
            <a:fld id="{D9D9B3D8-967C-4E8E-8261-E76B956ED273}" type="slidenum">
              <a:rPr lang="ro-RO" smtClean="0"/>
              <a:t>‹#›</a:t>
            </a:fld>
            <a:endParaRPr lang="ro-RO"/>
          </a:p>
        </p:txBody>
      </p:sp>
    </p:spTree>
    <p:extLst>
      <p:ext uri="{BB962C8B-B14F-4D97-AF65-F5344CB8AC3E}">
        <p14:creationId xmlns:p14="http://schemas.microsoft.com/office/powerpoint/2010/main" val="3439143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D210F-F253-4DB3-A912-68A0D551F7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7F0C5480-B224-446E-A7FA-C97C3D9CD3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E0FFC488-793A-45C4-B42D-610E2B07E2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01F9FD-6FDA-41DD-840C-D217256C2E39}"/>
              </a:ext>
            </a:extLst>
          </p:cNvPr>
          <p:cNvSpPr>
            <a:spLocks noGrp="1"/>
          </p:cNvSpPr>
          <p:nvPr>
            <p:ph type="dt" sz="half" idx="10"/>
          </p:nvPr>
        </p:nvSpPr>
        <p:spPr/>
        <p:txBody>
          <a:bodyPr/>
          <a:lstStyle/>
          <a:p>
            <a:fld id="{129FEC92-241D-4C3D-93BF-83405F51E1E0}" type="datetime1">
              <a:rPr lang="ro-RO" smtClean="0"/>
              <a:t>17.03.2021</a:t>
            </a:fld>
            <a:endParaRPr lang="ro-RO"/>
          </a:p>
        </p:txBody>
      </p:sp>
      <p:sp>
        <p:nvSpPr>
          <p:cNvPr id="6" name="Footer Placeholder 5">
            <a:extLst>
              <a:ext uri="{FF2B5EF4-FFF2-40B4-BE49-F238E27FC236}">
                <a16:creationId xmlns:a16="http://schemas.microsoft.com/office/drawing/2014/main" id="{4BABA8F0-3C01-4E6C-9574-FC5C1B7CE1B1}"/>
              </a:ext>
            </a:extLst>
          </p:cNvPr>
          <p:cNvSpPr>
            <a:spLocks noGrp="1"/>
          </p:cNvSpPr>
          <p:nvPr>
            <p:ph type="ftr" sz="quarter" idx="11"/>
          </p:nvPr>
        </p:nvSpPr>
        <p:spPr/>
        <p:txBody>
          <a:bodyPr/>
          <a:lstStyle/>
          <a:p>
            <a:r>
              <a:rPr lang="ro-RO"/>
              <a:t>CIA - cursul nr. 2 - online</a:t>
            </a:r>
          </a:p>
        </p:txBody>
      </p:sp>
      <p:sp>
        <p:nvSpPr>
          <p:cNvPr id="7" name="Slide Number Placeholder 6">
            <a:extLst>
              <a:ext uri="{FF2B5EF4-FFF2-40B4-BE49-F238E27FC236}">
                <a16:creationId xmlns:a16="http://schemas.microsoft.com/office/drawing/2014/main" id="{BD7CD37F-F4EE-4364-8D52-4AFE8FD23206}"/>
              </a:ext>
            </a:extLst>
          </p:cNvPr>
          <p:cNvSpPr>
            <a:spLocks noGrp="1"/>
          </p:cNvSpPr>
          <p:nvPr>
            <p:ph type="sldNum" sz="quarter" idx="12"/>
          </p:nvPr>
        </p:nvSpPr>
        <p:spPr/>
        <p:txBody>
          <a:bodyPr/>
          <a:lstStyle/>
          <a:p>
            <a:fld id="{D9D9B3D8-967C-4E8E-8261-E76B956ED273}" type="slidenum">
              <a:rPr lang="ro-RO" smtClean="0"/>
              <a:t>‹#›</a:t>
            </a:fld>
            <a:endParaRPr lang="ro-RO"/>
          </a:p>
        </p:txBody>
      </p:sp>
    </p:spTree>
    <p:extLst>
      <p:ext uri="{BB962C8B-B14F-4D97-AF65-F5344CB8AC3E}">
        <p14:creationId xmlns:p14="http://schemas.microsoft.com/office/powerpoint/2010/main" val="1848471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F072C-02C8-4149-9D4D-16058A3FAB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E5F8290A-8BDA-4E85-A5A8-78C1754674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E11AC272-3FB9-4FE8-AE22-7501CE0096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4BF2C2-10E0-4D3C-B784-6B4C7E6C94B9}"/>
              </a:ext>
            </a:extLst>
          </p:cNvPr>
          <p:cNvSpPr>
            <a:spLocks noGrp="1"/>
          </p:cNvSpPr>
          <p:nvPr>
            <p:ph type="dt" sz="half" idx="10"/>
          </p:nvPr>
        </p:nvSpPr>
        <p:spPr/>
        <p:txBody>
          <a:bodyPr/>
          <a:lstStyle/>
          <a:p>
            <a:fld id="{29420D9C-F1FD-41BD-90E7-8017AEAB0DA2}" type="datetime1">
              <a:rPr lang="ro-RO" smtClean="0"/>
              <a:t>17.03.2021</a:t>
            </a:fld>
            <a:endParaRPr lang="ro-RO"/>
          </a:p>
        </p:txBody>
      </p:sp>
      <p:sp>
        <p:nvSpPr>
          <p:cNvPr id="6" name="Footer Placeholder 5">
            <a:extLst>
              <a:ext uri="{FF2B5EF4-FFF2-40B4-BE49-F238E27FC236}">
                <a16:creationId xmlns:a16="http://schemas.microsoft.com/office/drawing/2014/main" id="{1BE5E84C-B713-47F5-B8EF-795402C126AA}"/>
              </a:ext>
            </a:extLst>
          </p:cNvPr>
          <p:cNvSpPr>
            <a:spLocks noGrp="1"/>
          </p:cNvSpPr>
          <p:nvPr>
            <p:ph type="ftr" sz="quarter" idx="11"/>
          </p:nvPr>
        </p:nvSpPr>
        <p:spPr/>
        <p:txBody>
          <a:bodyPr/>
          <a:lstStyle/>
          <a:p>
            <a:r>
              <a:rPr lang="ro-RO"/>
              <a:t>CIA - cursul nr. 2 - online</a:t>
            </a:r>
          </a:p>
        </p:txBody>
      </p:sp>
      <p:sp>
        <p:nvSpPr>
          <p:cNvPr id="7" name="Slide Number Placeholder 6">
            <a:extLst>
              <a:ext uri="{FF2B5EF4-FFF2-40B4-BE49-F238E27FC236}">
                <a16:creationId xmlns:a16="http://schemas.microsoft.com/office/drawing/2014/main" id="{BF313511-82E3-49F0-8863-09D76560A8B2}"/>
              </a:ext>
            </a:extLst>
          </p:cNvPr>
          <p:cNvSpPr>
            <a:spLocks noGrp="1"/>
          </p:cNvSpPr>
          <p:nvPr>
            <p:ph type="sldNum" sz="quarter" idx="12"/>
          </p:nvPr>
        </p:nvSpPr>
        <p:spPr/>
        <p:txBody>
          <a:bodyPr/>
          <a:lstStyle/>
          <a:p>
            <a:fld id="{D9D9B3D8-967C-4E8E-8261-E76B956ED273}" type="slidenum">
              <a:rPr lang="ro-RO" smtClean="0"/>
              <a:t>‹#›</a:t>
            </a:fld>
            <a:endParaRPr lang="ro-RO"/>
          </a:p>
        </p:txBody>
      </p:sp>
    </p:spTree>
    <p:extLst>
      <p:ext uri="{BB962C8B-B14F-4D97-AF65-F5344CB8AC3E}">
        <p14:creationId xmlns:p14="http://schemas.microsoft.com/office/powerpoint/2010/main" val="3808923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209C5D-EF02-448D-AD3D-9A76B3A595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7DE14751-1A48-442F-A899-69168BA6E4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350FCDE1-9C15-4E8B-820E-8A22C15C48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CD91DB-BD29-4DE8-A0AE-AB75E24D0100}" type="datetime1">
              <a:rPr lang="ro-RO" smtClean="0"/>
              <a:t>17.03.2021</a:t>
            </a:fld>
            <a:endParaRPr lang="ro-RO"/>
          </a:p>
        </p:txBody>
      </p:sp>
      <p:sp>
        <p:nvSpPr>
          <p:cNvPr id="5" name="Footer Placeholder 4">
            <a:extLst>
              <a:ext uri="{FF2B5EF4-FFF2-40B4-BE49-F238E27FC236}">
                <a16:creationId xmlns:a16="http://schemas.microsoft.com/office/drawing/2014/main" id="{49376B0A-2102-4FBA-A009-2ECCA098D9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o-RO"/>
              <a:t>CIA - cursul nr. 2 - online</a:t>
            </a:r>
          </a:p>
        </p:txBody>
      </p:sp>
      <p:sp>
        <p:nvSpPr>
          <p:cNvPr id="6" name="Slide Number Placeholder 5">
            <a:extLst>
              <a:ext uri="{FF2B5EF4-FFF2-40B4-BE49-F238E27FC236}">
                <a16:creationId xmlns:a16="http://schemas.microsoft.com/office/drawing/2014/main" id="{09EDFE2A-CADC-4EEF-B58C-BEC99F872C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D9B3D8-967C-4E8E-8261-E76B956ED273}" type="slidenum">
              <a:rPr lang="ro-RO" smtClean="0"/>
              <a:t>‹#›</a:t>
            </a:fld>
            <a:endParaRPr lang="ro-RO"/>
          </a:p>
        </p:txBody>
      </p:sp>
    </p:spTree>
    <p:extLst>
      <p:ext uri="{BB962C8B-B14F-4D97-AF65-F5344CB8AC3E}">
        <p14:creationId xmlns:p14="http://schemas.microsoft.com/office/powerpoint/2010/main" val="4245961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0.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5" Type="http://schemas.openxmlformats.org/officeDocument/2006/relationships/image" Target="../media/image31.png"/><Relationship Id="rId4" Type="http://schemas.openxmlformats.org/officeDocument/2006/relationships/image" Target="../media/image30.png"/></Relationships>
</file>

<file path=ppt/slides/_rels/slide1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0.png"/><Relationship Id="rId1" Type="http://schemas.openxmlformats.org/officeDocument/2006/relationships/slideLayout" Target="../slideLayouts/slideLayout2.xml"/><Relationship Id="rId4" Type="http://schemas.openxmlformats.org/officeDocument/2006/relationships/image" Target="../media/image3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25.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 Id="rId5" Type="http://schemas.openxmlformats.org/officeDocument/2006/relationships/image" Target="../media/image41.png"/><Relationship Id="rId4" Type="http://schemas.openxmlformats.org/officeDocument/2006/relationships/image" Target="../media/image40.png"/></Relationships>
</file>

<file path=ppt/slides/_rels/slide2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420.png"/><Relationship Id="rId7"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440.png"/><Relationship Id="rId4" Type="http://schemas.openxmlformats.org/officeDocument/2006/relationships/image" Target="../media/image430.png"/></Relationships>
</file>

<file path=ppt/slides/_rels/slide31.xml.rels><?xml version="1.0" encoding="UTF-8" standalone="yes"?>
<Relationships xmlns="http://schemas.openxmlformats.org/package/2006/relationships"><Relationship Id="rId3" Type="http://schemas.openxmlformats.org/officeDocument/2006/relationships/image" Target="../media/image450.png"/><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52.png"/><Relationship Id="rId3" Type="http://schemas.openxmlformats.org/officeDocument/2006/relationships/image" Target="../media/image47.png"/><Relationship Id="rId7" Type="http://schemas.openxmlformats.org/officeDocument/2006/relationships/image" Target="../media/image51.png"/><Relationship Id="rId2"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33.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38.png"/><Relationship Id="rId1" Type="http://schemas.openxmlformats.org/officeDocument/2006/relationships/slideLayout" Target="../slideLayouts/slideLayout2.xml"/><Relationship Id="rId4" Type="http://schemas.openxmlformats.org/officeDocument/2006/relationships/image" Target="../media/image54.png"/></Relationships>
</file>

<file path=ppt/slides/_rels/slide34.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38.png"/><Relationship Id="rId1" Type="http://schemas.openxmlformats.org/officeDocument/2006/relationships/slideLayout" Target="../slideLayouts/slideLayout2.xml"/><Relationship Id="rId5" Type="http://schemas.openxmlformats.org/officeDocument/2006/relationships/image" Target="../media/image57.png"/><Relationship Id="rId4" Type="http://schemas.openxmlformats.org/officeDocument/2006/relationships/image" Target="../media/image56.png"/></Relationships>
</file>

<file path=ppt/slides/_rels/slide35.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38.png"/><Relationship Id="rId1" Type="http://schemas.openxmlformats.org/officeDocument/2006/relationships/slideLayout" Target="../slideLayouts/slideLayout2.xml"/><Relationship Id="rId4" Type="http://schemas.openxmlformats.org/officeDocument/2006/relationships/image" Target="../media/image58.png"/></Relationships>
</file>

<file path=ppt/slides/_rels/slide36.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55.png"/><Relationship Id="rId1" Type="http://schemas.openxmlformats.org/officeDocument/2006/relationships/slideLayout" Target="../slideLayouts/slideLayout2.xml"/><Relationship Id="rId4" Type="http://schemas.openxmlformats.org/officeDocument/2006/relationships/image" Target="../media/image59.png"/></Relationships>
</file>

<file path=ppt/slides/_rels/slide37.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10.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2.png"/><Relationship Id="rId7" Type="http://schemas.openxmlformats.org/officeDocument/2006/relationships/image" Target="../media/image66.png"/><Relationship Id="rId2" Type="http://schemas.openxmlformats.org/officeDocument/2006/relationships/image" Target="../media/image61.png"/><Relationship Id="rId1" Type="http://schemas.openxmlformats.org/officeDocument/2006/relationships/slideLayout" Target="../slideLayouts/slideLayout2.xml"/><Relationship Id="rId6" Type="http://schemas.openxmlformats.org/officeDocument/2006/relationships/image" Target="../media/image65.png"/><Relationship Id="rId5" Type="http://schemas.openxmlformats.org/officeDocument/2006/relationships/image" Target="../media/image64.png"/><Relationship Id="rId4" Type="http://schemas.openxmlformats.org/officeDocument/2006/relationships/image" Target="../media/image63.png"/></Relationships>
</file>

<file path=ppt/slides/_rels/slide41.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6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image" Target="../media/image75.png"/><Relationship Id="rId3" Type="http://schemas.openxmlformats.org/officeDocument/2006/relationships/image" Target="../media/image70.png"/><Relationship Id="rId7" Type="http://schemas.openxmlformats.org/officeDocument/2006/relationships/image" Target="../media/image74.png"/><Relationship Id="rId2" Type="http://schemas.openxmlformats.org/officeDocument/2006/relationships/image" Target="../media/image69.png"/><Relationship Id="rId1" Type="http://schemas.openxmlformats.org/officeDocument/2006/relationships/slideLayout" Target="../slideLayouts/slideLayout2.xml"/><Relationship Id="rId6" Type="http://schemas.openxmlformats.org/officeDocument/2006/relationships/image" Target="../media/image73.png"/><Relationship Id="rId5" Type="http://schemas.openxmlformats.org/officeDocument/2006/relationships/image" Target="../media/image72.png"/><Relationship Id="rId4" Type="http://schemas.openxmlformats.org/officeDocument/2006/relationships/image" Target="../media/image71.png"/></Relationships>
</file>

<file path=ppt/slides/_rels/slide44.xml.rels><?xml version="1.0" encoding="UTF-8" standalone="yes"?>
<Relationships xmlns="http://schemas.openxmlformats.org/package/2006/relationships"><Relationship Id="rId3" Type="http://schemas.openxmlformats.org/officeDocument/2006/relationships/image" Target="../media/image77.png"/><Relationship Id="rId2" Type="http://schemas.openxmlformats.org/officeDocument/2006/relationships/image" Target="../media/image7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image" Target="../media/image78.png"/><Relationship Id="rId1" Type="http://schemas.openxmlformats.org/officeDocument/2006/relationships/slideLayout" Target="../slideLayouts/slideLayout2.xml"/><Relationship Id="rId4" Type="http://schemas.openxmlformats.org/officeDocument/2006/relationships/image" Target="../media/image80.png"/></Relationships>
</file>

<file path=ppt/slides/_rels/slide46.xml.rels><?xml version="1.0" encoding="UTF-8" standalone="yes"?>
<Relationships xmlns="http://schemas.openxmlformats.org/package/2006/relationships"><Relationship Id="rId2" Type="http://schemas.openxmlformats.org/officeDocument/2006/relationships/image" Target="../media/image66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3CE83-A48F-4913-AEF9-ABB205F4FC22}"/>
              </a:ext>
            </a:extLst>
          </p:cNvPr>
          <p:cNvSpPr>
            <a:spLocks noGrp="1"/>
          </p:cNvSpPr>
          <p:nvPr>
            <p:ph type="ctrTitle"/>
          </p:nvPr>
        </p:nvSpPr>
        <p:spPr/>
        <p:txBody>
          <a:bodyPr/>
          <a:lstStyle/>
          <a:p>
            <a:r>
              <a:rPr lang="ro-RO"/>
              <a:t>CIRCUITE INTEGRATE ANALOGICE</a:t>
            </a:r>
          </a:p>
        </p:txBody>
      </p:sp>
      <p:sp>
        <p:nvSpPr>
          <p:cNvPr id="3" name="Subtitle 2">
            <a:extLst>
              <a:ext uri="{FF2B5EF4-FFF2-40B4-BE49-F238E27FC236}">
                <a16:creationId xmlns:a16="http://schemas.microsoft.com/office/drawing/2014/main" id="{A0B5B92E-278B-4B60-A883-F6E0C9CA4CF4}"/>
              </a:ext>
            </a:extLst>
          </p:cNvPr>
          <p:cNvSpPr>
            <a:spLocks noGrp="1"/>
          </p:cNvSpPr>
          <p:nvPr>
            <p:ph type="subTitle" idx="1"/>
          </p:nvPr>
        </p:nvSpPr>
        <p:spPr/>
        <p:txBody>
          <a:bodyPr/>
          <a:lstStyle/>
          <a:p>
            <a:r>
              <a:rPr lang="ro-RO"/>
              <a:t>Cursul nr. 2 - online</a:t>
            </a:r>
          </a:p>
        </p:txBody>
      </p:sp>
      <p:grpSp>
        <p:nvGrpSpPr>
          <p:cNvPr id="4" name="Group 3">
            <a:extLst>
              <a:ext uri="{FF2B5EF4-FFF2-40B4-BE49-F238E27FC236}">
                <a16:creationId xmlns:a16="http://schemas.microsoft.com/office/drawing/2014/main" id="{8BA13981-1FA8-4253-B880-BA6E4EE165D4}"/>
              </a:ext>
            </a:extLst>
          </p:cNvPr>
          <p:cNvGrpSpPr/>
          <p:nvPr/>
        </p:nvGrpSpPr>
        <p:grpSpPr>
          <a:xfrm>
            <a:off x="685800" y="338592"/>
            <a:ext cx="10349144" cy="1571021"/>
            <a:chOff x="685800" y="596055"/>
            <a:chExt cx="7498846" cy="1138340"/>
          </a:xfrm>
        </p:grpSpPr>
        <p:pic>
          <p:nvPicPr>
            <p:cNvPr id="5" name="Picture 4" descr="Logo-UT-IESC-RGB-RO">
              <a:extLst>
                <a:ext uri="{FF2B5EF4-FFF2-40B4-BE49-F238E27FC236}">
                  <a16:creationId xmlns:a16="http://schemas.microsoft.com/office/drawing/2014/main" id="{B4F34483-CD29-4311-95C1-5CFC49616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5446" b="13008"/>
            <a:stretch>
              <a:fillRect/>
            </a:stretch>
          </p:blipFill>
          <p:spPr bwMode="auto">
            <a:xfrm>
              <a:off x="685800" y="596055"/>
              <a:ext cx="4146813" cy="113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
              <a:extLst>
                <a:ext uri="{FF2B5EF4-FFF2-40B4-BE49-F238E27FC236}">
                  <a16:creationId xmlns:a16="http://schemas.microsoft.com/office/drawing/2014/main" id="{06287EA5-9AF8-4E13-A463-F946ED8A1ACA}"/>
                </a:ext>
              </a:extLst>
            </p:cNvPr>
            <p:cNvSpPr txBox="1">
              <a:spLocks noChangeAspect="1" noChangeArrowheads="1"/>
            </p:cNvSpPr>
            <p:nvPr/>
          </p:nvSpPr>
          <p:spPr bwMode="auto">
            <a:xfrm>
              <a:off x="5182366" y="679028"/>
              <a:ext cx="3002280" cy="609600"/>
            </a:xfrm>
            <a:prstGeom prst="rect">
              <a:avLst/>
            </a:prstGeom>
            <a:noFill/>
            <a:ln w="9525">
              <a:noFill/>
              <a:miter lim="800000"/>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100" b="1">
                  <a:latin typeface="UT Sans" pitchFamily="50" charset="0"/>
                  <a:ea typeface="+mn-ea"/>
                  <a:cs typeface="+mn-cs"/>
                </a:rPr>
                <a:t>Departamentul de Electronică şi Calculatoare</a:t>
              </a:r>
              <a:endParaRPr lang="ro-RO" sz="1100" b="1">
                <a:latin typeface="UT Sans" pitchFamily="50" charset="0"/>
                <a:ea typeface="+mn-ea"/>
                <a:cs typeface="+mn-cs"/>
              </a:endParaRPr>
            </a:p>
            <a:p>
              <a:pPr algn="r"/>
              <a:r>
                <a:rPr lang="ro-RO" sz="1100" b="0">
                  <a:latin typeface="UT Sans" pitchFamily="50" charset="0"/>
                  <a:ea typeface="+mn-ea"/>
                  <a:cs typeface="+mn-cs"/>
                </a:rPr>
                <a:t>s</a:t>
              </a:r>
              <a:r>
                <a:rPr lang="en-US" sz="1100">
                  <a:latin typeface="UT Sans" pitchFamily="50" charset="0"/>
                  <a:ea typeface="+mn-ea"/>
                  <a:cs typeface="+mn-cs"/>
                </a:rPr>
                <a:t>tr. Politehnicii 1, 500024 Braşov</a:t>
              </a:r>
              <a:endParaRPr lang="ro-RO" sz="900">
                <a:latin typeface="UT Sans" pitchFamily="50" charset="0"/>
              </a:endParaRPr>
            </a:p>
            <a:p>
              <a:pPr algn="r"/>
              <a:r>
                <a:rPr lang="en-US" sz="1100">
                  <a:latin typeface="UT Sans" pitchFamily="50" charset="0"/>
                  <a:ea typeface="+mn-ea"/>
                  <a:cs typeface="+mn-cs"/>
                </a:rPr>
                <a:t>0268 478705</a:t>
              </a:r>
              <a:endParaRPr lang="ro-RO" sz="900">
                <a:latin typeface="UT Sans" pitchFamily="50" charset="0"/>
              </a:endParaRPr>
            </a:p>
            <a:p>
              <a:pPr algn="r" rtl="1">
                <a:defRPr sz="1000"/>
              </a:pPr>
              <a:endParaRPr lang="en-GB" sz="900" b="0" i="0" strike="noStrike">
                <a:solidFill>
                  <a:srgbClr val="333333"/>
                </a:solidFill>
                <a:latin typeface="UT Sans" pitchFamily="50" charset="0"/>
              </a:endParaRPr>
            </a:p>
          </p:txBody>
        </p:sp>
      </p:grpSp>
    </p:spTree>
    <p:extLst>
      <p:ext uri="{BB962C8B-B14F-4D97-AF65-F5344CB8AC3E}">
        <p14:creationId xmlns:p14="http://schemas.microsoft.com/office/powerpoint/2010/main" val="3907727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0A4F3-71B2-481B-8512-DBAB89C3C060}"/>
              </a:ext>
            </a:extLst>
          </p:cNvPr>
          <p:cNvSpPr>
            <a:spLocks noGrp="1"/>
          </p:cNvSpPr>
          <p:nvPr>
            <p:ph type="title"/>
          </p:nvPr>
        </p:nvSpPr>
        <p:spPr/>
        <p:txBody>
          <a:bodyPr/>
          <a:lstStyle/>
          <a:p>
            <a:r>
              <a:rPr lang="ro-RO"/>
              <a:t>Amplificatorul de diferență</a:t>
            </a:r>
          </a:p>
        </p:txBody>
      </p:sp>
      <p:sp>
        <p:nvSpPr>
          <p:cNvPr id="3" name="Content Placeholder 2">
            <a:extLst>
              <a:ext uri="{FF2B5EF4-FFF2-40B4-BE49-F238E27FC236}">
                <a16:creationId xmlns:a16="http://schemas.microsoft.com/office/drawing/2014/main" id="{22302668-724C-4F9C-8447-0968E278F2B0}"/>
              </a:ext>
            </a:extLst>
          </p:cNvPr>
          <p:cNvSpPr>
            <a:spLocks noGrp="1"/>
          </p:cNvSpPr>
          <p:nvPr>
            <p:ph idx="1"/>
          </p:nvPr>
        </p:nvSpPr>
        <p:spPr/>
        <p:txBody>
          <a:bodyPr>
            <a:normAutofit/>
          </a:bodyPr>
          <a:lstStyle/>
          <a:p>
            <a:r>
              <a:rPr lang="en-US" sz="2400">
                <a:effectLst/>
                <a:ea typeface="Calibri" panose="020F0502020204030204" pitchFamily="34" charset="0"/>
              </a:rPr>
              <a:t>Putem găsi </a:t>
            </a:r>
            <a:r>
              <a:rPr lang="en-US" sz="2400" i="1">
                <a:effectLst/>
                <a:ea typeface="Calibri" panose="020F0502020204030204" pitchFamily="34" charset="0"/>
              </a:rPr>
              <a:t>v</a:t>
            </a:r>
            <a:r>
              <a:rPr lang="en-US" sz="2400" i="1" baseline="-25000">
                <a:effectLst/>
                <a:ea typeface="Calibri" panose="020F0502020204030204" pitchFamily="34" charset="0"/>
              </a:rPr>
              <a:t>O</a:t>
            </a:r>
            <a:r>
              <a:rPr lang="en-US" sz="2400">
                <a:effectLst/>
                <a:ea typeface="Calibri" panose="020F0502020204030204" pitchFamily="34" charset="0"/>
              </a:rPr>
              <a:t> aplic</a:t>
            </a:r>
            <a:r>
              <a:rPr lang="ro-RO" sz="2400">
                <a:effectLst/>
                <a:ea typeface="Calibri" panose="020F0502020204030204" pitchFamily="34" charset="0"/>
              </a:rPr>
              <a:t>ăm</a:t>
            </a:r>
            <a:r>
              <a:rPr lang="en-US" sz="2400">
                <a:effectLst/>
                <a:ea typeface="Calibri" panose="020F0502020204030204" pitchFamily="34" charset="0"/>
              </a:rPr>
              <a:t> superpoziția: </a:t>
            </a:r>
            <a:r>
              <a:rPr lang="en-US" sz="2400" i="1">
                <a:effectLst/>
                <a:ea typeface="Calibri" panose="020F0502020204030204" pitchFamily="34" charset="0"/>
              </a:rPr>
              <a:t>v</a:t>
            </a:r>
            <a:r>
              <a:rPr lang="en-US" sz="2400" i="1" baseline="-25000">
                <a:effectLst/>
                <a:ea typeface="Calibri" panose="020F0502020204030204" pitchFamily="34" charset="0"/>
              </a:rPr>
              <a:t>O</a:t>
            </a:r>
            <a:r>
              <a:rPr lang="en-US" sz="2400">
                <a:effectLst/>
                <a:ea typeface="Calibri" panose="020F0502020204030204" pitchFamily="34" charset="0"/>
              </a:rPr>
              <a:t>=</a:t>
            </a:r>
            <a:r>
              <a:rPr lang="en-US" sz="2400" i="1">
                <a:effectLst/>
                <a:ea typeface="Calibri" panose="020F0502020204030204" pitchFamily="34" charset="0"/>
              </a:rPr>
              <a:t>v</a:t>
            </a:r>
            <a:r>
              <a:rPr lang="en-US" sz="2400" i="1" baseline="-25000">
                <a:effectLst/>
                <a:ea typeface="Calibri" panose="020F0502020204030204" pitchFamily="34" charset="0"/>
              </a:rPr>
              <a:t>O</a:t>
            </a:r>
            <a:r>
              <a:rPr lang="en-US" sz="2400" baseline="-25000">
                <a:effectLst/>
                <a:ea typeface="Calibri" panose="020F0502020204030204" pitchFamily="34" charset="0"/>
              </a:rPr>
              <a:t>1</a:t>
            </a:r>
            <a:r>
              <a:rPr lang="en-US" sz="2400">
                <a:effectLst/>
                <a:ea typeface="Calibri" panose="020F0502020204030204" pitchFamily="34" charset="0"/>
              </a:rPr>
              <a:t>+</a:t>
            </a:r>
            <a:r>
              <a:rPr lang="en-US" sz="2400" i="1">
                <a:effectLst/>
                <a:ea typeface="Calibri" panose="020F0502020204030204" pitchFamily="34" charset="0"/>
              </a:rPr>
              <a:t>v</a:t>
            </a:r>
            <a:r>
              <a:rPr lang="en-US" sz="2400" i="1" baseline="-25000">
                <a:effectLst/>
                <a:ea typeface="Calibri" panose="020F0502020204030204" pitchFamily="34" charset="0"/>
              </a:rPr>
              <a:t>O</a:t>
            </a:r>
            <a:r>
              <a:rPr lang="en-US" sz="2400" baseline="-25000">
                <a:effectLst/>
                <a:ea typeface="Calibri" panose="020F0502020204030204" pitchFamily="34" charset="0"/>
              </a:rPr>
              <a:t>2</a:t>
            </a:r>
            <a:r>
              <a:rPr lang="en-US" sz="2400">
                <a:effectLst/>
                <a:ea typeface="Calibri" panose="020F0502020204030204" pitchFamily="34" charset="0"/>
              </a:rPr>
              <a:t>, </a:t>
            </a:r>
            <a:br>
              <a:rPr lang="ro-RO" sz="2400">
                <a:effectLst/>
                <a:ea typeface="Calibri" panose="020F0502020204030204" pitchFamily="34" charset="0"/>
              </a:rPr>
            </a:br>
            <a:r>
              <a:rPr lang="en-US" sz="2400">
                <a:effectLst/>
                <a:ea typeface="Calibri" panose="020F0502020204030204" pitchFamily="34" charset="0"/>
              </a:rPr>
              <a:t>unde </a:t>
            </a:r>
            <a:r>
              <a:rPr lang="en-US" sz="2400" i="1">
                <a:effectLst/>
                <a:ea typeface="Calibri" panose="020F0502020204030204" pitchFamily="34" charset="0"/>
              </a:rPr>
              <a:t>v</a:t>
            </a:r>
            <a:r>
              <a:rPr lang="en-US" sz="2400" i="1" baseline="-25000">
                <a:effectLst/>
                <a:ea typeface="Calibri" panose="020F0502020204030204" pitchFamily="34" charset="0"/>
              </a:rPr>
              <a:t>O</a:t>
            </a:r>
            <a:r>
              <a:rPr lang="en-US" sz="2400" baseline="-25000">
                <a:effectLst/>
                <a:ea typeface="Calibri" panose="020F0502020204030204" pitchFamily="34" charset="0"/>
              </a:rPr>
              <a:t>1</a:t>
            </a:r>
            <a:r>
              <a:rPr lang="en-US" sz="2400">
                <a:effectLst/>
                <a:ea typeface="Calibri" panose="020F0502020204030204" pitchFamily="34" charset="0"/>
              </a:rPr>
              <a:t> este valoarea lui </a:t>
            </a:r>
            <a:r>
              <a:rPr lang="en-US" sz="2400" i="1">
                <a:effectLst/>
                <a:ea typeface="Calibri" panose="020F0502020204030204" pitchFamily="34" charset="0"/>
              </a:rPr>
              <a:t>v</a:t>
            </a:r>
            <a:r>
              <a:rPr lang="en-US" sz="2400" i="1" baseline="-25000">
                <a:effectLst/>
                <a:ea typeface="Calibri" panose="020F0502020204030204" pitchFamily="34" charset="0"/>
              </a:rPr>
              <a:t>O</a:t>
            </a:r>
            <a:r>
              <a:rPr lang="en-US" sz="2400">
                <a:effectLst/>
                <a:ea typeface="Calibri" panose="020F0502020204030204" pitchFamily="34" charset="0"/>
              </a:rPr>
              <a:t> pentru </a:t>
            </a:r>
            <a:r>
              <a:rPr lang="en-US" sz="2400" i="1">
                <a:effectLst/>
                <a:ea typeface="Calibri" panose="020F0502020204030204" pitchFamily="34" charset="0"/>
              </a:rPr>
              <a:t>v</a:t>
            </a:r>
            <a:r>
              <a:rPr lang="en-US" sz="2400" baseline="-25000">
                <a:effectLst/>
                <a:ea typeface="Calibri" panose="020F0502020204030204" pitchFamily="34" charset="0"/>
              </a:rPr>
              <a:t>2</a:t>
            </a:r>
            <a:r>
              <a:rPr lang="en-US" sz="2400">
                <a:effectLst/>
                <a:ea typeface="Calibri" panose="020F0502020204030204" pitchFamily="34" charset="0"/>
              </a:rPr>
              <a:t>=0, iar </a:t>
            </a:r>
            <a:r>
              <a:rPr lang="en-US" sz="2400" i="1">
                <a:effectLst/>
                <a:ea typeface="Calibri" panose="020F0502020204030204" pitchFamily="34" charset="0"/>
              </a:rPr>
              <a:t>v</a:t>
            </a:r>
            <a:r>
              <a:rPr lang="en-US" sz="2400" i="1" baseline="-25000">
                <a:effectLst/>
                <a:ea typeface="Calibri" panose="020F0502020204030204" pitchFamily="34" charset="0"/>
              </a:rPr>
              <a:t>O</a:t>
            </a:r>
            <a:r>
              <a:rPr lang="en-US" sz="2400" baseline="-25000">
                <a:effectLst/>
                <a:ea typeface="Calibri" panose="020F0502020204030204" pitchFamily="34" charset="0"/>
              </a:rPr>
              <a:t>2</a:t>
            </a:r>
            <a:r>
              <a:rPr lang="en-US" sz="2400">
                <a:effectLst/>
                <a:ea typeface="Calibri" panose="020F0502020204030204" pitchFamily="34" charset="0"/>
              </a:rPr>
              <a:t> cea pentru </a:t>
            </a:r>
            <a:r>
              <a:rPr lang="en-US" sz="2400" i="1">
                <a:effectLst/>
                <a:ea typeface="Calibri" panose="020F0502020204030204" pitchFamily="34" charset="0"/>
              </a:rPr>
              <a:t>v</a:t>
            </a:r>
            <a:r>
              <a:rPr lang="en-US" sz="2400" baseline="-25000">
                <a:effectLst/>
                <a:ea typeface="Calibri" panose="020F0502020204030204" pitchFamily="34" charset="0"/>
              </a:rPr>
              <a:t>1</a:t>
            </a:r>
            <a:r>
              <a:rPr lang="en-US" sz="2400">
                <a:effectLst/>
                <a:ea typeface="Calibri" panose="020F0502020204030204" pitchFamily="34" charset="0"/>
              </a:rPr>
              <a:t>=0.</a:t>
            </a:r>
            <a:endParaRPr lang="ro-RO" sz="3600"/>
          </a:p>
        </p:txBody>
      </p:sp>
      <p:sp>
        <p:nvSpPr>
          <p:cNvPr id="4" name="Date Placeholder 3">
            <a:extLst>
              <a:ext uri="{FF2B5EF4-FFF2-40B4-BE49-F238E27FC236}">
                <a16:creationId xmlns:a16="http://schemas.microsoft.com/office/drawing/2014/main" id="{5296EBCD-E8A8-4646-B910-2F5FE731FA2F}"/>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DDC33F0D-8A59-4C2E-968B-C1196CBFAE8E}"/>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7D408B83-3A52-4FCB-85E5-B72510F1ED33}"/>
              </a:ext>
            </a:extLst>
          </p:cNvPr>
          <p:cNvSpPr>
            <a:spLocks noGrp="1"/>
          </p:cNvSpPr>
          <p:nvPr>
            <p:ph type="sldNum" sz="quarter" idx="12"/>
          </p:nvPr>
        </p:nvSpPr>
        <p:spPr/>
        <p:txBody>
          <a:bodyPr/>
          <a:lstStyle/>
          <a:p>
            <a:fld id="{D9D9B3D8-967C-4E8E-8261-E76B956ED273}" type="slidenum">
              <a:rPr lang="ro-RO" smtClean="0"/>
              <a:t>10</a:t>
            </a:fld>
            <a:endParaRPr lang="ro-RO"/>
          </a:p>
        </p:txBody>
      </p:sp>
      <p:pic>
        <p:nvPicPr>
          <p:cNvPr id="7" name="Picture 6">
            <a:extLst>
              <a:ext uri="{FF2B5EF4-FFF2-40B4-BE49-F238E27FC236}">
                <a16:creationId xmlns:a16="http://schemas.microsoft.com/office/drawing/2014/main" id="{A3AF8275-0A00-4590-81DA-F3F51B7A5E54}"/>
              </a:ext>
            </a:extLst>
          </p:cNvPr>
          <p:cNvPicPr>
            <a:picLocks noChangeAspect="1"/>
          </p:cNvPicPr>
          <p:nvPr/>
        </p:nvPicPr>
        <p:blipFill rotWithShape="1">
          <a:blip r:embed="rId2"/>
          <a:srcRect b="19726"/>
          <a:stretch/>
        </p:blipFill>
        <p:spPr bwMode="auto">
          <a:xfrm>
            <a:off x="9295530" y="75966"/>
            <a:ext cx="2486025" cy="1903879"/>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B7255411-C4B7-4B4D-AA38-7F42A322035E}"/>
              </a:ext>
            </a:extLst>
          </p:cNvPr>
          <p:cNvPicPr>
            <a:picLocks noChangeAspect="1"/>
          </p:cNvPicPr>
          <p:nvPr/>
        </p:nvPicPr>
        <p:blipFill>
          <a:blip r:embed="rId3"/>
          <a:stretch>
            <a:fillRect/>
          </a:stretch>
        </p:blipFill>
        <p:spPr>
          <a:xfrm>
            <a:off x="2248852" y="2937013"/>
            <a:ext cx="7694295" cy="2720340"/>
          </a:xfrm>
          <a:prstGeom prst="rect">
            <a:avLst/>
          </a:prstGeom>
        </p:spPr>
      </p:pic>
    </p:spTree>
    <p:extLst>
      <p:ext uri="{BB962C8B-B14F-4D97-AF65-F5344CB8AC3E}">
        <p14:creationId xmlns:p14="http://schemas.microsoft.com/office/powerpoint/2010/main" val="2465213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478A5-8300-4759-9799-408CB97A8FD7}"/>
              </a:ext>
            </a:extLst>
          </p:cNvPr>
          <p:cNvSpPr>
            <a:spLocks noGrp="1"/>
          </p:cNvSpPr>
          <p:nvPr>
            <p:ph type="title"/>
          </p:nvPr>
        </p:nvSpPr>
        <p:spPr/>
        <p:txBody>
          <a:bodyPr/>
          <a:lstStyle/>
          <a:p>
            <a:r>
              <a:rPr lang="ro-RO"/>
              <a:t>Amplificatorul de diferență</a:t>
            </a:r>
          </a:p>
        </p:txBody>
      </p:sp>
      <p:sp>
        <p:nvSpPr>
          <p:cNvPr id="3" name="Content Placeholder 2">
            <a:extLst>
              <a:ext uri="{FF2B5EF4-FFF2-40B4-BE49-F238E27FC236}">
                <a16:creationId xmlns:a16="http://schemas.microsoft.com/office/drawing/2014/main" id="{83D26F59-5E58-4A0C-9E46-06342C5329DE}"/>
              </a:ext>
            </a:extLst>
          </p:cNvPr>
          <p:cNvSpPr>
            <a:spLocks noGrp="1"/>
          </p:cNvSpPr>
          <p:nvPr>
            <p:ph idx="1"/>
          </p:nvPr>
        </p:nvSpPr>
        <p:spPr/>
        <p:txBody>
          <a:bodyPr>
            <a:normAutofit/>
          </a:bodyPr>
          <a:lstStyle/>
          <a:p>
            <a:r>
              <a:rPr lang="en-US" sz="2400">
                <a:effectLst/>
                <a:ea typeface="Calibri" panose="020F0502020204030204" pitchFamily="34" charset="0"/>
              </a:rPr>
              <a:t>Dacă </a:t>
            </a:r>
            <a:r>
              <a:rPr lang="en-US" sz="2400" i="1">
                <a:effectLst/>
                <a:ea typeface="Calibri" panose="020F0502020204030204" pitchFamily="34" charset="0"/>
              </a:rPr>
              <a:t>v</a:t>
            </a:r>
            <a:r>
              <a:rPr lang="en-US" sz="2400" baseline="-25000">
                <a:effectLst/>
                <a:ea typeface="Calibri" panose="020F0502020204030204" pitchFamily="34" charset="0"/>
              </a:rPr>
              <a:t>2</a:t>
            </a:r>
            <a:r>
              <a:rPr lang="en-US" sz="2400">
                <a:effectLst/>
                <a:ea typeface="Calibri" panose="020F0502020204030204" pitchFamily="34" charset="0"/>
              </a:rPr>
              <a:t>=0 rezultă </a:t>
            </a:r>
            <a:r>
              <a:rPr lang="en-US" sz="2400" i="1">
                <a:effectLst/>
                <a:ea typeface="Calibri" panose="020F0502020204030204" pitchFamily="34" charset="0"/>
              </a:rPr>
              <a:t>v</a:t>
            </a:r>
            <a:r>
              <a:rPr lang="en-US" sz="2400" i="1" baseline="-25000">
                <a:effectLst/>
                <a:ea typeface="Calibri" panose="020F0502020204030204" pitchFamily="34" charset="0"/>
              </a:rPr>
              <a:t>P</a:t>
            </a:r>
            <a:r>
              <a:rPr lang="en-US" sz="2400">
                <a:effectLst/>
                <a:ea typeface="Calibri" panose="020F0502020204030204" pitchFamily="34" charset="0"/>
              </a:rPr>
              <a:t>=0 </a:t>
            </a:r>
            <a:r>
              <a:rPr lang="ro-RO" sz="2400">
                <a:effectLst/>
                <a:ea typeface="Calibri" panose="020F0502020204030204" pitchFamily="34" charset="0"/>
              </a:rPr>
              <a:t>pentru că prin intrarea neinversoare, deci și prin R</a:t>
            </a:r>
            <a:r>
              <a:rPr lang="ro-RO" sz="2400" baseline="-25000">
                <a:effectLst/>
                <a:ea typeface="Calibri" panose="020F0502020204030204" pitchFamily="34" charset="0"/>
              </a:rPr>
              <a:t>3</a:t>
            </a:r>
            <a:r>
              <a:rPr lang="en-US" sz="2400">
                <a:effectLst/>
                <a:ea typeface="Calibri" panose="020F0502020204030204" pitchFamily="34" charset="0"/>
              </a:rPr>
              <a:t>||R</a:t>
            </a:r>
            <a:r>
              <a:rPr lang="en-US" sz="2400" baseline="-25000">
                <a:effectLst/>
                <a:ea typeface="Calibri" panose="020F0502020204030204" pitchFamily="34" charset="0"/>
              </a:rPr>
              <a:t>4</a:t>
            </a:r>
            <a:r>
              <a:rPr lang="en-US" sz="2400">
                <a:effectLst/>
                <a:ea typeface="Calibri" panose="020F0502020204030204" pitchFamily="34" charset="0"/>
              </a:rPr>
              <a:t> circul</a:t>
            </a:r>
            <a:r>
              <a:rPr lang="ro-RO" sz="2400">
                <a:effectLst/>
                <a:ea typeface="Calibri" panose="020F0502020204030204" pitchFamily="34" charset="0"/>
              </a:rPr>
              <a:t>ă</a:t>
            </a:r>
            <a:r>
              <a:rPr lang="en-US" sz="2400">
                <a:effectLst/>
                <a:ea typeface="Calibri" panose="020F0502020204030204" pitchFamily="34" charset="0"/>
              </a:rPr>
              <a:t> i</a:t>
            </a:r>
            <a:r>
              <a:rPr lang="en-US" sz="2400" baseline="-25000">
                <a:effectLst/>
                <a:ea typeface="Calibri" panose="020F0502020204030204" pitchFamily="34" charset="0"/>
              </a:rPr>
              <a:t>P</a:t>
            </a:r>
            <a:r>
              <a:rPr lang="en-US" sz="2400">
                <a:effectLst/>
                <a:ea typeface="Calibri" panose="020F0502020204030204" pitchFamily="34" charset="0"/>
              </a:rPr>
              <a:t>=0</a:t>
            </a:r>
            <a:r>
              <a:rPr lang="ro-RO" sz="2400">
                <a:effectLst/>
                <a:ea typeface="Calibri" panose="020F0502020204030204" pitchFamily="34" charset="0"/>
              </a:rPr>
              <a:t> </a:t>
            </a:r>
            <a:r>
              <a:rPr lang="en-US" sz="2400">
                <a:effectLst/>
                <a:ea typeface="Calibri" panose="020F0502020204030204" pitchFamily="34" charset="0"/>
              </a:rPr>
              <a:t>și circuitul se comportă ca un amplificator inversor față de </a:t>
            </a:r>
            <a:r>
              <a:rPr lang="en-US" sz="2400" i="1">
                <a:effectLst/>
                <a:ea typeface="Calibri" panose="020F0502020204030204" pitchFamily="34" charset="0"/>
              </a:rPr>
              <a:t>v</a:t>
            </a:r>
            <a:r>
              <a:rPr lang="en-US" sz="2400" baseline="-25000">
                <a:effectLst/>
                <a:ea typeface="Calibri" panose="020F0502020204030204" pitchFamily="34" charset="0"/>
              </a:rPr>
              <a:t>1</a:t>
            </a:r>
            <a:r>
              <a:rPr lang="en-US" sz="2400">
                <a:effectLst/>
                <a:ea typeface="Calibri" panose="020F0502020204030204" pitchFamily="34" charset="0"/>
              </a:rPr>
              <a:t>.</a:t>
            </a:r>
            <a:endParaRPr lang="ro-RO" sz="2400">
              <a:effectLst/>
              <a:ea typeface="Calibri" panose="020F0502020204030204" pitchFamily="34" charset="0"/>
            </a:endParaRPr>
          </a:p>
          <a:p>
            <a:r>
              <a:rPr lang="ro-RO" sz="2400"/>
              <a:t>Astfel</a:t>
            </a:r>
          </a:p>
          <a:p>
            <a:endParaRPr lang="ro-RO" sz="2400"/>
          </a:p>
          <a:p>
            <a:endParaRPr lang="ro-RO" sz="2400"/>
          </a:p>
          <a:p>
            <a:r>
              <a:rPr lang="en-US" sz="2400">
                <a:effectLst/>
                <a:ea typeface="Calibri" panose="020F0502020204030204" pitchFamily="34" charset="0"/>
              </a:rPr>
              <a:t>și </a:t>
            </a:r>
            <a:r>
              <a:rPr lang="en-US" sz="2400" i="1">
                <a:effectLst/>
                <a:ea typeface="Calibri" panose="020F0502020204030204" pitchFamily="34" charset="0"/>
              </a:rPr>
              <a:t>R</a:t>
            </a:r>
            <a:r>
              <a:rPr lang="en-US" sz="2400" i="1" baseline="-25000">
                <a:effectLst/>
                <a:ea typeface="Calibri" panose="020F0502020204030204" pitchFamily="34" charset="0"/>
              </a:rPr>
              <a:t>i</a:t>
            </a:r>
            <a:r>
              <a:rPr lang="en-US" sz="2400" baseline="-25000">
                <a:effectLst/>
                <a:ea typeface="Calibri" panose="020F0502020204030204" pitchFamily="34" charset="0"/>
              </a:rPr>
              <a:t>1</a:t>
            </a:r>
            <a:r>
              <a:rPr lang="en-US" sz="2400">
                <a:effectLst/>
                <a:ea typeface="Calibri" panose="020F0502020204030204" pitchFamily="34" charset="0"/>
              </a:rPr>
              <a:t>=</a:t>
            </a:r>
            <a:r>
              <a:rPr lang="en-US" sz="2400" i="1">
                <a:effectLst/>
                <a:ea typeface="Calibri" panose="020F0502020204030204" pitchFamily="34" charset="0"/>
              </a:rPr>
              <a:t>R</a:t>
            </a:r>
            <a:r>
              <a:rPr lang="en-US" sz="2400" baseline="-25000">
                <a:effectLst/>
                <a:ea typeface="Calibri" panose="020F0502020204030204" pitchFamily="34" charset="0"/>
              </a:rPr>
              <a:t>1</a:t>
            </a:r>
            <a:r>
              <a:rPr lang="en-US" sz="2400">
                <a:effectLst/>
                <a:ea typeface="Calibri" panose="020F0502020204030204" pitchFamily="34" charset="0"/>
              </a:rPr>
              <a:t>, unde </a:t>
            </a:r>
            <a:r>
              <a:rPr lang="en-US" sz="2400" i="1">
                <a:effectLst/>
                <a:ea typeface="Calibri" panose="020F0502020204030204" pitchFamily="34" charset="0"/>
              </a:rPr>
              <a:t>R</a:t>
            </a:r>
            <a:r>
              <a:rPr lang="en-US" sz="2400" i="1" baseline="-25000">
                <a:effectLst/>
                <a:ea typeface="Calibri" panose="020F0502020204030204" pitchFamily="34" charset="0"/>
              </a:rPr>
              <a:t>i</a:t>
            </a:r>
            <a:r>
              <a:rPr lang="en-US" sz="2400" baseline="-25000">
                <a:effectLst/>
                <a:ea typeface="Calibri" panose="020F0502020204030204" pitchFamily="34" charset="0"/>
              </a:rPr>
              <a:t>1</a:t>
            </a:r>
            <a:r>
              <a:rPr lang="en-US" sz="2400">
                <a:effectLst/>
                <a:ea typeface="Calibri" panose="020F0502020204030204" pitchFamily="34" charset="0"/>
              </a:rPr>
              <a:t> este rezistența de intrare văzută </a:t>
            </a:r>
            <a:br>
              <a:rPr lang="ro-RO" sz="2400">
                <a:effectLst/>
                <a:ea typeface="Calibri" panose="020F0502020204030204" pitchFamily="34" charset="0"/>
              </a:rPr>
            </a:br>
            <a:r>
              <a:rPr lang="en-US" sz="2400">
                <a:effectLst/>
                <a:ea typeface="Calibri" panose="020F0502020204030204" pitchFamily="34" charset="0"/>
              </a:rPr>
              <a:t>de sursa </a:t>
            </a:r>
            <a:r>
              <a:rPr lang="en-US" sz="2400" i="1">
                <a:effectLst/>
                <a:ea typeface="Calibri" panose="020F0502020204030204" pitchFamily="34" charset="0"/>
              </a:rPr>
              <a:t>v</a:t>
            </a:r>
            <a:r>
              <a:rPr lang="en-US" sz="2400" baseline="-25000">
                <a:effectLst/>
                <a:ea typeface="Calibri" panose="020F0502020204030204" pitchFamily="34" charset="0"/>
              </a:rPr>
              <a:t>1</a:t>
            </a:r>
            <a:endParaRPr lang="ro-RO"/>
          </a:p>
        </p:txBody>
      </p:sp>
      <p:sp>
        <p:nvSpPr>
          <p:cNvPr id="4" name="Date Placeholder 3">
            <a:extLst>
              <a:ext uri="{FF2B5EF4-FFF2-40B4-BE49-F238E27FC236}">
                <a16:creationId xmlns:a16="http://schemas.microsoft.com/office/drawing/2014/main" id="{FCD9592B-CF7E-48CB-AED6-EF2AE2D1A06C}"/>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BA26A144-7087-49B8-8E40-1A1D40AECF60}"/>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09245648-61AB-4BE4-ACB1-A7E80FDD2BA7}"/>
              </a:ext>
            </a:extLst>
          </p:cNvPr>
          <p:cNvSpPr>
            <a:spLocks noGrp="1"/>
          </p:cNvSpPr>
          <p:nvPr>
            <p:ph type="sldNum" sz="quarter" idx="12"/>
          </p:nvPr>
        </p:nvSpPr>
        <p:spPr/>
        <p:txBody>
          <a:bodyPr/>
          <a:lstStyle/>
          <a:p>
            <a:fld id="{D9D9B3D8-967C-4E8E-8261-E76B956ED273}" type="slidenum">
              <a:rPr lang="ro-RO" smtClean="0"/>
              <a:t>11</a:t>
            </a:fld>
            <a:endParaRPr lang="ro-RO"/>
          </a:p>
        </p:txBody>
      </p:sp>
      <p:pic>
        <p:nvPicPr>
          <p:cNvPr id="7" name="Picture 6">
            <a:extLst>
              <a:ext uri="{FF2B5EF4-FFF2-40B4-BE49-F238E27FC236}">
                <a16:creationId xmlns:a16="http://schemas.microsoft.com/office/drawing/2014/main" id="{ADC5D3C3-5522-4E13-BE0B-F79CF397A541}"/>
              </a:ext>
            </a:extLst>
          </p:cNvPr>
          <p:cNvPicPr>
            <a:picLocks noChangeAspect="1"/>
          </p:cNvPicPr>
          <p:nvPr/>
        </p:nvPicPr>
        <p:blipFill rotWithShape="1">
          <a:blip r:embed="rId2"/>
          <a:srcRect r="53402"/>
          <a:stretch/>
        </p:blipFill>
        <p:spPr>
          <a:xfrm>
            <a:off x="7768382" y="2927073"/>
            <a:ext cx="3585418" cy="2720340"/>
          </a:xfrm>
          <a:prstGeom prst="rect">
            <a:avLst/>
          </a:prstGeom>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C0E011F0-B559-4CEC-98EF-DCAA3C93B881}"/>
                  </a:ext>
                </a:extLst>
              </p:cNvPr>
              <p:cNvSpPr txBox="1"/>
              <p:nvPr/>
            </p:nvSpPr>
            <p:spPr>
              <a:xfrm>
                <a:off x="2406874" y="3053064"/>
                <a:ext cx="1896417" cy="7518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𝑂</m:t>
                          </m:r>
                          <m:r>
                            <a:rPr lang="ro-RO" sz="2400" b="0" i="1" smtClean="0">
                              <a:latin typeface="Cambria Math" panose="02040503050406030204" pitchFamily="18" charset="0"/>
                            </a:rPr>
                            <m:t>1</m:t>
                          </m:r>
                        </m:sub>
                      </m:sSub>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2</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1</m:t>
                              </m:r>
                            </m:sub>
                          </m:sSub>
                        </m:den>
                      </m:f>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1</m:t>
                          </m:r>
                        </m:sub>
                      </m:sSub>
                    </m:oMath>
                  </m:oMathPara>
                </a14:m>
                <a:endParaRPr lang="ro-RO"/>
              </a:p>
            </p:txBody>
          </p:sp>
        </mc:Choice>
        <mc:Fallback xmlns="">
          <p:sp>
            <p:nvSpPr>
              <p:cNvPr id="8" name="TextBox 7">
                <a:extLst>
                  <a:ext uri="{FF2B5EF4-FFF2-40B4-BE49-F238E27FC236}">
                    <a16:creationId xmlns:a16="http://schemas.microsoft.com/office/drawing/2014/main" id="{C0E011F0-B559-4CEC-98EF-DCAA3C93B881}"/>
                  </a:ext>
                </a:extLst>
              </p:cNvPr>
              <p:cNvSpPr txBox="1">
                <a:spLocks noRot="1" noChangeAspect="1" noMove="1" noResize="1" noEditPoints="1" noAdjustHandles="1" noChangeArrowheads="1" noChangeShapeType="1" noTextEdit="1"/>
              </p:cNvSpPr>
              <p:nvPr/>
            </p:nvSpPr>
            <p:spPr>
              <a:xfrm>
                <a:off x="2406874" y="3053064"/>
                <a:ext cx="1896417" cy="751872"/>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800237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E65B0-FB8D-44E6-979F-2900ED5AAB78}"/>
              </a:ext>
            </a:extLst>
          </p:cNvPr>
          <p:cNvSpPr>
            <a:spLocks noGrp="1"/>
          </p:cNvSpPr>
          <p:nvPr>
            <p:ph type="title"/>
          </p:nvPr>
        </p:nvSpPr>
        <p:spPr/>
        <p:txBody>
          <a:bodyPr/>
          <a:lstStyle/>
          <a:p>
            <a:r>
              <a:rPr lang="ro-RO"/>
              <a:t>Amplificatorul de diferență</a:t>
            </a:r>
          </a:p>
        </p:txBody>
      </p:sp>
      <p:sp>
        <p:nvSpPr>
          <p:cNvPr id="3" name="Content Placeholder 2">
            <a:extLst>
              <a:ext uri="{FF2B5EF4-FFF2-40B4-BE49-F238E27FC236}">
                <a16:creationId xmlns:a16="http://schemas.microsoft.com/office/drawing/2014/main" id="{6A621CB5-7A22-4A69-8BA1-212029A3772D}"/>
              </a:ext>
            </a:extLst>
          </p:cNvPr>
          <p:cNvSpPr>
            <a:spLocks noGrp="1"/>
          </p:cNvSpPr>
          <p:nvPr>
            <p:ph idx="1"/>
          </p:nvPr>
        </p:nvSpPr>
        <p:spPr/>
        <p:txBody>
          <a:bodyPr>
            <a:normAutofit/>
          </a:bodyPr>
          <a:lstStyle/>
          <a:p>
            <a:r>
              <a:rPr lang="en-US" sz="2400">
                <a:effectLst/>
                <a:ea typeface="Calibri" panose="020F0502020204030204" pitchFamily="34" charset="0"/>
              </a:rPr>
              <a:t>Dacă </a:t>
            </a:r>
            <a:r>
              <a:rPr lang="en-US" sz="2400" i="1">
                <a:effectLst/>
                <a:ea typeface="Calibri" panose="020F0502020204030204" pitchFamily="34" charset="0"/>
              </a:rPr>
              <a:t>v</a:t>
            </a:r>
            <a:r>
              <a:rPr lang="en-US" sz="2400" baseline="-25000">
                <a:effectLst/>
                <a:ea typeface="Calibri" panose="020F0502020204030204" pitchFamily="34" charset="0"/>
              </a:rPr>
              <a:t>1</a:t>
            </a:r>
            <a:r>
              <a:rPr lang="en-US" sz="2400">
                <a:effectLst/>
                <a:ea typeface="Calibri" panose="020F0502020204030204" pitchFamily="34" charset="0"/>
              </a:rPr>
              <a:t>=0 circuitul se comportă ca un amplificator neinversor față de </a:t>
            </a:r>
            <a:r>
              <a:rPr lang="en-US" sz="2400" i="1">
                <a:effectLst/>
                <a:ea typeface="Calibri" panose="020F0502020204030204" pitchFamily="34" charset="0"/>
              </a:rPr>
              <a:t>v</a:t>
            </a:r>
            <a:r>
              <a:rPr lang="en-US" sz="2400" i="1" baseline="-25000">
                <a:effectLst/>
                <a:ea typeface="Calibri" panose="020F0502020204030204" pitchFamily="34" charset="0"/>
              </a:rPr>
              <a:t>P</a:t>
            </a:r>
            <a:endParaRPr lang="ro-RO" sz="2400" i="1">
              <a:effectLst/>
              <a:ea typeface="Calibri" panose="020F0502020204030204" pitchFamily="34" charset="0"/>
            </a:endParaRPr>
          </a:p>
          <a:p>
            <a:endParaRPr lang="ro-RO" sz="2400"/>
          </a:p>
          <a:p>
            <a:endParaRPr lang="ro-RO" sz="2400"/>
          </a:p>
          <a:p>
            <a:endParaRPr lang="ro-RO" sz="2400"/>
          </a:p>
          <a:p>
            <a:r>
              <a:rPr lang="en-US" sz="2400">
                <a:effectLst/>
                <a:ea typeface="Calibri" panose="020F0502020204030204" pitchFamily="34" charset="0"/>
              </a:rPr>
              <a:t>și </a:t>
            </a:r>
            <a:r>
              <a:rPr lang="en-US" sz="2400" i="1">
                <a:effectLst/>
                <a:ea typeface="Calibri" panose="020F0502020204030204" pitchFamily="34" charset="0"/>
              </a:rPr>
              <a:t>R</a:t>
            </a:r>
            <a:r>
              <a:rPr lang="en-US" sz="2400" i="1" baseline="-25000">
                <a:effectLst/>
                <a:ea typeface="Calibri" panose="020F0502020204030204" pitchFamily="34" charset="0"/>
              </a:rPr>
              <a:t>i</a:t>
            </a:r>
            <a:r>
              <a:rPr lang="en-US" sz="2400" baseline="-25000">
                <a:effectLst/>
                <a:ea typeface="Calibri" panose="020F0502020204030204" pitchFamily="34" charset="0"/>
              </a:rPr>
              <a:t>2</a:t>
            </a:r>
            <a:r>
              <a:rPr lang="en-US" sz="2400">
                <a:effectLst/>
                <a:ea typeface="Calibri" panose="020F0502020204030204" pitchFamily="34" charset="0"/>
              </a:rPr>
              <a:t>=</a:t>
            </a:r>
            <a:r>
              <a:rPr lang="en-US" sz="2400" i="1">
                <a:effectLst/>
                <a:ea typeface="Calibri" panose="020F0502020204030204" pitchFamily="34" charset="0"/>
              </a:rPr>
              <a:t>R</a:t>
            </a:r>
            <a:r>
              <a:rPr lang="en-US" sz="2400" baseline="-25000">
                <a:effectLst/>
                <a:ea typeface="Calibri" panose="020F0502020204030204" pitchFamily="34" charset="0"/>
              </a:rPr>
              <a:t>3</a:t>
            </a:r>
            <a:r>
              <a:rPr lang="en-US" sz="2400">
                <a:effectLst/>
                <a:ea typeface="Calibri" panose="020F0502020204030204" pitchFamily="34" charset="0"/>
              </a:rPr>
              <a:t>+</a:t>
            </a:r>
            <a:r>
              <a:rPr lang="en-US" sz="2400" i="1">
                <a:effectLst/>
                <a:ea typeface="Calibri" panose="020F0502020204030204" pitchFamily="34" charset="0"/>
              </a:rPr>
              <a:t>R</a:t>
            </a:r>
            <a:r>
              <a:rPr lang="en-US" sz="2400" baseline="-25000">
                <a:effectLst/>
                <a:ea typeface="Calibri" panose="020F0502020204030204" pitchFamily="34" charset="0"/>
              </a:rPr>
              <a:t>4</a:t>
            </a:r>
            <a:r>
              <a:rPr lang="en-US" sz="2400">
                <a:effectLst/>
                <a:ea typeface="Calibri" panose="020F0502020204030204" pitchFamily="34" charset="0"/>
              </a:rPr>
              <a:t>, unde </a:t>
            </a:r>
            <a:r>
              <a:rPr lang="en-US" sz="2400" i="1">
                <a:effectLst/>
                <a:ea typeface="Calibri" panose="020F0502020204030204" pitchFamily="34" charset="0"/>
              </a:rPr>
              <a:t>R</a:t>
            </a:r>
            <a:r>
              <a:rPr lang="en-US" sz="2400" i="1" baseline="-25000">
                <a:effectLst/>
                <a:ea typeface="Calibri" panose="020F0502020204030204" pitchFamily="34" charset="0"/>
              </a:rPr>
              <a:t>i</a:t>
            </a:r>
            <a:r>
              <a:rPr lang="en-US" sz="2400" baseline="-25000">
                <a:effectLst/>
                <a:ea typeface="Calibri" panose="020F0502020204030204" pitchFamily="34" charset="0"/>
              </a:rPr>
              <a:t>2</a:t>
            </a:r>
            <a:r>
              <a:rPr lang="en-US" sz="2400">
                <a:effectLst/>
                <a:ea typeface="Calibri" panose="020F0502020204030204" pitchFamily="34" charset="0"/>
              </a:rPr>
              <a:t> este rezistența de intrare văzută </a:t>
            </a:r>
            <a:br>
              <a:rPr lang="ro-RO" sz="2400">
                <a:effectLst/>
                <a:ea typeface="Calibri" panose="020F0502020204030204" pitchFamily="34" charset="0"/>
              </a:rPr>
            </a:br>
            <a:r>
              <a:rPr lang="en-US" sz="2400">
                <a:effectLst/>
                <a:ea typeface="Calibri" panose="020F0502020204030204" pitchFamily="34" charset="0"/>
              </a:rPr>
              <a:t>de sursa </a:t>
            </a:r>
            <a:r>
              <a:rPr lang="en-US" sz="2400" i="1">
                <a:effectLst/>
                <a:ea typeface="Calibri" panose="020F0502020204030204" pitchFamily="34" charset="0"/>
              </a:rPr>
              <a:t>v</a:t>
            </a:r>
            <a:r>
              <a:rPr lang="en-US" sz="2400" baseline="-25000">
                <a:effectLst/>
                <a:ea typeface="Calibri" panose="020F0502020204030204" pitchFamily="34" charset="0"/>
              </a:rPr>
              <a:t>2</a:t>
            </a:r>
            <a:r>
              <a:rPr lang="en-US" sz="2400">
                <a:effectLst/>
                <a:ea typeface="Calibri" panose="020F0502020204030204" pitchFamily="34" charset="0"/>
              </a:rPr>
              <a:t>.</a:t>
            </a:r>
            <a:endParaRPr lang="ro-RO" sz="3200"/>
          </a:p>
        </p:txBody>
      </p:sp>
      <p:sp>
        <p:nvSpPr>
          <p:cNvPr id="4" name="Date Placeholder 3">
            <a:extLst>
              <a:ext uri="{FF2B5EF4-FFF2-40B4-BE49-F238E27FC236}">
                <a16:creationId xmlns:a16="http://schemas.microsoft.com/office/drawing/2014/main" id="{DDB8DFDC-797A-49EE-835E-6F6F8983A6C0}"/>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25F48C3D-683B-4BBF-BB97-99537762E217}"/>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D28FF728-ECB5-4054-A931-4FB9FAECA670}"/>
              </a:ext>
            </a:extLst>
          </p:cNvPr>
          <p:cNvSpPr>
            <a:spLocks noGrp="1"/>
          </p:cNvSpPr>
          <p:nvPr>
            <p:ph type="sldNum" sz="quarter" idx="12"/>
          </p:nvPr>
        </p:nvSpPr>
        <p:spPr/>
        <p:txBody>
          <a:bodyPr/>
          <a:lstStyle/>
          <a:p>
            <a:fld id="{D9D9B3D8-967C-4E8E-8261-E76B956ED273}" type="slidenum">
              <a:rPr lang="ro-RO" smtClean="0"/>
              <a:t>12</a:t>
            </a:fld>
            <a:endParaRPr lang="ro-RO"/>
          </a:p>
        </p:txBody>
      </p:sp>
      <p:pic>
        <p:nvPicPr>
          <p:cNvPr id="7" name="Picture 6">
            <a:extLst>
              <a:ext uri="{FF2B5EF4-FFF2-40B4-BE49-F238E27FC236}">
                <a16:creationId xmlns:a16="http://schemas.microsoft.com/office/drawing/2014/main" id="{C9F7F77F-0A49-4B24-8A41-936094DBDD6F}"/>
              </a:ext>
            </a:extLst>
          </p:cNvPr>
          <p:cNvPicPr>
            <a:picLocks noChangeAspect="1"/>
          </p:cNvPicPr>
          <p:nvPr/>
        </p:nvPicPr>
        <p:blipFill rotWithShape="1">
          <a:blip r:embed="rId2"/>
          <a:srcRect l="53445"/>
          <a:stretch/>
        </p:blipFill>
        <p:spPr>
          <a:xfrm>
            <a:off x="8191148" y="2807804"/>
            <a:ext cx="3582104" cy="2720340"/>
          </a:xfrm>
          <a:prstGeom prst="rect">
            <a:avLst/>
          </a:prstGeom>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D0D68DC3-7AA0-4557-A7F6-4F6EC8684578}"/>
                  </a:ext>
                </a:extLst>
              </p:cNvPr>
              <p:cNvSpPr txBox="1"/>
              <p:nvPr/>
            </p:nvSpPr>
            <p:spPr>
              <a:xfrm>
                <a:off x="1481831" y="2392882"/>
                <a:ext cx="5960286" cy="8298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𝑂</m:t>
                          </m:r>
                          <m:r>
                            <a:rPr lang="ro-RO" sz="2400" b="0" i="1" smtClean="0">
                              <a:latin typeface="Cambria Math" panose="02040503050406030204" pitchFamily="18" charset="0"/>
                            </a:rPr>
                            <m:t>2</m:t>
                          </m:r>
                        </m:sub>
                      </m:sSub>
                      <m:r>
                        <a:rPr lang="ro-RO" sz="2400" b="0" i="1" smtClean="0">
                          <a:latin typeface="Cambria Math" panose="02040503050406030204" pitchFamily="18" charset="0"/>
                        </a:rPr>
                        <m:t>=</m:t>
                      </m:r>
                      <m:d>
                        <m:dPr>
                          <m:ctrlPr>
                            <a:rPr lang="ro-RO" sz="2400" b="0" i="1" smtClean="0">
                              <a:latin typeface="Cambria Math" panose="02040503050406030204" pitchFamily="18" charset="0"/>
                            </a:rPr>
                          </m:ctrlPr>
                        </m:dPr>
                        <m:e>
                          <m:r>
                            <a:rPr lang="ro-RO" sz="2400" b="0" i="1" smtClean="0">
                              <a:latin typeface="Cambria Math" panose="02040503050406030204" pitchFamily="18" charset="0"/>
                            </a:rPr>
                            <m:t>1+</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2</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1</m:t>
                                  </m:r>
                                </m:sub>
                              </m:sSub>
                            </m:den>
                          </m:f>
                        </m:e>
                      </m:d>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𝑃</m:t>
                          </m:r>
                        </m:sub>
                      </m:sSub>
                      <m:r>
                        <a:rPr lang="ro-RO" sz="2400" b="0" i="1" smtClean="0">
                          <a:latin typeface="Cambria Math" panose="02040503050406030204" pitchFamily="18" charset="0"/>
                        </a:rPr>
                        <m:t>=</m:t>
                      </m:r>
                      <m:d>
                        <m:dPr>
                          <m:ctrlPr>
                            <a:rPr lang="ro-RO" sz="2400" i="1">
                              <a:latin typeface="Cambria Math" panose="02040503050406030204" pitchFamily="18" charset="0"/>
                            </a:rPr>
                          </m:ctrlPr>
                        </m:dPr>
                        <m:e>
                          <m:r>
                            <a:rPr lang="ro-RO" sz="2400" i="1">
                              <a:latin typeface="Cambria Math" panose="02040503050406030204" pitchFamily="18" charset="0"/>
                            </a:rPr>
                            <m:t>1+</m:t>
                          </m:r>
                          <m:f>
                            <m:fPr>
                              <m:ctrlPr>
                                <a:rPr lang="ro-RO" sz="2400" i="1">
                                  <a:latin typeface="Cambria Math" panose="02040503050406030204" pitchFamily="18" charset="0"/>
                                </a:rPr>
                              </m:ctrlPr>
                            </m:fPr>
                            <m:num>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2</m:t>
                                  </m:r>
                                </m:sub>
                              </m:sSub>
                            </m:num>
                            <m:den>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1</m:t>
                                  </m:r>
                                </m:sub>
                              </m:sSub>
                            </m:den>
                          </m:f>
                        </m:e>
                      </m:d>
                      <m:r>
                        <a:rPr lang="ro-RO" sz="2400" i="1" smtClean="0">
                          <a:latin typeface="Cambria Math" panose="02040503050406030204" pitchFamily="18" charset="0"/>
                          <a:ea typeface="Cambria Math" panose="02040503050406030204" pitchFamily="18" charset="0"/>
                        </a:rPr>
                        <m:t>×</m:t>
                      </m:r>
                      <m:f>
                        <m:fPr>
                          <m:ctrlPr>
                            <a:rPr lang="ro-RO" sz="2400" i="1" smtClean="0">
                              <a:latin typeface="Cambria Math" panose="02040503050406030204" pitchFamily="18" charset="0"/>
                              <a:ea typeface="Cambria Math" panose="02040503050406030204" pitchFamily="18" charset="0"/>
                            </a:rPr>
                          </m:ctrlPr>
                        </m:fPr>
                        <m:num>
                          <m:sSub>
                            <m:sSubPr>
                              <m:ctrlPr>
                                <a:rPr lang="ro-RO" sz="2400" i="1" smtClean="0">
                                  <a:latin typeface="Cambria Math" panose="02040503050406030204" pitchFamily="18" charset="0"/>
                                  <a:ea typeface="Cambria Math" panose="02040503050406030204" pitchFamily="18" charset="0"/>
                                </a:rPr>
                              </m:ctrlPr>
                            </m:sSubPr>
                            <m:e>
                              <m:r>
                                <a:rPr lang="ro-RO" sz="2400" b="0" i="1" smtClean="0">
                                  <a:latin typeface="Cambria Math" panose="02040503050406030204" pitchFamily="18" charset="0"/>
                                  <a:ea typeface="Cambria Math" panose="02040503050406030204" pitchFamily="18" charset="0"/>
                                </a:rPr>
                                <m:t>𝑅</m:t>
                              </m:r>
                            </m:e>
                            <m:sub>
                              <m:r>
                                <a:rPr lang="ro-RO" sz="2400" b="0" i="1" smtClean="0">
                                  <a:latin typeface="Cambria Math" panose="02040503050406030204" pitchFamily="18" charset="0"/>
                                  <a:ea typeface="Cambria Math" panose="02040503050406030204" pitchFamily="18" charset="0"/>
                                </a:rPr>
                                <m:t>4</m:t>
                              </m:r>
                            </m:sub>
                          </m:sSub>
                        </m:num>
                        <m:den>
                          <m:sSub>
                            <m:sSubPr>
                              <m:ctrlPr>
                                <a:rPr lang="ro-RO" sz="2400" i="1" smtClean="0">
                                  <a:latin typeface="Cambria Math" panose="02040503050406030204" pitchFamily="18" charset="0"/>
                                  <a:ea typeface="Cambria Math" panose="02040503050406030204" pitchFamily="18" charset="0"/>
                                </a:rPr>
                              </m:ctrlPr>
                            </m:sSubPr>
                            <m:e>
                              <m:r>
                                <a:rPr lang="ro-RO" sz="2400" b="0" i="1" smtClean="0">
                                  <a:latin typeface="Cambria Math" panose="02040503050406030204" pitchFamily="18" charset="0"/>
                                  <a:ea typeface="Cambria Math" panose="02040503050406030204" pitchFamily="18" charset="0"/>
                                </a:rPr>
                                <m:t>𝑅</m:t>
                              </m:r>
                            </m:e>
                            <m:sub>
                              <m:r>
                                <a:rPr lang="ro-RO" sz="2400" b="0" i="1" smtClean="0">
                                  <a:latin typeface="Cambria Math" panose="02040503050406030204" pitchFamily="18" charset="0"/>
                                  <a:ea typeface="Cambria Math" panose="02040503050406030204" pitchFamily="18" charset="0"/>
                                </a:rPr>
                                <m:t>3</m:t>
                              </m:r>
                            </m:sub>
                          </m:sSub>
                          <m:r>
                            <a:rPr lang="ro-RO" sz="2400" b="0" i="1" smtClean="0">
                              <a:latin typeface="Cambria Math" panose="02040503050406030204" pitchFamily="18" charset="0"/>
                              <a:ea typeface="Cambria Math" panose="02040503050406030204" pitchFamily="18" charset="0"/>
                            </a:rPr>
                            <m:t>+</m:t>
                          </m:r>
                          <m:sSub>
                            <m:sSubPr>
                              <m:ctrlPr>
                                <a:rPr lang="ro-RO" sz="2400" b="0" i="1" smtClean="0">
                                  <a:latin typeface="Cambria Math" panose="02040503050406030204" pitchFamily="18" charset="0"/>
                                  <a:ea typeface="Cambria Math" panose="02040503050406030204" pitchFamily="18" charset="0"/>
                                </a:rPr>
                              </m:ctrlPr>
                            </m:sSubPr>
                            <m:e>
                              <m:r>
                                <a:rPr lang="ro-RO" sz="2400" b="0" i="1" smtClean="0">
                                  <a:latin typeface="Cambria Math" panose="02040503050406030204" pitchFamily="18" charset="0"/>
                                  <a:ea typeface="Cambria Math" panose="02040503050406030204" pitchFamily="18" charset="0"/>
                                </a:rPr>
                                <m:t>𝑅</m:t>
                              </m:r>
                            </m:e>
                            <m:sub>
                              <m:r>
                                <a:rPr lang="ro-RO" sz="2400" b="0" i="1" smtClean="0">
                                  <a:latin typeface="Cambria Math" panose="02040503050406030204" pitchFamily="18" charset="0"/>
                                  <a:ea typeface="Cambria Math" panose="02040503050406030204" pitchFamily="18" charset="0"/>
                                </a:rPr>
                                <m:t>4</m:t>
                              </m:r>
                            </m:sub>
                          </m:sSub>
                        </m:den>
                      </m:f>
                      <m:sSub>
                        <m:sSubPr>
                          <m:ctrlPr>
                            <a:rPr lang="ro-RO" sz="2400" i="1" smtClean="0">
                              <a:latin typeface="Cambria Math" panose="02040503050406030204" pitchFamily="18" charset="0"/>
                              <a:ea typeface="Cambria Math" panose="02040503050406030204" pitchFamily="18" charset="0"/>
                            </a:rPr>
                          </m:ctrlPr>
                        </m:sSubPr>
                        <m:e>
                          <m:r>
                            <a:rPr lang="ro-RO" sz="2400" b="0" i="1" smtClean="0">
                              <a:latin typeface="Cambria Math" panose="02040503050406030204" pitchFamily="18" charset="0"/>
                              <a:ea typeface="Cambria Math" panose="02040503050406030204" pitchFamily="18" charset="0"/>
                            </a:rPr>
                            <m:t>𝑣</m:t>
                          </m:r>
                        </m:e>
                        <m:sub>
                          <m:r>
                            <a:rPr lang="ro-RO" sz="2400" b="0" i="1" smtClean="0">
                              <a:latin typeface="Cambria Math" panose="02040503050406030204" pitchFamily="18" charset="0"/>
                              <a:ea typeface="Cambria Math" panose="02040503050406030204" pitchFamily="18" charset="0"/>
                            </a:rPr>
                            <m:t>2</m:t>
                          </m:r>
                        </m:sub>
                      </m:sSub>
                    </m:oMath>
                  </m:oMathPara>
                </a14:m>
                <a:endParaRPr lang="ro-RO" sz="2400"/>
              </a:p>
            </p:txBody>
          </p:sp>
        </mc:Choice>
        <mc:Fallback xmlns="">
          <p:sp>
            <p:nvSpPr>
              <p:cNvPr id="8" name="TextBox 7">
                <a:extLst>
                  <a:ext uri="{FF2B5EF4-FFF2-40B4-BE49-F238E27FC236}">
                    <a16:creationId xmlns:a16="http://schemas.microsoft.com/office/drawing/2014/main" id="{D0D68DC3-7AA0-4557-A7F6-4F6EC8684578}"/>
                  </a:ext>
                </a:extLst>
              </p:cNvPr>
              <p:cNvSpPr txBox="1">
                <a:spLocks noRot="1" noChangeAspect="1" noMove="1" noResize="1" noEditPoints="1" noAdjustHandles="1" noChangeArrowheads="1" noChangeShapeType="1" noTextEdit="1"/>
              </p:cNvSpPr>
              <p:nvPr/>
            </p:nvSpPr>
            <p:spPr>
              <a:xfrm>
                <a:off x="1481831" y="2392882"/>
                <a:ext cx="5960286" cy="829843"/>
              </a:xfrm>
              <a:prstGeom prst="rect">
                <a:avLst/>
              </a:prstGeom>
              <a:blipFill>
                <a:blip r:embed="rId3"/>
                <a:stretch>
                  <a:fillRect/>
                </a:stretch>
              </a:blipFill>
            </p:spPr>
            <p:txBody>
              <a:bodyPr/>
              <a:lstStyle/>
              <a:p>
                <a:r>
                  <a:rPr lang="ro-RO">
                    <a:noFill/>
                  </a:rPr>
                  <a:t> </a:t>
                </a:r>
              </a:p>
            </p:txBody>
          </p:sp>
        </mc:Fallback>
      </mc:AlternateContent>
      <p:sp>
        <p:nvSpPr>
          <p:cNvPr id="9" name="TextBox 8">
            <a:extLst>
              <a:ext uri="{FF2B5EF4-FFF2-40B4-BE49-F238E27FC236}">
                <a16:creationId xmlns:a16="http://schemas.microsoft.com/office/drawing/2014/main" id="{F722D9FC-2362-4FBE-A0B0-C0211ADFEE75}"/>
              </a:ext>
            </a:extLst>
          </p:cNvPr>
          <p:cNvSpPr txBox="1"/>
          <p:nvPr/>
        </p:nvSpPr>
        <p:spPr>
          <a:xfrm>
            <a:off x="9598741" y="4636213"/>
            <a:ext cx="479323" cy="400110"/>
          </a:xfrm>
          <a:prstGeom prst="rect">
            <a:avLst/>
          </a:prstGeom>
          <a:noFill/>
        </p:spPr>
        <p:txBody>
          <a:bodyPr wrap="square" rtlCol="0">
            <a:spAutoFit/>
          </a:bodyPr>
          <a:lstStyle/>
          <a:p>
            <a:r>
              <a:rPr lang="ro-RO" sz="2000" i="1">
                <a:latin typeface="Times New Roman" panose="02020603050405020304" pitchFamily="18" charset="0"/>
                <a:cs typeface="Times New Roman" panose="02020603050405020304" pitchFamily="18" charset="0"/>
              </a:rPr>
              <a:t>v</a:t>
            </a:r>
            <a:r>
              <a:rPr lang="ro-RO" sz="2000" i="1" baseline="-25000">
                <a:latin typeface="Times New Roman" panose="02020603050405020304" pitchFamily="18" charset="0"/>
                <a:cs typeface="Times New Roman" panose="02020603050405020304" pitchFamily="18" charset="0"/>
              </a:rPr>
              <a:t>P</a:t>
            </a:r>
            <a:endParaRPr lang="ro-RO" sz="20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604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9A9E5-61B4-4AF7-BA0A-ACFD7A4C4AC0}"/>
              </a:ext>
            </a:extLst>
          </p:cNvPr>
          <p:cNvSpPr>
            <a:spLocks noGrp="1"/>
          </p:cNvSpPr>
          <p:nvPr>
            <p:ph type="title"/>
          </p:nvPr>
        </p:nvSpPr>
        <p:spPr/>
        <p:txBody>
          <a:bodyPr/>
          <a:lstStyle/>
          <a:p>
            <a:r>
              <a:rPr lang="ro-RO"/>
              <a:t>Amplificatorul de diferență</a:t>
            </a:r>
          </a:p>
        </p:txBody>
      </p:sp>
      <p:sp>
        <p:nvSpPr>
          <p:cNvPr id="3" name="Content Placeholder 2">
            <a:extLst>
              <a:ext uri="{FF2B5EF4-FFF2-40B4-BE49-F238E27FC236}">
                <a16:creationId xmlns:a16="http://schemas.microsoft.com/office/drawing/2014/main" id="{92AB0F67-720E-48E9-8ADA-E7CBDAEE732D}"/>
              </a:ext>
            </a:extLst>
          </p:cNvPr>
          <p:cNvSpPr>
            <a:spLocks noGrp="1"/>
          </p:cNvSpPr>
          <p:nvPr>
            <p:ph idx="1"/>
          </p:nvPr>
        </p:nvSpPr>
        <p:spPr/>
        <p:txBody>
          <a:bodyPr>
            <a:normAutofit/>
          </a:bodyPr>
          <a:lstStyle/>
          <a:p>
            <a:r>
              <a:rPr lang="en-US" sz="2400">
                <a:effectLst/>
                <a:ea typeface="Calibri" panose="020F0502020204030204" pitchFamily="34" charset="0"/>
              </a:rPr>
              <a:t>Scriind </a:t>
            </a:r>
            <a:r>
              <a:rPr lang="en-US" sz="2400" i="1">
                <a:effectLst/>
                <a:ea typeface="Calibri" panose="020F0502020204030204" pitchFamily="34" charset="0"/>
              </a:rPr>
              <a:t>v</a:t>
            </a:r>
            <a:r>
              <a:rPr lang="en-US" sz="2400" i="1" baseline="-25000">
                <a:effectLst/>
                <a:ea typeface="Calibri" panose="020F0502020204030204" pitchFamily="34" charset="0"/>
              </a:rPr>
              <a:t>O</a:t>
            </a:r>
            <a:r>
              <a:rPr lang="en-US" sz="2400">
                <a:effectLst/>
                <a:ea typeface="Calibri" panose="020F0502020204030204" pitchFamily="34" charset="0"/>
              </a:rPr>
              <a:t>=</a:t>
            </a:r>
            <a:r>
              <a:rPr lang="en-US" sz="2400" i="1">
                <a:effectLst/>
                <a:ea typeface="Calibri" panose="020F0502020204030204" pitchFamily="34" charset="0"/>
              </a:rPr>
              <a:t>v</a:t>
            </a:r>
            <a:r>
              <a:rPr lang="en-US" sz="2400" i="1" baseline="-25000">
                <a:effectLst/>
                <a:ea typeface="Calibri" panose="020F0502020204030204" pitchFamily="34" charset="0"/>
              </a:rPr>
              <a:t>O</a:t>
            </a:r>
            <a:r>
              <a:rPr lang="en-US" sz="2400" baseline="-25000">
                <a:effectLst/>
                <a:ea typeface="Calibri" panose="020F0502020204030204" pitchFamily="34" charset="0"/>
              </a:rPr>
              <a:t>1</a:t>
            </a:r>
            <a:r>
              <a:rPr lang="en-US" sz="2400">
                <a:effectLst/>
                <a:ea typeface="Calibri" panose="020F0502020204030204" pitchFamily="34" charset="0"/>
              </a:rPr>
              <a:t>+</a:t>
            </a:r>
            <a:r>
              <a:rPr lang="en-US" sz="2400" i="1">
                <a:effectLst/>
                <a:ea typeface="Calibri" panose="020F0502020204030204" pitchFamily="34" charset="0"/>
              </a:rPr>
              <a:t>v</a:t>
            </a:r>
            <a:r>
              <a:rPr lang="en-US" sz="2400" i="1" baseline="-25000">
                <a:effectLst/>
                <a:ea typeface="Calibri" panose="020F0502020204030204" pitchFamily="34" charset="0"/>
              </a:rPr>
              <a:t>O</a:t>
            </a:r>
            <a:r>
              <a:rPr lang="en-US" sz="2400" baseline="-25000">
                <a:effectLst/>
                <a:ea typeface="Calibri" panose="020F0502020204030204" pitchFamily="34" charset="0"/>
              </a:rPr>
              <a:t>2</a:t>
            </a:r>
            <a:r>
              <a:rPr lang="en-US" sz="2400">
                <a:effectLst/>
                <a:ea typeface="Calibri" panose="020F0502020204030204" pitchFamily="34" charset="0"/>
              </a:rPr>
              <a:t> și rearanjând se obține</a:t>
            </a:r>
            <a:endParaRPr lang="ro-RO" sz="2400">
              <a:effectLst/>
              <a:ea typeface="Calibri" panose="020F0502020204030204" pitchFamily="34" charset="0"/>
            </a:endParaRPr>
          </a:p>
          <a:p>
            <a:endParaRPr lang="ro-RO" sz="2400"/>
          </a:p>
          <a:p>
            <a:endParaRPr lang="ro-RO" sz="2400"/>
          </a:p>
          <a:p>
            <a:endParaRPr lang="ro-RO" sz="2400"/>
          </a:p>
          <a:p>
            <a:endParaRPr lang="ro-RO" sz="2400"/>
          </a:p>
          <a:p>
            <a:r>
              <a:rPr lang="ro-RO" sz="2400"/>
              <a:t>Rezistențele de intrare și de ieșire se scriu</a:t>
            </a:r>
          </a:p>
        </p:txBody>
      </p:sp>
      <p:sp>
        <p:nvSpPr>
          <p:cNvPr id="4" name="Date Placeholder 3">
            <a:extLst>
              <a:ext uri="{FF2B5EF4-FFF2-40B4-BE49-F238E27FC236}">
                <a16:creationId xmlns:a16="http://schemas.microsoft.com/office/drawing/2014/main" id="{2E425B6A-1033-4EC5-B407-9B2E06CF0C4D}"/>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B3CFBD0F-A3B2-4EDE-B799-319AE478E913}"/>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5A7348B7-691C-47E3-BC24-CBE6D1492380}"/>
              </a:ext>
            </a:extLst>
          </p:cNvPr>
          <p:cNvSpPr>
            <a:spLocks noGrp="1"/>
          </p:cNvSpPr>
          <p:nvPr>
            <p:ph type="sldNum" sz="quarter" idx="12"/>
          </p:nvPr>
        </p:nvSpPr>
        <p:spPr/>
        <p:txBody>
          <a:bodyPr/>
          <a:lstStyle/>
          <a:p>
            <a:fld id="{D9D9B3D8-967C-4E8E-8261-E76B956ED273}" type="slidenum">
              <a:rPr lang="ro-RO" smtClean="0"/>
              <a:t>13</a:t>
            </a:fld>
            <a:endParaRPr lang="ro-RO"/>
          </a:p>
        </p:txBody>
      </p:sp>
      <p:pic>
        <p:nvPicPr>
          <p:cNvPr id="7" name="Picture 6">
            <a:extLst>
              <a:ext uri="{FF2B5EF4-FFF2-40B4-BE49-F238E27FC236}">
                <a16:creationId xmlns:a16="http://schemas.microsoft.com/office/drawing/2014/main" id="{B61CCE3B-F2E4-4788-9469-13107E5543D9}"/>
              </a:ext>
            </a:extLst>
          </p:cNvPr>
          <p:cNvPicPr>
            <a:picLocks noChangeAspect="1"/>
          </p:cNvPicPr>
          <p:nvPr/>
        </p:nvPicPr>
        <p:blipFill rotWithShape="1">
          <a:blip r:embed="rId2"/>
          <a:srcRect b="19726"/>
          <a:stretch/>
        </p:blipFill>
        <p:spPr bwMode="auto">
          <a:xfrm>
            <a:off x="7873365" y="2528805"/>
            <a:ext cx="3480435" cy="2665430"/>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313488F-640C-4F3B-B9FF-88FF7EDE9F0F}"/>
                  </a:ext>
                </a:extLst>
              </p:cNvPr>
              <p:cNvSpPr txBox="1"/>
              <p:nvPr/>
            </p:nvSpPr>
            <p:spPr>
              <a:xfrm>
                <a:off x="1504121" y="2389579"/>
                <a:ext cx="4154558" cy="147194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d>
                        <m:dPr>
                          <m:ctrlPr>
                            <a:rPr lang="ro-RO" sz="2400" i="1">
                              <a:solidFill>
                                <a:srgbClr val="836967"/>
                              </a:solidFill>
                              <a:latin typeface="Cambria Math" panose="02040503050406030204" pitchFamily="18" charset="0"/>
                            </a:rPr>
                          </m:ctrlPr>
                        </m:dPr>
                        <m:e>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den>
                              </m:f>
                            </m:num>
                            <m:den>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den>
                              </m:f>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e>
                      </m:d>
                    </m:oMath>
                  </m:oMathPara>
                </a14:m>
                <a:endParaRPr lang="ro-RO"/>
              </a:p>
            </p:txBody>
          </p:sp>
        </mc:Choice>
        <mc:Fallback xmlns="">
          <p:sp>
            <p:nvSpPr>
              <p:cNvPr id="9" name="TextBox 8">
                <a:extLst>
                  <a:ext uri="{FF2B5EF4-FFF2-40B4-BE49-F238E27FC236}">
                    <a16:creationId xmlns:a16="http://schemas.microsoft.com/office/drawing/2014/main" id="{F313488F-640C-4F3B-B9FF-88FF7EDE9F0F}"/>
                  </a:ext>
                </a:extLst>
              </p:cNvPr>
              <p:cNvSpPr txBox="1">
                <a:spLocks noRot="1" noChangeAspect="1" noMove="1" noResize="1" noEditPoints="1" noAdjustHandles="1" noChangeArrowheads="1" noChangeShapeType="1" noTextEdit="1"/>
              </p:cNvSpPr>
              <p:nvPr/>
            </p:nvSpPr>
            <p:spPr>
              <a:xfrm>
                <a:off x="1504121" y="2389579"/>
                <a:ext cx="4154558" cy="1471941"/>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8AAE4C7-41B6-4DF4-B614-82E546CB9E06}"/>
                  </a:ext>
                </a:extLst>
              </p:cNvPr>
              <p:cNvSpPr txBox="1"/>
              <p:nvPr/>
            </p:nvSpPr>
            <p:spPr>
              <a:xfrm>
                <a:off x="1652340" y="4788409"/>
                <a:ext cx="432107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𝑖</m:t>
                          </m:r>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r>
                        <a:rPr lang="ro-RO" sz="2400" i="0">
                          <a:latin typeface="Cambria Math" panose="02040503050406030204" pitchFamily="18" charset="0"/>
                        </a:rPr>
                        <m:t>, </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𝑖</m:t>
                          </m:r>
                          <m:r>
                            <a:rPr lang="ro-RO" sz="2400" i="0">
                              <a:latin typeface="Cambria Math" panose="02040503050406030204" pitchFamily="18" charset="0"/>
                            </a:rPr>
                            <m:t>2</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r>
                        <a:rPr lang="ro-RO" sz="2400" i="0">
                          <a:latin typeface="Cambria Math" panose="02040503050406030204" pitchFamily="18" charset="0"/>
                        </a:rPr>
                        <m:t>, </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𝑜</m:t>
                          </m:r>
                        </m:sub>
                      </m:sSub>
                      <m:r>
                        <a:rPr lang="ro-RO" sz="2400" i="0">
                          <a:latin typeface="Cambria Math" panose="02040503050406030204" pitchFamily="18" charset="0"/>
                        </a:rPr>
                        <m:t>=0</m:t>
                      </m:r>
                    </m:oMath>
                  </m:oMathPara>
                </a14:m>
                <a:endParaRPr lang="ro-RO" sz="2400"/>
              </a:p>
            </p:txBody>
          </p:sp>
        </mc:Choice>
        <mc:Fallback xmlns="">
          <p:sp>
            <p:nvSpPr>
              <p:cNvPr id="11" name="TextBox 10">
                <a:extLst>
                  <a:ext uri="{FF2B5EF4-FFF2-40B4-BE49-F238E27FC236}">
                    <a16:creationId xmlns:a16="http://schemas.microsoft.com/office/drawing/2014/main" id="{38AAE4C7-41B6-4DF4-B614-82E546CB9E06}"/>
                  </a:ext>
                </a:extLst>
              </p:cNvPr>
              <p:cNvSpPr txBox="1">
                <a:spLocks noRot="1" noChangeAspect="1" noMove="1" noResize="1" noEditPoints="1" noAdjustHandles="1" noChangeArrowheads="1" noChangeShapeType="1" noTextEdit="1"/>
              </p:cNvSpPr>
              <p:nvPr/>
            </p:nvSpPr>
            <p:spPr>
              <a:xfrm>
                <a:off x="1652340" y="4788409"/>
                <a:ext cx="4321077" cy="461665"/>
              </a:xfrm>
              <a:prstGeom prst="rect">
                <a:avLst/>
              </a:prstGeom>
              <a:blipFill>
                <a:blip r:embed="rId4"/>
                <a:stretch>
                  <a:fillRect b="-2667"/>
                </a:stretch>
              </a:blipFill>
            </p:spPr>
            <p:txBody>
              <a:bodyPr/>
              <a:lstStyle/>
              <a:p>
                <a:r>
                  <a:rPr lang="ro-RO">
                    <a:noFill/>
                  </a:rPr>
                  <a:t> </a:t>
                </a:r>
              </a:p>
            </p:txBody>
          </p:sp>
        </mc:Fallback>
      </mc:AlternateContent>
    </p:spTree>
    <p:extLst>
      <p:ext uri="{BB962C8B-B14F-4D97-AF65-F5344CB8AC3E}">
        <p14:creationId xmlns:p14="http://schemas.microsoft.com/office/powerpoint/2010/main" val="4022281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9A9E5-61B4-4AF7-BA0A-ACFD7A4C4AC0}"/>
              </a:ext>
            </a:extLst>
          </p:cNvPr>
          <p:cNvSpPr>
            <a:spLocks noGrp="1"/>
          </p:cNvSpPr>
          <p:nvPr>
            <p:ph type="title"/>
          </p:nvPr>
        </p:nvSpPr>
        <p:spPr/>
        <p:txBody>
          <a:bodyPr/>
          <a:lstStyle/>
          <a:p>
            <a:r>
              <a:rPr lang="ro-RO"/>
              <a:t>Amplificatorul de diferență</a:t>
            </a:r>
          </a:p>
        </p:txBody>
      </p:sp>
      <p:sp>
        <p:nvSpPr>
          <p:cNvPr id="3" name="Content Placeholder 2">
            <a:extLst>
              <a:ext uri="{FF2B5EF4-FFF2-40B4-BE49-F238E27FC236}">
                <a16:creationId xmlns:a16="http://schemas.microsoft.com/office/drawing/2014/main" id="{92AB0F67-720E-48E9-8ADA-E7CBDAEE732D}"/>
              </a:ext>
            </a:extLst>
          </p:cNvPr>
          <p:cNvSpPr>
            <a:spLocks noGrp="1"/>
          </p:cNvSpPr>
          <p:nvPr>
            <p:ph idx="1"/>
          </p:nvPr>
        </p:nvSpPr>
        <p:spPr/>
        <p:txBody>
          <a:bodyPr>
            <a:normAutofit/>
          </a:bodyPr>
          <a:lstStyle/>
          <a:p>
            <a:r>
              <a:rPr lang="en-US" sz="2400">
                <a:solidFill>
                  <a:srgbClr val="242021"/>
                </a:solidFill>
                <a:effectLst/>
                <a:ea typeface="Calibri" panose="020F0502020204030204" pitchFamily="34" charset="0"/>
              </a:rPr>
              <a:t>Ieșirea este din nou o combinație liniară a intrărilor, dar cu coeficienți de semne diferite, deoarece o intrare este aplicată spre intrarea inversoare, cealaltă spre intrarea neinversoare a AO.</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Mai mult decât atât, rezistențele observate de sursele </a:t>
            </a:r>
            <a:br>
              <a:rPr lang="ro-RO" sz="2400">
                <a:solidFill>
                  <a:srgbClr val="242021"/>
                </a:solidFill>
                <a:effectLst/>
                <a:ea typeface="Calibri" panose="020F0502020204030204" pitchFamily="34" charset="0"/>
              </a:rPr>
            </a:br>
            <a:r>
              <a:rPr lang="en-US" sz="2400">
                <a:solidFill>
                  <a:srgbClr val="242021"/>
                </a:solidFill>
                <a:effectLst/>
                <a:ea typeface="Calibri" panose="020F0502020204030204" pitchFamily="34" charset="0"/>
              </a:rPr>
              <a:t>de intrare sunt finite și, în general, diferite între ele.</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Dacă aceste surse sunt neideale, circuitul le va încărca, </a:t>
            </a:r>
            <a:br>
              <a:rPr lang="ro-RO" sz="2400">
                <a:solidFill>
                  <a:srgbClr val="242021"/>
                </a:solidFill>
                <a:effectLst/>
                <a:ea typeface="Calibri" panose="020F0502020204030204" pitchFamily="34" charset="0"/>
              </a:rPr>
            </a:br>
            <a:r>
              <a:rPr lang="en-US" sz="2400">
                <a:solidFill>
                  <a:srgbClr val="242021"/>
                </a:solidFill>
                <a:effectLst/>
                <a:ea typeface="Calibri" panose="020F0502020204030204" pitchFamily="34" charset="0"/>
              </a:rPr>
              <a:t>în general, cu cantități diferite.</a:t>
            </a:r>
            <a:endParaRPr lang="ro-RO" sz="24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2E425B6A-1033-4EC5-B407-9B2E06CF0C4D}"/>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B3CFBD0F-A3B2-4EDE-B799-319AE478E913}"/>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5A7348B7-691C-47E3-BC24-CBE6D1492380}"/>
              </a:ext>
            </a:extLst>
          </p:cNvPr>
          <p:cNvSpPr>
            <a:spLocks noGrp="1"/>
          </p:cNvSpPr>
          <p:nvPr>
            <p:ph type="sldNum" sz="quarter" idx="12"/>
          </p:nvPr>
        </p:nvSpPr>
        <p:spPr/>
        <p:txBody>
          <a:bodyPr/>
          <a:lstStyle/>
          <a:p>
            <a:fld id="{D9D9B3D8-967C-4E8E-8261-E76B956ED273}" type="slidenum">
              <a:rPr lang="ro-RO" smtClean="0"/>
              <a:t>14</a:t>
            </a:fld>
            <a:endParaRPr lang="ro-RO"/>
          </a:p>
        </p:txBody>
      </p:sp>
      <p:pic>
        <p:nvPicPr>
          <p:cNvPr id="7" name="Picture 6">
            <a:extLst>
              <a:ext uri="{FF2B5EF4-FFF2-40B4-BE49-F238E27FC236}">
                <a16:creationId xmlns:a16="http://schemas.microsoft.com/office/drawing/2014/main" id="{B61CCE3B-F2E4-4788-9469-13107E5543D9}"/>
              </a:ext>
            </a:extLst>
          </p:cNvPr>
          <p:cNvPicPr>
            <a:picLocks noChangeAspect="1"/>
          </p:cNvPicPr>
          <p:nvPr/>
        </p:nvPicPr>
        <p:blipFill rotWithShape="1">
          <a:blip r:embed="rId2"/>
          <a:srcRect b="19726"/>
          <a:stretch/>
        </p:blipFill>
        <p:spPr bwMode="auto">
          <a:xfrm>
            <a:off x="7873365" y="2528805"/>
            <a:ext cx="3480435" cy="2665430"/>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313488F-640C-4F3B-B9FF-88FF7EDE9F0F}"/>
                  </a:ext>
                </a:extLst>
              </p:cNvPr>
              <p:cNvSpPr txBox="1"/>
              <p:nvPr/>
            </p:nvSpPr>
            <p:spPr>
              <a:xfrm>
                <a:off x="8069703" y="117155"/>
                <a:ext cx="3087757" cy="12420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𝑂</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den>
                      </m:f>
                      <m:d>
                        <m:dPr>
                          <m:ctrlPr>
                            <a:rPr lang="ro-RO" sz="2000" i="1">
                              <a:solidFill>
                                <a:srgbClr val="836967"/>
                              </a:solidFill>
                              <a:latin typeface="Cambria Math" panose="02040503050406030204" pitchFamily="18" charset="0"/>
                            </a:rPr>
                          </m:ctrlPr>
                        </m:dPr>
                        <m:e>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num>
                            <m:den>
                              <m:r>
                                <a:rPr lang="ro-RO" sz="2000" i="0">
                                  <a:latin typeface="Cambria Math" panose="02040503050406030204" pitchFamily="18" charset="0"/>
                                </a:rPr>
                                <m:t>1+</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3</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4</m:t>
                                      </m:r>
                                    </m:sub>
                                  </m:sSub>
                                </m:den>
                              </m:f>
                            </m:den>
                          </m:f>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2</m:t>
                              </m:r>
                            </m:sub>
                          </m:sSub>
                          <m:r>
                            <a:rPr lang="ro-RO" sz="2000" i="0">
                              <a:latin typeface="Cambria Math" panose="02040503050406030204" pitchFamily="18" charset="0"/>
                            </a:rPr>
                            <m:t>−</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1</m:t>
                              </m:r>
                            </m:sub>
                          </m:sSub>
                        </m:e>
                      </m:d>
                    </m:oMath>
                  </m:oMathPara>
                </a14:m>
                <a:endParaRPr lang="ro-RO"/>
              </a:p>
            </p:txBody>
          </p:sp>
        </mc:Choice>
        <mc:Fallback xmlns="">
          <p:sp>
            <p:nvSpPr>
              <p:cNvPr id="9" name="TextBox 8">
                <a:extLst>
                  <a:ext uri="{FF2B5EF4-FFF2-40B4-BE49-F238E27FC236}">
                    <a16:creationId xmlns:a16="http://schemas.microsoft.com/office/drawing/2014/main" id="{F313488F-640C-4F3B-B9FF-88FF7EDE9F0F}"/>
                  </a:ext>
                </a:extLst>
              </p:cNvPr>
              <p:cNvSpPr txBox="1">
                <a:spLocks noRot="1" noChangeAspect="1" noMove="1" noResize="1" noEditPoints="1" noAdjustHandles="1" noChangeArrowheads="1" noChangeShapeType="1" noTextEdit="1"/>
              </p:cNvSpPr>
              <p:nvPr/>
            </p:nvSpPr>
            <p:spPr>
              <a:xfrm>
                <a:off x="8069703" y="117155"/>
                <a:ext cx="3087757" cy="1242007"/>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8AAE4C7-41B6-4DF4-B614-82E546CB9E06}"/>
                  </a:ext>
                </a:extLst>
              </p:cNvPr>
              <p:cNvSpPr txBox="1"/>
              <p:nvPr/>
            </p:nvSpPr>
            <p:spPr>
              <a:xfrm>
                <a:off x="7873365" y="1359162"/>
                <a:ext cx="3605460"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𝑖</m:t>
                          </m:r>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r>
                        <a:rPr lang="ro-RO" sz="2000" i="0">
                          <a:latin typeface="Cambria Math" panose="02040503050406030204" pitchFamily="18" charset="0"/>
                        </a:rPr>
                        <m:t>, </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𝑖</m:t>
                          </m:r>
                          <m:r>
                            <a:rPr lang="ro-RO" sz="2000" i="0">
                              <a:latin typeface="Cambria Math" panose="02040503050406030204" pitchFamily="18" charset="0"/>
                            </a:rPr>
                            <m:t>2</m:t>
                          </m:r>
                        </m:sub>
                      </m:sSub>
                      <m:r>
                        <a:rPr lang="ro-RO" sz="2000" i="0">
                          <a:latin typeface="Cambria Math" panose="02040503050406030204" pitchFamily="18" charset="0"/>
                        </a:rPr>
                        <m:t>=</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3</m:t>
                          </m:r>
                        </m:sub>
                      </m:sSub>
                      <m:r>
                        <a:rPr lang="ro-RO" sz="2000" i="0">
                          <a:latin typeface="Cambria Math" panose="02040503050406030204" pitchFamily="18" charset="0"/>
                        </a:rPr>
                        <m:t>+</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4</m:t>
                          </m:r>
                        </m:sub>
                      </m:sSub>
                      <m:r>
                        <a:rPr lang="ro-RO" sz="2000" i="0">
                          <a:latin typeface="Cambria Math" panose="02040503050406030204" pitchFamily="18" charset="0"/>
                        </a:rPr>
                        <m:t>, </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𝑜</m:t>
                          </m:r>
                        </m:sub>
                      </m:sSub>
                      <m:r>
                        <a:rPr lang="ro-RO" sz="2000" i="0">
                          <a:latin typeface="Cambria Math" panose="02040503050406030204" pitchFamily="18" charset="0"/>
                        </a:rPr>
                        <m:t>=0</m:t>
                      </m:r>
                    </m:oMath>
                  </m:oMathPara>
                </a14:m>
                <a:endParaRPr lang="ro-RO" sz="2000"/>
              </a:p>
            </p:txBody>
          </p:sp>
        </mc:Choice>
        <mc:Fallback xmlns="">
          <p:sp>
            <p:nvSpPr>
              <p:cNvPr id="11" name="TextBox 10">
                <a:extLst>
                  <a:ext uri="{FF2B5EF4-FFF2-40B4-BE49-F238E27FC236}">
                    <a16:creationId xmlns:a16="http://schemas.microsoft.com/office/drawing/2014/main" id="{38AAE4C7-41B6-4DF4-B614-82E546CB9E06}"/>
                  </a:ext>
                </a:extLst>
              </p:cNvPr>
              <p:cNvSpPr txBox="1">
                <a:spLocks noRot="1" noChangeAspect="1" noMove="1" noResize="1" noEditPoints="1" noAdjustHandles="1" noChangeArrowheads="1" noChangeShapeType="1" noTextEdit="1"/>
              </p:cNvSpPr>
              <p:nvPr/>
            </p:nvSpPr>
            <p:spPr>
              <a:xfrm>
                <a:off x="7873365" y="1359162"/>
                <a:ext cx="3605460" cy="400110"/>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372051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9A9E5-61B4-4AF7-BA0A-ACFD7A4C4AC0}"/>
              </a:ext>
            </a:extLst>
          </p:cNvPr>
          <p:cNvSpPr>
            <a:spLocks noGrp="1"/>
          </p:cNvSpPr>
          <p:nvPr>
            <p:ph type="title"/>
          </p:nvPr>
        </p:nvSpPr>
        <p:spPr/>
        <p:txBody>
          <a:bodyPr/>
          <a:lstStyle/>
          <a:p>
            <a:r>
              <a:rPr lang="ro-RO"/>
              <a:t>Amplificatorul de diferență</a:t>
            </a:r>
          </a:p>
        </p:txBody>
      </p:sp>
      <p:sp>
        <p:nvSpPr>
          <p:cNvPr id="3" name="Content Placeholder 2">
            <a:extLst>
              <a:ext uri="{FF2B5EF4-FFF2-40B4-BE49-F238E27FC236}">
                <a16:creationId xmlns:a16="http://schemas.microsoft.com/office/drawing/2014/main" id="{92AB0F67-720E-48E9-8ADA-E7CBDAEE732D}"/>
              </a:ext>
            </a:extLst>
          </p:cNvPr>
          <p:cNvSpPr>
            <a:spLocks noGrp="1"/>
          </p:cNvSpPr>
          <p:nvPr>
            <p:ph idx="1"/>
          </p:nvPr>
        </p:nvSpPr>
        <p:spPr/>
        <p:txBody>
          <a:bodyPr>
            <a:normAutofit/>
          </a:bodyPr>
          <a:lstStyle/>
          <a:p>
            <a:r>
              <a:rPr lang="en-US" sz="2400">
                <a:effectLst/>
                <a:ea typeface="Calibri" panose="020F0502020204030204" pitchFamily="34" charset="0"/>
              </a:rPr>
              <a:t>Un caz interesant apare atunci când perechile de rezistențe sunt în raporturi egale</a:t>
            </a:r>
            <a:endParaRPr lang="ro-RO" sz="2400">
              <a:effectLst/>
              <a:ea typeface="Calibri" panose="020F0502020204030204" pitchFamily="34" charset="0"/>
            </a:endParaRPr>
          </a:p>
          <a:p>
            <a:endParaRPr lang="ro-RO" sz="2400">
              <a:solidFill>
                <a:srgbClr val="242021"/>
              </a:solidFill>
              <a:ea typeface="Calibri" panose="020F0502020204030204" pitchFamily="34" charset="0"/>
            </a:endParaRPr>
          </a:p>
          <a:p>
            <a:r>
              <a:rPr lang="en-US" sz="2400">
                <a:effectLst/>
                <a:ea typeface="Calibri" panose="020F0502020204030204" pitchFamily="34" charset="0"/>
              </a:rPr>
              <a:t>Atunci când această condiție este îndeplinită, se </a:t>
            </a:r>
            <a:br>
              <a:rPr lang="ro-RO" sz="2400">
                <a:effectLst/>
                <a:ea typeface="Calibri" panose="020F0502020204030204" pitchFamily="34" charset="0"/>
              </a:rPr>
            </a:br>
            <a:r>
              <a:rPr lang="en-US" sz="2400">
                <a:effectLst/>
                <a:ea typeface="Calibri" panose="020F0502020204030204" pitchFamily="34" charset="0"/>
              </a:rPr>
              <a:t>spune că rezistențele formează o </a:t>
            </a:r>
            <a:r>
              <a:rPr lang="en-US" sz="2400" b="1">
                <a:effectLst/>
                <a:ea typeface="Calibri" panose="020F0502020204030204" pitchFamily="34" charset="0"/>
              </a:rPr>
              <a:t>punte echilibrată </a:t>
            </a:r>
            <a:br>
              <a:rPr lang="ro-RO" sz="2400">
                <a:effectLst/>
                <a:ea typeface="Calibri" panose="020F0502020204030204" pitchFamily="34" charset="0"/>
              </a:rPr>
            </a:br>
            <a:r>
              <a:rPr lang="en-US" sz="2400">
                <a:effectLst/>
                <a:ea typeface="Calibri" panose="020F0502020204030204" pitchFamily="34" charset="0"/>
              </a:rPr>
              <a:t>și relația tensiunii de ieșire se simplifică</a:t>
            </a:r>
            <a:endParaRPr lang="ro-RO" sz="2400">
              <a:effectLst/>
              <a:ea typeface="Calibri" panose="020F0502020204030204" pitchFamily="34" charset="0"/>
            </a:endParaRPr>
          </a:p>
          <a:p>
            <a:endParaRPr lang="ro-RO" sz="2400">
              <a:solidFill>
                <a:srgbClr val="242021"/>
              </a:solidFill>
              <a:ea typeface="Calibri" panose="020F0502020204030204" pitchFamily="34" charset="0"/>
            </a:endParaRPr>
          </a:p>
          <a:p>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Ieșirea este acum proporțională cu diferența intrărilor - de unde și numele circuitului. O aplicație tipică a acestui amplificator de diferență este cea de bloc component al </a:t>
            </a:r>
            <a:r>
              <a:rPr lang="en-US" sz="2400" i="1">
                <a:solidFill>
                  <a:srgbClr val="242021"/>
                </a:solidFill>
                <a:effectLst/>
                <a:ea typeface="Calibri" panose="020F0502020204030204" pitchFamily="34" charset="0"/>
              </a:rPr>
              <a:t>amplificatoarelor de instrumentație</a:t>
            </a:r>
            <a:r>
              <a:rPr lang="en-US" sz="2400">
                <a:solidFill>
                  <a:srgbClr val="242021"/>
                </a:solidFill>
                <a:effectLst/>
                <a:ea typeface="Calibri" panose="020F0502020204030204" pitchFamily="34" charset="0"/>
              </a:rPr>
              <a:t>.</a:t>
            </a:r>
            <a:endParaRPr lang="ro-RO" sz="24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2E425B6A-1033-4EC5-B407-9B2E06CF0C4D}"/>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B3CFBD0F-A3B2-4EDE-B799-319AE478E913}"/>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5A7348B7-691C-47E3-BC24-CBE6D1492380}"/>
              </a:ext>
            </a:extLst>
          </p:cNvPr>
          <p:cNvSpPr>
            <a:spLocks noGrp="1"/>
          </p:cNvSpPr>
          <p:nvPr>
            <p:ph type="sldNum" sz="quarter" idx="12"/>
          </p:nvPr>
        </p:nvSpPr>
        <p:spPr/>
        <p:txBody>
          <a:bodyPr/>
          <a:lstStyle/>
          <a:p>
            <a:fld id="{D9D9B3D8-967C-4E8E-8261-E76B956ED273}" type="slidenum">
              <a:rPr lang="ro-RO" smtClean="0"/>
              <a:t>15</a:t>
            </a:fld>
            <a:endParaRPr lang="ro-RO"/>
          </a:p>
        </p:txBody>
      </p:sp>
      <p:pic>
        <p:nvPicPr>
          <p:cNvPr id="7" name="Picture 6">
            <a:extLst>
              <a:ext uri="{FF2B5EF4-FFF2-40B4-BE49-F238E27FC236}">
                <a16:creationId xmlns:a16="http://schemas.microsoft.com/office/drawing/2014/main" id="{B61CCE3B-F2E4-4788-9469-13107E5543D9}"/>
              </a:ext>
            </a:extLst>
          </p:cNvPr>
          <p:cNvPicPr>
            <a:picLocks noChangeAspect="1"/>
          </p:cNvPicPr>
          <p:nvPr/>
        </p:nvPicPr>
        <p:blipFill rotWithShape="1">
          <a:blip r:embed="rId2"/>
          <a:srcRect b="19726"/>
          <a:stretch/>
        </p:blipFill>
        <p:spPr bwMode="auto">
          <a:xfrm>
            <a:off x="7873365" y="2293528"/>
            <a:ext cx="3480435" cy="2665430"/>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313488F-640C-4F3B-B9FF-88FF7EDE9F0F}"/>
                  </a:ext>
                </a:extLst>
              </p:cNvPr>
              <p:cNvSpPr txBox="1"/>
              <p:nvPr/>
            </p:nvSpPr>
            <p:spPr>
              <a:xfrm>
                <a:off x="8069703" y="117155"/>
                <a:ext cx="3087757" cy="12420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𝑂</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den>
                      </m:f>
                      <m:d>
                        <m:dPr>
                          <m:ctrlPr>
                            <a:rPr lang="ro-RO" sz="2000" i="1">
                              <a:solidFill>
                                <a:srgbClr val="836967"/>
                              </a:solidFill>
                              <a:latin typeface="Cambria Math" panose="02040503050406030204" pitchFamily="18" charset="0"/>
                            </a:rPr>
                          </m:ctrlPr>
                        </m:dPr>
                        <m:e>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num>
                            <m:den>
                              <m:r>
                                <a:rPr lang="ro-RO" sz="2000" i="0">
                                  <a:latin typeface="Cambria Math" panose="02040503050406030204" pitchFamily="18" charset="0"/>
                                </a:rPr>
                                <m:t>1+</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3</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4</m:t>
                                      </m:r>
                                    </m:sub>
                                  </m:sSub>
                                </m:den>
                              </m:f>
                            </m:den>
                          </m:f>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2</m:t>
                              </m:r>
                            </m:sub>
                          </m:sSub>
                          <m:r>
                            <a:rPr lang="ro-RO" sz="2000" i="0">
                              <a:latin typeface="Cambria Math" panose="02040503050406030204" pitchFamily="18" charset="0"/>
                            </a:rPr>
                            <m:t>−</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1</m:t>
                              </m:r>
                            </m:sub>
                          </m:sSub>
                        </m:e>
                      </m:d>
                    </m:oMath>
                  </m:oMathPara>
                </a14:m>
                <a:endParaRPr lang="ro-RO"/>
              </a:p>
            </p:txBody>
          </p:sp>
        </mc:Choice>
        <mc:Fallback xmlns="">
          <p:sp>
            <p:nvSpPr>
              <p:cNvPr id="9" name="TextBox 8">
                <a:extLst>
                  <a:ext uri="{FF2B5EF4-FFF2-40B4-BE49-F238E27FC236}">
                    <a16:creationId xmlns:a16="http://schemas.microsoft.com/office/drawing/2014/main" id="{F313488F-640C-4F3B-B9FF-88FF7EDE9F0F}"/>
                  </a:ext>
                </a:extLst>
              </p:cNvPr>
              <p:cNvSpPr txBox="1">
                <a:spLocks noRot="1" noChangeAspect="1" noMove="1" noResize="1" noEditPoints="1" noAdjustHandles="1" noChangeArrowheads="1" noChangeShapeType="1" noTextEdit="1"/>
              </p:cNvSpPr>
              <p:nvPr/>
            </p:nvSpPr>
            <p:spPr>
              <a:xfrm>
                <a:off x="8069703" y="117155"/>
                <a:ext cx="3087757" cy="1242007"/>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540CEB26-FB2A-405A-BC39-6AA0B0CC31CA}"/>
                  </a:ext>
                </a:extLst>
              </p:cNvPr>
              <p:cNvSpPr txBox="1"/>
              <p:nvPr/>
            </p:nvSpPr>
            <p:spPr>
              <a:xfrm>
                <a:off x="3403695" y="2246864"/>
                <a:ext cx="1269808" cy="84420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ro-RO" sz="2400" i="1" smtClean="0">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den>
                      </m:f>
                    </m:oMath>
                  </m:oMathPara>
                </a14:m>
                <a:endParaRPr lang="ro-RO"/>
              </a:p>
            </p:txBody>
          </p:sp>
        </mc:Choice>
        <mc:Fallback xmlns="">
          <p:sp>
            <p:nvSpPr>
              <p:cNvPr id="12" name="TextBox 11">
                <a:extLst>
                  <a:ext uri="{FF2B5EF4-FFF2-40B4-BE49-F238E27FC236}">
                    <a16:creationId xmlns:a16="http://schemas.microsoft.com/office/drawing/2014/main" id="{540CEB26-FB2A-405A-BC39-6AA0B0CC31CA}"/>
                  </a:ext>
                </a:extLst>
              </p:cNvPr>
              <p:cNvSpPr txBox="1">
                <a:spLocks noRot="1" noChangeAspect="1" noMove="1" noResize="1" noEditPoints="1" noAdjustHandles="1" noChangeArrowheads="1" noChangeShapeType="1" noTextEdit="1"/>
              </p:cNvSpPr>
              <p:nvPr/>
            </p:nvSpPr>
            <p:spPr>
              <a:xfrm>
                <a:off x="3403695" y="2246864"/>
                <a:ext cx="1269808" cy="844205"/>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B658F0F3-D4F2-428D-A2C3-EC2376FE0184}"/>
                  </a:ext>
                </a:extLst>
              </p:cNvPr>
              <p:cNvSpPr txBox="1"/>
              <p:nvPr/>
            </p:nvSpPr>
            <p:spPr>
              <a:xfrm>
                <a:off x="2694104" y="4211913"/>
                <a:ext cx="2688989" cy="84420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e>
                      </m:d>
                    </m:oMath>
                  </m:oMathPara>
                </a14:m>
                <a:endParaRPr lang="ro-RO" sz="2400"/>
              </a:p>
            </p:txBody>
          </p:sp>
        </mc:Choice>
        <mc:Fallback xmlns="">
          <p:sp>
            <p:nvSpPr>
              <p:cNvPr id="13" name="TextBox 12">
                <a:extLst>
                  <a:ext uri="{FF2B5EF4-FFF2-40B4-BE49-F238E27FC236}">
                    <a16:creationId xmlns:a16="http://schemas.microsoft.com/office/drawing/2014/main" id="{B658F0F3-D4F2-428D-A2C3-EC2376FE0184}"/>
                  </a:ext>
                </a:extLst>
              </p:cNvPr>
              <p:cNvSpPr txBox="1">
                <a:spLocks noRot="1" noChangeAspect="1" noMove="1" noResize="1" noEditPoints="1" noAdjustHandles="1" noChangeArrowheads="1" noChangeShapeType="1" noTextEdit="1"/>
              </p:cNvSpPr>
              <p:nvPr/>
            </p:nvSpPr>
            <p:spPr>
              <a:xfrm>
                <a:off x="2694104" y="4211913"/>
                <a:ext cx="2688989" cy="844205"/>
              </a:xfrm>
              <a:prstGeom prst="rect">
                <a:avLst/>
              </a:prstGeom>
              <a:blipFill>
                <a:blip r:embed="rId5"/>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391919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4AC4A-CE5E-42C5-82A6-FCDEEF0EC64A}"/>
              </a:ext>
            </a:extLst>
          </p:cNvPr>
          <p:cNvSpPr>
            <a:spLocks noGrp="1"/>
          </p:cNvSpPr>
          <p:nvPr>
            <p:ph type="title"/>
          </p:nvPr>
        </p:nvSpPr>
        <p:spPr/>
        <p:txBody>
          <a:bodyPr/>
          <a:lstStyle/>
          <a:p>
            <a:r>
              <a:rPr lang="ro-RO"/>
              <a:t>Diferențiatorul</a:t>
            </a:r>
          </a:p>
        </p:txBody>
      </p:sp>
      <p:sp>
        <p:nvSpPr>
          <p:cNvPr id="3" name="Content Placeholder 2">
            <a:extLst>
              <a:ext uri="{FF2B5EF4-FFF2-40B4-BE49-F238E27FC236}">
                <a16:creationId xmlns:a16="http://schemas.microsoft.com/office/drawing/2014/main" id="{6957CBF8-79D7-423F-AED7-B41A12DE6D5F}"/>
              </a:ext>
            </a:extLst>
          </p:cNvPr>
          <p:cNvSpPr>
            <a:spLocks noGrp="1"/>
          </p:cNvSpPr>
          <p:nvPr>
            <p:ph idx="1"/>
          </p:nvPr>
        </p:nvSpPr>
        <p:spPr/>
        <p:txBody>
          <a:bodyPr>
            <a:normAutofit/>
          </a:bodyPr>
          <a:lstStyle/>
          <a:p>
            <a:r>
              <a:rPr lang="en-US" sz="2400">
                <a:solidFill>
                  <a:srgbClr val="242021"/>
                </a:solidFill>
                <a:effectLst/>
                <a:ea typeface="Calibri" panose="020F0502020204030204" pitchFamily="34" charset="0"/>
              </a:rPr>
              <a:t>Pentru a găsi relația intrare-ieșire pentru circuit, începem considerând </a:t>
            </a:r>
            <a:r>
              <a:rPr lang="en-US" sz="2400" i="1">
                <a:solidFill>
                  <a:srgbClr val="242021"/>
                </a:solidFill>
                <a:effectLst/>
                <a:ea typeface="Calibri" panose="020F0502020204030204" pitchFamily="34" charset="0"/>
              </a:rPr>
              <a:t>i</a:t>
            </a:r>
            <a:r>
              <a:rPr lang="en-US" sz="2400" i="1" baseline="-25000">
                <a:solidFill>
                  <a:srgbClr val="242021"/>
                </a:solidFill>
                <a:effectLst/>
                <a:ea typeface="Calibri" panose="020F0502020204030204" pitchFamily="34" charset="0"/>
              </a:rPr>
              <a:t>C</a:t>
            </a:r>
            <a:r>
              <a:rPr lang="en-US" sz="2400">
                <a:solidFill>
                  <a:srgbClr val="242021"/>
                </a:solidFill>
                <a:effectLst/>
                <a:ea typeface="Calibri" panose="020F0502020204030204" pitchFamily="34" charset="0"/>
              </a:rPr>
              <a:t>=</a:t>
            </a:r>
            <a:r>
              <a:rPr lang="en-US" sz="2400" i="1">
                <a:solidFill>
                  <a:srgbClr val="242021"/>
                </a:solidFill>
                <a:effectLst/>
                <a:ea typeface="Calibri" panose="020F0502020204030204" pitchFamily="34" charset="0"/>
              </a:rPr>
              <a:t>i</a:t>
            </a:r>
            <a:r>
              <a:rPr lang="en-US" sz="2400" i="1" baseline="-25000">
                <a:solidFill>
                  <a:srgbClr val="242021"/>
                </a:solidFill>
                <a:effectLst/>
                <a:ea typeface="Calibri" panose="020F0502020204030204" pitchFamily="34" charset="0"/>
              </a:rPr>
              <a:t>R</a:t>
            </a:r>
            <a:endParaRPr lang="ro-RO" sz="2400" i="1" baseline="-25000">
              <a:solidFill>
                <a:srgbClr val="242021"/>
              </a:solidFill>
              <a:ea typeface="Calibri" panose="020F0502020204030204" pitchFamily="34" charset="0"/>
            </a:endParaRPr>
          </a:p>
          <a:p>
            <a:r>
              <a:rPr lang="en-US" sz="2400">
                <a:solidFill>
                  <a:srgbClr val="242021"/>
                </a:solidFill>
                <a:effectLst/>
                <a:ea typeface="Calibri" panose="020F0502020204030204" pitchFamily="34" charset="0"/>
              </a:rPr>
              <a:t> Folosind relația dintre curentul prin condensator și tensiunea la bornele sale și legea lui Ohm, se poate scrie</a:t>
            </a:r>
            <a:br>
              <a:rPr lang="ro-RO" sz="2400" i="1">
                <a:solidFill>
                  <a:srgbClr val="242021"/>
                </a:solidFill>
                <a:effectLst/>
                <a:ea typeface="Calibri" panose="020F0502020204030204" pitchFamily="34" charset="0"/>
              </a:rPr>
            </a:br>
            <a:br>
              <a:rPr lang="ro-RO" sz="2400" i="1">
                <a:solidFill>
                  <a:srgbClr val="242021"/>
                </a:solidFill>
                <a:effectLst/>
                <a:ea typeface="Calibri" panose="020F0502020204030204" pitchFamily="34" charset="0"/>
              </a:rPr>
            </a:br>
            <a:br>
              <a:rPr lang="ro-RO" sz="2400" i="1">
                <a:solidFill>
                  <a:srgbClr val="242021"/>
                </a:solidFill>
                <a:effectLst/>
                <a:ea typeface="Calibri" panose="020F0502020204030204" pitchFamily="34" charset="0"/>
              </a:rPr>
            </a:br>
            <a:br>
              <a:rPr lang="ro-RO" sz="2400" i="1">
                <a:solidFill>
                  <a:srgbClr val="242021"/>
                </a:solidFill>
                <a:effectLst/>
                <a:ea typeface="Calibri" panose="020F0502020204030204" pitchFamily="34" charset="0"/>
              </a:rPr>
            </a:br>
            <a:r>
              <a:rPr lang="ro-RO" sz="2400">
                <a:solidFill>
                  <a:srgbClr val="242021"/>
                </a:solidFill>
                <a:effectLst/>
                <a:ea typeface="Calibri" panose="020F0502020204030204" pitchFamily="34" charset="0"/>
              </a:rPr>
              <a:t>sau</a:t>
            </a:r>
          </a:p>
          <a:p>
            <a:endParaRPr lang="ro-RO" sz="2400">
              <a:solidFill>
                <a:srgbClr val="242021"/>
              </a:solidFill>
              <a:ea typeface="Calibri" panose="020F0502020204030204" pitchFamily="34" charset="0"/>
            </a:endParaRPr>
          </a:p>
          <a:p>
            <a:endParaRPr lang="ro-RO" sz="2400">
              <a:solidFill>
                <a:srgbClr val="242021"/>
              </a:solidFill>
              <a:effectLst/>
              <a:ea typeface="Calibri" panose="020F0502020204030204" pitchFamily="34" charset="0"/>
            </a:endParaRPr>
          </a:p>
          <a:p>
            <a:r>
              <a:rPr lang="en-US" sz="2400">
                <a:effectLst/>
                <a:ea typeface="Calibri" panose="020F0502020204030204" pitchFamily="34" charset="0"/>
              </a:rPr>
              <a:t>Circuitul produce o ieșire proporțională cu derivata în timp a intrării - de unde și numele circuitului.</a:t>
            </a:r>
            <a:endParaRPr lang="ro-RO" sz="32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703736DE-9EBC-4DBC-A859-E35331F04480}"/>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EBDDC203-CC9E-4AD2-95FC-825046529926}"/>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E08F11DE-EAF5-4599-A309-794806E07082}"/>
              </a:ext>
            </a:extLst>
          </p:cNvPr>
          <p:cNvSpPr>
            <a:spLocks noGrp="1"/>
          </p:cNvSpPr>
          <p:nvPr>
            <p:ph type="sldNum" sz="quarter" idx="12"/>
          </p:nvPr>
        </p:nvSpPr>
        <p:spPr/>
        <p:txBody>
          <a:bodyPr/>
          <a:lstStyle/>
          <a:p>
            <a:fld id="{D9D9B3D8-967C-4E8E-8261-E76B956ED273}" type="slidenum">
              <a:rPr lang="ro-RO" smtClean="0"/>
              <a:t>16</a:t>
            </a:fld>
            <a:endParaRPr lang="ro-RO"/>
          </a:p>
        </p:txBody>
      </p:sp>
      <p:pic>
        <p:nvPicPr>
          <p:cNvPr id="7" name="Picture 6">
            <a:extLst>
              <a:ext uri="{FF2B5EF4-FFF2-40B4-BE49-F238E27FC236}">
                <a16:creationId xmlns:a16="http://schemas.microsoft.com/office/drawing/2014/main" id="{9CD00943-B67B-43CB-8BB2-FEA9A570E29E}"/>
              </a:ext>
            </a:extLst>
          </p:cNvPr>
          <p:cNvPicPr>
            <a:picLocks noChangeAspect="1"/>
          </p:cNvPicPr>
          <p:nvPr/>
        </p:nvPicPr>
        <p:blipFill rotWithShape="1">
          <a:blip r:embed="rId2"/>
          <a:srcRect t="-7731" b="26905"/>
          <a:stretch/>
        </p:blipFill>
        <p:spPr bwMode="auto">
          <a:xfrm>
            <a:off x="8298180" y="2885047"/>
            <a:ext cx="3368040" cy="2137153"/>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6BC6F5C1-8C59-425D-96DA-CE4712A6C4CE}"/>
                  </a:ext>
                </a:extLst>
              </p:cNvPr>
              <p:cNvSpPr txBox="1"/>
              <p:nvPr/>
            </p:nvSpPr>
            <p:spPr>
              <a:xfrm>
                <a:off x="2159344" y="3150704"/>
                <a:ext cx="2844112" cy="7167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400" b="0" i="1" smtClean="0">
                          <a:latin typeface="Cambria Math" panose="02040503050406030204" pitchFamily="18" charset="0"/>
                        </a:rPr>
                        <m:t>𝐶</m:t>
                      </m:r>
                      <m:f>
                        <m:fPr>
                          <m:ctrlPr>
                            <a:rPr lang="ro-RO" sz="2400" b="0" i="1" smtClean="0">
                              <a:latin typeface="Cambria Math" panose="02040503050406030204" pitchFamily="18" charset="0"/>
                            </a:rPr>
                          </m:ctrlPr>
                        </m:fPr>
                        <m:num>
                          <m:r>
                            <a:rPr lang="ro-RO" sz="2400" b="0" i="1" smtClean="0">
                              <a:latin typeface="Cambria Math" panose="02040503050406030204" pitchFamily="18" charset="0"/>
                            </a:rPr>
                            <m:t>𝑑</m:t>
                          </m:r>
                          <m:d>
                            <m:dPr>
                              <m:ctrlPr>
                                <a:rPr lang="ro-RO" sz="2400" b="0" i="1" smtClean="0">
                                  <a:latin typeface="Cambria Math" panose="02040503050406030204" pitchFamily="18" charset="0"/>
                                </a:rPr>
                              </m:ctrlPr>
                            </m:dPr>
                            <m:e>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𝐼</m:t>
                                  </m:r>
                                </m:sub>
                              </m:sSub>
                              <m:r>
                                <a:rPr lang="ro-RO" sz="2400" b="0" i="1" smtClean="0">
                                  <a:latin typeface="Cambria Math" panose="02040503050406030204" pitchFamily="18" charset="0"/>
                                </a:rPr>
                                <m:t>−0</m:t>
                              </m:r>
                            </m:e>
                          </m:d>
                        </m:num>
                        <m:den>
                          <m:r>
                            <a:rPr lang="ro-RO" sz="2400" b="0" i="1" smtClean="0">
                              <a:latin typeface="Cambria Math" panose="02040503050406030204" pitchFamily="18" charset="0"/>
                            </a:rPr>
                            <m:t>𝑑𝑡</m:t>
                          </m:r>
                        </m:den>
                      </m:f>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r>
                            <a:rPr lang="ro-RO" sz="2400" i="1">
                              <a:latin typeface="Cambria Math" panose="02040503050406030204" pitchFamily="18" charset="0"/>
                            </a:rPr>
                            <m:t>0−</m:t>
                          </m:r>
                          <m:sSub>
                            <m:sSubPr>
                              <m:ctrlPr>
                                <a:rPr lang="ro-RO" sz="2400" i="1">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num>
                        <m:den>
                          <m:r>
                            <a:rPr lang="ro-RO" sz="2400" b="0" i="1" smtClean="0">
                              <a:latin typeface="Cambria Math" panose="02040503050406030204" pitchFamily="18" charset="0"/>
                            </a:rPr>
                            <m:t>𝑅</m:t>
                          </m:r>
                        </m:den>
                      </m:f>
                    </m:oMath>
                  </m:oMathPara>
                </a14:m>
                <a:endParaRPr lang="ro-RO"/>
              </a:p>
            </p:txBody>
          </p:sp>
        </mc:Choice>
        <mc:Fallback xmlns="">
          <p:sp>
            <p:nvSpPr>
              <p:cNvPr id="8" name="TextBox 7">
                <a:extLst>
                  <a:ext uri="{FF2B5EF4-FFF2-40B4-BE49-F238E27FC236}">
                    <a16:creationId xmlns:a16="http://schemas.microsoft.com/office/drawing/2014/main" id="{6BC6F5C1-8C59-425D-96DA-CE4712A6C4CE}"/>
                  </a:ext>
                </a:extLst>
              </p:cNvPr>
              <p:cNvSpPr txBox="1">
                <a:spLocks noRot="1" noChangeAspect="1" noMove="1" noResize="1" noEditPoints="1" noAdjustHandles="1" noChangeArrowheads="1" noChangeShapeType="1" noTextEdit="1"/>
              </p:cNvSpPr>
              <p:nvPr/>
            </p:nvSpPr>
            <p:spPr>
              <a:xfrm>
                <a:off x="2159344" y="3150704"/>
                <a:ext cx="2844112" cy="716735"/>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3899606-B195-4D3D-BFD9-EFA2B7C35E17}"/>
                  </a:ext>
                </a:extLst>
              </p:cNvPr>
              <p:cNvSpPr txBox="1"/>
              <p:nvPr/>
            </p:nvSpPr>
            <p:spPr>
              <a:xfrm>
                <a:off x="2338843" y="4228649"/>
                <a:ext cx="2485113" cy="79355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d>
                        <m:dPr>
                          <m:ctrlPr>
                            <a:rPr lang="ro-RO" sz="2400" i="1">
                              <a:solidFill>
                                <a:srgbClr val="836967"/>
                              </a:solidFill>
                              <a:latin typeface="Cambria Math" panose="02040503050406030204" pitchFamily="18" charset="0"/>
                            </a:rPr>
                          </m:ctrlPr>
                        </m:dPr>
                        <m:e>
                          <m:r>
                            <a:rPr lang="ro-RO" sz="2400" i="1">
                              <a:latin typeface="Cambria Math" panose="02040503050406030204" pitchFamily="18" charset="0"/>
                            </a:rPr>
                            <m:t>𝑡</m:t>
                          </m:r>
                        </m:e>
                      </m:d>
                      <m:r>
                        <a:rPr lang="ro-RO" sz="2400" i="0">
                          <a:latin typeface="Cambria Math" panose="02040503050406030204" pitchFamily="18" charset="0"/>
                        </a:rPr>
                        <m:t>=−</m:t>
                      </m:r>
                      <m:r>
                        <a:rPr lang="ro-RO" sz="2400" i="1">
                          <a:latin typeface="Cambria Math" panose="02040503050406030204" pitchFamily="18" charset="0"/>
                        </a:rPr>
                        <m:t>𝑅𝐶</m:t>
                      </m:r>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𝑑</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𝐼</m:t>
                              </m:r>
                            </m:sub>
                          </m:sSub>
                        </m:num>
                        <m:den>
                          <m:r>
                            <a:rPr lang="ro-RO" sz="2400" i="1">
                              <a:latin typeface="Cambria Math" panose="02040503050406030204" pitchFamily="18" charset="0"/>
                            </a:rPr>
                            <m:t>𝑑𝑡</m:t>
                          </m:r>
                        </m:den>
                      </m:f>
                    </m:oMath>
                  </m:oMathPara>
                </a14:m>
                <a:endParaRPr lang="ro-RO" sz="2400"/>
              </a:p>
            </p:txBody>
          </p:sp>
        </mc:Choice>
        <mc:Fallback xmlns="">
          <p:sp>
            <p:nvSpPr>
              <p:cNvPr id="10" name="TextBox 9">
                <a:extLst>
                  <a:ext uri="{FF2B5EF4-FFF2-40B4-BE49-F238E27FC236}">
                    <a16:creationId xmlns:a16="http://schemas.microsoft.com/office/drawing/2014/main" id="{83899606-B195-4D3D-BFD9-EFA2B7C35E17}"/>
                  </a:ext>
                </a:extLst>
              </p:cNvPr>
              <p:cNvSpPr txBox="1">
                <a:spLocks noRot="1" noChangeAspect="1" noMove="1" noResize="1" noEditPoints="1" noAdjustHandles="1" noChangeArrowheads="1" noChangeShapeType="1" noTextEdit="1"/>
              </p:cNvSpPr>
              <p:nvPr/>
            </p:nvSpPr>
            <p:spPr>
              <a:xfrm>
                <a:off x="2338843" y="4228649"/>
                <a:ext cx="2485113" cy="793551"/>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464366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4AC4A-CE5E-42C5-82A6-FCDEEF0EC64A}"/>
              </a:ext>
            </a:extLst>
          </p:cNvPr>
          <p:cNvSpPr>
            <a:spLocks noGrp="1"/>
          </p:cNvSpPr>
          <p:nvPr>
            <p:ph type="title"/>
          </p:nvPr>
        </p:nvSpPr>
        <p:spPr/>
        <p:txBody>
          <a:bodyPr/>
          <a:lstStyle/>
          <a:p>
            <a:r>
              <a:rPr lang="ro-RO"/>
              <a:t>Diferențiatorul</a:t>
            </a:r>
          </a:p>
        </p:txBody>
      </p:sp>
      <p:sp>
        <p:nvSpPr>
          <p:cNvPr id="3" name="Content Placeholder 2">
            <a:extLst>
              <a:ext uri="{FF2B5EF4-FFF2-40B4-BE49-F238E27FC236}">
                <a16:creationId xmlns:a16="http://schemas.microsoft.com/office/drawing/2014/main" id="{6957CBF8-79D7-423F-AED7-B41A12DE6D5F}"/>
              </a:ext>
            </a:extLst>
          </p:cNvPr>
          <p:cNvSpPr>
            <a:spLocks noGrp="1"/>
          </p:cNvSpPr>
          <p:nvPr>
            <p:ph idx="1"/>
          </p:nvPr>
        </p:nvSpPr>
        <p:spPr/>
        <p:txBody>
          <a:bodyPr>
            <a:normAutofit/>
          </a:bodyPr>
          <a:lstStyle/>
          <a:p>
            <a:r>
              <a:rPr lang="en-US" sz="2400">
                <a:effectLst/>
                <a:ea typeface="Calibri" panose="020F0502020204030204" pitchFamily="34" charset="0"/>
              </a:rPr>
              <a:t>Constanta de proporționalitate este determinată de </a:t>
            </a:r>
            <a:r>
              <a:rPr lang="en-US" sz="2400" i="1">
                <a:effectLst/>
                <a:ea typeface="Calibri" panose="020F0502020204030204" pitchFamily="34" charset="0"/>
              </a:rPr>
              <a:t>R</a:t>
            </a:r>
            <a:r>
              <a:rPr lang="en-US" sz="2400">
                <a:effectLst/>
                <a:ea typeface="Calibri" panose="020F0502020204030204" pitchFamily="34" charset="0"/>
              </a:rPr>
              <a:t> și </a:t>
            </a:r>
            <a:r>
              <a:rPr lang="en-US" sz="2400" i="1">
                <a:effectLst/>
                <a:ea typeface="Calibri" panose="020F0502020204030204" pitchFamily="34" charset="0"/>
              </a:rPr>
              <a:t>C</a:t>
            </a:r>
            <a:r>
              <a:rPr lang="en-US" sz="2400">
                <a:effectLst/>
                <a:ea typeface="Calibri" panose="020F0502020204030204" pitchFamily="34" charset="0"/>
              </a:rPr>
              <a:t>, iar unitatea de măsură este în secunde (s).</a:t>
            </a:r>
            <a:endParaRPr lang="ro-RO" sz="2400">
              <a:effectLst/>
              <a:ea typeface="Calibri" panose="020F0502020204030204" pitchFamily="34" charset="0"/>
            </a:endParaRPr>
          </a:p>
          <a:p>
            <a:r>
              <a:rPr lang="en-US" sz="2400">
                <a:effectLst/>
                <a:ea typeface="Calibri" panose="020F0502020204030204" pitchFamily="34" charset="0"/>
              </a:rPr>
              <a:t>Dacă realizați circuitul de diferențiere în laborator, veți constata că acesta tinde să oscileze.</a:t>
            </a:r>
            <a:endParaRPr lang="ro-RO" sz="2400">
              <a:effectLst/>
              <a:ea typeface="Calibri" panose="020F0502020204030204" pitchFamily="34" charset="0"/>
            </a:endParaRPr>
          </a:p>
          <a:p>
            <a:r>
              <a:rPr lang="en-US" sz="2400">
                <a:effectLst/>
                <a:ea typeface="Calibri" panose="020F0502020204030204" pitchFamily="34" charset="0"/>
              </a:rPr>
              <a:t>Este suficient să spunem aici că circuitul este de obicei </a:t>
            </a:r>
            <a:br>
              <a:rPr lang="ro-RO" sz="2400">
                <a:effectLst/>
                <a:ea typeface="Calibri" panose="020F0502020204030204" pitchFamily="34" charset="0"/>
              </a:rPr>
            </a:br>
            <a:r>
              <a:rPr lang="en-US" sz="2400">
                <a:effectLst/>
                <a:ea typeface="Calibri" panose="020F0502020204030204" pitchFamily="34" charset="0"/>
              </a:rPr>
              <a:t>stabilizat prin plasarea unei rezistențe adecvate </a:t>
            </a:r>
            <a:r>
              <a:rPr lang="en-US" sz="2400" i="1">
                <a:effectLst/>
                <a:ea typeface="Calibri" panose="020F0502020204030204" pitchFamily="34" charset="0"/>
              </a:rPr>
              <a:t>R</a:t>
            </a:r>
            <a:r>
              <a:rPr lang="en-US" sz="2400" i="1" baseline="-25000">
                <a:effectLst/>
                <a:ea typeface="Calibri" panose="020F0502020204030204" pitchFamily="34" charset="0"/>
              </a:rPr>
              <a:t>s</a:t>
            </a:r>
            <a:r>
              <a:rPr lang="en-US" sz="2400">
                <a:effectLst/>
                <a:ea typeface="Calibri" panose="020F0502020204030204" pitchFamily="34" charset="0"/>
              </a:rPr>
              <a:t> în </a:t>
            </a:r>
            <a:br>
              <a:rPr lang="ro-RO" sz="2400">
                <a:effectLst/>
                <a:ea typeface="Calibri" panose="020F0502020204030204" pitchFamily="34" charset="0"/>
              </a:rPr>
            </a:br>
            <a:r>
              <a:rPr lang="en-US" sz="2400">
                <a:effectLst/>
                <a:ea typeface="Calibri" panose="020F0502020204030204" pitchFamily="34" charset="0"/>
              </a:rPr>
              <a:t>serie cu </a:t>
            </a:r>
            <a:r>
              <a:rPr lang="en-US" sz="2400" i="1">
                <a:effectLst/>
                <a:ea typeface="Calibri" panose="020F0502020204030204" pitchFamily="34" charset="0"/>
              </a:rPr>
              <a:t>C</a:t>
            </a:r>
            <a:r>
              <a:rPr lang="en-US" sz="2400">
                <a:effectLst/>
                <a:ea typeface="Calibri" panose="020F0502020204030204" pitchFamily="34" charset="0"/>
              </a:rPr>
              <a:t>.</a:t>
            </a:r>
            <a:endParaRPr lang="ro-RO" sz="2400">
              <a:effectLst/>
              <a:ea typeface="Calibri" panose="020F0502020204030204" pitchFamily="34" charset="0"/>
            </a:endParaRPr>
          </a:p>
          <a:p>
            <a:r>
              <a:rPr lang="en-US" sz="2400">
                <a:effectLst/>
                <a:ea typeface="Calibri" panose="020F0502020204030204" pitchFamily="34" charset="0"/>
              </a:rPr>
              <a:t>După această modificare, circuitul va asigura în </a:t>
            </a:r>
            <a:br>
              <a:rPr lang="ro-RO" sz="2400">
                <a:effectLst/>
                <a:ea typeface="Calibri" panose="020F0502020204030204" pitchFamily="34" charset="0"/>
              </a:rPr>
            </a:br>
            <a:r>
              <a:rPr lang="en-US" sz="2400">
                <a:effectLst/>
                <a:ea typeface="Calibri" panose="020F0502020204030204" pitchFamily="34" charset="0"/>
              </a:rPr>
              <a:t>continuare funcția de diferențiere, dar numai pe </a:t>
            </a:r>
            <a:br>
              <a:rPr lang="ro-RO" sz="2400">
                <a:effectLst/>
                <a:ea typeface="Calibri" panose="020F0502020204030204" pitchFamily="34" charset="0"/>
              </a:rPr>
            </a:br>
            <a:r>
              <a:rPr lang="en-US" sz="2400">
                <a:effectLst/>
                <a:ea typeface="Calibri" panose="020F0502020204030204" pitchFamily="34" charset="0"/>
              </a:rPr>
              <a:t>un domeniu limitat de frecvență.</a:t>
            </a:r>
            <a:endParaRPr lang="ro-RO" sz="40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703736DE-9EBC-4DBC-A859-E35331F04480}"/>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EBDDC203-CC9E-4AD2-95FC-825046529926}"/>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E08F11DE-EAF5-4599-A309-794806E07082}"/>
              </a:ext>
            </a:extLst>
          </p:cNvPr>
          <p:cNvSpPr>
            <a:spLocks noGrp="1"/>
          </p:cNvSpPr>
          <p:nvPr>
            <p:ph type="sldNum" sz="quarter" idx="12"/>
          </p:nvPr>
        </p:nvSpPr>
        <p:spPr/>
        <p:txBody>
          <a:bodyPr/>
          <a:lstStyle/>
          <a:p>
            <a:fld id="{D9D9B3D8-967C-4E8E-8261-E76B956ED273}" type="slidenum">
              <a:rPr lang="ro-RO" smtClean="0"/>
              <a:t>17</a:t>
            </a:fld>
            <a:endParaRPr lang="ro-RO"/>
          </a:p>
        </p:txBody>
      </p:sp>
      <p:pic>
        <p:nvPicPr>
          <p:cNvPr id="7" name="Picture 6">
            <a:extLst>
              <a:ext uri="{FF2B5EF4-FFF2-40B4-BE49-F238E27FC236}">
                <a16:creationId xmlns:a16="http://schemas.microsoft.com/office/drawing/2014/main" id="{9CD00943-B67B-43CB-8BB2-FEA9A570E29E}"/>
              </a:ext>
            </a:extLst>
          </p:cNvPr>
          <p:cNvPicPr>
            <a:picLocks noChangeAspect="1"/>
          </p:cNvPicPr>
          <p:nvPr/>
        </p:nvPicPr>
        <p:blipFill rotWithShape="1">
          <a:blip r:embed="rId2"/>
          <a:srcRect t="-7731" b="26905"/>
          <a:stretch/>
        </p:blipFill>
        <p:spPr bwMode="auto">
          <a:xfrm>
            <a:off x="8298180" y="2885047"/>
            <a:ext cx="3368040" cy="2137153"/>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83899606-B195-4D3D-BFD9-EFA2B7C35E17}"/>
                  </a:ext>
                </a:extLst>
              </p:cNvPr>
              <p:cNvSpPr txBox="1"/>
              <p:nvPr/>
            </p:nvSpPr>
            <p:spPr>
              <a:xfrm>
                <a:off x="9223347" y="551786"/>
                <a:ext cx="2074131" cy="67666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𝑂</m:t>
                          </m:r>
                        </m:sub>
                      </m:sSub>
                      <m:d>
                        <m:dPr>
                          <m:ctrlPr>
                            <a:rPr lang="ro-RO" sz="2000" i="1">
                              <a:solidFill>
                                <a:srgbClr val="836967"/>
                              </a:solidFill>
                              <a:latin typeface="Cambria Math" panose="02040503050406030204" pitchFamily="18" charset="0"/>
                            </a:rPr>
                          </m:ctrlPr>
                        </m:dPr>
                        <m:e>
                          <m:r>
                            <a:rPr lang="ro-RO" sz="2000" i="1">
                              <a:latin typeface="Cambria Math" panose="02040503050406030204" pitchFamily="18" charset="0"/>
                            </a:rPr>
                            <m:t>𝑡</m:t>
                          </m:r>
                        </m:e>
                      </m:d>
                      <m:r>
                        <a:rPr lang="ro-RO" sz="2000" i="0">
                          <a:latin typeface="Cambria Math" panose="02040503050406030204" pitchFamily="18" charset="0"/>
                        </a:rPr>
                        <m:t>=−</m:t>
                      </m:r>
                      <m:r>
                        <a:rPr lang="ro-RO" sz="2000" i="1">
                          <a:latin typeface="Cambria Math" panose="02040503050406030204" pitchFamily="18" charset="0"/>
                        </a:rPr>
                        <m:t>𝑅𝐶</m:t>
                      </m:r>
                      <m:f>
                        <m:fPr>
                          <m:ctrlPr>
                            <a:rPr lang="ro-RO" sz="2000" i="1">
                              <a:solidFill>
                                <a:srgbClr val="836967"/>
                              </a:solidFill>
                              <a:latin typeface="Cambria Math" panose="02040503050406030204" pitchFamily="18" charset="0"/>
                            </a:rPr>
                          </m:ctrlPr>
                        </m:fPr>
                        <m:num>
                          <m:r>
                            <a:rPr lang="ro-RO" sz="2000" i="1">
                              <a:latin typeface="Cambria Math" panose="02040503050406030204" pitchFamily="18" charset="0"/>
                            </a:rPr>
                            <m:t>𝑑</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𝐼</m:t>
                              </m:r>
                            </m:sub>
                          </m:sSub>
                        </m:num>
                        <m:den>
                          <m:r>
                            <a:rPr lang="ro-RO" sz="2000" i="1">
                              <a:latin typeface="Cambria Math" panose="02040503050406030204" pitchFamily="18" charset="0"/>
                            </a:rPr>
                            <m:t>𝑑𝑡</m:t>
                          </m:r>
                        </m:den>
                      </m:f>
                    </m:oMath>
                  </m:oMathPara>
                </a14:m>
                <a:endParaRPr lang="ro-RO" sz="2400"/>
              </a:p>
            </p:txBody>
          </p:sp>
        </mc:Choice>
        <mc:Fallback xmlns="">
          <p:sp>
            <p:nvSpPr>
              <p:cNvPr id="10" name="TextBox 9">
                <a:extLst>
                  <a:ext uri="{FF2B5EF4-FFF2-40B4-BE49-F238E27FC236}">
                    <a16:creationId xmlns:a16="http://schemas.microsoft.com/office/drawing/2014/main" id="{83899606-B195-4D3D-BFD9-EFA2B7C35E17}"/>
                  </a:ext>
                </a:extLst>
              </p:cNvPr>
              <p:cNvSpPr txBox="1">
                <a:spLocks noRot="1" noChangeAspect="1" noMove="1" noResize="1" noEditPoints="1" noAdjustHandles="1" noChangeArrowheads="1" noChangeShapeType="1" noTextEdit="1"/>
              </p:cNvSpPr>
              <p:nvPr/>
            </p:nvSpPr>
            <p:spPr>
              <a:xfrm>
                <a:off x="9223347" y="551786"/>
                <a:ext cx="2074131" cy="676660"/>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851708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63D8F-CA1B-449A-9C58-BDFAE5F29B5A}"/>
              </a:ext>
            </a:extLst>
          </p:cNvPr>
          <p:cNvSpPr>
            <a:spLocks noGrp="1"/>
          </p:cNvSpPr>
          <p:nvPr>
            <p:ph type="title"/>
          </p:nvPr>
        </p:nvSpPr>
        <p:spPr/>
        <p:txBody>
          <a:bodyPr/>
          <a:lstStyle/>
          <a:p>
            <a:r>
              <a:rPr lang="ro-RO"/>
              <a:t>Integratorul</a:t>
            </a:r>
          </a:p>
        </p:txBody>
      </p:sp>
      <p:sp>
        <p:nvSpPr>
          <p:cNvPr id="3" name="Content Placeholder 2">
            <a:extLst>
              <a:ext uri="{FF2B5EF4-FFF2-40B4-BE49-F238E27FC236}">
                <a16:creationId xmlns:a16="http://schemas.microsoft.com/office/drawing/2014/main" id="{7A33A023-BBFF-4E70-BBB4-C0FE1F3390C0}"/>
              </a:ext>
            </a:extLst>
          </p:cNvPr>
          <p:cNvSpPr>
            <a:spLocks noGrp="1"/>
          </p:cNvSpPr>
          <p:nvPr>
            <p:ph idx="1"/>
          </p:nvPr>
        </p:nvSpPr>
        <p:spPr/>
        <p:txBody>
          <a:bodyPr>
            <a:normAutofit/>
          </a:bodyPr>
          <a:lstStyle/>
          <a:p>
            <a:r>
              <a:rPr lang="en-US" sz="2400">
                <a:solidFill>
                  <a:srgbClr val="242021"/>
                </a:solidFill>
                <a:effectLst/>
                <a:ea typeface="Calibri" panose="020F0502020204030204" pitchFamily="34" charset="0"/>
              </a:rPr>
              <a:t>Considerând </a:t>
            </a:r>
            <a:r>
              <a:rPr lang="en-US" sz="2400" i="1">
                <a:solidFill>
                  <a:srgbClr val="242021"/>
                </a:solidFill>
                <a:effectLst/>
                <a:ea typeface="Calibri" panose="020F0502020204030204" pitchFamily="34" charset="0"/>
              </a:rPr>
              <a:t>i</a:t>
            </a:r>
            <a:r>
              <a:rPr lang="en-US" sz="2400" i="1" baseline="-25000">
                <a:solidFill>
                  <a:srgbClr val="242021"/>
                </a:solidFill>
                <a:effectLst/>
                <a:ea typeface="Calibri" panose="020F0502020204030204" pitchFamily="34" charset="0"/>
              </a:rPr>
              <a:t>R</a:t>
            </a:r>
            <a:r>
              <a:rPr lang="en-US" sz="2400">
                <a:solidFill>
                  <a:srgbClr val="242021"/>
                </a:solidFill>
                <a:effectLst/>
                <a:ea typeface="Calibri" panose="020F0502020204030204" pitchFamily="34" charset="0"/>
              </a:rPr>
              <a:t>=</a:t>
            </a:r>
            <a:r>
              <a:rPr lang="en-US" sz="2400" i="1">
                <a:solidFill>
                  <a:srgbClr val="242021"/>
                </a:solidFill>
                <a:effectLst/>
                <a:ea typeface="Calibri" panose="020F0502020204030204" pitchFamily="34" charset="0"/>
              </a:rPr>
              <a:t>i</a:t>
            </a:r>
            <a:r>
              <a:rPr lang="en-US" sz="2400" i="1" baseline="-25000">
                <a:solidFill>
                  <a:srgbClr val="242021"/>
                </a:solidFill>
                <a:effectLst/>
                <a:ea typeface="Calibri" panose="020F0502020204030204" pitchFamily="34" charset="0"/>
              </a:rPr>
              <a:t>C</a:t>
            </a:r>
            <a:r>
              <a:rPr lang="en-US" sz="2400">
                <a:solidFill>
                  <a:srgbClr val="242021"/>
                </a:solidFill>
                <a:effectLst/>
                <a:ea typeface="Calibri" panose="020F0502020204030204" pitchFamily="34" charset="0"/>
              </a:rPr>
              <a:t>, obținem</a:t>
            </a:r>
            <a:r>
              <a:rPr lang="ro-RO" sz="2400">
                <a:solidFill>
                  <a:srgbClr val="242021"/>
                </a:solidFill>
                <a:effectLst/>
                <a:ea typeface="Calibri" panose="020F0502020204030204" pitchFamily="34" charset="0"/>
              </a:rPr>
              <a:t> </a:t>
            </a:r>
            <a:br>
              <a:rPr lang="ro-RO" sz="2400">
                <a:solidFill>
                  <a:srgbClr val="242021"/>
                </a:solidFill>
                <a:effectLst/>
                <a:ea typeface="Calibri" panose="020F0502020204030204" pitchFamily="34" charset="0"/>
              </a:rPr>
            </a:br>
            <a:br>
              <a:rPr lang="ro-RO" sz="2400">
                <a:solidFill>
                  <a:srgbClr val="242021"/>
                </a:solidFill>
                <a:effectLst/>
                <a:ea typeface="Calibri" panose="020F0502020204030204" pitchFamily="34" charset="0"/>
              </a:rPr>
            </a:br>
            <a:r>
              <a:rPr lang="en-US" sz="2400">
                <a:solidFill>
                  <a:srgbClr val="242021"/>
                </a:solidFill>
                <a:effectLst/>
                <a:ea typeface="Calibri" panose="020F0502020204030204" pitchFamily="34" charset="0"/>
              </a:rPr>
              <a:t>sau </a:t>
            </a:r>
            <a:br>
              <a:rPr lang="ro-RO" sz="2400">
                <a:solidFill>
                  <a:srgbClr val="242021"/>
                </a:solidFill>
                <a:effectLst/>
                <a:ea typeface="Calibri" panose="020F0502020204030204" pitchFamily="34" charset="0"/>
              </a:rPr>
            </a:br>
            <a:br>
              <a:rPr lang="ro-RO" sz="2400">
                <a:solidFill>
                  <a:srgbClr val="242021"/>
                </a:solidFill>
                <a:effectLst/>
                <a:ea typeface="Calibri" panose="020F0502020204030204" pitchFamily="34" charset="0"/>
              </a:rPr>
            </a:b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Schimbând variabila de integrare în ξ și integrând </a:t>
            </a:r>
            <a:br>
              <a:rPr lang="ro-RO" sz="2400">
                <a:solidFill>
                  <a:srgbClr val="242021"/>
                </a:solidFill>
                <a:effectLst/>
                <a:ea typeface="Calibri" panose="020F0502020204030204" pitchFamily="34" charset="0"/>
              </a:rPr>
            </a:br>
            <a:r>
              <a:rPr lang="en-US" sz="2400">
                <a:solidFill>
                  <a:srgbClr val="242021"/>
                </a:solidFill>
                <a:effectLst/>
                <a:ea typeface="Calibri" panose="020F0502020204030204" pitchFamily="34" charset="0"/>
              </a:rPr>
              <a:t>în ambele părți ale relației de la 0 la t obținem</a:t>
            </a:r>
            <a:br>
              <a:rPr lang="ro-RO" sz="2400">
                <a:solidFill>
                  <a:srgbClr val="242021"/>
                </a:solidFill>
                <a:effectLst/>
                <a:ea typeface="Calibri" panose="020F0502020204030204" pitchFamily="34" charset="0"/>
              </a:rPr>
            </a:br>
            <a:br>
              <a:rPr lang="ro-RO" sz="2400">
                <a:solidFill>
                  <a:srgbClr val="242021"/>
                </a:solidFill>
                <a:effectLst/>
                <a:latin typeface="Times New Roman" panose="02020603050405020304" pitchFamily="18" charset="0"/>
                <a:ea typeface="Calibri" panose="020F0502020204030204" pitchFamily="34" charset="0"/>
              </a:rPr>
            </a:br>
            <a:br>
              <a:rPr lang="ro-RO" sz="2400">
                <a:solidFill>
                  <a:srgbClr val="242021"/>
                </a:solidFill>
                <a:effectLst/>
                <a:latin typeface="Times New Roman" panose="02020603050405020304" pitchFamily="18" charset="0"/>
                <a:ea typeface="Calibri" panose="020F0502020204030204" pitchFamily="34" charset="0"/>
              </a:rPr>
            </a:br>
            <a:br>
              <a:rPr lang="ro-RO" sz="2400">
                <a:solidFill>
                  <a:srgbClr val="242021"/>
                </a:solidFill>
                <a:effectLst/>
                <a:latin typeface="Times New Roman" panose="02020603050405020304" pitchFamily="18" charset="0"/>
                <a:ea typeface="Calibri" panose="020F0502020204030204" pitchFamily="34" charset="0"/>
              </a:rPr>
            </a:br>
            <a:r>
              <a:rPr lang="en-US" sz="2400">
                <a:effectLst/>
                <a:ea typeface="Calibri" panose="020F0502020204030204" pitchFamily="34" charset="0"/>
              </a:rPr>
              <a:t>unde </a:t>
            </a:r>
            <a:r>
              <a:rPr lang="en-US" sz="2400" i="1">
                <a:effectLst/>
                <a:ea typeface="Calibri" panose="020F0502020204030204" pitchFamily="34" charset="0"/>
              </a:rPr>
              <a:t>v</a:t>
            </a:r>
            <a:r>
              <a:rPr lang="en-US" sz="2400" i="1" baseline="-25000">
                <a:effectLst/>
                <a:ea typeface="Calibri" panose="020F0502020204030204" pitchFamily="34" charset="0"/>
              </a:rPr>
              <a:t>O</a:t>
            </a:r>
            <a:r>
              <a:rPr lang="en-US" sz="2400">
                <a:effectLst/>
                <a:ea typeface="Calibri" panose="020F0502020204030204" pitchFamily="34" charset="0"/>
              </a:rPr>
              <a:t>(0) este valoarea ieșirii la t=0</a:t>
            </a:r>
            <a:r>
              <a:rPr lang="ro-RO" sz="2400">
                <a:effectLst/>
                <a:ea typeface="Calibri" panose="020F0502020204030204" pitchFamily="34" charset="0"/>
              </a:rPr>
              <a:t> și </a:t>
            </a:r>
            <a:r>
              <a:rPr lang="en-US" sz="2400">
                <a:effectLst/>
                <a:ea typeface="Calibri" panose="020F0502020204030204" pitchFamily="34" charset="0"/>
              </a:rPr>
              <a:t>depinde de sarcina stocată inițial în condensator.</a:t>
            </a:r>
            <a:endParaRPr lang="ro-RO" sz="24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1C39F666-537F-4256-9681-140F832F38CD}"/>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CE32D6CE-5559-49C6-930C-66A089FDDEFC}"/>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C654B228-B85E-4CF3-902F-7C828E1FC0BE}"/>
              </a:ext>
            </a:extLst>
          </p:cNvPr>
          <p:cNvSpPr>
            <a:spLocks noGrp="1"/>
          </p:cNvSpPr>
          <p:nvPr>
            <p:ph type="sldNum" sz="quarter" idx="12"/>
          </p:nvPr>
        </p:nvSpPr>
        <p:spPr/>
        <p:txBody>
          <a:bodyPr/>
          <a:lstStyle/>
          <a:p>
            <a:fld id="{D9D9B3D8-967C-4E8E-8261-E76B956ED273}" type="slidenum">
              <a:rPr lang="ro-RO" smtClean="0"/>
              <a:t>18</a:t>
            </a:fld>
            <a:endParaRPr lang="ro-RO"/>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14938C4F-002F-4D76-A545-1F9D7D89E1F7}"/>
                  </a:ext>
                </a:extLst>
              </p:cNvPr>
              <p:cNvSpPr txBox="1"/>
              <p:nvPr/>
            </p:nvSpPr>
            <p:spPr>
              <a:xfrm>
                <a:off x="4604370" y="1670332"/>
                <a:ext cx="2844112" cy="7167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ro-RO" sz="2400" b="0" i="1" smtClean="0">
                              <a:latin typeface="Cambria Math" panose="02040503050406030204" pitchFamily="18" charset="0"/>
                            </a:rPr>
                          </m:ctrlPr>
                        </m:fPr>
                        <m:num>
                          <m:sSub>
                            <m:sSubPr>
                              <m:ctrlPr>
                                <a:rPr lang="ro-RO" sz="2400" i="1">
                                  <a:latin typeface="Cambria Math" panose="02040503050406030204" pitchFamily="18" charset="0"/>
                                </a:rPr>
                              </m:ctrlPr>
                            </m:sSubPr>
                            <m:e>
                              <m:r>
                                <a:rPr lang="ro-RO" sz="2400" i="1">
                                  <a:latin typeface="Cambria Math" panose="02040503050406030204" pitchFamily="18" charset="0"/>
                                </a:rPr>
                                <m:t>𝑣</m:t>
                              </m:r>
                            </m:e>
                            <m:sub>
                              <m:r>
                                <a:rPr lang="ro-RO" sz="2400" b="0" i="1" smtClean="0">
                                  <a:latin typeface="Cambria Math" panose="02040503050406030204" pitchFamily="18" charset="0"/>
                                </a:rPr>
                                <m:t>𝐼</m:t>
                              </m:r>
                            </m:sub>
                          </m:sSub>
                          <m:r>
                            <a:rPr lang="ro-RO" sz="2400" b="0" i="1" smtClean="0">
                              <a:latin typeface="Cambria Math" panose="02040503050406030204" pitchFamily="18" charset="0"/>
                            </a:rPr>
                            <m:t>−0</m:t>
                          </m:r>
                        </m:num>
                        <m:den>
                          <m:r>
                            <a:rPr lang="ro-RO" sz="2400" b="0" i="1" smtClean="0">
                              <a:latin typeface="Cambria Math" panose="02040503050406030204" pitchFamily="18" charset="0"/>
                            </a:rPr>
                            <m:t>𝑅</m:t>
                          </m:r>
                        </m:den>
                      </m:f>
                      <m:r>
                        <a:rPr lang="ro-RO" sz="2400" b="0" i="1" smtClean="0">
                          <a:latin typeface="Cambria Math" panose="02040503050406030204" pitchFamily="18" charset="0"/>
                        </a:rPr>
                        <m:t>=</m:t>
                      </m:r>
                      <m:r>
                        <a:rPr lang="ro-RO" sz="2400" i="1">
                          <a:latin typeface="Cambria Math" panose="02040503050406030204" pitchFamily="18" charset="0"/>
                        </a:rPr>
                        <m:t>𝐶</m:t>
                      </m:r>
                      <m:f>
                        <m:fPr>
                          <m:ctrlPr>
                            <a:rPr lang="ro-RO" sz="2400" i="1">
                              <a:latin typeface="Cambria Math" panose="02040503050406030204" pitchFamily="18" charset="0"/>
                            </a:rPr>
                          </m:ctrlPr>
                        </m:fPr>
                        <m:num>
                          <m:r>
                            <a:rPr lang="ro-RO" sz="2400" i="1">
                              <a:latin typeface="Cambria Math" panose="02040503050406030204" pitchFamily="18" charset="0"/>
                            </a:rPr>
                            <m:t>𝑑</m:t>
                          </m:r>
                          <m:d>
                            <m:dPr>
                              <m:ctrlPr>
                                <a:rPr lang="ro-RO" sz="2400" i="1">
                                  <a:latin typeface="Cambria Math" panose="02040503050406030204" pitchFamily="18" charset="0"/>
                                </a:rPr>
                              </m:ctrlPr>
                            </m:dPr>
                            <m:e>
                              <m:sSub>
                                <m:sSubPr>
                                  <m:ctrlPr>
                                    <a:rPr lang="ro-RO" sz="2400" i="1">
                                      <a:latin typeface="Cambria Math" panose="02040503050406030204" pitchFamily="18" charset="0"/>
                                    </a:rPr>
                                  </m:ctrlPr>
                                </m:sSubPr>
                                <m:e>
                                  <m:r>
                                    <a:rPr lang="ro-RO" sz="2400" i="1">
                                      <a:latin typeface="Cambria Math" panose="02040503050406030204" pitchFamily="18" charset="0"/>
                                    </a:rPr>
                                    <m:t>0−</m:t>
                                  </m:r>
                                  <m:r>
                                    <a:rPr lang="ro-RO" sz="2400" i="1">
                                      <a:latin typeface="Cambria Math" panose="02040503050406030204" pitchFamily="18" charset="0"/>
                                    </a:rPr>
                                    <m:t>𝑣</m:t>
                                  </m:r>
                                </m:e>
                                <m:sub>
                                  <m:r>
                                    <a:rPr lang="ro-RO" sz="2400" i="1">
                                      <a:latin typeface="Cambria Math" panose="02040503050406030204" pitchFamily="18" charset="0"/>
                                    </a:rPr>
                                    <m:t>𝑂</m:t>
                                  </m:r>
                                </m:sub>
                              </m:sSub>
                            </m:e>
                          </m:d>
                        </m:num>
                        <m:den>
                          <m:r>
                            <a:rPr lang="ro-RO" sz="2400" i="1">
                              <a:latin typeface="Cambria Math" panose="02040503050406030204" pitchFamily="18" charset="0"/>
                            </a:rPr>
                            <m:t>𝑑𝑡</m:t>
                          </m:r>
                        </m:den>
                      </m:f>
                    </m:oMath>
                  </m:oMathPara>
                </a14:m>
                <a:endParaRPr lang="ro-RO" sz="2400"/>
              </a:p>
            </p:txBody>
          </p:sp>
        </mc:Choice>
        <mc:Fallback xmlns="">
          <p:sp>
            <p:nvSpPr>
              <p:cNvPr id="7" name="TextBox 6">
                <a:extLst>
                  <a:ext uri="{FF2B5EF4-FFF2-40B4-BE49-F238E27FC236}">
                    <a16:creationId xmlns:a16="http://schemas.microsoft.com/office/drawing/2014/main" id="{14938C4F-002F-4D76-A545-1F9D7D89E1F7}"/>
                  </a:ext>
                </a:extLst>
              </p:cNvPr>
              <p:cNvSpPr txBox="1">
                <a:spLocks noRot="1" noChangeAspect="1" noMove="1" noResize="1" noEditPoints="1" noAdjustHandles="1" noChangeArrowheads="1" noChangeShapeType="1" noTextEdit="1"/>
              </p:cNvSpPr>
              <p:nvPr/>
            </p:nvSpPr>
            <p:spPr>
              <a:xfrm>
                <a:off x="4604370" y="1670332"/>
                <a:ext cx="2844112" cy="716735"/>
              </a:xfrm>
              <a:prstGeom prst="rect">
                <a:avLst/>
              </a:prstGeom>
              <a:blipFill>
                <a:blip r:embed="rId2"/>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3BA14AA-17BB-4A75-A35B-54F66DFD1799}"/>
                  </a:ext>
                </a:extLst>
              </p:cNvPr>
              <p:cNvSpPr txBox="1"/>
              <p:nvPr/>
            </p:nvSpPr>
            <p:spPr>
              <a:xfrm>
                <a:off x="1165431" y="2829440"/>
                <a:ext cx="3069623" cy="6938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400" b="0" i="1" smtClean="0">
                          <a:latin typeface="Cambria Math" panose="02040503050406030204" pitchFamily="18" charset="0"/>
                        </a:rPr>
                        <m:t>𝑑</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𝑂</m:t>
                          </m:r>
                        </m:sub>
                      </m:sSub>
                      <m:d>
                        <m:dPr>
                          <m:ctrlPr>
                            <a:rPr lang="ro-RO" sz="2400" b="0" i="1" smtClean="0">
                              <a:latin typeface="Cambria Math" panose="02040503050406030204" pitchFamily="18" charset="0"/>
                            </a:rPr>
                          </m:ctrlPr>
                        </m:dPr>
                        <m:e>
                          <m:r>
                            <a:rPr lang="ro-RO" sz="2400" b="0" i="1" smtClean="0">
                              <a:latin typeface="Cambria Math" panose="02040503050406030204" pitchFamily="18" charset="0"/>
                            </a:rPr>
                            <m:t>𝑡</m:t>
                          </m:r>
                        </m:e>
                      </m:d>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r>
                            <a:rPr lang="ro-RO" sz="2400" b="0" i="1" smtClean="0">
                              <a:latin typeface="Cambria Math" panose="02040503050406030204" pitchFamily="18" charset="0"/>
                            </a:rPr>
                            <m:t>1</m:t>
                          </m:r>
                        </m:num>
                        <m:den>
                          <m:r>
                            <a:rPr lang="ro-RO" sz="2400" b="0" i="1" smtClean="0">
                              <a:latin typeface="Cambria Math" panose="02040503050406030204" pitchFamily="18" charset="0"/>
                            </a:rPr>
                            <m:t>𝑅𝐶</m:t>
                          </m:r>
                        </m:den>
                      </m:f>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𝐼</m:t>
                          </m:r>
                        </m:sub>
                      </m:sSub>
                      <m:d>
                        <m:dPr>
                          <m:ctrlPr>
                            <a:rPr lang="ro-RO" sz="2400" b="0" i="1" smtClean="0">
                              <a:latin typeface="Cambria Math" panose="02040503050406030204" pitchFamily="18" charset="0"/>
                            </a:rPr>
                          </m:ctrlPr>
                        </m:dPr>
                        <m:e>
                          <m:r>
                            <a:rPr lang="ro-RO" sz="2400" b="0" i="1" smtClean="0">
                              <a:latin typeface="Cambria Math" panose="02040503050406030204" pitchFamily="18" charset="0"/>
                            </a:rPr>
                            <m:t>𝑡</m:t>
                          </m:r>
                        </m:e>
                      </m:d>
                      <m:r>
                        <a:rPr lang="ro-RO" sz="2400" b="0" i="1" smtClean="0">
                          <a:latin typeface="Cambria Math" panose="02040503050406030204" pitchFamily="18" charset="0"/>
                        </a:rPr>
                        <m:t>𝑑𝑡</m:t>
                      </m:r>
                    </m:oMath>
                  </m:oMathPara>
                </a14:m>
                <a:endParaRPr lang="ro-RO"/>
              </a:p>
            </p:txBody>
          </p:sp>
        </mc:Choice>
        <mc:Fallback xmlns="">
          <p:sp>
            <p:nvSpPr>
              <p:cNvPr id="8" name="TextBox 7">
                <a:extLst>
                  <a:ext uri="{FF2B5EF4-FFF2-40B4-BE49-F238E27FC236}">
                    <a16:creationId xmlns:a16="http://schemas.microsoft.com/office/drawing/2014/main" id="{03BA14AA-17BB-4A75-A35B-54F66DFD1799}"/>
                  </a:ext>
                </a:extLst>
              </p:cNvPr>
              <p:cNvSpPr txBox="1">
                <a:spLocks noRot="1" noChangeAspect="1" noMove="1" noResize="1" noEditPoints="1" noAdjustHandles="1" noChangeArrowheads="1" noChangeShapeType="1" noTextEdit="1"/>
              </p:cNvSpPr>
              <p:nvPr/>
            </p:nvSpPr>
            <p:spPr>
              <a:xfrm>
                <a:off x="1165431" y="2829440"/>
                <a:ext cx="3069623" cy="693844"/>
              </a:xfrm>
              <a:prstGeom prst="rect">
                <a:avLst/>
              </a:prstGeom>
              <a:blipFill>
                <a:blip r:embed="rId3"/>
                <a:stretch>
                  <a:fillRect/>
                </a:stretch>
              </a:blipFill>
            </p:spPr>
            <p:txBody>
              <a:bodyPr/>
              <a:lstStyle/>
              <a:p>
                <a:r>
                  <a:rPr lang="ro-RO">
                    <a:noFill/>
                  </a:rPr>
                  <a:t> </a:t>
                </a:r>
              </a:p>
            </p:txBody>
          </p:sp>
        </mc:Fallback>
      </mc:AlternateContent>
      <p:pic>
        <p:nvPicPr>
          <p:cNvPr id="9" name="Picture 8">
            <a:extLst>
              <a:ext uri="{FF2B5EF4-FFF2-40B4-BE49-F238E27FC236}">
                <a16:creationId xmlns:a16="http://schemas.microsoft.com/office/drawing/2014/main" id="{D57904C3-17E4-4333-8189-ACD2D0BFEC9F}"/>
              </a:ext>
            </a:extLst>
          </p:cNvPr>
          <p:cNvPicPr>
            <a:picLocks noChangeAspect="1"/>
          </p:cNvPicPr>
          <p:nvPr/>
        </p:nvPicPr>
        <p:blipFill rotWithShape="1">
          <a:blip r:embed="rId4"/>
          <a:srcRect t="-3822" b="26798"/>
          <a:stretch/>
        </p:blipFill>
        <p:spPr bwMode="auto">
          <a:xfrm>
            <a:off x="7341802" y="1776856"/>
            <a:ext cx="3764280" cy="2224438"/>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457B0BA7-CC90-4531-AF07-DE139EA49D0B}"/>
                  </a:ext>
                </a:extLst>
              </p:cNvPr>
              <p:cNvSpPr txBox="1"/>
              <p:nvPr/>
            </p:nvSpPr>
            <p:spPr>
              <a:xfrm>
                <a:off x="3949513" y="4269403"/>
                <a:ext cx="4292974" cy="9182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1">
                              <a:latin typeface="Cambria Math" panose="02040503050406030204" pitchFamily="18" charset="0"/>
                            </a:rPr>
                            <m:t>𝑅𝐶</m:t>
                          </m:r>
                        </m:den>
                      </m:f>
                      <m:nary>
                        <m:naryPr>
                          <m:limLoc m:val="subSup"/>
                          <m:ctrlPr>
                            <a:rPr lang="ro-RO" sz="2400" i="1">
                              <a:latin typeface="Cambria Math" panose="02040503050406030204" pitchFamily="18" charset="0"/>
                            </a:rPr>
                          </m:ctrlPr>
                        </m:naryPr>
                        <m:sub>
                          <m:r>
                            <a:rPr lang="ro-RO" sz="2400" i="0">
                              <a:latin typeface="Cambria Math" panose="02040503050406030204" pitchFamily="18" charset="0"/>
                            </a:rPr>
                            <m:t>0</m:t>
                          </m:r>
                        </m:sub>
                        <m:sup>
                          <m:r>
                            <a:rPr lang="ro-RO" sz="2400" i="1">
                              <a:latin typeface="Cambria Math" panose="02040503050406030204" pitchFamily="18" charset="0"/>
                            </a:rPr>
                            <m:t>𝑡</m:t>
                          </m:r>
                        </m:sup>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𝐼</m:t>
                              </m:r>
                            </m:sub>
                          </m:sSub>
                          <m:d>
                            <m:dPr>
                              <m:ctrlPr>
                                <a:rPr lang="ro-RO" sz="2400" i="1">
                                  <a:solidFill>
                                    <a:srgbClr val="836967"/>
                                  </a:solidFill>
                                  <a:latin typeface="Cambria Math" panose="02040503050406030204" pitchFamily="18" charset="0"/>
                                </a:rPr>
                              </m:ctrlPr>
                            </m:dPr>
                            <m:e>
                              <m:r>
                                <a:rPr lang="ro-RO" sz="2400" i="1">
                                  <a:latin typeface="Cambria Math" panose="02040503050406030204" pitchFamily="18" charset="0"/>
                                </a:rPr>
                                <m:t>𝜉</m:t>
                              </m:r>
                            </m:e>
                          </m:d>
                        </m:e>
                      </m:nary>
                      <m:r>
                        <a:rPr lang="ro-RO" sz="2400" i="1">
                          <a:latin typeface="Cambria Math" panose="02040503050406030204" pitchFamily="18" charset="0"/>
                        </a:rPr>
                        <m:t>𝑑</m:t>
                      </m:r>
                      <m:r>
                        <a:rPr lang="ro-RO" sz="2400" i="1">
                          <a:latin typeface="Cambria Math" panose="02040503050406030204" pitchFamily="18" charset="0"/>
                        </a:rPr>
                        <m:t>𝜉</m:t>
                      </m:r>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0</m:t>
                          </m:r>
                        </m:e>
                      </m:d>
                    </m:oMath>
                  </m:oMathPara>
                </a14:m>
                <a:endParaRPr lang="ro-RO"/>
              </a:p>
            </p:txBody>
          </p:sp>
        </mc:Choice>
        <mc:Fallback xmlns="">
          <p:sp>
            <p:nvSpPr>
              <p:cNvPr id="11" name="TextBox 10">
                <a:extLst>
                  <a:ext uri="{FF2B5EF4-FFF2-40B4-BE49-F238E27FC236}">
                    <a16:creationId xmlns:a16="http://schemas.microsoft.com/office/drawing/2014/main" id="{457B0BA7-CC90-4531-AF07-DE139EA49D0B}"/>
                  </a:ext>
                </a:extLst>
              </p:cNvPr>
              <p:cNvSpPr txBox="1">
                <a:spLocks noRot="1" noChangeAspect="1" noMove="1" noResize="1" noEditPoints="1" noAdjustHandles="1" noChangeArrowheads="1" noChangeShapeType="1" noTextEdit="1"/>
              </p:cNvSpPr>
              <p:nvPr/>
            </p:nvSpPr>
            <p:spPr>
              <a:xfrm>
                <a:off x="3949513" y="4269403"/>
                <a:ext cx="4292974" cy="918265"/>
              </a:xfrm>
              <a:prstGeom prst="rect">
                <a:avLst/>
              </a:prstGeom>
              <a:blipFill>
                <a:blip r:embed="rId5"/>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791121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63D8F-CA1B-449A-9C58-BDFAE5F29B5A}"/>
              </a:ext>
            </a:extLst>
          </p:cNvPr>
          <p:cNvSpPr>
            <a:spLocks noGrp="1"/>
          </p:cNvSpPr>
          <p:nvPr>
            <p:ph type="title"/>
          </p:nvPr>
        </p:nvSpPr>
        <p:spPr/>
        <p:txBody>
          <a:bodyPr/>
          <a:lstStyle/>
          <a:p>
            <a:r>
              <a:rPr lang="ro-RO"/>
              <a:t>Integratorul</a:t>
            </a:r>
          </a:p>
        </p:txBody>
      </p:sp>
      <p:sp>
        <p:nvSpPr>
          <p:cNvPr id="3" name="Content Placeholder 2">
            <a:extLst>
              <a:ext uri="{FF2B5EF4-FFF2-40B4-BE49-F238E27FC236}">
                <a16:creationId xmlns:a16="http://schemas.microsoft.com/office/drawing/2014/main" id="{7A33A023-BBFF-4E70-BBB4-C0FE1F3390C0}"/>
              </a:ext>
            </a:extLst>
          </p:cNvPr>
          <p:cNvSpPr>
            <a:spLocks noGrp="1"/>
          </p:cNvSpPr>
          <p:nvPr>
            <p:ph idx="1"/>
          </p:nvPr>
        </p:nvSpPr>
        <p:spPr/>
        <p:txBody>
          <a:bodyPr>
            <a:normAutofit/>
          </a:bodyPr>
          <a:lstStyle/>
          <a:p>
            <a:r>
              <a:rPr lang="en-US" sz="2400">
                <a:effectLst/>
                <a:ea typeface="Calibri" panose="020F0502020204030204" pitchFamily="34" charset="0"/>
              </a:rPr>
              <a:t>Relația indică faptul că ieșirea este proporțională </a:t>
            </a:r>
            <a:br>
              <a:rPr lang="ro-RO" sz="2400">
                <a:effectLst/>
                <a:ea typeface="Calibri" panose="020F0502020204030204" pitchFamily="34" charset="0"/>
              </a:rPr>
            </a:br>
            <a:r>
              <a:rPr lang="en-US" sz="2400">
                <a:effectLst/>
                <a:ea typeface="Calibri" panose="020F0502020204030204" pitchFamily="34" charset="0"/>
              </a:rPr>
              <a:t>cu integrala în timp a intrării - de unde și numele </a:t>
            </a:r>
            <a:br>
              <a:rPr lang="ro-RO" sz="2400">
                <a:effectLst/>
                <a:ea typeface="Calibri" panose="020F0502020204030204" pitchFamily="34" charset="0"/>
              </a:rPr>
            </a:br>
            <a:r>
              <a:rPr lang="en-US" sz="2400">
                <a:effectLst/>
                <a:ea typeface="Calibri" panose="020F0502020204030204" pitchFamily="34" charset="0"/>
              </a:rPr>
              <a:t>circuitului.</a:t>
            </a:r>
            <a:endParaRPr lang="ro-RO" sz="2400">
              <a:effectLst/>
              <a:ea typeface="Calibri" panose="020F0502020204030204" pitchFamily="34" charset="0"/>
            </a:endParaRPr>
          </a:p>
          <a:p>
            <a:r>
              <a:rPr lang="en-US" sz="2400">
                <a:effectLst/>
                <a:ea typeface="Calibri" panose="020F0502020204030204" pitchFamily="34" charset="0"/>
              </a:rPr>
              <a:t>Constanta de proporționalitate este stabilită de </a:t>
            </a:r>
            <a:r>
              <a:rPr lang="en-US" sz="2400" i="1">
                <a:effectLst/>
                <a:ea typeface="Calibri" panose="020F0502020204030204" pitchFamily="34" charset="0"/>
              </a:rPr>
              <a:t>R</a:t>
            </a:r>
            <a:r>
              <a:rPr lang="en-US" sz="2400">
                <a:effectLst/>
                <a:ea typeface="Calibri" panose="020F0502020204030204" pitchFamily="34" charset="0"/>
              </a:rPr>
              <a:t> </a:t>
            </a:r>
            <a:br>
              <a:rPr lang="ro-RO" sz="2400">
                <a:effectLst/>
                <a:ea typeface="Calibri" panose="020F0502020204030204" pitchFamily="34" charset="0"/>
              </a:rPr>
            </a:br>
            <a:r>
              <a:rPr lang="en-US" sz="2400">
                <a:effectLst/>
                <a:ea typeface="Calibri" panose="020F0502020204030204" pitchFamily="34" charset="0"/>
              </a:rPr>
              <a:t>și </a:t>
            </a:r>
            <a:r>
              <a:rPr lang="en-US" sz="2400" i="1">
                <a:effectLst/>
                <a:ea typeface="Calibri" panose="020F0502020204030204" pitchFamily="34" charset="0"/>
              </a:rPr>
              <a:t>C</a:t>
            </a:r>
            <a:r>
              <a:rPr lang="en-US" sz="2400">
                <a:effectLst/>
                <a:ea typeface="Calibri" panose="020F0502020204030204" pitchFamily="34" charset="0"/>
              </a:rPr>
              <a:t>, dar unitatea de măsură este acum s</a:t>
            </a:r>
            <a:r>
              <a:rPr lang="en-US" sz="2400" baseline="30000">
                <a:effectLst/>
                <a:ea typeface="Calibri" panose="020F0502020204030204" pitchFamily="34" charset="0"/>
              </a:rPr>
              <a:t>-1</a:t>
            </a:r>
            <a:r>
              <a:rPr lang="en-US" sz="2400">
                <a:effectLst/>
                <a:ea typeface="Calibri" panose="020F0502020204030204" pitchFamily="34" charset="0"/>
              </a:rPr>
              <a:t>.</a:t>
            </a:r>
            <a:endParaRPr lang="ro-RO" sz="2400">
              <a:effectLst/>
              <a:ea typeface="Calibri" panose="020F0502020204030204" pitchFamily="34" charset="0"/>
            </a:endParaRPr>
          </a:p>
          <a:p>
            <a:r>
              <a:rPr lang="en-US" sz="2400">
                <a:effectLst/>
                <a:ea typeface="Calibri" panose="020F0502020204030204" pitchFamily="34" charset="0"/>
              </a:rPr>
              <a:t>Circuitul fiind de tip inversor</a:t>
            </a:r>
            <a:endParaRPr lang="ro-RO" sz="32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1C39F666-537F-4256-9681-140F832F38CD}"/>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CE32D6CE-5559-49C6-930C-66A089FDDEFC}"/>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C654B228-B85E-4CF3-902F-7C828E1FC0BE}"/>
              </a:ext>
            </a:extLst>
          </p:cNvPr>
          <p:cNvSpPr>
            <a:spLocks noGrp="1"/>
          </p:cNvSpPr>
          <p:nvPr>
            <p:ph type="sldNum" sz="quarter" idx="12"/>
          </p:nvPr>
        </p:nvSpPr>
        <p:spPr/>
        <p:txBody>
          <a:bodyPr/>
          <a:lstStyle/>
          <a:p>
            <a:fld id="{D9D9B3D8-967C-4E8E-8261-E76B956ED273}" type="slidenum">
              <a:rPr lang="ro-RO" smtClean="0"/>
              <a:t>19</a:t>
            </a:fld>
            <a:endParaRPr lang="ro-RO"/>
          </a:p>
        </p:txBody>
      </p:sp>
      <p:pic>
        <p:nvPicPr>
          <p:cNvPr id="9" name="Picture 8">
            <a:extLst>
              <a:ext uri="{FF2B5EF4-FFF2-40B4-BE49-F238E27FC236}">
                <a16:creationId xmlns:a16="http://schemas.microsoft.com/office/drawing/2014/main" id="{D57904C3-17E4-4333-8189-ACD2D0BFEC9F}"/>
              </a:ext>
            </a:extLst>
          </p:cNvPr>
          <p:cNvPicPr>
            <a:picLocks noChangeAspect="1"/>
          </p:cNvPicPr>
          <p:nvPr/>
        </p:nvPicPr>
        <p:blipFill rotWithShape="1">
          <a:blip r:embed="rId2"/>
          <a:srcRect t="-3822" b="26798"/>
          <a:stretch/>
        </p:blipFill>
        <p:spPr bwMode="auto">
          <a:xfrm>
            <a:off x="7699611" y="1825625"/>
            <a:ext cx="3764280" cy="2224438"/>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457B0BA7-CC90-4531-AF07-DE139EA49D0B}"/>
                  </a:ext>
                </a:extLst>
              </p:cNvPr>
              <p:cNvSpPr txBox="1"/>
              <p:nvPr/>
            </p:nvSpPr>
            <p:spPr>
              <a:xfrm>
                <a:off x="7451646" y="681037"/>
                <a:ext cx="3544591" cy="78066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𝑂</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𝑅𝐶</m:t>
                          </m:r>
                        </m:den>
                      </m:f>
                      <m:nary>
                        <m:naryPr>
                          <m:limLoc m:val="subSup"/>
                          <m:ctrlPr>
                            <a:rPr lang="ro-RO" sz="2000" i="1">
                              <a:latin typeface="Cambria Math" panose="02040503050406030204" pitchFamily="18" charset="0"/>
                            </a:rPr>
                          </m:ctrlPr>
                        </m:naryPr>
                        <m:sub>
                          <m:r>
                            <a:rPr lang="ro-RO" sz="2000" i="0">
                              <a:latin typeface="Cambria Math" panose="02040503050406030204" pitchFamily="18" charset="0"/>
                            </a:rPr>
                            <m:t>0</m:t>
                          </m:r>
                        </m:sub>
                        <m:sup>
                          <m:r>
                            <a:rPr lang="ro-RO" sz="2000" i="1">
                              <a:latin typeface="Cambria Math" panose="02040503050406030204" pitchFamily="18" charset="0"/>
                            </a:rPr>
                            <m:t>𝑡</m:t>
                          </m:r>
                        </m:sup>
                        <m:e>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𝐼</m:t>
                              </m:r>
                            </m:sub>
                          </m:sSub>
                          <m:d>
                            <m:dPr>
                              <m:ctrlPr>
                                <a:rPr lang="ro-RO" sz="2000" i="1">
                                  <a:solidFill>
                                    <a:srgbClr val="836967"/>
                                  </a:solidFill>
                                  <a:latin typeface="Cambria Math" panose="02040503050406030204" pitchFamily="18" charset="0"/>
                                </a:rPr>
                              </m:ctrlPr>
                            </m:dPr>
                            <m:e>
                              <m:r>
                                <a:rPr lang="ro-RO" sz="2000" i="1">
                                  <a:latin typeface="Cambria Math" panose="02040503050406030204" pitchFamily="18" charset="0"/>
                                </a:rPr>
                                <m:t>𝜉</m:t>
                              </m:r>
                            </m:e>
                          </m:d>
                        </m:e>
                      </m:nary>
                      <m:r>
                        <a:rPr lang="ro-RO" sz="2000" i="1">
                          <a:latin typeface="Cambria Math" panose="02040503050406030204" pitchFamily="18" charset="0"/>
                        </a:rPr>
                        <m:t>𝑑</m:t>
                      </m:r>
                      <m:r>
                        <a:rPr lang="ro-RO" sz="2000" i="1">
                          <a:latin typeface="Cambria Math" panose="02040503050406030204" pitchFamily="18" charset="0"/>
                        </a:rPr>
                        <m:t>𝜉</m:t>
                      </m:r>
                      <m:r>
                        <a:rPr lang="ro-RO" sz="2000" i="0">
                          <a:latin typeface="Cambria Math" panose="02040503050406030204" pitchFamily="18" charset="0"/>
                        </a:rPr>
                        <m:t>+</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𝑂</m:t>
                          </m:r>
                        </m:sub>
                      </m:sSub>
                      <m:d>
                        <m:dPr>
                          <m:ctrlPr>
                            <a:rPr lang="ro-RO" sz="2000" i="1">
                              <a:solidFill>
                                <a:srgbClr val="836967"/>
                              </a:solidFill>
                              <a:latin typeface="Cambria Math" panose="02040503050406030204" pitchFamily="18" charset="0"/>
                            </a:rPr>
                          </m:ctrlPr>
                        </m:dPr>
                        <m:e>
                          <m:r>
                            <a:rPr lang="ro-RO" sz="2000" i="0">
                              <a:latin typeface="Cambria Math" panose="02040503050406030204" pitchFamily="18" charset="0"/>
                            </a:rPr>
                            <m:t>0</m:t>
                          </m:r>
                        </m:e>
                      </m:d>
                    </m:oMath>
                  </m:oMathPara>
                </a14:m>
                <a:endParaRPr lang="ro-RO"/>
              </a:p>
            </p:txBody>
          </p:sp>
        </mc:Choice>
        <mc:Fallback xmlns="">
          <p:sp>
            <p:nvSpPr>
              <p:cNvPr id="11" name="TextBox 10">
                <a:extLst>
                  <a:ext uri="{FF2B5EF4-FFF2-40B4-BE49-F238E27FC236}">
                    <a16:creationId xmlns:a16="http://schemas.microsoft.com/office/drawing/2014/main" id="{457B0BA7-CC90-4531-AF07-DE139EA49D0B}"/>
                  </a:ext>
                </a:extLst>
              </p:cNvPr>
              <p:cNvSpPr txBox="1">
                <a:spLocks noRot="1" noChangeAspect="1" noMove="1" noResize="1" noEditPoints="1" noAdjustHandles="1" noChangeArrowheads="1" noChangeShapeType="1" noTextEdit="1"/>
              </p:cNvSpPr>
              <p:nvPr/>
            </p:nvSpPr>
            <p:spPr>
              <a:xfrm>
                <a:off x="7451646" y="681037"/>
                <a:ext cx="3544591" cy="780663"/>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31839EC9-784C-44BD-B71E-C998C575307A}"/>
                  </a:ext>
                </a:extLst>
              </p:cNvPr>
              <p:cNvSpPr txBox="1"/>
              <p:nvPr/>
            </p:nvSpPr>
            <p:spPr>
              <a:xfrm>
                <a:off x="5026301" y="4242069"/>
                <a:ext cx="2139398"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𝑖</m:t>
                          </m:r>
                        </m:sub>
                      </m:sSub>
                      <m:r>
                        <a:rPr lang="ro-RO" sz="2400" i="0">
                          <a:latin typeface="Cambria Math" panose="02040503050406030204" pitchFamily="18" charset="0"/>
                        </a:rPr>
                        <m:t>=</m:t>
                      </m:r>
                      <m:r>
                        <a:rPr lang="ro-RO" sz="2400" i="1">
                          <a:latin typeface="Cambria Math" panose="02040503050406030204" pitchFamily="18" charset="0"/>
                        </a:rPr>
                        <m:t>𝑅</m:t>
                      </m:r>
                      <m:r>
                        <a:rPr lang="ro-RO" sz="2400" i="0">
                          <a:latin typeface="Cambria Math" panose="02040503050406030204" pitchFamily="18" charset="0"/>
                        </a:rPr>
                        <m:t>, </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𝑜</m:t>
                          </m:r>
                        </m:sub>
                      </m:sSub>
                      <m:r>
                        <a:rPr lang="ro-RO" sz="2400" i="0">
                          <a:latin typeface="Cambria Math" panose="02040503050406030204" pitchFamily="18" charset="0"/>
                        </a:rPr>
                        <m:t>=0</m:t>
                      </m:r>
                    </m:oMath>
                  </m:oMathPara>
                </a14:m>
                <a:endParaRPr lang="ro-RO"/>
              </a:p>
            </p:txBody>
          </p:sp>
        </mc:Choice>
        <mc:Fallback xmlns="">
          <p:sp>
            <p:nvSpPr>
              <p:cNvPr id="12" name="TextBox 11">
                <a:extLst>
                  <a:ext uri="{FF2B5EF4-FFF2-40B4-BE49-F238E27FC236}">
                    <a16:creationId xmlns:a16="http://schemas.microsoft.com/office/drawing/2014/main" id="{31839EC9-784C-44BD-B71E-C998C575307A}"/>
                  </a:ext>
                </a:extLst>
              </p:cNvPr>
              <p:cNvSpPr txBox="1">
                <a:spLocks noRot="1" noChangeAspect="1" noMove="1" noResize="1" noEditPoints="1" noAdjustHandles="1" noChangeArrowheads="1" noChangeShapeType="1" noTextEdit="1"/>
              </p:cNvSpPr>
              <p:nvPr/>
            </p:nvSpPr>
            <p:spPr>
              <a:xfrm>
                <a:off x="5026301" y="4242069"/>
                <a:ext cx="2139398" cy="461665"/>
              </a:xfrm>
              <a:prstGeom prst="rect">
                <a:avLst/>
              </a:prstGeom>
              <a:blipFill>
                <a:blip r:embed="rId4"/>
                <a:stretch>
                  <a:fillRect b="-1316"/>
                </a:stretch>
              </a:blipFill>
            </p:spPr>
            <p:txBody>
              <a:bodyPr/>
              <a:lstStyle/>
              <a:p>
                <a:r>
                  <a:rPr lang="ro-RO">
                    <a:noFill/>
                  </a:rPr>
                  <a:t> </a:t>
                </a:r>
              </a:p>
            </p:txBody>
          </p:sp>
        </mc:Fallback>
      </mc:AlternateContent>
    </p:spTree>
    <p:extLst>
      <p:ext uri="{BB962C8B-B14F-4D97-AF65-F5344CB8AC3E}">
        <p14:creationId xmlns:p14="http://schemas.microsoft.com/office/powerpoint/2010/main" val="1708464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19483-FBF0-412A-BEBB-84FC0C85DA65}"/>
              </a:ext>
            </a:extLst>
          </p:cNvPr>
          <p:cNvSpPr>
            <a:spLocks noGrp="1"/>
          </p:cNvSpPr>
          <p:nvPr>
            <p:ph type="title"/>
          </p:nvPr>
        </p:nvSpPr>
        <p:spPr/>
        <p:txBody>
          <a:bodyPr/>
          <a:lstStyle/>
          <a:p>
            <a:r>
              <a:rPr lang="en-US"/>
              <a:t>Probleme tratate</a:t>
            </a:r>
            <a:endParaRPr lang="ro-RO"/>
          </a:p>
        </p:txBody>
      </p:sp>
      <p:sp>
        <p:nvSpPr>
          <p:cNvPr id="3" name="Content Placeholder 2">
            <a:extLst>
              <a:ext uri="{FF2B5EF4-FFF2-40B4-BE49-F238E27FC236}">
                <a16:creationId xmlns:a16="http://schemas.microsoft.com/office/drawing/2014/main" id="{FA37D213-88C9-42EE-9E3F-6161C09C5624}"/>
              </a:ext>
            </a:extLst>
          </p:cNvPr>
          <p:cNvSpPr>
            <a:spLocks noGrp="1"/>
          </p:cNvSpPr>
          <p:nvPr>
            <p:ph idx="1"/>
          </p:nvPr>
        </p:nvSpPr>
        <p:spPr/>
        <p:txBody>
          <a:bodyPr/>
          <a:lstStyle/>
          <a:p>
            <a:r>
              <a:rPr lang="ro-RO"/>
              <a:t>Analiza circuitelor realizate cu AO ideal</a:t>
            </a:r>
          </a:p>
          <a:p>
            <a:pPr lvl="1"/>
            <a:r>
              <a:rPr lang="ro-RO"/>
              <a:t>Amplificatorul sumator</a:t>
            </a:r>
          </a:p>
          <a:p>
            <a:pPr lvl="1"/>
            <a:r>
              <a:rPr lang="ro-RO"/>
              <a:t>Amplificatorul de diferență</a:t>
            </a:r>
          </a:p>
          <a:p>
            <a:pPr lvl="1"/>
            <a:r>
              <a:rPr lang="ro-RO"/>
              <a:t>Diferențiatorul</a:t>
            </a:r>
          </a:p>
          <a:p>
            <a:pPr lvl="1"/>
            <a:r>
              <a:rPr lang="ro-RO"/>
              <a:t>Integratorul</a:t>
            </a:r>
          </a:p>
          <a:p>
            <a:pPr lvl="1"/>
            <a:r>
              <a:rPr lang="ro-RO"/>
              <a:t>Convertorul de rezistență negativă</a:t>
            </a:r>
          </a:p>
          <a:p>
            <a:r>
              <a:rPr lang="ro-RO"/>
              <a:t>Reacția negativă</a:t>
            </a:r>
          </a:p>
          <a:p>
            <a:pPr lvl="1"/>
            <a:r>
              <a:rPr lang="ro-RO"/>
              <a:t>Desensibilizarea câștigului</a:t>
            </a:r>
          </a:p>
          <a:p>
            <a:pPr lvl="1"/>
            <a:r>
              <a:rPr lang="ro-RO"/>
              <a:t>Reacția în circuitele cu AO</a:t>
            </a:r>
          </a:p>
          <a:p>
            <a:pPr lvl="1"/>
            <a:r>
              <a:rPr lang="ro-RO"/>
              <a:t>Rezistențele de intrare și ieșire în buclă închisă</a:t>
            </a:r>
          </a:p>
        </p:txBody>
      </p:sp>
      <p:sp>
        <p:nvSpPr>
          <p:cNvPr id="4" name="Date Placeholder 3">
            <a:extLst>
              <a:ext uri="{FF2B5EF4-FFF2-40B4-BE49-F238E27FC236}">
                <a16:creationId xmlns:a16="http://schemas.microsoft.com/office/drawing/2014/main" id="{1266D33C-2965-40A0-8A47-35250D002035}"/>
              </a:ext>
            </a:extLst>
          </p:cNvPr>
          <p:cNvSpPr>
            <a:spLocks noGrp="1"/>
          </p:cNvSpPr>
          <p:nvPr>
            <p:ph type="dt" sz="half" idx="10"/>
          </p:nvPr>
        </p:nvSpPr>
        <p:spPr/>
        <p:txBody>
          <a:bodyPr/>
          <a:lstStyle/>
          <a:p>
            <a:fld id="{BDC1C6E1-651F-471B-8CE7-8C6349AB6DF5}" type="datetime1">
              <a:rPr lang="ro-RO" smtClean="0"/>
              <a:t>17.03.2021</a:t>
            </a:fld>
            <a:endParaRPr lang="ro-RO"/>
          </a:p>
        </p:txBody>
      </p:sp>
      <p:sp>
        <p:nvSpPr>
          <p:cNvPr id="5" name="Footer Placeholder 4">
            <a:extLst>
              <a:ext uri="{FF2B5EF4-FFF2-40B4-BE49-F238E27FC236}">
                <a16:creationId xmlns:a16="http://schemas.microsoft.com/office/drawing/2014/main" id="{24CF74D3-772B-4B19-B67B-D5D2A011C612}"/>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0601847F-97DD-4E27-958E-2D7B3CF5D02D}"/>
              </a:ext>
            </a:extLst>
          </p:cNvPr>
          <p:cNvSpPr>
            <a:spLocks noGrp="1"/>
          </p:cNvSpPr>
          <p:nvPr>
            <p:ph type="sldNum" sz="quarter" idx="12"/>
          </p:nvPr>
        </p:nvSpPr>
        <p:spPr/>
        <p:txBody>
          <a:bodyPr/>
          <a:lstStyle/>
          <a:p>
            <a:fld id="{D9D9B3D8-967C-4E8E-8261-E76B956ED273}" type="slidenum">
              <a:rPr lang="ro-RO" smtClean="0"/>
              <a:t>2</a:t>
            </a:fld>
            <a:endParaRPr lang="ro-RO"/>
          </a:p>
        </p:txBody>
      </p:sp>
    </p:spTree>
    <p:extLst>
      <p:ext uri="{BB962C8B-B14F-4D97-AF65-F5344CB8AC3E}">
        <p14:creationId xmlns:p14="http://schemas.microsoft.com/office/powerpoint/2010/main" val="2362061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469FF-86BE-41BE-979D-CD1DB5E9E8DD}"/>
              </a:ext>
            </a:extLst>
          </p:cNvPr>
          <p:cNvSpPr>
            <a:spLocks noGrp="1"/>
          </p:cNvSpPr>
          <p:nvPr>
            <p:ph type="title"/>
          </p:nvPr>
        </p:nvSpPr>
        <p:spPr/>
        <p:txBody>
          <a:bodyPr/>
          <a:lstStyle/>
          <a:p>
            <a:r>
              <a:rPr lang="ro-RO"/>
              <a:t>Integratorul</a:t>
            </a:r>
          </a:p>
        </p:txBody>
      </p:sp>
      <p:sp>
        <p:nvSpPr>
          <p:cNvPr id="3" name="Content Placeholder 2">
            <a:extLst>
              <a:ext uri="{FF2B5EF4-FFF2-40B4-BE49-F238E27FC236}">
                <a16:creationId xmlns:a16="http://schemas.microsoft.com/office/drawing/2014/main" id="{F50F7DE1-43B9-4B49-AA10-E4154DD315BC}"/>
              </a:ext>
            </a:extLst>
          </p:cNvPr>
          <p:cNvSpPr>
            <a:spLocks noGrp="1"/>
          </p:cNvSpPr>
          <p:nvPr>
            <p:ph idx="1"/>
          </p:nvPr>
        </p:nvSpPr>
        <p:spPr/>
        <p:txBody>
          <a:bodyPr>
            <a:normAutofit/>
          </a:bodyPr>
          <a:lstStyle/>
          <a:p>
            <a:r>
              <a:rPr lang="en-US" sz="2400">
                <a:effectLst/>
                <a:ea typeface="Calibri" panose="020F0502020204030204" pitchFamily="34" charset="0"/>
              </a:rPr>
              <a:t>Integratorul cu AO, numit și integrator de precizie datorită gradului ridicat de precizie cu care poate implementa relația tensiunii de ieșire, este un circuit important al electronicii.</a:t>
            </a:r>
            <a:endParaRPr lang="ro-RO" sz="2400">
              <a:effectLst/>
              <a:ea typeface="Calibri" panose="020F0502020204030204" pitchFamily="34" charset="0"/>
            </a:endParaRPr>
          </a:p>
          <a:p>
            <a:r>
              <a:rPr lang="en-US" sz="2400">
                <a:effectLst/>
                <a:ea typeface="Calibri" panose="020F0502020204030204" pitchFamily="34" charset="0"/>
              </a:rPr>
              <a:t>Acesta își găsește o aplicație largă în </a:t>
            </a:r>
            <a:endParaRPr lang="ro-RO" sz="2400">
              <a:effectLst/>
              <a:ea typeface="Calibri" panose="020F0502020204030204" pitchFamily="34" charset="0"/>
            </a:endParaRPr>
          </a:p>
          <a:p>
            <a:pPr lvl="1"/>
            <a:r>
              <a:rPr lang="en-US" sz="2200">
                <a:effectLst/>
                <a:ea typeface="Calibri" panose="020F0502020204030204" pitchFamily="34" charset="0"/>
              </a:rPr>
              <a:t>generatoare de funcții (generatoare de undă triunghiulară și dinți de ferăstrău),</a:t>
            </a:r>
            <a:endParaRPr lang="ro-RO" sz="2200">
              <a:effectLst/>
              <a:ea typeface="Calibri" panose="020F0502020204030204" pitchFamily="34" charset="0"/>
            </a:endParaRPr>
          </a:p>
          <a:p>
            <a:pPr lvl="1"/>
            <a:r>
              <a:rPr lang="en-US" sz="2200">
                <a:effectLst/>
                <a:ea typeface="Calibri" panose="020F0502020204030204" pitchFamily="34" charset="0"/>
              </a:rPr>
              <a:t>filtre active,</a:t>
            </a:r>
            <a:endParaRPr lang="ro-RO" sz="2200">
              <a:effectLst/>
              <a:ea typeface="Calibri" panose="020F0502020204030204" pitchFamily="34" charset="0"/>
            </a:endParaRPr>
          </a:p>
          <a:p>
            <a:pPr lvl="1"/>
            <a:r>
              <a:rPr lang="en-US" sz="2200">
                <a:effectLst/>
                <a:ea typeface="Calibri" panose="020F0502020204030204" pitchFamily="34" charset="0"/>
              </a:rPr>
              <a:t>convertoare analog-digitale (convertoare cu dublă pantă) și </a:t>
            </a:r>
            <a:endParaRPr lang="ro-RO" sz="2200">
              <a:effectLst/>
              <a:ea typeface="Calibri" panose="020F0502020204030204" pitchFamily="34" charset="0"/>
            </a:endParaRPr>
          </a:p>
          <a:p>
            <a:pPr lvl="1"/>
            <a:r>
              <a:rPr lang="en-US" sz="2200">
                <a:effectLst/>
                <a:ea typeface="Calibri" panose="020F0502020204030204" pitchFamily="34" charset="0"/>
              </a:rPr>
              <a:t>controlere analogice (controlere PID – proporțional-integral-derivativ).</a:t>
            </a:r>
            <a:endParaRPr lang="ro-RO" sz="2200"/>
          </a:p>
        </p:txBody>
      </p:sp>
      <p:sp>
        <p:nvSpPr>
          <p:cNvPr id="4" name="Date Placeholder 3">
            <a:extLst>
              <a:ext uri="{FF2B5EF4-FFF2-40B4-BE49-F238E27FC236}">
                <a16:creationId xmlns:a16="http://schemas.microsoft.com/office/drawing/2014/main" id="{7FFB70AB-8436-469F-861A-E76BAA0E21E0}"/>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6D2B119A-4C4F-4F31-83DF-E9DA3620E77F}"/>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D39CD268-09FF-4C00-A8FE-05155E2DFCB5}"/>
              </a:ext>
            </a:extLst>
          </p:cNvPr>
          <p:cNvSpPr>
            <a:spLocks noGrp="1"/>
          </p:cNvSpPr>
          <p:nvPr>
            <p:ph type="sldNum" sz="quarter" idx="12"/>
          </p:nvPr>
        </p:nvSpPr>
        <p:spPr/>
        <p:txBody>
          <a:bodyPr/>
          <a:lstStyle/>
          <a:p>
            <a:fld id="{D9D9B3D8-967C-4E8E-8261-E76B956ED273}" type="slidenum">
              <a:rPr lang="ro-RO" smtClean="0"/>
              <a:t>20</a:t>
            </a:fld>
            <a:endParaRPr lang="ro-RO"/>
          </a:p>
        </p:txBody>
      </p:sp>
    </p:spTree>
    <p:extLst>
      <p:ext uri="{BB962C8B-B14F-4D97-AF65-F5344CB8AC3E}">
        <p14:creationId xmlns:p14="http://schemas.microsoft.com/office/powerpoint/2010/main" val="398986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6083B-F141-437D-A6FC-CE03D11D8552}"/>
              </a:ext>
            </a:extLst>
          </p:cNvPr>
          <p:cNvSpPr>
            <a:spLocks noGrp="1"/>
          </p:cNvSpPr>
          <p:nvPr>
            <p:ph type="title"/>
          </p:nvPr>
        </p:nvSpPr>
        <p:spPr/>
        <p:txBody>
          <a:bodyPr/>
          <a:lstStyle/>
          <a:p>
            <a:r>
              <a:rPr lang="ro-RO"/>
              <a:t>Integratorul</a:t>
            </a:r>
          </a:p>
        </p:txBody>
      </p:sp>
      <p:sp>
        <p:nvSpPr>
          <p:cNvPr id="3" name="Content Placeholder 2">
            <a:extLst>
              <a:ext uri="{FF2B5EF4-FFF2-40B4-BE49-F238E27FC236}">
                <a16:creationId xmlns:a16="http://schemas.microsoft.com/office/drawing/2014/main" id="{5A153F17-B3AA-451C-85E4-8E815A951CF3}"/>
              </a:ext>
            </a:extLst>
          </p:cNvPr>
          <p:cNvSpPr>
            <a:spLocks noGrp="1"/>
          </p:cNvSpPr>
          <p:nvPr>
            <p:ph idx="1"/>
          </p:nvPr>
        </p:nvSpPr>
        <p:spPr/>
        <p:txBody>
          <a:bodyPr>
            <a:normAutofit/>
          </a:bodyPr>
          <a:lstStyle/>
          <a:p>
            <a:r>
              <a:rPr lang="ro-RO" sz="2400">
                <a:effectLst/>
                <a:ea typeface="Times New Roman" panose="02020603050405020304" pitchFamily="18" charset="0"/>
              </a:rPr>
              <a:t>În practică, atunci când circuitul integrator este </a:t>
            </a:r>
            <a:br>
              <a:rPr lang="ro-RO" sz="2400">
                <a:effectLst/>
                <a:ea typeface="Times New Roman" panose="02020603050405020304" pitchFamily="18" charset="0"/>
              </a:rPr>
            </a:br>
            <a:r>
              <a:rPr lang="ro-RO" sz="2400">
                <a:effectLst/>
                <a:ea typeface="Times New Roman" panose="02020603050405020304" pitchFamily="18" charset="0"/>
              </a:rPr>
              <a:t>încercat în laborator, se constată că ieșirea sa se </a:t>
            </a:r>
            <a:br>
              <a:rPr lang="ro-RO" sz="2400">
                <a:effectLst/>
                <a:ea typeface="Times New Roman" panose="02020603050405020304" pitchFamily="18" charset="0"/>
              </a:rPr>
            </a:br>
            <a:r>
              <a:rPr lang="ro-RO" sz="2400">
                <a:effectLst/>
                <a:ea typeface="Times New Roman" panose="02020603050405020304" pitchFamily="18" charset="0"/>
              </a:rPr>
              <a:t>poate satura, adică ajunge la o valoare apropiată </a:t>
            </a:r>
            <a:br>
              <a:rPr lang="ro-RO" sz="2400">
                <a:effectLst/>
                <a:ea typeface="Times New Roman" panose="02020603050405020304" pitchFamily="18" charset="0"/>
              </a:rPr>
            </a:br>
            <a:r>
              <a:rPr lang="ro-RO" sz="2400">
                <a:effectLst/>
                <a:ea typeface="Times New Roman" panose="02020603050405020304" pitchFamily="18" charset="0"/>
              </a:rPr>
              <a:t>de una dintre tensiunile de alimentare, chiar și cu </a:t>
            </a:r>
            <a:br>
              <a:rPr lang="ro-RO" sz="2400">
                <a:effectLst/>
                <a:ea typeface="Times New Roman" panose="02020603050405020304" pitchFamily="18" charset="0"/>
              </a:rPr>
            </a:br>
            <a:r>
              <a:rPr lang="ro-RO" sz="2400" i="1">
                <a:effectLst/>
                <a:ea typeface="Times New Roman" panose="02020603050405020304" pitchFamily="18" charset="0"/>
              </a:rPr>
              <a:t>v</a:t>
            </a:r>
            <a:r>
              <a:rPr lang="ro-RO" sz="2400" i="1" baseline="-25000">
                <a:effectLst/>
                <a:ea typeface="Times New Roman" panose="02020603050405020304" pitchFamily="18" charset="0"/>
              </a:rPr>
              <a:t>I</a:t>
            </a:r>
            <a:r>
              <a:rPr lang="ro-RO" sz="2400">
                <a:effectLst/>
                <a:ea typeface="Times New Roman" panose="02020603050405020304" pitchFamily="18" charset="0"/>
              </a:rPr>
              <a:t> conectat la masă.</a:t>
            </a:r>
          </a:p>
          <a:p>
            <a:r>
              <a:rPr lang="ro-RO" sz="2400">
                <a:effectLst/>
                <a:ea typeface="Times New Roman" panose="02020603050405020304" pitchFamily="18" charset="0"/>
              </a:rPr>
              <a:t>Acest lucru se datorează erorii de decalaj sau offset </a:t>
            </a:r>
            <a:br>
              <a:rPr lang="ro-RO" sz="2400">
                <a:effectLst/>
                <a:ea typeface="Times New Roman" panose="02020603050405020304" pitchFamily="18" charset="0"/>
              </a:rPr>
            </a:br>
            <a:r>
              <a:rPr lang="ro-RO" sz="2400">
                <a:effectLst/>
                <a:ea typeface="Times New Roman" panose="02020603050405020304" pitchFamily="18" charset="0"/>
              </a:rPr>
              <a:t>de la intrarea amplificatorului.</a:t>
            </a:r>
          </a:p>
          <a:p>
            <a:r>
              <a:rPr lang="ro-RO" sz="2400">
                <a:effectLst/>
                <a:ea typeface="Times New Roman" panose="02020603050405020304" pitchFamily="18" charset="0"/>
              </a:rPr>
              <a:t>Este suficient să spunem aici că o metodă bună de prevenire a saturației este de a plasa o rezistență adecvată </a:t>
            </a:r>
            <a:r>
              <a:rPr lang="ro-RO" sz="2400" i="1">
                <a:effectLst/>
                <a:ea typeface="Times New Roman" panose="02020603050405020304" pitchFamily="18" charset="0"/>
              </a:rPr>
              <a:t>R</a:t>
            </a:r>
            <a:r>
              <a:rPr lang="ro-RO" sz="2400" i="1" baseline="-25000">
                <a:effectLst/>
                <a:ea typeface="Times New Roman" panose="02020603050405020304" pitchFamily="18" charset="0"/>
              </a:rPr>
              <a:t>p</a:t>
            </a:r>
            <a:r>
              <a:rPr lang="ro-RO" sz="2400">
                <a:effectLst/>
                <a:ea typeface="Times New Roman" panose="02020603050405020304" pitchFamily="18" charset="0"/>
              </a:rPr>
              <a:t> în paralel cu </a:t>
            </a:r>
            <a:r>
              <a:rPr lang="ro-RO" sz="2400" i="1">
                <a:effectLst/>
                <a:ea typeface="Times New Roman" panose="02020603050405020304" pitchFamily="18" charset="0"/>
              </a:rPr>
              <a:t>C</a:t>
            </a:r>
            <a:r>
              <a:rPr lang="ro-RO" sz="2400">
                <a:effectLst/>
                <a:ea typeface="Times New Roman" panose="02020603050405020304" pitchFamily="18" charset="0"/>
              </a:rPr>
              <a:t>. </a:t>
            </a:r>
            <a:endParaRPr lang="ro-RO" sz="3600"/>
          </a:p>
        </p:txBody>
      </p:sp>
      <p:sp>
        <p:nvSpPr>
          <p:cNvPr id="4" name="Date Placeholder 3">
            <a:extLst>
              <a:ext uri="{FF2B5EF4-FFF2-40B4-BE49-F238E27FC236}">
                <a16:creationId xmlns:a16="http://schemas.microsoft.com/office/drawing/2014/main" id="{3AB07C43-7395-458B-AA9D-158EDC8FC59B}"/>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9B6FF91A-B0E2-4D16-8FBD-42A336C65C82}"/>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97CF16F7-CAE1-43C4-B1A8-138094CC9DC9}"/>
              </a:ext>
            </a:extLst>
          </p:cNvPr>
          <p:cNvSpPr>
            <a:spLocks noGrp="1"/>
          </p:cNvSpPr>
          <p:nvPr>
            <p:ph type="sldNum" sz="quarter" idx="12"/>
          </p:nvPr>
        </p:nvSpPr>
        <p:spPr/>
        <p:txBody>
          <a:bodyPr/>
          <a:lstStyle/>
          <a:p>
            <a:fld id="{D9D9B3D8-967C-4E8E-8261-E76B956ED273}" type="slidenum">
              <a:rPr lang="ro-RO" smtClean="0"/>
              <a:t>21</a:t>
            </a:fld>
            <a:endParaRPr lang="ro-RO"/>
          </a:p>
        </p:txBody>
      </p:sp>
      <p:pic>
        <p:nvPicPr>
          <p:cNvPr id="7" name="Picture 6">
            <a:extLst>
              <a:ext uri="{FF2B5EF4-FFF2-40B4-BE49-F238E27FC236}">
                <a16:creationId xmlns:a16="http://schemas.microsoft.com/office/drawing/2014/main" id="{C0A92BE6-0010-49AE-B422-257C25F60804}"/>
              </a:ext>
            </a:extLst>
          </p:cNvPr>
          <p:cNvPicPr>
            <a:picLocks noChangeAspect="1"/>
          </p:cNvPicPr>
          <p:nvPr/>
        </p:nvPicPr>
        <p:blipFill rotWithShape="1">
          <a:blip r:embed="rId2"/>
          <a:srcRect t="-3822" b="26798"/>
          <a:stretch/>
        </p:blipFill>
        <p:spPr bwMode="auto">
          <a:xfrm>
            <a:off x="7699611" y="1825625"/>
            <a:ext cx="3764280" cy="222443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14687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6083B-F141-437D-A6FC-CE03D11D8552}"/>
              </a:ext>
            </a:extLst>
          </p:cNvPr>
          <p:cNvSpPr>
            <a:spLocks noGrp="1"/>
          </p:cNvSpPr>
          <p:nvPr>
            <p:ph type="title"/>
          </p:nvPr>
        </p:nvSpPr>
        <p:spPr/>
        <p:txBody>
          <a:bodyPr/>
          <a:lstStyle/>
          <a:p>
            <a:r>
              <a:rPr lang="ro-RO"/>
              <a:t>Integratorul</a:t>
            </a:r>
          </a:p>
        </p:txBody>
      </p:sp>
      <p:sp>
        <p:nvSpPr>
          <p:cNvPr id="3" name="Content Placeholder 2">
            <a:extLst>
              <a:ext uri="{FF2B5EF4-FFF2-40B4-BE49-F238E27FC236}">
                <a16:creationId xmlns:a16="http://schemas.microsoft.com/office/drawing/2014/main" id="{5A153F17-B3AA-451C-85E4-8E815A951CF3}"/>
              </a:ext>
            </a:extLst>
          </p:cNvPr>
          <p:cNvSpPr>
            <a:spLocks noGrp="1"/>
          </p:cNvSpPr>
          <p:nvPr>
            <p:ph idx="1"/>
          </p:nvPr>
        </p:nvSpPr>
        <p:spPr/>
        <p:txBody>
          <a:bodyPr>
            <a:normAutofit/>
          </a:bodyPr>
          <a:lstStyle/>
          <a:p>
            <a:r>
              <a:rPr lang="ro-RO" sz="2400">
                <a:solidFill>
                  <a:srgbClr val="242021"/>
                </a:solidFill>
                <a:effectLst/>
                <a:ea typeface="Times New Roman" panose="02020603050405020304" pitchFamily="18" charset="0"/>
              </a:rPr>
              <a:t>Circuitul rezultat, numit integrator cu pierderi, </a:t>
            </a:r>
            <a:br>
              <a:rPr lang="ro-RO" sz="2400">
                <a:solidFill>
                  <a:srgbClr val="242021"/>
                </a:solidFill>
                <a:effectLst/>
                <a:ea typeface="Times New Roman" panose="02020603050405020304" pitchFamily="18" charset="0"/>
              </a:rPr>
            </a:br>
            <a:r>
              <a:rPr lang="ro-RO" sz="2400">
                <a:solidFill>
                  <a:srgbClr val="242021"/>
                </a:solidFill>
                <a:effectLst/>
                <a:ea typeface="Times New Roman" panose="02020603050405020304" pitchFamily="18" charset="0"/>
              </a:rPr>
              <a:t>va asigura totuși funcția de integrare, dar numai </a:t>
            </a:r>
            <a:br>
              <a:rPr lang="ro-RO" sz="2400">
                <a:solidFill>
                  <a:srgbClr val="242021"/>
                </a:solidFill>
                <a:effectLst/>
                <a:ea typeface="Times New Roman" panose="02020603050405020304" pitchFamily="18" charset="0"/>
              </a:rPr>
            </a:br>
            <a:r>
              <a:rPr lang="ro-RO" sz="2400">
                <a:solidFill>
                  <a:srgbClr val="242021"/>
                </a:solidFill>
                <a:effectLst/>
                <a:ea typeface="Times New Roman" panose="02020603050405020304" pitchFamily="18" charset="0"/>
              </a:rPr>
              <a:t>pe un interval limitat de frecvență.</a:t>
            </a:r>
          </a:p>
          <a:p>
            <a:r>
              <a:rPr lang="ro-RO" sz="2400">
                <a:solidFill>
                  <a:srgbClr val="242021"/>
                </a:solidFill>
                <a:effectLst/>
                <a:ea typeface="Times New Roman" panose="02020603050405020304" pitchFamily="18" charset="0"/>
              </a:rPr>
              <a:t>Din fericire, în majoritatea aplicațiilor, integratoarele </a:t>
            </a:r>
            <a:br>
              <a:rPr lang="ro-RO" sz="2400">
                <a:solidFill>
                  <a:srgbClr val="242021"/>
                </a:solidFill>
                <a:effectLst/>
                <a:ea typeface="Times New Roman" panose="02020603050405020304" pitchFamily="18" charset="0"/>
              </a:rPr>
            </a:br>
            <a:r>
              <a:rPr lang="ro-RO" sz="2400">
                <a:solidFill>
                  <a:srgbClr val="242021"/>
                </a:solidFill>
                <a:effectLst/>
                <a:ea typeface="Times New Roman" panose="02020603050405020304" pitchFamily="18" charset="0"/>
              </a:rPr>
              <a:t>sunt plasate în interiorul unei bucle de control, </a:t>
            </a:r>
            <a:br>
              <a:rPr lang="ro-RO" sz="2400">
                <a:solidFill>
                  <a:srgbClr val="242021"/>
                </a:solidFill>
                <a:effectLst/>
                <a:ea typeface="Times New Roman" panose="02020603050405020304" pitchFamily="18" charset="0"/>
              </a:rPr>
            </a:br>
            <a:r>
              <a:rPr lang="ro-RO" sz="2400">
                <a:solidFill>
                  <a:srgbClr val="242021"/>
                </a:solidFill>
                <a:effectLst/>
                <a:ea typeface="Times New Roman" panose="02020603050405020304" pitchFamily="18" charset="0"/>
              </a:rPr>
              <a:t>astfel concepute încât să țină automat circuitul </a:t>
            </a:r>
            <a:br>
              <a:rPr lang="ro-RO" sz="2400">
                <a:solidFill>
                  <a:srgbClr val="242021"/>
                </a:solidFill>
                <a:effectLst/>
                <a:ea typeface="Times New Roman" panose="02020603050405020304" pitchFamily="18" charset="0"/>
              </a:rPr>
            </a:br>
            <a:r>
              <a:rPr lang="ro-RO" sz="2400">
                <a:solidFill>
                  <a:srgbClr val="242021"/>
                </a:solidFill>
                <a:effectLst/>
                <a:ea typeface="Times New Roman" panose="02020603050405020304" pitchFamily="18" charset="0"/>
              </a:rPr>
              <a:t>departe de saturație, cel puțin în condiții adecvate </a:t>
            </a:r>
            <a:br>
              <a:rPr lang="ro-RO" sz="2400">
                <a:solidFill>
                  <a:srgbClr val="242021"/>
                </a:solidFill>
                <a:effectLst/>
                <a:ea typeface="Times New Roman" panose="02020603050405020304" pitchFamily="18" charset="0"/>
              </a:rPr>
            </a:br>
            <a:r>
              <a:rPr lang="ro-RO" sz="2400">
                <a:solidFill>
                  <a:srgbClr val="242021"/>
                </a:solidFill>
                <a:effectLst/>
                <a:ea typeface="Times New Roman" panose="02020603050405020304" pitchFamily="18" charset="0"/>
              </a:rPr>
              <a:t>de funcționare, eliminând astfel necesitatea rezistenței în paralel, menționată anterior.</a:t>
            </a:r>
            <a:endParaRPr lang="ro-RO" sz="24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3AB07C43-7395-458B-AA9D-158EDC8FC59B}"/>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9B6FF91A-B0E2-4D16-8FBD-42A336C65C82}"/>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97CF16F7-CAE1-43C4-B1A8-138094CC9DC9}"/>
              </a:ext>
            </a:extLst>
          </p:cNvPr>
          <p:cNvSpPr>
            <a:spLocks noGrp="1"/>
          </p:cNvSpPr>
          <p:nvPr>
            <p:ph type="sldNum" sz="quarter" idx="12"/>
          </p:nvPr>
        </p:nvSpPr>
        <p:spPr/>
        <p:txBody>
          <a:bodyPr/>
          <a:lstStyle/>
          <a:p>
            <a:fld id="{D9D9B3D8-967C-4E8E-8261-E76B956ED273}" type="slidenum">
              <a:rPr lang="ro-RO" smtClean="0"/>
              <a:t>22</a:t>
            </a:fld>
            <a:endParaRPr lang="ro-RO"/>
          </a:p>
        </p:txBody>
      </p:sp>
      <p:pic>
        <p:nvPicPr>
          <p:cNvPr id="7" name="Picture 6">
            <a:extLst>
              <a:ext uri="{FF2B5EF4-FFF2-40B4-BE49-F238E27FC236}">
                <a16:creationId xmlns:a16="http://schemas.microsoft.com/office/drawing/2014/main" id="{C0A92BE6-0010-49AE-B422-257C25F60804}"/>
              </a:ext>
            </a:extLst>
          </p:cNvPr>
          <p:cNvPicPr>
            <a:picLocks noChangeAspect="1"/>
          </p:cNvPicPr>
          <p:nvPr/>
        </p:nvPicPr>
        <p:blipFill rotWithShape="1">
          <a:blip r:embed="rId2"/>
          <a:srcRect t="-3822" b="26798"/>
          <a:stretch/>
        </p:blipFill>
        <p:spPr bwMode="auto">
          <a:xfrm>
            <a:off x="7699611" y="1825625"/>
            <a:ext cx="3764280" cy="222443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6538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4E771-BF6E-47BD-A7AF-6C505F742066}"/>
              </a:ext>
            </a:extLst>
          </p:cNvPr>
          <p:cNvSpPr>
            <a:spLocks noGrp="1"/>
          </p:cNvSpPr>
          <p:nvPr>
            <p:ph type="title"/>
          </p:nvPr>
        </p:nvSpPr>
        <p:spPr/>
        <p:txBody>
          <a:bodyPr/>
          <a:lstStyle/>
          <a:p>
            <a:r>
              <a:rPr lang="ro-RO"/>
              <a:t>Convertorul de rezistență negativă</a:t>
            </a:r>
          </a:p>
        </p:txBody>
      </p:sp>
      <p:sp>
        <p:nvSpPr>
          <p:cNvPr id="3" name="Content Placeholder 2">
            <a:extLst>
              <a:ext uri="{FF2B5EF4-FFF2-40B4-BE49-F238E27FC236}">
                <a16:creationId xmlns:a16="http://schemas.microsoft.com/office/drawing/2014/main" id="{DD3DE326-4B6F-4854-8A63-858E4C810FDC}"/>
              </a:ext>
            </a:extLst>
          </p:cNvPr>
          <p:cNvSpPr>
            <a:spLocks noGrp="1"/>
          </p:cNvSpPr>
          <p:nvPr>
            <p:ph idx="1"/>
          </p:nvPr>
        </p:nvSpPr>
        <p:spPr/>
        <p:txBody>
          <a:bodyPr/>
          <a:lstStyle/>
          <a:p>
            <a:r>
              <a:rPr lang="en-US" sz="2400">
                <a:solidFill>
                  <a:srgbClr val="242021"/>
                </a:solidFill>
                <a:effectLst/>
                <a:ea typeface="Calibri" panose="020F0502020204030204" pitchFamily="34" charset="0"/>
              </a:rPr>
              <a:t>O altă aplicație importantă a AO, în afară de procesarea semnalului, este transformarea de impedanță.</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Pentru a ilustra acest lucru, luați în considerare rezistența simplă din fig</a:t>
            </a:r>
            <a:r>
              <a:rPr lang="ro-RO" sz="2400">
                <a:solidFill>
                  <a:srgbClr val="242021"/>
                </a:solidFill>
                <a:effectLst/>
                <a:ea typeface="Calibri" panose="020F0502020204030204" pitchFamily="34" charset="0"/>
              </a:rPr>
              <a:t>ura</a:t>
            </a:r>
            <a:r>
              <a:rPr lang="en-US" sz="2400">
                <a:solidFill>
                  <a:srgbClr val="242021"/>
                </a:solidFill>
                <a:effectLst/>
                <a:ea typeface="Calibri" panose="020F0502020204030204" pitchFamily="34" charset="0"/>
              </a:rPr>
              <a:t> </a:t>
            </a:r>
            <a:r>
              <a:rPr lang="ro-RO" sz="2400">
                <a:solidFill>
                  <a:srgbClr val="242021"/>
                </a:solidFill>
                <a:effectLst/>
                <a:ea typeface="Calibri" panose="020F0502020204030204" pitchFamily="34" charset="0"/>
              </a:rPr>
              <a:t>(</a:t>
            </a:r>
            <a:r>
              <a:rPr lang="en-US" sz="2400" i="1">
                <a:solidFill>
                  <a:srgbClr val="242021"/>
                </a:solidFill>
                <a:effectLst/>
                <a:ea typeface="Calibri" panose="020F0502020204030204" pitchFamily="34" charset="0"/>
              </a:rPr>
              <a:t>a</a:t>
            </a:r>
            <a:r>
              <a:rPr lang="ro-RO" sz="2400" i="1">
                <a:solidFill>
                  <a:srgbClr val="242021"/>
                </a:solidFill>
                <a:effectLst/>
                <a:ea typeface="Calibri" panose="020F0502020204030204" pitchFamily="34" charset="0"/>
              </a:rPr>
              <a:t>)</a:t>
            </a:r>
            <a:endParaRPr lang="ro-RO" sz="2400" i="1">
              <a:solidFill>
                <a:srgbClr val="242021"/>
              </a:solidFill>
              <a:ea typeface="Calibri" panose="020F0502020204030204" pitchFamily="34" charset="0"/>
            </a:endParaRPr>
          </a:p>
          <a:p>
            <a:r>
              <a:rPr lang="en-US" sz="2400">
                <a:solidFill>
                  <a:srgbClr val="242021"/>
                </a:solidFill>
                <a:effectLst/>
                <a:ea typeface="Calibri" panose="020F0502020204030204" pitchFamily="34" charset="0"/>
              </a:rPr>
              <a:t> Pentru a-i găsi valoarea experimental, aplicăm o sursă de test </a:t>
            </a:r>
            <a:r>
              <a:rPr lang="en-US" sz="2400" i="1">
                <a:solidFill>
                  <a:srgbClr val="242021"/>
                </a:solidFill>
                <a:effectLst/>
                <a:ea typeface="Calibri" panose="020F0502020204030204" pitchFamily="34" charset="0"/>
              </a:rPr>
              <a:t>v</a:t>
            </a:r>
            <a:r>
              <a:rPr lang="en-US" sz="2400">
                <a:solidFill>
                  <a:srgbClr val="242021"/>
                </a:solidFill>
                <a:effectLst/>
                <a:ea typeface="Calibri" panose="020F0502020204030204" pitchFamily="34" charset="0"/>
              </a:rPr>
              <a:t>, măsurăm curentul </a:t>
            </a:r>
            <a:r>
              <a:rPr lang="en-US" sz="2400" i="1">
                <a:solidFill>
                  <a:srgbClr val="242021"/>
                </a:solidFill>
                <a:effectLst/>
                <a:ea typeface="Calibri" panose="020F0502020204030204" pitchFamily="34" charset="0"/>
              </a:rPr>
              <a:t>i</a:t>
            </a:r>
            <a:r>
              <a:rPr lang="en-US" sz="2400">
                <a:solidFill>
                  <a:srgbClr val="242021"/>
                </a:solidFill>
                <a:effectLst/>
                <a:ea typeface="Calibri" panose="020F0502020204030204" pitchFamily="34" charset="0"/>
              </a:rPr>
              <a:t> din terminalul pozitiv al sursei, apoi scriem </a:t>
            </a:r>
            <a:r>
              <a:rPr lang="en-US" sz="2400" i="1">
                <a:solidFill>
                  <a:srgbClr val="242021"/>
                </a:solidFill>
                <a:effectLst/>
                <a:ea typeface="Calibri" panose="020F0502020204030204" pitchFamily="34" charset="0"/>
              </a:rPr>
              <a:t>R</a:t>
            </a:r>
            <a:r>
              <a:rPr lang="en-US" sz="2400" i="1" baseline="-25000">
                <a:solidFill>
                  <a:srgbClr val="242021"/>
                </a:solidFill>
                <a:effectLst/>
                <a:ea typeface="Calibri" panose="020F0502020204030204" pitchFamily="34" charset="0"/>
              </a:rPr>
              <a:t>eq</a:t>
            </a:r>
            <a:r>
              <a:rPr lang="en-US" sz="2400">
                <a:solidFill>
                  <a:srgbClr val="242021"/>
                </a:solidFill>
                <a:effectLst/>
                <a:ea typeface="Calibri" panose="020F0502020204030204" pitchFamily="34" charset="0"/>
              </a:rPr>
              <a:t>=</a:t>
            </a:r>
            <a:r>
              <a:rPr lang="en-US" sz="2400" i="1">
                <a:solidFill>
                  <a:srgbClr val="242021"/>
                </a:solidFill>
                <a:effectLst/>
                <a:ea typeface="Calibri" panose="020F0502020204030204" pitchFamily="34" charset="0"/>
              </a:rPr>
              <a:t>v</a:t>
            </a:r>
            <a:r>
              <a:rPr lang="en-US" sz="2400">
                <a:solidFill>
                  <a:srgbClr val="242021"/>
                </a:solidFill>
                <a:effectLst/>
                <a:ea typeface="Calibri" panose="020F0502020204030204" pitchFamily="34" charset="0"/>
              </a:rPr>
              <a:t>/</a:t>
            </a:r>
            <a:r>
              <a:rPr lang="en-US" sz="2400" i="1">
                <a:solidFill>
                  <a:srgbClr val="242021"/>
                </a:solidFill>
                <a:effectLst/>
                <a:ea typeface="Calibri" panose="020F0502020204030204" pitchFamily="34" charset="0"/>
              </a:rPr>
              <a:t>i</a:t>
            </a:r>
            <a:r>
              <a:rPr lang="en-US" sz="2400">
                <a:solidFill>
                  <a:srgbClr val="242021"/>
                </a:solidFill>
                <a:effectLst/>
                <a:ea typeface="Calibri" panose="020F0502020204030204" pitchFamily="34" charset="0"/>
              </a:rPr>
              <a:t>, unde </a:t>
            </a:r>
            <a:r>
              <a:rPr lang="en-US" sz="2400" i="1">
                <a:solidFill>
                  <a:srgbClr val="242021"/>
                </a:solidFill>
                <a:effectLst/>
                <a:ea typeface="Calibri" panose="020F0502020204030204" pitchFamily="34" charset="0"/>
              </a:rPr>
              <a:t>R</a:t>
            </a:r>
            <a:r>
              <a:rPr lang="en-US" sz="2400" i="1" baseline="-25000">
                <a:solidFill>
                  <a:srgbClr val="242021"/>
                </a:solidFill>
                <a:effectLst/>
                <a:ea typeface="Calibri" panose="020F0502020204030204" pitchFamily="34" charset="0"/>
              </a:rPr>
              <a:t>eq</a:t>
            </a:r>
            <a:r>
              <a:rPr lang="en-US" sz="2400">
                <a:solidFill>
                  <a:srgbClr val="242021"/>
                </a:solidFill>
                <a:effectLst/>
                <a:ea typeface="Calibri" panose="020F0502020204030204" pitchFamily="34" charset="0"/>
              </a:rPr>
              <a:t> este valoarea rezistenței așa cum este văzută de sursă.</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În mod clar, în acest caz simplu </a:t>
            </a:r>
            <a:r>
              <a:rPr lang="en-US" sz="2400" i="1">
                <a:solidFill>
                  <a:srgbClr val="242021"/>
                </a:solidFill>
                <a:effectLst/>
                <a:ea typeface="Calibri" panose="020F0502020204030204" pitchFamily="34" charset="0"/>
              </a:rPr>
              <a:t>R</a:t>
            </a:r>
            <a:r>
              <a:rPr lang="en-US" sz="2400" i="1" baseline="-25000">
                <a:solidFill>
                  <a:srgbClr val="242021"/>
                </a:solidFill>
                <a:effectLst/>
                <a:ea typeface="Calibri" panose="020F0502020204030204" pitchFamily="34" charset="0"/>
              </a:rPr>
              <a:t>eq</a:t>
            </a:r>
            <a:r>
              <a:rPr lang="en-US" sz="2400">
                <a:solidFill>
                  <a:srgbClr val="242021"/>
                </a:solidFill>
                <a:effectLst/>
                <a:ea typeface="Calibri" panose="020F0502020204030204" pitchFamily="34" charset="0"/>
              </a:rPr>
              <a:t>=</a:t>
            </a:r>
            <a:r>
              <a:rPr lang="en-US" sz="2400" i="1">
                <a:solidFill>
                  <a:srgbClr val="242021"/>
                </a:solidFill>
                <a:effectLst/>
                <a:ea typeface="Calibri" panose="020F0502020204030204" pitchFamily="34" charset="0"/>
              </a:rPr>
              <a:t>R</a:t>
            </a:r>
            <a:r>
              <a:rPr lang="en-US" sz="2400">
                <a:solidFill>
                  <a:srgbClr val="242021"/>
                </a:solidFill>
                <a:effectLst/>
                <a:ea typeface="Calibri" panose="020F0502020204030204" pitchFamily="34" charset="0"/>
              </a:rPr>
              <a:t>. Mai mult, sursa de testare eliberează putere iar rezistența o absoarbe.</a:t>
            </a:r>
            <a:endParaRPr lang="ro-RO" sz="2400">
              <a:solidFill>
                <a:srgbClr val="242021"/>
              </a:solidFill>
              <a:effectLst/>
              <a:ea typeface="Calibri" panose="020F0502020204030204" pitchFamily="34" charset="0"/>
            </a:endParaRPr>
          </a:p>
          <a:p>
            <a:endParaRPr lang="ro-RO"/>
          </a:p>
        </p:txBody>
      </p:sp>
      <p:sp>
        <p:nvSpPr>
          <p:cNvPr id="4" name="Date Placeholder 3">
            <a:extLst>
              <a:ext uri="{FF2B5EF4-FFF2-40B4-BE49-F238E27FC236}">
                <a16:creationId xmlns:a16="http://schemas.microsoft.com/office/drawing/2014/main" id="{9163B7EF-4A7E-4565-B5F4-3FD4366EB06B}"/>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33E0CEA0-A2F4-4548-BEEB-23059A6844CA}"/>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727D64F2-425D-4A15-AF1A-6BF16B990449}"/>
              </a:ext>
            </a:extLst>
          </p:cNvPr>
          <p:cNvSpPr>
            <a:spLocks noGrp="1"/>
          </p:cNvSpPr>
          <p:nvPr>
            <p:ph type="sldNum" sz="quarter" idx="12"/>
          </p:nvPr>
        </p:nvSpPr>
        <p:spPr/>
        <p:txBody>
          <a:bodyPr/>
          <a:lstStyle/>
          <a:p>
            <a:fld id="{D9D9B3D8-967C-4E8E-8261-E76B956ED273}" type="slidenum">
              <a:rPr lang="ro-RO" smtClean="0"/>
              <a:t>23</a:t>
            </a:fld>
            <a:endParaRPr lang="ro-RO"/>
          </a:p>
        </p:txBody>
      </p:sp>
      <p:pic>
        <p:nvPicPr>
          <p:cNvPr id="7" name="Picture 6">
            <a:extLst>
              <a:ext uri="{FF2B5EF4-FFF2-40B4-BE49-F238E27FC236}">
                <a16:creationId xmlns:a16="http://schemas.microsoft.com/office/drawing/2014/main" id="{66847AAD-8DDF-41ED-BDD1-3E54E081ACD8}"/>
              </a:ext>
            </a:extLst>
          </p:cNvPr>
          <p:cNvPicPr>
            <a:picLocks noChangeAspect="1"/>
          </p:cNvPicPr>
          <p:nvPr/>
        </p:nvPicPr>
        <p:blipFill rotWithShape="1">
          <a:blip r:embed="rId2"/>
          <a:srcRect t="36622" r="66444"/>
          <a:stretch/>
        </p:blipFill>
        <p:spPr bwMode="auto">
          <a:xfrm>
            <a:off x="7765483" y="4616825"/>
            <a:ext cx="2094135" cy="192208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38401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4E771-BF6E-47BD-A7AF-6C505F742066}"/>
              </a:ext>
            </a:extLst>
          </p:cNvPr>
          <p:cNvSpPr>
            <a:spLocks noGrp="1"/>
          </p:cNvSpPr>
          <p:nvPr>
            <p:ph type="title"/>
          </p:nvPr>
        </p:nvSpPr>
        <p:spPr/>
        <p:txBody>
          <a:bodyPr/>
          <a:lstStyle/>
          <a:p>
            <a:r>
              <a:rPr lang="ro-RO"/>
              <a:t>Convertorul de rezistență negativă</a:t>
            </a:r>
          </a:p>
        </p:txBody>
      </p:sp>
      <p:sp>
        <p:nvSpPr>
          <p:cNvPr id="3" name="Content Placeholder 2">
            <a:extLst>
              <a:ext uri="{FF2B5EF4-FFF2-40B4-BE49-F238E27FC236}">
                <a16:creationId xmlns:a16="http://schemas.microsoft.com/office/drawing/2014/main" id="{DD3DE326-4B6F-4854-8A63-858E4C810FDC}"/>
              </a:ext>
            </a:extLst>
          </p:cNvPr>
          <p:cNvSpPr>
            <a:spLocks noGrp="1"/>
          </p:cNvSpPr>
          <p:nvPr>
            <p:ph idx="1"/>
          </p:nvPr>
        </p:nvSpPr>
        <p:spPr/>
        <p:txBody>
          <a:bodyPr>
            <a:normAutofit/>
          </a:bodyPr>
          <a:lstStyle/>
          <a:p>
            <a:r>
              <a:rPr lang="en-US" sz="2400">
                <a:effectLst/>
                <a:ea typeface="Calibri" panose="020F0502020204030204" pitchFamily="34" charset="0"/>
              </a:rPr>
              <a:t>Să presupunem acum că deconectăm terminalul inferior al lui </a:t>
            </a:r>
            <a:r>
              <a:rPr lang="en-US" sz="2400" i="1">
                <a:effectLst/>
                <a:ea typeface="Calibri" panose="020F0502020204030204" pitchFamily="34" charset="0"/>
              </a:rPr>
              <a:t>R</a:t>
            </a:r>
            <a:r>
              <a:rPr lang="en-US" sz="2400">
                <a:effectLst/>
                <a:ea typeface="Calibri" panose="020F0502020204030204" pitchFamily="34" charset="0"/>
              </a:rPr>
              <a:t> de la masă și îl conectăm la ieșirea unui amplificator neinversor, așa cum se arată în fig</a:t>
            </a:r>
            <a:r>
              <a:rPr lang="ro-RO" sz="2400">
                <a:effectLst/>
                <a:ea typeface="Calibri" panose="020F0502020204030204" pitchFamily="34" charset="0"/>
              </a:rPr>
              <a:t>ura</a:t>
            </a:r>
            <a:r>
              <a:rPr lang="en-US" sz="2400">
                <a:effectLst/>
                <a:ea typeface="Calibri" panose="020F0502020204030204" pitchFamily="34" charset="0"/>
              </a:rPr>
              <a:t> </a:t>
            </a:r>
            <a:r>
              <a:rPr lang="ro-RO" sz="2400">
                <a:effectLst/>
                <a:ea typeface="Calibri" panose="020F0502020204030204" pitchFamily="34" charset="0"/>
              </a:rPr>
              <a:t>(</a:t>
            </a:r>
            <a:r>
              <a:rPr lang="en-US" sz="2400" i="1">
                <a:effectLst/>
                <a:ea typeface="Calibri" panose="020F0502020204030204" pitchFamily="34" charset="0"/>
              </a:rPr>
              <a:t>b</a:t>
            </a:r>
            <a:r>
              <a:rPr lang="ro-RO" sz="2400" i="1">
                <a:effectLst/>
                <a:ea typeface="Calibri" panose="020F0502020204030204" pitchFamily="34" charset="0"/>
              </a:rPr>
              <a:t>)</a:t>
            </a:r>
            <a:r>
              <a:rPr lang="en-US" sz="2400">
                <a:effectLst/>
                <a:ea typeface="Calibri" panose="020F0502020204030204" pitchFamily="34" charset="0"/>
              </a:rPr>
              <a:t>.</a:t>
            </a:r>
            <a:endParaRPr lang="ro-RO" sz="2400">
              <a:effectLst/>
              <a:ea typeface="Calibri" panose="020F0502020204030204" pitchFamily="34" charset="0"/>
            </a:endParaRPr>
          </a:p>
          <a:p>
            <a:r>
              <a:rPr lang="en-US" sz="2400">
                <a:effectLst/>
                <a:ea typeface="Calibri" panose="020F0502020204030204" pitchFamily="34" charset="0"/>
              </a:rPr>
              <a:t> Curentul se poate scrie acum</a:t>
            </a:r>
            <a:endParaRPr lang="ro-RO" sz="2400">
              <a:effectLst/>
              <a:ea typeface="Calibri" panose="020F0502020204030204" pitchFamily="34" charset="0"/>
            </a:endParaRPr>
          </a:p>
          <a:p>
            <a:endParaRPr lang="ro-RO" sz="2400" i="1">
              <a:ea typeface="Calibri" panose="020F0502020204030204" pitchFamily="34" charset="0"/>
            </a:endParaRPr>
          </a:p>
          <a:p>
            <a:endParaRPr lang="ro-RO" sz="2400" i="1">
              <a:effectLst/>
              <a:ea typeface="Calibri" panose="020F0502020204030204" pitchFamily="34" charset="0"/>
            </a:endParaRPr>
          </a:p>
          <a:p>
            <a:r>
              <a:rPr lang="en-US" sz="2400">
                <a:effectLst/>
                <a:ea typeface="Calibri" panose="020F0502020204030204" pitchFamily="34" charset="0"/>
              </a:rPr>
              <a:t>Considerând </a:t>
            </a:r>
            <a:r>
              <a:rPr lang="en-US" sz="2400" i="1">
                <a:effectLst/>
                <a:ea typeface="Calibri" panose="020F0502020204030204" pitchFamily="34" charset="0"/>
              </a:rPr>
              <a:t>R</a:t>
            </a:r>
            <a:r>
              <a:rPr lang="en-US" sz="2400" i="1" baseline="-25000">
                <a:effectLst/>
                <a:ea typeface="Calibri" panose="020F0502020204030204" pitchFamily="34" charset="0"/>
              </a:rPr>
              <a:t>eq</a:t>
            </a:r>
            <a:r>
              <a:rPr lang="en-US" sz="2400">
                <a:effectLst/>
                <a:ea typeface="Calibri" panose="020F0502020204030204" pitchFamily="34" charset="0"/>
              </a:rPr>
              <a:t>=</a:t>
            </a:r>
            <a:r>
              <a:rPr lang="en-US" sz="2400" i="1">
                <a:effectLst/>
                <a:ea typeface="Calibri" panose="020F0502020204030204" pitchFamily="34" charset="0"/>
              </a:rPr>
              <a:t>v/i</a:t>
            </a:r>
            <a:r>
              <a:rPr lang="en-US" sz="2400">
                <a:effectLst/>
                <a:ea typeface="Calibri" panose="020F0502020204030204" pitchFamily="34" charset="0"/>
              </a:rPr>
              <a:t> obținem</a:t>
            </a:r>
            <a:endParaRPr lang="ro-RO" sz="2400">
              <a:effectLst/>
              <a:ea typeface="Calibri" panose="020F0502020204030204" pitchFamily="34" charset="0"/>
            </a:endParaRPr>
          </a:p>
          <a:p>
            <a:endParaRPr lang="ro-RO" sz="2400"/>
          </a:p>
          <a:p>
            <a:endParaRPr lang="ro-RO" sz="2400"/>
          </a:p>
          <a:p>
            <a:r>
              <a:rPr lang="en-US" sz="2400">
                <a:effectLst/>
                <a:ea typeface="Calibri" panose="020F0502020204030204" pitchFamily="34" charset="0"/>
              </a:rPr>
              <a:t>relație care indică faptul că circuitul simulează o </a:t>
            </a:r>
            <a:br>
              <a:rPr lang="ro-RO" sz="2400">
                <a:effectLst/>
                <a:ea typeface="Calibri" panose="020F0502020204030204" pitchFamily="34" charset="0"/>
              </a:rPr>
            </a:br>
            <a:r>
              <a:rPr lang="en-US" sz="2400">
                <a:effectLst/>
                <a:ea typeface="Calibri" panose="020F0502020204030204" pitchFamily="34" charset="0"/>
              </a:rPr>
              <a:t>rezistență negativă. </a:t>
            </a:r>
            <a:endParaRPr lang="ro-RO" sz="3200"/>
          </a:p>
        </p:txBody>
      </p:sp>
      <p:sp>
        <p:nvSpPr>
          <p:cNvPr id="4" name="Date Placeholder 3">
            <a:extLst>
              <a:ext uri="{FF2B5EF4-FFF2-40B4-BE49-F238E27FC236}">
                <a16:creationId xmlns:a16="http://schemas.microsoft.com/office/drawing/2014/main" id="{9163B7EF-4A7E-4565-B5F4-3FD4366EB06B}"/>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33E0CEA0-A2F4-4548-BEEB-23059A6844CA}"/>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727D64F2-425D-4A15-AF1A-6BF16B990449}"/>
              </a:ext>
            </a:extLst>
          </p:cNvPr>
          <p:cNvSpPr>
            <a:spLocks noGrp="1"/>
          </p:cNvSpPr>
          <p:nvPr>
            <p:ph type="sldNum" sz="quarter" idx="12"/>
          </p:nvPr>
        </p:nvSpPr>
        <p:spPr/>
        <p:txBody>
          <a:bodyPr/>
          <a:lstStyle/>
          <a:p>
            <a:fld id="{D9D9B3D8-967C-4E8E-8261-E76B956ED273}" type="slidenum">
              <a:rPr lang="ro-RO" smtClean="0"/>
              <a:t>24</a:t>
            </a:fld>
            <a:endParaRPr lang="ro-RO"/>
          </a:p>
        </p:txBody>
      </p:sp>
      <p:pic>
        <p:nvPicPr>
          <p:cNvPr id="7" name="Picture 6">
            <a:extLst>
              <a:ext uri="{FF2B5EF4-FFF2-40B4-BE49-F238E27FC236}">
                <a16:creationId xmlns:a16="http://schemas.microsoft.com/office/drawing/2014/main" id="{66847AAD-8DDF-41ED-BDD1-3E54E081ACD8}"/>
              </a:ext>
            </a:extLst>
          </p:cNvPr>
          <p:cNvPicPr>
            <a:picLocks noChangeAspect="1"/>
          </p:cNvPicPr>
          <p:nvPr/>
        </p:nvPicPr>
        <p:blipFill rotWithShape="1">
          <a:blip r:embed="rId2"/>
          <a:srcRect l="39130" t="-6132"/>
          <a:stretch/>
        </p:blipFill>
        <p:spPr bwMode="auto">
          <a:xfrm>
            <a:off x="7782338" y="2958234"/>
            <a:ext cx="3798776" cy="3218729"/>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08EF174-5595-4C14-83DA-6831D92FF1E9}"/>
                  </a:ext>
                </a:extLst>
              </p:cNvPr>
              <p:cNvSpPr txBox="1"/>
              <p:nvPr/>
            </p:nvSpPr>
            <p:spPr>
              <a:xfrm>
                <a:off x="2153685" y="2958234"/>
                <a:ext cx="4313168" cy="10602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400" b="0" i="1" smtClean="0">
                          <a:latin typeface="Cambria Math" panose="02040503050406030204" pitchFamily="18" charset="0"/>
                        </a:rPr>
                        <m:t>𝑖</m:t>
                      </m:r>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r>
                            <a:rPr lang="ro-RO" sz="2400" b="0" i="1" smtClean="0">
                              <a:latin typeface="Cambria Math" panose="02040503050406030204" pitchFamily="18" charset="0"/>
                            </a:rPr>
                            <m:t>𝑣</m:t>
                          </m:r>
                          <m:r>
                            <a:rPr lang="ro-RO" sz="2400" b="0" i="1" smtClean="0">
                              <a:latin typeface="Cambria Math" panose="02040503050406030204" pitchFamily="18" charset="0"/>
                            </a:rPr>
                            <m:t>−</m:t>
                          </m:r>
                          <m:d>
                            <m:dPr>
                              <m:ctrlPr>
                                <a:rPr lang="ro-RO" sz="2400" b="0" i="1" smtClean="0">
                                  <a:latin typeface="Cambria Math" panose="02040503050406030204" pitchFamily="18" charset="0"/>
                                </a:rPr>
                              </m:ctrlPr>
                            </m:dPr>
                            <m:e>
                              <m:r>
                                <a:rPr lang="ro-RO" sz="2400" b="0" i="1" smtClean="0">
                                  <a:latin typeface="Cambria Math" panose="02040503050406030204" pitchFamily="18" charset="0"/>
                                </a:rPr>
                                <m:t>1+</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2</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1</m:t>
                                      </m:r>
                                    </m:sub>
                                  </m:sSub>
                                </m:den>
                              </m:f>
                            </m:e>
                          </m:d>
                          <m:r>
                            <a:rPr lang="ro-RO" sz="2400" b="0" i="1" smtClean="0">
                              <a:latin typeface="Cambria Math" panose="02040503050406030204" pitchFamily="18" charset="0"/>
                            </a:rPr>
                            <m:t>𝑣</m:t>
                          </m:r>
                        </m:num>
                        <m:den>
                          <m:r>
                            <a:rPr lang="ro-RO" sz="2400" b="0" i="1" smtClean="0">
                              <a:latin typeface="Cambria Math" panose="02040503050406030204" pitchFamily="18" charset="0"/>
                            </a:rPr>
                            <m:t>𝑅</m:t>
                          </m:r>
                        </m:den>
                      </m:f>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2</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1</m:t>
                              </m:r>
                            </m:sub>
                          </m:sSub>
                          <m:r>
                            <a:rPr lang="ro-RO" sz="2400" b="0" i="1" smtClean="0">
                              <a:latin typeface="Cambria Math" panose="02040503050406030204" pitchFamily="18" charset="0"/>
                              <a:ea typeface="Cambria Math" panose="02040503050406030204" pitchFamily="18" charset="0"/>
                            </a:rPr>
                            <m:t>×</m:t>
                          </m:r>
                          <m:r>
                            <a:rPr lang="ro-RO" sz="2400" b="0" i="1" smtClean="0">
                              <a:latin typeface="Cambria Math" panose="02040503050406030204" pitchFamily="18" charset="0"/>
                              <a:ea typeface="Cambria Math" panose="02040503050406030204" pitchFamily="18" charset="0"/>
                            </a:rPr>
                            <m:t>𝑅</m:t>
                          </m:r>
                        </m:den>
                      </m:f>
                      <m:r>
                        <a:rPr lang="ro-RO" sz="2400" b="0" i="1" smtClean="0">
                          <a:latin typeface="Cambria Math" panose="02040503050406030204" pitchFamily="18" charset="0"/>
                        </a:rPr>
                        <m:t>𝑣</m:t>
                      </m:r>
                    </m:oMath>
                  </m:oMathPara>
                </a14:m>
                <a:endParaRPr lang="ro-RO"/>
              </a:p>
            </p:txBody>
          </p:sp>
        </mc:Choice>
        <mc:Fallback xmlns="">
          <p:sp>
            <p:nvSpPr>
              <p:cNvPr id="8" name="TextBox 7">
                <a:extLst>
                  <a:ext uri="{FF2B5EF4-FFF2-40B4-BE49-F238E27FC236}">
                    <a16:creationId xmlns:a16="http://schemas.microsoft.com/office/drawing/2014/main" id="{B08EF174-5595-4C14-83DA-6831D92FF1E9}"/>
                  </a:ext>
                </a:extLst>
              </p:cNvPr>
              <p:cNvSpPr txBox="1">
                <a:spLocks noRot="1" noChangeAspect="1" noMove="1" noResize="1" noEditPoints="1" noAdjustHandles="1" noChangeArrowheads="1" noChangeShapeType="1" noTextEdit="1"/>
              </p:cNvSpPr>
              <p:nvPr/>
            </p:nvSpPr>
            <p:spPr>
              <a:xfrm>
                <a:off x="2153685" y="2958234"/>
                <a:ext cx="4313168" cy="1060290"/>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251762F-EBC9-42CD-BC0C-1E676055C86C}"/>
                  </a:ext>
                </a:extLst>
              </p:cNvPr>
              <p:cNvSpPr txBox="1"/>
              <p:nvPr/>
            </p:nvSpPr>
            <p:spPr>
              <a:xfrm>
                <a:off x="3407875" y="4470869"/>
                <a:ext cx="1804789" cy="7518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𝑒𝑞</m:t>
                          </m:r>
                        </m:sub>
                      </m:sSub>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1</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2</m:t>
                              </m:r>
                            </m:sub>
                          </m:sSub>
                        </m:den>
                      </m:f>
                      <m:r>
                        <a:rPr lang="ro-RO" sz="2400" b="0" i="1" smtClean="0">
                          <a:latin typeface="Cambria Math" panose="02040503050406030204" pitchFamily="18" charset="0"/>
                        </a:rPr>
                        <m:t>𝑅</m:t>
                      </m:r>
                    </m:oMath>
                  </m:oMathPara>
                </a14:m>
                <a:endParaRPr lang="ro-RO" sz="2400"/>
              </a:p>
            </p:txBody>
          </p:sp>
        </mc:Choice>
        <mc:Fallback xmlns="">
          <p:sp>
            <p:nvSpPr>
              <p:cNvPr id="9" name="TextBox 8">
                <a:extLst>
                  <a:ext uri="{FF2B5EF4-FFF2-40B4-BE49-F238E27FC236}">
                    <a16:creationId xmlns:a16="http://schemas.microsoft.com/office/drawing/2014/main" id="{E251762F-EBC9-42CD-BC0C-1E676055C86C}"/>
                  </a:ext>
                </a:extLst>
              </p:cNvPr>
              <p:cNvSpPr txBox="1">
                <a:spLocks noRot="1" noChangeAspect="1" noMove="1" noResize="1" noEditPoints="1" noAdjustHandles="1" noChangeArrowheads="1" noChangeShapeType="1" noTextEdit="1"/>
              </p:cNvSpPr>
              <p:nvPr/>
            </p:nvSpPr>
            <p:spPr>
              <a:xfrm>
                <a:off x="3407875" y="4470869"/>
                <a:ext cx="1804789" cy="751872"/>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237619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4E771-BF6E-47BD-A7AF-6C505F742066}"/>
              </a:ext>
            </a:extLst>
          </p:cNvPr>
          <p:cNvSpPr>
            <a:spLocks noGrp="1"/>
          </p:cNvSpPr>
          <p:nvPr>
            <p:ph type="title"/>
          </p:nvPr>
        </p:nvSpPr>
        <p:spPr/>
        <p:txBody>
          <a:bodyPr/>
          <a:lstStyle/>
          <a:p>
            <a:r>
              <a:rPr lang="ro-RO"/>
              <a:t>Convertorul de rezistență negativă</a:t>
            </a:r>
          </a:p>
        </p:txBody>
      </p:sp>
      <p:sp>
        <p:nvSpPr>
          <p:cNvPr id="3" name="Content Placeholder 2">
            <a:extLst>
              <a:ext uri="{FF2B5EF4-FFF2-40B4-BE49-F238E27FC236}">
                <a16:creationId xmlns:a16="http://schemas.microsoft.com/office/drawing/2014/main" id="{DD3DE326-4B6F-4854-8A63-858E4C810FDC}"/>
              </a:ext>
            </a:extLst>
          </p:cNvPr>
          <p:cNvSpPr>
            <a:spLocks noGrp="1"/>
          </p:cNvSpPr>
          <p:nvPr>
            <p:ph idx="1"/>
          </p:nvPr>
        </p:nvSpPr>
        <p:spPr/>
        <p:txBody>
          <a:bodyPr>
            <a:normAutofit lnSpcReduction="10000"/>
          </a:bodyPr>
          <a:lstStyle/>
          <a:p>
            <a:r>
              <a:rPr lang="en-US" sz="2400">
                <a:effectLst/>
                <a:ea typeface="Calibri" panose="020F0502020204030204" pitchFamily="34" charset="0"/>
              </a:rPr>
              <a:t>Semnificația semnului minus este următoarea: curentul intră, de fapt, în terminalul pozitiv al sursei de testare, ceea ce face ca sursa să absoarbă puterea.</a:t>
            </a:r>
            <a:endParaRPr lang="ro-RO" sz="2400">
              <a:effectLst/>
              <a:ea typeface="Calibri" panose="020F0502020204030204" pitchFamily="34" charset="0"/>
            </a:endParaRPr>
          </a:p>
          <a:p>
            <a:r>
              <a:rPr lang="en-US" sz="2400">
                <a:effectLst/>
                <a:ea typeface="Calibri" panose="020F0502020204030204" pitchFamily="34" charset="0"/>
              </a:rPr>
              <a:t>În consecință, o rezistență negativă eliberează putere.</a:t>
            </a:r>
            <a:endParaRPr lang="ro-RO" sz="2400">
              <a:effectLst/>
              <a:ea typeface="Calibri" panose="020F0502020204030204" pitchFamily="34" charset="0"/>
            </a:endParaRPr>
          </a:p>
          <a:p>
            <a:r>
              <a:rPr lang="en-US" sz="2400">
                <a:effectLst/>
                <a:ea typeface="Calibri" panose="020F0502020204030204" pitchFamily="34" charset="0"/>
              </a:rPr>
              <a:t>Dacă </a:t>
            </a:r>
            <a:r>
              <a:rPr lang="en-US" sz="2400" i="1">
                <a:effectLst/>
                <a:ea typeface="Calibri" panose="020F0502020204030204" pitchFamily="34" charset="0"/>
              </a:rPr>
              <a:t>R</a:t>
            </a:r>
            <a:r>
              <a:rPr lang="en-US" sz="2400" baseline="-25000">
                <a:effectLst/>
                <a:ea typeface="Calibri" panose="020F0502020204030204" pitchFamily="34" charset="0"/>
              </a:rPr>
              <a:t>1</a:t>
            </a:r>
            <a:r>
              <a:rPr lang="en-US" sz="2400">
                <a:effectLst/>
                <a:ea typeface="Calibri" panose="020F0502020204030204" pitchFamily="34" charset="0"/>
              </a:rPr>
              <a:t>=</a:t>
            </a:r>
            <a:r>
              <a:rPr lang="en-US" sz="2400" i="1">
                <a:effectLst/>
                <a:ea typeface="Calibri" panose="020F0502020204030204" pitchFamily="34" charset="0"/>
              </a:rPr>
              <a:t>R</a:t>
            </a:r>
            <a:r>
              <a:rPr lang="en-US" sz="2400" baseline="-25000">
                <a:effectLst/>
                <a:ea typeface="Calibri" panose="020F0502020204030204" pitchFamily="34" charset="0"/>
              </a:rPr>
              <a:t>2</a:t>
            </a:r>
            <a:r>
              <a:rPr lang="en-US" sz="2400">
                <a:effectLst/>
                <a:ea typeface="Calibri" panose="020F0502020204030204" pitchFamily="34" charset="0"/>
              </a:rPr>
              <a:t>, atunci </a:t>
            </a:r>
            <a:r>
              <a:rPr lang="en-US" sz="2400" i="1">
                <a:effectLst/>
                <a:ea typeface="Calibri" panose="020F0502020204030204" pitchFamily="34" charset="0"/>
              </a:rPr>
              <a:t>R</a:t>
            </a:r>
            <a:r>
              <a:rPr lang="en-US" sz="2400" i="1" baseline="-25000">
                <a:effectLst/>
                <a:ea typeface="Calibri" panose="020F0502020204030204" pitchFamily="34" charset="0"/>
              </a:rPr>
              <a:t>eq</a:t>
            </a:r>
            <a:r>
              <a:rPr lang="en-US" sz="2400">
                <a:effectLst/>
                <a:ea typeface="Calibri" panose="020F0502020204030204" pitchFamily="34" charset="0"/>
              </a:rPr>
              <a:t>=-</a:t>
            </a:r>
            <a:r>
              <a:rPr lang="en-US" sz="2400" i="1">
                <a:effectLst/>
                <a:ea typeface="Calibri" panose="020F0502020204030204" pitchFamily="34" charset="0"/>
              </a:rPr>
              <a:t>R</a:t>
            </a:r>
            <a:r>
              <a:rPr lang="en-US" sz="2400">
                <a:effectLst/>
                <a:ea typeface="Calibri" panose="020F0502020204030204" pitchFamily="34" charset="0"/>
              </a:rPr>
              <a:t>.</a:t>
            </a:r>
            <a:endParaRPr lang="ro-RO" sz="2400">
              <a:effectLst/>
              <a:ea typeface="Calibri" panose="020F0502020204030204" pitchFamily="34" charset="0"/>
            </a:endParaRPr>
          </a:p>
          <a:p>
            <a:r>
              <a:rPr lang="en-US" sz="2400">
                <a:effectLst/>
                <a:ea typeface="Calibri" panose="020F0502020204030204" pitchFamily="34" charset="0"/>
              </a:rPr>
              <a:t>În acest caz, tensiunea de test </a:t>
            </a:r>
            <a:r>
              <a:rPr lang="en-US" sz="2400" i="1">
                <a:effectLst/>
                <a:ea typeface="Calibri" panose="020F0502020204030204" pitchFamily="34" charset="0"/>
              </a:rPr>
              <a:t>v</a:t>
            </a:r>
            <a:r>
              <a:rPr lang="en-US" sz="2400">
                <a:effectLst/>
                <a:ea typeface="Calibri" panose="020F0502020204030204" pitchFamily="34" charset="0"/>
              </a:rPr>
              <a:t> este amplificată la </a:t>
            </a:r>
            <a:br>
              <a:rPr lang="ro-RO" sz="2400">
                <a:effectLst/>
                <a:ea typeface="Calibri" panose="020F0502020204030204" pitchFamily="34" charset="0"/>
              </a:rPr>
            </a:br>
            <a:r>
              <a:rPr lang="en-US" sz="2400">
                <a:effectLst/>
                <a:ea typeface="Calibri" panose="020F0502020204030204" pitchFamily="34" charset="0"/>
              </a:rPr>
              <a:t>2</a:t>
            </a:r>
            <a:r>
              <a:rPr lang="en-US" sz="2400" i="1">
                <a:effectLst/>
                <a:ea typeface="Calibri" panose="020F0502020204030204" pitchFamily="34" charset="0"/>
              </a:rPr>
              <a:t>v</a:t>
            </a:r>
            <a:r>
              <a:rPr lang="en-US" sz="2400">
                <a:effectLst/>
                <a:ea typeface="Calibri" panose="020F0502020204030204" pitchFamily="34" charset="0"/>
              </a:rPr>
              <a:t> de către AO.</a:t>
            </a:r>
            <a:endParaRPr lang="ro-RO" sz="2400">
              <a:effectLst/>
              <a:ea typeface="Calibri" panose="020F0502020204030204" pitchFamily="34" charset="0"/>
            </a:endParaRPr>
          </a:p>
          <a:p>
            <a:r>
              <a:rPr lang="en-US" sz="2400">
                <a:effectLst/>
                <a:ea typeface="Calibri" panose="020F0502020204030204" pitchFamily="34" charset="0"/>
              </a:rPr>
              <a:t>În consecință, </a:t>
            </a:r>
            <a:r>
              <a:rPr lang="en-US" sz="2400" i="1">
                <a:effectLst/>
                <a:ea typeface="Calibri" panose="020F0502020204030204" pitchFamily="34" charset="0"/>
              </a:rPr>
              <a:t>i</a:t>
            </a:r>
            <a:r>
              <a:rPr lang="en-US" sz="2400">
                <a:effectLst/>
                <a:ea typeface="Calibri" panose="020F0502020204030204" pitchFamily="34" charset="0"/>
              </a:rPr>
              <a:t>=-</a:t>
            </a:r>
            <a:r>
              <a:rPr lang="en-US" sz="2400" i="1">
                <a:effectLst/>
                <a:ea typeface="Calibri" panose="020F0502020204030204" pitchFamily="34" charset="0"/>
              </a:rPr>
              <a:t>v</a:t>
            </a:r>
            <a:r>
              <a:rPr lang="en-US" sz="2400">
                <a:effectLst/>
                <a:ea typeface="Calibri" panose="020F0502020204030204" pitchFamily="34" charset="0"/>
              </a:rPr>
              <a:t>/</a:t>
            </a:r>
            <a:r>
              <a:rPr lang="en-US" sz="2400" i="1">
                <a:effectLst/>
                <a:ea typeface="Calibri" panose="020F0502020204030204" pitchFamily="34" charset="0"/>
              </a:rPr>
              <a:t>R</a:t>
            </a:r>
            <a:r>
              <a:rPr lang="en-US" sz="2400">
                <a:effectLst/>
                <a:ea typeface="Calibri" panose="020F0502020204030204" pitchFamily="34" charset="0"/>
              </a:rPr>
              <a:t>=</a:t>
            </a:r>
            <a:r>
              <a:rPr lang="en-US" sz="2400" i="1">
                <a:effectLst/>
                <a:ea typeface="Calibri" panose="020F0502020204030204" pitchFamily="34" charset="0"/>
              </a:rPr>
              <a:t>v</a:t>
            </a:r>
            <a:r>
              <a:rPr lang="en-US" sz="2400">
                <a:effectLst/>
                <a:ea typeface="Calibri" panose="020F0502020204030204" pitchFamily="34" charset="0"/>
              </a:rPr>
              <a:t>/(-</a:t>
            </a:r>
            <a:r>
              <a:rPr lang="en-US" sz="2400" i="1">
                <a:effectLst/>
                <a:ea typeface="Calibri" panose="020F0502020204030204" pitchFamily="34" charset="0"/>
              </a:rPr>
              <a:t>R</a:t>
            </a:r>
            <a:r>
              <a:rPr lang="en-US" sz="2400">
                <a:effectLst/>
                <a:ea typeface="Calibri" panose="020F0502020204030204" pitchFamily="34" charset="0"/>
              </a:rPr>
              <a:t>).</a:t>
            </a:r>
            <a:endParaRPr lang="ro-RO" sz="2400">
              <a:effectLst/>
              <a:ea typeface="Calibri" panose="020F0502020204030204" pitchFamily="34" charset="0"/>
            </a:endParaRPr>
          </a:p>
          <a:p>
            <a:r>
              <a:rPr lang="en-US" sz="2400">
                <a:solidFill>
                  <a:srgbClr val="242021"/>
                </a:solidFill>
                <a:effectLst/>
                <a:ea typeface="Calibri" panose="020F0502020204030204" pitchFamily="34" charset="0"/>
              </a:rPr>
              <a:t>Rezistențele negative pot fi utilizate pentru a </a:t>
            </a:r>
            <a:br>
              <a:rPr lang="ro-RO" sz="2400">
                <a:solidFill>
                  <a:srgbClr val="242021"/>
                </a:solidFill>
                <a:effectLst/>
                <a:ea typeface="Calibri" panose="020F0502020204030204" pitchFamily="34" charset="0"/>
              </a:rPr>
            </a:br>
            <a:r>
              <a:rPr lang="en-US" sz="2400">
                <a:solidFill>
                  <a:srgbClr val="242021"/>
                </a:solidFill>
                <a:effectLst/>
                <a:ea typeface="Calibri" panose="020F0502020204030204" pitchFamily="34" charset="0"/>
              </a:rPr>
              <a:t>neutraliza rezistențele obișnuite nedorite, cum ar fi </a:t>
            </a:r>
            <a:br>
              <a:rPr lang="ro-RO" sz="2400">
                <a:solidFill>
                  <a:srgbClr val="242021"/>
                </a:solidFill>
                <a:effectLst/>
                <a:ea typeface="Calibri" panose="020F0502020204030204" pitchFamily="34" charset="0"/>
              </a:rPr>
            </a:br>
            <a:r>
              <a:rPr lang="en-US" sz="2400">
                <a:solidFill>
                  <a:srgbClr val="242021"/>
                </a:solidFill>
                <a:effectLst/>
                <a:ea typeface="Calibri" panose="020F0502020204030204" pitchFamily="34" charset="0"/>
              </a:rPr>
              <a:t>în proiectarea surselor de curent sau pentru a </a:t>
            </a:r>
            <a:br>
              <a:rPr lang="ro-RO" sz="2400">
                <a:solidFill>
                  <a:srgbClr val="242021"/>
                </a:solidFill>
                <a:effectLst/>
                <a:ea typeface="Calibri" panose="020F0502020204030204" pitchFamily="34" charset="0"/>
              </a:rPr>
            </a:br>
            <a:r>
              <a:rPr lang="en-US" sz="2400">
                <a:solidFill>
                  <a:srgbClr val="242021"/>
                </a:solidFill>
                <a:effectLst/>
                <a:ea typeface="Calibri" panose="020F0502020204030204" pitchFamily="34" charset="0"/>
              </a:rPr>
              <a:t>controla plasarea polilor în proiectarea filtrelor </a:t>
            </a:r>
            <a:br>
              <a:rPr lang="ro-RO" sz="2400">
                <a:solidFill>
                  <a:srgbClr val="242021"/>
                </a:solidFill>
                <a:effectLst/>
                <a:ea typeface="Calibri" panose="020F0502020204030204" pitchFamily="34" charset="0"/>
              </a:rPr>
            </a:br>
            <a:r>
              <a:rPr lang="en-US" sz="2400">
                <a:solidFill>
                  <a:srgbClr val="242021"/>
                </a:solidFill>
                <a:effectLst/>
                <a:ea typeface="Calibri" panose="020F0502020204030204" pitchFamily="34" charset="0"/>
              </a:rPr>
              <a:t>active și a oscilatoarelor.</a:t>
            </a:r>
            <a:endParaRPr lang="ro-RO" sz="24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9163B7EF-4A7E-4565-B5F4-3FD4366EB06B}"/>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33E0CEA0-A2F4-4548-BEEB-23059A6844CA}"/>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727D64F2-425D-4A15-AF1A-6BF16B990449}"/>
              </a:ext>
            </a:extLst>
          </p:cNvPr>
          <p:cNvSpPr>
            <a:spLocks noGrp="1"/>
          </p:cNvSpPr>
          <p:nvPr>
            <p:ph type="sldNum" sz="quarter" idx="12"/>
          </p:nvPr>
        </p:nvSpPr>
        <p:spPr/>
        <p:txBody>
          <a:bodyPr/>
          <a:lstStyle/>
          <a:p>
            <a:fld id="{D9D9B3D8-967C-4E8E-8261-E76B956ED273}" type="slidenum">
              <a:rPr lang="ro-RO" smtClean="0"/>
              <a:t>25</a:t>
            </a:fld>
            <a:endParaRPr lang="ro-RO"/>
          </a:p>
        </p:txBody>
      </p:sp>
      <p:pic>
        <p:nvPicPr>
          <p:cNvPr id="7" name="Picture 6">
            <a:extLst>
              <a:ext uri="{FF2B5EF4-FFF2-40B4-BE49-F238E27FC236}">
                <a16:creationId xmlns:a16="http://schemas.microsoft.com/office/drawing/2014/main" id="{66847AAD-8DDF-41ED-BDD1-3E54E081ACD8}"/>
              </a:ext>
            </a:extLst>
          </p:cNvPr>
          <p:cNvPicPr>
            <a:picLocks noChangeAspect="1"/>
          </p:cNvPicPr>
          <p:nvPr/>
        </p:nvPicPr>
        <p:blipFill rotWithShape="1">
          <a:blip r:embed="rId2"/>
          <a:srcRect l="39130" t="-6132"/>
          <a:stretch/>
        </p:blipFill>
        <p:spPr bwMode="auto">
          <a:xfrm>
            <a:off x="7931423" y="2958234"/>
            <a:ext cx="3798776" cy="3218729"/>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251762F-EBC9-42CD-BC0C-1E676055C86C}"/>
                  </a:ext>
                </a:extLst>
              </p:cNvPr>
              <p:cNvSpPr txBox="1"/>
              <p:nvPr/>
            </p:nvSpPr>
            <p:spPr>
              <a:xfrm>
                <a:off x="9844925" y="714647"/>
                <a:ext cx="1508875" cy="6265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000" i="1" smtClean="0">
                              <a:latin typeface="Cambria Math" panose="02040503050406030204" pitchFamily="18" charset="0"/>
                            </a:rPr>
                          </m:ctrlPr>
                        </m:sSubPr>
                        <m:e>
                          <m:r>
                            <a:rPr lang="ro-RO" sz="2000" b="0" i="1" smtClean="0">
                              <a:latin typeface="Cambria Math" panose="02040503050406030204" pitchFamily="18" charset="0"/>
                            </a:rPr>
                            <m:t>𝑅</m:t>
                          </m:r>
                        </m:e>
                        <m:sub>
                          <m:r>
                            <a:rPr lang="ro-RO" sz="2000" b="0" i="1" smtClean="0">
                              <a:latin typeface="Cambria Math" panose="02040503050406030204" pitchFamily="18" charset="0"/>
                            </a:rPr>
                            <m:t>𝑒𝑞</m:t>
                          </m:r>
                        </m:sub>
                      </m:sSub>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𝑅</m:t>
                              </m:r>
                            </m:e>
                            <m:sub>
                              <m:r>
                                <a:rPr lang="ro-RO" sz="2000" b="0" i="1" smtClean="0">
                                  <a:latin typeface="Cambria Math" panose="02040503050406030204" pitchFamily="18" charset="0"/>
                                </a:rPr>
                                <m:t>1</m:t>
                              </m:r>
                            </m:sub>
                          </m:sSub>
                        </m:num>
                        <m:den>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𝑅</m:t>
                              </m:r>
                            </m:e>
                            <m:sub>
                              <m:r>
                                <a:rPr lang="ro-RO" sz="2000" b="0" i="1" smtClean="0">
                                  <a:latin typeface="Cambria Math" panose="02040503050406030204" pitchFamily="18" charset="0"/>
                                </a:rPr>
                                <m:t>2</m:t>
                              </m:r>
                            </m:sub>
                          </m:sSub>
                        </m:den>
                      </m:f>
                      <m:r>
                        <a:rPr lang="ro-RO" sz="2000" b="0" i="1" smtClean="0">
                          <a:latin typeface="Cambria Math" panose="02040503050406030204" pitchFamily="18" charset="0"/>
                        </a:rPr>
                        <m:t>𝑅</m:t>
                      </m:r>
                    </m:oMath>
                  </m:oMathPara>
                </a14:m>
                <a:endParaRPr lang="ro-RO" sz="2400"/>
              </a:p>
            </p:txBody>
          </p:sp>
        </mc:Choice>
        <mc:Fallback xmlns="">
          <p:sp>
            <p:nvSpPr>
              <p:cNvPr id="9" name="TextBox 8">
                <a:extLst>
                  <a:ext uri="{FF2B5EF4-FFF2-40B4-BE49-F238E27FC236}">
                    <a16:creationId xmlns:a16="http://schemas.microsoft.com/office/drawing/2014/main" id="{E251762F-EBC9-42CD-BC0C-1E676055C86C}"/>
                  </a:ext>
                </a:extLst>
              </p:cNvPr>
              <p:cNvSpPr txBox="1">
                <a:spLocks noRot="1" noChangeAspect="1" noMove="1" noResize="1" noEditPoints="1" noAdjustHandles="1" noChangeArrowheads="1" noChangeShapeType="1" noTextEdit="1"/>
              </p:cNvSpPr>
              <p:nvPr/>
            </p:nvSpPr>
            <p:spPr>
              <a:xfrm>
                <a:off x="9844925" y="714647"/>
                <a:ext cx="1508875" cy="626518"/>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525906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30529-139B-426E-8C8B-D54CA832FA3D}"/>
              </a:ext>
            </a:extLst>
          </p:cNvPr>
          <p:cNvSpPr>
            <a:spLocks noGrp="1"/>
          </p:cNvSpPr>
          <p:nvPr>
            <p:ph type="title"/>
          </p:nvPr>
        </p:nvSpPr>
        <p:spPr/>
        <p:txBody>
          <a:bodyPr/>
          <a:lstStyle/>
          <a:p>
            <a:r>
              <a:rPr lang="ro-RO"/>
              <a:t>Concluzie</a:t>
            </a:r>
          </a:p>
        </p:txBody>
      </p:sp>
      <p:sp>
        <p:nvSpPr>
          <p:cNvPr id="3" name="Content Placeholder 2">
            <a:extLst>
              <a:ext uri="{FF2B5EF4-FFF2-40B4-BE49-F238E27FC236}">
                <a16:creationId xmlns:a16="http://schemas.microsoft.com/office/drawing/2014/main" id="{FF211324-197D-492C-953E-F1902BB066AF}"/>
              </a:ext>
            </a:extLst>
          </p:cNvPr>
          <p:cNvSpPr>
            <a:spLocks noGrp="1"/>
          </p:cNvSpPr>
          <p:nvPr>
            <p:ph idx="1"/>
          </p:nvPr>
        </p:nvSpPr>
        <p:spPr/>
        <p:txBody>
          <a:bodyPr>
            <a:normAutofit/>
          </a:bodyPr>
          <a:lstStyle/>
          <a:p>
            <a:r>
              <a:rPr lang="en-US">
                <a:effectLst/>
                <a:ea typeface="Calibri" panose="020F0502020204030204" pitchFamily="34" charset="0"/>
              </a:rPr>
              <a:t>Privind retrospectiv la circuitele discutate până acum, rețineți că prin interconectarea unor componente adecvate în jurul unui amplificator cu câștig mare, îl putem configura pentru o varietate de operații: multiplicarea cu o constantă (pozitivă sau negativă), adunare, scădere, diferențiere, integrare și conversie de rezistență.</a:t>
            </a:r>
            <a:endParaRPr lang="ro-RO">
              <a:effectLst/>
              <a:ea typeface="Calibri" panose="020F0502020204030204" pitchFamily="34" charset="0"/>
            </a:endParaRPr>
          </a:p>
          <a:p>
            <a:r>
              <a:rPr lang="en-US">
                <a:effectLst/>
                <a:ea typeface="Calibri" panose="020F0502020204030204" pitchFamily="34" charset="0"/>
              </a:rPr>
              <a:t>Așa se explică de ce se numește </a:t>
            </a:r>
            <a:r>
              <a:rPr lang="en-US" i="1">
                <a:effectLst/>
                <a:ea typeface="Calibri" panose="020F0502020204030204" pitchFamily="34" charset="0"/>
              </a:rPr>
              <a:t>operațional</a:t>
            </a:r>
            <a:r>
              <a:rPr lang="en-US">
                <a:effectLst/>
                <a:ea typeface="Calibri" panose="020F0502020204030204" pitchFamily="34" charset="0"/>
              </a:rPr>
              <a:t>.</a:t>
            </a:r>
            <a:endParaRPr lang="ro-RO" sz="4000"/>
          </a:p>
        </p:txBody>
      </p:sp>
      <p:sp>
        <p:nvSpPr>
          <p:cNvPr id="4" name="Date Placeholder 3">
            <a:extLst>
              <a:ext uri="{FF2B5EF4-FFF2-40B4-BE49-F238E27FC236}">
                <a16:creationId xmlns:a16="http://schemas.microsoft.com/office/drawing/2014/main" id="{D9521C73-7123-42D0-9F5E-971425109C0D}"/>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8FCA4627-010E-4A6D-801F-56D3D3228DBD}"/>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0C24024A-8EA5-4051-9A2D-B02F433B903D}"/>
              </a:ext>
            </a:extLst>
          </p:cNvPr>
          <p:cNvSpPr>
            <a:spLocks noGrp="1"/>
          </p:cNvSpPr>
          <p:nvPr>
            <p:ph type="sldNum" sz="quarter" idx="12"/>
          </p:nvPr>
        </p:nvSpPr>
        <p:spPr/>
        <p:txBody>
          <a:bodyPr/>
          <a:lstStyle/>
          <a:p>
            <a:fld id="{D9D9B3D8-967C-4E8E-8261-E76B956ED273}" type="slidenum">
              <a:rPr lang="ro-RO" smtClean="0"/>
              <a:t>26</a:t>
            </a:fld>
            <a:endParaRPr lang="ro-RO"/>
          </a:p>
        </p:txBody>
      </p:sp>
    </p:spTree>
    <p:extLst>
      <p:ext uri="{BB962C8B-B14F-4D97-AF65-F5344CB8AC3E}">
        <p14:creationId xmlns:p14="http://schemas.microsoft.com/office/powerpoint/2010/main" val="19596899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F08CE-DA6B-4EA8-A232-07D00583CCB7}"/>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AABCF94A-CBDE-444C-911D-E9BB3B85640E}"/>
              </a:ext>
            </a:extLst>
          </p:cNvPr>
          <p:cNvSpPr>
            <a:spLocks noGrp="1"/>
          </p:cNvSpPr>
          <p:nvPr>
            <p:ph idx="1"/>
          </p:nvPr>
        </p:nvSpPr>
        <p:spPr/>
        <p:txBody>
          <a:bodyPr>
            <a:normAutofit/>
          </a:bodyPr>
          <a:lstStyle/>
          <a:p>
            <a:r>
              <a:rPr lang="en-US" sz="2400">
                <a:effectLst/>
                <a:ea typeface="Calibri" panose="020F0502020204030204" pitchFamily="34" charset="0"/>
              </a:rPr>
              <a:t>structura de bază a unui circuit cu reacție negativă (negative-feedback).</a:t>
            </a:r>
            <a:endParaRPr lang="ro-RO" sz="2400">
              <a:effectLst/>
              <a:ea typeface="Calibri" panose="020F0502020204030204" pitchFamily="34" charset="0"/>
            </a:endParaRPr>
          </a:p>
          <a:p>
            <a:endParaRPr lang="ro-RO" sz="2400">
              <a:ea typeface="Calibri" panose="020F0502020204030204" pitchFamily="34" charset="0"/>
            </a:endParaRPr>
          </a:p>
          <a:p>
            <a:endParaRPr lang="ro-RO" sz="2400">
              <a:effectLst/>
              <a:ea typeface="Calibri" panose="020F0502020204030204" pitchFamily="34" charset="0"/>
            </a:endParaRPr>
          </a:p>
          <a:p>
            <a:endParaRPr lang="ro-RO" sz="2400">
              <a:ea typeface="Calibri" panose="020F0502020204030204" pitchFamily="34" charset="0"/>
            </a:endParaRPr>
          </a:p>
          <a:p>
            <a:endParaRPr lang="ro-RO" sz="2400">
              <a:effectLst/>
              <a:ea typeface="Calibri" panose="020F0502020204030204" pitchFamily="34" charset="0"/>
            </a:endParaRPr>
          </a:p>
          <a:p>
            <a:endParaRPr lang="ro-RO" sz="2400">
              <a:ea typeface="Calibri" panose="020F0502020204030204" pitchFamily="34" charset="0"/>
            </a:endParaRPr>
          </a:p>
          <a:p>
            <a:r>
              <a:rPr lang="en-US" sz="2400">
                <a:effectLst/>
                <a:ea typeface="Calibri" panose="020F0502020204030204" pitchFamily="34" charset="0"/>
              </a:rPr>
              <a:t>Săgețile indică fluxul semnalului, iar simbolul generic </a:t>
            </a:r>
            <a:r>
              <a:rPr lang="en-US" sz="2400" i="1">
                <a:effectLst/>
                <a:ea typeface="Calibri" panose="020F0502020204030204" pitchFamily="34" charset="0"/>
              </a:rPr>
              <a:t>x</a:t>
            </a:r>
            <a:r>
              <a:rPr lang="en-US" sz="2400">
                <a:effectLst/>
                <a:ea typeface="Calibri" panose="020F0502020204030204" pitchFamily="34" charset="0"/>
              </a:rPr>
              <a:t> înseamnă fie o tensiune, fie un curent. </a:t>
            </a:r>
            <a:endParaRPr lang="ro-RO" sz="3600"/>
          </a:p>
        </p:txBody>
      </p:sp>
      <p:sp>
        <p:nvSpPr>
          <p:cNvPr id="4" name="Date Placeholder 3">
            <a:extLst>
              <a:ext uri="{FF2B5EF4-FFF2-40B4-BE49-F238E27FC236}">
                <a16:creationId xmlns:a16="http://schemas.microsoft.com/office/drawing/2014/main" id="{F1CDB88C-5424-417E-B88D-1CB9AB4D40EC}"/>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BD4845E2-A634-4716-8D2D-E72827461978}"/>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ED7438DE-6DD3-4AD5-A3B2-935EB4B81D66}"/>
              </a:ext>
            </a:extLst>
          </p:cNvPr>
          <p:cNvSpPr>
            <a:spLocks noGrp="1"/>
          </p:cNvSpPr>
          <p:nvPr>
            <p:ph type="sldNum" sz="quarter" idx="12"/>
          </p:nvPr>
        </p:nvSpPr>
        <p:spPr/>
        <p:txBody>
          <a:bodyPr/>
          <a:lstStyle/>
          <a:p>
            <a:fld id="{D9D9B3D8-967C-4E8E-8261-E76B956ED273}" type="slidenum">
              <a:rPr lang="ro-RO" smtClean="0"/>
              <a:t>27</a:t>
            </a:fld>
            <a:endParaRPr lang="ro-RO"/>
          </a:p>
        </p:txBody>
      </p:sp>
      <p:pic>
        <p:nvPicPr>
          <p:cNvPr id="7" name="Picture 6">
            <a:extLst>
              <a:ext uri="{FF2B5EF4-FFF2-40B4-BE49-F238E27FC236}">
                <a16:creationId xmlns:a16="http://schemas.microsoft.com/office/drawing/2014/main" id="{D16EF77D-1867-4482-9035-7016E2CD9170}"/>
              </a:ext>
            </a:extLst>
          </p:cNvPr>
          <p:cNvPicPr>
            <a:picLocks noChangeAspect="1"/>
          </p:cNvPicPr>
          <p:nvPr/>
        </p:nvPicPr>
        <p:blipFill rotWithShape="1">
          <a:blip r:embed="rId2"/>
          <a:srcRect t="-4514" b="34287"/>
          <a:stretch/>
        </p:blipFill>
        <p:spPr bwMode="auto">
          <a:xfrm>
            <a:off x="4004310" y="2263621"/>
            <a:ext cx="4183380" cy="21191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064367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F08CE-DA6B-4EA8-A232-07D00583CCB7}"/>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AABCF94A-CBDE-444C-911D-E9BB3B85640E}"/>
              </a:ext>
            </a:extLst>
          </p:cNvPr>
          <p:cNvSpPr>
            <a:spLocks noGrp="1"/>
          </p:cNvSpPr>
          <p:nvPr>
            <p:ph idx="1"/>
          </p:nvPr>
        </p:nvSpPr>
        <p:spPr/>
        <p:txBody>
          <a:bodyPr>
            <a:normAutofit/>
          </a:bodyPr>
          <a:lstStyle/>
          <a:p>
            <a:r>
              <a:rPr lang="en-US" sz="2400">
                <a:effectLst/>
                <a:ea typeface="Calibri" panose="020F0502020204030204" pitchFamily="34" charset="0"/>
              </a:rPr>
              <a:t>Pe lângă sursa de semnal </a:t>
            </a:r>
            <a:r>
              <a:rPr lang="ro-RO" sz="2400">
                <a:effectLst/>
                <a:ea typeface="Calibri" panose="020F0502020204030204" pitchFamily="34" charset="0"/>
              </a:rPr>
              <a:t>(Source) </a:t>
            </a:r>
            <a:r>
              <a:rPr lang="en-US" sz="2400">
                <a:effectLst/>
                <a:ea typeface="Calibri" panose="020F0502020204030204" pitchFamily="34" charset="0"/>
              </a:rPr>
              <a:t>și sarcină</a:t>
            </a:r>
            <a:r>
              <a:rPr lang="ro-RO" sz="2400">
                <a:effectLst/>
                <a:ea typeface="Calibri" panose="020F0502020204030204" pitchFamily="34" charset="0"/>
              </a:rPr>
              <a:t> (Load)</a:t>
            </a:r>
            <a:r>
              <a:rPr lang="en-US" sz="2400">
                <a:effectLst/>
                <a:ea typeface="Calibri" panose="020F0502020204030204" pitchFamily="34" charset="0"/>
              </a:rPr>
              <a:t>, identificăm următoarele blocuri de bază:</a:t>
            </a:r>
            <a:endParaRPr lang="ro-RO" sz="2400">
              <a:solidFill>
                <a:srgbClr val="242021"/>
              </a:solidFill>
              <a:effectLst/>
              <a:ea typeface="Calibri" panose="020F0502020204030204" pitchFamily="34" charset="0"/>
            </a:endParaRPr>
          </a:p>
          <a:p>
            <a:pPr marL="457200" indent="-457200">
              <a:buFont typeface="+mj-lt"/>
              <a:buAutoNum type="arabicPeriod"/>
            </a:pPr>
            <a:r>
              <a:rPr lang="en-US" sz="2400">
                <a:solidFill>
                  <a:srgbClr val="242021"/>
                </a:solidFill>
                <a:effectLst/>
                <a:ea typeface="Calibri" panose="020F0502020204030204" pitchFamily="34" charset="0"/>
              </a:rPr>
              <a:t>Un amplificator numit </a:t>
            </a:r>
            <a:r>
              <a:rPr lang="en-US" sz="2400" i="1">
                <a:solidFill>
                  <a:srgbClr val="242021"/>
                </a:solidFill>
                <a:effectLst/>
                <a:ea typeface="Calibri" panose="020F0502020204030204" pitchFamily="34" charset="0"/>
              </a:rPr>
              <a:t>amplificator de eroare</a:t>
            </a:r>
            <a:r>
              <a:rPr lang="en-US" sz="2400">
                <a:solidFill>
                  <a:srgbClr val="242021"/>
                </a:solidFill>
                <a:effectLst/>
                <a:ea typeface="Calibri" panose="020F0502020204030204" pitchFamily="34" charset="0"/>
              </a:rPr>
              <a:t>, care acceptă un semnal </a:t>
            </a:r>
            <a:r>
              <a:rPr lang="en-US" sz="2400" i="1">
                <a:solidFill>
                  <a:srgbClr val="242021"/>
                </a:solidFill>
                <a:effectLst/>
                <a:ea typeface="Calibri" panose="020F0502020204030204" pitchFamily="34" charset="0"/>
              </a:rPr>
              <a:t>x</a:t>
            </a:r>
            <a:r>
              <a:rPr lang="en-US" sz="2400" i="1" baseline="-25000">
                <a:solidFill>
                  <a:srgbClr val="242021"/>
                </a:solidFill>
                <a:effectLst/>
                <a:ea typeface="Calibri" panose="020F0502020204030204" pitchFamily="34" charset="0"/>
              </a:rPr>
              <a:t>ε</a:t>
            </a:r>
            <a:r>
              <a:rPr lang="en-US" sz="2400">
                <a:solidFill>
                  <a:srgbClr val="242021"/>
                </a:solidFill>
                <a:effectLst/>
                <a:ea typeface="Calibri" panose="020F0502020204030204" pitchFamily="34" charset="0"/>
              </a:rPr>
              <a:t> numit </a:t>
            </a:r>
            <a:r>
              <a:rPr lang="en-US" sz="2400" i="1">
                <a:solidFill>
                  <a:srgbClr val="242021"/>
                </a:solidFill>
                <a:effectLst/>
                <a:ea typeface="Calibri" panose="020F0502020204030204" pitchFamily="34" charset="0"/>
              </a:rPr>
              <a:t>semnal de eroare</a:t>
            </a:r>
            <a:r>
              <a:rPr lang="en-US" sz="2400">
                <a:solidFill>
                  <a:srgbClr val="242021"/>
                </a:solidFill>
                <a:effectLst/>
                <a:ea typeface="Calibri" panose="020F0502020204030204" pitchFamily="34" charset="0"/>
              </a:rPr>
              <a:t> și produce </a:t>
            </a:r>
            <a:r>
              <a:rPr lang="en-US" sz="2400" i="1">
                <a:solidFill>
                  <a:srgbClr val="242021"/>
                </a:solidFill>
                <a:effectLst/>
                <a:ea typeface="Calibri" panose="020F0502020204030204" pitchFamily="34" charset="0"/>
              </a:rPr>
              <a:t>semnalul de ieșire</a:t>
            </a:r>
            <a:endParaRPr lang="ro-RO" sz="2400">
              <a:solidFill>
                <a:srgbClr val="242021"/>
              </a:solidFill>
              <a:effectLst/>
              <a:ea typeface="Calibri" panose="020F0502020204030204" pitchFamily="34" charset="0"/>
            </a:endParaRPr>
          </a:p>
          <a:p>
            <a:pPr marL="457200" indent="-457200">
              <a:buFont typeface="+mj-lt"/>
              <a:buAutoNum type="arabicPeriod"/>
            </a:pPr>
            <a:endParaRPr lang="ro-RO" sz="2400"/>
          </a:p>
          <a:p>
            <a:pPr marL="457200" indent="-457200">
              <a:buFont typeface="+mj-lt"/>
              <a:buAutoNum type="arabicPeriod"/>
            </a:pPr>
            <a:r>
              <a:rPr lang="en-US" sz="2400">
                <a:effectLst/>
                <a:ea typeface="Calibri" panose="020F0502020204030204" pitchFamily="34" charset="0"/>
              </a:rPr>
              <a:t>O </a:t>
            </a:r>
            <a:r>
              <a:rPr lang="en-US" sz="2400" i="1">
                <a:effectLst/>
                <a:ea typeface="Calibri" panose="020F0502020204030204" pitchFamily="34" charset="0"/>
              </a:rPr>
              <a:t>rețea de reacție</a:t>
            </a:r>
            <a:r>
              <a:rPr lang="en-US" sz="2400">
                <a:effectLst/>
                <a:ea typeface="Calibri" panose="020F0502020204030204" pitchFamily="34" charset="0"/>
              </a:rPr>
              <a:t>, care eșantionează </a:t>
            </a:r>
            <a:r>
              <a:rPr lang="en-US" sz="2400" i="1">
                <a:effectLst/>
                <a:ea typeface="Calibri" panose="020F0502020204030204" pitchFamily="34" charset="0"/>
              </a:rPr>
              <a:t>x</a:t>
            </a:r>
            <a:r>
              <a:rPr lang="en-US" sz="2400" i="1" baseline="-25000">
                <a:effectLst/>
                <a:ea typeface="Calibri" panose="020F0502020204030204" pitchFamily="34" charset="0"/>
              </a:rPr>
              <a:t>o</a:t>
            </a:r>
            <a:r>
              <a:rPr lang="en-US" sz="2400">
                <a:effectLst/>
                <a:ea typeface="Calibri" panose="020F0502020204030204" pitchFamily="34" charset="0"/>
              </a:rPr>
              <a:t> și produce </a:t>
            </a:r>
            <a:r>
              <a:rPr lang="en-US" sz="2400" i="1">
                <a:effectLst/>
                <a:ea typeface="Calibri" panose="020F0502020204030204" pitchFamily="34" charset="0"/>
              </a:rPr>
              <a:t>semnalul de reacție</a:t>
            </a:r>
            <a:r>
              <a:rPr lang="en-US" sz="2400">
                <a:effectLst/>
                <a:ea typeface="Calibri" panose="020F0502020204030204" pitchFamily="34" charset="0"/>
              </a:rPr>
              <a:t>:</a:t>
            </a:r>
            <a:endParaRPr lang="ro-RO" sz="2400">
              <a:effectLst/>
              <a:ea typeface="Calibri" panose="020F0502020204030204" pitchFamily="34" charset="0"/>
            </a:endParaRPr>
          </a:p>
          <a:p>
            <a:pPr marL="457200" indent="-457200">
              <a:buFont typeface="+mj-lt"/>
              <a:buAutoNum type="arabicPeriod"/>
            </a:pPr>
            <a:endParaRPr lang="ro-RO" sz="2400"/>
          </a:p>
          <a:p>
            <a:pPr marL="457200" indent="-457200">
              <a:buFont typeface="+mj-lt"/>
              <a:buAutoNum type="arabicPeriod"/>
            </a:pPr>
            <a:r>
              <a:rPr lang="en-US" sz="2400">
                <a:effectLst/>
                <a:ea typeface="Calibri" panose="020F0502020204030204" pitchFamily="34" charset="0"/>
              </a:rPr>
              <a:t>O rețea de sumare, notată </a:t>
            </a:r>
            <a:r>
              <a:rPr lang="en-US" sz="2400">
                <a:effectLst/>
                <a:ea typeface="Calibri" panose="020F0502020204030204" pitchFamily="34" charset="0"/>
                <a:cs typeface="Times New Roman" panose="02020603050405020304" pitchFamily="18" charset="0"/>
                <a:sym typeface="Symbol" panose="05050102010706020507" pitchFamily="18" charset="2"/>
              </a:rPr>
              <a:t></a:t>
            </a:r>
            <a:r>
              <a:rPr lang="en-US" sz="2400">
                <a:effectLst/>
                <a:ea typeface="Calibri" panose="020F0502020204030204" pitchFamily="34" charset="0"/>
              </a:rPr>
              <a:t>, care însumează -</a:t>
            </a:r>
            <a:r>
              <a:rPr lang="en-US" sz="2400" i="1">
                <a:effectLst/>
                <a:ea typeface="Calibri" panose="020F0502020204030204" pitchFamily="34" charset="0"/>
              </a:rPr>
              <a:t>x</a:t>
            </a:r>
            <a:r>
              <a:rPr lang="en-US" sz="2400" i="1" baseline="-25000">
                <a:effectLst/>
                <a:ea typeface="Calibri" panose="020F0502020204030204" pitchFamily="34" charset="0"/>
              </a:rPr>
              <a:t>f</a:t>
            </a:r>
            <a:r>
              <a:rPr lang="en-US" sz="2400">
                <a:effectLst/>
                <a:ea typeface="Calibri" panose="020F0502020204030204" pitchFamily="34" charset="0"/>
              </a:rPr>
              <a:t> cu semnalul de intrare </a:t>
            </a:r>
            <a:r>
              <a:rPr lang="en-US" sz="2400" i="1">
                <a:effectLst/>
                <a:ea typeface="Calibri" panose="020F0502020204030204" pitchFamily="34" charset="0"/>
              </a:rPr>
              <a:t>x</a:t>
            </a:r>
            <a:r>
              <a:rPr lang="en-US" sz="2400" i="1" baseline="-25000">
                <a:effectLst/>
                <a:ea typeface="Calibri" panose="020F0502020204030204" pitchFamily="34" charset="0"/>
              </a:rPr>
              <a:t>i</a:t>
            </a:r>
            <a:r>
              <a:rPr lang="en-US" sz="2400">
                <a:effectLst/>
                <a:ea typeface="Calibri" panose="020F0502020204030204" pitchFamily="34" charset="0"/>
              </a:rPr>
              <a:t> pentru a produce diferența:</a:t>
            </a:r>
            <a:endParaRPr lang="ro-RO" sz="2400"/>
          </a:p>
        </p:txBody>
      </p:sp>
      <p:sp>
        <p:nvSpPr>
          <p:cNvPr id="4" name="Date Placeholder 3">
            <a:extLst>
              <a:ext uri="{FF2B5EF4-FFF2-40B4-BE49-F238E27FC236}">
                <a16:creationId xmlns:a16="http://schemas.microsoft.com/office/drawing/2014/main" id="{F1CDB88C-5424-417E-B88D-1CB9AB4D40EC}"/>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BD4845E2-A634-4716-8D2D-E72827461978}"/>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ED7438DE-6DD3-4AD5-A3B2-935EB4B81D66}"/>
              </a:ext>
            </a:extLst>
          </p:cNvPr>
          <p:cNvSpPr>
            <a:spLocks noGrp="1"/>
          </p:cNvSpPr>
          <p:nvPr>
            <p:ph type="sldNum" sz="quarter" idx="12"/>
          </p:nvPr>
        </p:nvSpPr>
        <p:spPr/>
        <p:txBody>
          <a:bodyPr/>
          <a:lstStyle/>
          <a:p>
            <a:fld id="{D9D9B3D8-967C-4E8E-8261-E76B956ED273}" type="slidenum">
              <a:rPr lang="ro-RO" smtClean="0"/>
              <a:t>28</a:t>
            </a:fld>
            <a:endParaRPr lang="ro-RO"/>
          </a:p>
        </p:txBody>
      </p:sp>
      <p:pic>
        <p:nvPicPr>
          <p:cNvPr id="7" name="Picture 6">
            <a:extLst>
              <a:ext uri="{FF2B5EF4-FFF2-40B4-BE49-F238E27FC236}">
                <a16:creationId xmlns:a16="http://schemas.microsoft.com/office/drawing/2014/main" id="{D16EF77D-1867-4482-9035-7016E2CD9170}"/>
              </a:ext>
            </a:extLst>
          </p:cNvPr>
          <p:cNvPicPr>
            <a:picLocks noChangeAspect="1"/>
          </p:cNvPicPr>
          <p:nvPr/>
        </p:nvPicPr>
        <p:blipFill rotWithShape="1">
          <a:blip r:embed="rId2"/>
          <a:srcRect t="-4514" b="34287"/>
          <a:stretch/>
        </p:blipFill>
        <p:spPr bwMode="auto">
          <a:xfrm>
            <a:off x="7870633"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15A239A8-754E-4043-86AC-E73F7AE46200}"/>
                  </a:ext>
                </a:extLst>
              </p:cNvPr>
              <p:cNvSpPr txBox="1"/>
              <p:nvPr/>
            </p:nvSpPr>
            <p:spPr>
              <a:xfrm>
                <a:off x="5393851" y="3429000"/>
                <a:ext cx="1379737"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𝑜</m:t>
                          </m:r>
                        </m:sub>
                      </m:sSub>
                      <m:r>
                        <a:rPr lang="ro-RO" sz="2400" b="0" i="1" smtClean="0">
                          <a:latin typeface="Cambria Math" panose="02040503050406030204" pitchFamily="18" charset="0"/>
                        </a:rPr>
                        <m:t>=</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𝑎</m:t>
                          </m:r>
                        </m:e>
                        <m:sub>
                          <m:r>
                            <a:rPr lang="ro-RO" sz="2400" b="0" i="1" smtClean="0">
                              <a:latin typeface="Cambria Math" panose="02040503050406030204" pitchFamily="18" charset="0"/>
                              <a:ea typeface="Cambria Math" panose="02040503050406030204" pitchFamily="18" charset="0"/>
                            </a:rPr>
                            <m:t>𝜀</m:t>
                          </m:r>
                        </m:sub>
                      </m:sSub>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ea typeface="Cambria Math" panose="02040503050406030204" pitchFamily="18" charset="0"/>
                            </a:rPr>
                            <m:t>𝜀</m:t>
                          </m:r>
                        </m:sub>
                      </m:sSub>
                    </m:oMath>
                  </m:oMathPara>
                </a14:m>
                <a:endParaRPr lang="ro-RO"/>
              </a:p>
            </p:txBody>
          </p:sp>
        </mc:Choice>
        <mc:Fallback xmlns="">
          <p:sp>
            <p:nvSpPr>
              <p:cNvPr id="12" name="TextBox 11">
                <a:extLst>
                  <a:ext uri="{FF2B5EF4-FFF2-40B4-BE49-F238E27FC236}">
                    <a16:creationId xmlns:a16="http://schemas.microsoft.com/office/drawing/2014/main" id="{15A239A8-754E-4043-86AC-E73F7AE46200}"/>
                  </a:ext>
                </a:extLst>
              </p:cNvPr>
              <p:cNvSpPr txBox="1">
                <a:spLocks noRot="1" noChangeAspect="1" noMove="1" noResize="1" noEditPoints="1" noAdjustHandles="1" noChangeArrowheads="1" noChangeShapeType="1" noTextEdit="1"/>
              </p:cNvSpPr>
              <p:nvPr/>
            </p:nvSpPr>
            <p:spPr>
              <a:xfrm>
                <a:off x="5393851" y="3429000"/>
                <a:ext cx="1379737" cy="369332"/>
              </a:xfrm>
              <a:prstGeom prst="rect">
                <a:avLst/>
              </a:prstGeom>
              <a:blipFill>
                <a:blip r:embed="rId3"/>
                <a:stretch>
                  <a:fillRect l="-2655" b="-1000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9538AAE4-F26B-4EAD-8F59-3454AED752DC}"/>
                  </a:ext>
                </a:extLst>
              </p:cNvPr>
              <p:cNvSpPr txBox="1"/>
              <p:nvPr/>
            </p:nvSpPr>
            <p:spPr>
              <a:xfrm>
                <a:off x="5471468" y="4343601"/>
                <a:ext cx="1249060" cy="3989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𝑓</m:t>
                          </m:r>
                        </m:sub>
                      </m:sSub>
                      <m:r>
                        <a:rPr lang="ro-RO" sz="2400" b="0" i="1" smtClean="0">
                          <a:latin typeface="Cambria Math" panose="02040503050406030204" pitchFamily="18" charset="0"/>
                        </a:rPr>
                        <m:t>=</m:t>
                      </m:r>
                      <m:r>
                        <a:rPr lang="ro-RO" sz="2400" b="0" i="1" smtClean="0">
                          <a:latin typeface="Cambria Math" panose="02040503050406030204" pitchFamily="18" charset="0"/>
                        </a:rPr>
                        <m:t>𝑏</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𝑜</m:t>
                          </m:r>
                        </m:sub>
                      </m:sSub>
                    </m:oMath>
                  </m:oMathPara>
                </a14:m>
                <a:endParaRPr lang="ro-RO" sz="2400"/>
              </a:p>
            </p:txBody>
          </p:sp>
        </mc:Choice>
        <mc:Fallback xmlns="">
          <p:sp>
            <p:nvSpPr>
              <p:cNvPr id="13" name="TextBox 12">
                <a:extLst>
                  <a:ext uri="{FF2B5EF4-FFF2-40B4-BE49-F238E27FC236}">
                    <a16:creationId xmlns:a16="http://schemas.microsoft.com/office/drawing/2014/main" id="{9538AAE4-F26B-4EAD-8F59-3454AED752DC}"/>
                  </a:ext>
                </a:extLst>
              </p:cNvPr>
              <p:cNvSpPr txBox="1">
                <a:spLocks noRot="1" noChangeAspect="1" noMove="1" noResize="1" noEditPoints="1" noAdjustHandles="1" noChangeArrowheads="1" noChangeShapeType="1" noTextEdit="1"/>
              </p:cNvSpPr>
              <p:nvPr/>
            </p:nvSpPr>
            <p:spPr>
              <a:xfrm>
                <a:off x="5471468" y="4343601"/>
                <a:ext cx="1249060" cy="398955"/>
              </a:xfrm>
              <a:prstGeom prst="rect">
                <a:avLst/>
              </a:prstGeom>
              <a:blipFill>
                <a:blip r:embed="rId4"/>
                <a:stretch>
                  <a:fillRect l="-3431" r="-490" b="-27692"/>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356CE169-524E-4CF2-A64D-35BA4AD7B6DF}"/>
                  </a:ext>
                </a:extLst>
              </p:cNvPr>
              <p:cNvSpPr txBox="1"/>
              <p:nvPr/>
            </p:nvSpPr>
            <p:spPr>
              <a:xfrm>
                <a:off x="5253942" y="5476754"/>
                <a:ext cx="1684114" cy="3989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i="1" smtClean="0">
                              <a:latin typeface="Cambria Math" panose="02040503050406030204" pitchFamily="18" charset="0"/>
                              <a:ea typeface="Cambria Math" panose="02040503050406030204" pitchFamily="18" charset="0"/>
                            </a:rPr>
                            <m:t>𝜀</m:t>
                          </m:r>
                        </m:sub>
                      </m:sSub>
                      <m:r>
                        <a:rPr lang="ro-RO" sz="2400" b="0" i="1" smtClean="0">
                          <a:latin typeface="Cambria Math" panose="02040503050406030204" pitchFamily="18" charset="0"/>
                        </a:rPr>
                        <m:t>=</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𝑖</m:t>
                          </m:r>
                        </m:sub>
                      </m:sSub>
                      <m:r>
                        <a:rPr lang="ro-RO" sz="2400" b="0" i="1" smtClean="0">
                          <a:latin typeface="Cambria Math" panose="02040503050406030204" pitchFamily="18" charset="0"/>
                        </a:rPr>
                        <m:t>−</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𝑓</m:t>
                          </m:r>
                        </m:sub>
                      </m:sSub>
                    </m:oMath>
                  </m:oMathPara>
                </a14:m>
                <a:endParaRPr lang="ro-RO" sz="2400"/>
              </a:p>
            </p:txBody>
          </p:sp>
        </mc:Choice>
        <mc:Fallback xmlns="">
          <p:sp>
            <p:nvSpPr>
              <p:cNvPr id="14" name="TextBox 13">
                <a:extLst>
                  <a:ext uri="{FF2B5EF4-FFF2-40B4-BE49-F238E27FC236}">
                    <a16:creationId xmlns:a16="http://schemas.microsoft.com/office/drawing/2014/main" id="{356CE169-524E-4CF2-A64D-35BA4AD7B6DF}"/>
                  </a:ext>
                </a:extLst>
              </p:cNvPr>
              <p:cNvSpPr txBox="1">
                <a:spLocks noRot="1" noChangeAspect="1" noMove="1" noResize="1" noEditPoints="1" noAdjustHandles="1" noChangeArrowheads="1" noChangeShapeType="1" noTextEdit="1"/>
              </p:cNvSpPr>
              <p:nvPr/>
            </p:nvSpPr>
            <p:spPr>
              <a:xfrm>
                <a:off x="5253942" y="5476754"/>
                <a:ext cx="1684114" cy="398955"/>
              </a:xfrm>
              <a:prstGeom prst="rect">
                <a:avLst/>
              </a:prstGeom>
              <a:blipFill>
                <a:blip r:embed="rId5"/>
                <a:stretch>
                  <a:fillRect l="-2174" r="-2899" b="-25758"/>
                </a:stretch>
              </a:blipFill>
            </p:spPr>
            <p:txBody>
              <a:bodyPr/>
              <a:lstStyle/>
              <a:p>
                <a:r>
                  <a:rPr lang="ro-RO">
                    <a:noFill/>
                  </a:rPr>
                  <a:t> </a:t>
                </a:r>
              </a:p>
            </p:txBody>
          </p:sp>
        </mc:Fallback>
      </mc:AlternateContent>
    </p:spTree>
    <p:extLst>
      <p:ext uri="{BB962C8B-B14F-4D97-AF65-F5344CB8AC3E}">
        <p14:creationId xmlns:p14="http://schemas.microsoft.com/office/powerpoint/2010/main" val="2571214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85AAD-69C4-45C3-902E-1314DC62034B}"/>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AD9EA6E7-5969-4B74-8DDA-201BE4D58797}"/>
              </a:ext>
            </a:extLst>
          </p:cNvPr>
          <p:cNvSpPr>
            <a:spLocks noGrp="1"/>
          </p:cNvSpPr>
          <p:nvPr>
            <p:ph idx="1"/>
          </p:nvPr>
        </p:nvSpPr>
        <p:spPr/>
        <p:txBody>
          <a:bodyPr>
            <a:normAutofit/>
          </a:bodyPr>
          <a:lstStyle/>
          <a:p>
            <a:r>
              <a:rPr lang="en-US" sz="2400">
                <a:solidFill>
                  <a:srgbClr val="242021"/>
                </a:solidFill>
                <a:effectLst/>
                <a:ea typeface="Calibri" panose="020F0502020204030204" pitchFamily="34" charset="0"/>
              </a:rPr>
              <a:t>Denumirea de reacție negativă rezultă din faptul că o parte </a:t>
            </a:r>
            <a:r>
              <a:rPr lang="en-US" sz="2400" i="1">
                <a:solidFill>
                  <a:srgbClr val="242021"/>
                </a:solidFill>
                <a:effectLst/>
                <a:ea typeface="Calibri" panose="020F0502020204030204" pitchFamily="34" charset="0"/>
              </a:rPr>
              <a:t>b</a:t>
            </a:r>
            <a:r>
              <a:rPr lang="en-US" sz="2400">
                <a:solidFill>
                  <a:srgbClr val="242021"/>
                </a:solidFill>
                <a:effectLst/>
                <a:ea typeface="Calibri" panose="020F0502020204030204" pitchFamily="34" charset="0"/>
              </a:rPr>
              <a:t> din </a:t>
            </a:r>
            <a:r>
              <a:rPr lang="en-US" sz="2400" i="1">
                <a:solidFill>
                  <a:srgbClr val="242021"/>
                </a:solidFill>
                <a:effectLst/>
                <a:ea typeface="Calibri" panose="020F0502020204030204" pitchFamily="34" charset="0"/>
              </a:rPr>
              <a:t>x</a:t>
            </a:r>
            <a:r>
              <a:rPr lang="en-US" sz="2400" i="1" baseline="-25000">
                <a:solidFill>
                  <a:srgbClr val="242021"/>
                </a:solidFill>
                <a:effectLst/>
                <a:ea typeface="Calibri" panose="020F0502020204030204" pitchFamily="34" charset="0"/>
              </a:rPr>
              <a:t>o</a:t>
            </a:r>
            <a:r>
              <a:rPr lang="en-US" sz="2400">
                <a:solidFill>
                  <a:srgbClr val="242021"/>
                </a:solidFill>
                <a:effectLst/>
                <a:ea typeface="Calibri" panose="020F0502020204030204" pitchFamily="34" charset="0"/>
              </a:rPr>
              <a:t> se aduce înapoi la intrarea amplificatorului de eroare, unde este scăzută din </a:t>
            </a:r>
            <a:r>
              <a:rPr lang="en-US" sz="2400" i="1">
                <a:solidFill>
                  <a:srgbClr val="242021"/>
                </a:solidFill>
                <a:effectLst/>
                <a:ea typeface="Calibri" panose="020F0502020204030204" pitchFamily="34" charset="0"/>
              </a:rPr>
              <a:t>x</a:t>
            </a:r>
            <a:r>
              <a:rPr lang="en-US" sz="2400" i="1" baseline="-25000">
                <a:solidFill>
                  <a:srgbClr val="242021"/>
                </a:solidFill>
                <a:effectLst/>
                <a:ea typeface="Calibri" panose="020F0502020204030204" pitchFamily="34" charset="0"/>
              </a:rPr>
              <a:t>i</a:t>
            </a:r>
            <a:r>
              <a:rPr lang="en-US" sz="2400">
                <a:solidFill>
                  <a:srgbClr val="242021"/>
                </a:solidFill>
                <a:effectLst/>
                <a:ea typeface="Calibri" panose="020F0502020204030204" pitchFamily="34" charset="0"/>
              </a:rPr>
              <a:t> pentru a produce un semnal de eroare </a:t>
            </a:r>
            <a:r>
              <a:rPr lang="en-US" sz="2400" i="1">
                <a:solidFill>
                  <a:srgbClr val="242021"/>
                </a:solidFill>
                <a:effectLst/>
                <a:ea typeface="Calibri" panose="020F0502020204030204" pitchFamily="34" charset="0"/>
              </a:rPr>
              <a:t>x</a:t>
            </a:r>
            <a:r>
              <a:rPr lang="en-US" sz="2400" i="1" baseline="-25000">
                <a:solidFill>
                  <a:srgbClr val="242021"/>
                </a:solidFill>
                <a:effectLst/>
                <a:ea typeface="Calibri" panose="020F0502020204030204" pitchFamily="34" charset="0"/>
              </a:rPr>
              <a:t>ε</a:t>
            </a:r>
            <a:r>
              <a:rPr lang="en-US" sz="2400">
                <a:solidFill>
                  <a:srgbClr val="242021"/>
                </a:solidFill>
                <a:effectLst/>
                <a:ea typeface="Calibri" panose="020F0502020204030204" pitchFamily="34" charset="0"/>
              </a:rPr>
              <a:t>. Dacă acea fracțiune s-ar aduna la </a:t>
            </a:r>
            <a:r>
              <a:rPr lang="en-US" sz="2400" i="1">
                <a:solidFill>
                  <a:srgbClr val="242021"/>
                </a:solidFill>
                <a:effectLst/>
                <a:ea typeface="Calibri" panose="020F0502020204030204" pitchFamily="34" charset="0"/>
              </a:rPr>
              <a:t>x</a:t>
            </a:r>
            <a:r>
              <a:rPr lang="en-US" sz="2400" i="1" baseline="-25000">
                <a:solidFill>
                  <a:srgbClr val="242021"/>
                </a:solidFill>
                <a:effectLst/>
                <a:ea typeface="Calibri" panose="020F0502020204030204" pitchFamily="34" charset="0"/>
              </a:rPr>
              <a:t>i</a:t>
            </a:r>
            <a:r>
              <a:rPr lang="en-US" sz="2400">
                <a:solidFill>
                  <a:srgbClr val="242021"/>
                </a:solidFill>
                <a:effectLst/>
                <a:ea typeface="Calibri" panose="020F0502020204030204" pitchFamily="34" charset="0"/>
              </a:rPr>
              <a:t> ar rezulta o reacție pozitivă.</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Se poate scrie</a:t>
            </a:r>
            <a:br>
              <a:rPr lang="ro-RO" sz="2400">
                <a:solidFill>
                  <a:srgbClr val="242021"/>
                </a:solidFill>
                <a:ea typeface="Calibri" panose="020F0502020204030204" pitchFamily="34" charset="0"/>
              </a:rPr>
            </a:br>
            <a:br>
              <a:rPr lang="ro-RO" sz="2400">
                <a:solidFill>
                  <a:srgbClr val="242021"/>
                </a:solidFill>
                <a:ea typeface="Calibri" panose="020F0502020204030204" pitchFamily="34" charset="0"/>
              </a:rPr>
            </a:br>
            <a:r>
              <a:rPr lang="en-US" sz="2400">
                <a:effectLst/>
                <a:ea typeface="Calibri" panose="020F0502020204030204" pitchFamily="34" charset="0"/>
              </a:rPr>
              <a:t>unde </a:t>
            </a:r>
            <a:r>
              <a:rPr lang="en-US" sz="2400" i="1">
                <a:effectLst/>
                <a:ea typeface="Calibri" panose="020F0502020204030204" pitchFamily="34" charset="0"/>
              </a:rPr>
              <a:t>A</a:t>
            </a:r>
            <a:r>
              <a:rPr lang="en-US" sz="2400">
                <a:effectLst/>
                <a:ea typeface="Calibri" panose="020F0502020204030204" pitchFamily="34" charset="0"/>
              </a:rPr>
              <a:t> se numește </a:t>
            </a:r>
            <a:r>
              <a:rPr lang="en-US" sz="2400" i="1">
                <a:effectLst/>
                <a:ea typeface="Calibri" panose="020F0502020204030204" pitchFamily="34" charset="0"/>
              </a:rPr>
              <a:t>câștig în buclă închisă</a:t>
            </a:r>
            <a:r>
              <a:rPr lang="en-US" sz="2400">
                <a:effectLst/>
                <a:ea typeface="Calibri" panose="020F0502020204030204" pitchFamily="34" charset="0"/>
              </a:rPr>
              <a:t> (nu trebuie confundat cu câștigul buclă deschisă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a:t>
            </a:r>
            <a:r>
              <a:rPr lang="en-US" sz="2400" i="1">
                <a:effectLst/>
                <a:ea typeface="Calibri" panose="020F0502020204030204" pitchFamily="34" charset="0"/>
              </a:rPr>
              <a:t>x</a:t>
            </a:r>
            <a:r>
              <a:rPr lang="en-US" sz="2400" i="1" baseline="-25000">
                <a:effectLst/>
                <a:ea typeface="Calibri" panose="020F0502020204030204" pitchFamily="34" charset="0"/>
              </a:rPr>
              <a:t>o</a:t>
            </a:r>
            <a:r>
              <a:rPr lang="en-US" sz="2400" i="1">
                <a:effectLst/>
                <a:ea typeface="Calibri" panose="020F0502020204030204" pitchFamily="34" charset="0"/>
              </a:rPr>
              <a:t>/x</a:t>
            </a:r>
            <a:r>
              <a:rPr lang="en-US" sz="2400" i="1" baseline="-25000">
                <a:effectLst/>
                <a:ea typeface="Calibri" panose="020F0502020204030204" pitchFamily="34" charset="0"/>
              </a:rPr>
              <a:t>ε</a:t>
            </a:r>
            <a:r>
              <a:rPr lang="en-US" sz="2400">
                <a:effectLst/>
                <a:ea typeface="Calibri" panose="020F0502020204030204" pitchFamily="34" charset="0"/>
              </a:rPr>
              <a:t>).</a:t>
            </a:r>
            <a:endParaRPr lang="ro-RO" sz="2400">
              <a:effectLst/>
              <a:ea typeface="Calibri" panose="020F0502020204030204" pitchFamily="34" charset="0"/>
            </a:endParaRPr>
          </a:p>
          <a:p>
            <a:r>
              <a:rPr lang="en-US" sz="2400">
                <a:effectLst/>
                <a:ea typeface="Calibri" panose="020F0502020204030204" pitchFamily="34" charset="0"/>
              </a:rPr>
              <a:t>Rețineți că, pentru ca reacția să fie negativă, trebuie să avem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i="1">
                <a:effectLst/>
                <a:ea typeface="Calibri" panose="020F0502020204030204" pitchFamily="34" charset="0"/>
              </a:rPr>
              <a:t>b</a:t>
            </a:r>
            <a:r>
              <a:rPr lang="en-US" sz="2400">
                <a:effectLst/>
                <a:ea typeface="Calibri" panose="020F0502020204030204" pitchFamily="34" charset="0"/>
              </a:rPr>
              <a:t>&gt; 0. În consecință, </a:t>
            </a:r>
            <a:r>
              <a:rPr lang="en-US" sz="2400" i="1">
                <a:effectLst/>
                <a:ea typeface="Calibri" panose="020F0502020204030204" pitchFamily="34" charset="0"/>
              </a:rPr>
              <a:t>A</a:t>
            </a:r>
            <a:r>
              <a:rPr lang="en-US" sz="2400">
                <a:effectLst/>
                <a:ea typeface="Calibri" panose="020F0502020204030204" pitchFamily="34" charset="0"/>
              </a:rPr>
              <a:t> va fi mai mic decât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 de (1+</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i="1">
                <a:effectLst/>
                <a:ea typeface="Calibri" panose="020F0502020204030204" pitchFamily="34" charset="0"/>
              </a:rPr>
              <a:t>b</a:t>
            </a:r>
            <a:r>
              <a:rPr lang="en-US" sz="2400">
                <a:effectLst/>
                <a:ea typeface="Calibri" panose="020F0502020204030204" pitchFamily="34" charset="0"/>
              </a:rPr>
              <a:t>) ori, ceea ce se numește </a:t>
            </a:r>
            <a:r>
              <a:rPr lang="en-US" sz="2400" i="1">
                <a:effectLst/>
                <a:ea typeface="Calibri" panose="020F0502020204030204" pitchFamily="34" charset="0"/>
              </a:rPr>
              <a:t>cantitate de feedback</a:t>
            </a:r>
            <a:r>
              <a:rPr lang="en-US" sz="2400">
                <a:effectLst/>
                <a:ea typeface="Calibri" panose="020F0502020204030204" pitchFamily="34" charset="0"/>
              </a:rPr>
              <a:t> sau </a:t>
            </a:r>
            <a:r>
              <a:rPr lang="en-US" sz="2400" i="1">
                <a:effectLst/>
                <a:ea typeface="Calibri" panose="020F0502020204030204" pitchFamily="34" charset="0"/>
              </a:rPr>
              <a:t>factor de desensibilizare</a:t>
            </a:r>
            <a:r>
              <a:rPr lang="en-US" sz="2400">
                <a:effectLst/>
                <a:ea typeface="Calibri" panose="020F0502020204030204" pitchFamily="34" charset="0"/>
              </a:rPr>
              <a:t>. În cazul în care nu ar exista reacție, am avea </a:t>
            </a:r>
            <a:r>
              <a:rPr lang="en-US" sz="2400" i="1">
                <a:effectLst/>
                <a:ea typeface="Calibri" panose="020F0502020204030204" pitchFamily="34" charset="0"/>
              </a:rPr>
              <a:t>b</a:t>
            </a:r>
            <a:r>
              <a:rPr lang="en-US" sz="2400">
                <a:effectLst/>
                <a:ea typeface="Calibri" panose="020F0502020204030204" pitchFamily="34" charset="0"/>
              </a:rPr>
              <a:t>=0 și </a:t>
            </a:r>
            <a:r>
              <a:rPr lang="en-US" sz="2400" i="1">
                <a:effectLst/>
                <a:ea typeface="Calibri" panose="020F0502020204030204" pitchFamily="34" charset="0"/>
              </a:rPr>
              <a:t>A</a:t>
            </a:r>
            <a:r>
              <a:rPr lang="en-US" sz="2400">
                <a:effectLst/>
                <a:ea typeface="Calibri" panose="020F0502020204030204" pitchFamily="34" charset="0"/>
              </a:rPr>
              <a:t>→</a:t>
            </a:r>
            <a:r>
              <a:rPr lang="en-US" sz="2400" i="1">
                <a:effectLst/>
                <a:ea typeface="Calibri" panose="020F0502020204030204" pitchFamily="34" charset="0"/>
              </a:rPr>
              <a:t>a</a:t>
            </a:r>
            <a:r>
              <a:rPr lang="en-US" sz="2400">
                <a:effectLst/>
                <a:ea typeface="Calibri" panose="020F0502020204030204" pitchFamily="34" charset="0"/>
              </a:rPr>
              <a:t>, situație denumită funcționare în buclă deschisă.</a:t>
            </a:r>
            <a:endParaRPr lang="ro-RO" sz="2400">
              <a:solidFill>
                <a:srgbClr val="242021"/>
              </a:solidFill>
              <a:effectLst/>
              <a:ea typeface="Calibri" panose="020F0502020204030204" pitchFamily="34" charset="0"/>
            </a:endParaRPr>
          </a:p>
          <a:p>
            <a:endParaRPr lang="ro-RO" sz="24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B10051DC-B839-4A33-9053-0EDA3BD4B3F1}"/>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61BB3B92-CA7F-415F-A7E2-D337FCD96E30}"/>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4E5DAE59-472D-4AC6-945C-04ECC171C7EA}"/>
              </a:ext>
            </a:extLst>
          </p:cNvPr>
          <p:cNvSpPr>
            <a:spLocks noGrp="1"/>
          </p:cNvSpPr>
          <p:nvPr>
            <p:ph type="sldNum" sz="quarter" idx="12"/>
          </p:nvPr>
        </p:nvSpPr>
        <p:spPr/>
        <p:txBody>
          <a:bodyPr/>
          <a:lstStyle/>
          <a:p>
            <a:fld id="{D9D9B3D8-967C-4E8E-8261-E76B956ED273}" type="slidenum">
              <a:rPr lang="ro-RO" smtClean="0"/>
              <a:t>29</a:t>
            </a:fld>
            <a:endParaRPr lang="ro-RO"/>
          </a:p>
        </p:txBody>
      </p:sp>
      <p:pic>
        <p:nvPicPr>
          <p:cNvPr id="7" name="Picture 6">
            <a:extLst>
              <a:ext uri="{FF2B5EF4-FFF2-40B4-BE49-F238E27FC236}">
                <a16:creationId xmlns:a16="http://schemas.microsoft.com/office/drawing/2014/main" id="{9AE8345E-FD3F-4A89-AC73-9FB51170A4F1}"/>
              </a:ext>
            </a:extLst>
          </p:cNvPr>
          <p:cNvPicPr>
            <a:picLocks noChangeAspect="1"/>
          </p:cNvPicPr>
          <p:nvPr/>
        </p:nvPicPr>
        <p:blipFill rotWithShape="1">
          <a:blip r:embed="rId2"/>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FA1C4BD-DA72-4F22-9D0D-C0E5588FF901}"/>
                  </a:ext>
                </a:extLst>
              </p:cNvPr>
              <p:cNvSpPr txBox="1"/>
              <p:nvPr/>
            </p:nvSpPr>
            <p:spPr>
              <a:xfrm>
                <a:off x="7281645" y="211236"/>
                <a:ext cx="1150443"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00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𝑜</m:t>
                          </m:r>
                        </m:sub>
                      </m:sSub>
                      <m:r>
                        <a:rPr lang="ro-RO" sz="2000" b="0" i="1" smtClean="0">
                          <a:latin typeface="Cambria Math" panose="02040503050406030204" pitchFamily="18" charset="0"/>
                        </a:rPr>
                        <m:t>=</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ea typeface="Cambria Math" panose="02040503050406030204" pitchFamily="18" charset="0"/>
                            </a:rPr>
                            <m:t>𝜀</m:t>
                          </m:r>
                        </m:sub>
                      </m:sSub>
                    </m:oMath>
                  </m:oMathPara>
                </a14:m>
                <a:endParaRPr lang="ro-RO"/>
              </a:p>
            </p:txBody>
          </p:sp>
        </mc:Choice>
        <mc:Fallback xmlns="">
          <p:sp>
            <p:nvSpPr>
              <p:cNvPr id="8" name="TextBox 7">
                <a:extLst>
                  <a:ext uri="{FF2B5EF4-FFF2-40B4-BE49-F238E27FC236}">
                    <a16:creationId xmlns:a16="http://schemas.microsoft.com/office/drawing/2014/main" id="{BFA1C4BD-DA72-4F22-9D0D-C0E5588FF901}"/>
                  </a:ext>
                </a:extLst>
              </p:cNvPr>
              <p:cNvSpPr txBox="1">
                <a:spLocks noRot="1" noChangeAspect="1" noMove="1" noResize="1" noEditPoints="1" noAdjustHandles="1" noChangeArrowheads="1" noChangeShapeType="1" noTextEdit="1"/>
              </p:cNvSpPr>
              <p:nvPr/>
            </p:nvSpPr>
            <p:spPr>
              <a:xfrm>
                <a:off x="7281645" y="211236"/>
                <a:ext cx="1150443" cy="307777"/>
              </a:xfrm>
              <a:prstGeom prst="rect">
                <a:avLst/>
              </a:prstGeom>
              <a:blipFill>
                <a:blip r:embed="rId3"/>
                <a:stretch>
                  <a:fillRect l="-2116" b="-1200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BF745C5-F78E-431F-9D5E-8AD0D3591F1C}"/>
                  </a:ext>
                </a:extLst>
              </p:cNvPr>
              <p:cNvSpPr txBox="1"/>
              <p:nvPr/>
            </p:nvSpPr>
            <p:spPr>
              <a:xfrm>
                <a:off x="7281645" y="581413"/>
                <a:ext cx="1041246" cy="332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00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𝑓</m:t>
                          </m:r>
                        </m:sub>
                      </m:sSub>
                      <m:r>
                        <a:rPr lang="ro-RO" sz="2000" b="0" i="1" smtClean="0">
                          <a:latin typeface="Cambria Math" panose="02040503050406030204" pitchFamily="18" charset="0"/>
                        </a:rPr>
                        <m:t>=</m:t>
                      </m:r>
                      <m:r>
                        <a:rPr lang="ro-RO" sz="2000" b="0" i="1" smtClean="0">
                          <a:latin typeface="Cambria Math" panose="02040503050406030204" pitchFamily="18" charset="0"/>
                        </a:rPr>
                        <m:t>𝑏</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𝑜</m:t>
                          </m:r>
                        </m:sub>
                      </m:sSub>
                    </m:oMath>
                  </m:oMathPara>
                </a14:m>
                <a:endParaRPr lang="ro-RO" sz="2400"/>
              </a:p>
            </p:txBody>
          </p:sp>
        </mc:Choice>
        <mc:Fallback xmlns="">
          <p:sp>
            <p:nvSpPr>
              <p:cNvPr id="9" name="TextBox 8">
                <a:extLst>
                  <a:ext uri="{FF2B5EF4-FFF2-40B4-BE49-F238E27FC236}">
                    <a16:creationId xmlns:a16="http://schemas.microsoft.com/office/drawing/2014/main" id="{1BF745C5-F78E-431F-9D5E-8AD0D3591F1C}"/>
                  </a:ext>
                </a:extLst>
              </p:cNvPr>
              <p:cNvSpPr txBox="1">
                <a:spLocks noRot="1" noChangeAspect="1" noMove="1" noResize="1" noEditPoints="1" noAdjustHandles="1" noChangeArrowheads="1" noChangeShapeType="1" noTextEdit="1"/>
              </p:cNvSpPr>
              <p:nvPr/>
            </p:nvSpPr>
            <p:spPr>
              <a:xfrm>
                <a:off x="7281645" y="581413"/>
                <a:ext cx="1041246" cy="332399"/>
              </a:xfrm>
              <a:prstGeom prst="rect">
                <a:avLst/>
              </a:prstGeom>
              <a:blipFill>
                <a:blip r:embed="rId4"/>
                <a:stretch>
                  <a:fillRect l="-2924" b="-25455"/>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E6A5C3E2-A7E4-46FB-A376-63E642C37C22}"/>
                  </a:ext>
                </a:extLst>
              </p:cNvPr>
              <p:cNvSpPr txBox="1"/>
              <p:nvPr/>
            </p:nvSpPr>
            <p:spPr>
              <a:xfrm>
                <a:off x="7281645" y="976212"/>
                <a:ext cx="1406475" cy="332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00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i="1" smtClean="0">
                              <a:latin typeface="Cambria Math" panose="02040503050406030204" pitchFamily="18" charset="0"/>
                              <a:ea typeface="Cambria Math" panose="02040503050406030204" pitchFamily="18" charset="0"/>
                            </a:rPr>
                            <m:t>𝜀</m:t>
                          </m:r>
                        </m:sub>
                      </m:sSub>
                      <m:r>
                        <a:rPr lang="ro-RO" sz="2000" b="0" i="1" smtClean="0">
                          <a:latin typeface="Cambria Math" panose="02040503050406030204" pitchFamily="18" charset="0"/>
                        </a:rPr>
                        <m:t>=</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𝑖</m:t>
                          </m:r>
                        </m:sub>
                      </m:sSub>
                      <m:r>
                        <a:rPr lang="ro-RO" sz="2000" b="0" i="1" smtClean="0">
                          <a:latin typeface="Cambria Math" panose="02040503050406030204" pitchFamily="18" charset="0"/>
                        </a:rPr>
                        <m:t>−</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𝑓</m:t>
                          </m:r>
                        </m:sub>
                      </m:sSub>
                    </m:oMath>
                  </m:oMathPara>
                </a14:m>
                <a:endParaRPr lang="ro-RO" sz="2400"/>
              </a:p>
            </p:txBody>
          </p:sp>
        </mc:Choice>
        <mc:Fallback xmlns="">
          <p:sp>
            <p:nvSpPr>
              <p:cNvPr id="10" name="TextBox 9">
                <a:extLst>
                  <a:ext uri="{FF2B5EF4-FFF2-40B4-BE49-F238E27FC236}">
                    <a16:creationId xmlns:a16="http://schemas.microsoft.com/office/drawing/2014/main" id="{E6A5C3E2-A7E4-46FB-A376-63E642C37C22}"/>
                  </a:ext>
                </a:extLst>
              </p:cNvPr>
              <p:cNvSpPr txBox="1">
                <a:spLocks noRot="1" noChangeAspect="1" noMove="1" noResize="1" noEditPoints="1" noAdjustHandles="1" noChangeArrowheads="1" noChangeShapeType="1" noTextEdit="1"/>
              </p:cNvSpPr>
              <p:nvPr/>
            </p:nvSpPr>
            <p:spPr>
              <a:xfrm>
                <a:off x="7281645" y="976212"/>
                <a:ext cx="1406475" cy="332399"/>
              </a:xfrm>
              <a:prstGeom prst="rect">
                <a:avLst/>
              </a:prstGeom>
              <a:blipFill>
                <a:blip r:embed="rId5"/>
                <a:stretch>
                  <a:fillRect l="-1732" r="-2597" b="-25455"/>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BB478D43-CFA6-4AC7-B4BF-9F81602D73B5}"/>
                  </a:ext>
                </a:extLst>
              </p:cNvPr>
              <p:cNvSpPr txBox="1"/>
              <p:nvPr/>
            </p:nvSpPr>
            <p:spPr>
              <a:xfrm>
                <a:off x="4899134" y="3199520"/>
                <a:ext cx="2393732" cy="69493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400" b="0" i="1" smtClean="0">
                          <a:latin typeface="Cambria Math" panose="02040503050406030204" pitchFamily="18" charset="0"/>
                        </a:rPr>
                        <m:t>𝐴</m:t>
                      </m:r>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𝑜</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𝑥</m:t>
                              </m:r>
                            </m:e>
                            <m:sub>
                              <m:r>
                                <a:rPr lang="ro-RO" sz="2400" b="0" i="1" smtClean="0">
                                  <a:latin typeface="Cambria Math" panose="02040503050406030204" pitchFamily="18" charset="0"/>
                                </a:rPr>
                                <m:t>𝑖</m:t>
                              </m:r>
                            </m:sub>
                          </m:sSub>
                        </m:den>
                      </m:f>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𝑎</m:t>
                              </m:r>
                            </m:e>
                            <m:sub>
                              <m:r>
                                <a:rPr lang="ro-RO" sz="2400" b="0" i="1" smtClean="0">
                                  <a:latin typeface="Cambria Math" panose="02040503050406030204" pitchFamily="18" charset="0"/>
                                  <a:ea typeface="Cambria Math" panose="02040503050406030204" pitchFamily="18" charset="0"/>
                                </a:rPr>
                                <m:t>𝜀</m:t>
                              </m:r>
                            </m:sub>
                          </m:sSub>
                        </m:num>
                        <m:den>
                          <m:r>
                            <a:rPr lang="ro-RO" sz="2400" b="0" i="1" smtClean="0">
                              <a:latin typeface="Cambria Math" panose="02040503050406030204" pitchFamily="18" charset="0"/>
                            </a:rPr>
                            <m:t>1+</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𝑎</m:t>
                              </m:r>
                            </m:e>
                            <m:sub>
                              <m:r>
                                <a:rPr lang="ro-RO" sz="2400" b="0" i="1" smtClean="0">
                                  <a:latin typeface="Cambria Math" panose="02040503050406030204" pitchFamily="18" charset="0"/>
                                  <a:ea typeface="Cambria Math" panose="02040503050406030204" pitchFamily="18" charset="0"/>
                                </a:rPr>
                                <m:t>𝜀</m:t>
                              </m:r>
                            </m:sub>
                          </m:sSub>
                          <m:r>
                            <a:rPr lang="ro-RO" sz="2400" b="0" i="1" smtClean="0">
                              <a:latin typeface="Cambria Math" panose="02040503050406030204" pitchFamily="18" charset="0"/>
                            </a:rPr>
                            <m:t>𝑏</m:t>
                          </m:r>
                        </m:den>
                      </m:f>
                    </m:oMath>
                  </m:oMathPara>
                </a14:m>
                <a:endParaRPr lang="ro-RO"/>
              </a:p>
            </p:txBody>
          </p:sp>
        </mc:Choice>
        <mc:Fallback xmlns="">
          <p:sp>
            <p:nvSpPr>
              <p:cNvPr id="12" name="TextBox 11">
                <a:extLst>
                  <a:ext uri="{FF2B5EF4-FFF2-40B4-BE49-F238E27FC236}">
                    <a16:creationId xmlns:a16="http://schemas.microsoft.com/office/drawing/2014/main" id="{BB478D43-CFA6-4AC7-B4BF-9F81602D73B5}"/>
                  </a:ext>
                </a:extLst>
              </p:cNvPr>
              <p:cNvSpPr txBox="1">
                <a:spLocks noRot="1" noChangeAspect="1" noMove="1" noResize="1" noEditPoints="1" noAdjustHandles="1" noChangeArrowheads="1" noChangeShapeType="1" noTextEdit="1"/>
              </p:cNvSpPr>
              <p:nvPr/>
            </p:nvSpPr>
            <p:spPr>
              <a:xfrm>
                <a:off x="4899134" y="3199520"/>
                <a:ext cx="2393732" cy="694934"/>
              </a:xfrm>
              <a:prstGeom prst="rect">
                <a:avLst/>
              </a:prstGeom>
              <a:blipFill>
                <a:blip r:embed="rId6"/>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689936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E491-DE08-4D40-8AEA-BF2CC4602028}"/>
              </a:ext>
            </a:extLst>
          </p:cNvPr>
          <p:cNvSpPr>
            <a:spLocks noGrp="1"/>
          </p:cNvSpPr>
          <p:nvPr>
            <p:ph type="title"/>
          </p:nvPr>
        </p:nvSpPr>
        <p:spPr/>
        <p:txBody>
          <a:bodyPr/>
          <a:lstStyle/>
          <a:p>
            <a:r>
              <a:rPr lang="ro-RO"/>
              <a:t>Analiza circuitelor realizate cu AO ideal</a:t>
            </a:r>
            <a:br>
              <a:rPr lang="ro-RO"/>
            </a:br>
            <a:r>
              <a:rPr lang="ro-RO"/>
              <a:t>Generalități</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BF4F7F5-F080-4AE5-A00F-ADCF84862137}"/>
                  </a:ext>
                </a:extLst>
              </p:cNvPr>
              <p:cNvSpPr>
                <a:spLocks noGrp="1"/>
              </p:cNvSpPr>
              <p:nvPr>
                <p:ph idx="1"/>
              </p:nvPr>
            </p:nvSpPr>
            <p:spPr/>
            <p:txBody>
              <a:bodyPr>
                <a:normAutofit/>
              </a:bodyPr>
              <a:lstStyle/>
              <a:p>
                <a:r>
                  <a:rPr lang="en-US" sz="2400">
                    <a:effectLst/>
                    <a:ea typeface="Calibri" panose="020F0502020204030204" pitchFamily="34" charset="0"/>
                  </a:rPr>
                  <a:t>Atunci când AO este cu reacție negativă, în limita </a:t>
                </a:r>
                <a:r>
                  <a:rPr lang="en-US" sz="2400" b="1" i="1">
                    <a:effectLst/>
                    <a:ea typeface="Calibri" panose="020F0502020204030204" pitchFamily="34" charset="0"/>
                  </a:rPr>
                  <a:t>a</a:t>
                </a:r>
                <a:r>
                  <a:rPr lang="en-US" sz="2400" b="1">
                    <a:effectLst/>
                    <a:ea typeface="Calibri" panose="020F0502020204030204" pitchFamily="34" charset="0"/>
                  </a:rPr>
                  <a:t>→∞ </a:t>
                </a:r>
                <a:r>
                  <a:rPr lang="en-US" sz="2400">
                    <a:effectLst/>
                    <a:ea typeface="Calibri" panose="020F0502020204030204" pitchFamily="34" charset="0"/>
                  </a:rPr>
                  <a:t>tensiunea sa de intrare </a:t>
                </a:r>
                <a14:m>
                  <m:oMath xmlns:m="http://schemas.openxmlformats.org/officeDocument/2006/math">
                    <m:sSub>
                      <m:sSubPr>
                        <m:ctrlPr>
                          <a:rPr lang="ro-RO" sz="2400" b="1" i="1">
                            <a:effectLst/>
                            <a:latin typeface="Cambria Math" panose="020405030504060302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𝒗</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𝑫</m:t>
                        </m:r>
                      </m:sub>
                    </m:sSub>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f>
                      <m:fPr>
                        <m:type m:val="lin"/>
                        <m:ctrlPr>
                          <a:rPr lang="ro-RO" sz="2400" b="1" i="1">
                            <a:effectLst/>
                            <a:latin typeface="Cambria Math" panose="02040503050406030204" pitchFamily="18" charset="0"/>
                          </a:rPr>
                        </m:ctrlPr>
                      </m:fPr>
                      <m:num>
                        <m:sSub>
                          <m:sSubPr>
                            <m:ctrlPr>
                              <a:rPr lang="ro-RO" sz="2400" b="1" i="1">
                                <a:effectLst/>
                                <a:latin typeface="Cambria Math" panose="020405030504060302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𝒗</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𝑶</m:t>
                            </m:r>
                          </m:sub>
                        </m:sSub>
                      </m:num>
                      <m:den>
                        <m:r>
                          <a:rPr lang="en-US" sz="2400" b="1" i="1">
                            <a:effectLst/>
                            <a:latin typeface="Cambria Math" panose="02040503050406030204" pitchFamily="18" charset="0"/>
                            <a:ea typeface="Calibri" panose="020F0502020204030204" pitchFamily="34" charset="0"/>
                            <a:cs typeface="Times New Roman" panose="02020603050405020304" pitchFamily="18" charset="0"/>
                          </a:rPr>
                          <m:t>𝒂</m:t>
                        </m:r>
                      </m:den>
                    </m:f>
                  </m:oMath>
                </a14:m>
                <a:r>
                  <a:rPr lang="en-US" sz="2400">
                    <a:effectLst/>
                    <a:ea typeface="Calibri" panose="020F0502020204030204" pitchFamily="34" charset="0"/>
                  </a:rPr>
                  <a:t> se apropie de zero</a:t>
                </a:r>
                <a:endParaRPr lang="ro-RO" sz="2400">
                  <a:effectLst/>
                  <a:ea typeface="Calibri" panose="020F0502020204030204" pitchFamily="34" charset="0"/>
                </a:endParaRPr>
              </a:p>
              <a:p>
                <a:endParaRPr lang="ro-RO" sz="2400"/>
              </a:p>
              <a:p>
                <a:r>
                  <a:rPr lang="en-US" sz="2400">
                    <a:effectLst/>
                    <a:ea typeface="Calibri" panose="020F0502020204030204" pitchFamily="34" charset="0"/>
                  </a:rPr>
                  <a:t>întrucât </a:t>
                </a:r>
                <a14:m>
                  <m:oMath xmlns:m="http://schemas.openxmlformats.org/officeDocument/2006/math">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𝑁</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𝑃</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𝐷</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𝑃</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type m:val="lin"/>
                        <m:ctrlPr>
                          <a:rPr lang="ro-RO" sz="2400" i="1">
                            <a:effectLst/>
                            <a:latin typeface="Cambria Math" panose="02040503050406030204" pitchFamily="18" charset="0"/>
                          </a:rPr>
                        </m:ctrlPr>
                      </m:fPr>
                      <m:num>
                        <m:sSub>
                          <m:sSubPr>
                            <m:ctrlPr>
                              <a:rPr lang="ro-RO" sz="2400" i="1">
                                <a:effectLst/>
                                <a:latin typeface="Cambria Math" panose="020405030504060302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𝑂</m:t>
                            </m:r>
                          </m:sub>
                        </m:sSub>
                      </m:num>
                      <m:den>
                        <m:r>
                          <a:rPr lang="en-US" sz="2400" i="1">
                            <a:effectLst/>
                            <a:latin typeface="Cambria Math" panose="02040503050406030204" pitchFamily="18" charset="0"/>
                            <a:ea typeface="Calibri" panose="020F0502020204030204" pitchFamily="34" charset="0"/>
                            <a:cs typeface="Times New Roman" panose="02020603050405020304" pitchFamily="18" charset="0"/>
                          </a:rPr>
                          <m:t>𝑎</m:t>
                        </m:r>
                      </m:den>
                    </m:f>
                  </m:oMath>
                </a14:m>
                <a:r>
                  <a:rPr lang="en-US" sz="2400">
                    <a:effectLst/>
                    <a:ea typeface="Calibri" panose="020F0502020204030204" pitchFamily="34" charset="0"/>
                  </a:rPr>
                  <a:t>, </a:t>
                </a:r>
                <a:r>
                  <a:rPr lang="en-US" sz="2400" i="1">
                    <a:effectLst/>
                    <a:ea typeface="Calibri" panose="020F0502020204030204" pitchFamily="34" charset="0"/>
                  </a:rPr>
                  <a:t>v</a:t>
                </a:r>
                <a:r>
                  <a:rPr lang="en-US" sz="2400" i="1" baseline="-25000">
                    <a:effectLst/>
                    <a:ea typeface="Calibri" panose="020F0502020204030204" pitchFamily="34" charset="0"/>
                  </a:rPr>
                  <a:t>N</a:t>
                </a:r>
                <a:r>
                  <a:rPr lang="en-US" sz="2400">
                    <a:effectLst/>
                    <a:ea typeface="Calibri" panose="020F0502020204030204" pitchFamily="34" charset="0"/>
                  </a:rPr>
                  <a:t> se apropie de </a:t>
                </a:r>
                <a:r>
                  <a:rPr lang="en-US" sz="2400" i="1">
                    <a:effectLst/>
                    <a:ea typeface="Calibri" panose="020F0502020204030204" pitchFamily="34" charset="0"/>
                  </a:rPr>
                  <a:t>v</a:t>
                </a:r>
                <a:r>
                  <a:rPr lang="en-US" sz="2400" i="1" baseline="-25000">
                    <a:effectLst/>
                    <a:ea typeface="Calibri" panose="020F0502020204030204" pitchFamily="34" charset="0"/>
                  </a:rPr>
                  <a:t>P</a:t>
                </a:r>
                <a:endParaRPr lang="ro-RO" sz="2400" i="1">
                  <a:effectLst/>
                  <a:ea typeface="Calibri" panose="020F0502020204030204" pitchFamily="34" charset="0"/>
                </a:endParaRPr>
              </a:p>
              <a:p>
                <a:endParaRPr lang="ro-RO" sz="2400" i="1"/>
              </a:p>
              <a:p>
                <a:r>
                  <a:rPr lang="en-US" sz="2400">
                    <a:effectLst/>
                    <a:ea typeface="Calibri" panose="020F0502020204030204" pitchFamily="34" charset="0"/>
                  </a:rPr>
                  <a:t>Această proprietate, denumită </a:t>
                </a:r>
                <a:r>
                  <a:rPr lang="en-US" sz="2400" i="1">
                    <a:effectLst/>
                    <a:ea typeface="Calibri" panose="020F0502020204030204" pitchFamily="34" charset="0"/>
                  </a:rPr>
                  <a:t>constrângere de tensiune la intrare</a:t>
                </a:r>
                <a:r>
                  <a:rPr lang="en-US" sz="2400">
                    <a:effectLst/>
                    <a:ea typeface="Calibri" panose="020F0502020204030204" pitchFamily="34" charset="0"/>
                  </a:rPr>
                  <a:t>, face ca terminalele de intrare să apară ca și cum ar fi legate împreună, deși nu sunt.</a:t>
                </a:r>
                <a:endParaRPr lang="ro-RO" sz="2400">
                  <a:effectLst/>
                  <a:ea typeface="Calibri" panose="020F0502020204030204" pitchFamily="34" charset="0"/>
                </a:endParaRPr>
              </a:p>
              <a:p>
                <a:r>
                  <a:rPr lang="en-US" sz="2400">
                    <a:effectLst/>
                    <a:ea typeface="Calibri" panose="020F0502020204030204" pitchFamily="34" charset="0"/>
                  </a:rPr>
                  <a:t>Știm, de asemenea, că un AO ideal nu conduce curent prin terminalele sale de intrare, deci acest scurtcircuit aparent nu conduce curent, o proprietate denumită </a:t>
                </a:r>
                <a:r>
                  <a:rPr lang="en-US" sz="2400" i="1">
                    <a:effectLst/>
                    <a:ea typeface="Calibri" panose="020F0502020204030204" pitchFamily="34" charset="0"/>
                  </a:rPr>
                  <a:t>constrângere de curent la intrare</a:t>
                </a:r>
                <a:r>
                  <a:rPr lang="en-US" sz="2400">
                    <a:effectLst/>
                    <a:ea typeface="Calibri" panose="020F0502020204030204" pitchFamily="34" charset="0"/>
                  </a:rPr>
                  <a:t>.</a:t>
                </a:r>
                <a:endParaRPr lang="ro-RO" sz="3200"/>
              </a:p>
            </p:txBody>
          </p:sp>
        </mc:Choice>
        <mc:Fallback xmlns="">
          <p:sp>
            <p:nvSpPr>
              <p:cNvPr id="3" name="Content Placeholder 2">
                <a:extLst>
                  <a:ext uri="{FF2B5EF4-FFF2-40B4-BE49-F238E27FC236}">
                    <a16:creationId xmlns:a16="http://schemas.microsoft.com/office/drawing/2014/main" id="{8BF4F7F5-F080-4AE5-A00F-ADCF84862137}"/>
                  </a:ext>
                </a:extLst>
              </p:cNvPr>
              <p:cNvSpPr>
                <a:spLocks noGrp="1" noRot="1" noChangeAspect="1" noMove="1" noResize="1" noEditPoints="1" noAdjustHandles="1" noChangeArrowheads="1" noChangeShapeType="1" noTextEdit="1"/>
              </p:cNvSpPr>
              <p:nvPr>
                <p:ph idx="1"/>
              </p:nvPr>
            </p:nvSpPr>
            <p:spPr>
              <a:blipFill>
                <a:blip r:embed="rId2"/>
                <a:stretch>
                  <a:fillRect l="-812" t="-6583" r="-1333"/>
                </a:stretch>
              </a:blipFill>
            </p:spPr>
            <p:txBody>
              <a:bodyPr/>
              <a:lstStyle/>
              <a:p>
                <a:r>
                  <a:rPr lang="ro-RO">
                    <a:noFill/>
                  </a:rPr>
                  <a:t> </a:t>
                </a:r>
              </a:p>
            </p:txBody>
          </p:sp>
        </mc:Fallback>
      </mc:AlternateContent>
      <p:sp>
        <p:nvSpPr>
          <p:cNvPr id="4" name="Date Placeholder 3">
            <a:extLst>
              <a:ext uri="{FF2B5EF4-FFF2-40B4-BE49-F238E27FC236}">
                <a16:creationId xmlns:a16="http://schemas.microsoft.com/office/drawing/2014/main" id="{6264D1D9-44F0-4A02-BD4E-05A7CF811C55}"/>
              </a:ext>
            </a:extLst>
          </p:cNvPr>
          <p:cNvSpPr>
            <a:spLocks noGrp="1"/>
          </p:cNvSpPr>
          <p:nvPr>
            <p:ph type="dt" sz="half" idx="10"/>
          </p:nvPr>
        </p:nvSpPr>
        <p:spPr/>
        <p:txBody>
          <a:bodyPr/>
          <a:lstStyle/>
          <a:p>
            <a:fld id="{1A7962C4-08A9-471F-9E8B-0F7ADB5EAB2A}" type="datetime1">
              <a:rPr lang="ro-RO" smtClean="0"/>
              <a:t>17.03.2021</a:t>
            </a:fld>
            <a:endParaRPr lang="ro-RO"/>
          </a:p>
        </p:txBody>
      </p:sp>
      <p:sp>
        <p:nvSpPr>
          <p:cNvPr id="5" name="Footer Placeholder 4">
            <a:extLst>
              <a:ext uri="{FF2B5EF4-FFF2-40B4-BE49-F238E27FC236}">
                <a16:creationId xmlns:a16="http://schemas.microsoft.com/office/drawing/2014/main" id="{6FFC7FD8-0715-41E5-A411-BA75CD4806E0}"/>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713100D1-5669-4F59-8649-90F2C182D3A4}"/>
              </a:ext>
            </a:extLst>
          </p:cNvPr>
          <p:cNvSpPr>
            <a:spLocks noGrp="1"/>
          </p:cNvSpPr>
          <p:nvPr>
            <p:ph type="sldNum" sz="quarter" idx="12"/>
          </p:nvPr>
        </p:nvSpPr>
        <p:spPr/>
        <p:txBody>
          <a:bodyPr/>
          <a:lstStyle/>
          <a:p>
            <a:fld id="{D9D9B3D8-967C-4E8E-8261-E76B956ED273}" type="slidenum">
              <a:rPr lang="ro-RO" smtClean="0"/>
              <a:t>3</a:t>
            </a:fld>
            <a:endParaRPr lang="ro-RO"/>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CE7AF8DB-2E9F-47AC-9200-DCE5F5922346}"/>
                  </a:ext>
                </a:extLst>
              </p:cNvPr>
              <p:cNvSpPr txBox="1"/>
              <p:nvPr/>
            </p:nvSpPr>
            <p:spPr>
              <a:xfrm>
                <a:off x="5275006" y="2407674"/>
                <a:ext cx="1641987" cy="57554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limLow>
                        <m:limLowPr>
                          <m:ctrlPr>
                            <a:rPr lang="ro-RO" sz="2400" i="1" smtClean="0">
                              <a:solidFill>
                                <a:srgbClr val="836967"/>
                              </a:solidFill>
                              <a:latin typeface="Cambria Math" panose="02040503050406030204" pitchFamily="18" charset="0"/>
                            </a:rPr>
                          </m:ctrlPr>
                        </m:limLowPr>
                        <m:e>
                          <m:r>
                            <a:rPr lang="ro-RO" sz="2400" i="1">
                              <a:latin typeface="Cambria Math" panose="02040503050406030204" pitchFamily="18" charset="0"/>
                            </a:rPr>
                            <m:t>𝑙𝑖𝑚</m:t>
                          </m:r>
                        </m:e>
                        <m:lim>
                          <m:r>
                            <a:rPr lang="ro-RO" sz="2400" i="1">
                              <a:latin typeface="Cambria Math" panose="02040503050406030204" pitchFamily="18" charset="0"/>
                            </a:rPr>
                            <m:t>𝑎</m:t>
                          </m:r>
                          <m:r>
                            <a:rPr lang="ro-RO" sz="2400" i="0">
                              <a:latin typeface="Cambria Math" panose="02040503050406030204" pitchFamily="18" charset="0"/>
                            </a:rPr>
                            <m:t>→∞</m:t>
                          </m:r>
                        </m:lim>
                      </m:limLow>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𝐷</m:t>
                          </m:r>
                        </m:sub>
                      </m:sSub>
                      <m:r>
                        <a:rPr lang="ro-RO" sz="2400" i="0">
                          <a:latin typeface="Cambria Math" panose="02040503050406030204" pitchFamily="18" charset="0"/>
                        </a:rPr>
                        <m:t>=0</m:t>
                      </m:r>
                    </m:oMath>
                  </m:oMathPara>
                </a14:m>
                <a:endParaRPr lang="ro-RO"/>
              </a:p>
            </p:txBody>
          </p:sp>
        </mc:Choice>
        <mc:Fallback xmlns="">
          <p:sp>
            <p:nvSpPr>
              <p:cNvPr id="8" name="TextBox 7">
                <a:extLst>
                  <a:ext uri="{FF2B5EF4-FFF2-40B4-BE49-F238E27FC236}">
                    <a16:creationId xmlns:a16="http://schemas.microsoft.com/office/drawing/2014/main" id="{CE7AF8DB-2E9F-47AC-9200-DCE5F5922346}"/>
                  </a:ext>
                </a:extLst>
              </p:cNvPr>
              <p:cNvSpPr txBox="1">
                <a:spLocks noRot="1" noChangeAspect="1" noMove="1" noResize="1" noEditPoints="1" noAdjustHandles="1" noChangeArrowheads="1" noChangeShapeType="1" noTextEdit="1"/>
              </p:cNvSpPr>
              <p:nvPr/>
            </p:nvSpPr>
            <p:spPr>
              <a:xfrm>
                <a:off x="5275006" y="2407674"/>
                <a:ext cx="1641987" cy="575542"/>
              </a:xfrm>
              <a:prstGeom prst="rect">
                <a:avLst/>
              </a:prstGeom>
              <a:blipFill>
                <a:blip r:embed="rId3"/>
                <a:stretch>
                  <a:fillRect r="-370" b="-1064"/>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ADBCA893-EC82-4E3F-A642-BD47A2227084}"/>
                  </a:ext>
                </a:extLst>
              </p:cNvPr>
              <p:cNvSpPr txBox="1"/>
              <p:nvPr/>
            </p:nvSpPr>
            <p:spPr>
              <a:xfrm>
                <a:off x="5191431" y="3429000"/>
                <a:ext cx="1809136" cy="57554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limLow>
                        <m:limLowPr>
                          <m:ctrlPr>
                            <a:rPr lang="ro-RO" sz="2400" i="1" smtClean="0">
                              <a:solidFill>
                                <a:srgbClr val="836967"/>
                              </a:solidFill>
                              <a:latin typeface="Cambria Math" panose="02040503050406030204" pitchFamily="18" charset="0"/>
                            </a:rPr>
                          </m:ctrlPr>
                        </m:limLowPr>
                        <m:e>
                          <m:r>
                            <a:rPr lang="ro-RO" sz="2400" i="1">
                              <a:latin typeface="Cambria Math" panose="02040503050406030204" pitchFamily="18" charset="0"/>
                            </a:rPr>
                            <m:t>𝑙𝑖𝑚</m:t>
                          </m:r>
                        </m:e>
                        <m:lim>
                          <m:r>
                            <a:rPr lang="ro-RO" sz="2400" i="1">
                              <a:latin typeface="Cambria Math" panose="02040503050406030204" pitchFamily="18" charset="0"/>
                            </a:rPr>
                            <m:t>𝑎</m:t>
                          </m:r>
                          <m:r>
                            <a:rPr lang="ro-RO" sz="2400" i="0">
                              <a:latin typeface="Cambria Math" panose="02040503050406030204" pitchFamily="18" charset="0"/>
                            </a:rPr>
                            <m:t>→∞</m:t>
                          </m:r>
                        </m:lim>
                      </m:limLow>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𝑁</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oMath>
                  </m:oMathPara>
                </a14:m>
                <a:endParaRPr lang="ro-RO"/>
              </a:p>
            </p:txBody>
          </p:sp>
        </mc:Choice>
        <mc:Fallback xmlns="">
          <p:sp>
            <p:nvSpPr>
              <p:cNvPr id="10" name="TextBox 9">
                <a:extLst>
                  <a:ext uri="{FF2B5EF4-FFF2-40B4-BE49-F238E27FC236}">
                    <a16:creationId xmlns:a16="http://schemas.microsoft.com/office/drawing/2014/main" id="{ADBCA893-EC82-4E3F-A642-BD47A2227084}"/>
                  </a:ext>
                </a:extLst>
              </p:cNvPr>
              <p:cNvSpPr txBox="1">
                <a:spLocks noRot="1" noChangeAspect="1" noMove="1" noResize="1" noEditPoints="1" noAdjustHandles="1" noChangeArrowheads="1" noChangeShapeType="1" noTextEdit="1"/>
              </p:cNvSpPr>
              <p:nvPr/>
            </p:nvSpPr>
            <p:spPr>
              <a:xfrm>
                <a:off x="5191431" y="3429000"/>
                <a:ext cx="1809136" cy="575542"/>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4920BE2C-2046-420B-92EF-5D95E1E142C3}"/>
                  </a:ext>
                </a:extLst>
              </p:cNvPr>
              <p:cNvSpPr txBox="1"/>
              <p:nvPr/>
            </p:nvSpPr>
            <p:spPr>
              <a:xfrm>
                <a:off x="9188600" y="1155290"/>
                <a:ext cx="268015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sz="2000" i="1" smtClean="0">
                              <a:latin typeface="Cambria Math" panose="02040503050406030204" pitchFamily="18" charset="0"/>
                            </a:rPr>
                          </m:ctrlPr>
                        </m:sSubPr>
                        <m:e>
                          <m:r>
                            <a:rPr lang="ro-RO" sz="2000" b="0" i="1" smtClean="0">
                              <a:latin typeface="Cambria Math" panose="02040503050406030204" pitchFamily="18" charset="0"/>
                            </a:rPr>
                            <m:t>𝑣</m:t>
                          </m:r>
                        </m:e>
                        <m:sub>
                          <m:r>
                            <a:rPr lang="ro-RO" sz="2000" b="0" i="1" smtClean="0">
                              <a:latin typeface="Cambria Math" panose="02040503050406030204" pitchFamily="18" charset="0"/>
                            </a:rPr>
                            <m:t>𝑂</m:t>
                          </m:r>
                        </m:sub>
                      </m:sSub>
                      <m:r>
                        <a:rPr lang="ro-RO" sz="2000" b="0" i="1" smtClean="0">
                          <a:latin typeface="Cambria Math" panose="02040503050406030204" pitchFamily="18" charset="0"/>
                        </a:rPr>
                        <m:t>=</m:t>
                      </m:r>
                      <m:r>
                        <a:rPr lang="ro-RO" sz="2000" b="0" i="1" smtClean="0">
                          <a:latin typeface="Cambria Math" panose="02040503050406030204" pitchFamily="18" charset="0"/>
                        </a:rPr>
                        <m:t>𝑎</m:t>
                      </m:r>
                      <m:d>
                        <m:dPr>
                          <m:ctrlPr>
                            <a:rPr lang="ro-RO" sz="2000" b="0" i="1" smtClean="0">
                              <a:latin typeface="Cambria Math" panose="02040503050406030204" pitchFamily="18" charset="0"/>
                            </a:rPr>
                          </m:ctrlPr>
                        </m:dPr>
                        <m:e>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𝑣</m:t>
                              </m:r>
                            </m:e>
                            <m:sub>
                              <m:r>
                                <a:rPr lang="ro-RO" sz="2000" b="0" i="1" smtClean="0">
                                  <a:latin typeface="Cambria Math" panose="02040503050406030204" pitchFamily="18" charset="0"/>
                                </a:rPr>
                                <m:t>𝑃</m:t>
                              </m:r>
                            </m:sub>
                          </m:sSub>
                          <m:r>
                            <a:rPr lang="ro-RO" sz="2000" b="0" i="1" smtClean="0">
                              <a:latin typeface="Cambria Math" panose="02040503050406030204" pitchFamily="18" charset="0"/>
                            </a:rPr>
                            <m:t>−</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𝑣</m:t>
                              </m:r>
                            </m:e>
                            <m:sub>
                              <m:r>
                                <a:rPr lang="ro-RO" sz="2000" b="0" i="1" smtClean="0">
                                  <a:latin typeface="Cambria Math" panose="02040503050406030204" pitchFamily="18" charset="0"/>
                                </a:rPr>
                                <m:t>𝑁</m:t>
                              </m:r>
                            </m:sub>
                          </m:sSub>
                        </m:e>
                      </m:d>
                      <m:r>
                        <a:rPr lang="ro-RO" sz="2000" b="0" i="1" smtClean="0">
                          <a:latin typeface="Cambria Math" panose="02040503050406030204" pitchFamily="18" charset="0"/>
                        </a:rPr>
                        <m:t>=</m:t>
                      </m:r>
                      <m:r>
                        <a:rPr lang="ro-RO" sz="2000" b="0" i="1" smtClean="0">
                          <a:latin typeface="Cambria Math" panose="02040503050406030204" pitchFamily="18" charset="0"/>
                        </a:rPr>
                        <m:t>𝑎</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𝑣</m:t>
                          </m:r>
                        </m:e>
                        <m:sub>
                          <m:r>
                            <a:rPr lang="ro-RO" sz="2000" b="0" i="1" smtClean="0">
                              <a:latin typeface="Cambria Math" panose="02040503050406030204" pitchFamily="18" charset="0"/>
                            </a:rPr>
                            <m:t>𝐷</m:t>
                          </m:r>
                        </m:sub>
                      </m:sSub>
                    </m:oMath>
                  </m:oMathPara>
                </a14:m>
                <a:endParaRPr lang="ro-RO"/>
              </a:p>
            </p:txBody>
          </p:sp>
        </mc:Choice>
        <mc:Fallback xmlns="">
          <p:sp>
            <p:nvSpPr>
              <p:cNvPr id="7" name="TextBox 6">
                <a:extLst>
                  <a:ext uri="{FF2B5EF4-FFF2-40B4-BE49-F238E27FC236}">
                    <a16:creationId xmlns:a16="http://schemas.microsoft.com/office/drawing/2014/main" id="{4920BE2C-2046-420B-92EF-5D95E1E142C3}"/>
                  </a:ext>
                </a:extLst>
              </p:cNvPr>
              <p:cNvSpPr txBox="1">
                <a:spLocks noRot="1" noChangeAspect="1" noMove="1" noResize="1" noEditPoints="1" noAdjustHandles="1" noChangeArrowheads="1" noChangeShapeType="1" noTextEdit="1"/>
              </p:cNvSpPr>
              <p:nvPr/>
            </p:nvSpPr>
            <p:spPr>
              <a:xfrm>
                <a:off x="9188600" y="1155290"/>
                <a:ext cx="2680156" cy="307777"/>
              </a:xfrm>
              <a:prstGeom prst="rect">
                <a:avLst/>
              </a:prstGeom>
              <a:blipFill>
                <a:blip r:embed="rId5"/>
                <a:stretch>
                  <a:fillRect l="-682" r="-455" b="-16000"/>
                </a:stretch>
              </a:blipFill>
            </p:spPr>
            <p:txBody>
              <a:bodyPr/>
              <a:lstStyle/>
              <a:p>
                <a:r>
                  <a:rPr lang="ro-RO">
                    <a:noFill/>
                  </a:rPr>
                  <a:t> </a:t>
                </a:r>
              </a:p>
            </p:txBody>
          </p:sp>
        </mc:Fallback>
      </mc:AlternateContent>
    </p:spTree>
    <p:extLst>
      <p:ext uri="{BB962C8B-B14F-4D97-AF65-F5344CB8AC3E}">
        <p14:creationId xmlns:p14="http://schemas.microsoft.com/office/powerpoint/2010/main" val="33678493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F08CE-DA6B-4EA8-A232-07D00583CCB7}"/>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AABCF94A-CBDE-444C-911D-E9BB3B85640E}"/>
              </a:ext>
            </a:extLst>
          </p:cNvPr>
          <p:cNvSpPr>
            <a:spLocks noGrp="1"/>
          </p:cNvSpPr>
          <p:nvPr>
            <p:ph idx="1"/>
          </p:nvPr>
        </p:nvSpPr>
        <p:spPr/>
        <p:txBody>
          <a:bodyPr>
            <a:normAutofit/>
          </a:bodyPr>
          <a:lstStyle/>
          <a:p>
            <a:r>
              <a:rPr lang="en-US" sz="2400">
                <a:effectLst/>
                <a:ea typeface="Calibri" panose="020F0502020204030204" pitchFamily="34" charset="0"/>
              </a:rPr>
              <a:t>Pe măsură ce un semnal se propagă în jurul buclei constând din amplificatorul de eroare, rețeaua de reacție și punctul de sumare, se înregistrează un câștig general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i="1">
                <a:effectLst/>
                <a:ea typeface="Calibri" panose="020F0502020204030204" pitchFamily="34" charset="0"/>
              </a:rPr>
              <a:t>×b×</a:t>
            </a:r>
            <a:r>
              <a:rPr lang="en-US" sz="2400">
                <a:effectLst/>
                <a:ea typeface="Calibri" panose="020F0502020204030204" pitchFamily="34" charset="0"/>
              </a:rPr>
              <a:t>(−1) sau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i="1">
                <a:effectLst/>
                <a:ea typeface="Calibri" panose="020F0502020204030204" pitchFamily="34" charset="0"/>
              </a:rPr>
              <a:t>b</a:t>
            </a:r>
            <a:r>
              <a:rPr lang="en-US" sz="2400">
                <a:effectLst/>
                <a:ea typeface="Calibri" panose="020F0502020204030204" pitchFamily="34" charset="0"/>
              </a:rPr>
              <a:t>.</a:t>
            </a:r>
            <a:endParaRPr lang="ro-RO" sz="2400">
              <a:effectLst/>
              <a:ea typeface="Calibri" panose="020F0502020204030204" pitchFamily="34" charset="0"/>
            </a:endParaRPr>
          </a:p>
          <a:p>
            <a:r>
              <a:rPr lang="en-US" sz="2400">
                <a:effectLst/>
                <a:ea typeface="Calibri" panose="020F0502020204030204" pitchFamily="34" charset="0"/>
              </a:rPr>
              <a:t>Valoarea sa cu semn schimbat se notează cu </a:t>
            </a:r>
            <a:r>
              <a:rPr lang="en-US" sz="2400" i="1">
                <a:effectLst/>
                <a:ea typeface="Calibri" panose="020F0502020204030204" pitchFamily="34" charset="0"/>
              </a:rPr>
              <a:t>T</a:t>
            </a:r>
            <a:r>
              <a:rPr lang="en-US" sz="2400">
                <a:effectLst/>
                <a:ea typeface="Calibri" panose="020F0502020204030204" pitchFamily="34" charset="0"/>
              </a:rPr>
              <a:t> și reprezintă </a:t>
            </a:r>
            <a:r>
              <a:rPr lang="en-US" sz="2400" i="1">
                <a:effectLst/>
                <a:ea typeface="Calibri" panose="020F0502020204030204" pitchFamily="34" charset="0"/>
              </a:rPr>
              <a:t>câștigul buclei</a:t>
            </a:r>
            <a:r>
              <a:rPr lang="ro-RO" sz="2400">
                <a:effectLst/>
                <a:ea typeface="Calibri" panose="020F0502020204030204" pitchFamily="34" charset="0"/>
              </a:rPr>
              <a:t>.</a:t>
            </a:r>
          </a:p>
          <a:p>
            <a:endParaRPr lang="ro-RO" sz="2400"/>
          </a:p>
          <a:p>
            <a:r>
              <a:rPr lang="en-US" sz="2400">
                <a:effectLst/>
                <a:ea typeface="Calibri" panose="020F0502020204030204" pitchFamily="34" charset="0"/>
              </a:rPr>
              <a:t>Acest câștig ne permite să exprimăm amplificarea în buclă închisă sub forma</a:t>
            </a:r>
            <a:endParaRPr lang="ro-RO" sz="2400">
              <a:effectLst/>
              <a:ea typeface="Calibri" panose="020F0502020204030204" pitchFamily="34" charset="0"/>
            </a:endParaRPr>
          </a:p>
          <a:p>
            <a:endParaRPr lang="ro-RO" sz="2400"/>
          </a:p>
          <a:p>
            <a:endParaRPr lang="ro-RO" sz="2400"/>
          </a:p>
          <a:p>
            <a:r>
              <a:rPr lang="en-US" sz="2400">
                <a:effectLst/>
                <a:ea typeface="Calibri" panose="020F0502020204030204" pitchFamily="34" charset="0"/>
              </a:rPr>
              <a:t>Pentru </a:t>
            </a:r>
            <a:r>
              <a:rPr lang="en-US" sz="2400" i="1">
                <a:effectLst/>
                <a:ea typeface="Calibri" panose="020F0502020204030204" pitchFamily="34" charset="0"/>
              </a:rPr>
              <a:t>T</a:t>
            </a:r>
            <a:r>
              <a:rPr lang="en-US" sz="2400">
                <a:effectLst/>
                <a:ea typeface="Calibri" panose="020F0502020204030204" pitchFamily="34" charset="0"/>
              </a:rPr>
              <a:t>→∞ se obține situația ideală</a:t>
            </a:r>
            <a:endParaRPr lang="ro-RO" sz="2400"/>
          </a:p>
        </p:txBody>
      </p:sp>
      <p:sp>
        <p:nvSpPr>
          <p:cNvPr id="4" name="Date Placeholder 3">
            <a:extLst>
              <a:ext uri="{FF2B5EF4-FFF2-40B4-BE49-F238E27FC236}">
                <a16:creationId xmlns:a16="http://schemas.microsoft.com/office/drawing/2014/main" id="{F1CDB88C-5424-417E-B88D-1CB9AB4D40EC}"/>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BD4845E2-A634-4716-8D2D-E72827461978}"/>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ED7438DE-6DD3-4AD5-A3B2-935EB4B81D66}"/>
              </a:ext>
            </a:extLst>
          </p:cNvPr>
          <p:cNvSpPr>
            <a:spLocks noGrp="1"/>
          </p:cNvSpPr>
          <p:nvPr>
            <p:ph type="sldNum" sz="quarter" idx="12"/>
          </p:nvPr>
        </p:nvSpPr>
        <p:spPr/>
        <p:txBody>
          <a:bodyPr/>
          <a:lstStyle/>
          <a:p>
            <a:fld id="{D9D9B3D8-967C-4E8E-8261-E76B956ED273}" type="slidenum">
              <a:rPr lang="ro-RO" smtClean="0"/>
              <a:t>30</a:t>
            </a:fld>
            <a:endParaRPr lang="ro-RO"/>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9F1BBB9F-74D8-448E-8F00-8F9CB28A9EEC}"/>
                  </a:ext>
                </a:extLst>
              </p:cNvPr>
              <p:cNvSpPr txBox="1"/>
              <p:nvPr/>
            </p:nvSpPr>
            <p:spPr>
              <a:xfrm>
                <a:off x="5443744" y="3313908"/>
                <a:ext cx="1304511"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i="1" smtClean="0">
                          <a:latin typeface="Cambria Math" panose="02040503050406030204" pitchFamily="18" charset="0"/>
                        </a:rPr>
                        <m:t>𝑇</m:t>
                      </m:r>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𝑎</m:t>
                          </m:r>
                        </m:e>
                        <m:sub>
                          <m:r>
                            <a:rPr lang="ro-RO" sz="2400" i="1">
                              <a:latin typeface="Cambria Math" panose="02040503050406030204" pitchFamily="18" charset="0"/>
                            </a:rPr>
                            <m:t>𝜀</m:t>
                          </m:r>
                        </m:sub>
                      </m:sSub>
                      <m:r>
                        <a:rPr lang="ro-RO" sz="2400" i="1">
                          <a:latin typeface="Cambria Math" panose="02040503050406030204" pitchFamily="18" charset="0"/>
                        </a:rPr>
                        <m:t>𝑏</m:t>
                      </m:r>
                    </m:oMath>
                  </m:oMathPara>
                </a14:m>
                <a:endParaRPr lang="ro-RO"/>
              </a:p>
            </p:txBody>
          </p:sp>
        </mc:Choice>
        <mc:Fallback xmlns="">
          <p:sp>
            <p:nvSpPr>
              <p:cNvPr id="15" name="TextBox 14">
                <a:extLst>
                  <a:ext uri="{FF2B5EF4-FFF2-40B4-BE49-F238E27FC236}">
                    <a16:creationId xmlns:a16="http://schemas.microsoft.com/office/drawing/2014/main" id="{9F1BBB9F-74D8-448E-8F00-8F9CB28A9EEC}"/>
                  </a:ext>
                </a:extLst>
              </p:cNvPr>
              <p:cNvSpPr txBox="1">
                <a:spLocks noRot="1" noChangeAspect="1" noMove="1" noResize="1" noEditPoints="1" noAdjustHandles="1" noChangeArrowheads="1" noChangeShapeType="1" noTextEdit="1"/>
              </p:cNvSpPr>
              <p:nvPr/>
            </p:nvSpPr>
            <p:spPr>
              <a:xfrm>
                <a:off x="5443744" y="3313908"/>
                <a:ext cx="1304511" cy="461665"/>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9CD79FF4-FD51-43D9-AB82-9AFC948BFF9E}"/>
                  </a:ext>
                </a:extLst>
              </p:cNvPr>
              <p:cNvSpPr txBox="1"/>
              <p:nvPr/>
            </p:nvSpPr>
            <p:spPr>
              <a:xfrm>
                <a:off x="4464739" y="4182085"/>
                <a:ext cx="3262520" cy="108177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i="1" smtClean="0">
                          <a:latin typeface="Cambria Math" panose="02040503050406030204" pitchFamily="18" charset="0"/>
                        </a:rPr>
                        <m:t>𝐴</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1">
                              <a:latin typeface="Cambria Math" panose="02040503050406030204" pitchFamily="18" charset="0"/>
                            </a:rPr>
                            <m:t>𝑏</m:t>
                          </m:r>
                        </m:den>
                      </m:f>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𝑇</m:t>
                          </m:r>
                        </m:num>
                        <m:den>
                          <m:r>
                            <a:rPr lang="ro-RO" sz="2400" i="0">
                              <a:latin typeface="Cambria Math" panose="02040503050406030204" pitchFamily="18" charset="0"/>
                            </a:rPr>
                            <m:t>1+</m:t>
                          </m:r>
                          <m:r>
                            <a:rPr lang="ro-RO" sz="2400" i="1">
                              <a:latin typeface="Cambria Math" panose="02040503050406030204" pitchFamily="18" charset="0"/>
                            </a:rPr>
                            <m:t>𝑇</m:t>
                          </m:r>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1">
                              <a:latin typeface="Cambria Math" panose="02040503050406030204" pitchFamily="18" charset="0"/>
                            </a:rPr>
                            <m:t>𝑏</m:t>
                          </m:r>
                        </m:den>
                      </m:f>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1">
                                  <a:latin typeface="Cambria Math" panose="02040503050406030204" pitchFamily="18" charset="0"/>
                                </a:rPr>
                                <m:t>𝑇</m:t>
                              </m:r>
                            </m:den>
                          </m:f>
                        </m:den>
                      </m:f>
                    </m:oMath>
                  </m:oMathPara>
                </a14:m>
                <a:endParaRPr lang="ro-RO"/>
              </a:p>
            </p:txBody>
          </p:sp>
        </mc:Choice>
        <mc:Fallback xmlns="">
          <p:sp>
            <p:nvSpPr>
              <p:cNvPr id="16" name="TextBox 15">
                <a:extLst>
                  <a:ext uri="{FF2B5EF4-FFF2-40B4-BE49-F238E27FC236}">
                    <a16:creationId xmlns:a16="http://schemas.microsoft.com/office/drawing/2014/main" id="{9CD79FF4-FD51-43D9-AB82-9AFC948BFF9E}"/>
                  </a:ext>
                </a:extLst>
              </p:cNvPr>
              <p:cNvSpPr txBox="1">
                <a:spLocks noRot="1" noChangeAspect="1" noMove="1" noResize="1" noEditPoints="1" noAdjustHandles="1" noChangeArrowheads="1" noChangeShapeType="1" noTextEdit="1"/>
              </p:cNvSpPr>
              <p:nvPr/>
            </p:nvSpPr>
            <p:spPr>
              <a:xfrm>
                <a:off x="4464739" y="4182085"/>
                <a:ext cx="3262520" cy="1081771"/>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C0689D9-AE62-402A-BE94-D22E87F0FD58}"/>
                  </a:ext>
                </a:extLst>
              </p:cNvPr>
              <p:cNvSpPr txBox="1"/>
              <p:nvPr/>
            </p:nvSpPr>
            <p:spPr>
              <a:xfrm>
                <a:off x="4738065" y="5480479"/>
                <a:ext cx="2715868" cy="7861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𝑖𝑑𝑒𝑎𝑙</m:t>
                          </m:r>
                        </m:sub>
                      </m:sSub>
                      <m:r>
                        <a:rPr lang="ro-RO" sz="2400" i="0">
                          <a:latin typeface="Cambria Math" panose="02040503050406030204" pitchFamily="18" charset="0"/>
                        </a:rPr>
                        <m:t>=</m:t>
                      </m:r>
                      <m:limLow>
                        <m:limLowPr>
                          <m:ctrlPr>
                            <a:rPr lang="ro-RO" sz="2400" i="1">
                              <a:solidFill>
                                <a:srgbClr val="836967"/>
                              </a:solidFill>
                              <a:latin typeface="Cambria Math" panose="02040503050406030204" pitchFamily="18" charset="0"/>
                            </a:rPr>
                          </m:ctrlPr>
                        </m:limLowPr>
                        <m:e>
                          <m:r>
                            <a:rPr lang="ro-RO" sz="2400" i="1">
                              <a:latin typeface="Cambria Math" panose="02040503050406030204" pitchFamily="18" charset="0"/>
                            </a:rPr>
                            <m:t>𝑙𝑖𝑚</m:t>
                          </m:r>
                        </m:e>
                        <m:lim>
                          <m:r>
                            <a:rPr lang="ro-RO" sz="2400" i="1">
                              <a:latin typeface="Cambria Math" panose="02040503050406030204" pitchFamily="18" charset="0"/>
                            </a:rPr>
                            <m:t>𝑇</m:t>
                          </m:r>
                          <m:r>
                            <a:rPr lang="ro-RO" sz="2400" i="0">
                              <a:latin typeface="Cambria Math" panose="02040503050406030204" pitchFamily="18" charset="0"/>
                            </a:rPr>
                            <m:t>→∞</m:t>
                          </m:r>
                        </m:lim>
                      </m:limLow>
                      <m:r>
                        <a:rPr lang="ro-RO" sz="2400" i="1">
                          <a:latin typeface="Cambria Math" panose="02040503050406030204" pitchFamily="18" charset="0"/>
                        </a:rPr>
                        <m:t>𝐴</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1">
                              <a:latin typeface="Cambria Math" panose="02040503050406030204" pitchFamily="18" charset="0"/>
                            </a:rPr>
                            <m:t>𝑏</m:t>
                          </m:r>
                        </m:den>
                      </m:f>
                    </m:oMath>
                  </m:oMathPara>
                </a14:m>
                <a:endParaRPr lang="ro-RO"/>
              </a:p>
            </p:txBody>
          </p:sp>
        </mc:Choice>
        <mc:Fallback xmlns="">
          <p:sp>
            <p:nvSpPr>
              <p:cNvPr id="18" name="TextBox 17">
                <a:extLst>
                  <a:ext uri="{FF2B5EF4-FFF2-40B4-BE49-F238E27FC236}">
                    <a16:creationId xmlns:a16="http://schemas.microsoft.com/office/drawing/2014/main" id="{AC0689D9-AE62-402A-BE94-D22E87F0FD58}"/>
                  </a:ext>
                </a:extLst>
              </p:cNvPr>
              <p:cNvSpPr txBox="1">
                <a:spLocks noRot="1" noChangeAspect="1" noMove="1" noResize="1" noEditPoints="1" noAdjustHandles="1" noChangeArrowheads="1" noChangeShapeType="1" noTextEdit="1"/>
              </p:cNvSpPr>
              <p:nvPr/>
            </p:nvSpPr>
            <p:spPr>
              <a:xfrm>
                <a:off x="4738065" y="5480479"/>
                <a:ext cx="2715868" cy="786177"/>
              </a:xfrm>
              <a:prstGeom prst="rect">
                <a:avLst/>
              </a:prstGeom>
              <a:blipFill>
                <a:blip r:embed="rId5"/>
                <a:stretch>
                  <a:fillRect/>
                </a:stretch>
              </a:blipFill>
            </p:spPr>
            <p:txBody>
              <a:bodyPr/>
              <a:lstStyle/>
              <a:p>
                <a:r>
                  <a:rPr lang="ro-RO">
                    <a:noFill/>
                  </a:rPr>
                  <a:t> </a:t>
                </a:r>
              </a:p>
            </p:txBody>
          </p:sp>
        </mc:Fallback>
      </mc:AlternateContent>
      <p:pic>
        <p:nvPicPr>
          <p:cNvPr id="11" name="Picture 10">
            <a:extLst>
              <a:ext uri="{FF2B5EF4-FFF2-40B4-BE49-F238E27FC236}">
                <a16:creationId xmlns:a16="http://schemas.microsoft.com/office/drawing/2014/main" id="{900D9CD0-44F5-40F5-AAB4-F04A8BB5CB61}"/>
              </a:ext>
            </a:extLst>
          </p:cNvPr>
          <p:cNvPicPr>
            <a:picLocks noChangeAspect="1"/>
          </p:cNvPicPr>
          <p:nvPr/>
        </p:nvPicPr>
        <p:blipFill rotWithShape="1">
          <a:blip r:embed="rId6"/>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5957E8EC-F4F1-4CDE-BFB9-2BF99FB31621}"/>
                  </a:ext>
                </a:extLst>
              </p:cNvPr>
              <p:cNvSpPr txBox="1"/>
              <p:nvPr/>
            </p:nvSpPr>
            <p:spPr>
              <a:xfrm>
                <a:off x="6156123" y="591344"/>
                <a:ext cx="1997277" cy="57906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000" b="0" i="1" smtClean="0">
                          <a:latin typeface="Cambria Math" panose="02040503050406030204" pitchFamily="18" charset="0"/>
                        </a:rPr>
                        <m:t>𝐴</m:t>
                      </m:r>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𝑜</m:t>
                              </m:r>
                            </m:sub>
                          </m:sSub>
                        </m:num>
                        <m:den>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𝑖</m:t>
                              </m:r>
                            </m:sub>
                          </m:sSub>
                        </m:den>
                      </m:f>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num>
                        <m:den>
                          <m:r>
                            <a:rPr lang="ro-RO" sz="2000" b="0" i="1" smtClean="0">
                              <a:latin typeface="Cambria Math" panose="02040503050406030204" pitchFamily="18" charset="0"/>
                            </a:rPr>
                            <m:t>1+</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r>
                            <a:rPr lang="ro-RO" sz="2000" b="0" i="1" smtClean="0">
                              <a:latin typeface="Cambria Math" panose="02040503050406030204" pitchFamily="18" charset="0"/>
                            </a:rPr>
                            <m:t>𝑏</m:t>
                          </m:r>
                        </m:den>
                      </m:f>
                    </m:oMath>
                  </m:oMathPara>
                </a14:m>
                <a:endParaRPr lang="ro-RO" sz="1600"/>
              </a:p>
            </p:txBody>
          </p:sp>
        </mc:Choice>
        <mc:Fallback xmlns="">
          <p:sp>
            <p:nvSpPr>
              <p:cNvPr id="12" name="TextBox 11">
                <a:extLst>
                  <a:ext uri="{FF2B5EF4-FFF2-40B4-BE49-F238E27FC236}">
                    <a16:creationId xmlns:a16="http://schemas.microsoft.com/office/drawing/2014/main" id="{5957E8EC-F4F1-4CDE-BFB9-2BF99FB31621}"/>
                  </a:ext>
                </a:extLst>
              </p:cNvPr>
              <p:cNvSpPr txBox="1">
                <a:spLocks noRot="1" noChangeAspect="1" noMove="1" noResize="1" noEditPoints="1" noAdjustHandles="1" noChangeArrowheads="1" noChangeShapeType="1" noTextEdit="1"/>
              </p:cNvSpPr>
              <p:nvPr/>
            </p:nvSpPr>
            <p:spPr>
              <a:xfrm>
                <a:off x="6156123" y="591344"/>
                <a:ext cx="1997277" cy="579069"/>
              </a:xfrm>
              <a:prstGeom prst="rect">
                <a:avLst/>
              </a:prstGeom>
              <a:blipFill>
                <a:blip r:embed="rId7"/>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5683265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F08CE-DA6B-4EA8-A232-07D00583CCB7}"/>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AABCF94A-CBDE-444C-911D-E9BB3B85640E}"/>
              </a:ext>
            </a:extLst>
          </p:cNvPr>
          <p:cNvSpPr>
            <a:spLocks noGrp="1"/>
          </p:cNvSpPr>
          <p:nvPr>
            <p:ph idx="1"/>
          </p:nvPr>
        </p:nvSpPr>
        <p:spPr/>
        <p:txBody>
          <a:bodyPr>
            <a:normAutofit/>
          </a:bodyPr>
          <a:lstStyle/>
          <a:p>
            <a:r>
              <a:rPr lang="en-US" sz="2400" i="1">
                <a:effectLst/>
                <a:ea typeface="Calibri" panose="020F0502020204030204" pitchFamily="34" charset="0"/>
              </a:rPr>
              <a:t>A</a:t>
            </a:r>
            <a:r>
              <a:rPr lang="en-US" sz="2400">
                <a:effectLst/>
                <a:ea typeface="Calibri" panose="020F0502020204030204" pitchFamily="34" charset="0"/>
              </a:rPr>
              <a:t> devine independent</a:t>
            </a:r>
            <a:r>
              <a:rPr lang="ro-RO" sz="2400">
                <a:effectLst/>
                <a:ea typeface="Calibri" panose="020F0502020204030204" pitchFamily="34" charset="0"/>
              </a:rPr>
              <a:t>ă</a:t>
            </a:r>
            <a:r>
              <a:rPr lang="en-US" sz="2400">
                <a:effectLst/>
                <a:ea typeface="Calibri" panose="020F0502020204030204" pitchFamily="34" charset="0"/>
              </a:rPr>
              <a:t> de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 și este determinată exclusiv de rețeaua de reacție, indiferent de amplificatorul de eroare utilizat.</a:t>
            </a:r>
            <a:endParaRPr lang="ro-RO" sz="2400">
              <a:effectLst/>
              <a:ea typeface="Calibri" panose="020F0502020204030204" pitchFamily="34" charset="0"/>
            </a:endParaRPr>
          </a:p>
          <a:p>
            <a:r>
              <a:rPr lang="en-US" sz="2400">
                <a:effectLst/>
                <a:ea typeface="Calibri" panose="020F0502020204030204" pitchFamily="34" charset="0"/>
              </a:rPr>
              <a:t>Prin alegerea corectă a topologiei și a componentelor rețelei de reacție, putem adapta circuitul la o varietate de aplicații diferite.</a:t>
            </a:r>
            <a:endParaRPr lang="ro-RO" sz="2400">
              <a:effectLst/>
              <a:ea typeface="Calibri" panose="020F0502020204030204" pitchFamily="34" charset="0"/>
            </a:endParaRPr>
          </a:p>
          <a:p>
            <a:r>
              <a:rPr lang="en-US" sz="2400">
                <a:effectLst/>
                <a:ea typeface="Calibri" panose="020F0502020204030204" pitchFamily="34" charset="0"/>
              </a:rPr>
              <a:t>De exemplu, dacă </a:t>
            </a:r>
            <a:r>
              <a:rPr lang="en-US" sz="2400" i="1">
                <a:effectLst/>
                <a:ea typeface="Calibri" panose="020F0502020204030204" pitchFamily="34" charset="0"/>
              </a:rPr>
              <a:t>b</a:t>
            </a:r>
            <a:r>
              <a:rPr lang="en-US" sz="2400">
                <a:effectLst/>
                <a:ea typeface="Calibri" panose="020F0502020204030204" pitchFamily="34" charset="0"/>
              </a:rPr>
              <a:t>&lt;1 astfel încât 1/</a:t>
            </a:r>
            <a:r>
              <a:rPr lang="en-US" sz="2400" i="1">
                <a:effectLst/>
                <a:ea typeface="Calibri" panose="020F0502020204030204" pitchFamily="34" charset="0"/>
              </a:rPr>
              <a:t>b</a:t>
            </a:r>
            <a:r>
              <a:rPr lang="en-US" sz="2400">
                <a:effectLst/>
                <a:ea typeface="Calibri" panose="020F0502020204030204" pitchFamily="34" charset="0"/>
              </a:rPr>
              <a:t>&gt;1, rețeaua de reacție va determina </a:t>
            </a:r>
            <a:r>
              <a:rPr lang="en-US" sz="2400" i="1">
                <a:effectLst/>
                <a:ea typeface="Calibri" panose="020F0502020204030204" pitchFamily="34" charset="0"/>
              </a:rPr>
              <a:t>x</a:t>
            </a:r>
            <a:r>
              <a:rPr lang="en-US" sz="2400" i="1" baseline="-25000">
                <a:effectLst/>
                <a:ea typeface="Calibri" panose="020F0502020204030204" pitchFamily="34" charset="0"/>
              </a:rPr>
              <a:t>o</a:t>
            </a:r>
            <a:r>
              <a:rPr lang="en-US" sz="2400">
                <a:effectLst/>
                <a:ea typeface="Calibri" panose="020F0502020204030204" pitchFamily="34" charset="0"/>
              </a:rPr>
              <a:t> să fie o replică mărită a lui </a:t>
            </a:r>
            <a:r>
              <a:rPr lang="en-US" sz="2400" i="1">
                <a:effectLst/>
                <a:ea typeface="Calibri" panose="020F0502020204030204" pitchFamily="34" charset="0"/>
              </a:rPr>
              <a:t>x</a:t>
            </a:r>
            <a:r>
              <a:rPr lang="en-US" sz="2400" i="1" baseline="-25000">
                <a:effectLst/>
                <a:ea typeface="Calibri" panose="020F0502020204030204" pitchFamily="34" charset="0"/>
              </a:rPr>
              <a:t>i</a:t>
            </a:r>
            <a:r>
              <a:rPr lang="en-US" sz="2400">
                <a:effectLst/>
                <a:ea typeface="Calibri" panose="020F0502020204030204" pitchFamily="34" charset="0"/>
              </a:rPr>
              <a:t>.</a:t>
            </a:r>
            <a:endParaRPr lang="ro-RO" sz="2400">
              <a:effectLst/>
              <a:ea typeface="Calibri" panose="020F0502020204030204" pitchFamily="34" charset="0"/>
            </a:endParaRPr>
          </a:p>
          <a:p>
            <a:r>
              <a:rPr lang="en-US" sz="2400">
                <a:effectLst/>
                <a:ea typeface="Calibri" panose="020F0502020204030204" pitchFamily="34" charset="0"/>
              </a:rPr>
              <a:t>Sau, prin conectarea în rețeaua de reacție de elemente reactive, cum ar fi condensatoarele, se va obține un circuit dependent de frecvență, cu funcția de transfer </a:t>
            </a:r>
            <a:r>
              <a:rPr lang="en-US" sz="2400" i="1">
                <a:effectLst/>
                <a:ea typeface="Calibri" panose="020F0502020204030204" pitchFamily="34" charset="0"/>
              </a:rPr>
              <a:t>H(s)</a:t>
            </a:r>
            <a:r>
              <a:rPr lang="en-US" sz="2400">
                <a:effectLst/>
                <a:ea typeface="Calibri" panose="020F0502020204030204" pitchFamily="34" charset="0"/>
              </a:rPr>
              <a:t>=1/</a:t>
            </a:r>
            <a:r>
              <a:rPr lang="en-US" sz="2400" i="1">
                <a:effectLst/>
                <a:ea typeface="Calibri" panose="020F0502020204030204" pitchFamily="34" charset="0"/>
              </a:rPr>
              <a:t>b(s)</a:t>
            </a:r>
            <a:r>
              <a:rPr lang="en-US" sz="2400">
                <a:effectLst/>
                <a:ea typeface="Calibri" panose="020F0502020204030204" pitchFamily="34" charset="0"/>
              </a:rPr>
              <a:t>, unde </a:t>
            </a:r>
            <a:r>
              <a:rPr lang="en-US" sz="2400" i="1">
                <a:effectLst/>
                <a:ea typeface="Calibri" panose="020F0502020204030204" pitchFamily="34" charset="0"/>
              </a:rPr>
              <a:t>s</a:t>
            </a:r>
            <a:r>
              <a:rPr lang="en-US" sz="2400">
                <a:effectLst/>
                <a:ea typeface="Calibri" panose="020F0502020204030204" pitchFamily="34" charset="0"/>
              </a:rPr>
              <a:t> este frecvența complexă.</a:t>
            </a:r>
            <a:endParaRPr lang="ro-RO" sz="2400">
              <a:effectLst/>
              <a:ea typeface="Calibri" panose="020F0502020204030204" pitchFamily="34" charset="0"/>
            </a:endParaRPr>
          </a:p>
          <a:p>
            <a:r>
              <a:rPr lang="en-US" sz="2400">
                <a:effectLst/>
                <a:ea typeface="Calibri" panose="020F0502020204030204" pitchFamily="34" charset="0"/>
              </a:rPr>
              <a:t>Filtrele și oscilatoarele sunt două astfel de exemple.</a:t>
            </a:r>
            <a:endParaRPr lang="ro-RO" sz="3200"/>
          </a:p>
        </p:txBody>
      </p:sp>
      <p:sp>
        <p:nvSpPr>
          <p:cNvPr id="4" name="Date Placeholder 3">
            <a:extLst>
              <a:ext uri="{FF2B5EF4-FFF2-40B4-BE49-F238E27FC236}">
                <a16:creationId xmlns:a16="http://schemas.microsoft.com/office/drawing/2014/main" id="{F1CDB88C-5424-417E-B88D-1CB9AB4D40EC}"/>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BD4845E2-A634-4716-8D2D-E72827461978}"/>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ED7438DE-6DD3-4AD5-A3B2-935EB4B81D66}"/>
              </a:ext>
            </a:extLst>
          </p:cNvPr>
          <p:cNvSpPr>
            <a:spLocks noGrp="1"/>
          </p:cNvSpPr>
          <p:nvPr>
            <p:ph type="sldNum" sz="quarter" idx="12"/>
          </p:nvPr>
        </p:nvSpPr>
        <p:spPr/>
        <p:txBody>
          <a:bodyPr/>
          <a:lstStyle/>
          <a:p>
            <a:fld id="{D9D9B3D8-967C-4E8E-8261-E76B956ED273}" type="slidenum">
              <a:rPr lang="ro-RO" smtClean="0"/>
              <a:t>31</a:t>
            </a:fld>
            <a:endParaRPr lang="ro-RO"/>
          </a:p>
        </p:txBody>
      </p:sp>
      <p:pic>
        <p:nvPicPr>
          <p:cNvPr id="7" name="Picture 6">
            <a:extLst>
              <a:ext uri="{FF2B5EF4-FFF2-40B4-BE49-F238E27FC236}">
                <a16:creationId xmlns:a16="http://schemas.microsoft.com/office/drawing/2014/main" id="{D16EF77D-1867-4482-9035-7016E2CD9170}"/>
              </a:ext>
            </a:extLst>
          </p:cNvPr>
          <p:cNvPicPr>
            <a:picLocks noChangeAspect="1"/>
          </p:cNvPicPr>
          <p:nvPr/>
        </p:nvPicPr>
        <p:blipFill rotWithShape="1">
          <a:blip r:embed="rId2"/>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C0689D9-AE62-402A-BE94-D22E87F0FD58}"/>
                  </a:ext>
                </a:extLst>
              </p:cNvPr>
              <p:cNvSpPr txBox="1"/>
              <p:nvPr/>
            </p:nvSpPr>
            <p:spPr>
              <a:xfrm>
                <a:off x="6096000" y="595939"/>
                <a:ext cx="2308778" cy="67050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𝐴</m:t>
                          </m:r>
                        </m:e>
                        <m:sub>
                          <m:r>
                            <a:rPr lang="ro-RO" sz="2000" i="1">
                              <a:latin typeface="Cambria Math" panose="02040503050406030204" pitchFamily="18" charset="0"/>
                            </a:rPr>
                            <m:t>𝑖𝑑𝑒𝑎𝑙</m:t>
                          </m:r>
                        </m:sub>
                      </m:sSub>
                      <m:r>
                        <a:rPr lang="ro-RO" sz="2000" i="0">
                          <a:latin typeface="Cambria Math" panose="02040503050406030204" pitchFamily="18" charset="0"/>
                        </a:rPr>
                        <m:t>=</m:t>
                      </m:r>
                      <m:limLow>
                        <m:limLowPr>
                          <m:ctrlPr>
                            <a:rPr lang="ro-RO" sz="2000" i="1">
                              <a:solidFill>
                                <a:srgbClr val="836967"/>
                              </a:solidFill>
                              <a:latin typeface="Cambria Math" panose="02040503050406030204" pitchFamily="18" charset="0"/>
                            </a:rPr>
                          </m:ctrlPr>
                        </m:limLowPr>
                        <m:e>
                          <m:r>
                            <a:rPr lang="ro-RO" sz="2000" i="1">
                              <a:latin typeface="Cambria Math" panose="02040503050406030204" pitchFamily="18" charset="0"/>
                            </a:rPr>
                            <m:t>𝑙𝑖𝑚</m:t>
                          </m:r>
                        </m:e>
                        <m:lim>
                          <m:r>
                            <a:rPr lang="ro-RO" sz="2000" i="1">
                              <a:latin typeface="Cambria Math" panose="02040503050406030204" pitchFamily="18" charset="0"/>
                            </a:rPr>
                            <m:t>𝑇</m:t>
                          </m:r>
                          <m:r>
                            <a:rPr lang="ro-RO" sz="2000" i="0">
                              <a:latin typeface="Cambria Math" panose="02040503050406030204" pitchFamily="18" charset="0"/>
                            </a:rPr>
                            <m:t>→∞</m:t>
                          </m:r>
                        </m:lim>
                      </m:limLow>
                      <m:r>
                        <a:rPr lang="ro-RO" sz="2000" i="1">
                          <a:latin typeface="Cambria Math" panose="02040503050406030204" pitchFamily="18" charset="0"/>
                        </a:rPr>
                        <m:t>𝐴</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𝑏</m:t>
                          </m:r>
                        </m:den>
                      </m:f>
                    </m:oMath>
                  </m:oMathPara>
                </a14:m>
                <a:endParaRPr lang="ro-RO"/>
              </a:p>
            </p:txBody>
          </p:sp>
        </mc:Choice>
        <mc:Fallback xmlns="">
          <p:sp>
            <p:nvSpPr>
              <p:cNvPr id="18" name="TextBox 17">
                <a:extLst>
                  <a:ext uri="{FF2B5EF4-FFF2-40B4-BE49-F238E27FC236}">
                    <a16:creationId xmlns:a16="http://schemas.microsoft.com/office/drawing/2014/main" id="{AC0689D9-AE62-402A-BE94-D22E87F0FD58}"/>
                  </a:ext>
                </a:extLst>
              </p:cNvPr>
              <p:cNvSpPr txBox="1">
                <a:spLocks noRot="1" noChangeAspect="1" noMove="1" noResize="1" noEditPoints="1" noAdjustHandles="1" noChangeArrowheads="1" noChangeShapeType="1" noTextEdit="1"/>
              </p:cNvSpPr>
              <p:nvPr/>
            </p:nvSpPr>
            <p:spPr>
              <a:xfrm>
                <a:off x="6096000" y="595939"/>
                <a:ext cx="2308778" cy="670505"/>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6200615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F08CE-DA6B-4EA8-A232-07D00583CCB7}"/>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AABCF94A-CBDE-444C-911D-E9BB3B85640E}"/>
              </a:ext>
            </a:extLst>
          </p:cNvPr>
          <p:cNvSpPr>
            <a:spLocks noGrp="1"/>
          </p:cNvSpPr>
          <p:nvPr>
            <p:ph idx="1"/>
          </p:nvPr>
        </p:nvSpPr>
        <p:spPr/>
        <p:txBody>
          <a:bodyPr>
            <a:normAutofit/>
          </a:bodyPr>
          <a:lstStyle/>
          <a:p>
            <a:r>
              <a:rPr lang="en-US" sz="2400">
                <a:effectLst/>
                <a:ea typeface="Calibri" panose="020F0502020204030204" pitchFamily="34" charset="0"/>
              </a:rPr>
              <a:t>Vom exprima câștigul în buclă închisă sub forma:</a:t>
            </a:r>
          </a:p>
          <a:p>
            <a:r>
              <a:rPr lang="en-US" sz="2400">
                <a:solidFill>
                  <a:srgbClr val="242021"/>
                </a:solidFill>
                <a:effectLst/>
                <a:ea typeface="Calibri" panose="020F0502020204030204" pitchFamily="34" charset="0"/>
              </a:rPr>
              <a:t>Dar 1/(1+1/</a:t>
            </a:r>
            <a:r>
              <a:rPr lang="en-US" sz="2400" i="1">
                <a:solidFill>
                  <a:srgbClr val="242021"/>
                </a:solidFill>
                <a:effectLst/>
                <a:ea typeface="Calibri" panose="020F0502020204030204" pitchFamily="34" charset="0"/>
              </a:rPr>
              <a:t>T</a:t>
            </a:r>
            <a:r>
              <a:rPr lang="en-US" sz="2400">
                <a:solidFill>
                  <a:srgbClr val="242021"/>
                </a:solidFill>
                <a:effectLst/>
                <a:ea typeface="Calibri" panose="020F0502020204030204" pitchFamily="34" charset="0"/>
              </a:rPr>
              <a:t>) se poate scrie</a:t>
            </a:r>
            <a:br>
              <a:rPr lang="en-US" sz="2400">
                <a:solidFill>
                  <a:srgbClr val="242021"/>
                </a:solidFill>
                <a:effectLst/>
                <a:ea typeface="Calibri" panose="020F0502020204030204" pitchFamily="34" charset="0"/>
              </a:rPr>
            </a:br>
            <a:br>
              <a:rPr lang="en-US" sz="2400">
                <a:solidFill>
                  <a:srgbClr val="242021"/>
                </a:solidFill>
                <a:effectLst/>
                <a:ea typeface="Calibri" panose="020F0502020204030204" pitchFamily="34" charset="0"/>
              </a:rPr>
            </a:br>
            <a:r>
              <a:rPr lang="ro-RO" sz="2400">
                <a:solidFill>
                  <a:srgbClr val="242021"/>
                </a:solidFill>
                <a:effectLst/>
                <a:ea typeface="Calibri" panose="020F0502020204030204" pitchFamily="34" charset="0"/>
              </a:rPr>
              <a:t>și</a:t>
            </a:r>
            <a:r>
              <a:rPr lang="en-US" sz="2400">
                <a:solidFill>
                  <a:srgbClr val="242021"/>
                </a:solidFill>
                <a:effectLst/>
                <a:ea typeface="Calibri" panose="020F0502020204030204" pitchFamily="34" charset="0"/>
              </a:rPr>
              <a:t> atunci</a:t>
            </a:r>
            <a:br>
              <a:rPr lang="en-US" sz="2400"/>
            </a:br>
            <a:br>
              <a:rPr lang="en-US" sz="2400"/>
            </a:br>
            <a:br>
              <a:rPr lang="en-US" sz="2400"/>
            </a:br>
            <a:r>
              <a:rPr lang="en-US" sz="2400">
                <a:solidFill>
                  <a:srgbClr val="242021"/>
                </a:solidFill>
                <a:effectLst/>
                <a:ea typeface="Calibri" panose="020F0502020204030204" pitchFamily="34" charset="0"/>
              </a:rPr>
              <a:t>și indică faptul că abaterea câștigului real </a:t>
            </a:r>
            <a:r>
              <a:rPr lang="en-US" sz="2400" i="1">
                <a:solidFill>
                  <a:srgbClr val="242021"/>
                </a:solidFill>
                <a:effectLst/>
                <a:ea typeface="Calibri" panose="020F0502020204030204" pitchFamily="34" charset="0"/>
              </a:rPr>
              <a:t>A</a:t>
            </a:r>
            <a:r>
              <a:rPr lang="en-US" sz="2400">
                <a:solidFill>
                  <a:srgbClr val="242021"/>
                </a:solidFill>
                <a:effectLst/>
                <a:ea typeface="Calibri" panose="020F0502020204030204" pitchFamily="34" charset="0"/>
              </a:rPr>
              <a:t> față câștigul ideal </a:t>
            </a:r>
            <a:r>
              <a:rPr lang="en-US" sz="2400" i="1">
                <a:solidFill>
                  <a:srgbClr val="242021"/>
                </a:solidFill>
                <a:effectLst/>
                <a:ea typeface="Calibri" panose="020F0502020204030204" pitchFamily="34" charset="0"/>
              </a:rPr>
              <a:t>A</a:t>
            </a:r>
            <a:r>
              <a:rPr lang="en-US" sz="2400" i="1" baseline="-25000">
                <a:solidFill>
                  <a:srgbClr val="242021"/>
                </a:solidFill>
                <a:effectLst/>
                <a:ea typeface="Calibri" panose="020F0502020204030204" pitchFamily="34" charset="0"/>
              </a:rPr>
              <a:t>ideal</a:t>
            </a:r>
            <a:r>
              <a:rPr lang="en-US" sz="2400">
                <a:solidFill>
                  <a:srgbClr val="242021"/>
                </a:solidFill>
                <a:effectLst/>
                <a:ea typeface="Calibri" panose="020F0502020204030204" pitchFamily="34" charset="0"/>
              </a:rPr>
              <a:t> este invers proporțională cu </a:t>
            </a:r>
            <a:r>
              <a:rPr lang="en-US" sz="2400" i="1">
                <a:solidFill>
                  <a:srgbClr val="242021"/>
                </a:solidFill>
                <a:effectLst/>
                <a:ea typeface="Calibri" panose="020F0502020204030204" pitchFamily="34" charset="0"/>
              </a:rPr>
              <a:t>factorul de desensibilizare</a:t>
            </a:r>
            <a:r>
              <a:rPr lang="en-US" sz="2400">
                <a:solidFill>
                  <a:srgbClr val="242021"/>
                </a:solidFill>
                <a:effectLst/>
                <a:ea typeface="Calibri" panose="020F0502020204030204" pitchFamily="34" charset="0"/>
              </a:rPr>
              <a:t> (cantitatea de feedback) 1+</a:t>
            </a:r>
            <a:r>
              <a:rPr lang="en-US" sz="2400" i="1">
                <a:solidFill>
                  <a:srgbClr val="242021"/>
                </a:solidFill>
                <a:effectLst/>
                <a:ea typeface="Calibri" panose="020F0502020204030204" pitchFamily="34" charset="0"/>
              </a:rPr>
              <a:t>T</a:t>
            </a:r>
            <a:r>
              <a:rPr lang="en-US" sz="2400">
                <a:solidFill>
                  <a:srgbClr val="242021"/>
                </a:solidFill>
                <a:effectLst/>
                <a:ea typeface="Calibri" panose="020F0502020204030204" pitchFamily="34" charset="0"/>
              </a:rPr>
              <a:t>.</a:t>
            </a:r>
          </a:p>
          <a:p>
            <a:r>
              <a:rPr lang="en-US" sz="2400">
                <a:solidFill>
                  <a:srgbClr val="242021"/>
                </a:solidFill>
                <a:effectLst/>
                <a:ea typeface="Calibri" panose="020F0502020204030204" pitchFamily="34" charset="0"/>
              </a:rPr>
              <a:t>Această abatere este exprimată mai frecvent prin </a:t>
            </a:r>
            <a:r>
              <a:rPr lang="en-US" sz="2400" i="1">
                <a:solidFill>
                  <a:srgbClr val="242021"/>
                </a:solidFill>
                <a:effectLst/>
                <a:ea typeface="Calibri" panose="020F0502020204030204" pitchFamily="34" charset="0"/>
              </a:rPr>
              <a:t>eroarea de câștig</a:t>
            </a:r>
            <a:r>
              <a:rPr lang="en-US" sz="2400">
                <a:solidFill>
                  <a:srgbClr val="242021"/>
                </a:solidFill>
                <a:effectLst/>
                <a:ea typeface="Calibri" panose="020F0502020204030204" pitchFamily="34" charset="0"/>
              </a:rPr>
              <a:t> (GE – Gain Error)</a:t>
            </a:r>
            <a:endParaRPr lang="ro-RO" sz="2400"/>
          </a:p>
        </p:txBody>
      </p:sp>
      <p:sp>
        <p:nvSpPr>
          <p:cNvPr id="4" name="Date Placeholder 3">
            <a:extLst>
              <a:ext uri="{FF2B5EF4-FFF2-40B4-BE49-F238E27FC236}">
                <a16:creationId xmlns:a16="http://schemas.microsoft.com/office/drawing/2014/main" id="{F1CDB88C-5424-417E-B88D-1CB9AB4D40EC}"/>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BD4845E2-A634-4716-8D2D-E72827461978}"/>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ED7438DE-6DD3-4AD5-A3B2-935EB4B81D66}"/>
              </a:ext>
            </a:extLst>
          </p:cNvPr>
          <p:cNvSpPr>
            <a:spLocks noGrp="1"/>
          </p:cNvSpPr>
          <p:nvPr>
            <p:ph type="sldNum" sz="quarter" idx="12"/>
          </p:nvPr>
        </p:nvSpPr>
        <p:spPr/>
        <p:txBody>
          <a:bodyPr/>
          <a:lstStyle/>
          <a:p>
            <a:fld id="{D9D9B3D8-967C-4E8E-8261-E76B956ED273}" type="slidenum">
              <a:rPr lang="ro-RO" smtClean="0"/>
              <a:t>32</a:t>
            </a:fld>
            <a:endParaRPr lang="ro-RO"/>
          </a:p>
        </p:txBody>
      </p:sp>
      <p:pic>
        <p:nvPicPr>
          <p:cNvPr id="7" name="Picture 6">
            <a:extLst>
              <a:ext uri="{FF2B5EF4-FFF2-40B4-BE49-F238E27FC236}">
                <a16:creationId xmlns:a16="http://schemas.microsoft.com/office/drawing/2014/main" id="{D16EF77D-1867-4482-9035-7016E2CD9170}"/>
              </a:ext>
            </a:extLst>
          </p:cNvPr>
          <p:cNvPicPr>
            <a:picLocks noChangeAspect="1"/>
          </p:cNvPicPr>
          <p:nvPr/>
        </p:nvPicPr>
        <p:blipFill rotWithShape="1">
          <a:blip r:embed="rId2"/>
          <a:srcRect t="-4514" b="34287"/>
          <a:stretch/>
        </p:blipFill>
        <p:spPr bwMode="auto">
          <a:xfrm>
            <a:off x="8863692" y="146596"/>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9CD79FF4-FD51-43D9-AB82-9AFC948BFF9E}"/>
                  </a:ext>
                </a:extLst>
              </p:cNvPr>
              <p:cNvSpPr txBox="1"/>
              <p:nvPr/>
            </p:nvSpPr>
            <p:spPr>
              <a:xfrm>
                <a:off x="6005945" y="56383"/>
                <a:ext cx="2604655" cy="91678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000" i="1" smtClean="0">
                          <a:latin typeface="Cambria Math" panose="02040503050406030204" pitchFamily="18" charset="0"/>
                        </a:rPr>
                        <m:t>𝐴</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𝑏</m:t>
                          </m:r>
                        </m:den>
                      </m:f>
                      <m:f>
                        <m:fPr>
                          <m:ctrlPr>
                            <a:rPr lang="ro-RO" sz="2000" i="1">
                              <a:solidFill>
                                <a:srgbClr val="836967"/>
                              </a:solidFill>
                              <a:latin typeface="Cambria Math" panose="02040503050406030204" pitchFamily="18" charset="0"/>
                            </a:rPr>
                          </m:ctrlPr>
                        </m:fPr>
                        <m:num>
                          <m:r>
                            <a:rPr lang="ro-RO" sz="2000" i="1">
                              <a:latin typeface="Cambria Math" panose="02040503050406030204" pitchFamily="18" charset="0"/>
                            </a:rPr>
                            <m:t>𝑇</m:t>
                          </m:r>
                        </m:num>
                        <m:den>
                          <m:r>
                            <a:rPr lang="ro-RO" sz="2000" i="0">
                              <a:latin typeface="Cambria Math" panose="02040503050406030204" pitchFamily="18" charset="0"/>
                            </a:rPr>
                            <m:t>1+</m:t>
                          </m:r>
                          <m:r>
                            <a:rPr lang="ro-RO" sz="2000" i="1">
                              <a:latin typeface="Cambria Math" panose="02040503050406030204" pitchFamily="18" charset="0"/>
                            </a:rPr>
                            <m:t>𝑇</m:t>
                          </m:r>
                        </m:den>
                      </m:f>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𝑏</m:t>
                          </m:r>
                        </m:den>
                      </m:f>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1+</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𝑇</m:t>
                              </m:r>
                            </m:den>
                          </m:f>
                        </m:den>
                      </m:f>
                    </m:oMath>
                  </m:oMathPara>
                </a14:m>
                <a:endParaRPr lang="ro-RO"/>
              </a:p>
            </p:txBody>
          </p:sp>
        </mc:Choice>
        <mc:Fallback xmlns="">
          <p:sp>
            <p:nvSpPr>
              <p:cNvPr id="16" name="TextBox 15">
                <a:extLst>
                  <a:ext uri="{FF2B5EF4-FFF2-40B4-BE49-F238E27FC236}">
                    <a16:creationId xmlns:a16="http://schemas.microsoft.com/office/drawing/2014/main" id="{9CD79FF4-FD51-43D9-AB82-9AFC948BFF9E}"/>
                  </a:ext>
                </a:extLst>
              </p:cNvPr>
              <p:cNvSpPr txBox="1">
                <a:spLocks noRot="1" noChangeAspect="1" noMove="1" noResize="1" noEditPoints="1" noAdjustHandles="1" noChangeArrowheads="1" noChangeShapeType="1" noTextEdit="1"/>
              </p:cNvSpPr>
              <p:nvPr/>
            </p:nvSpPr>
            <p:spPr>
              <a:xfrm>
                <a:off x="6005945" y="56383"/>
                <a:ext cx="2604655" cy="916789"/>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C0689D9-AE62-402A-BE94-D22E87F0FD58}"/>
                  </a:ext>
                </a:extLst>
              </p:cNvPr>
              <p:cNvSpPr txBox="1"/>
              <p:nvPr/>
            </p:nvSpPr>
            <p:spPr>
              <a:xfrm>
                <a:off x="6167188" y="946661"/>
                <a:ext cx="2282167" cy="67050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𝐴</m:t>
                          </m:r>
                        </m:e>
                        <m:sub>
                          <m:r>
                            <a:rPr lang="ro-RO" sz="2000" i="1">
                              <a:latin typeface="Cambria Math" panose="02040503050406030204" pitchFamily="18" charset="0"/>
                            </a:rPr>
                            <m:t>𝑖𝑑𝑒𝑎𝑙</m:t>
                          </m:r>
                        </m:sub>
                      </m:sSub>
                      <m:r>
                        <a:rPr lang="ro-RO" sz="2000" i="0">
                          <a:latin typeface="Cambria Math" panose="02040503050406030204" pitchFamily="18" charset="0"/>
                        </a:rPr>
                        <m:t>=</m:t>
                      </m:r>
                      <m:limLow>
                        <m:limLowPr>
                          <m:ctrlPr>
                            <a:rPr lang="ro-RO" sz="2000" i="1">
                              <a:solidFill>
                                <a:srgbClr val="836967"/>
                              </a:solidFill>
                              <a:latin typeface="Cambria Math" panose="02040503050406030204" pitchFamily="18" charset="0"/>
                            </a:rPr>
                          </m:ctrlPr>
                        </m:limLowPr>
                        <m:e>
                          <m:r>
                            <a:rPr lang="ro-RO" sz="2000" i="1">
                              <a:latin typeface="Cambria Math" panose="02040503050406030204" pitchFamily="18" charset="0"/>
                            </a:rPr>
                            <m:t>𝑙𝑖𝑚</m:t>
                          </m:r>
                        </m:e>
                        <m:lim>
                          <m:r>
                            <a:rPr lang="ro-RO" sz="2000" i="1">
                              <a:latin typeface="Cambria Math" panose="02040503050406030204" pitchFamily="18" charset="0"/>
                            </a:rPr>
                            <m:t>𝑇</m:t>
                          </m:r>
                          <m:r>
                            <a:rPr lang="ro-RO" sz="2000" i="0">
                              <a:latin typeface="Cambria Math" panose="02040503050406030204" pitchFamily="18" charset="0"/>
                            </a:rPr>
                            <m:t>→∞</m:t>
                          </m:r>
                        </m:lim>
                      </m:limLow>
                      <m:r>
                        <a:rPr lang="ro-RO" sz="2000" i="1">
                          <a:latin typeface="Cambria Math" panose="02040503050406030204" pitchFamily="18" charset="0"/>
                        </a:rPr>
                        <m:t>𝐴</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𝑏</m:t>
                          </m:r>
                        </m:den>
                      </m:f>
                    </m:oMath>
                  </m:oMathPara>
                </a14:m>
                <a:endParaRPr lang="ro-RO"/>
              </a:p>
            </p:txBody>
          </p:sp>
        </mc:Choice>
        <mc:Fallback xmlns="">
          <p:sp>
            <p:nvSpPr>
              <p:cNvPr id="18" name="TextBox 17">
                <a:extLst>
                  <a:ext uri="{FF2B5EF4-FFF2-40B4-BE49-F238E27FC236}">
                    <a16:creationId xmlns:a16="http://schemas.microsoft.com/office/drawing/2014/main" id="{AC0689D9-AE62-402A-BE94-D22E87F0FD58}"/>
                  </a:ext>
                </a:extLst>
              </p:cNvPr>
              <p:cNvSpPr txBox="1">
                <a:spLocks noRot="1" noChangeAspect="1" noMove="1" noResize="1" noEditPoints="1" noAdjustHandles="1" noChangeArrowheads="1" noChangeShapeType="1" noTextEdit="1"/>
              </p:cNvSpPr>
              <p:nvPr/>
            </p:nvSpPr>
            <p:spPr>
              <a:xfrm>
                <a:off x="6167188" y="946661"/>
                <a:ext cx="2282167" cy="670505"/>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89F63E7D-45DC-4E01-9CA0-ECBC409A8B5B}"/>
                  </a:ext>
                </a:extLst>
              </p:cNvPr>
              <p:cNvSpPr txBox="1"/>
              <p:nvPr/>
            </p:nvSpPr>
            <p:spPr>
              <a:xfrm>
                <a:off x="7290969" y="1608785"/>
                <a:ext cx="2369574" cy="108177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i="1" smtClean="0">
                          <a:latin typeface="Cambria Math" panose="02040503050406030204" pitchFamily="18" charset="0"/>
                        </a:rPr>
                        <m:t>𝐴</m:t>
                      </m:r>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𝑖𝑑𝑒𝑎𝑙</m:t>
                          </m:r>
                        </m:sub>
                      </m:sSub>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1">
                                  <a:latin typeface="Cambria Math" panose="02040503050406030204" pitchFamily="18" charset="0"/>
                                </a:rPr>
                                <m:t>𝑇</m:t>
                              </m:r>
                            </m:den>
                          </m:f>
                        </m:den>
                      </m:f>
                    </m:oMath>
                  </m:oMathPara>
                </a14:m>
                <a:endParaRPr lang="ro-RO"/>
              </a:p>
            </p:txBody>
          </p:sp>
        </mc:Choice>
        <mc:Fallback xmlns="">
          <p:sp>
            <p:nvSpPr>
              <p:cNvPr id="12" name="TextBox 11">
                <a:extLst>
                  <a:ext uri="{FF2B5EF4-FFF2-40B4-BE49-F238E27FC236}">
                    <a16:creationId xmlns:a16="http://schemas.microsoft.com/office/drawing/2014/main" id="{89F63E7D-45DC-4E01-9CA0-ECBC409A8B5B}"/>
                  </a:ext>
                </a:extLst>
              </p:cNvPr>
              <p:cNvSpPr txBox="1">
                <a:spLocks noRot="1" noChangeAspect="1" noMove="1" noResize="1" noEditPoints="1" noAdjustHandles="1" noChangeArrowheads="1" noChangeShapeType="1" noTextEdit="1"/>
              </p:cNvSpPr>
              <p:nvPr/>
            </p:nvSpPr>
            <p:spPr>
              <a:xfrm>
                <a:off x="7290969" y="1608785"/>
                <a:ext cx="2369574" cy="1081771"/>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FA1257CD-A091-4146-93E3-E08D6BE97F7C}"/>
                  </a:ext>
                </a:extLst>
              </p:cNvPr>
              <p:cNvSpPr txBox="1"/>
              <p:nvPr/>
            </p:nvSpPr>
            <p:spPr>
              <a:xfrm>
                <a:off x="4636801" y="2149670"/>
                <a:ext cx="3755923" cy="108177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ro-RO" sz="2400" i="1" smtClean="0">
                              <a:solidFill>
                                <a:srgbClr val="836967"/>
                              </a:solidFill>
                              <a:latin typeface="Cambria Math" panose="02040503050406030204" pitchFamily="18" charset="0"/>
                            </a:rPr>
                          </m:ctrlPr>
                        </m:fPr>
                        <m:num>
                          <m:r>
                            <a:rPr lang="ro-RO" sz="2400">
                              <a:latin typeface="Cambria Math" panose="02040503050406030204" pitchFamily="18" charset="0"/>
                            </a:rPr>
                            <m:t>1</m:t>
                          </m:r>
                        </m:num>
                        <m:den>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1">
                                  <a:latin typeface="Cambria Math" panose="02040503050406030204" pitchFamily="18" charset="0"/>
                                </a:rPr>
                                <m:t>𝑇</m:t>
                              </m:r>
                            </m:den>
                          </m:f>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𝑇</m:t>
                          </m:r>
                        </m:num>
                        <m:den>
                          <m:r>
                            <a:rPr lang="ro-RO" sz="2400" i="0">
                              <a:latin typeface="Cambria Math" panose="02040503050406030204" pitchFamily="18" charset="0"/>
                            </a:rPr>
                            <m:t>1+</m:t>
                          </m:r>
                          <m:r>
                            <a:rPr lang="ro-RO" sz="2400" i="1">
                              <a:latin typeface="Cambria Math" panose="02040503050406030204" pitchFamily="18" charset="0"/>
                            </a:rPr>
                            <m:t>𝑇</m:t>
                          </m:r>
                        </m:den>
                      </m:f>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r>
                            <a:rPr lang="ro-RO" sz="2400" i="1">
                              <a:latin typeface="Cambria Math" panose="02040503050406030204" pitchFamily="18" charset="0"/>
                            </a:rPr>
                            <m:t>𝑇</m:t>
                          </m:r>
                        </m:den>
                      </m:f>
                    </m:oMath>
                  </m:oMathPara>
                </a14:m>
                <a:endParaRPr lang="ro-RO"/>
              </a:p>
            </p:txBody>
          </p:sp>
        </mc:Choice>
        <mc:Fallback xmlns="">
          <p:sp>
            <p:nvSpPr>
              <p:cNvPr id="14" name="TextBox 13">
                <a:extLst>
                  <a:ext uri="{FF2B5EF4-FFF2-40B4-BE49-F238E27FC236}">
                    <a16:creationId xmlns:a16="http://schemas.microsoft.com/office/drawing/2014/main" id="{FA1257CD-A091-4146-93E3-E08D6BE97F7C}"/>
                  </a:ext>
                </a:extLst>
              </p:cNvPr>
              <p:cNvSpPr txBox="1">
                <a:spLocks noRot="1" noChangeAspect="1" noMove="1" noResize="1" noEditPoints="1" noAdjustHandles="1" noChangeArrowheads="1" noChangeShapeType="1" noTextEdit="1"/>
              </p:cNvSpPr>
              <p:nvPr/>
            </p:nvSpPr>
            <p:spPr>
              <a:xfrm>
                <a:off x="4636801" y="2149670"/>
                <a:ext cx="3755923" cy="1081771"/>
              </a:xfrm>
              <a:prstGeom prst="rect">
                <a:avLst/>
              </a:prstGeom>
              <a:blipFill>
                <a:blip r:embed="rId6"/>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C16A1C00-3A9F-4C7C-AC70-1691F2C47863}"/>
                  </a:ext>
                </a:extLst>
              </p:cNvPr>
              <p:cNvSpPr txBox="1"/>
              <p:nvPr/>
            </p:nvSpPr>
            <p:spPr>
              <a:xfrm>
                <a:off x="4439264" y="3044408"/>
                <a:ext cx="3313471" cy="9221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i="1" smtClean="0">
                          <a:latin typeface="Cambria Math" panose="02040503050406030204" pitchFamily="18" charset="0"/>
                        </a:rPr>
                        <m:t>𝐴</m:t>
                      </m:r>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𝑖𝑑𝑒𝑎𝑙</m:t>
                          </m:r>
                        </m:sub>
                      </m:sSub>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r>
                                <a:rPr lang="ro-RO" sz="2400" i="1">
                                  <a:latin typeface="Cambria Math" panose="02040503050406030204" pitchFamily="18" charset="0"/>
                                </a:rPr>
                                <m:t>𝑇</m:t>
                              </m:r>
                            </m:den>
                          </m:f>
                        </m:e>
                      </m:d>
                    </m:oMath>
                  </m:oMathPara>
                </a14:m>
                <a:endParaRPr lang="ro-RO"/>
              </a:p>
            </p:txBody>
          </p:sp>
        </mc:Choice>
        <mc:Fallback xmlns="">
          <p:sp>
            <p:nvSpPr>
              <p:cNvPr id="17" name="TextBox 16">
                <a:extLst>
                  <a:ext uri="{FF2B5EF4-FFF2-40B4-BE49-F238E27FC236}">
                    <a16:creationId xmlns:a16="http://schemas.microsoft.com/office/drawing/2014/main" id="{C16A1C00-3A9F-4C7C-AC70-1691F2C47863}"/>
                  </a:ext>
                </a:extLst>
              </p:cNvPr>
              <p:cNvSpPr txBox="1">
                <a:spLocks noRot="1" noChangeAspect="1" noMove="1" noResize="1" noEditPoints="1" noAdjustHandles="1" noChangeArrowheads="1" noChangeShapeType="1" noTextEdit="1"/>
              </p:cNvSpPr>
              <p:nvPr/>
            </p:nvSpPr>
            <p:spPr>
              <a:xfrm>
                <a:off x="4439264" y="3044408"/>
                <a:ext cx="3313471" cy="922176"/>
              </a:xfrm>
              <a:prstGeom prst="rect">
                <a:avLst/>
              </a:prstGeom>
              <a:blipFill>
                <a:blip r:embed="rId7"/>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0A58D7F0-5DF0-4DD5-A5D0-E27542C96C8D}"/>
                  </a:ext>
                </a:extLst>
              </p:cNvPr>
              <p:cNvSpPr txBox="1"/>
              <p:nvPr/>
            </p:nvSpPr>
            <p:spPr>
              <a:xfrm>
                <a:off x="3345330" y="5216126"/>
                <a:ext cx="5643716" cy="84863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i="1" smtClean="0">
                          <a:latin typeface="Cambria Math" panose="02040503050406030204" pitchFamily="18" charset="0"/>
                        </a:rPr>
                        <m:t>𝐺𝐸</m:t>
                      </m:r>
                      <m:d>
                        <m:dPr>
                          <m:begChr m:val="["/>
                          <m:endChr m:val="]"/>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m:t>
                          </m:r>
                        </m:e>
                      </m:d>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𝐴</m:t>
                          </m:r>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𝑖𝑑𝑒𝑎𝑙</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𝑖𝑑𝑒𝑎𝑙</m:t>
                              </m:r>
                            </m:sub>
                          </m:sSub>
                        </m:den>
                      </m:f>
                      <m:r>
                        <a:rPr lang="ro-RO" sz="2400" i="0">
                          <a:latin typeface="Cambria Math" panose="02040503050406030204" pitchFamily="18" charset="0"/>
                        </a:rPr>
                        <m:t>×100=</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r>
                            <a:rPr lang="ro-RO" sz="2400" i="1">
                              <a:latin typeface="Cambria Math" panose="02040503050406030204" pitchFamily="18" charset="0"/>
                            </a:rPr>
                            <m:t>𝑇</m:t>
                          </m:r>
                        </m:den>
                      </m:f>
                      <m:r>
                        <a:rPr lang="ro-RO" sz="2400" i="0">
                          <a:latin typeface="Cambria Math" panose="02040503050406030204" pitchFamily="18" charset="0"/>
                        </a:rPr>
                        <m:t>×100</m:t>
                      </m:r>
                    </m:oMath>
                  </m:oMathPara>
                </a14:m>
                <a:endParaRPr lang="ro-RO"/>
              </a:p>
            </p:txBody>
          </p:sp>
        </mc:Choice>
        <mc:Fallback xmlns="">
          <p:sp>
            <p:nvSpPr>
              <p:cNvPr id="19" name="TextBox 18">
                <a:extLst>
                  <a:ext uri="{FF2B5EF4-FFF2-40B4-BE49-F238E27FC236}">
                    <a16:creationId xmlns:a16="http://schemas.microsoft.com/office/drawing/2014/main" id="{0A58D7F0-5DF0-4DD5-A5D0-E27542C96C8D}"/>
                  </a:ext>
                </a:extLst>
              </p:cNvPr>
              <p:cNvSpPr txBox="1">
                <a:spLocks noRot="1" noChangeAspect="1" noMove="1" noResize="1" noEditPoints="1" noAdjustHandles="1" noChangeArrowheads="1" noChangeShapeType="1" noTextEdit="1"/>
              </p:cNvSpPr>
              <p:nvPr/>
            </p:nvSpPr>
            <p:spPr>
              <a:xfrm>
                <a:off x="3345330" y="5216126"/>
                <a:ext cx="5643716" cy="848630"/>
              </a:xfrm>
              <a:prstGeom prst="rect">
                <a:avLst/>
              </a:prstGeom>
              <a:blipFill>
                <a:blip r:embed="rId8"/>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2330276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B1F31-C3EC-4650-AE5F-8B6720FCEF63}"/>
              </a:ext>
            </a:extLst>
          </p:cNvPr>
          <p:cNvSpPr>
            <a:spLocks noGrp="1"/>
          </p:cNvSpPr>
          <p:nvPr>
            <p:ph type="title"/>
          </p:nvPr>
        </p:nvSpPr>
        <p:spPr/>
        <p:txBody>
          <a:bodyPr/>
          <a:lstStyle/>
          <a:p>
            <a:r>
              <a:rPr lang="ro-RO"/>
              <a:t>Reacția negativă</a:t>
            </a:r>
          </a:p>
        </p:txBody>
      </p:sp>
      <p:sp>
        <p:nvSpPr>
          <p:cNvPr id="3" name="Content Placeholder 2">
            <a:extLst>
              <a:ext uri="{FF2B5EF4-FFF2-40B4-BE49-F238E27FC236}">
                <a16:creationId xmlns:a16="http://schemas.microsoft.com/office/drawing/2014/main" id="{308228AD-2EF1-4ACA-9E68-8DF34C3AD339}"/>
              </a:ext>
            </a:extLst>
          </p:cNvPr>
          <p:cNvSpPr>
            <a:spLocks noGrp="1"/>
          </p:cNvSpPr>
          <p:nvPr>
            <p:ph idx="1"/>
          </p:nvPr>
        </p:nvSpPr>
        <p:spPr/>
        <p:txBody>
          <a:bodyPr>
            <a:normAutofit lnSpcReduction="10000"/>
          </a:bodyPr>
          <a:lstStyle/>
          <a:p>
            <a:r>
              <a:rPr lang="en-US" sz="2400">
                <a:effectLst/>
                <a:ea typeface="Calibri" panose="020F0502020204030204" pitchFamily="34" charset="0"/>
              </a:rPr>
              <a:t>Este instructiv să investigăm efectul reacției negative asupra semnalelor </a:t>
            </a:r>
            <a:r>
              <a:rPr lang="en-US" sz="2400" i="1">
                <a:effectLst/>
                <a:ea typeface="Calibri" panose="020F0502020204030204" pitchFamily="34" charset="0"/>
              </a:rPr>
              <a:t>x</a:t>
            </a:r>
            <a:r>
              <a:rPr lang="en-US" sz="2400" i="1" baseline="-25000">
                <a:effectLst/>
                <a:ea typeface="Calibri" panose="020F0502020204030204" pitchFamily="34" charset="0"/>
              </a:rPr>
              <a:t>ε</a:t>
            </a:r>
            <a:r>
              <a:rPr lang="en-US" sz="2400">
                <a:effectLst/>
                <a:ea typeface="Calibri" panose="020F0502020204030204" pitchFamily="34" charset="0"/>
              </a:rPr>
              <a:t> și </a:t>
            </a:r>
            <a:r>
              <a:rPr lang="en-US" sz="2400" i="1">
                <a:effectLst/>
                <a:ea typeface="Calibri" panose="020F0502020204030204" pitchFamily="34" charset="0"/>
              </a:rPr>
              <a:t>x</a:t>
            </a:r>
            <a:r>
              <a:rPr lang="en-US" sz="2400" i="1" baseline="-25000">
                <a:effectLst/>
                <a:ea typeface="Calibri" panose="020F0502020204030204" pitchFamily="34" charset="0"/>
              </a:rPr>
              <a:t>f</a:t>
            </a:r>
            <a:r>
              <a:rPr lang="en-US" sz="2400">
                <a:effectLst/>
                <a:ea typeface="Calibri" panose="020F0502020204030204" pitchFamily="34" charset="0"/>
              </a:rPr>
              <a:t>. Scriem </a:t>
            </a:r>
            <a:r>
              <a:rPr lang="en-US" sz="2400" i="1">
                <a:effectLst/>
                <a:ea typeface="Calibri" panose="020F0502020204030204" pitchFamily="34" charset="0"/>
              </a:rPr>
              <a:t>x</a:t>
            </a:r>
            <a:r>
              <a:rPr lang="en-US" sz="2400" i="1" baseline="-25000">
                <a:effectLst/>
                <a:ea typeface="Calibri" panose="020F0502020204030204" pitchFamily="34" charset="0"/>
              </a:rPr>
              <a:t>ε</a:t>
            </a:r>
            <a:r>
              <a:rPr lang="en-US" sz="2400">
                <a:effectLst/>
                <a:ea typeface="Calibri" panose="020F0502020204030204" pitchFamily="34" charset="0"/>
              </a:rPr>
              <a:t>=</a:t>
            </a:r>
            <a:r>
              <a:rPr lang="en-US" sz="2400" i="1">
                <a:effectLst/>
                <a:ea typeface="Calibri" panose="020F0502020204030204" pitchFamily="34" charset="0"/>
              </a:rPr>
              <a:t>x</a:t>
            </a:r>
            <a:r>
              <a:rPr lang="en-US" sz="2400" i="1" baseline="-25000">
                <a:effectLst/>
                <a:ea typeface="Calibri" panose="020F0502020204030204" pitchFamily="34" charset="0"/>
              </a:rPr>
              <a:t>o</a:t>
            </a:r>
            <a:r>
              <a:rPr lang="en-US" sz="2400">
                <a:effectLst/>
                <a:ea typeface="Calibri" panose="020F0502020204030204" pitchFamily="34" charset="0"/>
              </a:rPr>
              <a:t>/</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a:t>
            </a:r>
            <a:r>
              <a:rPr lang="en-US" sz="2400" i="1">
                <a:effectLst/>
                <a:ea typeface="Calibri" panose="020F0502020204030204" pitchFamily="34" charset="0"/>
              </a:rPr>
              <a:t>Ax</a:t>
            </a:r>
            <a:r>
              <a:rPr lang="en-US" sz="2400" i="1" baseline="-25000">
                <a:effectLst/>
                <a:ea typeface="Calibri" panose="020F0502020204030204" pitchFamily="34" charset="0"/>
              </a:rPr>
              <a:t>i</a:t>
            </a:r>
            <a:r>
              <a:rPr lang="en-US" sz="2400">
                <a:effectLst/>
                <a:ea typeface="Calibri" panose="020F0502020204030204" pitchFamily="34" charset="0"/>
              </a:rPr>
              <a:t>)/</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a:t>
            </a:r>
            <a:r>
              <a:rPr lang="en-US" sz="2400" i="1">
                <a:effectLst/>
                <a:ea typeface="Calibri" panose="020F0502020204030204" pitchFamily="34" charset="0"/>
              </a:rPr>
              <a:t>A/a</a:t>
            </a:r>
            <a:r>
              <a:rPr lang="en-US" sz="2400" i="1" baseline="-25000">
                <a:effectLst/>
                <a:ea typeface="Calibri" panose="020F0502020204030204" pitchFamily="34" charset="0"/>
              </a:rPr>
              <a:t>ε</a:t>
            </a:r>
            <a:r>
              <a:rPr lang="en-US" sz="2400">
                <a:effectLst/>
                <a:ea typeface="Calibri" panose="020F0502020204030204" pitchFamily="34" charset="0"/>
              </a:rPr>
              <a:t>)</a:t>
            </a:r>
            <a:r>
              <a:rPr lang="en-US" sz="2400" i="1">
                <a:effectLst/>
                <a:ea typeface="Calibri" panose="020F0502020204030204" pitchFamily="34" charset="0"/>
              </a:rPr>
              <a:t>x</a:t>
            </a:r>
            <a:r>
              <a:rPr lang="en-US" sz="2400" i="1" baseline="-25000">
                <a:effectLst/>
                <a:ea typeface="Calibri" panose="020F0502020204030204" pitchFamily="34" charset="0"/>
              </a:rPr>
              <a:t>i</a:t>
            </a:r>
            <a:r>
              <a:rPr lang="en-US" sz="2400">
                <a:effectLst/>
                <a:ea typeface="Calibri" panose="020F0502020204030204" pitchFamily="34" charset="0"/>
              </a:rPr>
              <a:t>, obținem</a:t>
            </a:r>
            <a:endParaRPr lang="ro-RO" sz="2400">
              <a:effectLst/>
              <a:ea typeface="Calibri" panose="020F0502020204030204" pitchFamily="34" charset="0"/>
            </a:endParaRPr>
          </a:p>
          <a:p>
            <a:endParaRPr lang="ro-RO" sz="2400"/>
          </a:p>
          <a:p>
            <a:endParaRPr lang="ro-RO" sz="2400"/>
          </a:p>
          <a:p>
            <a:endParaRPr lang="ro-RO" sz="2400"/>
          </a:p>
          <a:p>
            <a:r>
              <a:rPr lang="en-US" sz="2400">
                <a:effectLst/>
                <a:ea typeface="Calibri" panose="020F0502020204030204" pitchFamily="34" charset="0"/>
              </a:rPr>
              <a:t>Scriind </a:t>
            </a:r>
            <a:r>
              <a:rPr lang="en-US" sz="2400" i="1">
                <a:effectLst/>
                <a:ea typeface="Calibri" panose="020F0502020204030204" pitchFamily="34" charset="0"/>
              </a:rPr>
              <a:t>x</a:t>
            </a:r>
            <a:r>
              <a:rPr lang="en-US" sz="2400" i="1" baseline="-25000">
                <a:effectLst/>
                <a:ea typeface="Calibri" panose="020F0502020204030204" pitchFamily="34" charset="0"/>
              </a:rPr>
              <a:t>f</a:t>
            </a:r>
            <a:r>
              <a:rPr lang="en-US" sz="2400">
                <a:effectLst/>
                <a:ea typeface="Calibri" panose="020F0502020204030204" pitchFamily="34" charset="0"/>
              </a:rPr>
              <a:t>=</a:t>
            </a:r>
            <a:r>
              <a:rPr lang="en-US" sz="2400" i="1">
                <a:effectLst/>
                <a:ea typeface="Calibri" panose="020F0502020204030204" pitchFamily="34" charset="0"/>
              </a:rPr>
              <a:t>bx</a:t>
            </a:r>
            <a:r>
              <a:rPr lang="en-US" sz="2400" i="1" baseline="-25000">
                <a:effectLst/>
                <a:ea typeface="Calibri" panose="020F0502020204030204" pitchFamily="34" charset="0"/>
              </a:rPr>
              <a:t>o</a:t>
            </a:r>
            <a:r>
              <a:rPr lang="en-US" sz="2400">
                <a:effectLst/>
                <a:ea typeface="Calibri" panose="020F0502020204030204" pitchFamily="34" charset="0"/>
              </a:rPr>
              <a:t>=</a:t>
            </a:r>
            <a:r>
              <a:rPr lang="en-US" sz="2400" i="1">
                <a:effectLst/>
                <a:ea typeface="Calibri" panose="020F0502020204030204" pitchFamily="34" charset="0"/>
              </a:rPr>
              <a:t>b</a:t>
            </a:r>
            <a:r>
              <a:rPr lang="en-US" sz="2400">
                <a:effectLst/>
                <a:ea typeface="Calibri" panose="020F0502020204030204" pitchFamily="34" charset="0"/>
              </a:rPr>
              <a:t>(</a:t>
            </a:r>
            <a:r>
              <a:rPr lang="en-US" sz="2400" i="1">
                <a:effectLst/>
                <a:ea typeface="Calibri" panose="020F0502020204030204" pitchFamily="34" charset="0"/>
              </a:rPr>
              <a:t>Ax</a:t>
            </a:r>
            <a:r>
              <a:rPr lang="en-US" sz="2400" i="1" baseline="-25000">
                <a:effectLst/>
                <a:ea typeface="Calibri" panose="020F0502020204030204" pitchFamily="34" charset="0"/>
              </a:rPr>
              <a:t>i</a:t>
            </a:r>
            <a:r>
              <a:rPr lang="en-US" sz="2400">
                <a:effectLst/>
                <a:ea typeface="Calibri" panose="020F0502020204030204" pitchFamily="34" charset="0"/>
              </a:rPr>
              <a:t>) și folosind relația </a:t>
            </a:r>
            <a:r>
              <a:rPr lang="en-US" sz="2400" i="1">
                <a:effectLst/>
                <a:ea typeface="Calibri" panose="020F0502020204030204" pitchFamily="34" charset="0"/>
              </a:rPr>
              <a:t>A</a:t>
            </a:r>
            <a:r>
              <a:rPr lang="en-US" sz="2400">
                <a:effectLst/>
                <a:ea typeface="Calibri" panose="020F0502020204030204" pitchFamily="34" charset="0"/>
              </a:rPr>
              <a:t>=(1/</a:t>
            </a:r>
            <a:r>
              <a:rPr lang="en-US" sz="2400" i="1">
                <a:effectLst/>
                <a:ea typeface="Calibri" panose="020F0502020204030204" pitchFamily="34" charset="0"/>
              </a:rPr>
              <a:t>b</a:t>
            </a:r>
            <a:r>
              <a:rPr lang="en-US" sz="2400">
                <a:effectLst/>
                <a:ea typeface="Calibri" panose="020F0502020204030204" pitchFamily="34" charset="0"/>
              </a:rPr>
              <a:t>)/(1+1/</a:t>
            </a:r>
            <a:r>
              <a:rPr lang="en-US" sz="2400" i="1">
                <a:effectLst/>
                <a:ea typeface="Calibri" panose="020F0502020204030204" pitchFamily="34" charset="0"/>
              </a:rPr>
              <a:t>T</a:t>
            </a:r>
            <a:r>
              <a:rPr lang="en-US" sz="2400">
                <a:effectLst/>
                <a:ea typeface="Calibri" panose="020F0502020204030204" pitchFamily="34" charset="0"/>
              </a:rPr>
              <a:t>), obținem</a:t>
            </a:r>
            <a:endParaRPr lang="ro-RO" sz="2400">
              <a:effectLst/>
              <a:ea typeface="Calibri" panose="020F0502020204030204" pitchFamily="34" charset="0"/>
            </a:endParaRPr>
          </a:p>
          <a:p>
            <a:endParaRPr lang="ro-RO" sz="2400"/>
          </a:p>
          <a:p>
            <a:endParaRPr lang="ro-RO" sz="2400"/>
          </a:p>
          <a:p>
            <a:r>
              <a:rPr lang="en-US" sz="2400">
                <a:effectLst/>
                <a:ea typeface="Calibri" panose="020F0502020204030204" pitchFamily="34" charset="0"/>
              </a:rPr>
              <a:t>Dacă </a:t>
            </a:r>
            <a:r>
              <a:rPr lang="en-US" sz="2400" i="1">
                <a:effectLst/>
                <a:ea typeface="Calibri" panose="020F0502020204030204" pitchFamily="34" charset="0"/>
              </a:rPr>
              <a:t>T</a:t>
            </a:r>
            <a:r>
              <a:rPr lang="en-US" sz="2400">
                <a:effectLst/>
                <a:ea typeface="Calibri" panose="020F0502020204030204" pitchFamily="34" charset="0"/>
              </a:rPr>
              <a:t>→∞, semnalul de eroare </a:t>
            </a:r>
            <a:r>
              <a:rPr lang="en-US" sz="2400" i="1">
                <a:effectLst/>
                <a:ea typeface="Calibri" panose="020F0502020204030204" pitchFamily="34" charset="0"/>
              </a:rPr>
              <a:t>x</a:t>
            </a:r>
            <a:r>
              <a:rPr lang="en-US" sz="2400" i="1" baseline="-25000">
                <a:effectLst/>
                <a:ea typeface="Calibri" panose="020F0502020204030204" pitchFamily="34" charset="0"/>
              </a:rPr>
              <a:t>ε</a:t>
            </a:r>
            <a:r>
              <a:rPr lang="en-US" sz="2400">
                <a:effectLst/>
                <a:ea typeface="Calibri" panose="020F0502020204030204" pitchFamily="34" charset="0"/>
              </a:rPr>
              <a:t> se va apropia de zero, iar semnalul de reacție </a:t>
            </a:r>
            <a:r>
              <a:rPr lang="en-US" sz="2400" i="1">
                <a:effectLst/>
                <a:ea typeface="Calibri" panose="020F0502020204030204" pitchFamily="34" charset="0"/>
              </a:rPr>
              <a:t>x</a:t>
            </a:r>
            <a:r>
              <a:rPr lang="en-US" sz="2400" i="1" baseline="-25000">
                <a:effectLst/>
                <a:ea typeface="Calibri" panose="020F0502020204030204" pitchFamily="34" charset="0"/>
              </a:rPr>
              <a:t>f</a:t>
            </a:r>
            <a:r>
              <a:rPr lang="en-US" sz="2400">
                <a:effectLst/>
                <a:ea typeface="Calibri" panose="020F0502020204030204" pitchFamily="34" charset="0"/>
              </a:rPr>
              <a:t> va urmări semnalul de intrare </a:t>
            </a:r>
            <a:r>
              <a:rPr lang="en-US" sz="2400" i="1">
                <a:effectLst/>
                <a:ea typeface="Calibri" panose="020F0502020204030204" pitchFamily="34" charset="0"/>
              </a:rPr>
              <a:t>x</a:t>
            </a:r>
            <a:r>
              <a:rPr lang="en-US" sz="2400" i="1" baseline="-25000">
                <a:effectLst/>
                <a:ea typeface="Calibri" panose="020F0502020204030204" pitchFamily="34" charset="0"/>
              </a:rPr>
              <a:t>i</a:t>
            </a:r>
            <a:r>
              <a:rPr lang="en-US" sz="2400">
                <a:effectLst/>
                <a:ea typeface="Calibri" panose="020F0502020204030204" pitchFamily="34" charset="0"/>
              </a:rPr>
              <a:t>. Aceasta reprezintă baza conceptului de scurtcircuit virtual.</a:t>
            </a:r>
            <a:endParaRPr lang="ro-RO" sz="3200"/>
          </a:p>
        </p:txBody>
      </p:sp>
      <p:sp>
        <p:nvSpPr>
          <p:cNvPr id="4" name="Date Placeholder 3">
            <a:extLst>
              <a:ext uri="{FF2B5EF4-FFF2-40B4-BE49-F238E27FC236}">
                <a16:creationId xmlns:a16="http://schemas.microsoft.com/office/drawing/2014/main" id="{A4580793-649E-4314-B8AF-739FDC1DB34B}"/>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A3A3EC8B-9D79-464A-A54B-99E79B30DB3B}"/>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929C27D5-C720-40F2-A29B-2E11C6A44839}"/>
              </a:ext>
            </a:extLst>
          </p:cNvPr>
          <p:cNvSpPr>
            <a:spLocks noGrp="1"/>
          </p:cNvSpPr>
          <p:nvPr>
            <p:ph type="sldNum" sz="quarter" idx="12"/>
          </p:nvPr>
        </p:nvSpPr>
        <p:spPr/>
        <p:txBody>
          <a:bodyPr/>
          <a:lstStyle/>
          <a:p>
            <a:fld id="{D9D9B3D8-967C-4E8E-8261-E76B956ED273}" type="slidenum">
              <a:rPr lang="ro-RO" smtClean="0"/>
              <a:t>33</a:t>
            </a:fld>
            <a:endParaRPr lang="ro-RO"/>
          </a:p>
        </p:txBody>
      </p:sp>
      <p:pic>
        <p:nvPicPr>
          <p:cNvPr id="7" name="Picture 6">
            <a:extLst>
              <a:ext uri="{FF2B5EF4-FFF2-40B4-BE49-F238E27FC236}">
                <a16:creationId xmlns:a16="http://schemas.microsoft.com/office/drawing/2014/main" id="{8DAE87BF-0300-44D7-A089-678B389EB9A3}"/>
              </a:ext>
            </a:extLst>
          </p:cNvPr>
          <p:cNvPicPr>
            <a:picLocks noChangeAspect="1"/>
          </p:cNvPicPr>
          <p:nvPr/>
        </p:nvPicPr>
        <p:blipFill rotWithShape="1">
          <a:blip r:embed="rId2"/>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CBA67F0-354C-4AD9-A726-EB06E900B2CB}"/>
                  </a:ext>
                </a:extLst>
              </p:cNvPr>
              <p:cNvSpPr txBox="1"/>
              <p:nvPr/>
            </p:nvSpPr>
            <p:spPr>
              <a:xfrm>
                <a:off x="4277030" y="2419591"/>
                <a:ext cx="3637935" cy="129888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ro-RO" sz="2000" i="1" smtClean="0">
                              <a:solidFill>
                                <a:srgbClr val="836967"/>
                              </a:solidFill>
                              <a:latin typeface="Cambria Math" panose="02040503050406030204" pitchFamily="18" charset="0"/>
                            </a:rPr>
                          </m:ctrlPr>
                        </m:dPr>
                        <m:e>
                          <m:eqArr>
                            <m:eqArrPr>
                              <m:ctrlPr>
                                <a:rPr lang="ro-RO" sz="2000" i="1">
                                  <a:solidFill>
                                    <a:srgbClr val="836967"/>
                                  </a:solidFill>
                                  <a:latin typeface="Cambria Math" panose="02040503050406030204" pitchFamily="18" charset="0"/>
                                </a:rPr>
                              </m:ctrlPr>
                            </m:eqArrPr>
                            <m:e>
                              <m:r>
                                <a:rPr lang="ro-RO" sz="2000">
                                  <a:latin typeface="Cambria Math" panose="02040503050406030204" pitchFamily="18" charset="0"/>
                                </a:rPr>
                                <m:t>&amp;</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𝜀</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1">
                                      <a:latin typeface="Cambria Math" panose="02040503050406030204" pitchFamily="18" charset="0"/>
                                    </a:rPr>
                                    <m:t>𝐴</m:t>
                                  </m:r>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𝑎</m:t>
                                      </m:r>
                                    </m:e>
                                    <m:sub>
                                      <m:r>
                                        <a:rPr lang="ro-RO" sz="2000" i="1">
                                          <a:latin typeface="Cambria Math" panose="02040503050406030204" pitchFamily="18" charset="0"/>
                                        </a:rPr>
                                        <m:t>𝜀</m:t>
                                      </m:r>
                                    </m:sub>
                                  </m:sSub>
                                </m:den>
                              </m:f>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𝑖</m:t>
                                  </m:r>
                                </m:sub>
                              </m:sSub>
                            </m:e>
                            <m:e>
                              <m:r>
                                <a:rPr lang="ro-RO" sz="2000" i="0">
                                  <a:latin typeface="Cambria Math" panose="02040503050406030204" pitchFamily="18" charset="0"/>
                                </a:rPr>
                                <m:t>&amp;</m:t>
                              </m:r>
                              <m:r>
                                <a:rPr lang="ro-RO" sz="2000" i="1">
                                  <a:latin typeface="Cambria Math" panose="02040503050406030204" pitchFamily="18" charset="0"/>
                                </a:rPr>
                                <m:t>𝐴</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𝑎</m:t>
                                      </m:r>
                                    </m:e>
                                    <m:sub>
                                      <m:r>
                                        <a:rPr lang="ro-RO" sz="2000" i="1">
                                          <a:latin typeface="Cambria Math" panose="02040503050406030204" pitchFamily="18" charset="0"/>
                                        </a:rPr>
                                        <m:t>𝜀</m:t>
                                      </m:r>
                                    </m:sub>
                                  </m:sSub>
                                </m:num>
                                <m:den>
                                  <m:r>
                                    <a:rPr lang="ro-RO" sz="2000" i="0">
                                      <a:latin typeface="Cambria Math" panose="02040503050406030204" pitchFamily="18" charset="0"/>
                                    </a:rPr>
                                    <m:t>1+</m:t>
                                  </m:r>
                                  <m:r>
                                    <a:rPr lang="ro-RO" sz="2000" i="1">
                                      <a:latin typeface="Cambria Math" panose="02040503050406030204" pitchFamily="18" charset="0"/>
                                    </a:rPr>
                                    <m:t>𝑇</m:t>
                                  </m:r>
                                </m:den>
                              </m:f>
                            </m:e>
                          </m:eqArr>
                        </m:e>
                      </m:d>
                      <m:r>
                        <a:rPr lang="ro-RO" sz="2000" i="0">
                          <a:latin typeface="Cambria Math" panose="02040503050406030204" pitchFamily="18" charset="0"/>
                        </a:rPr>
                        <m:t>⇒</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𝜀</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𝑖</m:t>
                              </m:r>
                            </m:sub>
                          </m:sSub>
                        </m:num>
                        <m:den>
                          <m:r>
                            <a:rPr lang="ro-RO" sz="2000" i="0">
                              <a:latin typeface="Cambria Math" panose="02040503050406030204" pitchFamily="18" charset="0"/>
                            </a:rPr>
                            <m:t>1+</m:t>
                          </m:r>
                          <m:r>
                            <a:rPr lang="ro-RO" sz="2000" i="1">
                              <a:latin typeface="Cambria Math" panose="02040503050406030204" pitchFamily="18" charset="0"/>
                            </a:rPr>
                            <m:t>𝑇</m:t>
                          </m:r>
                        </m:den>
                      </m:f>
                    </m:oMath>
                  </m:oMathPara>
                </a14:m>
                <a:endParaRPr lang="ro-RO"/>
              </a:p>
            </p:txBody>
          </p:sp>
        </mc:Choice>
        <mc:Fallback xmlns="">
          <p:sp>
            <p:nvSpPr>
              <p:cNvPr id="9" name="TextBox 8">
                <a:extLst>
                  <a:ext uri="{FF2B5EF4-FFF2-40B4-BE49-F238E27FC236}">
                    <a16:creationId xmlns:a16="http://schemas.microsoft.com/office/drawing/2014/main" id="{FCBA67F0-354C-4AD9-A726-EB06E900B2CB}"/>
                  </a:ext>
                </a:extLst>
              </p:cNvPr>
              <p:cNvSpPr txBox="1">
                <a:spLocks noRot="1" noChangeAspect="1" noMove="1" noResize="1" noEditPoints="1" noAdjustHandles="1" noChangeArrowheads="1" noChangeShapeType="1" noTextEdit="1"/>
              </p:cNvSpPr>
              <p:nvPr/>
            </p:nvSpPr>
            <p:spPr>
              <a:xfrm>
                <a:off x="4277030" y="2419591"/>
                <a:ext cx="3637935" cy="1298882"/>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40C1E8B9-D3AC-4414-ACA8-55B9A93784E0}"/>
                  </a:ext>
                </a:extLst>
              </p:cNvPr>
              <p:cNvSpPr txBox="1"/>
              <p:nvPr/>
            </p:nvSpPr>
            <p:spPr>
              <a:xfrm>
                <a:off x="3441289" y="4164603"/>
                <a:ext cx="5309419" cy="91678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𝑓</m:t>
                          </m:r>
                        </m:sub>
                      </m:sSub>
                      <m:r>
                        <a:rPr lang="ro-RO" sz="2000" i="0">
                          <a:latin typeface="Cambria Math" panose="02040503050406030204" pitchFamily="18" charset="0"/>
                        </a:rPr>
                        <m:t>=</m:t>
                      </m:r>
                      <m:r>
                        <a:rPr lang="ro-RO" sz="2000" i="1">
                          <a:latin typeface="Cambria Math" panose="02040503050406030204" pitchFamily="18" charset="0"/>
                        </a:rPr>
                        <m:t>𝑏</m:t>
                      </m:r>
                      <m:d>
                        <m:dPr>
                          <m:ctrlPr>
                            <a:rPr lang="ro-RO" sz="2000" i="1">
                              <a:solidFill>
                                <a:srgbClr val="836967"/>
                              </a:solidFill>
                              <a:latin typeface="Cambria Math" panose="02040503050406030204" pitchFamily="18" charset="0"/>
                            </a:rPr>
                          </m:ctrlPr>
                        </m:dPr>
                        <m:e>
                          <m:r>
                            <a:rPr lang="ro-RO" sz="2000" i="1">
                              <a:latin typeface="Cambria Math" panose="02040503050406030204" pitchFamily="18" charset="0"/>
                            </a:rPr>
                            <m:t>𝐴</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𝑖</m:t>
                              </m:r>
                            </m:sub>
                          </m:sSub>
                        </m:e>
                      </m:d>
                      <m:r>
                        <a:rPr lang="ro-RO" sz="2000" i="0">
                          <a:latin typeface="Cambria Math" panose="02040503050406030204" pitchFamily="18" charset="0"/>
                        </a:rPr>
                        <m:t>=</m:t>
                      </m:r>
                      <m:r>
                        <a:rPr lang="ro-RO" sz="2000" i="1">
                          <a:latin typeface="Cambria Math" panose="02040503050406030204" pitchFamily="18" charset="0"/>
                        </a:rPr>
                        <m:t>𝑏</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𝑏</m:t>
                          </m:r>
                        </m:den>
                      </m:f>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1+</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𝑇</m:t>
                              </m:r>
                            </m:den>
                          </m:f>
                        </m:den>
                      </m:f>
                      <m:r>
                        <a:rPr lang="ro-RO" sz="2000" i="0">
                          <a:latin typeface="Cambria Math" panose="02040503050406030204" pitchFamily="18" charset="0"/>
                        </a:rPr>
                        <m:t>⋅</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𝑖</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𝑥</m:t>
                              </m:r>
                            </m:e>
                            <m:sub>
                              <m:r>
                                <a:rPr lang="ro-RO" sz="2000" i="1">
                                  <a:latin typeface="Cambria Math" panose="02040503050406030204" pitchFamily="18" charset="0"/>
                                </a:rPr>
                                <m:t>𝑖</m:t>
                              </m:r>
                            </m:sub>
                          </m:sSub>
                        </m:num>
                        <m:den>
                          <m:r>
                            <a:rPr lang="ro-RO" sz="2000" i="0">
                              <a:latin typeface="Cambria Math" panose="02040503050406030204" pitchFamily="18" charset="0"/>
                            </a:rPr>
                            <m:t>1+</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1">
                                  <a:latin typeface="Cambria Math" panose="02040503050406030204" pitchFamily="18" charset="0"/>
                                </a:rPr>
                                <m:t>𝑇</m:t>
                              </m:r>
                            </m:den>
                          </m:f>
                        </m:den>
                      </m:f>
                    </m:oMath>
                  </m:oMathPara>
                </a14:m>
                <a:endParaRPr lang="ro-RO"/>
              </a:p>
            </p:txBody>
          </p:sp>
        </mc:Choice>
        <mc:Fallback xmlns="">
          <p:sp>
            <p:nvSpPr>
              <p:cNvPr id="11" name="TextBox 10">
                <a:extLst>
                  <a:ext uri="{FF2B5EF4-FFF2-40B4-BE49-F238E27FC236}">
                    <a16:creationId xmlns:a16="http://schemas.microsoft.com/office/drawing/2014/main" id="{40C1E8B9-D3AC-4414-ACA8-55B9A93784E0}"/>
                  </a:ext>
                </a:extLst>
              </p:cNvPr>
              <p:cNvSpPr txBox="1">
                <a:spLocks noRot="1" noChangeAspect="1" noMove="1" noResize="1" noEditPoints="1" noAdjustHandles="1" noChangeArrowheads="1" noChangeShapeType="1" noTextEdit="1"/>
              </p:cNvSpPr>
              <p:nvPr/>
            </p:nvSpPr>
            <p:spPr>
              <a:xfrm>
                <a:off x="3441289" y="4164603"/>
                <a:ext cx="5309419" cy="916789"/>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5066160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7B500-6358-45F8-9B4A-A59A89F82694}"/>
              </a:ext>
            </a:extLst>
          </p:cNvPr>
          <p:cNvSpPr>
            <a:spLocks noGrp="1"/>
          </p:cNvSpPr>
          <p:nvPr>
            <p:ph type="title"/>
          </p:nvPr>
        </p:nvSpPr>
        <p:spPr/>
        <p:txBody>
          <a:bodyPr/>
          <a:lstStyle/>
          <a:p>
            <a:r>
              <a:rPr lang="ro-RO"/>
              <a:t>Reacția negativă</a:t>
            </a:r>
            <a:br>
              <a:rPr lang="ro-RO"/>
            </a:br>
            <a:r>
              <a:rPr lang="ro-RO"/>
              <a:t>Desensibilizarea câștigului</a:t>
            </a:r>
          </a:p>
        </p:txBody>
      </p:sp>
      <p:sp>
        <p:nvSpPr>
          <p:cNvPr id="3" name="Content Placeholder 2">
            <a:extLst>
              <a:ext uri="{FF2B5EF4-FFF2-40B4-BE49-F238E27FC236}">
                <a16:creationId xmlns:a16="http://schemas.microsoft.com/office/drawing/2014/main" id="{4052B15B-736E-49B0-BE23-DED124551491}"/>
              </a:ext>
            </a:extLst>
          </p:cNvPr>
          <p:cNvSpPr>
            <a:spLocks noGrp="1"/>
          </p:cNvSpPr>
          <p:nvPr>
            <p:ph idx="1"/>
          </p:nvPr>
        </p:nvSpPr>
        <p:spPr/>
        <p:txBody>
          <a:bodyPr>
            <a:normAutofit/>
          </a:bodyPr>
          <a:lstStyle/>
          <a:p>
            <a:r>
              <a:rPr lang="en-US" sz="2400">
                <a:effectLst/>
                <a:ea typeface="Calibri" panose="020F0502020204030204" pitchFamily="34" charset="0"/>
              </a:rPr>
              <a:t>Dorim să investigăm modul în care variațiile câștigului în buclă deschisă afectează câștigul în buclă închisă.</a:t>
            </a:r>
            <a:endParaRPr lang="ro-RO" sz="2400">
              <a:effectLst/>
              <a:ea typeface="Calibri" panose="020F0502020204030204" pitchFamily="34" charset="0"/>
            </a:endParaRPr>
          </a:p>
          <a:p>
            <a:r>
              <a:rPr lang="en-US" sz="2400">
                <a:effectLst/>
                <a:ea typeface="Calibri" panose="020F0502020204030204" pitchFamily="34" charset="0"/>
              </a:rPr>
              <a:t>Derivând relația amplificării în buclă închisă în raport cu </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 obținem d</a:t>
            </a:r>
            <a:r>
              <a:rPr lang="en-US" sz="2400" i="1">
                <a:effectLst/>
                <a:ea typeface="Calibri" panose="020F0502020204030204" pitchFamily="34" charset="0"/>
              </a:rPr>
              <a:t>A</a:t>
            </a:r>
            <a:r>
              <a:rPr lang="en-US" sz="2400">
                <a:effectLst/>
                <a:ea typeface="Calibri" panose="020F0502020204030204" pitchFamily="34" charset="0"/>
              </a:rPr>
              <a:t>/d</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=1/(1+</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i="1">
                <a:effectLst/>
                <a:ea typeface="Calibri" panose="020F0502020204030204" pitchFamily="34" charset="0"/>
              </a:rPr>
              <a:t>b</a:t>
            </a:r>
            <a:r>
              <a:rPr lang="en-US" sz="2400">
                <a:effectLst/>
                <a:ea typeface="Calibri" panose="020F0502020204030204" pitchFamily="34" charset="0"/>
              </a:rPr>
              <a:t>)</a:t>
            </a:r>
            <a:r>
              <a:rPr lang="en-US" sz="2400" baseline="30000">
                <a:effectLst/>
                <a:ea typeface="Calibri" panose="020F0502020204030204" pitchFamily="34" charset="0"/>
              </a:rPr>
              <a:t>2</a:t>
            </a:r>
            <a:r>
              <a:rPr lang="en-US" sz="2400">
                <a:effectLst/>
                <a:ea typeface="Calibri" panose="020F0502020204030204" pitchFamily="34" charset="0"/>
              </a:rPr>
              <a:t>.</a:t>
            </a:r>
            <a:endParaRPr lang="ro-RO" sz="2400">
              <a:effectLst/>
              <a:ea typeface="Calibri" panose="020F0502020204030204" pitchFamily="34" charset="0"/>
            </a:endParaRPr>
          </a:p>
          <a:p>
            <a:r>
              <a:rPr lang="en-US" sz="2400">
                <a:effectLst/>
                <a:ea typeface="Calibri" panose="020F0502020204030204" pitchFamily="34" charset="0"/>
              </a:rPr>
              <a:t>Înlocui</a:t>
            </a:r>
            <a:r>
              <a:rPr lang="ro-RO" sz="2400">
                <a:effectLst/>
                <a:ea typeface="Calibri" panose="020F0502020204030204" pitchFamily="34" charset="0"/>
              </a:rPr>
              <a:t>nd</a:t>
            </a:r>
            <a:r>
              <a:rPr lang="en-US" sz="2400">
                <a:effectLst/>
                <a:ea typeface="Calibri" panose="020F0502020204030204" pitchFamily="34" charset="0"/>
              </a:rPr>
              <a:t> 1+</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i="1">
                <a:effectLst/>
                <a:ea typeface="Calibri" panose="020F0502020204030204" pitchFamily="34" charset="0"/>
              </a:rPr>
              <a:t>b</a:t>
            </a:r>
            <a:r>
              <a:rPr lang="en-US" sz="2400">
                <a:effectLst/>
                <a:ea typeface="Calibri" panose="020F0502020204030204" pitchFamily="34" charset="0"/>
              </a:rPr>
              <a:t>=</a:t>
            </a:r>
            <a:r>
              <a:rPr lang="en-US" sz="2400" i="1">
                <a:effectLst/>
                <a:ea typeface="Calibri" panose="020F0502020204030204" pitchFamily="34" charset="0"/>
              </a:rPr>
              <a:t>a</a:t>
            </a:r>
            <a:r>
              <a:rPr lang="en-US" sz="2400" i="1" baseline="-25000">
                <a:effectLst/>
                <a:ea typeface="Calibri" panose="020F0502020204030204" pitchFamily="34" charset="0"/>
              </a:rPr>
              <a:t>ε</a:t>
            </a:r>
            <a:r>
              <a:rPr lang="en-US" sz="2400">
                <a:effectLst/>
                <a:ea typeface="Calibri" panose="020F0502020204030204" pitchFamily="34" charset="0"/>
              </a:rPr>
              <a:t>/</a:t>
            </a:r>
            <a:r>
              <a:rPr lang="en-US" sz="2400" i="1">
                <a:effectLst/>
                <a:ea typeface="Calibri" panose="020F0502020204030204" pitchFamily="34" charset="0"/>
              </a:rPr>
              <a:t>A</a:t>
            </a:r>
            <a:r>
              <a:rPr lang="en-US" sz="2400">
                <a:effectLst/>
                <a:ea typeface="Calibri" panose="020F0502020204030204" pitchFamily="34" charset="0"/>
              </a:rPr>
              <a:t> și rearanjând, rezultă</a:t>
            </a:r>
            <a:endParaRPr lang="ro-RO" sz="2400">
              <a:effectLst/>
              <a:ea typeface="Calibri" panose="020F0502020204030204" pitchFamily="34" charset="0"/>
            </a:endParaRPr>
          </a:p>
          <a:p>
            <a:endParaRPr lang="ro-RO" sz="2400"/>
          </a:p>
          <a:p>
            <a:endParaRPr lang="ro-RO" sz="2400"/>
          </a:p>
          <a:p>
            <a:r>
              <a:rPr lang="en-US" sz="2400">
                <a:solidFill>
                  <a:srgbClr val="242021"/>
                </a:solidFill>
                <a:effectLst/>
                <a:ea typeface="Calibri" panose="020F0502020204030204" pitchFamily="34" charset="0"/>
              </a:rPr>
              <a:t>Înlocuind derivatele cu diferențe finite și înmulțind ambele părți cu 100, obținem</a:t>
            </a:r>
            <a:endParaRPr lang="ro-RO" sz="2400">
              <a:solidFill>
                <a:srgbClr val="242021"/>
              </a:solidFill>
              <a:effectLst/>
              <a:ea typeface="Calibri" panose="020F0502020204030204" pitchFamily="34" charset="0"/>
            </a:endParaRPr>
          </a:p>
          <a:p>
            <a:endParaRPr lang="ro-RO" sz="2400"/>
          </a:p>
        </p:txBody>
      </p:sp>
      <p:sp>
        <p:nvSpPr>
          <p:cNvPr id="4" name="Date Placeholder 3">
            <a:extLst>
              <a:ext uri="{FF2B5EF4-FFF2-40B4-BE49-F238E27FC236}">
                <a16:creationId xmlns:a16="http://schemas.microsoft.com/office/drawing/2014/main" id="{E511C48A-5118-4ACB-904B-C58034A4C6E9}"/>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19153F29-C922-4C37-B88A-3A353027EFA0}"/>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11B1B554-382F-449C-BA91-3184F5B5DE63}"/>
              </a:ext>
            </a:extLst>
          </p:cNvPr>
          <p:cNvSpPr>
            <a:spLocks noGrp="1"/>
          </p:cNvSpPr>
          <p:nvPr>
            <p:ph type="sldNum" sz="quarter" idx="12"/>
          </p:nvPr>
        </p:nvSpPr>
        <p:spPr/>
        <p:txBody>
          <a:bodyPr/>
          <a:lstStyle/>
          <a:p>
            <a:fld id="{D9D9B3D8-967C-4E8E-8261-E76B956ED273}" type="slidenum">
              <a:rPr lang="ro-RO" smtClean="0"/>
              <a:t>34</a:t>
            </a:fld>
            <a:endParaRPr lang="ro-RO"/>
          </a:p>
        </p:txBody>
      </p:sp>
      <p:pic>
        <p:nvPicPr>
          <p:cNvPr id="7" name="Picture 6">
            <a:extLst>
              <a:ext uri="{FF2B5EF4-FFF2-40B4-BE49-F238E27FC236}">
                <a16:creationId xmlns:a16="http://schemas.microsoft.com/office/drawing/2014/main" id="{A2EB16B8-AC94-4AC7-AD2B-AF37A3C3536B}"/>
              </a:ext>
            </a:extLst>
          </p:cNvPr>
          <p:cNvPicPr>
            <a:picLocks noChangeAspect="1"/>
          </p:cNvPicPr>
          <p:nvPr/>
        </p:nvPicPr>
        <p:blipFill rotWithShape="1">
          <a:blip r:embed="rId2"/>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2391829D-6F8B-497A-BD4B-6C6EE9076540}"/>
                  </a:ext>
                </a:extLst>
              </p:cNvPr>
              <p:cNvSpPr txBox="1"/>
              <p:nvPr/>
            </p:nvSpPr>
            <p:spPr>
              <a:xfrm>
                <a:off x="6696897" y="448837"/>
                <a:ext cx="1997277" cy="57906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000" b="0" i="1" smtClean="0">
                          <a:latin typeface="Cambria Math" panose="02040503050406030204" pitchFamily="18" charset="0"/>
                        </a:rPr>
                        <m:t>𝐴</m:t>
                      </m:r>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𝑜</m:t>
                              </m:r>
                            </m:sub>
                          </m:sSub>
                        </m:num>
                        <m:den>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𝑖</m:t>
                              </m:r>
                            </m:sub>
                          </m:sSub>
                        </m:den>
                      </m:f>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num>
                        <m:den>
                          <m:r>
                            <a:rPr lang="ro-RO" sz="2000" b="0" i="1" smtClean="0">
                              <a:latin typeface="Cambria Math" panose="02040503050406030204" pitchFamily="18" charset="0"/>
                            </a:rPr>
                            <m:t>1+</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r>
                            <a:rPr lang="ro-RO" sz="2000" b="0" i="1" smtClean="0">
                              <a:latin typeface="Cambria Math" panose="02040503050406030204" pitchFamily="18" charset="0"/>
                            </a:rPr>
                            <m:t>𝑏</m:t>
                          </m:r>
                        </m:den>
                      </m:f>
                    </m:oMath>
                  </m:oMathPara>
                </a14:m>
                <a:endParaRPr lang="ro-RO" sz="1600"/>
              </a:p>
            </p:txBody>
          </p:sp>
        </mc:Choice>
        <mc:Fallback xmlns="">
          <p:sp>
            <p:nvSpPr>
              <p:cNvPr id="8" name="TextBox 7">
                <a:extLst>
                  <a:ext uri="{FF2B5EF4-FFF2-40B4-BE49-F238E27FC236}">
                    <a16:creationId xmlns:a16="http://schemas.microsoft.com/office/drawing/2014/main" id="{2391829D-6F8B-497A-BD4B-6C6EE9076540}"/>
                  </a:ext>
                </a:extLst>
              </p:cNvPr>
              <p:cNvSpPr txBox="1">
                <a:spLocks noRot="1" noChangeAspect="1" noMove="1" noResize="1" noEditPoints="1" noAdjustHandles="1" noChangeArrowheads="1" noChangeShapeType="1" noTextEdit="1"/>
              </p:cNvSpPr>
              <p:nvPr/>
            </p:nvSpPr>
            <p:spPr>
              <a:xfrm>
                <a:off x="6696897" y="448837"/>
                <a:ext cx="1997277" cy="579069"/>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455FD622-EF83-4792-8AA8-9F1F5BC05398}"/>
                  </a:ext>
                </a:extLst>
              </p:cNvPr>
              <p:cNvSpPr txBox="1"/>
              <p:nvPr/>
            </p:nvSpPr>
            <p:spPr>
              <a:xfrm>
                <a:off x="4940709" y="3767524"/>
                <a:ext cx="2310581" cy="85600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ro-RO" sz="2400" i="1" smtClean="0">
                              <a:solidFill>
                                <a:srgbClr val="836967"/>
                              </a:solidFill>
                              <a:latin typeface="Cambria Math" panose="02040503050406030204" pitchFamily="18" charset="0"/>
                            </a:rPr>
                          </m:ctrlPr>
                        </m:fPr>
                        <m:num>
                          <m:r>
                            <a:rPr lang="ro-RO" sz="2400" i="1">
                              <a:latin typeface="Cambria Math" panose="02040503050406030204" pitchFamily="18" charset="0"/>
                            </a:rPr>
                            <m:t>𝑑𝐴</m:t>
                          </m:r>
                        </m:num>
                        <m:den>
                          <m:r>
                            <a:rPr lang="ro-RO" sz="2400" i="1">
                              <a:latin typeface="Cambria Math" panose="02040503050406030204" pitchFamily="18" charset="0"/>
                            </a:rPr>
                            <m:t>𝐴</m:t>
                          </m:r>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r>
                            <a:rPr lang="ro-RO" sz="2400" i="1">
                              <a:latin typeface="Cambria Math" panose="02040503050406030204" pitchFamily="18" charset="0"/>
                            </a:rPr>
                            <m:t>𝑇</m:t>
                          </m:r>
                        </m:den>
                      </m:f>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𝑑</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𝑎</m:t>
                              </m:r>
                            </m:e>
                            <m:sub>
                              <m:r>
                                <a:rPr lang="ro-RO" sz="2400" i="1">
                                  <a:latin typeface="Cambria Math" panose="02040503050406030204" pitchFamily="18" charset="0"/>
                                </a:rPr>
                                <m:t>𝜀</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𝑎</m:t>
                              </m:r>
                            </m:e>
                            <m:sub>
                              <m:r>
                                <a:rPr lang="ro-RO" sz="2400" i="1">
                                  <a:latin typeface="Cambria Math" panose="02040503050406030204" pitchFamily="18" charset="0"/>
                                </a:rPr>
                                <m:t>𝜀</m:t>
                              </m:r>
                            </m:sub>
                          </m:sSub>
                        </m:den>
                      </m:f>
                    </m:oMath>
                  </m:oMathPara>
                </a14:m>
                <a:endParaRPr lang="ro-RO"/>
              </a:p>
            </p:txBody>
          </p:sp>
        </mc:Choice>
        <mc:Fallback xmlns="">
          <p:sp>
            <p:nvSpPr>
              <p:cNvPr id="10" name="TextBox 9">
                <a:extLst>
                  <a:ext uri="{FF2B5EF4-FFF2-40B4-BE49-F238E27FC236}">
                    <a16:creationId xmlns:a16="http://schemas.microsoft.com/office/drawing/2014/main" id="{455FD622-EF83-4792-8AA8-9F1F5BC05398}"/>
                  </a:ext>
                </a:extLst>
              </p:cNvPr>
              <p:cNvSpPr txBox="1">
                <a:spLocks noRot="1" noChangeAspect="1" noMove="1" noResize="1" noEditPoints="1" noAdjustHandles="1" noChangeArrowheads="1" noChangeShapeType="1" noTextEdit="1"/>
              </p:cNvSpPr>
              <p:nvPr/>
            </p:nvSpPr>
            <p:spPr>
              <a:xfrm>
                <a:off x="4940709" y="3767524"/>
                <a:ext cx="2310581" cy="856004"/>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47D54523-4C82-4708-83B9-8BD6C8751314}"/>
                  </a:ext>
                </a:extLst>
              </p:cNvPr>
              <p:cNvSpPr txBox="1"/>
              <p:nvPr/>
            </p:nvSpPr>
            <p:spPr>
              <a:xfrm>
                <a:off x="3932902" y="5267766"/>
                <a:ext cx="4326194" cy="9221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smtClean="0">
                          <a:latin typeface="Cambria Math" panose="02040503050406030204" pitchFamily="18" charset="0"/>
                        </a:rPr>
                        <m:t>100</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𝛥</m:t>
                          </m:r>
                          <m:r>
                            <a:rPr lang="ro-RO" sz="2400" i="1">
                              <a:latin typeface="Cambria Math" panose="02040503050406030204" pitchFamily="18" charset="0"/>
                            </a:rPr>
                            <m:t>𝐴</m:t>
                          </m:r>
                        </m:num>
                        <m:den>
                          <m:r>
                            <a:rPr lang="ro-RO" sz="2400" i="1">
                              <a:latin typeface="Cambria Math" panose="02040503050406030204" pitchFamily="18" charset="0"/>
                            </a:rPr>
                            <m:t>𝐴</m:t>
                          </m:r>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r>
                            <a:rPr lang="ro-RO" sz="2400" i="1">
                              <a:latin typeface="Cambria Math" panose="02040503050406030204" pitchFamily="18" charset="0"/>
                            </a:rPr>
                            <m:t>𝑇</m:t>
                          </m:r>
                        </m:den>
                      </m:f>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100×</m:t>
                          </m:r>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𝛥</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𝑎</m:t>
                                  </m:r>
                                </m:e>
                                <m:sub>
                                  <m:r>
                                    <a:rPr lang="ro-RO" sz="2400" i="1">
                                      <a:latin typeface="Cambria Math" panose="02040503050406030204" pitchFamily="18" charset="0"/>
                                    </a:rPr>
                                    <m:t>𝜀</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𝑎</m:t>
                                  </m:r>
                                </m:e>
                                <m:sub>
                                  <m:r>
                                    <a:rPr lang="ro-RO" sz="2400" i="1">
                                      <a:latin typeface="Cambria Math" panose="02040503050406030204" pitchFamily="18" charset="0"/>
                                    </a:rPr>
                                    <m:t>𝜀</m:t>
                                  </m:r>
                                </m:sub>
                              </m:sSub>
                            </m:den>
                          </m:f>
                        </m:e>
                      </m:d>
                    </m:oMath>
                  </m:oMathPara>
                </a14:m>
                <a:endParaRPr lang="ro-RO"/>
              </a:p>
            </p:txBody>
          </p:sp>
        </mc:Choice>
        <mc:Fallback xmlns="">
          <p:sp>
            <p:nvSpPr>
              <p:cNvPr id="12" name="TextBox 11">
                <a:extLst>
                  <a:ext uri="{FF2B5EF4-FFF2-40B4-BE49-F238E27FC236}">
                    <a16:creationId xmlns:a16="http://schemas.microsoft.com/office/drawing/2014/main" id="{47D54523-4C82-4708-83B9-8BD6C8751314}"/>
                  </a:ext>
                </a:extLst>
              </p:cNvPr>
              <p:cNvSpPr txBox="1">
                <a:spLocks noRot="1" noChangeAspect="1" noMove="1" noResize="1" noEditPoints="1" noAdjustHandles="1" noChangeArrowheads="1" noChangeShapeType="1" noTextEdit="1"/>
              </p:cNvSpPr>
              <p:nvPr/>
            </p:nvSpPr>
            <p:spPr>
              <a:xfrm>
                <a:off x="3932902" y="5267766"/>
                <a:ext cx="4326194" cy="922176"/>
              </a:xfrm>
              <a:prstGeom prst="rect">
                <a:avLst/>
              </a:prstGeom>
              <a:blipFill>
                <a:blip r:embed="rId5"/>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1521991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7B500-6358-45F8-9B4A-A59A89F82694}"/>
              </a:ext>
            </a:extLst>
          </p:cNvPr>
          <p:cNvSpPr>
            <a:spLocks noGrp="1"/>
          </p:cNvSpPr>
          <p:nvPr>
            <p:ph type="title"/>
          </p:nvPr>
        </p:nvSpPr>
        <p:spPr/>
        <p:txBody>
          <a:bodyPr/>
          <a:lstStyle/>
          <a:p>
            <a:r>
              <a:rPr lang="ro-RO"/>
              <a:t>Reacția negativă</a:t>
            </a:r>
            <a:br>
              <a:rPr lang="ro-RO"/>
            </a:br>
            <a:r>
              <a:rPr lang="ro-RO"/>
              <a:t>Desensibilizarea câștigului</a:t>
            </a:r>
          </a:p>
        </p:txBody>
      </p:sp>
      <p:sp>
        <p:nvSpPr>
          <p:cNvPr id="3" name="Content Placeholder 2">
            <a:extLst>
              <a:ext uri="{FF2B5EF4-FFF2-40B4-BE49-F238E27FC236}">
                <a16:creationId xmlns:a16="http://schemas.microsoft.com/office/drawing/2014/main" id="{4052B15B-736E-49B0-BE23-DED124551491}"/>
              </a:ext>
            </a:extLst>
          </p:cNvPr>
          <p:cNvSpPr>
            <a:spLocks noGrp="1"/>
          </p:cNvSpPr>
          <p:nvPr>
            <p:ph idx="1"/>
          </p:nvPr>
        </p:nvSpPr>
        <p:spPr/>
        <p:txBody>
          <a:bodyPr>
            <a:normAutofit/>
          </a:bodyPr>
          <a:lstStyle/>
          <a:p>
            <a:endParaRPr lang="ro-RO" sz="2400"/>
          </a:p>
          <a:p>
            <a:endParaRPr lang="ro-RO" sz="2400"/>
          </a:p>
          <a:p>
            <a:r>
              <a:rPr lang="en-US" sz="2400">
                <a:solidFill>
                  <a:srgbClr val="242021"/>
                </a:solidFill>
                <a:effectLst/>
                <a:ea typeface="Calibri" panose="020F0502020204030204" pitchFamily="34" charset="0"/>
              </a:rPr>
              <a:t>impactul unei variații procentuale date a lui </a:t>
            </a:r>
            <a:r>
              <a:rPr lang="en-US" sz="2400" i="1">
                <a:solidFill>
                  <a:srgbClr val="242021"/>
                </a:solidFill>
                <a:effectLst/>
                <a:ea typeface="Calibri" panose="020F0502020204030204" pitchFamily="34" charset="0"/>
              </a:rPr>
              <a:t>a</a:t>
            </a:r>
            <a:r>
              <a:rPr lang="en-US" sz="2400" i="1" baseline="-25000">
                <a:solidFill>
                  <a:srgbClr val="242021"/>
                </a:solidFill>
                <a:effectLst/>
                <a:ea typeface="Calibri" panose="020F0502020204030204" pitchFamily="34" charset="0"/>
              </a:rPr>
              <a:t>ε</a:t>
            </a:r>
            <a:r>
              <a:rPr lang="en-US" sz="2400">
                <a:solidFill>
                  <a:srgbClr val="242021"/>
                </a:solidFill>
                <a:effectLst/>
                <a:ea typeface="Calibri" panose="020F0502020204030204" pitchFamily="34" charset="0"/>
              </a:rPr>
              <a:t> asupra lui </a:t>
            </a:r>
            <a:r>
              <a:rPr lang="en-US" sz="2400" i="1">
                <a:solidFill>
                  <a:srgbClr val="242021"/>
                </a:solidFill>
                <a:effectLst/>
                <a:ea typeface="Calibri" panose="020F0502020204030204" pitchFamily="34" charset="0"/>
              </a:rPr>
              <a:t>A</a:t>
            </a:r>
            <a:r>
              <a:rPr lang="en-US" sz="2400">
                <a:solidFill>
                  <a:srgbClr val="242021"/>
                </a:solidFill>
                <a:effectLst/>
                <a:ea typeface="Calibri" panose="020F0502020204030204" pitchFamily="34" charset="0"/>
              </a:rPr>
              <a:t> este redus cu cantitatea de feedback 1+</a:t>
            </a:r>
            <a:r>
              <a:rPr lang="en-US" sz="2400" i="1">
                <a:solidFill>
                  <a:srgbClr val="242021"/>
                </a:solidFill>
                <a:effectLst/>
                <a:ea typeface="Calibri" panose="020F0502020204030204" pitchFamily="34" charset="0"/>
              </a:rPr>
              <a:t>T</a:t>
            </a:r>
            <a:r>
              <a:rPr lang="en-US" sz="2400">
                <a:solidFill>
                  <a:srgbClr val="242021"/>
                </a:solidFill>
                <a:effectLst/>
                <a:ea typeface="Calibri" panose="020F0502020204030204" pitchFamily="34" charset="0"/>
              </a:rPr>
              <a:t>.</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Atâta timp cât </a:t>
            </a:r>
            <a:r>
              <a:rPr lang="en-US" sz="2400" i="1">
                <a:solidFill>
                  <a:srgbClr val="242021"/>
                </a:solidFill>
                <a:effectLst/>
                <a:ea typeface="Calibri" panose="020F0502020204030204" pitchFamily="34" charset="0"/>
              </a:rPr>
              <a:t>T</a:t>
            </a:r>
            <a:r>
              <a:rPr lang="en-US" sz="2400">
                <a:solidFill>
                  <a:srgbClr val="242021"/>
                </a:solidFill>
                <a:effectLst/>
                <a:ea typeface="Calibri" panose="020F0502020204030204" pitchFamily="34" charset="0"/>
              </a:rPr>
              <a:t> este suficient de mare, chiar și o variație mare a lui </a:t>
            </a:r>
            <a:r>
              <a:rPr lang="en-US" sz="2400" i="1">
                <a:solidFill>
                  <a:srgbClr val="242021"/>
                </a:solidFill>
                <a:effectLst/>
                <a:ea typeface="Calibri" panose="020F0502020204030204" pitchFamily="34" charset="0"/>
              </a:rPr>
              <a:t>a</a:t>
            </a:r>
            <a:r>
              <a:rPr lang="en-US" sz="2400" i="1" baseline="-25000">
                <a:solidFill>
                  <a:srgbClr val="242021"/>
                </a:solidFill>
                <a:effectLst/>
                <a:ea typeface="Calibri" panose="020F0502020204030204" pitchFamily="34" charset="0"/>
              </a:rPr>
              <a:t>ε</a:t>
            </a:r>
            <a:r>
              <a:rPr lang="en-US" sz="2400">
                <a:solidFill>
                  <a:srgbClr val="242021"/>
                </a:solidFill>
                <a:effectLst/>
                <a:ea typeface="Calibri" panose="020F0502020204030204" pitchFamily="34" charset="0"/>
              </a:rPr>
              <a:t> va provoca o variație nesemnificativă a lui </a:t>
            </a:r>
            <a:r>
              <a:rPr lang="en-US" sz="2400" i="1">
                <a:solidFill>
                  <a:srgbClr val="242021"/>
                </a:solidFill>
                <a:effectLst/>
                <a:ea typeface="Calibri" panose="020F0502020204030204" pitchFamily="34" charset="0"/>
              </a:rPr>
              <a:t>A</a:t>
            </a:r>
            <a:r>
              <a:rPr lang="en-US" sz="2400">
                <a:solidFill>
                  <a:srgbClr val="242021"/>
                </a:solidFill>
                <a:effectLst/>
                <a:ea typeface="Calibri" panose="020F0502020204030204" pitchFamily="34" charset="0"/>
              </a:rPr>
              <a:t>. </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Spunem că reacția negativă desensibilizează câștigul, acesta fiind motivul pentru care cantitatea de feedback 1+</a:t>
            </a:r>
            <a:r>
              <a:rPr lang="en-US" sz="2400" i="1">
                <a:solidFill>
                  <a:srgbClr val="242021"/>
                </a:solidFill>
                <a:effectLst/>
                <a:ea typeface="Calibri" panose="020F0502020204030204" pitchFamily="34" charset="0"/>
              </a:rPr>
              <a:t>T</a:t>
            </a:r>
            <a:r>
              <a:rPr lang="en-US" sz="2400">
                <a:solidFill>
                  <a:srgbClr val="242021"/>
                </a:solidFill>
                <a:effectLst/>
                <a:ea typeface="Calibri" panose="020F0502020204030204" pitchFamily="34" charset="0"/>
              </a:rPr>
              <a:t> se mai numește </a:t>
            </a:r>
            <a:r>
              <a:rPr lang="en-US" sz="2400" i="1">
                <a:solidFill>
                  <a:srgbClr val="242021"/>
                </a:solidFill>
                <a:effectLst/>
                <a:ea typeface="Calibri" panose="020F0502020204030204" pitchFamily="34" charset="0"/>
              </a:rPr>
              <a:t>factor de desensibilizare</a:t>
            </a:r>
            <a:r>
              <a:rPr lang="en-US" sz="2400">
                <a:solidFill>
                  <a:srgbClr val="242021"/>
                </a:solidFill>
                <a:effectLst/>
                <a:ea typeface="Calibri" panose="020F0502020204030204" pitchFamily="34" charset="0"/>
              </a:rPr>
              <a:t>. </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Se dorește </a:t>
            </a:r>
            <a:r>
              <a:rPr lang="en-US" sz="2400" i="1">
                <a:solidFill>
                  <a:srgbClr val="242021"/>
                </a:solidFill>
                <a:effectLst/>
                <a:ea typeface="Calibri" panose="020F0502020204030204" pitchFamily="34" charset="0"/>
              </a:rPr>
              <a:t>A</a:t>
            </a:r>
            <a:r>
              <a:rPr lang="en-US" sz="2400">
                <a:solidFill>
                  <a:srgbClr val="242021"/>
                </a:solidFill>
                <a:effectLst/>
                <a:ea typeface="Calibri" panose="020F0502020204030204" pitchFamily="34" charset="0"/>
              </a:rPr>
              <a:t> cât mai stabil, deoarece câștigul unui amplificator din viața reală se modifică datorită variațiilor procesului de fabricație, derivei termice și îmbătrânirii</a:t>
            </a:r>
            <a:r>
              <a:rPr lang="ro-RO" sz="2400">
                <a:solidFill>
                  <a:srgbClr val="242021"/>
                </a:solidFill>
                <a:effectLst/>
                <a:ea typeface="Calibri" panose="020F0502020204030204" pitchFamily="34" charset="0"/>
              </a:rPr>
              <a:t> componentelor</a:t>
            </a:r>
            <a:r>
              <a:rPr lang="en-US" sz="2400">
                <a:solidFill>
                  <a:srgbClr val="242021"/>
                </a:solidFill>
                <a:effectLst/>
                <a:ea typeface="Calibri" panose="020F0502020204030204" pitchFamily="34" charset="0"/>
              </a:rPr>
              <a:t>.</a:t>
            </a:r>
            <a:endParaRPr lang="ro-RO" sz="24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E511C48A-5118-4ACB-904B-C58034A4C6E9}"/>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19153F29-C922-4C37-B88A-3A353027EFA0}"/>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11B1B554-382F-449C-BA91-3184F5B5DE63}"/>
              </a:ext>
            </a:extLst>
          </p:cNvPr>
          <p:cNvSpPr>
            <a:spLocks noGrp="1"/>
          </p:cNvSpPr>
          <p:nvPr>
            <p:ph type="sldNum" sz="quarter" idx="12"/>
          </p:nvPr>
        </p:nvSpPr>
        <p:spPr/>
        <p:txBody>
          <a:bodyPr/>
          <a:lstStyle/>
          <a:p>
            <a:fld id="{D9D9B3D8-967C-4E8E-8261-E76B956ED273}" type="slidenum">
              <a:rPr lang="ro-RO" smtClean="0"/>
              <a:t>35</a:t>
            </a:fld>
            <a:endParaRPr lang="ro-RO"/>
          </a:p>
        </p:txBody>
      </p:sp>
      <p:pic>
        <p:nvPicPr>
          <p:cNvPr id="7" name="Picture 6">
            <a:extLst>
              <a:ext uri="{FF2B5EF4-FFF2-40B4-BE49-F238E27FC236}">
                <a16:creationId xmlns:a16="http://schemas.microsoft.com/office/drawing/2014/main" id="{A2EB16B8-AC94-4AC7-AD2B-AF37A3C3536B}"/>
              </a:ext>
            </a:extLst>
          </p:cNvPr>
          <p:cNvPicPr>
            <a:picLocks noChangeAspect="1"/>
          </p:cNvPicPr>
          <p:nvPr/>
        </p:nvPicPr>
        <p:blipFill rotWithShape="1">
          <a:blip r:embed="rId2"/>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2391829D-6F8B-497A-BD4B-6C6EE9076540}"/>
                  </a:ext>
                </a:extLst>
              </p:cNvPr>
              <p:cNvSpPr txBox="1"/>
              <p:nvPr/>
            </p:nvSpPr>
            <p:spPr>
              <a:xfrm>
                <a:off x="6696897" y="448837"/>
                <a:ext cx="1997277" cy="57906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000" b="0" i="1" smtClean="0">
                          <a:latin typeface="Cambria Math" panose="02040503050406030204" pitchFamily="18" charset="0"/>
                        </a:rPr>
                        <m:t>𝐴</m:t>
                      </m:r>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𝑜</m:t>
                              </m:r>
                            </m:sub>
                          </m:sSub>
                        </m:num>
                        <m:den>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𝑖</m:t>
                              </m:r>
                            </m:sub>
                          </m:sSub>
                        </m:den>
                      </m:f>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num>
                        <m:den>
                          <m:r>
                            <a:rPr lang="ro-RO" sz="2000" b="0" i="1" smtClean="0">
                              <a:latin typeface="Cambria Math" panose="02040503050406030204" pitchFamily="18" charset="0"/>
                            </a:rPr>
                            <m:t>1+</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r>
                            <a:rPr lang="ro-RO" sz="2000" b="0" i="1" smtClean="0">
                              <a:latin typeface="Cambria Math" panose="02040503050406030204" pitchFamily="18" charset="0"/>
                            </a:rPr>
                            <m:t>𝑏</m:t>
                          </m:r>
                        </m:den>
                      </m:f>
                    </m:oMath>
                  </m:oMathPara>
                </a14:m>
                <a:endParaRPr lang="ro-RO" sz="1600"/>
              </a:p>
            </p:txBody>
          </p:sp>
        </mc:Choice>
        <mc:Fallback xmlns="">
          <p:sp>
            <p:nvSpPr>
              <p:cNvPr id="8" name="TextBox 7">
                <a:extLst>
                  <a:ext uri="{FF2B5EF4-FFF2-40B4-BE49-F238E27FC236}">
                    <a16:creationId xmlns:a16="http://schemas.microsoft.com/office/drawing/2014/main" id="{2391829D-6F8B-497A-BD4B-6C6EE9076540}"/>
                  </a:ext>
                </a:extLst>
              </p:cNvPr>
              <p:cNvSpPr txBox="1">
                <a:spLocks noRot="1" noChangeAspect="1" noMove="1" noResize="1" noEditPoints="1" noAdjustHandles="1" noChangeArrowheads="1" noChangeShapeType="1" noTextEdit="1"/>
              </p:cNvSpPr>
              <p:nvPr/>
            </p:nvSpPr>
            <p:spPr>
              <a:xfrm>
                <a:off x="6696897" y="448837"/>
                <a:ext cx="1997277" cy="579069"/>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47D54523-4C82-4708-83B9-8BD6C8751314}"/>
                  </a:ext>
                </a:extLst>
              </p:cNvPr>
              <p:cNvSpPr txBox="1"/>
              <p:nvPr/>
            </p:nvSpPr>
            <p:spPr>
              <a:xfrm>
                <a:off x="6440128" y="1774400"/>
                <a:ext cx="3687098" cy="78386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000" smtClean="0">
                          <a:latin typeface="Cambria Math" panose="02040503050406030204" pitchFamily="18" charset="0"/>
                        </a:rPr>
                        <m:t>100</m:t>
                      </m:r>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1">
                              <a:latin typeface="Cambria Math" panose="02040503050406030204" pitchFamily="18" charset="0"/>
                            </a:rPr>
                            <m:t>𝛥</m:t>
                          </m:r>
                          <m:r>
                            <a:rPr lang="ro-RO" sz="2000" i="1">
                              <a:latin typeface="Cambria Math" panose="02040503050406030204" pitchFamily="18" charset="0"/>
                            </a:rPr>
                            <m:t>𝐴</m:t>
                          </m:r>
                        </m:num>
                        <m:den>
                          <m:r>
                            <a:rPr lang="ro-RO" sz="2000" i="1">
                              <a:latin typeface="Cambria Math" panose="02040503050406030204" pitchFamily="18" charset="0"/>
                            </a:rPr>
                            <m:t>𝐴</m:t>
                          </m:r>
                        </m:den>
                      </m:f>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m:t>
                          </m:r>
                        </m:num>
                        <m:den>
                          <m:r>
                            <a:rPr lang="ro-RO" sz="2000" i="0">
                              <a:latin typeface="Cambria Math" panose="02040503050406030204" pitchFamily="18" charset="0"/>
                            </a:rPr>
                            <m:t>1+</m:t>
                          </m:r>
                          <m:r>
                            <a:rPr lang="ro-RO" sz="2000" i="1">
                              <a:latin typeface="Cambria Math" panose="02040503050406030204" pitchFamily="18" charset="0"/>
                            </a:rPr>
                            <m:t>𝑇</m:t>
                          </m:r>
                        </m:den>
                      </m:f>
                      <m:d>
                        <m:dPr>
                          <m:ctrlPr>
                            <a:rPr lang="ro-RO" sz="2000" i="1">
                              <a:solidFill>
                                <a:srgbClr val="836967"/>
                              </a:solidFill>
                              <a:latin typeface="Cambria Math" panose="02040503050406030204" pitchFamily="18" charset="0"/>
                            </a:rPr>
                          </m:ctrlPr>
                        </m:dPr>
                        <m:e>
                          <m:r>
                            <a:rPr lang="ro-RO" sz="2000" i="0">
                              <a:latin typeface="Cambria Math" panose="02040503050406030204" pitchFamily="18" charset="0"/>
                            </a:rPr>
                            <m:t>100×</m:t>
                          </m:r>
                          <m:f>
                            <m:fPr>
                              <m:ctrlPr>
                                <a:rPr lang="ro-RO" sz="2000" i="1">
                                  <a:solidFill>
                                    <a:srgbClr val="836967"/>
                                  </a:solidFill>
                                  <a:latin typeface="Cambria Math" panose="02040503050406030204" pitchFamily="18" charset="0"/>
                                </a:rPr>
                              </m:ctrlPr>
                            </m:fPr>
                            <m:num>
                              <m:r>
                                <a:rPr lang="ro-RO" sz="2000" i="1">
                                  <a:latin typeface="Cambria Math" panose="02040503050406030204" pitchFamily="18" charset="0"/>
                                </a:rPr>
                                <m:t>𝛥</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𝑎</m:t>
                                  </m:r>
                                </m:e>
                                <m:sub>
                                  <m:r>
                                    <a:rPr lang="ro-RO" sz="2000" i="1">
                                      <a:latin typeface="Cambria Math" panose="02040503050406030204" pitchFamily="18" charset="0"/>
                                    </a:rPr>
                                    <m:t>𝜀</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𝑎</m:t>
                                  </m:r>
                                </m:e>
                                <m:sub>
                                  <m:r>
                                    <a:rPr lang="ro-RO" sz="2000" i="1">
                                      <a:latin typeface="Cambria Math" panose="02040503050406030204" pitchFamily="18" charset="0"/>
                                    </a:rPr>
                                    <m:t>𝜀</m:t>
                                  </m:r>
                                </m:sub>
                              </m:sSub>
                            </m:den>
                          </m:f>
                        </m:e>
                      </m:d>
                    </m:oMath>
                  </m:oMathPara>
                </a14:m>
                <a:endParaRPr lang="ro-RO"/>
              </a:p>
            </p:txBody>
          </p:sp>
        </mc:Choice>
        <mc:Fallback xmlns="">
          <p:sp>
            <p:nvSpPr>
              <p:cNvPr id="12" name="TextBox 11">
                <a:extLst>
                  <a:ext uri="{FF2B5EF4-FFF2-40B4-BE49-F238E27FC236}">
                    <a16:creationId xmlns:a16="http://schemas.microsoft.com/office/drawing/2014/main" id="{47D54523-4C82-4708-83B9-8BD6C8751314}"/>
                  </a:ext>
                </a:extLst>
              </p:cNvPr>
              <p:cNvSpPr txBox="1">
                <a:spLocks noRot="1" noChangeAspect="1" noMove="1" noResize="1" noEditPoints="1" noAdjustHandles="1" noChangeArrowheads="1" noChangeShapeType="1" noTextEdit="1"/>
              </p:cNvSpPr>
              <p:nvPr/>
            </p:nvSpPr>
            <p:spPr>
              <a:xfrm>
                <a:off x="6440128" y="1774400"/>
                <a:ext cx="3687098" cy="783869"/>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2282912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48814-8056-4279-BD80-5655BA45F556}"/>
              </a:ext>
            </a:extLst>
          </p:cNvPr>
          <p:cNvSpPr>
            <a:spLocks noGrp="1"/>
          </p:cNvSpPr>
          <p:nvPr>
            <p:ph type="title"/>
          </p:nvPr>
        </p:nvSpPr>
        <p:spPr/>
        <p:txBody>
          <a:bodyPr/>
          <a:lstStyle/>
          <a:p>
            <a:r>
              <a:rPr lang="ro-RO"/>
              <a:t>Reacția negativă</a:t>
            </a:r>
            <a:br>
              <a:rPr lang="ro-RO"/>
            </a:br>
            <a:r>
              <a:rPr lang="ro-RO"/>
              <a:t>Desensibilizarea câștigului</a:t>
            </a:r>
          </a:p>
        </p:txBody>
      </p:sp>
      <p:sp>
        <p:nvSpPr>
          <p:cNvPr id="3" name="Content Placeholder 2">
            <a:extLst>
              <a:ext uri="{FF2B5EF4-FFF2-40B4-BE49-F238E27FC236}">
                <a16:creationId xmlns:a16="http://schemas.microsoft.com/office/drawing/2014/main" id="{B8B8703B-6A09-4737-B7A1-608D97E25EA5}"/>
              </a:ext>
            </a:extLst>
          </p:cNvPr>
          <p:cNvSpPr>
            <a:spLocks noGrp="1"/>
          </p:cNvSpPr>
          <p:nvPr>
            <p:ph idx="1"/>
          </p:nvPr>
        </p:nvSpPr>
        <p:spPr/>
        <p:txBody>
          <a:bodyPr>
            <a:normAutofit lnSpcReduction="10000"/>
          </a:bodyPr>
          <a:lstStyle/>
          <a:p>
            <a:pPr algn="just"/>
            <a:r>
              <a:rPr lang="en-US" sz="2400">
                <a:effectLst/>
                <a:ea typeface="Calibri" panose="020F0502020204030204" pitchFamily="34" charset="0"/>
              </a:rPr>
              <a:t>Derivând relația amplificării în buclă închisă în raport cu </a:t>
            </a:r>
            <a:r>
              <a:rPr lang="en-US" sz="2400" i="1">
                <a:effectLst/>
                <a:ea typeface="Calibri" panose="020F0502020204030204" pitchFamily="34" charset="0"/>
              </a:rPr>
              <a:t>b</a:t>
            </a:r>
            <a:r>
              <a:rPr lang="en-US" sz="2400">
                <a:effectLst/>
                <a:ea typeface="Calibri" panose="020F0502020204030204" pitchFamily="34" charset="0"/>
              </a:rPr>
              <a:t>, trecând la diferențe finite și înmulțind ambele părți cu 100, obținem</a:t>
            </a:r>
            <a:endParaRPr lang="ro-RO" sz="2400">
              <a:effectLst/>
              <a:ea typeface="Calibri" panose="020F0502020204030204" pitchFamily="34" charset="0"/>
            </a:endParaRPr>
          </a:p>
          <a:p>
            <a:pPr marL="0" indent="0" algn="just">
              <a:buNone/>
            </a:pPr>
            <a:br>
              <a:rPr lang="ro-RO" sz="2400">
                <a:effectLst/>
                <a:ea typeface="Calibri" panose="020F0502020204030204" pitchFamily="34" charset="0"/>
              </a:rPr>
            </a:br>
            <a:br>
              <a:rPr lang="ro-RO" sz="2400">
                <a:effectLst/>
                <a:ea typeface="Calibri" panose="020F0502020204030204" pitchFamily="34" charset="0"/>
              </a:rPr>
            </a:br>
            <a:br>
              <a:rPr lang="ro-RO" sz="2400">
                <a:effectLst/>
                <a:ea typeface="Calibri" panose="020F0502020204030204" pitchFamily="34" charset="0"/>
              </a:rPr>
            </a:br>
            <a:br>
              <a:rPr lang="ro-RO" sz="2400">
                <a:effectLst/>
                <a:ea typeface="Calibri" panose="020F0502020204030204" pitchFamily="34" charset="0"/>
              </a:rPr>
            </a:br>
            <a:r>
              <a:rPr lang="ro-RO" sz="2400">
                <a:effectLst/>
                <a:ea typeface="Calibri" panose="020F0502020204030204" pitchFamily="34" charset="0"/>
              </a:rPr>
              <a:t>   </a:t>
            </a:r>
            <a:r>
              <a:rPr lang="en-US" sz="2400">
                <a:solidFill>
                  <a:srgbClr val="242021"/>
                </a:solidFill>
                <a:effectLst/>
                <a:ea typeface="Calibri" panose="020F0502020204030204" pitchFamily="34" charset="0"/>
              </a:rPr>
              <a:t>și relația indică faptul că reacția negativă nu stabilizează </a:t>
            </a:r>
            <a:r>
              <a:rPr lang="en-US" sz="2400" i="1">
                <a:solidFill>
                  <a:srgbClr val="242021"/>
                </a:solidFill>
                <a:effectLst/>
                <a:ea typeface="Calibri" panose="020F0502020204030204" pitchFamily="34" charset="0"/>
              </a:rPr>
              <a:t>A</a:t>
            </a:r>
            <a:r>
              <a:rPr lang="en-US" sz="2400">
                <a:solidFill>
                  <a:srgbClr val="242021"/>
                </a:solidFill>
                <a:effectLst/>
                <a:ea typeface="Calibri" panose="020F0502020204030204" pitchFamily="34" charset="0"/>
              </a:rPr>
              <a:t> față de variațiile lui </a:t>
            </a:r>
            <a:r>
              <a:rPr lang="en-US" sz="2400" i="1">
                <a:solidFill>
                  <a:srgbClr val="242021"/>
                </a:solidFill>
                <a:effectLst/>
                <a:ea typeface="Calibri" panose="020F0502020204030204" pitchFamily="34" charset="0"/>
              </a:rPr>
              <a:t>b</a:t>
            </a:r>
            <a:r>
              <a:rPr lang="en-US" sz="2400">
                <a:solidFill>
                  <a:srgbClr val="242021"/>
                </a:solidFill>
                <a:effectLst/>
                <a:ea typeface="Calibri" panose="020F0502020204030204" pitchFamily="34" charset="0"/>
              </a:rPr>
              <a:t>.</a:t>
            </a:r>
            <a:endParaRPr lang="ro-RO" sz="2400">
              <a:solidFill>
                <a:srgbClr val="242021"/>
              </a:solidFill>
              <a:effectLst/>
              <a:ea typeface="Calibri" panose="020F0502020204030204" pitchFamily="34" charset="0"/>
            </a:endParaRPr>
          </a:p>
          <a:p>
            <a:pPr algn="just"/>
            <a:r>
              <a:rPr lang="en-US" sz="2400">
                <a:solidFill>
                  <a:srgbClr val="242021"/>
                </a:solidFill>
                <a:effectLst/>
                <a:ea typeface="Calibri" panose="020F0502020204030204" pitchFamily="34" charset="0"/>
              </a:rPr>
              <a:t>Dacă dorim un </a:t>
            </a:r>
            <a:r>
              <a:rPr lang="en-US" sz="2400" i="1">
                <a:solidFill>
                  <a:srgbClr val="242021"/>
                </a:solidFill>
                <a:effectLst/>
                <a:ea typeface="Calibri" panose="020F0502020204030204" pitchFamily="34" charset="0"/>
              </a:rPr>
              <a:t>A</a:t>
            </a:r>
            <a:r>
              <a:rPr lang="en-US" sz="2400">
                <a:solidFill>
                  <a:srgbClr val="242021"/>
                </a:solidFill>
                <a:effectLst/>
                <a:ea typeface="Calibri" panose="020F0502020204030204" pitchFamily="34" charset="0"/>
              </a:rPr>
              <a:t> stabil, trebuie să implementăm rețeaua de reacție cu componente de calitate adecvată.</a:t>
            </a:r>
            <a:endParaRPr lang="ro-RO" sz="2400">
              <a:solidFill>
                <a:srgbClr val="242021"/>
              </a:solidFill>
              <a:effectLst/>
              <a:ea typeface="Calibri" panose="020F0502020204030204" pitchFamily="34" charset="0"/>
            </a:endParaRPr>
          </a:p>
          <a:p>
            <a:pPr algn="just"/>
            <a:r>
              <a:rPr lang="en-US" sz="2400">
                <a:solidFill>
                  <a:srgbClr val="242021"/>
                </a:solidFill>
                <a:effectLst/>
                <a:ea typeface="Calibri" panose="020F0502020204030204" pitchFamily="34" charset="0"/>
              </a:rPr>
              <a:t>Alte efecte ale reacției negative</a:t>
            </a:r>
            <a:endParaRPr lang="ro-RO" sz="2400">
              <a:solidFill>
                <a:srgbClr val="242021"/>
              </a:solidFill>
              <a:effectLst/>
              <a:ea typeface="Calibri" panose="020F0502020204030204" pitchFamily="34" charset="0"/>
            </a:endParaRPr>
          </a:p>
          <a:p>
            <a:pPr lvl="1" algn="just"/>
            <a:r>
              <a:rPr lang="en-US" sz="2000">
                <a:solidFill>
                  <a:srgbClr val="242021"/>
                </a:solidFill>
                <a:ea typeface="Calibri" panose="020F0502020204030204" pitchFamily="34" charset="0"/>
              </a:rPr>
              <a:t>reduce distorsiunile neliniare</a:t>
            </a:r>
            <a:endParaRPr lang="ro-RO" sz="2000">
              <a:solidFill>
                <a:srgbClr val="242021"/>
              </a:solidFill>
              <a:ea typeface="Calibri" panose="020F0502020204030204" pitchFamily="34" charset="0"/>
            </a:endParaRPr>
          </a:p>
          <a:p>
            <a:pPr lvl="1" algn="just"/>
            <a:r>
              <a:rPr lang="en-US" sz="2000">
                <a:solidFill>
                  <a:srgbClr val="242021"/>
                </a:solidFill>
                <a:ea typeface="Calibri" panose="020F0502020204030204" pitchFamily="34" charset="0"/>
              </a:rPr>
              <a:t>reduce perturbațiile și zgomotul</a:t>
            </a:r>
            <a:endParaRPr lang="ro-RO" sz="2000">
              <a:solidFill>
                <a:srgbClr val="242021"/>
              </a:solidFill>
              <a:ea typeface="Calibri" panose="020F0502020204030204" pitchFamily="34" charset="0"/>
            </a:endParaRPr>
          </a:p>
          <a:p>
            <a:pPr algn="just"/>
            <a:endParaRPr lang="ro-RO" sz="2400">
              <a:solidFill>
                <a:srgbClr val="242021"/>
              </a:solidFill>
              <a:effectLst/>
              <a:ea typeface="Calibri" panose="020F0502020204030204" pitchFamily="34" charset="0"/>
            </a:endParaRPr>
          </a:p>
          <a:p>
            <a:endParaRPr lang="ro-RO" sz="3600"/>
          </a:p>
        </p:txBody>
      </p:sp>
      <p:sp>
        <p:nvSpPr>
          <p:cNvPr id="4" name="Date Placeholder 3">
            <a:extLst>
              <a:ext uri="{FF2B5EF4-FFF2-40B4-BE49-F238E27FC236}">
                <a16:creationId xmlns:a16="http://schemas.microsoft.com/office/drawing/2014/main" id="{239DE00C-0BA2-4100-9E9E-3864D0390B36}"/>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AB3BD500-2E30-4483-B3FD-9420FD61D0FE}"/>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C13EB4BA-BEB9-4129-B0CC-7A6C979903F5}"/>
              </a:ext>
            </a:extLst>
          </p:cNvPr>
          <p:cNvSpPr>
            <a:spLocks noGrp="1"/>
          </p:cNvSpPr>
          <p:nvPr>
            <p:ph type="sldNum" sz="quarter" idx="12"/>
          </p:nvPr>
        </p:nvSpPr>
        <p:spPr/>
        <p:txBody>
          <a:bodyPr/>
          <a:lstStyle/>
          <a:p>
            <a:fld id="{D9D9B3D8-967C-4E8E-8261-E76B956ED273}" type="slidenum">
              <a:rPr lang="ro-RO" smtClean="0"/>
              <a:t>36</a:t>
            </a:fld>
            <a:endParaRPr lang="ro-RO"/>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A35225B6-8955-4FE5-A5BA-18B6C95A2366}"/>
                  </a:ext>
                </a:extLst>
              </p:cNvPr>
              <p:cNvSpPr txBox="1"/>
              <p:nvPr/>
            </p:nvSpPr>
            <p:spPr>
              <a:xfrm>
                <a:off x="6696897" y="448837"/>
                <a:ext cx="1997277" cy="57906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000" b="0" i="1" smtClean="0">
                          <a:latin typeface="Cambria Math" panose="02040503050406030204" pitchFamily="18" charset="0"/>
                        </a:rPr>
                        <m:t>𝐴</m:t>
                      </m:r>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𝑜</m:t>
                              </m:r>
                            </m:sub>
                          </m:sSub>
                        </m:num>
                        <m:den>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𝑥</m:t>
                              </m:r>
                            </m:e>
                            <m:sub>
                              <m:r>
                                <a:rPr lang="ro-RO" sz="2000" b="0" i="1" smtClean="0">
                                  <a:latin typeface="Cambria Math" panose="02040503050406030204" pitchFamily="18" charset="0"/>
                                </a:rPr>
                                <m:t>𝑖</m:t>
                              </m:r>
                            </m:sub>
                          </m:sSub>
                        </m:den>
                      </m:f>
                      <m:r>
                        <a:rPr lang="ro-RO" sz="2000" b="0" i="1" smtClean="0">
                          <a:latin typeface="Cambria Math" panose="02040503050406030204" pitchFamily="18" charset="0"/>
                        </a:rPr>
                        <m:t>=</m:t>
                      </m:r>
                      <m:f>
                        <m:fPr>
                          <m:ctrlPr>
                            <a:rPr lang="ro-RO" sz="2000" b="0" i="1" smtClean="0">
                              <a:latin typeface="Cambria Math" panose="02040503050406030204" pitchFamily="18" charset="0"/>
                            </a:rPr>
                          </m:ctrlPr>
                        </m:fPr>
                        <m:num>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num>
                        <m:den>
                          <m:r>
                            <a:rPr lang="ro-RO" sz="2000" b="0" i="1" smtClean="0">
                              <a:latin typeface="Cambria Math" panose="02040503050406030204" pitchFamily="18" charset="0"/>
                            </a:rPr>
                            <m:t>1+</m:t>
                          </m:r>
                          <m:sSub>
                            <m:sSubPr>
                              <m:ctrlPr>
                                <a:rPr lang="ro-RO" sz="2000" b="0" i="1" smtClean="0">
                                  <a:latin typeface="Cambria Math" panose="02040503050406030204" pitchFamily="18" charset="0"/>
                                </a:rPr>
                              </m:ctrlPr>
                            </m:sSubPr>
                            <m:e>
                              <m:r>
                                <a:rPr lang="ro-RO" sz="2000" b="0" i="1" smtClean="0">
                                  <a:latin typeface="Cambria Math" panose="02040503050406030204" pitchFamily="18" charset="0"/>
                                </a:rPr>
                                <m:t>𝑎</m:t>
                              </m:r>
                            </m:e>
                            <m:sub>
                              <m:r>
                                <a:rPr lang="ro-RO" sz="2000" b="0" i="1" smtClean="0">
                                  <a:latin typeface="Cambria Math" panose="02040503050406030204" pitchFamily="18" charset="0"/>
                                  <a:ea typeface="Cambria Math" panose="02040503050406030204" pitchFamily="18" charset="0"/>
                                </a:rPr>
                                <m:t>𝜀</m:t>
                              </m:r>
                            </m:sub>
                          </m:sSub>
                          <m:r>
                            <a:rPr lang="ro-RO" sz="2000" b="0" i="1" smtClean="0">
                              <a:latin typeface="Cambria Math" panose="02040503050406030204" pitchFamily="18" charset="0"/>
                            </a:rPr>
                            <m:t>𝑏</m:t>
                          </m:r>
                        </m:den>
                      </m:f>
                    </m:oMath>
                  </m:oMathPara>
                </a14:m>
                <a:endParaRPr lang="ro-RO" sz="1600"/>
              </a:p>
            </p:txBody>
          </p:sp>
        </mc:Choice>
        <mc:Fallback xmlns="">
          <p:sp>
            <p:nvSpPr>
              <p:cNvPr id="7" name="TextBox 6">
                <a:extLst>
                  <a:ext uri="{FF2B5EF4-FFF2-40B4-BE49-F238E27FC236}">
                    <a16:creationId xmlns:a16="http://schemas.microsoft.com/office/drawing/2014/main" id="{A35225B6-8955-4FE5-A5BA-18B6C95A2366}"/>
                  </a:ext>
                </a:extLst>
              </p:cNvPr>
              <p:cNvSpPr txBox="1">
                <a:spLocks noRot="1" noChangeAspect="1" noMove="1" noResize="1" noEditPoints="1" noAdjustHandles="1" noChangeArrowheads="1" noChangeShapeType="1" noTextEdit="1"/>
              </p:cNvSpPr>
              <p:nvPr/>
            </p:nvSpPr>
            <p:spPr>
              <a:xfrm>
                <a:off x="6696897" y="448837"/>
                <a:ext cx="1997277" cy="579069"/>
              </a:xfrm>
              <a:prstGeom prst="rect">
                <a:avLst/>
              </a:prstGeom>
              <a:blipFill>
                <a:blip r:embed="rId2"/>
                <a:stretch>
                  <a:fillRect/>
                </a:stretch>
              </a:blipFill>
            </p:spPr>
            <p:txBody>
              <a:bodyPr/>
              <a:lstStyle/>
              <a:p>
                <a:r>
                  <a:rPr lang="ro-RO">
                    <a:noFill/>
                  </a:rPr>
                  <a:t> </a:t>
                </a:r>
              </a:p>
            </p:txBody>
          </p:sp>
        </mc:Fallback>
      </mc:AlternateContent>
      <p:pic>
        <p:nvPicPr>
          <p:cNvPr id="8" name="Picture 7">
            <a:extLst>
              <a:ext uri="{FF2B5EF4-FFF2-40B4-BE49-F238E27FC236}">
                <a16:creationId xmlns:a16="http://schemas.microsoft.com/office/drawing/2014/main" id="{F5D1ECEC-24AF-4680-9FBE-E0DC6A22A8B7}"/>
              </a:ext>
            </a:extLst>
          </p:cNvPr>
          <p:cNvPicPr>
            <a:picLocks noChangeAspect="1"/>
          </p:cNvPicPr>
          <p:nvPr/>
        </p:nvPicPr>
        <p:blipFill rotWithShape="1">
          <a:blip r:embed="rId3"/>
          <a:srcRect t="-4514" b="34287"/>
          <a:stretch/>
        </p:blipFill>
        <p:spPr bwMode="auto">
          <a:xfrm>
            <a:off x="8844668" y="136525"/>
            <a:ext cx="3137535" cy="1589335"/>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659ABBD5-F49F-4AA4-B673-CF923458BE2E}"/>
                  </a:ext>
                </a:extLst>
              </p:cNvPr>
              <p:cNvSpPr txBox="1"/>
              <p:nvPr/>
            </p:nvSpPr>
            <p:spPr>
              <a:xfrm>
                <a:off x="4931643" y="2727782"/>
                <a:ext cx="2328714" cy="7012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o-RO" sz="2400" b="0" i="1" smtClean="0">
                          <a:latin typeface="Cambria Math" panose="02040503050406030204" pitchFamily="18" charset="0"/>
                        </a:rPr>
                        <m:t>100</m:t>
                      </m:r>
                      <m:f>
                        <m:fPr>
                          <m:ctrlPr>
                            <a:rPr lang="ro-RO" sz="2400" b="0" i="1" smtClean="0">
                              <a:latin typeface="Cambria Math" panose="02040503050406030204" pitchFamily="18" charset="0"/>
                            </a:rPr>
                          </m:ctrlPr>
                        </m:fPr>
                        <m:num>
                          <m:r>
                            <a:rPr lang="ro-RO" sz="2400" b="0" i="1" smtClean="0">
                              <a:latin typeface="Cambria Math" panose="02040503050406030204" pitchFamily="18" charset="0"/>
                              <a:ea typeface="Cambria Math" panose="02040503050406030204" pitchFamily="18" charset="0"/>
                            </a:rPr>
                            <m:t>∆</m:t>
                          </m:r>
                          <m:r>
                            <a:rPr lang="ro-RO" sz="2400" b="0" i="1" smtClean="0">
                              <a:latin typeface="Cambria Math" panose="02040503050406030204" pitchFamily="18" charset="0"/>
                              <a:ea typeface="Cambria Math" panose="02040503050406030204" pitchFamily="18" charset="0"/>
                            </a:rPr>
                            <m:t>𝐴</m:t>
                          </m:r>
                        </m:num>
                        <m:den>
                          <m:r>
                            <a:rPr lang="ro-RO" sz="2400" b="0" i="1" smtClean="0">
                              <a:latin typeface="Cambria Math" panose="02040503050406030204" pitchFamily="18" charset="0"/>
                            </a:rPr>
                            <m:t>𝐴</m:t>
                          </m:r>
                        </m:den>
                      </m:f>
                      <m:r>
                        <a:rPr lang="ro-RO" sz="2400" i="1">
                          <a:latin typeface="Cambria Math" panose="02040503050406030204" pitchFamily="18" charset="0"/>
                          <a:ea typeface="Cambria Math" panose="02040503050406030204" pitchFamily="18" charset="0"/>
                        </a:rPr>
                        <m:t>≅</m:t>
                      </m:r>
                      <m:r>
                        <a:rPr lang="ro-RO" sz="2400" b="0" i="1" smtClean="0">
                          <a:latin typeface="Cambria Math" panose="02040503050406030204" pitchFamily="18" charset="0"/>
                          <a:ea typeface="Cambria Math" panose="02040503050406030204" pitchFamily="18" charset="0"/>
                        </a:rPr>
                        <m:t>100</m:t>
                      </m:r>
                      <m:f>
                        <m:fPr>
                          <m:ctrlPr>
                            <a:rPr lang="ro-RO" sz="2400" b="0" i="1" smtClean="0">
                              <a:latin typeface="Cambria Math" panose="02040503050406030204" pitchFamily="18" charset="0"/>
                              <a:ea typeface="Cambria Math" panose="02040503050406030204" pitchFamily="18" charset="0"/>
                            </a:rPr>
                          </m:ctrlPr>
                        </m:fPr>
                        <m:num>
                          <m:r>
                            <a:rPr lang="ro-RO" sz="2400" b="0" i="1" smtClean="0">
                              <a:latin typeface="Cambria Math" panose="02040503050406030204" pitchFamily="18" charset="0"/>
                              <a:ea typeface="Cambria Math" panose="02040503050406030204" pitchFamily="18" charset="0"/>
                            </a:rPr>
                            <m:t>∆</m:t>
                          </m:r>
                          <m:r>
                            <a:rPr lang="ro-RO" sz="2400" b="0" i="1" smtClean="0">
                              <a:latin typeface="Cambria Math" panose="02040503050406030204" pitchFamily="18" charset="0"/>
                              <a:ea typeface="Cambria Math" panose="02040503050406030204" pitchFamily="18" charset="0"/>
                            </a:rPr>
                            <m:t>𝑏</m:t>
                          </m:r>
                        </m:num>
                        <m:den>
                          <m:r>
                            <a:rPr lang="ro-RO" sz="2400" b="0" i="1" smtClean="0">
                              <a:latin typeface="Cambria Math" panose="02040503050406030204" pitchFamily="18" charset="0"/>
                              <a:ea typeface="Cambria Math" panose="02040503050406030204" pitchFamily="18" charset="0"/>
                            </a:rPr>
                            <m:t>𝑏</m:t>
                          </m:r>
                        </m:den>
                      </m:f>
                    </m:oMath>
                  </m:oMathPara>
                </a14:m>
                <a:endParaRPr lang="ro-RO"/>
              </a:p>
            </p:txBody>
          </p:sp>
        </mc:Choice>
        <mc:Fallback xmlns="">
          <p:sp>
            <p:nvSpPr>
              <p:cNvPr id="10" name="TextBox 9">
                <a:extLst>
                  <a:ext uri="{FF2B5EF4-FFF2-40B4-BE49-F238E27FC236}">
                    <a16:creationId xmlns:a16="http://schemas.microsoft.com/office/drawing/2014/main" id="{659ABBD5-F49F-4AA4-B673-CF923458BE2E}"/>
                  </a:ext>
                </a:extLst>
              </p:cNvPr>
              <p:cNvSpPr txBox="1">
                <a:spLocks noRot="1" noChangeAspect="1" noMove="1" noResize="1" noEditPoints="1" noAdjustHandles="1" noChangeArrowheads="1" noChangeShapeType="1" noTextEdit="1"/>
              </p:cNvSpPr>
              <p:nvPr/>
            </p:nvSpPr>
            <p:spPr>
              <a:xfrm>
                <a:off x="4931643" y="2727782"/>
                <a:ext cx="2328714" cy="701218"/>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8667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14F10-6BBD-412C-8863-EA32933F8A5B}"/>
              </a:ext>
            </a:extLst>
          </p:cNvPr>
          <p:cNvSpPr>
            <a:spLocks noGrp="1"/>
          </p:cNvSpPr>
          <p:nvPr>
            <p:ph type="title"/>
          </p:nvPr>
        </p:nvSpPr>
        <p:spPr/>
        <p:txBody>
          <a:bodyPr/>
          <a:lstStyle/>
          <a:p>
            <a:r>
              <a:rPr lang="ro-RO"/>
              <a:t>Reacția în circuitele cu AO</a:t>
            </a:r>
          </a:p>
        </p:txBody>
      </p:sp>
      <p:sp>
        <p:nvSpPr>
          <p:cNvPr id="3" name="Content Placeholder 2">
            <a:extLst>
              <a:ext uri="{FF2B5EF4-FFF2-40B4-BE49-F238E27FC236}">
                <a16:creationId xmlns:a16="http://schemas.microsoft.com/office/drawing/2014/main" id="{F0CDBB40-6270-4727-ABF4-6106D6FCE2CF}"/>
              </a:ext>
            </a:extLst>
          </p:cNvPr>
          <p:cNvSpPr>
            <a:spLocks noGrp="1"/>
          </p:cNvSpPr>
          <p:nvPr>
            <p:ph idx="1"/>
          </p:nvPr>
        </p:nvSpPr>
        <p:spPr/>
        <p:txBody>
          <a:bodyPr>
            <a:normAutofit/>
          </a:bodyPr>
          <a:lstStyle/>
          <a:p>
            <a:r>
              <a:rPr lang="en-US" sz="2400">
                <a:solidFill>
                  <a:srgbClr val="242021"/>
                </a:solidFill>
                <a:effectLst/>
                <a:ea typeface="Calibri" panose="020F0502020204030204" pitchFamily="34" charset="0"/>
              </a:rPr>
              <a:t>Chiar dacă AO este un amplificator de tensiune, aplicând reacția negativă, îl putem folosi în oricare dintre cele patru tipuri de amplificatoare discutate</a:t>
            </a:r>
            <a:r>
              <a:rPr lang="ro-RO" sz="2400">
                <a:solidFill>
                  <a:srgbClr val="242021"/>
                </a:solidFill>
                <a:effectLst/>
                <a:ea typeface="Calibri" panose="020F0502020204030204" pitchFamily="34" charset="0"/>
              </a:rPr>
              <a:t>:</a:t>
            </a:r>
            <a:r>
              <a:rPr lang="en-US" sz="2400">
                <a:solidFill>
                  <a:srgbClr val="242021"/>
                </a:solidFill>
                <a:effectLst/>
                <a:ea typeface="Calibri" panose="020F0502020204030204" pitchFamily="34" charset="0"/>
              </a:rPr>
              <a:t> de tensiune, de curent, transrezistență și transconductanță).</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În consecință, avem patru topologii de reacție negativă, care constituie baza la aproape toate circuitele realizate cu AO.</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Strategia constă în a exprima semnalele fiecărei topologii sub forma generală:</a:t>
            </a:r>
            <a:endParaRPr lang="ro-RO" sz="24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67A87F70-D42B-4BA2-A957-0C6CD9B67F6A}"/>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6DB80648-9142-4AD5-A9D7-F7A0C25398AA}"/>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0BAC2609-AEDE-4DDA-8095-A77ABEDF763C}"/>
              </a:ext>
            </a:extLst>
          </p:cNvPr>
          <p:cNvSpPr>
            <a:spLocks noGrp="1"/>
          </p:cNvSpPr>
          <p:nvPr>
            <p:ph type="sldNum" sz="quarter" idx="12"/>
          </p:nvPr>
        </p:nvSpPr>
        <p:spPr/>
        <p:txBody>
          <a:bodyPr/>
          <a:lstStyle/>
          <a:p>
            <a:fld id="{D9D9B3D8-967C-4E8E-8261-E76B956ED273}" type="slidenum">
              <a:rPr lang="ro-RO" smtClean="0"/>
              <a:t>37</a:t>
            </a:fld>
            <a:endParaRPr lang="ro-RO"/>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65F65BBE-0AB4-4A7A-B262-774111905475}"/>
                  </a:ext>
                </a:extLst>
              </p:cNvPr>
              <p:cNvSpPr txBox="1"/>
              <p:nvPr/>
            </p:nvSpPr>
            <p:spPr>
              <a:xfrm>
                <a:off x="4680155" y="4112031"/>
                <a:ext cx="283169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𝑥</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𝑎</m:t>
                          </m:r>
                        </m:e>
                        <m:sub>
                          <m:r>
                            <a:rPr lang="ro-RO" sz="2400" i="1">
                              <a:latin typeface="Cambria Math" panose="02040503050406030204" pitchFamily="18" charset="0"/>
                            </a:rPr>
                            <m:t>𝜀</m:t>
                          </m:r>
                        </m:sub>
                      </m:sSub>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𝑥</m:t>
                              </m:r>
                            </m:e>
                            <m:sub>
                              <m:r>
                                <a:rPr lang="ro-RO" sz="2400" i="1">
                                  <a:latin typeface="Cambria Math" panose="02040503050406030204" pitchFamily="18" charset="0"/>
                                </a:rPr>
                                <m:t>𝐼</m:t>
                              </m:r>
                            </m:sub>
                          </m:sSub>
                          <m:r>
                            <a:rPr lang="ro-RO" sz="2400" i="0">
                              <a:latin typeface="Cambria Math" panose="02040503050406030204" pitchFamily="18" charset="0"/>
                            </a:rPr>
                            <m:t>−</m:t>
                          </m:r>
                          <m:r>
                            <a:rPr lang="ro-RO" sz="2400" i="1">
                              <a:latin typeface="Cambria Math" panose="02040503050406030204" pitchFamily="18" charset="0"/>
                            </a:rPr>
                            <m:t>𝑏</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𝑥</m:t>
                              </m:r>
                            </m:e>
                            <m:sub>
                              <m:r>
                                <a:rPr lang="ro-RO" sz="2400" i="1">
                                  <a:latin typeface="Cambria Math" panose="02040503050406030204" pitchFamily="18" charset="0"/>
                                </a:rPr>
                                <m:t>𝑂</m:t>
                              </m:r>
                            </m:sub>
                          </m:sSub>
                        </m:e>
                      </m:d>
                    </m:oMath>
                  </m:oMathPara>
                </a14:m>
                <a:endParaRPr lang="ro-RO"/>
              </a:p>
            </p:txBody>
          </p:sp>
        </mc:Choice>
        <mc:Fallback xmlns="">
          <p:sp>
            <p:nvSpPr>
              <p:cNvPr id="8" name="TextBox 7">
                <a:extLst>
                  <a:ext uri="{FF2B5EF4-FFF2-40B4-BE49-F238E27FC236}">
                    <a16:creationId xmlns:a16="http://schemas.microsoft.com/office/drawing/2014/main" id="{65F65BBE-0AB4-4A7A-B262-774111905475}"/>
                  </a:ext>
                </a:extLst>
              </p:cNvPr>
              <p:cNvSpPr txBox="1">
                <a:spLocks noRot="1" noChangeAspect="1" noMove="1" noResize="1" noEditPoints="1" noAdjustHandles="1" noChangeArrowheads="1" noChangeShapeType="1" noTextEdit="1"/>
              </p:cNvSpPr>
              <p:nvPr/>
            </p:nvSpPr>
            <p:spPr>
              <a:xfrm>
                <a:off x="4680155" y="4112031"/>
                <a:ext cx="2831690" cy="461665"/>
              </a:xfrm>
              <a:prstGeom prst="rect">
                <a:avLst/>
              </a:prstGeom>
              <a:blipFill>
                <a:blip r:embed="rId2"/>
                <a:stretch>
                  <a:fillRect b="-2667"/>
                </a:stretch>
              </a:blipFill>
            </p:spPr>
            <p:txBody>
              <a:bodyPr/>
              <a:lstStyle/>
              <a:p>
                <a:r>
                  <a:rPr lang="ro-RO">
                    <a:noFill/>
                  </a:rPr>
                  <a:t> </a:t>
                </a:r>
              </a:p>
            </p:txBody>
          </p:sp>
        </mc:Fallback>
      </mc:AlternateContent>
    </p:spTree>
    <p:extLst>
      <p:ext uri="{BB962C8B-B14F-4D97-AF65-F5344CB8AC3E}">
        <p14:creationId xmlns:p14="http://schemas.microsoft.com/office/powerpoint/2010/main" val="40322683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14F10-6BBD-412C-8863-EA32933F8A5B}"/>
              </a:ext>
            </a:extLst>
          </p:cNvPr>
          <p:cNvSpPr>
            <a:spLocks noGrp="1"/>
          </p:cNvSpPr>
          <p:nvPr>
            <p:ph type="title"/>
          </p:nvPr>
        </p:nvSpPr>
        <p:spPr/>
        <p:txBody>
          <a:bodyPr/>
          <a:lstStyle/>
          <a:p>
            <a:r>
              <a:rPr lang="ro-RO"/>
              <a:t>Reacția în circuitele cu AO</a:t>
            </a:r>
          </a:p>
        </p:txBody>
      </p:sp>
      <p:sp>
        <p:nvSpPr>
          <p:cNvPr id="3" name="Content Placeholder 2">
            <a:extLst>
              <a:ext uri="{FF2B5EF4-FFF2-40B4-BE49-F238E27FC236}">
                <a16:creationId xmlns:a16="http://schemas.microsoft.com/office/drawing/2014/main" id="{F0CDBB40-6270-4727-ABF4-6106D6FCE2CF}"/>
              </a:ext>
            </a:extLst>
          </p:cNvPr>
          <p:cNvSpPr>
            <a:spLocks noGrp="1"/>
          </p:cNvSpPr>
          <p:nvPr>
            <p:ph idx="1"/>
          </p:nvPr>
        </p:nvSpPr>
        <p:spPr/>
        <p:txBody>
          <a:bodyPr>
            <a:normAutofit/>
          </a:bodyPr>
          <a:lstStyle/>
          <a:p>
            <a:r>
              <a:rPr lang="ro-RO" sz="2400">
                <a:solidFill>
                  <a:srgbClr val="242021"/>
                </a:solidFill>
                <a:effectLst/>
                <a:ea typeface="Calibri" panose="020F0502020204030204" pitchFamily="34" charset="0"/>
              </a:rPr>
              <a:t>Oricare ar fi modul de exprimare a denumirii lor, cele 4 topologii de reacție negativă sunt:</a:t>
            </a:r>
          </a:p>
          <a:p>
            <a:pPr marL="342900" lvl="0" indent="-342900">
              <a:buFont typeface="+mj-lt"/>
              <a:buAutoNum type="arabicPeriod"/>
            </a:pPr>
            <a:r>
              <a:rPr lang="ro-RO" sz="2400">
                <a:solidFill>
                  <a:srgbClr val="242021"/>
                </a:solidFill>
                <a:effectLst/>
                <a:ea typeface="Calibri" panose="020F0502020204030204" pitchFamily="34" charset="0"/>
              </a:rPr>
              <a:t>Reacție de tensiune-serie (serie-șunt) – amplificator de tensiune, </a:t>
            </a:r>
            <a:r>
              <a:rPr lang="en-US" sz="2400">
                <a:solidFill>
                  <a:srgbClr val="242021"/>
                </a:solidFill>
                <a:effectLst/>
                <a:ea typeface="Calibri" panose="020F0502020204030204" pitchFamily="34" charset="0"/>
              </a:rPr>
              <a:t>[V/V]</a:t>
            </a:r>
            <a:endParaRPr lang="ro-RO" sz="2400">
              <a:solidFill>
                <a:srgbClr val="242021"/>
              </a:solidFill>
              <a:effectLst/>
              <a:ea typeface="Calibri" panose="020F0502020204030204" pitchFamily="34" charset="0"/>
            </a:endParaRPr>
          </a:p>
          <a:p>
            <a:pPr marL="342900" lvl="0" indent="-342900">
              <a:buFont typeface="+mj-lt"/>
              <a:buAutoNum type="arabicPeriod"/>
            </a:pPr>
            <a:r>
              <a:rPr lang="ro-RO" sz="2400">
                <a:solidFill>
                  <a:srgbClr val="242021"/>
                </a:solidFill>
                <a:effectLst/>
                <a:ea typeface="Calibri" panose="020F0502020204030204" pitchFamily="34" charset="0"/>
              </a:rPr>
              <a:t>Reacție de tensiune-paralel (șunt-șunt) – amplificator transrezistență, [V/A]</a:t>
            </a:r>
          </a:p>
          <a:p>
            <a:pPr marL="342900" lvl="0" indent="-342900">
              <a:buFont typeface="+mj-lt"/>
              <a:buAutoNum type="arabicPeriod"/>
            </a:pPr>
            <a:r>
              <a:rPr lang="ro-RO" sz="2400">
                <a:solidFill>
                  <a:srgbClr val="242021"/>
                </a:solidFill>
                <a:effectLst/>
                <a:ea typeface="Calibri" panose="020F0502020204030204" pitchFamily="34" charset="0"/>
              </a:rPr>
              <a:t>Reacție de curent-serie (serie-serie) – amplificator transconductanță, [A/V]</a:t>
            </a:r>
          </a:p>
          <a:p>
            <a:pPr marL="342900" lvl="0" indent="-342900">
              <a:buFont typeface="+mj-lt"/>
              <a:buAutoNum type="arabicPeriod"/>
            </a:pPr>
            <a:r>
              <a:rPr lang="ro-RO" sz="2400">
                <a:solidFill>
                  <a:srgbClr val="242021"/>
                </a:solidFill>
                <a:effectLst/>
                <a:ea typeface="Calibri" panose="020F0502020204030204" pitchFamily="34" charset="0"/>
              </a:rPr>
              <a:t>Reacție de curent-paralel (șunt-serie) – amplificator de curent, [A/A]</a:t>
            </a:r>
          </a:p>
          <a:p>
            <a:pPr algn="just"/>
            <a:r>
              <a:rPr lang="ro-RO" sz="2400">
                <a:solidFill>
                  <a:srgbClr val="242021"/>
                </a:solidFill>
                <a:effectLst/>
                <a:ea typeface="Calibri" panose="020F0502020204030204" pitchFamily="34" charset="0"/>
              </a:rPr>
              <a:t>La ieșirea unui amplificator cu reacție are loc </a:t>
            </a:r>
            <a:r>
              <a:rPr lang="ro-RO" sz="2400" b="1">
                <a:solidFill>
                  <a:srgbClr val="242021"/>
                </a:solidFill>
                <a:effectLst/>
                <a:ea typeface="Calibri" panose="020F0502020204030204" pitchFamily="34" charset="0"/>
              </a:rPr>
              <a:t>eșantionarea</a:t>
            </a:r>
            <a:r>
              <a:rPr lang="ro-RO" sz="2400">
                <a:solidFill>
                  <a:srgbClr val="242021"/>
                </a:solidFill>
                <a:effectLst/>
                <a:ea typeface="Calibri" panose="020F0502020204030204" pitchFamily="34" charset="0"/>
              </a:rPr>
              <a:t> semnalului amplificat iar la intrarea amplificatorului are loc </a:t>
            </a:r>
            <a:r>
              <a:rPr lang="ro-RO" sz="2400" b="1">
                <a:solidFill>
                  <a:srgbClr val="242021"/>
                </a:solidFill>
                <a:effectLst/>
                <a:ea typeface="Calibri" panose="020F0502020204030204" pitchFamily="34" charset="0"/>
              </a:rPr>
              <a:t>sumarea</a:t>
            </a:r>
            <a:r>
              <a:rPr lang="ro-RO" sz="2400">
                <a:solidFill>
                  <a:srgbClr val="242021"/>
                </a:solidFill>
                <a:effectLst/>
                <a:ea typeface="Calibri" panose="020F0502020204030204" pitchFamily="34" charset="0"/>
              </a:rPr>
              <a:t> algebrică a semnalului de intrare cu cel de reacție.</a:t>
            </a:r>
          </a:p>
        </p:txBody>
      </p:sp>
      <p:sp>
        <p:nvSpPr>
          <p:cNvPr id="4" name="Date Placeholder 3">
            <a:extLst>
              <a:ext uri="{FF2B5EF4-FFF2-40B4-BE49-F238E27FC236}">
                <a16:creationId xmlns:a16="http://schemas.microsoft.com/office/drawing/2014/main" id="{67A87F70-D42B-4BA2-A957-0C6CD9B67F6A}"/>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6DB80648-9142-4AD5-A9D7-F7A0C25398AA}"/>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0BAC2609-AEDE-4DDA-8095-A77ABEDF763C}"/>
              </a:ext>
            </a:extLst>
          </p:cNvPr>
          <p:cNvSpPr>
            <a:spLocks noGrp="1"/>
          </p:cNvSpPr>
          <p:nvPr>
            <p:ph type="sldNum" sz="quarter" idx="12"/>
          </p:nvPr>
        </p:nvSpPr>
        <p:spPr/>
        <p:txBody>
          <a:bodyPr/>
          <a:lstStyle/>
          <a:p>
            <a:fld id="{D9D9B3D8-967C-4E8E-8261-E76B956ED273}" type="slidenum">
              <a:rPr lang="ro-RO" smtClean="0"/>
              <a:t>38</a:t>
            </a:fld>
            <a:endParaRPr lang="ro-RO"/>
          </a:p>
        </p:txBody>
      </p:sp>
    </p:spTree>
    <p:extLst>
      <p:ext uri="{BB962C8B-B14F-4D97-AF65-F5344CB8AC3E}">
        <p14:creationId xmlns:p14="http://schemas.microsoft.com/office/powerpoint/2010/main" val="40309290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14F10-6BBD-412C-8863-EA32933F8A5B}"/>
              </a:ext>
            </a:extLst>
          </p:cNvPr>
          <p:cNvSpPr>
            <a:spLocks noGrp="1"/>
          </p:cNvSpPr>
          <p:nvPr>
            <p:ph type="title"/>
          </p:nvPr>
        </p:nvSpPr>
        <p:spPr/>
        <p:txBody>
          <a:bodyPr/>
          <a:lstStyle/>
          <a:p>
            <a:r>
              <a:rPr lang="ro-RO"/>
              <a:t>Reacția în circuitele cu AO</a:t>
            </a:r>
          </a:p>
        </p:txBody>
      </p:sp>
      <p:sp>
        <p:nvSpPr>
          <p:cNvPr id="3" name="Content Placeholder 2">
            <a:extLst>
              <a:ext uri="{FF2B5EF4-FFF2-40B4-BE49-F238E27FC236}">
                <a16:creationId xmlns:a16="http://schemas.microsoft.com/office/drawing/2014/main" id="{F0CDBB40-6270-4727-ABF4-6106D6FCE2CF}"/>
              </a:ext>
            </a:extLst>
          </p:cNvPr>
          <p:cNvSpPr>
            <a:spLocks noGrp="1"/>
          </p:cNvSpPr>
          <p:nvPr>
            <p:ph idx="1"/>
          </p:nvPr>
        </p:nvSpPr>
        <p:spPr/>
        <p:txBody>
          <a:bodyPr>
            <a:normAutofit/>
          </a:bodyPr>
          <a:lstStyle/>
          <a:p>
            <a:pPr marL="342900" lvl="0" indent="-342900">
              <a:buFont typeface="+mj-lt"/>
              <a:buAutoNum type="arabicPeriod"/>
            </a:pPr>
            <a:r>
              <a:rPr lang="ro-RO" sz="1800">
                <a:solidFill>
                  <a:srgbClr val="242021"/>
                </a:solidFill>
                <a:effectLst/>
                <a:ea typeface="Calibri" panose="020F0502020204030204" pitchFamily="34" charset="0"/>
              </a:rPr>
              <a:t>Reacție de tensiune-serie (serie-șunt) – amplificator de tensiune, </a:t>
            </a:r>
            <a:r>
              <a:rPr lang="en-US" sz="1800">
                <a:solidFill>
                  <a:srgbClr val="242021"/>
                </a:solidFill>
                <a:effectLst/>
                <a:ea typeface="Calibri" panose="020F0502020204030204" pitchFamily="34" charset="0"/>
              </a:rPr>
              <a:t>[V/V]</a:t>
            </a:r>
            <a:endParaRPr lang="ro-RO" sz="1800">
              <a:solidFill>
                <a:srgbClr val="242021"/>
              </a:solidFill>
              <a:effectLst/>
              <a:ea typeface="Calibri" panose="020F0502020204030204" pitchFamily="34" charset="0"/>
            </a:endParaRPr>
          </a:p>
          <a:p>
            <a:pPr marL="342900" lvl="0" indent="-342900">
              <a:buFont typeface="+mj-lt"/>
              <a:buAutoNum type="arabicPeriod"/>
            </a:pPr>
            <a:r>
              <a:rPr lang="ro-RO" sz="1800">
                <a:solidFill>
                  <a:srgbClr val="242021"/>
                </a:solidFill>
                <a:effectLst/>
                <a:ea typeface="Calibri" panose="020F0502020204030204" pitchFamily="34" charset="0"/>
              </a:rPr>
              <a:t>Reacție de tensiune-paralel (șunt-șunt) – amplificator transrezistență, [V/A]</a:t>
            </a:r>
          </a:p>
          <a:p>
            <a:pPr marL="342900" lvl="0" indent="-342900">
              <a:buFont typeface="+mj-lt"/>
              <a:buAutoNum type="arabicPeriod"/>
            </a:pPr>
            <a:r>
              <a:rPr lang="ro-RO" sz="1800">
                <a:solidFill>
                  <a:srgbClr val="242021"/>
                </a:solidFill>
                <a:effectLst/>
                <a:ea typeface="Calibri" panose="020F0502020204030204" pitchFamily="34" charset="0"/>
              </a:rPr>
              <a:t>Reacție de curent-serie (serie-serie) – amplificator transconductanță, [A/V]</a:t>
            </a:r>
          </a:p>
          <a:p>
            <a:pPr marL="342900" lvl="0" indent="-342900">
              <a:buFont typeface="+mj-lt"/>
              <a:buAutoNum type="arabicPeriod"/>
            </a:pPr>
            <a:r>
              <a:rPr lang="ro-RO" sz="1800">
                <a:solidFill>
                  <a:srgbClr val="242021"/>
                </a:solidFill>
                <a:effectLst/>
                <a:ea typeface="Calibri" panose="020F0502020204030204" pitchFamily="34" charset="0"/>
              </a:rPr>
              <a:t>Reacție de curent-paralel (șunt-serie) – amplificator de curent, [A/A]</a:t>
            </a:r>
          </a:p>
          <a:p>
            <a:pPr algn="just"/>
            <a:r>
              <a:rPr lang="ro-RO" sz="2400">
                <a:solidFill>
                  <a:srgbClr val="242021"/>
                </a:solidFill>
                <a:effectLst/>
                <a:ea typeface="Calibri" panose="020F0502020204030204" pitchFamily="34" charset="0"/>
              </a:rPr>
              <a:t>În denumirea topologiilor de reacție negativă considerăm că primul termen se referă la eșantionare iar cel de al doilea se referă la sumare, adică exact cum circulă semnalul de reacție și reprezintă ceea ce este specific acestor amplificatoare.</a:t>
            </a:r>
          </a:p>
          <a:p>
            <a:pPr algn="just"/>
            <a:r>
              <a:rPr lang="ro-RO" sz="2400">
                <a:solidFill>
                  <a:srgbClr val="242021"/>
                </a:solidFill>
                <a:effectLst/>
                <a:ea typeface="Calibri" panose="020F0502020204030204" pitchFamily="34" charset="0"/>
              </a:rPr>
              <a:t>În paranteze, primul termen se referă la intrarea amplificatorului iar al doilea la ieșirea lui și reprezintă o altă modalitate de exprimare a denumirii circuitelor cu reacție și anume respectând sensul în care circulă semnalul prelucrat.</a:t>
            </a:r>
          </a:p>
        </p:txBody>
      </p:sp>
      <p:sp>
        <p:nvSpPr>
          <p:cNvPr id="4" name="Date Placeholder 3">
            <a:extLst>
              <a:ext uri="{FF2B5EF4-FFF2-40B4-BE49-F238E27FC236}">
                <a16:creationId xmlns:a16="http://schemas.microsoft.com/office/drawing/2014/main" id="{67A87F70-D42B-4BA2-A957-0C6CD9B67F6A}"/>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6DB80648-9142-4AD5-A9D7-F7A0C25398AA}"/>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0BAC2609-AEDE-4DDA-8095-A77ABEDF763C}"/>
              </a:ext>
            </a:extLst>
          </p:cNvPr>
          <p:cNvSpPr>
            <a:spLocks noGrp="1"/>
          </p:cNvSpPr>
          <p:nvPr>
            <p:ph type="sldNum" sz="quarter" idx="12"/>
          </p:nvPr>
        </p:nvSpPr>
        <p:spPr/>
        <p:txBody>
          <a:bodyPr/>
          <a:lstStyle/>
          <a:p>
            <a:fld id="{D9D9B3D8-967C-4E8E-8261-E76B956ED273}" type="slidenum">
              <a:rPr lang="ro-RO" smtClean="0"/>
              <a:t>39</a:t>
            </a:fld>
            <a:endParaRPr lang="ro-RO"/>
          </a:p>
        </p:txBody>
      </p:sp>
    </p:spTree>
    <p:extLst>
      <p:ext uri="{BB962C8B-B14F-4D97-AF65-F5344CB8AC3E}">
        <p14:creationId xmlns:p14="http://schemas.microsoft.com/office/powerpoint/2010/main" val="3412615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988B2-8325-4A17-81AF-8959E9036111}"/>
              </a:ext>
            </a:extLst>
          </p:cNvPr>
          <p:cNvSpPr>
            <a:spLocks noGrp="1"/>
          </p:cNvSpPr>
          <p:nvPr>
            <p:ph type="title"/>
          </p:nvPr>
        </p:nvSpPr>
        <p:spPr/>
        <p:txBody>
          <a:bodyPr/>
          <a:lstStyle/>
          <a:p>
            <a:r>
              <a:rPr lang="ro-RO"/>
              <a:t>Analiza circuitelor realizate cu AO ideal</a:t>
            </a:r>
            <a:br>
              <a:rPr lang="ro-RO"/>
            </a:br>
            <a:r>
              <a:rPr lang="ro-RO"/>
              <a:t>Generalități</a:t>
            </a:r>
          </a:p>
        </p:txBody>
      </p:sp>
      <p:sp>
        <p:nvSpPr>
          <p:cNvPr id="3" name="Content Placeholder 2">
            <a:extLst>
              <a:ext uri="{FF2B5EF4-FFF2-40B4-BE49-F238E27FC236}">
                <a16:creationId xmlns:a16="http://schemas.microsoft.com/office/drawing/2014/main" id="{20C84517-C7E1-4293-B902-FA9B23B29B5A}"/>
              </a:ext>
            </a:extLst>
          </p:cNvPr>
          <p:cNvSpPr>
            <a:spLocks noGrp="1"/>
          </p:cNvSpPr>
          <p:nvPr>
            <p:ph idx="1"/>
          </p:nvPr>
        </p:nvSpPr>
        <p:spPr/>
        <p:txBody>
          <a:bodyPr/>
          <a:lstStyle/>
          <a:p>
            <a:r>
              <a:rPr lang="en-US" sz="2400">
                <a:solidFill>
                  <a:srgbClr val="242021"/>
                </a:solidFill>
                <a:effectLst/>
                <a:ea typeface="Calibri" panose="020F0502020204030204" pitchFamily="34" charset="0"/>
              </a:rPr>
              <a:t>Cu alte cuvinte, din punct de vedere tensiune, portul de intrare apare ca un scurtcircuit, dar din punct de vedere curent apare ca un circuit deschis. De aici, denumirea de </a:t>
            </a:r>
            <a:r>
              <a:rPr lang="en-US" sz="2400" b="1">
                <a:solidFill>
                  <a:srgbClr val="242021"/>
                </a:solidFill>
                <a:effectLst/>
                <a:ea typeface="Calibri" panose="020F0502020204030204" pitchFamily="34" charset="0"/>
              </a:rPr>
              <a:t>scurtcircuit virtual</a:t>
            </a:r>
            <a:r>
              <a:rPr lang="en-US" sz="2400">
                <a:solidFill>
                  <a:srgbClr val="242021"/>
                </a:solidFill>
                <a:effectLst/>
                <a:ea typeface="Calibri" panose="020F0502020204030204" pitchFamily="34" charset="0"/>
              </a:rPr>
              <a:t>.</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Rezumând, atunci când are reacție negativă, AO ideal va avea la ieșire orice valoare de tensiune și curent este nevoie pentru a aduce </a:t>
            </a:r>
            <a:r>
              <a:rPr lang="en-US" sz="2400" i="1">
                <a:solidFill>
                  <a:srgbClr val="242021"/>
                </a:solidFill>
                <a:effectLst/>
                <a:ea typeface="Calibri" panose="020F0502020204030204" pitchFamily="34" charset="0"/>
              </a:rPr>
              <a:t>v</a:t>
            </a:r>
            <a:r>
              <a:rPr lang="en-US" sz="2400" i="1" baseline="-25000">
                <a:solidFill>
                  <a:srgbClr val="242021"/>
                </a:solidFill>
                <a:effectLst/>
                <a:ea typeface="Calibri" panose="020F0502020204030204" pitchFamily="34" charset="0"/>
              </a:rPr>
              <a:t>D</a:t>
            </a:r>
            <a:r>
              <a:rPr lang="en-US" sz="2400">
                <a:solidFill>
                  <a:srgbClr val="242021"/>
                </a:solidFill>
                <a:effectLst/>
                <a:ea typeface="Calibri" panose="020F0502020204030204" pitchFamily="34" charset="0"/>
              </a:rPr>
              <a:t> la zero sau, exprimare echivalentă, pentru a forța </a:t>
            </a:r>
            <a:r>
              <a:rPr lang="en-US" sz="2400" i="1">
                <a:solidFill>
                  <a:srgbClr val="242021"/>
                </a:solidFill>
                <a:effectLst/>
                <a:ea typeface="Calibri" panose="020F0502020204030204" pitchFamily="34" charset="0"/>
              </a:rPr>
              <a:t>v</a:t>
            </a:r>
            <a:r>
              <a:rPr lang="en-US" sz="2400" i="1" baseline="-25000">
                <a:solidFill>
                  <a:srgbClr val="242021"/>
                </a:solidFill>
                <a:effectLst/>
                <a:ea typeface="Calibri" panose="020F0502020204030204" pitchFamily="34" charset="0"/>
              </a:rPr>
              <a:t>N</a:t>
            </a:r>
            <a:r>
              <a:rPr lang="en-US" sz="2400">
                <a:solidFill>
                  <a:srgbClr val="242021"/>
                </a:solidFill>
                <a:effectLst/>
                <a:ea typeface="Calibri" panose="020F0502020204030204" pitchFamily="34" charset="0"/>
              </a:rPr>
              <a:t> să urmărească </a:t>
            </a:r>
            <a:r>
              <a:rPr lang="en-US" sz="2400" i="1">
                <a:solidFill>
                  <a:srgbClr val="242021"/>
                </a:solidFill>
                <a:effectLst/>
                <a:ea typeface="Calibri" panose="020F0502020204030204" pitchFamily="34" charset="0"/>
              </a:rPr>
              <a:t>v</a:t>
            </a:r>
            <a:r>
              <a:rPr lang="en-US" sz="2400" i="1" baseline="-25000">
                <a:solidFill>
                  <a:srgbClr val="242021"/>
                </a:solidFill>
                <a:effectLst/>
                <a:ea typeface="Calibri" panose="020F0502020204030204" pitchFamily="34" charset="0"/>
              </a:rPr>
              <a:t>P</a:t>
            </a:r>
            <a:r>
              <a:rPr lang="en-US" sz="2400">
                <a:solidFill>
                  <a:srgbClr val="242021"/>
                </a:solidFill>
                <a:effectLst/>
                <a:ea typeface="Calibri" panose="020F0502020204030204" pitchFamily="34" charset="0"/>
              </a:rPr>
              <a:t>, dar fără a conduce niciun curent prin oricare dintre terminalele de intrare.</a:t>
            </a:r>
            <a:endParaRPr lang="ro-RO" sz="2400">
              <a:solidFill>
                <a:srgbClr val="242021"/>
              </a:solidFill>
              <a:effectLst/>
              <a:ea typeface="Calibri" panose="020F0502020204030204" pitchFamily="34" charset="0"/>
            </a:endParaRPr>
          </a:p>
          <a:p>
            <a:r>
              <a:rPr lang="ro-RO" sz="2400">
                <a:effectLst/>
                <a:ea typeface="Calibri" panose="020F0502020204030204" pitchFamily="34" charset="0"/>
              </a:rPr>
              <a:t>Este de reținut</a:t>
            </a:r>
            <a:r>
              <a:rPr lang="en-US" sz="2400">
                <a:effectLst/>
                <a:ea typeface="Calibri" panose="020F0502020204030204" pitchFamily="34" charset="0"/>
              </a:rPr>
              <a:t> că </a:t>
            </a:r>
            <a:r>
              <a:rPr lang="en-US" sz="2400" i="1">
                <a:effectLst/>
                <a:ea typeface="Calibri" panose="020F0502020204030204" pitchFamily="34" charset="0"/>
              </a:rPr>
              <a:t>v</a:t>
            </a:r>
            <a:r>
              <a:rPr lang="en-US" sz="2400" i="1" baseline="-25000">
                <a:effectLst/>
                <a:ea typeface="Calibri" panose="020F0502020204030204" pitchFamily="34" charset="0"/>
              </a:rPr>
              <a:t>N</a:t>
            </a:r>
            <a:r>
              <a:rPr lang="en-US" sz="2400">
                <a:effectLst/>
                <a:ea typeface="Calibri" panose="020F0502020204030204" pitchFamily="34" charset="0"/>
              </a:rPr>
              <a:t> urmărește </a:t>
            </a:r>
            <a:r>
              <a:rPr lang="en-US" sz="2400" i="1">
                <a:effectLst/>
                <a:ea typeface="Calibri" panose="020F0502020204030204" pitchFamily="34" charset="0"/>
              </a:rPr>
              <a:t>v</a:t>
            </a:r>
            <a:r>
              <a:rPr lang="en-US" sz="2400" i="1" baseline="-25000">
                <a:effectLst/>
                <a:ea typeface="Calibri" panose="020F0502020204030204" pitchFamily="34" charset="0"/>
              </a:rPr>
              <a:t>P</a:t>
            </a:r>
            <a:r>
              <a:rPr lang="en-US" sz="2400">
                <a:effectLst/>
                <a:ea typeface="Calibri" panose="020F0502020204030204" pitchFamily="34" charset="0"/>
              </a:rPr>
              <a:t> și nu invers. AO controlează </a:t>
            </a:r>
            <a:r>
              <a:rPr lang="en-US" sz="2400" i="1">
                <a:effectLst/>
                <a:ea typeface="Calibri" panose="020F0502020204030204" pitchFamily="34" charset="0"/>
              </a:rPr>
              <a:t>v</a:t>
            </a:r>
            <a:r>
              <a:rPr lang="en-US" sz="2400" i="1" baseline="-25000">
                <a:effectLst/>
                <a:ea typeface="Calibri" panose="020F0502020204030204" pitchFamily="34" charset="0"/>
              </a:rPr>
              <a:t>N</a:t>
            </a:r>
            <a:r>
              <a:rPr lang="en-US" sz="2400">
                <a:effectLst/>
                <a:ea typeface="Calibri" panose="020F0502020204030204" pitchFamily="34" charset="0"/>
              </a:rPr>
              <a:t> prin rețeaua de reacție externă. Fără reacție, AO nu ar putea să influențeze </a:t>
            </a:r>
            <a:r>
              <a:rPr lang="en-US" sz="2400" i="1">
                <a:effectLst/>
                <a:ea typeface="Calibri" panose="020F0502020204030204" pitchFamily="34" charset="0"/>
              </a:rPr>
              <a:t>v</a:t>
            </a:r>
            <a:r>
              <a:rPr lang="en-US" sz="2400" i="1" baseline="-25000">
                <a:effectLst/>
                <a:ea typeface="Calibri" panose="020F0502020204030204" pitchFamily="34" charset="0"/>
              </a:rPr>
              <a:t>N</a:t>
            </a:r>
            <a:r>
              <a:rPr lang="en-US" sz="2400">
                <a:effectLst/>
                <a:ea typeface="Calibri" panose="020F0502020204030204" pitchFamily="34" charset="0"/>
              </a:rPr>
              <a:t> și relațiile de mai sus nu ar mai fi valabile.</a:t>
            </a:r>
            <a:endParaRPr lang="ro-RO" sz="3200"/>
          </a:p>
        </p:txBody>
      </p:sp>
      <p:sp>
        <p:nvSpPr>
          <p:cNvPr id="4" name="Date Placeholder 3">
            <a:extLst>
              <a:ext uri="{FF2B5EF4-FFF2-40B4-BE49-F238E27FC236}">
                <a16:creationId xmlns:a16="http://schemas.microsoft.com/office/drawing/2014/main" id="{96BFEA20-9D40-4EB4-B558-39AE8A0846BD}"/>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955924BD-A188-45FE-B844-8FC51A0120BC}"/>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691F8D5F-36D6-412E-BFD4-C28B321DA873}"/>
              </a:ext>
            </a:extLst>
          </p:cNvPr>
          <p:cNvSpPr>
            <a:spLocks noGrp="1"/>
          </p:cNvSpPr>
          <p:nvPr>
            <p:ph type="sldNum" sz="quarter" idx="12"/>
          </p:nvPr>
        </p:nvSpPr>
        <p:spPr/>
        <p:txBody>
          <a:bodyPr/>
          <a:lstStyle/>
          <a:p>
            <a:fld id="{D9D9B3D8-967C-4E8E-8261-E76B956ED273}" type="slidenum">
              <a:rPr lang="ro-RO" smtClean="0"/>
              <a:t>4</a:t>
            </a:fld>
            <a:endParaRPr lang="ro-RO"/>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0C6763E-547E-48A2-9421-2BF4E6566B6E}"/>
                  </a:ext>
                </a:extLst>
              </p:cNvPr>
              <p:cNvSpPr txBox="1"/>
              <p:nvPr/>
            </p:nvSpPr>
            <p:spPr>
              <a:xfrm>
                <a:off x="10382864" y="453667"/>
                <a:ext cx="1297858" cy="45474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limLow>
                        <m:limLowPr>
                          <m:ctrlPr>
                            <a:rPr lang="ro-RO" sz="1800" i="1" smtClean="0">
                              <a:solidFill>
                                <a:srgbClr val="836967"/>
                              </a:solidFill>
                              <a:latin typeface="Cambria Math" panose="02040503050406030204" pitchFamily="18" charset="0"/>
                            </a:rPr>
                          </m:ctrlPr>
                        </m:limLowPr>
                        <m:e>
                          <m:r>
                            <a:rPr lang="ro-RO" sz="1800" i="1">
                              <a:latin typeface="Cambria Math" panose="02040503050406030204" pitchFamily="18" charset="0"/>
                            </a:rPr>
                            <m:t>𝑙𝑖𝑚</m:t>
                          </m:r>
                        </m:e>
                        <m:lim>
                          <m:r>
                            <a:rPr lang="ro-RO" sz="1800" i="1">
                              <a:latin typeface="Cambria Math" panose="02040503050406030204" pitchFamily="18" charset="0"/>
                            </a:rPr>
                            <m:t>𝑎</m:t>
                          </m:r>
                          <m:r>
                            <a:rPr lang="ro-RO" sz="1800" i="0">
                              <a:latin typeface="Cambria Math" panose="02040503050406030204" pitchFamily="18" charset="0"/>
                            </a:rPr>
                            <m:t>→∞</m:t>
                          </m:r>
                        </m:lim>
                      </m:limLow>
                      <m:sSub>
                        <m:sSubPr>
                          <m:ctrlPr>
                            <a:rPr lang="ro-RO" sz="1800" i="1">
                              <a:solidFill>
                                <a:srgbClr val="836967"/>
                              </a:solidFill>
                              <a:latin typeface="Cambria Math" panose="02040503050406030204" pitchFamily="18" charset="0"/>
                            </a:rPr>
                          </m:ctrlPr>
                        </m:sSubPr>
                        <m:e>
                          <m:r>
                            <a:rPr lang="ro-RO" sz="1800" i="1">
                              <a:latin typeface="Cambria Math" panose="02040503050406030204" pitchFamily="18" charset="0"/>
                            </a:rPr>
                            <m:t>𝑣</m:t>
                          </m:r>
                        </m:e>
                        <m:sub>
                          <m:r>
                            <a:rPr lang="ro-RO" sz="1800" i="1">
                              <a:latin typeface="Cambria Math" panose="02040503050406030204" pitchFamily="18" charset="0"/>
                            </a:rPr>
                            <m:t>𝐷</m:t>
                          </m:r>
                        </m:sub>
                      </m:sSub>
                      <m:r>
                        <a:rPr lang="ro-RO" sz="1800" i="0">
                          <a:latin typeface="Cambria Math" panose="02040503050406030204" pitchFamily="18" charset="0"/>
                        </a:rPr>
                        <m:t>=0</m:t>
                      </m:r>
                    </m:oMath>
                  </m:oMathPara>
                </a14:m>
                <a:endParaRPr lang="ro-RO"/>
              </a:p>
            </p:txBody>
          </p:sp>
        </mc:Choice>
        <mc:Fallback xmlns="">
          <p:sp>
            <p:nvSpPr>
              <p:cNvPr id="8" name="TextBox 7">
                <a:extLst>
                  <a:ext uri="{FF2B5EF4-FFF2-40B4-BE49-F238E27FC236}">
                    <a16:creationId xmlns:a16="http://schemas.microsoft.com/office/drawing/2014/main" id="{B0C6763E-547E-48A2-9421-2BF4E6566B6E}"/>
                  </a:ext>
                </a:extLst>
              </p:cNvPr>
              <p:cNvSpPr txBox="1">
                <a:spLocks noRot="1" noChangeAspect="1" noMove="1" noResize="1" noEditPoints="1" noAdjustHandles="1" noChangeArrowheads="1" noChangeShapeType="1" noTextEdit="1"/>
              </p:cNvSpPr>
              <p:nvPr/>
            </p:nvSpPr>
            <p:spPr>
              <a:xfrm>
                <a:off x="10382864" y="453667"/>
                <a:ext cx="1297858" cy="454740"/>
              </a:xfrm>
              <a:prstGeom prst="rect">
                <a:avLst/>
              </a:prstGeom>
              <a:blipFill>
                <a:blip r:embed="rId2"/>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43070A4D-8A2F-40C3-AD7A-D4BB409426AA}"/>
                  </a:ext>
                </a:extLst>
              </p:cNvPr>
              <p:cNvSpPr txBox="1"/>
              <p:nvPr/>
            </p:nvSpPr>
            <p:spPr>
              <a:xfrm>
                <a:off x="10382864" y="1027906"/>
                <a:ext cx="1406013" cy="45474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limLow>
                        <m:limLowPr>
                          <m:ctrlPr>
                            <a:rPr lang="ro-RO" sz="1800" i="1" smtClean="0">
                              <a:solidFill>
                                <a:srgbClr val="836967"/>
                              </a:solidFill>
                              <a:latin typeface="Cambria Math" panose="02040503050406030204" pitchFamily="18" charset="0"/>
                            </a:rPr>
                          </m:ctrlPr>
                        </m:limLowPr>
                        <m:e>
                          <m:r>
                            <a:rPr lang="ro-RO" sz="1800" i="1">
                              <a:latin typeface="Cambria Math" panose="02040503050406030204" pitchFamily="18" charset="0"/>
                            </a:rPr>
                            <m:t>𝑙𝑖𝑚</m:t>
                          </m:r>
                        </m:e>
                        <m:lim>
                          <m:r>
                            <a:rPr lang="ro-RO" sz="1800" i="1">
                              <a:latin typeface="Cambria Math" panose="02040503050406030204" pitchFamily="18" charset="0"/>
                            </a:rPr>
                            <m:t>𝑎</m:t>
                          </m:r>
                          <m:r>
                            <a:rPr lang="ro-RO" sz="1800" i="0">
                              <a:latin typeface="Cambria Math" panose="02040503050406030204" pitchFamily="18" charset="0"/>
                            </a:rPr>
                            <m:t>→∞</m:t>
                          </m:r>
                        </m:lim>
                      </m:limLow>
                      <m:sSub>
                        <m:sSubPr>
                          <m:ctrlPr>
                            <a:rPr lang="ro-RO" sz="1800" i="1">
                              <a:solidFill>
                                <a:srgbClr val="836967"/>
                              </a:solidFill>
                              <a:latin typeface="Cambria Math" panose="02040503050406030204" pitchFamily="18" charset="0"/>
                            </a:rPr>
                          </m:ctrlPr>
                        </m:sSubPr>
                        <m:e>
                          <m:r>
                            <a:rPr lang="ro-RO" sz="1800" i="1">
                              <a:latin typeface="Cambria Math" panose="02040503050406030204" pitchFamily="18" charset="0"/>
                            </a:rPr>
                            <m:t>𝑣</m:t>
                          </m:r>
                        </m:e>
                        <m:sub>
                          <m:r>
                            <a:rPr lang="ro-RO" sz="1800" i="1">
                              <a:latin typeface="Cambria Math" panose="02040503050406030204" pitchFamily="18" charset="0"/>
                            </a:rPr>
                            <m:t>𝑁</m:t>
                          </m:r>
                        </m:sub>
                      </m:sSub>
                      <m:r>
                        <a:rPr lang="ro-RO" sz="1800" i="0">
                          <a:latin typeface="Cambria Math" panose="02040503050406030204" pitchFamily="18" charset="0"/>
                        </a:rPr>
                        <m:t>=</m:t>
                      </m:r>
                      <m:sSub>
                        <m:sSubPr>
                          <m:ctrlPr>
                            <a:rPr lang="ro-RO" sz="1800" i="1">
                              <a:solidFill>
                                <a:srgbClr val="836967"/>
                              </a:solidFill>
                              <a:latin typeface="Cambria Math" panose="02040503050406030204" pitchFamily="18" charset="0"/>
                            </a:rPr>
                          </m:ctrlPr>
                        </m:sSubPr>
                        <m:e>
                          <m:r>
                            <a:rPr lang="ro-RO" sz="1800" i="1">
                              <a:latin typeface="Cambria Math" panose="02040503050406030204" pitchFamily="18" charset="0"/>
                            </a:rPr>
                            <m:t>𝑣</m:t>
                          </m:r>
                        </m:e>
                        <m:sub>
                          <m:r>
                            <a:rPr lang="ro-RO" sz="1800" i="1">
                              <a:latin typeface="Cambria Math" panose="02040503050406030204" pitchFamily="18" charset="0"/>
                            </a:rPr>
                            <m:t>𝑃</m:t>
                          </m:r>
                        </m:sub>
                      </m:sSub>
                    </m:oMath>
                  </m:oMathPara>
                </a14:m>
                <a:endParaRPr lang="ro-RO"/>
              </a:p>
            </p:txBody>
          </p:sp>
        </mc:Choice>
        <mc:Fallback xmlns="">
          <p:sp>
            <p:nvSpPr>
              <p:cNvPr id="10" name="TextBox 9">
                <a:extLst>
                  <a:ext uri="{FF2B5EF4-FFF2-40B4-BE49-F238E27FC236}">
                    <a16:creationId xmlns:a16="http://schemas.microsoft.com/office/drawing/2014/main" id="{43070A4D-8A2F-40C3-AD7A-D4BB409426AA}"/>
                  </a:ext>
                </a:extLst>
              </p:cNvPr>
              <p:cNvSpPr txBox="1">
                <a:spLocks noRot="1" noChangeAspect="1" noMove="1" noResize="1" noEditPoints="1" noAdjustHandles="1" noChangeArrowheads="1" noChangeShapeType="1" noTextEdit="1"/>
              </p:cNvSpPr>
              <p:nvPr/>
            </p:nvSpPr>
            <p:spPr>
              <a:xfrm>
                <a:off x="10382864" y="1027906"/>
                <a:ext cx="1406013" cy="454740"/>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7534958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87B51-EB85-4D04-9F29-76F779EDCF69}"/>
              </a:ext>
            </a:extLst>
          </p:cNvPr>
          <p:cNvSpPr>
            <a:spLocks noGrp="1"/>
          </p:cNvSpPr>
          <p:nvPr>
            <p:ph type="title"/>
          </p:nvPr>
        </p:nvSpPr>
        <p:spPr/>
        <p:txBody>
          <a:bodyPr/>
          <a:lstStyle/>
          <a:p>
            <a:r>
              <a:rPr lang="ro-RO"/>
              <a:t>Topologia tensiune-serie (serie-șunt)</a:t>
            </a:r>
          </a:p>
        </p:txBody>
      </p:sp>
      <p:sp>
        <p:nvSpPr>
          <p:cNvPr id="3" name="Content Placeholder 2">
            <a:extLst>
              <a:ext uri="{FF2B5EF4-FFF2-40B4-BE49-F238E27FC236}">
                <a16:creationId xmlns:a16="http://schemas.microsoft.com/office/drawing/2014/main" id="{C242CCD6-AE16-43AD-8163-183A680463C8}"/>
              </a:ext>
            </a:extLst>
          </p:cNvPr>
          <p:cNvSpPr>
            <a:spLocks noGrp="1"/>
          </p:cNvSpPr>
          <p:nvPr>
            <p:ph idx="1"/>
          </p:nvPr>
        </p:nvSpPr>
        <p:spPr/>
        <p:txBody>
          <a:bodyPr/>
          <a:lstStyle/>
          <a:p>
            <a:r>
              <a:rPr lang="ro-RO"/>
              <a:t>Schema</a:t>
            </a:r>
          </a:p>
        </p:txBody>
      </p:sp>
      <p:sp>
        <p:nvSpPr>
          <p:cNvPr id="4" name="Date Placeholder 3">
            <a:extLst>
              <a:ext uri="{FF2B5EF4-FFF2-40B4-BE49-F238E27FC236}">
                <a16:creationId xmlns:a16="http://schemas.microsoft.com/office/drawing/2014/main" id="{1861513D-3ACD-46DE-9E6F-DF600D649A42}"/>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E670CB1A-4442-429E-BA05-76369C9736CA}"/>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52B207FC-01D5-40DF-B8C5-76B6A4B54616}"/>
              </a:ext>
            </a:extLst>
          </p:cNvPr>
          <p:cNvSpPr>
            <a:spLocks noGrp="1"/>
          </p:cNvSpPr>
          <p:nvPr>
            <p:ph type="sldNum" sz="quarter" idx="12"/>
          </p:nvPr>
        </p:nvSpPr>
        <p:spPr/>
        <p:txBody>
          <a:bodyPr/>
          <a:lstStyle/>
          <a:p>
            <a:fld id="{D9D9B3D8-967C-4E8E-8261-E76B956ED273}" type="slidenum">
              <a:rPr lang="ro-RO" smtClean="0"/>
              <a:t>40</a:t>
            </a:fld>
            <a:endParaRPr lang="ro-RO"/>
          </a:p>
        </p:txBody>
      </p:sp>
      <p:pic>
        <p:nvPicPr>
          <p:cNvPr id="7" name="Picture 6">
            <a:extLst>
              <a:ext uri="{FF2B5EF4-FFF2-40B4-BE49-F238E27FC236}">
                <a16:creationId xmlns:a16="http://schemas.microsoft.com/office/drawing/2014/main" id="{2E5B8A78-1D8B-43AC-A641-2AA7F7681A6C}"/>
              </a:ext>
            </a:extLst>
          </p:cNvPr>
          <p:cNvPicPr>
            <a:picLocks noChangeAspect="1"/>
          </p:cNvPicPr>
          <p:nvPr/>
        </p:nvPicPr>
        <p:blipFill>
          <a:blip r:embed="rId2"/>
          <a:stretch>
            <a:fillRect/>
          </a:stretch>
        </p:blipFill>
        <p:spPr>
          <a:xfrm>
            <a:off x="643895" y="2586464"/>
            <a:ext cx="3752850" cy="3219450"/>
          </a:xfrm>
          <a:prstGeom prst="rect">
            <a:avLst/>
          </a:prstGeom>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E0F6F50C-46C5-43A7-9FB6-07E7A415C3E3}"/>
                  </a:ext>
                </a:extLst>
              </p:cNvPr>
              <p:cNvSpPr txBox="1"/>
              <p:nvPr/>
            </p:nvSpPr>
            <p:spPr>
              <a:xfrm>
                <a:off x="5502803" y="2048979"/>
                <a:ext cx="4744939" cy="714683"/>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r>
                        <a:rPr lang="ro-RO" i="0">
                          <a:latin typeface="Cambria Math" panose="02040503050406030204" pitchFamily="18" charset="0"/>
                        </a:rPr>
                        <m:t>=</m:t>
                      </m:r>
                      <m:r>
                        <a:rPr lang="ro-RO" i="1">
                          <a:latin typeface="Cambria Math" panose="02040503050406030204" pitchFamily="18" charset="0"/>
                        </a:rPr>
                        <m:t>𝑎</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𝐷</m:t>
                          </m:r>
                        </m:sub>
                      </m:sSub>
                      <m:r>
                        <a:rPr lang="ro-RO" i="0">
                          <a:latin typeface="Cambria Math" panose="02040503050406030204" pitchFamily="18" charset="0"/>
                        </a:rPr>
                        <m:t>=</m:t>
                      </m:r>
                      <m:r>
                        <a:rPr lang="ro-RO" i="1">
                          <a:latin typeface="Cambria Math" panose="02040503050406030204" pitchFamily="18" charset="0"/>
                        </a:rPr>
                        <m:t>𝑎</m:t>
                      </m:r>
                      <m:d>
                        <m:dPr>
                          <m:ctrlPr>
                            <a:rPr lang="ro-RO" i="1">
                              <a:solidFill>
                                <a:srgbClr val="836967"/>
                              </a:solidFill>
                              <a:latin typeface="Cambria Math" panose="02040503050406030204" pitchFamily="18" charset="0"/>
                            </a:rPr>
                          </m:ctrlPr>
                        </m:dPr>
                        <m:e>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𝐼</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𝐹</m:t>
                              </m:r>
                            </m:sub>
                          </m:sSub>
                        </m:e>
                      </m:d>
                      <m:r>
                        <a:rPr lang="ro-RO" i="0">
                          <a:latin typeface="Cambria Math" panose="02040503050406030204" pitchFamily="18" charset="0"/>
                        </a:rPr>
                        <m:t>=</m:t>
                      </m:r>
                      <m:r>
                        <a:rPr lang="ro-RO" i="1">
                          <a:latin typeface="Cambria Math" panose="02040503050406030204" pitchFamily="18" charset="0"/>
                        </a:rPr>
                        <m:t>𝑎</m:t>
                      </m:r>
                      <m:d>
                        <m:dPr>
                          <m:ctrlPr>
                            <a:rPr lang="ro-RO" i="1">
                              <a:solidFill>
                                <a:srgbClr val="836967"/>
                              </a:solidFill>
                              <a:latin typeface="Cambria Math" panose="02040503050406030204" pitchFamily="18" charset="0"/>
                            </a:rPr>
                          </m:ctrlPr>
                        </m:dPr>
                        <m:e>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𝐼</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den>
                          </m:f>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e>
                      </m:d>
                    </m:oMath>
                  </m:oMathPara>
                </a14:m>
                <a:endParaRPr lang="ro-RO"/>
              </a:p>
            </p:txBody>
          </p:sp>
        </mc:Choice>
        <mc:Fallback xmlns="">
          <p:sp>
            <p:nvSpPr>
              <p:cNvPr id="11" name="TextBox 10">
                <a:extLst>
                  <a:ext uri="{FF2B5EF4-FFF2-40B4-BE49-F238E27FC236}">
                    <a16:creationId xmlns:a16="http://schemas.microsoft.com/office/drawing/2014/main" id="{E0F6F50C-46C5-43A7-9FB6-07E7A415C3E3}"/>
                  </a:ext>
                </a:extLst>
              </p:cNvPr>
              <p:cNvSpPr txBox="1">
                <a:spLocks noRot="1" noChangeAspect="1" noMove="1" noResize="1" noEditPoints="1" noAdjustHandles="1" noChangeArrowheads="1" noChangeShapeType="1" noTextEdit="1"/>
              </p:cNvSpPr>
              <p:nvPr/>
            </p:nvSpPr>
            <p:spPr>
              <a:xfrm>
                <a:off x="5502803" y="2048979"/>
                <a:ext cx="4744939" cy="714683"/>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2B77CA30-188B-4B43-8255-CE34120997F3}"/>
                  </a:ext>
                </a:extLst>
              </p:cNvPr>
              <p:cNvSpPr txBox="1"/>
              <p:nvPr/>
            </p:nvSpPr>
            <p:spPr>
              <a:xfrm>
                <a:off x="5502803" y="2898599"/>
                <a:ext cx="887067"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𝑎</m:t>
                          </m:r>
                        </m:e>
                        <m:sub>
                          <m:r>
                            <a:rPr lang="ro-RO" i="1">
                              <a:latin typeface="Cambria Math" panose="02040503050406030204" pitchFamily="18" charset="0"/>
                            </a:rPr>
                            <m:t>𝜀</m:t>
                          </m:r>
                        </m:sub>
                      </m:sSub>
                      <m:r>
                        <a:rPr lang="ro-RO" i="0">
                          <a:latin typeface="Cambria Math" panose="02040503050406030204" pitchFamily="18" charset="0"/>
                        </a:rPr>
                        <m:t>=</m:t>
                      </m:r>
                      <m:r>
                        <a:rPr lang="ro-RO" i="1">
                          <a:latin typeface="Cambria Math" panose="02040503050406030204" pitchFamily="18" charset="0"/>
                        </a:rPr>
                        <m:t>𝑎</m:t>
                      </m:r>
                    </m:oMath>
                  </m:oMathPara>
                </a14:m>
                <a:endParaRPr lang="ro-RO"/>
              </a:p>
            </p:txBody>
          </p:sp>
        </mc:Choice>
        <mc:Fallback xmlns="">
          <p:sp>
            <p:nvSpPr>
              <p:cNvPr id="13" name="TextBox 12">
                <a:extLst>
                  <a:ext uri="{FF2B5EF4-FFF2-40B4-BE49-F238E27FC236}">
                    <a16:creationId xmlns:a16="http://schemas.microsoft.com/office/drawing/2014/main" id="{2B77CA30-188B-4B43-8255-CE34120997F3}"/>
                  </a:ext>
                </a:extLst>
              </p:cNvPr>
              <p:cNvSpPr txBox="1">
                <a:spLocks noRot="1" noChangeAspect="1" noMove="1" noResize="1" noEditPoints="1" noAdjustHandles="1" noChangeArrowheads="1" noChangeShapeType="1" noTextEdit="1"/>
              </p:cNvSpPr>
              <p:nvPr/>
            </p:nvSpPr>
            <p:spPr>
              <a:xfrm>
                <a:off x="5502803" y="2898599"/>
                <a:ext cx="887067" cy="369332"/>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35699A44-4F42-4E6F-BE9A-F43BD073963A}"/>
                  </a:ext>
                </a:extLst>
              </p:cNvPr>
              <p:cNvSpPr txBox="1"/>
              <p:nvPr/>
            </p:nvSpPr>
            <p:spPr>
              <a:xfrm>
                <a:off x="5502803" y="3391220"/>
                <a:ext cx="2756614" cy="6580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i="1" smtClean="0">
                          <a:latin typeface="Cambria Math" panose="02040503050406030204" pitchFamily="18" charset="0"/>
                        </a:rPr>
                        <m:t>𝑏</m:t>
                      </m:r>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den>
                      </m:f>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r>
                            <a:rPr lang="ro-RO" i="0">
                              <a:latin typeface="Cambria Math" panose="02040503050406030204" pitchFamily="18" charset="0"/>
                            </a:rPr>
                            <m:t>1</m:t>
                          </m:r>
                        </m:num>
                        <m:den>
                          <m:r>
                            <a:rPr lang="ro-RO" i="0">
                              <a:latin typeface="Cambria Math" panose="02040503050406030204" pitchFamily="18" charset="0"/>
                            </a:rPr>
                            <m:t>1+</m:t>
                          </m:r>
                          <m:f>
                            <m:fPr>
                              <m:type m:val="lin"/>
                              <m:ctrlPr>
                                <a:rPr lang="ro-RO" i="1">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den>
                      </m:f>
                    </m:oMath>
                  </m:oMathPara>
                </a14:m>
                <a:endParaRPr lang="ro-RO"/>
              </a:p>
            </p:txBody>
          </p:sp>
        </mc:Choice>
        <mc:Fallback xmlns="">
          <p:sp>
            <p:nvSpPr>
              <p:cNvPr id="15" name="TextBox 14">
                <a:extLst>
                  <a:ext uri="{FF2B5EF4-FFF2-40B4-BE49-F238E27FC236}">
                    <a16:creationId xmlns:a16="http://schemas.microsoft.com/office/drawing/2014/main" id="{35699A44-4F42-4E6F-BE9A-F43BD073963A}"/>
                  </a:ext>
                </a:extLst>
              </p:cNvPr>
              <p:cNvSpPr txBox="1">
                <a:spLocks noRot="1" noChangeAspect="1" noMove="1" noResize="1" noEditPoints="1" noAdjustHandles="1" noChangeArrowheads="1" noChangeShapeType="1" noTextEdit="1"/>
              </p:cNvSpPr>
              <p:nvPr/>
            </p:nvSpPr>
            <p:spPr>
              <a:xfrm>
                <a:off x="5502803" y="3391220"/>
                <a:ext cx="2756614" cy="658065"/>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82C73FCD-792C-44EB-A4D1-7C37FF3B3704}"/>
                  </a:ext>
                </a:extLst>
              </p:cNvPr>
              <p:cNvSpPr txBox="1"/>
              <p:nvPr/>
            </p:nvSpPr>
            <p:spPr>
              <a:xfrm>
                <a:off x="5502803" y="4228672"/>
                <a:ext cx="2338181" cy="612027"/>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i="1" smtClean="0">
                          <a:latin typeface="Cambria Math" panose="02040503050406030204" pitchFamily="18" charset="0"/>
                        </a:rPr>
                        <m:t>𝑇</m:t>
                      </m:r>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𝑎</m:t>
                          </m:r>
                        </m:e>
                        <m:sub>
                          <m:r>
                            <a:rPr lang="ro-RO" i="1">
                              <a:latin typeface="Cambria Math" panose="02040503050406030204" pitchFamily="18" charset="0"/>
                            </a:rPr>
                            <m:t>𝜀</m:t>
                          </m:r>
                        </m:sub>
                      </m:sSub>
                      <m:r>
                        <a:rPr lang="ro-RO" i="1">
                          <a:latin typeface="Cambria Math" panose="02040503050406030204" pitchFamily="18" charset="0"/>
                        </a:rPr>
                        <m:t>𝑏</m:t>
                      </m:r>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r>
                            <a:rPr lang="ro-RO" i="1">
                              <a:latin typeface="Cambria Math" panose="02040503050406030204" pitchFamily="18" charset="0"/>
                            </a:rPr>
                            <m:t>𝑎</m:t>
                          </m:r>
                        </m:num>
                        <m:den>
                          <m:r>
                            <a:rPr lang="ro-RO" i="0">
                              <a:latin typeface="Cambria Math" panose="02040503050406030204" pitchFamily="18" charset="0"/>
                            </a:rPr>
                            <m:t>1+</m:t>
                          </m:r>
                          <m:f>
                            <m:fPr>
                              <m:type m:val="lin"/>
                              <m:ctrlPr>
                                <a:rPr lang="ro-RO" i="1">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den>
                      </m:f>
                    </m:oMath>
                  </m:oMathPara>
                </a14:m>
                <a:endParaRPr lang="ro-RO"/>
              </a:p>
            </p:txBody>
          </p:sp>
        </mc:Choice>
        <mc:Fallback xmlns="">
          <p:sp>
            <p:nvSpPr>
              <p:cNvPr id="17" name="TextBox 16">
                <a:extLst>
                  <a:ext uri="{FF2B5EF4-FFF2-40B4-BE49-F238E27FC236}">
                    <a16:creationId xmlns:a16="http://schemas.microsoft.com/office/drawing/2014/main" id="{82C73FCD-792C-44EB-A4D1-7C37FF3B3704}"/>
                  </a:ext>
                </a:extLst>
              </p:cNvPr>
              <p:cNvSpPr txBox="1">
                <a:spLocks noRot="1" noChangeAspect="1" noMove="1" noResize="1" noEditPoints="1" noAdjustHandles="1" noChangeArrowheads="1" noChangeShapeType="1" noTextEdit="1"/>
              </p:cNvSpPr>
              <p:nvPr/>
            </p:nvSpPr>
            <p:spPr>
              <a:xfrm>
                <a:off x="5502803" y="4228672"/>
                <a:ext cx="2338181" cy="612027"/>
              </a:xfrm>
              <a:prstGeom prst="rect">
                <a:avLst/>
              </a:prstGeom>
              <a:blipFill>
                <a:blip r:embed="rId6"/>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95CF643B-04F6-4872-8D2B-5A5D00FCB1EC}"/>
                  </a:ext>
                </a:extLst>
              </p:cNvPr>
              <p:cNvSpPr txBox="1"/>
              <p:nvPr/>
            </p:nvSpPr>
            <p:spPr>
              <a:xfrm>
                <a:off x="5502803" y="4975636"/>
                <a:ext cx="4455215" cy="714683"/>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1">
                              <a:latin typeface="Cambria Math" panose="02040503050406030204" pitchFamily="18" charset="0"/>
                            </a:rPr>
                            <m:t>𝑣</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𝐼</m:t>
                              </m:r>
                            </m:sub>
                          </m:sSub>
                        </m:den>
                      </m:f>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r>
                            <a:rPr lang="ro-RO" i="0">
                              <a:latin typeface="Cambria Math" panose="02040503050406030204" pitchFamily="18" charset="0"/>
                            </a:rPr>
                            <m:t>1</m:t>
                          </m:r>
                        </m:num>
                        <m:den>
                          <m:r>
                            <a:rPr lang="ro-RO" i="1">
                              <a:latin typeface="Cambria Math" panose="02040503050406030204" pitchFamily="18" charset="0"/>
                            </a:rPr>
                            <m:t>𝑏</m:t>
                          </m:r>
                        </m:den>
                      </m:f>
                      <m:f>
                        <m:fPr>
                          <m:ctrlPr>
                            <a:rPr lang="ro-RO" i="1">
                              <a:solidFill>
                                <a:srgbClr val="836967"/>
                              </a:solidFill>
                              <a:latin typeface="Cambria Math" panose="02040503050406030204" pitchFamily="18" charset="0"/>
                            </a:rPr>
                          </m:ctrlPr>
                        </m:fPr>
                        <m:num>
                          <m:r>
                            <a:rPr lang="ro-RO" i="0">
                              <a:latin typeface="Cambria Math" panose="02040503050406030204" pitchFamily="18" charset="0"/>
                            </a:rPr>
                            <m:t>1</m:t>
                          </m:r>
                        </m:num>
                        <m:den>
                          <m:r>
                            <a:rPr lang="ro-RO" i="0">
                              <a:latin typeface="Cambria Math" panose="02040503050406030204" pitchFamily="18" charset="0"/>
                            </a:rPr>
                            <m:t>1+</m:t>
                          </m:r>
                          <m:f>
                            <m:fPr>
                              <m:type m:val="lin"/>
                              <m:ctrlPr>
                                <a:rPr lang="ro-RO" i="1">
                                  <a:latin typeface="Cambria Math" panose="02040503050406030204" pitchFamily="18" charset="0"/>
                                </a:rPr>
                              </m:ctrlPr>
                            </m:fPr>
                            <m:num>
                              <m:r>
                                <a:rPr lang="ro-RO" i="0">
                                  <a:latin typeface="Cambria Math" panose="02040503050406030204" pitchFamily="18" charset="0"/>
                                </a:rPr>
                                <m:t>1</m:t>
                              </m:r>
                            </m:num>
                            <m:den>
                              <m:r>
                                <a:rPr lang="ro-RO" i="1">
                                  <a:latin typeface="Cambria Math" panose="02040503050406030204" pitchFamily="18" charset="0"/>
                                </a:rPr>
                                <m:t>𝑇</m:t>
                              </m:r>
                            </m:den>
                          </m:f>
                        </m:den>
                      </m:f>
                      <m:r>
                        <a:rPr lang="ro-RO" i="0">
                          <a:latin typeface="Cambria Math" panose="02040503050406030204" pitchFamily="18" charset="0"/>
                        </a:rPr>
                        <m:t>=</m:t>
                      </m:r>
                      <m:d>
                        <m:dPr>
                          <m:ctrlPr>
                            <a:rPr lang="ro-RO" i="1">
                              <a:solidFill>
                                <a:srgbClr val="836967"/>
                              </a:solidFill>
                              <a:latin typeface="Cambria Math" panose="02040503050406030204" pitchFamily="18" charset="0"/>
                            </a:rPr>
                          </m:ctrlPr>
                        </m:dPr>
                        <m:e>
                          <m:r>
                            <a:rPr lang="ro-RO" i="0">
                              <a:latin typeface="Cambria Math" panose="02040503050406030204" pitchFamily="18" charset="0"/>
                            </a:rPr>
                            <m:t>1+</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e>
                      </m:d>
                      <m:f>
                        <m:fPr>
                          <m:ctrlPr>
                            <a:rPr lang="ro-RO" i="1">
                              <a:solidFill>
                                <a:srgbClr val="836967"/>
                              </a:solidFill>
                              <a:latin typeface="Cambria Math" panose="02040503050406030204" pitchFamily="18" charset="0"/>
                            </a:rPr>
                          </m:ctrlPr>
                        </m:fPr>
                        <m:num>
                          <m:r>
                            <a:rPr lang="ro-RO" i="0">
                              <a:latin typeface="Cambria Math" panose="02040503050406030204" pitchFamily="18" charset="0"/>
                            </a:rPr>
                            <m:t>1</m:t>
                          </m:r>
                        </m:num>
                        <m:den>
                          <m:r>
                            <a:rPr lang="ro-RO" i="0">
                              <a:latin typeface="Cambria Math" panose="02040503050406030204" pitchFamily="18" charset="0"/>
                            </a:rPr>
                            <m:t>1+</m:t>
                          </m:r>
                          <m:f>
                            <m:fPr>
                              <m:type m:val="lin"/>
                              <m:ctrlPr>
                                <a:rPr lang="ro-RO" i="1">
                                  <a:latin typeface="Cambria Math" panose="02040503050406030204" pitchFamily="18" charset="0"/>
                                </a:rPr>
                              </m:ctrlPr>
                            </m:fPr>
                            <m:num>
                              <m:r>
                                <a:rPr lang="ro-RO" i="0">
                                  <a:latin typeface="Cambria Math" panose="02040503050406030204" pitchFamily="18" charset="0"/>
                                </a:rPr>
                                <m:t>1</m:t>
                              </m:r>
                            </m:num>
                            <m:den>
                              <m:r>
                                <a:rPr lang="ro-RO" i="1">
                                  <a:latin typeface="Cambria Math" panose="02040503050406030204" pitchFamily="18" charset="0"/>
                                </a:rPr>
                                <m:t>𝑇</m:t>
                              </m:r>
                            </m:den>
                          </m:f>
                        </m:den>
                      </m:f>
                    </m:oMath>
                  </m:oMathPara>
                </a14:m>
                <a:endParaRPr lang="ro-RO"/>
              </a:p>
            </p:txBody>
          </p:sp>
        </mc:Choice>
        <mc:Fallback xmlns="">
          <p:sp>
            <p:nvSpPr>
              <p:cNvPr id="19" name="TextBox 18">
                <a:extLst>
                  <a:ext uri="{FF2B5EF4-FFF2-40B4-BE49-F238E27FC236}">
                    <a16:creationId xmlns:a16="http://schemas.microsoft.com/office/drawing/2014/main" id="{95CF643B-04F6-4872-8D2B-5A5D00FCB1EC}"/>
                  </a:ext>
                </a:extLst>
              </p:cNvPr>
              <p:cNvSpPr txBox="1">
                <a:spLocks noRot="1" noChangeAspect="1" noMove="1" noResize="1" noEditPoints="1" noAdjustHandles="1" noChangeArrowheads="1" noChangeShapeType="1" noTextEdit="1"/>
              </p:cNvSpPr>
              <p:nvPr/>
            </p:nvSpPr>
            <p:spPr>
              <a:xfrm>
                <a:off x="5502803" y="4975636"/>
                <a:ext cx="4455215" cy="714683"/>
              </a:xfrm>
              <a:prstGeom prst="rect">
                <a:avLst/>
              </a:prstGeom>
              <a:blipFill>
                <a:blip r:embed="rId7"/>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6336612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57642-96F9-4179-BBB0-8064952642E6}"/>
              </a:ext>
            </a:extLst>
          </p:cNvPr>
          <p:cNvSpPr>
            <a:spLocks noGrp="1"/>
          </p:cNvSpPr>
          <p:nvPr>
            <p:ph type="title"/>
          </p:nvPr>
        </p:nvSpPr>
        <p:spPr/>
        <p:txBody>
          <a:bodyPr/>
          <a:lstStyle/>
          <a:p>
            <a:r>
              <a:rPr lang="ro-RO"/>
              <a:t>Topologia tensiune-paralel (șunt-șunt)</a:t>
            </a:r>
          </a:p>
        </p:txBody>
      </p:sp>
      <p:sp>
        <p:nvSpPr>
          <p:cNvPr id="3" name="Content Placeholder 2">
            <a:extLst>
              <a:ext uri="{FF2B5EF4-FFF2-40B4-BE49-F238E27FC236}">
                <a16:creationId xmlns:a16="http://schemas.microsoft.com/office/drawing/2014/main" id="{EBBAB8B8-931C-4249-A8F1-F3BC6B32271B}"/>
              </a:ext>
            </a:extLst>
          </p:cNvPr>
          <p:cNvSpPr>
            <a:spLocks noGrp="1"/>
          </p:cNvSpPr>
          <p:nvPr>
            <p:ph idx="1"/>
          </p:nvPr>
        </p:nvSpPr>
        <p:spPr/>
        <p:txBody>
          <a:bodyPr/>
          <a:lstStyle/>
          <a:p>
            <a:pPr marL="0" indent="0">
              <a:buNone/>
            </a:pPr>
            <a:r>
              <a:rPr lang="ro-RO"/>
              <a:t> </a:t>
            </a:r>
          </a:p>
        </p:txBody>
      </p:sp>
      <p:sp>
        <p:nvSpPr>
          <p:cNvPr id="4" name="Date Placeholder 3">
            <a:extLst>
              <a:ext uri="{FF2B5EF4-FFF2-40B4-BE49-F238E27FC236}">
                <a16:creationId xmlns:a16="http://schemas.microsoft.com/office/drawing/2014/main" id="{8B4073D7-8D3E-4D08-83E8-17A8601FD699}"/>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97BCBF5C-3733-4E2A-A5EE-30CE89FD950A}"/>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5937AFD0-5050-4905-8F62-D834F94EDB7D}"/>
              </a:ext>
            </a:extLst>
          </p:cNvPr>
          <p:cNvSpPr>
            <a:spLocks noGrp="1"/>
          </p:cNvSpPr>
          <p:nvPr>
            <p:ph type="sldNum" sz="quarter" idx="12"/>
          </p:nvPr>
        </p:nvSpPr>
        <p:spPr/>
        <p:txBody>
          <a:bodyPr/>
          <a:lstStyle/>
          <a:p>
            <a:fld id="{D9D9B3D8-967C-4E8E-8261-E76B956ED273}" type="slidenum">
              <a:rPr lang="ro-RO" smtClean="0"/>
              <a:t>41</a:t>
            </a:fld>
            <a:endParaRPr lang="ro-RO"/>
          </a:p>
        </p:txBody>
      </p:sp>
      <p:pic>
        <p:nvPicPr>
          <p:cNvPr id="7" name="Picture 6">
            <a:extLst>
              <a:ext uri="{FF2B5EF4-FFF2-40B4-BE49-F238E27FC236}">
                <a16:creationId xmlns:a16="http://schemas.microsoft.com/office/drawing/2014/main" id="{E075A7BA-C318-4087-BD74-7CBC80012B07}"/>
              </a:ext>
            </a:extLst>
          </p:cNvPr>
          <p:cNvPicPr>
            <a:picLocks noChangeAspect="1"/>
          </p:cNvPicPr>
          <p:nvPr/>
        </p:nvPicPr>
        <p:blipFill>
          <a:blip r:embed="rId2"/>
          <a:stretch>
            <a:fillRect/>
          </a:stretch>
        </p:blipFill>
        <p:spPr>
          <a:xfrm>
            <a:off x="241852" y="2585483"/>
            <a:ext cx="3714750" cy="2628900"/>
          </a:xfrm>
          <a:prstGeom prst="rect">
            <a:avLst/>
          </a:prstGeom>
        </p:spPr>
      </p:pic>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1AF97FDF-1543-404B-B4AD-4A8AECF2F639}"/>
                  </a:ext>
                </a:extLst>
              </p:cNvPr>
              <p:cNvSpPr txBox="1"/>
              <p:nvPr/>
            </p:nvSpPr>
            <p:spPr>
              <a:xfrm>
                <a:off x="5473976" y="2585483"/>
                <a:ext cx="5104572" cy="2698367"/>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1800" i="1" smtClean="0">
                              <a:solidFill>
                                <a:srgbClr val="242021"/>
                              </a:solidFill>
                              <a:effectLst/>
                              <a:latin typeface="Cambria Math" panose="02040503050406030204" pitchFamily="18" charset="0"/>
                              <a:ea typeface="Calibri" panose="020F0502020204030204" pitchFamily="34" charset="0"/>
                            </a:rPr>
                          </m:ctrlPr>
                        </m:sSubPr>
                        <m:e>
                          <m:r>
                            <a:rPr lang="ro-RO" sz="1800" i="1">
                              <a:solidFill>
                                <a:srgbClr val="242021"/>
                              </a:solidFill>
                              <a:effectLst/>
                              <a:latin typeface="Cambria Math" panose="02040503050406030204" pitchFamily="18" charset="0"/>
                              <a:ea typeface="Calibri" panose="020F0502020204030204" pitchFamily="34" charset="0"/>
                            </a:rPr>
                            <m:t>𝑣</m:t>
                          </m:r>
                        </m:e>
                        <m:sub>
                          <m:r>
                            <a:rPr lang="ro-RO" sz="1800" i="1">
                              <a:solidFill>
                                <a:srgbClr val="242021"/>
                              </a:solidFill>
                              <a:effectLst/>
                              <a:latin typeface="Cambria Math" panose="02040503050406030204" pitchFamily="18" charset="0"/>
                              <a:ea typeface="Calibri" panose="020F0502020204030204" pitchFamily="34" charset="0"/>
                            </a:rPr>
                            <m:t>𝑂</m:t>
                          </m:r>
                        </m:sub>
                      </m:sSub>
                      <m:r>
                        <a:rPr lang="ro-RO" sz="1800" i="1">
                          <a:solidFill>
                            <a:srgbClr val="242021"/>
                          </a:solidFill>
                          <a:effectLst/>
                          <a:latin typeface="Cambria Math" panose="02040503050406030204" pitchFamily="18" charset="0"/>
                          <a:ea typeface="Calibri" panose="020F0502020204030204" pitchFamily="34" charset="0"/>
                        </a:rPr>
                        <m:t>=−</m:t>
                      </m:r>
                      <m:r>
                        <a:rPr lang="ro-RO" sz="1800" i="1">
                          <a:solidFill>
                            <a:srgbClr val="242021"/>
                          </a:solidFill>
                          <a:effectLst/>
                          <a:latin typeface="Cambria Math" panose="02040503050406030204" pitchFamily="18" charset="0"/>
                          <a:ea typeface="Calibri" panose="020F0502020204030204" pitchFamily="34" charset="0"/>
                        </a:rPr>
                        <m:t>𝑎</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ro-RO" sz="1800" i="1">
                              <a:solidFill>
                                <a:srgbClr val="242021"/>
                              </a:solidFill>
                              <a:effectLst/>
                              <a:latin typeface="Cambria Math" panose="02040503050406030204" pitchFamily="18" charset="0"/>
                              <a:ea typeface="Calibri" panose="020F0502020204030204" pitchFamily="34" charset="0"/>
                            </a:rPr>
                            <m:t>𝑣</m:t>
                          </m:r>
                        </m:e>
                        <m:sub>
                          <m:r>
                            <a:rPr lang="ro-RO" sz="1800" i="1">
                              <a:solidFill>
                                <a:srgbClr val="242021"/>
                              </a:solidFill>
                              <a:effectLst/>
                              <a:latin typeface="Cambria Math" panose="02040503050406030204" pitchFamily="18" charset="0"/>
                              <a:ea typeface="Calibri" panose="020F0502020204030204" pitchFamily="34" charset="0"/>
                            </a:rPr>
                            <m:t>𝑁</m:t>
                          </m:r>
                        </m:sub>
                      </m:sSub>
                      <m:r>
                        <a:rPr lang="ro-RO" sz="1800" i="1">
                          <a:solidFill>
                            <a:srgbClr val="242021"/>
                          </a:solidFill>
                          <a:effectLst/>
                          <a:latin typeface="Cambria Math" panose="02040503050406030204" pitchFamily="18" charset="0"/>
                          <a:ea typeface="Calibri" panose="020F0502020204030204" pitchFamily="34" charset="0"/>
                        </a:rPr>
                        <m:t>=−</m:t>
                      </m:r>
                      <m:r>
                        <a:rPr lang="ro-RO" sz="1800" i="1">
                          <a:solidFill>
                            <a:srgbClr val="242021"/>
                          </a:solidFill>
                          <a:effectLst/>
                          <a:latin typeface="Cambria Math" panose="02040503050406030204" pitchFamily="18" charset="0"/>
                          <a:ea typeface="Calibri" panose="020F0502020204030204" pitchFamily="34" charset="0"/>
                        </a:rPr>
                        <m:t>𝑎</m:t>
                      </m:r>
                      <m:d>
                        <m:dPr>
                          <m:ctrlPr>
                            <a:rPr lang="ro-RO" sz="1800" i="1">
                              <a:solidFill>
                                <a:srgbClr val="242021"/>
                              </a:solidFill>
                              <a:effectLst/>
                              <a:latin typeface="Cambria Math" panose="02040503050406030204" pitchFamily="18" charset="0"/>
                              <a:ea typeface="Calibri" panose="020F0502020204030204" pitchFamily="34" charset="0"/>
                            </a:rPr>
                          </m:ctrlPr>
                        </m:dPr>
                        <m:e>
                          <m:r>
                            <a:rPr lang="ro-RO" sz="1800" i="1">
                              <a:solidFill>
                                <a:srgbClr val="242021"/>
                              </a:solidFill>
                              <a:effectLst/>
                              <a:latin typeface="Cambria Math" panose="02040503050406030204" pitchFamily="18" charset="0"/>
                              <a:ea typeface="Calibri" panose="020F0502020204030204" pitchFamily="34" charset="0"/>
                            </a:rPr>
                            <m:t>𝑅</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ro-RO" sz="1800" i="1">
                                  <a:solidFill>
                                    <a:srgbClr val="242021"/>
                                  </a:solidFill>
                                  <a:effectLst/>
                                  <a:latin typeface="Cambria Math" panose="02040503050406030204" pitchFamily="18" charset="0"/>
                                  <a:ea typeface="Calibri" panose="020F0502020204030204" pitchFamily="34" charset="0"/>
                                </a:rPr>
                                <m:t>𝑖</m:t>
                              </m:r>
                            </m:e>
                            <m:sub>
                              <m:r>
                                <a:rPr lang="ro-RO" sz="1800" i="1">
                                  <a:solidFill>
                                    <a:srgbClr val="242021"/>
                                  </a:solidFill>
                                  <a:effectLst/>
                                  <a:latin typeface="Cambria Math" panose="02040503050406030204" pitchFamily="18" charset="0"/>
                                  <a:ea typeface="Calibri" panose="020F0502020204030204" pitchFamily="34" charset="0"/>
                                </a:rPr>
                                <m:t>𝐼</m:t>
                              </m:r>
                            </m:sub>
                          </m:sSub>
                          <m:r>
                            <a:rPr lang="ro-RO"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ro-RO" sz="1800" i="1">
                                  <a:solidFill>
                                    <a:srgbClr val="242021"/>
                                  </a:solidFill>
                                  <a:effectLst/>
                                  <a:latin typeface="Cambria Math" panose="02040503050406030204" pitchFamily="18" charset="0"/>
                                  <a:ea typeface="Calibri" panose="020F0502020204030204" pitchFamily="34" charset="0"/>
                                </a:rPr>
                                <m:t>𝑣</m:t>
                              </m:r>
                            </m:e>
                            <m:sub>
                              <m:r>
                                <a:rPr lang="ro-RO" sz="1800" i="1">
                                  <a:solidFill>
                                    <a:srgbClr val="242021"/>
                                  </a:solidFill>
                                  <a:effectLst/>
                                  <a:latin typeface="Cambria Math" panose="02040503050406030204" pitchFamily="18" charset="0"/>
                                  <a:ea typeface="Calibri" panose="020F0502020204030204" pitchFamily="34" charset="0"/>
                                </a:rPr>
                                <m:t>𝑂</m:t>
                              </m:r>
                            </m:sub>
                          </m:sSub>
                        </m:e>
                      </m:d>
                      <m:r>
                        <a:rPr lang="ro-RO" sz="1800" i="1">
                          <a:solidFill>
                            <a:srgbClr val="242021"/>
                          </a:solidFill>
                          <a:effectLst/>
                          <a:latin typeface="Cambria Math" panose="02040503050406030204" pitchFamily="18" charset="0"/>
                          <a:ea typeface="Calibri" panose="020F0502020204030204" pitchFamily="34" charset="0"/>
                        </a:rPr>
                        <m:t>=−</m:t>
                      </m:r>
                      <m:r>
                        <a:rPr lang="ro-RO" sz="1800" i="1">
                          <a:solidFill>
                            <a:srgbClr val="242021"/>
                          </a:solidFill>
                          <a:effectLst/>
                          <a:latin typeface="Cambria Math" panose="02040503050406030204" pitchFamily="18" charset="0"/>
                          <a:ea typeface="Calibri" panose="020F0502020204030204" pitchFamily="34" charset="0"/>
                        </a:rPr>
                        <m:t>𝑎𝑅</m:t>
                      </m:r>
                      <m:d>
                        <m:dPr>
                          <m:ctrlPr>
                            <a:rPr lang="ro-RO" sz="1800" i="1">
                              <a:solidFill>
                                <a:srgbClr val="242021"/>
                              </a:solidFill>
                              <a:effectLst/>
                              <a:latin typeface="Cambria Math" panose="02040503050406030204" pitchFamily="18" charset="0"/>
                              <a:ea typeface="Calibri" panose="020F0502020204030204" pitchFamily="34" charset="0"/>
                            </a:rPr>
                          </m:ctrlPr>
                        </m:dPr>
                        <m:e>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ro-RO" sz="1800" i="1">
                                  <a:solidFill>
                                    <a:srgbClr val="242021"/>
                                  </a:solidFill>
                                  <a:effectLst/>
                                  <a:latin typeface="Cambria Math" panose="02040503050406030204" pitchFamily="18" charset="0"/>
                                  <a:ea typeface="Calibri" panose="020F0502020204030204" pitchFamily="34" charset="0"/>
                                </a:rPr>
                                <m:t>𝑖</m:t>
                              </m:r>
                            </m:e>
                            <m:sub>
                              <m:r>
                                <a:rPr lang="ro-RO" sz="1800" i="1">
                                  <a:solidFill>
                                    <a:srgbClr val="242021"/>
                                  </a:solidFill>
                                  <a:effectLst/>
                                  <a:latin typeface="Cambria Math" panose="02040503050406030204" pitchFamily="18" charset="0"/>
                                  <a:ea typeface="Calibri" panose="020F0502020204030204" pitchFamily="34" charset="0"/>
                                </a:rPr>
                                <m:t>𝐼</m:t>
                              </m:r>
                            </m:sub>
                          </m:sSub>
                          <m:r>
                            <a:rPr lang="ro-RO" sz="1800" i="1">
                              <a:solidFill>
                                <a:srgbClr val="242021"/>
                              </a:solidFill>
                              <a:effectLst/>
                              <a:latin typeface="Cambria Math" panose="02040503050406030204" pitchFamily="18" charset="0"/>
                              <a:ea typeface="Calibri" panose="020F0502020204030204" pitchFamily="34" charset="0"/>
                            </a:rPr>
                            <m:t>−</m:t>
                          </m:r>
                          <m:f>
                            <m:fPr>
                              <m:ctrlPr>
                                <a:rPr lang="ro-RO" sz="1800" i="1">
                                  <a:solidFill>
                                    <a:srgbClr val="242021"/>
                                  </a:solidFill>
                                  <a:effectLst/>
                                  <a:latin typeface="Cambria Math" panose="02040503050406030204" pitchFamily="18" charset="0"/>
                                  <a:ea typeface="Calibri" panose="020F0502020204030204" pitchFamily="34" charset="0"/>
                                </a:rPr>
                              </m:ctrlPr>
                            </m:fPr>
                            <m:num>
                              <m:r>
                                <a:rPr lang="ro-RO" sz="1800" i="1">
                                  <a:solidFill>
                                    <a:srgbClr val="242021"/>
                                  </a:solidFill>
                                  <a:effectLst/>
                                  <a:latin typeface="Cambria Math" panose="02040503050406030204" pitchFamily="18" charset="0"/>
                                  <a:ea typeface="Calibri" panose="020F0502020204030204" pitchFamily="34" charset="0"/>
                                </a:rPr>
                                <m:t>−1</m:t>
                              </m:r>
                            </m:num>
                            <m:den>
                              <m:r>
                                <a:rPr lang="ro-RO" sz="1800" i="1">
                                  <a:solidFill>
                                    <a:srgbClr val="242021"/>
                                  </a:solidFill>
                                  <a:effectLst/>
                                  <a:latin typeface="Cambria Math" panose="02040503050406030204" pitchFamily="18" charset="0"/>
                                  <a:ea typeface="Calibri" panose="020F0502020204030204" pitchFamily="34" charset="0"/>
                                </a:rPr>
                                <m:t>𝑅</m:t>
                              </m:r>
                            </m:den>
                          </m:f>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ro-RO" sz="1800" i="1">
                                  <a:solidFill>
                                    <a:srgbClr val="242021"/>
                                  </a:solidFill>
                                  <a:effectLst/>
                                  <a:latin typeface="Cambria Math" panose="02040503050406030204" pitchFamily="18" charset="0"/>
                                  <a:ea typeface="Calibri" panose="020F0502020204030204" pitchFamily="34" charset="0"/>
                                </a:rPr>
                                <m:t>𝑣</m:t>
                              </m:r>
                            </m:e>
                            <m:sub>
                              <m:r>
                                <a:rPr lang="ro-RO" sz="1800" i="1">
                                  <a:solidFill>
                                    <a:srgbClr val="242021"/>
                                  </a:solidFill>
                                  <a:effectLst/>
                                  <a:latin typeface="Cambria Math" panose="02040503050406030204" pitchFamily="18" charset="0"/>
                                  <a:ea typeface="Calibri" panose="020F0502020204030204" pitchFamily="34" charset="0"/>
                                </a:rPr>
                                <m:t>𝑂</m:t>
                              </m:r>
                            </m:sub>
                          </m:sSub>
                        </m:e>
                      </m:d>
                    </m:oMath>
                  </m:oMathPara>
                </a14:m>
                <a:endParaRPr lang="ro-RO" sz="32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𝑎</m:t>
                          </m:r>
                        </m:e>
                        <m:sub>
                          <m:r>
                            <a:rPr lang="en-US" sz="1800" i="1">
                              <a:solidFill>
                                <a:srgbClr val="242021"/>
                              </a:solidFill>
                              <a:effectLst/>
                              <a:latin typeface="Cambria Math" panose="02040503050406030204" pitchFamily="18" charset="0"/>
                              <a:ea typeface="Calibri" panose="020F0502020204030204" pitchFamily="34" charset="0"/>
                            </a:rPr>
                            <m:t>𝜀</m:t>
                          </m:r>
                        </m:sub>
                      </m:sSub>
                      <m:r>
                        <a:rPr lang="en-US" sz="1800" i="1">
                          <a:solidFill>
                            <a:srgbClr val="242021"/>
                          </a:solidFill>
                          <a:effectLst/>
                          <a:latin typeface="Cambria Math" panose="02040503050406030204" pitchFamily="18" charset="0"/>
                          <a:ea typeface="Calibri" panose="020F0502020204030204" pitchFamily="34" charset="0"/>
                        </a:rPr>
                        <m:t>=−</m:t>
                      </m:r>
                      <m:r>
                        <a:rPr lang="en-US" sz="1800" i="1">
                          <a:solidFill>
                            <a:srgbClr val="242021"/>
                          </a:solidFill>
                          <a:effectLst/>
                          <a:latin typeface="Cambria Math" panose="02040503050406030204" pitchFamily="18" charset="0"/>
                          <a:ea typeface="Calibri" panose="020F0502020204030204" pitchFamily="34" charset="0"/>
                        </a:rPr>
                        <m:t>𝑎𝑅</m:t>
                      </m:r>
                    </m:oMath>
                  </m:oMathPara>
                </a14:m>
                <a:endParaRPr lang="ro-RO" sz="32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r>
                        <a:rPr lang="ro-RO" sz="1800" i="1">
                          <a:solidFill>
                            <a:srgbClr val="242021"/>
                          </a:solidFill>
                          <a:effectLst/>
                          <a:latin typeface="Cambria Math" panose="02040503050406030204" pitchFamily="18" charset="0"/>
                          <a:ea typeface="Calibri" panose="020F0502020204030204" pitchFamily="34" charset="0"/>
                        </a:rPr>
                        <m:t>𝑏</m:t>
                      </m:r>
                      <m:r>
                        <a:rPr lang="ro-RO" sz="1800" i="1">
                          <a:solidFill>
                            <a:srgbClr val="242021"/>
                          </a:solidFill>
                          <a:effectLst/>
                          <a:latin typeface="Cambria Math" panose="02040503050406030204" pitchFamily="18" charset="0"/>
                          <a:ea typeface="Calibri" panose="020F0502020204030204" pitchFamily="34" charset="0"/>
                        </a:rPr>
                        <m:t>=−</m:t>
                      </m:r>
                      <m:f>
                        <m:fPr>
                          <m:ctrlPr>
                            <a:rPr lang="ro-RO" sz="1800" i="1">
                              <a:solidFill>
                                <a:srgbClr val="242021"/>
                              </a:solidFill>
                              <a:effectLst/>
                              <a:latin typeface="Cambria Math" panose="02040503050406030204" pitchFamily="18" charset="0"/>
                              <a:ea typeface="Calibri" panose="020F0502020204030204" pitchFamily="34" charset="0"/>
                            </a:rPr>
                          </m:ctrlPr>
                        </m:fPr>
                        <m:num>
                          <m:r>
                            <a:rPr lang="ro-RO" sz="1800" i="1">
                              <a:solidFill>
                                <a:srgbClr val="242021"/>
                              </a:solidFill>
                              <a:effectLst/>
                              <a:latin typeface="Cambria Math" panose="02040503050406030204" pitchFamily="18" charset="0"/>
                              <a:ea typeface="Calibri" panose="020F0502020204030204" pitchFamily="34" charset="0"/>
                            </a:rPr>
                            <m:t>1</m:t>
                          </m:r>
                        </m:num>
                        <m:den>
                          <m:r>
                            <a:rPr lang="ro-RO" sz="1800" i="1">
                              <a:solidFill>
                                <a:srgbClr val="242021"/>
                              </a:solidFill>
                              <a:effectLst/>
                              <a:latin typeface="Cambria Math" panose="02040503050406030204" pitchFamily="18" charset="0"/>
                              <a:ea typeface="Calibri" panose="020F0502020204030204" pitchFamily="34" charset="0"/>
                            </a:rPr>
                            <m:t>𝑅</m:t>
                          </m:r>
                        </m:den>
                      </m:f>
                    </m:oMath>
                  </m:oMathPara>
                </a14:m>
                <a:endParaRPr lang="ro-RO" sz="32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r>
                        <a:rPr lang="en-US" sz="1800" i="1">
                          <a:solidFill>
                            <a:srgbClr val="242021"/>
                          </a:solidFill>
                          <a:effectLst/>
                          <a:latin typeface="Cambria Math" panose="02040503050406030204" pitchFamily="18" charset="0"/>
                          <a:ea typeface="Calibri" panose="020F0502020204030204" pitchFamily="34" charset="0"/>
                        </a:rPr>
                        <m:t>𝑇</m:t>
                      </m:r>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𝑎</m:t>
                          </m:r>
                        </m:e>
                        <m:sub>
                          <m:r>
                            <a:rPr lang="en-US" sz="1800" i="1">
                              <a:solidFill>
                                <a:srgbClr val="242021"/>
                              </a:solidFill>
                              <a:effectLst/>
                              <a:latin typeface="Cambria Math" panose="02040503050406030204" pitchFamily="18" charset="0"/>
                              <a:ea typeface="Calibri" panose="020F0502020204030204" pitchFamily="34" charset="0"/>
                            </a:rPr>
                            <m:t>𝜀</m:t>
                          </m:r>
                        </m:sub>
                      </m:sSub>
                      <m:r>
                        <a:rPr lang="en-US" sz="1800" i="1">
                          <a:solidFill>
                            <a:srgbClr val="242021"/>
                          </a:solidFill>
                          <a:effectLst/>
                          <a:latin typeface="Cambria Math" panose="02040503050406030204" pitchFamily="18" charset="0"/>
                          <a:ea typeface="Calibri" panose="020F0502020204030204" pitchFamily="34" charset="0"/>
                        </a:rPr>
                        <m:t>𝑏</m:t>
                      </m:r>
                      <m:r>
                        <a:rPr lang="en-US" sz="1800" i="1">
                          <a:solidFill>
                            <a:srgbClr val="242021"/>
                          </a:solidFill>
                          <a:effectLst/>
                          <a:latin typeface="Cambria Math" panose="02040503050406030204" pitchFamily="18" charset="0"/>
                          <a:ea typeface="Calibri" panose="020F0502020204030204" pitchFamily="34" charset="0"/>
                        </a:rPr>
                        <m:t>=</m:t>
                      </m:r>
                      <m:d>
                        <m:dPr>
                          <m:ctrlPr>
                            <a:rPr lang="ro-RO" sz="1800" i="1">
                              <a:solidFill>
                                <a:srgbClr val="242021"/>
                              </a:solidFill>
                              <a:effectLst/>
                              <a:latin typeface="Cambria Math" panose="02040503050406030204" pitchFamily="18" charset="0"/>
                              <a:ea typeface="Calibri" panose="020F0502020204030204" pitchFamily="34" charset="0"/>
                            </a:rPr>
                          </m:ctrlPr>
                        </m:dPr>
                        <m:e>
                          <m:r>
                            <a:rPr lang="en-US" sz="1800" i="1">
                              <a:solidFill>
                                <a:srgbClr val="242021"/>
                              </a:solidFill>
                              <a:effectLst/>
                              <a:latin typeface="Cambria Math" panose="02040503050406030204" pitchFamily="18" charset="0"/>
                              <a:ea typeface="Calibri" panose="020F0502020204030204" pitchFamily="34" charset="0"/>
                            </a:rPr>
                            <m:t>−</m:t>
                          </m:r>
                          <m:r>
                            <a:rPr lang="en-US" sz="1800" i="1">
                              <a:solidFill>
                                <a:srgbClr val="242021"/>
                              </a:solidFill>
                              <a:effectLst/>
                              <a:latin typeface="Cambria Math" panose="02040503050406030204" pitchFamily="18" charset="0"/>
                              <a:ea typeface="Calibri" panose="020F0502020204030204" pitchFamily="34" charset="0"/>
                            </a:rPr>
                            <m:t>𝑎𝑅</m:t>
                          </m:r>
                        </m:e>
                      </m:d>
                      <m:d>
                        <m:dPr>
                          <m:ctrlPr>
                            <a:rPr lang="ro-RO" sz="1800" i="1">
                              <a:solidFill>
                                <a:srgbClr val="242021"/>
                              </a:solidFill>
                              <a:effectLst/>
                              <a:latin typeface="Cambria Math" panose="02040503050406030204" pitchFamily="18" charset="0"/>
                              <a:ea typeface="Calibri" panose="020F0502020204030204" pitchFamily="34" charset="0"/>
                            </a:rPr>
                          </m:ctrlPr>
                        </m:dPr>
                        <m:e>
                          <m:r>
                            <a:rPr lang="en-US" sz="1800" i="1">
                              <a:solidFill>
                                <a:srgbClr val="242021"/>
                              </a:solidFill>
                              <a:effectLst/>
                              <a:latin typeface="Cambria Math" panose="02040503050406030204" pitchFamily="18" charset="0"/>
                              <a:ea typeface="Calibri" panose="020F0502020204030204" pitchFamily="34" charset="0"/>
                            </a:rPr>
                            <m:t>−</m:t>
                          </m:r>
                          <m:f>
                            <m:fPr>
                              <m:ctrlPr>
                                <a:rPr lang="ro-RO" sz="1800" i="1">
                                  <a:solidFill>
                                    <a:srgbClr val="242021"/>
                                  </a:solidFill>
                                  <a:effectLst/>
                                  <a:latin typeface="Cambria Math" panose="02040503050406030204" pitchFamily="18" charset="0"/>
                                  <a:ea typeface="Calibri" panose="020F0502020204030204" pitchFamily="34" charset="0"/>
                                </a:rPr>
                              </m:ctrlPr>
                            </m:fPr>
                            <m:num>
                              <m:r>
                                <a:rPr lang="en-US" sz="1800" i="1">
                                  <a:solidFill>
                                    <a:srgbClr val="242021"/>
                                  </a:solidFill>
                                  <a:effectLst/>
                                  <a:latin typeface="Cambria Math" panose="02040503050406030204" pitchFamily="18" charset="0"/>
                                  <a:ea typeface="Calibri" panose="020F0502020204030204" pitchFamily="34" charset="0"/>
                                </a:rPr>
                                <m:t>1</m:t>
                              </m:r>
                            </m:num>
                            <m:den>
                              <m:r>
                                <a:rPr lang="en-US" sz="1800" i="1">
                                  <a:solidFill>
                                    <a:srgbClr val="242021"/>
                                  </a:solidFill>
                                  <a:effectLst/>
                                  <a:latin typeface="Cambria Math" panose="02040503050406030204" pitchFamily="18" charset="0"/>
                                  <a:ea typeface="Calibri" panose="020F0502020204030204" pitchFamily="34" charset="0"/>
                                </a:rPr>
                                <m:t>𝑅</m:t>
                              </m:r>
                            </m:den>
                          </m:f>
                        </m:e>
                      </m:d>
                      <m:r>
                        <a:rPr lang="en-US" sz="1800" i="1">
                          <a:solidFill>
                            <a:srgbClr val="242021"/>
                          </a:solidFill>
                          <a:effectLst/>
                          <a:latin typeface="Cambria Math" panose="02040503050406030204" pitchFamily="18" charset="0"/>
                          <a:ea typeface="Calibri" panose="020F0502020204030204" pitchFamily="34" charset="0"/>
                        </a:rPr>
                        <m:t>=</m:t>
                      </m:r>
                      <m:r>
                        <a:rPr lang="en-US" sz="1800" i="1">
                          <a:solidFill>
                            <a:srgbClr val="242021"/>
                          </a:solidFill>
                          <a:effectLst/>
                          <a:latin typeface="Cambria Math" panose="02040503050406030204" pitchFamily="18" charset="0"/>
                          <a:ea typeface="Calibri" panose="020F0502020204030204" pitchFamily="34" charset="0"/>
                        </a:rPr>
                        <m:t>𝑎</m:t>
                      </m:r>
                    </m:oMath>
                  </m:oMathPara>
                </a14:m>
                <a:endParaRPr lang="ro-RO" sz="32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𝐴</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sz="1800" i="1">
                              <a:effectLst/>
                              <a:latin typeface="Cambria Math" panose="02040503050406030204" pitchFamily="18" charset="0"/>
                            </a:rPr>
                          </m:ctrlPr>
                        </m:fPr>
                        <m:num>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𝑉</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𝑂</m:t>
                              </m:r>
                            </m:sub>
                          </m:sSub>
                        </m:num>
                        <m:den>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𝑖</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𝐼</m:t>
                              </m:r>
                            </m:sub>
                          </m:sSub>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sz="1800" i="1">
                              <a:effectLst/>
                              <a:latin typeface="Cambria Math" panose="020405030504060302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𝑏</m:t>
                          </m:r>
                        </m:den>
                      </m:f>
                      <m:f>
                        <m:fPr>
                          <m:ctrlPr>
                            <a:rPr lang="ro-RO" sz="1800" i="1">
                              <a:effectLst/>
                              <a:latin typeface="Cambria Math" panose="020405030504060302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f>
                            <m:fPr>
                              <m:type m:val="lin"/>
                              <m:ctrlPr>
                                <a:rPr lang="ro-RO" sz="1800" i="1">
                                  <a:effectLst/>
                                  <a:latin typeface="Cambria Math" panose="020405030504060302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𝑇</m:t>
                              </m:r>
                            </m:den>
                          </m:f>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𝑅</m:t>
                      </m:r>
                      <m:f>
                        <m:fPr>
                          <m:ctrlPr>
                            <a:rPr lang="ro-RO" sz="1800" i="1">
                              <a:effectLst/>
                              <a:latin typeface="Cambria Math" panose="020405030504060302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f>
                            <m:fPr>
                              <m:type m:val="lin"/>
                              <m:ctrlPr>
                                <a:rPr lang="ro-RO" sz="1800" i="1">
                                  <a:effectLst/>
                                  <a:latin typeface="Cambria Math" panose="020405030504060302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𝑇</m:t>
                              </m:r>
                            </m:den>
                          </m:f>
                        </m:den>
                      </m:f>
                    </m:oMath>
                  </m:oMathPara>
                </a14:m>
                <a:endParaRPr lang="ro-RO"/>
              </a:p>
            </p:txBody>
          </p:sp>
        </mc:Choice>
        <mc:Fallback xmlns="">
          <p:sp>
            <p:nvSpPr>
              <p:cNvPr id="15" name="TextBox 14">
                <a:extLst>
                  <a:ext uri="{FF2B5EF4-FFF2-40B4-BE49-F238E27FC236}">
                    <a16:creationId xmlns:a16="http://schemas.microsoft.com/office/drawing/2014/main" id="{1AF97FDF-1543-404B-B4AD-4A8AECF2F639}"/>
                  </a:ext>
                </a:extLst>
              </p:cNvPr>
              <p:cNvSpPr txBox="1">
                <a:spLocks noRot="1" noChangeAspect="1" noMove="1" noResize="1" noEditPoints="1" noAdjustHandles="1" noChangeArrowheads="1" noChangeShapeType="1" noTextEdit="1"/>
              </p:cNvSpPr>
              <p:nvPr/>
            </p:nvSpPr>
            <p:spPr>
              <a:xfrm>
                <a:off x="5473976" y="2585483"/>
                <a:ext cx="5104572" cy="2698367"/>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8050263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43C0E-2F26-4F47-A24C-34C9E48700D1}"/>
              </a:ext>
            </a:extLst>
          </p:cNvPr>
          <p:cNvSpPr>
            <a:spLocks noGrp="1"/>
          </p:cNvSpPr>
          <p:nvPr>
            <p:ph type="title"/>
          </p:nvPr>
        </p:nvSpPr>
        <p:spPr/>
        <p:txBody>
          <a:bodyPr/>
          <a:lstStyle/>
          <a:p>
            <a:r>
              <a:rPr lang="ro-RO"/>
              <a:t>Topologia tensiune-paralel (șunt-șunt)</a:t>
            </a:r>
          </a:p>
        </p:txBody>
      </p:sp>
      <p:sp>
        <p:nvSpPr>
          <p:cNvPr id="3" name="Content Placeholder 2">
            <a:extLst>
              <a:ext uri="{FF2B5EF4-FFF2-40B4-BE49-F238E27FC236}">
                <a16:creationId xmlns:a16="http://schemas.microsoft.com/office/drawing/2014/main" id="{BB945A20-7C43-4BAC-81ED-1BCE9DBD171C}"/>
              </a:ext>
            </a:extLst>
          </p:cNvPr>
          <p:cNvSpPr>
            <a:spLocks noGrp="1"/>
          </p:cNvSpPr>
          <p:nvPr>
            <p:ph idx="1"/>
          </p:nvPr>
        </p:nvSpPr>
        <p:spPr/>
        <p:txBody>
          <a:bodyPr/>
          <a:lstStyle/>
          <a:p>
            <a:r>
              <a:rPr lang="ro-RO"/>
              <a:t>Topologia șunt-șunt este la bază un amplificator de tensiune inversor.</a:t>
            </a:r>
          </a:p>
        </p:txBody>
      </p:sp>
      <p:sp>
        <p:nvSpPr>
          <p:cNvPr id="4" name="Date Placeholder 3">
            <a:extLst>
              <a:ext uri="{FF2B5EF4-FFF2-40B4-BE49-F238E27FC236}">
                <a16:creationId xmlns:a16="http://schemas.microsoft.com/office/drawing/2014/main" id="{9EF4B12B-0090-4DC1-A90B-B2E8A2CA60AC}"/>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EE621AB9-91BA-4ACC-8108-608D3CEEEE03}"/>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C29445C0-3899-49F2-B1DB-C6C17E789B70}"/>
              </a:ext>
            </a:extLst>
          </p:cNvPr>
          <p:cNvSpPr>
            <a:spLocks noGrp="1"/>
          </p:cNvSpPr>
          <p:nvPr>
            <p:ph type="sldNum" sz="quarter" idx="12"/>
          </p:nvPr>
        </p:nvSpPr>
        <p:spPr/>
        <p:txBody>
          <a:bodyPr/>
          <a:lstStyle/>
          <a:p>
            <a:fld id="{D9D9B3D8-967C-4E8E-8261-E76B956ED273}" type="slidenum">
              <a:rPr lang="ro-RO" smtClean="0"/>
              <a:t>42</a:t>
            </a:fld>
            <a:endParaRPr lang="ro-RO"/>
          </a:p>
        </p:txBody>
      </p:sp>
      <p:pic>
        <p:nvPicPr>
          <p:cNvPr id="8" name="Picture 7">
            <a:extLst>
              <a:ext uri="{FF2B5EF4-FFF2-40B4-BE49-F238E27FC236}">
                <a16:creationId xmlns:a16="http://schemas.microsoft.com/office/drawing/2014/main" id="{44FC0F5B-3931-4924-9BE7-1040383F9D11}"/>
              </a:ext>
            </a:extLst>
          </p:cNvPr>
          <p:cNvPicPr>
            <a:picLocks noChangeAspect="1"/>
          </p:cNvPicPr>
          <p:nvPr/>
        </p:nvPicPr>
        <p:blipFill>
          <a:blip r:embed="rId2"/>
          <a:stretch>
            <a:fillRect/>
          </a:stretch>
        </p:blipFill>
        <p:spPr>
          <a:xfrm>
            <a:off x="1535429" y="2659906"/>
            <a:ext cx="9121140" cy="2271713"/>
          </a:xfrm>
          <a:prstGeom prst="rect">
            <a:avLst/>
          </a:prstGeom>
        </p:spPr>
      </p:pic>
      <p:sp>
        <p:nvSpPr>
          <p:cNvPr id="9" name="TextBox 8">
            <a:extLst>
              <a:ext uri="{FF2B5EF4-FFF2-40B4-BE49-F238E27FC236}">
                <a16:creationId xmlns:a16="http://schemas.microsoft.com/office/drawing/2014/main" id="{2E320B47-8A11-4C04-93E0-04E408F55601}"/>
              </a:ext>
            </a:extLst>
          </p:cNvPr>
          <p:cNvSpPr txBox="1"/>
          <p:nvPr/>
        </p:nvSpPr>
        <p:spPr>
          <a:xfrm>
            <a:off x="2507973" y="5331451"/>
            <a:ext cx="7176053" cy="646331"/>
          </a:xfrm>
          <a:prstGeom prst="rect">
            <a:avLst/>
          </a:prstGeom>
          <a:noFill/>
        </p:spPr>
        <p:txBody>
          <a:bodyPr wrap="square" rtlCol="0">
            <a:spAutoFit/>
          </a:bodyPr>
          <a:lstStyle/>
          <a:p>
            <a:pPr algn="ctr"/>
            <a:r>
              <a:rPr lang="ro-RO"/>
              <a:t>Efectuarea unei transformări de sursă pentru a pune amplificatorul inversor sub forma topologiei șunt-șunt</a:t>
            </a:r>
          </a:p>
        </p:txBody>
      </p:sp>
    </p:spTree>
    <p:extLst>
      <p:ext uri="{BB962C8B-B14F-4D97-AF65-F5344CB8AC3E}">
        <p14:creationId xmlns:p14="http://schemas.microsoft.com/office/powerpoint/2010/main" val="36073853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D5625-3C6A-4DCE-9F4D-289BE316EB7C}"/>
              </a:ext>
            </a:extLst>
          </p:cNvPr>
          <p:cNvSpPr>
            <a:spLocks noGrp="1"/>
          </p:cNvSpPr>
          <p:nvPr>
            <p:ph type="title"/>
          </p:nvPr>
        </p:nvSpPr>
        <p:spPr/>
        <p:txBody>
          <a:bodyPr/>
          <a:lstStyle/>
          <a:p>
            <a:r>
              <a:rPr lang="ro-RO"/>
              <a:t>Topologia tensiune-paralel (șunt-șunt)</a:t>
            </a:r>
          </a:p>
        </p:txBody>
      </p:sp>
      <p:sp>
        <p:nvSpPr>
          <p:cNvPr id="3" name="Content Placeholder 2">
            <a:extLst>
              <a:ext uri="{FF2B5EF4-FFF2-40B4-BE49-F238E27FC236}">
                <a16:creationId xmlns:a16="http://schemas.microsoft.com/office/drawing/2014/main" id="{96D50DA0-3F86-41CC-92B4-16DBF171DD0D}"/>
              </a:ext>
            </a:extLst>
          </p:cNvPr>
          <p:cNvSpPr>
            <a:spLocks noGrp="1"/>
          </p:cNvSpPr>
          <p:nvPr>
            <p:ph idx="1"/>
          </p:nvPr>
        </p:nvSpPr>
        <p:spPr/>
        <p:txBody>
          <a:bodyPr/>
          <a:lstStyle/>
          <a:p>
            <a:pPr marL="0" indent="0">
              <a:buNone/>
            </a:pPr>
            <a:r>
              <a:rPr lang="en-US"/>
              <a:t> </a:t>
            </a:r>
            <a:endParaRPr lang="ro-RO"/>
          </a:p>
        </p:txBody>
      </p:sp>
      <p:sp>
        <p:nvSpPr>
          <p:cNvPr id="4" name="Date Placeholder 3">
            <a:extLst>
              <a:ext uri="{FF2B5EF4-FFF2-40B4-BE49-F238E27FC236}">
                <a16:creationId xmlns:a16="http://schemas.microsoft.com/office/drawing/2014/main" id="{FD4E71AE-EF37-4B2D-909C-8B9AB3D79FF8}"/>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FEBE493A-7394-4824-B98C-793BCF48C0B5}"/>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FEB7BC6D-7863-40DD-98EB-C7989121D354}"/>
              </a:ext>
            </a:extLst>
          </p:cNvPr>
          <p:cNvSpPr>
            <a:spLocks noGrp="1"/>
          </p:cNvSpPr>
          <p:nvPr>
            <p:ph type="sldNum" sz="quarter" idx="12"/>
          </p:nvPr>
        </p:nvSpPr>
        <p:spPr/>
        <p:txBody>
          <a:bodyPr/>
          <a:lstStyle/>
          <a:p>
            <a:fld id="{D9D9B3D8-967C-4E8E-8261-E76B956ED273}" type="slidenum">
              <a:rPr lang="ro-RO" smtClean="0"/>
              <a:t>43</a:t>
            </a:fld>
            <a:endParaRPr lang="ro-RO"/>
          </a:p>
        </p:txBody>
      </p:sp>
      <p:pic>
        <p:nvPicPr>
          <p:cNvPr id="7" name="Picture 6">
            <a:extLst>
              <a:ext uri="{FF2B5EF4-FFF2-40B4-BE49-F238E27FC236}">
                <a16:creationId xmlns:a16="http://schemas.microsoft.com/office/drawing/2014/main" id="{9BD4D8CA-BBDA-4665-9D31-A074E003502B}"/>
              </a:ext>
            </a:extLst>
          </p:cNvPr>
          <p:cNvPicPr>
            <a:picLocks noChangeAspect="1"/>
          </p:cNvPicPr>
          <p:nvPr/>
        </p:nvPicPr>
        <p:blipFill rotWithShape="1">
          <a:blip r:embed="rId2"/>
          <a:srcRect l="50000"/>
          <a:stretch/>
        </p:blipFill>
        <p:spPr>
          <a:xfrm>
            <a:off x="39757" y="1870075"/>
            <a:ext cx="4560569" cy="2271713"/>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528ADB9A-BBF4-4578-B9B5-F31F3E2C786E}"/>
                  </a:ext>
                </a:extLst>
              </p:cNvPr>
              <p:cNvSpPr txBox="1"/>
              <p:nvPr/>
            </p:nvSpPr>
            <p:spPr>
              <a:xfrm>
                <a:off x="2209800" y="4509357"/>
                <a:ext cx="980661" cy="61247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𝑖</m:t>
                          </m:r>
                        </m:e>
                        <m:sub>
                          <m:r>
                            <a:rPr lang="ro-RO" i="1">
                              <a:latin typeface="Cambria Math" panose="02040503050406030204" pitchFamily="18" charset="0"/>
                            </a:rPr>
                            <m:t>𝐼</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𝐼</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oMath>
                  </m:oMathPara>
                </a14:m>
                <a:endParaRPr lang="ro-RO"/>
              </a:p>
            </p:txBody>
          </p:sp>
        </mc:Choice>
        <mc:Fallback xmlns="">
          <p:sp>
            <p:nvSpPr>
              <p:cNvPr id="9" name="TextBox 8">
                <a:extLst>
                  <a:ext uri="{FF2B5EF4-FFF2-40B4-BE49-F238E27FC236}">
                    <a16:creationId xmlns:a16="http://schemas.microsoft.com/office/drawing/2014/main" id="{528ADB9A-BBF4-4578-B9B5-F31F3E2C786E}"/>
                  </a:ext>
                </a:extLst>
              </p:cNvPr>
              <p:cNvSpPr txBox="1">
                <a:spLocks noRot="1" noChangeAspect="1" noMove="1" noResize="1" noEditPoints="1" noAdjustHandles="1" noChangeArrowheads="1" noChangeShapeType="1" noTextEdit="1"/>
              </p:cNvSpPr>
              <p:nvPr/>
            </p:nvSpPr>
            <p:spPr>
              <a:xfrm>
                <a:off x="2209800" y="4509357"/>
                <a:ext cx="980661" cy="612475"/>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F312A3B-8FE3-432D-9DFE-15FB050BFC23}"/>
                  </a:ext>
                </a:extLst>
              </p:cNvPr>
              <p:cNvSpPr txBox="1"/>
              <p:nvPr/>
            </p:nvSpPr>
            <p:spPr>
              <a:xfrm>
                <a:off x="4846982" y="1870075"/>
                <a:ext cx="7305261" cy="714683"/>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r>
                        <a:rPr lang="ro-RO" i="0">
                          <a:latin typeface="Cambria Math" panose="02040503050406030204" pitchFamily="18" charset="0"/>
                        </a:rPr>
                        <m:t>=−</m:t>
                      </m:r>
                      <m:r>
                        <a:rPr lang="ro-RO" i="1">
                          <a:latin typeface="Cambria Math" panose="02040503050406030204" pitchFamily="18" charset="0"/>
                        </a:rPr>
                        <m:t>𝑎</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𝑁</m:t>
                          </m:r>
                        </m:sub>
                      </m:sSub>
                      <m:r>
                        <a:rPr lang="ro-RO" i="0">
                          <a:latin typeface="Cambria Math" panose="02040503050406030204" pitchFamily="18" charset="0"/>
                        </a:rPr>
                        <m:t>=−</m:t>
                      </m:r>
                      <m:r>
                        <a:rPr lang="ro-RO" i="1">
                          <a:latin typeface="Cambria Math" panose="02040503050406030204" pitchFamily="18" charset="0"/>
                        </a:rPr>
                        <m:t>𝑎</m:t>
                      </m:r>
                      <m:d>
                        <m:dPr>
                          <m:begChr m:val="["/>
                          <m:endChr m:val="]"/>
                          <m:ctrlPr>
                            <a:rPr lang="ro-RO" i="1">
                              <a:solidFill>
                                <a:srgbClr val="836967"/>
                              </a:solidFill>
                              <a:latin typeface="Cambria Math" panose="02040503050406030204" pitchFamily="18" charset="0"/>
                            </a:rPr>
                          </m:ctrlPr>
                        </m:dPr>
                        <m:e>
                          <m:d>
                            <m:dPr>
                              <m:ctrlPr>
                                <a:rPr lang="ro-RO" i="1">
                                  <a:solidFill>
                                    <a:srgbClr val="836967"/>
                                  </a:solidFill>
                                  <a:latin typeface="Cambria Math" panose="02040503050406030204" pitchFamily="18" charset="0"/>
                                </a:rPr>
                              </m:ctrlPr>
                            </m:dPr>
                            <m:e>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a:latin typeface="Cambria Math" panose="02040503050406030204" pitchFamily="18" charset="0"/>
                                    </a:rPr>
                                    <m:t>1</m:t>
                                  </m:r>
                                </m:sub>
                              </m:sSub>
                              <m:r>
                                <a:rPr lang="en-US" i="1">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a:latin typeface="Cambria Math" panose="02040503050406030204" pitchFamily="18" charset="0"/>
                                    </a:rPr>
                                    <m:t>2</m:t>
                                  </m:r>
                                </m:sub>
                              </m:sSub>
                            </m:e>
                          </m:d>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𝑖</m:t>
                              </m:r>
                            </m:e>
                            <m:sub>
                              <m:r>
                                <a:rPr lang="ro-RO" i="1">
                                  <a:latin typeface="Cambria Math" panose="02040503050406030204" pitchFamily="18" charset="0"/>
                                </a:rPr>
                                <m:t>𝐼</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den>
                          </m:f>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e>
                      </m:d>
                      <m:r>
                        <a:rPr lang="ro-RO" i="0">
                          <a:latin typeface="Cambria Math" panose="02040503050406030204" pitchFamily="18" charset="0"/>
                        </a:rPr>
                        <m:t>=−</m:t>
                      </m:r>
                      <m:r>
                        <a:rPr lang="ro-RO" i="1">
                          <a:latin typeface="Cambria Math" panose="02040503050406030204" pitchFamily="18" charset="0"/>
                        </a:rPr>
                        <m:t>𝑎</m:t>
                      </m:r>
                      <m:d>
                        <m:dPr>
                          <m:ctrlPr>
                            <a:rPr lang="ro-RO" i="1">
                              <a:solidFill>
                                <a:srgbClr val="836967"/>
                              </a:solidFill>
                              <a:latin typeface="Cambria Math" panose="02040503050406030204" pitchFamily="18" charset="0"/>
                            </a:rPr>
                          </m:ctrlPr>
                        </m:dPr>
                        <m:e>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a:latin typeface="Cambria Math" panose="02040503050406030204" pitchFamily="18" charset="0"/>
                                </a:rPr>
                                <m:t>1</m:t>
                              </m:r>
                            </m:sub>
                          </m:sSub>
                          <m:r>
                            <a:rPr lang="en-US" i="1">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a:latin typeface="Cambria Math" panose="02040503050406030204" pitchFamily="18" charset="0"/>
                                </a:rPr>
                                <m:t>2</m:t>
                              </m:r>
                            </m:sub>
                          </m:sSub>
                        </m:e>
                      </m:d>
                      <m:d>
                        <m:dPr>
                          <m:ctrlPr>
                            <a:rPr lang="ro-RO" i="1">
                              <a:solidFill>
                                <a:srgbClr val="836967"/>
                              </a:solidFill>
                              <a:latin typeface="Cambria Math" panose="02040503050406030204" pitchFamily="18" charset="0"/>
                            </a:rPr>
                          </m:ctrlPr>
                        </m:dPr>
                        <m:e>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𝑖</m:t>
                              </m:r>
                            </m:e>
                            <m:sub>
                              <m:r>
                                <a:rPr lang="ro-RO" i="1">
                                  <a:latin typeface="Cambria Math" panose="02040503050406030204" pitchFamily="18" charset="0"/>
                                </a:rPr>
                                <m:t>𝐼</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r>
                                <a:rPr lang="ro-RO" i="0">
                                  <a:latin typeface="Cambria Math" panose="02040503050406030204" pitchFamily="18" charset="0"/>
                                </a:rPr>
                                <m:t>1</m:t>
                              </m:r>
                            </m:num>
                            <m:den>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den>
                          </m:f>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e>
                      </m:d>
                    </m:oMath>
                  </m:oMathPara>
                </a14:m>
                <a:endParaRPr lang="ro-RO"/>
              </a:p>
            </p:txBody>
          </p:sp>
        </mc:Choice>
        <mc:Fallback xmlns="">
          <p:sp>
            <p:nvSpPr>
              <p:cNvPr id="11" name="TextBox 10">
                <a:extLst>
                  <a:ext uri="{FF2B5EF4-FFF2-40B4-BE49-F238E27FC236}">
                    <a16:creationId xmlns:a16="http://schemas.microsoft.com/office/drawing/2014/main" id="{1F312A3B-8FE3-432D-9DFE-15FB050BFC23}"/>
                  </a:ext>
                </a:extLst>
              </p:cNvPr>
              <p:cNvSpPr txBox="1">
                <a:spLocks noRot="1" noChangeAspect="1" noMove="1" noResize="1" noEditPoints="1" noAdjustHandles="1" noChangeArrowheads="1" noChangeShapeType="1" noTextEdit="1"/>
              </p:cNvSpPr>
              <p:nvPr/>
            </p:nvSpPr>
            <p:spPr>
              <a:xfrm>
                <a:off x="4846982" y="1870075"/>
                <a:ext cx="7305261" cy="714683"/>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AD09EB6E-B172-4B53-8D6C-626A7D35F55A}"/>
                  </a:ext>
                </a:extLst>
              </p:cNvPr>
              <p:cNvSpPr txBox="1"/>
              <p:nvPr/>
            </p:nvSpPr>
            <p:spPr>
              <a:xfrm>
                <a:off x="4846982" y="2770935"/>
                <a:ext cx="3222763" cy="6580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𝑎</m:t>
                          </m:r>
                        </m:e>
                        <m:sub>
                          <m:r>
                            <a:rPr lang="ro-RO" i="1">
                              <a:latin typeface="Cambria Math" panose="02040503050406030204" pitchFamily="18" charset="0"/>
                            </a:rPr>
                            <m:t>𝜀</m:t>
                          </m:r>
                        </m:sub>
                      </m:sSub>
                      <m:r>
                        <a:rPr lang="ro-RO" i="0">
                          <a:latin typeface="Cambria Math" panose="02040503050406030204" pitchFamily="18" charset="0"/>
                        </a:rPr>
                        <m:t>=−</m:t>
                      </m:r>
                      <m:r>
                        <a:rPr lang="ro-RO" i="1">
                          <a:latin typeface="Cambria Math" panose="02040503050406030204" pitchFamily="18" charset="0"/>
                        </a:rPr>
                        <m:t>𝑎</m:t>
                      </m:r>
                      <m:d>
                        <m:dPr>
                          <m:ctrlPr>
                            <a:rPr lang="ro-RO" i="1">
                              <a:solidFill>
                                <a:srgbClr val="836967"/>
                              </a:solidFill>
                              <a:latin typeface="Cambria Math" panose="02040503050406030204" pitchFamily="18" charset="0"/>
                            </a:rPr>
                          </m:ctrlPr>
                        </m:dPr>
                        <m:e>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a:latin typeface="Cambria Math" panose="02040503050406030204" pitchFamily="18" charset="0"/>
                                </a:rPr>
                                <m:t>1</m:t>
                              </m:r>
                            </m:sub>
                          </m:sSub>
                          <m:r>
                            <a:rPr lang="en-US" i="1">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a:latin typeface="Cambria Math" panose="02040503050406030204" pitchFamily="18" charset="0"/>
                                </a:rPr>
                                <m:t>2</m:t>
                              </m:r>
                            </m:sub>
                          </m:sSub>
                        </m:e>
                      </m:d>
                      <m:r>
                        <a:rPr lang="ro-RO" i="0">
                          <a:latin typeface="Cambria Math" panose="02040503050406030204" pitchFamily="18" charset="0"/>
                        </a:rPr>
                        <m:t>   </m:t>
                      </m:r>
                      <m:r>
                        <a:rPr lang="ro-RO" i="1">
                          <a:latin typeface="Cambria Math" panose="02040503050406030204" pitchFamily="18" charset="0"/>
                        </a:rPr>
                        <m:t>𝑏</m:t>
                      </m:r>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r>
                            <a:rPr lang="ro-RO" i="0">
                              <a:latin typeface="Cambria Math" panose="02040503050406030204" pitchFamily="18" charset="0"/>
                            </a:rPr>
                            <m:t>1</m:t>
                          </m:r>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den>
                      </m:f>
                    </m:oMath>
                  </m:oMathPara>
                </a14:m>
                <a:endParaRPr lang="ro-RO"/>
              </a:p>
            </p:txBody>
          </p:sp>
        </mc:Choice>
        <mc:Fallback xmlns="">
          <p:sp>
            <p:nvSpPr>
              <p:cNvPr id="13" name="TextBox 12">
                <a:extLst>
                  <a:ext uri="{FF2B5EF4-FFF2-40B4-BE49-F238E27FC236}">
                    <a16:creationId xmlns:a16="http://schemas.microsoft.com/office/drawing/2014/main" id="{AD09EB6E-B172-4B53-8D6C-626A7D35F55A}"/>
                  </a:ext>
                </a:extLst>
              </p:cNvPr>
              <p:cNvSpPr txBox="1">
                <a:spLocks noRot="1" noChangeAspect="1" noMove="1" noResize="1" noEditPoints="1" noAdjustHandles="1" noChangeArrowheads="1" noChangeShapeType="1" noTextEdit="1"/>
              </p:cNvSpPr>
              <p:nvPr/>
            </p:nvSpPr>
            <p:spPr>
              <a:xfrm>
                <a:off x="4846982" y="2770935"/>
                <a:ext cx="3222763" cy="658065"/>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7D0D1FED-65BD-4A84-BF31-C4215944CE9E}"/>
                  </a:ext>
                </a:extLst>
              </p:cNvPr>
              <p:cNvSpPr txBox="1"/>
              <p:nvPr/>
            </p:nvSpPr>
            <p:spPr>
              <a:xfrm>
                <a:off x="4846982" y="3558560"/>
                <a:ext cx="5031685" cy="714683"/>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i="1" smtClean="0">
                          <a:latin typeface="Cambria Math" panose="02040503050406030204" pitchFamily="18" charset="0"/>
                        </a:rPr>
                        <m:t>𝑇</m:t>
                      </m:r>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𝑎</m:t>
                          </m:r>
                        </m:e>
                        <m:sub>
                          <m:r>
                            <a:rPr lang="ro-RO" i="1">
                              <a:latin typeface="Cambria Math" panose="02040503050406030204" pitchFamily="18" charset="0"/>
                            </a:rPr>
                            <m:t>𝜀</m:t>
                          </m:r>
                        </m:sub>
                      </m:sSub>
                      <m:r>
                        <a:rPr lang="ro-RO" i="1">
                          <a:latin typeface="Cambria Math" panose="02040503050406030204" pitchFamily="18" charset="0"/>
                        </a:rPr>
                        <m:t>𝑏</m:t>
                      </m:r>
                      <m:r>
                        <a:rPr lang="ro-RO" i="0">
                          <a:latin typeface="Cambria Math" panose="02040503050406030204" pitchFamily="18" charset="0"/>
                        </a:rPr>
                        <m:t>=</m:t>
                      </m:r>
                      <m:d>
                        <m:dPr>
                          <m:ctrlPr>
                            <a:rPr lang="ro-RO" i="1">
                              <a:solidFill>
                                <a:srgbClr val="836967"/>
                              </a:solidFill>
                              <a:latin typeface="Cambria Math" panose="02040503050406030204" pitchFamily="18" charset="0"/>
                            </a:rPr>
                          </m:ctrlPr>
                        </m:dPr>
                        <m:e>
                          <m:r>
                            <a:rPr lang="ro-RO" i="0">
                              <a:latin typeface="Cambria Math" panose="02040503050406030204" pitchFamily="18" charset="0"/>
                            </a:rPr>
                            <m:t>−</m:t>
                          </m:r>
                          <m:r>
                            <a:rPr lang="ro-RO" i="1">
                              <a:latin typeface="Cambria Math" panose="02040503050406030204" pitchFamily="18" charset="0"/>
                            </a:rPr>
                            <m:t>𝑎</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den>
                          </m:f>
                        </m:e>
                      </m:d>
                      <m:r>
                        <a:rPr lang="ro-RO" i="0">
                          <a:latin typeface="Cambria Math" panose="02040503050406030204" pitchFamily="18" charset="0"/>
                        </a:rPr>
                        <m:t>×</m:t>
                      </m:r>
                      <m:d>
                        <m:dPr>
                          <m:ctrlPr>
                            <a:rPr lang="ro-RO" i="1">
                              <a:solidFill>
                                <a:srgbClr val="836967"/>
                              </a:solidFill>
                              <a:latin typeface="Cambria Math" panose="02040503050406030204" pitchFamily="18" charset="0"/>
                            </a:rPr>
                          </m:ctrlPr>
                        </m:dPr>
                        <m:e>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r>
                                <a:rPr lang="ro-RO" i="0">
                                  <a:latin typeface="Cambria Math" panose="02040503050406030204" pitchFamily="18" charset="0"/>
                                </a:rPr>
                                <m:t>1</m:t>
                              </m:r>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den>
                          </m:f>
                        </m:e>
                      </m:d>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r>
                            <a:rPr lang="ro-RO" i="1">
                              <a:latin typeface="Cambria Math" panose="02040503050406030204" pitchFamily="18" charset="0"/>
                            </a:rPr>
                            <m:t>𝑎</m:t>
                          </m:r>
                        </m:num>
                        <m:den>
                          <m:r>
                            <a:rPr lang="ro-RO" i="0">
                              <a:latin typeface="Cambria Math" panose="02040503050406030204" pitchFamily="18" charset="0"/>
                            </a:rPr>
                            <m:t>1+</m:t>
                          </m:r>
                          <m:f>
                            <m:fPr>
                              <m:type m:val="lin"/>
                              <m:ctrlPr>
                                <a:rPr lang="ro-RO" i="1">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den>
                      </m:f>
                    </m:oMath>
                  </m:oMathPara>
                </a14:m>
                <a:endParaRPr lang="ro-RO"/>
              </a:p>
            </p:txBody>
          </p:sp>
        </mc:Choice>
        <mc:Fallback xmlns="">
          <p:sp>
            <p:nvSpPr>
              <p:cNvPr id="15" name="TextBox 14">
                <a:extLst>
                  <a:ext uri="{FF2B5EF4-FFF2-40B4-BE49-F238E27FC236}">
                    <a16:creationId xmlns:a16="http://schemas.microsoft.com/office/drawing/2014/main" id="{7D0D1FED-65BD-4A84-BF31-C4215944CE9E}"/>
                  </a:ext>
                </a:extLst>
              </p:cNvPr>
              <p:cNvSpPr txBox="1">
                <a:spLocks noRot="1" noChangeAspect="1" noMove="1" noResize="1" noEditPoints="1" noAdjustHandles="1" noChangeArrowheads="1" noChangeShapeType="1" noTextEdit="1"/>
              </p:cNvSpPr>
              <p:nvPr/>
            </p:nvSpPr>
            <p:spPr>
              <a:xfrm>
                <a:off x="4846982" y="3558560"/>
                <a:ext cx="5031685" cy="714683"/>
              </a:xfrm>
              <a:prstGeom prst="rect">
                <a:avLst/>
              </a:prstGeom>
              <a:blipFill>
                <a:blip r:embed="rId6"/>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9ABDD57F-0611-4461-AD99-1DACD52A0FB4}"/>
                  </a:ext>
                </a:extLst>
              </p:cNvPr>
              <p:cNvSpPr txBox="1"/>
              <p:nvPr/>
            </p:nvSpPr>
            <p:spPr>
              <a:xfrm>
                <a:off x="4846982" y="4452279"/>
                <a:ext cx="3868807" cy="6580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1">
                              <a:latin typeface="Cambria Math" panose="02040503050406030204" pitchFamily="18" charset="0"/>
                            </a:rPr>
                            <m:t>𝑟</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𝑉</m:t>
                              </m:r>
                            </m:e>
                            <m:sub>
                              <m:r>
                                <a:rPr lang="ro-RO" i="1">
                                  <a:latin typeface="Cambria Math" panose="02040503050406030204" pitchFamily="18" charset="0"/>
                                </a:rPr>
                                <m:t>𝑂</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𝑖</m:t>
                              </m:r>
                            </m:e>
                            <m:sub>
                              <m:r>
                                <a:rPr lang="ro-RO" i="1">
                                  <a:latin typeface="Cambria Math" panose="02040503050406030204" pitchFamily="18" charset="0"/>
                                </a:rPr>
                                <m:t>𝐼</m:t>
                              </m:r>
                            </m:sub>
                          </m:sSub>
                        </m:den>
                      </m:f>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r>
                            <a:rPr lang="ro-RO" i="0">
                              <a:latin typeface="Cambria Math" panose="02040503050406030204" pitchFamily="18" charset="0"/>
                            </a:rPr>
                            <m:t>1</m:t>
                          </m:r>
                        </m:num>
                        <m:den>
                          <m:r>
                            <a:rPr lang="ro-RO" i="1">
                              <a:latin typeface="Cambria Math" panose="02040503050406030204" pitchFamily="18" charset="0"/>
                            </a:rPr>
                            <m:t>𝑏</m:t>
                          </m:r>
                        </m:den>
                      </m:f>
                      <m:f>
                        <m:fPr>
                          <m:ctrlPr>
                            <a:rPr lang="ro-RO" i="1">
                              <a:solidFill>
                                <a:srgbClr val="836967"/>
                              </a:solidFill>
                              <a:latin typeface="Cambria Math" panose="02040503050406030204" pitchFamily="18" charset="0"/>
                            </a:rPr>
                          </m:ctrlPr>
                        </m:fPr>
                        <m:num>
                          <m:r>
                            <a:rPr lang="ro-RO" i="0">
                              <a:latin typeface="Cambria Math" panose="02040503050406030204" pitchFamily="18" charset="0"/>
                            </a:rPr>
                            <m:t>1</m:t>
                          </m:r>
                        </m:num>
                        <m:den>
                          <m:r>
                            <a:rPr lang="ro-RO" i="0">
                              <a:latin typeface="Cambria Math" panose="02040503050406030204" pitchFamily="18" charset="0"/>
                            </a:rPr>
                            <m:t>1+</m:t>
                          </m:r>
                          <m:f>
                            <m:fPr>
                              <m:type m:val="lin"/>
                              <m:ctrlPr>
                                <a:rPr lang="ro-RO" i="1">
                                  <a:latin typeface="Cambria Math" panose="02040503050406030204" pitchFamily="18" charset="0"/>
                                </a:rPr>
                              </m:ctrlPr>
                            </m:fPr>
                            <m:num>
                              <m:r>
                                <a:rPr lang="ro-RO" i="0">
                                  <a:latin typeface="Cambria Math" panose="02040503050406030204" pitchFamily="18" charset="0"/>
                                </a:rPr>
                                <m:t>1</m:t>
                              </m:r>
                            </m:num>
                            <m:den>
                              <m:r>
                                <a:rPr lang="ro-RO" i="1">
                                  <a:latin typeface="Cambria Math" panose="02040503050406030204" pitchFamily="18" charset="0"/>
                                </a:rPr>
                                <m:t>𝑇</m:t>
                              </m:r>
                            </m:den>
                          </m:f>
                        </m:den>
                      </m:f>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f>
                        <m:fPr>
                          <m:ctrlPr>
                            <a:rPr lang="ro-RO" i="1">
                              <a:solidFill>
                                <a:srgbClr val="836967"/>
                              </a:solidFill>
                              <a:latin typeface="Cambria Math" panose="02040503050406030204" pitchFamily="18" charset="0"/>
                            </a:rPr>
                          </m:ctrlPr>
                        </m:fPr>
                        <m:num>
                          <m:r>
                            <a:rPr lang="ro-RO" i="0">
                              <a:latin typeface="Cambria Math" panose="02040503050406030204" pitchFamily="18" charset="0"/>
                            </a:rPr>
                            <m:t>1</m:t>
                          </m:r>
                        </m:num>
                        <m:den>
                          <m:r>
                            <a:rPr lang="ro-RO" i="0">
                              <a:latin typeface="Cambria Math" panose="02040503050406030204" pitchFamily="18" charset="0"/>
                            </a:rPr>
                            <m:t>1+</m:t>
                          </m:r>
                          <m:f>
                            <m:fPr>
                              <m:type m:val="lin"/>
                              <m:ctrlPr>
                                <a:rPr lang="ro-RO" i="1">
                                  <a:latin typeface="Cambria Math" panose="02040503050406030204" pitchFamily="18" charset="0"/>
                                </a:rPr>
                              </m:ctrlPr>
                            </m:fPr>
                            <m:num>
                              <m:r>
                                <a:rPr lang="ro-RO" i="0">
                                  <a:latin typeface="Cambria Math" panose="02040503050406030204" pitchFamily="18" charset="0"/>
                                </a:rPr>
                                <m:t>1</m:t>
                              </m:r>
                            </m:num>
                            <m:den>
                              <m:r>
                                <a:rPr lang="ro-RO" i="1">
                                  <a:latin typeface="Cambria Math" panose="02040503050406030204" pitchFamily="18" charset="0"/>
                                </a:rPr>
                                <m:t>𝑇</m:t>
                              </m:r>
                            </m:den>
                          </m:f>
                        </m:den>
                      </m:f>
                    </m:oMath>
                  </m:oMathPara>
                </a14:m>
                <a:endParaRPr lang="ro-RO"/>
              </a:p>
            </p:txBody>
          </p:sp>
        </mc:Choice>
        <mc:Fallback xmlns="">
          <p:sp>
            <p:nvSpPr>
              <p:cNvPr id="17" name="TextBox 16">
                <a:extLst>
                  <a:ext uri="{FF2B5EF4-FFF2-40B4-BE49-F238E27FC236}">
                    <a16:creationId xmlns:a16="http://schemas.microsoft.com/office/drawing/2014/main" id="{9ABDD57F-0611-4461-AD99-1DACD52A0FB4}"/>
                  </a:ext>
                </a:extLst>
              </p:cNvPr>
              <p:cNvSpPr txBox="1">
                <a:spLocks noRot="1" noChangeAspect="1" noMove="1" noResize="1" noEditPoints="1" noAdjustHandles="1" noChangeArrowheads="1" noChangeShapeType="1" noTextEdit="1"/>
              </p:cNvSpPr>
              <p:nvPr/>
            </p:nvSpPr>
            <p:spPr>
              <a:xfrm>
                <a:off x="4846982" y="4452279"/>
                <a:ext cx="3868807" cy="658065"/>
              </a:xfrm>
              <a:prstGeom prst="rect">
                <a:avLst/>
              </a:prstGeom>
              <a:blipFill>
                <a:blip r:embed="rId7"/>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3F1B6D53-B72A-46B5-AC86-A94176C49B68}"/>
                  </a:ext>
                </a:extLst>
              </p:cNvPr>
              <p:cNvSpPr txBox="1"/>
              <p:nvPr/>
            </p:nvSpPr>
            <p:spPr>
              <a:xfrm>
                <a:off x="4846981" y="5245281"/>
                <a:ext cx="5031685" cy="714683"/>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1">
                              <a:latin typeface="Cambria Math" panose="02040503050406030204" pitchFamily="18" charset="0"/>
                            </a:rPr>
                            <m:t>𝑣</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𝐼</m:t>
                              </m:r>
                            </m:sub>
                          </m:sSub>
                        </m:den>
                      </m:f>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𝑖</m:t>
                              </m:r>
                            </m:e>
                            <m:sub>
                              <m:r>
                                <a:rPr lang="ro-RO" i="1">
                                  <a:latin typeface="Cambria Math" panose="02040503050406030204" pitchFamily="18" charset="0"/>
                                </a:rPr>
                                <m:t>𝐼</m:t>
                              </m:r>
                            </m:sub>
                          </m:sSub>
                        </m:den>
                      </m:f>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𝑖</m:t>
                              </m:r>
                            </m:e>
                            <m:sub>
                              <m:r>
                                <a:rPr lang="ro-RO" i="1">
                                  <a:latin typeface="Cambria Math" panose="02040503050406030204" pitchFamily="18" charset="0"/>
                                </a:rPr>
                                <m:t>𝐼</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𝐼</m:t>
                              </m:r>
                            </m:sub>
                          </m:sSub>
                        </m:den>
                      </m:f>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𝑖</m:t>
                              </m:r>
                            </m:e>
                            <m:sub>
                              <m:r>
                                <a:rPr lang="ro-RO" i="1">
                                  <a:latin typeface="Cambria Math" panose="02040503050406030204" pitchFamily="18" charset="0"/>
                                </a:rPr>
                                <m:t>𝐼</m:t>
                              </m:r>
                            </m:sub>
                          </m:sSub>
                        </m:den>
                      </m:f>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r>
                            <a:rPr lang="ro-RO" i="0">
                              <a:latin typeface="Cambria Math" panose="02040503050406030204" pitchFamily="18" charset="0"/>
                            </a:rPr>
                            <m:t>1</m:t>
                          </m:r>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r>
                        <a:rPr lang="ro-RO" i="0">
                          <a:latin typeface="Cambria Math" panose="02040503050406030204" pitchFamily="18" charset="0"/>
                        </a:rPr>
                        <m:t>=</m:t>
                      </m:r>
                      <m:d>
                        <m:dPr>
                          <m:ctrlPr>
                            <a:rPr lang="ro-RO" i="1">
                              <a:solidFill>
                                <a:srgbClr val="836967"/>
                              </a:solidFill>
                              <a:latin typeface="Cambria Math" panose="02040503050406030204" pitchFamily="18" charset="0"/>
                            </a:rPr>
                          </m:ctrlPr>
                        </m:dPr>
                        <m:e>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e>
                      </m:d>
                      <m:f>
                        <m:fPr>
                          <m:ctrlPr>
                            <a:rPr lang="ro-RO" i="1">
                              <a:solidFill>
                                <a:srgbClr val="836967"/>
                              </a:solidFill>
                              <a:latin typeface="Cambria Math" panose="02040503050406030204" pitchFamily="18" charset="0"/>
                            </a:rPr>
                          </m:ctrlPr>
                        </m:fPr>
                        <m:num>
                          <m:r>
                            <a:rPr lang="ro-RO" i="0">
                              <a:latin typeface="Cambria Math" panose="02040503050406030204" pitchFamily="18" charset="0"/>
                            </a:rPr>
                            <m:t>1</m:t>
                          </m:r>
                        </m:num>
                        <m:den>
                          <m:r>
                            <a:rPr lang="ro-RO" i="0">
                              <a:latin typeface="Cambria Math" panose="02040503050406030204" pitchFamily="18" charset="0"/>
                            </a:rPr>
                            <m:t>1+</m:t>
                          </m:r>
                          <m:f>
                            <m:fPr>
                              <m:type m:val="lin"/>
                              <m:ctrlPr>
                                <a:rPr lang="ro-RO" i="1">
                                  <a:latin typeface="Cambria Math" panose="02040503050406030204" pitchFamily="18" charset="0"/>
                                </a:rPr>
                              </m:ctrlPr>
                            </m:fPr>
                            <m:num>
                              <m:r>
                                <a:rPr lang="ro-RO" i="0">
                                  <a:latin typeface="Cambria Math" panose="02040503050406030204" pitchFamily="18" charset="0"/>
                                </a:rPr>
                                <m:t>1</m:t>
                              </m:r>
                            </m:num>
                            <m:den>
                              <m:r>
                                <a:rPr lang="ro-RO" i="1">
                                  <a:latin typeface="Cambria Math" panose="02040503050406030204" pitchFamily="18" charset="0"/>
                                </a:rPr>
                                <m:t>𝑇</m:t>
                              </m:r>
                            </m:den>
                          </m:f>
                        </m:den>
                      </m:f>
                    </m:oMath>
                  </m:oMathPara>
                </a14:m>
                <a:endParaRPr lang="ro-RO"/>
              </a:p>
            </p:txBody>
          </p:sp>
        </mc:Choice>
        <mc:Fallback xmlns="">
          <p:sp>
            <p:nvSpPr>
              <p:cNvPr id="19" name="TextBox 18">
                <a:extLst>
                  <a:ext uri="{FF2B5EF4-FFF2-40B4-BE49-F238E27FC236}">
                    <a16:creationId xmlns:a16="http://schemas.microsoft.com/office/drawing/2014/main" id="{3F1B6D53-B72A-46B5-AC86-A94176C49B68}"/>
                  </a:ext>
                </a:extLst>
              </p:cNvPr>
              <p:cNvSpPr txBox="1">
                <a:spLocks noRot="1" noChangeAspect="1" noMove="1" noResize="1" noEditPoints="1" noAdjustHandles="1" noChangeArrowheads="1" noChangeShapeType="1" noTextEdit="1"/>
              </p:cNvSpPr>
              <p:nvPr/>
            </p:nvSpPr>
            <p:spPr>
              <a:xfrm>
                <a:off x="4846981" y="5245281"/>
                <a:ext cx="5031685" cy="714683"/>
              </a:xfrm>
              <a:prstGeom prst="rect">
                <a:avLst/>
              </a:prstGeom>
              <a:blipFill>
                <a:blip r:embed="rId8"/>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42413331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2D38E-4440-4A01-AC50-C14CE98005F2}"/>
              </a:ext>
            </a:extLst>
          </p:cNvPr>
          <p:cNvSpPr>
            <a:spLocks noGrp="1"/>
          </p:cNvSpPr>
          <p:nvPr>
            <p:ph type="title"/>
          </p:nvPr>
        </p:nvSpPr>
        <p:spPr/>
        <p:txBody>
          <a:bodyPr/>
          <a:lstStyle/>
          <a:p>
            <a:r>
              <a:rPr lang="ro-RO"/>
              <a:t>Topologia curent-serie (serie-serie)</a:t>
            </a:r>
          </a:p>
        </p:txBody>
      </p:sp>
      <p:sp>
        <p:nvSpPr>
          <p:cNvPr id="3" name="Content Placeholder 2">
            <a:extLst>
              <a:ext uri="{FF2B5EF4-FFF2-40B4-BE49-F238E27FC236}">
                <a16:creationId xmlns:a16="http://schemas.microsoft.com/office/drawing/2014/main" id="{E5D3FD2A-DDD6-48A0-8327-3AE78DD63AF8}"/>
              </a:ext>
            </a:extLst>
          </p:cNvPr>
          <p:cNvSpPr>
            <a:spLocks noGrp="1"/>
          </p:cNvSpPr>
          <p:nvPr>
            <p:ph idx="1"/>
          </p:nvPr>
        </p:nvSpPr>
        <p:spPr/>
        <p:txBody>
          <a:bodyPr/>
          <a:lstStyle/>
          <a:p>
            <a:r>
              <a:rPr lang="ro-RO"/>
              <a:t>Schema</a:t>
            </a:r>
          </a:p>
        </p:txBody>
      </p:sp>
      <p:sp>
        <p:nvSpPr>
          <p:cNvPr id="4" name="Date Placeholder 3">
            <a:extLst>
              <a:ext uri="{FF2B5EF4-FFF2-40B4-BE49-F238E27FC236}">
                <a16:creationId xmlns:a16="http://schemas.microsoft.com/office/drawing/2014/main" id="{859539D3-3D70-45D5-BED9-F4657CAE265D}"/>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8C9706A0-8592-4CAB-A678-C0B09C52C685}"/>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77F86BC1-A160-4351-BFF6-096CCFDEBDB1}"/>
              </a:ext>
            </a:extLst>
          </p:cNvPr>
          <p:cNvSpPr>
            <a:spLocks noGrp="1"/>
          </p:cNvSpPr>
          <p:nvPr>
            <p:ph type="sldNum" sz="quarter" idx="12"/>
          </p:nvPr>
        </p:nvSpPr>
        <p:spPr/>
        <p:txBody>
          <a:bodyPr/>
          <a:lstStyle/>
          <a:p>
            <a:fld id="{D9D9B3D8-967C-4E8E-8261-E76B956ED273}" type="slidenum">
              <a:rPr lang="ro-RO" smtClean="0"/>
              <a:t>44</a:t>
            </a:fld>
            <a:endParaRPr lang="ro-RO"/>
          </a:p>
        </p:txBody>
      </p:sp>
      <p:pic>
        <p:nvPicPr>
          <p:cNvPr id="7" name="Picture 6">
            <a:extLst>
              <a:ext uri="{FF2B5EF4-FFF2-40B4-BE49-F238E27FC236}">
                <a16:creationId xmlns:a16="http://schemas.microsoft.com/office/drawing/2014/main" id="{A9CEB267-4C9C-4925-B39B-DCB3D84A56C7}"/>
              </a:ext>
            </a:extLst>
          </p:cNvPr>
          <p:cNvPicPr>
            <a:picLocks noChangeAspect="1"/>
          </p:cNvPicPr>
          <p:nvPr/>
        </p:nvPicPr>
        <p:blipFill>
          <a:blip r:embed="rId2"/>
          <a:stretch>
            <a:fillRect/>
          </a:stretch>
        </p:blipFill>
        <p:spPr>
          <a:xfrm>
            <a:off x="500062" y="2647708"/>
            <a:ext cx="3419475" cy="3143250"/>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23C1FBB5-F568-4BB6-B457-22AAD7408EDA}"/>
                  </a:ext>
                </a:extLst>
              </p:cNvPr>
              <p:cNvSpPr txBox="1"/>
              <p:nvPr/>
            </p:nvSpPr>
            <p:spPr>
              <a:xfrm>
                <a:off x="5454098" y="1690688"/>
                <a:ext cx="4117285" cy="4379019"/>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𝑣</m:t>
                          </m:r>
                        </m:e>
                        <m:sub>
                          <m:r>
                            <a:rPr lang="ro-RO" i="1">
                              <a:solidFill>
                                <a:srgbClr val="242021"/>
                              </a:solidFill>
                              <a:effectLst/>
                              <a:latin typeface="Cambria Math" panose="02040503050406030204" pitchFamily="18" charset="0"/>
                              <a:ea typeface="Calibri" panose="020F0502020204030204" pitchFamily="34" charset="0"/>
                            </a:rPr>
                            <m:t>𝑂</m:t>
                          </m:r>
                        </m:sub>
                      </m:sSub>
                      <m:r>
                        <a:rPr lang="ro-RO" i="1">
                          <a:solidFill>
                            <a:srgbClr val="242021"/>
                          </a:solidFill>
                          <a:effectLst/>
                          <a:latin typeface="Cambria Math" panose="02040503050406030204" pitchFamily="18" charset="0"/>
                          <a:ea typeface="Calibri" panose="020F0502020204030204" pitchFamily="34" charset="0"/>
                        </a:rPr>
                        <m:t>=</m:t>
                      </m:r>
                      <m:r>
                        <a:rPr lang="ro-RO" i="1">
                          <a:solidFill>
                            <a:srgbClr val="242021"/>
                          </a:solidFill>
                          <a:effectLst/>
                          <a:latin typeface="Cambria Math" panose="02040503050406030204" pitchFamily="18" charset="0"/>
                          <a:ea typeface="Calibri" panose="020F0502020204030204" pitchFamily="34" charset="0"/>
                        </a:rPr>
                        <m:t>𝑎</m:t>
                      </m:r>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𝑣</m:t>
                          </m:r>
                        </m:e>
                        <m:sub>
                          <m:r>
                            <a:rPr lang="ro-RO" i="1">
                              <a:solidFill>
                                <a:srgbClr val="242021"/>
                              </a:solidFill>
                              <a:effectLst/>
                              <a:latin typeface="Cambria Math" panose="02040503050406030204" pitchFamily="18" charset="0"/>
                              <a:ea typeface="Calibri" panose="020F0502020204030204" pitchFamily="34" charset="0"/>
                            </a:rPr>
                            <m:t>𝐷</m:t>
                          </m:r>
                        </m:sub>
                      </m:sSub>
                      <m:r>
                        <a:rPr lang="ro-RO" i="1">
                          <a:solidFill>
                            <a:srgbClr val="242021"/>
                          </a:solidFill>
                          <a:effectLst/>
                          <a:latin typeface="Cambria Math" panose="02040503050406030204" pitchFamily="18" charset="0"/>
                          <a:ea typeface="Calibri" panose="020F0502020204030204" pitchFamily="34" charset="0"/>
                        </a:rPr>
                        <m:t>=</m:t>
                      </m:r>
                      <m:r>
                        <a:rPr lang="ro-RO" i="1">
                          <a:solidFill>
                            <a:srgbClr val="242021"/>
                          </a:solidFill>
                          <a:effectLst/>
                          <a:latin typeface="Cambria Math" panose="02040503050406030204" pitchFamily="18" charset="0"/>
                          <a:ea typeface="Calibri" panose="020F0502020204030204" pitchFamily="34" charset="0"/>
                        </a:rPr>
                        <m:t>𝑎</m:t>
                      </m:r>
                      <m:d>
                        <m:dPr>
                          <m:ctrlPr>
                            <a:rPr lang="ro-RO" i="1">
                              <a:solidFill>
                                <a:srgbClr val="242021"/>
                              </a:solidFill>
                              <a:effectLst/>
                              <a:latin typeface="Cambria Math" panose="02040503050406030204" pitchFamily="18" charset="0"/>
                              <a:ea typeface="Calibri" panose="020F0502020204030204" pitchFamily="34" charset="0"/>
                            </a:rPr>
                          </m:ctrlPr>
                        </m:dPr>
                        <m:e>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𝑣</m:t>
                              </m:r>
                            </m:e>
                            <m:sub>
                              <m:r>
                                <a:rPr lang="ro-RO" i="1">
                                  <a:solidFill>
                                    <a:srgbClr val="242021"/>
                                  </a:solidFill>
                                  <a:effectLst/>
                                  <a:latin typeface="Cambria Math" panose="02040503050406030204" pitchFamily="18" charset="0"/>
                                  <a:ea typeface="Calibri" panose="020F0502020204030204" pitchFamily="34" charset="0"/>
                                </a:rPr>
                                <m:t>𝐼</m:t>
                              </m:r>
                            </m:sub>
                          </m:sSub>
                          <m:r>
                            <a:rPr lang="ro-RO" i="1">
                              <a:solidFill>
                                <a:srgbClr val="242021"/>
                              </a:solidFill>
                              <a:effectLst/>
                              <a:latin typeface="Cambria Math" panose="02040503050406030204" pitchFamily="18" charset="0"/>
                              <a:ea typeface="Calibri" panose="020F0502020204030204" pitchFamily="34" charset="0"/>
                            </a:rPr>
                            <m:t>−</m:t>
                          </m:r>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𝑣</m:t>
                              </m:r>
                            </m:e>
                            <m:sub>
                              <m:r>
                                <a:rPr lang="ro-RO" i="1">
                                  <a:solidFill>
                                    <a:srgbClr val="242021"/>
                                  </a:solidFill>
                                  <a:effectLst/>
                                  <a:latin typeface="Cambria Math" panose="02040503050406030204" pitchFamily="18" charset="0"/>
                                  <a:ea typeface="Calibri" panose="020F0502020204030204" pitchFamily="34" charset="0"/>
                                </a:rPr>
                                <m:t>𝐹</m:t>
                              </m:r>
                            </m:sub>
                          </m:sSub>
                        </m:e>
                      </m:d>
                      <m:r>
                        <a:rPr lang="ro-RO" i="1">
                          <a:solidFill>
                            <a:srgbClr val="242021"/>
                          </a:solidFill>
                          <a:effectLst/>
                          <a:latin typeface="Cambria Math" panose="02040503050406030204" pitchFamily="18" charset="0"/>
                          <a:ea typeface="Calibri" panose="020F0502020204030204" pitchFamily="34" charset="0"/>
                        </a:rPr>
                        <m:t>=</m:t>
                      </m:r>
                      <m:r>
                        <a:rPr lang="ro-RO" i="1">
                          <a:solidFill>
                            <a:srgbClr val="242021"/>
                          </a:solidFill>
                          <a:effectLst/>
                          <a:latin typeface="Cambria Math" panose="02040503050406030204" pitchFamily="18" charset="0"/>
                          <a:ea typeface="Calibri" panose="020F0502020204030204" pitchFamily="34" charset="0"/>
                        </a:rPr>
                        <m:t>𝑎</m:t>
                      </m:r>
                      <m:d>
                        <m:dPr>
                          <m:ctrlPr>
                            <a:rPr lang="ro-RO" i="1">
                              <a:solidFill>
                                <a:srgbClr val="242021"/>
                              </a:solidFill>
                              <a:effectLst/>
                              <a:latin typeface="Cambria Math" panose="02040503050406030204" pitchFamily="18" charset="0"/>
                              <a:ea typeface="Calibri" panose="020F0502020204030204" pitchFamily="34" charset="0"/>
                            </a:rPr>
                          </m:ctrlPr>
                        </m:dPr>
                        <m:e>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𝑣</m:t>
                              </m:r>
                            </m:e>
                            <m:sub>
                              <m:r>
                                <a:rPr lang="ro-RO" i="1">
                                  <a:solidFill>
                                    <a:srgbClr val="242021"/>
                                  </a:solidFill>
                                  <a:effectLst/>
                                  <a:latin typeface="Cambria Math" panose="02040503050406030204" pitchFamily="18" charset="0"/>
                                  <a:ea typeface="Calibri" panose="020F0502020204030204" pitchFamily="34" charset="0"/>
                                </a:rPr>
                                <m:t>𝐼</m:t>
                              </m:r>
                            </m:sub>
                          </m:sSub>
                          <m:r>
                            <a:rPr lang="ro-RO" i="1">
                              <a:solidFill>
                                <a:srgbClr val="242021"/>
                              </a:solidFill>
                              <a:effectLst/>
                              <a:latin typeface="Cambria Math" panose="02040503050406030204" pitchFamily="18" charset="0"/>
                              <a:ea typeface="Calibri" panose="020F0502020204030204" pitchFamily="34" charset="0"/>
                            </a:rPr>
                            <m:t>−</m:t>
                          </m:r>
                          <m:r>
                            <a:rPr lang="ro-RO" i="1">
                              <a:solidFill>
                                <a:srgbClr val="242021"/>
                              </a:solidFill>
                              <a:effectLst/>
                              <a:latin typeface="Cambria Math" panose="02040503050406030204" pitchFamily="18" charset="0"/>
                              <a:ea typeface="Calibri" panose="020F0502020204030204" pitchFamily="34" charset="0"/>
                            </a:rPr>
                            <m:t>𝑅</m:t>
                          </m:r>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𝑖</m:t>
                              </m:r>
                            </m:e>
                            <m:sub>
                              <m:r>
                                <a:rPr lang="ro-RO" i="1">
                                  <a:solidFill>
                                    <a:srgbClr val="242021"/>
                                  </a:solidFill>
                                  <a:effectLst/>
                                  <a:latin typeface="Cambria Math" panose="02040503050406030204" pitchFamily="18" charset="0"/>
                                  <a:ea typeface="Calibri" panose="020F0502020204030204" pitchFamily="34" charset="0"/>
                                </a:rPr>
                                <m:t>𝑂</m:t>
                              </m:r>
                            </m:sub>
                          </m:sSub>
                        </m:e>
                      </m:d>
                    </m:oMath>
                  </m:oMathPara>
                </a14:m>
                <a:endParaRPr lang="en-US">
                  <a:solidFill>
                    <a:srgbClr val="242021"/>
                  </a:solidFill>
                  <a:effectLst/>
                  <a:latin typeface="Times New Roman" panose="02020603050405020304" pitchFamily="18" charset="0"/>
                  <a:ea typeface="Calibri" panose="020F0502020204030204" pitchFamily="34" charset="0"/>
                </a:endParaRPr>
              </a:p>
              <a:p>
                <a:endParaRPr lang="ro-RO">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𝑣</m:t>
                          </m:r>
                        </m:e>
                        <m:sub>
                          <m:r>
                            <a:rPr lang="ro-RO" i="1">
                              <a:solidFill>
                                <a:srgbClr val="242021"/>
                              </a:solidFill>
                              <a:effectLst/>
                              <a:latin typeface="Cambria Math" panose="02040503050406030204" pitchFamily="18" charset="0"/>
                              <a:ea typeface="Calibri" panose="020F0502020204030204" pitchFamily="34" charset="0"/>
                            </a:rPr>
                            <m:t>𝑂</m:t>
                          </m:r>
                        </m:sub>
                      </m:sSub>
                      <m:r>
                        <a:rPr lang="ro-RO" i="1">
                          <a:solidFill>
                            <a:srgbClr val="242021"/>
                          </a:solidFill>
                          <a:effectLst/>
                          <a:latin typeface="Cambria Math" panose="02040503050406030204" pitchFamily="18" charset="0"/>
                          <a:ea typeface="Calibri" panose="020F0502020204030204" pitchFamily="34" charset="0"/>
                        </a:rPr>
                        <m:t>=</m:t>
                      </m:r>
                      <m:d>
                        <m:dPr>
                          <m:ctrlPr>
                            <a:rPr lang="ro-RO" i="1">
                              <a:solidFill>
                                <a:srgbClr val="242021"/>
                              </a:solidFill>
                              <a:effectLst/>
                              <a:latin typeface="Cambria Math" panose="02040503050406030204" pitchFamily="18" charset="0"/>
                              <a:ea typeface="Calibri" panose="020F0502020204030204" pitchFamily="34" charset="0"/>
                            </a:rPr>
                          </m:ctrlPr>
                        </m:dPr>
                        <m:e>
                          <m:r>
                            <a:rPr lang="ro-RO" i="1">
                              <a:solidFill>
                                <a:srgbClr val="242021"/>
                              </a:solidFill>
                              <a:effectLst/>
                              <a:latin typeface="Cambria Math" panose="02040503050406030204" pitchFamily="18" charset="0"/>
                              <a:ea typeface="Calibri" panose="020F0502020204030204" pitchFamily="34" charset="0"/>
                            </a:rPr>
                            <m:t>𝑅</m:t>
                          </m:r>
                          <m:r>
                            <a:rPr lang="ro-RO" i="1">
                              <a:solidFill>
                                <a:srgbClr val="242021"/>
                              </a:solidFill>
                              <a:effectLst/>
                              <a:latin typeface="Cambria Math" panose="02040503050406030204" pitchFamily="18" charset="0"/>
                              <a:ea typeface="Calibri" panose="020F0502020204030204" pitchFamily="34" charset="0"/>
                            </a:rPr>
                            <m:t>+</m:t>
                          </m:r>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𝑅</m:t>
                              </m:r>
                            </m:e>
                            <m:sub>
                              <m:r>
                                <a:rPr lang="ro-RO" i="1">
                                  <a:solidFill>
                                    <a:srgbClr val="242021"/>
                                  </a:solidFill>
                                  <a:effectLst/>
                                  <a:latin typeface="Cambria Math" panose="02040503050406030204" pitchFamily="18" charset="0"/>
                                  <a:ea typeface="Calibri" panose="020F0502020204030204" pitchFamily="34" charset="0"/>
                                </a:rPr>
                                <m:t>𝐿</m:t>
                              </m:r>
                            </m:sub>
                          </m:sSub>
                        </m:e>
                      </m:d>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𝑖</m:t>
                          </m:r>
                        </m:e>
                        <m:sub>
                          <m:r>
                            <a:rPr lang="ro-RO" i="1">
                              <a:solidFill>
                                <a:srgbClr val="242021"/>
                              </a:solidFill>
                              <a:effectLst/>
                              <a:latin typeface="Cambria Math" panose="02040503050406030204" pitchFamily="18" charset="0"/>
                              <a:ea typeface="Calibri" panose="020F0502020204030204" pitchFamily="34" charset="0"/>
                            </a:rPr>
                            <m:t>𝑂</m:t>
                          </m:r>
                        </m:sub>
                      </m:sSub>
                    </m:oMath>
                  </m:oMathPara>
                </a14:m>
                <a:endParaRPr lang="en-US">
                  <a:solidFill>
                    <a:srgbClr val="242021"/>
                  </a:solidFill>
                  <a:effectLst/>
                  <a:latin typeface="Times New Roman" panose="02020603050405020304" pitchFamily="18" charset="0"/>
                  <a:ea typeface="Calibri" panose="020F0502020204030204" pitchFamily="34" charset="0"/>
                </a:endParaRPr>
              </a:p>
              <a:p>
                <a:endParaRPr lang="ro-RO">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𝑖</m:t>
                          </m:r>
                        </m:e>
                        <m:sub>
                          <m:r>
                            <a:rPr lang="ro-RO" i="1">
                              <a:solidFill>
                                <a:srgbClr val="242021"/>
                              </a:solidFill>
                              <a:effectLst/>
                              <a:latin typeface="Cambria Math" panose="02040503050406030204" pitchFamily="18" charset="0"/>
                              <a:ea typeface="Calibri" panose="020F0502020204030204" pitchFamily="34" charset="0"/>
                            </a:rPr>
                            <m:t>𝑂</m:t>
                          </m:r>
                        </m:sub>
                      </m:sSub>
                      <m:r>
                        <a:rPr lang="ro-RO" i="1">
                          <a:solidFill>
                            <a:srgbClr val="242021"/>
                          </a:solidFill>
                          <a:effectLst/>
                          <a:latin typeface="Cambria Math" panose="02040503050406030204" pitchFamily="18" charset="0"/>
                          <a:ea typeface="Calibri" panose="020F0502020204030204" pitchFamily="34" charset="0"/>
                        </a:rPr>
                        <m:t>=</m:t>
                      </m:r>
                      <m:f>
                        <m:fPr>
                          <m:ctrlPr>
                            <a:rPr lang="ro-RO" i="1">
                              <a:solidFill>
                                <a:srgbClr val="242021"/>
                              </a:solidFill>
                              <a:effectLst/>
                              <a:latin typeface="Cambria Math" panose="02040503050406030204" pitchFamily="18" charset="0"/>
                              <a:ea typeface="Calibri" panose="020F0502020204030204" pitchFamily="34" charset="0"/>
                            </a:rPr>
                          </m:ctrlPr>
                        </m:fPr>
                        <m:num>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𝑣</m:t>
                              </m:r>
                            </m:e>
                            <m:sub>
                              <m:r>
                                <a:rPr lang="ro-RO" i="1">
                                  <a:solidFill>
                                    <a:srgbClr val="242021"/>
                                  </a:solidFill>
                                  <a:effectLst/>
                                  <a:latin typeface="Cambria Math" panose="02040503050406030204" pitchFamily="18" charset="0"/>
                                  <a:ea typeface="Calibri" panose="020F0502020204030204" pitchFamily="34" charset="0"/>
                                </a:rPr>
                                <m:t>𝑂</m:t>
                              </m:r>
                            </m:sub>
                          </m:sSub>
                        </m:num>
                        <m:den>
                          <m:r>
                            <a:rPr lang="ro-RO" i="1">
                              <a:solidFill>
                                <a:srgbClr val="242021"/>
                              </a:solidFill>
                              <a:effectLst/>
                              <a:latin typeface="Cambria Math" panose="02040503050406030204" pitchFamily="18" charset="0"/>
                              <a:ea typeface="Calibri" panose="020F0502020204030204" pitchFamily="34" charset="0"/>
                            </a:rPr>
                            <m:t>𝑅</m:t>
                          </m:r>
                          <m:r>
                            <a:rPr lang="ro-RO" i="1">
                              <a:solidFill>
                                <a:srgbClr val="242021"/>
                              </a:solidFill>
                              <a:effectLst/>
                              <a:latin typeface="Cambria Math" panose="02040503050406030204" pitchFamily="18" charset="0"/>
                              <a:ea typeface="Calibri" panose="020F0502020204030204" pitchFamily="34" charset="0"/>
                            </a:rPr>
                            <m:t>+</m:t>
                          </m:r>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𝑅</m:t>
                              </m:r>
                            </m:e>
                            <m:sub>
                              <m:r>
                                <a:rPr lang="ro-RO" i="1">
                                  <a:solidFill>
                                    <a:srgbClr val="242021"/>
                                  </a:solidFill>
                                  <a:effectLst/>
                                  <a:latin typeface="Cambria Math" panose="02040503050406030204" pitchFamily="18" charset="0"/>
                                  <a:ea typeface="Calibri" panose="020F0502020204030204" pitchFamily="34" charset="0"/>
                                </a:rPr>
                                <m:t>𝐿</m:t>
                              </m:r>
                            </m:sub>
                          </m:sSub>
                        </m:den>
                      </m:f>
                      <m:r>
                        <a:rPr lang="ro-RO" i="1">
                          <a:solidFill>
                            <a:srgbClr val="242021"/>
                          </a:solidFill>
                          <a:effectLst/>
                          <a:latin typeface="Cambria Math" panose="02040503050406030204" pitchFamily="18" charset="0"/>
                          <a:ea typeface="Calibri" panose="020F0502020204030204" pitchFamily="34" charset="0"/>
                        </a:rPr>
                        <m:t>=</m:t>
                      </m:r>
                      <m:f>
                        <m:fPr>
                          <m:ctrlPr>
                            <a:rPr lang="ro-RO" i="1">
                              <a:solidFill>
                                <a:srgbClr val="242021"/>
                              </a:solidFill>
                              <a:effectLst/>
                              <a:latin typeface="Cambria Math" panose="02040503050406030204" pitchFamily="18" charset="0"/>
                              <a:ea typeface="Calibri" panose="020F0502020204030204" pitchFamily="34" charset="0"/>
                            </a:rPr>
                          </m:ctrlPr>
                        </m:fPr>
                        <m:num>
                          <m:r>
                            <a:rPr lang="ro-RO" i="1">
                              <a:solidFill>
                                <a:srgbClr val="242021"/>
                              </a:solidFill>
                              <a:effectLst/>
                              <a:latin typeface="Cambria Math" panose="02040503050406030204" pitchFamily="18" charset="0"/>
                              <a:ea typeface="Calibri" panose="020F0502020204030204" pitchFamily="34" charset="0"/>
                            </a:rPr>
                            <m:t>𝑎</m:t>
                          </m:r>
                        </m:num>
                        <m:den>
                          <m:r>
                            <a:rPr lang="ro-RO" i="1">
                              <a:solidFill>
                                <a:srgbClr val="242021"/>
                              </a:solidFill>
                              <a:effectLst/>
                              <a:latin typeface="Cambria Math" panose="02040503050406030204" pitchFamily="18" charset="0"/>
                              <a:ea typeface="Calibri" panose="020F0502020204030204" pitchFamily="34" charset="0"/>
                            </a:rPr>
                            <m:t>𝑅</m:t>
                          </m:r>
                          <m:r>
                            <a:rPr lang="ro-RO" i="1">
                              <a:solidFill>
                                <a:srgbClr val="242021"/>
                              </a:solidFill>
                              <a:effectLst/>
                              <a:latin typeface="Cambria Math" panose="02040503050406030204" pitchFamily="18" charset="0"/>
                              <a:ea typeface="Calibri" panose="020F0502020204030204" pitchFamily="34" charset="0"/>
                            </a:rPr>
                            <m:t>+</m:t>
                          </m:r>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𝑅</m:t>
                              </m:r>
                            </m:e>
                            <m:sub>
                              <m:r>
                                <a:rPr lang="ro-RO" i="1">
                                  <a:solidFill>
                                    <a:srgbClr val="242021"/>
                                  </a:solidFill>
                                  <a:effectLst/>
                                  <a:latin typeface="Cambria Math" panose="02040503050406030204" pitchFamily="18" charset="0"/>
                                  <a:ea typeface="Calibri" panose="020F0502020204030204" pitchFamily="34" charset="0"/>
                                </a:rPr>
                                <m:t>𝐿</m:t>
                              </m:r>
                            </m:sub>
                          </m:sSub>
                        </m:den>
                      </m:f>
                      <m:d>
                        <m:dPr>
                          <m:ctrlPr>
                            <a:rPr lang="ro-RO" i="1">
                              <a:solidFill>
                                <a:srgbClr val="242021"/>
                              </a:solidFill>
                              <a:effectLst/>
                              <a:latin typeface="Cambria Math" panose="02040503050406030204" pitchFamily="18" charset="0"/>
                              <a:ea typeface="Calibri" panose="020F0502020204030204" pitchFamily="34" charset="0"/>
                            </a:rPr>
                          </m:ctrlPr>
                        </m:dPr>
                        <m:e>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𝑣</m:t>
                              </m:r>
                            </m:e>
                            <m:sub>
                              <m:r>
                                <a:rPr lang="ro-RO" i="1">
                                  <a:solidFill>
                                    <a:srgbClr val="242021"/>
                                  </a:solidFill>
                                  <a:effectLst/>
                                  <a:latin typeface="Cambria Math" panose="02040503050406030204" pitchFamily="18" charset="0"/>
                                  <a:ea typeface="Calibri" panose="020F0502020204030204" pitchFamily="34" charset="0"/>
                                </a:rPr>
                                <m:t>𝐼</m:t>
                              </m:r>
                            </m:sub>
                          </m:sSub>
                          <m:r>
                            <a:rPr lang="ro-RO" i="1">
                              <a:solidFill>
                                <a:srgbClr val="242021"/>
                              </a:solidFill>
                              <a:effectLst/>
                              <a:latin typeface="Cambria Math" panose="02040503050406030204" pitchFamily="18" charset="0"/>
                              <a:ea typeface="Calibri" panose="020F0502020204030204" pitchFamily="34" charset="0"/>
                            </a:rPr>
                            <m:t>−</m:t>
                          </m:r>
                          <m:r>
                            <a:rPr lang="ro-RO" i="1">
                              <a:solidFill>
                                <a:srgbClr val="242021"/>
                              </a:solidFill>
                              <a:effectLst/>
                              <a:latin typeface="Cambria Math" panose="02040503050406030204" pitchFamily="18" charset="0"/>
                              <a:ea typeface="Calibri" panose="020F0502020204030204" pitchFamily="34" charset="0"/>
                            </a:rPr>
                            <m:t>𝑅</m:t>
                          </m:r>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𝑖</m:t>
                              </m:r>
                            </m:e>
                            <m:sub>
                              <m:r>
                                <a:rPr lang="ro-RO" i="1">
                                  <a:solidFill>
                                    <a:srgbClr val="242021"/>
                                  </a:solidFill>
                                  <a:effectLst/>
                                  <a:latin typeface="Cambria Math" panose="02040503050406030204" pitchFamily="18" charset="0"/>
                                  <a:ea typeface="Calibri" panose="020F0502020204030204" pitchFamily="34" charset="0"/>
                                </a:rPr>
                                <m:t>𝑂</m:t>
                              </m:r>
                            </m:sub>
                          </m:sSub>
                        </m:e>
                      </m:d>
                    </m:oMath>
                  </m:oMathPara>
                </a14:m>
                <a:endParaRPr lang="en-US">
                  <a:solidFill>
                    <a:srgbClr val="242021"/>
                  </a:solidFill>
                  <a:effectLst/>
                  <a:latin typeface="Times New Roman" panose="02020603050405020304" pitchFamily="18" charset="0"/>
                  <a:ea typeface="Calibri" panose="020F0502020204030204" pitchFamily="34" charset="0"/>
                </a:endParaRPr>
              </a:p>
              <a:p>
                <a:endParaRPr lang="ro-RO">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𝑎</m:t>
                          </m:r>
                        </m:e>
                        <m:sub>
                          <m:r>
                            <a:rPr lang="ro-RO" i="1">
                              <a:solidFill>
                                <a:srgbClr val="242021"/>
                              </a:solidFill>
                              <a:effectLst/>
                              <a:latin typeface="Cambria Math" panose="02040503050406030204" pitchFamily="18" charset="0"/>
                              <a:ea typeface="Calibri" panose="020F0502020204030204" pitchFamily="34" charset="0"/>
                            </a:rPr>
                            <m:t>𝜀</m:t>
                          </m:r>
                        </m:sub>
                      </m:sSub>
                      <m:r>
                        <a:rPr lang="ro-RO" i="1">
                          <a:solidFill>
                            <a:srgbClr val="242021"/>
                          </a:solidFill>
                          <a:effectLst/>
                          <a:latin typeface="Cambria Math" panose="02040503050406030204" pitchFamily="18" charset="0"/>
                          <a:ea typeface="Calibri" panose="020F0502020204030204" pitchFamily="34" charset="0"/>
                        </a:rPr>
                        <m:t>=</m:t>
                      </m:r>
                      <m:f>
                        <m:fPr>
                          <m:ctrlPr>
                            <a:rPr lang="ro-RO" i="1">
                              <a:solidFill>
                                <a:srgbClr val="242021"/>
                              </a:solidFill>
                              <a:effectLst/>
                              <a:latin typeface="Cambria Math" panose="02040503050406030204" pitchFamily="18" charset="0"/>
                              <a:ea typeface="Calibri" panose="020F0502020204030204" pitchFamily="34" charset="0"/>
                            </a:rPr>
                          </m:ctrlPr>
                        </m:fPr>
                        <m:num>
                          <m:r>
                            <a:rPr lang="ro-RO" i="1">
                              <a:solidFill>
                                <a:srgbClr val="242021"/>
                              </a:solidFill>
                              <a:effectLst/>
                              <a:latin typeface="Cambria Math" panose="02040503050406030204" pitchFamily="18" charset="0"/>
                              <a:ea typeface="Calibri" panose="020F0502020204030204" pitchFamily="34" charset="0"/>
                            </a:rPr>
                            <m:t>𝑎</m:t>
                          </m:r>
                        </m:num>
                        <m:den>
                          <m:r>
                            <a:rPr lang="ro-RO" i="1">
                              <a:solidFill>
                                <a:srgbClr val="242021"/>
                              </a:solidFill>
                              <a:effectLst/>
                              <a:latin typeface="Cambria Math" panose="02040503050406030204" pitchFamily="18" charset="0"/>
                              <a:ea typeface="Calibri" panose="020F0502020204030204" pitchFamily="34" charset="0"/>
                            </a:rPr>
                            <m:t>𝑅</m:t>
                          </m:r>
                          <m:r>
                            <a:rPr lang="ro-RO" i="1">
                              <a:solidFill>
                                <a:srgbClr val="242021"/>
                              </a:solidFill>
                              <a:effectLst/>
                              <a:latin typeface="Cambria Math" panose="02040503050406030204" pitchFamily="18" charset="0"/>
                              <a:ea typeface="Calibri" panose="020F0502020204030204" pitchFamily="34" charset="0"/>
                            </a:rPr>
                            <m:t>+</m:t>
                          </m:r>
                          <m:sSub>
                            <m:sSubPr>
                              <m:ctrlPr>
                                <a:rPr lang="ro-RO" i="1">
                                  <a:solidFill>
                                    <a:srgbClr val="242021"/>
                                  </a:solidFill>
                                  <a:effectLst/>
                                  <a:latin typeface="Cambria Math" panose="02040503050406030204" pitchFamily="18" charset="0"/>
                                  <a:ea typeface="Calibri" panose="020F0502020204030204" pitchFamily="34" charset="0"/>
                                </a:rPr>
                              </m:ctrlPr>
                            </m:sSubPr>
                            <m:e>
                              <m:r>
                                <a:rPr lang="ro-RO" i="1">
                                  <a:solidFill>
                                    <a:srgbClr val="242021"/>
                                  </a:solidFill>
                                  <a:effectLst/>
                                  <a:latin typeface="Cambria Math" panose="02040503050406030204" pitchFamily="18" charset="0"/>
                                  <a:ea typeface="Calibri" panose="020F0502020204030204" pitchFamily="34" charset="0"/>
                                </a:rPr>
                                <m:t>𝑅</m:t>
                              </m:r>
                            </m:e>
                            <m:sub>
                              <m:r>
                                <a:rPr lang="ro-RO" i="1">
                                  <a:solidFill>
                                    <a:srgbClr val="242021"/>
                                  </a:solidFill>
                                  <a:effectLst/>
                                  <a:latin typeface="Cambria Math" panose="02040503050406030204" pitchFamily="18" charset="0"/>
                                  <a:ea typeface="Calibri" panose="020F0502020204030204" pitchFamily="34" charset="0"/>
                                </a:rPr>
                                <m:t>𝐿</m:t>
                              </m:r>
                            </m:sub>
                          </m:sSub>
                        </m:den>
                      </m:f>
                      <m:r>
                        <a:rPr lang="ro-RO" i="1">
                          <a:solidFill>
                            <a:srgbClr val="242021"/>
                          </a:solidFill>
                          <a:effectLst/>
                          <a:latin typeface="Cambria Math" panose="02040503050406030204" pitchFamily="18" charset="0"/>
                          <a:ea typeface="Calibri" panose="020F0502020204030204" pitchFamily="34" charset="0"/>
                        </a:rPr>
                        <m:t>    </m:t>
                      </m:r>
                      <m:r>
                        <a:rPr lang="ro-RO" i="1">
                          <a:solidFill>
                            <a:srgbClr val="242021"/>
                          </a:solidFill>
                          <a:effectLst/>
                          <a:latin typeface="Cambria Math" panose="02040503050406030204" pitchFamily="18" charset="0"/>
                          <a:ea typeface="Calibri" panose="020F0502020204030204" pitchFamily="34" charset="0"/>
                        </a:rPr>
                        <m:t>𝑏</m:t>
                      </m:r>
                      <m:r>
                        <a:rPr lang="ro-RO" i="1">
                          <a:solidFill>
                            <a:srgbClr val="242021"/>
                          </a:solidFill>
                          <a:effectLst/>
                          <a:latin typeface="Cambria Math" panose="02040503050406030204" pitchFamily="18" charset="0"/>
                          <a:ea typeface="Calibri" panose="020F0502020204030204" pitchFamily="34" charset="0"/>
                        </a:rPr>
                        <m:t>=</m:t>
                      </m:r>
                      <m:r>
                        <a:rPr lang="ro-RO" i="1">
                          <a:solidFill>
                            <a:srgbClr val="242021"/>
                          </a:solidFill>
                          <a:effectLst/>
                          <a:latin typeface="Cambria Math" panose="02040503050406030204" pitchFamily="18" charset="0"/>
                          <a:ea typeface="Calibri" panose="020F0502020204030204" pitchFamily="34" charset="0"/>
                        </a:rPr>
                        <m:t>𝑅</m:t>
                      </m:r>
                    </m:oMath>
                  </m:oMathPara>
                </a14:m>
                <a:endParaRPr lang="en-US">
                  <a:solidFill>
                    <a:srgbClr val="242021"/>
                  </a:solidFill>
                  <a:effectLst/>
                  <a:latin typeface="Times New Roman" panose="02020603050405020304" pitchFamily="18" charset="0"/>
                  <a:ea typeface="Calibri" panose="020F0502020204030204" pitchFamily="34" charset="0"/>
                </a:endParaRPr>
              </a:p>
              <a:p>
                <a:endParaRPr lang="ro-RO">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r>
                        <a:rPr lang="en-US" i="1">
                          <a:solidFill>
                            <a:srgbClr val="242021"/>
                          </a:solidFill>
                          <a:effectLst/>
                          <a:latin typeface="Cambria Math" panose="02040503050406030204" pitchFamily="18" charset="0"/>
                          <a:ea typeface="Calibri" panose="020F0502020204030204" pitchFamily="34" charset="0"/>
                        </a:rPr>
                        <m:t>𝑇</m:t>
                      </m:r>
                      <m:r>
                        <a:rPr lang="en-US" i="1">
                          <a:solidFill>
                            <a:srgbClr val="242021"/>
                          </a:solidFill>
                          <a:effectLst/>
                          <a:latin typeface="Cambria Math" panose="02040503050406030204" pitchFamily="18" charset="0"/>
                          <a:ea typeface="Calibri" panose="020F0502020204030204" pitchFamily="34" charset="0"/>
                        </a:rPr>
                        <m:t>=</m:t>
                      </m:r>
                      <m:sSub>
                        <m:sSubPr>
                          <m:ctrlPr>
                            <a:rPr lang="ro-RO" i="1">
                              <a:solidFill>
                                <a:srgbClr val="242021"/>
                              </a:solidFill>
                              <a:effectLst/>
                              <a:latin typeface="Cambria Math" panose="02040503050406030204" pitchFamily="18" charset="0"/>
                              <a:ea typeface="Calibri" panose="020F0502020204030204" pitchFamily="34" charset="0"/>
                            </a:rPr>
                          </m:ctrlPr>
                        </m:sSubPr>
                        <m:e>
                          <m:r>
                            <a:rPr lang="en-US" i="1">
                              <a:solidFill>
                                <a:srgbClr val="242021"/>
                              </a:solidFill>
                              <a:effectLst/>
                              <a:latin typeface="Cambria Math" panose="02040503050406030204" pitchFamily="18" charset="0"/>
                              <a:ea typeface="Calibri" panose="020F0502020204030204" pitchFamily="34" charset="0"/>
                            </a:rPr>
                            <m:t>𝑎</m:t>
                          </m:r>
                        </m:e>
                        <m:sub>
                          <m:r>
                            <a:rPr lang="en-US" i="1">
                              <a:solidFill>
                                <a:srgbClr val="242021"/>
                              </a:solidFill>
                              <a:effectLst/>
                              <a:latin typeface="Cambria Math" panose="02040503050406030204" pitchFamily="18" charset="0"/>
                              <a:ea typeface="Calibri" panose="020F0502020204030204" pitchFamily="34" charset="0"/>
                            </a:rPr>
                            <m:t>𝜀</m:t>
                          </m:r>
                        </m:sub>
                      </m:sSub>
                      <m:r>
                        <a:rPr lang="en-US" i="1">
                          <a:solidFill>
                            <a:srgbClr val="242021"/>
                          </a:solidFill>
                          <a:effectLst/>
                          <a:latin typeface="Cambria Math" panose="02040503050406030204" pitchFamily="18" charset="0"/>
                          <a:ea typeface="Calibri" panose="020F0502020204030204" pitchFamily="34" charset="0"/>
                        </a:rPr>
                        <m:t>𝑏</m:t>
                      </m:r>
                      <m:r>
                        <a:rPr lang="en-US" i="1">
                          <a:solidFill>
                            <a:srgbClr val="242021"/>
                          </a:solidFill>
                          <a:effectLst/>
                          <a:latin typeface="Cambria Math" panose="02040503050406030204" pitchFamily="18" charset="0"/>
                          <a:ea typeface="Calibri" panose="020F0502020204030204" pitchFamily="34" charset="0"/>
                        </a:rPr>
                        <m:t>=</m:t>
                      </m:r>
                      <m:r>
                        <a:rPr lang="en-US" i="1">
                          <a:solidFill>
                            <a:srgbClr val="242021"/>
                          </a:solidFill>
                          <a:effectLst/>
                          <a:latin typeface="Cambria Math" panose="02040503050406030204" pitchFamily="18" charset="0"/>
                          <a:ea typeface="Calibri" panose="020F0502020204030204" pitchFamily="34" charset="0"/>
                        </a:rPr>
                        <m:t>𝑎</m:t>
                      </m:r>
                      <m:f>
                        <m:fPr>
                          <m:ctrlPr>
                            <a:rPr lang="ro-RO" i="1">
                              <a:solidFill>
                                <a:srgbClr val="242021"/>
                              </a:solidFill>
                              <a:effectLst/>
                              <a:latin typeface="Cambria Math" panose="02040503050406030204" pitchFamily="18" charset="0"/>
                              <a:ea typeface="Calibri" panose="020F0502020204030204" pitchFamily="34" charset="0"/>
                            </a:rPr>
                          </m:ctrlPr>
                        </m:fPr>
                        <m:num>
                          <m:r>
                            <a:rPr lang="en-US" i="1">
                              <a:solidFill>
                                <a:srgbClr val="242021"/>
                              </a:solidFill>
                              <a:effectLst/>
                              <a:latin typeface="Cambria Math" panose="02040503050406030204" pitchFamily="18" charset="0"/>
                              <a:ea typeface="Calibri" panose="020F0502020204030204" pitchFamily="34" charset="0"/>
                            </a:rPr>
                            <m:t>1</m:t>
                          </m:r>
                        </m:num>
                        <m:den>
                          <m:r>
                            <a:rPr lang="en-US" i="1">
                              <a:solidFill>
                                <a:srgbClr val="242021"/>
                              </a:solidFill>
                              <a:effectLst/>
                              <a:latin typeface="Cambria Math" panose="02040503050406030204" pitchFamily="18" charset="0"/>
                              <a:ea typeface="Calibri" panose="020F0502020204030204" pitchFamily="34" charset="0"/>
                            </a:rPr>
                            <m:t>1+</m:t>
                          </m:r>
                          <m:f>
                            <m:fPr>
                              <m:type m:val="lin"/>
                              <m:ctrlPr>
                                <a:rPr lang="ro-RO" i="1">
                                  <a:solidFill>
                                    <a:srgbClr val="242021"/>
                                  </a:solidFill>
                                  <a:effectLst/>
                                  <a:latin typeface="Cambria Math" panose="02040503050406030204" pitchFamily="18" charset="0"/>
                                  <a:ea typeface="Calibri" panose="020F0502020204030204" pitchFamily="34" charset="0"/>
                                </a:rPr>
                              </m:ctrlPr>
                            </m:fPr>
                            <m:num>
                              <m:sSub>
                                <m:sSubPr>
                                  <m:ctrlPr>
                                    <a:rPr lang="ro-RO" i="1">
                                      <a:solidFill>
                                        <a:srgbClr val="242021"/>
                                      </a:solidFill>
                                      <a:effectLst/>
                                      <a:latin typeface="Cambria Math" panose="02040503050406030204" pitchFamily="18" charset="0"/>
                                      <a:ea typeface="Calibri" panose="020F0502020204030204" pitchFamily="34" charset="0"/>
                                    </a:rPr>
                                  </m:ctrlPr>
                                </m:sSubPr>
                                <m:e>
                                  <m:r>
                                    <a:rPr lang="en-US" i="1">
                                      <a:solidFill>
                                        <a:srgbClr val="242021"/>
                                      </a:solidFill>
                                      <a:effectLst/>
                                      <a:latin typeface="Cambria Math" panose="02040503050406030204" pitchFamily="18" charset="0"/>
                                      <a:ea typeface="Calibri" panose="020F0502020204030204" pitchFamily="34" charset="0"/>
                                    </a:rPr>
                                    <m:t>𝑅</m:t>
                                  </m:r>
                                </m:e>
                                <m:sub>
                                  <m:r>
                                    <a:rPr lang="en-US" i="1">
                                      <a:solidFill>
                                        <a:srgbClr val="242021"/>
                                      </a:solidFill>
                                      <a:effectLst/>
                                      <a:latin typeface="Cambria Math" panose="02040503050406030204" pitchFamily="18" charset="0"/>
                                      <a:ea typeface="Calibri" panose="020F0502020204030204" pitchFamily="34" charset="0"/>
                                    </a:rPr>
                                    <m:t>𝐿</m:t>
                                  </m:r>
                                </m:sub>
                              </m:sSub>
                            </m:num>
                            <m:den>
                              <m:r>
                                <a:rPr lang="en-US" i="1">
                                  <a:solidFill>
                                    <a:srgbClr val="242021"/>
                                  </a:solidFill>
                                  <a:effectLst/>
                                  <a:latin typeface="Cambria Math" panose="02040503050406030204" pitchFamily="18" charset="0"/>
                                  <a:ea typeface="Calibri" panose="020F0502020204030204" pitchFamily="34" charset="0"/>
                                </a:rPr>
                                <m:t>𝑅</m:t>
                              </m:r>
                            </m:den>
                          </m:f>
                        </m:den>
                      </m:f>
                    </m:oMath>
                  </m:oMathPara>
                </a14:m>
                <a:endParaRPr lang="en-US">
                  <a:solidFill>
                    <a:srgbClr val="242021"/>
                  </a:solidFill>
                  <a:effectLst/>
                  <a:latin typeface="Times New Roman" panose="02020603050405020304" pitchFamily="18" charset="0"/>
                  <a:ea typeface="Calibri" panose="020F0502020204030204" pitchFamily="34" charset="0"/>
                </a:endParaRPr>
              </a:p>
              <a:p>
                <a:endParaRPr lang="ro-RO">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i="1">
                              <a:effectLst/>
                              <a:latin typeface="Cambria Math" panose="020405030504060302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𝐴</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𝑔</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i="1">
                              <a:effectLst/>
                              <a:latin typeface="Cambria Math" panose="02040503050406030204" pitchFamily="18" charset="0"/>
                            </a:rPr>
                          </m:ctrlPr>
                        </m:fPr>
                        <m:num>
                          <m:sSub>
                            <m:sSubPr>
                              <m:ctrlPr>
                                <a:rPr lang="ro-RO" i="1">
                                  <a:effectLst/>
                                  <a:latin typeface="Cambria Math" panose="020405030504060302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𝑖</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𝑂</m:t>
                              </m:r>
                            </m:sub>
                          </m:sSub>
                        </m:num>
                        <m:den>
                          <m:sSub>
                            <m:sSubPr>
                              <m:ctrlPr>
                                <a:rPr lang="ro-RO" i="1">
                                  <a:effectLst/>
                                  <a:latin typeface="Cambria Math" panose="020405030504060302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𝐼</m:t>
                              </m:r>
                            </m:sub>
                          </m:sSub>
                        </m:den>
                      </m:f>
                      <m:r>
                        <a:rPr lang="en-US"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i="1">
                              <a:effectLst/>
                              <a:latin typeface="Cambria Math" panose="02040503050406030204" pitchFamily="18" charset="0"/>
                            </a:rPr>
                          </m:ctrlPr>
                        </m:fPr>
                        <m:num>
                          <m:r>
                            <a:rPr lang="en-US"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i="1">
                              <a:effectLst/>
                              <a:latin typeface="Cambria Math" panose="02040503050406030204" pitchFamily="18" charset="0"/>
                              <a:ea typeface="Calibri" panose="020F0502020204030204" pitchFamily="34" charset="0"/>
                              <a:cs typeface="Times New Roman" panose="02020603050405020304" pitchFamily="18" charset="0"/>
                            </a:rPr>
                            <m:t>𝑏</m:t>
                          </m:r>
                        </m:den>
                      </m:f>
                      <m:f>
                        <m:fPr>
                          <m:ctrlPr>
                            <a:rPr lang="ro-RO" i="1">
                              <a:effectLst/>
                              <a:latin typeface="Cambria Math" panose="02040503050406030204" pitchFamily="18" charset="0"/>
                            </a:rPr>
                          </m:ctrlPr>
                        </m:fPr>
                        <m:num>
                          <m:r>
                            <a:rPr lang="en-US"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i="1">
                              <a:effectLst/>
                              <a:latin typeface="Cambria Math" panose="02040503050406030204" pitchFamily="18" charset="0"/>
                              <a:ea typeface="Calibri" panose="020F0502020204030204" pitchFamily="34" charset="0"/>
                              <a:cs typeface="Times New Roman" panose="02020603050405020304" pitchFamily="18" charset="0"/>
                            </a:rPr>
                            <m:t>1+</m:t>
                          </m:r>
                          <m:f>
                            <m:fPr>
                              <m:ctrlPr>
                                <a:rPr lang="ro-RO" i="1">
                                  <a:effectLst/>
                                  <a:latin typeface="Cambria Math" panose="02040503050406030204" pitchFamily="18" charset="0"/>
                                </a:rPr>
                              </m:ctrlPr>
                            </m:fPr>
                            <m:num>
                              <m:r>
                                <a:rPr lang="en-US"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i="1">
                                  <a:effectLst/>
                                  <a:latin typeface="Cambria Math" panose="02040503050406030204" pitchFamily="18" charset="0"/>
                                  <a:ea typeface="Calibri" panose="020F0502020204030204" pitchFamily="34" charset="0"/>
                                  <a:cs typeface="Times New Roman" panose="02020603050405020304" pitchFamily="18" charset="0"/>
                                </a:rPr>
                                <m:t>𝑇</m:t>
                              </m:r>
                            </m:den>
                          </m:f>
                        </m:den>
                      </m:f>
                      <m:r>
                        <a:rPr lang="en-US"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i="1">
                              <a:effectLst/>
                              <a:latin typeface="Cambria Math" panose="02040503050406030204" pitchFamily="18" charset="0"/>
                            </a:rPr>
                          </m:ctrlPr>
                        </m:fPr>
                        <m:num>
                          <m:r>
                            <a:rPr lang="en-US"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i="1">
                              <a:effectLst/>
                              <a:latin typeface="Cambria Math" panose="02040503050406030204" pitchFamily="18" charset="0"/>
                              <a:ea typeface="Calibri" panose="020F0502020204030204" pitchFamily="34" charset="0"/>
                              <a:cs typeface="Times New Roman" panose="02020603050405020304" pitchFamily="18" charset="0"/>
                            </a:rPr>
                            <m:t>𝑅</m:t>
                          </m:r>
                        </m:den>
                      </m:f>
                      <m:f>
                        <m:fPr>
                          <m:ctrlPr>
                            <a:rPr lang="ro-RO" i="1">
                              <a:effectLst/>
                              <a:latin typeface="Cambria Math" panose="02040503050406030204" pitchFamily="18" charset="0"/>
                            </a:rPr>
                          </m:ctrlPr>
                        </m:fPr>
                        <m:num>
                          <m:r>
                            <a:rPr lang="en-US"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i="1">
                              <a:effectLst/>
                              <a:latin typeface="Cambria Math" panose="02040503050406030204" pitchFamily="18" charset="0"/>
                              <a:ea typeface="Calibri" panose="020F0502020204030204" pitchFamily="34" charset="0"/>
                              <a:cs typeface="Times New Roman" panose="02020603050405020304" pitchFamily="18" charset="0"/>
                            </a:rPr>
                            <m:t>1+</m:t>
                          </m:r>
                          <m:f>
                            <m:fPr>
                              <m:ctrlPr>
                                <a:rPr lang="ro-RO" i="1">
                                  <a:effectLst/>
                                  <a:latin typeface="Cambria Math" panose="02040503050406030204" pitchFamily="18" charset="0"/>
                                </a:rPr>
                              </m:ctrlPr>
                            </m:fPr>
                            <m:num>
                              <m:r>
                                <a:rPr lang="en-US"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i="1">
                                  <a:effectLst/>
                                  <a:latin typeface="Cambria Math" panose="02040503050406030204" pitchFamily="18" charset="0"/>
                                  <a:ea typeface="Calibri" panose="020F0502020204030204" pitchFamily="34" charset="0"/>
                                  <a:cs typeface="Times New Roman" panose="02020603050405020304" pitchFamily="18" charset="0"/>
                                </a:rPr>
                                <m:t>𝑇</m:t>
                              </m:r>
                            </m:den>
                          </m:f>
                        </m:den>
                      </m:f>
                    </m:oMath>
                  </m:oMathPara>
                </a14:m>
                <a:endParaRPr lang="ro-RO"/>
              </a:p>
            </p:txBody>
          </p:sp>
        </mc:Choice>
        <mc:Fallback xmlns="">
          <p:sp>
            <p:nvSpPr>
              <p:cNvPr id="9" name="TextBox 8">
                <a:extLst>
                  <a:ext uri="{FF2B5EF4-FFF2-40B4-BE49-F238E27FC236}">
                    <a16:creationId xmlns:a16="http://schemas.microsoft.com/office/drawing/2014/main" id="{23C1FBB5-F568-4BB6-B457-22AAD7408EDA}"/>
                  </a:ext>
                </a:extLst>
              </p:cNvPr>
              <p:cNvSpPr txBox="1">
                <a:spLocks noRot="1" noChangeAspect="1" noMove="1" noResize="1" noEditPoints="1" noAdjustHandles="1" noChangeArrowheads="1" noChangeShapeType="1" noTextEdit="1"/>
              </p:cNvSpPr>
              <p:nvPr/>
            </p:nvSpPr>
            <p:spPr>
              <a:xfrm>
                <a:off x="5454098" y="1690688"/>
                <a:ext cx="4117285" cy="4379019"/>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4736126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7AB1B-296E-4BEE-9280-02A39C146D19}"/>
              </a:ext>
            </a:extLst>
          </p:cNvPr>
          <p:cNvSpPr>
            <a:spLocks noGrp="1"/>
          </p:cNvSpPr>
          <p:nvPr>
            <p:ph type="title"/>
          </p:nvPr>
        </p:nvSpPr>
        <p:spPr/>
        <p:txBody>
          <a:bodyPr/>
          <a:lstStyle/>
          <a:p>
            <a:r>
              <a:rPr lang="ro-RO"/>
              <a:t>Topologia curent-paralel (șunt-serie)</a:t>
            </a:r>
          </a:p>
        </p:txBody>
      </p:sp>
      <p:sp>
        <p:nvSpPr>
          <p:cNvPr id="3" name="Content Placeholder 2">
            <a:extLst>
              <a:ext uri="{FF2B5EF4-FFF2-40B4-BE49-F238E27FC236}">
                <a16:creationId xmlns:a16="http://schemas.microsoft.com/office/drawing/2014/main" id="{FD34B4D0-72C8-41FE-B276-771D170D61D4}"/>
              </a:ext>
            </a:extLst>
          </p:cNvPr>
          <p:cNvSpPr>
            <a:spLocks noGrp="1"/>
          </p:cNvSpPr>
          <p:nvPr>
            <p:ph idx="1"/>
          </p:nvPr>
        </p:nvSpPr>
        <p:spPr/>
        <p:txBody>
          <a:bodyPr/>
          <a:lstStyle/>
          <a:p>
            <a:r>
              <a:rPr lang="ro-RO"/>
              <a:t>Schema</a:t>
            </a:r>
          </a:p>
        </p:txBody>
      </p:sp>
      <p:sp>
        <p:nvSpPr>
          <p:cNvPr id="4" name="Date Placeholder 3">
            <a:extLst>
              <a:ext uri="{FF2B5EF4-FFF2-40B4-BE49-F238E27FC236}">
                <a16:creationId xmlns:a16="http://schemas.microsoft.com/office/drawing/2014/main" id="{61442ABB-9ED4-4F8A-92A7-45FB46F9538D}"/>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BC758C50-F7E0-42E1-A7E6-45B35B986A5C}"/>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68E472A4-3CE3-4CF1-ABA1-79287DA83801}"/>
              </a:ext>
            </a:extLst>
          </p:cNvPr>
          <p:cNvSpPr>
            <a:spLocks noGrp="1"/>
          </p:cNvSpPr>
          <p:nvPr>
            <p:ph type="sldNum" sz="quarter" idx="12"/>
          </p:nvPr>
        </p:nvSpPr>
        <p:spPr/>
        <p:txBody>
          <a:bodyPr/>
          <a:lstStyle/>
          <a:p>
            <a:fld id="{D9D9B3D8-967C-4E8E-8261-E76B956ED273}" type="slidenum">
              <a:rPr lang="ro-RO" smtClean="0"/>
              <a:t>45</a:t>
            </a:fld>
            <a:endParaRPr lang="ro-RO"/>
          </a:p>
        </p:txBody>
      </p:sp>
      <p:pic>
        <p:nvPicPr>
          <p:cNvPr id="9" name="Picture 8">
            <a:extLst>
              <a:ext uri="{FF2B5EF4-FFF2-40B4-BE49-F238E27FC236}">
                <a16:creationId xmlns:a16="http://schemas.microsoft.com/office/drawing/2014/main" id="{C3A93859-50BA-4EEC-A192-EC9B3A6E79E0}"/>
              </a:ext>
            </a:extLst>
          </p:cNvPr>
          <p:cNvPicPr>
            <a:picLocks noChangeAspect="1"/>
          </p:cNvPicPr>
          <p:nvPr/>
        </p:nvPicPr>
        <p:blipFill>
          <a:blip r:embed="rId2"/>
          <a:stretch>
            <a:fillRect/>
          </a:stretch>
        </p:blipFill>
        <p:spPr>
          <a:xfrm>
            <a:off x="599659" y="2694964"/>
            <a:ext cx="2981741" cy="2819794"/>
          </a:xfrm>
          <a:prstGeom prst="rect">
            <a:avLst/>
          </a:prstGeom>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DFD31275-63B3-43FD-96FE-D5BCCBF9D351}"/>
                  </a:ext>
                </a:extLst>
              </p:cNvPr>
              <p:cNvSpPr txBox="1"/>
              <p:nvPr/>
            </p:nvSpPr>
            <p:spPr>
              <a:xfrm>
                <a:off x="4788176" y="1690688"/>
                <a:ext cx="4097407" cy="123399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1800" i="1" smtClean="0">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𝑣</m:t>
                          </m:r>
                        </m:e>
                        <m:sub>
                          <m:r>
                            <a:rPr lang="en-US" sz="1800" i="1">
                              <a:solidFill>
                                <a:srgbClr val="242021"/>
                              </a:solidFill>
                              <a:effectLst/>
                              <a:latin typeface="Cambria Math" panose="02040503050406030204" pitchFamily="18" charset="0"/>
                              <a:ea typeface="Calibri" panose="020F0502020204030204" pitchFamily="34" charset="0"/>
                            </a:rPr>
                            <m:t>𝑁</m:t>
                          </m:r>
                        </m:sub>
                      </m:sSub>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𝑖</m:t>
                          </m:r>
                        </m:e>
                        <m:sub>
                          <m:r>
                            <a:rPr lang="en-US" sz="1800" i="1">
                              <a:solidFill>
                                <a:srgbClr val="242021"/>
                              </a:solidFill>
                              <a:effectLst/>
                              <a:latin typeface="Cambria Math" panose="02040503050406030204" pitchFamily="18" charset="0"/>
                              <a:ea typeface="Calibri" panose="020F0502020204030204" pitchFamily="34" charset="0"/>
                            </a:rPr>
                            <m:t>𝐼</m:t>
                          </m:r>
                        </m:sub>
                      </m:sSub>
                      <m:d>
                        <m:dPr>
                          <m:ctrlPr>
                            <a:rPr lang="ro-RO" sz="1800" i="1">
                              <a:solidFill>
                                <a:srgbClr val="242021"/>
                              </a:solidFill>
                              <a:effectLst/>
                              <a:latin typeface="Cambria Math" panose="02040503050406030204" pitchFamily="18" charset="0"/>
                              <a:ea typeface="Calibri" panose="020F0502020204030204" pitchFamily="34" charset="0"/>
                            </a:rPr>
                          </m:ctrlPr>
                        </m:dPr>
                        <m:e>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2</m:t>
                              </m:r>
                            </m:sub>
                          </m:sSub>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d>
                            <m:dPr>
                              <m:begChr m:val="‖"/>
                              <m:endChr m:val=""/>
                              <m:ctrlPr>
                                <a:rPr lang="ro-RO" sz="1800" i="1">
                                  <a:solidFill>
                                    <a:srgbClr val="242021"/>
                                  </a:solidFill>
                                  <a:effectLst/>
                                  <a:latin typeface="Cambria Math" panose="02040503050406030204" pitchFamily="18" charset="0"/>
                                  <a:ea typeface="Calibri" panose="020F0502020204030204" pitchFamily="34" charset="0"/>
                                </a:rPr>
                              </m:ctrlPr>
                            </m:dPr>
                            <m:e>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𝐿</m:t>
                                  </m:r>
                                </m:sub>
                              </m:sSub>
                            </m:e>
                          </m:d>
                        </m:e>
                      </m:d>
                      <m:r>
                        <a:rPr lang="en-US" sz="1800" i="1">
                          <a:solidFill>
                            <a:srgbClr val="242021"/>
                          </a:solidFill>
                          <a:effectLst/>
                          <a:latin typeface="Cambria Math" panose="02040503050406030204" pitchFamily="18" charset="0"/>
                          <a:ea typeface="Calibri" panose="020F0502020204030204" pitchFamily="34" charset="0"/>
                        </a:rPr>
                        <m:t>+</m:t>
                      </m:r>
                      <m:f>
                        <m:fPr>
                          <m:ctrlPr>
                            <a:rPr lang="ro-RO" sz="1800" i="1">
                              <a:solidFill>
                                <a:srgbClr val="242021"/>
                              </a:solidFill>
                              <a:effectLst/>
                              <a:latin typeface="Cambria Math" panose="02040503050406030204" pitchFamily="18" charset="0"/>
                              <a:ea typeface="Calibri" panose="020F0502020204030204" pitchFamily="34" charset="0"/>
                            </a:rPr>
                          </m:ctrlPr>
                        </m:fPr>
                        <m:num>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num>
                        <m:den>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𝐿</m:t>
                              </m:r>
                            </m:sub>
                          </m:sSub>
                        </m:den>
                      </m:f>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𝑣</m:t>
                          </m:r>
                        </m:e>
                        <m:sub>
                          <m:r>
                            <a:rPr lang="en-US" sz="1800" i="1">
                              <a:solidFill>
                                <a:srgbClr val="242021"/>
                              </a:solidFill>
                              <a:effectLst/>
                              <a:latin typeface="Cambria Math" panose="02040503050406030204" pitchFamily="18" charset="0"/>
                              <a:ea typeface="Calibri" panose="020F0502020204030204" pitchFamily="34" charset="0"/>
                            </a:rPr>
                            <m:t>𝑂</m:t>
                          </m:r>
                        </m:sub>
                      </m:sSub>
                    </m:oMath>
                  </m:oMathPara>
                </a14:m>
                <a:endParaRPr lang="ro-RO" sz="32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𝑣</m:t>
                          </m:r>
                        </m:e>
                        <m:sub>
                          <m:r>
                            <a:rPr lang="en-US" sz="1800" i="1">
                              <a:solidFill>
                                <a:srgbClr val="242021"/>
                              </a:solidFill>
                              <a:effectLst/>
                              <a:latin typeface="Cambria Math" panose="02040503050406030204" pitchFamily="18" charset="0"/>
                              <a:ea typeface="Calibri" panose="020F0502020204030204" pitchFamily="34" charset="0"/>
                            </a:rPr>
                            <m:t>𝑂</m:t>
                          </m:r>
                        </m:sub>
                      </m:sSub>
                      <m:r>
                        <a:rPr lang="en-US" sz="1800" i="1">
                          <a:solidFill>
                            <a:srgbClr val="242021"/>
                          </a:solidFill>
                          <a:effectLst/>
                          <a:latin typeface="Cambria Math" panose="02040503050406030204" pitchFamily="18" charset="0"/>
                          <a:ea typeface="Calibri" panose="020F0502020204030204" pitchFamily="34" charset="0"/>
                        </a:rPr>
                        <m:t>=</m:t>
                      </m:r>
                      <m:r>
                        <a:rPr lang="en-US" sz="1800" i="1">
                          <a:solidFill>
                            <a:srgbClr val="242021"/>
                          </a:solidFill>
                          <a:effectLst/>
                          <a:latin typeface="Cambria Math" panose="02040503050406030204" pitchFamily="18" charset="0"/>
                          <a:ea typeface="Calibri" panose="020F0502020204030204" pitchFamily="34" charset="0"/>
                        </a:rPr>
                        <m:t>𝑎</m:t>
                      </m:r>
                      <m:d>
                        <m:dPr>
                          <m:ctrlPr>
                            <a:rPr lang="ro-RO" sz="1800" i="1">
                              <a:solidFill>
                                <a:srgbClr val="242021"/>
                              </a:solidFill>
                              <a:effectLst/>
                              <a:latin typeface="Cambria Math" panose="02040503050406030204" pitchFamily="18" charset="0"/>
                              <a:ea typeface="Calibri" panose="020F0502020204030204" pitchFamily="34" charset="0"/>
                            </a:rPr>
                          </m:ctrlPr>
                        </m:dPr>
                        <m:e>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𝑣</m:t>
                              </m:r>
                            </m:e>
                            <m:sub>
                              <m:r>
                                <a:rPr lang="en-US" sz="1800" i="1">
                                  <a:solidFill>
                                    <a:srgbClr val="242021"/>
                                  </a:solidFill>
                                  <a:effectLst/>
                                  <a:latin typeface="Cambria Math" panose="02040503050406030204" pitchFamily="18" charset="0"/>
                                  <a:ea typeface="Calibri" panose="020F0502020204030204" pitchFamily="34" charset="0"/>
                                </a:rPr>
                                <m:t>𝑃</m:t>
                              </m:r>
                            </m:sub>
                          </m:sSub>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𝑣</m:t>
                              </m:r>
                            </m:e>
                            <m:sub>
                              <m:r>
                                <a:rPr lang="en-US" sz="1800" i="1">
                                  <a:solidFill>
                                    <a:srgbClr val="242021"/>
                                  </a:solidFill>
                                  <a:effectLst/>
                                  <a:latin typeface="Cambria Math" panose="02040503050406030204" pitchFamily="18" charset="0"/>
                                  <a:ea typeface="Calibri" panose="020F0502020204030204" pitchFamily="34" charset="0"/>
                                </a:rPr>
                                <m:t>𝑁</m:t>
                              </m:r>
                            </m:sub>
                          </m:sSub>
                        </m:e>
                      </m:d>
                      <m:r>
                        <a:rPr lang="en-US" sz="1800" i="1">
                          <a:solidFill>
                            <a:srgbClr val="242021"/>
                          </a:solidFill>
                          <a:effectLst/>
                          <a:latin typeface="Cambria Math" panose="02040503050406030204" pitchFamily="18" charset="0"/>
                          <a:ea typeface="Calibri" panose="020F0502020204030204" pitchFamily="34" charset="0"/>
                        </a:rPr>
                        <m:t>=</m:t>
                      </m:r>
                      <m:r>
                        <a:rPr lang="en-US" sz="1800" i="1">
                          <a:solidFill>
                            <a:srgbClr val="242021"/>
                          </a:solidFill>
                          <a:effectLst/>
                          <a:latin typeface="Cambria Math" panose="02040503050406030204" pitchFamily="18" charset="0"/>
                          <a:ea typeface="Calibri" panose="020F0502020204030204" pitchFamily="34" charset="0"/>
                        </a:rPr>
                        <m:t>𝑎</m:t>
                      </m:r>
                      <m:d>
                        <m:dPr>
                          <m:ctrlPr>
                            <a:rPr lang="ro-RO" sz="1800" i="1">
                              <a:solidFill>
                                <a:srgbClr val="242021"/>
                              </a:solidFill>
                              <a:effectLst/>
                              <a:latin typeface="Cambria Math" panose="02040503050406030204" pitchFamily="18" charset="0"/>
                              <a:ea typeface="Calibri" panose="020F0502020204030204" pitchFamily="34" charset="0"/>
                            </a:rPr>
                          </m:ctrlPr>
                        </m:dPr>
                        <m:e>
                          <m:r>
                            <a:rPr lang="en-US" sz="1800" i="1">
                              <a:solidFill>
                                <a:srgbClr val="242021"/>
                              </a:solidFill>
                              <a:effectLst/>
                              <a:latin typeface="Cambria Math" panose="02040503050406030204" pitchFamily="18" charset="0"/>
                              <a:ea typeface="Calibri" panose="020F0502020204030204" pitchFamily="34" charset="0"/>
                            </a:rPr>
                            <m:t>0−</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𝑣</m:t>
                              </m:r>
                            </m:e>
                            <m:sub>
                              <m:r>
                                <a:rPr lang="en-US" sz="1800" i="1">
                                  <a:solidFill>
                                    <a:srgbClr val="242021"/>
                                  </a:solidFill>
                                  <a:effectLst/>
                                  <a:latin typeface="Cambria Math" panose="02040503050406030204" pitchFamily="18" charset="0"/>
                                  <a:ea typeface="Calibri" panose="020F0502020204030204" pitchFamily="34" charset="0"/>
                                </a:rPr>
                                <m:t>𝑁</m:t>
                              </m:r>
                            </m:sub>
                          </m:sSub>
                        </m:e>
                      </m:d>
                      <m:r>
                        <a:rPr lang="en-US" sz="1800" i="1">
                          <a:solidFill>
                            <a:srgbClr val="242021"/>
                          </a:solidFill>
                          <a:effectLst/>
                          <a:latin typeface="Cambria Math" panose="02040503050406030204" pitchFamily="18" charset="0"/>
                          <a:ea typeface="Calibri" panose="020F0502020204030204" pitchFamily="34" charset="0"/>
                        </a:rPr>
                        <m:t>=−</m:t>
                      </m:r>
                      <m:r>
                        <a:rPr lang="en-US" sz="1800" i="1">
                          <a:solidFill>
                            <a:srgbClr val="242021"/>
                          </a:solidFill>
                          <a:effectLst/>
                          <a:latin typeface="Cambria Math" panose="02040503050406030204" pitchFamily="18" charset="0"/>
                          <a:ea typeface="Calibri" panose="020F0502020204030204" pitchFamily="34" charset="0"/>
                        </a:rPr>
                        <m:t>𝑎</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𝑣</m:t>
                          </m:r>
                        </m:e>
                        <m:sub>
                          <m:r>
                            <a:rPr lang="en-US" sz="1800" i="1">
                              <a:solidFill>
                                <a:srgbClr val="242021"/>
                              </a:solidFill>
                              <a:effectLst/>
                              <a:latin typeface="Cambria Math" panose="02040503050406030204" pitchFamily="18" charset="0"/>
                              <a:ea typeface="Calibri" panose="020F0502020204030204" pitchFamily="34" charset="0"/>
                            </a:rPr>
                            <m:t>𝑁</m:t>
                          </m:r>
                        </m:sub>
                      </m:sSub>
                    </m:oMath>
                  </m:oMathPara>
                </a14:m>
                <a:endParaRPr lang="ro-RO" sz="32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𝑣</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𝑂</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𝑖</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𝑂</m:t>
                          </m:r>
                        </m:sub>
                      </m:sSub>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𝐿</m:t>
                          </m:r>
                        </m:sub>
                      </m:sSub>
                      <m:r>
                        <a:rPr lang="en-US" sz="1800" i="1">
                          <a:effectLst/>
                          <a:latin typeface="Cambria Math" panose="02040503050406030204" pitchFamily="18" charset="0"/>
                          <a:ea typeface="Calibri" panose="020F0502020204030204" pitchFamily="34" charset="0"/>
                        </a:rPr>
                        <m:t>−</m:t>
                      </m:r>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𝑖</m:t>
                          </m:r>
                        </m:e>
                        <m:sub>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sub>
                          </m:sSub>
                        </m:sub>
                      </m:sSub>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sub>
                      </m:sSub>
                    </m:oMath>
                  </m:oMathPara>
                </a14:m>
                <a:endParaRPr lang="ro-RO"/>
              </a:p>
            </p:txBody>
          </p:sp>
        </mc:Choice>
        <mc:Fallback xmlns="">
          <p:sp>
            <p:nvSpPr>
              <p:cNvPr id="11" name="TextBox 10">
                <a:extLst>
                  <a:ext uri="{FF2B5EF4-FFF2-40B4-BE49-F238E27FC236}">
                    <a16:creationId xmlns:a16="http://schemas.microsoft.com/office/drawing/2014/main" id="{DFD31275-63B3-43FD-96FE-D5BCCBF9D351}"/>
                  </a:ext>
                </a:extLst>
              </p:cNvPr>
              <p:cNvSpPr txBox="1">
                <a:spLocks noRot="1" noChangeAspect="1" noMove="1" noResize="1" noEditPoints="1" noAdjustHandles="1" noChangeArrowheads="1" noChangeShapeType="1" noTextEdit="1"/>
              </p:cNvSpPr>
              <p:nvPr/>
            </p:nvSpPr>
            <p:spPr>
              <a:xfrm>
                <a:off x="4788176" y="1690688"/>
                <a:ext cx="4097407" cy="1233992"/>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B7406644-6C05-479E-B898-2C352574340C}"/>
                  </a:ext>
                </a:extLst>
              </p:cNvPr>
              <p:cNvSpPr txBox="1"/>
              <p:nvPr/>
            </p:nvSpPr>
            <p:spPr>
              <a:xfrm>
                <a:off x="4788176" y="3104067"/>
                <a:ext cx="6935028" cy="2582951"/>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1800" i="1" smtClean="0">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𝑖</m:t>
                          </m:r>
                        </m:e>
                        <m:sub>
                          <m:r>
                            <a:rPr lang="en-US" sz="1800" i="1">
                              <a:solidFill>
                                <a:srgbClr val="242021"/>
                              </a:solidFill>
                              <a:effectLst/>
                              <a:latin typeface="Cambria Math" panose="02040503050406030204" pitchFamily="18" charset="0"/>
                              <a:ea typeface="Calibri" panose="020F0502020204030204" pitchFamily="34" charset="0"/>
                            </a:rPr>
                            <m:t>𝑂</m:t>
                          </m:r>
                        </m:sub>
                      </m:sSub>
                      <m:r>
                        <a:rPr lang="en-US" sz="1800" i="1">
                          <a:solidFill>
                            <a:srgbClr val="242021"/>
                          </a:solidFill>
                          <a:effectLst/>
                          <a:latin typeface="Cambria Math" panose="02040503050406030204" pitchFamily="18" charset="0"/>
                          <a:ea typeface="Calibri" panose="020F0502020204030204" pitchFamily="34" charset="0"/>
                        </a:rPr>
                        <m:t>=−</m:t>
                      </m:r>
                      <m:f>
                        <m:fPr>
                          <m:ctrlPr>
                            <a:rPr lang="ro-RO" sz="1800" i="1">
                              <a:solidFill>
                                <a:srgbClr val="242021"/>
                              </a:solidFill>
                              <a:effectLst/>
                              <a:latin typeface="Cambria Math" panose="02040503050406030204" pitchFamily="18" charset="0"/>
                              <a:ea typeface="Calibri" panose="020F0502020204030204" pitchFamily="34" charset="0"/>
                            </a:rPr>
                          </m:ctrlPr>
                        </m:fPr>
                        <m:num>
                          <m:r>
                            <a:rPr lang="en-US" sz="1800" i="1">
                              <a:solidFill>
                                <a:srgbClr val="242021"/>
                              </a:solidFill>
                              <a:effectLst/>
                              <a:latin typeface="Cambria Math" panose="02040503050406030204" pitchFamily="18" charset="0"/>
                              <a:ea typeface="Calibri" panose="020F0502020204030204" pitchFamily="34" charset="0"/>
                            </a:rPr>
                            <m:t>𝑎</m:t>
                          </m:r>
                          <m:d>
                            <m:dPr>
                              <m:ctrlPr>
                                <a:rPr lang="ro-RO" sz="1800" i="1">
                                  <a:solidFill>
                                    <a:srgbClr val="242021"/>
                                  </a:solidFill>
                                  <a:effectLst/>
                                  <a:latin typeface="Cambria Math" panose="02040503050406030204" pitchFamily="18" charset="0"/>
                                  <a:ea typeface="Calibri" panose="020F0502020204030204" pitchFamily="34" charset="0"/>
                                </a:rPr>
                              </m:ctrlPr>
                            </m:dPr>
                            <m:e>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2</m:t>
                                  </m:r>
                                </m:sub>
                              </m:sSub>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d>
                                <m:dPr>
                                  <m:begChr m:val="‖"/>
                                  <m:endChr m:val=""/>
                                  <m:ctrlPr>
                                    <a:rPr lang="ro-RO" sz="1800" i="1">
                                      <a:solidFill>
                                        <a:srgbClr val="242021"/>
                                      </a:solidFill>
                                      <a:effectLst/>
                                      <a:latin typeface="Cambria Math" panose="02040503050406030204" pitchFamily="18" charset="0"/>
                                      <a:ea typeface="Calibri" panose="020F0502020204030204" pitchFamily="34" charset="0"/>
                                    </a:rPr>
                                  </m:ctrlPr>
                                </m:dPr>
                                <m:e>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𝐿</m:t>
                                      </m:r>
                                    </m:sub>
                                  </m:sSub>
                                </m:e>
                              </m:d>
                            </m:e>
                          </m:d>
                        </m:num>
                        <m:den>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𝐿</m:t>
                              </m:r>
                            </m:sub>
                          </m:sSub>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d>
                            <m:dPr>
                              <m:begChr m:val="‖"/>
                              <m:endChr m:val=""/>
                              <m:ctrlPr>
                                <a:rPr lang="ro-RO" sz="1800" i="1">
                                  <a:solidFill>
                                    <a:srgbClr val="242021"/>
                                  </a:solidFill>
                                  <a:effectLst/>
                                  <a:latin typeface="Cambria Math" panose="02040503050406030204" pitchFamily="18" charset="0"/>
                                  <a:ea typeface="Calibri" panose="020F0502020204030204" pitchFamily="34" charset="0"/>
                                </a:rPr>
                              </m:ctrlPr>
                            </m:dPr>
                            <m:e>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2</m:t>
                                  </m:r>
                                </m:sub>
                              </m:sSub>
                            </m:e>
                          </m:d>
                        </m:den>
                      </m:f>
                      <m:d>
                        <m:dPr>
                          <m:begChr m:val="["/>
                          <m:endChr m:val="]"/>
                          <m:ctrlPr>
                            <a:rPr lang="ro-RO" sz="1800" i="1">
                              <a:solidFill>
                                <a:srgbClr val="242021"/>
                              </a:solidFill>
                              <a:effectLst/>
                              <a:latin typeface="Cambria Math" panose="02040503050406030204" pitchFamily="18" charset="0"/>
                              <a:ea typeface="Calibri" panose="020F0502020204030204" pitchFamily="34" charset="0"/>
                            </a:rPr>
                          </m:ctrlPr>
                        </m:dPr>
                        <m:e>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𝑖</m:t>
                              </m:r>
                            </m:e>
                            <m:sub>
                              <m:r>
                                <a:rPr lang="en-US" sz="1800" i="1">
                                  <a:solidFill>
                                    <a:srgbClr val="242021"/>
                                  </a:solidFill>
                                  <a:effectLst/>
                                  <a:latin typeface="Cambria Math" panose="02040503050406030204" pitchFamily="18" charset="0"/>
                                  <a:ea typeface="Calibri" panose="020F0502020204030204" pitchFamily="34" charset="0"/>
                                </a:rPr>
                                <m:t>𝐼</m:t>
                              </m:r>
                            </m:sub>
                          </m:sSub>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𝑖</m:t>
                              </m:r>
                            </m:e>
                            <m:sub>
                              <m:r>
                                <a:rPr lang="en-US" sz="1800" i="1">
                                  <a:solidFill>
                                    <a:srgbClr val="242021"/>
                                  </a:solidFill>
                                  <a:effectLst/>
                                  <a:latin typeface="Cambria Math" panose="02040503050406030204" pitchFamily="18" charset="0"/>
                                  <a:ea typeface="Calibri" panose="020F0502020204030204" pitchFamily="34" charset="0"/>
                                </a:rPr>
                                <m:t>𝑂</m:t>
                              </m:r>
                            </m:sub>
                          </m:sSub>
                          <m:f>
                            <m:fPr>
                              <m:ctrlPr>
                                <a:rPr lang="ro-RO" sz="1800" i="1">
                                  <a:solidFill>
                                    <a:srgbClr val="242021"/>
                                  </a:solidFill>
                                  <a:effectLst/>
                                  <a:latin typeface="Cambria Math" panose="02040503050406030204" pitchFamily="18" charset="0"/>
                                  <a:ea typeface="Calibri" panose="020F0502020204030204" pitchFamily="34" charset="0"/>
                                </a:rPr>
                              </m:ctrlPr>
                            </m:fPr>
                            <m:num>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num>
                            <m:den>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𝐿</m:t>
                                  </m:r>
                                </m:sub>
                              </m:sSub>
                            </m:den>
                          </m:f>
                          <m:f>
                            <m:fPr>
                              <m:ctrlPr>
                                <a:rPr lang="ro-RO" sz="1800" i="1">
                                  <a:solidFill>
                                    <a:srgbClr val="242021"/>
                                  </a:solidFill>
                                  <a:effectLst/>
                                  <a:latin typeface="Cambria Math" panose="02040503050406030204" pitchFamily="18" charset="0"/>
                                  <a:ea typeface="Calibri" panose="020F0502020204030204" pitchFamily="34" charset="0"/>
                                </a:rPr>
                              </m:ctrlPr>
                            </m:fPr>
                            <m:num>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𝐿</m:t>
                                  </m:r>
                                </m:sub>
                              </m:sSub>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d>
                                <m:dPr>
                                  <m:begChr m:val="‖"/>
                                  <m:endChr m:val=""/>
                                  <m:ctrlPr>
                                    <a:rPr lang="ro-RO" sz="1800" i="1">
                                      <a:solidFill>
                                        <a:srgbClr val="242021"/>
                                      </a:solidFill>
                                      <a:effectLst/>
                                      <a:latin typeface="Cambria Math" panose="02040503050406030204" pitchFamily="18" charset="0"/>
                                      <a:ea typeface="Calibri" panose="020F0502020204030204" pitchFamily="34" charset="0"/>
                                    </a:rPr>
                                  </m:ctrlPr>
                                </m:dPr>
                                <m:e>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2</m:t>
                                      </m:r>
                                    </m:sub>
                                  </m:sSub>
                                </m:e>
                              </m:d>
                            </m:num>
                            <m:den>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2</m:t>
                                  </m:r>
                                </m:sub>
                              </m:sSub>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d>
                                <m:dPr>
                                  <m:begChr m:val="‖"/>
                                  <m:endChr m:val=""/>
                                  <m:ctrlPr>
                                    <a:rPr lang="ro-RO" sz="1800" i="1">
                                      <a:solidFill>
                                        <a:srgbClr val="242021"/>
                                      </a:solidFill>
                                      <a:effectLst/>
                                      <a:latin typeface="Cambria Math" panose="02040503050406030204" pitchFamily="18" charset="0"/>
                                      <a:ea typeface="Calibri" panose="020F0502020204030204" pitchFamily="34" charset="0"/>
                                    </a:rPr>
                                  </m:ctrlPr>
                                </m:dPr>
                                <m:e>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𝐿</m:t>
                                      </m:r>
                                    </m:sub>
                                  </m:sSub>
                                </m:e>
                              </m:d>
                            </m:den>
                          </m:f>
                        </m:e>
                      </m:d>
                    </m:oMath>
                  </m:oMathPara>
                </a14:m>
                <a:endParaRPr lang="ro-RO" sz="32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𝑖</m:t>
                          </m:r>
                        </m:e>
                        <m:sub>
                          <m:r>
                            <a:rPr lang="en-US" sz="1800" i="1">
                              <a:solidFill>
                                <a:srgbClr val="242021"/>
                              </a:solidFill>
                              <a:effectLst/>
                              <a:latin typeface="Cambria Math" panose="02040503050406030204" pitchFamily="18" charset="0"/>
                              <a:ea typeface="Calibri" panose="020F0502020204030204" pitchFamily="34" charset="0"/>
                            </a:rPr>
                            <m:t>𝑂</m:t>
                          </m:r>
                        </m:sub>
                      </m:sSub>
                      <m:r>
                        <a:rPr lang="en-US" sz="1800" i="1">
                          <a:solidFill>
                            <a:srgbClr val="242021"/>
                          </a:solidFill>
                          <a:effectLst/>
                          <a:latin typeface="Cambria Math" panose="02040503050406030204" pitchFamily="18" charset="0"/>
                          <a:ea typeface="Calibri" panose="020F0502020204030204" pitchFamily="34" charset="0"/>
                        </a:rPr>
                        <m:t>=−</m:t>
                      </m:r>
                      <m:r>
                        <a:rPr lang="en-US" sz="1800" i="1">
                          <a:solidFill>
                            <a:srgbClr val="242021"/>
                          </a:solidFill>
                          <a:effectLst/>
                          <a:latin typeface="Cambria Math" panose="02040503050406030204" pitchFamily="18" charset="0"/>
                          <a:ea typeface="Calibri" panose="020F0502020204030204" pitchFamily="34" charset="0"/>
                        </a:rPr>
                        <m:t>𝑎</m:t>
                      </m:r>
                      <m:r>
                        <a:rPr lang="en-US" sz="1800" i="1">
                          <a:solidFill>
                            <a:srgbClr val="242021"/>
                          </a:solidFill>
                          <a:effectLst/>
                          <a:latin typeface="Cambria Math" panose="02040503050406030204" pitchFamily="18" charset="0"/>
                          <a:ea typeface="Calibri" panose="020F0502020204030204" pitchFamily="34" charset="0"/>
                          <a:cs typeface="Cambria Math" panose="02040503050406030204" pitchFamily="18" charset="0"/>
                        </a:rPr>
                        <m:t>⋅</m:t>
                      </m:r>
                      <m:f>
                        <m:fPr>
                          <m:ctrlPr>
                            <a:rPr lang="ro-RO" sz="1800" i="1">
                              <a:solidFill>
                                <a:srgbClr val="242021"/>
                              </a:solidFill>
                              <a:effectLst/>
                              <a:latin typeface="Cambria Math" panose="02040503050406030204" pitchFamily="18" charset="0"/>
                              <a:ea typeface="Calibri" panose="020F0502020204030204" pitchFamily="34" charset="0"/>
                            </a:rPr>
                          </m:ctrlPr>
                        </m:fPr>
                        <m:num>
                          <m:r>
                            <a:rPr lang="en-US" sz="1800" i="1">
                              <a:solidFill>
                                <a:srgbClr val="242021"/>
                              </a:solidFill>
                              <a:effectLst/>
                              <a:latin typeface="Cambria Math" panose="02040503050406030204" pitchFamily="18" charset="0"/>
                              <a:ea typeface="Calibri" panose="020F0502020204030204" pitchFamily="34" charset="0"/>
                            </a:rPr>
                            <m:t>1+</m:t>
                          </m:r>
                          <m:f>
                            <m:fPr>
                              <m:type m:val="lin"/>
                              <m:ctrlPr>
                                <a:rPr lang="ro-RO" sz="1800" i="1">
                                  <a:solidFill>
                                    <a:srgbClr val="242021"/>
                                  </a:solidFill>
                                  <a:effectLst/>
                                  <a:latin typeface="Cambria Math" panose="02040503050406030204" pitchFamily="18" charset="0"/>
                                  <a:ea typeface="Calibri" panose="020F0502020204030204" pitchFamily="34" charset="0"/>
                                </a:rPr>
                              </m:ctrlPr>
                            </m:fPr>
                            <m:num>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2</m:t>
                                  </m:r>
                                </m:sub>
                              </m:sSub>
                            </m:num>
                            <m:den>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den>
                          </m:f>
                        </m:num>
                        <m:den>
                          <m:r>
                            <a:rPr lang="en-US" sz="1800" i="1">
                              <a:solidFill>
                                <a:srgbClr val="242021"/>
                              </a:solidFill>
                              <a:effectLst/>
                              <a:latin typeface="Cambria Math" panose="02040503050406030204" pitchFamily="18" charset="0"/>
                              <a:ea typeface="Calibri" panose="020F0502020204030204" pitchFamily="34" charset="0"/>
                            </a:rPr>
                            <m:t>1+</m:t>
                          </m:r>
                          <m:f>
                            <m:fPr>
                              <m:type m:val="lin"/>
                              <m:ctrlPr>
                                <a:rPr lang="ro-RO" sz="1800" i="1">
                                  <a:solidFill>
                                    <a:srgbClr val="242021"/>
                                  </a:solidFill>
                                  <a:effectLst/>
                                  <a:latin typeface="Cambria Math" panose="02040503050406030204" pitchFamily="18" charset="0"/>
                                  <a:ea typeface="Calibri" panose="020F0502020204030204" pitchFamily="34" charset="0"/>
                                </a:rPr>
                              </m:ctrlPr>
                            </m:fPr>
                            <m:num>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𝐿</m:t>
                                  </m:r>
                                </m:sub>
                              </m:sSub>
                            </m:num>
                            <m:den>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den>
                          </m:f>
                        </m:den>
                      </m:f>
                      <m:d>
                        <m:dPr>
                          <m:begChr m:val="["/>
                          <m:endChr m:val="]"/>
                          <m:ctrlPr>
                            <a:rPr lang="ro-RO" sz="1800" i="1">
                              <a:solidFill>
                                <a:srgbClr val="242021"/>
                              </a:solidFill>
                              <a:effectLst/>
                              <a:latin typeface="Cambria Math" panose="02040503050406030204" pitchFamily="18" charset="0"/>
                              <a:ea typeface="Calibri" panose="020F0502020204030204" pitchFamily="34" charset="0"/>
                            </a:rPr>
                          </m:ctrlPr>
                        </m:dPr>
                        <m:e>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𝑖</m:t>
                              </m:r>
                            </m:e>
                            <m:sub>
                              <m:r>
                                <a:rPr lang="en-US" sz="1800" i="1">
                                  <a:solidFill>
                                    <a:srgbClr val="242021"/>
                                  </a:solidFill>
                                  <a:effectLst/>
                                  <a:latin typeface="Cambria Math" panose="02040503050406030204" pitchFamily="18" charset="0"/>
                                  <a:ea typeface="Calibri" panose="020F0502020204030204" pitchFamily="34" charset="0"/>
                                </a:rPr>
                                <m:t>𝐼</m:t>
                              </m:r>
                            </m:sub>
                          </m:sSub>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𝑖</m:t>
                              </m:r>
                            </m:e>
                            <m:sub>
                              <m:r>
                                <a:rPr lang="en-US" sz="1800" i="1">
                                  <a:solidFill>
                                    <a:srgbClr val="242021"/>
                                  </a:solidFill>
                                  <a:effectLst/>
                                  <a:latin typeface="Cambria Math" panose="02040503050406030204" pitchFamily="18" charset="0"/>
                                  <a:ea typeface="Calibri" panose="020F0502020204030204" pitchFamily="34" charset="0"/>
                                </a:rPr>
                                <m:t>𝑂</m:t>
                              </m:r>
                            </m:sub>
                          </m:sSub>
                          <m:d>
                            <m:dPr>
                              <m:ctrlPr>
                                <a:rPr lang="ro-RO" sz="1800" i="1">
                                  <a:solidFill>
                                    <a:srgbClr val="242021"/>
                                  </a:solidFill>
                                  <a:effectLst/>
                                  <a:latin typeface="Cambria Math" panose="02040503050406030204" pitchFamily="18" charset="0"/>
                                  <a:ea typeface="Calibri" panose="020F0502020204030204" pitchFamily="34" charset="0"/>
                                </a:rPr>
                              </m:ctrlPr>
                            </m:dPr>
                            <m:e>
                              <m:r>
                                <a:rPr lang="en-US" sz="1800" i="1">
                                  <a:solidFill>
                                    <a:srgbClr val="242021"/>
                                  </a:solidFill>
                                  <a:effectLst/>
                                  <a:latin typeface="Cambria Math" panose="02040503050406030204" pitchFamily="18" charset="0"/>
                                  <a:ea typeface="Calibri" panose="020F0502020204030204" pitchFamily="34" charset="0"/>
                                </a:rPr>
                                <m:t>−</m:t>
                              </m:r>
                              <m:f>
                                <m:fPr>
                                  <m:ctrlPr>
                                    <a:rPr lang="ro-RO" sz="1800" i="1">
                                      <a:solidFill>
                                        <a:srgbClr val="242021"/>
                                      </a:solidFill>
                                      <a:effectLst/>
                                      <a:latin typeface="Cambria Math" panose="02040503050406030204" pitchFamily="18" charset="0"/>
                                      <a:ea typeface="Calibri" panose="020F0502020204030204" pitchFamily="34" charset="0"/>
                                    </a:rPr>
                                  </m:ctrlPr>
                                </m:fPr>
                                <m:num>
                                  <m:r>
                                    <a:rPr lang="en-US" sz="1800" i="1">
                                      <a:solidFill>
                                        <a:srgbClr val="242021"/>
                                      </a:solidFill>
                                      <a:effectLst/>
                                      <a:latin typeface="Cambria Math" panose="02040503050406030204" pitchFamily="18" charset="0"/>
                                      <a:ea typeface="Calibri" panose="020F0502020204030204" pitchFamily="34" charset="0"/>
                                    </a:rPr>
                                    <m:t>1</m:t>
                                  </m:r>
                                </m:num>
                                <m:den>
                                  <m:r>
                                    <a:rPr lang="en-US" sz="1800" i="1">
                                      <a:solidFill>
                                        <a:srgbClr val="242021"/>
                                      </a:solidFill>
                                      <a:effectLst/>
                                      <a:latin typeface="Cambria Math" panose="02040503050406030204" pitchFamily="18" charset="0"/>
                                      <a:ea typeface="Calibri" panose="020F0502020204030204" pitchFamily="34" charset="0"/>
                                    </a:rPr>
                                    <m:t>1+</m:t>
                                  </m:r>
                                  <m:f>
                                    <m:fPr>
                                      <m:type m:val="lin"/>
                                      <m:ctrlPr>
                                        <a:rPr lang="ro-RO" sz="1800" i="1">
                                          <a:solidFill>
                                            <a:srgbClr val="242021"/>
                                          </a:solidFill>
                                          <a:effectLst/>
                                          <a:latin typeface="Cambria Math" panose="02040503050406030204" pitchFamily="18" charset="0"/>
                                          <a:ea typeface="Calibri" panose="020F0502020204030204" pitchFamily="34" charset="0"/>
                                        </a:rPr>
                                      </m:ctrlPr>
                                    </m:fPr>
                                    <m:num>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2</m:t>
                                          </m:r>
                                        </m:sub>
                                      </m:sSub>
                                    </m:num>
                                    <m:den>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den>
                                  </m:f>
                                </m:den>
                              </m:f>
                            </m:e>
                          </m:d>
                        </m:e>
                      </m:d>
                    </m:oMath>
                  </m:oMathPara>
                </a14:m>
                <a:endParaRPr lang="ro-RO" sz="32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𝑎</m:t>
                          </m:r>
                        </m:e>
                        <m:sub>
                          <m:r>
                            <a:rPr lang="en-US" sz="1800" i="1">
                              <a:solidFill>
                                <a:srgbClr val="242021"/>
                              </a:solidFill>
                              <a:effectLst/>
                              <a:latin typeface="Cambria Math" panose="02040503050406030204" pitchFamily="18" charset="0"/>
                              <a:ea typeface="Calibri" panose="020F0502020204030204" pitchFamily="34" charset="0"/>
                            </a:rPr>
                            <m:t>𝜀</m:t>
                          </m:r>
                        </m:sub>
                      </m:sSub>
                      <m:r>
                        <a:rPr lang="en-US" sz="1800" i="1">
                          <a:solidFill>
                            <a:srgbClr val="242021"/>
                          </a:solidFill>
                          <a:effectLst/>
                          <a:latin typeface="Cambria Math" panose="02040503050406030204" pitchFamily="18" charset="0"/>
                          <a:ea typeface="Calibri" panose="020F0502020204030204" pitchFamily="34" charset="0"/>
                        </a:rPr>
                        <m:t>=−</m:t>
                      </m:r>
                      <m:r>
                        <a:rPr lang="en-US" sz="1800" i="1">
                          <a:solidFill>
                            <a:srgbClr val="242021"/>
                          </a:solidFill>
                          <a:effectLst/>
                          <a:latin typeface="Cambria Math" panose="02040503050406030204" pitchFamily="18" charset="0"/>
                          <a:ea typeface="Calibri" panose="020F0502020204030204" pitchFamily="34" charset="0"/>
                        </a:rPr>
                        <m:t>𝑎</m:t>
                      </m:r>
                      <m:r>
                        <a:rPr lang="en-US" sz="1800" i="1">
                          <a:solidFill>
                            <a:srgbClr val="242021"/>
                          </a:solidFill>
                          <a:effectLst/>
                          <a:latin typeface="Cambria Math" panose="02040503050406030204" pitchFamily="18" charset="0"/>
                          <a:ea typeface="Calibri" panose="020F0502020204030204" pitchFamily="34" charset="0"/>
                          <a:cs typeface="Cambria Math" panose="02040503050406030204" pitchFamily="18" charset="0"/>
                        </a:rPr>
                        <m:t>⋅</m:t>
                      </m:r>
                      <m:f>
                        <m:fPr>
                          <m:ctrlPr>
                            <a:rPr lang="ro-RO" sz="1800" i="1">
                              <a:solidFill>
                                <a:srgbClr val="242021"/>
                              </a:solidFill>
                              <a:effectLst/>
                              <a:latin typeface="Cambria Math" panose="02040503050406030204" pitchFamily="18" charset="0"/>
                              <a:ea typeface="Calibri" panose="020F0502020204030204" pitchFamily="34" charset="0"/>
                            </a:rPr>
                          </m:ctrlPr>
                        </m:fPr>
                        <m:num>
                          <m:r>
                            <a:rPr lang="en-US" sz="1800" i="1">
                              <a:solidFill>
                                <a:srgbClr val="242021"/>
                              </a:solidFill>
                              <a:effectLst/>
                              <a:latin typeface="Cambria Math" panose="02040503050406030204" pitchFamily="18" charset="0"/>
                              <a:ea typeface="Calibri" panose="020F0502020204030204" pitchFamily="34" charset="0"/>
                            </a:rPr>
                            <m:t>1+</m:t>
                          </m:r>
                          <m:f>
                            <m:fPr>
                              <m:type m:val="lin"/>
                              <m:ctrlPr>
                                <a:rPr lang="ro-RO" sz="1800" i="1">
                                  <a:solidFill>
                                    <a:srgbClr val="242021"/>
                                  </a:solidFill>
                                  <a:effectLst/>
                                  <a:latin typeface="Cambria Math" panose="02040503050406030204" pitchFamily="18" charset="0"/>
                                  <a:ea typeface="Calibri" panose="020F0502020204030204" pitchFamily="34" charset="0"/>
                                </a:rPr>
                              </m:ctrlPr>
                            </m:fPr>
                            <m:num>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2</m:t>
                                  </m:r>
                                </m:sub>
                              </m:sSub>
                            </m:num>
                            <m:den>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den>
                          </m:f>
                        </m:num>
                        <m:den>
                          <m:r>
                            <a:rPr lang="en-US" sz="1800" i="1">
                              <a:solidFill>
                                <a:srgbClr val="242021"/>
                              </a:solidFill>
                              <a:effectLst/>
                              <a:latin typeface="Cambria Math" panose="02040503050406030204" pitchFamily="18" charset="0"/>
                              <a:ea typeface="Calibri" panose="020F0502020204030204" pitchFamily="34" charset="0"/>
                            </a:rPr>
                            <m:t>1+</m:t>
                          </m:r>
                          <m:f>
                            <m:fPr>
                              <m:type m:val="lin"/>
                              <m:ctrlPr>
                                <a:rPr lang="ro-RO" sz="1800" i="1">
                                  <a:solidFill>
                                    <a:srgbClr val="242021"/>
                                  </a:solidFill>
                                  <a:effectLst/>
                                  <a:latin typeface="Cambria Math" panose="02040503050406030204" pitchFamily="18" charset="0"/>
                                  <a:ea typeface="Calibri" panose="020F0502020204030204" pitchFamily="34" charset="0"/>
                                </a:rPr>
                              </m:ctrlPr>
                            </m:fPr>
                            <m:num>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𝐿</m:t>
                                  </m:r>
                                </m:sub>
                              </m:sSub>
                            </m:num>
                            <m:den>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den>
                          </m:f>
                        </m:den>
                      </m:f>
                      <m:r>
                        <a:rPr lang="en-US" sz="1800" i="1">
                          <a:solidFill>
                            <a:srgbClr val="242021"/>
                          </a:solidFill>
                          <a:effectLst/>
                          <a:latin typeface="Cambria Math" panose="02040503050406030204" pitchFamily="18" charset="0"/>
                          <a:ea typeface="Calibri" panose="020F0502020204030204" pitchFamily="34" charset="0"/>
                        </a:rPr>
                        <m:t>    </m:t>
                      </m:r>
                      <m:r>
                        <a:rPr lang="en-US" sz="1800" i="1">
                          <a:solidFill>
                            <a:srgbClr val="242021"/>
                          </a:solidFill>
                          <a:effectLst/>
                          <a:latin typeface="Cambria Math" panose="02040503050406030204" pitchFamily="18" charset="0"/>
                          <a:ea typeface="Calibri" panose="020F0502020204030204" pitchFamily="34" charset="0"/>
                        </a:rPr>
                        <m:t>𝑏</m:t>
                      </m:r>
                      <m:r>
                        <a:rPr lang="en-US" sz="1800" i="1">
                          <a:solidFill>
                            <a:srgbClr val="242021"/>
                          </a:solidFill>
                          <a:effectLst/>
                          <a:latin typeface="Cambria Math" panose="02040503050406030204" pitchFamily="18" charset="0"/>
                          <a:ea typeface="Calibri" panose="020F0502020204030204" pitchFamily="34" charset="0"/>
                        </a:rPr>
                        <m:t>=−</m:t>
                      </m:r>
                      <m:f>
                        <m:fPr>
                          <m:ctrlPr>
                            <a:rPr lang="ro-RO" sz="1800" i="1">
                              <a:solidFill>
                                <a:srgbClr val="242021"/>
                              </a:solidFill>
                              <a:effectLst/>
                              <a:latin typeface="Cambria Math" panose="02040503050406030204" pitchFamily="18" charset="0"/>
                              <a:ea typeface="Calibri" panose="020F0502020204030204" pitchFamily="34" charset="0"/>
                            </a:rPr>
                          </m:ctrlPr>
                        </m:fPr>
                        <m:num>
                          <m:r>
                            <a:rPr lang="en-US" sz="1800" i="1">
                              <a:solidFill>
                                <a:srgbClr val="242021"/>
                              </a:solidFill>
                              <a:effectLst/>
                              <a:latin typeface="Cambria Math" panose="02040503050406030204" pitchFamily="18" charset="0"/>
                              <a:ea typeface="Calibri" panose="020F0502020204030204" pitchFamily="34" charset="0"/>
                            </a:rPr>
                            <m:t>1</m:t>
                          </m:r>
                        </m:num>
                        <m:den>
                          <m:r>
                            <a:rPr lang="en-US" sz="1800" i="1">
                              <a:solidFill>
                                <a:srgbClr val="242021"/>
                              </a:solidFill>
                              <a:effectLst/>
                              <a:latin typeface="Cambria Math" panose="02040503050406030204" pitchFamily="18" charset="0"/>
                              <a:ea typeface="Calibri" panose="020F0502020204030204" pitchFamily="34" charset="0"/>
                            </a:rPr>
                            <m:t>1+</m:t>
                          </m:r>
                          <m:f>
                            <m:fPr>
                              <m:type m:val="lin"/>
                              <m:ctrlPr>
                                <a:rPr lang="ro-RO" sz="1800" i="1">
                                  <a:solidFill>
                                    <a:srgbClr val="242021"/>
                                  </a:solidFill>
                                  <a:effectLst/>
                                  <a:latin typeface="Cambria Math" panose="02040503050406030204" pitchFamily="18" charset="0"/>
                                  <a:ea typeface="Calibri" panose="020F0502020204030204" pitchFamily="34" charset="0"/>
                                </a:rPr>
                              </m:ctrlPr>
                            </m:fPr>
                            <m:num>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2</m:t>
                                  </m:r>
                                </m:sub>
                              </m:sSub>
                            </m:num>
                            <m:den>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den>
                          </m:f>
                        </m:den>
                      </m:f>
                      <m:r>
                        <a:rPr lang="en-US" sz="1800" i="1">
                          <a:solidFill>
                            <a:srgbClr val="242021"/>
                          </a:solidFill>
                          <a:effectLst/>
                          <a:latin typeface="Cambria Math" panose="02040503050406030204" pitchFamily="18" charset="0"/>
                          <a:ea typeface="Calibri" panose="020F0502020204030204" pitchFamily="34" charset="0"/>
                        </a:rPr>
                        <m:t>   </m:t>
                      </m:r>
                      <m:r>
                        <a:rPr lang="en-US" sz="1800" i="1">
                          <a:solidFill>
                            <a:srgbClr val="242021"/>
                          </a:solidFill>
                          <a:effectLst/>
                          <a:latin typeface="Cambria Math" panose="02040503050406030204" pitchFamily="18" charset="0"/>
                          <a:ea typeface="Calibri" panose="020F0502020204030204" pitchFamily="34" charset="0"/>
                        </a:rPr>
                        <m:t>𝑇</m:t>
                      </m:r>
                      <m:r>
                        <a:rPr lang="en-US" sz="1800" i="1">
                          <a:solidFill>
                            <a:srgbClr val="242021"/>
                          </a:solidFill>
                          <a:effectLst/>
                          <a:latin typeface="Cambria Math" panose="02040503050406030204" pitchFamily="18" charset="0"/>
                          <a:ea typeface="Calibri" panose="020F0502020204030204" pitchFamily="34" charset="0"/>
                        </a:rPr>
                        <m:t>=</m:t>
                      </m:r>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𝑎</m:t>
                          </m:r>
                        </m:e>
                        <m:sub>
                          <m:r>
                            <a:rPr lang="en-US" sz="1800" i="1">
                              <a:solidFill>
                                <a:srgbClr val="242021"/>
                              </a:solidFill>
                              <a:effectLst/>
                              <a:latin typeface="Cambria Math" panose="02040503050406030204" pitchFamily="18" charset="0"/>
                              <a:ea typeface="Calibri" panose="020F0502020204030204" pitchFamily="34" charset="0"/>
                            </a:rPr>
                            <m:t>𝜀</m:t>
                          </m:r>
                        </m:sub>
                      </m:sSub>
                      <m:r>
                        <a:rPr lang="en-US" sz="1800" i="1">
                          <a:solidFill>
                            <a:srgbClr val="242021"/>
                          </a:solidFill>
                          <a:effectLst/>
                          <a:latin typeface="Cambria Math" panose="02040503050406030204" pitchFamily="18" charset="0"/>
                          <a:ea typeface="Calibri" panose="020F0502020204030204" pitchFamily="34" charset="0"/>
                        </a:rPr>
                        <m:t>𝑏</m:t>
                      </m:r>
                      <m:r>
                        <a:rPr lang="en-US" sz="1800" i="1">
                          <a:solidFill>
                            <a:srgbClr val="242021"/>
                          </a:solidFill>
                          <a:effectLst/>
                          <a:latin typeface="Cambria Math" panose="02040503050406030204" pitchFamily="18" charset="0"/>
                          <a:ea typeface="Calibri" panose="020F0502020204030204" pitchFamily="34" charset="0"/>
                        </a:rPr>
                        <m:t>=</m:t>
                      </m:r>
                      <m:r>
                        <a:rPr lang="en-US" sz="1800" i="1">
                          <a:solidFill>
                            <a:srgbClr val="242021"/>
                          </a:solidFill>
                          <a:effectLst/>
                          <a:latin typeface="Cambria Math" panose="02040503050406030204" pitchFamily="18" charset="0"/>
                          <a:ea typeface="Calibri" panose="020F0502020204030204" pitchFamily="34" charset="0"/>
                        </a:rPr>
                        <m:t>𝑎</m:t>
                      </m:r>
                      <m:r>
                        <a:rPr lang="en-US" sz="1800" i="1">
                          <a:solidFill>
                            <a:srgbClr val="242021"/>
                          </a:solidFill>
                          <a:effectLst/>
                          <a:latin typeface="Cambria Math" panose="02040503050406030204" pitchFamily="18" charset="0"/>
                          <a:ea typeface="Calibri" panose="020F0502020204030204" pitchFamily="34" charset="0"/>
                          <a:cs typeface="Cambria Math" panose="02040503050406030204" pitchFamily="18" charset="0"/>
                        </a:rPr>
                        <m:t>⋅</m:t>
                      </m:r>
                      <m:f>
                        <m:fPr>
                          <m:ctrlPr>
                            <a:rPr lang="ro-RO" sz="1800" i="1">
                              <a:solidFill>
                                <a:srgbClr val="242021"/>
                              </a:solidFill>
                              <a:effectLst/>
                              <a:latin typeface="Cambria Math" panose="02040503050406030204" pitchFamily="18" charset="0"/>
                              <a:ea typeface="Calibri" panose="020F0502020204030204" pitchFamily="34" charset="0"/>
                            </a:rPr>
                          </m:ctrlPr>
                        </m:fPr>
                        <m:num>
                          <m:r>
                            <a:rPr lang="en-US" sz="1800" i="1">
                              <a:solidFill>
                                <a:srgbClr val="242021"/>
                              </a:solidFill>
                              <a:effectLst/>
                              <a:latin typeface="Cambria Math" panose="02040503050406030204" pitchFamily="18" charset="0"/>
                              <a:ea typeface="Calibri" panose="020F0502020204030204" pitchFamily="34" charset="0"/>
                            </a:rPr>
                            <m:t>1</m:t>
                          </m:r>
                        </m:num>
                        <m:den>
                          <m:r>
                            <a:rPr lang="en-US" sz="1800" i="1">
                              <a:solidFill>
                                <a:srgbClr val="242021"/>
                              </a:solidFill>
                              <a:effectLst/>
                              <a:latin typeface="Cambria Math" panose="02040503050406030204" pitchFamily="18" charset="0"/>
                              <a:ea typeface="Calibri" panose="020F0502020204030204" pitchFamily="34" charset="0"/>
                            </a:rPr>
                            <m:t>1+</m:t>
                          </m:r>
                          <m:f>
                            <m:fPr>
                              <m:type m:val="lin"/>
                              <m:ctrlPr>
                                <a:rPr lang="ro-RO" sz="1800" i="1">
                                  <a:solidFill>
                                    <a:srgbClr val="242021"/>
                                  </a:solidFill>
                                  <a:effectLst/>
                                  <a:latin typeface="Cambria Math" panose="02040503050406030204" pitchFamily="18" charset="0"/>
                                  <a:ea typeface="Calibri" panose="020F0502020204030204" pitchFamily="34" charset="0"/>
                                </a:rPr>
                              </m:ctrlPr>
                            </m:fPr>
                            <m:num>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𝐿</m:t>
                                  </m:r>
                                </m:sub>
                              </m:sSub>
                            </m:num>
                            <m:den>
                              <m:sSub>
                                <m:sSubPr>
                                  <m:ctrlPr>
                                    <a:rPr lang="ro-RO" sz="1800" i="1">
                                      <a:solidFill>
                                        <a:srgbClr val="242021"/>
                                      </a:solidFill>
                                      <a:effectLst/>
                                      <a:latin typeface="Cambria Math" panose="02040503050406030204" pitchFamily="18" charset="0"/>
                                      <a:ea typeface="Calibri" panose="020F0502020204030204" pitchFamily="34" charset="0"/>
                                    </a:rPr>
                                  </m:ctrlPr>
                                </m:sSubPr>
                                <m:e>
                                  <m:r>
                                    <a:rPr lang="en-US" sz="1800" i="1">
                                      <a:solidFill>
                                        <a:srgbClr val="242021"/>
                                      </a:solidFill>
                                      <a:effectLst/>
                                      <a:latin typeface="Cambria Math" panose="02040503050406030204" pitchFamily="18" charset="0"/>
                                      <a:ea typeface="Calibri" panose="020F0502020204030204" pitchFamily="34" charset="0"/>
                                    </a:rPr>
                                    <m:t>𝑅</m:t>
                                  </m:r>
                                </m:e>
                                <m:sub>
                                  <m:r>
                                    <a:rPr lang="en-US" sz="1800" i="1">
                                      <a:solidFill>
                                        <a:srgbClr val="242021"/>
                                      </a:solidFill>
                                      <a:effectLst/>
                                      <a:latin typeface="Cambria Math" panose="02040503050406030204" pitchFamily="18" charset="0"/>
                                      <a:ea typeface="Calibri" panose="020F0502020204030204" pitchFamily="34" charset="0"/>
                                    </a:rPr>
                                    <m:t>1</m:t>
                                  </m:r>
                                </m:sub>
                              </m:sSub>
                            </m:den>
                          </m:f>
                        </m:den>
                      </m:f>
                    </m:oMath>
                  </m:oMathPara>
                </a14:m>
                <a:endParaRPr lang="ro-RO" sz="3200">
                  <a:solidFill>
                    <a:srgbClr val="242021"/>
                  </a:solidFill>
                  <a:effectLst/>
                  <a:latin typeface="Times New Roman" panose="02020603050405020304" pitchFamily="18" charset="0"/>
                  <a:ea typeface="Calibri" panose="020F0502020204030204" pitchFamily="34" charset="0"/>
                </a:endParaRPr>
              </a:p>
              <a:p>
                <a:pPr/>
                <a14:m>
                  <m:oMathPara xmlns:m="http://schemas.openxmlformats.org/officeDocument/2006/math">
                    <m:oMathParaPr>
                      <m:jc m:val="left"/>
                    </m:oMathParaPr>
                    <m:oMath xmlns:m="http://schemas.openxmlformats.org/officeDocument/2006/math">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𝐴</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sz="1800" i="1">
                              <a:effectLst/>
                              <a:latin typeface="Cambria Math" panose="02040503050406030204" pitchFamily="18" charset="0"/>
                            </a:rPr>
                          </m:ctrlPr>
                        </m:fPr>
                        <m:num>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𝑖</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𝑂</m:t>
                              </m:r>
                            </m:sub>
                          </m:sSub>
                        </m:num>
                        <m:den>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𝑖</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𝐼</m:t>
                              </m:r>
                            </m:sub>
                          </m:sSub>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o-RO" sz="1800" i="1">
                              <a:effectLst/>
                              <a:latin typeface="Cambria Math" panose="020405030504060302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𝑏</m:t>
                          </m:r>
                        </m:den>
                      </m:f>
                      <m:f>
                        <m:fPr>
                          <m:ctrlPr>
                            <a:rPr lang="ro-RO" sz="1800" i="1">
                              <a:effectLst/>
                              <a:latin typeface="Cambria Math" panose="020405030504060302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f>
                            <m:fPr>
                              <m:type m:val="lin"/>
                              <m:ctrlPr>
                                <a:rPr lang="ro-RO" sz="1800" i="1">
                                  <a:effectLst/>
                                  <a:latin typeface="Cambria Math" panose="020405030504060302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𝑇</m:t>
                              </m:r>
                            </m:den>
                          </m:f>
                        </m:den>
                      </m:f>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rPr>
                        <m:t>−</m:t>
                      </m:r>
                      <m:d>
                        <m:dPr>
                          <m:ctrlPr>
                            <a:rPr lang="ro-RO" sz="1800" i="1">
                              <a:effectLst/>
                              <a:latin typeface="Cambria Math" panose="020405030504060302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f>
                            <m:fPr>
                              <m:ctrlPr>
                                <a:rPr lang="ro-RO" sz="1800" i="1">
                                  <a:effectLst/>
                                  <a:latin typeface="Cambria Math" panose="02040503050406030204" pitchFamily="18" charset="0"/>
                                </a:rPr>
                              </m:ctrlPr>
                            </m:fPr>
                            <m:num>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2</m:t>
                                  </m:r>
                                </m:sub>
                              </m:sSub>
                            </m:num>
                            <m:den>
                              <m:sSub>
                                <m:sSubPr>
                                  <m:ctrlPr>
                                    <a:rPr lang="ro-RO" sz="1800" i="1">
                                      <a:effectLst/>
                                      <a:latin typeface="Cambria Math" panose="020405030504060302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𝑅</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sub>
                              </m:sSub>
                            </m:den>
                          </m:f>
                        </m:e>
                      </m:d>
                      <m:f>
                        <m:fPr>
                          <m:ctrlPr>
                            <a:rPr lang="ro-RO" sz="1800" i="1">
                              <a:effectLst/>
                              <a:latin typeface="Cambria Math" panose="020405030504060302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f>
                            <m:fPr>
                              <m:type m:val="lin"/>
                              <m:ctrlPr>
                                <a:rPr lang="ro-RO" sz="1800" i="1">
                                  <a:effectLst/>
                                  <a:latin typeface="Cambria Math" panose="020405030504060302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𝑇</m:t>
                              </m:r>
                            </m:den>
                          </m:f>
                        </m:den>
                      </m:f>
                    </m:oMath>
                  </m:oMathPara>
                </a14:m>
                <a:endParaRPr lang="ro-RO"/>
              </a:p>
            </p:txBody>
          </p:sp>
        </mc:Choice>
        <mc:Fallback xmlns="">
          <p:sp>
            <p:nvSpPr>
              <p:cNvPr id="13" name="TextBox 12">
                <a:extLst>
                  <a:ext uri="{FF2B5EF4-FFF2-40B4-BE49-F238E27FC236}">
                    <a16:creationId xmlns:a16="http://schemas.microsoft.com/office/drawing/2014/main" id="{B7406644-6C05-479E-B898-2C352574340C}"/>
                  </a:ext>
                </a:extLst>
              </p:cNvPr>
              <p:cNvSpPr txBox="1">
                <a:spLocks noRot="1" noChangeAspect="1" noMove="1" noResize="1" noEditPoints="1" noAdjustHandles="1" noChangeArrowheads="1" noChangeShapeType="1" noTextEdit="1"/>
              </p:cNvSpPr>
              <p:nvPr/>
            </p:nvSpPr>
            <p:spPr>
              <a:xfrm>
                <a:off x="4788176" y="3104067"/>
                <a:ext cx="6935028" cy="2582951"/>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8369996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3BBAC-FCBC-417C-B493-E9723FFC86F4}"/>
              </a:ext>
            </a:extLst>
          </p:cNvPr>
          <p:cNvSpPr>
            <a:spLocks noGrp="1"/>
          </p:cNvSpPr>
          <p:nvPr>
            <p:ph type="title"/>
          </p:nvPr>
        </p:nvSpPr>
        <p:spPr/>
        <p:txBody>
          <a:bodyPr>
            <a:normAutofit/>
          </a:bodyPr>
          <a:lstStyle/>
          <a:p>
            <a:r>
              <a:rPr lang="ro-RO"/>
              <a:t>Rezistențele de intrare și ieșire în buclă închisă</a:t>
            </a:r>
          </a:p>
        </p:txBody>
      </p:sp>
      <p:sp>
        <p:nvSpPr>
          <p:cNvPr id="3" name="Content Placeholder 2">
            <a:extLst>
              <a:ext uri="{FF2B5EF4-FFF2-40B4-BE49-F238E27FC236}">
                <a16:creationId xmlns:a16="http://schemas.microsoft.com/office/drawing/2014/main" id="{78ECE524-56B7-4F0F-A4C2-724A061C9BAF}"/>
              </a:ext>
            </a:extLst>
          </p:cNvPr>
          <p:cNvSpPr>
            <a:spLocks noGrp="1"/>
          </p:cNvSpPr>
          <p:nvPr>
            <p:ph idx="1"/>
          </p:nvPr>
        </p:nvSpPr>
        <p:spPr/>
        <p:txBody>
          <a:bodyPr>
            <a:normAutofit/>
          </a:bodyPr>
          <a:lstStyle/>
          <a:p>
            <a:r>
              <a:rPr lang="en-US" sz="2400">
                <a:solidFill>
                  <a:srgbClr val="242021"/>
                </a:solidFill>
                <a:effectLst/>
                <a:ea typeface="Calibri" panose="020F0502020204030204" pitchFamily="34" charset="0"/>
              </a:rPr>
              <a:t>Reacția negativă are un efect important nu numai asupra câștigului, ci și asupra rezistențelor de la terminale amplificatoarelor</a:t>
            </a:r>
            <a:r>
              <a:rPr lang="ro-RO" sz="2400">
                <a:solidFill>
                  <a:srgbClr val="242021"/>
                </a:solidFill>
                <a:effectLst/>
                <a:ea typeface="Calibri" panose="020F0502020204030204" pitchFamily="34" charset="0"/>
              </a:rPr>
              <a:t>:</a:t>
            </a:r>
          </a:p>
          <a:p>
            <a:pPr lvl="1"/>
            <a:r>
              <a:rPr lang="ro-RO" sz="2000">
                <a:solidFill>
                  <a:srgbClr val="242021"/>
                </a:solidFill>
                <a:ea typeface="Calibri" panose="020F0502020204030204" pitchFamily="34" charset="0"/>
              </a:rPr>
              <a:t>Topologia serie determină creșterea rezistenței în buclă închisă (R) de </a:t>
            </a:r>
            <a:r>
              <a:rPr lang="en-US" sz="2000">
                <a:solidFill>
                  <a:srgbClr val="242021"/>
                </a:solidFill>
                <a:ea typeface="Calibri" panose="020F0502020204030204" pitchFamily="34" charset="0"/>
              </a:rPr>
              <a:t>(</a:t>
            </a:r>
            <a:r>
              <a:rPr lang="ro-RO" sz="2000">
                <a:solidFill>
                  <a:srgbClr val="242021"/>
                </a:solidFill>
                <a:ea typeface="Calibri" panose="020F0502020204030204" pitchFamily="34" charset="0"/>
              </a:rPr>
              <a:t>1+T</a:t>
            </a:r>
            <a:r>
              <a:rPr lang="en-US" sz="2000">
                <a:solidFill>
                  <a:srgbClr val="242021"/>
                </a:solidFill>
                <a:ea typeface="Calibri" panose="020F0502020204030204" pitchFamily="34" charset="0"/>
              </a:rPr>
              <a:t>)</a:t>
            </a:r>
            <a:r>
              <a:rPr lang="ro-RO" sz="2000">
                <a:solidFill>
                  <a:srgbClr val="242021"/>
                </a:solidFill>
                <a:ea typeface="Calibri" panose="020F0502020204030204" pitchFamily="34" charset="0"/>
              </a:rPr>
              <a:t> ori în raport cu rezistența în buclă deschisă (r) evaluată la aceleași borne</a:t>
            </a:r>
            <a:r>
              <a:rPr lang="en-US" sz="2000">
                <a:solidFill>
                  <a:srgbClr val="242021"/>
                </a:solidFill>
                <a:ea typeface="Calibri" panose="020F0502020204030204" pitchFamily="34" charset="0"/>
              </a:rPr>
              <a:t>;</a:t>
            </a:r>
            <a:endParaRPr lang="ro-RO" sz="2000">
              <a:solidFill>
                <a:srgbClr val="242021"/>
              </a:solidFill>
              <a:ea typeface="Calibri" panose="020F0502020204030204" pitchFamily="34" charset="0"/>
            </a:endParaRPr>
          </a:p>
          <a:p>
            <a:pPr lvl="1"/>
            <a:r>
              <a:rPr lang="ro-RO" sz="2000">
                <a:solidFill>
                  <a:srgbClr val="242021"/>
                </a:solidFill>
                <a:ea typeface="Calibri" panose="020F0502020204030204" pitchFamily="34" charset="0"/>
              </a:rPr>
              <a:t>Topologia paralel determină scăderea rezistenței în buclă închisă (R) de </a:t>
            </a:r>
            <a:r>
              <a:rPr lang="en-US" sz="2000">
                <a:solidFill>
                  <a:srgbClr val="242021"/>
                </a:solidFill>
                <a:ea typeface="Calibri" panose="020F0502020204030204" pitchFamily="34" charset="0"/>
              </a:rPr>
              <a:t>(</a:t>
            </a:r>
            <a:r>
              <a:rPr lang="ro-RO" sz="2000">
                <a:solidFill>
                  <a:srgbClr val="242021"/>
                </a:solidFill>
                <a:ea typeface="Calibri" panose="020F0502020204030204" pitchFamily="34" charset="0"/>
              </a:rPr>
              <a:t>1+T</a:t>
            </a:r>
            <a:r>
              <a:rPr lang="en-US" sz="2000">
                <a:solidFill>
                  <a:srgbClr val="242021"/>
                </a:solidFill>
                <a:ea typeface="Calibri" panose="020F0502020204030204" pitchFamily="34" charset="0"/>
              </a:rPr>
              <a:t>)</a:t>
            </a:r>
            <a:r>
              <a:rPr lang="ro-RO" sz="2000">
                <a:solidFill>
                  <a:srgbClr val="242021"/>
                </a:solidFill>
                <a:ea typeface="Calibri" panose="020F0502020204030204" pitchFamily="34" charset="0"/>
              </a:rPr>
              <a:t> ori în raport cu rezistența în buclă deschisă (r) evaluată la aceleași borne</a:t>
            </a:r>
          </a:p>
          <a:p>
            <a:endParaRPr lang="ro-RO" sz="2400">
              <a:solidFill>
                <a:srgbClr val="242021"/>
              </a:solidFill>
              <a:ea typeface="Calibri" panose="020F0502020204030204" pitchFamily="34" charset="0"/>
            </a:endParaRPr>
          </a:p>
          <a:p>
            <a:endParaRPr lang="ro-RO" sz="2400">
              <a:effectLst/>
              <a:ea typeface="Calibri" panose="020F0502020204030204" pitchFamily="34" charset="0"/>
            </a:endParaRPr>
          </a:p>
          <a:p>
            <a:r>
              <a:rPr lang="en-US" sz="2400">
                <a:effectLst/>
                <a:ea typeface="Calibri" panose="020F0502020204030204" pitchFamily="34" charset="0"/>
              </a:rPr>
              <a:t>folosim +1 pentru porturile de tip serie, respectiv -1 pentru porturile de tip șunt (paralel).</a:t>
            </a:r>
            <a:endParaRPr lang="ro-RO" sz="3200">
              <a:solidFill>
                <a:srgbClr val="242021"/>
              </a:solidFill>
              <a:ea typeface="Calibri" panose="020F0502020204030204" pitchFamily="34" charset="0"/>
            </a:endParaRPr>
          </a:p>
        </p:txBody>
      </p:sp>
      <p:sp>
        <p:nvSpPr>
          <p:cNvPr id="4" name="Date Placeholder 3">
            <a:extLst>
              <a:ext uri="{FF2B5EF4-FFF2-40B4-BE49-F238E27FC236}">
                <a16:creationId xmlns:a16="http://schemas.microsoft.com/office/drawing/2014/main" id="{2838A033-77B1-482B-AB07-CC0932FD8AEE}"/>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3AB94AF7-8D35-43B3-8B84-6BA1CCA7D57B}"/>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B2B247DF-24B8-448B-BEFF-29FCE785756A}"/>
              </a:ext>
            </a:extLst>
          </p:cNvPr>
          <p:cNvSpPr>
            <a:spLocks noGrp="1"/>
          </p:cNvSpPr>
          <p:nvPr>
            <p:ph type="sldNum" sz="quarter" idx="12"/>
          </p:nvPr>
        </p:nvSpPr>
        <p:spPr/>
        <p:txBody>
          <a:bodyPr/>
          <a:lstStyle/>
          <a:p>
            <a:fld id="{D9D9B3D8-967C-4E8E-8261-E76B956ED273}" type="slidenum">
              <a:rPr lang="ro-RO" smtClean="0"/>
              <a:t>46</a:t>
            </a:fld>
            <a:endParaRPr lang="ro-RO"/>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3C84D917-BA18-4541-AC28-BFD0BFA8AC71}"/>
                  </a:ext>
                </a:extLst>
              </p:cNvPr>
              <p:cNvSpPr txBox="1"/>
              <p:nvPr/>
            </p:nvSpPr>
            <p:spPr>
              <a:xfrm>
                <a:off x="4901234" y="4001294"/>
                <a:ext cx="2389532" cy="46628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ro-RO" sz="2400" i="1" smtClean="0">
                          <a:latin typeface="Cambria Math" panose="02040503050406030204" pitchFamily="18" charset="0"/>
                        </a:rPr>
                        <m:t>𝑅</m:t>
                      </m:r>
                      <m:r>
                        <a:rPr lang="ro-RO" sz="2400" i="0">
                          <a:latin typeface="Cambria Math" panose="02040503050406030204" pitchFamily="18" charset="0"/>
                        </a:rPr>
                        <m:t>=</m:t>
                      </m:r>
                      <m:r>
                        <a:rPr lang="ro-RO" sz="2400" b="0" i="1" smtClean="0">
                          <a:solidFill>
                            <a:srgbClr val="836967"/>
                          </a:solidFill>
                          <a:latin typeface="Cambria Math" panose="02040503050406030204" pitchFamily="18" charset="0"/>
                        </a:rPr>
                        <m:t>𝑟</m:t>
                      </m:r>
                      <m:sSup>
                        <m:sSupPr>
                          <m:ctrlPr>
                            <a:rPr lang="ro-RO" sz="2400" i="1">
                              <a:solidFill>
                                <a:srgbClr val="836967"/>
                              </a:solidFill>
                              <a:latin typeface="Cambria Math" panose="02040503050406030204" pitchFamily="18" charset="0"/>
                            </a:rPr>
                          </m:ctrlPr>
                        </m:sSupPr>
                        <m:e>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m:t>
                              </m:r>
                              <m:r>
                                <a:rPr lang="ro-RO" sz="2400" i="1">
                                  <a:latin typeface="Cambria Math" panose="02040503050406030204" pitchFamily="18" charset="0"/>
                                </a:rPr>
                                <m:t>𝑇</m:t>
                              </m:r>
                            </m:e>
                          </m:d>
                        </m:e>
                        <m:sup>
                          <m:r>
                            <a:rPr lang="ro-RO" sz="2400" i="0">
                              <a:latin typeface="Cambria Math" panose="02040503050406030204" pitchFamily="18" charset="0"/>
                            </a:rPr>
                            <m:t>±1</m:t>
                          </m:r>
                        </m:sup>
                      </m:sSup>
                    </m:oMath>
                  </m:oMathPara>
                </a14:m>
                <a:endParaRPr lang="ro-RO"/>
              </a:p>
            </p:txBody>
          </p:sp>
        </mc:Choice>
        <mc:Fallback xmlns="">
          <p:sp>
            <p:nvSpPr>
              <p:cNvPr id="8" name="TextBox 7">
                <a:extLst>
                  <a:ext uri="{FF2B5EF4-FFF2-40B4-BE49-F238E27FC236}">
                    <a16:creationId xmlns:a16="http://schemas.microsoft.com/office/drawing/2014/main" id="{3C84D917-BA18-4541-AC28-BFD0BFA8AC71}"/>
                  </a:ext>
                </a:extLst>
              </p:cNvPr>
              <p:cNvSpPr txBox="1">
                <a:spLocks noRot="1" noChangeAspect="1" noMove="1" noResize="1" noEditPoints="1" noAdjustHandles="1" noChangeArrowheads="1" noChangeShapeType="1" noTextEdit="1"/>
              </p:cNvSpPr>
              <p:nvPr/>
            </p:nvSpPr>
            <p:spPr>
              <a:xfrm>
                <a:off x="4901234" y="4001294"/>
                <a:ext cx="2389532" cy="466281"/>
              </a:xfrm>
              <a:prstGeom prst="rect">
                <a:avLst/>
              </a:prstGeom>
              <a:blipFill>
                <a:blip r:embed="rId2"/>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961917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AB8A0-B89C-4AB6-AB64-D319A4EBF07F}"/>
              </a:ext>
            </a:extLst>
          </p:cNvPr>
          <p:cNvSpPr>
            <a:spLocks noGrp="1"/>
          </p:cNvSpPr>
          <p:nvPr>
            <p:ph type="title"/>
          </p:nvPr>
        </p:nvSpPr>
        <p:spPr/>
        <p:txBody>
          <a:bodyPr/>
          <a:lstStyle/>
          <a:p>
            <a:r>
              <a:rPr lang="ro-RO"/>
              <a:t>Amplificatorul sumator</a:t>
            </a:r>
          </a:p>
        </p:txBody>
      </p:sp>
      <p:sp>
        <p:nvSpPr>
          <p:cNvPr id="3" name="Content Placeholder 2">
            <a:extLst>
              <a:ext uri="{FF2B5EF4-FFF2-40B4-BE49-F238E27FC236}">
                <a16:creationId xmlns:a16="http://schemas.microsoft.com/office/drawing/2014/main" id="{93F18E9F-DC7B-4BBB-A52E-355DA01B9976}"/>
              </a:ext>
            </a:extLst>
          </p:cNvPr>
          <p:cNvSpPr>
            <a:spLocks noGrp="1"/>
          </p:cNvSpPr>
          <p:nvPr>
            <p:ph idx="1"/>
          </p:nvPr>
        </p:nvSpPr>
        <p:spPr/>
        <p:txBody>
          <a:bodyPr>
            <a:normAutofit/>
          </a:bodyPr>
          <a:lstStyle/>
          <a:p>
            <a:r>
              <a:rPr lang="en-US" sz="2400">
                <a:effectLst/>
                <a:ea typeface="Calibri" panose="020F0502020204030204" pitchFamily="34" charset="0"/>
              </a:rPr>
              <a:t>Amplificatorul sumator are două sau mai multe intrări și o ieșire</a:t>
            </a:r>
            <a:endParaRPr lang="ro-RO" sz="3600"/>
          </a:p>
        </p:txBody>
      </p:sp>
      <p:sp>
        <p:nvSpPr>
          <p:cNvPr id="4" name="Date Placeholder 3">
            <a:extLst>
              <a:ext uri="{FF2B5EF4-FFF2-40B4-BE49-F238E27FC236}">
                <a16:creationId xmlns:a16="http://schemas.microsoft.com/office/drawing/2014/main" id="{43B1F8F7-EE13-4D66-9E13-9A103997B908}"/>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28A3022E-03A7-46B4-84D2-634131B7237E}"/>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039734DC-BD9B-4387-9E1F-64CF7FE04E1B}"/>
              </a:ext>
            </a:extLst>
          </p:cNvPr>
          <p:cNvSpPr>
            <a:spLocks noGrp="1"/>
          </p:cNvSpPr>
          <p:nvPr>
            <p:ph type="sldNum" sz="quarter" idx="12"/>
          </p:nvPr>
        </p:nvSpPr>
        <p:spPr/>
        <p:txBody>
          <a:bodyPr/>
          <a:lstStyle/>
          <a:p>
            <a:fld id="{D9D9B3D8-967C-4E8E-8261-E76B956ED273}" type="slidenum">
              <a:rPr lang="ro-RO" smtClean="0"/>
              <a:t>5</a:t>
            </a:fld>
            <a:endParaRPr lang="ro-RO"/>
          </a:p>
        </p:txBody>
      </p:sp>
      <p:pic>
        <p:nvPicPr>
          <p:cNvPr id="7" name="Picture 6">
            <a:extLst>
              <a:ext uri="{FF2B5EF4-FFF2-40B4-BE49-F238E27FC236}">
                <a16:creationId xmlns:a16="http://schemas.microsoft.com/office/drawing/2014/main" id="{82685C1F-E1AF-4D6D-94E7-1EFFDAAFEA77}"/>
              </a:ext>
            </a:extLst>
          </p:cNvPr>
          <p:cNvPicPr>
            <a:picLocks noChangeAspect="1"/>
          </p:cNvPicPr>
          <p:nvPr/>
        </p:nvPicPr>
        <p:blipFill>
          <a:blip r:embed="rId2"/>
          <a:stretch>
            <a:fillRect/>
          </a:stretch>
        </p:blipFill>
        <p:spPr>
          <a:xfrm>
            <a:off x="668834" y="2389134"/>
            <a:ext cx="3513773" cy="3847147"/>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4FCA7E5-0746-4B38-A62D-56DCF090EB19}"/>
                  </a:ext>
                </a:extLst>
              </p:cNvPr>
              <p:cNvSpPr txBox="1"/>
              <p:nvPr/>
            </p:nvSpPr>
            <p:spPr>
              <a:xfrm>
                <a:off x="4878456" y="2528717"/>
                <a:ext cx="2435087"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0">
                              <a:latin typeface="Cambria Math" panose="02040503050406030204" pitchFamily="18" charset="0"/>
                            </a:rPr>
                            <m:t>2</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0">
                              <a:latin typeface="Cambria Math" panose="02040503050406030204" pitchFamily="18" charset="0"/>
                            </a:rPr>
                            <m:t>3</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𝐹</m:t>
                          </m:r>
                        </m:sub>
                      </m:sSub>
                    </m:oMath>
                  </m:oMathPara>
                </a14:m>
                <a:endParaRPr lang="ro-RO"/>
              </a:p>
            </p:txBody>
          </p:sp>
        </mc:Choice>
        <mc:Fallback xmlns="">
          <p:sp>
            <p:nvSpPr>
              <p:cNvPr id="9" name="TextBox 8">
                <a:extLst>
                  <a:ext uri="{FF2B5EF4-FFF2-40B4-BE49-F238E27FC236}">
                    <a16:creationId xmlns:a16="http://schemas.microsoft.com/office/drawing/2014/main" id="{14FCA7E5-0746-4B38-A62D-56DCF090EB19}"/>
                  </a:ext>
                </a:extLst>
              </p:cNvPr>
              <p:cNvSpPr txBox="1">
                <a:spLocks noRot="1" noChangeAspect="1" noMove="1" noResize="1" noEditPoints="1" noAdjustHandles="1" noChangeArrowheads="1" noChangeShapeType="1" noTextEdit="1"/>
              </p:cNvSpPr>
              <p:nvPr/>
            </p:nvSpPr>
            <p:spPr>
              <a:xfrm>
                <a:off x="4878456" y="2528717"/>
                <a:ext cx="2435087" cy="461665"/>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741A1D15-0F87-4D30-A1DC-0A20745232F3}"/>
                  </a:ext>
                </a:extLst>
              </p:cNvPr>
              <p:cNvSpPr txBox="1"/>
              <p:nvPr/>
            </p:nvSpPr>
            <p:spPr>
              <a:xfrm>
                <a:off x="5015574" y="3263707"/>
                <a:ext cx="4595938" cy="75616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ro-RO" sz="2400" i="1" smtClean="0">
                              <a:latin typeface="Cambria Math" panose="02040503050406030204" pitchFamily="18" charset="0"/>
                            </a:rPr>
                          </m:ctrlPr>
                        </m:fPr>
                        <m:num>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1</m:t>
                              </m:r>
                            </m:sub>
                          </m:sSub>
                          <m:r>
                            <a:rPr lang="ro-RO" sz="2400" b="0" i="1" smtClean="0">
                              <a:latin typeface="Cambria Math" panose="02040503050406030204" pitchFamily="18" charset="0"/>
                            </a:rPr>
                            <m:t>−0</m:t>
                          </m:r>
                        </m:num>
                        <m:den>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1</m:t>
                              </m:r>
                            </m:sub>
                          </m:sSub>
                        </m:den>
                      </m:f>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2</m:t>
                              </m:r>
                            </m:sub>
                          </m:sSub>
                          <m:r>
                            <a:rPr lang="ro-RO" sz="2400" b="0" i="1" smtClean="0">
                              <a:latin typeface="Cambria Math" panose="02040503050406030204" pitchFamily="18" charset="0"/>
                            </a:rPr>
                            <m:t>−0</m:t>
                          </m:r>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2</m:t>
                              </m:r>
                            </m:sub>
                          </m:sSub>
                        </m:den>
                      </m:f>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3</m:t>
                              </m:r>
                            </m:sub>
                          </m:sSub>
                          <m:r>
                            <a:rPr lang="ro-RO" sz="2400" b="0" i="1" smtClean="0">
                              <a:latin typeface="Cambria Math" panose="02040503050406030204" pitchFamily="18" charset="0"/>
                            </a:rPr>
                            <m:t>−0</m:t>
                          </m:r>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3</m:t>
                              </m:r>
                            </m:sub>
                          </m:sSub>
                        </m:den>
                      </m:f>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r>
                            <a:rPr lang="ro-RO" sz="2400" b="0" i="1" smtClean="0">
                              <a:latin typeface="Cambria Math" panose="02040503050406030204" pitchFamily="18" charset="0"/>
                            </a:rPr>
                            <m:t>0−</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𝑂</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𝐹</m:t>
                              </m:r>
                            </m:sub>
                          </m:sSub>
                        </m:den>
                      </m:f>
                    </m:oMath>
                  </m:oMathPara>
                </a14:m>
                <a:endParaRPr lang="ro-RO"/>
              </a:p>
            </p:txBody>
          </p:sp>
        </mc:Choice>
        <mc:Fallback xmlns="">
          <p:sp>
            <p:nvSpPr>
              <p:cNvPr id="10" name="TextBox 9">
                <a:extLst>
                  <a:ext uri="{FF2B5EF4-FFF2-40B4-BE49-F238E27FC236}">
                    <a16:creationId xmlns:a16="http://schemas.microsoft.com/office/drawing/2014/main" id="{741A1D15-0F87-4D30-A1DC-0A20745232F3}"/>
                  </a:ext>
                </a:extLst>
              </p:cNvPr>
              <p:cNvSpPr txBox="1">
                <a:spLocks noRot="1" noChangeAspect="1" noMove="1" noResize="1" noEditPoints="1" noAdjustHandles="1" noChangeArrowheads="1" noChangeShapeType="1" noTextEdit="1"/>
              </p:cNvSpPr>
              <p:nvPr/>
            </p:nvSpPr>
            <p:spPr>
              <a:xfrm>
                <a:off x="5015574" y="3263707"/>
                <a:ext cx="4595938" cy="756169"/>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6E8B8A3-4FB9-4E41-8308-9C80968F72A0}"/>
                  </a:ext>
                </a:extLst>
              </p:cNvPr>
              <p:cNvSpPr txBox="1"/>
              <p:nvPr/>
            </p:nvSpPr>
            <p:spPr>
              <a:xfrm>
                <a:off x="5015574" y="4139945"/>
                <a:ext cx="2825197" cy="69544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ro-RO" sz="2400" i="1" smtClean="0">
                              <a:latin typeface="Cambria Math" panose="02040503050406030204" pitchFamily="18" charset="0"/>
                            </a:rPr>
                          </m:ctrlPr>
                        </m:fPr>
                        <m:num>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1</m:t>
                              </m:r>
                            </m:sub>
                          </m:sSub>
                        </m:num>
                        <m:den>
                          <m:sSub>
                            <m:sSubPr>
                              <m:ctrlPr>
                                <a:rPr lang="ro-RO" sz="240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1</m:t>
                              </m:r>
                            </m:sub>
                          </m:sSub>
                        </m:den>
                      </m:f>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2</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2</m:t>
                              </m:r>
                            </m:sub>
                          </m:sSub>
                        </m:den>
                      </m:f>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3</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3</m:t>
                              </m:r>
                            </m:sub>
                          </m:sSub>
                        </m:den>
                      </m:f>
                      <m:r>
                        <a:rPr lang="ro-RO" sz="2400" b="0" i="1" smtClean="0">
                          <a:latin typeface="Cambria Math" panose="02040503050406030204" pitchFamily="18" charset="0"/>
                        </a:rPr>
                        <m:t>=−</m:t>
                      </m:r>
                      <m:f>
                        <m:fPr>
                          <m:ctrlPr>
                            <a:rPr lang="ro-RO" sz="2400" b="0" i="1" smtClean="0">
                              <a:latin typeface="Cambria Math" panose="02040503050406030204" pitchFamily="18" charset="0"/>
                            </a:rPr>
                          </m:ctrlPr>
                        </m:fPr>
                        <m:num>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𝑣</m:t>
                              </m:r>
                            </m:e>
                            <m:sub>
                              <m:r>
                                <a:rPr lang="ro-RO" sz="2400" b="0" i="1" smtClean="0">
                                  <a:latin typeface="Cambria Math" panose="02040503050406030204" pitchFamily="18" charset="0"/>
                                </a:rPr>
                                <m:t>𝑂</m:t>
                              </m:r>
                            </m:sub>
                          </m:sSub>
                        </m:num>
                        <m:den>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𝐹</m:t>
                              </m:r>
                            </m:sub>
                          </m:sSub>
                        </m:den>
                      </m:f>
                    </m:oMath>
                  </m:oMathPara>
                </a14:m>
                <a:endParaRPr lang="ro-RO"/>
              </a:p>
            </p:txBody>
          </p:sp>
        </mc:Choice>
        <mc:Fallback xmlns="">
          <p:sp>
            <p:nvSpPr>
              <p:cNvPr id="11" name="TextBox 10">
                <a:extLst>
                  <a:ext uri="{FF2B5EF4-FFF2-40B4-BE49-F238E27FC236}">
                    <a16:creationId xmlns:a16="http://schemas.microsoft.com/office/drawing/2014/main" id="{36E8B8A3-4FB9-4E41-8308-9C80968F72A0}"/>
                  </a:ext>
                </a:extLst>
              </p:cNvPr>
              <p:cNvSpPr txBox="1">
                <a:spLocks noRot="1" noChangeAspect="1" noMove="1" noResize="1" noEditPoints="1" noAdjustHandles="1" noChangeArrowheads="1" noChangeShapeType="1" noTextEdit="1"/>
              </p:cNvSpPr>
              <p:nvPr/>
            </p:nvSpPr>
            <p:spPr>
              <a:xfrm>
                <a:off x="5015574" y="4139945"/>
                <a:ext cx="2825197" cy="695447"/>
              </a:xfrm>
              <a:prstGeom prst="rect">
                <a:avLst/>
              </a:prstGeom>
              <a:blipFill>
                <a:blip r:embed="rId5"/>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4167356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AB8A0-B89C-4AB6-AB64-D319A4EBF07F}"/>
              </a:ext>
            </a:extLst>
          </p:cNvPr>
          <p:cNvSpPr>
            <a:spLocks noGrp="1"/>
          </p:cNvSpPr>
          <p:nvPr>
            <p:ph type="title"/>
          </p:nvPr>
        </p:nvSpPr>
        <p:spPr/>
        <p:txBody>
          <a:bodyPr/>
          <a:lstStyle/>
          <a:p>
            <a:r>
              <a:rPr lang="ro-RO"/>
              <a:t>Amplificatorul sumator</a:t>
            </a:r>
          </a:p>
        </p:txBody>
      </p:sp>
      <p:sp>
        <p:nvSpPr>
          <p:cNvPr id="3" name="Content Placeholder 2">
            <a:extLst>
              <a:ext uri="{FF2B5EF4-FFF2-40B4-BE49-F238E27FC236}">
                <a16:creationId xmlns:a16="http://schemas.microsoft.com/office/drawing/2014/main" id="{93F18E9F-DC7B-4BBB-A52E-355DA01B9976}"/>
              </a:ext>
            </a:extLst>
          </p:cNvPr>
          <p:cNvSpPr>
            <a:spLocks noGrp="1"/>
          </p:cNvSpPr>
          <p:nvPr>
            <p:ph idx="1"/>
          </p:nvPr>
        </p:nvSpPr>
        <p:spPr/>
        <p:txBody>
          <a:bodyPr>
            <a:normAutofit/>
          </a:bodyPr>
          <a:lstStyle/>
          <a:p>
            <a:r>
              <a:rPr lang="en-US" sz="2400">
                <a:effectLst/>
                <a:ea typeface="Calibri" panose="020F0502020204030204" pitchFamily="34" charset="0"/>
              </a:rPr>
              <a:t>Observăm că datorită punctului de masă virtuală, curenții de intrare sunt liniar proporționali cu tensiunile corespunzătoare ale surselor </a:t>
            </a:r>
            <a:br>
              <a:rPr lang="ro-RO" sz="2400">
                <a:effectLst/>
                <a:ea typeface="Calibri" panose="020F0502020204030204" pitchFamily="34" charset="0"/>
              </a:rPr>
            </a:br>
            <a:r>
              <a:rPr lang="en-US" sz="2400">
                <a:effectLst/>
                <a:ea typeface="Calibri" panose="020F0502020204030204" pitchFamily="34" charset="0"/>
              </a:rPr>
              <a:t>de semnal.</a:t>
            </a:r>
            <a:endParaRPr lang="ro-RO" sz="2400">
              <a:effectLst/>
              <a:ea typeface="Calibri" panose="020F0502020204030204" pitchFamily="34" charset="0"/>
            </a:endParaRPr>
          </a:p>
          <a:p>
            <a:r>
              <a:rPr lang="en-US" sz="2400">
                <a:effectLst/>
                <a:ea typeface="Calibri" panose="020F0502020204030204" pitchFamily="34" charset="0"/>
              </a:rPr>
              <a:t>Mai mult, sursele sunt împiedicate să interacționeze între </a:t>
            </a:r>
            <a:br>
              <a:rPr lang="ro-RO" sz="2400">
                <a:effectLst/>
                <a:ea typeface="Calibri" panose="020F0502020204030204" pitchFamily="34" charset="0"/>
              </a:rPr>
            </a:br>
            <a:r>
              <a:rPr lang="en-US" sz="2400">
                <a:effectLst/>
                <a:ea typeface="Calibri" panose="020F0502020204030204" pitchFamily="34" charset="0"/>
              </a:rPr>
              <a:t>ele - o caracteristică de dorit și importantă în cazul în </a:t>
            </a:r>
            <a:br>
              <a:rPr lang="ro-RO" sz="2400">
                <a:effectLst/>
                <a:ea typeface="Calibri" panose="020F0502020204030204" pitchFamily="34" charset="0"/>
              </a:rPr>
            </a:br>
            <a:r>
              <a:rPr lang="en-US" sz="2400">
                <a:effectLst/>
                <a:ea typeface="Calibri" panose="020F0502020204030204" pitchFamily="34" charset="0"/>
              </a:rPr>
              <a:t>care oricare dintre aceste surse este deconectată de la </a:t>
            </a:r>
            <a:br>
              <a:rPr lang="ro-RO" sz="2400">
                <a:effectLst/>
                <a:ea typeface="Calibri" panose="020F0502020204030204" pitchFamily="34" charset="0"/>
              </a:rPr>
            </a:br>
            <a:r>
              <a:rPr lang="en-US" sz="2400">
                <a:effectLst/>
                <a:ea typeface="Calibri" panose="020F0502020204030204" pitchFamily="34" charset="0"/>
              </a:rPr>
              <a:t>circuit.</a:t>
            </a:r>
            <a:endParaRPr lang="ro-RO" sz="2400">
              <a:effectLst/>
              <a:ea typeface="Calibri" panose="020F0502020204030204" pitchFamily="34" charset="0"/>
            </a:endParaRPr>
          </a:p>
          <a:p>
            <a:r>
              <a:rPr lang="en-US" sz="2400">
                <a:effectLst/>
                <a:ea typeface="Calibri" panose="020F0502020204030204" pitchFamily="34" charset="0"/>
              </a:rPr>
              <a:t>Rezolvând pentru </a:t>
            </a:r>
            <a:r>
              <a:rPr lang="en-US" sz="2400" i="1">
                <a:effectLst/>
                <a:ea typeface="Calibri" panose="020F0502020204030204" pitchFamily="34" charset="0"/>
              </a:rPr>
              <a:t>v</a:t>
            </a:r>
            <a:r>
              <a:rPr lang="en-US" sz="2400" i="1" baseline="-25000">
                <a:effectLst/>
                <a:ea typeface="Calibri" panose="020F0502020204030204" pitchFamily="34" charset="0"/>
              </a:rPr>
              <a:t>O</a:t>
            </a:r>
            <a:r>
              <a:rPr lang="en-US" sz="2400">
                <a:effectLst/>
                <a:ea typeface="Calibri" panose="020F0502020204030204" pitchFamily="34" charset="0"/>
              </a:rPr>
              <a:t>, obținem</a:t>
            </a:r>
            <a:endParaRPr lang="ro-RO" sz="4400"/>
          </a:p>
        </p:txBody>
      </p:sp>
      <p:sp>
        <p:nvSpPr>
          <p:cNvPr id="4" name="Date Placeholder 3">
            <a:extLst>
              <a:ext uri="{FF2B5EF4-FFF2-40B4-BE49-F238E27FC236}">
                <a16:creationId xmlns:a16="http://schemas.microsoft.com/office/drawing/2014/main" id="{43B1F8F7-EE13-4D66-9E13-9A103997B908}"/>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28A3022E-03A7-46B4-84D2-634131B7237E}"/>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039734DC-BD9B-4387-9E1F-64CF7FE04E1B}"/>
              </a:ext>
            </a:extLst>
          </p:cNvPr>
          <p:cNvSpPr>
            <a:spLocks noGrp="1"/>
          </p:cNvSpPr>
          <p:nvPr>
            <p:ph type="sldNum" sz="quarter" idx="12"/>
          </p:nvPr>
        </p:nvSpPr>
        <p:spPr/>
        <p:txBody>
          <a:bodyPr/>
          <a:lstStyle/>
          <a:p>
            <a:fld id="{D9D9B3D8-967C-4E8E-8261-E76B956ED273}" type="slidenum">
              <a:rPr lang="ro-RO" smtClean="0"/>
              <a:t>6</a:t>
            </a:fld>
            <a:endParaRPr lang="ro-RO"/>
          </a:p>
        </p:txBody>
      </p:sp>
      <p:pic>
        <p:nvPicPr>
          <p:cNvPr id="7" name="Picture 6">
            <a:extLst>
              <a:ext uri="{FF2B5EF4-FFF2-40B4-BE49-F238E27FC236}">
                <a16:creationId xmlns:a16="http://schemas.microsoft.com/office/drawing/2014/main" id="{82685C1F-E1AF-4D6D-94E7-1EFFDAAFEA77}"/>
              </a:ext>
            </a:extLst>
          </p:cNvPr>
          <p:cNvPicPr>
            <a:picLocks noChangeAspect="1"/>
          </p:cNvPicPr>
          <p:nvPr/>
        </p:nvPicPr>
        <p:blipFill>
          <a:blip r:embed="rId2"/>
          <a:stretch>
            <a:fillRect/>
          </a:stretch>
        </p:blipFill>
        <p:spPr>
          <a:xfrm>
            <a:off x="8610600" y="2329816"/>
            <a:ext cx="3513773" cy="3847147"/>
          </a:xfrm>
          <a:prstGeom prst="rect">
            <a:avLst/>
          </a:prstGeom>
        </p:spPr>
      </p:pic>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D40D02A8-5FDB-4A05-862C-2D12ED2C0EAE}"/>
                  </a:ext>
                </a:extLst>
              </p:cNvPr>
              <p:cNvSpPr txBox="1"/>
              <p:nvPr/>
            </p:nvSpPr>
            <p:spPr>
              <a:xfrm>
                <a:off x="1041953" y="4883393"/>
                <a:ext cx="4484204" cy="9221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𝐹</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𝐹</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𝐹</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3</m:t>
                              </m:r>
                            </m:sub>
                          </m:sSub>
                        </m:e>
                      </m:d>
                    </m:oMath>
                  </m:oMathPara>
                </a14:m>
                <a:endParaRPr lang="ro-RO"/>
              </a:p>
            </p:txBody>
          </p:sp>
        </mc:Choice>
        <mc:Fallback xmlns="">
          <p:sp>
            <p:nvSpPr>
              <p:cNvPr id="12" name="TextBox 11">
                <a:extLst>
                  <a:ext uri="{FF2B5EF4-FFF2-40B4-BE49-F238E27FC236}">
                    <a16:creationId xmlns:a16="http://schemas.microsoft.com/office/drawing/2014/main" id="{D40D02A8-5FDB-4A05-862C-2D12ED2C0EAE}"/>
                  </a:ext>
                </a:extLst>
              </p:cNvPr>
              <p:cNvSpPr txBox="1">
                <a:spLocks noRot="1" noChangeAspect="1" noMove="1" noResize="1" noEditPoints="1" noAdjustHandles="1" noChangeArrowheads="1" noChangeShapeType="1" noTextEdit="1"/>
              </p:cNvSpPr>
              <p:nvPr/>
            </p:nvSpPr>
            <p:spPr>
              <a:xfrm>
                <a:off x="1041953" y="4883393"/>
                <a:ext cx="4484204" cy="922176"/>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831887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AB8A0-B89C-4AB6-AB64-D319A4EBF07F}"/>
              </a:ext>
            </a:extLst>
          </p:cNvPr>
          <p:cNvSpPr>
            <a:spLocks noGrp="1"/>
          </p:cNvSpPr>
          <p:nvPr>
            <p:ph type="title"/>
          </p:nvPr>
        </p:nvSpPr>
        <p:spPr/>
        <p:txBody>
          <a:bodyPr/>
          <a:lstStyle/>
          <a:p>
            <a:r>
              <a:rPr lang="ro-RO"/>
              <a:t>Amplificatorul sumator</a:t>
            </a:r>
          </a:p>
        </p:txBody>
      </p:sp>
      <p:sp>
        <p:nvSpPr>
          <p:cNvPr id="3" name="Content Placeholder 2">
            <a:extLst>
              <a:ext uri="{FF2B5EF4-FFF2-40B4-BE49-F238E27FC236}">
                <a16:creationId xmlns:a16="http://schemas.microsoft.com/office/drawing/2014/main" id="{93F18E9F-DC7B-4BBB-A52E-355DA01B9976}"/>
              </a:ext>
            </a:extLst>
          </p:cNvPr>
          <p:cNvSpPr>
            <a:spLocks noGrp="1"/>
          </p:cNvSpPr>
          <p:nvPr>
            <p:ph idx="1"/>
          </p:nvPr>
        </p:nvSpPr>
        <p:spPr/>
        <p:txBody>
          <a:bodyPr>
            <a:normAutofit/>
          </a:bodyPr>
          <a:lstStyle/>
          <a:p>
            <a:r>
              <a:rPr lang="ro-RO" sz="2400">
                <a:effectLst/>
                <a:ea typeface="Calibri" panose="020F0502020204030204" pitchFamily="34" charset="0"/>
              </a:rPr>
              <a:t>Relația lui v</a:t>
            </a:r>
            <a:r>
              <a:rPr lang="ro-RO" sz="2400" baseline="-25000">
                <a:effectLst/>
                <a:ea typeface="Calibri" panose="020F0502020204030204" pitchFamily="34" charset="0"/>
              </a:rPr>
              <a:t>O</a:t>
            </a:r>
            <a:r>
              <a:rPr lang="ro-RO" sz="2400">
                <a:effectLst/>
                <a:ea typeface="Calibri" panose="020F0502020204030204" pitchFamily="34" charset="0"/>
              </a:rPr>
              <a:t> </a:t>
            </a:r>
            <a:r>
              <a:rPr lang="en-US" sz="2400">
                <a:effectLst/>
                <a:ea typeface="Calibri" panose="020F0502020204030204" pitchFamily="34" charset="0"/>
              </a:rPr>
              <a:t>indică faptul că ieșirea este o sumă ponderată a intrărilor (de aici denumirea amplificatorului), ponderile fiind stabilite </a:t>
            </a:r>
            <a:br>
              <a:rPr lang="ro-RO" sz="2400">
                <a:effectLst/>
                <a:ea typeface="Calibri" panose="020F0502020204030204" pitchFamily="34" charset="0"/>
              </a:rPr>
            </a:br>
            <a:r>
              <a:rPr lang="en-US" sz="2400">
                <a:effectLst/>
                <a:ea typeface="Calibri" panose="020F0502020204030204" pitchFamily="34" charset="0"/>
              </a:rPr>
              <a:t>prin raporturi de rezistențe.</a:t>
            </a:r>
            <a:endParaRPr lang="ro-RO" sz="2400">
              <a:effectLst/>
              <a:ea typeface="Calibri" panose="020F0502020204030204" pitchFamily="34" charset="0"/>
            </a:endParaRPr>
          </a:p>
          <a:p>
            <a:r>
              <a:rPr lang="en-US" sz="2400">
                <a:effectLst/>
                <a:ea typeface="Calibri" panose="020F0502020204030204" pitchFamily="34" charset="0"/>
              </a:rPr>
              <a:t>O aplicație tipică a amplificatoarelor de sumare este </a:t>
            </a:r>
            <a:br>
              <a:rPr lang="ro-RO" sz="2400">
                <a:effectLst/>
                <a:ea typeface="Calibri" panose="020F0502020204030204" pitchFamily="34" charset="0"/>
              </a:rPr>
            </a:br>
            <a:r>
              <a:rPr lang="en-US" sz="2400">
                <a:effectLst/>
                <a:ea typeface="Calibri" panose="020F0502020204030204" pitchFamily="34" charset="0"/>
              </a:rPr>
              <a:t>mixerul audio.</a:t>
            </a:r>
            <a:endParaRPr lang="ro-RO" sz="2400">
              <a:effectLst/>
              <a:ea typeface="Calibri" panose="020F0502020204030204" pitchFamily="34" charset="0"/>
            </a:endParaRPr>
          </a:p>
          <a:p>
            <a:r>
              <a:rPr lang="en-US" sz="2400">
                <a:effectLst/>
                <a:ea typeface="Calibri" panose="020F0502020204030204" pitchFamily="34" charset="0"/>
              </a:rPr>
              <a:t>Deoarece ieșirea provine direct de la sursa dependentă </a:t>
            </a:r>
            <a:br>
              <a:rPr lang="ro-RO" sz="2400">
                <a:effectLst/>
                <a:ea typeface="Calibri" panose="020F0502020204030204" pitchFamily="34" charset="0"/>
              </a:rPr>
            </a:br>
            <a:r>
              <a:rPr lang="en-US" sz="2400">
                <a:effectLst/>
                <a:ea typeface="Calibri" panose="020F0502020204030204" pitchFamily="34" charset="0"/>
              </a:rPr>
              <a:t>din interiorul AO, avem </a:t>
            </a:r>
            <a:r>
              <a:rPr lang="en-US" sz="2400" i="1">
                <a:effectLst/>
                <a:ea typeface="Calibri" panose="020F0502020204030204" pitchFamily="34" charset="0"/>
              </a:rPr>
              <a:t>R</a:t>
            </a:r>
            <a:r>
              <a:rPr lang="en-US" sz="2400" i="1" baseline="-25000">
                <a:effectLst/>
                <a:ea typeface="Calibri" panose="020F0502020204030204" pitchFamily="34" charset="0"/>
              </a:rPr>
              <a:t>o</a:t>
            </a:r>
            <a:r>
              <a:rPr lang="en-US" sz="2400">
                <a:effectLst/>
                <a:ea typeface="Calibri" panose="020F0502020204030204" pitchFamily="34" charset="0"/>
              </a:rPr>
              <a:t>=0.</a:t>
            </a:r>
            <a:endParaRPr lang="ro-RO" sz="2400">
              <a:effectLst/>
              <a:ea typeface="Calibri" panose="020F0502020204030204" pitchFamily="34" charset="0"/>
            </a:endParaRPr>
          </a:p>
          <a:p>
            <a:r>
              <a:rPr lang="en-US" sz="2400">
                <a:effectLst/>
                <a:ea typeface="Calibri" panose="020F0502020204030204" pitchFamily="34" charset="0"/>
              </a:rPr>
              <a:t>Mai mult, din cauza masei virtuale, rezistența de intrare </a:t>
            </a:r>
            <a:r>
              <a:rPr lang="en-US" sz="2400" i="1">
                <a:effectLst/>
                <a:ea typeface="Calibri" panose="020F0502020204030204" pitchFamily="34" charset="0"/>
              </a:rPr>
              <a:t>R</a:t>
            </a:r>
            <a:r>
              <a:rPr lang="en-US" sz="2400" i="1" baseline="-25000">
                <a:effectLst/>
                <a:ea typeface="Calibri" panose="020F0502020204030204" pitchFamily="34" charset="0"/>
              </a:rPr>
              <a:t>ik</a:t>
            </a:r>
            <a:r>
              <a:rPr lang="en-US" sz="2400">
                <a:effectLst/>
                <a:ea typeface="Calibri" panose="020F0502020204030204" pitchFamily="34" charset="0"/>
              </a:rPr>
              <a:t> </a:t>
            </a:r>
            <a:br>
              <a:rPr lang="ro-RO" sz="2400">
                <a:effectLst/>
                <a:ea typeface="Calibri" panose="020F0502020204030204" pitchFamily="34" charset="0"/>
              </a:rPr>
            </a:br>
            <a:r>
              <a:rPr lang="en-US" sz="2400">
                <a:effectLst/>
                <a:ea typeface="Calibri" panose="020F0502020204030204" pitchFamily="34" charset="0"/>
              </a:rPr>
              <a:t>(</a:t>
            </a:r>
            <a:r>
              <a:rPr lang="en-US" sz="2400" i="1">
                <a:effectLst/>
                <a:ea typeface="Calibri" panose="020F0502020204030204" pitchFamily="34" charset="0"/>
              </a:rPr>
              <a:t>k</a:t>
            </a:r>
            <a:r>
              <a:rPr lang="en-US" sz="2400">
                <a:effectLst/>
                <a:ea typeface="Calibri" panose="020F0502020204030204" pitchFamily="34" charset="0"/>
              </a:rPr>
              <a:t>=1, 2, 3) văzută de sursa </a:t>
            </a:r>
            <a:r>
              <a:rPr lang="en-US" sz="2400" i="1">
                <a:effectLst/>
                <a:ea typeface="Calibri" panose="020F0502020204030204" pitchFamily="34" charset="0"/>
              </a:rPr>
              <a:t>v</a:t>
            </a:r>
            <a:r>
              <a:rPr lang="en-US" sz="2400" i="1" baseline="-25000">
                <a:effectLst/>
                <a:ea typeface="Calibri" panose="020F0502020204030204" pitchFamily="34" charset="0"/>
              </a:rPr>
              <a:t>k</a:t>
            </a:r>
            <a:r>
              <a:rPr lang="en-US" sz="2400">
                <a:effectLst/>
                <a:ea typeface="Calibri" panose="020F0502020204030204" pitchFamily="34" charset="0"/>
              </a:rPr>
              <a:t> este egală cu rezistența </a:t>
            </a:r>
            <a:br>
              <a:rPr lang="ro-RO" sz="2400">
                <a:effectLst/>
                <a:ea typeface="Calibri" panose="020F0502020204030204" pitchFamily="34" charset="0"/>
              </a:rPr>
            </a:br>
            <a:r>
              <a:rPr lang="en-US" sz="2400">
                <a:effectLst/>
                <a:ea typeface="Calibri" panose="020F0502020204030204" pitchFamily="34" charset="0"/>
              </a:rPr>
              <a:t>corespunzătoare </a:t>
            </a:r>
            <a:r>
              <a:rPr lang="en-US" sz="2400" i="1">
                <a:effectLst/>
                <a:ea typeface="Calibri" panose="020F0502020204030204" pitchFamily="34" charset="0"/>
              </a:rPr>
              <a:t>R</a:t>
            </a:r>
            <a:r>
              <a:rPr lang="en-US" sz="2400" i="1" baseline="-25000">
                <a:effectLst/>
                <a:ea typeface="Calibri" panose="020F0502020204030204" pitchFamily="34" charset="0"/>
              </a:rPr>
              <a:t>k</a:t>
            </a:r>
            <a:r>
              <a:rPr lang="en-US" sz="2400">
                <a:effectLst/>
                <a:ea typeface="Calibri" panose="020F0502020204030204" pitchFamily="34" charset="0"/>
              </a:rPr>
              <a:t>. În concluzie</a:t>
            </a:r>
            <a:endParaRPr lang="ro-RO" sz="4400"/>
          </a:p>
        </p:txBody>
      </p:sp>
      <p:sp>
        <p:nvSpPr>
          <p:cNvPr id="4" name="Date Placeholder 3">
            <a:extLst>
              <a:ext uri="{FF2B5EF4-FFF2-40B4-BE49-F238E27FC236}">
                <a16:creationId xmlns:a16="http://schemas.microsoft.com/office/drawing/2014/main" id="{43B1F8F7-EE13-4D66-9E13-9A103997B908}"/>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28A3022E-03A7-46B4-84D2-634131B7237E}"/>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039734DC-BD9B-4387-9E1F-64CF7FE04E1B}"/>
              </a:ext>
            </a:extLst>
          </p:cNvPr>
          <p:cNvSpPr>
            <a:spLocks noGrp="1"/>
          </p:cNvSpPr>
          <p:nvPr>
            <p:ph type="sldNum" sz="quarter" idx="12"/>
          </p:nvPr>
        </p:nvSpPr>
        <p:spPr/>
        <p:txBody>
          <a:bodyPr/>
          <a:lstStyle/>
          <a:p>
            <a:fld id="{D9D9B3D8-967C-4E8E-8261-E76B956ED273}" type="slidenum">
              <a:rPr lang="ro-RO" smtClean="0"/>
              <a:t>7</a:t>
            </a:fld>
            <a:endParaRPr lang="ro-RO"/>
          </a:p>
        </p:txBody>
      </p:sp>
      <p:pic>
        <p:nvPicPr>
          <p:cNvPr id="7" name="Picture 6">
            <a:extLst>
              <a:ext uri="{FF2B5EF4-FFF2-40B4-BE49-F238E27FC236}">
                <a16:creationId xmlns:a16="http://schemas.microsoft.com/office/drawing/2014/main" id="{82685C1F-E1AF-4D6D-94E7-1EFFDAAFEA77}"/>
              </a:ext>
            </a:extLst>
          </p:cNvPr>
          <p:cNvPicPr>
            <a:picLocks noChangeAspect="1"/>
          </p:cNvPicPr>
          <p:nvPr/>
        </p:nvPicPr>
        <p:blipFill>
          <a:blip r:embed="rId2"/>
          <a:stretch>
            <a:fillRect/>
          </a:stretch>
        </p:blipFill>
        <p:spPr>
          <a:xfrm>
            <a:off x="8610600" y="2329816"/>
            <a:ext cx="3513773" cy="3847147"/>
          </a:xfrm>
          <a:prstGeom prst="rect">
            <a:avLst/>
          </a:prstGeom>
        </p:spPr>
      </p:pic>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D40D02A8-5FDB-4A05-862C-2D12ED2C0EAE}"/>
                  </a:ext>
                </a:extLst>
              </p:cNvPr>
              <p:cNvSpPr txBox="1"/>
              <p:nvPr/>
            </p:nvSpPr>
            <p:spPr>
              <a:xfrm>
                <a:off x="7830380" y="604578"/>
                <a:ext cx="3788464" cy="78386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𝑂</m:t>
                          </m:r>
                        </m:sub>
                      </m:sSub>
                      <m:r>
                        <a:rPr lang="ro-RO" sz="2000" i="0">
                          <a:latin typeface="Cambria Math" panose="02040503050406030204" pitchFamily="18" charset="0"/>
                        </a:rPr>
                        <m:t>=−</m:t>
                      </m:r>
                      <m:d>
                        <m:dPr>
                          <m:ctrlPr>
                            <a:rPr lang="ro-RO" sz="2000" i="1">
                              <a:solidFill>
                                <a:srgbClr val="836967"/>
                              </a:solidFill>
                              <a:latin typeface="Cambria Math" panose="02040503050406030204" pitchFamily="18" charset="0"/>
                            </a:rPr>
                          </m:ctrlPr>
                        </m:dPr>
                        <m:e>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den>
                          </m:f>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1</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2</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3</m:t>
                                  </m:r>
                                </m:sub>
                              </m:sSub>
                            </m:den>
                          </m:f>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3</m:t>
                              </m:r>
                            </m:sub>
                          </m:sSub>
                        </m:e>
                      </m:d>
                    </m:oMath>
                  </m:oMathPara>
                </a14:m>
                <a:endParaRPr lang="ro-RO"/>
              </a:p>
            </p:txBody>
          </p:sp>
        </mc:Choice>
        <mc:Fallback xmlns="">
          <p:sp>
            <p:nvSpPr>
              <p:cNvPr id="12" name="TextBox 11">
                <a:extLst>
                  <a:ext uri="{FF2B5EF4-FFF2-40B4-BE49-F238E27FC236}">
                    <a16:creationId xmlns:a16="http://schemas.microsoft.com/office/drawing/2014/main" id="{D40D02A8-5FDB-4A05-862C-2D12ED2C0EAE}"/>
                  </a:ext>
                </a:extLst>
              </p:cNvPr>
              <p:cNvSpPr txBox="1">
                <a:spLocks noRot="1" noChangeAspect="1" noMove="1" noResize="1" noEditPoints="1" noAdjustHandles="1" noChangeArrowheads="1" noChangeShapeType="1" noTextEdit="1"/>
              </p:cNvSpPr>
              <p:nvPr/>
            </p:nvSpPr>
            <p:spPr>
              <a:xfrm>
                <a:off x="7830380" y="604578"/>
                <a:ext cx="3788464" cy="783869"/>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C531090B-EBFC-4E08-9754-56C0ACA6EB68}"/>
                  </a:ext>
                </a:extLst>
              </p:cNvPr>
              <p:cNvSpPr txBox="1"/>
              <p:nvPr/>
            </p:nvSpPr>
            <p:spPr>
              <a:xfrm>
                <a:off x="3350315" y="5715298"/>
                <a:ext cx="2745685"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𝑖𝑘</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𝑘</m:t>
                          </m:r>
                        </m:sub>
                      </m:sSub>
                      <m:r>
                        <a:rPr lang="ro-RO" sz="2400" i="0">
                          <a:latin typeface="Cambria Math" panose="02040503050406030204" pitchFamily="18" charset="0"/>
                        </a:rPr>
                        <m:t>, </m:t>
                      </m:r>
                      <m:r>
                        <a:rPr lang="ro-RO" sz="2400" i="1">
                          <a:latin typeface="Cambria Math" panose="02040503050406030204" pitchFamily="18" charset="0"/>
                        </a:rPr>
                        <m:t>𝑘</m:t>
                      </m:r>
                      <m:r>
                        <a:rPr lang="ro-RO" sz="2400" i="0">
                          <a:latin typeface="Cambria Math" panose="02040503050406030204" pitchFamily="18" charset="0"/>
                        </a:rPr>
                        <m:t>=1,2,3 </m:t>
                      </m:r>
                    </m:oMath>
                  </m:oMathPara>
                </a14:m>
                <a:endParaRPr lang="ro-RO"/>
              </a:p>
            </p:txBody>
          </p:sp>
        </mc:Choice>
        <mc:Fallback xmlns="">
          <p:sp>
            <p:nvSpPr>
              <p:cNvPr id="10" name="TextBox 9">
                <a:extLst>
                  <a:ext uri="{FF2B5EF4-FFF2-40B4-BE49-F238E27FC236}">
                    <a16:creationId xmlns:a16="http://schemas.microsoft.com/office/drawing/2014/main" id="{C531090B-EBFC-4E08-9754-56C0ACA6EB68}"/>
                  </a:ext>
                </a:extLst>
              </p:cNvPr>
              <p:cNvSpPr txBox="1">
                <a:spLocks noRot="1" noChangeAspect="1" noMove="1" noResize="1" noEditPoints="1" noAdjustHandles="1" noChangeArrowheads="1" noChangeShapeType="1" noTextEdit="1"/>
              </p:cNvSpPr>
              <p:nvPr/>
            </p:nvSpPr>
            <p:spPr>
              <a:xfrm>
                <a:off x="3350315" y="5715298"/>
                <a:ext cx="2745685" cy="461665"/>
              </a:xfrm>
              <a:prstGeom prst="rect">
                <a:avLst/>
              </a:prstGeom>
              <a:blipFill>
                <a:blip r:embed="rId4"/>
                <a:stretch>
                  <a:fillRect l="-222" b="-2667"/>
                </a:stretch>
              </a:blipFill>
            </p:spPr>
            <p:txBody>
              <a:bodyPr/>
              <a:lstStyle/>
              <a:p>
                <a:r>
                  <a:rPr lang="ro-RO">
                    <a:noFill/>
                  </a:rPr>
                  <a:t> </a:t>
                </a:r>
              </a:p>
            </p:txBody>
          </p:sp>
        </mc:Fallback>
      </mc:AlternateContent>
    </p:spTree>
    <p:extLst>
      <p:ext uri="{BB962C8B-B14F-4D97-AF65-F5344CB8AC3E}">
        <p14:creationId xmlns:p14="http://schemas.microsoft.com/office/powerpoint/2010/main" val="3344312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AB8A0-B89C-4AB6-AB64-D319A4EBF07F}"/>
              </a:ext>
            </a:extLst>
          </p:cNvPr>
          <p:cNvSpPr>
            <a:spLocks noGrp="1"/>
          </p:cNvSpPr>
          <p:nvPr>
            <p:ph type="title"/>
          </p:nvPr>
        </p:nvSpPr>
        <p:spPr/>
        <p:txBody>
          <a:bodyPr/>
          <a:lstStyle/>
          <a:p>
            <a:r>
              <a:rPr lang="ro-RO"/>
              <a:t>Amplificatorul sumator</a:t>
            </a:r>
          </a:p>
        </p:txBody>
      </p:sp>
      <p:sp>
        <p:nvSpPr>
          <p:cNvPr id="3" name="Content Placeholder 2">
            <a:extLst>
              <a:ext uri="{FF2B5EF4-FFF2-40B4-BE49-F238E27FC236}">
                <a16:creationId xmlns:a16="http://schemas.microsoft.com/office/drawing/2014/main" id="{93F18E9F-DC7B-4BBB-A52E-355DA01B9976}"/>
              </a:ext>
            </a:extLst>
          </p:cNvPr>
          <p:cNvSpPr>
            <a:spLocks noGrp="1"/>
          </p:cNvSpPr>
          <p:nvPr>
            <p:ph idx="1"/>
          </p:nvPr>
        </p:nvSpPr>
        <p:spPr/>
        <p:txBody>
          <a:bodyPr>
            <a:normAutofit/>
          </a:bodyPr>
          <a:lstStyle/>
          <a:p>
            <a:r>
              <a:rPr lang="en-US" sz="2400">
                <a:solidFill>
                  <a:srgbClr val="242021"/>
                </a:solidFill>
                <a:effectLst/>
                <a:ea typeface="Calibri" panose="020F0502020204030204" pitchFamily="34" charset="0"/>
              </a:rPr>
              <a:t>Dacă sursele de intrare sunt neideale, circuitul va exercita efecte de încărcare asupra lor, ca în cazul amplificatorului inversor.</a:t>
            </a:r>
            <a:endParaRPr lang="ro-RO" sz="2400">
              <a:solidFill>
                <a:srgbClr val="242021"/>
              </a:solidFill>
              <a:effectLst/>
              <a:ea typeface="Calibri" panose="020F0502020204030204" pitchFamily="34" charset="0"/>
            </a:endParaRPr>
          </a:p>
          <a:p>
            <a:r>
              <a:rPr lang="en-US" sz="2400">
                <a:solidFill>
                  <a:srgbClr val="242021"/>
                </a:solidFill>
                <a:effectLst/>
                <a:ea typeface="Calibri" panose="020F0502020204030204" pitchFamily="34" charset="0"/>
              </a:rPr>
              <a:t>Relația lui </a:t>
            </a:r>
            <a:r>
              <a:rPr lang="en-US" sz="2400" i="1">
                <a:solidFill>
                  <a:srgbClr val="242021"/>
                </a:solidFill>
                <a:effectLst/>
                <a:ea typeface="Calibri" panose="020F0502020204030204" pitchFamily="34" charset="0"/>
              </a:rPr>
              <a:t>v</a:t>
            </a:r>
            <a:r>
              <a:rPr lang="en-US" sz="2400" i="1" baseline="-25000">
                <a:solidFill>
                  <a:srgbClr val="242021"/>
                </a:solidFill>
                <a:effectLst/>
                <a:ea typeface="Calibri" panose="020F0502020204030204" pitchFamily="34" charset="0"/>
              </a:rPr>
              <a:t>O</a:t>
            </a:r>
            <a:r>
              <a:rPr lang="en-US" sz="2400">
                <a:solidFill>
                  <a:srgbClr val="242021"/>
                </a:solidFill>
                <a:effectLst/>
                <a:ea typeface="Calibri" panose="020F0502020204030204" pitchFamily="34" charset="0"/>
              </a:rPr>
              <a:t> este încă valabilă cu condiția să înlocuim </a:t>
            </a:r>
            <a:r>
              <a:rPr lang="en-US" sz="2400" i="1">
                <a:solidFill>
                  <a:srgbClr val="242021"/>
                </a:solidFill>
                <a:effectLst/>
                <a:ea typeface="Calibri" panose="020F0502020204030204" pitchFamily="34" charset="0"/>
              </a:rPr>
              <a:t>R</a:t>
            </a:r>
            <a:r>
              <a:rPr lang="en-US" sz="2400" i="1" baseline="-25000">
                <a:solidFill>
                  <a:srgbClr val="242021"/>
                </a:solidFill>
                <a:effectLst/>
                <a:ea typeface="Calibri" panose="020F0502020204030204" pitchFamily="34" charset="0"/>
              </a:rPr>
              <a:t>k</a:t>
            </a:r>
            <a:r>
              <a:rPr lang="en-US" sz="2400">
                <a:solidFill>
                  <a:srgbClr val="242021"/>
                </a:solidFill>
                <a:effectLst/>
                <a:ea typeface="Calibri" panose="020F0502020204030204" pitchFamily="34" charset="0"/>
              </a:rPr>
              <a:t> de </a:t>
            </a:r>
            <a:br>
              <a:rPr lang="ro-RO" sz="2400">
                <a:solidFill>
                  <a:srgbClr val="242021"/>
                </a:solidFill>
                <a:effectLst/>
                <a:ea typeface="Calibri" panose="020F0502020204030204" pitchFamily="34" charset="0"/>
              </a:rPr>
            </a:br>
            <a:r>
              <a:rPr lang="en-US" sz="2400">
                <a:solidFill>
                  <a:srgbClr val="242021"/>
                </a:solidFill>
                <a:effectLst/>
                <a:ea typeface="Calibri" panose="020F0502020204030204" pitchFamily="34" charset="0"/>
              </a:rPr>
              <a:t>la numitoare cu </a:t>
            </a:r>
            <a:r>
              <a:rPr lang="en-US" sz="2400" i="1">
                <a:solidFill>
                  <a:srgbClr val="242021"/>
                </a:solidFill>
                <a:effectLst/>
                <a:ea typeface="Calibri" panose="020F0502020204030204" pitchFamily="34" charset="0"/>
              </a:rPr>
              <a:t>R</a:t>
            </a:r>
            <a:r>
              <a:rPr lang="en-US" sz="2400" i="1" baseline="-25000">
                <a:solidFill>
                  <a:srgbClr val="242021"/>
                </a:solidFill>
                <a:effectLst/>
                <a:ea typeface="Calibri" panose="020F0502020204030204" pitchFamily="34" charset="0"/>
              </a:rPr>
              <a:t>sk</a:t>
            </a:r>
            <a:r>
              <a:rPr lang="en-US" sz="2400" i="1">
                <a:solidFill>
                  <a:srgbClr val="242021"/>
                </a:solidFill>
                <a:effectLst/>
                <a:ea typeface="Calibri" panose="020F0502020204030204" pitchFamily="34" charset="0"/>
              </a:rPr>
              <a:t>+R</a:t>
            </a:r>
            <a:r>
              <a:rPr lang="en-US" sz="2400" i="1" baseline="-25000">
                <a:solidFill>
                  <a:srgbClr val="242021"/>
                </a:solidFill>
                <a:effectLst/>
                <a:ea typeface="Calibri" panose="020F0502020204030204" pitchFamily="34" charset="0"/>
              </a:rPr>
              <a:t>k</a:t>
            </a:r>
            <a:r>
              <a:rPr lang="en-US" sz="2400">
                <a:solidFill>
                  <a:srgbClr val="242021"/>
                </a:solidFill>
                <a:effectLst/>
                <a:ea typeface="Calibri" panose="020F0502020204030204" pitchFamily="34" charset="0"/>
              </a:rPr>
              <a:t>, unde </a:t>
            </a:r>
            <a:r>
              <a:rPr lang="en-US" sz="2400" i="1">
                <a:solidFill>
                  <a:srgbClr val="242021"/>
                </a:solidFill>
                <a:effectLst/>
                <a:ea typeface="Calibri" panose="020F0502020204030204" pitchFamily="34" charset="0"/>
              </a:rPr>
              <a:t>R</a:t>
            </a:r>
            <a:r>
              <a:rPr lang="en-US" sz="2400" i="1" baseline="-25000">
                <a:solidFill>
                  <a:srgbClr val="242021"/>
                </a:solidFill>
                <a:effectLst/>
                <a:ea typeface="Calibri" panose="020F0502020204030204" pitchFamily="34" charset="0"/>
              </a:rPr>
              <a:t>sk</a:t>
            </a:r>
            <a:r>
              <a:rPr lang="en-US" sz="2400">
                <a:solidFill>
                  <a:srgbClr val="242021"/>
                </a:solidFill>
                <a:effectLst/>
                <a:ea typeface="Calibri" panose="020F0502020204030204" pitchFamily="34" charset="0"/>
              </a:rPr>
              <a:t> este rezistența internă </a:t>
            </a:r>
            <a:br>
              <a:rPr lang="ro-RO" sz="2400">
                <a:solidFill>
                  <a:srgbClr val="242021"/>
                </a:solidFill>
                <a:effectLst/>
                <a:ea typeface="Calibri" panose="020F0502020204030204" pitchFamily="34" charset="0"/>
              </a:rPr>
            </a:br>
            <a:r>
              <a:rPr lang="en-US" sz="2400">
                <a:solidFill>
                  <a:srgbClr val="242021"/>
                </a:solidFill>
                <a:effectLst/>
                <a:ea typeface="Calibri" panose="020F0502020204030204" pitchFamily="34" charset="0"/>
              </a:rPr>
              <a:t>(de ieșire) a sursei de semnal de ordinul </a:t>
            </a:r>
            <a:r>
              <a:rPr lang="en-US" sz="2400" i="1">
                <a:solidFill>
                  <a:srgbClr val="242021"/>
                </a:solidFill>
                <a:effectLst/>
                <a:ea typeface="Calibri" panose="020F0502020204030204" pitchFamily="34" charset="0"/>
              </a:rPr>
              <a:t>k</a:t>
            </a:r>
            <a:r>
              <a:rPr lang="en-US" sz="2400">
                <a:solidFill>
                  <a:srgbClr val="242021"/>
                </a:solidFill>
                <a:effectLst/>
                <a:ea typeface="Calibri" panose="020F0502020204030204" pitchFamily="34" charset="0"/>
              </a:rPr>
              <a:t>.</a:t>
            </a:r>
            <a:endParaRPr lang="ro-RO" sz="2400">
              <a:solidFill>
                <a:srgbClr val="242021"/>
              </a:solidFill>
              <a:effectLst/>
              <a:ea typeface="Calibri" panose="020F0502020204030204" pitchFamily="34" charset="0"/>
            </a:endParaRPr>
          </a:p>
        </p:txBody>
      </p:sp>
      <p:sp>
        <p:nvSpPr>
          <p:cNvPr id="4" name="Date Placeholder 3">
            <a:extLst>
              <a:ext uri="{FF2B5EF4-FFF2-40B4-BE49-F238E27FC236}">
                <a16:creationId xmlns:a16="http://schemas.microsoft.com/office/drawing/2014/main" id="{43B1F8F7-EE13-4D66-9E13-9A103997B908}"/>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28A3022E-03A7-46B4-84D2-634131B7237E}"/>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039734DC-BD9B-4387-9E1F-64CF7FE04E1B}"/>
              </a:ext>
            </a:extLst>
          </p:cNvPr>
          <p:cNvSpPr>
            <a:spLocks noGrp="1"/>
          </p:cNvSpPr>
          <p:nvPr>
            <p:ph type="sldNum" sz="quarter" idx="12"/>
          </p:nvPr>
        </p:nvSpPr>
        <p:spPr/>
        <p:txBody>
          <a:bodyPr/>
          <a:lstStyle/>
          <a:p>
            <a:fld id="{D9D9B3D8-967C-4E8E-8261-E76B956ED273}" type="slidenum">
              <a:rPr lang="ro-RO" smtClean="0"/>
              <a:t>8</a:t>
            </a:fld>
            <a:endParaRPr lang="ro-RO"/>
          </a:p>
        </p:txBody>
      </p:sp>
      <p:pic>
        <p:nvPicPr>
          <p:cNvPr id="7" name="Picture 6">
            <a:extLst>
              <a:ext uri="{FF2B5EF4-FFF2-40B4-BE49-F238E27FC236}">
                <a16:creationId xmlns:a16="http://schemas.microsoft.com/office/drawing/2014/main" id="{82685C1F-E1AF-4D6D-94E7-1EFFDAAFEA77}"/>
              </a:ext>
            </a:extLst>
          </p:cNvPr>
          <p:cNvPicPr>
            <a:picLocks noChangeAspect="1"/>
          </p:cNvPicPr>
          <p:nvPr/>
        </p:nvPicPr>
        <p:blipFill>
          <a:blip r:embed="rId2"/>
          <a:stretch>
            <a:fillRect/>
          </a:stretch>
        </p:blipFill>
        <p:spPr>
          <a:xfrm>
            <a:off x="8610600" y="2329816"/>
            <a:ext cx="3513773" cy="3847147"/>
          </a:xfrm>
          <a:prstGeom prst="rect">
            <a:avLst/>
          </a:prstGeom>
        </p:spPr>
      </p:pic>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D40D02A8-5FDB-4A05-862C-2D12ED2C0EAE}"/>
                  </a:ext>
                </a:extLst>
              </p:cNvPr>
              <p:cNvSpPr txBox="1"/>
              <p:nvPr/>
            </p:nvSpPr>
            <p:spPr>
              <a:xfrm>
                <a:off x="7830380" y="604578"/>
                <a:ext cx="3788464" cy="78386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𝑂</m:t>
                          </m:r>
                        </m:sub>
                      </m:sSub>
                      <m:r>
                        <a:rPr lang="ro-RO" sz="2000" i="0">
                          <a:latin typeface="Cambria Math" panose="02040503050406030204" pitchFamily="18" charset="0"/>
                        </a:rPr>
                        <m:t>=−</m:t>
                      </m:r>
                      <m:d>
                        <m:dPr>
                          <m:ctrlPr>
                            <a:rPr lang="ro-RO" sz="2000" i="1">
                              <a:solidFill>
                                <a:srgbClr val="836967"/>
                              </a:solidFill>
                              <a:latin typeface="Cambria Math" panose="02040503050406030204" pitchFamily="18" charset="0"/>
                            </a:rPr>
                          </m:ctrlPr>
                        </m:dPr>
                        <m:e>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1</m:t>
                                  </m:r>
                                </m:sub>
                              </m:sSub>
                            </m:den>
                          </m:f>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1</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2</m:t>
                                  </m:r>
                                </m:sub>
                              </m:sSub>
                            </m:den>
                          </m:f>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2</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1">
                                      <a:latin typeface="Cambria Math" panose="02040503050406030204" pitchFamily="18" charset="0"/>
                                    </a:rPr>
                                    <m:t>𝐹</m:t>
                                  </m:r>
                                </m:sub>
                              </m:sSub>
                            </m:num>
                            <m:den>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𝑅</m:t>
                                  </m:r>
                                </m:e>
                                <m:sub>
                                  <m:r>
                                    <a:rPr lang="ro-RO" sz="2000" i="0">
                                      <a:latin typeface="Cambria Math" panose="02040503050406030204" pitchFamily="18" charset="0"/>
                                    </a:rPr>
                                    <m:t>3</m:t>
                                  </m:r>
                                </m:sub>
                              </m:sSub>
                            </m:den>
                          </m:f>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3</m:t>
                              </m:r>
                            </m:sub>
                          </m:sSub>
                        </m:e>
                      </m:d>
                    </m:oMath>
                  </m:oMathPara>
                </a14:m>
                <a:endParaRPr lang="ro-RO"/>
              </a:p>
            </p:txBody>
          </p:sp>
        </mc:Choice>
        <mc:Fallback xmlns="">
          <p:sp>
            <p:nvSpPr>
              <p:cNvPr id="12" name="TextBox 11">
                <a:extLst>
                  <a:ext uri="{FF2B5EF4-FFF2-40B4-BE49-F238E27FC236}">
                    <a16:creationId xmlns:a16="http://schemas.microsoft.com/office/drawing/2014/main" id="{D40D02A8-5FDB-4A05-862C-2D12ED2C0EAE}"/>
                  </a:ext>
                </a:extLst>
              </p:cNvPr>
              <p:cNvSpPr txBox="1">
                <a:spLocks noRot="1" noChangeAspect="1" noMove="1" noResize="1" noEditPoints="1" noAdjustHandles="1" noChangeArrowheads="1" noChangeShapeType="1" noTextEdit="1"/>
              </p:cNvSpPr>
              <p:nvPr/>
            </p:nvSpPr>
            <p:spPr>
              <a:xfrm>
                <a:off x="7830380" y="604578"/>
                <a:ext cx="3788464" cy="783869"/>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C24D715-C4E1-4F4B-9E5F-79425F5B542A}"/>
                  </a:ext>
                </a:extLst>
              </p:cNvPr>
              <p:cNvSpPr txBox="1"/>
              <p:nvPr/>
            </p:nvSpPr>
            <p:spPr>
              <a:xfrm>
                <a:off x="1036104" y="3890950"/>
                <a:ext cx="6803923" cy="9221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𝐹</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m:rPr>
                                      <m:sty m:val="p"/>
                                    </m:rPr>
                                    <a:rPr lang="ro-RO" sz="2400" b="0" i="0" smtClean="0">
                                      <a:latin typeface="Cambria Math" panose="02040503050406030204" pitchFamily="18" charset="0"/>
                                    </a:rPr>
                                    <m:t>s</m:t>
                                  </m:r>
                                  <m:r>
                                    <a:rPr lang="ro-RO" sz="2400" i="0">
                                      <a:latin typeface="Cambria Math" panose="02040503050406030204" pitchFamily="18" charset="0"/>
                                    </a:rPr>
                                    <m:t>1</m:t>
                                  </m:r>
                                </m:sub>
                              </m:sSub>
                              <m:r>
                                <a:rPr lang="ro-RO" sz="2400" b="0" i="1" smtClean="0">
                                  <a:latin typeface="Cambria Math" panose="02040503050406030204" pitchFamily="18" charset="0"/>
                                </a:rPr>
                                <m:t>+</m:t>
                              </m:r>
                              <m:sSub>
                                <m:sSubPr>
                                  <m:ctrlPr>
                                    <a:rPr lang="ro-RO" sz="2400" b="0" i="1" smtClean="0">
                                      <a:latin typeface="Cambria Math" panose="02040503050406030204" pitchFamily="18" charset="0"/>
                                    </a:rPr>
                                  </m:ctrlPr>
                                </m:sSubPr>
                                <m:e>
                                  <m:r>
                                    <a:rPr lang="ro-RO" sz="2400" b="0" i="1" smtClean="0">
                                      <a:latin typeface="Cambria Math" panose="02040503050406030204" pitchFamily="18" charset="0"/>
                                    </a:rPr>
                                    <m:t>𝑅</m:t>
                                  </m:r>
                                </m:e>
                                <m:sub>
                                  <m:r>
                                    <a:rPr lang="ro-RO" sz="2400" b="0" i="1" smtClean="0">
                                      <a:latin typeface="Cambria Math" panose="02040503050406030204" pitchFamily="18" charset="0"/>
                                    </a:rPr>
                                    <m:t>1</m:t>
                                  </m:r>
                                </m:sub>
                              </m:sSub>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𝐹</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b="0" i="1" smtClean="0">
                                      <a:latin typeface="Cambria Math" panose="02040503050406030204" pitchFamily="18" charset="0"/>
                                    </a:rPr>
                                    <m:t>𝑠</m:t>
                                  </m:r>
                                  <m:r>
                                    <a:rPr lang="ro-RO" sz="2400" i="0">
                                      <a:latin typeface="Cambria Math" panose="02040503050406030204" pitchFamily="18" charset="0"/>
                                    </a:rPr>
                                    <m:t>2</m:t>
                                  </m:r>
                                </m:sub>
                              </m:sSub>
                              <m:r>
                                <a:rPr lang="ro-RO" sz="2400" i="1">
                                  <a:latin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b="0" i="1" smtClean="0">
                                      <a:latin typeface="Cambria Math" panose="02040503050406030204" pitchFamily="18" charset="0"/>
                                    </a:rPr>
                                    <m:t>2</m:t>
                                  </m:r>
                                </m:sub>
                              </m:sSub>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𝐹</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m:rPr>
                                      <m:sty m:val="p"/>
                                    </m:rPr>
                                    <a:rPr lang="ro-RO" sz="2400" b="0" i="0" smtClean="0">
                                      <a:latin typeface="Cambria Math" panose="02040503050406030204" pitchFamily="18" charset="0"/>
                                    </a:rPr>
                                    <m:t>s</m:t>
                                  </m:r>
                                  <m:r>
                                    <a:rPr lang="ro-RO" sz="2400" i="0">
                                      <a:latin typeface="Cambria Math" panose="02040503050406030204" pitchFamily="18" charset="0"/>
                                    </a:rPr>
                                    <m:t>3</m:t>
                                  </m:r>
                                </m:sub>
                              </m:sSub>
                              <m:r>
                                <a:rPr lang="ro-RO" sz="2400" i="1">
                                  <a:latin typeface="Cambria Math" panose="02040503050406030204" pitchFamily="18" charset="0"/>
                                </a:rPr>
                                <m:t>+</m:t>
                              </m:r>
                              <m:sSub>
                                <m:sSubPr>
                                  <m:ctrlPr>
                                    <a:rPr lang="ro-RO" sz="2400" i="1">
                                      <a:latin typeface="Cambria Math" panose="02040503050406030204" pitchFamily="18" charset="0"/>
                                    </a:rPr>
                                  </m:ctrlPr>
                                </m:sSubPr>
                                <m:e>
                                  <m:r>
                                    <a:rPr lang="ro-RO" sz="2400" i="1">
                                      <a:latin typeface="Cambria Math" panose="02040503050406030204" pitchFamily="18" charset="0"/>
                                    </a:rPr>
                                    <m:t>𝑅</m:t>
                                  </m:r>
                                </m:e>
                                <m:sub>
                                  <m:r>
                                    <a:rPr lang="ro-RO" sz="2400" b="0" i="1" smtClean="0">
                                      <a:latin typeface="Cambria Math" panose="02040503050406030204" pitchFamily="18" charset="0"/>
                                    </a:rPr>
                                    <m:t>3</m:t>
                                  </m:r>
                                </m:sub>
                              </m:sSub>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3</m:t>
                              </m:r>
                            </m:sub>
                          </m:sSub>
                        </m:e>
                      </m:d>
                    </m:oMath>
                  </m:oMathPara>
                </a14:m>
                <a:endParaRPr lang="ro-RO" sz="2000"/>
              </a:p>
            </p:txBody>
          </p:sp>
        </mc:Choice>
        <mc:Fallback xmlns="">
          <p:sp>
            <p:nvSpPr>
              <p:cNvPr id="9" name="TextBox 8">
                <a:extLst>
                  <a:ext uri="{FF2B5EF4-FFF2-40B4-BE49-F238E27FC236}">
                    <a16:creationId xmlns:a16="http://schemas.microsoft.com/office/drawing/2014/main" id="{1C24D715-C4E1-4F4B-9E5F-79425F5B542A}"/>
                  </a:ext>
                </a:extLst>
              </p:cNvPr>
              <p:cNvSpPr txBox="1">
                <a:spLocks noRot="1" noChangeAspect="1" noMove="1" noResize="1" noEditPoints="1" noAdjustHandles="1" noChangeArrowheads="1" noChangeShapeType="1" noTextEdit="1"/>
              </p:cNvSpPr>
              <p:nvPr/>
            </p:nvSpPr>
            <p:spPr>
              <a:xfrm>
                <a:off x="1036104" y="3890950"/>
                <a:ext cx="6803923" cy="922176"/>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959107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0A4F3-71B2-481B-8512-DBAB89C3C060}"/>
              </a:ext>
            </a:extLst>
          </p:cNvPr>
          <p:cNvSpPr>
            <a:spLocks noGrp="1"/>
          </p:cNvSpPr>
          <p:nvPr>
            <p:ph type="title"/>
          </p:nvPr>
        </p:nvSpPr>
        <p:spPr/>
        <p:txBody>
          <a:bodyPr/>
          <a:lstStyle/>
          <a:p>
            <a:r>
              <a:rPr lang="ro-RO"/>
              <a:t>Amplificatorul de diferență</a:t>
            </a:r>
          </a:p>
        </p:txBody>
      </p:sp>
      <p:sp>
        <p:nvSpPr>
          <p:cNvPr id="3" name="Content Placeholder 2">
            <a:extLst>
              <a:ext uri="{FF2B5EF4-FFF2-40B4-BE49-F238E27FC236}">
                <a16:creationId xmlns:a16="http://schemas.microsoft.com/office/drawing/2014/main" id="{22302668-724C-4F9C-8447-0968E278F2B0}"/>
              </a:ext>
            </a:extLst>
          </p:cNvPr>
          <p:cNvSpPr>
            <a:spLocks noGrp="1"/>
          </p:cNvSpPr>
          <p:nvPr>
            <p:ph idx="1"/>
          </p:nvPr>
        </p:nvSpPr>
        <p:spPr/>
        <p:txBody>
          <a:bodyPr>
            <a:normAutofit/>
          </a:bodyPr>
          <a:lstStyle/>
          <a:p>
            <a:r>
              <a:rPr lang="en-US" sz="2400">
                <a:effectLst/>
                <a:ea typeface="Calibri" panose="020F0502020204030204" pitchFamily="34" charset="0"/>
              </a:rPr>
              <a:t>amplificatorul de diferență are o ieșire și două intrări, una dintre ele fiind aplicată spre intrarea inversoare, cealaltă spre intrarea neinversoare. </a:t>
            </a:r>
            <a:endParaRPr lang="ro-RO" sz="3600"/>
          </a:p>
        </p:txBody>
      </p:sp>
      <p:sp>
        <p:nvSpPr>
          <p:cNvPr id="4" name="Date Placeholder 3">
            <a:extLst>
              <a:ext uri="{FF2B5EF4-FFF2-40B4-BE49-F238E27FC236}">
                <a16:creationId xmlns:a16="http://schemas.microsoft.com/office/drawing/2014/main" id="{5296EBCD-E8A8-4646-B910-2F5FE731FA2F}"/>
              </a:ext>
            </a:extLst>
          </p:cNvPr>
          <p:cNvSpPr>
            <a:spLocks noGrp="1"/>
          </p:cNvSpPr>
          <p:nvPr>
            <p:ph type="dt" sz="half" idx="10"/>
          </p:nvPr>
        </p:nvSpPr>
        <p:spPr/>
        <p:txBody>
          <a:bodyPr/>
          <a:lstStyle/>
          <a:p>
            <a:fld id="{BA26125E-4551-4E99-8F8B-A75639D8B3AA}" type="datetime1">
              <a:rPr lang="ro-RO" smtClean="0"/>
              <a:t>17.03.2021</a:t>
            </a:fld>
            <a:endParaRPr lang="ro-RO"/>
          </a:p>
        </p:txBody>
      </p:sp>
      <p:sp>
        <p:nvSpPr>
          <p:cNvPr id="5" name="Footer Placeholder 4">
            <a:extLst>
              <a:ext uri="{FF2B5EF4-FFF2-40B4-BE49-F238E27FC236}">
                <a16:creationId xmlns:a16="http://schemas.microsoft.com/office/drawing/2014/main" id="{DDC33F0D-8A59-4C2E-968B-C1196CBFAE8E}"/>
              </a:ext>
            </a:extLst>
          </p:cNvPr>
          <p:cNvSpPr>
            <a:spLocks noGrp="1"/>
          </p:cNvSpPr>
          <p:nvPr>
            <p:ph type="ftr" sz="quarter" idx="11"/>
          </p:nvPr>
        </p:nvSpPr>
        <p:spPr/>
        <p:txBody>
          <a:bodyPr/>
          <a:lstStyle/>
          <a:p>
            <a:r>
              <a:rPr lang="ro-RO"/>
              <a:t>CIA - cursul nr. 2 - online</a:t>
            </a:r>
          </a:p>
        </p:txBody>
      </p:sp>
      <p:sp>
        <p:nvSpPr>
          <p:cNvPr id="6" name="Slide Number Placeholder 5">
            <a:extLst>
              <a:ext uri="{FF2B5EF4-FFF2-40B4-BE49-F238E27FC236}">
                <a16:creationId xmlns:a16="http://schemas.microsoft.com/office/drawing/2014/main" id="{7D408B83-3A52-4FCB-85E5-B72510F1ED33}"/>
              </a:ext>
            </a:extLst>
          </p:cNvPr>
          <p:cNvSpPr>
            <a:spLocks noGrp="1"/>
          </p:cNvSpPr>
          <p:nvPr>
            <p:ph type="sldNum" sz="quarter" idx="12"/>
          </p:nvPr>
        </p:nvSpPr>
        <p:spPr/>
        <p:txBody>
          <a:bodyPr/>
          <a:lstStyle/>
          <a:p>
            <a:fld id="{D9D9B3D8-967C-4E8E-8261-E76B956ED273}" type="slidenum">
              <a:rPr lang="ro-RO" smtClean="0"/>
              <a:t>9</a:t>
            </a:fld>
            <a:endParaRPr lang="ro-RO"/>
          </a:p>
        </p:txBody>
      </p:sp>
      <p:pic>
        <p:nvPicPr>
          <p:cNvPr id="7" name="Picture 6">
            <a:extLst>
              <a:ext uri="{FF2B5EF4-FFF2-40B4-BE49-F238E27FC236}">
                <a16:creationId xmlns:a16="http://schemas.microsoft.com/office/drawing/2014/main" id="{A3AF8275-0A00-4590-81DA-F3F51B7A5E54}"/>
              </a:ext>
            </a:extLst>
          </p:cNvPr>
          <p:cNvPicPr>
            <a:picLocks noChangeAspect="1"/>
          </p:cNvPicPr>
          <p:nvPr/>
        </p:nvPicPr>
        <p:blipFill rotWithShape="1">
          <a:blip r:embed="rId2"/>
          <a:srcRect b="19726"/>
          <a:stretch/>
        </p:blipFill>
        <p:spPr bwMode="auto">
          <a:xfrm>
            <a:off x="4355782" y="2926370"/>
            <a:ext cx="3480435" cy="266543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688202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1495</TotalTime>
  <Words>4139</Words>
  <Application>Microsoft Office PowerPoint</Application>
  <PresentationFormat>Widescreen</PresentationFormat>
  <Paragraphs>468</Paragraphs>
  <Slides>46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Arial</vt:lpstr>
      <vt:lpstr>Calibri</vt:lpstr>
      <vt:lpstr>Calibri Light</vt:lpstr>
      <vt:lpstr>Cambria Math</vt:lpstr>
      <vt:lpstr>Times New Roman</vt:lpstr>
      <vt:lpstr>UT Sans</vt:lpstr>
      <vt:lpstr>Office Theme</vt:lpstr>
      <vt:lpstr>CIRCUITE INTEGRATE ANALOGICE</vt:lpstr>
      <vt:lpstr>Probleme tratate</vt:lpstr>
      <vt:lpstr>Analiza circuitelor realizate cu AO ideal Generalități</vt:lpstr>
      <vt:lpstr>Analiza circuitelor realizate cu AO ideal Generalități</vt:lpstr>
      <vt:lpstr>Amplificatorul sumator</vt:lpstr>
      <vt:lpstr>Amplificatorul sumator</vt:lpstr>
      <vt:lpstr>Amplificatorul sumator</vt:lpstr>
      <vt:lpstr>Amplificatorul sumator</vt:lpstr>
      <vt:lpstr>Amplificatorul de diferență</vt:lpstr>
      <vt:lpstr>Amplificatorul de diferență</vt:lpstr>
      <vt:lpstr>Amplificatorul de diferență</vt:lpstr>
      <vt:lpstr>Amplificatorul de diferență</vt:lpstr>
      <vt:lpstr>Amplificatorul de diferență</vt:lpstr>
      <vt:lpstr>Amplificatorul de diferență</vt:lpstr>
      <vt:lpstr>Amplificatorul de diferență</vt:lpstr>
      <vt:lpstr>Diferențiatorul</vt:lpstr>
      <vt:lpstr>Diferențiatorul</vt:lpstr>
      <vt:lpstr>Integratorul</vt:lpstr>
      <vt:lpstr>Integratorul</vt:lpstr>
      <vt:lpstr>Integratorul</vt:lpstr>
      <vt:lpstr>Integratorul</vt:lpstr>
      <vt:lpstr>Integratorul</vt:lpstr>
      <vt:lpstr>Convertorul de rezistență negativă</vt:lpstr>
      <vt:lpstr>Convertorul de rezistență negativă</vt:lpstr>
      <vt:lpstr>Convertorul de rezistență negativă</vt:lpstr>
      <vt:lpstr>Concluzie</vt:lpstr>
      <vt:lpstr>Reacția negativă</vt:lpstr>
      <vt:lpstr>Reacția negativă</vt:lpstr>
      <vt:lpstr>Reacția negativă</vt:lpstr>
      <vt:lpstr>Reacția negativă</vt:lpstr>
      <vt:lpstr>Reacția negativă</vt:lpstr>
      <vt:lpstr>Reacția negativă</vt:lpstr>
      <vt:lpstr>Reacția negativă</vt:lpstr>
      <vt:lpstr>Reacția negativă Desensibilizarea câștigului</vt:lpstr>
      <vt:lpstr>Reacția negativă Desensibilizarea câștigului</vt:lpstr>
      <vt:lpstr>Reacția negativă Desensibilizarea câștigului</vt:lpstr>
      <vt:lpstr>Reacția în circuitele cu AO</vt:lpstr>
      <vt:lpstr>Reacția în circuitele cu AO</vt:lpstr>
      <vt:lpstr>Reacția în circuitele cu AO</vt:lpstr>
      <vt:lpstr>Topologia tensiune-serie (serie-șunt)</vt:lpstr>
      <vt:lpstr>Topologia tensiune-paralel (șunt-șunt)</vt:lpstr>
      <vt:lpstr>Topologia tensiune-paralel (șunt-șunt)</vt:lpstr>
      <vt:lpstr>Topologia tensiune-paralel (șunt-șunt)</vt:lpstr>
      <vt:lpstr>Topologia curent-serie (serie-serie)</vt:lpstr>
      <vt:lpstr>Topologia curent-paralel (șunt-serie)</vt:lpstr>
      <vt:lpstr>Rezistențele de intrare și ieșire în buclă închisă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ELECTRONICĂ ANALOGICĂ</dc:title>
  <dc:creator>geoic@yahoo.com</dc:creator>
  <cp:lastModifiedBy>geoic@yahoo.com</cp:lastModifiedBy>
  <cp:revision>175</cp:revision>
  <dcterms:created xsi:type="dcterms:W3CDTF">2021-02-23T18:17:35Z</dcterms:created>
  <dcterms:modified xsi:type="dcterms:W3CDTF">2021-03-17T09:45:33Z</dcterms:modified>
</cp:coreProperties>
</file>