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5"/>
  </p:notesMasterIdLst>
  <p:sldIdLst>
    <p:sldId id="258" r:id="rId2"/>
    <p:sldId id="257" r:id="rId3"/>
    <p:sldId id="259" r:id="rId4"/>
    <p:sldId id="260" r:id="rId5"/>
    <p:sldId id="28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1" r:id="rId15"/>
    <p:sldId id="269" r:id="rId16"/>
    <p:sldId id="271" r:id="rId17"/>
    <p:sldId id="270" r:id="rId18"/>
    <p:sldId id="272" r:id="rId19"/>
    <p:sldId id="273" r:id="rId20"/>
    <p:sldId id="274" r:id="rId21"/>
    <p:sldId id="278" r:id="rId22"/>
    <p:sldId id="279" r:id="rId23"/>
    <p:sldId id="275" r:id="rId24"/>
    <p:sldId id="276" r:id="rId25"/>
    <p:sldId id="277" r:id="rId26"/>
    <p:sldId id="289" r:id="rId27"/>
    <p:sldId id="290" r:id="rId28"/>
    <p:sldId id="298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9" r:id="rId37"/>
    <p:sldId id="300" r:id="rId38"/>
    <p:sldId id="301" r:id="rId39"/>
    <p:sldId id="302" r:id="rId40"/>
    <p:sldId id="303" r:id="rId41"/>
    <p:sldId id="304" r:id="rId42"/>
    <p:sldId id="305" r:id="rId43"/>
    <p:sldId id="306" r:id="rId44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6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9ECBF-4B11-4304-98E2-C9281506EB05}" type="datetimeFigureOut">
              <a:rPr lang="ro-RO" smtClean="0"/>
              <a:t>25.02.2021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96729-4F2E-4F6A-A54C-E7045F3BE3E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1049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D0C80-85EB-447C-BF66-D462392D6A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ED1315-C078-4AA8-9E40-A1CDE3DFB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90AE1-B9E8-46EF-A840-57FFE485C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EDC7B-705B-4549-A7CE-AA8518482E20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1655E-A933-4E2D-AB92-AEAFE1F8B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53D52-DBD0-4F9C-9C5E-5BF70BCD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8305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B8400-3189-4C88-BEC4-513A75EE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B4E2D-63EE-4D77-A343-B525227A4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090CA-C282-4030-89F8-BEC9321B4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C168-4324-4024-B3F1-CFFDFD71F382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BD2E7-DA32-45E1-93C9-ED65B01FD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A176B-AD58-4110-89C8-50970F42E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9275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A6652A-D881-4330-A7D0-9FEEBCE067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1A88BA-B236-4EEF-B917-7DFDFF10A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8401D8-4DEA-4DD8-A0BA-7835F3B9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19B5-8630-4BF2-B257-A6BE460829F8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66F0E-C7C7-4CD5-8D04-92AEB74FE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C6ED6-1799-4575-B85D-339CF9CA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3724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4FB38-19C7-4E15-8729-20809C4B0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D630E-D56D-403F-B1CE-843A5F6B4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E817D-9880-4BBA-9568-4EE04FC61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66DDE-043C-4628-8209-7E725FE44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6F299-2EB6-4726-B997-FAF0928F1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1245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C623-C128-4292-A35A-F1D8BA2B8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E23C4-E517-4C01-948A-0D5D7801E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C7438-5CB4-4BA8-A49C-8BAAD27D4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1C344-CD3E-41E5-9DA9-EC66BE94ACC1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56347-65CF-4C2F-AAE2-FEA759649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3716B-6051-4A53-8EDF-ADA3FC033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216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750D-A1E0-471A-A121-98B6065D5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F820C-4BAA-4696-9577-14E1296BAD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5856-6595-4FDD-BDD4-A1C1C2C3B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C4B4E-5991-4841-AA22-F29DE8B0A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05BDF-5B04-4ED7-B6FA-275D93757C04}" type="datetime1">
              <a:rPr lang="ro-RO" smtClean="0"/>
              <a:t>25.02.2021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E7EFB-FBEC-4859-BA97-C3620B37B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61446B-98CD-45B5-8FF8-88724371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991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AD69F-EDD4-49DC-98C0-FF75FD299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CA9640-9AD9-4DB4-A3D7-1E7FC0F21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28D2F1-6567-485B-8EE4-4436F714E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A305BA-54D9-43C5-A5F4-A1CA8DD6AE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38AC9D-0E81-4D9F-A541-9A0971D5D7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CF9185-A25F-41F2-B617-91ABD6EC3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19138-F8B4-41C3-B243-38970A2016FF}" type="datetime1">
              <a:rPr lang="ro-RO" smtClean="0"/>
              <a:t>25.02.2021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8A479E-B75C-4BDF-BB77-C19A2253F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CF2D28-9262-4735-9AC8-8B6534584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8751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75D30-95B7-4FC8-8B97-B299215E8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7CF945-91D5-4926-ABD8-3D4512183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20FF0-4C0E-4BFB-A624-6A456ED1FEFB}" type="datetime1">
              <a:rPr lang="ro-RO" smtClean="0"/>
              <a:t>25.02.2021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ABAAA8-FC3B-4346-9336-7DE9DC600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8539C3-C9C4-4DD4-AFC5-F268CDA61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5150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86D54-FF9E-4245-A131-B4018C410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53BF5-A8EE-4C09-8E11-EF8DA5E04AFB}" type="datetime1">
              <a:rPr lang="ro-RO" smtClean="0"/>
              <a:t>25.02.2021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AE41CF-B99D-484F-A194-6B8EB0DA4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41D4C8-6FB6-48D9-98D6-E9CD23698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3914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D210F-F253-4DB3-A912-68A0D551F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C5480-B224-446E-A7FA-C97C3D9CD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FFC488-793A-45C4-B42D-610E2B07E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1F9FD-6FDA-41DD-840C-D217256C2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7975-7420-411A-B017-32EABDC8CBF5}" type="datetime1">
              <a:rPr lang="ro-RO" smtClean="0"/>
              <a:t>25.02.2021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BA8F0-3C01-4E6C-9574-FC5C1B7CE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7CD37F-F4EE-4364-8D52-4AFE8FD23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4847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F072C-02C8-4149-9D4D-16058A3FA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F8290A-8BDA-4E85-A5A8-78C175467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1AC272-3FB9-4FE8-AE22-7501CE009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4BF2C2-10E0-4D3C-B784-6B4C7E6C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92F54-D5F0-4F31-ABAE-92719F578420}" type="datetime1">
              <a:rPr lang="ro-RO" smtClean="0"/>
              <a:t>25.02.2021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5E84C-B713-47F5-B8EF-795402C12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313511-82E3-49F0-8863-09D76560A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0892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09C5D-EF02-448D-AD3D-9A76B3A59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E14751-1A48-442F-A899-69168BA6E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FCDE1-9C15-4E8B-820E-8A22C15C48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7B68A-AF5C-423F-AE2E-C0F439042D1F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76B0A-2102-4FBA-A009-2ECCA098D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DFE2A-CADC-4EEF-B58C-BEC99F872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9B3D8-967C-4E8E-8261-E76B956ED27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4596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CE83-A48F-4913-AEF9-ABB205F4F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/>
              <a:t>CIRCUITE INTEGRATE ANALOGICE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5B92E-278B-4B60-A883-F6E0C9CA4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Cursul nr. </a:t>
            </a:r>
            <a:r>
              <a:rPr lang="en-US"/>
              <a:t>1</a:t>
            </a:r>
            <a:r>
              <a:rPr lang="ro-RO"/>
              <a:t> - online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A13981-1FA8-4253-B880-BA6E4EE165D4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B4F34483-CD29-4311-95C1-5CFC49616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06287EA5-9AF8-4E13-A463-F946ED8A1A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72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Cel mai frecvent întâlnit este amplificatorul de tensiune, la care intrarea </a:t>
            </a:r>
            <a:r>
              <a:rPr lang="ro-RO" i="1"/>
              <a:t>v</a:t>
            </a:r>
            <a:r>
              <a:rPr lang="ro-RO" i="1" baseline="-25000"/>
              <a:t>I</a:t>
            </a:r>
            <a:r>
              <a:rPr lang="ro-RO"/>
              <a:t> și ieșirea </a:t>
            </a:r>
            <a:r>
              <a:rPr lang="ro-RO" i="1"/>
              <a:t>v</a:t>
            </a:r>
            <a:r>
              <a:rPr lang="ro-RO" i="1" baseline="-25000"/>
              <a:t>O</a:t>
            </a:r>
            <a:r>
              <a:rPr lang="ro-RO"/>
              <a:t> reprezintă tensiuni.</a:t>
            </a:r>
          </a:p>
          <a:p>
            <a:r>
              <a:rPr lang="en-US">
                <a:effectLst/>
                <a:ea typeface="Calibri" panose="020F0502020204030204" pitchFamily="34" charset="0"/>
              </a:rPr>
              <a:t>Fiecare port al amplificatorului poate fi modelat Thévenin, format dintr-o sursă de tensiune și o rezistență în serie.</a:t>
            </a:r>
            <a:r>
              <a:rPr lang="ro-RO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43C3-9733-4B42-9606-5597ECF6E213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68AAB4-7968-41BB-93E7-C456DE7CD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570" y="3918179"/>
            <a:ext cx="5623560" cy="20193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381F9BF-C80F-4CFF-BA33-29B1278DBE79}"/>
              </a:ext>
            </a:extLst>
          </p:cNvPr>
          <p:cNvSpPr txBox="1"/>
          <p:nvPr/>
        </p:nvSpPr>
        <p:spPr>
          <a:xfrm>
            <a:off x="6674500" y="3589001"/>
            <a:ext cx="46793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b="1" i="1"/>
              <a:t>R</a:t>
            </a:r>
            <a:r>
              <a:rPr lang="it-IT" sz="2400" b="1" i="1" baseline="-25000"/>
              <a:t>i</a:t>
            </a:r>
            <a:r>
              <a:rPr lang="it-IT" sz="2400"/>
              <a:t> </a:t>
            </a:r>
            <a:r>
              <a:rPr lang="ro-RO" sz="2400"/>
              <a:t>este</a:t>
            </a:r>
            <a:r>
              <a:rPr lang="it-IT" sz="2400"/>
              <a:t> rezistența de intrare a amplificatorului</a:t>
            </a:r>
            <a:r>
              <a:rPr lang="ro-RO" sz="240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400" b="1" i="1"/>
              <a:t>R</a:t>
            </a:r>
            <a:r>
              <a:rPr lang="ro-RO" sz="2400" b="1" i="1" baseline="-25000"/>
              <a:t>o</a:t>
            </a:r>
            <a:r>
              <a:rPr lang="ro-RO" sz="2400"/>
              <a:t> este rezistența de ieșire;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400" b="1" i="1"/>
              <a:t>A</a:t>
            </a:r>
            <a:r>
              <a:rPr lang="ro-RO" sz="2400" b="1" i="1" baseline="-25000"/>
              <a:t>oc</a:t>
            </a:r>
            <a:r>
              <a:rPr lang="ro-RO" sz="2400"/>
              <a:t> este denumit câștig în tensiune fără sarcină, adică în gol (</a:t>
            </a:r>
            <a:r>
              <a:rPr lang="ro-RO" sz="2400" b="1"/>
              <a:t>oc</a:t>
            </a:r>
            <a:r>
              <a:rPr lang="ro-RO" sz="2400"/>
              <a:t> – open-circuit) și este exprimat în V/V.</a:t>
            </a:r>
          </a:p>
        </p:txBody>
      </p:sp>
    </p:spTree>
    <p:extLst>
      <p:ext uri="{BB962C8B-B14F-4D97-AF65-F5344CB8AC3E}">
        <p14:creationId xmlns:p14="http://schemas.microsoft.com/office/powerpoint/2010/main" val="127022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ro-RO" b="1"/>
                  <a:t>Amplificarea v</a:t>
                </a:r>
                <a:r>
                  <a:rPr lang="ro-RO" b="1" baseline="-25000"/>
                  <a:t>O</a:t>
                </a:r>
                <a:r>
                  <a:rPr lang="ro-RO" b="1"/>
                  <a:t>/v</a:t>
                </a:r>
                <a:r>
                  <a:rPr lang="ro-RO" b="1" baseline="-25000"/>
                  <a:t>I</a:t>
                </a:r>
                <a:endParaRPr lang="ro-RO" b="1"/>
              </a:p>
              <a:p>
                <a:r>
                  <a:rPr lang="ro-RO"/>
                  <a:t>Aplicând formula divizorului de tensiune la portul de ieșire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𝑜𝑐</m:t>
                          </m:r>
                        </m:sub>
                      </m:sSub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algn="just"/>
                <a:r>
                  <a:rPr lang="ro-RO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Observăm că în absența oricărei sarcini (R</a:t>
                </a:r>
                <a:r>
                  <a:rPr lang="ro-RO" baseline="-25000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L</a:t>
                </a:r>
                <a:r>
                  <a:rPr lang="ro-RO">
                    <a:solidFill>
                      <a:srgbClr val="242021"/>
                    </a:solidFill>
                    <a:effectLst/>
                    <a:ea typeface="Calibri" panose="020F0502020204030204" pitchFamily="34" charset="0"/>
                    <a:sym typeface="Symbol" panose="05050102010706020507" pitchFamily="18" charset="2"/>
                  </a:rPr>
                  <a:t></a:t>
                </a:r>
                <a:r>
                  <a:rPr lang="ro-RO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∞) am avea v</a:t>
                </a:r>
                <a:r>
                  <a:rPr lang="ro-RO" baseline="-25000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O</a:t>
                </a:r>
                <a:r>
                  <a:rPr lang="ro-RO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=A</a:t>
                </a:r>
                <a:r>
                  <a:rPr lang="ro-RO" baseline="-25000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oc</a:t>
                </a:r>
                <a:r>
                  <a:rPr lang="ro-RO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v</a:t>
                </a:r>
                <a:r>
                  <a:rPr lang="ro-RO" baseline="-25000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I</a:t>
                </a:r>
                <a:r>
                  <a:rPr lang="ro-RO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. Prin urmare, A</a:t>
                </a:r>
                <a:r>
                  <a:rPr lang="ro-RO" baseline="-25000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oc</a:t>
                </a:r>
                <a:r>
                  <a:rPr lang="ro-RO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 este numit câștig în tensiune fără sarcină sau în gol.</a:t>
                </a:r>
              </a:p>
              <a:p>
                <a:pPr algn="just"/>
                <a:r>
                  <a:rPr lang="ro-RO">
                    <a:solidFill>
                      <a:srgbClr val="242021"/>
                    </a:solidFill>
                    <a:effectLst/>
                    <a:ea typeface="Calibri" panose="020F0502020204030204" pitchFamily="34" charset="0"/>
                  </a:rPr>
                  <a:t>Aplicând formula divizorului de tensiune la portul de intrare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𝐼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115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79782-FF5E-4A03-9310-F57C39D8058F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11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BF7744-58E2-4908-9272-23070E26A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3544" y="311150"/>
            <a:ext cx="421767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67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>
                    <a:effectLst/>
                    <a:ea typeface="Calibri" panose="020F0502020204030204" pitchFamily="34" charset="0"/>
                  </a:rPr>
                  <a:t>Eliminând </a:t>
                </a:r>
                <a:r>
                  <a:rPr lang="en-US" i="1">
                    <a:effectLst/>
                    <a:ea typeface="Calibri" panose="020F0502020204030204" pitchFamily="34" charset="0"/>
                  </a:rPr>
                  <a:t>v</a:t>
                </a:r>
                <a:r>
                  <a:rPr lang="en-US" i="1" baseline="-25000">
                    <a:effectLst/>
                    <a:ea typeface="Calibri" panose="020F0502020204030204" pitchFamily="34" charset="0"/>
                  </a:rPr>
                  <a:t>I</a:t>
                </a:r>
                <a:r>
                  <a:rPr lang="en-US">
                    <a:effectLst/>
                    <a:ea typeface="Calibri" panose="020F0502020204030204" pitchFamily="34" charset="0"/>
                  </a:rPr>
                  <a:t> și rearanjând, obținem câștigul între sursă și sarcină</a:t>
                </a:r>
                <a:endParaRPr lang="ro-RO">
                  <a:effectLst/>
                  <a:ea typeface="Calibri" panose="020F050202020403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𝑜𝑐</m:t>
                          </m:r>
                        </m:sub>
                      </m:sSub>
                      <m:f>
                        <m:f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r>
                  <a:rPr lang="ro-RO"/>
                  <a:t>Pe măsură ce semnalul se propagă de la sursă la sarcină, acesta suferă mai întâi o anumită atenuare la portul de intrare, apoi este mărit de A</a:t>
                </a:r>
                <a:r>
                  <a:rPr lang="ro-RO" baseline="-25000"/>
                  <a:t>oc</a:t>
                </a:r>
                <a:r>
                  <a:rPr lang="ro-RO"/>
                  <a:t> ori în interiorul amplificatorului și, în final, atenuarea suplimentară la portul de ieșire.</a:t>
                </a:r>
              </a:p>
              <a:p>
                <a:r>
                  <a:rPr lang="ro-RO"/>
                  <a:t>Aceste atenuări sunt denumite </a:t>
                </a:r>
                <a:r>
                  <a:rPr lang="ro-RO" b="1"/>
                  <a:t>efecte de încărcare</a:t>
                </a:r>
                <a:r>
                  <a:rPr lang="ro-RO"/>
                  <a:t>.</a:t>
                </a:r>
              </a:p>
              <a:p>
                <a:r>
                  <a:rPr lang="ro-RO"/>
                  <a:t>Este evident că din cauza efectelor de încărcare |v</a:t>
                </a:r>
                <a:r>
                  <a:rPr lang="ro-RO" baseline="-25000"/>
                  <a:t>O</a:t>
                </a:r>
                <a:r>
                  <a:rPr lang="ro-RO"/>
                  <a:t>/v</a:t>
                </a:r>
                <a:r>
                  <a:rPr lang="ro-RO" baseline="-25000"/>
                  <a:t>S</a:t>
                </a:r>
                <a:r>
                  <a:rPr lang="ro-RO"/>
                  <a:t>| ≤ |A</a:t>
                </a:r>
                <a:r>
                  <a:rPr lang="ro-RO" baseline="-25000"/>
                  <a:t>oc</a:t>
                </a:r>
                <a:r>
                  <a:rPr lang="ro-RO"/>
                  <a:t>|.</a:t>
                </a:r>
              </a:p>
              <a:p>
                <a:r>
                  <a:rPr lang="en-US">
                    <a:effectLst/>
                    <a:ea typeface="Calibri" panose="020F0502020204030204" pitchFamily="34" charset="0"/>
                  </a:rPr>
                  <a:t>Pentru a elimina încărcarea, un amplificator ideal de </a:t>
                </a:r>
                <a:r>
                  <a:rPr lang="ro-RO">
                    <a:effectLst/>
                    <a:ea typeface="Calibri" panose="020F0502020204030204" pitchFamily="34" charset="0"/>
                  </a:rPr>
                  <a:t>tensiune</a:t>
                </a:r>
                <a:r>
                  <a:rPr lang="en-US">
                    <a:effectLst/>
                    <a:ea typeface="Calibri" panose="020F0502020204030204" pitchFamily="34" charset="0"/>
                  </a:rPr>
                  <a:t> are </a:t>
                </a:r>
                <a:br>
                  <a:rPr lang="ro-RO">
                    <a:effectLst/>
                    <a:ea typeface="Calibri" panose="020F0502020204030204" pitchFamily="34" charset="0"/>
                  </a:rPr>
                </a:br>
                <a:r>
                  <a:rPr lang="en-US" i="1">
                    <a:effectLst/>
                    <a:ea typeface="Calibri" panose="020F0502020204030204" pitchFamily="34" charset="0"/>
                  </a:rPr>
                  <a:t>R</a:t>
                </a:r>
                <a:r>
                  <a:rPr lang="en-US" i="1" baseline="-25000">
                    <a:effectLst/>
                    <a:ea typeface="Calibri" panose="020F0502020204030204" pitchFamily="34" charset="0"/>
                  </a:rPr>
                  <a:t>i</a:t>
                </a:r>
                <a:r>
                  <a:rPr lang="en-US">
                    <a:effectLst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</a:t>
                </a:r>
                <a:r>
                  <a:rPr lang="en-US">
                    <a:effectLst/>
                    <a:ea typeface="Calibri" panose="020F0502020204030204" pitchFamily="34" charset="0"/>
                  </a:rPr>
                  <a:t>∞ și </a:t>
                </a:r>
                <a:r>
                  <a:rPr lang="en-US" i="1">
                    <a:effectLst/>
                    <a:ea typeface="Calibri" panose="020F0502020204030204" pitchFamily="34" charset="0"/>
                  </a:rPr>
                  <a:t>R</a:t>
                </a:r>
                <a:r>
                  <a:rPr lang="en-US" i="1" baseline="-25000">
                    <a:effectLst/>
                    <a:ea typeface="Calibri" panose="020F0502020204030204" pitchFamily="34" charset="0"/>
                  </a:rPr>
                  <a:t>o</a:t>
                </a:r>
                <a:r>
                  <a:rPr lang="en-US">
                    <a:effectLst/>
                    <a:ea typeface="Calibri" panose="020F0502020204030204" pitchFamily="34" charset="0"/>
                  </a:rPr>
                  <a:t>=0</a:t>
                </a:r>
                <a:endParaRPr lang="ro-RO"/>
              </a:p>
              <a:p>
                <a:endParaRPr lang="ro-RO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 r="-1797" b="-406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82587-344D-42E8-AA51-3FD02FFB9004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AC61D9-1AF6-4630-8ECE-FCD1C36728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3544" y="311150"/>
            <a:ext cx="421767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774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Un alt amplificator uzual este amplificatorul de curent.</a:t>
            </a:r>
          </a:p>
          <a:p>
            <a:r>
              <a:rPr lang="ro-RO"/>
              <a:t>Din moment ce avem de-a face cu curenți, modelăm sursa de intrare și amplificatorul cu reprezentări echivalente Norton: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F5EA1-507B-4607-AF09-8C502FF4F3F6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22F881-5EB4-4F1D-8BB5-C8D18219C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470" y="3643574"/>
            <a:ext cx="6195060" cy="212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905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2E79C-C582-4C6A-9209-D065B845B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E7E408-BC66-43B0-8F89-52595469FE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>
                    <a:effectLst/>
                    <a:ea typeface="Calibri" panose="020F0502020204030204" pitchFamily="34" charset="0"/>
                  </a:rPr>
                  <a:t>Aplicând de două ori formula divizorului curent se obține câștigul circuitului</a:t>
                </a:r>
                <a:endParaRPr lang="ro-RO">
                  <a:effectLst/>
                  <a:ea typeface="Calibri" panose="020F050202020403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𝑠𝑐</m:t>
                          </m:r>
                        </m:sub>
                      </m:sSub>
                      <m:f>
                        <m:f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ro-RO" sz="400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DE7E408-BC66-43B0-8F89-52595469FE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037E5-8C93-43BD-B01C-797A0665C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2E055-EB9C-4A4E-B284-D55DAC05E5BD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68366-1F1C-4C72-AAA2-1B6757DCA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F6524-0FDA-4155-B614-CC2EC7EA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14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6F6800-CE88-4F11-9F56-40EF739161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8470" y="3643574"/>
            <a:ext cx="6195060" cy="2125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088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effectLst/>
                <a:ea typeface="Calibri" panose="020F0502020204030204" pitchFamily="34" charset="0"/>
              </a:rPr>
              <a:t>Și în acest caz apare efect de încărcare.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O parte din curentul sursei </a:t>
            </a:r>
            <a:r>
              <a:rPr lang="en-US" sz="2800" i="1">
                <a:effectLst/>
                <a:ea typeface="Calibri" panose="020F0502020204030204" pitchFamily="34" charset="0"/>
              </a:rPr>
              <a:t>i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 se pierde prin rezistența sa internă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 iar o parte a curentului amplificat, </a:t>
            </a:r>
            <a:r>
              <a:rPr lang="en-US" sz="2800" i="1">
                <a:effectLst/>
                <a:ea typeface="Calibri" panose="020F0502020204030204" pitchFamily="34" charset="0"/>
              </a:rPr>
              <a:t>A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sc</a:t>
            </a:r>
            <a:r>
              <a:rPr lang="en-US" sz="2800" i="1">
                <a:effectLst/>
                <a:ea typeface="Calibri" panose="020F0502020204030204" pitchFamily="34" charset="0"/>
              </a:rPr>
              <a:t>i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800">
                <a:effectLst/>
                <a:ea typeface="Calibri" panose="020F0502020204030204" pitchFamily="34" charset="0"/>
              </a:rPr>
              <a:t>, se pierde prin rezistența de ieșire a amplificatorului,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800">
                <a:effectLst/>
                <a:ea typeface="Calibri" panose="020F0502020204030204" pitchFamily="34" charset="0"/>
              </a:rPr>
              <a:t>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În consecință, avem întotdeauna |</a:t>
            </a:r>
            <a:r>
              <a:rPr lang="en-US" sz="2800" i="1">
                <a:effectLst/>
                <a:ea typeface="Calibri" panose="020F0502020204030204" pitchFamily="34" charset="0"/>
              </a:rPr>
              <a:t>i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800">
                <a:effectLst/>
                <a:ea typeface="Calibri" panose="020F0502020204030204" pitchFamily="34" charset="0"/>
              </a:rPr>
              <a:t>/</a:t>
            </a:r>
            <a:r>
              <a:rPr lang="en-US" sz="2800" i="1">
                <a:effectLst/>
                <a:ea typeface="Calibri" panose="020F0502020204030204" pitchFamily="34" charset="0"/>
              </a:rPr>
              <a:t>i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|≤|</a:t>
            </a:r>
            <a:r>
              <a:rPr lang="en-US" sz="2800" i="1">
                <a:effectLst/>
                <a:ea typeface="Calibri" panose="020F0502020204030204" pitchFamily="34" charset="0"/>
              </a:rPr>
              <a:t>A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sc</a:t>
            </a:r>
            <a:r>
              <a:rPr lang="en-US" sz="2800">
                <a:effectLst/>
                <a:ea typeface="Calibri" panose="020F0502020204030204" pitchFamily="34" charset="0"/>
              </a:rPr>
              <a:t>|.</a:t>
            </a:r>
            <a:endParaRPr lang="ro-RO" sz="2800">
              <a:effectLst/>
              <a:ea typeface="Calibri" panose="020F0502020204030204" pitchFamily="34" charset="0"/>
            </a:endParaRPr>
          </a:p>
          <a:p>
            <a:r>
              <a:rPr lang="en-US" sz="2800">
                <a:effectLst/>
                <a:ea typeface="Calibri" panose="020F0502020204030204" pitchFamily="34" charset="0"/>
              </a:rPr>
              <a:t>Pentru a elimina încărcarea, un amplificator ideal de curent are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800">
                <a:effectLst/>
                <a:ea typeface="Calibri" panose="020F0502020204030204" pitchFamily="34" charset="0"/>
              </a:rPr>
              <a:t>=0 și </a:t>
            </a:r>
            <a:r>
              <a:rPr lang="en-US" sz="2800" i="1">
                <a:effectLst/>
                <a:ea typeface="Calibri" panose="020F0502020204030204" pitchFamily="34" charset="0"/>
              </a:rPr>
              <a:t>R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o</a:t>
            </a:r>
            <a:r>
              <a:rPr lang="en-US" sz="2800">
                <a:effectLst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sz="2800">
                <a:effectLst/>
                <a:ea typeface="Calibri" panose="020F0502020204030204" pitchFamily="34" charset="0"/>
              </a:rPr>
              <a:t>∞, exact opusul situației de la amplificatorul ideal de tensiune.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0E8E6-E0EB-4329-A2DC-3D0AC2B781F9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81B6BE-9DB2-4709-A509-3A944455F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1992" y="231140"/>
            <a:ext cx="4646295" cy="159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620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  <a:ea typeface="Calibri" panose="020F0502020204030204" pitchFamily="34" charset="0"/>
              </a:rPr>
              <a:t>Cele patru tipuri de amplificatoare de bază, împreună cu rezistențele lor de intrare și ieșire ideale sunt prezentate în rezumat în tabel</a:t>
            </a:r>
            <a:endParaRPr lang="ro-RO" sz="40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CFC63-AFD9-49C0-B93F-F4A96CEAF1AB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16</a:t>
            </a:fld>
            <a:endParaRPr lang="ro-RO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D9C8E0D-BA1E-4B77-B96C-0001449C29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857496"/>
              </p:ext>
            </p:extLst>
          </p:nvPr>
        </p:nvGraphicFramePr>
        <p:xfrm>
          <a:off x="838200" y="2988282"/>
          <a:ext cx="10432774" cy="2804440"/>
        </p:xfrm>
        <a:graphic>
          <a:graphicData uri="http://schemas.openxmlformats.org/drawingml/2006/table">
            <a:tbl>
              <a:tblPr firstRow="1" firstCol="1" bandRow="1"/>
              <a:tblGrid>
                <a:gridCol w="1249018">
                  <a:extLst>
                    <a:ext uri="{9D8B030D-6E8A-4147-A177-3AD203B41FA5}">
                      <a16:colId xmlns:a16="http://schemas.microsoft.com/office/drawing/2014/main" val="2059986627"/>
                    </a:ext>
                  </a:extLst>
                </a:gridCol>
                <a:gridCol w="1252331">
                  <a:extLst>
                    <a:ext uri="{9D8B030D-6E8A-4147-A177-3AD203B41FA5}">
                      <a16:colId xmlns:a16="http://schemas.microsoft.com/office/drawing/2014/main" val="4119097088"/>
                    </a:ext>
                  </a:extLst>
                </a:gridCol>
                <a:gridCol w="2902225">
                  <a:extLst>
                    <a:ext uri="{9D8B030D-6E8A-4147-A177-3AD203B41FA5}">
                      <a16:colId xmlns:a16="http://schemas.microsoft.com/office/drawing/2014/main" val="2464884406"/>
                    </a:ext>
                  </a:extLst>
                </a:gridCol>
                <a:gridCol w="2882348">
                  <a:extLst>
                    <a:ext uri="{9D8B030D-6E8A-4147-A177-3AD203B41FA5}">
                      <a16:colId xmlns:a16="http://schemas.microsoft.com/office/drawing/2014/main" val="234359761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768918413"/>
                    </a:ext>
                  </a:extLst>
                </a:gridCol>
                <a:gridCol w="1003852">
                  <a:extLst>
                    <a:ext uri="{9D8B030D-6E8A-4147-A177-3AD203B41FA5}">
                      <a16:colId xmlns:a16="http://schemas.microsoft.com/office/drawing/2014/main" val="3503685493"/>
                    </a:ext>
                  </a:extLst>
                </a:gridCol>
              </a:tblGrid>
              <a:tr h="42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Intrare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Ieșire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Tipul de amplificator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Câștigul exprimat în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</a:t>
                      </a:r>
                      <a:r>
                        <a:rPr lang="en-US" sz="2400" b="1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</a:t>
                      </a:r>
                      <a:r>
                        <a:rPr lang="en-US" sz="2400" b="1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0449959"/>
                  </a:ext>
                </a:extLst>
              </a:tr>
              <a:tr h="570555">
                <a:tc>
                  <a:txBody>
                    <a:bodyPr/>
                    <a:lstStyle/>
                    <a:p>
                      <a:pPr algn="ctr"/>
                      <a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v</a:t>
                      </a:r>
                      <a:r>
                        <a:rPr lang="en-US" sz="2400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v</a:t>
                      </a:r>
                      <a:r>
                        <a:rPr lang="en-US" sz="2400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de tensiune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V/V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sym typeface="Symbol" panose="05050102010706020507" pitchFamily="18" charset="2"/>
                        </a:rPr>
                        <a:t>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807679"/>
                  </a:ext>
                </a:extLst>
              </a:tr>
              <a:tr h="572543">
                <a:tc>
                  <a:txBody>
                    <a:bodyPr/>
                    <a:lstStyle/>
                    <a:p>
                      <a:pPr algn="ctr"/>
                      <a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r>
                        <a:rPr lang="en-US" sz="2400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r>
                        <a:rPr lang="en-US" sz="2400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de curent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A/A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sym typeface="Symbol" panose="05050102010706020507" pitchFamily="18" charset="2"/>
                        </a:rPr>
                        <a:t>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273741"/>
                  </a:ext>
                </a:extLst>
              </a:tr>
              <a:tr h="604348">
                <a:tc>
                  <a:txBody>
                    <a:bodyPr/>
                    <a:lstStyle/>
                    <a:p>
                      <a:pPr algn="ctr"/>
                      <a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v</a:t>
                      </a:r>
                      <a:r>
                        <a:rPr lang="en-US" sz="2400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r>
                        <a:rPr lang="en-US" sz="2400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transconductanță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A/V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sym typeface="Symbol" panose="05050102010706020507" pitchFamily="18" charset="2"/>
                        </a:rPr>
                        <a:t>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sym typeface="Symbol" panose="05050102010706020507" pitchFamily="18" charset="2"/>
                        </a:rPr>
                        <a:t>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150470"/>
                  </a:ext>
                </a:extLst>
              </a:tr>
              <a:tr h="636154">
                <a:tc>
                  <a:txBody>
                    <a:bodyPr/>
                    <a:lstStyle/>
                    <a:p>
                      <a:pPr algn="ctr"/>
                      <a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r>
                        <a:rPr lang="en-US" sz="2400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I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v</a:t>
                      </a:r>
                      <a:r>
                        <a:rPr lang="en-US" sz="2400" i="1" baseline="-250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transrezistență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V/A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0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127488" marR="1274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954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488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operațional (AO)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Amplificatorul operațional este un amplificator de tensiune cu câștig extrem de mare.</a:t>
            </a:r>
          </a:p>
          <a:p>
            <a:r>
              <a:rPr lang="ro-RO"/>
              <a:t>De exemplu, popularul AO de tipul 741 are un câștig tipic de 200.000V/V, exprimat și ca 200V/mV.</a:t>
            </a:r>
          </a:p>
          <a:p>
            <a:r>
              <a:rPr lang="ro-RO"/>
              <a:t>Câștigul este, de asemenea, exprimat în decibeli (dB) ca </a:t>
            </a:r>
            <a:br>
              <a:rPr lang="ro-RO"/>
            </a:br>
            <a:r>
              <a:rPr lang="ro-RO"/>
              <a:t>20 log</a:t>
            </a:r>
            <a:r>
              <a:rPr lang="ro-RO" baseline="-25000"/>
              <a:t>10</a:t>
            </a:r>
            <a:r>
              <a:rPr lang="ro-RO"/>
              <a:t> (200.000)=106 dB.</a:t>
            </a:r>
          </a:p>
          <a:p>
            <a:r>
              <a:rPr lang="ro-RO"/>
              <a:t>De fapt, ceea ce distinge amplificatoarele operaționale de toate celelalte amplificatoare de tensiune este mărimea câștigului lor.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4F85D-7078-49C0-8CAE-73211CFF44F1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17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66041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operațional (AO)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>
                <a:effectLst/>
                <a:ea typeface="Calibri" panose="020F0502020204030204" pitchFamily="34" charset="0"/>
              </a:rPr>
              <a:t>Simbolul AO și </a:t>
            </a:r>
            <a:r>
              <a:rPr lang="ro-RO" b="1">
                <a:effectLst/>
                <a:ea typeface="Calibri" panose="020F0502020204030204" pitchFamily="34" charset="0"/>
              </a:rPr>
              <a:t>modul</a:t>
            </a:r>
            <a:r>
              <a:rPr lang="en-US" b="1">
                <a:effectLst/>
                <a:ea typeface="Calibri" panose="020F0502020204030204" pitchFamily="34" charset="0"/>
              </a:rPr>
              <a:t> de alimentare </a:t>
            </a:r>
            <a:r>
              <a:rPr lang="en-US">
                <a:effectLst/>
                <a:ea typeface="Calibri" panose="020F0502020204030204" pitchFamily="34" charset="0"/>
              </a:rPr>
              <a:t>pentru ca acesta să funcționeze</a:t>
            </a:r>
            <a:endParaRPr lang="ro-RO"/>
          </a:p>
          <a:p>
            <a:r>
              <a:rPr lang="ro-RO"/>
              <a:t>Intrările, identificate prin simbolurile „-” și „+”, se numesc </a:t>
            </a:r>
            <a:r>
              <a:rPr lang="ro-RO" b="1"/>
              <a:t>inversoare</a:t>
            </a:r>
            <a:r>
              <a:rPr lang="ro-RO"/>
              <a:t> și </a:t>
            </a:r>
            <a:r>
              <a:rPr lang="ro-RO" b="1"/>
              <a:t>neinversoare</a:t>
            </a:r>
            <a:r>
              <a:rPr lang="ro-RO"/>
              <a:t>.</a:t>
            </a:r>
          </a:p>
          <a:p>
            <a:r>
              <a:rPr lang="ro-RO"/>
              <a:t>Tensiunile lor în raport cu masa sunt notate </a:t>
            </a:r>
            <a:r>
              <a:rPr lang="ro-RO" b="1"/>
              <a:t>v</a:t>
            </a:r>
            <a:r>
              <a:rPr lang="ro-RO" b="1" baseline="-25000"/>
              <a:t>N</a:t>
            </a:r>
            <a:r>
              <a:rPr lang="ro-RO"/>
              <a:t> și</a:t>
            </a:r>
            <a:br>
              <a:rPr lang="ro-RO"/>
            </a:br>
            <a:r>
              <a:rPr lang="ro-RO" b="1"/>
              <a:t>v</a:t>
            </a:r>
            <a:r>
              <a:rPr lang="ro-RO" b="1" baseline="-25000"/>
              <a:t>P</a:t>
            </a:r>
            <a:r>
              <a:rPr lang="ro-RO"/>
              <a:t>, iar tensiunea de ieșire ca </a:t>
            </a:r>
            <a:r>
              <a:rPr lang="ro-RO" b="1"/>
              <a:t>v</a:t>
            </a:r>
            <a:r>
              <a:rPr lang="ro-RO" b="1" baseline="-25000"/>
              <a:t>O</a:t>
            </a:r>
            <a:r>
              <a:rPr lang="ro-RO"/>
              <a:t>.</a:t>
            </a:r>
          </a:p>
          <a:p>
            <a:r>
              <a:rPr lang="ro-RO"/>
              <a:t>Vârful de săgeată al simbolului unui AO semnifică </a:t>
            </a:r>
            <a:br>
              <a:rPr lang="ro-RO"/>
            </a:br>
            <a:r>
              <a:rPr lang="ro-RO"/>
              <a:t>fluxul de semnal de la intrări la ieșire.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9FEE-6C64-4F99-9CC8-AB84DD79220E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2C69FE-EAD1-476F-ACC6-AB212252DA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9060" b="18658"/>
          <a:stretch/>
        </p:blipFill>
        <p:spPr>
          <a:xfrm>
            <a:off x="8610600" y="2790450"/>
            <a:ext cx="3123528" cy="283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515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operațional (AO)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Amplificatoarele operaționale nu au terminal de masă 0V.</a:t>
            </a:r>
          </a:p>
          <a:p>
            <a:r>
              <a:rPr lang="ro-RO"/>
              <a:t>Referința 0V este stabilită extern prin borna comună a celor două surse de alimentare.</a:t>
            </a:r>
          </a:p>
          <a:p>
            <a:r>
              <a:rPr lang="ro-RO"/>
              <a:t>Tensiunile de alimentare sunt notate V</a:t>
            </a:r>
            <a:r>
              <a:rPr lang="ro-RO" baseline="-25000"/>
              <a:t>CC</a:t>
            </a:r>
            <a:r>
              <a:rPr lang="ro-RO"/>
              <a:t> și V</a:t>
            </a:r>
            <a:r>
              <a:rPr lang="ro-RO" baseline="-25000"/>
              <a:t>EE</a:t>
            </a:r>
            <a:r>
              <a:rPr lang="ro-RO"/>
              <a:t> </a:t>
            </a:r>
            <a:br>
              <a:rPr lang="ro-RO"/>
            </a:br>
            <a:r>
              <a:rPr lang="ro-RO"/>
              <a:t>în cazul dispozitivelor bipolare, respectiv V</a:t>
            </a:r>
            <a:r>
              <a:rPr lang="ro-RO" baseline="-25000"/>
              <a:t>DD</a:t>
            </a:r>
            <a:r>
              <a:rPr lang="ro-RO"/>
              <a:t> </a:t>
            </a:r>
            <a:br>
              <a:rPr lang="ro-RO"/>
            </a:br>
            <a:r>
              <a:rPr lang="ro-RO"/>
              <a:t>și V</a:t>
            </a:r>
            <a:r>
              <a:rPr lang="ro-RO" baseline="-25000"/>
              <a:t>SS</a:t>
            </a:r>
            <a:r>
              <a:rPr lang="ro-RO"/>
              <a:t> în cazul dispozitivelor CMOS.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2D67-2667-4A15-AA83-E30AC5831169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19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DF34CE-0A5F-4B94-AEEC-76CD29B845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9060" b="18658"/>
          <a:stretch/>
        </p:blipFill>
        <p:spPr>
          <a:xfrm>
            <a:off x="8610600" y="2790450"/>
            <a:ext cx="3123528" cy="283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981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19483-FBF0-412A-BEBB-84FC0C85D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Probleme tratate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7D213-88C9-42EE-9E3F-6161C09C5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Introducere</a:t>
            </a:r>
          </a:p>
          <a:p>
            <a:r>
              <a:rPr lang="ro-RO"/>
              <a:t>Amplificatoare. Generalități</a:t>
            </a:r>
          </a:p>
          <a:p>
            <a:r>
              <a:rPr lang="ro-RO"/>
              <a:t>Amplificatorul operațional (AO)</a:t>
            </a:r>
          </a:p>
          <a:p>
            <a:r>
              <a:rPr lang="ro-RO"/>
              <a:t>AO ideal</a:t>
            </a:r>
          </a:p>
          <a:p>
            <a:r>
              <a:rPr lang="ro-RO"/>
              <a:t>Configurații de bază realizate cu AO</a:t>
            </a: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6D33C-2965-40A0-8A47-35250D002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15E7-A6D8-41C9-90F7-F0149A03DDAF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F74D3-772B-4B19-B67B-D5D2A011C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1847F-97DD-4E27-958E-2D7B3CF5D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620619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operațional (AO)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Circuitul echivalent include rezistența de intrare diferențială </a:t>
            </a:r>
            <a:r>
              <a:rPr lang="ro-RO" b="1" i="1"/>
              <a:t>r</a:t>
            </a:r>
            <a:r>
              <a:rPr lang="ro-RO" b="1" i="1" baseline="-25000"/>
              <a:t>d</a:t>
            </a:r>
            <a:r>
              <a:rPr lang="ro-RO"/>
              <a:t>, câștigul de tensiune </a:t>
            </a:r>
            <a:r>
              <a:rPr lang="ro-RO" b="1" i="1"/>
              <a:t>a</a:t>
            </a:r>
            <a:r>
              <a:rPr lang="ro-RO"/>
              <a:t> și rezistența de ieșire </a:t>
            </a:r>
            <a:r>
              <a:rPr lang="ro-RO" b="1" i="1"/>
              <a:t>r</a:t>
            </a:r>
            <a:r>
              <a:rPr lang="ro-RO" b="1" i="1" baseline="-25000"/>
              <a:t>o</a:t>
            </a:r>
            <a:r>
              <a:rPr lang="ro-RO"/>
              <a:t>, numiți parametri în buclă deschisă și sunt simbolizați cu litere mici.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3CA-9B68-4B64-9911-CB673D4FCAF6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58D0C9-47BD-4EEE-9B6B-F5AFAC7578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942" r="-166" b="17026"/>
          <a:stretch/>
        </p:blipFill>
        <p:spPr>
          <a:xfrm>
            <a:off x="4065639" y="3284368"/>
            <a:ext cx="4060722" cy="2892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3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operațional (AO)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o-RO"/>
                  <a:t>Diferența</a:t>
                </a:r>
                <a:endParaRPr lang="ro-RO" sz="2400" i="1">
                  <a:solidFill>
                    <a:srgbClr val="242021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𝐷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𝑃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ro-RO"/>
              </a:p>
              <a:p>
                <a:pPr marL="0" indent="0">
                  <a:buNone/>
                </a:pPr>
                <a:r>
                  <a:rPr lang="ro-RO"/>
                  <a:t>se numește </a:t>
                </a:r>
                <a:r>
                  <a:rPr lang="ro-RO" b="1"/>
                  <a:t>tensiune de intrare diferențială</a:t>
                </a:r>
                <a:r>
                  <a:rPr lang="ro-RO"/>
                  <a:t>, iar câștigul </a:t>
                </a:r>
                <a:r>
                  <a:rPr lang="ro-RO" b="1" i="1"/>
                  <a:t>a</a:t>
                </a:r>
                <a:r>
                  <a:rPr lang="ro-RO"/>
                  <a:t> se mai numește câștig în gol deoarece în absența efectului de încărcărcare de la ieșire avem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𝑎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𝐷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𝑎</m:t>
                      </m:r>
                      <m:d>
                        <m:d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 sz="1800">
                  <a:solidFill>
                    <a:srgbClr val="24202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1CD3-0B00-4811-BDAA-50C3C8CDA4A0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62441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operațional (AO)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  <a:ea typeface="Calibri" panose="020F0502020204030204" pitchFamily="34" charset="0"/>
              </a:rPr>
              <a:t>Deoarece ambele terminale de intrare pot avea potențiale independente în raport cu masa, se spune că portul de intrare este de tipul </a:t>
            </a:r>
            <a:r>
              <a:rPr lang="en-US" i="1">
                <a:effectLst/>
                <a:ea typeface="Calibri" panose="020F0502020204030204" pitchFamily="34" charset="0"/>
              </a:rPr>
              <a:t>double-ended</a:t>
            </a:r>
            <a:r>
              <a:rPr lang="en-US">
                <a:effectLst/>
                <a:ea typeface="Calibri" panose="020F0502020204030204" pitchFamily="34" charset="0"/>
              </a:rPr>
              <a:t>, în contrast cu portul de ieșire, care este de tipul </a:t>
            </a:r>
            <a:r>
              <a:rPr lang="en-US" i="1">
                <a:effectLst/>
                <a:ea typeface="Calibri" panose="020F0502020204030204" pitchFamily="34" charset="0"/>
              </a:rPr>
              <a:t>single-ended</a:t>
            </a:r>
            <a:r>
              <a:rPr lang="en-US">
                <a:effectLst/>
                <a:ea typeface="Calibri" panose="020F0502020204030204" pitchFamily="34" charset="0"/>
              </a:rPr>
              <a:t>.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en-US">
                <a:effectLst/>
                <a:ea typeface="Calibri" panose="020F0502020204030204" pitchFamily="34" charset="0"/>
              </a:rPr>
              <a:t>Relația tensiunii de ieșire indică faptul că AO răspunde doar la diferența dintre tensiunile sale de intrare, nu la valorile lor individuale.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en-US">
                <a:effectLst/>
                <a:ea typeface="Calibri" panose="020F0502020204030204" pitchFamily="34" charset="0"/>
              </a:rPr>
              <a:t>În consecință, AO sunt, de asemenea, numite amplificatoare diferențiale.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DB71-3385-4EFC-97E4-FF6A7670DAF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22</a:t>
            </a:fld>
            <a:endParaRPr lang="ro-R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60B3138-2DC8-43A3-BDCB-0979ECDB2B3E}"/>
                  </a:ext>
                </a:extLst>
              </p:cNvPr>
              <p:cNvSpPr txBox="1"/>
              <p:nvPr/>
            </p:nvSpPr>
            <p:spPr>
              <a:xfrm>
                <a:off x="8787581" y="843240"/>
                <a:ext cx="256621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18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  <m:r>
                        <a:rPr lang="en-US" sz="18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r>
                        <a:rPr lang="en-US" sz="18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𝑎</m:t>
                      </m:r>
                      <m:sSub>
                        <m:sSubPr>
                          <m:ctrlPr>
                            <a:rPr lang="ro-RO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𝐷</m:t>
                          </m:r>
                        </m:sub>
                      </m:sSub>
                      <m:r>
                        <a:rPr lang="en-US" sz="18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r>
                        <a:rPr lang="en-US" sz="18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𝑎</m:t>
                      </m:r>
                      <m:d>
                        <m:dPr>
                          <m:ctrlPr>
                            <a:rPr lang="ro-RO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60B3138-2DC8-43A3-BDCB-0979ECDB2B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7581" y="843240"/>
                <a:ext cx="2566219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0904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Amplificatorul operațional (AO)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o-RO"/>
                  <a:t>Inversând relația lui v</a:t>
                </a:r>
                <a:r>
                  <a:rPr lang="ro-RO" baseline="-25000"/>
                  <a:t>O</a:t>
                </a:r>
                <a:r>
                  <a:rPr lang="ro-RO"/>
                  <a:t>, obținem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𝐷</m:t>
                          </m:r>
                        </m:sub>
                      </m:sSub>
                      <m:r>
                        <a:rPr lang="en-US" sz="24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ro-RO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𝑂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ro-RO"/>
              </a:p>
              <a:p>
                <a:pPr marL="0" indent="0">
                  <a:buNone/>
                </a:pPr>
                <a:r>
                  <a:rPr lang="ro-RO"/>
                  <a:t>   ceea ce ne permite să găsim tensiunea v</a:t>
                </a:r>
                <a:r>
                  <a:rPr lang="ro-RO" baseline="-25000"/>
                  <a:t>D</a:t>
                </a:r>
                <a:r>
                  <a:rPr lang="ro-RO"/>
                  <a:t> care determină un v</a:t>
                </a:r>
                <a:r>
                  <a:rPr lang="ro-RO" baseline="-25000"/>
                  <a:t>O</a:t>
                </a:r>
                <a:r>
                  <a:rPr lang="ro-RO"/>
                  <a:t> dat.</a:t>
                </a:r>
              </a:p>
              <a:p>
                <a:r>
                  <a:rPr lang="ro-RO"/>
                  <a:t>Din cauza câștigului mare a aflat la numitor, v</a:t>
                </a:r>
                <a:r>
                  <a:rPr lang="ro-RO" baseline="-25000"/>
                  <a:t>D</a:t>
                </a:r>
                <a:r>
                  <a:rPr lang="ro-RO"/>
                  <a:t> este obligat să fie foarte mic.</a:t>
                </a:r>
              </a:p>
              <a:p>
                <a:r>
                  <a:rPr lang="ro-RO"/>
                  <a:t>De exemplu, pentru a menține v</a:t>
                </a:r>
                <a:r>
                  <a:rPr lang="ro-RO" baseline="-25000"/>
                  <a:t>O</a:t>
                </a:r>
                <a:r>
                  <a:rPr lang="ro-RO"/>
                  <a:t>=6V, un AO de tipul 741 fără sarcină are nevoie de v</a:t>
                </a:r>
                <a:r>
                  <a:rPr lang="ro-RO" baseline="-25000"/>
                  <a:t>D</a:t>
                </a:r>
                <a:r>
                  <a:rPr lang="ro-RO"/>
                  <a:t>= 6/200.000=30</a:t>
                </a:r>
                <a:r>
                  <a:rPr lang="el-GR"/>
                  <a:t>μ</a:t>
                </a:r>
                <a:r>
                  <a:rPr lang="ro-RO"/>
                  <a:t>V, o tensiune destul de mică.</a:t>
                </a:r>
              </a:p>
              <a:p>
                <a:r>
                  <a:rPr lang="ro-RO"/>
                  <a:t>Un alt AO de tipul OP77, tot în gol, ar avea nevoie de v</a:t>
                </a:r>
                <a:r>
                  <a:rPr lang="ro-RO" baseline="-25000"/>
                  <a:t>D</a:t>
                </a:r>
                <a:r>
                  <a:rPr lang="ro-RO"/>
                  <a:t>=6/(12×10</a:t>
                </a:r>
                <a:r>
                  <a:rPr lang="ro-RO" baseline="30000"/>
                  <a:t>6</a:t>
                </a:r>
                <a:r>
                  <a:rPr lang="ro-RO"/>
                  <a:t>)=0,5</a:t>
                </a:r>
                <a:r>
                  <a:rPr lang="el-GR"/>
                  <a:t>μ</a:t>
                </a:r>
                <a:r>
                  <a:rPr lang="ro-RO"/>
                  <a:t>V, deci o valoare și mai mică.</a:t>
                </a:r>
              </a:p>
              <a:p>
                <a:endParaRPr lang="ro-RO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290" b="-1401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CE07-874E-499A-ACA9-B824FDEB5B62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23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45F0611-3FC7-433C-9B56-CAB4B27B82B9}"/>
                  </a:ext>
                </a:extLst>
              </p:cNvPr>
              <p:cNvSpPr txBox="1"/>
              <p:nvPr/>
            </p:nvSpPr>
            <p:spPr>
              <a:xfrm>
                <a:off x="8485239" y="843240"/>
                <a:ext cx="26842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1800" i="1" smtClean="0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𝑂</m:t>
                          </m:r>
                        </m:sub>
                      </m:sSub>
                      <m:r>
                        <a:rPr lang="en-US" sz="18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r>
                        <a:rPr lang="en-US" sz="18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𝑎</m:t>
                      </m:r>
                      <m:sSub>
                        <m:sSubPr>
                          <m:ctrlPr>
                            <a:rPr lang="ro-RO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𝑣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𝐷</m:t>
                          </m:r>
                        </m:sub>
                      </m:sSub>
                      <m:r>
                        <a:rPr lang="en-US" sz="18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</m:t>
                      </m:r>
                      <m:r>
                        <a:rPr lang="en-US" sz="1800" i="1">
                          <a:solidFill>
                            <a:srgbClr val="242021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𝑎</m:t>
                      </m:r>
                      <m:d>
                        <m:dPr>
                          <m:ctrlPr>
                            <a:rPr lang="ro-RO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en-US" sz="1800" i="1">
                              <a:solidFill>
                                <a:srgbClr val="242021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24202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45F0611-3FC7-433C-9B56-CAB4B27B82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5239" y="843240"/>
                <a:ext cx="268420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44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AO ideal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Pentru a minimiza efectele de încărcare, un amplificator de tensiune bine proiectat trebuie să absoarbă curent neglijabil (ideal zero) de la sursa de intrare și trebuie să prezinte o rezistență neglijabilă (ideal zero) spre sarcina de ieșire.</a:t>
            </a:r>
          </a:p>
          <a:p>
            <a:r>
              <a:rPr lang="ro-RO"/>
              <a:t>Amplificatoarele operaționale nu fac excepție.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081FA-F7A1-469D-89FE-ED32D596D532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425996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AO ideal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 b="1">
                <a:effectLst/>
                <a:ea typeface="Calibri" panose="020F0502020204030204" pitchFamily="34" charset="0"/>
              </a:rPr>
              <a:t>Modelul de AO ideal		   </a:t>
            </a:r>
            <a:r>
              <a:rPr lang="en-US" sz="2400" b="1">
                <a:effectLst/>
                <a:ea typeface="Calibri" panose="020F0502020204030204" pitchFamily="34" charset="0"/>
              </a:rPr>
              <a:t>Presupunerile de idealitate ale AO și consecințe</a:t>
            </a:r>
            <a:endParaRPr lang="ro-RO" sz="36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D706E-72DD-4AA9-AF61-740634CD463E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C41F3B6-FA73-4D95-AD4D-4F969F1E95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70" y="2782094"/>
            <a:ext cx="3832860" cy="2438400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928ECBD-4609-4022-93AA-3C159CAEA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995711"/>
              </p:ext>
            </p:extLst>
          </p:nvPr>
        </p:nvGraphicFramePr>
        <p:xfrm>
          <a:off x="4374130" y="2729719"/>
          <a:ext cx="6979670" cy="2815068"/>
        </p:xfrm>
        <a:graphic>
          <a:graphicData uri="http://schemas.openxmlformats.org/drawingml/2006/table">
            <a:tbl>
              <a:tblPr/>
              <a:tblGrid>
                <a:gridCol w="3154171">
                  <a:extLst>
                    <a:ext uri="{9D8B030D-6E8A-4147-A177-3AD203B41FA5}">
                      <a16:colId xmlns:a16="http://schemas.microsoft.com/office/drawing/2014/main" val="4083792104"/>
                    </a:ext>
                  </a:extLst>
                </a:gridCol>
                <a:gridCol w="3825499">
                  <a:extLst>
                    <a:ext uri="{9D8B030D-6E8A-4147-A177-3AD203B41FA5}">
                      <a16:colId xmlns:a16="http://schemas.microsoft.com/office/drawing/2014/main" val="1341159070"/>
                    </a:ext>
                  </a:extLst>
                </a:gridCol>
              </a:tblGrid>
              <a:tr h="834887"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Pesupuneri de idealitate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(AO ideal)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96520" marR="96520" marT="9525" marB="0" anchor="ctr">
                    <a:lnL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solidFill>
                            <a:srgbClr val="24202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Consecinţe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96520" marR="96520" marT="9525" marB="0" anchor="ctr">
                    <a:lnL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073942"/>
                  </a:ext>
                </a:extLst>
              </a:tr>
              <a:tr h="569421">
                <a:tc>
                  <a:txBody>
                    <a:bodyPr/>
                    <a:lstStyle/>
                    <a:p>
                      <a:pPr algn="ctr"/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r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sym typeface="Symbol" panose="05050102010706020507" pitchFamily="18" charset="2"/>
                        </a:rPr>
                        <a:t>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6520" marR="96520" marT="9525" marB="0" anchor="ctr">
                    <a:lnL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i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</a:t>
                      </a:r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= i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= 0</a:t>
                      </a:r>
                    </a:p>
                  </a:txBody>
                  <a:tcPr marL="96520" marR="96520" marT="9525" marB="0" anchor="ctr">
                    <a:lnL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18557"/>
                  </a:ext>
                </a:extLst>
              </a:tr>
              <a:tr h="569421">
                <a:tc>
                  <a:txBody>
                    <a:bodyPr/>
                    <a:lstStyle/>
                    <a:p>
                      <a:pPr algn="ctr"/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r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o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= 0</a:t>
                      </a:r>
                    </a:p>
                  </a:txBody>
                  <a:tcPr marL="96520" marR="96520" marT="9525" marB="0" anchor="ctr">
                    <a:lnL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O</a:t>
                      </a:r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= av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6520" marR="96520" marT="9525" marB="0" anchor="ctr">
                    <a:lnL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6296960"/>
                  </a:ext>
                </a:extLst>
              </a:tr>
              <a:tr h="569421">
                <a:tc>
                  <a:txBody>
                    <a:bodyPr/>
                    <a:lstStyle/>
                    <a:p>
                      <a:pPr algn="ctr"/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sym typeface="Symbol" panose="05050102010706020507" pitchFamily="18" charset="2"/>
                        </a:rPr>
                        <a:t>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sym typeface="Symbol" panose="05050102010706020507" pitchFamily="18" charset="2"/>
                        </a:rPr>
                        <a:t>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6520" marR="96520" marT="9525" marB="0" anchor="ctr">
                    <a:lnL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D</a:t>
                      </a:r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= v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O</a:t>
                      </a:r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/a</a:t>
                      </a:r>
                      <a:r>
                        <a:rPr lang="ro-RO" sz="24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= 0 sau </a:t>
                      </a:r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v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P</a:t>
                      </a:r>
                      <a:r>
                        <a:rPr lang="ro-RO" sz="2400" i="1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= v</a:t>
                      </a:r>
                      <a:r>
                        <a:rPr lang="ro-RO" sz="2400" i="1" baseline="-25000">
                          <a:solidFill>
                            <a:srgbClr val="24202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</a:t>
                      </a:r>
                      <a:endParaRPr lang="ro-RO" sz="2400">
                        <a:solidFill>
                          <a:srgbClr val="24202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6520" marR="96520" marT="9525" marB="0" anchor="ctr">
                    <a:lnL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929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146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2755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Prin conectarea de componente externe în jurul unui AO, obținem ceea ce vom denumi în continuare un circuit cu AO, în care AO trebuie tratat ca o componentă a circuitului, la fel cum sunt considerate și componentele externe.</a:t>
            </a:r>
          </a:p>
          <a:p>
            <a:r>
              <a:rPr lang="ro-RO"/>
              <a:t>Circuitele de bază realizate cu AO sunt </a:t>
            </a:r>
            <a:r>
              <a:rPr lang="ro-RO" b="1"/>
              <a:t>amplificatorul neinversor </a:t>
            </a:r>
            <a:r>
              <a:rPr lang="ro-RO"/>
              <a:t>și </a:t>
            </a:r>
            <a:r>
              <a:rPr lang="ro-RO" b="1"/>
              <a:t>amplificatorul inversor</a:t>
            </a:r>
            <a:r>
              <a:rPr lang="ro-RO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26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346261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lang="ro-RO" sz="3600"/>
              <a:t>Configurația neinversoare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Circuitul constă dintr-un AO și două rezistențe externe.</a:t>
            </a:r>
          </a:p>
          <a:p>
            <a:r>
              <a:rPr lang="ro-RO"/>
              <a:t>Pentru a înțelege funcția sa, trebuie să găsim o relație între v</a:t>
            </a:r>
            <a:r>
              <a:rPr lang="ro-RO" baseline="-25000"/>
              <a:t>O</a:t>
            </a:r>
            <a:r>
              <a:rPr lang="ro-RO"/>
              <a:t> și v</a:t>
            </a:r>
            <a:r>
              <a:rPr lang="ro-RO" baseline="-25000"/>
              <a:t>I</a:t>
            </a:r>
            <a:r>
              <a:rPr lang="ro-RO"/>
              <a:t>.</a:t>
            </a:r>
          </a:p>
          <a:p>
            <a:r>
              <a:rPr lang="ro-RO"/>
              <a:t>În acest scop, redesenăm circuitul în care AO a fost înlocuit cu modelul său echivalent iar rețeaua rezistivă a fost rearanjată pentru a sublinia rolul ei în circuit.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27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11116B-4C7D-46C0-86F7-575D16623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8866" y="4071644"/>
            <a:ext cx="3534268" cy="210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8007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lang="ro-RO" sz="3600"/>
              <a:t>Configurația neinversoare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În acest scop, redesenăm circuitul în care AO a fost înlocuit cu modelul său echivalent iar rețeaua </a:t>
            </a:r>
            <a:br>
              <a:rPr lang="ro-RO"/>
            </a:br>
            <a:r>
              <a:rPr lang="ro-RO"/>
              <a:t>rezistivă a fost rearanjată pentru a </a:t>
            </a:r>
            <a:br>
              <a:rPr lang="ro-RO"/>
            </a:br>
            <a:r>
              <a:rPr lang="ro-RO"/>
              <a:t>sublinia rolul ei în circuit.</a:t>
            </a:r>
          </a:p>
          <a:p>
            <a:r>
              <a:rPr lang="ro-RO"/>
              <a:t>v</a:t>
            </a:r>
            <a:r>
              <a:rPr lang="ro-RO" baseline="-25000"/>
              <a:t>O</a:t>
            </a:r>
            <a:r>
              <a:rPr lang="ro-RO"/>
              <a:t> se determină cu relația generală</a:t>
            </a:r>
          </a:p>
          <a:p>
            <a:endParaRPr lang="ro-RO"/>
          </a:p>
          <a:p>
            <a:r>
              <a:rPr lang="ro-RO"/>
              <a:t>Prin inspecție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28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E5E1544-9A92-4551-BDE1-DC243FBCE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2731" y="2317186"/>
            <a:ext cx="4258269" cy="403916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EEE16F9-BD49-40E3-9EA1-A71A7CC78683}"/>
                  </a:ext>
                </a:extLst>
              </p:cNvPr>
              <p:cNvSpPr txBox="1"/>
              <p:nvPr/>
            </p:nvSpPr>
            <p:spPr>
              <a:xfrm>
                <a:off x="1157278" y="4011868"/>
                <a:ext cx="23224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EEE16F9-BD49-40E3-9EA1-A71A7CC786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278" y="4011868"/>
                <a:ext cx="2322494" cy="369332"/>
              </a:xfrm>
              <a:prstGeom prst="rect">
                <a:avLst/>
              </a:prstGeom>
              <a:blipFill>
                <a:blip r:embed="rId3"/>
                <a:stretch>
                  <a:fillRect l="-787" b="-1475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0386A6C-8579-445E-885F-F411F744493D}"/>
                  </a:ext>
                </a:extLst>
              </p:cNvPr>
              <p:cNvSpPr txBox="1"/>
              <p:nvPr/>
            </p:nvSpPr>
            <p:spPr>
              <a:xfrm>
                <a:off x="1157278" y="4899916"/>
                <a:ext cx="199547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0386A6C-8579-445E-885F-F411F7444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278" y="4899916"/>
                <a:ext cx="199547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15725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lang="ro-RO" sz="3600"/>
              <a:t>Configurația neinversoare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Utilizând formula divizorului de tensiune obținem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Tensiunea v</a:t>
            </a:r>
            <a:r>
              <a:rPr lang="ro-RO" baseline="-25000"/>
              <a:t>N</a:t>
            </a:r>
            <a:r>
              <a:rPr lang="ro-RO"/>
              <a:t> reprezintă o fracțiune din v</a:t>
            </a:r>
            <a:r>
              <a:rPr lang="ro-RO" baseline="-25000"/>
              <a:t>O</a:t>
            </a:r>
            <a:r>
              <a:rPr lang="ro-RO"/>
              <a:t> </a:t>
            </a:r>
            <a:br>
              <a:rPr lang="ro-RO"/>
            </a:br>
            <a:r>
              <a:rPr lang="ro-RO"/>
              <a:t>care este trimisă înapoi la intrarea </a:t>
            </a:r>
            <a:br>
              <a:rPr lang="ro-RO"/>
            </a:br>
            <a:r>
              <a:rPr lang="ro-RO"/>
              <a:t>inversoare.</a:t>
            </a:r>
          </a:p>
          <a:p>
            <a:r>
              <a:rPr lang="ro-RO"/>
              <a:t>În consecință, funcția rețelei rezistive este </a:t>
            </a:r>
            <a:br>
              <a:rPr lang="ro-RO"/>
            </a:br>
            <a:r>
              <a:rPr lang="ro-RO"/>
              <a:t>de a crea reacția negativă în jurul AO.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29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E121FB-C565-4E63-B13D-2F5204D8BE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2731" y="2317186"/>
            <a:ext cx="4258269" cy="403916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52B542E-605A-4380-B5C4-1514AEC298A2}"/>
                  </a:ext>
                </a:extLst>
              </p:cNvPr>
              <p:cNvSpPr txBox="1"/>
              <p:nvPr/>
            </p:nvSpPr>
            <p:spPr>
              <a:xfrm>
                <a:off x="1165123" y="2413819"/>
                <a:ext cx="4554067" cy="75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type m:val="lin"/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52B542E-605A-4380-B5C4-1514AEC298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123" y="2413819"/>
                <a:ext cx="4554067" cy="7543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0080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DD873-D68C-46DA-BEB3-7B1643F48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Introducere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61A2C-4E67-4937-AA8F-E24381C77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Termenul amplificator operațional, sau AO pentru scurt, a fost introdus</a:t>
            </a:r>
            <a:r>
              <a:rPr lang="en-US"/>
              <a:t> prima oar</a:t>
            </a:r>
            <a:r>
              <a:rPr lang="ro-RO"/>
              <a:t>ă în 1947 de John R. Ragazzini pentru a denumi un tip special de amplificator care, prin selectarea corectă a componentelor sale externe, poate fi configurat pentru o varietate de operații, cum ar fi amplificarea, adunarea, scăderea, diferențierea și integrarea (pentru a cita cele mai importante).</a:t>
            </a:r>
          </a:p>
          <a:p>
            <a:r>
              <a:rPr lang="ro-RO"/>
              <a:t>Primele aplicații ale AO au fost în calculatoare analogice.</a:t>
            </a:r>
          </a:p>
          <a:p>
            <a:r>
              <a:rPr lang="ro-RO"/>
              <a:t>Capacitatea de a efectua operații matematice a fost rezultatul combinării câștigului mare cu reacția negativă (negative feedback).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C3093-608A-4F72-A534-3B69B2175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7D1D-BE40-4EAD-B30E-50D97FA8D34D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A4101-EEF1-41CA-9302-A9807ED75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132DF-CF18-4F53-8CB1-A5ED155AC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555937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lang="ro-RO" sz="3600"/>
              <a:t>Configurația neinversoare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Punând v</a:t>
            </a:r>
            <a:r>
              <a:rPr lang="ro-RO" baseline="-25000"/>
              <a:t>O</a:t>
            </a:r>
            <a:r>
              <a:rPr lang="ro-RO"/>
              <a:t>=a(v</a:t>
            </a:r>
            <a:r>
              <a:rPr lang="ro-RO" baseline="-25000"/>
              <a:t>P</a:t>
            </a:r>
            <a:r>
              <a:rPr lang="ro-RO"/>
              <a:t>-v</a:t>
            </a:r>
            <a:r>
              <a:rPr lang="ro-RO" baseline="-25000"/>
              <a:t>N</a:t>
            </a:r>
            <a:r>
              <a:rPr lang="ro-RO"/>
              <a:t>), obținem</a:t>
            </a:r>
            <a:br>
              <a:rPr lang="ro-RO"/>
            </a:br>
            <a:br>
              <a:rPr lang="ro-RO"/>
            </a:br>
            <a:br>
              <a:rPr lang="ro-RO"/>
            </a:br>
            <a:br>
              <a:rPr lang="ro-RO"/>
            </a:br>
            <a:r>
              <a:rPr lang="ro-RO"/>
              <a:t>și rearanjând rezultă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Deoarece A este pozitiv, polaritatea lui v</a:t>
            </a:r>
            <a:r>
              <a:rPr lang="ro-RO" baseline="-25000"/>
              <a:t>O</a:t>
            </a:r>
            <a:r>
              <a:rPr lang="ro-RO"/>
              <a:t> este aceeași cu cea a lui v</a:t>
            </a:r>
            <a:r>
              <a:rPr lang="ro-RO" baseline="-25000"/>
              <a:t>I</a:t>
            </a:r>
            <a:r>
              <a:rPr lang="ro-RO"/>
              <a:t> - de unde și numele de </a:t>
            </a:r>
            <a:r>
              <a:rPr lang="ro-RO" b="1"/>
              <a:t>amplificator neinversor</a:t>
            </a:r>
            <a:r>
              <a:rPr lang="ro-RO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940963-9377-4D89-B7CB-A9212FB748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2335855"/>
            <a:ext cx="4181475" cy="8477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45E4E0-9EDB-4922-A924-72F82AE0A7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6587" y="3891529"/>
            <a:ext cx="59055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0847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lang="ro-RO" sz="3600"/>
              <a:t>Configurația neinversoare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>
                <a:effectLst/>
                <a:ea typeface="Calibri" panose="020F0502020204030204" pitchFamily="34" charset="0"/>
              </a:rPr>
              <a:t>Caracteristicile amplificatorului neinversor ideal</a:t>
            </a:r>
            <a:endParaRPr lang="ro-RO"/>
          </a:p>
          <a:p>
            <a:r>
              <a:rPr lang="ro-RO"/>
              <a:t>Considerând a→∞ în relația amplificării în buclă închisă obținem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În această limită, A devine independent de a, iar valoarea sa este stabilită exclusiv de raportul rezistențelor externe, R2/R1.</a:t>
            </a:r>
          </a:p>
          <a:p>
            <a:r>
              <a:rPr lang="ro-RO"/>
              <a:t>Un circuit al cărui câștig în buclă închisă depinde doar de un raport de rezistențe oferă avantaje extraordinare pentru proiectant, ușurând dimensionarea elementelor circuitului.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D43113-81F0-417F-B400-B2ACC66B9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675" y="2866872"/>
            <a:ext cx="3676650" cy="7715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CEE336-18DA-4790-A42B-EDA9D32CC2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34387" y="1090565"/>
            <a:ext cx="354330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5201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lang="ro-RO" sz="3600"/>
              <a:t>Configurația neinversoare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>
                <a:effectLst/>
                <a:ea typeface="Calibri" panose="020F0502020204030204" pitchFamily="34" charset="0"/>
              </a:rPr>
              <a:t>Caracteristicile amplificatorului neinversor ideal</a:t>
            </a:r>
            <a:endParaRPr lang="ro-RO"/>
          </a:p>
          <a:p>
            <a:r>
              <a:rPr lang="ro-RO"/>
              <a:t>Folosind modelul simplificat de AO (ideal), putem afirma că R</a:t>
            </a:r>
            <a:r>
              <a:rPr lang="ro-RO" baseline="-25000"/>
              <a:t>i</a:t>
            </a:r>
            <a:r>
              <a:rPr lang="ro-RO">
                <a:sym typeface="Symbol" panose="05050102010706020507" pitchFamily="18" charset="2"/>
              </a:rPr>
              <a:t></a:t>
            </a:r>
            <a:r>
              <a:rPr lang="ro-RO"/>
              <a:t>∞ deoarece terminalul de intrare neinversoare apare ca un circuit deschis, iar R</a:t>
            </a:r>
            <a:r>
              <a:rPr lang="ro-RO" baseline="-25000"/>
              <a:t>o</a:t>
            </a:r>
            <a:r>
              <a:rPr lang="ro-RO"/>
              <a:t>=0, deoarece ieșirea provine direct de la sursa av</a:t>
            </a:r>
            <a:r>
              <a:rPr lang="ro-RO" baseline="-25000"/>
              <a:t>D</a:t>
            </a:r>
            <a:r>
              <a:rPr lang="ro-RO"/>
              <a:t>. În concluzie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0AC20C-CAED-4B6C-8694-D929BF753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9340" y="136525"/>
            <a:ext cx="2129135" cy="20195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C999CB-4AA5-4F25-BAD1-32FB5769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1704" y="4210844"/>
            <a:ext cx="7268589" cy="221963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36C2B9E-66F8-4CD1-B9DF-AFB2E5B0A157}"/>
                  </a:ext>
                </a:extLst>
              </p:cNvPr>
              <p:cNvSpPr txBox="1"/>
              <p:nvPr/>
            </p:nvSpPr>
            <p:spPr>
              <a:xfrm>
                <a:off x="4991512" y="3749179"/>
                <a:ext cx="220897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→∞, 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36C2B9E-66F8-4CD1-B9DF-AFB2E5B0A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1512" y="3749179"/>
                <a:ext cx="2208972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72032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lang="ro-RO" sz="3600"/>
              <a:t>Configurația neinversoare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Repetorul</a:t>
            </a:r>
          </a:p>
          <a:p>
            <a:r>
              <a:rPr lang="ro-RO"/>
              <a:t>Este un caz particular de configurație neinversoare la care R</a:t>
            </a:r>
            <a:r>
              <a:rPr lang="ro-RO" baseline="-25000"/>
              <a:t>1</a:t>
            </a:r>
            <a:r>
              <a:rPr lang="ro-RO">
                <a:sym typeface="Symbol" panose="05050102010706020507" pitchFamily="18" charset="2"/>
              </a:rPr>
              <a:t></a:t>
            </a:r>
            <a:r>
              <a:rPr lang="ro-RO"/>
              <a:t>∞ și R</a:t>
            </a:r>
            <a:r>
              <a:rPr lang="ro-RO" baseline="-25000"/>
              <a:t>2</a:t>
            </a:r>
            <a:r>
              <a:rPr lang="ro-RO"/>
              <a:t>=0.</a:t>
            </a:r>
          </a:p>
          <a:p>
            <a:r>
              <a:rPr lang="ro-RO"/>
              <a:t>Parametrii în buclă închisă sunt: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33</a:t>
            </a:fld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3F772C-8E35-4F47-9805-62F21C199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2853" y="4001294"/>
            <a:ext cx="5906324" cy="17909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2DDB27C-62C8-40BD-88F4-2BD150B7C7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6754" y="1006384"/>
            <a:ext cx="2205990" cy="46291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87E29F-1B06-40C5-A474-89C0649ED788}"/>
                  </a:ext>
                </a:extLst>
              </p:cNvPr>
              <p:cNvSpPr txBox="1"/>
              <p:nvPr/>
            </p:nvSpPr>
            <p:spPr>
              <a:xfrm>
                <a:off x="5881481" y="3241328"/>
                <a:ext cx="385886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ro-RO" sz="2400" i="0">
                          <a:latin typeface="Cambria Math" panose="02040503050406030204" pitchFamily="18" charset="0"/>
                        </a:rPr>
                        <m:t>=1</m:t>
                      </m:r>
                      <m:f>
                        <m:fPr>
                          <m:type m:val="lin"/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,  </m:t>
                          </m:r>
                        </m:den>
                      </m:f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→∞, </m:t>
                      </m:r>
                      <m:sSub>
                        <m:sSubPr>
                          <m:ctrlPr>
                            <a:rPr lang="ro-RO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ro-RO" sz="240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87E29F-1B06-40C5-A474-89C0649ED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1481" y="3241328"/>
                <a:ext cx="3858868" cy="461665"/>
              </a:xfrm>
              <a:prstGeom prst="rect">
                <a:avLst/>
              </a:prstGeom>
              <a:blipFill>
                <a:blip r:embed="rId4"/>
                <a:stretch>
                  <a:fillRect t="-126667" b="-194667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32640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neinversoare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Rolul repetorului</a:t>
            </a:r>
            <a:r>
              <a:rPr lang="ro-RO"/>
              <a:t> este acela de adaptor de impedanță, întrucât analizând intrarea vedem un circuit deschis, dar privind în ieșire vedem un scurtcircuit la o sursă de valoare v</a:t>
            </a:r>
            <a:r>
              <a:rPr lang="ro-RO" baseline="-25000"/>
              <a:t>O</a:t>
            </a:r>
            <a:r>
              <a:rPr lang="ro-RO"/>
              <a:t>=v</a:t>
            </a:r>
            <a:r>
              <a:rPr lang="ro-RO" baseline="-25000"/>
              <a:t>I</a:t>
            </a:r>
            <a:r>
              <a:rPr lang="ro-RO"/>
              <a:t>.</a:t>
            </a:r>
            <a:endParaRPr lang="ro-RO" b="1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34</a:t>
            </a:fld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E3F579-137D-4D30-A122-75B0079CF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5358" y="437169"/>
            <a:ext cx="2953162" cy="8954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2CF6C05-F0A1-4E86-AA78-6E3DD7C102CD}"/>
                  </a:ext>
                </a:extLst>
              </p:cNvPr>
              <p:cNvSpPr txBox="1"/>
              <p:nvPr/>
            </p:nvSpPr>
            <p:spPr>
              <a:xfrm>
                <a:off x="1161754" y="5402231"/>
                <a:ext cx="2159694" cy="6285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)  </m:t>
                          </m:r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2CF6C05-F0A1-4E86-AA78-6E3DD7C102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754" y="5402231"/>
                <a:ext cx="2159694" cy="6285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A6C66689-0F80-4156-A53E-F692950BE98F}"/>
              </a:ext>
            </a:extLst>
          </p:cNvPr>
          <p:cNvSpPr txBox="1"/>
          <p:nvPr/>
        </p:nvSpPr>
        <p:spPr>
          <a:xfrm>
            <a:off x="7731887" y="3315852"/>
            <a:ext cx="39442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b) Deoarece repetorul are Ri</a:t>
            </a:r>
            <a:r>
              <a:rPr lang="ro-RO">
                <a:sym typeface="Symbol" panose="05050102010706020507" pitchFamily="18" charset="2"/>
              </a:rPr>
              <a:t></a:t>
            </a:r>
            <a:r>
              <a:rPr lang="ro-RO"/>
              <a:t>∞, la intrare nu există niciun efect de încărcare, deci v</a:t>
            </a:r>
            <a:r>
              <a:rPr lang="ro-RO" baseline="-25000"/>
              <a:t>I</a:t>
            </a:r>
            <a:r>
              <a:rPr lang="ro-RO"/>
              <a:t>=v</a:t>
            </a:r>
            <a:r>
              <a:rPr lang="ro-RO" baseline="-25000"/>
              <a:t>S</a:t>
            </a:r>
            <a:r>
              <a:rPr lang="ro-RO"/>
              <a:t>. Mai mult, deoarece repetorul are R</a:t>
            </a:r>
            <a:r>
              <a:rPr lang="ro-RO" baseline="-25000"/>
              <a:t>o</a:t>
            </a:r>
            <a:r>
              <a:rPr lang="ro-RO"/>
              <a:t>=0, încărcarea lipsește și la ieșire, deci v</a:t>
            </a:r>
            <a:r>
              <a:rPr lang="ro-RO" baseline="-25000"/>
              <a:t>L</a:t>
            </a:r>
            <a:r>
              <a:rPr lang="ro-RO"/>
              <a:t>=v</a:t>
            </a:r>
            <a:r>
              <a:rPr lang="ro-RO" baseline="-25000"/>
              <a:t>I</a:t>
            </a:r>
            <a:r>
              <a:rPr lang="ro-RO"/>
              <a:t>=v</a:t>
            </a:r>
            <a:r>
              <a:rPr lang="ro-RO" baseline="-25000"/>
              <a:t>S</a:t>
            </a:r>
            <a:r>
              <a:rPr lang="ro-RO"/>
              <a:t>, ceea ce indică faptul că R</a:t>
            </a:r>
            <a:r>
              <a:rPr lang="ro-RO" baseline="-25000"/>
              <a:t>L</a:t>
            </a:r>
            <a:r>
              <a:rPr lang="ro-RO"/>
              <a:t> primește tensiunea completă a sursei fără pierderi. Rolul repetorului este astfel să acționeze ca un tampon (buffer) între sursă și sarcină.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CCE73BF-8FA4-494C-A8B8-BC485425D00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10"/>
          <a:stretch/>
        </p:blipFill>
        <p:spPr>
          <a:xfrm>
            <a:off x="695740" y="3138915"/>
            <a:ext cx="6855514" cy="220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268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Amplificatorul inversor a fost inventat înainte de amplificatorul neinversor, deoarece în primele lor zile amplificatoarele operaționale aveau o singură intrare, și anume, cea inversoare.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35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7D0F63-B940-4F1B-9355-A25C57BD20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998" r="57105"/>
          <a:stretch/>
        </p:blipFill>
        <p:spPr>
          <a:xfrm>
            <a:off x="4195867" y="3429000"/>
            <a:ext cx="3800265" cy="2016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4388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Intrarea neinversoare fiind conectată</a:t>
            </a:r>
            <a:br>
              <a:rPr lang="ro-RO"/>
            </a:br>
            <a:r>
              <a:rPr lang="ro-RO"/>
              <a:t>la masă rezultă v</a:t>
            </a:r>
            <a:r>
              <a:rPr lang="ro-RO" baseline="-25000"/>
              <a:t>P</a:t>
            </a:r>
            <a:r>
              <a:rPr lang="ro-RO"/>
              <a:t>=0</a:t>
            </a:r>
          </a:p>
          <a:p>
            <a:r>
              <a:rPr lang="ro-RO"/>
              <a:t>Aplicând superpoziția găsim</a:t>
            </a:r>
            <a:br>
              <a:rPr lang="ro-RO"/>
            </a:br>
            <a:br>
              <a:rPr lang="ro-RO"/>
            </a:br>
            <a:br>
              <a:rPr lang="ro-RO"/>
            </a:br>
            <a:r>
              <a:rPr lang="ro-RO"/>
              <a:t>sau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36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43C68C-35D3-42F0-8C36-5AE72F2545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607"/>
          <a:stretch/>
        </p:blipFill>
        <p:spPr>
          <a:xfrm>
            <a:off x="7205869" y="1825625"/>
            <a:ext cx="4641778" cy="28007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43F23F4-058C-480B-A2FD-244E8753D9FD}"/>
              </a:ext>
            </a:extLst>
          </p:cNvPr>
          <p:cNvGrpSpPr/>
          <p:nvPr/>
        </p:nvGrpSpPr>
        <p:grpSpPr>
          <a:xfrm>
            <a:off x="1133474" y="3344219"/>
            <a:ext cx="6143625" cy="457200"/>
            <a:chOff x="2027995" y="4397766"/>
            <a:chExt cx="6143625" cy="4572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70B3098-0F16-4AF1-8278-18DB3027A4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27995" y="4397766"/>
              <a:ext cx="3571875" cy="4572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C902D35-E61D-4795-AD91-D0A20584497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599870" y="4454916"/>
              <a:ext cx="2571750" cy="400050"/>
            </a:xfrm>
            <a:prstGeom prst="rect">
              <a:avLst/>
            </a:prstGeom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AACCF6DE-9915-43DE-810A-4BFCED4C85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3595" y="4377981"/>
            <a:ext cx="512445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0081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Folosind relația de bază v</a:t>
            </a:r>
            <a:r>
              <a:rPr lang="ro-RO" baseline="-25000"/>
              <a:t>O</a:t>
            </a:r>
            <a:r>
              <a:rPr lang="ro-RO"/>
              <a:t>=a(v</a:t>
            </a:r>
            <a:r>
              <a:rPr lang="ro-RO" baseline="-25000"/>
              <a:t>P</a:t>
            </a:r>
            <a:r>
              <a:rPr lang="ro-RO"/>
              <a:t>-v</a:t>
            </a:r>
            <a:r>
              <a:rPr lang="ro-RO" baseline="-25000"/>
              <a:t>N</a:t>
            </a:r>
            <a:r>
              <a:rPr lang="ro-RO"/>
              <a:t>), </a:t>
            </a:r>
            <a:br>
              <a:rPr lang="ro-RO"/>
            </a:br>
            <a:r>
              <a:rPr lang="ro-RO"/>
              <a:t>obținem</a:t>
            </a:r>
          </a:p>
          <a:p>
            <a:endParaRPr lang="ro-RO"/>
          </a:p>
          <a:p>
            <a:endParaRPr lang="ro-RO"/>
          </a:p>
          <a:p>
            <a:endParaRPr lang="ro-RO"/>
          </a:p>
          <a:p>
            <a:r>
              <a:rPr lang="ro-RO"/>
              <a:t>Comparativ cu relația de la amplificatorul </a:t>
            </a:r>
            <a:br>
              <a:rPr lang="ro-RO"/>
            </a:br>
            <a:r>
              <a:rPr lang="ro-RO"/>
              <a:t>neinversor, observăm că rețeaua rezistivă aduce în continuare partea 1/(1+R</a:t>
            </a:r>
            <a:r>
              <a:rPr lang="ro-RO" baseline="-25000"/>
              <a:t>2</a:t>
            </a:r>
            <a:r>
              <a:rPr lang="ro-RO"/>
              <a:t>/R</a:t>
            </a:r>
            <a:r>
              <a:rPr lang="ro-RO" baseline="-25000"/>
              <a:t>1</a:t>
            </a:r>
            <a:r>
              <a:rPr lang="ro-RO"/>
              <a:t>) din v</a:t>
            </a:r>
            <a:r>
              <a:rPr lang="ro-RO" baseline="-25000"/>
              <a:t>O</a:t>
            </a:r>
            <a:r>
              <a:rPr lang="ro-RO"/>
              <a:t> înapoi la intrarea inversoare, oferind astfel aceeași cantitate de reacție negativă.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AD757D-7BBA-41C9-8942-ED39687819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607"/>
          <a:stretch/>
        </p:blipFill>
        <p:spPr>
          <a:xfrm>
            <a:off x="7205869" y="1825625"/>
            <a:ext cx="4641778" cy="28007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D2719BC-98D7-44E0-8D0B-C9597258CC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938" y="2986087"/>
            <a:ext cx="5972175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011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o-RO"/>
              <a:t>Rezolvând pentru raportul v</a:t>
            </a:r>
            <a:r>
              <a:rPr lang="ro-RO" baseline="-25000"/>
              <a:t>O</a:t>
            </a:r>
            <a:r>
              <a:rPr lang="ro-RO"/>
              <a:t>/v</a:t>
            </a:r>
            <a:r>
              <a:rPr lang="ro-RO" baseline="-25000"/>
              <a:t>I</a:t>
            </a:r>
            <a:r>
              <a:rPr lang="ro-RO"/>
              <a:t> și </a:t>
            </a:r>
            <a:br>
              <a:rPr lang="ro-RO"/>
            </a:br>
            <a:r>
              <a:rPr lang="ro-RO"/>
              <a:t>rearanjând, obținem</a:t>
            </a:r>
          </a:p>
          <a:p>
            <a:endParaRPr lang="ro-RO"/>
          </a:p>
          <a:p>
            <a:endParaRPr lang="ro-RO"/>
          </a:p>
          <a:p>
            <a:r>
              <a:rPr lang="ro-RO"/>
              <a:t>Circuitul este din nou un amplificator.</a:t>
            </a:r>
          </a:p>
          <a:p>
            <a:r>
              <a:rPr lang="ro-RO"/>
              <a:t>Cu toate acestea, câștigul A este acum </a:t>
            </a:r>
            <a:br>
              <a:rPr lang="ro-RO"/>
            </a:br>
            <a:r>
              <a:rPr lang="ro-RO"/>
              <a:t>negativ, ceea ce arată că polaritatea lui v</a:t>
            </a:r>
            <a:r>
              <a:rPr lang="ro-RO" baseline="-25000"/>
              <a:t>O</a:t>
            </a:r>
            <a:r>
              <a:rPr lang="ro-RO"/>
              <a:t> va </a:t>
            </a:r>
            <a:br>
              <a:rPr lang="ro-RO"/>
            </a:br>
            <a:r>
              <a:rPr lang="ro-RO"/>
              <a:t>fi opusă celei lui v</a:t>
            </a:r>
            <a:r>
              <a:rPr lang="ro-RO" baseline="-25000"/>
              <a:t>I</a:t>
            </a:r>
            <a:r>
              <a:rPr lang="ro-RO"/>
              <a:t>.</a:t>
            </a:r>
            <a:br>
              <a:rPr lang="ro-RO"/>
            </a:br>
            <a:r>
              <a:rPr lang="ro-RO"/>
              <a:t>Prin urmare, circuitul este numit </a:t>
            </a:r>
            <a:r>
              <a:rPr lang="ro-RO" b="1"/>
              <a:t>amplificator inversor</a:t>
            </a:r>
            <a:r>
              <a:rPr lang="ro-RO"/>
              <a:t>.</a:t>
            </a:r>
          </a:p>
          <a:p>
            <a:r>
              <a:rPr lang="ro-RO"/>
              <a:t>Dacă intrarea este o undă sinusoidală, circuitul va introduce o inversare de fază sau, echivalent, o schimbare de fază cu 180°.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0FB791-0BFC-4991-8A90-40C2EB742E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607"/>
          <a:stretch/>
        </p:blipFill>
        <p:spPr>
          <a:xfrm>
            <a:off x="7205869" y="1825625"/>
            <a:ext cx="4641778" cy="280074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F24467F-C78D-4FBB-A30C-201227AC5D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522" y="2619375"/>
            <a:ext cx="552450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1551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b="1"/>
              <a:t>Caracteristicile amplificatorului inversor ideal</a:t>
            </a:r>
          </a:p>
          <a:p>
            <a:r>
              <a:rPr lang="en-US">
                <a:effectLst/>
                <a:ea typeface="Calibri" panose="020F0502020204030204" pitchFamily="34" charset="0"/>
              </a:rPr>
              <a:t>Considerând </a:t>
            </a:r>
            <a:r>
              <a:rPr lang="en-US" i="1">
                <a:effectLst/>
                <a:ea typeface="Calibri" panose="020F0502020204030204" pitchFamily="34" charset="0"/>
              </a:rPr>
              <a:t>a</a:t>
            </a:r>
            <a:r>
              <a:rPr lang="en-US">
                <a:effectLst/>
                <a:ea typeface="Calibri" panose="020F0502020204030204" pitchFamily="34" charset="0"/>
              </a:rPr>
              <a:t>→∞ în relația amplificării în buclă închisă obținem</a:t>
            </a:r>
            <a:endParaRPr lang="ro-RO">
              <a:effectLst/>
              <a:ea typeface="Calibri" panose="020F0502020204030204" pitchFamily="34" charset="0"/>
            </a:endParaRPr>
          </a:p>
          <a:p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39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4DD1B0-AD9E-4509-8140-CCAF3DA7F2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5312" y="3033712"/>
            <a:ext cx="3381375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59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30457-173D-414E-9704-F83EACC5D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Introducere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FBCA7-E264-4FDB-9293-C7AD2807B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AO timpurii au fost implementate cu tuburi electronice, astfel încât acestea erau voluminoase, mari consumatoare de energie și scumpe.</a:t>
            </a:r>
          </a:p>
          <a:p>
            <a:r>
              <a:rPr lang="ro-RO"/>
              <a:t>Prima miniaturizare importantă a AO a venit odată cu apariția tranzistorului bipolar (TB), ceea ce a dus la o generație întreagă de module de AO implementate cu TB discrete.</a:t>
            </a:r>
          </a:p>
          <a:p>
            <a:r>
              <a:rPr lang="ro-RO"/>
              <a:t>Cu toate acestea, adevăratul progres s-a produs odată cu dezvoltarea circuitului integrat (CI), ale cărui elemente sunt fabricate sub formă monolitică pe un cip de siliciu de dimensiunea capului la un ac de gămălie.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2B139-C107-438B-8E7B-C6F6B5BC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9B691-007F-4116-900B-BAB719C509E9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5A6E2-5F77-4395-BCF3-E2E9CD63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1B5EC-9AF2-42A8-9D4C-91FB5223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699870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Caracteristicile amplificatorului inversor ideal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Având în vedere că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</a:t>
            </a:r>
            <a:r>
              <a:rPr kumimoji="0" lang="ro-RO" sz="26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=v</a:t>
            </a:r>
            <a:r>
              <a:rPr kumimoji="0" lang="ro-RO" sz="26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/a 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este foarte mic, din cauza valorii mari a amplificării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rezultă că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</a:t>
            </a:r>
            <a:r>
              <a:rPr kumimoji="0" lang="ro-RO" sz="26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este foarte aproape de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</a:t>
            </a:r>
            <a:r>
              <a:rPr kumimoji="0" lang="ro-RO" sz="26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care este zero.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fapt, pentru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→∞,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</a:t>
            </a:r>
            <a:r>
              <a:rPr kumimoji="0" lang="ro-RO" sz="26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 fi chiar zero și intrarea inversoare devine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masă virtuală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deoarece pentru un observator din exterior, lucrurile apar ca și cum intrarea inversoare ar fi permanent legată la masă.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În concluzie, rezistența efectivă văzută de sursa de intrare este doar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r>
              <a:rPr kumimoji="0" lang="ro-RO" sz="2600" b="0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Mai mult, deoarece ieșirea provine direct de la sursa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</a:t>
            </a:r>
            <a:r>
              <a:rPr kumimoji="0" lang="ro-RO" sz="26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avem </a:t>
            </a:r>
            <a:r>
              <a:rPr kumimoji="0" lang="ro-RO" sz="2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</a:t>
            </a:r>
            <a:r>
              <a:rPr kumimoji="0" lang="ro-RO" sz="26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</a:t>
            </a:r>
            <a:r>
              <a:rPr kumimoji="0" lang="ro-RO" sz="2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=0.</a:t>
            </a:r>
            <a:endParaRPr lang="ro-RO"/>
          </a:p>
          <a:p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40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3AF38B-1447-4005-82AE-C80018594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1537" y="5480409"/>
            <a:ext cx="282892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5768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Caracteristicile amplificatorului inversor ideal</a:t>
            </a:r>
          </a:p>
          <a:p>
            <a:r>
              <a:rPr lang="ro-RO"/>
              <a:t>Circuitul echivalent al amplificatorului inversor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41</a:t>
            </a:fld>
            <a:endParaRPr lang="ro-R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52B14B-D666-44FF-9B96-777142100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967687"/>
            <a:ext cx="7802064" cy="2067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0476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  <a:ea typeface="Calibri" panose="020F0502020204030204" pitchFamily="34" charset="0"/>
              </a:rPr>
              <a:t>Spre deosebire de omologul său neinversor, </a:t>
            </a:r>
            <a:r>
              <a:rPr lang="en-US" b="1">
                <a:effectLst/>
                <a:ea typeface="Calibri" panose="020F0502020204030204" pitchFamily="34" charset="0"/>
              </a:rPr>
              <a:t>amplificatorul inversor încarcă sursa de intrare dacă sursa este neidală</a:t>
            </a:r>
            <a:r>
              <a:rPr lang="en-US">
                <a:effectLst/>
                <a:ea typeface="Calibri" panose="020F0502020204030204" pitchFamily="34" charset="0"/>
              </a:rPr>
              <a:t>. 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ro-RO"/>
              <a:t>Întrucât în limita a→∞, AO </a:t>
            </a:r>
            <a:br>
              <a:rPr lang="ro-RO"/>
            </a:br>
            <a:r>
              <a:rPr lang="ro-RO"/>
              <a:t>păstrează v</a:t>
            </a:r>
            <a:r>
              <a:rPr lang="ro-RO" baseline="-25000"/>
              <a:t>N</a:t>
            </a:r>
            <a:r>
              <a:rPr lang="ro-RO"/>
              <a:t>→0V (masă virtuală), </a:t>
            </a:r>
            <a:br>
              <a:rPr lang="ro-RO"/>
            </a:br>
            <a:r>
              <a:rPr lang="ro-RO"/>
              <a:t>putem aplica formula divizorului </a:t>
            </a:r>
            <a:br>
              <a:rPr lang="ro-RO"/>
            </a:br>
            <a:r>
              <a:rPr lang="ro-RO"/>
              <a:t>de tensiune și scriem</a:t>
            </a:r>
            <a:br>
              <a:rPr lang="ro-RO"/>
            </a:br>
            <a:br>
              <a:rPr lang="ro-RO"/>
            </a:br>
            <a:br>
              <a:rPr lang="ro-RO"/>
            </a:br>
            <a:br>
              <a:rPr lang="ro-RO"/>
            </a:br>
            <a:r>
              <a:rPr lang="en-US" sz="2800">
                <a:effectLst/>
                <a:ea typeface="Calibri" panose="020F0502020204030204" pitchFamily="34" charset="0"/>
              </a:rPr>
              <a:t>indicând că |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 sz="2800">
                <a:effectLst/>
                <a:ea typeface="Calibri" panose="020F0502020204030204" pitchFamily="34" charset="0"/>
              </a:rPr>
              <a:t>|≤|</a:t>
            </a:r>
            <a:r>
              <a:rPr lang="en-US" sz="2800" i="1">
                <a:effectLst/>
                <a:ea typeface="Calibri" panose="020F0502020204030204" pitchFamily="34" charset="0"/>
              </a:rPr>
              <a:t>v</a:t>
            </a:r>
            <a:r>
              <a:rPr lang="en-US" sz="2800" i="1" baseline="-25000">
                <a:effectLst/>
                <a:ea typeface="Calibri" panose="020F0502020204030204" pitchFamily="34" charset="0"/>
              </a:rPr>
              <a:t>S</a:t>
            </a:r>
            <a:r>
              <a:rPr lang="en-US" sz="2800">
                <a:effectLst/>
                <a:ea typeface="Calibri" panose="020F0502020204030204" pitchFamily="34" charset="0"/>
              </a:rPr>
              <a:t>|. </a:t>
            </a:r>
            <a:endParaRPr lang="ro-RO" sz="28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42</a:t>
            </a:fld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C1DAE70-4050-480A-85C0-D056EB6D9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5537" y="4325868"/>
            <a:ext cx="2371725" cy="8477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D8921BC-6004-467A-8B3F-EAD0ECA3A7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599" y="3036753"/>
            <a:ext cx="5607197" cy="192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4482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83F23-72D5-4FDB-BE3F-CB02C17E8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Configurații de bază realizate cu AO</a:t>
            </a:r>
            <a:br>
              <a:rPr lang="ro-RO"/>
            </a:br>
            <a:r>
              <a:rPr kumimoji="0" lang="ro-RO" sz="3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Configurația inversoare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4639C-1F3E-43F8-B04F-65E7D24AD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>
                <a:effectLst/>
                <a:ea typeface="Calibri" panose="020F0502020204030204" pitchFamily="34" charset="0"/>
              </a:rPr>
              <a:t>Dar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L</a:t>
            </a:r>
            <a:r>
              <a:rPr lang="en-US" i="1">
                <a:effectLst/>
                <a:ea typeface="Calibri" panose="020F0502020204030204" pitchFamily="34" charset="0"/>
              </a:rPr>
              <a:t>/v</a:t>
            </a:r>
            <a:r>
              <a:rPr lang="en-US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>
                <a:effectLst/>
                <a:ea typeface="Calibri" panose="020F0502020204030204" pitchFamily="34" charset="0"/>
              </a:rPr>
              <a:t>=−</a:t>
            </a:r>
            <a:r>
              <a:rPr lang="en-US" i="1">
                <a:effectLst/>
                <a:ea typeface="Calibri" panose="020F0502020204030204" pitchFamily="34" charset="0"/>
              </a:rPr>
              <a:t>R</a:t>
            </a:r>
            <a:r>
              <a:rPr lang="en-US" baseline="-25000">
                <a:effectLst/>
                <a:ea typeface="Calibri" panose="020F0502020204030204" pitchFamily="34" charset="0"/>
              </a:rPr>
              <a:t>2</a:t>
            </a:r>
            <a:r>
              <a:rPr lang="en-US">
                <a:effectLst/>
                <a:ea typeface="Calibri" panose="020F0502020204030204" pitchFamily="34" charset="0"/>
              </a:rPr>
              <a:t>/</a:t>
            </a:r>
            <a:r>
              <a:rPr lang="en-US" i="1">
                <a:effectLst/>
                <a:ea typeface="Calibri" panose="020F0502020204030204" pitchFamily="34" charset="0"/>
              </a:rPr>
              <a:t>R</a:t>
            </a:r>
            <a:r>
              <a:rPr lang="en-US" baseline="-25000">
                <a:effectLst/>
                <a:ea typeface="Calibri" panose="020F0502020204030204" pitchFamily="34" charset="0"/>
              </a:rPr>
              <a:t>1</a:t>
            </a:r>
            <a:r>
              <a:rPr lang="en-US">
                <a:effectLst/>
                <a:ea typeface="Calibri" panose="020F0502020204030204" pitchFamily="34" charset="0"/>
              </a:rPr>
              <a:t>. Eliminând </a:t>
            </a:r>
            <a:r>
              <a:rPr lang="en-US" i="1">
                <a:effectLst/>
                <a:ea typeface="Calibri" panose="020F0502020204030204" pitchFamily="34" charset="0"/>
              </a:rPr>
              <a:t>v</a:t>
            </a:r>
            <a:r>
              <a:rPr lang="en-US" i="1" baseline="-25000">
                <a:effectLst/>
                <a:ea typeface="Calibri" panose="020F0502020204030204" pitchFamily="34" charset="0"/>
              </a:rPr>
              <a:t>I</a:t>
            </a:r>
            <a:r>
              <a:rPr lang="en-US">
                <a:effectLst/>
                <a:ea typeface="Calibri" panose="020F0502020204030204" pitchFamily="34" charset="0"/>
              </a:rPr>
              <a:t>, obținem</a:t>
            </a:r>
            <a:endParaRPr lang="ro-RO">
              <a:effectLst/>
              <a:ea typeface="Calibri" panose="020F0502020204030204" pitchFamily="34" charset="0"/>
            </a:endParaRPr>
          </a:p>
          <a:p>
            <a:r>
              <a:rPr lang="ro-RO"/>
              <a:t>Din cauza încărcării la intrare, mărimea </a:t>
            </a:r>
            <a:br>
              <a:rPr lang="ro-RO"/>
            </a:br>
            <a:r>
              <a:rPr lang="ro-RO"/>
              <a:t>câștigului total, R</a:t>
            </a:r>
            <a:r>
              <a:rPr lang="ro-RO" baseline="-25000"/>
              <a:t>2</a:t>
            </a:r>
            <a:r>
              <a:rPr lang="ro-RO"/>
              <a:t>/(R</a:t>
            </a:r>
            <a:r>
              <a:rPr lang="ro-RO" baseline="-25000"/>
              <a:t>s</a:t>
            </a:r>
            <a:r>
              <a:rPr lang="ro-RO"/>
              <a:t>+R</a:t>
            </a:r>
            <a:r>
              <a:rPr lang="ro-RO" baseline="-25000"/>
              <a:t>1</a:t>
            </a:r>
            <a:r>
              <a:rPr lang="ro-RO"/>
              <a:t>) este </a:t>
            </a:r>
            <a:br>
              <a:rPr lang="ro-RO"/>
            </a:br>
            <a:r>
              <a:rPr lang="ro-RO"/>
              <a:t>mai mică decât cea a </a:t>
            </a:r>
            <a:br>
              <a:rPr lang="ro-RO"/>
            </a:br>
            <a:r>
              <a:rPr lang="ro-RO"/>
              <a:t>amplificatorului singur, R</a:t>
            </a:r>
            <a:r>
              <a:rPr lang="ro-RO" baseline="-25000"/>
              <a:t>2</a:t>
            </a:r>
            <a:r>
              <a:rPr lang="ro-RO"/>
              <a:t>/R</a:t>
            </a:r>
            <a:r>
              <a:rPr lang="ro-RO" baseline="-25000"/>
              <a:t>1</a:t>
            </a:r>
            <a:r>
              <a:rPr lang="ro-RO"/>
              <a:t>.</a:t>
            </a:r>
          </a:p>
          <a:p>
            <a:r>
              <a:rPr lang="ro-RO"/>
              <a:t>Cantitatea de încărcare depinde de </a:t>
            </a:r>
            <a:br>
              <a:rPr lang="ro-RO"/>
            </a:br>
            <a:r>
              <a:rPr lang="ro-RO"/>
              <a:t>mărimile relative ale R</a:t>
            </a:r>
            <a:r>
              <a:rPr lang="ro-RO" baseline="-25000"/>
              <a:t>s</a:t>
            </a:r>
            <a:r>
              <a:rPr lang="ro-RO"/>
              <a:t> și R</a:t>
            </a:r>
            <a:r>
              <a:rPr lang="ro-RO" baseline="-25000"/>
              <a:t>1</a:t>
            </a:r>
            <a:r>
              <a:rPr lang="ro-RO"/>
              <a:t> și </a:t>
            </a:r>
            <a:br>
              <a:rPr lang="ro-RO"/>
            </a:br>
            <a:r>
              <a:rPr lang="ro-RO"/>
              <a:t>numai dacă R</a:t>
            </a:r>
            <a:r>
              <a:rPr lang="ro-RO" baseline="-25000"/>
              <a:t>s</a:t>
            </a:r>
            <a:r>
              <a:rPr lang="ro-RO"/>
              <a:t>&lt;&lt;R</a:t>
            </a:r>
            <a:r>
              <a:rPr lang="ro-RO" baseline="-25000"/>
              <a:t>1</a:t>
            </a:r>
            <a:r>
              <a:rPr lang="ro-RO"/>
              <a:t>, atunci efectul </a:t>
            </a:r>
            <a:br>
              <a:rPr lang="ro-RO"/>
            </a:br>
            <a:r>
              <a:rPr lang="ro-RO"/>
              <a:t>de încărcare poate fi ignorat.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D5A7-E840-4330-BBBE-179959F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925-D5B2-46EB-BA6D-97FBBAA0EEC5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8CD78-88F0-4B07-B9DE-5710D7B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8621D-B53B-4BC8-9E4C-314CDD8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43</a:t>
            </a:fld>
            <a:endParaRPr lang="ro-R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C5D91A1-E2E3-4360-ABD4-87686534C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6587" y="1690688"/>
            <a:ext cx="2333625" cy="8286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8564F6E-F7C4-4387-B565-5FA48AE49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599" y="3036753"/>
            <a:ext cx="5607197" cy="192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7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D9B8E-D182-42A7-9411-C5E49C565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Introducere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0EFB7-8A28-4CBB-8692-091654388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Evoluția AO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BAAB3-0CCA-4DBF-81C8-190303B6B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6867-B850-44DE-A63E-2666D3BE035D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9EB56-90AB-47CE-AEFC-B7160351A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A3F7E3-0027-4664-B804-71105D97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5</a:t>
            </a:fld>
            <a:endParaRPr lang="ro-RO"/>
          </a:p>
        </p:txBody>
      </p:sp>
      <p:pic>
        <p:nvPicPr>
          <p:cNvPr id="7" name="Picture 2" descr="http://www.tehnium-azi.ro/images/articles/amplificatorul%20operational/Istoric%20AO.png">
            <a:extLst>
              <a:ext uri="{FF2B5EF4-FFF2-40B4-BE49-F238E27FC236}">
                <a16:creationId xmlns:a16="http://schemas.microsoft.com/office/drawing/2014/main" id="{10FAF53F-463D-4855-87DF-3DAFE34505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74"/>
          <a:stretch/>
        </p:blipFill>
        <p:spPr bwMode="auto">
          <a:xfrm>
            <a:off x="3417540" y="1493602"/>
            <a:ext cx="8096034" cy="4862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321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9B373-F243-4CC1-841E-F56694309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Introducere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93CCB-159F-48CE-961D-D7D63F116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Primul astfel de dispozitiv a fost dezvoltat de Robert J. Widlar la Fairchild Semiconductor Corporation la începutul anilor ‘60.</a:t>
            </a:r>
          </a:p>
          <a:p>
            <a:r>
              <a:rPr lang="ro-RO"/>
              <a:t>În 1968, Fairchild a introdus amplificatorul care urma să devină standard în industrie, popularul </a:t>
            </a:r>
            <a:r>
              <a:rPr lang="el-GR"/>
              <a:t>μ</a:t>
            </a:r>
            <a:r>
              <a:rPr lang="ro-RO"/>
              <a:t>A741.</a:t>
            </a:r>
          </a:p>
          <a:p>
            <a:r>
              <a:rPr lang="ro-RO"/>
              <a:t>De atunci, numărul familiilor de AO și a producătorilor de AO a crescut considerabil.</a:t>
            </a:r>
          </a:p>
          <a:p>
            <a:r>
              <a:rPr lang="ro-RO"/>
              <a:t>Cu toate acestea, 741 este, fără îndoială, cel mai bine documentat AO, iar blocurile componente, descoperite și introduse de 741, continuă să fie utilizate pe scară largă și în prezent.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845EB-B9D0-471E-B45B-DC78B63CD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2C153-D635-44BF-A40D-BB850DB73637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0C86D-01AE-4C48-9314-598967CB6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84F78-1B0A-420C-B525-93F8793D8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6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77134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EA679-28F2-4BB9-9A75-E0FEB8ECE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Introducere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CCE7C-ABC5-4195-B87A-678B8F4E6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Schema simplificată a AO de tipul 741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C500D-D852-4E8A-9155-3F27B50AD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E2741-FE1B-4CF2-A791-ACA192793D9C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3E611-49F3-4EB9-9EE7-AD8B9A002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E167E-1E21-43C4-AB39-185B527D6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B16C08-84AE-49DA-80A5-1EE1F34E9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77" y="2275840"/>
            <a:ext cx="4337685" cy="40805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0481352-AF25-41C2-B26D-F9E5AD1959C0}"/>
              </a:ext>
            </a:extLst>
          </p:cNvPr>
          <p:cNvSpPr txBox="1"/>
          <p:nvPr/>
        </p:nvSpPr>
        <p:spPr>
          <a:xfrm>
            <a:off x="5267739" y="2554839"/>
            <a:ext cx="625171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/>
              <a:t>Blocurile principale ale unui AO: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000" b="1"/>
              <a:t>Etajul de intrare </a:t>
            </a:r>
            <a:r>
              <a:rPr lang="ro-RO" sz="2000"/>
              <a:t>(Input stage) care este un amplificator diferențial (Q1, Q2) cu sarcină activă (Q3, Q4);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000" b="1"/>
              <a:t>Etajul intermediar </a:t>
            </a:r>
            <a:r>
              <a:rPr lang="ro-RO" sz="2000"/>
              <a:t>(Second stage) alcătuit din repetorul pe emitor Q5 și amplificatorul cu sarcina în colector Q6. Condensatorul Cc asigură compensarea în frecvență;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000" b="1"/>
              <a:t>Etajul de ieșire </a:t>
            </a:r>
            <a:r>
              <a:rPr lang="ro-RO" sz="2000"/>
              <a:t>(Output stage) alcătuit dintr-un amplificator în contratimp cu tranzistoarele complementare Q7 și Q8;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000"/>
              <a:t>IA și IC sunt surse de curent, realizate tot cu TB și reprezentate simplificat.</a:t>
            </a:r>
          </a:p>
        </p:txBody>
      </p:sp>
    </p:spTree>
    <p:extLst>
      <p:ext uri="{BB962C8B-B14F-4D97-AF65-F5344CB8AC3E}">
        <p14:creationId xmlns:p14="http://schemas.microsoft.com/office/powerpoint/2010/main" val="3518931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o-RO"/>
                  <a:t>Un amplificator este un dispozitiv cu două porturi (4 borne, câte 2 formând un port) care acceptă un semnal aplicat din exterior, numit </a:t>
                </a:r>
                <a:r>
                  <a:rPr lang="ro-RO" b="1" i="1"/>
                  <a:t>intrare</a:t>
                </a:r>
                <a:r>
                  <a:rPr lang="ro-RO"/>
                  <a:t> și generează un semnal numit </a:t>
                </a:r>
                <a:r>
                  <a:rPr lang="ro-RO" b="1" i="1"/>
                  <a:t>ieșire</a:t>
                </a:r>
                <a:r>
                  <a:rPr lang="ro-RO"/>
                  <a:t> astfel încât</a:t>
                </a:r>
              </a:p>
              <a:p>
                <a:pPr marL="0" indent="0">
                  <a:buNone/>
                </a:pPr>
                <a:endParaRPr lang="ro-RO" sz="2000" b="1" i="1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o-RO" b="1" i="1"/>
                        <m:t>ie</m:t>
                      </m:r>
                      <m:r>
                        <m:rPr>
                          <m:nor/>
                        </m:rPr>
                        <a:rPr lang="ro-RO" b="1" i="1"/>
                        <m:t>ș</m:t>
                      </m:r>
                      <m:r>
                        <m:rPr>
                          <m:nor/>
                        </m:rPr>
                        <a:rPr lang="ro-RO" b="1" i="1"/>
                        <m:t>ire</m:t>
                      </m:r>
                      <m:r>
                        <m:rPr>
                          <m:nor/>
                        </m:rPr>
                        <a:rPr lang="ro-RO" b="1" i="1"/>
                        <m:t> = </m:t>
                      </m:r>
                      <m:r>
                        <m:rPr>
                          <m:nor/>
                        </m:rPr>
                        <a:rPr lang="ro-RO" b="1" i="1"/>
                        <m:t>c</m:t>
                      </m:r>
                      <m:r>
                        <m:rPr>
                          <m:nor/>
                        </m:rPr>
                        <a:rPr lang="ro-RO" b="1" i="1"/>
                        <m:t>âș</m:t>
                      </m:r>
                      <m:r>
                        <m:rPr>
                          <m:nor/>
                        </m:rPr>
                        <a:rPr lang="ro-RO" b="1" i="1"/>
                        <m:t>tig</m:t>
                      </m:r>
                      <m:r>
                        <m:rPr>
                          <m:nor/>
                        </m:rPr>
                        <a:rPr lang="ro-RO" b="1" i="1"/>
                        <m:t> × </m:t>
                      </m:r>
                      <m:r>
                        <m:rPr>
                          <m:nor/>
                        </m:rPr>
                        <a:rPr lang="ro-RO" b="1" i="1"/>
                        <m:t>intrare</m:t>
                      </m:r>
                    </m:oMath>
                  </m:oMathPara>
                </a14:m>
                <a:endParaRPr lang="ro-RO" b="1" i="1"/>
              </a:p>
              <a:p>
                <a:pPr marL="0" indent="0">
                  <a:buNone/>
                </a:pPr>
                <a:r>
                  <a:rPr lang="ro-RO" sz="2000"/>
                  <a:t>  </a:t>
                </a:r>
              </a:p>
              <a:p>
                <a:pPr marL="0" indent="0">
                  <a:buNone/>
                </a:pPr>
                <a:r>
                  <a:rPr lang="ro-RO"/>
                  <a:t>   unde câștigul este o constantă de proporționalitate adecvată.</a:t>
                </a:r>
              </a:p>
              <a:p>
                <a:r>
                  <a:rPr lang="ro-RO"/>
                  <a:t>Un dispozitiv care se conformează acestei definiții este denumit </a:t>
                </a:r>
                <a:r>
                  <a:rPr lang="ro-RO" b="1"/>
                  <a:t>amplificator liniar </a:t>
                </a:r>
                <a:r>
                  <a:rPr lang="ro-RO"/>
                  <a:t>pentru a-l distinge de dispozitivele care au relații de intrare-ieșire neliniare.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B1574C-5B08-4DEB-971C-58F5793D781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b="-98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8AD29-DDFD-4E0A-A76B-B38164BC8A3F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8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65576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45D80-7364-4B38-AFF8-9F1FF14F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Amplificatoare. Generalități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1574C-5B08-4DEB-971C-58F5793D7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/>
              <a:t>Un amplificator primește intrarea de la o sursă în amonte și își livrează ieșirea la o sarcină în aval.</a:t>
            </a:r>
          </a:p>
          <a:p>
            <a:r>
              <a:rPr lang="ro-RO"/>
              <a:t>În funcție de natura semnalelor de intrare și ieșire, avem 4 tipuri de amplificatoare:</a:t>
            </a:r>
          </a:p>
          <a:p>
            <a:pPr lvl="1"/>
            <a:r>
              <a:rPr lang="ro-RO"/>
              <a:t>Amplificator de tensiune (intrarea = tensiune, ieșirea = tensiune);</a:t>
            </a:r>
          </a:p>
          <a:p>
            <a:pPr lvl="1"/>
            <a:r>
              <a:rPr lang="ro-RO"/>
              <a:t>Amplificator de curent (intrarea = curent, ieșirea = curent);</a:t>
            </a:r>
          </a:p>
          <a:p>
            <a:pPr lvl="1"/>
            <a:r>
              <a:rPr lang="ro-RO"/>
              <a:t>Amplificator transrezistență (intrarea = curent, ieșirea = tensiune) sau amplificator transimpedanță;</a:t>
            </a:r>
          </a:p>
          <a:p>
            <a:pPr lvl="1"/>
            <a:r>
              <a:rPr lang="ro-RO"/>
              <a:t>Amplificator transconductanță (intrarea = tensiune, ieșirea = curent) sau amplificator transadmitanță.</a:t>
            </a: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DB3F3-FE81-4056-9E68-2FA8F9DFF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2780-FE83-4F10-A856-CD97944F7984}" type="datetime1">
              <a:rPr lang="ro-RO" smtClean="0"/>
              <a:t>25.02.2021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416E0-2560-4FE2-945E-D74E403D2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CIA - cursul nr. 1 -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5E3EB-9EE6-4D0C-9C3A-16A9E223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B3D8-967C-4E8E-8261-E76B956ED273}" type="slidenum">
              <a:rPr lang="ro-RO" smtClean="0"/>
              <a:t>9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02671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3179</Words>
  <Application>Microsoft Office PowerPoint</Application>
  <PresentationFormat>Widescreen</PresentationFormat>
  <Paragraphs>367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Arial</vt:lpstr>
      <vt:lpstr>Calibri</vt:lpstr>
      <vt:lpstr>Calibri Light</vt:lpstr>
      <vt:lpstr>Cambria Math</vt:lpstr>
      <vt:lpstr>Times New Roman</vt:lpstr>
      <vt:lpstr>UT Sans</vt:lpstr>
      <vt:lpstr>Office Theme</vt:lpstr>
      <vt:lpstr>CIRCUITE INTEGRATE ANALOGICE</vt:lpstr>
      <vt:lpstr>Probleme tratate</vt:lpstr>
      <vt:lpstr>Introducere</vt:lpstr>
      <vt:lpstr>Introducere</vt:lpstr>
      <vt:lpstr>Introducere</vt:lpstr>
      <vt:lpstr>Introducere</vt:lpstr>
      <vt:lpstr>Introducere</vt:lpstr>
      <vt:lpstr>Amplificatoare. Generalități</vt:lpstr>
      <vt:lpstr>Amplificatoare. Generalități</vt:lpstr>
      <vt:lpstr>Amplificatoare. Generalități</vt:lpstr>
      <vt:lpstr>Amplificatoare. Generalități</vt:lpstr>
      <vt:lpstr>Amplificatoare. Generalități</vt:lpstr>
      <vt:lpstr>Amplificatoare. Generalități</vt:lpstr>
      <vt:lpstr>Amplificatoare. Generalități</vt:lpstr>
      <vt:lpstr>Amplificatoare. Generalități</vt:lpstr>
      <vt:lpstr>Amplificatoare. Generalități</vt:lpstr>
      <vt:lpstr>Amplificatorul operațional (AO)</vt:lpstr>
      <vt:lpstr>Amplificatorul operațional (AO)</vt:lpstr>
      <vt:lpstr>Amplificatorul operațional (AO)</vt:lpstr>
      <vt:lpstr>Amplificatorul operațional (AO)</vt:lpstr>
      <vt:lpstr>Amplificatorul operațional (AO)</vt:lpstr>
      <vt:lpstr>Amplificatorul operațional (AO)</vt:lpstr>
      <vt:lpstr>Amplificatorul operațional (AO)</vt:lpstr>
      <vt:lpstr>AO ideal</vt:lpstr>
      <vt:lpstr>AO ideal</vt:lpstr>
      <vt:lpstr>Configurații de bază realizate cu AO</vt:lpstr>
      <vt:lpstr>Configurații de bază realizate cu AO Configurația neinversoare</vt:lpstr>
      <vt:lpstr>Configurații de bază realizate cu AO Configurația neinversoare</vt:lpstr>
      <vt:lpstr>Configurații de bază realizate cu AO Configurația neinversoare</vt:lpstr>
      <vt:lpstr>Configurații de bază realizate cu AO Configurația neinversoare</vt:lpstr>
      <vt:lpstr>Configurații de bază realizate cu AO Configurația neinversoare</vt:lpstr>
      <vt:lpstr>Configurații de bază realizate cu AO Configurația neinversoare</vt:lpstr>
      <vt:lpstr>Configurații de bază realizate cu AO Configurația neinversoare</vt:lpstr>
      <vt:lpstr>Configurații de bază realizate cu AO Configurația neinversoare</vt:lpstr>
      <vt:lpstr>Configurații de bază realizate cu AO Configurația inversoare</vt:lpstr>
      <vt:lpstr>Configurații de bază realizate cu AO Configurația inversoare</vt:lpstr>
      <vt:lpstr>Configurații de bază realizate cu AO Configurația inversoare</vt:lpstr>
      <vt:lpstr>Configurații de bază realizate cu AO Configurația inversoare</vt:lpstr>
      <vt:lpstr>Configurații de bază realizate cu AO Configurația inversoare</vt:lpstr>
      <vt:lpstr>Configurații de bază realizate cu AO Configurația inversoare</vt:lpstr>
      <vt:lpstr>Configurații de bază realizate cu AO Configurația inversoare</vt:lpstr>
      <vt:lpstr>Configurații de bază realizate cu AO Configurația inversoare</vt:lpstr>
      <vt:lpstr>Configurații de bază realizate cu AO Configurația inversoare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ELECTRONICĂ ANALOGICĂ</dc:title>
  <dc:creator>geoic@yahoo.com</dc:creator>
  <cp:lastModifiedBy>geoic@yahoo.com</cp:lastModifiedBy>
  <cp:revision>99</cp:revision>
  <dcterms:created xsi:type="dcterms:W3CDTF">2021-02-23T18:17:35Z</dcterms:created>
  <dcterms:modified xsi:type="dcterms:W3CDTF">2021-02-25T09:08:51Z</dcterms:modified>
</cp:coreProperties>
</file>