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0" r:id="rId1"/>
  </p:sldMasterIdLst>
  <p:notesMasterIdLst>
    <p:notesMasterId r:id="rId21"/>
  </p:notesMasterIdLst>
  <p:sldIdLst>
    <p:sldId id="325" r:id="rId2"/>
    <p:sldId id="273" r:id="rId3"/>
    <p:sldId id="326" r:id="rId4"/>
    <p:sldId id="259" r:id="rId5"/>
    <p:sldId id="260" r:id="rId6"/>
    <p:sldId id="261" r:id="rId7"/>
    <p:sldId id="262" r:id="rId8"/>
    <p:sldId id="270" r:id="rId9"/>
    <p:sldId id="258" r:id="rId10"/>
    <p:sldId id="264" r:id="rId11"/>
    <p:sldId id="263" r:id="rId12"/>
    <p:sldId id="257" r:id="rId13"/>
    <p:sldId id="265" r:id="rId14"/>
    <p:sldId id="268" r:id="rId15"/>
    <p:sldId id="271" r:id="rId16"/>
    <p:sldId id="272" r:id="rId17"/>
    <p:sldId id="266" r:id="rId18"/>
    <p:sldId id="267" r:id="rId19"/>
    <p:sldId id="26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DCB4-15F1-45A8-A062-A5D6B7AF22D7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632C7-4D72-49C5-9D01-411DD4E9C3E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2801F-CF82-4F3A-8607-F1FBAB83BCCB}" type="datetime1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6100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571E2-75F6-4C31-810D-E4DA4FA5BA62}" type="datetime1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36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78D35-0E6F-4479-BCEA-C042627D2F4A}" type="datetime1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3501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4889-ABF5-40CC-A306-0E469A7F955F}" type="datetime1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25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552F1-DAF9-4239-AB44-E5B932BB158D}" type="datetime1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6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EFE29-AFB0-40DB-AA1D-3D506D7C7AFB}" type="datetime1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965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0C102-464A-4424-8A2F-DE5BB1DC4990}" type="datetime1">
              <a:rPr lang="en-US" smtClean="0"/>
              <a:t>10/2/2019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5059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EAA74-2F04-4720-A6BC-C6732DB7C03A}" type="datetime1">
              <a:rPr lang="en-US" smtClean="0"/>
              <a:t>10/2/2019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12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D7292-ED72-46C3-9E4A-C342DC48AC4E}" type="datetime1">
              <a:rPr lang="en-US" smtClean="0"/>
              <a:t>10/2/2019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347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12170-4B04-4794-ADAF-984602C8950E}" type="datetime1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8845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7B80-26FB-4A77-84E4-D6B3BD0DF9E9}" type="datetime1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950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2B307-89DF-42D4-AB37-E1C171AD0002}" type="datetime1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proiect_CIA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900C9-F04C-4BA0-A63E-810A62F088F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848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http/vega.unitbv.ro/~pana/TST/IA_proiect.CIA/" TargetMode="External"/><Relationship Id="rId2" Type="http://schemas.openxmlformats.org/officeDocument/2006/relationships/hyperlink" Target="http://http/vega.unitbv.ro/~pana/EA/PME_proiect.CI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vega.unitbv.ro/~pana/cia.p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sz="36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CIRCUITE INTEGRATE ANALOGICE</a:t>
            </a:r>
            <a:br>
              <a:rPr lang="ro-RO" sz="36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o-RO" sz="3600"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proiect</a:t>
            </a:r>
            <a:endParaRPr lang="en-US" sz="360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just"/>
            <a:endParaRPr lang="ro-RO"/>
          </a:p>
          <a:p>
            <a:pPr algn="just"/>
            <a:endParaRPr lang="ro-RO"/>
          </a:p>
          <a:p>
            <a:pPr algn="r"/>
            <a:r>
              <a:rPr lang="ro-RO" sz="2400"/>
              <a:t>Conf.dr.ing. Gheorghe PANĂ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85800" y="596055"/>
            <a:ext cx="7498846" cy="1138340"/>
            <a:chOff x="685800" y="596055"/>
            <a:chExt cx="7498846" cy="1138340"/>
          </a:xfrm>
        </p:grpSpPr>
        <p:pic>
          <p:nvPicPr>
            <p:cNvPr id="7" name="Picture 6" descr="Logo-UT-IESC-RGB-RO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5446" b="13008"/>
            <a:stretch>
              <a:fillRect/>
            </a:stretch>
          </p:blipFill>
          <p:spPr bwMode="auto">
            <a:xfrm>
              <a:off x="685800" y="596055"/>
              <a:ext cx="4146813" cy="1138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 Box 1"/>
            <p:cNvSpPr txBox="1">
              <a:spLocks noChangeAspect="1" noChangeArrowheads="1"/>
            </p:cNvSpPr>
            <p:nvPr/>
          </p:nvSpPr>
          <p:spPr bwMode="auto">
            <a:xfrm>
              <a:off x="5182366" y="679028"/>
              <a:ext cx="300228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US" sz="1100" b="1">
                  <a:latin typeface="UT Sans" pitchFamily="50" charset="0"/>
                  <a:ea typeface="+mn-ea"/>
                  <a:cs typeface="+mn-cs"/>
                </a:rPr>
                <a:t>Departamentul de Electronică şi Calculatoare</a:t>
              </a:r>
              <a:endParaRPr lang="ro-RO" sz="1100" b="1">
                <a:latin typeface="UT Sans" pitchFamily="50" charset="0"/>
                <a:ea typeface="+mn-ea"/>
                <a:cs typeface="+mn-cs"/>
              </a:endParaRPr>
            </a:p>
            <a:p>
              <a:pPr algn="r"/>
              <a:r>
                <a:rPr lang="ro-RO" sz="1100" b="0">
                  <a:latin typeface="UT Sans" pitchFamily="50" charset="0"/>
                  <a:ea typeface="+mn-ea"/>
                  <a:cs typeface="+mn-cs"/>
                </a:rPr>
                <a:t>s</a:t>
              </a:r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tr. Politehnicii 1, 500024 Braşov</a:t>
              </a:r>
              <a:endParaRPr lang="ro-RO" sz="900">
                <a:latin typeface="UT Sans" pitchFamily="50" charset="0"/>
              </a:endParaRPr>
            </a:p>
            <a:p>
              <a:pPr algn="r"/>
              <a:r>
                <a:rPr lang="en-US" sz="1100">
                  <a:latin typeface="UT Sans" pitchFamily="50" charset="0"/>
                  <a:ea typeface="+mn-ea"/>
                  <a:cs typeface="+mn-cs"/>
                </a:rPr>
                <a:t>0268 478705</a:t>
              </a:r>
              <a:endParaRPr lang="ro-RO" sz="900">
                <a:latin typeface="UT Sans" pitchFamily="50" charset="0"/>
              </a:endParaRPr>
            </a:p>
            <a:p>
              <a:pPr algn="r" rtl="1">
                <a:defRPr sz="1000"/>
              </a:pPr>
              <a:endParaRPr lang="en-GB" sz="900" b="0" i="0" strike="noStrike">
                <a:solidFill>
                  <a:srgbClr val="333333"/>
                </a:solidFill>
                <a:latin typeface="UT Sans" pitchFamily="50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5026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b="1">
                <a:solidFill>
                  <a:srgbClr val="C00000"/>
                </a:solidFill>
              </a:rPr>
              <a:t>NAB</a:t>
            </a:r>
            <a:r>
              <a:rPr lang="en-US" b="1">
                <a:solidFill>
                  <a:srgbClr val="C00000"/>
                </a:solidFill>
              </a:rPr>
              <a:t> </a:t>
            </a:r>
            <a:r>
              <a:rPr lang="ro-RO">
                <a:solidFill>
                  <a:srgbClr val="C00000"/>
                </a:solidFill>
              </a:rPr>
              <a:t>(National Association of Broadcasters)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Defineşte clar punctele de tranziţie ale caracteristicii de frecvenţă la 50Hz</a:t>
            </a:r>
            <a:r>
              <a:rPr lang="ro-RO"/>
              <a:t> (f</a:t>
            </a:r>
            <a:r>
              <a:rPr lang="ro-RO" baseline="-25000"/>
              <a:t>2</a:t>
            </a:r>
            <a:r>
              <a:rPr lang="ro-RO"/>
              <a:t>) şi 3180Hz (f</a:t>
            </a:r>
            <a:r>
              <a:rPr lang="ro-RO" baseline="-25000"/>
              <a:t>1</a:t>
            </a:r>
            <a:r>
              <a:rPr lang="ro-RO"/>
              <a:t>):</a:t>
            </a:r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ro-RO" sz="2400"/>
          </a:p>
          <a:p>
            <a:endParaRPr lang="en-US" sz="2400"/>
          </a:p>
          <a:p>
            <a:endParaRPr lang="ro-RO"/>
          </a:p>
          <a:p>
            <a:r>
              <a:rPr lang="ro-RO"/>
              <a:t>Forma curbelor diferă între înregistrare şi redare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C59BA-CED8-4784-AA73-7BDCB6301F30}" type="datetime1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8194" name="Picture 2" descr="3-1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6050" y="2389254"/>
            <a:ext cx="3790950" cy="3224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b="1">
                <a:solidFill>
                  <a:srgbClr val="C00000"/>
                </a:solidFill>
              </a:rPr>
              <a:t>RIAA</a:t>
            </a:r>
            <a:r>
              <a:rPr lang="en-US" b="1">
                <a:solidFill>
                  <a:srgbClr val="C00000"/>
                </a:solidFill>
              </a:rPr>
              <a:t> </a:t>
            </a:r>
            <a:r>
              <a:rPr lang="ro-RO">
                <a:solidFill>
                  <a:srgbClr val="C00000"/>
                </a:solidFill>
              </a:rPr>
              <a:t>(</a:t>
            </a:r>
            <a:r>
              <a:rPr lang="ro-RO" sz="2800">
                <a:solidFill>
                  <a:srgbClr val="C00000"/>
                </a:solidFill>
              </a:rPr>
              <a:t>Recording Industry Association of  America</a:t>
            </a:r>
            <a:r>
              <a:rPr lang="ro-RO">
                <a:solidFill>
                  <a:srgbClr val="C00000"/>
                </a:solidFill>
              </a:rPr>
              <a:t>)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200" err="1"/>
              <a:t>Asociaţia</a:t>
            </a:r>
            <a:r>
              <a:rPr lang="en-US" sz="2200"/>
              <a:t> s-a </a:t>
            </a:r>
            <a:r>
              <a:rPr lang="en-US" sz="2200" err="1"/>
              <a:t>înfiinţat</a:t>
            </a:r>
            <a:r>
              <a:rPr lang="en-US" sz="2200"/>
              <a:t> </a:t>
            </a:r>
            <a:r>
              <a:rPr lang="en-US" sz="2200" err="1"/>
              <a:t>în</a:t>
            </a:r>
            <a:r>
              <a:rPr lang="en-US" sz="2200"/>
              <a:t> 1952 </a:t>
            </a:r>
            <a:r>
              <a:rPr lang="en-US" sz="2200" err="1"/>
              <a:t>pentru</a:t>
            </a:r>
            <a:r>
              <a:rPr lang="en-US" sz="2200"/>
              <a:t> </a:t>
            </a:r>
            <a:r>
              <a:rPr lang="en-US" sz="2200" err="1"/>
              <a:t>administarea</a:t>
            </a:r>
            <a:r>
              <a:rPr lang="en-US" sz="2200"/>
              <a:t> </a:t>
            </a:r>
            <a:r>
              <a:rPr lang="en-US" sz="2200" err="1"/>
              <a:t>standardului</a:t>
            </a:r>
            <a:r>
              <a:rPr lang="en-US" sz="2200"/>
              <a:t> de </a:t>
            </a:r>
            <a:r>
              <a:rPr lang="en-US" sz="2200" err="1"/>
              <a:t>înregistrare</a:t>
            </a:r>
            <a:r>
              <a:rPr lang="en-US" sz="2200"/>
              <a:t>/</a:t>
            </a:r>
            <a:r>
              <a:rPr lang="en-US" sz="2200" err="1"/>
              <a:t>redare</a:t>
            </a:r>
            <a:r>
              <a:rPr lang="en-US" sz="2200"/>
              <a:t> a </a:t>
            </a:r>
            <a:r>
              <a:rPr lang="en-US" sz="2200" err="1"/>
              <a:t>sunetului</a:t>
            </a:r>
            <a:r>
              <a:rPr lang="en-US" sz="2200"/>
              <a:t> pe/de pe </a:t>
            </a:r>
            <a:r>
              <a:rPr lang="en-US" sz="2200" err="1"/>
              <a:t>discurile</a:t>
            </a:r>
            <a:r>
              <a:rPr lang="en-US" sz="2200"/>
              <a:t> de </a:t>
            </a:r>
            <a:r>
              <a:rPr lang="en-US" sz="2200" err="1"/>
              <a:t>vinil</a:t>
            </a:r>
            <a:r>
              <a:rPr lang="en-US" sz="2200"/>
              <a:t>;</a:t>
            </a:r>
          </a:p>
          <a:p>
            <a:r>
              <a:rPr lang="en-US" sz="2200"/>
              <a:t>Devine </a:t>
            </a:r>
            <a:r>
              <a:rPr lang="en-US" sz="2200" err="1"/>
              <a:t>în</a:t>
            </a:r>
            <a:r>
              <a:rPr lang="en-US" sz="2200"/>
              <a:t> 1958 standard </a:t>
            </a:r>
            <a:r>
              <a:rPr lang="en-US" sz="2200" err="1"/>
              <a:t>naţional</a:t>
            </a:r>
            <a:r>
              <a:rPr lang="en-US" sz="2200"/>
              <a:t> </a:t>
            </a:r>
            <a:r>
              <a:rPr lang="en-US" sz="2200" err="1"/>
              <a:t>în</a:t>
            </a:r>
            <a:r>
              <a:rPr lang="en-US" sz="2200"/>
              <a:t> SUA </a:t>
            </a:r>
            <a:r>
              <a:rPr lang="en-US" sz="2200" err="1"/>
              <a:t>iar</a:t>
            </a:r>
            <a:r>
              <a:rPr lang="en-US" sz="2200"/>
              <a:t> de la </a:t>
            </a:r>
            <a:r>
              <a:rPr lang="en-US" sz="2200" err="1"/>
              <a:t>începutul</a:t>
            </a:r>
            <a:r>
              <a:rPr lang="en-US" sz="2200"/>
              <a:t> </a:t>
            </a:r>
            <a:r>
              <a:rPr lang="en-US" sz="2200" err="1"/>
              <a:t>anilor</a:t>
            </a:r>
            <a:r>
              <a:rPr lang="en-US" sz="2200"/>
              <a:t> ’70 </a:t>
            </a:r>
            <a:r>
              <a:rPr lang="en-US" sz="2200" err="1"/>
              <a:t>şi</a:t>
            </a:r>
            <a:r>
              <a:rPr lang="en-US" sz="2200"/>
              <a:t> </a:t>
            </a:r>
            <a:r>
              <a:rPr lang="en-US" sz="2200" err="1"/>
              <a:t>în</a:t>
            </a:r>
            <a:r>
              <a:rPr lang="en-US" sz="2200"/>
              <a:t> Europa;</a:t>
            </a:r>
          </a:p>
          <a:p>
            <a:r>
              <a:rPr lang="ro-RO" sz="2200"/>
              <a:t>RIAA continuă să creeze şi să administreze standardele de înregistrare şi redare a muzicii pe discuri de vinil, benzi magnetice, CD-uri şi cu ajutorul tehnologiilor digitale pe bază de software.</a:t>
            </a:r>
            <a:endParaRPr lang="en-US" sz="2200"/>
          </a:p>
          <a:p>
            <a:r>
              <a:rPr lang="ro-RO" sz="2200"/>
              <a:t>Colectează, administrează şi distribuie licenţe şi drepturi de autor.</a:t>
            </a:r>
          </a:p>
          <a:p>
            <a:r>
              <a:rPr lang="ro-RO" sz="2200"/>
              <a:t>Acordă distincţia de disc de aur sau platină pentru single</a:t>
            </a:r>
            <a:r>
              <a:rPr lang="en-US" sz="2200"/>
              <a:t>-</a:t>
            </a:r>
            <a:r>
              <a:rPr lang="ro-RO" sz="2200"/>
              <a:t>urile din SUA.</a:t>
            </a:r>
            <a:endParaRPr lang="en-US" sz="2200"/>
          </a:p>
          <a:p>
            <a:r>
              <a:rPr lang="ro-RO" sz="2200"/>
              <a:t>Este un duşman declarat al „torenţilor”</a:t>
            </a:r>
            <a:endParaRPr lang="en-US" sz="22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9824E-882F-4133-A3B1-FED23CB798A9}" type="datetime1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b="1">
                <a:solidFill>
                  <a:srgbClr val="C00000"/>
                </a:solidFill>
              </a:rPr>
              <a:t>RIAA</a:t>
            </a:r>
            <a:r>
              <a:rPr lang="en-US" b="1">
                <a:solidFill>
                  <a:srgbClr val="C00000"/>
                </a:solidFill>
              </a:rPr>
              <a:t> </a:t>
            </a:r>
            <a:r>
              <a:rPr lang="ro-RO">
                <a:solidFill>
                  <a:srgbClr val="C00000"/>
                </a:solidFill>
              </a:rPr>
              <a:t>(</a:t>
            </a:r>
            <a:r>
              <a:rPr lang="ro-RO" sz="2800">
                <a:solidFill>
                  <a:srgbClr val="C00000"/>
                </a:solidFill>
              </a:rPr>
              <a:t>Recording Industry Association of  America</a:t>
            </a:r>
            <a:r>
              <a:rPr lang="ro-RO">
                <a:solidFill>
                  <a:srgbClr val="C00000"/>
                </a:solidFill>
              </a:rPr>
              <a:t>)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Defineşte clar punctele de tranziţie ale caracteristicii de frecvenţă la 50Hz</a:t>
            </a:r>
            <a:r>
              <a:rPr lang="ro-RO" sz="2400"/>
              <a:t> (f</a:t>
            </a:r>
            <a:r>
              <a:rPr lang="ro-RO" sz="2400" baseline="-25000"/>
              <a:t>2</a:t>
            </a:r>
            <a:r>
              <a:rPr lang="ro-RO" sz="2400"/>
              <a:t>)</a:t>
            </a:r>
            <a:r>
              <a:rPr lang="en-US" sz="2400"/>
              <a:t>, 500Hz</a:t>
            </a:r>
            <a:r>
              <a:rPr lang="ro-RO" sz="2400"/>
              <a:t> (f</a:t>
            </a:r>
            <a:r>
              <a:rPr lang="ro-RO" sz="2400" baseline="-25000"/>
              <a:t>1</a:t>
            </a:r>
            <a:r>
              <a:rPr lang="ro-RO" sz="2400"/>
              <a:t>)</a:t>
            </a:r>
            <a:r>
              <a:rPr lang="en-US" sz="2400"/>
              <a:t> şi 2122Hz</a:t>
            </a:r>
            <a:r>
              <a:rPr lang="ro-RO" sz="2400"/>
              <a:t> (f</a:t>
            </a:r>
            <a:r>
              <a:rPr lang="ro-RO" sz="2400" baseline="-25000"/>
              <a:t>3</a:t>
            </a:r>
            <a:r>
              <a:rPr lang="ro-RO" sz="2400"/>
              <a:t>)</a:t>
            </a:r>
            <a:r>
              <a:rPr lang="en-US" sz="2400"/>
              <a:t>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3F244-30A3-4D5D-984E-025AEC461023}" type="datetime1">
              <a:rPr lang="en-US" smtClean="0"/>
              <a:t>10/2/2019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27" name="Picture 3" descr="3-2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124200"/>
            <a:ext cx="4653708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b="1">
                <a:solidFill>
                  <a:srgbClr val="C00000"/>
                </a:solidFill>
              </a:rPr>
              <a:t>RIAA</a:t>
            </a:r>
            <a:r>
              <a:rPr lang="en-US" b="1">
                <a:solidFill>
                  <a:srgbClr val="C00000"/>
                </a:solidFill>
              </a:rPr>
              <a:t> </a:t>
            </a:r>
            <a:r>
              <a:rPr lang="ro-RO">
                <a:solidFill>
                  <a:srgbClr val="C00000"/>
                </a:solidFill>
              </a:rPr>
              <a:t>(</a:t>
            </a:r>
            <a:r>
              <a:rPr lang="ro-RO" sz="2800">
                <a:solidFill>
                  <a:srgbClr val="C00000"/>
                </a:solidFill>
              </a:rPr>
              <a:t>Recording Industry Association of  America</a:t>
            </a:r>
            <a:r>
              <a:rPr lang="ro-RO">
                <a:solidFill>
                  <a:srgbClr val="C00000"/>
                </a:solidFill>
              </a:rPr>
              <a:t>)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/>
              <a:t>Forma curbelor diferă între înregistrare (stânga) şi redare (dreapta):</a:t>
            </a:r>
            <a:endParaRPr lang="en-US" sz="24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E721-67A6-462C-8276-15F5D7814CD3}" type="datetime1">
              <a:rPr lang="en-US" smtClean="0"/>
              <a:t>10/2/2019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2499978"/>
            <a:ext cx="7102870" cy="382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solidFill>
                  <a:srgbClr val="C00000"/>
                </a:solidFill>
              </a:rPr>
              <a:t>Software</a:t>
            </a:r>
            <a:r>
              <a:rPr lang="en-US" b="1">
                <a:solidFill>
                  <a:srgbClr val="C00000"/>
                </a:solidFill>
              </a:rPr>
              <a:t> </a:t>
            </a:r>
            <a:r>
              <a:rPr lang="en-US" b="1" err="1">
                <a:solidFill>
                  <a:srgbClr val="C00000"/>
                </a:solidFill>
              </a:rPr>
              <a:t>utilizat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800"/>
              <a:t>Calculul numeric se </a:t>
            </a:r>
            <a:r>
              <a:rPr lang="en-US" sz="2800" err="1"/>
              <a:t>poate</a:t>
            </a:r>
            <a:r>
              <a:rPr lang="en-US" sz="2800"/>
              <a:t> </a:t>
            </a:r>
            <a:r>
              <a:rPr lang="ro-RO" sz="2800"/>
              <a:t>face </a:t>
            </a:r>
            <a:r>
              <a:rPr lang="en-US" sz="2800"/>
              <a:t>manual </a:t>
            </a:r>
            <a:r>
              <a:rPr lang="en-US" sz="2800" err="1"/>
              <a:t>sau</a:t>
            </a:r>
            <a:r>
              <a:rPr lang="en-US" sz="2800"/>
              <a:t> </a:t>
            </a:r>
            <a:r>
              <a:rPr lang="ro-RO" sz="2800"/>
              <a:t>în </a:t>
            </a:r>
            <a:r>
              <a:rPr lang="ro-RO" sz="2800" b="1">
                <a:solidFill>
                  <a:srgbClr val="0070C0"/>
                </a:solidFill>
              </a:rPr>
              <a:t>MathCAD</a:t>
            </a:r>
            <a:endParaRPr lang="ro-RO" sz="2800">
              <a:solidFill>
                <a:srgbClr val="0070C0"/>
              </a:solidFill>
            </a:endParaRPr>
          </a:p>
          <a:p>
            <a:r>
              <a:rPr lang="ro-RO" sz="2800"/>
              <a:t>Schemele se desenează în </a:t>
            </a:r>
            <a:r>
              <a:rPr lang="ro-RO" sz="2800" b="1">
                <a:solidFill>
                  <a:srgbClr val="0070C0"/>
                </a:solidFill>
              </a:rPr>
              <a:t>Orcad Capture</a:t>
            </a:r>
          </a:p>
          <a:p>
            <a:r>
              <a:rPr lang="ro-RO" sz="2800"/>
              <a:t>Simulările se fac în </a:t>
            </a:r>
            <a:r>
              <a:rPr lang="ro-RO" sz="2800" b="1">
                <a:solidFill>
                  <a:srgbClr val="0070C0"/>
                </a:solidFill>
              </a:rPr>
              <a:t>SPICE</a:t>
            </a:r>
          </a:p>
          <a:p>
            <a:r>
              <a:rPr lang="ro-RO" sz="2800"/>
              <a:t>Cablajul imprimat se proiectează în </a:t>
            </a:r>
            <a:r>
              <a:rPr lang="en-US" sz="2800" b="1">
                <a:solidFill>
                  <a:srgbClr val="0070C0"/>
                </a:solidFill>
              </a:rPr>
              <a:t>PCB Editor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64790-8193-44EC-A7FB-7B6920FFE42E}" type="datetime1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err="1">
                <a:solidFill>
                  <a:srgbClr val="C00000"/>
                </a:solidFill>
              </a:rPr>
              <a:t>Mersul</a:t>
            </a:r>
            <a:r>
              <a:rPr lang="en-US" b="1">
                <a:solidFill>
                  <a:srgbClr val="C00000"/>
                </a:solidFill>
              </a:rPr>
              <a:t> </a:t>
            </a:r>
            <a:r>
              <a:rPr lang="en-US" b="1" err="1">
                <a:solidFill>
                  <a:srgbClr val="C00000"/>
                </a:solidFill>
              </a:rPr>
              <a:t>unei</a:t>
            </a:r>
            <a:r>
              <a:rPr lang="en-US" b="1">
                <a:solidFill>
                  <a:srgbClr val="C00000"/>
                </a:solidFill>
              </a:rPr>
              <a:t> </a:t>
            </a:r>
            <a:r>
              <a:rPr lang="en-US" b="1" err="1">
                <a:solidFill>
                  <a:srgbClr val="C00000"/>
                </a:solidFill>
              </a:rPr>
              <a:t>proiect</a:t>
            </a:r>
            <a:r>
              <a:rPr lang="ro-RO" b="1">
                <a:solidFill>
                  <a:srgbClr val="C00000"/>
                </a:solidFill>
              </a:rPr>
              <a:t>ări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 u="sng"/>
              <a:t>Pasul 1:</a:t>
            </a:r>
            <a:r>
              <a:rPr lang="ro-RO" sz="2400"/>
              <a:t> înţelegerea corectă şi completă a temei de proiect la nivel de schemă bloc;</a:t>
            </a:r>
          </a:p>
          <a:p>
            <a:r>
              <a:rPr lang="ro-RO" sz="2400" u="sng"/>
              <a:t>Pasul 2</a:t>
            </a:r>
            <a:r>
              <a:rPr lang="ro-RO" sz="2400"/>
              <a:t>: alegerea schemei sau conceperea ei pentru fiecare bloc;</a:t>
            </a:r>
          </a:p>
          <a:p>
            <a:r>
              <a:rPr lang="ro-RO" sz="2400" u="sng"/>
              <a:t>Pasul 3</a:t>
            </a:r>
            <a:r>
              <a:rPr lang="ro-RO" sz="2400"/>
              <a:t>: identificarea criteriului/criteriilor de alegere a componentei/componentelor principale;</a:t>
            </a:r>
          </a:p>
          <a:p>
            <a:r>
              <a:rPr lang="ro-RO" sz="2400" u="sng"/>
              <a:t>Pasul 4</a:t>
            </a:r>
            <a:r>
              <a:rPr lang="ro-RO" sz="2400"/>
              <a:t>: proiectarea efectivă – alegerea componentei/componentelor principale, dimensionarea componentelor pasive, etc.</a:t>
            </a:r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A7CD7-3446-4E3D-9499-597E0C0588DA}" type="datetime1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576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err="1">
                <a:solidFill>
                  <a:srgbClr val="C00000"/>
                </a:solidFill>
              </a:rPr>
              <a:t>Mersul</a:t>
            </a:r>
            <a:r>
              <a:rPr lang="en-US" b="1">
                <a:solidFill>
                  <a:srgbClr val="C00000"/>
                </a:solidFill>
              </a:rPr>
              <a:t> </a:t>
            </a:r>
            <a:r>
              <a:rPr lang="en-US" b="1" err="1">
                <a:solidFill>
                  <a:srgbClr val="C00000"/>
                </a:solidFill>
              </a:rPr>
              <a:t>unei</a:t>
            </a:r>
            <a:r>
              <a:rPr lang="en-US" b="1">
                <a:solidFill>
                  <a:srgbClr val="C00000"/>
                </a:solidFill>
              </a:rPr>
              <a:t> </a:t>
            </a:r>
            <a:r>
              <a:rPr lang="en-US" b="1" err="1">
                <a:solidFill>
                  <a:srgbClr val="C00000"/>
                </a:solidFill>
              </a:rPr>
              <a:t>proiect</a:t>
            </a:r>
            <a:r>
              <a:rPr lang="ro-RO" b="1">
                <a:solidFill>
                  <a:srgbClr val="C00000"/>
                </a:solidFill>
              </a:rPr>
              <a:t>ări </a:t>
            </a:r>
            <a:r>
              <a:rPr lang="ro-RO">
                <a:solidFill>
                  <a:srgbClr val="C00000"/>
                </a:solidFill>
              </a:rPr>
              <a:t>(continuare)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 u="sng"/>
              <a:t>Pasul 5:</a:t>
            </a:r>
            <a:r>
              <a:rPr lang="ro-RO" sz="2400"/>
              <a:t> simularea SPICE pentru optimizarea/definitivarea dimensionării componentelor;</a:t>
            </a:r>
          </a:p>
          <a:p>
            <a:r>
              <a:rPr lang="ro-RO" sz="2400" u="sng"/>
              <a:t>Pasul 6</a:t>
            </a:r>
            <a:r>
              <a:rPr lang="ro-RO" sz="2400"/>
              <a:t>: proiectarea PCB în acord cu dimensiunile mecanice ale locului în care se inserează partea electronică proiectată;</a:t>
            </a:r>
          </a:p>
          <a:p>
            <a:r>
              <a:rPr lang="ro-RO" sz="2400" u="sng"/>
              <a:t>Pasul 7</a:t>
            </a:r>
            <a:r>
              <a:rPr lang="ro-RO" sz="2400"/>
              <a:t>: verificarea integrităţii alimentării, a semnalului şi îndeplinirea cerinţelor de compatibilitate electrică.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DEBEF-CEF5-4344-849F-7E3D4252935F}" type="datetime1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282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C00000"/>
                </a:solidFill>
              </a:rPr>
              <a:t>P1 - </a:t>
            </a:r>
            <a:r>
              <a:rPr lang="ro-RO" b="1">
                <a:solidFill>
                  <a:srgbClr val="C00000"/>
                </a:solidFill>
              </a:rPr>
              <a:t>Alegerea AO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800"/>
              <a:t>Criterii folosite:</a:t>
            </a:r>
          </a:p>
          <a:p>
            <a:pPr lvl="1"/>
            <a:r>
              <a:rPr lang="ro-RO" sz="2400" b="1">
                <a:solidFill>
                  <a:srgbClr val="0070C0"/>
                </a:solidFill>
              </a:rPr>
              <a:t>Criteriul SR</a:t>
            </a:r>
            <a:br>
              <a:rPr lang="ro-RO" sz="2400" b="1">
                <a:solidFill>
                  <a:srgbClr val="FF0000"/>
                </a:solidFill>
              </a:rPr>
            </a:br>
            <a:r>
              <a:rPr lang="ro-RO" sz="2400"/>
              <a:t>Astfel amplificatoarele operaţionale (AO) vor reda corect forma de undă a semnalelor de frecvenţa cea mai mare din banda de audiofrecvenţă (20kHz).</a:t>
            </a:r>
          </a:p>
          <a:p>
            <a:pPr lvl="1"/>
            <a:r>
              <a:rPr lang="ro-RO" sz="2400" b="1">
                <a:solidFill>
                  <a:srgbClr val="0070C0"/>
                </a:solidFill>
              </a:rPr>
              <a:t>Criteriul rezistenţei de intrare</a:t>
            </a:r>
            <a:br>
              <a:rPr lang="ro-RO" sz="2400"/>
            </a:br>
            <a:r>
              <a:rPr lang="ro-RO" sz="2400"/>
              <a:t>Astfel AO din amplificatorul cu impedanţă mare de intrare va putea asigura amplificatorului impedanţa de intrare impusă prin datele de proiectare.</a:t>
            </a:r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DA58A-58D1-404F-A153-5AB4DCDDB11E}" type="datetime1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solidFill>
                  <a:srgbClr val="C00000"/>
                </a:solidFill>
              </a:rPr>
              <a:t>Criteriul SR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Autofit/>
          </a:bodyPr>
          <a:lstStyle/>
          <a:p>
            <a:r>
              <a:rPr lang="ro-RO" sz="2400"/>
              <a:t>Relaţia de calcul a SR</a:t>
            </a:r>
          </a:p>
          <a:p>
            <a:endParaRPr lang="ro-RO" sz="2400"/>
          </a:p>
          <a:p>
            <a:pPr>
              <a:buNone/>
            </a:pPr>
            <a:r>
              <a:rPr lang="ro-RO" sz="2400"/>
              <a:t>unde f</a:t>
            </a:r>
            <a:r>
              <a:rPr lang="ro-RO" sz="2400" baseline="-25000"/>
              <a:t>max</a:t>
            </a:r>
            <a:r>
              <a:rPr lang="ro-RO" sz="2400"/>
              <a:t>=f</a:t>
            </a:r>
            <a:r>
              <a:rPr lang="ro-RO" sz="2400" baseline="-25000"/>
              <a:t>s</a:t>
            </a:r>
            <a:r>
              <a:rPr lang="ro-RO" sz="2400"/>
              <a:t>=20kHz iar U</a:t>
            </a:r>
            <a:r>
              <a:rPr lang="ro-RO" sz="2400" baseline="-25000"/>
              <a:t>ies</a:t>
            </a:r>
            <a:r>
              <a:rPr lang="ro-RO" sz="2400"/>
              <a:t> se determină astfel:</a:t>
            </a:r>
          </a:p>
          <a:p>
            <a:r>
              <a:rPr lang="ro-RO" sz="2400"/>
              <a:t>dacă sistemul conţine </a:t>
            </a:r>
            <a:r>
              <a:rPr lang="ro-RO" sz="2400" u="sng"/>
              <a:t>corector de ton</a:t>
            </a:r>
          </a:p>
          <a:p>
            <a:endParaRPr lang="ro-RO" sz="2400"/>
          </a:p>
          <a:p>
            <a:endParaRPr lang="en-US" sz="2400"/>
          </a:p>
          <a:p>
            <a:r>
              <a:rPr lang="ro-RO" sz="2400"/>
              <a:t>dacă sistemul conţine </a:t>
            </a:r>
            <a:r>
              <a:rPr lang="ro-RO" sz="2400" u="sng"/>
              <a:t>egalizor grafic</a:t>
            </a:r>
          </a:p>
          <a:p>
            <a:endParaRPr lang="ro-RO" sz="2400"/>
          </a:p>
          <a:p>
            <a:endParaRPr lang="ro-RO" sz="2400" b="1">
              <a:solidFill>
                <a:srgbClr val="0070C0"/>
              </a:solidFill>
            </a:endParaRPr>
          </a:p>
          <a:p>
            <a:r>
              <a:rPr lang="fr-FR" sz="2400" b="1">
                <a:solidFill>
                  <a:srgbClr val="0070C0"/>
                </a:solidFill>
              </a:rPr>
              <a:t>Se </a:t>
            </a:r>
            <a:r>
              <a:rPr lang="fr-FR" sz="2400" b="1" err="1">
                <a:solidFill>
                  <a:srgbClr val="0070C0"/>
                </a:solidFill>
              </a:rPr>
              <a:t>alege</a:t>
            </a:r>
            <a:r>
              <a:rPr lang="fr-FR" sz="2400" b="1">
                <a:solidFill>
                  <a:srgbClr val="0070C0"/>
                </a:solidFill>
              </a:rPr>
              <a:t> AO care are SR mai mare </a:t>
            </a:r>
            <a:r>
              <a:rPr lang="fr-FR" sz="2400" b="1" err="1">
                <a:solidFill>
                  <a:srgbClr val="0070C0"/>
                </a:solidFill>
              </a:rPr>
              <a:t>decât</a:t>
            </a:r>
            <a:r>
              <a:rPr lang="fr-FR" sz="2400" b="1">
                <a:solidFill>
                  <a:srgbClr val="0070C0"/>
                </a:solidFill>
              </a:rPr>
              <a:t> </a:t>
            </a:r>
            <a:r>
              <a:rPr lang="fr-FR" sz="2400" b="1" err="1">
                <a:solidFill>
                  <a:srgbClr val="0070C0"/>
                </a:solidFill>
              </a:rPr>
              <a:t>cel</a:t>
            </a:r>
            <a:r>
              <a:rPr lang="fr-FR" sz="2400" b="1">
                <a:solidFill>
                  <a:srgbClr val="0070C0"/>
                </a:solidFill>
              </a:rPr>
              <a:t> </a:t>
            </a:r>
            <a:r>
              <a:rPr lang="fr-FR" sz="2400" b="1" err="1">
                <a:solidFill>
                  <a:srgbClr val="0070C0"/>
                </a:solidFill>
              </a:rPr>
              <a:t>rezultat</a:t>
            </a:r>
            <a:r>
              <a:rPr lang="fr-FR" sz="2400" b="1">
                <a:solidFill>
                  <a:srgbClr val="0070C0"/>
                </a:solidFill>
              </a:rPr>
              <a:t> </a:t>
            </a:r>
            <a:r>
              <a:rPr lang="fr-FR" sz="2400" b="1" err="1">
                <a:solidFill>
                  <a:srgbClr val="0070C0"/>
                </a:solidFill>
              </a:rPr>
              <a:t>din</a:t>
            </a:r>
            <a:r>
              <a:rPr lang="fr-FR" sz="2400" b="1">
                <a:solidFill>
                  <a:srgbClr val="0070C0"/>
                </a:solidFill>
              </a:rPr>
              <a:t> calcul</a:t>
            </a:r>
            <a:endParaRPr lang="en-US" sz="2400" b="1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9F166-32DE-44F0-8613-07F556CF82CE}" type="datetime1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6003834"/>
              </p:ext>
            </p:extLst>
          </p:nvPr>
        </p:nvGraphicFramePr>
        <p:xfrm>
          <a:off x="3321050" y="2200275"/>
          <a:ext cx="2159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9" name="Equation" r:id="rId3" imgW="1079280" imgH="228600" progId="Equation.DSMT4">
                  <p:embed/>
                </p:oleObj>
              </mc:Choice>
              <mc:Fallback>
                <p:oleObj name="Equation" r:id="rId3" imgW="1079280" imgH="2286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1050" y="2200275"/>
                        <a:ext cx="2159000" cy="4572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8869775"/>
              </p:ext>
            </p:extLst>
          </p:nvPr>
        </p:nvGraphicFramePr>
        <p:xfrm>
          <a:off x="3359150" y="3759994"/>
          <a:ext cx="2082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0" name="Equation" r:id="rId5" imgW="1041120" imgH="241200" progId="Equation.DSMT4">
                  <p:embed/>
                </p:oleObj>
              </mc:Choice>
              <mc:Fallback>
                <p:oleObj name="Equation" r:id="rId5" imgW="1041120" imgH="2412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150" y="3759994"/>
                        <a:ext cx="2082800" cy="482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3852082"/>
              </p:ext>
            </p:extLst>
          </p:nvPr>
        </p:nvGraphicFramePr>
        <p:xfrm>
          <a:off x="3594100" y="5105400"/>
          <a:ext cx="19558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1" name="Equation" r:id="rId7" imgW="977760" imgH="241200" progId="Equation.DSMT4">
                  <p:embed/>
                </p:oleObj>
              </mc:Choice>
              <mc:Fallback>
                <p:oleObj name="Equation" r:id="rId7" imgW="977760" imgH="241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5105400"/>
                        <a:ext cx="1955800" cy="482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solidFill>
                  <a:srgbClr val="C00000"/>
                </a:solidFill>
              </a:rPr>
              <a:t>Criteriul rezistenţei</a:t>
            </a:r>
            <a:br>
              <a:rPr lang="en-US" b="1">
                <a:solidFill>
                  <a:srgbClr val="C00000"/>
                </a:solidFill>
              </a:rPr>
            </a:br>
            <a:r>
              <a:rPr lang="ro-RO" b="1">
                <a:solidFill>
                  <a:srgbClr val="C00000"/>
                </a:solidFill>
              </a:rPr>
              <a:t>de intrare</a:t>
            </a:r>
            <a:r>
              <a:rPr lang="en-US" b="1">
                <a:solidFill>
                  <a:srgbClr val="C00000"/>
                </a:solidFill>
              </a:rPr>
              <a:t> </a:t>
            </a:r>
            <a:r>
              <a:rPr lang="en-US" b="1" err="1">
                <a:solidFill>
                  <a:srgbClr val="C00000"/>
                </a:solidFill>
              </a:rPr>
              <a:t>diferen</a:t>
            </a:r>
            <a:r>
              <a:rPr lang="ro-RO" b="1">
                <a:solidFill>
                  <a:srgbClr val="C00000"/>
                </a:solidFill>
              </a:rPr>
              <a:t>ț</a:t>
            </a:r>
            <a:r>
              <a:rPr lang="en-US" b="1" err="1">
                <a:solidFill>
                  <a:srgbClr val="C00000"/>
                </a:solidFill>
              </a:rPr>
              <a:t>iale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o-RO" sz="2400"/>
              <a:t>Rezistenţa de intrare diferenţială</a:t>
            </a:r>
            <a:endParaRPr lang="en-US" sz="2400"/>
          </a:p>
          <a:p>
            <a:endParaRPr lang="ro-RO" sz="2400"/>
          </a:p>
          <a:p>
            <a:endParaRPr lang="ro-RO" sz="2400"/>
          </a:p>
          <a:p>
            <a:pPr lvl="1"/>
            <a:r>
              <a:rPr lang="ro-RO"/>
              <a:t>a</a:t>
            </a:r>
            <a:r>
              <a:rPr lang="ro-RO" baseline="-25000"/>
              <a:t>0</a:t>
            </a:r>
            <a:r>
              <a:rPr lang="ro-RO"/>
              <a:t>=amplificarea în buclă deschisă a AO ales</a:t>
            </a:r>
          </a:p>
          <a:p>
            <a:pPr lvl="1"/>
            <a:r>
              <a:rPr lang="ro-RO"/>
              <a:t>f</a:t>
            </a:r>
            <a:r>
              <a:rPr lang="ro-RO" baseline="-25000"/>
              <a:t>a</a:t>
            </a:r>
            <a:r>
              <a:rPr lang="ro-RO"/>
              <a:t>=frecvenţa primului pol a</a:t>
            </a:r>
            <a:r>
              <a:rPr lang="en-US"/>
              <a:t>l</a:t>
            </a:r>
            <a:r>
              <a:rPr lang="ro-RO"/>
              <a:t> AO ales</a:t>
            </a:r>
          </a:p>
          <a:p>
            <a:pPr lvl="1"/>
            <a:r>
              <a:rPr lang="ro-RO"/>
              <a:t>f</a:t>
            </a:r>
            <a:r>
              <a:rPr lang="ro-RO" baseline="-25000"/>
              <a:t>s</a:t>
            </a:r>
            <a:r>
              <a:rPr lang="ro-RO"/>
              <a:t>=20kHz</a:t>
            </a:r>
          </a:p>
          <a:p>
            <a:pPr lvl="1"/>
            <a:r>
              <a:rPr lang="ro-RO"/>
              <a:t>f</a:t>
            </a:r>
            <a:r>
              <a:rPr lang="ro-RO" baseline="-25000"/>
              <a:t>A</a:t>
            </a:r>
            <a:r>
              <a:rPr lang="ro-RO"/>
              <a:t>=b</a:t>
            </a:r>
            <a:r>
              <a:rPr lang="ro-RO" baseline="-25000"/>
              <a:t>1</a:t>
            </a:r>
            <a:r>
              <a:rPr lang="ro-RO"/>
              <a:t>f</a:t>
            </a:r>
            <a:r>
              <a:rPr lang="ro-RO" baseline="-25000"/>
              <a:t>u</a:t>
            </a:r>
            <a:r>
              <a:rPr lang="ro-RO"/>
              <a:t>; fu=PAB (B</a:t>
            </a:r>
            <a:r>
              <a:rPr lang="ro-RO" baseline="-25000"/>
              <a:t>1 </a:t>
            </a:r>
            <a:r>
              <a:rPr lang="en-US" i="1" err="1"/>
              <a:t>sau</a:t>
            </a:r>
            <a:r>
              <a:rPr lang="en-US"/>
              <a:t> Bandwidth </a:t>
            </a:r>
            <a:r>
              <a:rPr lang="en-US" i="1" err="1"/>
              <a:t>sau</a:t>
            </a:r>
            <a:r>
              <a:rPr lang="en-US"/>
              <a:t> Gain-bandwidth product</a:t>
            </a:r>
            <a:r>
              <a:rPr lang="ro-RO"/>
              <a:t> ), b</a:t>
            </a:r>
            <a:r>
              <a:rPr lang="ro-RO" baseline="-25000"/>
              <a:t>1</a:t>
            </a:r>
            <a:r>
              <a:rPr lang="ro-RO"/>
              <a:t>=1/A</a:t>
            </a:r>
            <a:r>
              <a:rPr lang="ro-RO" baseline="-25000"/>
              <a:t>1</a:t>
            </a:r>
            <a:r>
              <a:rPr lang="ro-RO"/>
              <a:t>; A</a:t>
            </a:r>
            <a:r>
              <a:rPr lang="ro-RO" baseline="-25000"/>
              <a:t>1</a:t>
            </a:r>
            <a:r>
              <a:rPr lang="ro-RO"/>
              <a:t>=10</a:t>
            </a:r>
            <a:r>
              <a:rPr lang="ro-RO" baseline="30000"/>
              <a:t>(G1/20)</a:t>
            </a:r>
          </a:p>
          <a:p>
            <a:r>
              <a:rPr lang="fr-FR" sz="2400" b="1">
                <a:solidFill>
                  <a:srgbClr val="0070C0"/>
                </a:solidFill>
              </a:rPr>
              <a:t>AO ales </a:t>
            </a:r>
            <a:r>
              <a:rPr lang="fr-FR" sz="2400" b="1" err="1">
                <a:solidFill>
                  <a:srgbClr val="0070C0"/>
                </a:solidFill>
              </a:rPr>
              <a:t>trebuie</a:t>
            </a:r>
            <a:r>
              <a:rPr lang="fr-FR" sz="2400" b="1">
                <a:solidFill>
                  <a:srgbClr val="0070C0"/>
                </a:solidFill>
              </a:rPr>
              <a:t> </a:t>
            </a:r>
            <a:r>
              <a:rPr lang="fr-FR" sz="2400" b="1" err="1">
                <a:solidFill>
                  <a:srgbClr val="0070C0"/>
                </a:solidFill>
              </a:rPr>
              <a:t>să</a:t>
            </a:r>
            <a:r>
              <a:rPr lang="fr-FR" sz="2400" b="1">
                <a:solidFill>
                  <a:srgbClr val="0070C0"/>
                </a:solidFill>
              </a:rPr>
              <a:t> </a:t>
            </a:r>
            <a:r>
              <a:rPr lang="fr-FR" sz="2400" b="1" err="1">
                <a:solidFill>
                  <a:srgbClr val="0070C0"/>
                </a:solidFill>
              </a:rPr>
              <a:t>aibă</a:t>
            </a:r>
            <a:r>
              <a:rPr lang="ro-RO" sz="2400" b="1">
                <a:solidFill>
                  <a:srgbClr val="0070C0"/>
                </a:solidFill>
              </a:rPr>
              <a:t> </a:t>
            </a:r>
            <a:r>
              <a:rPr lang="ro-RO" sz="2400" b="1" i="1">
                <a:solidFill>
                  <a:srgbClr val="0070C0"/>
                </a:solidFill>
              </a:rPr>
              <a:t>r</a:t>
            </a:r>
            <a:r>
              <a:rPr lang="ro-RO" sz="2400" b="1" i="1" baseline="-25000">
                <a:solidFill>
                  <a:srgbClr val="0070C0"/>
                </a:solidFill>
              </a:rPr>
              <a:t>d</a:t>
            </a:r>
            <a:r>
              <a:rPr lang="ro-RO" sz="2400" b="1">
                <a:solidFill>
                  <a:srgbClr val="0070C0"/>
                </a:solidFill>
              </a:rPr>
              <a:t> mai mare decât valoarea calculată, </a:t>
            </a:r>
            <a:r>
              <a:rPr lang="ro-RO" sz="2400" b="1" i="1">
                <a:solidFill>
                  <a:srgbClr val="0070C0"/>
                </a:solidFill>
              </a:rPr>
              <a:t>r</a:t>
            </a:r>
            <a:r>
              <a:rPr lang="ro-RO" sz="2000" b="1" i="1" baseline="-25000">
                <a:solidFill>
                  <a:srgbClr val="0070C0"/>
                </a:solidFill>
              </a:rPr>
              <a:t>d,calc</a:t>
            </a:r>
            <a:r>
              <a:rPr lang="ro-RO" sz="2400" b="1">
                <a:solidFill>
                  <a:srgbClr val="0070C0"/>
                </a:solidFill>
              </a:rPr>
              <a:t>.</a:t>
            </a:r>
          </a:p>
          <a:p>
            <a:r>
              <a:rPr lang="en-US" i="1" err="1"/>
              <a:t>r</a:t>
            </a:r>
            <a:r>
              <a:rPr lang="en-US" i="1" baseline="-25000" err="1"/>
              <a:t>d</a:t>
            </a:r>
            <a:r>
              <a:rPr lang="en-US"/>
              <a:t> se </a:t>
            </a:r>
            <a:r>
              <a:rPr lang="en-US" err="1"/>
              <a:t>poate</a:t>
            </a:r>
            <a:r>
              <a:rPr lang="en-US"/>
              <a:t> </a:t>
            </a:r>
            <a:r>
              <a:rPr lang="en-US" err="1"/>
              <a:t>întâlni</a:t>
            </a:r>
            <a:r>
              <a:rPr lang="en-US"/>
              <a:t> </a:t>
            </a:r>
            <a:r>
              <a:rPr lang="en-US" err="1"/>
              <a:t>în</a:t>
            </a:r>
            <a:r>
              <a:rPr lang="en-US"/>
              <a:t> </a:t>
            </a:r>
            <a:r>
              <a:rPr lang="en-US" err="1"/>
              <a:t>foile</a:t>
            </a:r>
            <a:r>
              <a:rPr lang="en-US"/>
              <a:t> de catalog sub </a:t>
            </a:r>
            <a:r>
              <a:rPr lang="en-US" err="1"/>
              <a:t>formele</a:t>
            </a:r>
            <a:r>
              <a:rPr lang="en-US"/>
              <a:t>: </a:t>
            </a:r>
            <a:r>
              <a:rPr lang="en-US" err="1">
                <a:solidFill>
                  <a:srgbClr val="C00000"/>
                </a:solidFill>
              </a:rPr>
              <a:t>r</a:t>
            </a:r>
            <a:r>
              <a:rPr lang="en-US" baseline="-25000" err="1">
                <a:solidFill>
                  <a:srgbClr val="C00000"/>
                </a:solidFill>
              </a:rPr>
              <a:t>i</a:t>
            </a:r>
            <a:r>
              <a:rPr lang="en-US">
                <a:solidFill>
                  <a:srgbClr val="C00000"/>
                </a:solidFill>
              </a:rPr>
              <a:t> –</a:t>
            </a:r>
            <a:r>
              <a:rPr lang="en-US"/>
              <a:t> </a:t>
            </a:r>
            <a:r>
              <a:rPr lang="en-US">
                <a:solidFill>
                  <a:srgbClr val="C00000"/>
                </a:solidFill>
              </a:rPr>
              <a:t>input resistance </a:t>
            </a:r>
            <a:r>
              <a:rPr lang="en-US" i="1" err="1"/>
              <a:t>sau</a:t>
            </a:r>
            <a:r>
              <a:rPr lang="ro-RO" i="1"/>
              <a:t> doar</a:t>
            </a:r>
            <a:r>
              <a:rPr lang="en-US"/>
              <a:t> </a:t>
            </a:r>
            <a:r>
              <a:rPr lang="en-US">
                <a:solidFill>
                  <a:srgbClr val="C00000"/>
                </a:solidFill>
              </a:rPr>
              <a:t>Input resistance </a:t>
            </a:r>
            <a:r>
              <a:rPr lang="en-US" i="1" err="1"/>
              <a:t>sau</a:t>
            </a:r>
            <a:r>
              <a:rPr lang="en-US"/>
              <a:t> </a:t>
            </a:r>
            <a:r>
              <a:rPr lang="en-US">
                <a:solidFill>
                  <a:srgbClr val="C00000"/>
                </a:solidFill>
              </a:rPr>
              <a:t>r</a:t>
            </a:r>
            <a:r>
              <a:rPr lang="en-US" baseline="-25000">
                <a:solidFill>
                  <a:srgbClr val="C00000"/>
                </a:solidFill>
              </a:rPr>
              <a:t>id</a:t>
            </a:r>
            <a:r>
              <a:rPr lang="en-US">
                <a:solidFill>
                  <a:srgbClr val="C00000"/>
                </a:solidFill>
              </a:rPr>
              <a:t> </a:t>
            </a:r>
            <a:r>
              <a:rPr lang="ro-RO">
                <a:solidFill>
                  <a:srgbClr val="C00000"/>
                </a:solidFill>
              </a:rPr>
              <a:t>- </a:t>
            </a:r>
            <a:r>
              <a:rPr lang="en-US">
                <a:solidFill>
                  <a:srgbClr val="C00000"/>
                </a:solidFill>
              </a:rPr>
              <a:t>Differential input resistance</a:t>
            </a:r>
            <a:endParaRPr lang="en-US" sz="2000" b="1">
              <a:solidFill>
                <a:srgbClr val="C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D7C6E-F661-410B-9FC7-9679689CB487}" type="datetime1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72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059119"/>
              </p:ext>
            </p:extLst>
          </p:nvPr>
        </p:nvGraphicFramePr>
        <p:xfrm>
          <a:off x="5181600" y="914400"/>
          <a:ext cx="3581400" cy="218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3" name="Equation" r:id="rId3" imgW="1790640" imgH="1091880" progId="Equation.DSMT4">
                  <p:embed/>
                </p:oleObj>
              </mc:Choice>
              <mc:Fallback>
                <p:oleObj name="Equation" r:id="rId3" imgW="1790640" imgH="109188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914400"/>
                        <a:ext cx="3581400" cy="21844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C00000"/>
                </a:solidFill>
              </a:rPr>
              <a:t>Con</a:t>
            </a:r>
            <a:r>
              <a:rPr lang="ro-RO" b="1">
                <a:solidFill>
                  <a:srgbClr val="C00000"/>
                </a:solidFill>
              </a:rPr>
              <a:t>ţinut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800"/>
              <a:t>Introducere</a:t>
            </a:r>
          </a:p>
          <a:p>
            <a:r>
              <a:rPr lang="ro-RO" sz="2800"/>
              <a:t>Schema bloc</a:t>
            </a:r>
          </a:p>
          <a:p>
            <a:r>
              <a:rPr lang="ro-RO" sz="2800"/>
              <a:t>NAB </a:t>
            </a:r>
            <a:r>
              <a:rPr lang="en-US" sz="2800"/>
              <a:t>&amp;</a:t>
            </a:r>
            <a:r>
              <a:rPr lang="ro-RO" sz="2800"/>
              <a:t> RIAA</a:t>
            </a:r>
          </a:p>
          <a:p>
            <a:r>
              <a:rPr lang="ro-RO" sz="2800"/>
              <a:t>Software utilizat</a:t>
            </a:r>
          </a:p>
          <a:p>
            <a:r>
              <a:rPr lang="ro-RO" sz="2800"/>
              <a:t>Mersul unei proiectări</a:t>
            </a:r>
          </a:p>
          <a:p>
            <a:r>
              <a:rPr lang="ro-RO" sz="2800"/>
              <a:t>Alegerea AO</a:t>
            </a:r>
          </a:p>
          <a:p>
            <a:pPr lvl="1"/>
            <a:r>
              <a:rPr lang="ro-RO" sz="2500"/>
              <a:t>Criteriul SR</a:t>
            </a:r>
          </a:p>
          <a:p>
            <a:pPr lvl="1"/>
            <a:r>
              <a:rPr lang="ro-RO" sz="2500"/>
              <a:t>Criteriul rezistenţei de intrare diferențiale, r</a:t>
            </a:r>
            <a:r>
              <a:rPr lang="ro-RO" sz="2500" baseline="-25000"/>
              <a:t>d</a:t>
            </a:r>
            <a:endParaRPr lang="ro-RO" sz="2500"/>
          </a:p>
          <a:p>
            <a:endParaRPr lang="en-US" sz="2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BA3E-8ED0-44E4-9CB5-C70AA44233FD}" type="datetime1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9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9D278-D320-4309-8339-028B9B5DD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err="1">
                <a:solidFill>
                  <a:srgbClr val="C00000"/>
                </a:solidFill>
              </a:rPr>
              <a:t>Bibliografie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B6031-5D97-4DAA-AF5A-BDD855430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http://http://vega.unitbv.ro/~pana/EA/PME_proiect.CIA/</a:t>
            </a:r>
            <a:endParaRPr lang="ro-RO"/>
          </a:p>
          <a:p>
            <a:r>
              <a:rPr lang="ro-RO">
                <a:hlinkClick r:id="rId3"/>
              </a:rPr>
              <a:t>http</a:t>
            </a:r>
            <a:r>
              <a:rPr lang="en-US">
                <a:hlinkClick r:id="rId3"/>
              </a:rPr>
              <a:t>://http://vega.unitbv.ro/~pana/TST/IA_proiect.CIA/</a:t>
            </a:r>
            <a:endParaRPr lang="en-US"/>
          </a:p>
          <a:p>
            <a:r>
              <a:rPr lang="en-US" err="1"/>
              <a:t>Gh</a:t>
            </a:r>
            <a:r>
              <a:rPr lang="en-US"/>
              <a:t>. </a:t>
            </a:r>
            <a:r>
              <a:rPr lang="en-US" err="1"/>
              <a:t>Pană</a:t>
            </a:r>
            <a:r>
              <a:rPr lang="en-US"/>
              <a:t> – </a:t>
            </a:r>
            <a:r>
              <a:rPr lang="en-US" i="1">
                <a:hlinkClick r:id="rId4"/>
              </a:rPr>
              <a:t>Analog Integrated Circuits</a:t>
            </a:r>
            <a:r>
              <a:rPr lang="en-US"/>
              <a:t>, Design Book, </a:t>
            </a:r>
            <a:r>
              <a:rPr lang="en-US" err="1"/>
              <a:t>Transilvania</a:t>
            </a:r>
            <a:r>
              <a:rPr lang="en-US"/>
              <a:t> University of </a:t>
            </a:r>
            <a:r>
              <a:rPr lang="en-US" err="1"/>
              <a:t>Braşov</a:t>
            </a:r>
            <a:r>
              <a:rPr lang="en-US"/>
              <a:t>, 1999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B32FF-21CD-4F00-B2EA-70A09DB39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B4247-4209-4091-9D2C-C76C6240EB0A}" type="datetime1">
              <a:rPr lang="en-US" smtClean="0"/>
              <a:t>10/2/2019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7F1C6-371A-4283-886E-346D3ECE4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err="1"/>
              <a:t>proiect_CIA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D42D5-2183-4C84-A71E-B76EDB5BF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1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ro-RO" b="1">
                <a:solidFill>
                  <a:srgbClr val="C00000"/>
                </a:solidFill>
              </a:rPr>
              <a:t>Introducere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400"/>
              <a:t>Ritmul rapid al modificărilor din tehnica audio determină </a:t>
            </a:r>
            <a:r>
              <a:rPr lang="ro-RO" sz="2400" b="1">
                <a:solidFill>
                  <a:srgbClr val="0070C0"/>
                </a:solidFill>
              </a:rPr>
              <a:t>dispariţia formatelor analogice</a:t>
            </a:r>
            <a:r>
              <a:rPr lang="ro-RO" sz="2400">
                <a:solidFill>
                  <a:srgbClr val="0070C0"/>
                </a:solidFill>
              </a:rPr>
              <a:t> </a:t>
            </a:r>
            <a:r>
              <a:rPr lang="ro-RO" sz="2400"/>
              <a:t>de producere şi distribuţie a înregistrărilor audio</a:t>
            </a:r>
            <a:r>
              <a:rPr lang="en-US" sz="2400"/>
              <a:t>.</a:t>
            </a:r>
            <a:endParaRPr lang="ro-RO" sz="2400"/>
          </a:p>
          <a:p>
            <a:r>
              <a:rPr lang="ro-RO" sz="2400"/>
              <a:t>Singura posibilitate de păstrare a înregistrărilor audio analogice de valoare constă în </a:t>
            </a:r>
            <a:r>
              <a:rPr lang="ro-RO" sz="2400" b="1">
                <a:solidFill>
                  <a:srgbClr val="0070C0"/>
                </a:solidFill>
              </a:rPr>
              <a:t>digitizarea informaţiei</a:t>
            </a:r>
            <a:r>
              <a:rPr lang="en-US" sz="2400"/>
              <a:t>.</a:t>
            </a:r>
            <a:endParaRPr lang="ro-RO" sz="2400"/>
          </a:p>
          <a:p>
            <a:r>
              <a:rPr lang="ro-RO" sz="2400"/>
              <a:t>Pentru a face acest lucru sunt necesare </a:t>
            </a:r>
          </a:p>
          <a:p>
            <a:pPr lvl="1"/>
            <a:r>
              <a:rPr lang="ro-RO" sz="2100"/>
              <a:t>Fie aparate de redare dedicate şi de multe ori învechite ori ieşite din uz (de exemplu pick-up-uri, magnetofoane, casetofoane);</a:t>
            </a:r>
          </a:p>
          <a:p>
            <a:pPr lvl="1"/>
            <a:r>
              <a:rPr lang="ro-RO" sz="2100"/>
              <a:t>Fie altele noi, cum ar fi o gamă largă de pick-up-uri care au atât ieșire audio cât și ieșire de date. Pentru cea din urmă au încorporat un convertor analog-numeric iar înregistrarea se face pe USB cu ajutorul unui soft free, cum ar fi Audacity</a:t>
            </a:r>
            <a:endParaRPr lang="en-US" sz="21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65BD8-3468-46E2-A7BA-B05C69DD7D88}" type="datetime1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288156-1636-47A5-88C7-673204000F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774" y="5584390"/>
            <a:ext cx="1185862" cy="110442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solidFill>
                  <a:srgbClr val="C00000"/>
                </a:solidFill>
              </a:rPr>
              <a:t>Introducere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800"/>
              <a:t>Trebuie folosite </a:t>
            </a:r>
            <a:r>
              <a:rPr lang="ro-RO" sz="2800" b="1">
                <a:solidFill>
                  <a:srgbClr val="0070C0"/>
                </a:solidFill>
              </a:rPr>
              <a:t>standarde adecvate tipu</a:t>
            </a:r>
            <a:r>
              <a:rPr lang="en-US" sz="2800" b="1" err="1">
                <a:solidFill>
                  <a:srgbClr val="0070C0"/>
                </a:solidFill>
              </a:rPr>
              <a:t>lui</a:t>
            </a:r>
            <a:r>
              <a:rPr lang="ro-RO" sz="2800" b="1">
                <a:solidFill>
                  <a:srgbClr val="0070C0"/>
                </a:solidFill>
              </a:rPr>
              <a:t> de înregistr</a:t>
            </a:r>
            <a:r>
              <a:rPr lang="en-US" sz="2800" b="1">
                <a:solidFill>
                  <a:srgbClr val="0070C0"/>
                </a:solidFill>
              </a:rPr>
              <a:t>are</a:t>
            </a:r>
            <a:r>
              <a:rPr lang="en-US" sz="2800"/>
              <a:t>,</a:t>
            </a:r>
            <a:r>
              <a:rPr lang="ro-RO" sz="2800"/>
              <a:t> cum ar fi:</a:t>
            </a:r>
          </a:p>
          <a:p>
            <a:pPr lvl="1"/>
            <a:r>
              <a:rPr lang="ro-RO" sz="2400" b="1">
                <a:solidFill>
                  <a:srgbClr val="C00000"/>
                </a:solidFill>
              </a:rPr>
              <a:t>RIAA</a:t>
            </a:r>
            <a:r>
              <a:rPr lang="ro-RO" sz="2400"/>
              <a:t> (Recording Industry Association of  America) – standardul pentru discurile de vinil</a:t>
            </a:r>
            <a:r>
              <a:rPr lang="en-US" sz="2400"/>
              <a:t>;</a:t>
            </a:r>
            <a:endParaRPr lang="ro-RO" sz="2400"/>
          </a:p>
          <a:p>
            <a:pPr lvl="1"/>
            <a:r>
              <a:rPr lang="ro-RO" sz="2400" b="1">
                <a:solidFill>
                  <a:srgbClr val="C00000"/>
                </a:solidFill>
              </a:rPr>
              <a:t>NAB</a:t>
            </a:r>
            <a:r>
              <a:rPr lang="ro-RO" sz="2400"/>
              <a:t> (National Association of Broadcasters) - standardul pentru benzi magnetice</a:t>
            </a:r>
            <a:r>
              <a:rPr lang="en-US" sz="240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44EF3-9F2D-429D-9C13-9E1F2CC2BE92}" type="datetime1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solidFill>
                  <a:srgbClr val="C00000"/>
                </a:solidFill>
              </a:rPr>
              <a:t>Introducere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o-RO" sz="2800"/>
              <a:t>Pornind de la aceste aspecte, proiectul de Circuite Integrate Analogice încearcă să ofere informaţiile necesare pentru </a:t>
            </a:r>
            <a:r>
              <a:rPr lang="ro-RO" sz="2800" b="1">
                <a:solidFill>
                  <a:srgbClr val="0070C0"/>
                </a:solidFill>
              </a:rPr>
              <a:t>proiectarea unui sistem electronic de prelucrare a semnalelor analogice</a:t>
            </a:r>
            <a:r>
              <a:rPr lang="ro-RO" sz="2800"/>
              <a:t>, care conține filtre de corecție NAB sau RIAA</a:t>
            </a:r>
            <a:r>
              <a:rPr lang="en-US" sz="2800"/>
              <a:t>.</a:t>
            </a:r>
          </a:p>
          <a:p>
            <a:r>
              <a:rPr lang="ro-RO" sz="2800"/>
              <a:t>Structura sistemul analogic:</a:t>
            </a:r>
          </a:p>
          <a:p>
            <a:pPr lvl="1"/>
            <a:r>
              <a:rPr lang="en-US" sz="2400"/>
              <a:t>1 </a:t>
            </a:r>
            <a:r>
              <a:rPr lang="ro-RO" sz="2400"/>
              <a:t>Preamplificator cu impedanţă mare de intrare</a:t>
            </a:r>
          </a:p>
          <a:p>
            <a:pPr lvl="1"/>
            <a:r>
              <a:rPr lang="en-US" sz="2400"/>
              <a:t>1 </a:t>
            </a:r>
            <a:r>
              <a:rPr lang="ro-RO" sz="2400"/>
              <a:t>Preamplificator cu corecţie NAB/RIAA</a:t>
            </a:r>
          </a:p>
          <a:p>
            <a:pPr lvl="1"/>
            <a:r>
              <a:rPr lang="en-US" sz="2400"/>
              <a:t>1 </a:t>
            </a:r>
            <a:r>
              <a:rPr lang="ro-RO" sz="2400"/>
              <a:t>Mixer analogic</a:t>
            </a:r>
          </a:p>
          <a:p>
            <a:pPr lvl="1"/>
            <a:r>
              <a:rPr lang="en-US" sz="2400"/>
              <a:t>1 </a:t>
            </a:r>
            <a:r>
              <a:rPr lang="ro-RO" sz="2400"/>
              <a:t>Corector de ton/egalizor grafic</a:t>
            </a:r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987E8-336E-4A49-9D57-F51980FE96DE}" type="datetime1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solidFill>
                  <a:srgbClr val="C00000"/>
                </a:solidFill>
              </a:rPr>
              <a:t>Schema bloc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o-RO" sz="2400"/>
              <a:t>Schema bloc a sistemului analogic din proiect</a:t>
            </a:r>
            <a:endParaRPr lang="en-US" sz="24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2893B-D45B-4700-98DC-F68C3F6626C5}" type="datetime1">
              <a:rPr lang="en-US" smtClean="0"/>
              <a:t>10/2/2019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7DFDD1A-328C-4E95-816C-94F68CEFB0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" t="3886" r="2116" b="8548"/>
          <a:stretch>
            <a:fillRect/>
          </a:stretch>
        </p:blipFill>
        <p:spPr bwMode="auto">
          <a:xfrm>
            <a:off x="68300" y="2427286"/>
            <a:ext cx="9075700" cy="3391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b="1">
                <a:solidFill>
                  <a:srgbClr val="C00000"/>
                </a:solidFill>
              </a:rPr>
              <a:t>Introducere</a:t>
            </a:r>
            <a:endParaRPr lang="en-US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/>
              <a:t>Subcapitole:</a:t>
            </a:r>
          </a:p>
          <a:p>
            <a:pPr lvl="1"/>
            <a:r>
              <a:rPr lang="en-US" sz="2000"/>
              <a:t>P1 - alegerea AO</a:t>
            </a:r>
          </a:p>
          <a:p>
            <a:pPr lvl="1"/>
            <a:r>
              <a:rPr lang="en-US" sz="2000"/>
              <a:t>P2 - </a:t>
            </a:r>
            <a:r>
              <a:rPr lang="en-AU" sz="2000"/>
              <a:t>Proiectarea preamplificatorului cu impedanţă mare de intrare</a:t>
            </a:r>
            <a:endParaRPr lang="en-US" sz="2000"/>
          </a:p>
          <a:p>
            <a:pPr lvl="1"/>
            <a:r>
              <a:rPr lang="en-US" sz="2000"/>
              <a:t>P3-1 - </a:t>
            </a:r>
            <a:r>
              <a:rPr lang="en-AU" sz="2000"/>
              <a:t>Proiectarea preamplificatorului de bandă magnetică (corec</a:t>
            </a:r>
            <a:r>
              <a:rPr lang="ro-RO" sz="2000"/>
              <a:t>ţie NAB)</a:t>
            </a:r>
            <a:endParaRPr lang="en-US" sz="2000"/>
          </a:p>
          <a:p>
            <a:pPr lvl="1"/>
            <a:r>
              <a:rPr lang="en-US" sz="2000"/>
              <a:t>P3-2 - </a:t>
            </a:r>
            <a:r>
              <a:rPr lang="en-AU" sz="2000"/>
              <a:t>Proiectarea preamplificatorului de doză magnetică (corecţie RIAA)</a:t>
            </a:r>
            <a:endParaRPr lang="en-US" sz="2000"/>
          </a:p>
          <a:p>
            <a:pPr lvl="1"/>
            <a:r>
              <a:rPr lang="en-US" sz="2000"/>
              <a:t>P4 - </a:t>
            </a:r>
            <a:r>
              <a:rPr lang="en-AU" sz="2000"/>
              <a:t>Proiectarea mixerului analogic</a:t>
            </a:r>
            <a:endParaRPr lang="en-US" sz="2000"/>
          </a:p>
          <a:p>
            <a:pPr lvl="1"/>
            <a:r>
              <a:rPr lang="en-US" sz="2000"/>
              <a:t>P5-1 - </a:t>
            </a:r>
            <a:r>
              <a:rPr lang="en-AU" sz="2000"/>
              <a:t>Proiectarea corectorului de ton</a:t>
            </a:r>
            <a:endParaRPr lang="en-US" sz="2000"/>
          </a:p>
          <a:p>
            <a:pPr lvl="1"/>
            <a:r>
              <a:rPr lang="en-US" sz="2000"/>
              <a:t>P5-2 - </a:t>
            </a:r>
            <a:r>
              <a:rPr lang="en-AU" sz="2000"/>
              <a:t>Proiectarea egalizorului grafic</a:t>
            </a:r>
            <a:endParaRPr lang="en-US" sz="2000"/>
          </a:p>
          <a:p>
            <a:pPr lvl="1"/>
            <a:r>
              <a:rPr lang="en-US" sz="2000"/>
              <a:t>P6 - </a:t>
            </a:r>
            <a:r>
              <a:rPr lang="ro-RO" sz="2000"/>
              <a:t>Schema completă a sistemului proiectat, lista componentelor şi propunerea de cablaj imprimat</a:t>
            </a:r>
            <a:endParaRPr lang="en-US" sz="20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8A241-6595-44CC-98C3-72AA75DC3804}" type="datetime1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b="1">
                <a:solidFill>
                  <a:srgbClr val="C00000"/>
                </a:solidFill>
              </a:rPr>
              <a:t>NAB</a:t>
            </a:r>
            <a:r>
              <a:rPr lang="en-US" b="1">
                <a:solidFill>
                  <a:srgbClr val="C00000"/>
                </a:solidFill>
              </a:rPr>
              <a:t> </a:t>
            </a:r>
            <a:r>
              <a:rPr lang="ro-RO">
                <a:solidFill>
                  <a:srgbClr val="C00000"/>
                </a:solidFill>
              </a:rPr>
              <a:t>(National Association of Broadcasters)</a:t>
            </a:r>
            <a:endParaRPr lang="en-US" b="1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/>
              <a:t>Comitetul de Standarde pentru Înregistrare şi Redare NAB a fost înfiinţat în 1941</a:t>
            </a:r>
            <a:endParaRPr lang="ro-RO" sz="2800"/>
          </a:p>
          <a:p>
            <a:r>
              <a:rPr lang="ro-RO" sz="2800"/>
              <a:t>Tipuri de standarde:</a:t>
            </a:r>
          </a:p>
          <a:p>
            <a:pPr lvl="1"/>
            <a:r>
              <a:rPr lang="en-US" sz="2400"/>
              <a:t>pentru înregistrarea</a:t>
            </a:r>
            <a:r>
              <a:rPr lang="ro-RO" sz="2400"/>
              <a:t>/redarea</a:t>
            </a:r>
            <a:r>
              <a:rPr lang="en-US" sz="2400"/>
              <a:t> discurilor de vinil (adoptat la 1 februarie 1964)</a:t>
            </a:r>
            <a:endParaRPr lang="ro-RO" sz="2400"/>
          </a:p>
          <a:p>
            <a:pPr lvl="1"/>
            <a:r>
              <a:rPr lang="en-US" sz="2400"/>
              <a:t>pentru înregistrarea</a:t>
            </a:r>
            <a:r>
              <a:rPr lang="ro-RO" sz="2400"/>
              <a:t>/redarea de </a:t>
            </a:r>
            <a:r>
              <a:rPr lang="en-US" sz="2400"/>
              <a:t>benzi magnetice (adoptat la 29 ianuarie 1965)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973BF-A974-411F-87CC-1AC2ECD14236}" type="datetime1">
              <a:rPr lang="en-US" smtClean="0"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proiect_CIA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B900C9-F04C-4BA0-A63E-810A62F088F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</TotalTime>
  <Words>1044</Words>
  <Application>Microsoft Office PowerPoint</Application>
  <PresentationFormat>On-screen Show (4:3)</PresentationFormat>
  <Paragraphs>169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UT Sans</vt:lpstr>
      <vt:lpstr>Office Theme</vt:lpstr>
      <vt:lpstr>MathType 6.0 Equation</vt:lpstr>
      <vt:lpstr>Equation</vt:lpstr>
      <vt:lpstr>CIRCUITE INTEGRATE ANALOGICE proiect</vt:lpstr>
      <vt:lpstr>Conţinut</vt:lpstr>
      <vt:lpstr>Bibliografie</vt:lpstr>
      <vt:lpstr>Introducere</vt:lpstr>
      <vt:lpstr>Introducere</vt:lpstr>
      <vt:lpstr>Introducere</vt:lpstr>
      <vt:lpstr>Schema bloc</vt:lpstr>
      <vt:lpstr>Introducere</vt:lpstr>
      <vt:lpstr>NAB (National Association of Broadcasters)</vt:lpstr>
      <vt:lpstr>NAB (National Association of Broadcasters)</vt:lpstr>
      <vt:lpstr>RIAA (Recording Industry Association of  America)</vt:lpstr>
      <vt:lpstr>RIAA (Recording Industry Association of  America)</vt:lpstr>
      <vt:lpstr>RIAA (Recording Industry Association of  America)</vt:lpstr>
      <vt:lpstr>Software utilizat</vt:lpstr>
      <vt:lpstr>Mersul unei proiectări</vt:lpstr>
      <vt:lpstr>Mersul unei proiectări (continuare)</vt:lpstr>
      <vt:lpstr>P1 - Alegerea AO</vt:lpstr>
      <vt:lpstr>Criteriul SR</vt:lpstr>
      <vt:lpstr>Criteriul rezistenţei de intrare diferențiale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ELECTRONICĂ ANALOGICĂ proiect</dc:title>
  <dc:creator>gyuri</dc:creator>
  <cp:lastModifiedBy>geoic@yahoo.com</cp:lastModifiedBy>
  <cp:revision>136</cp:revision>
  <dcterms:created xsi:type="dcterms:W3CDTF">2010-10-10T06:20:24Z</dcterms:created>
  <dcterms:modified xsi:type="dcterms:W3CDTF">2019-10-02T18:35:28Z</dcterms:modified>
</cp:coreProperties>
</file>