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86" r:id="rId7"/>
    <p:sldId id="262" r:id="rId8"/>
    <p:sldId id="261" r:id="rId9"/>
    <p:sldId id="271" r:id="rId10"/>
    <p:sldId id="265" r:id="rId11"/>
    <p:sldId id="266" r:id="rId12"/>
    <p:sldId id="267" r:id="rId13"/>
    <p:sldId id="268" r:id="rId14"/>
    <p:sldId id="273" r:id="rId15"/>
    <p:sldId id="282" r:id="rId16"/>
    <p:sldId id="283" r:id="rId17"/>
    <p:sldId id="269" r:id="rId18"/>
    <p:sldId id="270" r:id="rId19"/>
    <p:sldId id="274" r:id="rId20"/>
    <p:sldId id="280" r:id="rId21"/>
    <p:sldId id="281" r:id="rId22"/>
    <p:sldId id="275" r:id="rId23"/>
    <p:sldId id="284" r:id="rId24"/>
    <p:sldId id="285" r:id="rId25"/>
    <p:sldId id="264" r:id="rId26"/>
    <p:sldId id="272" r:id="rId27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53FD1-F028-4B15-AF53-08F11DD0906F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723DE-0F0D-4063-9C3A-7D211F0B5A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58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65EB-0A51-4733-96DD-86F08ED8A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B973D-FE02-427C-AB27-A4B8DC3D5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1822-13CA-4026-B25F-DC43E80B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2883-BBFB-4296-A0AA-D4C36C4D8B93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63AF-7080-4E52-AD57-3C2AE767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F492-14C2-4B6D-8431-99AC2EB9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602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97E1-EB14-409C-A6FB-2829DD16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04048-FB8F-46C0-9DE8-DAA11D3F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3154-8CB5-4270-9AA2-C2B0DF48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D7FF-7F6E-4579-9158-2DC3330582B3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C9F71-9349-402D-B7A6-66F1D70E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4A22C-3E2A-4359-92D4-ABC6F9C6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110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734DC-9BEF-42CA-93DA-375C3117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ED83F-F674-4C00-A4F2-71783183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68B69-8564-4A2C-83A8-D16C10EE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092C-C70A-40BD-A329-C554375BC515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F832-0BFD-483B-9E0A-A23C3EE2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4CF26-DFA4-4E73-8BD6-712FA280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56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04CC-21D9-43E7-8C0D-A234EE3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B98A-25A2-4402-AF38-E309ED95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5144B-DDFC-4678-8C3C-81BBCF01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BA1F-C86B-4793-8156-59DBF3910FC4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A0C1D-DC00-4FF1-8E62-0845E3C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4D29-7CA7-45FB-A013-C413C002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924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C443-BE63-45ED-BC62-BEC366A9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D9B23-FCAD-44D5-B1BD-4D5B7779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54873-3867-473C-9809-9398FADF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FC51-C7A6-4053-A707-8B903C0C5FD7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9B9E-EFFE-4BB5-9461-53D3EE88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3A1D-9F37-4F2D-9697-268F54DD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77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F4F5-748E-4877-A150-94B5BDFE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37379-0380-4F28-990C-A02BDAF4B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C7FE3-4D5A-41D2-8480-01749A67A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AE6E9-E15D-452B-B112-4EB76791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0E1D-9059-41A4-A1B1-F49DA239A960}" type="datetime1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8C02-EE66-4190-BE63-6138DD5A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E5D7E-3BAF-44FA-A974-C3416A0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60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0C95-94D0-43C9-97CA-FCAD86E5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83E13-2BCF-4E8F-BF7B-5EFE5566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CCC13-BD20-4819-8EA7-675D3E2B5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C4B40-FA32-4397-AB55-92E1B58D8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920E9-C815-448C-A5E9-123500315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DA3C4-6F36-4B25-8476-EF09F64A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0F74-0FCF-47A3-801A-6DC9245F64DC}" type="datetime1">
              <a:rPr lang="ro-RO" smtClean="0"/>
              <a:t>13.11.2020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5B8FB-1784-406C-B211-F4DECCE3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F9351-3192-41BC-B4C3-F63EFC1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35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8818-2F0E-47F2-8F21-58BCFF03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F006C-A60F-4B71-B38E-FEBF25F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FE6C-AD6F-440B-BA48-4D322F4F84DD}" type="datetime1">
              <a:rPr lang="ro-RO" smtClean="0"/>
              <a:t>13.11.2020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DA1F5-42D4-4423-B7B3-3D23B53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15F5-4C1B-499D-B540-14E715D1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5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029D6C-A67A-44D4-A8F3-E99ECBD7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D3EB-B3E9-4427-8E6D-3B9AD9378359}" type="datetime1">
              <a:rPr lang="ro-RO" smtClean="0"/>
              <a:t>13.11.2020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F97FF-E13D-42C8-9DD6-590E76D8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37B09-5EF9-4765-9B78-7F005D38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4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E35B-5075-45EF-B2CA-A42C6A32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717D-92D1-4462-B625-F7DFB637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DD2FB-C77B-474E-AE00-E32D7D763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D7217-8739-47DE-B2D7-FA2151FB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7A3-4C97-4E91-B8ED-EAC115F8F953}" type="datetime1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DB64D-0237-475A-A790-8D78F9D6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137E8-9102-446C-A513-6131101E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50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C24B-4F04-4DF5-A916-83A6709F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0FB49-0E96-4EE9-B45F-845689745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6DCAC-3179-4B24-B071-7A9CFD227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2C35-11C2-4D8D-A32A-85636CCB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BEB8-2ECE-42CA-9339-5643CB19FF90}" type="datetime1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CA3A-702A-4939-AD41-75538E9B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A6344-6EF1-4BD6-A218-62E52DC6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405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16544-A520-43B2-A4D7-2C33BB44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C3A2-58BC-4267-AAD4-B90B2686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6F0E-B320-43CA-AD5E-5D914D276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68998-07B3-41F7-88BD-BEF35145C435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5EC9-D0E0-4B29-8266-023278FA6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A361A-F53B-4DFD-86D6-52086BFE4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892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1C0B-7CEA-487D-985D-8DF9BE38A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Proiect CIA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8612-B3E8-45E7-BE99-0BF23EBFC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Etapele 1, 2, 3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8F3F97-E22B-4271-B0DA-A9D7D0CA2A22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1F56E0E6-A7B4-4AAF-BDAE-9DC521D8D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952C5811-93B3-4250-B756-00B5B8504A3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388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6B93-CE6B-4DD1-9054-BA1915DA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B34F8-FF5B-4FCF-A4E7-580FD5B7C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și caracteristica de frecvență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41B38E-33E7-4B64-A7DB-D3E7BEC4A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76" y="174625"/>
            <a:ext cx="3790950" cy="5391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3-1a">
            <a:extLst>
              <a:ext uri="{FF2B5EF4-FFF2-40B4-BE49-F238E27FC236}">
                <a16:creationId xmlns:a16="http://schemas.microsoft.com/office/drawing/2014/main" id="{F238B94C-E9CD-4AAC-BBD0-6529DA9264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03889"/>
            <a:ext cx="4076700" cy="34730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1C9B41-CBC7-4ED8-B12F-E82424BC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7F55-F1FE-46E2-AA6A-729D73A267C1}" type="datetime1">
              <a:rPr lang="ro-RO" smtClean="0"/>
              <a:t>13.11.2020</a:t>
            </a:fld>
            <a:endParaRPr lang="ro-R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16647D5-9B81-41AB-A515-8D76DE7E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4F1AA0-3994-4D27-8F54-28961085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819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Calcule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alege C</a:t>
            </a:r>
            <a:r>
              <a:rPr lang="ro-RO" baseline="-25000"/>
              <a:t>2-2</a:t>
            </a:r>
            <a:r>
              <a:rPr lang="ro-RO"/>
              <a:t>=4,7nF...24nF, valoare optimă </a:t>
            </a:r>
            <a:r>
              <a:rPr lang="ro-RO">
                <a:highlight>
                  <a:srgbClr val="00FF00"/>
                </a:highlight>
              </a:rPr>
              <a:t>10nF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R</a:t>
            </a:r>
            <a:r>
              <a:rPr lang="ro-RO" baseline="-25000"/>
              <a:t>2-2</a:t>
            </a:r>
            <a:r>
              <a:rPr lang="ro-RO"/>
              <a:t> pentru f</a:t>
            </a:r>
            <a:r>
              <a:rPr lang="ro-RO" baseline="-25000"/>
              <a:t>1</a:t>
            </a:r>
            <a:r>
              <a:rPr lang="ro-RO"/>
              <a:t>=3183Hz</a:t>
            </a:r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Se det R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2</a:t>
            </a:r>
            <a:r>
              <a:rPr lang="ro-RO"/>
              <a:t>=50Hz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8EB90-6D29-4846-80EE-05CCB30FF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402" y="41276"/>
            <a:ext cx="2843213" cy="40290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C29ECA3-1D0D-4574-912C-08B72F802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6750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1CFB134B-C48C-4894-9FA4-837E9007CAAA}"/>
                  </a:ext>
                </a:extLst>
              </p:cNvPr>
              <p:cNvSpPr txBox="1"/>
              <p:nvPr/>
            </p:nvSpPr>
            <p:spPr bwMode="auto">
              <a:xfrm>
                <a:off x="1417637" y="3343281"/>
                <a:ext cx="5280026" cy="8636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⋅3183⋅1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=5000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1CFB134B-C48C-4894-9FA4-837E9007C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7637" y="3343281"/>
                <a:ext cx="5280026" cy="863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7440EAC-5BD5-43CA-9527-0388DD11141B}"/>
              </a:ext>
            </a:extLst>
          </p:cNvPr>
          <p:cNvSpPr txBox="1"/>
          <p:nvPr/>
        </p:nvSpPr>
        <p:spPr>
          <a:xfrm>
            <a:off x="7092315" y="3213399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5,1k  (5%) </a:t>
            </a:r>
          </a:p>
          <a:p>
            <a:r>
              <a:rPr lang="ro-RO">
                <a:highlight>
                  <a:srgbClr val="FFFF00"/>
                </a:highlight>
              </a:rPr>
              <a:t>sau 4,99k (1%)    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A1DD34-0B8C-4DDB-B097-FED98F3E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7" y="50704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B9D25DA9-6752-472F-ABBC-E3999EBB3674}"/>
                  </a:ext>
                </a:extLst>
              </p:cNvPr>
              <p:cNvSpPr txBox="1"/>
              <p:nvPr/>
            </p:nvSpPr>
            <p:spPr bwMode="auto">
              <a:xfrm>
                <a:off x="1417637" y="4814896"/>
                <a:ext cx="8407401" cy="8636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−5000=318,3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=313,3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B9D25DA9-6752-472F-ABBC-E3999EBB3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7637" y="4814896"/>
                <a:ext cx="8407401" cy="863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AC9F6B4-2E3E-452D-A09D-C2A9E8D9415F}"/>
              </a:ext>
            </a:extLst>
          </p:cNvPr>
          <p:cNvSpPr txBox="1"/>
          <p:nvPr/>
        </p:nvSpPr>
        <p:spPr>
          <a:xfrm>
            <a:off x="8463121" y="5520839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330k  (5%) </a:t>
            </a:r>
          </a:p>
          <a:p>
            <a:r>
              <a:rPr lang="ro-RO">
                <a:highlight>
                  <a:srgbClr val="FFFF00"/>
                </a:highlight>
              </a:rPr>
              <a:t>sau 316k (1%)    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52E7A99-A4A0-474B-B175-68130673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EBBB-F38D-4A0F-B729-104F25AA6226}" type="datetime1">
              <a:rPr lang="ro-RO" smtClean="0"/>
              <a:t>13.11.2020</a:t>
            </a:fld>
            <a:endParaRPr lang="ro-RO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3986501-4409-4114-B1AC-3AB3CE07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26CDDDD-2E88-4182-AE24-C7FA655F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8739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Se determină R</a:t>
            </a:r>
            <a:r>
              <a:rPr lang="ro-RO" baseline="-25000"/>
              <a:t>1-2</a:t>
            </a:r>
            <a:r>
              <a:rPr lang="ro-RO"/>
              <a:t>, cunoscând din Date-proiect G</a:t>
            </a:r>
            <a:r>
              <a:rPr lang="ro-RO" baseline="-25000"/>
              <a:t>2NAB</a:t>
            </a:r>
            <a:r>
              <a:rPr lang="ro-RO"/>
              <a:t> (60, 70 sau 80dB)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198B41-A502-4D69-AA3D-649305934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2771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AEE182-18E5-4A8F-A795-AFD13D836FF6}"/>
                  </a:ext>
                </a:extLst>
              </p:cNvPr>
              <p:cNvSpPr txBox="1"/>
              <p:nvPr/>
            </p:nvSpPr>
            <p:spPr bwMode="auto">
              <a:xfrm>
                <a:off x="1390649" y="2771775"/>
                <a:ext cx="5859895" cy="32512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</m:sub>
                          </m:sSub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𝑁𝐴𝐵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60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=0,314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70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=0,099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313,3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80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=0,033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000"/>
              </a:p>
            </p:txBody>
          </p:sp>
        </mc:Choice>
        <mc:Fallback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AEE182-18E5-4A8F-A795-AFD13D836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0649" y="2771775"/>
                <a:ext cx="5859895" cy="32512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id="{61DDD619-BA5D-4D4A-A2E3-EADD31336458}"/>
              </a:ext>
            </a:extLst>
          </p:cNvPr>
          <p:cNvSpPr/>
          <p:nvPr/>
        </p:nvSpPr>
        <p:spPr>
          <a:xfrm>
            <a:off x="7587383" y="3064461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86D0775-6E65-4B02-A1F7-30915E8901F6}"/>
              </a:ext>
            </a:extLst>
          </p:cNvPr>
          <p:cNvSpPr/>
          <p:nvPr/>
        </p:nvSpPr>
        <p:spPr>
          <a:xfrm>
            <a:off x="7587383" y="4104273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173CA0B-AACB-4045-A986-3DE0CD391D88}"/>
              </a:ext>
            </a:extLst>
          </p:cNvPr>
          <p:cNvSpPr/>
          <p:nvPr/>
        </p:nvSpPr>
        <p:spPr>
          <a:xfrm>
            <a:off x="7587383" y="5107572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D10080-F9A4-4C1C-AD3E-56D1BAA6022C}"/>
              </a:ext>
            </a:extLst>
          </p:cNvPr>
          <p:cNvSpPr txBox="1"/>
          <p:nvPr/>
        </p:nvSpPr>
        <p:spPr>
          <a:xfrm>
            <a:off x="8663708" y="2912061"/>
            <a:ext cx="2733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sau 316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(1%)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65EC94-AB81-4794-A03A-8C0F93D4894D}"/>
              </a:ext>
            </a:extLst>
          </p:cNvPr>
          <p:cNvSpPr txBox="1"/>
          <p:nvPr/>
        </p:nvSpPr>
        <p:spPr>
          <a:xfrm>
            <a:off x="8663708" y="4016961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FBFFC1-8B47-4887-84BC-561DF996EF05}"/>
              </a:ext>
            </a:extLst>
          </p:cNvPr>
          <p:cNvSpPr txBox="1"/>
          <p:nvPr/>
        </p:nvSpPr>
        <p:spPr>
          <a:xfrm>
            <a:off x="8674820" y="4994343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(5%) 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F682107-D554-4D56-87F3-9304B065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4B1C-E1A3-4111-9EAA-AF149FA23135}" type="datetime1">
              <a:rPr lang="ro-RO" smtClean="0"/>
              <a:t>13.11.2020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874958D-6452-462A-B1E8-8A71C378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A9EFA96A-5F2B-4792-A3B7-717FAD954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284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NAB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ro-RO"/>
              <a:t>Se determină C</a:t>
            </a:r>
            <a:r>
              <a:rPr lang="ro-RO" baseline="-25000"/>
              <a:t>1-2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5E839-AA51-4397-A8C6-90BC717A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DB2B-E140-46A0-8DFF-A224B7739605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85D8B-D7B0-4278-A4B4-A76F61D1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D100A-4340-44A4-A725-E641F0C5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13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1EA074-7C82-4EA0-A460-135A88A6C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/>
              <p:nvPr/>
            </p:nvSpPr>
            <p:spPr bwMode="auto">
              <a:xfrm>
                <a:off x="838200" y="2417762"/>
                <a:ext cx="6994236" cy="366900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⋅20⋅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⋅20⋅314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=2,53×1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=25,3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⋅20⋅99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=8,04×1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=80,4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⋅20⋅33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=2,41×1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=241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2417762"/>
                <a:ext cx="6994236" cy="3669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>
            <a:extLst>
              <a:ext uri="{FF2B5EF4-FFF2-40B4-BE49-F238E27FC236}">
                <a16:creationId xmlns:a16="http://schemas.microsoft.com/office/drawing/2014/main" id="{BA6F0FE1-22EC-4E57-B61F-AABC7045EF12}"/>
              </a:ext>
            </a:extLst>
          </p:cNvPr>
          <p:cNvSpPr/>
          <p:nvPr/>
        </p:nvSpPr>
        <p:spPr>
          <a:xfrm>
            <a:off x="6937086" y="3465513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07E43BA-4EA3-451B-BC45-17CFC045EAFC}"/>
              </a:ext>
            </a:extLst>
          </p:cNvPr>
          <p:cNvSpPr/>
          <p:nvPr/>
        </p:nvSpPr>
        <p:spPr>
          <a:xfrm>
            <a:off x="6937086" y="4284663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2BC34E4-A787-4F73-94A0-C8968F81069F}"/>
              </a:ext>
            </a:extLst>
          </p:cNvPr>
          <p:cNvSpPr/>
          <p:nvPr/>
        </p:nvSpPr>
        <p:spPr>
          <a:xfrm>
            <a:off x="6937086" y="5130007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751A4-A707-46D5-AAB9-468435DCE62A}"/>
              </a:ext>
            </a:extLst>
          </p:cNvPr>
          <p:cNvSpPr txBox="1"/>
          <p:nvPr/>
        </p:nvSpPr>
        <p:spPr>
          <a:xfrm>
            <a:off x="8251536" y="3338513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33uF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9D2A3-B4D0-49A5-8366-0D61FADE4F18}"/>
              </a:ext>
            </a:extLst>
          </p:cNvPr>
          <p:cNvSpPr txBox="1"/>
          <p:nvPr/>
        </p:nvSpPr>
        <p:spPr>
          <a:xfrm>
            <a:off x="8251536" y="4171434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100uF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136A8F-9A9D-435D-8F4E-1221A4B96094}"/>
              </a:ext>
            </a:extLst>
          </p:cNvPr>
          <p:cNvSpPr txBox="1"/>
          <p:nvPr/>
        </p:nvSpPr>
        <p:spPr>
          <a:xfrm>
            <a:off x="8251536" y="501677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330uF</a:t>
            </a:r>
          </a:p>
        </p:txBody>
      </p:sp>
    </p:spTree>
    <p:extLst>
      <p:ext uri="{BB962C8B-B14F-4D97-AF65-F5344CB8AC3E}">
        <p14:creationId xmlns:p14="http://schemas.microsoft.com/office/powerpoint/2010/main" val="4155808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NAB.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/>
              <a:t>Se desenează schema cu </a:t>
            </a:r>
            <a:br>
              <a:rPr lang="ro-RO"/>
            </a:br>
            <a:r>
              <a:rPr lang="ro-RO"/>
              <a:t>valorile standard alese după</a:t>
            </a:r>
            <a:br>
              <a:rPr lang="ro-RO"/>
            </a:br>
            <a:r>
              <a:rPr lang="ro-RO"/>
              <a:t> dimensionarea componentelor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efectuează o analiză de ca</a:t>
            </a:r>
            <a:br>
              <a:rPr lang="ro-RO"/>
            </a:br>
            <a:r>
              <a:rPr lang="ro-RO"/>
              <a:t>AC Sweep/Noise, se rulează </a:t>
            </a:r>
            <a:br>
              <a:rPr lang="ro-RO"/>
            </a:br>
            <a:r>
              <a:rPr lang="ro-RO"/>
              <a:t>SPICE și se reprezintă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DB(V(Uo2)) - DB(V(Uin2))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activează cursoarele, clic </a:t>
            </a:r>
            <a:br>
              <a:rPr lang="ro-RO"/>
            </a:br>
            <a:r>
              <a:rPr lang="ro-RO"/>
              <a:t>pe Cursor Max și se verifică dacă</a:t>
            </a:r>
            <a:br>
              <a:rPr lang="ro-RO"/>
            </a:br>
            <a:r>
              <a:rPr lang="ro-RO"/>
              <a:t>s-a obținut G</a:t>
            </a:r>
            <a:r>
              <a:rPr lang="ro-RO" baseline="-25000"/>
              <a:t>2NAB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B0FA-55FA-4532-8CD9-A40EBB52C187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CE2393-8C07-467C-9B58-E30B0D924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017" y="681041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185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NAB.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De obicei nu se îndeplinește</a:t>
            </a:r>
            <a:br>
              <a:rPr lang="ro-RO"/>
            </a:br>
            <a:r>
              <a:rPr lang="ro-RO"/>
              <a:t>condiția de la (3), motiv </a:t>
            </a:r>
            <a:br>
              <a:rPr lang="ro-RO"/>
            </a:br>
            <a:r>
              <a:rPr lang="ro-RO"/>
              <a:t>pentru care se mărește </a:t>
            </a:r>
            <a:br>
              <a:rPr lang="ro-RO"/>
            </a:br>
            <a:r>
              <a:rPr lang="ro-RO"/>
              <a:t>valoarea cond C</a:t>
            </a:r>
            <a:r>
              <a:rPr lang="ro-RO" baseline="-25000"/>
              <a:t>1-2</a:t>
            </a:r>
            <a:r>
              <a:rPr lang="ro-RO"/>
              <a:t> de 10 ori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o-RO"/>
              <a:t>Cu noua valoare a lui C</a:t>
            </a:r>
            <a:r>
              <a:rPr lang="ro-RO" baseline="-25000"/>
              <a:t>1-2</a:t>
            </a:r>
            <a:br>
              <a:rPr lang="ro-RO"/>
            </a:br>
            <a:r>
              <a:rPr lang="ro-RO"/>
              <a:t>se rulează SPICE, condiția (3)</a:t>
            </a:r>
            <a:br>
              <a:rPr lang="ro-RO"/>
            </a:br>
            <a:r>
              <a:rPr lang="ro-RO"/>
              <a:t>fiind îndeplinită se determină</a:t>
            </a:r>
            <a:br>
              <a:rPr lang="ro-RO"/>
            </a:br>
            <a:r>
              <a:rPr lang="ro-RO"/>
              <a:t>frecvențele la -3dB (f</a:t>
            </a:r>
            <a:r>
              <a:rPr lang="ro-RO" baseline="-25000"/>
              <a:t>2</a:t>
            </a:r>
            <a:r>
              <a:rPr lang="ro-RO"/>
              <a:t>) și </a:t>
            </a:r>
            <a:br>
              <a:rPr lang="ro-RO"/>
            </a:br>
            <a:r>
              <a:rPr lang="ro-RO"/>
              <a:t>-33dB (f</a:t>
            </a:r>
            <a:r>
              <a:rPr lang="ro-RO" baseline="-25000"/>
              <a:t>1</a:t>
            </a:r>
            <a:r>
              <a:rPr lang="ro-RO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811F-AEB6-4845-AB79-7E0F086F228F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CE2393-8C07-467C-9B58-E30B0D924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227" y="681037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8539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32B8-DE09-4478-AFAD-44FD8730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NAB.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0774C-63C7-4267-B257-5D28F9F2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Dacă valoarea lui f</a:t>
            </a:r>
            <a:r>
              <a:rPr lang="ro-RO" baseline="-25000"/>
              <a:t>1</a:t>
            </a:r>
            <a:r>
              <a:rPr lang="ro-RO"/>
              <a:t> nu este </a:t>
            </a:r>
            <a:br>
              <a:rPr lang="ro-RO"/>
            </a:br>
            <a:r>
              <a:rPr lang="ro-RO"/>
              <a:t>corectă, se ajustează </a:t>
            </a:r>
            <a:br>
              <a:rPr lang="ro-RO"/>
            </a:br>
            <a:r>
              <a:rPr lang="ro-RO"/>
              <a:t>modificând valoarea lui R</a:t>
            </a:r>
            <a:r>
              <a:rPr lang="ro-RO" baseline="-25000"/>
              <a:t>2-2</a:t>
            </a:r>
            <a:endParaRPr lang="ro-RO"/>
          </a:p>
          <a:p>
            <a:pPr marL="514350" indent="-514350">
              <a:buFont typeface="+mj-lt"/>
              <a:buAutoNum type="arabicPeriod" startAt="6"/>
            </a:pPr>
            <a:r>
              <a:rPr lang="ro-RO"/>
              <a:t>Răspunsul în frecvență și ferestrele</a:t>
            </a:r>
            <a:br>
              <a:rPr lang="ro-RO"/>
            </a:br>
            <a:r>
              <a:rPr lang="ro-RO"/>
              <a:t>Probe cursor care arată cele </a:t>
            </a:r>
            <a:br>
              <a:rPr lang="ro-RO"/>
            </a:br>
            <a:r>
              <a:rPr lang="ro-RO"/>
              <a:t>2 valori de frecvențe se aduc în </a:t>
            </a:r>
            <a:br>
              <a:rPr lang="ro-RO"/>
            </a:br>
            <a:r>
              <a:rPr lang="ro-RO"/>
              <a:t>documentul Word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169C1-A400-40E7-958D-B209D667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9728-1B72-4680-89B3-766DB9F8B3D5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06781-50B3-4478-99D4-7635FDFB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6D1A-C847-4F9A-AD68-C1C376E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CE2393-8C07-467C-9B58-E30B0D924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542" y="681041"/>
            <a:ext cx="6171248" cy="499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546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și caracteristica de frecvență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77DC3-7846-40E3-87BB-D0EA9A56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510C-F9AA-4FC2-924B-5F2D540EFCB3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D29C-ABF9-4DCC-8872-8DD678FC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5204F-4123-439C-8D28-AAA42EA1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1921C5-7C69-4C9B-B2E9-7B8C13642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6" y="136525"/>
            <a:ext cx="4933950" cy="5387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3-2a">
            <a:extLst>
              <a:ext uri="{FF2B5EF4-FFF2-40B4-BE49-F238E27FC236}">
                <a16:creationId xmlns:a16="http://schemas.microsoft.com/office/drawing/2014/main" id="{D9713118-0241-487E-8D9E-030D3FBF47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23515"/>
            <a:ext cx="5219700" cy="31633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924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Calcule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alege </a:t>
            </a:r>
            <a:r>
              <a:rPr lang="ro-RO">
                <a:highlight>
                  <a:srgbClr val="00FF00"/>
                </a:highlight>
              </a:rPr>
              <a:t>C</a:t>
            </a:r>
            <a:r>
              <a:rPr lang="ro-RO" baseline="-25000">
                <a:highlight>
                  <a:srgbClr val="00FF00"/>
                </a:highlight>
              </a:rPr>
              <a:t>2-2</a:t>
            </a:r>
            <a:r>
              <a:rPr lang="ro-RO">
                <a:highlight>
                  <a:srgbClr val="00FF00"/>
                </a:highlight>
              </a:rPr>
              <a:t>=10nF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R</a:t>
            </a:r>
            <a:r>
              <a:rPr lang="ro-RO" baseline="-25000"/>
              <a:t>2-2</a:t>
            </a:r>
            <a:r>
              <a:rPr lang="ro-RO"/>
              <a:t> pentru f</a:t>
            </a:r>
            <a:r>
              <a:rPr lang="ro-RO" baseline="-25000"/>
              <a:t>2</a:t>
            </a:r>
            <a:r>
              <a:rPr lang="ro-RO"/>
              <a:t>=50Hz</a:t>
            </a:r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endParaRPr lang="ro-RO"/>
          </a:p>
          <a:p>
            <a:pPr marL="514350" indent="-514350">
              <a:buFont typeface="+mj-lt"/>
              <a:buAutoNum type="arabicPeriod"/>
            </a:pPr>
            <a:r>
              <a:rPr lang="ro-RO"/>
              <a:t>Se determină C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1</a:t>
            </a:r>
            <a:r>
              <a:rPr lang="ro-RO"/>
              <a:t>=500Hz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136D-FC61-431A-92DA-8822088C78D3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B51ACEC0-01E7-48C1-B6E1-7DD5B1A086FC}"/>
                  </a:ext>
                </a:extLst>
              </p:cNvPr>
              <p:cNvSpPr txBox="1"/>
              <p:nvPr/>
            </p:nvSpPr>
            <p:spPr bwMode="auto">
              <a:xfrm>
                <a:off x="866775" y="3360143"/>
                <a:ext cx="5229225" cy="8636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=318,3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B51ACEC0-01E7-48C1-B6E1-7DD5B1A08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6775" y="3360143"/>
                <a:ext cx="5229225" cy="863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FFE120E-282F-4462-91B9-D7F0E750703E}"/>
              </a:ext>
            </a:extLst>
          </p:cNvPr>
          <p:cNvSpPr txBox="1"/>
          <p:nvPr/>
        </p:nvSpPr>
        <p:spPr>
          <a:xfrm>
            <a:off x="6643774" y="3481936"/>
            <a:ext cx="2489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330k  (5%) </a:t>
            </a:r>
          </a:p>
          <a:p>
            <a:r>
              <a:rPr lang="ro-RO">
                <a:highlight>
                  <a:srgbClr val="FFFF00"/>
                </a:highlight>
              </a:rPr>
              <a:t>sau 316k (1%)  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60C5BC-2DB0-4D3B-8A0B-96D25B5BA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2544"/>
            <a:ext cx="3700463" cy="402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3AB44944-19FE-4C8A-9673-6F33EE6C7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5110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463F1622-B627-4185-93D3-83EAF49526A3}"/>
                  </a:ext>
                </a:extLst>
              </p:cNvPr>
              <p:cNvSpPr txBox="1"/>
              <p:nvPr/>
            </p:nvSpPr>
            <p:spPr bwMode="auto">
              <a:xfrm>
                <a:off x="866775" y="5022475"/>
                <a:ext cx="7644960" cy="115448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2−2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⋅500⋅1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sup>
                          </m:s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318300</m:t>
                              </m:r>
                            </m:den>
                          </m:f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2122−500</m:t>
                              </m:r>
                            </m:e>
                          </m:d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=2,77×1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463F1622-B627-4185-93D3-83EAF4952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6775" y="5022475"/>
                <a:ext cx="7644960" cy="11544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1A665325-D118-4820-AEA9-62095F464266}"/>
              </a:ext>
            </a:extLst>
          </p:cNvPr>
          <p:cNvSpPr txBox="1"/>
          <p:nvPr/>
        </p:nvSpPr>
        <p:spPr>
          <a:xfrm>
            <a:off x="8806815" y="5364640"/>
            <a:ext cx="248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2,7nF</a:t>
            </a:r>
          </a:p>
        </p:txBody>
      </p:sp>
    </p:spTree>
    <p:extLst>
      <p:ext uri="{BB962C8B-B14F-4D97-AF65-F5344CB8AC3E}">
        <p14:creationId xmlns:p14="http://schemas.microsoft.com/office/powerpoint/2010/main" val="1603066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Se determină R</a:t>
            </a:r>
            <a:r>
              <a:rPr lang="ro-RO" baseline="-25000"/>
              <a:t>3-2</a:t>
            </a:r>
            <a:r>
              <a:rPr lang="ro-RO"/>
              <a:t> pentru f</a:t>
            </a:r>
            <a:r>
              <a:rPr lang="ro-RO" baseline="-25000"/>
              <a:t>3</a:t>
            </a:r>
            <a:r>
              <a:rPr lang="ro-RO"/>
              <a:t>=2122Hz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DEB7-6480-46D8-9E49-6AC4B92C57DC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19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3C7AFC-5AC4-4BBF-8D75-E7D1E45EA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C73E0000-CA01-4517-A66E-B15669EACDC5}"/>
                  </a:ext>
                </a:extLst>
              </p:cNvPr>
              <p:cNvSpPr txBox="1"/>
              <p:nvPr/>
            </p:nvSpPr>
            <p:spPr bwMode="auto">
              <a:xfrm>
                <a:off x="1323975" y="2371724"/>
                <a:ext cx="6273360" cy="86328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⋅2122⋅2,77×1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=27076</m:t>
                      </m:r>
                      <m:r>
                        <m:rPr>
                          <m:sty m:val="p"/>
                        </m:rP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C73E0000-CA01-4517-A66E-B15669EAC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3975" y="2371724"/>
                <a:ext cx="6273360" cy="8632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E2666F8-550F-4003-BBC9-7A03C23CDB38}"/>
              </a:ext>
            </a:extLst>
          </p:cNvPr>
          <p:cNvSpPr txBox="1"/>
          <p:nvPr/>
        </p:nvSpPr>
        <p:spPr>
          <a:xfrm>
            <a:off x="7978140" y="2480198"/>
            <a:ext cx="2489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Se poate alege valoarea </a:t>
            </a:r>
          </a:p>
          <a:p>
            <a:r>
              <a:rPr lang="ro-RO">
                <a:highlight>
                  <a:srgbClr val="FFFF00"/>
                </a:highlight>
              </a:rPr>
              <a:t>standard de 27k  (5%)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62C8370-D541-4C11-9601-8F051F452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49018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485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E97C-7FB4-4679-B65C-45231D02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5D2C-B1D1-47F9-BCA8-7AAB51B9C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Documente necesare</a:t>
            </a:r>
          </a:p>
          <a:p>
            <a:pPr lvl="1"/>
            <a:r>
              <a:rPr lang="ro-RO"/>
              <a:t>Grupe.pdf</a:t>
            </a:r>
          </a:p>
          <a:p>
            <a:pPr lvl="1"/>
            <a:r>
              <a:rPr lang="ro-RO"/>
              <a:t>Date-proiect.pdf</a:t>
            </a:r>
          </a:p>
          <a:p>
            <a:pPr lvl="1"/>
            <a:r>
              <a:rPr lang="it-IT"/>
              <a:t>Valori_standard_R_C_pot</a:t>
            </a:r>
            <a:r>
              <a:rPr lang="ro-RO"/>
              <a:t>.</a:t>
            </a:r>
            <a:r>
              <a:rPr lang="it-IT"/>
              <a:t>pdf</a:t>
            </a:r>
            <a:endParaRPr lang="ro-RO"/>
          </a:p>
          <a:p>
            <a:pPr lvl="1"/>
            <a:r>
              <a:rPr lang="ro-RO"/>
              <a:t>etapa 1.docx </a:t>
            </a:r>
            <a:r>
              <a:rPr lang="en-US"/>
              <a:t>        </a:t>
            </a:r>
            <a:r>
              <a:rPr lang="en-US">
                <a:solidFill>
                  <a:srgbClr val="FF0000"/>
                </a:solidFill>
              </a:rPr>
              <a:t>alegerea AO</a:t>
            </a:r>
            <a:endParaRPr lang="ro-RO"/>
          </a:p>
          <a:p>
            <a:pPr lvl="1"/>
            <a:r>
              <a:rPr lang="ro-RO"/>
              <a:t>etapa 2.docx</a:t>
            </a:r>
          </a:p>
          <a:p>
            <a:pPr lvl="1"/>
            <a:r>
              <a:rPr lang="ro-RO"/>
              <a:t>etapa 3 NAB.docx &amp; etapa 3 RIAA.docx</a:t>
            </a:r>
          </a:p>
          <a:p>
            <a:pPr lvl="1"/>
            <a:r>
              <a:rPr lang="ro-RO"/>
              <a:t>etapa 4.docx</a:t>
            </a:r>
          </a:p>
          <a:p>
            <a:pPr lvl="1"/>
            <a:r>
              <a:rPr lang="ro-RO"/>
              <a:t>etapa 5 CT.docx &amp; etapa 5 EG.docx</a:t>
            </a:r>
          </a:p>
          <a:p>
            <a:pPr lvl="1"/>
            <a:r>
              <a:rPr lang="ro-RO"/>
              <a:t>etapa 6.docx</a:t>
            </a:r>
            <a:r>
              <a:rPr lang="en-US"/>
              <a:t>           </a:t>
            </a:r>
            <a:r>
              <a:rPr lang="en-US">
                <a:solidFill>
                  <a:srgbClr val="FF0000"/>
                </a:solidFill>
              </a:rPr>
              <a:t>proiectare PCB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C6DED-9367-42D3-A9C5-320D4CFDB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6140038" y="570358"/>
            <a:ext cx="6031118" cy="22594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1F76DAE3-63E7-44AB-94D3-60B1E0607622}"/>
              </a:ext>
            </a:extLst>
          </p:cNvPr>
          <p:cNvSpPr/>
          <p:nvPr/>
        </p:nvSpPr>
        <p:spPr>
          <a:xfrm>
            <a:off x="3467100" y="3919203"/>
            <a:ext cx="2228850" cy="195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D564C504-960D-46C7-BCF2-0AEAEE137894}"/>
              </a:ext>
            </a:extLst>
          </p:cNvPr>
          <p:cNvSpPr/>
          <p:nvPr/>
        </p:nvSpPr>
        <p:spPr>
          <a:xfrm>
            <a:off x="5619750" y="1419225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0354479-D04F-4C1F-83D4-D07F87CBF65B}"/>
              </a:ext>
            </a:extLst>
          </p:cNvPr>
          <p:cNvSpPr/>
          <p:nvPr/>
        </p:nvSpPr>
        <p:spPr>
          <a:xfrm>
            <a:off x="5791200" y="1257300"/>
            <a:ext cx="875403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89200F9-0E5C-4C3D-9A6E-39E1FFA9ED75}"/>
              </a:ext>
            </a:extLst>
          </p:cNvPr>
          <p:cNvSpPr/>
          <p:nvPr/>
        </p:nvSpPr>
        <p:spPr>
          <a:xfrm>
            <a:off x="6581775" y="2311400"/>
            <a:ext cx="171450" cy="21367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36B8ABA-7D4D-437B-B670-5C275964A958}"/>
              </a:ext>
            </a:extLst>
          </p:cNvPr>
          <p:cNvSpPr/>
          <p:nvPr/>
        </p:nvSpPr>
        <p:spPr>
          <a:xfrm>
            <a:off x="3390899" y="4728202"/>
            <a:ext cx="5553075" cy="195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C44BBE9D-51D6-48AD-BA2B-D7A7D0F2E604}"/>
              </a:ext>
            </a:extLst>
          </p:cNvPr>
          <p:cNvSpPr/>
          <p:nvPr/>
        </p:nvSpPr>
        <p:spPr>
          <a:xfrm>
            <a:off x="8943974" y="2375527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F5D14FF-AF67-4D16-84B1-BFDC855B5BE9}"/>
              </a:ext>
            </a:extLst>
          </p:cNvPr>
          <p:cNvSpPr/>
          <p:nvPr/>
        </p:nvSpPr>
        <p:spPr>
          <a:xfrm>
            <a:off x="6140038" y="5102518"/>
            <a:ext cx="4594637" cy="175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648C127E-BFF7-4FEC-B82E-D94F1089012D}"/>
              </a:ext>
            </a:extLst>
          </p:cNvPr>
          <p:cNvSpPr/>
          <p:nvPr/>
        </p:nvSpPr>
        <p:spPr>
          <a:xfrm>
            <a:off x="10787062" y="2789843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D46039A-AA4B-48B4-A7D0-08EF17B994DB}"/>
              </a:ext>
            </a:extLst>
          </p:cNvPr>
          <p:cNvSpPr/>
          <p:nvPr/>
        </p:nvSpPr>
        <p:spPr>
          <a:xfrm>
            <a:off x="3305176" y="3563938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C55DE12-EC62-48DA-BF30-173B3DA173D9}"/>
              </a:ext>
            </a:extLst>
          </p:cNvPr>
          <p:cNvSpPr/>
          <p:nvPr/>
        </p:nvSpPr>
        <p:spPr>
          <a:xfrm>
            <a:off x="3403394" y="5540856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8765223-21CB-49A1-9ECE-9C166A94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4C4E-8DD2-44BC-B01B-4F769BA2BBE8}" type="datetime1">
              <a:rPr lang="ro-RO" smtClean="0"/>
              <a:t>13.11.2020</a:t>
            </a:fld>
            <a:endParaRPr lang="ro-RO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C9D2767D-AC23-4446-88FB-90237695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0EBDF98-ADF7-4FF8-A3AB-C3AEC502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5155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ro-RO"/>
              <a:t>Se determină R</a:t>
            </a:r>
            <a:r>
              <a:rPr lang="ro-RO" baseline="-25000"/>
              <a:t>1-2</a:t>
            </a:r>
            <a:r>
              <a:rPr lang="ro-RO"/>
              <a:t>, cunoscând din Date-proiect G</a:t>
            </a:r>
            <a:r>
              <a:rPr lang="ro-RO" baseline="-25000"/>
              <a:t>2RIAA</a:t>
            </a:r>
            <a:r>
              <a:rPr lang="ro-RO"/>
              <a:t> (20, 30 sau 40dB)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20E05-F0E4-4F61-B5FE-C718E0A308A8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20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3C7AFC-5AC4-4BBF-8D75-E7D1E45EA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62C8370-D541-4C11-9601-8F051F452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49018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85F1CDF6-08BE-4E47-8BDD-707775C3D825}"/>
                  </a:ext>
                </a:extLst>
              </p:cNvPr>
              <p:cNvSpPr txBox="1"/>
              <p:nvPr/>
            </p:nvSpPr>
            <p:spPr bwMode="auto">
              <a:xfrm>
                <a:off x="1323974" y="2668588"/>
                <a:ext cx="7367444" cy="32512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2−2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𝑅𝐼𝐴𝐴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=3,49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=1,095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318300+27076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40</m:t>
                                          </m:r>
                                        </m:num>
                                        <m:den>
                                          <m: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=0,346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85F1CDF6-08BE-4E47-8BDD-707775C3D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3974" y="2668588"/>
                <a:ext cx="7367444" cy="32512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Right 11">
            <a:extLst>
              <a:ext uri="{FF2B5EF4-FFF2-40B4-BE49-F238E27FC236}">
                <a16:creationId xmlns:a16="http://schemas.microsoft.com/office/drawing/2014/main" id="{395DD261-82E1-4DF2-A38E-892A2FF00623}"/>
              </a:ext>
            </a:extLst>
          </p:cNvPr>
          <p:cNvSpPr/>
          <p:nvPr/>
        </p:nvSpPr>
        <p:spPr>
          <a:xfrm>
            <a:off x="8829675" y="3002828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D102278-2115-4949-8C1D-3517F8F4BF74}"/>
              </a:ext>
            </a:extLst>
          </p:cNvPr>
          <p:cNvSpPr/>
          <p:nvPr/>
        </p:nvSpPr>
        <p:spPr>
          <a:xfrm>
            <a:off x="8829675" y="3950565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D0DC87B7-C3E9-4D8D-9EE8-36A7E896862D}"/>
              </a:ext>
            </a:extLst>
          </p:cNvPr>
          <p:cNvSpPr/>
          <p:nvPr/>
        </p:nvSpPr>
        <p:spPr>
          <a:xfrm>
            <a:off x="8829675" y="4965611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9806A3-9033-41AD-8EF3-6DB2EE153FDF}"/>
              </a:ext>
            </a:extLst>
          </p:cNvPr>
          <p:cNvSpPr txBox="1"/>
          <p:nvPr/>
        </p:nvSpPr>
        <p:spPr>
          <a:xfrm>
            <a:off x="10106025" y="2836140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3,6k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5BD59C-9D01-4CB2-8E83-C0E68EACBE48}"/>
              </a:ext>
            </a:extLst>
          </p:cNvPr>
          <p:cNvSpPr txBox="1"/>
          <p:nvPr/>
        </p:nvSpPr>
        <p:spPr>
          <a:xfrm>
            <a:off x="10115550" y="3837336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1,1k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667FB-F621-404F-ABB0-2FD4E623724D}"/>
              </a:ext>
            </a:extLst>
          </p:cNvPr>
          <p:cNvSpPr txBox="1"/>
          <p:nvPr/>
        </p:nvSpPr>
        <p:spPr>
          <a:xfrm>
            <a:off x="10115550" y="4844206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360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45199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3. RIAA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Se determină C</a:t>
            </a:r>
            <a:r>
              <a:rPr lang="ro-RO" baseline="-25000"/>
              <a:t>1-2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5E839-AA51-4397-A8C6-90BC717A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D6A1-69D2-4603-A2B5-35902ABE6ABB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85D8B-D7B0-4278-A4B4-A76F61D1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D100A-4340-44A4-A725-E641F0C5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21</a:t>
            </a:fld>
            <a:endParaRPr lang="ro-R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1EA074-7C82-4EA0-A460-135A88A6C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25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/>
              <p:nvPr/>
            </p:nvSpPr>
            <p:spPr bwMode="auto">
              <a:xfrm>
                <a:off x="749300" y="2417763"/>
                <a:ext cx="6039428" cy="320718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⋅20⋅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sub>
                          </m:sSub>
                        </m:den>
                      </m:f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⋅20⋅3490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=2,28×1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=2,28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⋅20⋅1095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=7,27×1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=7,27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⋅20⋅346</m:t>
                                  </m:r>
                                </m:den>
                              </m:f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=2,3×1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=23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𝑢𝐹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BC2642B-D745-45D8-AF17-33DED873B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300" y="2417763"/>
                <a:ext cx="6039428" cy="32071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>
            <a:extLst>
              <a:ext uri="{FF2B5EF4-FFF2-40B4-BE49-F238E27FC236}">
                <a16:creationId xmlns:a16="http://schemas.microsoft.com/office/drawing/2014/main" id="{BA6F0FE1-22EC-4E57-B61F-AABC7045EF12}"/>
              </a:ext>
            </a:extLst>
          </p:cNvPr>
          <p:cNvSpPr/>
          <p:nvPr/>
        </p:nvSpPr>
        <p:spPr>
          <a:xfrm>
            <a:off x="7010400" y="3465513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07E43BA-4EA3-451B-BC45-17CFC045EAFC}"/>
              </a:ext>
            </a:extLst>
          </p:cNvPr>
          <p:cNvSpPr/>
          <p:nvPr/>
        </p:nvSpPr>
        <p:spPr>
          <a:xfrm>
            <a:off x="7010400" y="4284663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2BC34E4-A787-4F73-94A0-C8968F81069F}"/>
              </a:ext>
            </a:extLst>
          </p:cNvPr>
          <p:cNvSpPr/>
          <p:nvPr/>
        </p:nvSpPr>
        <p:spPr>
          <a:xfrm>
            <a:off x="7010400" y="5130007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1751A4-A707-46D5-AAB9-468435DCE62A}"/>
              </a:ext>
            </a:extLst>
          </p:cNvPr>
          <p:cNvSpPr txBox="1"/>
          <p:nvPr/>
        </p:nvSpPr>
        <p:spPr>
          <a:xfrm>
            <a:off x="8324850" y="3338513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3,3uF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9D2A3-B4D0-49A5-8366-0D61FADE4F18}"/>
              </a:ext>
            </a:extLst>
          </p:cNvPr>
          <p:cNvSpPr txBox="1"/>
          <p:nvPr/>
        </p:nvSpPr>
        <p:spPr>
          <a:xfrm>
            <a:off x="8324850" y="4171434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10uF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136A8F-9A9D-435D-8F4E-1221A4B96094}"/>
              </a:ext>
            </a:extLst>
          </p:cNvPr>
          <p:cNvSpPr txBox="1"/>
          <p:nvPr/>
        </p:nvSpPr>
        <p:spPr>
          <a:xfrm>
            <a:off x="8324850" y="5016778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33uF</a:t>
            </a:r>
          </a:p>
        </p:txBody>
      </p:sp>
    </p:spTree>
    <p:extLst>
      <p:ext uri="{BB962C8B-B14F-4D97-AF65-F5344CB8AC3E}">
        <p14:creationId xmlns:p14="http://schemas.microsoft.com/office/powerpoint/2010/main" val="1972274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RIAA.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o-RO"/>
              <a:t>Se desenează schema cu </a:t>
            </a:r>
            <a:br>
              <a:rPr lang="ro-RO"/>
            </a:br>
            <a:r>
              <a:rPr lang="ro-RO"/>
              <a:t>valorile standard alese după</a:t>
            </a:r>
            <a:br>
              <a:rPr lang="ro-RO"/>
            </a:br>
            <a:r>
              <a:rPr lang="ro-RO"/>
              <a:t> dimensionarea componentelor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efectuează o analiză de ca</a:t>
            </a:r>
            <a:br>
              <a:rPr lang="ro-RO"/>
            </a:br>
            <a:r>
              <a:rPr lang="ro-RO"/>
              <a:t>AC Sweep/Noise, se rulează </a:t>
            </a:r>
            <a:br>
              <a:rPr lang="ro-RO"/>
            </a:br>
            <a:r>
              <a:rPr lang="ro-RO"/>
              <a:t>SPICE și se reprezintă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DB(V(Uo2)) - DB(V(Uin2))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Se activează cursoarele, clic </a:t>
            </a:r>
            <a:br>
              <a:rPr lang="ro-RO"/>
            </a:br>
            <a:r>
              <a:rPr lang="ro-RO"/>
              <a:t>pe Cursor Max și se verifică dacă</a:t>
            </a:r>
            <a:br>
              <a:rPr lang="ro-RO"/>
            </a:br>
            <a:r>
              <a:rPr lang="ro-RO"/>
              <a:t>s-a obținut G</a:t>
            </a:r>
            <a:r>
              <a:rPr lang="ro-RO" baseline="-25000"/>
              <a:t>2RIAA</a:t>
            </a:r>
            <a:r>
              <a:rPr lang="ro-RO"/>
              <a:t>+20dB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BC2-BF0A-46E1-8E44-8D048154ACA0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6992B-EB2C-4F58-8775-A21C623FB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789940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7914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RIAA.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ro-RO"/>
              <a:t>De obicei nu se îndeplinește</a:t>
            </a:r>
            <a:br>
              <a:rPr lang="ro-RO"/>
            </a:br>
            <a:r>
              <a:rPr lang="ro-RO"/>
              <a:t>condiția de la (3), motiv </a:t>
            </a:r>
            <a:br>
              <a:rPr lang="ro-RO"/>
            </a:br>
            <a:r>
              <a:rPr lang="ro-RO"/>
              <a:t>pentru care se mărește </a:t>
            </a:r>
            <a:br>
              <a:rPr lang="ro-RO"/>
            </a:br>
            <a:r>
              <a:rPr lang="ro-RO"/>
              <a:t>valoarea cond C</a:t>
            </a:r>
            <a:r>
              <a:rPr lang="ro-RO" baseline="-25000"/>
              <a:t>1-2</a:t>
            </a:r>
            <a:r>
              <a:rPr lang="ro-RO"/>
              <a:t> de 10 ori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o-RO"/>
              <a:t>Cu noua valoare a lui C</a:t>
            </a:r>
            <a:r>
              <a:rPr lang="ro-RO" baseline="-25000"/>
              <a:t>1-2</a:t>
            </a:r>
            <a:br>
              <a:rPr lang="ro-RO"/>
            </a:br>
            <a:r>
              <a:rPr lang="ro-RO"/>
              <a:t>se rulează SPICE, condiția (3)</a:t>
            </a:r>
            <a:br>
              <a:rPr lang="ro-RO"/>
            </a:br>
            <a:r>
              <a:rPr lang="ro-RO"/>
              <a:t>fiind îndeplinită, și se determină</a:t>
            </a:r>
            <a:br>
              <a:rPr lang="ro-RO"/>
            </a:br>
            <a:r>
              <a:rPr lang="ro-RO"/>
              <a:t>frecvențele la -3dB (f</a:t>
            </a:r>
            <a:r>
              <a:rPr lang="ro-RO" baseline="-25000"/>
              <a:t>2</a:t>
            </a:r>
            <a:r>
              <a:rPr lang="ro-RO"/>
              <a:t>), trecând cu cursorul de maxim spre dreapta curbei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9208-E349-4193-A33F-0FCBAF772EB5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6992B-EB2C-4F58-8775-A21C623FB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761365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8984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1ED-01FD-469E-A758-5AB83CD9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3 RIAA. Simulare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6202-3E3E-4367-92E2-AEFF1212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ro-RO"/>
              <a:t>Apoi se aduce primul cursor la</a:t>
            </a:r>
            <a:br>
              <a:rPr lang="ro-RO"/>
            </a:br>
            <a:r>
              <a:rPr lang="ro-RO"/>
              <a:t>1kHz unde trebuie să se obțină</a:t>
            </a:r>
            <a:br>
              <a:rPr lang="ro-RO"/>
            </a:br>
            <a:r>
              <a:rPr lang="ro-RO"/>
              <a:t>G</a:t>
            </a:r>
            <a:r>
              <a:rPr lang="ro-RO" baseline="-25000"/>
              <a:t>2RIAA</a:t>
            </a:r>
            <a:r>
              <a:rPr lang="ro-RO"/>
              <a:t> și cu al doilea cursor, la </a:t>
            </a:r>
            <a:br>
              <a:rPr lang="ro-RO"/>
            </a:br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2RIAA</a:t>
            </a:r>
            <a:r>
              <a:rPr lang="ro-RO">
                <a:highlight>
                  <a:srgbClr val="FFFF00"/>
                </a:highlight>
              </a:rPr>
              <a:t>+3dB</a:t>
            </a:r>
            <a:r>
              <a:rPr lang="ro-RO"/>
              <a:t> se găsește f</a:t>
            </a:r>
            <a:r>
              <a:rPr lang="ro-RO" baseline="-25000"/>
              <a:t>1</a:t>
            </a:r>
            <a:r>
              <a:rPr lang="ro-RO"/>
              <a:t> </a:t>
            </a:r>
            <a:br>
              <a:rPr lang="ro-RO"/>
            </a:br>
            <a:r>
              <a:rPr lang="ro-RO"/>
              <a:t>iar la </a:t>
            </a:r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2RIAA</a:t>
            </a:r>
            <a:r>
              <a:rPr lang="ro-RO">
                <a:highlight>
                  <a:srgbClr val="FFFF00"/>
                </a:highlight>
              </a:rPr>
              <a:t>-3dB</a:t>
            </a:r>
            <a:r>
              <a:rPr lang="ro-RO"/>
              <a:t> frecv f</a:t>
            </a:r>
            <a:r>
              <a:rPr lang="ro-RO" baseline="-25000"/>
              <a:t>3</a:t>
            </a:r>
            <a:endParaRPr lang="ro-RO"/>
          </a:p>
          <a:p>
            <a:pPr marL="514350" indent="-514350">
              <a:buFont typeface="+mj-lt"/>
              <a:buAutoNum type="arabicPeriod" startAt="6"/>
            </a:pPr>
            <a:r>
              <a:rPr lang="ro-RO"/>
              <a:t>Răspunsul în frecvență și ferestrele</a:t>
            </a:r>
            <a:br>
              <a:rPr lang="ro-RO"/>
            </a:br>
            <a:r>
              <a:rPr lang="ro-RO"/>
              <a:t>Probe cursor care arată cele </a:t>
            </a:r>
            <a:br>
              <a:rPr lang="ro-RO"/>
            </a:br>
            <a:r>
              <a:rPr lang="ro-RO"/>
              <a:t>3 valori de frecvențe se aduc în </a:t>
            </a:r>
            <a:br>
              <a:rPr lang="ro-RO"/>
            </a:br>
            <a:r>
              <a:rPr lang="ro-RO"/>
              <a:t>documentul Word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B5230-B0BC-4793-A638-F12D48AE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8C4-BB3C-4E19-8A7F-3047CD43D567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EC7C-57DA-4FF2-B76A-E5B8804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6B9E6-9951-4960-BCA2-B2682493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6992B-EB2C-4F58-8775-A21C623FB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789940"/>
            <a:ext cx="5729288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164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755-2413-423B-A4E8-C56CB5A7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Valori standard de rezistențe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A890B-FBB0-48F7-AA13-269EDF3D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Seria E24 (±5%) și </a:t>
            </a:r>
            <a:r>
              <a:rPr lang="ro-RO" b="1"/>
              <a:t>E12 (±10%)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Seria E96 (±1%) și </a:t>
            </a:r>
            <a:r>
              <a:rPr lang="ro-RO" b="1"/>
              <a:t>E48 (±2%)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F49CB5-E3A4-4CFF-98F4-E4D80E7C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64568"/>
              </p:ext>
            </p:extLst>
          </p:nvPr>
        </p:nvGraphicFramePr>
        <p:xfrm>
          <a:off x="838200" y="2313834"/>
          <a:ext cx="10300855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07">
                  <a:extLst>
                    <a:ext uri="{9D8B030D-6E8A-4147-A177-3AD203B41FA5}">
                      <a16:colId xmlns:a16="http://schemas.microsoft.com/office/drawing/2014/main" val="3889208831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62206758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3844765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639980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21892867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372665733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81536606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06280742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400834929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16655938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05067957"/>
                    </a:ext>
                  </a:extLst>
                </a:gridCol>
                <a:gridCol w="866078">
                  <a:extLst>
                    <a:ext uri="{9D8B030D-6E8A-4147-A177-3AD203B41FA5}">
                      <a16:colId xmlns:a16="http://schemas.microsoft.com/office/drawing/2014/main" val="42200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47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o-RO" sz="2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o-RO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0439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47E7AD-6786-420B-9F7D-2F67F9FCF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40882"/>
              </p:ext>
            </p:extLst>
          </p:nvPr>
        </p:nvGraphicFramePr>
        <p:xfrm>
          <a:off x="838200" y="3873500"/>
          <a:ext cx="10365748" cy="24384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863364">
                  <a:extLst>
                    <a:ext uri="{9D8B030D-6E8A-4147-A177-3AD203B41FA5}">
                      <a16:colId xmlns:a16="http://schemas.microsoft.com/office/drawing/2014/main" val="2911087269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4942240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81595189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0440491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65687312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354937034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12126732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72882427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2130610720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4178267706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743133699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854856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100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105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110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115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121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127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33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133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140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147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154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162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169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71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178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187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196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205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215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226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298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237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249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255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261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274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287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294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301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51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316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332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348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357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365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383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392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402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412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54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422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442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464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475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487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499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511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523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536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3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562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590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604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619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634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649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681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698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715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47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750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768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787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806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825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845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866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909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931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953</a:t>
                      </a:r>
                      <a:endParaRPr lang="ro-RO" sz="3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8399611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B9B7F-8308-4E52-AEFA-DD1F2CF6F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E77-2AC9-4D2A-B108-E10C2B78967E}" type="datetime1">
              <a:rPr lang="ro-RO" smtClean="0"/>
              <a:t>13.11.2020</a:t>
            </a:fld>
            <a:endParaRPr lang="ro-R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19C7A3-2C4C-4795-866E-3E4C5EA7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D089B9-B433-431A-B7CA-F491C688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689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528C-6D73-4888-B56C-AD45D6B3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Valori standard de condensatoare electrolitice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CD7DA-5E25-47A1-8667-4F6DA8742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Valori posibile în </a:t>
            </a:r>
            <a:r>
              <a:rPr lang="ro-RO">
                <a:sym typeface="Symbol" panose="05050102010706020507" pitchFamily="18" charset="2"/>
              </a:rPr>
              <a:t>F.</a:t>
            </a:r>
            <a:r>
              <a:rPr lang="ro-RO"/>
              <a:t> Pot diferi în funcție de producător.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53D6A-D62E-484A-AB69-475765AD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BA28-9635-4D75-AAA8-884CE4C9AB17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57940-C85F-4BA1-9ABB-A88F49AEC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C3595-9C73-4F30-A5E6-C2B17DFF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26</a:t>
            </a:fld>
            <a:endParaRPr lang="ro-RO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C3268B-498A-4FC1-807C-2B3E6ACF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44510"/>
              </p:ext>
            </p:extLst>
          </p:nvPr>
        </p:nvGraphicFramePr>
        <p:xfrm>
          <a:off x="1208990" y="2562225"/>
          <a:ext cx="5659220" cy="2803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712">
                  <a:extLst>
                    <a:ext uri="{9D8B030D-6E8A-4147-A177-3AD203B41FA5}">
                      <a16:colId xmlns:a16="http://schemas.microsoft.com/office/drawing/2014/main" val="2401884151"/>
                    </a:ext>
                  </a:extLst>
                </a:gridCol>
                <a:gridCol w="1132976">
                  <a:extLst>
                    <a:ext uri="{9D8B030D-6E8A-4147-A177-3AD203B41FA5}">
                      <a16:colId xmlns:a16="http://schemas.microsoft.com/office/drawing/2014/main" val="921806689"/>
                    </a:ext>
                  </a:extLst>
                </a:gridCol>
                <a:gridCol w="1130712">
                  <a:extLst>
                    <a:ext uri="{9D8B030D-6E8A-4147-A177-3AD203B41FA5}">
                      <a16:colId xmlns:a16="http://schemas.microsoft.com/office/drawing/2014/main" val="3784666842"/>
                    </a:ext>
                  </a:extLst>
                </a:gridCol>
                <a:gridCol w="1132976">
                  <a:extLst>
                    <a:ext uri="{9D8B030D-6E8A-4147-A177-3AD203B41FA5}">
                      <a16:colId xmlns:a16="http://schemas.microsoft.com/office/drawing/2014/main" val="2702019750"/>
                    </a:ext>
                  </a:extLst>
                </a:gridCol>
                <a:gridCol w="1131844">
                  <a:extLst>
                    <a:ext uri="{9D8B030D-6E8A-4147-A177-3AD203B41FA5}">
                      <a16:colId xmlns:a16="http://schemas.microsoft.com/office/drawing/2014/main" val="32902799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10000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27516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5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501989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2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2200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37340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3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3300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268781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7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4700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33574"/>
                  </a:ext>
                </a:extLst>
              </a:tr>
              <a:tr h="45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</a:t>
                      </a:r>
                      <a:r>
                        <a:rPr lang="ro-RO" sz="2800">
                          <a:effectLst/>
                        </a:rPr>
                        <a:t>,</a:t>
                      </a:r>
                      <a:r>
                        <a:rPr lang="en-US" sz="2800">
                          <a:effectLst/>
                        </a:rPr>
                        <a:t>8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6800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ro-RO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5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88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39960-A817-4BAA-9991-C3415312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</a:t>
            </a:r>
            <a:r>
              <a:rPr lang="ro-RO" b="1">
                <a:latin typeface="+mn-lt"/>
              </a:rPr>
              <a:t>.</a:t>
            </a:r>
            <a:r>
              <a:rPr lang="en-US" b="1">
                <a:latin typeface="+mn-lt"/>
              </a:rPr>
              <a:t>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1FCE6-4210-4EB8-8CC2-477A3C809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Criteriul SR (Slew Rate – vite</a:t>
            </a:r>
            <a:r>
              <a:rPr lang="ro-RO"/>
              <a:t>ză</a:t>
            </a:r>
            <a:r>
              <a:rPr lang="en-US"/>
              <a:t> de varia</a:t>
            </a:r>
            <a:r>
              <a:rPr lang="ro-RO"/>
              <a:t>ț</a:t>
            </a:r>
            <a:r>
              <a:rPr lang="en-US"/>
              <a:t>ie a semnalului de</a:t>
            </a:r>
            <a:r>
              <a:rPr lang="ro-RO"/>
              <a:t> </a:t>
            </a:r>
            <a:r>
              <a:rPr lang="en-US"/>
              <a:t>la ie</a:t>
            </a:r>
            <a:r>
              <a:rPr lang="ro-RO"/>
              <a:t>șirea AO)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din Date-proiect: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 alege din foile de catalog AO care are </a:t>
            </a:r>
            <a:r>
              <a:rPr lang="ro-RO">
                <a:highlight>
                  <a:srgbClr val="FFFF00"/>
                </a:highlight>
              </a:rPr>
              <a:t>SR</a:t>
            </a:r>
            <a:r>
              <a:rPr lang="ro-RO" baseline="-25000">
                <a:highlight>
                  <a:srgbClr val="FFFF00"/>
                </a:highlight>
              </a:rPr>
              <a:t>AO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 SR</a:t>
            </a:r>
            <a:r>
              <a:rPr lang="ro-RO" baseline="-25000">
                <a:highlight>
                  <a:srgbClr val="FFFF00"/>
                </a:highlight>
                <a:sym typeface="Symbol" panose="05050102010706020507" pitchFamily="18" charset="2"/>
              </a:rPr>
              <a:t>calc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95865A1-6EA1-4984-9AC5-87BF1320B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2876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51EC9C-60A5-42B2-8F70-D1CAA98D3E2C}"/>
                  </a:ext>
                </a:extLst>
              </p:cNvPr>
              <p:cNvSpPr txBox="1"/>
              <p:nvPr/>
            </p:nvSpPr>
            <p:spPr bwMode="auto">
              <a:xfrm>
                <a:off x="4794815" y="2314884"/>
                <a:ext cx="2602370" cy="57125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𝑖𝑒𝑠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C51EC9C-60A5-42B2-8F70-D1CAA98D3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4815" y="2314884"/>
                <a:ext cx="2602370" cy="571253"/>
              </a:xfrm>
              <a:prstGeom prst="rect">
                <a:avLst/>
              </a:prstGeom>
              <a:blipFill>
                <a:blip r:embed="rId2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CFFA4E2B-4437-41DD-AB41-A88AC8F9F4E8}"/>
              </a:ext>
            </a:extLst>
          </p:cNvPr>
          <p:cNvSpPr/>
          <p:nvPr/>
        </p:nvSpPr>
        <p:spPr>
          <a:xfrm>
            <a:off x="2339070" y="4564354"/>
            <a:ext cx="6762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o-RO">
                <a:ea typeface="Times New Roman" panose="02020603050405020304" pitchFamily="18" charset="0"/>
              </a:rPr>
              <a:t>frecvențele limită ale benzii de audiofrecvență: f</a:t>
            </a:r>
            <a:r>
              <a:rPr lang="ro-RO" baseline="-25000">
                <a:ea typeface="Times New Roman" panose="02020603050405020304" pitchFamily="18" charset="0"/>
              </a:rPr>
              <a:t>i</a:t>
            </a:r>
            <a:r>
              <a:rPr lang="ro-RO">
                <a:ea typeface="Times New Roman" panose="02020603050405020304" pitchFamily="18" charset="0"/>
              </a:rPr>
              <a:t>=20Hz, </a:t>
            </a:r>
            <a:r>
              <a:rPr lang="ro-RO">
                <a:highlight>
                  <a:srgbClr val="FFFF00"/>
                </a:highlight>
                <a:ea typeface="Times New Roman" panose="02020603050405020304" pitchFamily="18" charset="0"/>
              </a:rPr>
              <a:t>f</a:t>
            </a:r>
            <a:r>
              <a:rPr lang="ro-RO" baseline="-25000">
                <a:highlight>
                  <a:srgbClr val="FFFF00"/>
                </a:highlight>
                <a:ea typeface="Times New Roman" panose="02020603050405020304" pitchFamily="18" charset="0"/>
              </a:rPr>
              <a:t>s</a:t>
            </a:r>
            <a:r>
              <a:rPr lang="ro-RO">
                <a:highlight>
                  <a:srgbClr val="FFFF00"/>
                </a:highlight>
                <a:ea typeface="Times New Roman" panose="02020603050405020304" pitchFamily="18" charset="0"/>
              </a:rPr>
              <a:t>=20kHz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1CF19-9730-4B10-8CEB-220276CF1830}"/>
              </a:ext>
            </a:extLst>
          </p:cNvPr>
          <p:cNvSpPr/>
          <p:nvPr/>
        </p:nvSpPr>
        <p:spPr>
          <a:xfrm>
            <a:off x="2339070" y="4933686"/>
            <a:ext cx="7585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o-RO">
                <a:ea typeface="Times New Roman" panose="02020603050405020304" pitchFamily="18" charset="0"/>
              </a:rPr>
              <a:t>amplitudinea semnalului de la ieșirea mixerului: </a:t>
            </a:r>
            <a:r>
              <a:rPr lang="ro-RO">
                <a:highlight>
                  <a:srgbClr val="FFFF00"/>
                </a:highlight>
                <a:ea typeface="Times New Roman" panose="02020603050405020304" pitchFamily="18" charset="0"/>
              </a:rPr>
              <a:t>U</a:t>
            </a:r>
            <a:r>
              <a:rPr lang="ro-RO" baseline="-25000">
                <a:highlight>
                  <a:srgbClr val="FFFF00"/>
                </a:highlight>
                <a:ea typeface="Times New Roman" panose="02020603050405020304" pitchFamily="18" charset="0"/>
              </a:rPr>
              <a:t>ies,mix</a:t>
            </a:r>
            <a:r>
              <a:rPr lang="ro-RO">
                <a:highlight>
                  <a:srgbClr val="FFFF00"/>
                </a:highlight>
                <a:ea typeface="Times New Roman" panose="02020603050405020304" pitchFamily="18" charset="0"/>
              </a:rPr>
              <a:t>=... V</a:t>
            </a:r>
            <a:endParaRPr lang="ro-RO"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96A52126-C60D-451E-92F6-6F552570541F}"/>
                  </a:ext>
                </a:extLst>
              </p:cNvPr>
              <p:cNvSpPr txBox="1"/>
              <p:nvPr/>
            </p:nvSpPr>
            <p:spPr>
              <a:xfrm>
                <a:off x="4143450" y="2886137"/>
                <a:ext cx="3905100" cy="12699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𝑖𝑒𝑠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&amp;10×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𝑖𝑒𝑠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𝑚𝑖𝑥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la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CT</m:t>
                              </m:r>
                            </m:e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&amp;4×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𝑖𝑒𝑠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𝑚𝑖𝑥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la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EG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96A52126-C60D-451E-92F6-6F5525705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450" y="2886137"/>
                <a:ext cx="3905100" cy="12699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30799E4-93C2-4844-950D-21146EC0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F373-1A3C-44B9-B56F-B764DAFC42C8}" type="datetime1">
              <a:rPr lang="ro-RO" smtClean="0"/>
              <a:t>13.11.2020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B79872E-59C8-4AAD-B095-6E322139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999BD28-BEE6-4CBE-9E42-10FA07B4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3</a:t>
            </a:fld>
            <a:endParaRPr lang="ro-R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B0036C-AF04-4580-A891-7754F5BFB672}"/>
              </a:ext>
            </a:extLst>
          </p:cNvPr>
          <p:cNvSpPr txBox="1"/>
          <p:nvPr/>
        </p:nvSpPr>
        <p:spPr>
          <a:xfrm>
            <a:off x="8842600" y="2439750"/>
            <a:ext cx="260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Orientativ SR</a:t>
            </a:r>
            <a:r>
              <a:rPr lang="ro-RO" baseline="-25000">
                <a:highlight>
                  <a:srgbClr val="FFFF00"/>
                </a:highlight>
              </a:rPr>
              <a:t>calc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 0,5V/us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12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E4A0F-E51D-41E5-8D03-8AAD58B5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</a:t>
            </a:r>
            <a:r>
              <a:rPr lang="ro-RO" b="1">
                <a:latin typeface="+mn-lt"/>
              </a:rPr>
              <a:t>.</a:t>
            </a:r>
            <a:r>
              <a:rPr lang="en-US" b="1">
                <a:latin typeface="+mn-lt"/>
              </a:rPr>
              <a:t>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F7F8D-09E2-4AB5-A8F1-2D87C658B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 poate alege AO de tipul TL081, care are SR=8...13V/</a:t>
            </a:r>
            <a:r>
              <a:rPr lang="ro-RO">
                <a:sym typeface="Symbol" panose="05050102010706020507" pitchFamily="18" charset="2"/>
              </a:rPr>
              <a:t>s și care are rezistență de intrare foarte mare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0E35BB-72A8-4729-ADF4-F94FE4DB8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75" y="2628840"/>
            <a:ext cx="10272650" cy="13717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CFEEDB-E78D-4B3B-BEB5-C2708ED9F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85" y="4046174"/>
            <a:ext cx="10265030" cy="10516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921684-7D69-4F40-86A2-676694E8FAE7}"/>
              </a:ext>
            </a:extLst>
          </p:cNvPr>
          <p:cNvSpPr txBox="1"/>
          <p:nvPr/>
        </p:nvSpPr>
        <p:spPr>
          <a:xfrm>
            <a:off x="853218" y="5257093"/>
            <a:ext cx="754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Din datele de catalog pentru AO de tipul TL081 se extrag următorii parametrii: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34792-2BAF-4929-BFA5-917519DE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4C92-9635-46B3-AB2C-64EA40380800}" type="datetime1">
              <a:rPr lang="ro-RO" smtClean="0"/>
              <a:t>13.11.2020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4E20B-C6AB-47C3-B04E-031DC1A1C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A183D6-1C7B-4CD9-914D-5786D030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4</a:t>
            </a:fld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8E9BD-8AE7-48CA-A759-425090311A2B}"/>
              </a:ext>
            </a:extLst>
          </p:cNvPr>
          <p:cNvSpPr/>
          <p:nvPr/>
        </p:nvSpPr>
        <p:spPr>
          <a:xfrm>
            <a:off x="8324850" y="5262190"/>
            <a:ext cx="3268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SR</a:t>
            </a:r>
            <a:r>
              <a:rPr lang="ro-RO" baseline="-25000">
                <a:highlight>
                  <a:srgbClr val="FFFF00"/>
                </a:highlight>
              </a:rPr>
              <a:t>AO</a:t>
            </a:r>
            <a:r>
              <a:rPr lang="ro-RO">
                <a:highlight>
                  <a:srgbClr val="FFFF00"/>
                </a:highlight>
              </a:rPr>
              <a:t>=8V/us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a</a:t>
            </a:r>
            <a:r>
              <a:rPr lang="ro-RO" baseline="-25000">
                <a:highlight>
                  <a:srgbClr val="FFFF00"/>
                </a:highlight>
              </a:rPr>
              <a:t>0</a:t>
            </a:r>
            <a:r>
              <a:rPr lang="ro-RO">
                <a:highlight>
                  <a:srgbClr val="FFFF00"/>
                </a:highlight>
              </a:rPr>
              <a:t>=A</a:t>
            </a:r>
            <a:r>
              <a:rPr lang="ro-RO" baseline="-25000">
                <a:highlight>
                  <a:srgbClr val="FFFF00"/>
                </a:highlight>
              </a:rPr>
              <a:t>VD</a:t>
            </a:r>
            <a:r>
              <a:rPr lang="ro-RO">
                <a:highlight>
                  <a:srgbClr val="FFFF00"/>
                </a:highlight>
              </a:rPr>
              <a:t>=200V/mV=200000V/V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f</a:t>
            </a:r>
            <a:r>
              <a:rPr lang="ro-RO" baseline="-25000">
                <a:highlight>
                  <a:srgbClr val="FFFF00"/>
                </a:highlight>
              </a:rPr>
              <a:t>u</a:t>
            </a:r>
            <a:r>
              <a:rPr lang="ro-RO">
                <a:highlight>
                  <a:srgbClr val="FFFF00"/>
                </a:highlight>
              </a:rPr>
              <a:t>=B</a:t>
            </a:r>
            <a:r>
              <a:rPr lang="ro-RO" baseline="-25000">
                <a:highlight>
                  <a:srgbClr val="FFFF00"/>
                </a:highlight>
              </a:rPr>
              <a:t>1</a:t>
            </a:r>
            <a:r>
              <a:rPr lang="ro-RO">
                <a:highlight>
                  <a:srgbClr val="FFFF00"/>
                </a:highlight>
              </a:rPr>
              <a:t>=3MHz=3x10</a:t>
            </a:r>
            <a:r>
              <a:rPr lang="ro-RO" baseline="30000">
                <a:highlight>
                  <a:srgbClr val="FFFF00"/>
                </a:highlight>
              </a:rPr>
              <a:t>6</a:t>
            </a:r>
            <a:r>
              <a:rPr lang="ro-RO">
                <a:highlight>
                  <a:srgbClr val="FFFF00"/>
                </a:highlight>
              </a:rPr>
              <a:t>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highlight>
                  <a:srgbClr val="FFFF00"/>
                </a:highlight>
              </a:rPr>
              <a:t>r</a:t>
            </a:r>
            <a:r>
              <a:rPr lang="ro-RO" baseline="-25000">
                <a:highlight>
                  <a:srgbClr val="FFFF00"/>
                </a:highlight>
              </a:rPr>
              <a:t>d</a:t>
            </a:r>
            <a:r>
              <a:rPr lang="ro-RO">
                <a:highlight>
                  <a:srgbClr val="FFFF00"/>
                </a:highlight>
              </a:rPr>
              <a:t>=r</a:t>
            </a:r>
            <a:r>
              <a:rPr lang="ro-RO" baseline="-25000">
                <a:highlight>
                  <a:srgbClr val="FFFF00"/>
                </a:highlight>
              </a:rPr>
              <a:t>i</a:t>
            </a:r>
            <a:r>
              <a:rPr lang="ro-RO">
                <a:highlight>
                  <a:srgbClr val="FFFF00"/>
                </a:highlight>
              </a:rPr>
              <a:t>=10</a:t>
            </a:r>
            <a:r>
              <a:rPr lang="ro-RO" baseline="30000">
                <a:highlight>
                  <a:srgbClr val="FFFF00"/>
                </a:highlight>
              </a:rPr>
              <a:t>12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640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2F8D6-98D2-4DB6-BA7C-714B83BF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+mn-lt"/>
              </a:rPr>
              <a:t>Etapa 1</a:t>
            </a:r>
            <a:r>
              <a:rPr lang="ro-RO" b="1">
                <a:latin typeface="+mn-lt"/>
              </a:rPr>
              <a:t>.</a:t>
            </a:r>
            <a:r>
              <a:rPr lang="en-US" b="1">
                <a:latin typeface="+mn-lt"/>
              </a:rPr>
              <a:t> Alegerea AO</a:t>
            </a:r>
            <a:endParaRPr lang="ro-RO" b="1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B479-183A-4FD1-A243-1A859821A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Criteriul rezistenței de intrare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1B49B6F-29D9-4986-AAAA-8FAB34F69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7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57DA423C-0409-409C-B1FB-EF891A5E2F15}"/>
                  </a:ext>
                </a:extLst>
              </p:cNvPr>
              <p:cNvSpPr txBox="1"/>
              <p:nvPr/>
            </p:nvSpPr>
            <p:spPr bwMode="auto">
              <a:xfrm>
                <a:off x="1085851" y="2381250"/>
                <a:ext cx="4540250" cy="248126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ad>
                                <m:radPr>
                                  <m:degHide m:val="on"/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𝑠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𝑓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ro-RO" sz="24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ro-RO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sub>
                          </m:sSub>
                        </m:num>
                        <m:den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(1+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o-RO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o-RO" sz="24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ro-RO" sz="24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57DA423C-0409-409C-B1FB-EF891A5E2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5851" y="2381250"/>
                <a:ext cx="4540250" cy="24812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4">
            <a:extLst>
              <a:ext uri="{FF2B5EF4-FFF2-40B4-BE49-F238E27FC236}">
                <a16:creationId xmlns:a16="http://schemas.microsoft.com/office/drawing/2014/main" id="{E960D988-1A0F-4E89-9BA5-5071BB5AE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1390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21E21D9B-34BA-4EF8-8258-1F25C83A0F78}"/>
                  </a:ext>
                </a:extLst>
              </p:cNvPr>
              <p:cNvSpPr txBox="1"/>
              <p:nvPr/>
            </p:nvSpPr>
            <p:spPr bwMode="auto">
              <a:xfrm>
                <a:off x="8293160" y="458469"/>
                <a:ext cx="3860800" cy="24812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=0,316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sSup>
                                    <m:sSup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num>
                                        <m:den>
                                          <m:r>
                                            <a:rPr lang="ro-RO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20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=0,1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21E21D9B-34BA-4EF8-8258-1F25C83A0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93160" y="458469"/>
                <a:ext cx="3860800" cy="24812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E602217F-EEFB-4217-97F6-BF537F9D013A}"/>
                  </a:ext>
                </a:extLst>
              </p:cNvPr>
              <p:cNvSpPr txBox="1"/>
              <p:nvPr/>
            </p:nvSpPr>
            <p:spPr>
              <a:xfrm>
                <a:off x="6534149" y="2330736"/>
                <a:ext cx="2946240" cy="4824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𝑘𝐻𝑧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=2×1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E602217F-EEFB-4217-97F6-BF537F9D0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149" y="2330736"/>
                <a:ext cx="2946240" cy="482400"/>
              </a:xfrm>
              <a:prstGeom prst="rect">
                <a:avLst/>
              </a:prstGeom>
              <a:blipFill>
                <a:blip r:embed="rId4"/>
                <a:stretch>
                  <a:fillRect l="-103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EF0C967-52A9-421B-A49A-024741AF66F7}"/>
                  </a:ext>
                </a:extLst>
              </p:cNvPr>
              <p:cNvSpPr txBox="1"/>
              <p:nvPr/>
            </p:nvSpPr>
            <p:spPr>
              <a:xfrm>
                <a:off x="6542197" y="2863851"/>
                <a:ext cx="2260058" cy="500131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=200000</m:t>
                      </m:r>
                      <m:f>
                        <m:fPr>
                          <m:type m:val="lin"/>
                          <m:ctrlPr>
                            <a:rPr lang="ro-R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2EF0C967-52A9-421B-A49A-024741AF6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197" y="2863851"/>
                <a:ext cx="2260058" cy="500131"/>
              </a:xfrm>
              <a:prstGeom prst="rect">
                <a:avLst/>
              </a:prstGeom>
              <a:blipFill>
                <a:blip r:embed="rId5"/>
                <a:stretch>
                  <a:fillRect t="-93902" r="-18598" b="-12317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5CB7F5F-D4FF-498F-A227-35FCDF4184D7}"/>
                  </a:ext>
                </a:extLst>
              </p:cNvPr>
              <p:cNvSpPr txBox="1"/>
              <p:nvPr/>
            </p:nvSpPr>
            <p:spPr>
              <a:xfrm>
                <a:off x="6542197" y="3354116"/>
                <a:ext cx="3352800" cy="8636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3000000</m:t>
                          </m:r>
                        </m:num>
                        <m:den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200000</m:t>
                          </m:r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Object 9">
                <a:extLst>
                  <a:ext uri="{FF2B5EF4-FFF2-40B4-BE49-F238E27FC236}">
                    <a16:creationId xmlns:a16="http://schemas.microsoft.com/office/drawing/2014/main" id="{C5CB7F5F-D4FF-498F-A227-35FCDF418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197" y="3354116"/>
                <a:ext cx="3352800" cy="863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6">
            <a:extLst>
              <a:ext uri="{FF2B5EF4-FFF2-40B4-BE49-F238E27FC236}">
                <a16:creationId xmlns:a16="http://schemas.microsoft.com/office/drawing/2014/main" id="{7DDB32F5-3FDF-4B70-B878-0471BA574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0" y="40415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69EAF07-23BC-4CE1-BD32-0BBDE509658B}"/>
                  </a:ext>
                </a:extLst>
              </p:cNvPr>
              <p:cNvSpPr txBox="1"/>
              <p:nvPr/>
            </p:nvSpPr>
            <p:spPr bwMode="auto">
              <a:xfrm>
                <a:off x="6534149" y="4319148"/>
                <a:ext cx="4851400" cy="108748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&amp;1×3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&amp;0,316×3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=948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𝑘𝐻𝑧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&amp;0,1×3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=300</m:t>
                              </m:r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𝑘𝐻𝑧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69EAF07-23BC-4CE1-BD32-0BBDE5096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4149" y="4319148"/>
                <a:ext cx="4851400" cy="1087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8F2FDB0-2592-4D15-8A7B-43B92B878CF4}"/>
              </a:ext>
            </a:extLst>
          </p:cNvPr>
          <p:cNvSpPr txBox="1"/>
          <p:nvPr/>
        </p:nvSpPr>
        <p:spPr>
          <a:xfrm>
            <a:off x="6534149" y="940686"/>
            <a:ext cx="2590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G</a:t>
            </a:r>
            <a:r>
              <a:rPr lang="ro-RO" baseline="-25000">
                <a:highlight>
                  <a:srgbClr val="FFFF00"/>
                </a:highlight>
              </a:rPr>
              <a:t>1</a:t>
            </a:r>
            <a:r>
              <a:rPr lang="ro-RO">
                <a:highlight>
                  <a:srgbClr val="FFFF00"/>
                </a:highlight>
              </a:rPr>
              <a:t> se ia din Date-proiect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E5A8DE-593B-44F8-80FF-65D51D0A5121}"/>
              </a:ext>
            </a:extLst>
          </p:cNvPr>
          <p:cNvSpPr txBox="1"/>
          <p:nvPr/>
        </p:nvSpPr>
        <p:spPr>
          <a:xfrm>
            <a:off x="1085851" y="5073650"/>
            <a:ext cx="234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Orientativ r</a:t>
            </a:r>
            <a:r>
              <a:rPr lang="ro-RO" baseline="-25000">
                <a:highlight>
                  <a:srgbClr val="FFFF00"/>
                </a:highlight>
              </a:rPr>
              <a:t>d,calc</a:t>
            </a:r>
            <a:r>
              <a:rPr lang="ro-RO">
                <a:highlight>
                  <a:srgbClr val="FFFF00"/>
                </a:highlight>
              </a:rPr>
              <a:t> 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 2M</a:t>
            </a:r>
            <a:r>
              <a:rPr lang="el-GR">
                <a:highlight>
                  <a:srgbClr val="FFFF00"/>
                </a:highlight>
                <a:sym typeface="Symbol" panose="05050102010706020507" pitchFamily="18" charset="2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D6FDB0-9E6E-4DCF-9968-74639417071A}"/>
              </a:ext>
            </a:extLst>
          </p:cNvPr>
          <p:cNvSpPr/>
          <p:nvPr/>
        </p:nvSpPr>
        <p:spPr>
          <a:xfrm>
            <a:off x="1228724" y="5867696"/>
            <a:ext cx="10610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highlight>
                  <a:srgbClr val="FFFF00"/>
                </a:highlight>
                <a:ea typeface="Times New Roman" panose="02020603050405020304" pitchFamily="18" charset="0"/>
              </a:rPr>
              <a:t>Se verifică la AO, ales după criteriul SR, dacă este satisfăcută și condiția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</a:rPr>
              <a:t> r</a:t>
            </a:r>
            <a:r>
              <a:rPr lang="ro-RO" sz="2400" baseline="-25000">
                <a:highlight>
                  <a:srgbClr val="FFFF00"/>
                </a:highlight>
                <a:ea typeface="Times New Roman" panose="02020603050405020304" pitchFamily="18" charset="0"/>
              </a:rPr>
              <a:t>d,AO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r>
              <a:rPr lang="ro-RO" sz="2400">
                <a:highlight>
                  <a:srgbClr val="FFFF00"/>
                </a:highlight>
                <a:ea typeface="Times New Roman" panose="02020603050405020304" pitchFamily="18" charset="0"/>
                <a:sym typeface="Symbol" panose="05050102010706020507" pitchFamily="18" charset="2"/>
              </a:rPr>
              <a:t> r</a:t>
            </a:r>
            <a:r>
              <a:rPr lang="ro-RO" sz="2400" baseline="-25000">
                <a:highlight>
                  <a:srgbClr val="FFFF00"/>
                </a:highlight>
                <a:ea typeface="Times New Roman" panose="02020603050405020304" pitchFamily="18" charset="0"/>
                <a:sym typeface="Symbol" panose="05050102010706020507" pitchFamily="18" charset="2"/>
              </a:rPr>
              <a:t>d,calc</a:t>
            </a:r>
            <a:r>
              <a:rPr lang="en-US" sz="2400"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endParaRPr lang="ro-RO" sz="240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69CCC6AC-1EAD-4ABC-8913-FF1826E6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54B4-EC54-4F1F-80F4-8562700AC617}" type="datetime1">
              <a:rPr lang="ro-RO" smtClean="0"/>
              <a:t>13.11.2020</a:t>
            </a:fld>
            <a:endParaRPr lang="ro-RO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7C09AEB1-19A9-4B4E-8D7E-9369DC03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B15E68D-4C68-42C0-8510-7FB50628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314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3352-6BA9-4DF7-BD54-46B761C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04E18-3485-45C1-81A3-71EBD625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/>
          <a:lstStyle/>
          <a:p>
            <a:r>
              <a:rPr lang="ro-RO"/>
              <a:t>Scheme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AFFF9-0F2D-41AA-A62F-92D94E0EB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45" y="2365764"/>
            <a:ext cx="4305300" cy="3271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152EE2-5B58-4149-81B3-F04275F1B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2659380"/>
            <a:ext cx="4305300" cy="28616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73F1D2-FE9C-45FD-AAC9-E08F83E38820}"/>
              </a:ext>
            </a:extLst>
          </p:cNvPr>
          <p:cNvSpPr txBox="1"/>
          <p:nvPr/>
        </p:nvSpPr>
        <p:spPr>
          <a:xfrm>
            <a:off x="1362076" y="5636823"/>
            <a:ext cx="3638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G1=10dB și G1=20dB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1EA914-B94E-4F83-B7A2-17452D89E5F9}"/>
              </a:ext>
            </a:extLst>
          </p:cNvPr>
          <p:cNvSpPr txBox="1"/>
          <p:nvPr/>
        </p:nvSpPr>
        <p:spPr>
          <a:xfrm>
            <a:off x="8153399" y="5636823"/>
            <a:ext cx="2495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G1=0dB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BB23EF2-B37F-4BE9-815A-C1E632F6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6901-12D5-4B88-AACD-7A016891A5F1}" type="datetime1">
              <a:rPr lang="ro-RO" smtClean="0"/>
              <a:t>13.11.2020</a:t>
            </a:fld>
            <a:endParaRPr 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D04F42-A1C1-477E-B8D0-42472191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B4994-863E-4496-9901-8B44F3EA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136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673E-A1F9-4D9F-959D-871B3DE3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5E53C-267D-408A-9FA2-99C96BDE0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Calcule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72B6F1-903E-4D02-9806-9F769ACBF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2185972"/>
            <a:ext cx="4305300" cy="32710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5D5D21-8494-41D2-B549-FF8BECF19045}"/>
              </a:ext>
            </a:extLst>
          </p:cNvPr>
          <p:cNvSpPr txBox="1"/>
          <p:nvPr/>
        </p:nvSpPr>
        <p:spPr>
          <a:xfrm>
            <a:off x="1104900" y="5407302"/>
            <a:ext cx="371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G1=10dB și G1=20dB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8B9D281-BBA9-4B49-8825-E76456E0C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2238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74E1B610-47A5-4BA7-B200-050D1A8592E5}"/>
                  </a:ext>
                </a:extLst>
              </p:cNvPr>
              <p:cNvSpPr txBox="1"/>
              <p:nvPr/>
            </p:nvSpPr>
            <p:spPr bwMode="auto">
              <a:xfrm>
                <a:off x="5630862" y="1598976"/>
                <a:ext cx="5942301" cy="9144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sub>
                          </m:sSub>
                        </m:den>
                      </m:f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&amp;3,16−1=2,16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&amp;10−1=9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74E1B610-47A5-4BA7-B200-050D1A859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0862" y="1598976"/>
                <a:ext cx="5942301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44CFAB0-AE0C-4AAE-B9BE-6610CA31E63F}"/>
                  </a:ext>
                </a:extLst>
              </p:cNvPr>
              <p:cNvSpPr txBox="1"/>
              <p:nvPr/>
            </p:nvSpPr>
            <p:spPr bwMode="auto">
              <a:xfrm>
                <a:off x="5630862" y="2513376"/>
                <a:ext cx="4402137" cy="109219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f>
                            <m:f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den>
                          </m:f>
                        </m:sup>
                      </m:sSup>
                      <m:r>
                        <a:rPr lang="ro-R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num>
                                    <m:den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≅3,16</m:t>
                              </m:r>
                            </m:e>
                            <m:e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</m:t>
                              </m:r>
                              <m:sSup>
                                <m:sSupPr>
                                  <m:ctrlP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num>
                                    <m:den>
                                      <m:r>
                                        <a:rPr lang="ro-R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ro-R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44CFAB0-AE0C-4AAE-B9BE-6610CA31E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0862" y="2513376"/>
                <a:ext cx="4402137" cy="10921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B33E98D-EB95-4F92-B281-C4382897FCC3}"/>
              </a:ext>
            </a:extLst>
          </p:cNvPr>
          <p:cNvSpPr txBox="1"/>
          <p:nvPr/>
        </p:nvSpPr>
        <p:spPr>
          <a:xfrm>
            <a:off x="5630863" y="3653987"/>
            <a:ext cx="524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/>
              <a:t>G1=10dB: se alege R</a:t>
            </a:r>
            <a:r>
              <a:rPr lang="ro-RO" baseline="-25000"/>
              <a:t>1-1</a:t>
            </a:r>
            <a:r>
              <a:rPr lang="ro-RO"/>
              <a:t>=10k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rezultă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2-1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=21,6k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G1=20dB: se alege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1-1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=20k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rezultă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2-1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=180k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0C7C0-5AEE-4DC5-882E-0E78310383A0}"/>
              </a:ext>
            </a:extLst>
          </p:cNvPr>
          <p:cNvSpPr txBox="1"/>
          <p:nvPr/>
        </p:nvSpPr>
        <p:spPr>
          <a:xfrm>
            <a:off x="4886325" y="4254500"/>
            <a:ext cx="6467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>
                <a:highlight>
                  <a:srgbClr val="FFFF00"/>
                </a:highlight>
              </a:rPr>
              <a:t>Pentru buna funcționare a circuitelor realizate cu AO se recomandă ca valorile de rezistențe să fie cuprinse între 10k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highlight>
                  <a:srgbClr val="FFFF00"/>
                </a:highlight>
              </a:rPr>
              <a:t> și 100k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D5CA47-155E-4CEF-B580-4CEE7A51A779}"/>
              </a:ext>
            </a:extLst>
          </p:cNvPr>
          <p:cNvSpPr/>
          <p:nvPr/>
        </p:nvSpPr>
        <p:spPr>
          <a:xfrm>
            <a:off x="5630863" y="486092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/>
              <a:t>Valoarea cea mai apropiată de 21,6k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este, conform Valorilor standard de rezistențe, serie E24, egală cu 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22k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9FA5457-2259-495E-B419-85DC4D69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AC1-6AEA-4D7A-B4FB-F86B613C319E}" type="datetime1">
              <a:rPr lang="ro-RO" smtClean="0"/>
              <a:t>13.11.2020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65302C0-3506-4B2C-93DF-371A7666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2248F8E-6F85-4532-86D9-466885C9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7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27C375F4-9E39-4449-B46F-8A7D41DB05F2}"/>
                  </a:ext>
                </a:extLst>
              </p:cNvPr>
              <p:cNvSpPr txBox="1"/>
              <p:nvPr/>
            </p:nvSpPr>
            <p:spPr>
              <a:xfrm>
                <a:off x="4819649" y="5531932"/>
                <a:ext cx="4514993" cy="779968"/>
              </a:xfrm>
              <a:prstGeom prst="rect">
                <a:avLst/>
              </a:prstGeom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3−1</m:t>
                          </m:r>
                        </m:sub>
                      </m:sSub>
                      <m:r>
                        <a:rPr lang="ro-RO" sz="2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b>
                      </m:sSub>
                      <m:d>
                        <m:dPr>
                          <m:begChr m:val="‖"/>
                          <m:endChr m:val=""/>
                          <m:ctrlP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e>
                      </m:d>
                      <m:r>
                        <a:rPr lang="ro-RO" sz="2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</m:t>
                              </m:r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21,6</m:t>
                                  </m:r>
                                  <m: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=6,83</m:t>
                              </m:r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&amp;20</m:t>
                              </m:r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  <m:r>
                                    <a:rPr lang="ro-RO" sz="23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=18</m:t>
                              </m:r>
                              <m:r>
                                <a:rPr lang="ro-RO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27C375F4-9E39-4449-B46F-8A7D41DB0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9" y="5531932"/>
                <a:ext cx="4514993" cy="7799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row: Right 15">
            <a:extLst>
              <a:ext uri="{FF2B5EF4-FFF2-40B4-BE49-F238E27FC236}">
                <a16:creationId xmlns:a16="http://schemas.microsoft.com/office/drawing/2014/main" id="{2859F983-4E58-4F18-B372-6FEFE7E79919}"/>
              </a:ext>
            </a:extLst>
          </p:cNvPr>
          <p:cNvSpPr/>
          <p:nvPr/>
        </p:nvSpPr>
        <p:spPr>
          <a:xfrm>
            <a:off x="9336229" y="5686644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375C6B1-8877-44F7-88AF-C7A877719C25}"/>
              </a:ext>
            </a:extLst>
          </p:cNvPr>
          <p:cNvSpPr/>
          <p:nvPr/>
        </p:nvSpPr>
        <p:spPr>
          <a:xfrm>
            <a:off x="9336229" y="6008906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6F61E9-8371-4626-BB74-AEBBB2CBB27A}"/>
              </a:ext>
            </a:extLst>
          </p:cNvPr>
          <p:cNvSpPr txBox="1"/>
          <p:nvPr/>
        </p:nvSpPr>
        <p:spPr>
          <a:xfrm>
            <a:off x="10390328" y="5573415"/>
            <a:ext cx="8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6,8k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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A68A98-FBE8-47A2-9B78-725B11922FC8}"/>
              </a:ext>
            </a:extLst>
          </p:cNvPr>
          <p:cNvSpPr txBox="1"/>
          <p:nvPr/>
        </p:nvSpPr>
        <p:spPr>
          <a:xfrm>
            <a:off x="10391914" y="5895677"/>
            <a:ext cx="8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18k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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3074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3352-6BA9-4DF7-BD54-46B761C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04E18-3485-45C1-81A3-71EBD625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/>
          <a:lstStyle/>
          <a:p>
            <a:r>
              <a:rPr lang="ro-RO"/>
              <a:t>Cazul G1=0dB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52EE2-5B58-4149-81B3-F04275F1B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0444"/>
            <a:ext cx="4305300" cy="286169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BB23EF2-B37F-4BE9-815A-C1E632F6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AC8D-706E-44EB-8C70-696530598EB8}" type="datetime1">
              <a:rPr lang="ro-RO" smtClean="0"/>
              <a:t>13.11.2020</a:t>
            </a:fld>
            <a:endParaRPr 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D04F42-A1C1-477E-B8D0-42472191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B4994-863E-4496-9901-8B44F3EA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8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A21321-2C20-41C6-8CE9-37A9FD385C4C}"/>
                  </a:ext>
                </a:extLst>
              </p:cNvPr>
              <p:cNvSpPr txBox="1"/>
              <p:nvPr/>
            </p:nvSpPr>
            <p:spPr>
              <a:xfrm>
                <a:off x="5637319" y="2974019"/>
                <a:ext cx="2315189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o-RO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o-RO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ro-RO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o-RO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ro-RO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o-RO" sz="20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sup>
                    </m:sSup>
                  </m:oMath>
                </a14:m>
                <a:r>
                  <a:rPr lang="ro-RO" sz="200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o-RO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o-RO" sz="2000"/>
                  <a:t>=1</a:t>
                </a:r>
                <a:endParaRPr lang="ro-RO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A21321-2C20-41C6-8CE9-37A9FD385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19" y="2974019"/>
                <a:ext cx="2315189" cy="327013"/>
              </a:xfrm>
              <a:prstGeom prst="rect">
                <a:avLst/>
              </a:prstGeom>
              <a:blipFill>
                <a:blip r:embed="rId3"/>
                <a:stretch>
                  <a:fillRect l="-3947" t="-124074" r="-2895" b="-1407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BCA2C16-F25A-4C6F-B7C2-EAFBA05CF105}"/>
              </a:ext>
            </a:extLst>
          </p:cNvPr>
          <p:cNvSpPr txBox="1"/>
          <p:nvPr/>
        </p:nvSpPr>
        <p:spPr>
          <a:xfrm>
            <a:off x="5530788" y="3524435"/>
            <a:ext cx="582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Conform recomandării generale privind valorile rezistențelor din circuitele realizate cu AO, rezultă: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43729D-4756-46DC-9C9D-F0A9C1698972}"/>
                  </a:ext>
                </a:extLst>
              </p:cNvPr>
              <p:cNvSpPr txBox="1"/>
              <p:nvPr/>
            </p:nvSpPr>
            <p:spPr>
              <a:xfrm>
                <a:off x="5637320" y="4427063"/>
                <a:ext cx="237661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3−1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43729D-4756-46DC-9C9D-F0A9C1698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20" y="4427063"/>
                <a:ext cx="2376613" cy="307777"/>
              </a:xfrm>
              <a:prstGeom prst="rect">
                <a:avLst/>
              </a:prstGeom>
              <a:blipFill>
                <a:blip r:embed="rId4"/>
                <a:stretch>
                  <a:fillRect l="-2051" r="-2051" b="-156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02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84DE-1596-4D08-B302-CD9D7923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Verificare SPICE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8599-593F-4004-840C-FB7C26E00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/>
              <a:t>Banda de frecvență</a:t>
            </a:r>
          </a:p>
          <a:p>
            <a:pPr lvl="1"/>
            <a:r>
              <a:rPr lang="ro-RO"/>
              <a:t>Se face o analiză de ca AC Sweep/Noise</a:t>
            </a:r>
          </a:p>
          <a:p>
            <a:pPr lvl="1"/>
            <a:r>
              <a:rPr lang="ro-RO"/>
              <a:t>Se reprezintă grafic </a:t>
            </a:r>
            <a:r>
              <a:rPr lang="ro-RO">
                <a:highlight>
                  <a:srgbClr val="FFFF00"/>
                </a:highlight>
              </a:rPr>
              <a:t>DB(V(Uo1)) - DB(V(Uin1))</a:t>
            </a:r>
          </a:p>
          <a:p>
            <a:pPr lvl="1"/>
            <a:r>
              <a:rPr lang="ro-RO"/>
              <a:t>Se activează cursoarele, se observă maximul și se duce al doilea cursor la poziția maxim-3dB și se citește frecvența limită superioară Această valoare este egală cu banda, deoarece frecvența limită inferioară este zero</a:t>
            </a:r>
          </a:p>
          <a:p>
            <a:r>
              <a:rPr lang="ro-RO"/>
              <a:t>Rezistența de intrare a circuitului în funcție de frecvență</a:t>
            </a:r>
          </a:p>
          <a:p>
            <a:pPr lvl="1"/>
            <a:r>
              <a:rPr lang="ro-RO"/>
              <a:t>Fără a face altă simulare, se pune </a:t>
            </a:r>
            <a:r>
              <a:rPr lang="ro-RO">
                <a:highlight>
                  <a:srgbClr val="FFFF00"/>
                </a:highlight>
              </a:rPr>
              <a:t>V(Uin1)/I(R3-1)</a:t>
            </a:r>
            <a:r>
              <a:rPr lang="ro-RO"/>
              <a:t> în loc de </a:t>
            </a:r>
            <a:br>
              <a:rPr lang="ro-RO"/>
            </a:br>
            <a:r>
              <a:rPr lang="ro-RO"/>
              <a:t>DB(V(Uo1)) - DB(V(Uin1))</a:t>
            </a:r>
          </a:p>
          <a:p>
            <a:pPr lvl="1"/>
            <a:r>
              <a:rPr lang="ro-RO"/>
              <a:t>Se evaluaează și se notează valoarea rezistenței de intare a montajului, R</a:t>
            </a:r>
            <a:r>
              <a:rPr lang="ro-RO" baseline="-25000"/>
              <a:t>in</a:t>
            </a:r>
            <a:endParaRPr lang="ro-RO"/>
          </a:p>
          <a:p>
            <a:r>
              <a:rPr lang="ro-RO"/>
              <a:t>Cele două grafice și ferestrele Probe cursor se aduc în documentul Word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BE3DF-6AE8-4F42-9DF8-6539B7C7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E001-B9C7-4314-84B4-6B5292B9ECD6}" type="datetime1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C801B-9E76-4A42-A1C2-BB4DB36B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CIA - etapele 1, 2,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ED402-8E56-4138-A653-C0030F21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747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1774</Words>
  <Application>Microsoft Office PowerPoint</Application>
  <PresentationFormat>Widescreen</PresentationFormat>
  <Paragraphs>392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Symbol</vt:lpstr>
      <vt:lpstr>Times New Roman</vt:lpstr>
      <vt:lpstr>UT Sans</vt:lpstr>
      <vt:lpstr>Office Theme</vt:lpstr>
      <vt:lpstr>Proiect CIA</vt:lpstr>
      <vt:lpstr>Generalități</vt:lpstr>
      <vt:lpstr>Etapa 1. Alegerea AO</vt:lpstr>
      <vt:lpstr>Etapa 1. Alegerea AO</vt:lpstr>
      <vt:lpstr>Etapa 1. Alegerea AO</vt:lpstr>
      <vt:lpstr>Etapa 2. Proiectarea preamplificatorului cu rezistență de intrare mare</vt:lpstr>
      <vt:lpstr>Etapa 2. Proiectarea preamplificatorului cu rezistență de intrare mare</vt:lpstr>
      <vt:lpstr>Etapa 2. Proiectarea preamplificatorului cu rezistență de intrare mare</vt:lpstr>
      <vt:lpstr>Etapa 2. Verificare SPICE</vt:lpstr>
      <vt:lpstr>Etapa 3. NAB</vt:lpstr>
      <vt:lpstr>Etapa 3. NAB</vt:lpstr>
      <vt:lpstr>Etapa 3. NAB</vt:lpstr>
      <vt:lpstr>Etapa 3 NAB</vt:lpstr>
      <vt:lpstr>Etapa 3 NAB. Simulare SPICE</vt:lpstr>
      <vt:lpstr>Etapa 3 NAB. Simulare SPICE</vt:lpstr>
      <vt:lpstr>Etapa 3 NAB. Simulare SPICE</vt:lpstr>
      <vt:lpstr>Etapa 3. RIAA</vt:lpstr>
      <vt:lpstr>Etapa 3. RIAA</vt:lpstr>
      <vt:lpstr>Etapa 3. RIAA</vt:lpstr>
      <vt:lpstr>Etapa 3. RIAA</vt:lpstr>
      <vt:lpstr>Etapa 3. RIAA</vt:lpstr>
      <vt:lpstr>Etapa 3 RIAA. Simulare SPICE</vt:lpstr>
      <vt:lpstr>Etapa 3 RIAA. Simulare SPICE</vt:lpstr>
      <vt:lpstr>Etapa 3 RIAA. Simulare SPICE</vt:lpstr>
      <vt:lpstr>Valori standard de rezistențe</vt:lpstr>
      <vt:lpstr>Valori standard de condensatoare electrolitice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89</cp:revision>
  <dcterms:created xsi:type="dcterms:W3CDTF">2020-03-30T13:07:15Z</dcterms:created>
  <dcterms:modified xsi:type="dcterms:W3CDTF">2020-11-13T08:42:55Z</dcterms:modified>
</cp:coreProperties>
</file>