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</p:sldMasterIdLst>
  <p:notesMasterIdLst>
    <p:notesMasterId r:id="rId36"/>
  </p:notesMasterIdLst>
  <p:sldIdLst>
    <p:sldId id="353" r:id="rId2"/>
    <p:sldId id="294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0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cs typeface="+mn-cs"/>
              </a:defRPr>
            </a:lvl1pPr>
          </a:lstStyle>
          <a:p>
            <a:pPr>
              <a:defRPr/>
            </a:pPr>
            <a:fld id="{3A45DF23-E543-46E1-99A3-1BD37B5F8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57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8443F4-1997-44DC-BB5D-E74087F8D99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45DF23-E543-46E1-99A3-1BD37B5F8DA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8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2F6C6-DFCE-406E-88E1-8D67781647D3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72AA8-DAF2-4809-BEA9-3992C40671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53B302-FDC7-48B3-84C9-BC329EA3B787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CD88B-2742-4434-B9F6-A7306AB6A7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2A2110-3151-4B90-8CCB-3E1FA48BB4A5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5324A-3C65-4C81-A6AA-7A5AF53EFC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6DD97-F8C6-4D22-9129-33D682647CD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A3740D-EA54-4367-B750-11DAD543929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06D44-A00B-487B-BCD7-9A382B90D5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06D3EE-B2CC-4B0D-9C50-13B96C6D3FCA}" type="datetime1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35508-5428-4A9A-9D6D-99AE2752FA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4DDBD-F15A-4AE8-955B-868B06D13550}" type="datetime1">
              <a:rPr lang="en-US" smtClean="0"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48C4B-8066-4FF2-9BD6-DE7701FE7E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E81D0E-CAE7-4179-9C57-11575E06BB59}" type="datetime1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899B0-03BE-4E64-AE8F-2D87AD68C6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291386-60E1-4DF2-A2BC-D6119CD71074}" type="datetime1">
              <a:rPr lang="en-US" smtClean="0"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84469-E097-4619-B6F5-6A450D099F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486AD2-AB0B-48F3-BED3-2145F23E6955}" type="datetime1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B86D1-4142-4254-A269-96532A5234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BFB36E-CF40-4C56-BCFD-1A8FEBCC70EA}" type="datetime1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20741-EB4C-47F6-84CB-AF91803492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336667E-292F-4C38-84FC-2F1662696D23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988E1A6-F15E-4871-B8C7-0BD7E28D23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>
            <a:normAutofit/>
          </a:bodyPr>
          <a:lstStyle/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endParaRPr lang="ro-RO" sz="1200">
              <a:latin typeface="UT Sans" panose="00000500000000000000" pitchFamily="50" charset="0"/>
            </a:endParaRP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r>
              <a:rPr lang="ro-RO"/>
              <a:t>Cursul nr. 7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/>
          <a:lstStyle/>
          <a:p>
            <a:r>
              <a:rPr lang="ro-RO" sz="3200"/>
              <a:t>PROIECTAREA  ASISTATĂ  DE CALCULATOR  A  MODULELOR </a:t>
            </a:r>
            <a:r>
              <a:rPr lang="en-US" sz="3200"/>
              <a:t> ELECTRONICE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22BB6D-9EE5-4112-8F41-5C3F6A2072A3}"/>
              </a:ext>
            </a:extLst>
          </p:cNvPr>
          <p:cNvGrpSpPr/>
          <p:nvPr/>
        </p:nvGrpSpPr>
        <p:grpSpPr>
          <a:xfrm>
            <a:off x="685800" y="596055"/>
            <a:ext cx="7498846" cy="1138340"/>
            <a:chOff x="685800" y="596055"/>
            <a:chExt cx="7498846" cy="1138340"/>
          </a:xfrm>
        </p:grpSpPr>
        <p:pic>
          <p:nvPicPr>
            <p:cNvPr id="6" name="Picture 5" descr="Logo-UT-IESC-RGB-RO">
              <a:extLst>
                <a:ext uri="{FF2B5EF4-FFF2-40B4-BE49-F238E27FC236}">
                  <a16:creationId xmlns:a16="http://schemas.microsoft.com/office/drawing/2014/main" id="{2B32FB32-2A6D-4D7F-BB85-B282C884D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4146813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">
              <a:extLst>
                <a:ext uri="{FF2B5EF4-FFF2-40B4-BE49-F238E27FC236}">
                  <a16:creationId xmlns:a16="http://schemas.microsoft.com/office/drawing/2014/main" id="{36ADAD96-211B-4C51-9549-40AB2557866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>
                  <a:latin typeface="UT Sans" panose="00000500000000000000" pitchFamily="50" charset="0"/>
                </a:rPr>
                <a:t>Departamentul de Electronică şi Calculatoare</a:t>
              </a:r>
              <a:endParaRPr lang="ro-RO" sz="1100" b="1">
                <a:latin typeface="UT Sans" panose="00000500000000000000" pitchFamily="50" charset="0"/>
              </a:endParaRPr>
            </a:p>
            <a:p>
              <a:pPr algn="r"/>
              <a:r>
                <a:rPr lang="ro-RO" sz="1100" b="0">
                  <a:latin typeface="UT Sans" panose="00000500000000000000" pitchFamily="50" charset="0"/>
                </a:rPr>
                <a:t>s</a:t>
              </a:r>
              <a:r>
                <a:rPr lang="en-US" sz="1100">
                  <a:latin typeface="UT Sans" panose="00000500000000000000" pitchFamily="50" charset="0"/>
                </a:rPr>
                <a:t>tr. Politehnicii 1, 500024 Braşov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/>
              <a:r>
                <a:rPr lang="en-US" sz="1100">
                  <a:latin typeface="UT Sans" panose="00000500000000000000" pitchFamily="50" charset="0"/>
                </a:rPr>
                <a:t>0268 478705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 rtl="1">
                <a:defRPr sz="1000"/>
              </a:pPr>
              <a:endParaRPr lang="en-GB" sz="900" b="0" i="0" strike="noStrike">
                <a:solidFill>
                  <a:srgbClr val="333333"/>
                </a:solidFill>
                <a:latin typeface="UT Sans" panose="00000500000000000000" pitchFamily="50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4BC8F-BC1D-414D-9D8B-BB39FFBB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Alocarea de capsule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9BD7D-666E-4B61-B295-37A3B6CAD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Se selectează componenta în </a:t>
            </a:r>
            <a:r>
              <a:rPr lang="ro-RO" i="1"/>
              <a:t>OrCAD Capture</a:t>
            </a:r>
            <a:r>
              <a:rPr lang="ro-RO"/>
              <a:t>, clic dreapta și se alege </a:t>
            </a:r>
            <a:r>
              <a:rPr lang="ro-RO" b="1">
                <a:solidFill>
                  <a:srgbClr val="0070C0"/>
                </a:solidFill>
              </a:rPr>
              <a:t>Edit Properties...</a:t>
            </a:r>
          </a:p>
          <a:p>
            <a:r>
              <a:rPr lang="ro-RO"/>
              <a:t>După deschiderea ferestrei de proprietăți, în câmpul </a:t>
            </a:r>
            <a:r>
              <a:rPr lang="ro-RO" b="1">
                <a:solidFill>
                  <a:srgbClr val="0070C0"/>
                </a:solidFill>
              </a:rPr>
              <a:t>PCB Footprint</a:t>
            </a:r>
            <a:r>
              <a:rPr lang="ro-RO"/>
              <a:t> se introduce denumirea capsulei</a:t>
            </a:r>
          </a:p>
          <a:p>
            <a:r>
              <a:rPr lang="ro-RO" u="sng"/>
              <a:t>Exemplu</a:t>
            </a:r>
            <a:r>
              <a:rPr lang="ro-RO"/>
              <a:t>: fie circuitul format dintr-o rezistență în paralel cu un condensator electrolitic. Presupunem că rezistența are amprenta RES400 iar condensatorul CAP196</a:t>
            </a:r>
          </a:p>
          <a:p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DB779-2ECC-42FF-BF79-7E76FBBE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6DD97-F8C6-4D22-9129-33D682647CD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B9012-B5A8-4181-B9F3-E20F5755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F26A0-5CB1-47DF-BF61-FB0BB995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658620-1F85-4E4B-BE8E-F167F10D7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5410200"/>
            <a:ext cx="5742686" cy="464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3A2EF3-7F22-429C-926A-92B379A24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11" y="4930034"/>
            <a:ext cx="1557338" cy="142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48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4BC8F-BC1D-414D-9D8B-BB39FFBB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/>
              <a:t>Postprocesarea proiectului schematic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9BD7D-666E-4B61-B295-37A3B6CAD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În fereastra </a:t>
            </a:r>
            <a:r>
              <a:rPr lang="ro-RO" b="1">
                <a:solidFill>
                  <a:srgbClr val="0070C0"/>
                </a:solidFill>
              </a:rPr>
              <a:t>Project manager </a:t>
            </a:r>
            <a:br>
              <a:rPr lang="ro-RO" b="1">
                <a:solidFill>
                  <a:srgbClr val="0070C0"/>
                </a:solidFill>
              </a:rPr>
            </a:br>
            <a:r>
              <a:rPr lang="ro-RO"/>
              <a:t>se selectează fișierul de tip </a:t>
            </a:r>
            <a:br>
              <a:rPr lang="ro-RO"/>
            </a:br>
            <a:r>
              <a:rPr lang="ro-RO"/>
              <a:t>design (*.DSN) care conține </a:t>
            </a:r>
            <a:br>
              <a:rPr lang="ro-RO"/>
            </a:br>
            <a:r>
              <a:rPr lang="ro-RO"/>
              <a:t>întreaga informație tehnică </a:t>
            </a:r>
            <a:br>
              <a:rPr lang="ro-RO"/>
            </a:br>
            <a:r>
              <a:rPr lang="ro-RO"/>
              <a:t>legată de circuitul electronic </a:t>
            </a:r>
            <a:br>
              <a:rPr lang="ro-RO"/>
            </a:br>
            <a:r>
              <a:rPr lang="ro-RO"/>
              <a:t>proiectat;</a:t>
            </a:r>
          </a:p>
          <a:p>
            <a:r>
              <a:rPr lang="ro-RO"/>
              <a:t>Din meniul </a:t>
            </a:r>
            <a:r>
              <a:rPr lang="ro-RO">
                <a:solidFill>
                  <a:srgbClr val="0070C0"/>
                </a:solidFill>
              </a:rPr>
              <a:t>Tools</a:t>
            </a:r>
            <a:r>
              <a:rPr lang="ro-RO"/>
              <a:t> se alege </a:t>
            </a:r>
            <a:br>
              <a:rPr lang="ro-RO"/>
            </a:br>
            <a:r>
              <a:rPr lang="ro-RO"/>
              <a:t>comanda </a:t>
            </a:r>
            <a:r>
              <a:rPr lang="ro-RO" b="1">
                <a:solidFill>
                  <a:srgbClr val="0070C0"/>
                </a:solidFill>
              </a:rPr>
              <a:t>Create Netlist...</a:t>
            </a:r>
          </a:p>
          <a:p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DB779-2ECC-42FF-BF79-7E76FBBE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6DD97-F8C6-4D22-9129-33D682647CD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B9012-B5A8-4181-B9F3-E20F5755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F26A0-5CB1-47DF-BF61-FB0BB995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79DDD8-60EF-4248-BAAA-C1F86DFDF804}"/>
              </a:ext>
            </a:extLst>
          </p:cNvPr>
          <p:cNvPicPr/>
          <p:nvPr/>
        </p:nvPicPr>
        <p:blipFill rotWithShape="1">
          <a:blip r:embed="rId2"/>
          <a:srcRect l="10075" t="2509" r="63678" b="37249"/>
          <a:stretch/>
        </p:blipFill>
        <p:spPr bwMode="auto">
          <a:xfrm>
            <a:off x="5103634" y="1709928"/>
            <a:ext cx="3877806" cy="5006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4425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07263-68EB-476A-9CBB-11C9672C8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Postprocesarea proiectului schematic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A82D6-1CB7-428C-9895-BE807AF76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După selectarea comenzii </a:t>
            </a:r>
            <a:br>
              <a:rPr lang="ro-RO"/>
            </a:br>
            <a:r>
              <a:rPr lang="ro-RO">
                <a:solidFill>
                  <a:srgbClr val="0070C0"/>
                </a:solidFill>
              </a:rPr>
              <a:t>Create Netlist </a:t>
            </a:r>
            <a:r>
              <a:rPr lang="ro-RO"/>
              <a:t>se va </a:t>
            </a:r>
            <a:br>
              <a:rPr lang="ro-RO"/>
            </a:br>
            <a:r>
              <a:rPr lang="ro-RO"/>
              <a:t>deschide o fereastră tip </a:t>
            </a:r>
            <a:br>
              <a:rPr lang="ro-RO"/>
            </a:br>
            <a:r>
              <a:rPr lang="ro-RO"/>
              <a:t>tablou cu mai multe file </a:t>
            </a:r>
            <a:br>
              <a:rPr lang="ro-RO"/>
            </a:br>
            <a:r>
              <a:rPr lang="ro-RO"/>
              <a:t>(multi-tab)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9A5E0-7CB2-4C8C-8EF1-03800951D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6DD97-F8C6-4D22-9129-33D682647CD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5CFE6-B243-44FF-A8D9-FE6C7B90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E3C1-24B3-4E42-82C6-6967A93E2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FB0262-1AFC-41B7-8E23-B843ADED8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211268"/>
            <a:ext cx="4114800" cy="457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74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07263-68EB-476A-9CBB-11C9672C8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Postprocesarea proiectului schematic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A82D6-1CB7-428C-9895-BE807AF76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200"/>
              <a:t>Zona </a:t>
            </a:r>
            <a:r>
              <a:rPr lang="ro-RO" sz="2200">
                <a:solidFill>
                  <a:srgbClr val="0070C0"/>
                </a:solidFill>
              </a:rPr>
              <a:t>PCB Footprint </a:t>
            </a:r>
            <a:r>
              <a:rPr lang="ro-RO" sz="2200"/>
              <a:t>precizează câmpul (din baza de date a componentelor virtuale) care</a:t>
            </a:r>
            <a:br>
              <a:rPr lang="ro-RO" sz="2200"/>
            </a:br>
            <a:r>
              <a:rPr lang="ro-RO" sz="2200"/>
              <a:t>va fi luat în calcul în vederea </a:t>
            </a:r>
            <a:br>
              <a:rPr lang="ro-RO" sz="2200"/>
            </a:br>
            <a:r>
              <a:rPr lang="ro-RO" sz="2200"/>
              <a:t>asocierii de capsule pentru </a:t>
            </a:r>
            <a:br>
              <a:rPr lang="ro-RO" sz="2200"/>
            </a:br>
            <a:r>
              <a:rPr lang="ro-RO" sz="2200"/>
              <a:t>toate componentele</a:t>
            </a:r>
          </a:p>
          <a:p>
            <a:r>
              <a:rPr lang="ro-RO" sz="2200"/>
              <a:t>Se va bifa caseta </a:t>
            </a:r>
            <a:r>
              <a:rPr lang="ro-RO" sz="2200">
                <a:solidFill>
                  <a:srgbClr val="0070C0"/>
                </a:solidFill>
              </a:rPr>
              <a:t>Create or </a:t>
            </a:r>
            <a:br>
              <a:rPr lang="ro-RO" sz="2200">
                <a:solidFill>
                  <a:srgbClr val="0070C0"/>
                </a:solidFill>
              </a:rPr>
            </a:br>
            <a:r>
              <a:rPr lang="ro-RO" sz="2200">
                <a:solidFill>
                  <a:srgbClr val="0070C0"/>
                </a:solidFill>
              </a:rPr>
              <a:t>Update PCB Editor Board </a:t>
            </a:r>
            <a:br>
              <a:rPr lang="ro-RO" sz="2200">
                <a:solidFill>
                  <a:srgbClr val="0070C0"/>
                </a:solidFill>
              </a:rPr>
            </a:br>
            <a:r>
              <a:rPr lang="ro-RO" sz="2200">
                <a:solidFill>
                  <a:srgbClr val="0070C0"/>
                </a:solidFill>
              </a:rPr>
              <a:t>(Netrev)</a:t>
            </a:r>
            <a:r>
              <a:rPr lang="ro-RO" sz="2200"/>
              <a:t> și opțiunea </a:t>
            </a:r>
            <a:r>
              <a:rPr lang="ro-RO" sz="2200">
                <a:solidFill>
                  <a:srgbClr val="0070C0"/>
                </a:solidFill>
              </a:rPr>
              <a:t>Open </a:t>
            </a:r>
            <a:br>
              <a:rPr lang="ro-RO" sz="2200">
                <a:solidFill>
                  <a:srgbClr val="0070C0"/>
                </a:solidFill>
              </a:rPr>
            </a:br>
            <a:r>
              <a:rPr lang="ro-RO" sz="2200">
                <a:solidFill>
                  <a:srgbClr val="0070C0"/>
                </a:solidFill>
              </a:rPr>
              <a:t>Board in OrCAD PCB Editor</a:t>
            </a:r>
          </a:p>
          <a:p>
            <a:r>
              <a:rPr lang="ro-RO" sz="2200"/>
              <a:t>Se bifează caseta </a:t>
            </a:r>
            <a:r>
              <a:rPr lang="ro-RO" sz="2200">
                <a:solidFill>
                  <a:srgbClr val="0070C0"/>
                </a:solidFill>
              </a:rPr>
              <a:t>All User </a:t>
            </a:r>
            <a:br>
              <a:rPr lang="ro-RO" sz="2200">
                <a:solidFill>
                  <a:srgbClr val="0070C0"/>
                </a:solidFill>
              </a:rPr>
            </a:br>
            <a:r>
              <a:rPr lang="ro-RO" sz="2200">
                <a:solidFill>
                  <a:srgbClr val="0070C0"/>
                </a:solidFill>
              </a:rPr>
              <a:t>Defined Property</a:t>
            </a:r>
            <a:r>
              <a:rPr lang="ro-RO" sz="2200"/>
              <a:t>, pentru a </a:t>
            </a:r>
            <a:br>
              <a:rPr lang="ro-RO" sz="2200"/>
            </a:br>
            <a:r>
              <a:rPr lang="ro-RO" sz="2200"/>
              <a:t>permite și transferul proprietăților </a:t>
            </a:r>
            <a:br>
              <a:rPr lang="ro-RO" sz="2200"/>
            </a:br>
            <a:r>
              <a:rPr lang="ro-RO" sz="2200"/>
              <a:t>definite de utilizator.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9A5E0-7CB2-4C8C-8EF1-03800951D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6DD97-F8C6-4D22-9129-33D682647CD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5CFE6-B243-44FF-A8D9-FE6C7B90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E3C1-24B3-4E42-82C6-6967A93E2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2957A6-916C-4153-8719-0CFF3A399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211268"/>
            <a:ext cx="4114800" cy="457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5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A31B0-EDB3-4048-9BF9-DD672BCD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Postprocesarea proiectului schematic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5300B-221C-4877-8329-F27CF3BD0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După selectarea tuturor câmpurilor necesate, se inițiază procedura de postprocesare și se </a:t>
            </a:r>
            <a:br>
              <a:rPr lang="ro-RO"/>
            </a:br>
            <a:r>
              <a:rPr lang="ro-RO"/>
              <a:t>generează cele 3 fișiere de transfer:</a:t>
            </a:r>
          </a:p>
          <a:p>
            <a:pPr marL="731520" lvl="1" indent="-457200">
              <a:buFont typeface="+mj-lt"/>
              <a:buAutoNum type="arabicPeriod"/>
            </a:pPr>
            <a:r>
              <a:rPr lang="ro-RO"/>
              <a:t>pstxnet.dat</a:t>
            </a:r>
          </a:p>
          <a:p>
            <a:pPr marL="731520" lvl="1" indent="-457200">
              <a:buFont typeface="+mj-lt"/>
              <a:buAutoNum type="arabicPeriod"/>
            </a:pPr>
            <a:r>
              <a:rPr lang="ro-RO"/>
              <a:t>pstxprt.dat</a:t>
            </a:r>
          </a:p>
          <a:p>
            <a:pPr marL="731520" lvl="1" indent="-457200">
              <a:buFont typeface="+mj-lt"/>
              <a:buAutoNum type="arabicPeriod"/>
            </a:pPr>
            <a:r>
              <a:rPr lang="ro-RO"/>
              <a:t>pstschip.dat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443F2-D2F9-469A-A5AD-33409FA63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6DD97-F8C6-4D22-9129-33D682647CD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4E2CC-F6E7-4BC5-A8B9-A74A4533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A3690-7964-4B5B-872E-51CF8120B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141615-5006-4C47-ABFA-0FB323576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91000"/>
            <a:ext cx="3594424" cy="17097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712839-914B-4095-A74A-236859738B79}"/>
              </a:ext>
            </a:extLst>
          </p:cNvPr>
          <p:cNvPicPr/>
          <p:nvPr/>
        </p:nvPicPr>
        <p:blipFill rotWithShape="1">
          <a:blip r:embed="rId3"/>
          <a:srcRect l="23363" t="22967" r="63677" b="34321"/>
          <a:stretch/>
        </p:blipFill>
        <p:spPr bwMode="auto">
          <a:xfrm>
            <a:off x="6324600" y="2069590"/>
            <a:ext cx="2570480" cy="4544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32CD99-7D47-43D1-93FA-FA8A71B57016}"/>
              </a:ext>
            </a:extLst>
          </p:cNvPr>
          <p:cNvSpPr txBox="1"/>
          <p:nvPr/>
        </p:nvSpPr>
        <p:spPr>
          <a:xfrm>
            <a:off x="838200" y="6001434"/>
            <a:ext cx="359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/>
              <a:t>Generarea fișierelor de postprocesare</a:t>
            </a:r>
          </a:p>
        </p:txBody>
      </p:sp>
    </p:spTree>
    <p:extLst>
      <p:ext uri="{BB962C8B-B14F-4D97-AF65-F5344CB8AC3E}">
        <p14:creationId xmlns:p14="http://schemas.microsoft.com/office/powerpoint/2010/main" val="2599723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4768C-C027-4D86-B55C-2C774E67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Postprocesarea proiectului schematic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FD7EB-3AE0-4903-B9A9-3E2837407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Fișierele de postprocesare permit transferul complet al informațiilor din cadrul proiectului schematic, astfel:</a:t>
            </a:r>
          </a:p>
          <a:p>
            <a:pPr lvl="1"/>
            <a:r>
              <a:rPr lang="ro-RO" b="1">
                <a:solidFill>
                  <a:srgbClr val="0070C0"/>
                </a:solidFill>
              </a:rPr>
              <a:t>pstxnet.dat</a:t>
            </a:r>
            <a:r>
              <a:rPr lang="ro-RO"/>
              <a:t> – pentru informații legate de conexiunile electrice;</a:t>
            </a:r>
          </a:p>
          <a:p>
            <a:pPr lvl="1"/>
            <a:r>
              <a:rPr lang="ro-RO" b="1">
                <a:solidFill>
                  <a:srgbClr val="0070C0"/>
                </a:solidFill>
              </a:rPr>
              <a:t>pstxprt.dat</a:t>
            </a:r>
            <a:r>
              <a:rPr lang="ro-RO"/>
              <a:t> – pentru informații legate de coponentele electronice;</a:t>
            </a:r>
          </a:p>
          <a:p>
            <a:pPr lvl="1"/>
            <a:r>
              <a:rPr lang="ro-RO" b="1">
                <a:solidFill>
                  <a:srgbClr val="0070C0"/>
                </a:solidFill>
              </a:rPr>
              <a:t>pstchip.dat</a:t>
            </a:r>
            <a:r>
              <a:rPr lang="ro-RO"/>
              <a:t> – pentru informații legate de entitățile din interiorul componentelor electronice.</a:t>
            </a:r>
          </a:p>
          <a:p>
            <a:r>
              <a:rPr lang="ro-RO"/>
              <a:t>Aceste fișiere se salvează în directorul </a:t>
            </a:r>
            <a:r>
              <a:rPr lang="ro-RO" b="1">
                <a:solidFill>
                  <a:srgbClr val="0070C0"/>
                </a:solidFill>
              </a:rPr>
              <a:t>Outputs</a:t>
            </a:r>
            <a:r>
              <a:rPr lang="ro-RO"/>
              <a:t> din cadrul ferestrei </a:t>
            </a:r>
            <a:r>
              <a:rPr lang="ro-RO">
                <a:solidFill>
                  <a:srgbClr val="0070C0"/>
                </a:solidFill>
              </a:rPr>
              <a:t>Project manager</a:t>
            </a:r>
            <a:r>
              <a:rPr lang="ro-RO"/>
              <a:t>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D1FB1-3F33-4954-B058-0686304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6DD97-F8C6-4D22-9129-33D682647CD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5B522-B029-4A6A-B998-EA473E2E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BC66F-FB2E-4955-AD3D-3FD762479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03891E-1A7C-4FA6-B66D-994E6E439059}"/>
              </a:ext>
            </a:extLst>
          </p:cNvPr>
          <p:cNvPicPr/>
          <p:nvPr/>
        </p:nvPicPr>
        <p:blipFill rotWithShape="1">
          <a:blip r:embed="rId3"/>
          <a:srcRect l="23363" t="32163" r="63677" b="47785"/>
          <a:stretch/>
        </p:blipFill>
        <p:spPr bwMode="auto">
          <a:xfrm>
            <a:off x="5715000" y="4419600"/>
            <a:ext cx="2570480" cy="213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8466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3E890-0A12-4111-A4FF-384FE07D6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Postprocesarea proiectului schematic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8A103-6363-4D3E-9381-D4EF64845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Tot în directorul </a:t>
            </a:r>
            <a:r>
              <a:rPr lang="ro-RO">
                <a:solidFill>
                  <a:srgbClr val="0070C0"/>
                </a:solidFill>
              </a:rPr>
              <a:t>Outputs</a:t>
            </a:r>
            <a:r>
              <a:rPr lang="ro-RO"/>
              <a:t> se salvează</a:t>
            </a:r>
            <a:r>
              <a:rPr lang="en-US"/>
              <a:t> </a:t>
            </a:r>
            <a:r>
              <a:rPr lang="ro-RO"/>
              <a:t>și</a:t>
            </a:r>
            <a:r>
              <a:rPr lang="en-US"/>
              <a:t> orice alt fi</a:t>
            </a:r>
            <a:r>
              <a:rPr lang="ro-RO"/>
              <a:t>ș</a:t>
            </a:r>
            <a:r>
              <a:rPr lang="en-US"/>
              <a:t>ier d</a:t>
            </a:r>
            <a:r>
              <a:rPr lang="ro-RO"/>
              <a:t>e postprocesare, cum ar fi:</a:t>
            </a:r>
          </a:p>
          <a:p>
            <a:pPr lvl="1"/>
            <a:r>
              <a:rPr lang="ro-RO"/>
              <a:t>Fișierul care conține lista de aprovizionare (BOM) - </a:t>
            </a:r>
            <a:r>
              <a:rPr lang="ro-RO" b="1">
                <a:solidFill>
                  <a:srgbClr val="0070C0"/>
                </a:solidFill>
              </a:rPr>
              <a:t>rc.bom</a:t>
            </a:r>
          </a:p>
          <a:p>
            <a:pPr lvl="1"/>
            <a:r>
              <a:rPr lang="ro-RO"/>
              <a:t>Fișierul de verificare a regulilor electrice (DRC) - </a:t>
            </a:r>
            <a:r>
              <a:rPr lang="ro-RO" b="1">
                <a:solidFill>
                  <a:srgbClr val="0070C0"/>
                </a:solidFill>
              </a:rPr>
              <a:t>rc.drc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AB2FE-541A-4BEE-871D-808DDF452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6DD97-F8C6-4D22-9129-33D682647CD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A47DB-3800-4350-832E-8111B07E5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26848-C59D-45AF-BAA4-360E04EAE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642C2D-489C-43F5-9C6C-9F8B461A323B}"/>
              </a:ext>
            </a:extLst>
          </p:cNvPr>
          <p:cNvPicPr/>
          <p:nvPr/>
        </p:nvPicPr>
        <p:blipFill rotWithShape="1">
          <a:blip r:embed="rId2"/>
          <a:srcRect l="23366" t="27721" r="63676" b="43184"/>
          <a:stretch/>
        </p:blipFill>
        <p:spPr bwMode="auto">
          <a:xfrm>
            <a:off x="6253638" y="3323121"/>
            <a:ext cx="2580323" cy="3259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09ADBD-B870-4370-80EF-C9404398FF44}"/>
              </a:ext>
            </a:extLst>
          </p:cNvPr>
          <p:cNvSpPr txBox="1"/>
          <p:nvPr/>
        </p:nvSpPr>
        <p:spPr>
          <a:xfrm>
            <a:off x="1514313" y="4629920"/>
            <a:ext cx="3042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solidFill>
                  <a:srgbClr val="0070C0"/>
                </a:solidFill>
              </a:rPr>
              <a:t>DRC – Design Rules Check</a:t>
            </a:r>
          </a:p>
          <a:p>
            <a:r>
              <a:rPr lang="ro-RO">
                <a:solidFill>
                  <a:srgbClr val="0070C0"/>
                </a:solidFill>
              </a:rPr>
              <a:t>BOM – Bill Of Materials</a:t>
            </a:r>
          </a:p>
        </p:txBody>
      </p:sp>
    </p:spTree>
    <p:extLst>
      <p:ext uri="{BB962C8B-B14F-4D97-AF65-F5344CB8AC3E}">
        <p14:creationId xmlns:p14="http://schemas.microsoft.com/office/powerpoint/2010/main" val="373499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F122-7AB8-4769-BD24-4B40F6FC8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Postprocesarea proiectului schematic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9A600-88F7-4F0B-BB5E-5E335D12B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În timpul postprocesării se creează pe disc un subdirector </a:t>
            </a:r>
            <a:r>
              <a:rPr lang="ro-RO" b="1">
                <a:solidFill>
                  <a:srgbClr val="0070C0"/>
                </a:solidFill>
              </a:rPr>
              <a:t>allegro</a:t>
            </a:r>
            <a:r>
              <a:rPr lang="ro-RO"/>
              <a:t>, în interiorul directorului asociat proiectului schematic.</a:t>
            </a:r>
          </a:p>
          <a:p>
            <a:r>
              <a:rPr lang="ro-RO"/>
              <a:t>În subdirectorul </a:t>
            </a:r>
            <a:r>
              <a:rPr lang="ro-RO">
                <a:solidFill>
                  <a:srgbClr val="0070C0"/>
                </a:solidFill>
              </a:rPr>
              <a:t>allegro</a:t>
            </a:r>
            <a:r>
              <a:rPr lang="ro-RO"/>
              <a:t> sunt plasate fișierele de transfer, fișierul proiectului PCB (RC.brd) și fișierele asociate/conexe transferului, respectiv proiectului PCB.</a:t>
            </a:r>
          </a:p>
          <a:p>
            <a:r>
              <a:rPr lang="ro-RO" b="1">
                <a:solidFill>
                  <a:srgbClr val="0070C0"/>
                </a:solidFill>
              </a:rPr>
              <a:t>IMPORTANT:</a:t>
            </a:r>
            <a:r>
              <a:rPr lang="ro-RO"/>
              <a:t> fișierul tip text, </a:t>
            </a:r>
            <a:r>
              <a:rPr lang="ro-RO" b="1">
                <a:solidFill>
                  <a:srgbClr val="0070C0"/>
                </a:solidFill>
              </a:rPr>
              <a:t>netrev.lst</a:t>
            </a:r>
            <a:r>
              <a:rPr lang="ro-RO"/>
              <a:t> prezintă informații esențiale din timpul rulării transferului, inclusiv toate atenționările (warnings) și erorile (errors) apărute din cadrul proiectului schematic.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D0792-76EB-4991-B411-898C8D7A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6DD97-F8C6-4D22-9129-33D682647CD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871A7-A0CB-42D5-AEA6-3CA9FCF1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32D2E-F692-42FC-9BFF-CBABA788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58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F22DD-DE06-4203-B12B-3A6FD6C0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Postprocesarea proiectului schematic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56589-CA3C-483E-B84F-DD82CC298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Crearea pe disc a </a:t>
            </a:r>
            <a:br>
              <a:rPr lang="ro-RO"/>
            </a:br>
            <a:r>
              <a:rPr lang="ro-RO"/>
              <a:t>subdirectorului </a:t>
            </a:r>
            <a:r>
              <a:rPr lang="ro-RO" b="1">
                <a:solidFill>
                  <a:srgbClr val="0070C0"/>
                </a:solidFill>
              </a:rPr>
              <a:t>allegro</a:t>
            </a:r>
            <a:r>
              <a:rPr lang="ro-RO"/>
              <a:t> </a:t>
            </a:r>
            <a:br>
              <a:rPr lang="ro-RO"/>
            </a:br>
            <a:r>
              <a:rPr lang="ro-RO"/>
              <a:t>în interiorul directorului </a:t>
            </a:r>
            <a:br>
              <a:rPr lang="ro-RO"/>
            </a:br>
            <a:r>
              <a:rPr lang="ro-RO"/>
              <a:t>asociat proiectului</a:t>
            </a:r>
            <a:br>
              <a:rPr lang="ro-RO"/>
            </a:br>
            <a:r>
              <a:rPr lang="ro-RO"/>
              <a:t>schematic: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8C2D2-C98D-4893-AAEE-C96F3A046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6DD97-F8C6-4D22-9129-33D682647CD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2D01F-611F-466F-BFBD-34837230A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50439-A07D-43B3-AD2B-82A9B4029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414C60-5603-444E-9CE1-BBA6F48466D6}"/>
              </a:ext>
            </a:extLst>
          </p:cNvPr>
          <p:cNvPicPr/>
          <p:nvPr/>
        </p:nvPicPr>
        <p:blipFill rotWithShape="1">
          <a:blip r:embed="rId2"/>
          <a:srcRect l="33949" t="15286" r="33778" b="20598"/>
          <a:stretch/>
        </p:blipFill>
        <p:spPr bwMode="auto">
          <a:xfrm>
            <a:off x="4360375" y="1657549"/>
            <a:ext cx="4312285" cy="4819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7B5A84-92BA-4D27-B050-11166015F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820311"/>
            <a:ext cx="3287676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7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F17C2-CBF4-4F7D-9A5C-F2623DC7C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Postprocesarea proiectului schematic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8B7B5-D094-4FD7-BFC1-8E42EE386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Proiectul PCB aflat </a:t>
            </a:r>
            <a:r>
              <a:rPr lang="ro-RO"/>
              <a:t>î</a:t>
            </a:r>
            <a:r>
              <a:rPr lang="en-US"/>
              <a:t>n lucru este un </a:t>
            </a:r>
            <a:r>
              <a:rPr lang="ro-RO"/>
              <a:t>fișier cu extensia </a:t>
            </a:r>
            <a:r>
              <a:rPr lang="ro-RO" b="1">
                <a:solidFill>
                  <a:srgbClr val="0070C0"/>
                </a:solidFill>
              </a:rPr>
              <a:t>*.BRD</a:t>
            </a:r>
            <a:r>
              <a:rPr lang="ro-RO"/>
              <a:t>, care este salvat și poate fi găsit în subdirectorul </a:t>
            </a:r>
            <a:r>
              <a:rPr lang="ro-RO">
                <a:solidFill>
                  <a:srgbClr val="0070C0"/>
                </a:solidFill>
              </a:rPr>
              <a:t>allegro</a:t>
            </a:r>
            <a:r>
              <a:rPr lang="ro-RO"/>
              <a:t>.</a:t>
            </a:r>
            <a:endParaRPr lang="ro-RO">
              <a:solidFill>
                <a:srgbClr val="0070C0"/>
              </a:solidFill>
            </a:endParaRPr>
          </a:p>
          <a:p>
            <a:r>
              <a:rPr lang="ro-RO"/>
              <a:t>Dacă transferul se blochează din cauza unor probleme de proiectare sau erori pe parcursul fazei de postprocesare, proiectul trebuie corectat (se consultă fișierul </a:t>
            </a:r>
            <a:r>
              <a:rPr lang="ro-RO">
                <a:solidFill>
                  <a:srgbClr val="0070C0"/>
                </a:solidFill>
              </a:rPr>
              <a:t>netrev.lst</a:t>
            </a:r>
            <a:r>
              <a:rPr lang="ro-RO"/>
              <a:t>) și se reia procedura de transfer.</a:t>
            </a:r>
          </a:p>
          <a:p>
            <a:r>
              <a:rPr lang="ro-RO"/>
              <a:t>Dacă transferul a avut loc fără erori, atunci proiectul schematic cu toate componentele, conexiunile electrice și configurările, este stocat în baza de date a proiectului PCB și are loc deschiderea automată a blocului </a:t>
            </a:r>
            <a:r>
              <a:rPr lang="ro-RO" i="1"/>
              <a:t>PCB Editor</a:t>
            </a:r>
            <a:r>
              <a:rPr lang="ro-RO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8F808-6402-4E07-9A0B-850854EA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6DD97-F8C6-4D22-9129-33D682647CD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578A1-5E12-48A9-83ED-BD033D1AF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D68CD-F0F9-4812-B1B7-11A20B40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8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Cuprins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3600" indent="-183600" algn="just">
              <a:defRPr/>
            </a:pPr>
            <a:r>
              <a:rPr lang="ro-RO" sz="2200"/>
              <a:t>Tehnici de transfer Schematic-PCB</a:t>
            </a:r>
          </a:p>
          <a:p>
            <a:pPr marL="457920" lvl="1" indent="-183600" algn="just">
              <a:defRPr/>
            </a:pPr>
            <a:r>
              <a:rPr lang="ro-RO" sz="1800"/>
              <a:t>Introducere</a:t>
            </a:r>
          </a:p>
          <a:p>
            <a:pPr marL="457920" lvl="1" indent="-183600" algn="just">
              <a:defRPr/>
            </a:pPr>
            <a:r>
              <a:rPr lang="ro-RO" sz="1800"/>
              <a:t>Alocarea de capsule</a:t>
            </a:r>
            <a:endParaRPr lang="en-US" sz="1800"/>
          </a:p>
          <a:p>
            <a:pPr marL="457920" lvl="1" indent="-183600" algn="just">
              <a:defRPr/>
            </a:pPr>
            <a:r>
              <a:rPr lang="en-US" sz="1800"/>
              <a:t>Postprocesarea</a:t>
            </a:r>
            <a:r>
              <a:rPr lang="ro-RO" sz="1800"/>
              <a:t> proiectului schematic</a:t>
            </a:r>
          </a:p>
          <a:p>
            <a:pPr marL="457920" lvl="1" indent="-183600" algn="just">
              <a:defRPr/>
            </a:pPr>
            <a:r>
              <a:rPr lang="ro-RO" sz="1800"/>
              <a:t>Realizarea conturului PCB</a:t>
            </a:r>
          </a:p>
          <a:p>
            <a:pPr marL="732240" lvl="2" indent="-183600" algn="just">
              <a:defRPr/>
            </a:pPr>
            <a:r>
              <a:rPr lang="ro-RO" sz="1600"/>
              <a:t>Modul grafic</a:t>
            </a:r>
          </a:p>
          <a:p>
            <a:pPr marL="732240" lvl="2" indent="-183600" algn="just">
              <a:defRPr/>
            </a:pPr>
            <a:r>
              <a:rPr lang="ro-RO" sz="1600"/>
              <a:t>Modul independent</a:t>
            </a:r>
          </a:p>
          <a:p>
            <a:pPr marL="457920" lvl="1" indent="-183600" algn="just">
              <a:defRPr/>
            </a:pPr>
            <a:endParaRPr lang="en-US" sz="1800"/>
          </a:p>
          <a:p>
            <a:pPr marL="183600" indent="-183600" algn="just">
              <a:defRPr/>
            </a:pPr>
            <a:endParaRPr lang="en-US" sz="2200"/>
          </a:p>
        </p:txBody>
      </p:sp>
      <p:sp>
        <p:nvSpPr>
          <p:cNvPr id="1024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77097D9-AF46-4B5C-A9DD-12BF6B527AD5}" type="datetime1">
              <a:rPr lang="en-US" smtClean="0"/>
              <a:t>11/23/2019</a:t>
            </a:fld>
            <a:endParaRPr lang="en-US"/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/>
              <a:t>PACME Cursul nr. 7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544BD08-7366-4B1D-BE67-E1A4A29CDFA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CC5ED-32CA-42EA-8832-EC47D0D9D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Postprocesarea proiectului schematic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AF2D9-017D-4A6E-AA7E-BC729F9DB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Se deschide aria de proiectare a cablajului, care inițial nu conține niciun element;</a:t>
            </a:r>
          </a:p>
          <a:p>
            <a:r>
              <a:rPr lang="ro-RO"/>
              <a:t>Pentru plasarea componentelor în aria de proiectare, trebuie efectuate operațiile:</a:t>
            </a:r>
          </a:p>
          <a:p>
            <a:pPr lvl="1"/>
            <a:r>
              <a:rPr lang="ro-RO"/>
              <a:t>Se selectează butonul </a:t>
            </a:r>
            <a:r>
              <a:rPr lang="ro-RO">
                <a:solidFill>
                  <a:srgbClr val="0070C0"/>
                </a:solidFill>
              </a:rPr>
              <a:t>Place Manual</a:t>
            </a:r>
            <a:r>
              <a:rPr lang="ro-RO"/>
              <a:t> (șirul vertical stânga, primul buton de sus) sau din meniul </a:t>
            </a:r>
            <a:r>
              <a:rPr lang="ro-RO">
                <a:solidFill>
                  <a:srgbClr val="0070C0"/>
                </a:solidFill>
              </a:rPr>
              <a:t>Place</a:t>
            </a:r>
            <a:r>
              <a:rPr lang="ro-RO"/>
              <a:t> se alege opțiunea </a:t>
            </a:r>
            <a:r>
              <a:rPr lang="ro-RO">
                <a:solidFill>
                  <a:srgbClr val="0070C0"/>
                </a:solidFill>
              </a:rPr>
              <a:t>Components Manually...</a:t>
            </a:r>
          </a:p>
          <a:p>
            <a:pPr lvl="1"/>
            <a:r>
              <a:rPr lang="ro-RO"/>
              <a:t>În fereastra </a:t>
            </a:r>
            <a:r>
              <a:rPr lang="ro-RO">
                <a:solidFill>
                  <a:srgbClr val="0070C0"/>
                </a:solidFill>
              </a:rPr>
              <a:t>Placement</a:t>
            </a:r>
            <a:r>
              <a:rPr lang="ro-RO"/>
              <a:t> se selectează tabul </a:t>
            </a:r>
            <a:r>
              <a:rPr lang="ro-RO">
                <a:solidFill>
                  <a:srgbClr val="0070C0"/>
                </a:solidFill>
              </a:rPr>
              <a:t>Placement List</a:t>
            </a:r>
            <a:r>
              <a:rPr lang="ro-RO"/>
              <a:t> (de regulă este selectat implicit) și se </a:t>
            </a:r>
            <a:br>
              <a:rPr lang="ro-RO"/>
            </a:br>
            <a:r>
              <a:rPr lang="ro-RO"/>
              <a:t>alege filtrarea </a:t>
            </a:r>
            <a:r>
              <a:rPr lang="ro-RO">
                <a:solidFill>
                  <a:srgbClr val="0070C0"/>
                </a:solidFill>
              </a:rPr>
              <a:t>Components by </a:t>
            </a:r>
            <a:br>
              <a:rPr lang="ro-RO">
                <a:solidFill>
                  <a:srgbClr val="0070C0"/>
                </a:solidFill>
              </a:rPr>
            </a:br>
            <a:r>
              <a:rPr lang="ro-RO">
                <a:solidFill>
                  <a:srgbClr val="0070C0"/>
                </a:solidFill>
              </a:rPr>
              <a:t>refdes</a:t>
            </a:r>
            <a:r>
              <a:rPr lang="ro-RO"/>
              <a:t>, unde </a:t>
            </a:r>
            <a:r>
              <a:rPr lang="ro-RO" i="1"/>
              <a:t>refdes</a:t>
            </a:r>
            <a:r>
              <a:rPr lang="ro-RO"/>
              <a:t> este referința </a:t>
            </a:r>
            <a:br>
              <a:rPr lang="ro-RO"/>
            </a:br>
            <a:r>
              <a:rPr lang="ro-RO"/>
              <a:t>componentelor virtuale din blocul </a:t>
            </a:r>
            <a:br>
              <a:rPr lang="ro-RO"/>
            </a:br>
            <a:r>
              <a:rPr lang="ro-RO"/>
              <a:t>de proiectare schematică.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16A61-7496-43DF-9BDE-D5C3D2C4B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6DD97-F8C6-4D22-9129-33D682647CD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587B3-C5A8-415F-93D7-80F88BACF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35063-0015-4A30-B384-3AD4F41A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622D97-CBE0-4364-AD61-1E7CC0303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648200"/>
            <a:ext cx="35814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08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5F1D3-FB4C-4C56-A5E5-EA767BF0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Realizarea conturului PCB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A0CBE-8586-4F33-8EB8-3AAF1FA36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/>
              <a:t>Prin activarea butonului din șirul vertical stânga           </a:t>
            </a:r>
            <a:r>
              <a:rPr lang="ro-RO">
                <a:solidFill>
                  <a:srgbClr val="0070C0"/>
                </a:solidFill>
              </a:rPr>
              <a:t>Add Connect</a:t>
            </a:r>
            <a:r>
              <a:rPr lang="ro-RO"/>
              <a:t> și setările din fereastra din dreapta </a:t>
            </a:r>
            <a:r>
              <a:rPr lang="ro-RO">
                <a:solidFill>
                  <a:srgbClr val="0070C0"/>
                </a:solidFill>
              </a:rPr>
              <a:t>Options</a:t>
            </a:r>
            <a:r>
              <a:rPr lang="ro-RO"/>
              <a:t>, se pot realiza interconexiunile dintre </a:t>
            </a:r>
            <a:br>
              <a:rPr lang="ro-RO"/>
            </a:br>
            <a:r>
              <a:rPr lang="ro-RO"/>
              <a:t>componente:</a:t>
            </a:r>
          </a:p>
          <a:p>
            <a:endParaRPr lang="ro-RO"/>
          </a:p>
          <a:p>
            <a:endParaRPr lang="ro-RO"/>
          </a:p>
          <a:p>
            <a:endParaRPr lang="ro-RO"/>
          </a:p>
          <a:p>
            <a:endParaRPr lang="ro-RO"/>
          </a:p>
          <a:p>
            <a:endParaRPr lang="ro-RO"/>
          </a:p>
          <a:p>
            <a:r>
              <a:rPr lang="ro-RO" b="1">
                <a:solidFill>
                  <a:srgbClr val="0070C0"/>
                </a:solidFill>
              </a:rPr>
              <a:t>IMPORTANT:</a:t>
            </a:r>
            <a:r>
              <a:rPr lang="ro-RO"/>
              <a:t> orice modul electronic </a:t>
            </a:r>
            <a:br>
              <a:rPr lang="ro-RO"/>
            </a:br>
            <a:r>
              <a:rPr lang="ro-RO"/>
              <a:t>trebuie să se realizeze pe o placă cu </a:t>
            </a:r>
            <a:br>
              <a:rPr lang="ro-RO"/>
            </a:br>
            <a:r>
              <a:rPr lang="ro-RO"/>
              <a:t>dimensiuni bine definite.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7DE17-AED5-4909-A80A-2D0F0F3D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6DD97-F8C6-4D22-9129-33D682647CD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39A1-5588-4665-B4B8-CC29B0E7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B6D90-A6D0-403E-B2BA-17454F690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0B9A1E-B891-4CBB-81D0-160219BC6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518" y="1296928"/>
            <a:ext cx="690563" cy="6487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946512-3FC7-40D3-AECD-39487D376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090863"/>
            <a:ext cx="3262312" cy="1778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AAC1FA-8E94-4F80-80C4-699FA4435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457" y="2362200"/>
            <a:ext cx="2569229" cy="431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38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25EE2-5271-460C-86E0-68B25831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Realizarea conturului PCB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007B5-A4F9-4BCA-A64B-DA1FF41C2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Înaintea generării conturlui plăcii trebuie configurați anumiți parametri PCB importanți.</a:t>
            </a:r>
          </a:p>
          <a:p>
            <a:r>
              <a:rPr lang="ro-RO"/>
              <a:t>Oriunde în aria neagră se dă clic dreapta și se selectează </a:t>
            </a:r>
            <a:r>
              <a:rPr lang="ro-RO">
                <a:solidFill>
                  <a:srgbClr val="0070C0"/>
                </a:solidFill>
              </a:rPr>
              <a:t>Quick Utilities </a:t>
            </a:r>
            <a:r>
              <a:rPr lang="ro-RO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ro-RO">
                <a:solidFill>
                  <a:srgbClr val="0070C0"/>
                </a:solidFill>
                <a:sym typeface="Wingdings" panose="05000000000000000000" pitchFamily="2" charset="2"/>
              </a:rPr>
              <a:t>Design Parameters</a:t>
            </a:r>
            <a:r>
              <a:rPr lang="ro-RO">
                <a:sym typeface="Wingdings" panose="05000000000000000000" pitchFamily="2" charset="2"/>
              </a:rPr>
              <a:t> </a:t>
            </a:r>
            <a:r>
              <a:rPr lang="ro-RO">
                <a:solidFill>
                  <a:srgbClr val="C00000"/>
                </a:solidFill>
                <a:sym typeface="Wingdings" panose="05000000000000000000" pitchFamily="2" charset="2"/>
              </a:rPr>
              <a:t>sau</a:t>
            </a:r>
            <a:r>
              <a:rPr lang="ro-RO">
                <a:sym typeface="Wingdings" panose="05000000000000000000" pitchFamily="2" charset="2"/>
              </a:rPr>
              <a:t> din meniul </a:t>
            </a:r>
            <a:r>
              <a:rPr lang="ro-RO">
                <a:solidFill>
                  <a:srgbClr val="0070C0"/>
                </a:solidFill>
                <a:sym typeface="Wingdings" panose="05000000000000000000" pitchFamily="2" charset="2"/>
              </a:rPr>
              <a:t>Setup</a:t>
            </a:r>
            <a:r>
              <a:rPr lang="ro-RO">
                <a:sym typeface="Wingdings" panose="05000000000000000000" pitchFamily="2" charset="2"/>
              </a:rPr>
              <a:t> se alege opțiunea </a:t>
            </a:r>
            <a:r>
              <a:rPr lang="ro-RO">
                <a:solidFill>
                  <a:srgbClr val="0070C0"/>
                </a:solidFill>
                <a:sym typeface="Wingdings" panose="05000000000000000000" pitchFamily="2" charset="2"/>
              </a:rPr>
              <a:t>Design Parameters</a:t>
            </a:r>
            <a:r>
              <a:rPr lang="ro-RO">
                <a:sym typeface="Wingdings" panose="05000000000000000000" pitchFamily="2" charset="2"/>
              </a:rPr>
              <a:t> </a:t>
            </a:r>
            <a:r>
              <a:rPr lang="ro-RO">
                <a:solidFill>
                  <a:srgbClr val="C00000"/>
                </a:solidFill>
                <a:sym typeface="Wingdings" panose="05000000000000000000" pitchFamily="2" charset="2"/>
              </a:rPr>
              <a:t>sau</a:t>
            </a:r>
            <a:r>
              <a:rPr lang="ro-RO">
                <a:sym typeface="Wingdings" panose="05000000000000000000" pitchFamily="2" charset="2"/>
              </a:rPr>
              <a:t> se poate apăsa butonul cu ”globul pământesc”, numit </a:t>
            </a:r>
            <a:r>
              <a:rPr lang="ro-RO">
                <a:solidFill>
                  <a:srgbClr val="0070C0"/>
                </a:solidFill>
                <a:sym typeface="Wingdings" panose="05000000000000000000" pitchFamily="2" charset="2"/>
              </a:rPr>
              <a:t>prmed</a:t>
            </a:r>
            <a:r>
              <a:rPr lang="ro-RO">
                <a:sym typeface="Wingdings" panose="05000000000000000000" pitchFamily="2" charset="2"/>
              </a:rPr>
              <a:t>           din prima bară orizontală de instrumente.</a:t>
            </a:r>
          </a:p>
          <a:p>
            <a:r>
              <a:rPr lang="ro-RO">
                <a:sym typeface="Wingdings" panose="05000000000000000000" pitchFamily="2" charset="2"/>
              </a:rPr>
              <a:t>Se deschide fereastra </a:t>
            </a:r>
            <a:r>
              <a:rPr lang="ro-RO">
                <a:solidFill>
                  <a:srgbClr val="0070C0"/>
                </a:solidFill>
                <a:sym typeface="Wingdings" panose="05000000000000000000" pitchFamily="2" charset="2"/>
              </a:rPr>
              <a:t>Design Parameter Editor</a:t>
            </a:r>
            <a:r>
              <a:rPr lang="ro-RO">
                <a:sym typeface="Wingdings" panose="05000000000000000000" pitchFamily="2" charset="2"/>
              </a:rPr>
              <a:t> și se alege tabul </a:t>
            </a:r>
            <a:r>
              <a:rPr lang="ro-RO">
                <a:solidFill>
                  <a:srgbClr val="0070C0"/>
                </a:solidFill>
                <a:sym typeface="Wingdings" panose="05000000000000000000" pitchFamily="2" charset="2"/>
              </a:rPr>
              <a:t>Design</a:t>
            </a:r>
            <a:r>
              <a:rPr lang="ro-RO">
                <a:sym typeface="Wingdings" panose="05000000000000000000" pitchFamily="2" charset="2"/>
              </a:rPr>
              <a:t>.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61466-7DDD-4641-A0AD-3EB63891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6DD97-F8C6-4D22-9129-33D682647CD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EB7A9-892D-4B6A-A610-937268F7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710F1-77C7-47FA-ADB1-CA2B8FF7E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1DA6F-627E-421C-8A64-FA52B7FA2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3505200"/>
            <a:ext cx="681038" cy="6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28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D31E-A7BF-40E5-8574-2A31DB951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Realizarea conturului PCB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780A8-A90C-49CC-8F84-1F56CEE4B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În fereastra </a:t>
            </a:r>
            <a:r>
              <a:rPr lang="ro-RO">
                <a:solidFill>
                  <a:srgbClr val="0070C0"/>
                </a:solidFill>
              </a:rPr>
              <a:t>Design Parameter Editor</a:t>
            </a:r>
            <a:r>
              <a:rPr lang="ro-RO"/>
              <a:t> cu tabul </a:t>
            </a:r>
            <a:r>
              <a:rPr lang="ro-RO">
                <a:solidFill>
                  <a:srgbClr val="0070C0"/>
                </a:solidFill>
              </a:rPr>
              <a:t>Design</a:t>
            </a:r>
            <a:r>
              <a:rPr lang="ro-RO"/>
              <a:t> activat se aleg:</a:t>
            </a:r>
          </a:p>
          <a:p>
            <a:pPr lvl="1"/>
            <a:r>
              <a:rPr lang="ro-RO"/>
              <a:t>Unitatea de măsură </a:t>
            </a:r>
            <a:r>
              <a:rPr lang="ro-RO">
                <a:solidFill>
                  <a:srgbClr val="0070C0"/>
                </a:solidFill>
              </a:rPr>
              <a:t>User units </a:t>
            </a:r>
            <a:r>
              <a:rPr lang="en-US">
                <a:solidFill>
                  <a:srgbClr val="0070C0"/>
                </a:solidFill>
                <a:sym typeface="Wingdings" panose="05000000000000000000" pitchFamily="2" charset="2"/>
              </a:rPr>
              <a:t> mils</a:t>
            </a:r>
          </a:p>
          <a:p>
            <a:pPr lvl="1"/>
            <a:r>
              <a:rPr lang="en-US"/>
              <a:t>Dimensiunea ariei de lucru </a:t>
            </a:r>
            <a:r>
              <a:rPr lang="en-US">
                <a:solidFill>
                  <a:srgbClr val="0070C0"/>
                </a:solidFill>
              </a:rPr>
              <a:t>Size </a:t>
            </a:r>
            <a:r>
              <a:rPr lang="en-US">
                <a:solidFill>
                  <a:srgbClr val="0070C0"/>
                </a:solidFill>
                <a:sym typeface="Wingdings" panose="05000000000000000000" pitchFamily="2" charset="2"/>
              </a:rPr>
              <a:t> A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Precizia de proiectare </a:t>
            </a:r>
            <a:r>
              <a:rPr lang="en-US">
                <a:solidFill>
                  <a:srgbClr val="0070C0"/>
                </a:solidFill>
                <a:sym typeface="Wingdings" panose="05000000000000000000" pitchFamily="2" charset="2"/>
              </a:rPr>
              <a:t>Accuracy  1</a:t>
            </a:r>
            <a:r>
              <a:rPr lang="en-US">
                <a:sym typeface="Wingdings" panose="05000000000000000000" pitchFamily="2" charset="2"/>
              </a:rPr>
              <a:t> </a:t>
            </a:r>
            <a:br>
              <a:rPr lang="en-US">
                <a:sym typeface="Wingdings" panose="05000000000000000000" pitchFamily="2" charset="2"/>
              </a:rPr>
            </a:br>
            <a:r>
              <a:rPr lang="en-US">
                <a:sym typeface="Wingdings" panose="05000000000000000000" pitchFamily="2" charset="2"/>
              </a:rPr>
              <a:t>sau </a:t>
            </a:r>
            <a:r>
              <a:rPr lang="en-US">
                <a:solidFill>
                  <a:srgbClr val="0070C0"/>
                </a:solidFill>
                <a:sym typeface="Wingdings" panose="05000000000000000000" pitchFamily="2" charset="2"/>
              </a:rPr>
              <a:t>0</a:t>
            </a:r>
            <a:r>
              <a:rPr lang="en-US">
                <a:sym typeface="Wingdings" panose="05000000000000000000" pitchFamily="2" charset="2"/>
              </a:rPr>
              <a:t> zecimale dup</a:t>
            </a:r>
            <a:r>
              <a:rPr lang="ro-RO">
                <a:sym typeface="Wingdings" panose="05000000000000000000" pitchFamily="2" charset="2"/>
              </a:rPr>
              <a:t>ă</a:t>
            </a:r>
            <a:r>
              <a:rPr lang="en-US">
                <a:sym typeface="Wingdings" panose="05000000000000000000" pitchFamily="2" charset="2"/>
              </a:rPr>
              <a:t> virgul</a:t>
            </a:r>
            <a:r>
              <a:rPr lang="ro-RO">
                <a:sym typeface="Wingdings" panose="05000000000000000000" pitchFamily="2" charset="2"/>
              </a:rPr>
              <a:t>ă</a:t>
            </a:r>
          </a:p>
          <a:p>
            <a:pPr lvl="1"/>
            <a:r>
              <a:rPr lang="ro-RO">
                <a:sym typeface="Wingdings" panose="05000000000000000000" pitchFamily="2" charset="2"/>
              </a:rPr>
              <a:t>Originea de proiecatre </a:t>
            </a:r>
            <a:r>
              <a:rPr lang="ro-RO">
                <a:solidFill>
                  <a:srgbClr val="0070C0"/>
                </a:solidFill>
                <a:sym typeface="Wingdings" panose="05000000000000000000" pitchFamily="2" charset="2"/>
              </a:rPr>
              <a:t>Move origin</a:t>
            </a:r>
            <a:r>
              <a:rPr lang="ro-RO">
                <a:sym typeface="Wingdings" panose="05000000000000000000" pitchFamily="2" charset="2"/>
              </a:rPr>
              <a:t> </a:t>
            </a:r>
            <a:br>
              <a:rPr lang="ro-RO">
                <a:sym typeface="Wingdings" panose="05000000000000000000" pitchFamily="2" charset="2"/>
              </a:rPr>
            </a:br>
            <a:r>
              <a:rPr lang="ro-RO">
                <a:sym typeface="Wingdings" panose="05000000000000000000" pitchFamily="2" charset="2"/>
              </a:rPr>
              <a:t>Se poate lăsa valoarea implicită </a:t>
            </a:r>
            <a:r>
              <a:rPr lang="ro-RO">
                <a:solidFill>
                  <a:srgbClr val="0070C0"/>
                </a:solidFill>
                <a:sym typeface="Wingdings" panose="05000000000000000000" pitchFamily="2" charset="2"/>
              </a:rPr>
              <a:t>0,0</a:t>
            </a:r>
            <a:endParaRPr lang="ro-RO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C478A-0F95-4C8C-8923-A9DFD04EE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6DD97-F8C6-4D22-9129-33D682647CD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27B7D-E285-4453-A105-0CBB9237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9EB1C-0A71-463C-960C-34616967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7A0AEF-B79D-4755-8B03-2EF2C44D5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291" y="2438400"/>
            <a:ext cx="374570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21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29A93-FD39-4925-8E5D-5134EAB36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Realizarea conturului PCB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635F5-E435-4413-B45E-0895EFAEF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În tabul </a:t>
            </a:r>
            <a:r>
              <a:rPr lang="ro-RO">
                <a:solidFill>
                  <a:srgbClr val="0070C0"/>
                </a:solidFill>
              </a:rPr>
              <a:t>Display</a:t>
            </a:r>
            <a:r>
              <a:rPr lang="ro-RO"/>
              <a:t> se poate selecta la </a:t>
            </a:r>
            <a:r>
              <a:rPr lang="ro-RO">
                <a:solidFill>
                  <a:srgbClr val="0070C0"/>
                </a:solidFill>
              </a:rPr>
              <a:t>Grids</a:t>
            </a:r>
            <a:r>
              <a:rPr lang="ro-RO"/>
              <a:t> opțiunea </a:t>
            </a:r>
            <a:r>
              <a:rPr lang="ro-RO">
                <a:solidFill>
                  <a:srgbClr val="0070C0"/>
                </a:solidFill>
              </a:rPr>
              <a:t>Grids On</a:t>
            </a:r>
            <a:r>
              <a:rPr lang="ro-RO"/>
              <a:t> pentru a afișa pe ecran grila curentă: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429E3-077B-44CF-8F7B-31311D7F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6DD97-F8C6-4D22-9129-33D682647CD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A2D82-70D5-40D3-80D7-940E447F8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73C01-29A7-437D-BF6E-3E2E082C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DA8624-1351-45FA-AFA3-7AF606F52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547329"/>
            <a:ext cx="7391400" cy="415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53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BFA24-FB71-470E-B853-CD13055EF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Realizarea conturului PCB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8B057-EB6D-414A-9282-124CA574F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Clic dreapta în aria neagră și la </a:t>
            </a:r>
            <a:r>
              <a:rPr lang="ro-RO">
                <a:solidFill>
                  <a:srgbClr val="0070C0"/>
                </a:solidFill>
              </a:rPr>
              <a:t>Quick Utilities</a:t>
            </a:r>
            <a:r>
              <a:rPr lang="ro-RO"/>
              <a:t> se alege opțiunea </a:t>
            </a:r>
            <a:r>
              <a:rPr lang="ro-RO" b="1">
                <a:solidFill>
                  <a:srgbClr val="0070C0"/>
                </a:solidFill>
              </a:rPr>
              <a:t>Grids...</a:t>
            </a:r>
          </a:p>
          <a:p>
            <a:r>
              <a:rPr lang="ro-RO"/>
              <a:t>În fereastra </a:t>
            </a:r>
            <a:r>
              <a:rPr lang="ro-RO" b="1">
                <a:solidFill>
                  <a:srgbClr val="0070C0"/>
                </a:solidFill>
              </a:rPr>
              <a:t>Define Grid</a:t>
            </a:r>
            <a:r>
              <a:rPr lang="ro-RO"/>
              <a:t>, la secțiunile</a:t>
            </a:r>
            <a:br>
              <a:rPr lang="ro-RO"/>
            </a:br>
            <a:r>
              <a:rPr lang="ro-RO">
                <a:solidFill>
                  <a:srgbClr val="0070C0"/>
                </a:solidFill>
              </a:rPr>
              <a:t>Non-Etch</a:t>
            </a:r>
            <a:r>
              <a:rPr lang="ro-RO"/>
              <a:t> (grila neelectrică) și </a:t>
            </a:r>
            <a:r>
              <a:rPr lang="ro-RO">
                <a:solidFill>
                  <a:srgbClr val="0070C0"/>
                </a:solidFill>
              </a:rPr>
              <a:t>All-Etch</a:t>
            </a:r>
            <a:r>
              <a:rPr lang="ro-RO"/>
              <a:t> </a:t>
            </a:r>
            <a:br>
              <a:rPr lang="ro-RO"/>
            </a:br>
            <a:r>
              <a:rPr lang="ro-RO"/>
              <a:t>(grila electrică) se aleg spațierile pe </a:t>
            </a:r>
            <a:br>
              <a:rPr lang="ro-RO"/>
            </a:br>
            <a:r>
              <a:rPr lang="ro-RO"/>
              <a:t>axele X și Y:</a:t>
            </a:r>
          </a:p>
          <a:p>
            <a:pPr lvl="1"/>
            <a:r>
              <a:rPr lang="ro-RO"/>
              <a:t>Non-Etch</a:t>
            </a:r>
            <a:r>
              <a:rPr lang="en-US"/>
              <a:t> </a:t>
            </a:r>
            <a:r>
              <a:rPr lang="en-US">
                <a:sym typeface="Wingdings" panose="05000000000000000000" pitchFamily="2" charset="2"/>
              </a:rPr>
              <a:t> 50 sau 100 mil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All-Etch  25 mil</a:t>
            </a:r>
            <a:r>
              <a:rPr lang="ro-RO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74088-7F47-4355-9141-A50FD4DAB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6DD97-F8C6-4D22-9129-33D682647CD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464F5-09D2-4184-B678-B440CF4E0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1C67F-A40D-42FE-B320-AE3726E5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48608D-FC57-42BB-A9DE-311C8436116A}"/>
              </a:ext>
            </a:extLst>
          </p:cNvPr>
          <p:cNvPicPr/>
          <p:nvPr/>
        </p:nvPicPr>
        <p:blipFill rotWithShape="1">
          <a:blip r:embed="rId2"/>
          <a:srcRect l="26134" t="30230" r="51488" b="56195"/>
          <a:stretch/>
        </p:blipFill>
        <p:spPr bwMode="auto">
          <a:xfrm>
            <a:off x="6139942" y="2133600"/>
            <a:ext cx="2645790" cy="9030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1042D4-14D4-4E42-B9F3-E14906927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200400"/>
            <a:ext cx="3190875" cy="354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02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D94E-F44D-4BDF-A8F2-6FD189F30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Realizarea conturului PCB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24334-1D41-44FF-900C-B6C5EBA17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Realizarea conturului PCB se</a:t>
            </a:r>
            <a:r>
              <a:rPr lang="ro-RO"/>
              <a:t> </a:t>
            </a:r>
            <a:r>
              <a:rPr lang="en-US"/>
              <a:t>poate face</a:t>
            </a:r>
            <a:r>
              <a:rPr lang="ro-RO"/>
              <a:t>:</a:t>
            </a:r>
            <a:endParaRPr lang="en-US"/>
          </a:p>
          <a:p>
            <a:pPr lvl="1"/>
            <a:r>
              <a:rPr lang="ro-RO"/>
              <a:t>î</a:t>
            </a:r>
            <a:r>
              <a:rPr lang="en-US"/>
              <a:t>n aria de proiectare a interfe</a:t>
            </a:r>
            <a:r>
              <a:rPr lang="ro-RO"/>
              <a:t>țe</a:t>
            </a:r>
            <a:r>
              <a:rPr lang="en-US"/>
              <a:t>i grafice cu utilizatorul</a:t>
            </a:r>
            <a:r>
              <a:rPr lang="ro-RO"/>
              <a:t>, prin trasarea/setarea conturului plăcii</a:t>
            </a:r>
            <a:r>
              <a:rPr lang="en-US"/>
              <a:t> – </a:t>
            </a:r>
            <a:r>
              <a:rPr lang="en-US" b="1">
                <a:solidFill>
                  <a:srgbClr val="0070C0"/>
                </a:solidFill>
              </a:rPr>
              <a:t>modul grafic</a:t>
            </a:r>
            <a:endParaRPr lang="ro-RO" b="1">
              <a:solidFill>
                <a:srgbClr val="0070C0"/>
              </a:solidFill>
            </a:endParaRPr>
          </a:p>
          <a:p>
            <a:pPr lvl="1"/>
            <a:r>
              <a:rPr lang="ro-RO"/>
              <a:t>în linia de comandă, prin introducerea unor comenzi vectoriale de la tastatură – </a:t>
            </a:r>
            <a:r>
              <a:rPr lang="ro-RO" b="1">
                <a:solidFill>
                  <a:srgbClr val="0070C0"/>
                </a:solidFill>
              </a:rPr>
              <a:t>modul independent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D3EAD-837F-42C7-9515-A8F9824DF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6DD97-F8C6-4D22-9129-33D682647CD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7DF20-E6A1-4F32-A6E8-381FF0A8C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2837A-77F8-4F37-840C-5DCB6075E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72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913B-9FBF-40D6-98B4-69043091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o-RO"/>
              <a:t>Realizarea conturului PCB</a:t>
            </a:r>
            <a:br>
              <a:rPr lang="ro-RO"/>
            </a:br>
            <a:r>
              <a:rPr lang="ro-RO" sz="3100"/>
              <a:t>Modul grafic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0E3D9-D5CD-480C-92FB-EDB9617FC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Se selectează din meniul </a:t>
            </a:r>
            <a:r>
              <a:rPr lang="ro-RO">
                <a:solidFill>
                  <a:srgbClr val="0070C0"/>
                </a:solidFill>
              </a:rPr>
              <a:t>Outline</a:t>
            </a:r>
            <a:r>
              <a:rPr lang="ro-RO"/>
              <a:t> comanda </a:t>
            </a:r>
            <a:r>
              <a:rPr lang="ro-RO" b="1">
                <a:solidFill>
                  <a:srgbClr val="0070C0"/>
                </a:solidFill>
              </a:rPr>
              <a:t>Design...</a:t>
            </a:r>
          </a:p>
          <a:p>
            <a:r>
              <a:rPr lang="ro-RO"/>
              <a:t>Se deschide fereastra </a:t>
            </a:r>
            <a:r>
              <a:rPr lang="ro-RO" b="1">
                <a:solidFill>
                  <a:srgbClr val="0070C0"/>
                </a:solidFill>
              </a:rPr>
              <a:t>Design Outline</a:t>
            </a:r>
          </a:p>
          <a:p>
            <a:r>
              <a:rPr lang="ro-RO"/>
              <a:t>În fereastra de control </a:t>
            </a:r>
            <a:r>
              <a:rPr lang="ro-RO">
                <a:solidFill>
                  <a:srgbClr val="0070C0"/>
                </a:solidFill>
              </a:rPr>
              <a:t>Options</a:t>
            </a:r>
            <a:r>
              <a:rPr lang="ro-RO"/>
              <a:t> din </a:t>
            </a:r>
            <a:br>
              <a:rPr lang="ro-RO"/>
            </a:br>
            <a:r>
              <a:rPr lang="ro-RO"/>
              <a:t>partea din dreapta sus a ecranului </a:t>
            </a:r>
            <a:br>
              <a:rPr lang="ro-RO"/>
            </a:br>
            <a:r>
              <a:rPr lang="ro-RO"/>
              <a:t>se verifică setările automate:</a:t>
            </a:r>
          </a:p>
          <a:p>
            <a:pPr lvl="1"/>
            <a:r>
              <a:rPr lang="ro-RO"/>
              <a:t>a clasei Board Geometry</a:t>
            </a:r>
          </a:p>
          <a:p>
            <a:pPr lvl="1"/>
            <a:r>
              <a:rPr lang="ro-RO"/>
              <a:t>și a subclasei Design_Outline</a:t>
            </a:r>
          </a:p>
          <a:p>
            <a:pPr marL="183600" indent="0">
              <a:buNone/>
            </a:pPr>
            <a:r>
              <a:rPr lang="ro-RO"/>
              <a:t>pentru a se permite generarea unui </a:t>
            </a:r>
            <a:br>
              <a:rPr lang="ro-RO"/>
            </a:br>
            <a:r>
              <a:rPr lang="ro-RO"/>
              <a:t>contur de tipul ”contur de placă” și </a:t>
            </a:r>
            <a:br>
              <a:rPr lang="ro-RO"/>
            </a:br>
            <a:r>
              <a:rPr lang="ro-RO"/>
              <a:t>nu a unui alt tip de contur.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D8298-4535-492C-8C60-5A2A5E328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6DD97-F8C6-4D22-9129-33D682647CD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4650A-A7E1-4C8A-BC69-67085FD5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B73F6-5A0D-4AFD-B780-150DF3A2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AB89E3-8423-4E15-A317-EC58871D6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755" y="2641513"/>
            <a:ext cx="2743200" cy="20707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F765C0-35CB-4373-9EDA-5D2136862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929627"/>
            <a:ext cx="3048000" cy="172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99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913B-9FBF-40D6-98B4-69043091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o-RO"/>
              <a:t>Realizarea conturului PCB</a:t>
            </a:r>
            <a:br>
              <a:rPr lang="ro-RO"/>
            </a:br>
            <a:r>
              <a:rPr lang="ro-RO" sz="3100"/>
              <a:t>Modul grafic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0E3D9-D5CD-480C-92FB-EDB9617FC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În interiorul ferestrei </a:t>
            </a:r>
            <a:r>
              <a:rPr lang="ro-RO">
                <a:solidFill>
                  <a:srgbClr val="0070C0"/>
                </a:solidFill>
              </a:rPr>
              <a:t>Design Outline</a:t>
            </a:r>
            <a:r>
              <a:rPr lang="ro-RO"/>
              <a:t> se va configura forma plăcii, dimensiunea acesteia și se va preciza valoarea spațierii față de marginea plăcii – </a:t>
            </a:r>
            <a:r>
              <a:rPr lang="ro-RO" b="1">
                <a:solidFill>
                  <a:srgbClr val="0070C0"/>
                </a:solidFill>
              </a:rPr>
              <a:t>Design edge clearence</a:t>
            </a:r>
            <a:r>
              <a:rPr lang="ro-RO"/>
              <a:t>, numit și </a:t>
            </a:r>
            <a:r>
              <a:rPr lang="ro-RO">
                <a:solidFill>
                  <a:srgbClr val="0070C0"/>
                </a:solidFill>
              </a:rPr>
              <a:t>spațiu de gardă</a:t>
            </a:r>
            <a:r>
              <a:rPr lang="ro-RO"/>
              <a:t>.</a:t>
            </a:r>
          </a:p>
          <a:p>
            <a:r>
              <a:rPr lang="ro-RO"/>
              <a:t>Aceasta reprezintă o zonă lipsită de orice element PCB (componentă, traseu, gaură de trecere, arie de cupru, text, etc.) valoarea ei fiind setată </a:t>
            </a:r>
            <a:br>
              <a:rPr lang="ro-RO"/>
            </a:br>
            <a:r>
              <a:rPr lang="ro-RO"/>
              <a:t>de utilizator.</a:t>
            </a:r>
          </a:p>
          <a:p>
            <a:r>
              <a:rPr lang="ro-RO" sz="2200" b="1">
                <a:solidFill>
                  <a:srgbClr val="0070C0"/>
                </a:solidFill>
              </a:rPr>
              <a:t>INDICAȚIE:</a:t>
            </a:r>
            <a:r>
              <a:rPr lang="ro-RO" sz="2200"/>
              <a:t> se poate alege </a:t>
            </a:r>
            <a:br>
              <a:rPr lang="ro-RO" sz="2200"/>
            </a:br>
            <a:r>
              <a:rPr lang="ro-RO" sz="2200">
                <a:solidFill>
                  <a:srgbClr val="0070C0"/>
                </a:solidFill>
              </a:rPr>
              <a:t>Design edge clearence = 200MIL </a:t>
            </a:r>
            <a:br>
              <a:rPr lang="ro-RO" sz="2200"/>
            </a:br>
            <a:r>
              <a:rPr lang="ro-RO" sz="2200"/>
              <a:t>și astfel se poziționează mai ușor </a:t>
            </a:r>
            <a:br>
              <a:rPr lang="ro-RO" sz="2200"/>
            </a:br>
            <a:r>
              <a:rPr lang="ro-RO" sz="2200"/>
              <a:t>găurile de prindere ale plăcii.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D8298-4535-492C-8C60-5A2A5E328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6DD97-F8C6-4D22-9129-33D682647CD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4650A-A7E1-4C8A-BC69-67085FD5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B73F6-5A0D-4AFD-B780-150DF3A2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963F0D-D899-4948-8498-1CFA64C96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326" y="4114800"/>
            <a:ext cx="34194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35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913B-9FBF-40D6-98B4-69043091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o-RO"/>
              <a:t>Realizarea conturului PCB</a:t>
            </a:r>
            <a:br>
              <a:rPr lang="ro-RO"/>
            </a:br>
            <a:r>
              <a:rPr lang="ro-RO" sz="3100"/>
              <a:t>Modul grafic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0E3D9-D5CD-480C-92FB-EDB9617FC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/>
              <a:t>Cu setările efectuate, fără să se </a:t>
            </a:r>
            <a:br>
              <a:rPr lang="ro-RO"/>
            </a:br>
            <a:r>
              <a:rPr lang="ro-RO"/>
              <a:t>închidă fereastra </a:t>
            </a:r>
            <a:r>
              <a:rPr lang="ro-RO">
                <a:solidFill>
                  <a:srgbClr val="0070C0"/>
                </a:solidFill>
              </a:rPr>
              <a:t>Design Outline</a:t>
            </a:r>
            <a:r>
              <a:rPr lang="ro-RO"/>
              <a:t>, </a:t>
            </a:r>
            <a:br>
              <a:rPr lang="ro-RO"/>
            </a:br>
            <a:r>
              <a:rPr lang="ro-RO"/>
              <a:t>pe aria neagră apare conturul de </a:t>
            </a:r>
            <a:br>
              <a:rPr lang="ro-RO"/>
            </a:br>
            <a:r>
              <a:rPr lang="ro-RO"/>
              <a:t>placă definit, dar se deplasează </a:t>
            </a:r>
            <a:br>
              <a:rPr lang="ro-RO"/>
            </a:br>
            <a:r>
              <a:rPr lang="ro-RO"/>
              <a:t>odată cu cursorul.</a:t>
            </a:r>
          </a:p>
          <a:p>
            <a:r>
              <a:rPr lang="ro-RO"/>
              <a:t>Pentru a-l așeza cu colțul din stânga </a:t>
            </a:r>
            <a:br>
              <a:rPr lang="ro-RO"/>
            </a:br>
            <a:r>
              <a:rPr lang="ro-RO"/>
              <a:t>jos în punctul (0,0) se dă clic pe </a:t>
            </a:r>
            <a:br>
              <a:rPr lang="ro-RO"/>
            </a:br>
            <a:r>
              <a:rPr lang="ro-RO"/>
              <a:t>butonul </a:t>
            </a:r>
            <a:r>
              <a:rPr lang="ro-RO" b="1">
                <a:solidFill>
                  <a:srgbClr val="0070C0"/>
                </a:solidFill>
              </a:rPr>
              <a:t>P</a:t>
            </a:r>
            <a:r>
              <a:rPr lang="ro-RO"/>
              <a:t> din partea inferioară a ariei </a:t>
            </a:r>
            <a:br>
              <a:rPr lang="ro-RO"/>
            </a:br>
            <a:r>
              <a:rPr lang="ro-RO"/>
              <a:t>de proiecatare și în fereastra </a:t>
            </a:r>
            <a:r>
              <a:rPr lang="ro-RO">
                <a:solidFill>
                  <a:srgbClr val="0070C0"/>
                </a:solidFill>
              </a:rPr>
              <a:t>Pick</a:t>
            </a:r>
            <a:r>
              <a:rPr lang="ro-RO"/>
              <a:t> </a:t>
            </a:r>
            <a:br>
              <a:rPr lang="ro-RO"/>
            </a:br>
            <a:r>
              <a:rPr lang="ro-RO"/>
              <a:t>se completează la </a:t>
            </a:r>
            <a:r>
              <a:rPr lang="ro-RO" b="1">
                <a:solidFill>
                  <a:srgbClr val="0070C0"/>
                </a:solidFill>
              </a:rPr>
              <a:t>Value </a:t>
            </a:r>
            <a:r>
              <a:rPr lang="en-US" b="1">
                <a:solidFill>
                  <a:srgbClr val="0070C0"/>
                </a:solidFill>
                <a:sym typeface="Wingdings" panose="05000000000000000000" pitchFamily="2" charset="2"/>
              </a:rPr>
              <a:t> 0,0</a:t>
            </a:r>
          </a:p>
          <a:p>
            <a:r>
              <a:rPr lang="en-US">
                <a:sym typeface="Wingdings" panose="05000000000000000000" pitchFamily="2" charset="2"/>
              </a:rPr>
              <a:t>Apoi clic pe </a:t>
            </a:r>
            <a:r>
              <a:rPr lang="en-US">
                <a:solidFill>
                  <a:srgbClr val="0070C0"/>
                </a:solidFill>
                <a:sym typeface="Wingdings" panose="05000000000000000000" pitchFamily="2" charset="2"/>
              </a:rPr>
              <a:t>Pick</a:t>
            </a:r>
            <a:r>
              <a:rPr lang="en-US">
                <a:sym typeface="Wingdings" panose="05000000000000000000" pitchFamily="2" charset="2"/>
              </a:rPr>
              <a:t> </a:t>
            </a:r>
            <a:r>
              <a:rPr lang="ro-RO">
                <a:sym typeface="Wingdings" panose="05000000000000000000" pitchFamily="2" charset="2"/>
              </a:rPr>
              <a:t>și </a:t>
            </a:r>
            <a:r>
              <a:rPr lang="ro-RO">
                <a:solidFill>
                  <a:srgbClr val="0070C0"/>
                </a:solidFill>
                <a:sym typeface="Wingdings" panose="05000000000000000000" pitchFamily="2" charset="2"/>
              </a:rPr>
              <a:t>Close</a:t>
            </a:r>
            <a:r>
              <a:rPr lang="ro-RO">
                <a:sym typeface="Wingdings" panose="05000000000000000000" pitchFamily="2" charset="2"/>
              </a:rPr>
              <a:t> din fereastra </a:t>
            </a:r>
            <a:br>
              <a:rPr lang="ro-RO">
                <a:sym typeface="Wingdings" panose="05000000000000000000" pitchFamily="2" charset="2"/>
              </a:rPr>
            </a:br>
            <a:r>
              <a:rPr lang="ro-RO">
                <a:solidFill>
                  <a:srgbClr val="0070C0"/>
                </a:solidFill>
                <a:sym typeface="Wingdings" panose="05000000000000000000" pitchFamily="2" charset="2"/>
              </a:rPr>
              <a:t>Pick</a:t>
            </a:r>
            <a:r>
              <a:rPr lang="ro-RO">
                <a:sym typeface="Wingdings" panose="05000000000000000000" pitchFamily="2" charset="2"/>
              </a:rPr>
              <a:t>, urmat de</a:t>
            </a:r>
            <a:r>
              <a:rPr lang="en-US">
                <a:sym typeface="Wingdings" panose="05000000000000000000" pitchFamily="2" charset="2"/>
              </a:rPr>
              <a:t> </a:t>
            </a:r>
            <a:r>
              <a:rPr lang="en-US">
                <a:solidFill>
                  <a:srgbClr val="0070C0"/>
                </a:solidFill>
                <a:sym typeface="Wingdings" panose="05000000000000000000" pitchFamily="2" charset="2"/>
              </a:rPr>
              <a:t>Close</a:t>
            </a:r>
            <a:r>
              <a:rPr lang="ro-RO">
                <a:sym typeface="Wingdings" panose="05000000000000000000" pitchFamily="2" charset="2"/>
              </a:rPr>
              <a:t> în fereastra </a:t>
            </a:r>
            <a:br>
              <a:rPr lang="ro-RO">
                <a:sym typeface="Wingdings" panose="05000000000000000000" pitchFamily="2" charset="2"/>
              </a:rPr>
            </a:br>
            <a:r>
              <a:rPr lang="ro-RO">
                <a:solidFill>
                  <a:srgbClr val="0070C0"/>
                </a:solidFill>
                <a:sym typeface="Wingdings" panose="05000000000000000000" pitchFamily="2" charset="2"/>
              </a:rPr>
              <a:t>Design Outline</a:t>
            </a:r>
            <a:r>
              <a:rPr lang="ro-RO">
                <a:sym typeface="Wingdings" panose="05000000000000000000" pitchFamily="2" charset="2"/>
              </a:rPr>
              <a:t>.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D8298-4535-492C-8C60-5A2A5E328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6DD97-F8C6-4D22-9129-33D682647CD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4650A-A7E1-4C8A-BC69-67085FD5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B73F6-5A0D-4AFD-B780-150DF3A2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B6D5B1-9573-4FF2-8175-E07CA337B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108" y="3057527"/>
            <a:ext cx="2247900" cy="1809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49F2ED-8ECE-4ED4-870C-157126A10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983" y="5052674"/>
            <a:ext cx="2820025" cy="17815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566AF5-5098-4B59-8B86-1FFAA21BD228}"/>
              </a:ext>
            </a:extLst>
          </p:cNvPr>
          <p:cNvPicPr/>
          <p:nvPr/>
        </p:nvPicPr>
        <p:blipFill rotWithShape="1">
          <a:blip r:embed="rId4"/>
          <a:srcRect l="49632" t="15628" r="22088" b="56419"/>
          <a:stretch/>
        </p:blipFill>
        <p:spPr bwMode="auto">
          <a:xfrm>
            <a:off x="5735512" y="1021998"/>
            <a:ext cx="3369209" cy="1873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134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9C0A2-4422-4B50-9654-9DADAAAD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/>
              <a:t>Tehnici de transfer Schematic-PCB</a:t>
            </a:r>
            <a:br>
              <a:rPr lang="ro-RO"/>
            </a:br>
            <a:r>
              <a:rPr lang="ro-RO"/>
              <a:t>Introducere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770FB-2E41-4D28-B2D5-84DC5EFCB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Scopul este de a arăta aspectele teoretice și practice ale procedurii de transfer a proiectului electronic din blocul schematic în blocul de generare a structurii de interconectare on-board (transfer Schematic-PCB, întâlnit și sub forma de transfer SCM-PCB).</a:t>
            </a:r>
          </a:p>
          <a:p>
            <a:r>
              <a:rPr lang="ro-RO"/>
              <a:t>Prin intermediul acestei proceduri, proiectul schematic este configurat și postprocesat în vederea generării unor fișiere de tip </a:t>
            </a:r>
            <a:r>
              <a:rPr lang="ro-RO" b="1">
                <a:solidFill>
                  <a:srgbClr val="0070C0"/>
                </a:solidFill>
              </a:rPr>
              <a:t>netlist</a:t>
            </a:r>
            <a:r>
              <a:rPr lang="ro-RO"/>
              <a:t> care să conducă la realizarea modulului electronic virtual și a plăcii de circuit imprimat asociate schemei electronice proiectate.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36186-81FE-4951-A2A4-A32EE8CB6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6DD97-F8C6-4D22-9129-33D682647CD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295FF-E3B1-46F7-9B2A-8DF7C5762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C02FE-788D-4E74-AAE1-7EB911C77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82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913B-9FBF-40D6-98B4-69043091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o-RO"/>
              <a:t>Realizarea conturului PCB</a:t>
            </a:r>
            <a:br>
              <a:rPr lang="ro-RO"/>
            </a:br>
            <a:r>
              <a:rPr lang="ro-RO" sz="3100"/>
              <a:t>Modul grafic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0E3D9-D5CD-480C-92FB-EDB9617FC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Cic pe butonul </a:t>
            </a:r>
            <a:r>
              <a:rPr lang="ro-RO" b="1">
                <a:solidFill>
                  <a:srgbClr val="0070C0"/>
                </a:solidFill>
              </a:rPr>
              <a:t>Zoom fit</a:t>
            </a:r>
            <a:r>
              <a:rPr lang="ro-RO"/>
              <a:t>          și apare placa cu conturul definit de utilizator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D8298-4535-492C-8C60-5A2A5E328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6DD97-F8C6-4D22-9129-33D682647CD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4650A-A7E1-4C8A-BC69-67085FD5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B73F6-5A0D-4AFD-B780-150DF3A2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20059B-2B31-4994-8FB9-27C78007A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414653"/>
            <a:ext cx="653823" cy="590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AC0EF4-25AC-4B2F-B36C-B702EB776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533044"/>
            <a:ext cx="5334000" cy="394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14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913B-9FBF-40D6-98B4-69043091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o-RO"/>
              <a:t>Realizarea conturului PCB</a:t>
            </a:r>
            <a:br>
              <a:rPr lang="ro-RO"/>
            </a:br>
            <a:r>
              <a:rPr lang="ro-RO" sz="3100"/>
              <a:t>Modul grafic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0E3D9-D5CD-480C-92FB-EDB9617FC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Găurile de prindere ale plăcii se plasează în colțurile dreptunghiului interior, centrele găurilor fiind situate la aproximativ 5 mm de fiecare latură a plăcii</a:t>
            </a:r>
          </a:p>
          <a:p>
            <a:r>
              <a:rPr lang="en-US">
                <a:solidFill>
                  <a:srgbClr val="0070C0"/>
                </a:solidFill>
              </a:rPr>
              <a:t>Place </a:t>
            </a:r>
            <a:r>
              <a:rPr lang="en-US">
                <a:solidFill>
                  <a:srgbClr val="0070C0"/>
                </a:solidFill>
                <a:sym typeface="Wingdings" panose="05000000000000000000" pitchFamily="2" charset="2"/>
              </a:rPr>
              <a:t> Mechanical Symbols…</a:t>
            </a:r>
            <a:r>
              <a:rPr lang="en-US">
                <a:sym typeface="Wingdings" panose="05000000000000000000" pitchFamily="2" charset="2"/>
              </a:rPr>
              <a:t> </a:t>
            </a:r>
            <a:r>
              <a:rPr lang="ro-RO">
                <a:sym typeface="Wingdings" panose="05000000000000000000" pitchFamily="2" charset="2"/>
              </a:rPr>
              <a:t>și</a:t>
            </a:r>
            <a:r>
              <a:rPr lang="en-US">
                <a:sym typeface="Wingdings" panose="05000000000000000000" pitchFamily="2" charset="2"/>
              </a:rPr>
              <a:t> se alege </a:t>
            </a:r>
            <a:r>
              <a:rPr lang="ro-RO" b="1">
                <a:solidFill>
                  <a:srgbClr val="0070C0"/>
                </a:solidFill>
                <a:sym typeface="Wingdings" panose="05000000000000000000" pitchFamily="2" charset="2"/>
              </a:rPr>
              <a:t>MTG125</a:t>
            </a:r>
            <a:endParaRPr lang="ro-RO" b="1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D8298-4535-492C-8C60-5A2A5E328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6DD97-F8C6-4D22-9129-33D682647CD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4650A-A7E1-4C8A-BC69-67085FD5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B73F6-5A0D-4AFD-B780-150DF3A2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58EF08-4FD2-40EF-97D7-82E0FD4F3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3441452"/>
            <a:ext cx="4648200" cy="311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61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913B-9FBF-40D6-98B4-69043091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o-RO"/>
              <a:t>Realizarea conturului PCB</a:t>
            </a:r>
            <a:br>
              <a:rPr lang="ro-RO"/>
            </a:br>
            <a:r>
              <a:rPr lang="ro-RO" sz="3100"/>
              <a:t>Modul grafic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0E3D9-D5CD-480C-92FB-EDB9617FC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După introducerea tuturor datelor, se va obține conturul viitoarei plăci reale de circuit imprimat, asemănător cu exemplul simplu ales: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D8298-4535-492C-8C60-5A2A5E328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6DD97-F8C6-4D22-9129-33D682647CD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4650A-A7E1-4C8A-BC69-67085FD5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B73F6-5A0D-4AFD-B780-150DF3A22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27659D-A1DB-493C-93C9-BFF941DBE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029953"/>
            <a:ext cx="5181600" cy="34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83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6795E-2C16-47CF-B1FA-66E1C6374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/>
              <a:t>Realizarea conturului PCB</a:t>
            </a:r>
            <a:br>
              <a:rPr lang="ro-RO"/>
            </a:br>
            <a:r>
              <a:rPr lang="ro-RO" sz="3100"/>
              <a:t>Modul independent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9E54-20B1-400D-8DA9-E963A945D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Se alege din meniul </a:t>
            </a:r>
            <a:r>
              <a:rPr lang="ro-RO">
                <a:solidFill>
                  <a:srgbClr val="0070C0"/>
                </a:solidFill>
              </a:rPr>
              <a:t>File</a:t>
            </a:r>
            <a:r>
              <a:rPr lang="ro-RO"/>
              <a:t> comanda </a:t>
            </a:r>
            <a:r>
              <a:rPr lang="ro-RO" b="1">
                <a:solidFill>
                  <a:srgbClr val="0070C0"/>
                </a:solidFill>
              </a:rPr>
              <a:t>New</a:t>
            </a:r>
            <a:r>
              <a:rPr lang="ro-RO"/>
              <a:t>;</a:t>
            </a:r>
          </a:p>
          <a:p>
            <a:r>
              <a:rPr lang="ro-RO"/>
              <a:t>Se deschide fereastra </a:t>
            </a:r>
            <a:r>
              <a:rPr lang="ro-RO" b="1">
                <a:solidFill>
                  <a:srgbClr val="0070C0"/>
                </a:solidFill>
              </a:rPr>
              <a:t>New Drawing</a:t>
            </a:r>
            <a:r>
              <a:rPr lang="ro-RO"/>
              <a:t>, alegându-se:</a:t>
            </a:r>
          </a:p>
          <a:p>
            <a:pPr lvl="1"/>
            <a:r>
              <a:rPr lang="ro-RO"/>
              <a:t>Numele – </a:t>
            </a:r>
            <a:r>
              <a:rPr lang="ro-RO">
                <a:solidFill>
                  <a:srgbClr val="0070C0"/>
                </a:solidFill>
              </a:rPr>
              <a:t>Drawing Name </a:t>
            </a:r>
            <a:r>
              <a:rPr lang="en-US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b="1">
                <a:solidFill>
                  <a:srgbClr val="0070C0"/>
                </a:solidFill>
                <a:sym typeface="Wingdings" panose="05000000000000000000" pitchFamily="2" charset="2"/>
              </a:rPr>
              <a:t>contur_PCB</a:t>
            </a:r>
          </a:p>
          <a:p>
            <a:pPr lvl="1"/>
            <a:r>
              <a:rPr lang="en-US"/>
              <a:t>Tipul proiectului – </a:t>
            </a:r>
            <a:r>
              <a:rPr lang="en-US">
                <a:solidFill>
                  <a:srgbClr val="0070C0"/>
                </a:solidFill>
              </a:rPr>
              <a:t>Drawing Type</a:t>
            </a:r>
            <a:r>
              <a:rPr lang="en-US"/>
              <a:t>, implicit fiind </a:t>
            </a:r>
            <a:r>
              <a:rPr lang="en-US">
                <a:solidFill>
                  <a:srgbClr val="0070C0"/>
                </a:solidFill>
              </a:rPr>
              <a:t>Board</a:t>
            </a:r>
          </a:p>
          <a:p>
            <a:r>
              <a:rPr lang="en-US"/>
              <a:t>Un alt proiect sau un alt contur poate fi importat d</a:t>
            </a:r>
            <a:r>
              <a:rPr lang="ro-RO"/>
              <a:t>â</a:t>
            </a:r>
            <a:r>
              <a:rPr lang="en-US"/>
              <a:t>nd clic pe </a:t>
            </a:r>
            <a:r>
              <a:rPr lang="en-US">
                <a:solidFill>
                  <a:srgbClr val="0070C0"/>
                </a:solidFill>
              </a:rPr>
              <a:t>Browse</a:t>
            </a:r>
            <a:endParaRPr lang="ro-RO">
              <a:solidFill>
                <a:srgbClr val="0070C0"/>
              </a:solidFill>
            </a:endParaRPr>
          </a:p>
          <a:p>
            <a:r>
              <a:rPr lang="ro-RO"/>
              <a:t>După introducerea datelor se dă </a:t>
            </a:r>
            <a:r>
              <a:rPr lang="ro-RO" b="1">
                <a:solidFill>
                  <a:srgbClr val="0070C0"/>
                </a:solidFill>
              </a:rPr>
              <a:t>OK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FCB24-380A-4EA1-B60C-324CF0A0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6DD97-F8C6-4D22-9129-33D682647CD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8F3F9-102D-4D97-B741-FB4C4AE7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0394F-90BC-4646-B8E6-17500E7A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896B03-DA30-4249-A6EB-D2C65B590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4648200"/>
            <a:ext cx="4248150" cy="202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08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7A61-5A39-40B6-99B3-9D3DE0930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/>
              <a:t>Realizarea conturului PCB</a:t>
            </a:r>
            <a:br>
              <a:rPr lang="ro-RO"/>
            </a:br>
            <a:r>
              <a:rPr lang="ro-RO" sz="3100"/>
              <a:t>Modul independent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5916A-310A-4F1D-B499-E70CDF64D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Se repetă pașii de la modul grafic și se descrie o placă cu dimensiunile 2000 mil x 1500 mil și găuri de prindere a plăcii: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296F3-FB1E-4D19-BAD7-26207AB74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6DD97-F8C6-4D22-9129-33D682647CD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B3AF2-A846-4646-B506-3E13FB78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E8004-B189-4440-8571-7B37BCFD3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426B04-1CAF-47A6-BCE2-01893A461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234" y="2971800"/>
            <a:ext cx="4913532" cy="371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53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451E8-E0DA-40DB-8CA2-BBA73CE74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Introducere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D5B8A-29D3-4369-8A6C-C2F5A5A6A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Transferul Schematic (din </a:t>
            </a:r>
            <a:r>
              <a:rPr lang="ro-RO" i="1"/>
              <a:t>OrCAD Capture</a:t>
            </a:r>
            <a:r>
              <a:rPr lang="ro-RO"/>
              <a:t>) în PCB (din </a:t>
            </a:r>
            <a:r>
              <a:rPr lang="ro-RO" i="1"/>
              <a:t>OrCAD PCB Editor</a:t>
            </a:r>
            <a:r>
              <a:rPr lang="ro-RO"/>
              <a:t>) se realizează prin intermediul a </a:t>
            </a:r>
            <a:r>
              <a:rPr lang="ro-RO">
                <a:solidFill>
                  <a:srgbClr val="0070C0"/>
                </a:solidFill>
              </a:rPr>
              <a:t>trei fișiere de postprocesare</a:t>
            </a:r>
            <a:r>
              <a:rPr lang="ro-RO"/>
              <a:t>.</a:t>
            </a:r>
          </a:p>
          <a:p>
            <a:r>
              <a:rPr lang="ro-RO"/>
              <a:t>Transferul se realizează doar după ce fiecărei componente electronice virtuale îi </a:t>
            </a:r>
            <a:r>
              <a:rPr lang="ro-RO">
                <a:solidFill>
                  <a:srgbClr val="0070C0"/>
                </a:solidFill>
              </a:rPr>
              <a:t>este asociată o capsulă</a:t>
            </a:r>
            <a:r>
              <a:rPr lang="ro-RO"/>
              <a:t>, numită și </a:t>
            </a:r>
            <a:r>
              <a:rPr lang="ro-RO">
                <a:solidFill>
                  <a:srgbClr val="0070C0"/>
                </a:solidFill>
              </a:rPr>
              <a:t>amprentă PCB</a:t>
            </a:r>
            <a:r>
              <a:rPr lang="ro-RO"/>
              <a:t> sau </a:t>
            </a:r>
            <a:r>
              <a:rPr lang="ro-RO">
                <a:solidFill>
                  <a:srgbClr val="0070C0"/>
                </a:solidFill>
              </a:rPr>
              <a:t>PCB Footprint</a:t>
            </a:r>
            <a:r>
              <a:rPr lang="ro-RO"/>
              <a:t>, în limba engleză, din biblioteca de capsule asociată blocului de proiectare a circuitelor imprimate, </a:t>
            </a:r>
            <a:r>
              <a:rPr lang="ro-RO" i="1"/>
              <a:t>OrCAD PCB Editor</a:t>
            </a:r>
            <a:r>
              <a:rPr lang="ro-RO"/>
              <a:t>.</a:t>
            </a:r>
          </a:p>
          <a:p>
            <a:r>
              <a:rPr lang="ro-RO"/>
              <a:t>În sistemul de proiectare </a:t>
            </a:r>
            <a:r>
              <a:rPr lang="ro-RO" i="1"/>
              <a:t>Cadence OrCAD</a:t>
            </a:r>
            <a:r>
              <a:rPr lang="ro-RO"/>
              <a:t>, capsula se numește </a:t>
            </a:r>
            <a:r>
              <a:rPr lang="ro-RO" b="1">
                <a:solidFill>
                  <a:srgbClr val="0070C0"/>
                </a:solidFill>
              </a:rPr>
              <a:t>package syombol</a:t>
            </a:r>
            <a:r>
              <a:rPr lang="ro-RO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B8123-369C-4049-9702-62B635C4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6DD97-F8C6-4D22-9129-33D682647CD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6B608-ABBA-4F73-A3C8-22552C7E8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F1FD3-6D08-411C-ACB3-359B8222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05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F88F-5E03-40FA-98AF-10C134AB3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Introducere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03AF6-4D21-41E9-B679-0E7848BD6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</a:rPr>
              <a:t>Vizualizarea capsulelor din cadrul bibliotecilor</a:t>
            </a:r>
          </a:p>
          <a:p>
            <a:pPr marL="457200" indent="-457200">
              <a:buFont typeface="+mj-lt"/>
              <a:buAutoNum type="arabicPeriod"/>
            </a:pPr>
            <a:r>
              <a:rPr lang="ro-RO"/>
              <a:t>Se deschide programul </a:t>
            </a:r>
            <a:r>
              <a:rPr lang="ro-RO" i="1"/>
              <a:t>OrCAD PCB Editor </a:t>
            </a:r>
            <a:r>
              <a:rPr lang="ro-RO"/>
              <a:t>și se apasă butonul </a:t>
            </a:r>
            <a:r>
              <a:rPr lang="ro-RO" i="1"/>
              <a:t>Place Manual</a:t>
            </a:r>
            <a:r>
              <a:rPr lang="ro-RO"/>
              <a:t>          din bara verticală stânga de instrumente sau din meniul Place și se selectează </a:t>
            </a:r>
            <a:r>
              <a:rPr lang="ro-RO" i="1"/>
              <a:t>Components  Manually...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5183F-0120-4292-82E1-C1D1AE26C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6DD97-F8C6-4D22-9129-33D682647CD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6934B-6363-49CB-8D18-D434D07DB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B5793-649C-4E60-9B19-B77273C0B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DA530-D954-415E-9D18-35447E43A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895" y="2438400"/>
            <a:ext cx="461963" cy="461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87637D-2AA3-420B-BF64-C4FA742A8D27}"/>
              </a:ext>
            </a:extLst>
          </p:cNvPr>
          <p:cNvPicPr/>
          <p:nvPr/>
        </p:nvPicPr>
        <p:blipFill rotWithShape="1">
          <a:blip r:embed="rId3"/>
          <a:srcRect l="19574" t="2281" r="62713" b="63139"/>
          <a:stretch/>
        </p:blipFill>
        <p:spPr bwMode="auto">
          <a:xfrm>
            <a:off x="3076919" y="3729038"/>
            <a:ext cx="2694888" cy="29591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8423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800CC-7D05-4863-B11A-13D929AB4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Introducere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8B36F-A306-4908-B2B0-70255E8CB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ro-RO"/>
              <a:t>Se selectează tabul </a:t>
            </a:r>
            <a:r>
              <a:rPr lang="ro-RO" i="1"/>
              <a:t>Advanced Settings </a:t>
            </a:r>
            <a:r>
              <a:rPr lang="ro-RO"/>
              <a:t>și se bifează câmpul </a:t>
            </a:r>
            <a:r>
              <a:rPr lang="ro-RO">
                <a:solidFill>
                  <a:srgbClr val="0070C0"/>
                </a:solidFill>
              </a:rPr>
              <a:t>Library</a:t>
            </a:r>
            <a:r>
              <a:rPr lang="ro-RO"/>
              <a:t>, debifându-se câmpul </a:t>
            </a:r>
            <a:r>
              <a:rPr lang="ro-RO">
                <a:solidFill>
                  <a:srgbClr val="0070C0"/>
                </a:solidFill>
              </a:rPr>
              <a:t>Database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BDC97-E0DA-4B0B-86C9-615BD20FD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6DD97-F8C6-4D22-9129-33D682647CD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7B4B6-164A-49A2-B474-00A657135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5BDDC-C704-46DF-B8F8-FAA6B0E7D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0B7246-E3EB-4F39-9E39-F10D07E8B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76935"/>
            <a:ext cx="3200400" cy="3991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1B61A5-2F81-48F6-B66E-6DB602FEF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672222"/>
            <a:ext cx="3200400" cy="39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03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4C32-8AC6-47E9-9433-F9B709E3C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Introducere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B1EE5-F52A-4456-9D58-DC17C9BEE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ro-RO"/>
              <a:t>Se revine la tabul </a:t>
            </a:r>
            <a:r>
              <a:rPr lang="ro-RO">
                <a:solidFill>
                  <a:srgbClr val="0070C0"/>
                </a:solidFill>
              </a:rPr>
              <a:t>Placement List </a:t>
            </a:r>
            <a:r>
              <a:rPr lang="ro-RO"/>
              <a:t>și din meniul derulant din stânga sus se alege opțiunea </a:t>
            </a:r>
            <a:r>
              <a:rPr lang="ro-RO" i="1"/>
              <a:t>Package symbols</a:t>
            </a:r>
            <a:r>
              <a:rPr lang="ro-RO"/>
              <a:t>, putându-se astfel vizualiza </a:t>
            </a:r>
            <a:br>
              <a:rPr lang="ro-RO"/>
            </a:br>
            <a:r>
              <a:rPr lang="ro-RO"/>
              <a:t>toate capsulele existente în </a:t>
            </a:r>
            <a:br>
              <a:rPr lang="ro-RO"/>
            </a:br>
            <a:r>
              <a:rPr lang="ro-RO"/>
              <a:t>biblioteca blocului PCB Editor.</a:t>
            </a:r>
          </a:p>
          <a:p>
            <a:r>
              <a:rPr lang="ro-RO" sz="2200"/>
              <a:t>Dacă numele capsulei nu este </a:t>
            </a:r>
            <a:br>
              <a:rPr lang="ro-RO" sz="2200"/>
            </a:br>
            <a:r>
              <a:rPr lang="ro-RO" sz="2200"/>
              <a:t>cunoscut, se va baleia lista de</a:t>
            </a:r>
            <a:br>
              <a:rPr lang="ro-RO" sz="2200"/>
            </a:br>
            <a:r>
              <a:rPr lang="ro-RO" sz="2200"/>
              <a:t>capsule și se va alege capsula</a:t>
            </a:r>
            <a:br>
              <a:rPr lang="ro-RO" sz="2200"/>
            </a:br>
            <a:r>
              <a:rPr lang="ro-RO" sz="2200"/>
              <a:t>corespunzătoare componentei</a:t>
            </a:r>
            <a:br>
              <a:rPr lang="ro-RO" sz="2200"/>
            </a:br>
            <a:r>
              <a:rPr lang="ro-RO" sz="2200"/>
              <a:t>electronice virtuale plasate în </a:t>
            </a:r>
            <a:br>
              <a:rPr lang="ro-RO" sz="2200"/>
            </a:br>
            <a:r>
              <a:rPr lang="ro-RO" sz="2200"/>
              <a:t>proiectul electronic din OrCAD </a:t>
            </a:r>
            <a:br>
              <a:rPr lang="ro-RO" sz="2200"/>
            </a:br>
            <a:r>
              <a:rPr lang="ro-RO" sz="2200"/>
              <a:t>Capture, în concordanță cu </a:t>
            </a:r>
            <a:br>
              <a:rPr lang="ro-RO" sz="2200"/>
            </a:br>
            <a:r>
              <a:rPr lang="ro-RO" sz="2200"/>
              <a:t>componenta reală fabricată.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8E177-6550-4D86-8593-D16EA240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6DD97-F8C6-4D22-9129-33D682647CD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28355-0818-42A2-8AB9-42906F87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57B42-58CE-443C-8833-A4C7E599F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397459-B993-42D0-8713-F837CDE448E0}"/>
              </a:ext>
            </a:extLst>
          </p:cNvPr>
          <p:cNvPicPr/>
          <p:nvPr/>
        </p:nvPicPr>
        <p:blipFill rotWithShape="1">
          <a:blip r:embed="rId2"/>
          <a:srcRect l="75470" t="14830" r="2331" b="35761"/>
          <a:stretch/>
        </p:blipFill>
        <p:spPr bwMode="auto">
          <a:xfrm>
            <a:off x="5486400" y="2588727"/>
            <a:ext cx="3272790" cy="4096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2085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675C0-4494-4C06-9CE6-E7B0713EE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Introducere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0A2AE-AEAB-4B48-AA29-81A4DBE72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Simbolurile de capsule</a:t>
            </a:r>
            <a:br>
              <a:rPr lang="ro-RO"/>
            </a:br>
            <a:r>
              <a:rPr lang="ro-RO"/>
              <a:t>sunt ordonate alfabetic.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B4BA3-A2DF-4EA6-87EA-13FFEEF95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6DD97-F8C6-4D22-9129-33D682647CD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B1C7-A882-44C8-8B4F-F512D8A36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2CBBF-9687-4FC6-95A7-68DBC3561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B9E44F-61A8-4191-AE1D-D28869F4C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286" y="1525571"/>
            <a:ext cx="408622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6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798D6-735E-4873-90BB-A86C9FD3D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Introducere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C5FF3-8388-4B13-B17B-0FB14C689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Dând clic pe numele unui </a:t>
            </a:r>
            <a:br>
              <a:rPr lang="ro-RO"/>
            </a:br>
            <a:r>
              <a:rPr lang="ro-RO"/>
              <a:t>simbol, forma lui apare în </a:t>
            </a:r>
            <a:br>
              <a:rPr lang="ro-RO"/>
            </a:br>
            <a:r>
              <a:rPr lang="ro-RO"/>
              <a:t>fereastra </a:t>
            </a:r>
            <a:r>
              <a:rPr lang="ro-RO">
                <a:solidFill>
                  <a:srgbClr val="0070C0"/>
                </a:solidFill>
              </a:rPr>
              <a:t>Quick 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D7F30-9FB6-40DF-8292-86AD923DD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6DD97-F8C6-4D22-9129-33D682647CD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DC109-B13B-4DF9-A0E1-E9749AFB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8A42B-4625-4308-AD52-C89DD3F36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A33D5E-08CF-47A7-990C-B4F7085D3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575" y="1490662"/>
            <a:ext cx="408622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83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6004</TotalTime>
  <Words>2012</Words>
  <Application>Microsoft Office PowerPoint</Application>
  <PresentationFormat>On-screen Show (4:3)</PresentationFormat>
  <Paragraphs>240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UT Sans</vt:lpstr>
      <vt:lpstr>Clarity</vt:lpstr>
      <vt:lpstr>PROIECTAREA  ASISTATĂ  DE CALCULATOR  A  MODULELOR  ELECTRONICE</vt:lpstr>
      <vt:lpstr>Cuprins</vt:lpstr>
      <vt:lpstr>Tehnici de transfer Schematic-PCB Introducere</vt:lpstr>
      <vt:lpstr>Introducere</vt:lpstr>
      <vt:lpstr>Introducere</vt:lpstr>
      <vt:lpstr>Introducere</vt:lpstr>
      <vt:lpstr>Introducere</vt:lpstr>
      <vt:lpstr>Introducere</vt:lpstr>
      <vt:lpstr>Introducere</vt:lpstr>
      <vt:lpstr>Alocarea de capsule</vt:lpstr>
      <vt:lpstr>Postprocesarea proiectului schematic</vt:lpstr>
      <vt:lpstr>Postprocesarea proiectului schematic</vt:lpstr>
      <vt:lpstr>Postprocesarea proiectului schematic</vt:lpstr>
      <vt:lpstr>Postprocesarea proiectului schematic</vt:lpstr>
      <vt:lpstr>Postprocesarea proiectului schematic</vt:lpstr>
      <vt:lpstr>Postprocesarea proiectului schematic</vt:lpstr>
      <vt:lpstr>Postprocesarea proiectului schematic</vt:lpstr>
      <vt:lpstr>Postprocesarea proiectului schematic</vt:lpstr>
      <vt:lpstr>Postprocesarea proiectului schematic</vt:lpstr>
      <vt:lpstr>Postprocesarea proiectului schematic</vt:lpstr>
      <vt:lpstr>Realizarea conturului PCB</vt:lpstr>
      <vt:lpstr>Realizarea conturului PCB</vt:lpstr>
      <vt:lpstr>Realizarea conturului PCB</vt:lpstr>
      <vt:lpstr>Realizarea conturului PCB</vt:lpstr>
      <vt:lpstr>Realizarea conturului PCB</vt:lpstr>
      <vt:lpstr>Realizarea conturului PCB</vt:lpstr>
      <vt:lpstr>Realizarea conturului PCB Modul grafic</vt:lpstr>
      <vt:lpstr>Realizarea conturului PCB Modul grafic</vt:lpstr>
      <vt:lpstr>Realizarea conturului PCB Modul grafic</vt:lpstr>
      <vt:lpstr>Realizarea conturului PCB Modul grafic</vt:lpstr>
      <vt:lpstr>Realizarea conturului PCB Modul grafic</vt:lpstr>
      <vt:lpstr>Realizarea conturului PCB Modul grafic</vt:lpstr>
      <vt:lpstr>Realizarea conturului PCB Modul independent</vt:lpstr>
      <vt:lpstr>Realizarea conturului PCB Modul independent</vt:lpstr>
    </vt:vector>
  </TitlesOfParts>
  <Company>ecdep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ELECTRONICĂ II</dc:title>
  <dc:creator>unitbv</dc:creator>
  <cp:lastModifiedBy>geoic@yahoo.com</cp:lastModifiedBy>
  <cp:revision>825</cp:revision>
  <dcterms:created xsi:type="dcterms:W3CDTF">2008-02-25T12:45:55Z</dcterms:created>
  <dcterms:modified xsi:type="dcterms:W3CDTF">2019-11-23T08:28:01Z</dcterms:modified>
</cp:coreProperties>
</file>