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48"/>
  </p:notesMasterIdLst>
  <p:sldIdLst>
    <p:sldId id="353" r:id="rId2"/>
    <p:sldId id="294" r:id="rId3"/>
    <p:sldId id="354" r:id="rId4"/>
    <p:sldId id="303" r:id="rId5"/>
    <p:sldId id="356" r:id="rId6"/>
    <p:sldId id="355" r:id="rId7"/>
    <p:sldId id="304" r:id="rId8"/>
    <p:sldId id="305" r:id="rId9"/>
    <p:sldId id="306" r:id="rId10"/>
    <p:sldId id="307" r:id="rId11"/>
    <p:sldId id="358" r:id="rId12"/>
    <p:sldId id="357" r:id="rId13"/>
    <p:sldId id="359" r:id="rId14"/>
    <p:sldId id="360" r:id="rId15"/>
    <p:sldId id="361" r:id="rId16"/>
    <p:sldId id="362" r:id="rId17"/>
    <p:sldId id="363" r:id="rId18"/>
    <p:sldId id="364" r:id="rId19"/>
    <p:sldId id="365" r:id="rId20"/>
    <p:sldId id="366" r:id="rId21"/>
    <p:sldId id="372" r:id="rId22"/>
    <p:sldId id="368" r:id="rId23"/>
    <p:sldId id="373" r:id="rId24"/>
    <p:sldId id="374" r:id="rId25"/>
    <p:sldId id="317" r:id="rId26"/>
    <p:sldId id="375" r:id="rId27"/>
    <p:sldId id="319" r:id="rId28"/>
    <p:sldId id="320" r:id="rId29"/>
    <p:sldId id="376" r:id="rId30"/>
    <p:sldId id="377" r:id="rId31"/>
    <p:sldId id="378" r:id="rId32"/>
    <p:sldId id="379" r:id="rId33"/>
    <p:sldId id="322" r:id="rId34"/>
    <p:sldId id="380" r:id="rId35"/>
    <p:sldId id="387" r:id="rId36"/>
    <p:sldId id="381" r:id="rId37"/>
    <p:sldId id="382" r:id="rId38"/>
    <p:sldId id="383" r:id="rId39"/>
    <p:sldId id="384" r:id="rId40"/>
    <p:sldId id="385" r:id="rId41"/>
    <p:sldId id="388" r:id="rId42"/>
    <p:sldId id="386" r:id="rId43"/>
    <p:sldId id="389" r:id="rId44"/>
    <p:sldId id="390" r:id="rId45"/>
    <p:sldId id="391" r:id="rId46"/>
    <p:sldId id="392" r:id="rId47"/>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81" d="100"/>
          <a:sy n="81" d="100"/>
        </p:scale>
        <p:origin x="1498" y="67"/>
      </p:cViewPr>
      <p:guideLst>
        <p:guide orient="horz" pos="2160"/>
        <p:guide pos="2880"/>
      </p:guideLst>
    </p:cSldViewPr>
  </p:slideViewPr>
  <p:outlineViewPr>
    <p:cViewPr>
      <p:scale>
        <a:sx n="33" d="100"/>
        <a:sy n="33" d="100"/>
      </p:scale>
      <p:origin x="0" y="129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cs typeface="+mn-cs"/>
              </a:defRPr>
            </a:lvl1pPr>
          </a:lstStyle>
          <a:p>
            <a:pPr>
              <a:defRPr/>
            </a:pPr>
            <a:fld id="{3A45DF23-E543-46E1-99A3-1BD37B5F8DAF}" type="slidenum">
              <a:rPr lang="en-US"/>
              <a:pPr>
                <a:defRPr/>
              </a:pPr>
              <a:t>‹#›</a:t>
            </a:fld>
            <a:endParaRPr lang="en-US"/>
          </a:p>
        </p:txBody>
      </p:sp>
    </p:spTree>
    <p:extLst>
      <p:ext uri="{BB962C8B-B14F-4D97-AF65-F5344CB8AC3E}">
        <p14:creationId xmlns:p14="http://schemas.microsoft.com/office/powerpoint/2010/main" val="1655857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a:noFill/>
        </p:spPr>
        <p:txBody>
          <a:bodyPr/>
          <a:lstStyle/>
          <a:p>
            <a:fld id="{2C8443F4-1997-44DC-BB5D-E74087F8D99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DCBACAC-CB85-464D-B1C1-26A5EFA72BC5}" type="datetime1">
              <a:rPr lang="en-US" smtClean="0"/>
              <a:t>10/29/2019</a:t>
            </a:fld>
            <a:endParaRPr lang="en-US"/>
          </a:p>
        </p:txBody>
      </p:sp>
      <p:sp>
        <p:nvSpPr>
          <p:cNvPr id="5" name="Footer Placeholder 4"/>
          <p:cNvSpPr>
            <a:spLocks noGrp="1"/>
          </p:cNvSpPr>
          <p:nvPr>
            <p:ph type="ftr" sz="quarter" idx="11"/>
          </p:nvPr>
        </p:nvSpPr>
        <p:spPr/>
        <p:txBody>
          <a:bodyPr/>
          <a:lstStyle/>
          <a:p>
            <a:pPr>
              <a:defRPr/>
            </a:pPr>
            <a:r>
              <a:rPr lang="en-US"/>
              <a:t>PACME Cursul nr. 5</a:t>
            </a:r>
          </a:p>
        </p:txBody>
      </p:sp>
      <p:sp>
        <p:nvSpPr>
          <p:cNvPr id="6" name="Slide Number Placeholder 5"/>
          <p:cNvSpPr>
            <a:spLocks noGrp="1"/>
          </p:cNvSpPr>
          <p:nvPr>
            <p:ph type="sldNum" sz="quarter" idx="12"/>
          </p:nvPr>
        </p:nvSpPr>
        <p:spPr/>
        <p:txBody>
          <a:bodyPr/>
          <a:lstStyle/>
          <a:p>
            <a:pPr>
              <a:defRPr/>
            </a:pPr>
            <a:fld id="{63472AA8-DAF2-4809-BEA9-3992C4067163}"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9D4F07F-04E1-4CEA-B20F-80CDAE79B349}" type="datetime1">
              <a:rPr lang="en-US" smtClean="0"/>
              <a:t>10/29/2019</a:t>
            </a:fld>
            <a:endParaRPr lang="en-US"/>
          </a:p>
        </p:txBody>
      </p:sp>
      <p:sp>
        <p:nvSpPr>
          <p:cNvPr id="5" name="Footer Placeholder 4"/>
          <p:cNvSpPr>
            <a:spLocks noGrp="1"/>
          </p:cNvSpPr>
          <p:nvPr>
            <p:ph type="ftr" sz="quarter" idx="11"/>
          </p:nvPr>
        </p:nvSpPr>
        <p:spPr/>
        <p:txBody>
          <a:bodyPr/>
          <a:lstStyle/>
          <a:p>
            <a:pPr>
              <a:defRPr/>
            </a:pPr>
            <a:r>
              <a:rPr lang="en-US"/>
              <a:t>PACME Cursul nr. 5</a:t>
            </a:r>
          </a:p>
        </p:txBody>
      </p:sp>
      <p:sp>
        <p:nvSpPr>
          <p:cNvPr id="6" name="Slide Number Placeholder 5"/>
          <p:cNvSpPr>
            <a:spLocks noGrp="1"/>
          </p:cNvSpPr>
          <p:nvPr>
            <p:ph type="sldNum" sz="quarter" idx="12"/>
          </p:nvPr>
        </p:nvSpPr>
        <p:spPr/>
        <p:txBody>
          <a:bodyPr/>
          <a:lstStyle/>
          <a:p>
            <a:pPr>
              <a:defRPr/>
            </a:pPr>
            <a:fld id="{32BCD88B-2742-4434-B9F6-A7306AB6A7B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83689A-9905-422A-87D4-C76C52B3890C}" type="datetime1">
              <a:rPr lang="en-US" smtClean="0"/>
              <a:t>10/29/2019</a:t>
            </a:fld>
            <a:endParaRPr lang="en-US"/>
          </a:p>
        </p:txBody>
      </p:sp>
      <p:sp>
        <p:nvSpPr>
          <p:cNvPr id="5" name="Footer Placeholder 4"/>
          <p:cNvSpPr>
            <a:spLocks noGrp="1"/>
          </p:cNvSpPr>
          <p:nvPr>
            <p:ph type="ftr" sz="quarter" idx="11"/>
          </p:nvPr>
        </p:nvSpPr>
        <p:spPr/>
        <p:txBody>
          <a:bodyPr/>
          <a:lstStyle/>
          <a:p>
            <a:pPr>
              <a:defRPr/>
            </a:pPr>
            <a:r>
              <a:rPr lang="en-US"/>
              <a:t>PACME Cursul nr. 5</a:t>
            </a:r>
          </a:p>
        </p:txBody>
      </p:sp>
      <p:sp>
        <p:nvSpPr>
          <p:cNvPr id="6" name="Slide Number Placeholder 5"/>
          <p:cNvSpPr>
            <a:spLocks noGrp="1"/>
          </p:cNvSpPr>
          <p:nvPr>
            <p:ph type="sldNum" sz="quarter" idx="12"/>
          </p:nvPr>
        </p:nvSpPr>
        <p:spPr/>
        <p:txBody>
          <a:bodyPr/>
          <a:lstStyle/>
          <a:p>
            <a:pPr>
              <a:defRPr/>
            </a:pPr>
            <a:fld id="{5ED5324A-3C65-4C81-A6AA-7A5AF53EFC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p:cNvSpPr>
            <a:spLocks noGrp="1"/>
          </p:cNvSpPr>
          <p:nvPr>
            <p:ph type="ftr" sz="quarter" idx="11"/>
          </p:nvPr>
        </p:nvSpPr>
        <p:spPr/>
        <p:txBody>
          <a:bodyPr/>
          <a:lstStyle/>
          <a:p>
            <a:pPr>
              <a:defRPr/>
            </a:pPr>
            <a:r>
              <a:rPr lang="en-US"/>
              <a:t>PACME Cursul nr. 5</a:t>
            </a:r>
          </a:p>
        </p:txBody>
      </p:sp>
      <p:sp>
        <p:nvSpPr>
          <p:cNvPr id="6" name="Slide Number Placeholder 5"/>
          <p:cNvSpPr>
            <a:spLocks noGrp="1"/>
          </p:cNvSpPr>
          <p:nvPr>
            <p:ph type="sldNum" sz="quarter" idx="12"/>
          </p:nvPr>
        </p:nvSpPr>
        <p:spPr/>
        <p:txBody>
          <a:bodyPr/>
          <a:lstStyle/>
          <a:p>
            <a:pPr>
              <a:defRPr/>
            </a:pPr>
            <a:fld id="{E635A4E7-AB56-49F5-947A-CB5D651966C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4619E95-0675-422C-B662-422C215DEF1B}" type="datetime1">
              <a:rPr lang="en-US" smtClean="0"/>
              <a:t>10/29/2019</a:t>
            </a:fld>
            <a:endParaRPr lang="en-US"/>
          </a:p>
        </p:txBody>
      </p:sp>
      <p:sp>
        <p:nvSpPr>
          <p:cNvPr id="5" name="Footer Placeholder 4"/>
          <p:cNvSpPr>
            <a:spLocks noGrp="1"/>
          </p:cNvSpPr>
          <p:nvPr>
            <p:ph type="ftr" sz="quarter" idx="11"/>
          </p:nvPr>
        </p:nvSpPr>
        <p:spPr/>
        <p:txBody>
          <a:bodyPr/>
          <a:lstStyle/>
          <a:p>
            <a:pPr>
              <a:defRPr/>
            </a:pPr>
            <a:r>
              <a:rPr lang="en-US"/>
              <a:t>PACME Cursul nr. 5</a:t>
            </a:r>
          </a:p>
        </p:txBody>
      </p:sp>
      <p:sp>
        <p:nvSpPr>
          <p:cNvPr id="6" name="Slide Number Placeholder 5"/>
          <p:cNvSpPr>
            <a:spLocks noGrp="1"/>
          </p:cNvSpPr>
          <p:nvPr>
            <p:ph type="sldNum" sz="quarter" idx="12"/>
          </p:nvPr>
        </p:nvSpPr>
        <p:spPr/>
        <p:txBody>
          <a:bodyPr/>
          <a:lstStyle/>
          <a:p>
            <a:pPr>
              <a:defRPr/>
            </a:pPr>
            <a:fld id="{CEE06D44-A00B-487B-BCD7-9A382B90D55A}"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6DBDD48-2E52-4AE6-91F3-6C0F6F56341F}" type="datetime1">
              <a:rPr lang="en-US" smtClean="0"/>
              <a:t>10/29/2019</a:t>
            </a:fld>
            <a:endParaRPr lang="en-US"/>
          </a:p>
        </p:txBody>
      </p:sp>
      <p:sp>
        <p:nvSpPr>
          <p:cNvPr id="6" name="Footer Placeholder 5"/>
          <p:cNvSpPr>
            <a:spLocks noGrp="1"/>
          </p:cNvSpPr>
          <p:nvPr>
            <p:ph type="ftr" sz="quarter" idx="11"/>
          </p:nvPr>
        </p:nvSpPr>
        <p:spPr/>
        <p:txBody>
          <a:bodyPr/>
          <a:lstStyle/>
          <a:p>
            <a:pPr>
              <a:defRPr/>
            </a:pPr>
            <a:r>
              <a:rPr lang="en-US"/>
              <a:t>PACME Cursul nr. 5</a:t>
            </a:r>
          </a:p>
        </p:txBody>
      </p:sp>
      <p:sp>
        <p:nvSpPr>
          <p:cNvPr id="7" name="Slide Number Placeholder 6"/>
          <p:cNvSpPr>
            <a:spLocks noGrp="1"/>
          </p:cNvSpPr>
          <p:nvPr>
            <p:ph type="sldNum" sz="quarter" idx="12"/>
          </p:nvPr>
        </p:nvSpPr>
        <p:spPr/>
        <p:txBody>
          <a:bodyPr/>
          <a:lstStyle/>
          <a:p>
            <a:pPr>
              <a:defRPr/>
            </a:pPr>
            <a:fld id="{B9035508-5428-4A9A-9D6D-99AE2752FA5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AB78BA6-5787-4291-9C28-1B85F829441C}" type="datetime1">
              <a:rPr lang="en-US" smtClean="0"/>
              <a:t>10/29/2019</a:t>
            </a:fld>
            <a:endParaRPr lang="en-US"/>
          </a:p>
        </p:txBody>
      </p:sp>
      <p:sp>
        <p:nvSpPr>
          <p:cNvPr id="8" name="Footer Placeholder 7"/>
          <p:cNvSpPr>
            <a:spLocks noGrp="1"/>
          </p:cNvSpPr>
          <p:nvPr>
            <p:ph type="ftr" sz="quarter" idx="11"/>
          </p:nvPr>
        </p:nvSpPr>
        <p:spPr/>
        <p:txBody>
          <a:bodyPr/>
          <a:lstStyle/>
          <a:p>
            <a:pPr>
              <a:defRPr/>
            </a:pPr>
            <a:r>
              <a:rPr lang="en-US"/>
              <a:t>PACME Cursul nr. 5</a:t>
            </a:r>
          </a:p>
        </p:txBody>
      </p:sp>
      <p:sp>
        <p:nvSpPr>
          <p:cNvPr id="9" name="Slide Number Placeholder 8"/>
          <p:cNvSpPr>
            <a:spLocks noGrp="1"/>
          </p:cNvSpPr>
          <p:nvPr>
            <p:ph type="sldNum" sz="quarter" idx="12"/>
          </p:nvPr>
        </p:nvSpPr>
        <p:spPr/>
        <p:txBody>
          <a:bodyPr/>
          <a:lstStyle/>
          <a:p>
            <a:pPr>
              <a:defRPr/>
            </a:pPr>
            <a:fld id="{1B448C4B-8066-4FF2-9BD6-DE7701FE7EA3}"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3D93D13-FE66-48DF-AE1A-1309B7EEAD12}" type="datetime1">
              <a:rPr lang="en-US" smtClean="0"/>
              <a:t>10/29/2019</a:t>
            </a:fld>
            <a:endParaRPr lang="en-US"/>
          </a:p>
        </p:txBody>
      </p:sp>
      <p:sp>
        <p:nvSpPr>
          <p:cNvPr id="4" name="Footer Placeholder 3"/>
          <p:cNvSpPr>
            <a:spLocks noGrp="1"/>
          </p:cNvSpPr>
          <p:nvPr>
            <p:ph type="ftr" sz="quarter" idx="11"/>
          </p:nvPr>
        </p:nvSpPr>
        <p:spPr/>
        <p:txBody>
          <a:bodyPr/>
          <a:lstStyle/>
          <a:p>
            <a:pPr>
              <a:defRPr/>
            </a:pPr>
            <a:r>
              <a:rPr lang="en-US"/>
              <a:t>PACME Cursul nr. 5</a:t>
            </a:r>
          </a:p>
        </p:txBody>
      </p:sp>
      <p:sp>
        <p:nvSpPr>
          <p:cNvPr id="5" name="Slide Number Placeholder 4"/>
          <p:cNvSpPr>
            <a:spLocks noGrp="1"/>
          </p:cNvSpPr>
          <p:nvPr>
            <p:ph type="sldNum" sz="quarter" idx="12"/>
          </p:nvPr>
        </p:nvSpPr>
        <p:spPr/>
        <p:txBody>
          <a:bodyPr/>
          <a:lstStyle/>
          <a:p>
            <a:pPr>
              <a:defRPr/>
            </a:pPr>
            <a:fld id="{7B3899B0-03BE-4E64-AE8F-2D87AD68C67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8FE7D8-212D-44B8-9A6C-13E2B5ADE1F8}" type="datetime1">
              <a:rPr lang="en-US" smtClean="0"/>
              <a:t>10/29/2019</a:t>
            </a:fld>
            <a:endParaRPr lang="en-US"/>
          </a:p>
        </p:txBody>
      </p:sp>
      <p:sp>
        <p:nvSpPr>
          <p:cNvPr id="3" name="Footer Placeholder 2"/>
          <p:cNvSpPr>
            <a:spLocks noGrp="1"/>
          </p:cNvSpPr>
          <p:nvPr>
            <p:ph type="ftr" sz="quarter" idx="11"/>
          </p:nvPr>
        </p:nvSpPr>
        <p:spPr/>
        <p:txBody>
          <a:bodyPr/>
          <a:lstStyle/>
          <a:p>
            <a:pPr>
              <a:defRPr/>
            </a:pPr>
            <a:r>
              <a:rPr lang="en-US"/>
              <a:t>PACME Cursul nr. 5</a:t>
            </a:r>
          </a:p>
        </p:txBody>
      </p:sp>
      <p:sp>
        <p:nvSpPr>
          <p:cNvPr id="4" name="Slide Number Placeholder 3"/>
          <p:cNvSpPr>
            <a:spLocks noGrp="1"/>
          </p:cNvSpPr>
          <p:nvPr>
            <p:ph type="sldNum" sz="quarter" idx="12"/>
          </p:nvPr>
        </p:nvSpPr>
        <p:spPr/>
        <p:txBody>
          <a:bodyPr/>
          <a:lstStyle/>
          <a:p>
            <a:pPr>
              <a:defRPr/>
            </a:pPr>
            <a:fld id="{BF484469-E097-4619-B6F5-6A450D099F0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3373E0B-68F5-4C3E-9770-01DEFE0571AA}" type="datetime1">
              <a:rPr lang="en-US" smtClean="0"/>
              <a:t>10/29/2019</a:t>
            </a:fld>
            <a:endParaRPr lang="en-US"/>
          </a:p>
        </p:txBody>
      </p:sp>
      <p:sp>
        <p:nvSpPr>
          <p:cNvPr id="6" name="Footer Placeholder 5"/>
          <p:cNvSpPr>
            <a:spLocks noGrp="1"/>
          </p:cNvSpPr>
          <p:nvPr>
            <p:ph type="ftr" sz="quarter" idx="11"/>
          </p:nvPr>
        </p:nvSpPr>
        <p:spPr/>
        <p:txBody>
          <a:bodyPr/>
          <a:lstStyle/>
          <a:p>
            <a:pPr>
              <a:defRPr/>
            </a:pPr>
            <a:r>
              <a:rPr lang="en-US"/>
              <a:t>PACME Cursul nr. 5</a:t>
            </a:r>
          </a:p>
        </p:txBody>
      </p:sp>
      <p:sp>
        <p:nvSpPr>
          <p:cNvPr id="7" name="Slide Number Placeholder 6"/>
          <p:cNvSpPr>
            <a:spLocks noGrp="1"/>
          </p:cNvSpPr>
          <p:nvPr>
            <p:ph type="sldNum" sz="quarter" idx="12"/>
          </p:nvPr>
        </p:nvSpPr>
        <p:spPr/>
        <p:txBody>
          <a:bodyPr/>
          <a:lstStyle/>
          <a:p>
            <a:pPr>
              <a:defRPr/>
            </a:pPr>
            <a:fld id="{B95B86D1-4142-4254-A269-96532A523470}"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6EE81-A20D-43EF-A151-D617E36B4FE9}" type="datetime1">
              <a:rPr lang="en-US" smtClean="0"/>
              <a:t>10/29/2019</a:t>
            </a:fld>
            <a:endParaRPr lang="en-US"/>
          </a:p>
        </p:txBody>
      </p:sp>
      <p:sp>
        <p:nvSpPr>
          <p:cNvPr id="6" name="Footer Placeholder 5"/>
          <p:cNvSpPr>
            <a:spLocks noGrp="1"/>
          </p:cNvSpPr>
          <p:nvPr>
            <p:ph type="ftr" sz="quarter" idx="11"/>
          </p:nvPr>
        </p:nvSpPr>
        <p:spPr/>
        <p:txBody>
          <a:bodyPr/>
          <a:lstStyle/>
          <a:p>
            <a:pPr>
              <a:defRPr/>
            </a:pPr>
            <a:r>
              <a:rPr lang="en-US"/>
              <a:t>PACME Cursul nr. 5</a:t>
            </a:r>
          </a:p>
        </p:txBody>
      </p:sp>
      <p:sp>
        <p:nvSpPr>
          <p:cNvPr id="7" name="Slide Number Placeholder 6"/>
          <p:cNvSpPr>
            <a:spLocks noGrp="1"/>
          </p:cNvSpPr>
          <p:nvPr>
            <p:ph type="sldNum" sz="quarter" idx="12"/>
          </p:nvPr>
        </p:nvSpPr>
        <p:spPr/>
        <p:txBody>
          <a:bodyPr/>
          <a:lstStyle/>
          <a:p>
            <a:pPr>
              <a:defRPr/>
            </a:pPr>
            <a:fld id="{84320741-EB4C-47F6-84CB-AF918034922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C831E909-C319-443B-BEAC-1176B5A7460D}" type="datetime1">
              <a:rPr lang="en-US" smtClean="0"/>
              <a:t>10/29/2019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PACME Cursul nr. 5</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9988E1A6-F15E-4871-B8C7-0BD7E28D23E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85800" y="3505200"/>
            <a:ext cx="6400800" cy="1752600"/>
          </a:xfrm>
        </p:spPr>
        <p:txBody>
          <a:bodyPr>
            <a:normAutofit/>
          </a:bodyPr>
          <a:lstStyle/>
          <a:p>
            <a:pPr marR="0" eaLnBrk="1" hangingPunct="1">
              <a:lnSpc>
                <a:spcPct val="60000"/>
              </a:lnSpc>
              <a:buFont typeface="Arial" charset="0"/>
              <a:buNone/>
            </a:pPr>
            <a:endParaRPr lang="ro-RO" sz="1200">
              <a:latin typeface="UT Sans" panose="00000500000000000000" pitchFamily="50" charset="0"/>
            </a:endParaRPr>
          </a:p>
          <a:p>
            <a:pPr marR="0" eaLnBrk="1" hangingPunct="1">
              <a:lnSpc>
                <a:spcPct val="60000"/>
              </a:lnSpc>
              <a:buFont typeface="Arial" charset="0"/>
              <a:buNone/>
            </a:pPr>
            <a:r>
              <a:rPr lang="ro-RO"/>
              <a:t>Cursul nr. </a:t>
            </a:r>
            <a:r>
              <a:rPr lang="en-US"/>
              <a:t>5</a:t>
            </a:r>
          </a:p>
        </p:txBody>
      </p:sp>
      <p:sp>
        <p:nvSpPr>
          <p:cNvPr id="3" name="Title 2"/>
          <p:cNvSpPr>
            <a:spLocks noGrp="1"/>
          </p:cNvSpPr>
          <p:nvPr>
            <p:ph type="ctrTitle"/>
          </p:nvPr>
        </p:nvSpPr>
        <p:spPr>
          <a:xfrm>
            <a:off x="685800" y="1371600"/>
            <a:ext cx="7848600" cy="1927225"/>
          </a:xfrm>
        </p:spPr>
        <p:txBody>
          <a:bodyPr/>
          <a:lstStyle/>
          <a:p>
            <a:r>
              <a:rPr lang="ro-RO" sz="3200"/>
              <a:t>PROIECTAREA  ASISTATĂ  DE CALCULATOR  A  MODULELOR </a:t>
            </a:r>
            <a:r>
              <a:rPr lang="en-US" sz="3200"/>
              <a:t> ELECTRONICE</a:t>
            </a:r>
          </a:p>
        </p:txBody>
      </p:sp>
      <p:grpSp>
        <p:nvGrpSpPr>
          <p:cNvPr id="5" name="Group 4">
            <a:extLst>
              <a:ext uri="{FF2B5EF4-FFF2-40B4-BE49-F238E27FC236}">
                <a16:creationId xmlns:a16="http://schemas.microsoft.com/office/drawing/2014/main" id="{7622BB6D-9EE5-4112-8F41-5C3F6A2072A3}"/>
              </a:ext>
            </a:extLst>
          </p:cNvPr>
          <p:cNvGrpSpPr/>
          <p:nvPr/>
        </p:nvGrpSpPr>
        <p:grpSpPr>
          <a:xfrm>
            <a:off x="685800" y="596055"/>
            <a:ext cx="7498846" cy="1138340"/>
            <a:chOff x="685800" y="596055"/>
            <a:chExt cx="7498846" cy="1138340"/>
          </a:xfrm>
        </p:grpSpPr>
        <p:pic>
          <p:nvPicPr>
            <p:cNvPr id="6" name="Picture 5" descr="Logo-UT-IESC-RGB-RO">
              <a:extLst>
                <a:ext uri="{FF2B5EF4-FFF2-40B4-BE49-F238E27FC236}">
                  <a16:creationId xmlns:a16="http://schemas.microsoft.com/office/drawing/2014/main" id="{2B32FB32-2A6D-4D7F-BB85-B282C884D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a:extLst>
                <a:ext uri="{FF2B5EF4-FFF2-40B4-BE49-F238E27FC236}">
                  <a16:creationId xmlns:a16="http://schemas.microsoft.com/office/drawing/2014/main" id="{36ADAD96-211B-4C51-9549-40AB2557866D}"/>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anose="00000500000000000000" pitchFamily="50" charset="0"/>
                </a:rPr>
                <a:t>Departamentul de Electronică şi 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Politehnicii 1, 500024 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atin typeface="+mn-lt"/>
              </a:rPr>
              <a:t>Fabricarea PCB</a:t>
            </a:r>
            <a:endParaRPr lang="en-US" b="0">
              <a:effectLst/>
              <a:latin typeface="+mn-lt"/>
            </a:endParaRPr>
          </a:p>
        </p:txBody>
      </p:sp>
      <p:sp>
        <p:nvSpPr>
          <p:cNvPr id="2" name="Content Placeholder 1"/>
          <p:cNvSpPr>
            <a:spLocks noGrp="1"/>
          </p:cNvSpPr>
          <p:nvPr>
            <p:ph idx="1"/>
          </p:nvPr>
        </p:nvSpPr>
        <p:spPr/>
        <p:txBody>
          <a:bodyPr/>
          <a:lstStyle/>
          <a:p>
            <a:pPr>
              <a:buNone/>
            </a:pPr>
            <a:r>
              <a:rPr lang="en-US"/>
              <a:t>(c) Metoda </a:t>
            </a:r>
            <a:r>
              <a:rPr lang="ro-RO"/>
              <a:t>a 3-a</a:t>
            </a:r>
            <a:r>
              <a:rPr lang="en-US"/>
              <a:t> </a:t>
            </a:r>
            <a:r>
              <a:rPr lang="ro-RO"/>
              <a:t>î</a:t>
            </a:r>
            <a:r>
              <a:rPr lang="en-US"/>
              <a:t>mbin</a:t>
            </a:r>
            <a:r>
              <a:rPr lang="ro-RO"/>
              <a:t>ă</a:t>
            </a:r>
            <a:r>
              <a:rPr lang="en-US"/>
              <a:t> mai multe tehnici de fabrica</a:t>
            </a:r>
            <a:r>
              <a:rPr lang="ro-RO"/>
              <a:t>ț</a:t>
            </a:r>
            <a:r>
              <a:rPr lang="en-US"/>
              <a:t>ie: </a:t>
            </a:r>
          </a:p>
        </p:txBody>
      </p:sp>
      <p:sp>
        <p:nvSpPr>
          <p:cNvPr id="3" name="Date Placeholder 2"/>
          <p:cNvSpPr>
            <a:spLocks noGrp="1"/>
          </p:cNvSpPr>
          <p:nvPr>
            <p:ph type="dt" sz="half" idx="10"/>
          </p:nvPr>
        </p:nvSpPr>
        <p:spPr/>
        <p:txBody>
          <a:bodyPr/>
          <a:lstStyle/>
          <a:p>
            <a:fld id="{81CC3A02-6DFA-473D-999E-73830A339798}"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10</a:t>
            </a:fld>
            <a:endParaRPr lang="en-US"/>
          </a:p>
        </p:txBody>
      </p:sp>
      <p:pic>
        <p:nvPicPr>
          <p:cNvPr id="4098" name="Picture 2"/>
          <p:cNvPicPr>
            <a:picLocks noChangeAspect="1" noChangeArrowheads="1"/>
          </p:cNvPicPr>
          <p:nvPr/>
        </p:nvPicPr>
        <p:blipFill>
          <a:blip r:embed="rId2"/>
          <a:srcRect/>
          <a:stretch>
            <a:fillRect/>
          </a:stretch>
        </p:blipFill>
        <p:spPr bwMode="auto">
          <a:xfrm>
            <a:off x="152400" y="2362200"/>
            <a:ext cx="8887200" cy="4045428"/>
          </a:xfrm>
          <a:prstGeom prst="rect">
            <a:avLst/>
          </a:prstGeom>
          <a:noFill/>
          <a:ln w="9525">
            <a:noFill/>
            <a:miter lim="800000"/>
            <a:headEnd/>
            <a:tailEnd/>
          </a:ln>
          <a:effectLst/>
        </p:spPr>
      </p:pic>
    </p:spTree>
    <p:extLst>
      <p:ext uri="{BB962C8B-B14F-4D97-AF65-F5344CB8AC3E}">
        <p14:creationId xmlns:p14="http://schemas.microsoft.com/office/powerpoint/2010/main" val="23060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2C6F-876C-493F-9D3B-67770582FFE9}"/>
              </a:ext>
            </a:extLst>
          </p:cNvPr>
          <p:cNvSpPr>
            <a:spLocks noGrp="1"/>
          </p:cNvSpPr>
          <p:nvPr>
            <p:ph type="title"/>
          </p:nvPr>
        </p:nvSpPr>
        <p:spPr/>
        <p:txBody>
          <a:bodyPr/>
          <a:lstStyle/>
          <a:p>
            <a:r>
              <a:rPr lang="en-US"/>
              <a:t>Fabricarea PCB</a:t>
            </a:r>
            <a:endParaRPr lang="ro-RO"/>
          </a:p>
        </p:txBody>
      </p:sp>
      <p:sp>
        <p:nvSpPr>
          <p:cNvPr id="3" name="Content Placeholder 2">
            <a:extLst>
              <a:ext uri="{FF2B5EF4-FFF2-40B4-BE49-F238E27FC236}">
                <a16:creationId xmlns:a16="http://schemas.microsoft.com/office/drawing/2014/main" id="{8B910399-2CB9-407A-AE9B-F549588DD051}"/>
              </a:ext>
            </a:extLst>
          </p:cNvPr>
          <p:cNvSpPr>
            <a:spLocks noGrp="1"/>
          </p:cNvSpPr>
          <p:nvPr>
            <p:ph idx="1"/>
          </p:nvPr>
        </p:nvSpPr>
        <p:spPr/>
        <p:txBody>
          <a:bodyPr>
            <a:normAutofit lnSpcReduction="10000"/>
          </a:bodyPr>
          <a:lstStyle/>
          <a:p>
            <a:r>
              <a:rPr lang="ro-RO"/>
              <a:t>Placa tip (c) de circuite poate avea în centru un nucleu cu patru straturi, iar straturile suplimentare sunt construite strat cu strat pe partea de sus și de jos, folosind tehnici de laminare secvențială. </a:t>
            </a:r>
          </a:p>
          <a:p>
            <a:r>
              <a:rPr lang="ro-RO"/>
              <a:t>Tehnicile pot fi utilizate pentru a produce treceri oarbe și îngropate, precum și treceri metalizate THT sau găuri nemetalizate.</a:t>
            </a:r>
          </a:p>
          <a:p>
            <a:r>
              <a:rPr lang="ro-RO"/>
              <a:t>Rezistorii și </a:t>
            </a:r>
            <a:br>
              <a:rPr lang="ro-RO"/>
            </a:br>
            <a:r>
              <a:rPr lang="ro-RO"/>
              <a:t>condensatoarele </a:t>
            </a:r>
            <a:br>
              <a:rPr lang="ro-RO"/>
            </a:br>
            <a:r>
              <a:rPr lang="ro-RO"/>
              <a:t>pot fi, </a:t>
            </a:r>
            <a:br>
              <a:rPr lang="ro-RO"/>
            </a:br>
            <a:r>
              <a:rPr lang="ro-RO"/>
              <a:t>de asemenea, </a:t>
            </a:r>
            <a:br>
              <a:rPr lang="ro-RO"/>
            </a:br>
            <a:r>
              <a:rPr lang="ro-RO"/>
              <a:t>încorporate în </a:t>
            </a:r>
            <a:br>
              <a:rPr lang="ro-RO"/>
            </a:br>
            <a:r>
              <a:rPr lang="ro-RO"/>
              <a:t>substrat.</a:t>
            </a:r>
          </a:p>
        </p:txBody>
      </p:sp>
      <p:sp>
        <p:nvSpPr>
          <p:cNvPr id="4" name="Date Placeholder 3">
            <a:extLst>
              <a:ext uri="{FF2B5EF4-FFF2-40B4-BE49-F238E27FC236}">
                <a16:creationId xmlns:a16="http://schemas.microsoft.com/office/drawing/2014/main" id="{B30FCD6D-58DA-432F-8014-5847BBC62A55}"/>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B3A7F6B5-30A3-4780-8BBC-77A3F901968D}"/>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19CC2CEB-4DCF-428A-8F0C-7DA8C8E42EEF}"/>
              </a:ext>
            </a:extLst>
          </p:cNvPr>
          <p:cNvSpPr>
            <a:spLocks noGrp="1"/>
          </p:cNvSpPr>
          <p:nvPr>
            <p:ph type="sldNum" sz="quarter" idx="12"/>
          </p:nvPr>
        </p:nvSpPr>
        <p:spPr/>
        <p:txBody>
          <a:bodyPr/>
          <a:lstStyle/>
          <a:p>
            <a:pPr>
              <a:defRPr/>
            </a:pPr>
            <a:fld id="{E635A4E7-AB56-49F5-947A-CB5D651966CC}" type="slidenum">
              <a:rPr lang="en-US" smtClean="0"/>
              <a:pPr>
                <a:defRPr/>
              </a:pPr>
              <a:t>11</a:t>
            </a:fld>
            <a:endParaRPr lang="en-US"/>
          </a:p>
        </p:txBody>
      </p:sp>
      <p:pic>
        <p:nvPicPr>
          <p:cNvPr id="7" name="Picture 2">
            <a:extLst>
              <a:ext uri="{FF2B5EF4-FFF2-40B4-BE49-F238E27FC236}">
                <a16:creationId xmlns:a16="http://schemas.microsoft.com/office/drawing/2014/main" id="{09CA8FC6-B744-4D48-BB0F-A64D7E6434D4}"/>
              </a:ext>
            </a:extLst>
          </p:cNvPr>
          <p:cNvPicPr>
            <a:picLocks noChangeAspect="1" noChangeArrowheads="1"/>
          </p:cNvPicPr>
          <p:nvPr/>
        </p:nvPicPr>
        <p:blipFill>
          <a:blip r:embed="rId2"/>
          <a:srcRect/>
          <a:stretch>
            <a:fillRect/>
          </a:stretch>
        </p:blipFill>
        <p:spPr bwMode="auto">
          <a:xfrm>
            <a:off x="3505200" y="4038600"/>
            <a:ext cx="5105400" cy="2323963"/>
          </a:xfrm>
          <a:prstGeom prst="rect">
            <a:avLst/>
          </a:prstGeom>
          <a:noFill/>
          <a:ln w="9525">
            <a:noFill/>
            <a:miter lim="800000"/>
            <a:headEnd/>
            <a:tailEnd/>
          </a:ln>
          <a:effectLst/>
        </p:spPr>
      </p:pic>
    </p:spTree>
    <p:extLst>
      <p:ext uri="{BB962C8B-B14F-4D97-AF65-F5344CB8AC3E}">
        <p14:creationId xmlns:p14="http://schemas.microsoft.com/office/powerpoint/2010/main" val="269204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lang="en-US"/>
              <a:t>Fabricarea PCB</a:t>
            </a:r>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en-US"/>
              <a:t>Traseele și pad-urile de cupru văzute pe un PCB sunt produse prin îndepărtarea selectivă a </a:t>
            </a:r>
            <a:r>
              <a:rPr lang="ro-RO"/>
              <a:t>metaliz</a:t>
            </a:r>
            <a:r>
              <a:rPr lang="en-US"/>
              <a:t>ării </a:t>
            </a:r>
            <a:r>
              <a:rPr lang="ro-RO"/>
              <a:t>sau a</a:t>
            </a:r>
            <a:r>
              <a:rPr lang="en-US"/>
              <a:t> foliei de cupru.</a:t>
            </a:r>
            <a:endParaRPr lang="ro-RO"/>
          </a:p>
          <a:p>
            <a:r>
              <a:rPr lang="en-US"/>
              <a:t>Două metode sunt utilizate în mod obișnuit pentru îndepărtarea cuprului nedorit:</a:t>
            </a:r>
            <a:endParaRPr lang="ro-RO"/>
          </a:p>
          <a:p>
            <a:pPr lvl="1"/>
            <a:r>
              <a:rPr lang="ro-RO"/>
              <a:t>Corodarea chimică și</a:t>
            </a:r>
          </a:p>
          <a:p>
            <a:pPr lvl="1"/>
            <a:r>
              <a:rPr lang="ro-RO"/>
              <a:t>Frezarea mecanică</a:t>
            </a:r>
          </a:p>
          <a:p>
            <a:r>
              <a:rPr lang="en-US"/>
              <a:t>Cu oricare dintre metode, este realizată o hartă digitală din tiparele de cupru.</a:t>
            </a:r>
            <a:endParaRPr lang="ro-RO"/>
          </a:p>
          <a:p>
            <a:r>
              <a:rPr lang="en-US"/>
              <a:t>Scopul software-ului CAD precum OrCAD PCB Editor este acela de a genera</a:t>
            </a:r>
            <a:r>
              <a:rPr lang="ro-RO"/>
              <a:t> aceste</a:t>
            </a:r>
            <a:r>
              <a:rPr lang="en-US"/>
              <a:t> hărți digitale.</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2C3548E2-A649-4AB5-BA6A-6B0D29FADF48}" type="datetime1">
              <a:rPr lang="en-US" smtClean="0"/>
              <a:t>10/29/2019</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12</a:t>
            </a:fld>
            <a:endParaRPr lang="en-US"/>
          </a:p>
        </p:txBody>
      </p:sp>
    </p:spTree>
    <p:extLst>
      <p:ext uri="{BB962C8B-B14F-4D97-AF65-F5344CB8AC3E}">
        <p14:creationId xmlns:p14="http://schemas.microsoft.com/office/powerpoint/2010/main" val="169506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lang="en-US"/>
              <a:t>Fabricarea PCB</a:t>
            </a:r>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ro-RO"/>
              <a:t>Corodarea chimică </a:t>
            </a:r>
            <a:r>
              <a:rPr lang="en-US"/>
              <a:t>este mai frecvent</a:t>
            </a:r>
            <a:r>
              <a:rPr lang="ro-RO"/>
              <a:t> folosit</a:t>
            </a:r>
            <a:r>
              <a:rPr lang="en-US"/>
              <a:t>ă atunci când se fabrică un număr mare de plăci, deoarece plăcile pot fi realizate simultan.</a:t>
            </a:r>
            <a:endParaRPr lang="ro-RO"/>
          </a:p>
          <a:p>
            <a:r>
              <a:rPr lang="en-US"/>
              <a:t>Un dezavantaj al </a:t>
            </a:r>
            <a:r>
              <a:rPr lang="ro-RO"/>
              <a:t>corodării chimice </a:t>
            </a:r>
            <a:r>
              <a:rPr lang="en-US"/>
              <a:t>este faptul că substanțele chimice sunt periculoase și ocazional</a:t>
            </a:r>
            <a:r>
              <a:rPr lang="ro-RO"/>
              <a:t> </a:t>
            </a:r>
            <a:r>
              <a:rPr lang="en-US"/>
              <a:t>trebuie reumplute, iar produsele chimice epuizate trebuie reciclate sau aruncate.</a:t>
            </a:r>
            <a:endParaRPr lang="ro-RO"/>
          </a:p>
          <a:p>
            <a:r>
              <a:rPr lang="en-US"/>
              <a:t>Frezarea </a:t>
            </a:r>
            <a:r>
              <a:rPr lang="ro-RO"/>
              <a:t>mecanică </a:t>
            </a:r>
            <a:r>
              <a:rPr lang="en-US"/>
              <a:t>este folosită de obicei pentru producție mai mică și plăci prototip.</a:t>
            </a:r>
            <a:endParaRPr lang="ro-RO"/>
          </a:p>
          <a:p>
            <a:r>
              <a:rPr lang="en-US"/>
              <a:t>În timpul gravării mecanice, traseele și pad-urile sunt formate de o freză care macină cuprul nedorit </a:t>
            </a:r>
            <a:r>
              <a:rPr lang="ro-RO"/>
              <a:t>de pe </a:t>
            </a:r>
            <a:r>
              <a:rPr lang="en-US"/>
              <a:t> substrat</a:t>
            </a:r>
            <a:r>
              <a:rPr lang="ro-RO"/>
              <a:t>ul izolator</a:t>
            </a:r>
            <a:r>
              <a:rPr lang="en-US"/>
              <a:t>.</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2C3548E2-A649-4AB5-BA6A-6B0D29FADF48}" type="datetime1">
              <a:rPr lang="en-US" smtClean="0"/>
              <a:t>10/29/2019</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13</a:t>
            </a:fld>
            <a:endParaRPr lang="en-US"/>
          </a:p>
        </p:txBody>
      </p:sp>
    </p:spTree>
    <p:extLst>
      <p:ext uri="{BB962C8B-B14F-4D97-AF65-F5344CB8AC3E}">
        <p14:creationId xmlns:p14="http://schemas.microsoft.com/office/powerpoint/2010/main" val="392965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AA9D-0E95-404B-A369-F8B816D4C578}"/>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F5529F9F-EB32-422B-8EAF-3CA2CD43D858}"/>
              </a:ext>
            </a:extLst>
          </p:cNvPr>
          <p:cNvSpPr>
            <a:spLocks noGrp="1"/>
          </p:cNvSpPr>
          <p:nvPr>
            <p:ph idx="1"/>
          </p:nvPr>
        </p:nvSpPr>
        <p:spPr/>
        <p:txBody>
          <a:bodyPr/>
          <a:lstStyle/>
          <a:p>
            <a:r>
              <a:rPr lang="ro-RO"/>
              <a:t>Îndepărtarea selectivă a cuprului prin procese de corodare necesită gravarea cuprului nedorit, protejând în același timp cuprul, ce se dorește să rămână, de substanța de corodat.</a:t>
            </a:r>
          </a:p>
          <a:p>
            <a:r>
              <a:rPr lang="ro-RO"/>
              <a:t>Această protecție este asigurată printr-o acoperire cu un  polimer (numit fotorezist), depus pe suprafața placată cu cupru.</a:t>
            </a:r>
          </a:p>
        </p:txBody>
      </p:sp>
      <p:sp>
        <p:nvSpPr>
          <p:cNvPr id="4" name="Date Placeholder 3">
            <a:extLst>
              <a:ext uri="{FF2B5EF4-FFF2-40B4-BE49-F238E27FC236}">
                <a16:creationId xmlns:a16="http://schemas.microsoft.com/office/drawing/2014/main" id="{FD0BBBBD-A5D1-4AA3-BFFB-1F2F6094D755}"/>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0D4732D4-BEE8-41B7-9712-1109125879AE}"/>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4C273E29-F33B-4DDA-8A53-482E932928F7}"/>
              </a:ext>
            </a:extLst>
          </p:cNvPr>
          <p:cNvSpPr>
            <a:spLocks noGrp="1"/>
          </p:cNvSpPr>
          <p:nvPr>
            <p:ph type="sldNum" sz="quarter" idx="12"/>
          </p:nvPr>
        </p:nvSpPr>
        <p:spPr/>
        <p:txBody>
          <a:bodyPr/>
          <a:lstStyle/>
          <a:p>
            <a:pPr>
              <a:defRPr/>
            </a:pPr>
            <a:fld id="{E635A4E7-AB56-49F5-947A-CB5D651966CC}" type="slidenum">
              <a:rPr lang="en-US" smtClean="0"/>
              <a:pPr>
                <a:defRPr/>
              </a:pPr>
              <a:t>14</a:t>
            </a:fld>
            <a:endParaRPr lang="en-US"/>
          </a:p>
        </p:txBody>
      </p:sp>
      <p:pic>
        <p:nvPicPr>
          <p:cNvPr id="7" name="Picture 2">
            <a:extLst>
              <a:ext uri="{FF2B5EF4-FFF2-40B4-BE49-F238E27FC236}">
                <a16:creationId xmlns:a16="http://schemas.microsoft.com/office/drawing/2014/main" id="{1FD0AEF6-7278-4A4A-BB7A-6E49B164BB9C}"/>
              </a:ext>
            </a:extLst>
          </p:cNvPr>
          <p:cNvPicPr>
            <a:picLocks noChangeAspect="1" noChangeArrowheads="1"/>
          </p:cNvPicPr>
          <p:nvPr/>
        </p:nvPicPr>
        <p:blipFill>
          <a:blip r:embed="rId2"/>
          <a:srcRect/>
          <a:stretch>
            <a:fillRect/>
          </a:stretch>
        </p:blipFill>
        <p:spPr bwMode="auto">
          <a:xfrm>
            <a:off x="2571750" y="4407299"/>
            <a:ext cx="4000500" cy="2298301"/>
          </a:xfrm>
          <a:prstGeom prst="rect">
            <a:avLst/>
          </a:prstGeom>
          <a:noFill/>
          <a:ln w="9525">
            <a:noFill/>
            <a:miter lim="800000"/>
            <a:headEnd/>
            <a:tailEnd/>
          </a:ln>
          <a:effectLst/>
        </p:spPr>
      </p:pic>
    </p:spTree>
    <p:extLst>
      <p:ext uri="{BB962C8B-B14F-4D97-AF65-F5344CB8AC3E}">
        <p14:creationId xmlns:p14="http://schemas.microsoft.com/office/powerpoint/2010/main" val="410807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334F-9274-48AB-A430-245A0A8278E2}"/>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3EC58D0E-3558-48B6-A6C1-25762D31F93A}"/>
              </a:ext>
            </a:extLst>
          </p:cNvPr>
          <p:cNvSpPr>
            <a:spLocks noGrp="1"/>
          </p:cNvSpPr>
          <p:nvPr>
            <p:ph idx="1"/>
          </p:nvPr>
        </p:nvSpPr>
        <p:spPr/>
        <p:txBody>
          <a:bodyPr/>
          <a:lstStyle/>
          <a:p>
            <a:r>
              <a:rPr lang="ro-RO"/>
              <a:t>Fotorezistorul este modelat în forma circuitului imprimat dorit printr-un proces numit fotolitografie.</a:t>
            </a:r>
          </a:p>
          <a:p>
            <a:r>
              <a:rPr lang="ro-RO"/>
              <a:t>Fotorezistul modelat protejează zonele selectate ale cuprului de corodare și expune cuprul pentru a fi gravat.</a:t>
            </a:r>
          </a:p>
          <a:p>
            <a:r>
              <a:rPr lang="ro-RO"/>
              <a:t>Cei doi pași pentru fotolitografie sunt modelarea fotorezistului și developarea acestuia.</a:t>
            </a:r>
          </a:p>
          <a:p>
            <a:r>
              <a:rPr lang="ro-RO"/>
              <a:t>Modelarea se realizează prin expunerea fotorezistului la lumină (de obicei ultravioletă), iar developarea lui se realizează prin spălare într-o baie chimică.</a:t>
            </a:r>
          </a:p>
        </p:txBody>
      </p:sp>
      <p:sp>
        <p:nvSpPr>
          <p:cNvPr id="4" name="Date Placeholder 3">
            <a:extLst>
              <a:ext uri="{FF2B5EF4-FFF2-40B4-BE49-F238E27FC236}">
                <a16:creationId xmlns:a16="http://schemas.microsoft.com/office/drawing/2014/main" id="{AB780463-F828-4443-8D03-B59E964F326E}"/>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E94E7ABA-6EF1-46ED-95F5-036DC75AF62A}"/>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42696E03-A32B-4B23-B97D-1F3B23359D9B}"/>
              </a:ext>
            </a:extLst>
          </p:cNvPr>
          <p:cNvSpPr>
            <a:spLocks noGrp="1"/>
          </p:cNvSpPr>
          <p:nvPr>
            <p:ph type="sldNum" sz="quarter" idx="12"/>
          </p:nvPr>
        </p:nvSpPr>
        <p:spPr/>
        <p:txBody>
          <a:bodyPr/>
          <a:lstStyle/>
          <a:p>
            <a:pPr>
              <a:defRPr/>
            </a:pPr>
            <a:fld id="{E635A4E7-AB56-49F5-947A-CB5D651966CC}" type="slidenum">
              <a:rPr lang="en-US" smtClean="0"/>
              <a:pPr>
                <a:defRPr/>
              </a:pPr>
              <a:t>15</a:t>
            </a:fld>
            <a:endParaRPr lang="en-US"/>
          </a:p>
        </p:txBody>
      </p:sp>
    </p:spTree>
    <p:extLst>
      <p:ext uri="{BB962C8B-B14F-4D97-AF65-F5344CB8AC3E}">
        <p14:creationId xmlns:p14="http://schemas.microsoft.com/office/powerpoint/2010/main" val="186772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Cele două tipuri de fotorezist sunt:</a:t>
            </a:r>
          </a:p>
          <a:p>
            <a:pPr lvl="1"/>
            <a:r>
              <a:rPr lang="ro-RO"/>
              <a:t>fotorezistul pozitiv și </a:t>
            </a:r>
          </a:p>
          <a:p>
            <a:pPr lvl="1"/>
            <a:r>
              <a:rPr lang="ro-RO"/>
              <a:t>fotorezistul negativ.</a:t>
            </a:r>
          </a:p>
          <a:p>
            <a:r>
              <a:rPr lang="ro-RO"/>
              <a:t>Când fotorezistul pozitiv este expus la lumina ultravioletă (UV), polimerul se descompune și poate fi îndepărtat de pe cupru.</a:t>
            </a:r>
          </a:p>
          <a:p>
            <a:r>
              <a:rPr lang="ro-RO"/>
              <a:t>În schimb, fotorezistul negativ, ecranat de lumina UV, este astfel ușor de îndepărtat.</a:t>
            </a:r>
          </a:p>
          <a:p>
            <a:r>
              <a:rPr lang="ro-RO"/>
              <a:t>Se utilizează o mască pentru a expune partea dorită a fotorezistului.</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16</a:t>
            </a:fld>
            <a:endParaRPr lang="en-US"/>
          </a:p>
        </p:txBody>
      </p:sp>
    </p:spTree>
    <p:extLst>
      <p:ext uri="{BB962C8B-B14F-4D97-AF65-F5344CB8AC3E}">
        <p14:creationId xmlns:p14="http://schemas.microsoft.com/office/powerpoint/2010/main" val="355983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O mască este o peliculă fotografică alb-negru specializată sau o fotoplacă de sticlă pe care este imprimată cu un fotoploter cu laser o imagine cu traseele și pad-urile.</a:t>
            </a:r>
          </a:p>
          <a:p>
            <a:r>
              <a:rPr lang="ro-RO"/>
              <a:t>Măștile care sunt folosite în mod repetat sunt uneori produse pe fotoplăci de sticlă în loc de film.</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17</a:t>
            </a:fld>
            <a:endParaRPr lang="en-US"/>
          </a:p>
        </p:txBody>
      </p:sp>
      <p:grpSp>
        <p:nvGrpSpPr>
          <p:cNvPr id="7" name="Group 6">
            <a:extLst>
              <a:ext uri="{FF2B5EF4-FFF2-40B4-BE49-F238E27FC236}">
                <a16:creationId xmlns:a16="http://schemas.microsoft.com/office/drawing/2014/main" id="{C3099883-EA23-4E1A-B603-4E9E716EC812}"/>
              </a:ext>
            </a:extLst>
          </p:cNvPr>
          <p:cNvGrpSpPr/>
          <p:nvPr/>
        </p:nvGrpSpPr>
        <p:grpSpPr>
          <a:xfrm>
            <a:off x="1761572" y="4038600"/>
            <a:ext cx="5620856" cy="2349277"/>
            <a:chOff x="13387" y="2668174"/>
            <a:chExt cx="9144000" cy="3821799"/>
          </a:xfrm>
        </p:grpSpPr>
        <p:pic>
          <p:nvPicPr>
            <p:cNvPr id="8" name="Picture 2">
              <a:extLst>
                <a:ext uri="{FF2B5EF4-FFF2-40B4-BE49-F238E27FC236}">
                  <a16:creationId xmlns:a16="http://schemas.microsoft.com/office/drawing/2014/main" id="{6656193D-A06B-4F15-8ABB-F33ABE1E5A88}"/>
                </a:ext>
              </a:extLst>
            </p:cNvPr>
            <p:cNvPicPr>
              <a:picLocks noChangeAspect="1" noChangeArrowheads="1"/>
            </p:cNvPicPr>
            <p:nvPr/>
          </p:nvPicPr>
          <p:blipFill>
            <a:blip r:embed="rId2"/>
            <a:srcRect/>
            <a:stretch>
              <a:fillRect/>
            </a:stretch>
          </p:blipFill>
          <p:spPr bwMode="auto">
            <a:xfrm>
              <a:off x="13387" y="2668174"/>
              <a:ext cx="9144000" cy="290864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2C0BA0C5-0C38-4EB2-943E-2724D8191EAE}"/>
                </a:ext>
              </a:extLst>
            </p:cNvPr>
            <p:cNvSpPr txBox="1"/>
            <p:nvPr/>
          </p:nvSpPr>
          <p:spPr>
            <a:xfrm>
              <a:off x="13387" y="5638800"/>
              <a:ext cx="8386843" cy="851173"/>
            </a:xfrm>
            <a:prstGeom prst="rect">
              <a:avLst/>
            </a:prstGeom>
            <a:noFill/>
          </p:spPr>
          <p:txBody>
            <a:bodyPr wrap="square" rtlCol="0">
              <a:spAutoFit/>
            </a:bodyPr>
            <a:lstStyle/>
            <a:p>
              <a:r>
                <a:rPr lang="en-US" sz="1400"/>
                <a:t>(a) masca pozitiv</a:t>
              </a:r>
              <a:r>
                <a:rPr lang="ro-RO" sz="1400"/>
                <a:t>ă</a:t>
              </a:r>
              <a:r>
                <a:rPr lang="en-US" sz="1400"/>
                <a:t>		       </a:t>
              </a:r>
              <a:r>
                <a:rPr lang="ro-RO" sz="1400"/>
                <a:t> </a:t>
              </a:r>
              <a:r>
                <a:rPr lang="en-US" sz="1400"/>
                <a:t>(b) masca negativ</a:t>
              </a:r>
              <a:r>
                <a:rPr lang="ro-RO" sz="1400"/>
                <a:t>ă</a:t>
              </a:r>
              <a:endParaRPr lang="en-US" sz="1400"/>
            </a:p>
            <a:p>
              <a:r>
                <a:rPr lang="en-US" sz="1400"/>
                <a:t>pt. fotorezist pozitiv		        pt. fotorezist negativ</a:t>
              </a:r>
            </a:p>
          </p:txBody>
        </p:sp>
        <p:cxnSp>
          <p:nvCxnSpPr>
            <p:cNvPr id="10" name="Straight Arrow Connector 9">
              <a:extLst>
                <a:ext uri="{FF2B5EF4-FFF2-40B4-BE49-F238E27FC236}">
                  <a16:creationId xmlns:a16="http://schemas.microsoft.com/office/drawing/2014/main" id="{66E3FF20-A8E5-4438-8C81-E786F9071070}"/>
                </a:ext>
              </a:extLst>
            </p:cNvPr>
            <p:cNvCxnSpPr>
              <a:cxnSpLocks/>
            </p:cNvCxnSpPr>
            <p:nvPr/>
          </p:nvCxnSpPr>
          <p:spPr>
            <a:xfrm>
              <a:off x="719187" y="3480486"/>
              <a:ext cx="881013"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D16E1E-3D7D-44AC-A1DE-BC8C6145BB0C}"/>
                </a:ext>
              </a:extLst>
            </p:cNvPr>
            <p:cNvSpPr txBox="1"/>
            <p:nvPr/>
          </p:nvSpPr>
          <p:spPr>
            <a:xfrm>
              <a:off x="241814" y="3055629"/>
              <a:ext cx="838200" cy="500691"/>
            </a:xfrm>
            <a:prstGeom prst="rect">
              <a:avLst/>
            </a:prstGeom>
            <a:noFill/>
          </p:spPr>
          <p:txBody>
            <a:bodyPr wrap="square" rtlCol="0">
              <a:spAutoFit/>
            </a:bodyPr>
            <a:lstStyle/>
            <a:p>
              <a:r>
                <a:rPr lang="en-US" sz="1400"/>
                <a:t>pad</a:t>
              </a:r>
            </a:p>
          </p:txBody>
        </p:sp>
        <p:cxnSp>
          <p:nvCxnSpPr>
            <p:cNvPr id="12" name="Straight Arrow Connector 11">
              <a:extLst>
                <a:ext uri="{FF2B5EF4-FFF2-40B4-BE49-F238E27FC236}">
                  <a16:creationId xmlns:a16="http://schemas.microsoft.com/office/drawing/2014/main" id="{0285BCB3-C785-48B6-95ED-679B475E5054}"/>
                </a:ext>
              </a:extLst>
            </p:cNvPr>
            <p:cNvCxnSpPr>
              <a:cxnSpLocks/>
            </p:cNvCxnSpPr>
            <p:nvPr/>
          </p:nvCxnSpPr>
          <p:spPr>
            <a:xfrm>
              <a:off x="1828800" y="3023286"/>
              <a:ext cx="990600"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10BF78-B169-421D-87BF-206A315E7722}"/>
                </a:ext>
              </a:extLst>
            </p:cNvPr>
            <p:cNvSpPr txBox="1"/>
            <p:nvPr/>
          </p:nvSpPr>
          <p:spPr>
            <a:xfrm>
              <a:off x="1064444" y="2681322"/>
              <a:ext cx="1261644" cy="500691"/>
            </a:xfrm>
            <a:prstGeom prst="rect">
              <a:avLst/>
            </a:prstGeom>
            <a:noFill/>
          </p:spPr>
          <p:txBody>
            <a:bodyPr wrap="square" rtlCol="0">
              <a:spAutoFit/>
            </a:bodyPr>
            <a:lstStyle/>
            <a:p>
              <a:r>
                <a:rPr lang="en-US" sz="1400"/>
                <a:t>traseu</a:t>
              </a:r>
            </a:p>
          </p:txBody>
        </p:sp>
      </p:grpSp>
    </p:spTree>
    <p:extLst>
      <p:ext uri="{BB962C8B-B14F-4D97-AF65-F5344CB8AC3E}">
        <p14:creationId xmlns:p14="http://schemas.microsoft.com/office/powerpoint/2010/main" val="351101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B4E5-B1B8-4075-966B-97C372DDADFE}"/>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9786F12C-11A2-47CE-8A9E-0E5442EC7FE8}"/>
              </a:ext>
            </a:extLst>
          </p:cNvPr>
          <p:cNvSpPr>
            <a:spLocks noGrp="1"/>
          </p:cNvSpPr>
          <p:nvPr>
            <p:ph idx="1"/>
          </p:nvPr>
        </p:nvSpPr>
        <p:spPr/>
        <p:txBody>
          <a:bodyPr/>
          <a:lstStyle/>
          <a:p>
            <a:r>
              <a:rPr lang="ro-RO"/>
              <a:t>Masca este plasată deasupra fotorezistului, așa cum se arată în figură, iar ansamblul este expus la lumina UV.</a:t>
            </a:r>
          </a:p>
          <a:p>
            <a:r>
              <a:rPr lang="ro-RO"/>
              <a:t>Zonele întunecate blochează lumina UV, iar zonele albe (transparente) permit luminii UV să atingă fotorezistul și astfel se imprimă imaginea circuitului pe fotorezist.</a:t>
            </a:r>
          </a:p>
          <a:p>
            <a:r>
              <a:rPr lang="ro-RO"/>
              <a:t>Se folosește câte o mască separat pentru fiecare strat al unei plăci de circuit.</a:t>
            </a:r>
          </a:p>
          <a:p>
            <a:r>
              <a:rPr lang="ro-RO"/>
              <a:t>OrCAD PCB Editor generează </a:t>
            </a:r>
            <a:br>
              <a:rPr lang="ro-RO"/>
            </a:br>
            <a:r>
              <a:rPr lang="ro-RO"/>
              <a:t>datele pe care fotoploterul le </a:t>
            </a:r>
            <a:br>
              <a:rPr lang="ro-RO"/>
            </a:br>
            <a:r>
              <a:rPr lang="ro-RO"/>
              <a:t>folosește pentru a realiza </a:t>
            </a:r>
            <a:br>
              <a:rPr lang="ro-RO"/>
            </a:br>
            <a:r>
              <a:rPr lang="ro-RO"/>
              <a:t>aceste măști.</a:t>
            </a:r>
          </a:p>
        </p:txBody>
      </p:sp>
      <p:sp>
        <p:nvSpPr>
          <p:cNvPr id="4" name="Date Placeholder 3">
            <a:extLst>
              <a:ext uri="{FF2B5EF4-FFF2-40B4-BE49-F238E27FC236}">
                <a16:creationId xmlns:a16="http://schemas.microsoft.com/office/drawing/2014/main" id="{720329AD-F315-4560-AFEA-0D03715D13F6}"/>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69715291-F38D-440A-955A-BC5BCA33D029}"/>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D5377090-9D7F-4F38-AB2B-71CB76A9DF47}"/>
              </a:ext>
            </a:extLst>
          </p:cNvPr>
          <p:cNvSpPr>
            <a:spLocks noGrp="1"/>
          </p:cNvSpPr>
          <p:nvPr>
            <p:ph type="sldNum" sz="quarter" idx="12"/>
          </p:nvPr>
        </p:nvSpPr>
        <p:spPr/>
        <p:txBody>
          <a:bodyPr/>
          <a:lstStyle/>
          <a:p>
            <a:pPr>
              <a:defRPr/>
            </a:pPr>
            <a:fld id="{E635A4E7-AB56-49F5-947A-CB5D651966CC}" type="slidenum">
              <a:rPr lang="en-US" smtClean="0"/>
              <a:pPr>
                <a:defRPr/>
              </a:pPr>
              <a:t>18</a:t>
            </a:fld>
            <a:endParaRPr lang="en-US"/>
          </a:p>
        </p:txBody>
      </p:sp>
      <p:pic>
        <p:nvPicPr>
          <p:cNvPr id="8" name="Picture 2">
            <a:extLst>
              <a:ext uri="{FF2B5EF4-FFF2-40B4-BE49-F238E27FC236}">
                <a16:creationId xmlns:a16="http://schemas.microsoft.com/office/drawing/2014/main" id="{F3405DF3-43F8-48D4-880D-DB285E82401D}"/>
              </a:ext>
            </a:extLst>
          </p:cNvPr>
          <p:cNvPicPr>
            <a:picLocks noChangeAspect="1" noChangeArrowheads="1"/>
          </p:cNvPicPr>
          <p:nvPr/>
        </p:nvPicPr>
        <p:blipFill>
          <a:blip r:embed="rId2"/>
          <a:srcRect/>
          <a:stretch>
            <a:fillRect/>
          </a:stretch>
        </p:blipFill>
        <p:spPr bwMode="auto">
          <a:xfrm>
            <a:off x="5029200" y="4191000"/>
            <a:ext cx="3401291" cy="2507137"/>
          </a:xfrm>
          <a:prstGeom prst="rect">
            <a:avLst/>
          </a:prstGeom>
          <a:noFill/>
          <a:ln w="9525">
            <a:noFill/>
            <a:miter lim="800000"/>
            <a:headEnd/>
            <a:tailEnd/>
          </a:ln>
          <a:effectLst/>
        </p:spPr>
      </p:pic>
    </p:spTree>
    <p:extLst>
      <p:ext uri="{BB962C8B-B14F-4D97-AF65-F5344CB8AC3E}">
        <p14:creationId xmlns:p14="http://schemas.microsoft.com/office/powerpoint/2010/main" val="323930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A015-9255-469B-8018-A6C68C391C5F}"/>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F10C6F7D-6780-41B3-853F-F29B2484A2F5}"/>
              </a:ext>
            </a:extLst>
          </p:cNvPr>
          <p:cNvSpPr>
            <a:spLocks noGrp="1"/>
          </p:cNvSpPr>
          <p:nvPr>
            <p:ph idx="1"/>
          </p:nvPr>
        </p:nvSpPr>
        <p:spPr/>
        <p:txBody>
          <a:bodyPr/>
          <a:lstStyle/>
          <a:p>
            <a:r>
              <a:rPr lang="ro-RO"/>
              <a:t>Un alt mod de a expune fotorezistul constă în utilizarea unui laser programabil pentru a „desena” modelul direct pe fotorezist.</a:t>
            </a:r>
          </a:p>
          <a:p>
            <a:r>
              <a:rPr lang="ro-RO"/>
              <a:t>Aceasta este o tehnică mai nouă, numită imagistică directă cu laser (</a:t>
            </a:r>
            <a:r>
              <a:rPr lang="ro-RO" i="1"/>
              <a:t>laser direct imaging</a:t>
            </a:r>
            <a:r>
              <a:rPr lang="ro-RO"/>
              <a:t> - LDI).</a:t>
            </a:r>
          </a:p>
          <a:p>
            <a:r>
              <a:rPr lang="ro-RO"/>
              <a:t>Avantajul procesului LDI constă în faptul că folosește aceleași date ca și fotoploterele, dar nu sunt necesare măști.</a:t>
            </a:r>
          </a:p>
        </p:txBody>
      </p:sp>
      <p:sp>
        <p:nvSpPr>
          <p:cNvPr id="4" name="Date Placeholder 3">
            <a:extLst>
              <a:ext uri="{FF2B5EF4-FFF2-40B4-BE49-F238E27FC236}">
                <a16:creationId xmlns:a16="http://schemas.microsoft.com/office/drawing/2014/main" id="{2AC804B3-E27D-4914-A013-60355D7DFDDC}"/>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793D6174-A681-4BE1-BBD3-98FAEB898452}"/>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4B91D99-AE4B-4B85-97A0-9E1CF4D06764}"/>
              </a:ext>
            </a:extLst>
          </p:cNvPr>
          <p:cNvSpPr>
            <a:spLocks noGrp="1"/>
          </p:cNvSpPr>
          <p:nvPr>
            <p:ph type="sldNum" sz="quarter" idx="12"/>
          </p:nvPr>
        </p:nvSpPr>
        <p:spPr/>
        <p:txBody>
          <a:bodyPr/>
          <a:lstStyle/>
          <a:p>
            <a:pPr>
              <a:defRPr/>
            </a:pPr>
            <a:fld id="{E635A4E7-AB56-49F5-947A-CB5D651966CC}" type="slidenum">
              <a:rPr lang="en-US" smtClean="0"/>
              <a:pPr>
                <a:defRPr/>
              </a:pPr>
              <a:t>19</a:t>
            </a:fld>
            <a:endParaRPr lang="en-US"/>
          </a:p>
        </p:txBody>
      </p:sp>
    </p:spTree>
    <p:extLst>
      <p:ext uri="{BB962C8B-B14F-4D97-AF65-F5344CB8AC3E}">
        <p14:creationId xmlns:p14="http://schemas.microsoft.com/office/powerpoint/2010/main" val="17800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lang="en-US"/>
              <a:t>Cuprins</a:t>
            </a:r>
          </a:p>
        </p:txBody>
      </p:sp>
      <p:sp>
        <p:nvSpPr>
          <p:cNvPr id="3077" name="Rectangle 3"/>
          <p:cNvSpPr>
            <a:spLocks noGrp="1" noChangeArrowheads="1"/>
          </p:cNvSpPr>
          <p:nvPr>
            <p:ph idx="1"/>
          </p:nvPr>
        </p:nvSpPr>
        <p:spPr/>
        <p:txBody>
          <a:bodyPr rtlCol="0">
            <a:normAutofit lnSpcReduction="10000"/>
          </a:bodyPr>
          <a:lstStyle/>
          <a:p>
            <a:pPr marL="109728" indent="0" algn="just" fontAlgn="auto">
              <a:spcAft>
                <a:spcPts val="0"/>
              </a:spcAft>
              <a:buNone/>
              <a:defRPr/>
            </a:pPr>
            <a:r>
              <a:rPr lang="ro-RO" sz="2000" b="1"/>
              <a:t>Fabricarea PCB</a:t>
            </a:r>
            <a:endParaRPr lang="en-US" sz="2000" b="1"/>
          </a:p>
          <a:p>
            <a:pPr marL="726948" lvl="1" indent="-342900" algn="just">
              <a:defRPr/>
            </a:pPr>
            <a:r>
              <a:rPr lang="en-US" sz="1800"/>
              <a:t>Cablaj dublu placat</a:t>
            </a:r>
          </a:p>
          <a:p>
            <a:pPr marL="726948" lvl="1" indent="-342900" algn="just">
              <a:defRPr/>
            </a:pPr>
            <a:r>
              <a:rPr lang="en-US" sz="1800"/>
              <a:t>Cablaj multistrat</a:t>
            </a:r>
          </a:p>
          <a:p>
            <a:pPr marL="726948" lvl="1" indent="-342900"/>
            <a:r>
              <a:rPr lang="en-US" sz="1800"/>
              <a:t>Indepartarea selectiv</a:t>
            </a:r>
            <a:r>
              <a:rPr lang="ro-RO" sz="1800"/>
              <a:t>ă</a:t>
            </a:r>
            <a:r>
              <a:rPr lang="en-US" sz="1800"/>
              <a:t> a stratului de cupru</a:t>
            </a:r>
          </a:p>
          <a:p>
            <a:pPr marL="1001268" lvl="2" indent="-342900"/>
            <a:r>
              <a:rPr lang="en-US" sz="1600"/>
              <a:t>Fotolitografie </a:t>
            </a:r>
            <a:r>
              <a:rPr lang="ro-RO" sz="1600"/>
              <a:t>ș</a:t>
            </a:r>
            <a:r>
              <a:rPr lang="en-US" sz="1600"/>
              <a:t>i corodare chimic</a:t>
            </a:r>
            <a:r>
              <a:rPr lang="ro-RO" sz="1600"/>
              <a:t>ă</a:t>
            </a:r>
            <a:endParaRPr lang="en-US" sz="1600"/>
          </a:p>
          <a:p>
            <a:pPr marL="1001268" lvl="2" indent="-342900"/>
            <a:r>
              <a:rPr lang="en-US" sz="1600"/>
              <a:t>Frezare mecanic</a:t>
            </a:r>
            <a:r>
              <a:rPr lang="ro-RO" sz="1600"/>
              <a:t>ă</a:t>
            </a:r>
            <a:endParaRPr lang="en-US" sz="1600"/>
          </a:p>
          <a:p>
            <a:pPr marL="726948" lvl="1" indent="-342900"/>
            <a:r>
              <a:rPr lang="en-US" sz="1800"/>
              <a:t>Alinierea straturilor</a:t>
            </a:r>
          </a:p>
          <a:p>
            <a:pPr marL="726948" lvl="1" indent="-342900" algn="just">
              <a:defRPr/>
            </a:pPr>
            <a:r>
              <a:rPr lang="en-US" sz="1800"/>
              <a:t>G</a:t>
            </a:r>
            <a:r>
              <a:rPr lang="ro-RO" sz="1800"/>
              <a:t>ăuri metalizate și nemetalizate</a:t>
            </a:r>
          </a:p>
          <a:p>
            <a:pPr marL="726948" lvl="1" indent="-342900" algn="just">
              <a:defRPr/>
            </a:pPr>
            <a:r>
              <a:rPr lang="ro-RO" sz="1800"/>
              <a:t>Planuri de masă și de alimentare</a:t>
            </a:r>
          </a:p>
          <a:p>
            <a:pPr marL="726948" lvl="1" indent="-342900" algn="just">
              <a:defRPr/>
            </a:pPr>
            <a:r>
              <a:rPr lang="ro-RO" sz="1800"/>
              <a:t>Thermal reliefs</a:t>
            </a:r>
          </a:p>
          <a:p>
            <a:pPr marL="726948" lvl="1" indent="-342900" algn="just">
              <a:defRPr/>
            </a:pPr>
            <a:r>
              <a:rPr lang="en-US" sz="1800"/>
              <a:t>Clearence</a:t>
            </a:r>
          </a:p>
          <a:p>
            <a:pPr marL="726948" lvl="1" indent="-342900" algn="just">
              <a:defRPr/>
            </a:pPr>
            <a:r>
              <a:rPr lang="en-US" sz="1800"/>
              <a:t>Solder mask și silk screen</a:t>
            </a:r>
            <a:endParaRPr lang="ro-RO" sz="1800"/>
          </a:p>
          <a:p>
            <a:pPr marL="726948" lvl="1" indent="-342900" algn="just">
              <a:defRPr/>
            </a:pPr>
            <a:r>
              <a:rPr lang="ro-RO" sz="1800"/>
              <a:t>Rolul OrCAD PCB Editor în proiectarea cablajului imprimat</a:t>
            </a:r>
          </a:p>
          <a:p>
            <a:pPr marL="726948" lvl="1" indent="-342900" algn="just">
              <a:defRPr/>
            </a:pPr>
            <a:r>
              <a:rPr lang="en-US" sz="1800"/>
              <a:t>Fișierele de lucru (Gerber)</a:t>
            </a:r>
            <a:endParaRPr lang="ro-RO" sz="1800"/>
          </a:p>
          <a:p>
            <a:pPr marL="726948" lvl="1" indent="-342900" algn="just">
              <a:defRPr/>
            </a:pPr>
            <a:r>
              <a:rPr lang="en-US" sz="1800"/>
              <a:t>Straturile și fișierele pentru asamblarea PCB</a:t>
            </a:r>
            <a:endParaRPr lang="ro-RO" sz="1600"/>
          </a:p>
          <a:p>
            <a:pPr marL="726948" lvl="1" indent="-342900" algn="just">
              <a:defRPr/>
            </a:pPr>
            <a:endParaRPr lang="en-US" sz="1800"/>
          </a:p>
        </p:txBody>
      </p:sp>
      <p:sp>
        <p:nvSpPr>
          <p:cNvPr id="10243"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fld id="{D1840C03-708F-41C9-A819-DE1214AF4B22}" type="datetime1">
              <a:rPr lang="en-US" smtClean="0"/>
              <a:t>10/29/2019</a:t>
            </a:fld>
            <a:endParaRPr lang="en-US"/>
          </a:p>
        </p:txBody>
      </p:sp>
      <p:sp>
        <p:nvSpPr>
          <p:cNvPr id="1024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PACME Cursul nr. 5</a:t>
            </a:r>
          </a:p>
        </p:txBody>
      </p:sp>
      <p:sp>
        <p:nvSpPr>
          <p:cNvPr id="1024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44BD08-7366-4B1D-BE67-E1A4A29CDFA1}"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8E72-7AA0-4E7B-905D-6D3127FA4302}"/>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CE6B89AE-72AB-4A72-A076-87EBC6E718B6}"/>
              </a:ext>
            </a:extLst>
          </p:cNvPr>
          <p:cNvSpPr>
            <a:spLocks noGrp="1"/>
          </p:cNvSpPr>
          <p:nvPr>
            <p:ph idx="1"/>
          </p:nvPr>
        </p:nvSpPr>
        <p:spPr/>
        <p:txBody>
          <a:bodyPr>
            <a:normAutofit/>
          </a:bodyPr>
          <a:lstStyle/>
          <a:p>
            <a:r>
              <a:rPr lang="ro-RO"/>
              <a:t>După ce fotorezistul a fost expus (fie cu mască și UV, fie cu laser), acesta este spălat într-un produs chimic numit de developare.</a:t>
            </a:r>
          </a:p>
          <a:p>
            <a:r>
              <a:rPr lang="ro-RO"/>
              <a:t>În cazul fotorezistului pozitiv, rezistul se descompune în timpul expunerii la UV și este eliminat de substanța de developare. </a:t>
            </a:r>
            <a:r>
              <a:rPr lang="en-US"/>
              <a:t>Se folose</a:t>
            </a:r>
            <a:r>
              <a:rPr lang="ro-RO"/>
              <a:t>ş</a:t>
            </a:r>
            <a:r>
              <a:rPr lang="en-US"/>
              <a:t>te hidroxid de sodiu (NaOH)</a:t>
            </a:r>
            <a:r>
              <a:rPr lang="ro-RO"/>
              <a:t>.</a:t>
            </a:r>
          </a:p>
          <a:p>
            <a:r>
              <a:rPr lang="ro-RO"/>
              <a:t>În cazul fotorezistului negativ, </a:t>
            </a:r>
            <a:br>
              <a:rPr lang="ro-RO"/>
            </a:br>
            <a:r>
              <a:rPr lang="ro-RO"/>
              <a:t>lumina UV întărește rezistul </a:t>
            </a:r>
            <a:br>
              <a:rPr lang="ro-RO"/>
            </a:br>
            <a:r>
              <a:rPr lang="ro-RO"/>
              <a:t>expus și numai rezistul neexpus </a:t>
            </a:r>
            <a:br>
              <a:rPr lang="ro-RO"/>
            </a:br>
            <a:r>
              <a:rPr lang="ro-RO"/>
              <a:t>este eliminat de către substanța </a:t>
            </a:r>
            <a:br>
              <a:rPr lang="ro-RO"/>
            </a:br>
            <a:r>
              <a:rPr lang="ro-RO"/>
              <a:t>de developare. </a:t>
            </a:r>
            <a:r>
              <a:rPr lang="en-US"/>
              <a:t>Se folose</a:t>
            </a:r>
            <a:r>
              <a:rPr lang="ro-RO"/>
              <a:t>ș</a:t>
            </a:r>
            <a:r>
              <a:rPr lang="en-US"/>
              <a:t>te </a:t>
            </a:r>
            <a:br>
              <a:rPr lang="ro-RO"/>
            </a:br>
            <a:r>
              <a:rPr lang="en-US"/>
              <a:t>carbonat de sodiu (Na</a:t>
            </a:r>
            <a:r>
              <a:rPr lang="en-US" baseline="-25000"/>
              <a:t>2</a:t>
            </a:r>
            <a:r>
              <a:rPr lang="en-US"/>
              <a:t>CO</a:t>
            </a:r>
            <a:r>
              <a:rPr lang="en-US" baseline="-25000"/>
              <a:t>3</a:t>
            </a:r>
            <a:r>
              <a:rPr lang="en-US"/>
              <a:t>)</a:t>
            </a:r>
            <a:r>
              <a:rPr lang="ro-RO"/>
              <a:t>.</a:t>
            </a:r>
          </a:p>
        </p:txBody>
      </p:sp>
      <p:sp>
        <p:nvSpPr>
          <p:cNvPr id="4" name="Date Placeholder 3">
            <a:extLst>
              <a:ext uri="{FF2B5EF4-FFF2-40B4-BE49-F238E27FC236}">
                <a16:creationId xmlns:a16="http://schemas.microsoft.com/office/drawing/2014/main" id="{B40A5324-DA8B-457F-9A04-8994CAF724DF}"/>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0A65ACC1-901B-4B92-BCDB-3AFB44A6E9DB}"/>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7252EB27-E705-40E1-868C-471CE5423E24}"/>
              </a:ext>
            </a:extLst>
          </p:cNvPr>
          <p:cNvSpPr>
            <a:spLocks noGrp="1"/>
          </p:cNvSpPr>
          <p:nvPr>
            <p:ph type="sldNum" sz="quarter" idx="12"/>
          </p:nvPr>
        </p:nvSpPr>
        <p:spPr/>
        <p:txBody>
          <a:bodyPr/>
          <a:lstStyle/>
          <a:p>
            <a:pPr>
              <a:defRPr/>
            </a:pPr>
            <a:fld id="{E635A4E7-AB56-49F5-947A-CB5D651966CC}" type="slidenum">
              <a:rPr lang="en-US" smtClean="0"/>
              <a:pPr>
                <a:defRPr/>
              </a:pPr>
              <a:t>20</a:t>
            </a:fld>
            <a:endParaRPr lang="en-US"/>
          </a:p>
        </p:txBody>
      </p:sp>
      <p:pic>
        <p:nvPicPr>
          <p:cNvPr id="7" name="Picture 2">
            <a:extLst>
              <a:ext uri="{FF2B5EF4-FFF2-40B4-BE49-F238E27FC236}">
                <a16:creationId xmlns:a16="http://schemas.microsoft.com/office/drawing/2014/main" id="{7E741CE5-11B9-46AB-92F0-545D0C15BFB3}"/>
              </a:ext>
            </a:extLst>
          </p:cNvPr>
          <p:cNvPicPr>
            <a:picLocks noChangeAspect="1" noChangeArrowheads="1"/>
          </p:cNvPicPr>
          <p:nvPr/>
        </p:nvPicPr>
        <p:blipFill>
          <a:blip r:embed="rId2"/>
          <a:srcRect/>
          <a:stretch>
            <a:fillRect/>
          </a:stretch>
        </p:blipFill>
        <p:spPr bwMode="auto">
          <a:xfrm>
            <a:off x="5162280" y="4082541"/>
            <a:ext cx="3829320" cy="2546859"/>
          </a:xfrm>
          <a:prstGeom prst="rect">
            <a:avLst/>
          </a:prstGeom>
          <a:noFill/>
          <a:ln w="9525">
            <a:noFill/>
            <a:miter lim="800000"/>
            <a:headEnd/>
            <a:tailEnd/>
          </a:ln>
          <a:effectLst/>
        </p:spPr>
      </p:pic>
    </p:spTree>
    <p:extLst>
      <p:ext uri="{BB962C8B-B14F-4D97-AF65-F5344CB8AC3E}">
        <p14:creationId xmlns:p14="http://schemas.microsoft.com/office/powerpoint/2010/main" val="358094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În continuare, placa este gravată într-o soluție corozivă, cum ar fi amoniacul alcalin sau clorura cuprică.</a:t>
            </a:r>
          </a:p>
          <a:p>
            <a:r>
              <a:rPr lang="ro-RO"/>
              <a:t>Soluția de gravare nu afectează în mod semnificativ fotorezistul, dar atacă cuprul gol și îl elimină de pe substrat, lăsând în urmă cuprul acoperit cu fotorezist.</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21</a:t>
            </a:fld>
            <a:endParaRPr lang="en-US"/>
          </a:p>
        </p:txBody>
      </p:sp>
      <p:pic>
        <p:nvPicPr>
          <p:cNvPr id="7" name="Picture 2">
            <a:extLst>
              <a:ext uri="{FF2B5EF4-FFF2-40B4-BE49-F238E27FC236}">
                <a16:creationId xmlns:a16="http://schemas.microsoft.com/office/drawing/2014/main" id="{B74E24B3-6302-43DF-8A81-B5E75725CFF1}"/>
              </a:ext>
            </a:extLst>
          </p:cNvPr>
          <p:cNvPicPr>
            <a:picLocks noChangeAspect="1" noChangeArrowheads="1"/>
          </p:cNvPicPr>
          <p:nvPr/>
        </p:nvPicPr>
        <p:blipFill>
          <a:blip r:embed="rId2"/>
          <a:srcRect/>
          <a:stretch>
            <a:fillRect/>
          </a:stretch>
        </p:blipFill>
        <p:spPr bwMode="auto">
          <a:xfrm>
            <a:off x="2552700" y="3821358"/>
            <a:ext cx="4038600" cy="2872884"/>
          </a:xfrm>
          <a:prstGeom prst="rect">
            <a:avLst/>
          </a:prstGeom>
          <a:noFill/>
          <a:ln w="9525">
            <a:noFill/>
            <a:miter lim="800000"/>
            <a:headEnd/>
            <a:tailEnd/>
          </a:ln>
          <a:effectLst/>
        </p:spPr>
      </p:pic>
    </p:spTree>
    <p:extLst>
      <p:ext uri="{BB962C8B-B14F-4D97-AF65-F5344CB8AC3E}">
        <p14:creationId xmlns:p14="http://schemas.microsoft.com/office/powerpoint/2010/main" val="193019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lang="en-US"/>
              <a:t>Fotolitografie </a:t>
            </a:r>
            <a:r>
              <a:rPr lang="ro-RO"/>
              <a:t>ş</a:t>
            </a:r>
            <a:r>
              <a:rPr lang="en-US"/>
              <a:t>i corodare chimic</a:t>
            </a:r>
            <a:r>
              <a:rPr lang="ro-RO"/>
              <a:t>ă</a:t>
            </a:r>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Fotorezistul de tip polimer este curățat apoi de pe cupru, lăsând în urmă doar traseele de cupru.</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22</a:t>
            </a:fld>
            <a:endParaRPr lang="en-US"/>
          </a:p>
        </p:txBody>
      </p:sp>
      <p:pic>
        <p:nvPicPr>
          <p:cNvPr id="7" name="Picture 2">
            <a:extLst>
              <a:ext uri="{FF2B5EF4-FFF2-40B4-BE49-F238E27FC236}">
                <a16:creationId xmlns:a16="http://schemas.microsoft.com/office/drawing/2014/main" id="{DB9D2003-8E2E-409B-9914-8F71815427F9}"/>
              </a:ext>
            </a:extLst>
          </p:cNvPr>
          <p:cNvPicPr>
            <a:picLocks noChangeAspect="1" noChangeArrowheads="1"/>
          </p:cNvPicPr>
          <p:nvPr/>
        </p:nvPicPr>
        <p:blipFill>
          <a:blip r:embed="rId2"/>
          <a:srcRect/>
          <a:stretch>
            <a:fillRect/>
          </a:stretch>
        </p:blipFill>
        <p:spPr bwMode="auto">
          <a:xfrm>
            <a:off x="2421876" y="3088474"/>
            <a:ext cx="4300247" cy="3159926"/>
          </a:xfrm>
          <a:prstGeom prst="rect">
            <a:avLst/>
          </a:prstGeom>
          <a:noFill/>
          <a:ln w="9525">
            <a:noFill/>
            <a:miter lim="800000"/>
            <a:headEnd/>
            <a:tailEnd/>
          </a:ln>
          <a:effectLst/>
        </p:spPr>
      </p:pic>
    </p:spTree>
    <p:extLst>
      <p:ext uri="{BB962C8B-B14F-4D97-AF65-F5344CB8AC3E}">
        <p14:creationId xmlns:p14="http://schemas.microsoft.com/office/powerpoint/2010/main" val="341221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E746-A134-4EC9-9595-903C3321A22E}"/>
              </a:ext>
            </a:extLst>
          </p:cNvPr>
          <p:cNvSpPr>
            <a:spLocks noGrp="1"/>
          </p:cNvSpPr>
          <p:nvPr>
            <p:ph type="title"/>
          </p:nvPr>
        </p:nvSpPr>
        <p:spPr/>
        <p:txBody>
          <a:bodyPr/>
          <a:lstStyle/>
          <a:p>
            <a:r>
              <a:rPr lang="en-US"/>
              <a:t>Frezarea mecanic</a:t>
            </a:r>
            <a:r>
              <a:rPr lang="ro-RO"/>
              <a:t>ă</a:t>
            </a:r>
          </a:p>
        </p:txBody>
      </p:sp>
      <p:sp>
        <p:nvSpPr>
          <p:cNvPr id="3" name="Content Placeholder 2">
            <a:extLst>
              <a:ext uri="{FF2B5EF4-FFF2-40B4-BE49-F238E27FC236}">
                <a16:creationId xmlns:a16="http://schemas.microsoft.com/office/drawing/2014/main" id="{EF75DC0B-2881-4D10-96EC-5E962A051E95}"/>
              </a:ext>
            </a:extLst>
          </p:cNvPr>
          <p:cNvSpPr>
            <a:spLocks noGrp="1"/>
          </p:cNvSpPr>
          <p:nvPr>
            <p:ph idx="1"/>
          </p:nvPr>
        </p:nvSpPr>
        <p:spPr/>
        <p:txBody>
          <a:bodyPr/>
          <a:lstStyle/>
          <a:p>
            <a:r>
              <a:rPr lang="ro-RO"/>
              <a:t>Pentru a freza placa, o mașină cu control numeric (</a:t>
            </a:r>
            <a:r>
              <a:rPr lang="ro-RO" i="1"/>
              <a:t>computer numerical control </a:t>
            </a:r>
            <a:r>
              <a:rPr lang="ro-RO"/>
              <a:t>- CNC) este programată cu harta digitală a plăcii și elimină cuprul nedorit.</a:t>
            </a:r>
          </a:p>
          <a:p>
            <a:r>
              <a:rPr lang="ro-RO"/>
              <a:t>Cupru nedorit poate fi îndepărtat suficient de mult pentru a izola pad-urile și traseele de cupru, așa cum se arată în figură.</a:t>
            </a:r>
          </a:p>
          <a:p>
            <a:r>
              <a:rPr lang="ro-RO"/>
              <a:t>Îndepărtarea numai a cuprului </a:t>
            </a:r>
            <a:br>
              <a:rPr lang="ro-RO"/>
            </a:br>
            <a:r>
              <a:rPr lang="ro-RO"/>
              <a:t>suficient pentru a izola traseele </a:t>
            </a:r>
            <a:br>
              <a:rPr lang="ro-RO"/>
            </a:br>
            <a:r>
              <a:rPr lang="ro-RO"/>
              <a:t>de cupru reduce timpul de </a:t>
            </a:r>
            <a:br>
              <a:rPr lang="ro-RO"/>
            </a:br>
            <a:r>
              <a:rPr lang="ro-RO"/>
              <a:t>frezare, dar poate afecta </a:t>
            </a:r>
            <a:br>
              <a:rPr lang="ro-RO"/>
            </a:br>
            <a:r>
              <a:rPr lang="ro-RO"/>
              <a:t>impedanța traseelor.</a:t>
            </a:r>
          </a:p>
        </p:txBody>
      </p:sp>
      <p:sp>
        <p:nvSpPr>
          <p:cNvPr id="4" name="Date Placeholder 3">
            <a:extLst>
              <a:ext uri="{FF2B5EF4-FFF2-40B4-BE49-F238E27FC236}">
                <a16:creationId xmlns:a16="http://schemas.microsoft.com/office/drawing/2014/main" id="{27440F04-4704-4602-9D80-ECB4538A435E}"/>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6B0D3E74-6B5C-4CD2-9F3E-509B513E51C3}"/>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128FDF7F-AA48-4C30-80B3-4FF102ED2F50}"/>
              </a:ext>
            </a:extLst>
          </p:cNvPr>
          <p:cNvSpPr>
            <a:spLocks noGrp="1"/>
          </p:cNvSpPr>
          <p:nvPr>
            <p:ph type="sldNum" sz="quarter" idx="12"/>
          </p:nvPr>
        </p:nvSpPr>
        <p:spPr/>
        <p:txBody>
          <a:bodyPr/>
          <a:lstStyle/>
          <a:p>
            <a:pPr>
              <a:defRPr/>
            </a:pPr>
            <a:fld id="{E635A4E7-AB56-49F5-947A-CB5D651966CC}" type="slidenum">
              <a:rPr lang="en-US" smtClean="0"/>
              <a:pPr>
                <a:defRPr/>
              </a:pPr>
              <a:t>23</a:t>
            </a:fld>
            <a:endParaRPr lang="en-US"/>
          </a:p>
        </p:txBody>
      </p:sp>
      <p:pic>
        <p:nvPicPr>
          <p:cNvPr id="7" name="Picture 2">
            <a:extLst>
              <a:ext uri="{FF2B5EF4-FFF2-40B4-BE49-F238E27FC236}">
                <a16:creationId xmlns:a16="http://schemas.microsoft.com/office/drawing/2014/main" id="{7A6FF80C-C43C-4BEE-A45C-344A5AB41293}"/>
              </a:ext>
            </a:extLst>
          </p:cNvPr>
          <p:cNvPicPr>
            <a:picLocks noChangeAspect="1" noChangeArrowheads="1"/>
          </p:cNvPicPr>
          <p:nvPr/>
        </p:nvPicPr>
        <p:blipFill>
          <a:blip r:embed="rId2"/>
          <a:srcRect/>
          <a:stretch>
            <a:fillRect/>
          </a:stretch>
        </p:blipFill>
        <p:spPr bwMode="auto">
          <a:xfrm>
            <a:off x="5105400" y="3872845"/>
            <a:ext cx="3870960" cy="2590800"/>
          </a:xfrm>
          <a:prstGeom prst="rect">
            <a:avLst/>
          </a:prstGeom>
          <a:noFill/>
          <a:ln w="9525">
            <a:noFill/>
            <a:miter lim="800000"/>
            <a:headEnd/>
            <a:tailEnd/>
          </a:ln>
          <a:effectLst/>
        </p:spPr>
      </p:pic>
    </p:spTree>
    <p:extLst>
      <p:ext uri="{BB962C8B-B14F-4D97-AF65-F5344CB8AC3E}">
        <p14:creationId xmlns:p14="http://schemas.microsoft.com/office/powerpoint/2010/main" val="730583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86D9-430C-4214-BB04-355B16E45CFC}"/>
              </a:ext>
            </a:extLst>
          </p:cNvPr>
          <p:cNvSpPr>
            <a:spLocks noGrp="1"/>
          </p:cNvSpPr>
          <p:nvPr>
            <p:ph type="title"/>
          </p:nvPr>
        </p:nvSpPr>
        <p:spPr/>
        <p:txBody>
          <a:bodyPr/>
          <a:lstStyle/>
          <a:p>
            <a:r>
              <a:rPr lang="en-US">
                <a:latin typeface="UT Sans" panose="00000500000000000000" pitchFamily="50" charset="0"/>
              </a:rPr>
              <a:t>Alinierea straturilor</a:t>
            </a:r>
            <a:endParaRPr lang="en-US"/>
          </a:p>
        </p:txBody>
      </p:sp>
      <p:sp>
        <p:nvSpPr>
          <p:cNvPr id="3" name="Content Placeholder 2">
            <a:extLst>
              <a:ext uri="{FF2B5EF4-FFF2-40B4-BE49-F238E27FC236}">
                <a16:creationId xmlns:a16="http://schemas.microsoft.com/office/drawing/2014/main" id="{1651AD61-964C-4458-9F02-70F37AF38993}"/>
              </a:ext>
            </a:extLst>
          </p:cNvPr>
          <p:cNvSpPr>
            <a:spLocks noGrp="1"/>
          </p:cNvSpPr>
          <p:nvPr>
            <p:ph idx="1"/>
          </p:nvPr>
        </p:nvSpPr>
        <p:spPr/>
        <p:txBody>
          <a:bodyPr>
            <a:normAutofit/>
          </a:bodyPr>
          <a:lstStyle/>
          <a:p>
            <a:r>
              <a:rPr lang="ro-RO"/>
              <a:t>După ce straturile interioare au fost modelate, miezurile sunt aliniate (</a:t>
            </a:r>
            <a:r>
              <a:rPr lang="ro-RO" i="1"/>
              <a:t>registration</a:t>
            </a:r>
            <a:r>
              <a:rPr lang="ro-RO"/>
              <a:t> în engleză) și lipite între ele.</a:t>
            </a:r>
          </a:p>
          <a:p>
            <a:r>
              <a:rPr lang="ro-RO"/>
              <a:t>Alinierea este critică deoarece pad-urile de pe fiecare strat trebuie să fie aliniate corespunzător atunci când se dau găurile.</a:t>
            </a:r>
          </a:p>
          <a:p>
            <a:r>
              <a:rPr lang="ro-RO"/>
              <a:t>Alinierea se realizează folosind tipare de aliniere, numite </a:t>
            </a:r>
            <a:r>
              <a:rPr lang="ro-RO" b="1">
                <a:solidFill>
                  <a:srgbClr val="0070C0"/>
                </a:solidFill>
              </a:rPr>
              <a:t>fiduci</a:t>
            </a:r>
            <a:r>
              <a:rPr lang="ro-RO"/>
              <a:t> și găuri speciale, care alunecă pe niște pini de ghidare.</a:t>
            </a:r>
          </a:p>
          <a:p>
            <a:r>
              <a:rPr lang="ro-RO"/>
              <a:t>Cu miezurile în poziție și aliniate corespunzător, întreg ansamblul este fixat cu ajutorul unei prese încălzite.</a:t>
            </a:r>
          </a:p>
        </p:txBody>
      </p:sp>
      <p:sp>
        <p:nvSpPr>
          <p:cNvPr id="4" name="Date Placeholder 3">
            <a:extLst>
              <a:ext uri="{FF2B5EF4-FFF2-40B4-BE49-F238E27FC236}">
                <a16:creationId xmlns:a16="http://schemas.microsoft.com/office/drawing/2014/main" id="{28A8D98C-9C25-479C-A2C0-7948B844F0B2}"/>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7C4136B1-799B-4D3A-BADF-5C91CF9DC01E}"/>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9FE6D64D-10CE-4D23-BEB7-F09DB3B1B026}"/>
              </a:ext>
            </a:extLst>
          </p:cNvPr>
          <p:cNvSpPr>
            <a:spLocks noGrp="1"/>
          </p:cNvSpPr>
          <p:nvPr>
            <p:ph type="sldNum" sz="quarter" idx="12"/>
          </p:nvPr>
        </p:nvSpPr>
        <p:spPr/>
        <p:txBody>
          <a:bodyPr/>
          <a:lstStyle/>
          <a:p>
            <a:pPr>
              <a:defRPr/>
            </a:pPr>
            <a:fld id="{E635A4E7-AB56-49F5-947A-CB5D651966CC}" type="slidenum">
              <a:rPr lang="en-US" smtClean="0"/>
              <a:pPr>
                <a:defRPr/>
              </a:pPr>
              <a:t>24</a:t>
            </a:fld>
            <a:endParaRPr lang="en-US"/>
          </a:p>
        </p:txBody>
      </p:sp>
    </p:spTree>
    <p:extLst>
      <p:ext uri="{BB962C8B-B14F-4D97-AF65-F5344CB8AC3E}">
        <p14:creationId xmlns:p14="http://schemas.microsoft.com/office/powerpoint/2010/main" val="176124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atin typeface="UT Sans" panose="00000500000000000000" pitchFamily="50" charset="0"/>
              </a:rPr>
              <a:t>Alinierea straturilor</a:t>
            </a:r>
          </a:p>
        </p:txBody>
      </p:sp>
      <p:sp>
        <p:nvSpPr>
          <p:cNvPr id="2" name="Content Placeholder 1"/>
          <p:cNvSpPr>
            <a:spLocks noGrp="1"/>
          </p:cNvSpPr>
          <p:nvPr>
            <p:ph idx="1"/>
          </p:nvPr>
        </p:nvSpPr>
        <p:spPr/>
        <p:txBody>
          <a:bodyPr>
            <a:noAutofit/>
          </a:bodyPr>
          <a:lstStyle/>
          <a:p>
            <a:r>
              <a:rPr lang="ro-RO"/>
              <a:t>După ce ansamblul a fost întărit, se dau găurile pentru terminalele componentelor THT și pentru treceri (vias-uri).</a:t>
            </a:r>
            <a:endParaRPr lang="en-US"/>
          </a:p>
          <a:p>
            <a:r>
              <a:rPr lang="en-US"/>
              <a:t>Pot fi:</a:t>
            </a:r>
          </a:p>
          <a:p>
            <a:pPr lvl="1"/>
            <a:r>
              <a:rPr lang="en-US"/>
              <a:t>G</a:t>
            </a:r>
            <a:r>
              <a:rPr lang="ro-RO"/>
              <a:t>ă</a:t>
            </a:r>
            <a:r>
              <a:rPr lang="en-US"/>
              <a:t>uri nemetalizate</a:t>
            </a:r>
            <a:r>
              <a:rPr lang="ro-RO"/>
              <a:t> (a)</a:t>
            </a:r>
            <a:endParaRPr lang="en-US"/>
          </a:p>
          <a:p>
            <a:pPr lvl="1"/>
            <a:r>
              <a:rPr lang="en-US"/>
              <a:t>G</a:t>
            </a:r>
            <a:r>
              <a:rPr lang="ro-RO"/>
              <a:t>ă</a:t>
            </a:r>
            <a:r>
              <a:rPr lang="en-US"/>
              <a:t>uri metalizate</a:t>
            </a:r>
            <a:r>
              <a:rPr lang="ro-RO"/>
              <a:t> (b)</a:t>
            </a:r>
            <a:endParaRPr lang="en-US"/>
          </a:p>
        </p:txBody>
      </p:sp>
      <p:sp>
        <p:nvSpPr>
          <p:cNvPr id="3" name="Date Placeholder 2"/>
          <p:cNvSpPr>
            <a:spLocks noGrp="1"/>
          </p:cNvSpPr>
          <p:nvPr>
            <p:ph type="dt" sz="half" idx="10"/>
          </p:nvPr>
        </p:nvSpPr>
        <p:spPr/>
        <p:txBody>
          <a:bodyPr/>
          <a:lstStyle/>
          <a:p>
            <a:fld id="{49D2A93E-9D62-493B-8EAF-1636403E17D6}"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25</a:t>
            </a:fld>
            <a:endParaRPr lang="en-US"/>
          </a:p>
        </p:txBody>
      </p:sp>
      <p:pic>
        <p:nvPicPr>
          <p:cNvPr id="7" name="Picture 2">
            <a:extLst>
              <a:ext uri="{FF2B5EF4-FFF2-40B4-BE49-F238E27FC236}">
                <a16:creationId xmlns:a16="http://schemas.microsoft.com/office/drawing/2014/main" id="{9909FD47-D1CD-4667-B723-AC89AC6BA381}"/>
              </a:ext>
            </a:extLst>
          </p:cNvPr>
          <p:cNvPicPr>
            <a:picLocks noChangeAspect="1" noChangeArrowheads="1"/>
          </p:cNvPicPr>
          <p:nvPr/>
        </p:nvPicPr>
        <p:blipFill>
          <a:blip r:embed="rId2"/>
          <a:srcRect/>
          <a:stretch>
            <a:fillRect/>
          </a:stretch>
        </p:blipFill>
        <p:spPr bwMode="auto">
          <a:xfrm>
            <a:off x="266700" y="3899994"/>
            <a:ext cx="8610600" cy="2585715"/>
          </a:xfrm>
          <a:prstGeom prst="rect">
            <a:avLst/>
          </a:prstGeom>
          <a:noFill/>
          <a:ln w="9525">
            <a:noFill/>
            <a:miter lim="800000"/>
            <a:headEnd/>
            <a:tailEnd/>
          </a:ln>
          <a:effectLst/>
        </p:spPr>
      </p:pic>
    </p:spTree>
    <p:extLst>
      <p:ext uri="{BB962C8B-B14F-4D97-AF65-F5344CB8AC3E}">
        <p14:creationId xmlns:p14="http://schemas.microsoft.com/office/powerpoint/2010/main" val="356457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205D-568F-4FBC-9C16-C4FE2A378A2B}"/>
              </a:ext>
            </a:extLst>
          </p:cNvPr>
          <p:cNvSpPr>
            <a:spLocks noGrp="1"/>
          </p:cNvSpPr>
          <p:nvPr>
            <p:ph type="title"/>
          </p:nvPr>
        </p:nvSpPr>
        <p:spPr/>
        <p:txBody>
          <a:bodyPr/>
          <a:lstStyle/>
          <a:p>
            <a:r>
              <a:rPr lang="en-US">
                <a:latin typeface="UT Sans" panose="00000500000000000000" pitchFamily="50" charset="0"/>
              </a:rPr>
              <a:t>Alinierea straturilor</a:t>
            </a:r>
            <a:endParaRPr lang="en-US"/>
          </a:p>
        </p:txBody>
      </p:sp>
      <p:sp>
        <p:nvSpPr>
          <p:cNvPr id="3" name="Content Placeholder 2">
            <a:extLst>
              <a:ext uri="{FF2B5EF4-FFF2-40B4-BE49-F238E27FC236}">
                <a16:creationId xmlns:a16="http://schemas.microsoft.com/office/drawing/2014/main" id="{79DB897F-4E5C-407D-9DAF-7019A01372BA}"/>
              </a:ext>
            </a:extLst>
          </p:cNvPr>
          <p:cNvSpPr>
            <a:spLocks noGrp="1"/>
          </p:cNvSpPr>
          <p:nvPr>
            <p:ph idx="1"/>
          </p:nvPr>
        </p:nvSpPr>
        <p:spPr/>
        <p:txBody>
          <a:bodyPr/>
          <a:lstStyle/>
          <a:p>
            <a:r>
              <a:rPr lang="ro-RO"/>
              <a:t>Pentru a realiza conexiuni electrice între pad-urile de pe diferite straturi, placa este plasată într-o baie de metalizare care acoperă interiorul găurilor cu cupru, care conectează astfel electric pad-urile.</a:t>
            </a:r>
          </a:p>
          <a:p>
            <a:r>
              <a:rPr lang="ro-RO"/>
              <a:t>Grosimea stratului de metalizare variază, dar este, de obicei, de aproximativ 1mil (0,001 in = 0,0254 mm) grosime.</a:t>
            </a:r>
          </a:p>
          <a:p>
            <a:r>
              <a:rPr lang="ro-RO"/>
              <a:t>Cuprul de pe straturile de sus (Top) și de jos (Bottom) este corodat după terminarea procesului de metalizare, deoarece prin metalizare s-ar acoperi și zonele de unde cuprul ar fi fost îndepărtat înainte de metalizare.</a:t>
            </a:r>
            <a:endParaRPr lang="en-US"/>
          </a:p>
        </p:txBody>
      </p:sp>
      <p:sp>
        <p:nvSpPr>
          <p:cNvPr id="4" name="Date Placeholder 3">
            <a:extLst>
              <a:ext uri="{FF2B5EF4-FFF2-40B4-BE49-F238E27FC236}">
                <a16:creationId xmlns:a16="http://schemas.microsoft.com/office/drawing/2014/main" id="{6897898C-374B-4668-AA94-12B73BBCB69E}"/>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239E53FA-4E91-4ED8-A41D-CDCC24507EBC}"/>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EDFEAF09-9E8E-47D4-B0CA-E6B7C17DEBB9}"/>
              </a:ext>
            </a:extLst>
          </p:cNvPr>
          <p:cNvSpPr>
            <a:spLocks noGrp="1"/>
          </p:cNvSpPr>
          <p:nvPr>
            <p:ph type="sldNum" sz="quarter" idx="12"/>
          </p:nvPr>
        </p:nvSpPr>
        <p:spPr/>
        <p:txBody>
          <a:bodyPr/>
          <a:lstStyle/>
          <a:p>
            <a:pPr>
              <a:defRPr/>
            </a:pPr>
            <a:fld id="{E635A4E7-AB56-49F5-947A-CB5D651966CC}" type="slidenum">
              <a:rPr lang="en-US" smtClean="0"/>
              <a:pPr>
                <a:defRPr/>
              </a:pPr>
              <a:t>26</a:t>
            </a:fld>
            <a:endParaRPr lang="en-US"/>
          </a:p>
        </p:txBody>
      </p:sp>
    </p:spTree>
    <p:extLst>
      <p:ext uri="{BB962C8B-B14F-4D97-AF65-F5344CB8AC3E}">
        <p14:creationId xmlns:p14="http://schemas.microsoft.com/office/powerpoint/2010/main" val="296396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Planuri de mas</a:t>
            </a:r>
            <a:r>
              <a:rPr lang="ro-RO"/>
              <a:t>ă </a:t>
            </a:r>
            <a:r>
              <a:rPr lang="en-US"/>
              <a:t>/</a:t>
            </a:r>
            <a:r>
              <a:rPr lang="ro-RO"/>
              <a:t> </a:t>
            </a:r>
            <a:r>
              <a:rPr lang="en-US"/>
              <a:t>alimentare</a:t>
            </a:r>
          </a:p>
        </p:txBody>
      </p:sp>
      <p:sp>
        <p:nvSpPr>
          <p:cNvPr id="2" name="Content Placeholder 1"/>
          <p:cNvSpPr>
            <a:spLocks noGrp="1"/>
          </p:cNvSpPr>
          <p:nvPr>
            <p:ph idx="1"/>
          </p:nvPr>
        </p:nvSpPr>
        <p:spPr/>
        <p:txBody>
          <a:bodyPr>
            <a:normAutofit/>
          </a:bodyPr>
          <a:lstStyle/>
          <a:p>
            <a:r>
              <a:rPr lang="en-US"/>
              <a:t>Nu toate straturile au trasee.</a:t>
            </a:r>
            <a:endParaRPr lang="ro-RO"/>
          </a:p>
          <a:p>
            <a:r>
              <a:rPr lang="en-US"/>
              <a:t>Unele straturi sunt plane </a:t>
            </a:r>
            <a:r>
              <a:rPr lang="ro-RO"/>
              <a:t>ş</a:t>
            </a:r>
            <a:r>
              <a:rPr lang="en-US"/>
              <a:t>i asigur</a:t>
            </a:r>
            <a:r>
              <a:rPr lang="ro-RO"/>
              <a:t>ă</a:t>
            </a:r>
            <a:r>
              <a:rPr lang="en-US"/>
              <a:t> conexiuni de foarte joas</a:t>
            </a:r>
            <a:r>
              <a:rPr lang="ro-RO"/>
              <a:t>ă</a:t>
            </a:r>
            <a:r>
              <a:rPr lang="en-US"/>
              <a:t> impedan</a:t>
            </a:r>
            <a:r>
              <a:rPr lang="ro-RO"/>
              <a:t>ță</a:t>
            </a:r>
            <a:r>
              <a:rPr lang="en-US"/>
              <a:t> pentru alimentare </a:t>
            </a:r>
            <a:r>
              <a:rPr lang="ro-RO"/>
              <a:t>ş</a:t>
            </a:r>
            <a:r>
              <a:rPr lang="en-US"/>
              <a:t>i mas</a:t>
            </a:r>
            <a:r>
              <a:rPr lang="ro-RO"/>
              <a:t>ă</a:t>
            </a:r>
            <a:r>
              <a:rPr lang="en-US"/>
              <a:t>.</a:t>
            </a:r>
            <a:endParaRPr lang="ro-RO"/>
          </a:p>
          <a:p>
            <a:r>
              <a:rPr lang="en-US"/>
              <a:t>Sunt a</a:t>
            </a:r>
            <a:r>
              <a:rPr lang="ro-RO"/>
              <a:t>ş</a:t>
            </a:r>
            <a:r>
              <a:rPr lang="en-US"/>
              <a:t>a numitele </a:t>
            </a:r>
            <a:r>
              <a:rPr lang="en-US" b="1">
                <a:solidFill>
                  <a:srgbClr val="0070C0"/>
                </a:solidFill>
              </a:rPr>
              <a:t>plane de alimentare</a:t>
            </a:r>
            <a:r>
              <a:rPr lang="en-US"/>
              <a:t> </a:t>
            </a:r>
            <a:r>
              <a:rPr lang="ro-RO"/>
              <a:t>ş</a:t>
            </a:r>
            <a:r>
              <a:rPr lang="en-US"/>
              <a:t>i </a:t>
            </a:r>
            <a:r>
              <a:rPr lang="ro-RO" b="1">
                <a:solidFill>
                  <a:srgbClr val="0070C0"/>
                </a:solidFill>
              </a:rPr>
              <a:t>plane </a:t>
            </a:r>
            <a:r>
              <a:rPr lang="en-US" b="1">
                <a:solidFill>
                  <a:srgbClr val="0070C0"/>
                </a:solidFill>
              </a:rPr>
              <a:t>de mas</a:t>
            </a:r>
            <a:r>
              <a:rPr lang="ro-RO" b="1">
                <a:solidFill>
                  <a:srgbClr val="0070C0"/>
                </a:solidFill>
              </a:rPr>
              <a:t>ă</a:t>
            </a:r>
            <a:r>
              <a:rPr lang="en-US"/>
              <a:t>.</a:t>
            </a:r>
          </a:p>
          <a:p>
            <a:r>
              <a:rPr lang="en-US"/>
              <a:t>Terminalele care se conecteaz</a:t>
            </a:r>
            <a:r>
              <a:rPr lang="ro-RO"/>
              <a:t>ă</a:t>
            </a:r>
            <a:r>
              <a:rPr lang="en-US"/>
              <a:t> la aceste plane trec prin g</a:t>
            </a:r>
            <a:r>
              <a:rPr lang="ro-RO"/>
              <a:t>ă</a:t>
            </a:r>
            <a:r>
              <a:rPr lang="en-US"/>
              <a:t>uri metalizate.</a:t>
            </a:r>
          </a:p>
        </p:txBody>
      </p:sp>
      <p:sp>
        <p:nvSpPr>
          <p:cNvPr id="3" name="Date Placeholder 2"/>
          <p:cNvSpPr>
            <a:spLocks noGrp="1"/>
          </p:cNvSpPr>
          <p:nvPr>
            <p:ph type="dt" sz="half" idx="10"/>
          </p:nvPr>
        </p:nvSpPr>
        <p:spPr/>
        <p:txBody>
          <a:bodyPr/>
          <a:lstStyle/>
          <a:p>
            <a:fld id="{E84B0DB3-97B7-4F5E-86D2-90F5161CDEEF}"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27</a:t>
            </a:fld>
            <a:endParaRPr lang="en-US"/>
          </a:p>
        </p:txBody>
      </p:sp>
    </p:spTree>
    <p:extLst>
      <p:ext uri="{BB962C8B-B14F-4D97-AF65-F5344CB8AC3E}">
        <p14:creationId xmlns:p14="http://schemas.microsoft.com/office/powerpoint/2010/main" val="288809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Thermal reliefs</a:t>
            </a:r>
          </a:p>
        </p:txBody>
      </p:sp>
      <p:sp>
        <p:nvSpPr>
          <p:cNvPr id="2" name="Content Placeholder 1"/>
          <p:cNvSpPr>
            <a:spLocks noGrp="1"/>
          </p:cNvSpPr>
          <p:nvPr>
            <p:ph idx="1"/>
          </p:nvPr>
        </p:nvSpPr>
        <p:spPr/>
        <p:txBody>
          <a:bodyPr>
            <a:normAutofit/>
          </a:bodyPr>
          <a:lstStyle/>
          <a:p>
            <a:r>
              <a:rPr lang="en-US"/>
              <a:t>Pentru lipire f</a:t>
            </a:r>
            <a:r>
              <a:rPr lang="ro-RO"/>
              <a:t>ă</a:t>
            </a:r>
            <a:r>
              <a:rPr lang="en-US"/>
              <a:t>ra </a:t>
            </a:r>
            <a:r>
              <a:rPr lang="ro-RO"/>
              <a:t>î</a:t>
            </a:r>
            <a:r>
              <a:rPr lang="en-US"/>
              <a:t>nc</a:t>
            </a:r>
            <a:r>
              <a:rPr lang="ro-RO"/>
              <a:t>ă</a:t>
            </a:r>
            <a:r>
              <a:rPr lang="en-US"/>
              <a:t>lzire excesiv</a:t>
            </a:r>
            <a:r>
              <a:rPr lang="ro-RO"/>
              <a:t>ă</a:t>
            </a:r>
            <a:r>
              <a:rPr lang="en-US"/>
              <a:t>, </a:t>
            </a:r>
            <a:r>
              <a:rPr lang="ro-RO"/>
              <a:t>î</a:t>
            </a:r>
            <a:r>
              <a:rPr lang="en-US"/>
              <a:t>n vecinatatea g</a:t>
            </a:r>
            <a:r>
              <a:rPr lang="ro-RO"/>
              <a:t>ă</a:t>
            </a:r>
            <a:r>
              <a:rPr lang="en-US"/>
              <a:t>urilor metalizate se efectueaz</a:t>
            </a:r>
            <a:r>
              <a:rPr lang="ro-RO"/>
              <a:t>ă</a:t>
            </a:r>
            <a:r>
              <a:rPr lang="en-US"/>
              <a:t> ni</a:t>
            </a:r>
            <a:r>
              <a:rPr lang="ro-RO"/>
              <a:t>ş</a:t>
            </a:r>
            <a:r>
              <a:rPr lang="en-US"/>
              <a:t>te ferestre </a:t>
            </a:r>
            <a:r>
              <a:rPr lang="ro-RO"/>
              <a:t>î</a:t>
            </a:r>
            <a:r>
              <a:rPr lang="en-US"/>
              <a:t>n cupru </a:t>
            </a:r>
            <a:r>
              <a:rPr lang="ro-RO"/>
              <a:t>numite</a:t>
            </a:r>
            <a:r>
              <a:rPr lang="en-US"/>
              <a:t> </a:t>
            </a:r>
            <a:r>
              <a:rPr lang="en-US" b="1">
                <a:solidFill>
                  <a:srgbClr val="0070C0"/>
                </a:solidFill>
              </a:rPr>
              <a:t>thermal reliefs</a:t>
            </a:r>
            <a:r>
              <a:rPr lang="en-US"/>
              <a:t>, care reduc c</a:t>
            </a:r>
            <a:r>
              <a:rPr lang="ro-RO"/>
              <a:t>ă</a:t>
            </a:r>
            <a:r>
              <a:rPr lang="en-US"/>
              <a:t>ile de conduc</a:t>
            </a:r>
            <a:r>
              <a:rPr lang="ro-RO"/>
              <a:t>ț</a:t>
            </a:r>
            <a:r>
              <a:rPr lang="en-US"/>
              <a:t>ie termic</a:t>
            </a:r>
            <a:r>
              <a:rPr lang="ro-RO"/>
              <a:t>ă</a:t>
            </a:r>
            <a:r>
              <a:rPr lang="en-US"/>
              <a:t> dar p</a:t>
            </a:r>
            <a:r>
              <a:rPr lang="ro-RO"/>
              <a:t>ă</a:t>
            </a:r>
            <a:r>
              <a:rPr lang="en-US"/>
              <a:t>streaz</a:t>
            </a:r>
            <a:r>
              <a:rPr lang="ro-RO"/>
              <a:t>ă</a:t>
            </a:r>
            <a:r>
              <a:rPr lang="en-US"/>
              <a:t> conexiunile electrice.</a:t>
            </a:r>
          </a:p>
        </p:txBody>
      </p:sp>
      <p:sp>
        <p:nvSpPr>
          <p:cNvPr id="3" name="Date Placeholder 2"/>
          <p:cNvSpPr>
            <a:spLocks noGrp="1"/>
          </p:cNvSpPr>
          <p:nvPr>
            <p:ph type="dt" sz="half" idx="10"/>
          </p:nvPr>
        </p:nvSpPr>
        <p:spPr/>
        <p:txBody>
          <a:bodyPr/>
          <a:lstStyle/>
          <a:p>
            <a:fld id="{EF66D797-7B69-437D-B916-E13594194768}"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28</a:t>
            </a:fld>
            <a:endParaRPr lang="en-US"/>
          </a:p>
        </p:txBody>
      </p:sp>
      <p:pic>
        <p:nvPicPr>
          <p:cNvPr id="10242" name="Picture 2"/>
          <p:cNvPicPr>
            <a:picLocks noChangeAspect="1" noChangeArrowheads="1"/>
          </p:cNvPicPr>
          <p:nvPr/>
        </p:nvPicPr>
        <p:blipFill>
          <a:blip r:embed="rId2"/>
          <a:srcRect/>
          <a:stretch>
            <a:fillRect/>
          </a:stretch>
        </p:blipFill>
        <p:spPr bwMode="auto">
          <a:xfrm>
            <a:off x="1943100" y="3444755"/>
            <a:ext cx="5257800" cy="3040954"/>
          </a:xfrm>
          <a:prstGeom prst="rect">
            <a:avLst/>
          </a:prstGeom>
          <a:noFill/>
          <a:ln w="9525">
            <a:noFill/>
            <a:miter lim="800000"/>
            <a:headEnd/>
            <a:tailEnd/>
          </a:ln>
          <a:effectLst/>
        </p:spPr>
      </p:pic>
    </p:spTree>
    <p:extLst>
      <p:ext uri="{BB962C8B-B14F-4D97-AF65-F5344CB8AC3E}">
        <p14:creationId xmlns:p14="http://schemas.microsoft.com/office/powerpoint/2010/main" val="393021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Întrucât planurile de masă și de alimentare sunt adesea straturi interioare iar straturile de semnal vor fi, probabil, deasupra și sub ele, în unele cazuri, o trecere (un vias) poate traversa acest strat tip plan, dar nu trebuie să-l atingă.</a:t>
            </a:r>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29</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2033391" y="3810000"/>
            <a:ext cx="5077218" cy="2895600"/>
          </a:xfrm>
          <a:prstGeom prst="rect">
            <a:avLst/>
          </a:prstGeom>
          <a:noFill/>
          <a:ln w="9525">
            <a:noFill/>
            <a:miter lim="800000"/>
            <a:headEnd/>
            <a:tailEnd/>
          </a:ln>
          <a:effectLst/>
        </p:spPr>
      </p:pic>
    </p:spTree>
    <p:extLst>
      <p:ext uri="{BB962C8B-B14F-4D97-AF65-F5344CB8AC3E}">
        <p14:creationId xmlns:p14="http://schemas.microsoft.com/office/powerpoint/2010/main" val="339403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EED5-EC9E-4ED7-8B8B-4B4B772259A8}"/>
              </a:ext>
            </a:extLst>
          </p:cNvPr>
          <p:cNvSpPr>
            <a:spLocks noGrp="1"/>
          </p:cNvSpPr>
          <p:nvPr>
            <p:ph type="title"/>
          </p:nvPr>
        </p:nvSpPr>
        <p:spPr/>
        <p:txBody>
          <a:bodyPr/>
          <a:lstStyle/>
          <a:p>
            <a:r>
              <a:rPr lang="en-US"/>
              <a:t>Fabricarea PCB</a:t>
            </a:r>
          </a:p>
        </p:txBody>
      </p:sp>
      <p:sp>
        <p:nvSpPr>
          <p:cNvPr id="3" name="Content Placeholder 2">
            <a:extLst>
              <a:ext uri="{FF2B5EF4-FFF2-40B4-BE49-F238E27FC236}">
                <a16:creationId xmlns:a16="http://schemas.microsoft.com/office/drawing/2014/main" id="{B7DB6168-92F2-40B0-8235-4A32F4750A08}"/>
              </a:ext>
            </a:extLst>
          </p:cNvPr>
          <p:cNvSpPr>
            <a:spLocks noGrp="1"/>
          </p:cNvSpPr>
          <p:nvPr>
            <p:ph idx="1"/>
          </p:nvPr>
        </p:nvSpPr>
        <p:spPr/>
        <p:txBody>
          <a:bodyPr>
            <a:normAutofit lnSpcReduction="10000"/>
          </a:bodyPr>
          <a:lstStyle/>
          <a:p>
            <a:r>
              <a:rPr lang="ro-RO"/>
              <a:t>Modul în care sunt fabricate PCB-urile este util pentru o mai bună înțelegere a ceea ce încercăm să realizăm cu PCB Editor și vedem și de ce.</a:t>
            </a:r>
          </a:p>
          <a:p>
            <a:r>
              <a:rPr lang="ro-RO"/>
              <a:t>Un PCB este format din două părți de bază: un substrat (placa) și traseele imprimate (trasee de cupru).</a:t>
            </a:r>
          </a:p>
          <a:p>
            <a:r>
              <a:rPr lang="ro-RO"/>
              <a:t>Substratul oferă o structură care conține din punct de vedere fizic componentele circuitului și traseele imprimate și asigură izolație electrică între părțile conductoare.</a:t>
            </a:r>
          </a:p>
          <a:p>
            <a:r>
              <a:rPr lang="ro-RO"/>
              <a:t>Un tip comun de substrat este FR4, care este un strat de fibră de sticlă sau strat epoxidic. Este similar cu tipurile mai vechi de plăci din fibră de sticlă, dar este rezistent la flacără. Substraturile pot fi fabricate și din teflon, ceramică și polimeri speciali.</a:t>
            </a:r>
            <a:endParaRPr lang="en-US"/>
          </a:p>
        </p:txBody>
      </p:sp>
      <p:sp>
        <p:nvSpPr>
          <p:cNvPr id="4" name="Date Placeholder 3">
            <a:extLst>
              <a:ext uri="{FF2B5EF4-FFF2-40B4-BE49-F238E27FC236}">
                <a16:creationId xmlns:a16="http://schemas.microsoft.com/office/drawing/2014/main" id="{87350E5D-BB60-47BA-9148-8792A752D57A}"/>
              </a:ext>
            </a:extLst>
          </p:cNvPr>
          <p:cNvSpPr>
            <a:spLocks noGrp="1"/>
          </p:cNvSpPr>
          <p:nvPr>
            <p:ph type="dt" sz="half" idx="10"/>
          </p:nvPr>
        </p:nvSpPr>
        <p:spPr/>
        <p:txBody>
          <a:bodyPr/>
          <a:lstStyle/>
          <a:p>
            <a:pPr>
              <a:defRPr/>
            </a:pPr>
            <a:fld id="{EC4A48F1-4BDF-4F6A-8599-BCA4B6AA2E3D}" type="datetime1">
              <a:rPr lang="en-US" smtClean="0"/>
              <a:t>10/29/2019</a:t>
            </a:fld>
            <a:endParaRPr lang="en-US"/>
          </a:p>
        </p:txBody>
      </p:sp>
      <p:sp>
        <p:nvSpPr>
          <p:cNvPr id="5" name="Footer Placeholder 4">
            <a:extLst>
              <a:ext uri="{FF2B5EF4-FFF2-40B4-BE49-F238E27FC236}">
                <a16:creationId xmlns:a16="http://schemas.microsoft.com/office/drawing/2014/main" id="{C7EA4E19-8AE0-4FD4-9B0C-F7EF8A9D17B6}"/>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A15A0AF8-48C1-4711-8A07-17FC86F6BE9F}"/>
              </a:ext>
            </a:extLst>
          </p:cNvPr>
          <p:cNvSpPr>
            <a:spLocks noGrp="1"/>
          </p:cNvSpPr>
          <p:nvPr>
            <p:ph type="sldNum" sz="quarter" idx="12"/>
          </p:nvPr>
        </p:nvSpPr>
        <p:spPr/>
        <p:txBody>
          <a:bodyPr/>
          <a:lstStyle/>
          <a:p>
            <a:pPr>
              <a:defRPr/>
            </a:pPr>
            <a:fld id="{E635A4E7-AB56-49F5-947A-CB5D651966CC}" type="slidenum">
              <a:rPr lang="en-US" smtClean="0"/>
              <a:pPr>
                <a:defRPr/>
              </a:pPr>
              <a:t>3</a:t>
            </a:fld>
            <a:endParaRPr lang="en-US"/>
          </a:p>
        </p:txBody>
      </p:sp>
    </p:spTree>
    <p:extLst>
      <p:ext uri="{BB962C8B-B14F-4D97-AF65-F5344CB8AC3E}">
        <p14:creationId xmlns:p14="http://schemas.microsoft.com/office/powerpoint/2010/main" val="118742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 acest caz, pe stratul tip plan din jurul trecerii este gravată o zonă de „degajare” (</a:t>
            </a:r>
            <a:r>
              <a:rPr lang="ro-RO" i="1"/>
              <a:t>clearence</a:t>
            </a:r>
            <a:r>
              <a:rPr lang="ro-RO"/>
              <a:t> în engleză), </a:t>
            </a:r>
            <a:br>
              <a:rPr lang="ro-RO"/>
            </a:br>
            <a:r>
              <a:rPr lang="ro-RO"/>
              <a:t>pentru a preveni conexiunea nedorită cu planul.</a:t>
            </a:r>
          </a:p>
          <a:p>
            <a:r>
              <a:rPr lang="ro-RO"/>
              <a:t>Dimensiunea zonei degajate este mai mare decât dimensiunea normală a pad-ului pentru a fi siguri că planul rămâne izolat de pad.</a:t>
            </a:r>
            <a:endParaRPr lang="en-US"/>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30</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4885509" y="4325940"/>
            <a:ext cx="3267891" cy="1863719"/>
          </a:xfrm>
          <a:prstGeom prst="rect">
            <a:avLst/>
          </a:prstGeom>
          <a:noFill/>
          <a:ln w="9525">
            <a:noFill/>
            <a:miter lim="800000"/>
            <a:headEnd/>
            <a:tailEnd/>
          </a:ln>
          <a:effectLst/>
        </p:spPr>
      </p:pic>
    </p:spTree>
    <p:extLst>
      <p:ext uri="{BB962C8B-B14F-4D97-AF65-F5344CB8AC3E}">
        <p14:creationId xmlns:p14="http://schemas.microsoft.com/office/powerpoint/2010/main" val="206923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CA19-C2F6-412D-BED9-2511AFC57737}"/>
              </a:ext>
            </a:extLst>
          </p:cNvPr>
          <p:cNvSpPr>
            <a:spLocks noGrp="1"/>
          </p:cNvSpPr>
          <p:nvPr>
            <p:ph type="title"/>
          </p:nvPr>
        </p:nvSpPr>
        <p:spPr/>
        <p:txBody>
          <a:bodyPr/>
          <a:lstStyle/>
          <a:p>
            <a:r>
              <a:rPr lang="ro-RO"/>
              <a:t>Alte operații necesare</a:t>
            </a:r>
            <a:endParaRPr lang="en-US"/>
          </a:p>
        </p:txBody>
      </p:sp>
      <p:sp>
        <p:nvSpPr>
          <p:cNvPr id="3" name="Content Placeholder 2">
            <a:extLst>
              <a:ext uri="{FF2B5EF4-FFF2-40B4-BE49-F238E27FC236}">
                <a16:creationId xmlns:a16="http://schemas.microsoft.com/office/drawing/2014/main" id="{850221E5-3087-4B4D-9A7B-DACD27B56E0D}"/>
              </a:ext>
            </a:extLst>
          </p:cNvPr>
          <p:cNvSpPr>
            <a:spLocks noGrp="1"/>
          </p:cNvSpPr>
          <p:nvPr>
            <p:ph idx="1"/>
          </p:nvPr>
        </p:nvSpPr>
        <p:spPr/>
        <p:txBody>
          <a:bodyPr/>
          <a:lstStyle/>
          <a:p>
            <a:r>
              <a:rPr lang="ro-RO"/>
              <a:t>După ce găuriile de trecere sunt metalizate, straturile superioare și inferioare sunt gravate folosind procedeul de fotolitografie descris pentru straturile interioare.</a:t>
            </a:r>
          </a:p>
          <a:p>
            <a:r>
              <a:rPr lang="ro-RO"/>
              <a:t>După ce cuprul exterior a fost gravat (modelat), traseele expuse și pad-urile componentelor THT pot fi cositorite (deși această cositorire este uneori amânată până mai târziu).</a:t>
            </a:r>
          </a:p>
          <a:p>
            <a:r>
              <a:rPr lang="ro-RO"/>
              <a:t>În acest moment se dau și găurile nemetalizate, cum ar fi, de exemplu, găurile de montare a plăcii.</a:t>
            </a:r>
            <a:endParaRPr lang="en-US"/>
          </a:p>
        </p:txBody>
      </p:sp>
      <p:sp>
        <p:nvSpPr>
          <p:cNvPr id="4" name="Date Placeholder 3">
            <a:extLst>
              <a:ext uri="{FF2B5EF4-FFF2-40B4-BE49-F238E27FC236}">
                <a16:creationId xmlns:a16="http://schemas.microsoft.com/office/drawing/2014/main" id="{A703541E-50C1-4024-951C-7AF6C930D3D4}"/>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FCC6618-B705-4776-977D-B3F506D9CCAE}"/>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7D2A0D24-2F50-4AC5-91A5-2828E5CDD27C}"/>
              </a:ext>
            </a:extLst>
          </p:cNvPr>
          <p:cNvSpPr>
            <a:spLocks noGrp="1"/>
          </p:cNvSpPr>
          <p:nvPr>
            <p:ph type="sldNum" sz="quarter" idx="12"/>
          </p:nvPr>
        </p:nvSpPr>
        <p:spPr/>
        <p:txBody>
          <a:bodyPr/>
          <a:lstStyle/>
          <a:p>
            <a:pPr>
              <a:defRPr/>
            </a:pPr>
            <a:fld id="{E635A4E7-AB56-49F5-947A-CB5D651966CC}" type="slidenum">
              <a:rPr lang="en-US" smtClean="0"/>
              <a:pPr>
                <a:defRPr/>
              </a:pPr>
              <a:t>31</a:t>
            </a:fld>
            <a:endParaRPr lang="en-US"/>
          </a:p>
        </p:txBody>
      </p:sp>
    </p:spTree>
    <p:extLst>
      <p:ext uri="{BB962C8B-B14F-4D97-AF65-F5344CB8AC3E}">
        <p14:creationId xmlns:p14="http://schemas.microsoft.com/office/powerpoint/2010/main" val="187778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0A11-027C-498D-ABC4-9284DBBD76BD}"/>
              </a:ext>
            </a:extLst>
          </p:cNvPr>
          <p:cNvSpPr>
            <a:spLocks noGrp="1"/>
          </p:cNvSpPr>
          <p:nvPr>
            <p:ph type="title"/>
          </p:nvPr>
        </p:nvSpPr>
        <p:spPr/>
        <p:txBody>
          <a:bodyPr/>
          <a:lstStyle/>
          <a:p>
            <a:r>
              <a:rPr lang="en-US"/>
              <a:t>Soldermask</a:t>
            </a:r>
            <a:endParaRPr lang="ro-RO"/>
          </a:p>
        </p:txBody>
      </p:sp>
      <p:sp>
        <p:nvSpPr>
          <p:cNvPr id="3" name="Content Placeholder 2">
            <a:extLst>
              <a:ext uri="{FF2B5EF4-FFF2-40B4-BE49-F238E27FC236}">
                <a16:creationId xmlns:a16="http://schemas.microsoft.com/office/drawing/2014/main" id="{3BEB5491-E9E2-4EC5-94AF-816826F7A3FB}"/>
              </a:ext>
            </a:extLst>
          </p:cNvPr>
          <p:cNvSpPr>
            <a:spLocks noGrp="1"/>
          </p:cNvSpPr>
          <p:nvPr>
            <p:ph idx="1"/>
          </p:nvPr>
        </p:nvSpPr>
        <p:spPr/>
        <p:txBody>
          <a:bodyPr/>
          <a:lstStyle/>
          <a:p>
            <a:r>
              <a:rPr lang="ro-RO"/>
              <a:t>În continuare, este aplicat pe partea superioară și inferioară a plăcii un strat subțire de polimer.</a:t>
            </a:r>
          </a:p>
          <a:p>
            <a:r>
              <a:rPr lang="ro-RO"/>
              <a:t>Acest strat (prezentat în verde închis pe figură) se numește </a:t>
            </a:r>
            <a:r>
              <a:rPr lang="ro-RO" b="1">
                <a:solidFill>
                  <a:srgbClr val="0070C0"/>
                </a:solidFill>
              </a:rPr>
              <a:t>mască de lipit</a:t>
            </a:r>
            <a:r>
              <a:rPr lang="ro-RO"/>
              <a:t> (</a:t>
            </a:r>
            <a:r>
              <a:rPr lang="ro-RO" i="1"/>
              <a:t>soldermask</a:t>
            </a:r>
            <a:r>
              <a:rPr lang="ro-RO"/>
              <a:t>).</a:t>
            </a:r>
          </a:p>
          <a:p>
            <a:r>
              <a:rPr lang="ro-RO"/>
              <a:t>Sunt deschise găuri în polimer, folosind fotolitografia, pentru a expune pad-urile și găurile unde vor fi lipite componentele pe placă.</a:t>
            </a:r>
          </a:p>
          <a:p>
            <a:r>
              <a:rPr lang="ro-RO"/>
              <a:t>Masca de lipit protejează cuprul </a:t>
            </a:r>
            <a:br>
              <a:rPr lang="ro-RO"/>
            </a:br>
            <a:r>
              <a:rPr lang="ro-RO"/>
              <a:t>de sus (Top) și de jos (Bottom) </a:t>
            </a:r>
            <a:br>
              <a:rPr lang="ro-RO"/>
            </a:br>
            <a:r>
              <a:rPr lang="ro-RO"/>
              <a:t>la oxidare și ajută la prevenirea </a:t>
            </a:r>
            <a:br>
              <a:rPr lang="ro-RO"/>
            </a:br>
            <a:r>
              <a:rPr lang="ro-RO"/>
              <a:t>formării punților de cositor între </a:t>
            </a:r>
            <a:br>
              <a:rPr lang="ro-RO"/>
            </a:br>
            <a:r>
              <a:rPr lang="ro-RO"/>
              <a:t>pad-urile foarte apropiate.</a:t>
            </a:r>
          </a:p>
        </p:txBody>
      </p:sp>
      <p:sp>
        <p:nvSpPr>
          <p:cNvPr id="4" name="Date Placeholder 3">
            <a:extLst>
              <a:ext uri="{FF2B5EF4-FFF2-40B4-BE49-F238E27FC236}">
                <a16:creationId xmlns:a16="http://schemas.microsoft.com/office/drawing/2014/main" id="{63DE2DE0-710E-4DF5-893C-28354E13BC88}"/>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775DE3D7-0753-4659-BC4E-967B7CB345AB}"/>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1594C1F8-B427-4651-ACCF-943B73E500BA}"/>
              </a:ext>
            </a:extLst>
          </p:cNvPr>
          <p:cNvSpPr>
            <a:spLocks noGrp="1"/>
          </p:cNvSpPr>
          <p:nvPr>
            <p:ph type="sldNum" sz="quarter" idx="12"/>
          </p:nvPr>
        </p:nvSpPr>
        <p:spPr/>
        <p:txBody>
          <a:bodyPr/>
          <a:lstStyle/>
          <a:p>
            <a:pPr>
              <a:defRPr/>
            </a:pPr>
            <a:fld id="{E635A4E7-AB56-49F5-947A-CB5D651966CC}" type="slidenum">
              <a:rPr lang="en-US" smtClean="0"/>
              <a:pPr>
                <a:defRPr/>
              </a:pPr>
              <a:t>32</a:t>
            </a:fld>
            <a:endParaRPr lang="en-US"/>
          </a:p>
        </p:txBody>
      </p:sp>
      <p:pic>
        <p:nvPicPr>
          <p:cNvPr id="7" name="Picture 2">
            <a:extLst>
              <a:ext uri="{FF2B5EF4-FFF2-40B4-BE49-F238E27FC236}">
                <a16:creationId xmlns:a16="http://schemas.microsoft.com/office/drawing/2014/main" id="{300A5968-8E08-4F45-834E-F2E4E83F3D55}"/>
              </a:ext>
            </a:extLst>
          </p:cNvPr>
          <p:cNvPicPr>
            <a:picLocks noChangeAspect="1" noChangeArrowheads="1"/>
          </p:cNvPicPr>
          <p:nvPr/>
        </p:nvPicPr>
        <p:blipFill>
          <a:blip r:embed="rId2"/>
          <a:srcRect/>
          <a:stretch>
            <a:fillRect/>
          </a:stretch>
        </p:blipFill>
        <p:spPr bwMode="auto">
          <a:xfrm>
            <a:off x="5355771" y="4136780"/>
            <a:ext cx="3331029" cy="2242039"/>
          </a:xfrm>
          <a:prstGeom prst="rect">
            <a:avLst/>
          </a:prstGeom>
          <a:noFill/>
          <a:ln w="9525">
            <a:noFill/>
            <a:miter lim="800000"/>
            <a:headEnd/>
            <a:tailEnd/>
          </a:ln>
          <a:effectLst/>
        </p:spPr>
      </p:pic>
    </p:spTree>
    <p:extLst>
      <p:ext uri="{BB962C8B-B14F-4D97-AF65-F5344CB8AC3E}">
        <p14:creationId xmlns:p14="http://schemas.microsoft.com/office/powerpoint/2010/main" val="382578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Silk screen</a:t>
            </a:r>
          </a:p>
        </p:txBody>
      </p:sp>
      <p:sp>
        <p:nvSpPr>
          <p:cNvPr id="2" name="Content Placeholder 1"/>
          <p:cNvSpPr>
            <a:spLocks noGrp="1"/>
          </p:cNvSpPr>
          <p:nvPr>
            <p:ph idx="1"/>
          </p:nvPr>
        </p:nvSpPr>
        <p:spPr/>
        <p:txBody>
          <a:bodyPr>
            <a:normAutofit/>
          </a:bodyPr>
          <a:lstStyle/>
          <a:p>
            <a:r>
              <a:rPr lang="ro-RO"/>
              <a:t>În cele din urmă, marcaje, numite </a:t>
            </a:r>
            <a:r>
              <a:rPr lang="ro-RO" i="1"/>
              <a:t>silk screen,</a:t>
            </a:r>
            <a:r>
              <a:rPr lang="ro-RO"/>
              <a:t> sunt plasate pe placă pentru a identifica locul unde vor fi amplasate componentele.</a:t>
            </a:r>
          </a:p>
          <a:p>
            <a:r>
              <a:rPr lang="ro-RO"/>
              <a:t>Silk screen-ul este prezentat în alb pe figură.</a:t>
            </a:r>
            <a:endParaRPr lang="en-US"/>
          </a:p>
        </p:txBody>
      </p:sp>
      <p:sp>
        <p:nvSpPr>
          <p:cNvPr id="3" name="Date Placeholder 2"/>
          <p:cNvSpPr>
            <a:spLocks noGrp="1"/>
          </p:cNvSpPr>
          <p:nvPr>
            <p:ph type="dt" sz="half" idx="10"/>
          </p:nvPr>
        </p:nvSpPr>
        <p:spPr/>
        <p:txBody>
          <a:bodyPr/>
          <a:lstStyle/>
          <a:p>
            <a:fld id="{D1B6BABE-4E4A-40B6-B8A1-99F2E857C938}"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33</a:t>
            </a:fld>
            <a:endParaRPr lang="en-US"/>
          </a:p>
        </p:txBody>
      </p:sp>
      <p:pic>
        <p:nvPicPr>
          <p:cNvPr id="8" name="Picture 2">
            <a:extLst>
              <a:ext uri="{FF2B5EF4-FFF2-40B4-BE49-F238E27FC236}">
                <a16:creationId xmlns:a16="http://schemas.microsoft.com/office/drawing/2014/main" id="{A35492B1-CF5E-47C4-9E1E-4E73717D9351}"/>
              </a:ext>
            </a:extLst>
          </p:cNvPr>
          <p:cNvPicPr>
            <a:picLocks noChangeAspect="1" noChangeArrowheads="1"/>
          </p:cNvPicPr>
          <p:nvPr/>
        </p:nvPicPr>
        <p:blipFill>
          <a:blip r:embed="rId2"/>
          <a:srcRect/>
          <a:stretch>
            <a:fillRect/>
          </a:stretch>
        </p:blipFill>
        <p:spPr bwMode="auto">
          <a:xfrm>
            <a:off x="5355771" y="4136780"/>
            <a:ext cx="3331029" cy="2242039"/>
          </a:xfrm>
          <a:prstGeom prst="rect">
            <a:avLst/>
          </a:prstGeom>
          <a:noFill/>
          <a:ln w="9525">
            <a:noFill/>
            <a:miter lim="800000"/>
            <a:headEnd/>
            <a:tailEnd/>
          </a:ln>
          <a:effectLst/>
        </p:spPr>
      </p:pic>
    </p:spTree>
    <p:extLst>
      <p:ext uri="{BB962C8B-B14F-4D97-AF65-F5344CB8AC3E}">
        <p14:creationId xmlns:p14="http://schemas.microsoft.com/office/powerpoint/2010/main" val="1014728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PCB Editor este utilizat pentru a proiecta </a:t>
            </a:r>
            <a:r>
              <a:rPr lang="ro-RO"/>
              <a:t>cablajul imprimat</a:t>
            </a:r>
            <a:r>
              <a:rPr lang="en-US"/>
              <a:t> generând o descriere digitală a straturilor plăcii pentru fotoplotere și mașini</a:t>
            </a:r>
            <a:r>
              <a:rPr lang="ro-RO"/>
              <a:t>le</a:t>
            </a:r>
            <a:r>
              <a:rPr lang="en-US"/>
              <a:t> CNC, care sunt utilizate la fabricarea plăcilor.</a:t>
            </a:r>
            <a:endParaRPr lang="ro-RO"/>
          </a:p>
          <a:p>
            <a:r>
              <a:rPr lang="ro-RO"/>
              <a:t>Se folosesc straturi separate pentru:</a:t>
            </a:r>
          </a:p>
          <a:p>
            <a:pPr lvl="1"/>
            <a:r>
              <a:rPr lang="en-US"/>
              <a:t>rutarea traseelor de cupru pe partea superioară, inferioară și toate straturile interioare;</a:t>
            </a:r>
            <a:endParaRPr lang="ro-RO"/>
          </a:p>
          <a:p>
            <a:pPr lvl="1"/>
            <a:r>
              <a:rPr lang="en-US"/>
              <a:t>dimensiunile și locațiile găurilor;</a:t>
            </a:r>
            <a:endParaRPr lang="ro-RO"/>
          </a:p>
          <a:p>
            <a:pPr lvl="1"/>
            <a:r>
              <a:rPr lang="en-US"/>
              <a:t>soldermask;</a:t>
            </a:r>
            <a:endParaRPr lang="ro-RO"/>
          </a:p>
          <a:p>
            <a:pPr lvl="1"/>
            <a:r>
              <a:rPr lang="en-US"/>
              <a:t>silk screen;</a:t>
            </a:r>
            <a:endParaRPr lang="ro-RO"/>
          </a:p>
          <a:p>
            <a:pPr lvl="1"/>
            <a:r>
              <a:rPr lang="en-US"/>
              <a:t>pasta de lipit</a:t>
            </a:r>
            <a:r>
              <a:rPr lang="ro-RO"/>
              <a:t> (solder paste)</a:t>
            </a:r>
            <a:r>
              <a:rPr lang="en-US"/>
              <a:t>;</a:t>
            </a:r>
            <a:endParaRPr lang="ro-RO"/>
          </a:p>
          <a:p>
            <a:pPr lvl="1"/>
            <a:r>
              <a:rPr lang="en-US"/>
              <a:t>plasarea componentelor;</a:t>
            </a:r>
            <a:endParaRPr lang="ro-RO"/>
          </a:p>
          <a:p>
            <a:pPr lvl="1"/>
            <a:r>
              <a:rPr lang="en-US"/>
              <a:t>dimensiunile plăcii.</a:t>
            </a:r>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34</a:t>
            </a:fld>
            <a:endParaRPr lang="en-US"/>
          </a:p>
        </p:txBody>
      </p:sp>
    </p:spTree>
    <p:extLst>
      <p:ext uri="{BB962C8B-B14F-4D97-AF65-F5344CB8AC3E}">
        <p14:creationId xmlns:p14="http://schemas.microsoft.com/office/powerpoint/2010/main" val="1213356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Aceste straturi nu sunt toate prezentate identic în PCB Editor.</a:t>
            </a:r>
            <a:endParaRPr lang="ro-RO"/>
          </a:p>
          <a:p>
            <a:r>
              <a:rPr lang="ro-RO"/>
              <a:t>Unele dintre straturi sunt afișate dintr-o </a:t>
            </a:r>
            <a:r>
              <a:rPr lang="ro-RO" b="1">
                <a:solidFill>
                  <a:srgbClr val="0070C0"/>
                </a:solidFill>
              </a:rPr>
              <a:t>perspectivă pozitivă</a:t>
            </a:r>
            <a:r>
              <a:rPr lang="ro-RO"/>
              <a:t>, ceea ce înseamnă că ceea ce se vede cu software-ul este ceea ce este plasat pe placă,</a:t>
            </a:r>
          </a:p>
          <a:p>
            <a:r>
              <a:rPr lang="ro-RO"/>
              <a:t>în timp ce alte straturi sunt afișate dintr-o </a:t>
            </a:r>
            <a:r>
              <a:rPr lang="ro-RO" b="1">
                <a:solidFill>
                  <a:srgbClr val="0070C0"/>
                </a:solidFill>
              </a:rPr>
              <a:t>perspectivă negativă</a:t>
            </a:r>
            <a:r>
              <a:rPr lang="ro-RO"/>
              <a:t>, ceea ce înseamnă că ceea ce se vede cu software-ul este ceea ce este eliminat de pe placă.</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35</a:t>
            </a:fld>
            <a:endParaRPr lang="en-US"/>
          </a:p>
        </p:txBody>
      </p:sp>
    </p:spTree>
    <p:extLst>
      <p:ext uri="{BB962C8B-B14F-4D97-AF65-F5344CB8AC3E}">
        <p14:creationId xmlns:p14="http://schemas.microsoft.com/office/powerpoint/2010/main" val="23387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reprezentate din </a:t>
            </a:r>
            <a:r>
              <a:rPr lang="en-US" b="1">
                <a:solidFill>
                  <a:srgbClr val="0070C0"/>
                </a:solidFill>
              </a:rPr>
              <a:t>perspectiva pozitivă </a:t>
            </a:r>
            <a:r>
              <a:rPr lang="en-US"/>
              <a:t>sunt:</a:t>
            </a:r>
            <a:endParaRPr lang="ro-RO"/>
          </a:p>
          <a:p>
            <a:pPr lvl="1"/>
            <a:r>
              <a:rPr lang="en-US"/>
              <a:t>conturul plăcii,</a:t>
            </a:r>
            <a:endParaRPr lang="ro-RO"/>
          </a:p>
          <a:p>
            <a:pPr lvl="1"/>
            <a:r>
              <a:rPr lang="en-US"/>
              <a:t>cuprul rutat (traseele),</a:t>
            </a:r>
            <a:endParaRPr lang="ro-RO"/>
          </a:p>
          <a:p>
            <a:pPr lvl="1"/>
            <a:r>
              <a:rPr lang="en-US"/>
              <a:t>silk screen-ul,</a:t>
            </a:r>
            <a:endParaRPr lang="ro-RO"/>
          </a:p>
          <a:p>
            <a:pPr lvl="1"/>
            <a:r>
              <a:rPr lang="en-US"/>
              <a:t>pasta de lipit și </a:t>
            </a:r>
            <a:endParaRPr lang="ro-RO"/>
          </a:p>
          <a:p>
            <a:pPr lvl="1"/>
            <a:r>
              <a:rPr lang="en-US"/>
              <a:t>informații despre asamblare.</a:t>
            </a:r>
            <a:endParaRPr lang="ro-RO"/>
          </a:p>
          <a:p>
            <a:r>
              <a:rPr lang="en-US"/>
              <a:t>Straturile reprezentate din </a:t>
            </a:r>
            <a:r>
              <a:rPr lang="en-US" b="1">
                <a:solidFill>
                  <a:srgbClr val="0070C0"/>
                </a:solidFill>
              </a:rPr>
              <a:t>perspectiva negativă </a:t>
            </a:r>
            <a:r>
              <a:rPr lang="en-US"/>
              <a:t>sunt:</a:t>
            </a:r>
            <a:endParaRPr lang="ro-RO"/>
          </a:p>
          <a:p>
            <a:pPr lvl="1"/>
            <a:r>
              <a:rPr lang="en-US"/>
              <a:t>găurile și </a:t>
            </a:r>
            <a:endParaRPr lang="ro-RO"/>
          </a:p>
          <a:p>
            <a:pPr lvl="1"/>
            <a:r>
              <a:rPr lang="en-US"/>
              <a:t>soldermask-ul.</a:t>
            </a:r>
            <a:endParaRPr lang="ro-RO"/>
          </a:p>
          <a:p>
            <a:r>
              <a:rPr lang="en-US"/>
              <a:t>Straturile tip plane de cupru sunt tratate într-un mod special</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36</a:t>
            </a:fld>
            <a:endParaRPr lang="en-US"/>
          </a:p>
        </p:txBody>
      </p:sp>
    </p:spTree>
    <p:extLst>
      <p:ext uri="{BB962C8B-B14F-4D97-AF65-F5344CB8AC3E}">
        <p14:creationId xmlns:p14="http://schemas.microsoft.com/office/powerpoint/2010/main" val="1322327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rutate (Top - verde, Bottom - roșu și Inner - albastru, de exemplu) pe care PCB Editor </a:t>
            </a:r>
            <a:r>
              <a:rPr lang="ro-RO"/>
              <a:t>le</a:t>
            </a:r>
            <a:r>
              <a:rPr lang="en-US"/>
              <a:t> arată în perspectiva pozitivă.</a:t>
            </a:r>
            <a:endParaRPr lang="ro-RO"/>
          </a:p>
          <a:p>
            <a:r>
              <a:rPr lang="ro-RO"/>
              <a:t>Fundalul este negru, iar traseele de pe fiecare strat sunt de o culoare diferită pentru a ușura urmărirea vizuală.</a:t>
            </a:r>
          </a:p>
          <a:p>
            <a:r>
              <a:rPr lang="ro-RO"/>
              <a:t>Găurile nu sunt arătate, deoarece, așa cum s-a menționat deja, procesul de găurire este o etapă distinctă efectuată la un moment dat în timpul procesului de fabricație.</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37</a:t>
            </a:fld>
            <a:endParaRPr lang="en-US"/>
          </a:p>
        </p:txBody>
      </p:sp>
      <p:pic>
        <p:nvPicPr>
          <p:cNvPr id="7" name="Picture 6">
            <a:extLst>
              <a:ext uri="{FF2B5EF4-FFF2-40B4-BE49-F238E27FC236}">
                <a16:creationId xmlns:a16="http://schemas.microsoft.com/office/drawing/2014/main" id="{E3B94F7A-447F-4BF5-B142-1542692CAE9B}"/>
              </a:ext>
            </a:extLst>
          </p:cNvPr>
          <p:cNvPicPr/>
          <p:nvPr/>
        </p:nvPicPr>
        <p:blipFill>
          <a:blip r:embed="rId2"/>
          <a:stretch>
            <a:fillRect/>
          </a:stretch>
        </p:blipFill>
        <p:spPr>
          <a:xfrm>
            <a:off x="2659849" y="5105400"/>
            <a:ext cx="3824301" cy="1447800"/>
          </a:xfrm>
          <a:prstGeom prst="rect">
            <a:avLst/>
          </a:prstGeom>
        </p:spPr>
      </p:pic>
    </p:spTree>
    <p:extLst>
      <p:ext uri="{BB962C8B-B14F-4D97-AF65-F5344CB8AC3E}">
        <p14:creationId xmlns:p14="http://schemas.microsoft.com/office/powerpoint/2010/main" val="72966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Exemple de simboluri de găuri și reprezentări ale silk screen utilizate de PCB Editor (traseele nu sunt prezentate).</a:t>
            </a:r>
            <a:endParaRPr lang="ro-RO"/>
          </a:p>
          <a:p>
            <a:r>
              <a:rPr lang="ro-RO"/>
              <a:t>Formele roșii sunt exemple de simboluri pentru găuri care indică locațiile găurilor și sunt utilizate împreună cu o diagrama de găurire, care produce numere de identificare pentru diferitele unelte de găurire.</a:t>
            </a:r>
          </a:p>
          <a:p>
            <a:r>
              <a:rPr lang="ro-RO"/>
              <a:t>Ceea ce este reprezentat cu alb este silk screen-ul.</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38</a:t>
            </a:fld>
            <a:endParaRPr lang="en-US"/>
          </a:p>
        </p:txBody>
      </p:sp>
      <p:pic>
        <p:nvPicPr>
          <p:cNvPr id="7" name="Picture 6">
            <a:extLst>
              <a:ext uri="{FF2B5EF4-FFF2-40B4-BE49-F238E27FC236}">
                <a16:creationId xmlns:a16="http://schemas.microsoft.com/office/drawing/2014/main" id="{C28F94BB-FBE3-400E-BBCF-FF5392240B99}"/>
              </a:ext>
            </a:extLst>
          </p:cNvPr>
          <p:cNvPicPr/>
          <p:nvPr/>
        </p:nvPicPr>
        <p:blipFill>
          <a:blip r:embed="rId2"/>
          <a:stretch>
            <a:fillRect/>
          </a:stretch>
        </p:blipFill>
        <p:spPr>
          <a:xfrm>
            <a:off x="228600" y="4876800"/>
            <a:ext cx="4134473" cy="1801678"/>
          </a:xfrm>
          <a:prstGeom prst="rect">
            <a:avLst/>
          </a:prstGeom>
        </p:spPr>
      </p:pic>
      <p:pic>
        <p:nvPicPr>
          <p:cNvPr id="8" name="Picture 7">
            <a:extLst>
              <a:ext uri="{FF2B5EF4-FFF2-40B4-BE49-F238E27FC236}">
                <a16:creationId xmlns:a16="http://schemas.microsoft.com/office/drawing/2014/main" id="{18614E23-CB50-4634-9A1A-2AEEBE29F6F1}"/>
              </a:ext>
            </a:extLst>
          </p:cNvPr>
          <p:cNvPicPr/>
          <p:nvPr/>
        </p:nvPicPr>
        <p:blipFill>
          <a:blip r:embed="rId3"/>
          <a:stretch>
            <a:fillRect/>
          </a:stretch>
        </p:blipFill>
        <p:spPr>
          <a:xfrm>
            <a:off x="4591673" y="5257800"/>
            <a:ext cx="4279804" cy="1035601"/>
          </a:xfrm>
          <a:prstGeom prst="rect">
            <a:avLst/>
          </a:prstGeom>
        </p:spPr>
      </p:pic>
    </p:spTree>
    <p:extLst>
      <p:ext uri="{BB962C8B-B14F-4D97-AF65-F5344CB8AC3E}">
        <p14:creationId xmlns:p14="http://schemas.microsoft.com/office/powerpoint/2010/main" val="396735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Figura (a) prezintă masca de lipit cu găuri modelate care permit accesul la pad-uri</a:t>
            </a:r>
            <a:endParaRPr lang="ro-RO"/>
          </a:p>
          <a:p>
            <a:r>
              <a:rPr lang="en-US"/>
              <a:t>Figura (b) arată reprezentarea din perspectivă negativă folosită de PCB Editor.</a:t>
            </a:r>
            <a:endParaRPr lang="ro-RO"/>
          </a:p>
          <a:p>
            <a:r>
              <a:rPr lang="ro-RO"/>
              <a:t>Aici, fundalul negru este de fapt filmul polimeric, iar cercurile verzi sunt găurile din masca de lipit.</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39</a:t>
            </a:fld>
            <a:endParaRPr lang="en-US"/>
          </a:p>
        </p:txBody>
      </p:sp>
      <p:pic>
        <p:nvPicPr>
          <p:cNvPr id="7" name="Picture 6">
            <a:extLst>
              <a:ext uri="{FF2B5EF4-FFF2-40B4-BE49-F238E27FC236}">
                <a16:creationId xmlns:a16="http://schemas.microsoft.com/office/drawing/2014/main" id="{85C0D3BC-7FF6-4618-9445-771FBC99978D}"/>
              </a:ext>
            </a:extLst>
          </p:cNvPr>
          <p:cNvPicPr/>
          <p:nvPr/>
        </p:nvPicPr>
        <p:blipFill>
          <a:blip r:embed="rId2"/>
          <a:stretch>
            <a:fillRect/>
          </a:stretch>
        </p:blipFill>
        <p:spPr>
          <a:xfrm>
            <a:off x="1766901" y="4294695"/>
            <a:ext cx="5610197" cy="2209800"/>
          </a:xfrm>
          <a:prstGeom prst="rect">
            <a:avLst/>
          </a:prstGeom>
        </p:spPr>
      </p:pic>
    </p:spTree>
    <p:extLst>
      <p:ext uri="{BB962C8B-B14F-4D97-AF65-F5344CB8AC3E}">
        <p14:creationId xmlns:p14="http://schemas.microsoft.com/office/powerpoint/2010/main" val="413446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Fabricarea PCB</a:t>
            </a:r>
            <a:endParaRPr lang="en-US" b="0">
              <a:effectLst/>
            </a:endParaRPr>
          </a:p>
        </p:txBody>
      </p:sp>
      <p:sp>
        <p:nvSpPr>
          <p:cNvPr id="2" name="Content Placeholder 1"/>
          <p:cNvSpPr>
            <a:spLocks noGrp="1"/>
          </p:cNvSpPr>
          <p:nvPr>
            <p:ph idx="1"/>
          </p:nvPr>
        </p:nvSpPr>
        <p:spPr/>
        <p:txBody>
          <a:bodyPr/>
          <a:lstStyle/>
          <a:p>
            <a:r>
              <a:rPr lang="en-US"/>
              <a:t>Se porne</a:t>
            </a:r>
            <a:r>
              <a:rPr lang="ro-RO"/>
              <a:t>ș</a:t>
            </a:r>
            <a:r>
              <a:rPr lang="en-US"/>
              <a:t>te de la o plac</a:t>
            </a:r>
            <a:r>
              <a:rPr lang="ro-RO"/>
              <a:t>ă</a:t>
            </a:r>
            <a:r>
              <a:rPr lang="en-US"/>
              <a:t> izolatoare acoperit</a:t>
            </a:r>
            <a:r>
              <a:rPr lang="ro-RO"/>
              <a:t>ă</a:t>
            </a:r>
            <a:r>
              <a:rPr lang="en-US"/>
              <a:t> pe toat</a:t>
            </a:r>
            <a:r>
              <a:rPr lang="ro-RO"/>
              <a:t>ă</a:t>
            </a:r>
            <a:r>
              <a:rPr lang="en-US"/>
              <a:t> suprafa</a:t>
            </a:r>
            <a:r>
              <a:rPr lang="ro-RO"/>
              <a:t>ț</a:t>
            </a:r>
            <a:r>
              <a:rPr lang="en-US"/>
              <a:t>a cu o folie sub</a:t>
            </a:r>
            <a:r>
              <a:rPr lang="ro-RO"/>
              <a:t>ț</a:t>
            </a:r>
            <a:r>
              <a:rPr lang="en-US"/>
              <a:t>ire de cupru (cablaj </a:t>
            </a:r>
            <a:r>
              <a:rPr lang="ro-RO"/>
              <a:t>simplu placat) sau pe ambele fețe (cablaj dublu placat), de 30-35 microni grosime.</a:t>
            </a:r>
            <a:endParaRPr lang="en-US"/>
          </a:p>
        </p:txBody>
      </p:sp>
      <p:sp>
        <p:nvSpPr>
          <p:cNvPr id="3" name="Date Placeholder 2"/>
          <p:cNvSpPr>
            <a:spLocks noGrp="1"/>
          </p:cNvSpPr>
          <p:nvPr>
            <p:ph type="dt" sz="half" idx="10"/>
          </p:nvPr>
        </p:nvSpPr>
        <p:spPr/>
        <p:txBody>
          <a:bodyPr/>
          <a:lstStyle/>
          <a:p>
            <a:fld id="{0A4C83AC-4248-49B9-BB0F-77CDA7E44AAC}"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4</a:t>
            </a:fld>
            <a:endParaRPr lang="en-US"/>
          </a:p>
        </p:txBody>
      </p:sp>
      <p:pic>
        <p:nvPicPr>
          <p:cNvPr id="1026" name="Picture 2"/>
          <p:cNvPicPr>
            <a:picLocks noChangeAspect="1" noChangeArrowheads="1"/>
          </p:cNvPicPr>
          <p:nvPr/>
        </p:nvPicPr>
        <p:blipFill>
          <a:blip r:embed="rId2"/>
          <a:srcRect/>
          <a:stretch>
            <a:fillRect/>
          </a:stretch>
        </p:blipFill>
        <p:spPr bwMode="auto">
          <a:xfrm>
            <a:off x="1782904" y="3257550"/>
            <a:ext cx="5578192" cy="3524250"/>
          </a:xfrm>
          <a:prstGeom prst="rect">
            <a:avLst/>
          </a:prstGeom>
          <a:noFill/>
          <a:ln w="9525">
            <a:noFill/>
            <a:miter lim="800000"/>
            <a:headEnd/>
            <a:tailEnd/>
          </a:ln>
          <a:effectLst/>
        </p:spPr>
      </p:pic>
      <p:sp>
        <p:nvSpPr>
          <p:cNvPr id="8" name="TextBox 7"/>
          <p:cNvSpPr txBox="1"/>
          <p:nvPr/>
        </p:nvSpPr>
        <p:spPr>
          <a:xfrm>
            <a:off x="6527250" y="6104989"/>
            <a:ext cx="2514600" cy="646331"/>
          </a:xfrm>
          <a:prstGeom prst="rect">
            <a:avLst/>
          </a:prstGeom>
          <a:noFill/>
        </p:spPr>
        <p:txBody>
          <a:bodyPr wrap="square" rtlCol="0">
            <a:spAutoFit/>
          </a:bodyPr>
          <a:lstStyle/>
          <a:p>
            <a:pPr algn="ctr"/>
            <a:r>
              <a:rPr lang="en-US">
                <a:solidFill>
                  <a:srgbClr val="0070C0"/>
                </a:solidFill>
              </a:rPr>
              <a:t>Cablaj dublu placat</a:t>
            </a:r>
          </a:p>
          <a:p>
            <a:pPr algn="ctr"/>
            <a:r>
              <a:rPr lang="en-US">
                <a:solidFill>
                  <a:srgbClr val="0070C0"/>
                </a:solidFill>
              </a:rPr>
              <a:t>(pe 2 straturi)</a:t>
            </a:r>
          </a:p>
        </p:txBody>
      </p:sp>
    </p:spTree>
    <p:extLst>
      <p:ext uri="{BB962C8B-B14F-4D97-AF65-F5344CB8AC3E}">
        <p14:creationId xmlns:p14="http://schemas.microsoft.com/office/powerpoint/2010/main" val="762588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Straturile tip plan sunt procesate ca straturi negative în PCB Editor și sunt utilizate pentru a genera fișiere Gerber cu imagine negativă.</a:t>
            </a:r>
            <a:endParaRPr lang="ro-RO"/>
          </a:p>
          <a:p>
            <a:r>
              <a:rPr lang="ro-RO"/>
              <a:t>Cu toate acestea, PCB Editor afișează straturile plane în vederea pozitivă.</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40</a:t>
            </a:fld>
            <a:endParaRPr lang="en-US"/>
          </a:p>
        </p:txBody>
      </p:sp>
    </p:spTree>
    <p:extLst>
      <p:ext uri="{BB962C8B-B14F-4D97-AF65-F5344CB8AC3E}">
        <p14:creationId xmlns:p14="http://schemas.microsoft.com/office/powerpoint/2010/main" val="3312544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ro-RO"/>
              <a:t>Figura (a) prezintă un strat de plan de cupru fizic cu un </a:t>
            </a:r>
            <a:r>
              <a:rPr lang="ro-RO" i="1"/>
              <a:t>Thermal reliefs</a:t>
            </a:r>
            <a:r>
              <a:rPr lang="ro-RO"/>
              <a:t> pentru un știft sau un vias,</a:t>
            </a:r>
          </a:p>
          <a:p>
            <a:r>
              <a:rPr lang="ro-RO"/>
              <a:t>Figura (b) arată vederea negativă, iar figura (c) arată reprezentarea afișată de editorul PCB în modul „ce vezi este ceea ce primești” (“what you see is what you get” - WYSIWYG).</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41</a:t>
            </a:fld>
            <a:endParaRPr lang="en-US"/>
          </a:p>
        </p:txBody>
      </p:sp>
      <p:pic>
        <p:nvPicPr>
          <p:cNvPr id="7" name="Picture 6">
            <a:extLst>
              <a:ext uri="{FF2B5EF4-FFF2-40B4-BE49-F238E27FC236}">
                <a16:creationId xmlns:a16="http://schemas.microsoft.com/office/drawing/2014/main" id="{23F28D6A-4C7F-44E4-92CE-22DC706362E8}"/>
              </a:ext>
            </a:extLst>
          </p:cNvPr>
          <p:cNvPicPr/>
          <p:nvPr/>
        </p:nvPicPr>
        <p:blipFill>
          <a:blip r:embed="rId2"/>
          <a:stretch>
            <a:fillRect/>
          </a:stretch>
        </p:blipFill>
        <p:spPr>
          <a:xfrm>
            <a:off x="1094346" y="4114800"/>
            <a:ext cx="6955307" cy="2362200"/>
          </a:xfrm>
          <a:prstGeom prst="rect">
            <a:avLst/>
          </a:prstGeom>
        </p:spPr>
      </p:pic>
    </p:spTree>
    <p:extLst>
      <p:ext uri="{BB962C8B-B14F-4D97-AF65-F5344CB8AC3E}">
        <p14:creationId xmlns:p14="http://schemas.microsoft.com/office/powerpoint/2010/main" val="197954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Fișierele de proiectare create de PCB Editor</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Când proiectați o placă, PCB Editor lucrează și salvează proiectul într-un format eficient pentru computer.</a:t>
            </a:r>
            <a:endParaRPr lang="ro-RO"/>
          </a:p>
          <a:p>
            <a:r>
              <a:rPr lang="ro-RO"/>
              <a:t>Fișierul de proiect (design) PCB Editor are extensia </a:t>
            </a:r>
            <a:r>
              <a:rPr lang="ro-RO" b="1">
                <a:solidFill>
                  <a:srgbClr val="0070C0"/>
                </a:solidFill>
              </a:rPr>
              <a:t>.brd</a:t>
            </a:r>
            <a:r>
              <a:rPr lang="ro-RO"/>
              <a:t>.</a:t>
            </a:r>
          </a:p>
          <a:p>
            <a:r>
              <a:rPr lang="ro-RO"/>
              <a:t>Când sunteți gata să fabricați placa, PCB Editor procesează proiectarea și o transformă într-un format pe care fotoploterele și mașinile CNC le pot utiliza.</a:t>
            </a:r>
          </a:p>
          <a:p>
            <a:r>
              <a:rPr lang="ro-RO"/>
              <a:t>Aceste fișiere se numesc </a:t>
            </a:r>
            <a:r>
              <a:rPr lang="ro-RO" b="1">
                <a:solidFill>
                  <a:srgbClr val="0070C0"/>
                </a:solidFill>
              </a:rPr>
              <a:t>fișiere Gerber</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42</a:t>
            </a:fld>
            <a:endParaRPr lang="en-US"/>
          </a:p>
        </p:txBody>
      </p:sp>
    </p:spTree>
    <p:extLst>
      <p:ext uri="{BB962C8B-B14F-4D97-AF65-F5344CB8AC3E}">
        <p14:creationId xmlns:p14="http://schemas.microsoft.com/office/powerpoint/2010/main" val="3260690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Fișierele de proiectare create de PCB Editor</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b="1">
                <a:solidFill>
                  <a:srgbClr val="0070C0"/>
                </a:solidFill>
              </a:rPr>
              <a:t>Fișierele de lucru (Gerber)</a:t>
            </a:r>
            <a:r>
              <a:rPr lang="en-US"/>
              <a:t> sunt create pentru fiecare dintre straturile de gravură și mască discutate anterior iar fișierele de găurire sunt create atât pentru găurile metalizate cât și pentru cele nemetalizate.</a:t>
            </a:r>
            <a:endParaRPr lang="ro-RO"/>
          </a:p>
          <a:p>
            <a:r>
              <a:rPr lang="ro-RO"/>
              <a:t>PCB Editor generează până la 30 de fișiere de straturi pentru a descrie diversele aspecte de fabricație ale PCB.</a:t>
            </a:r>
          </a:p>
          <a:p>
            <a:r>
              <a:rPr lang="ro-RO"/>
              <a:t>Câteva exemple de astfel de fișiere, extensiile lor și funcțiile lor sunt enumerate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43</a:t>
            </a:fld>
            <a:endParaRPr lang="en-US"/>
          </a:p>
        </p:txBody>
      </p:sp>
    </p:spTree>
    <p:extLst>
      <p:ext uri="{BB962C8B-B14F-4D97-AF65-F5344CB8AC3E}">
        <p14:creationId xmlns:p14="http://schemas.microsoft.com/office/powerpoint/2010/main" val="3777353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sz="3200"/>
              <a:t>Fișierele de proiectare create de PCB Editor</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ro-RO"/>
              <a:t>Tabelul 1-1 cu diverse fișiere Gerber</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44</a:t>
            </a:fld>
            <a:endParaRPr lang="en-US"/>
          </a:p>
        </p:txBody>
      </p:sp>
      <p:pic>
        <p:nvPicPr>
          <p:cNvPr id="7" name="Picture 6">
            <a:extLst>
              <a:ext uri="{FF2B5EF4-FFF2-40B4-BE49-F238E27FC236}">
                <a16:creationId xmlns:a16="http://schemas.microsoft.com/office/drawing/2014/main" id="{DFD61815-734D-4E21-859B-9598AE850C55}"/>
              </a:ext>
            </a:extLst>
          </p:cNvPr>
          <p:cNvPicPr/>
          <p:nvPr/>
        </p:nvPicPr>
        <p:blipFill>
          <a:blip r:embed="rId2"/>
          <a:stretch>
            <a:fillRect/>
          </a:stretch>
        </p:blipFill>
        <p:spPr>
          <a:xfrm>
            <a:off x="762000" y="2057400"/>
            <a:ext cx="4648200" cy="4584574"/>
          </a:xfrm>
          <a:prstGeom prst="rect">
            <a:avLst/>
          </a:prstGeom>
        </p:spPr>
      </p:pic>
    </p:spTree>
    <p:extLst>
      <p:ext uri="{BB962C8B-B14F-4D97-AF65-F5344CB8AC3E}">
        <p14:creationId xmlns:p14="http://schemas.microsoft.com/office/powerpoint/2010/main" val="3730132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en-US" sz="3200"/>
              <a:t>Straturile și fișierele pentru asamblarea PCB</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lnSpcReduction="10000"/>
          </a:bodyPr>
          <a:lstStyle/>
          <a:p>
            <a:r>
              <a:rPr lang="en-US"/>
              <a:t>Mai multe fișiere de strat, generate de PCB Editor, nu fac parte din procesul de fabricație.</a:t>
            </a:r>
            <a:endParaRPr lang="ro-RO"/>
          </a:p>
          <a:p>
            <a:r>
              <a:rPr lang="ro-RO"/>
              <a:t>Aceste fișiere sunt utilizate pentru asamblarea automată a unei plăci finite și sunt menționate doar pe scurt aici. </a:t>
            </a:r>
          </a:p>
          <a:p>
            <a:r>
              <a:rPr lang="ro-RO"/>
              <a:t>Primul strat este </a:t>
            </a:r>
            <a:r>
              <a:rPr lang="ro-RO" b="1">
                <a:solidFill>
                  <a:srgbClr val="0070C0"/>
                </a:solidFill>
              </a:rPr>
              <a:t>stratul de pastă de lipit</a:t>
            </a:r>
            <a:r>
              <a:rPr lang="ro-RO"/>
              <a:t>. Se folosește pentru a face o mască de contact pentru aplicarea selectivă a pastei pe pad-urile PCB-ului, astfel încât componentele să poată fi lipite pe placă prin încălzirea pastei (</a:t>
            </a:r>
            <a:r>
              <a:rPr lang="ro-RO" i="1"/>
              <a:t>reflow soldering</a:t>
            </a:r>
            <a:r>
              <a:rPr lang="ro-RO"/>
              <a:t>).</a:t>
            </a:r>
          </a:p>
          <a:p>
            <a:r>
              <a:rPr lang="ro-RO"/>
              <a:t>Poate exista un strat de pastă de lipit pentru partea superioară a plăcii (</a:t>
            </a:r>
            <a:r>
              <a:rPr lang="ro-RO" i="1"/>
              <a:t>Solderpaste_Top.art</a:t>
            </a:r>
            <a:r>
              <a:rPr lang="ro-RO"/>
              <a:t>) și unul pentru partea de jos (</a:t>
            </a:r>
            <a:r>
              <a:rPr lang="ro-RO" i="1"/>
              <a:t>Solderpaste_Bottom.art</a:t>
            </a:r>
            <a:r>
              <a:rPr lang="ro-RO"/>
              <a:t>), așa cum este indicat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45</a:t>
            </a:fld>
            <a:endParaRPr lang="en-US"/>
          </a:p>
        </p:txBody>
      </p:sp>
    </p:spTree>
    <p:extLst>
      <p:ext uri="{BB962C8B-B14F-4D97-AF65-F5344CB8AC3E}">
        <p14:creationId xmlns:p14="http://schemas.microsoft.com/office/powerpoint/2010/main" val="1656435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en-US" sz="3200"/>
              <a:t>Straturile și fișierele pentru asamblarea PCB</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Al doilea fișier de strat este </a:t>
            </a:r>
            <a:r>
              <a:rPr lang="en-US" b="1">
                <a:solidFill>
                  <a:srgbClr val="0070C0"/>
                </a:solidFill>
              </a:rPr>
              <a:t>stratul de asamblare</a:t>
            </a:r>
            <a:r>
              <a:rPr lang="en-US"/>
              <a:t>, care conține informații pentru cei care asamblează placa (montează componentele) cu privire la tipul de piesă, poziția și orientarea sa pe placă.</a:t>
            </a:r>
            <a:endParaRPr lang="ro-RO"/>
          </a:p>
          <a:p>
            <a:r>
              <a:rPr lang="ro-RO"/>
              <a:t>Ca și în cazul măștii de lipit, poate exista un strat de asamblare pentru partea superioară a plăcii (</a:t>
            </a:r>
            <a:r>
              <a:rPr lang="ro-RO" i="1"/>
              <a:t>Assembly_Top.art</a:t>
            </a:r>
            <a:r>
              <a:rPr lang="ro-RO"/>
              <a:t>) și unul pentru partea de jos a plăcii (</a:t>
            </a:r>
            <a:r>
              <a:rPr lang="ro-RO" i="1"/>
              <a:t>Assembly_Bottom.art</a:t>
            </a:r>
            <a:r>
              <a:rPr lang="ro-RO"/>
              <a:t>), așa cum se vede în tabelul 1-1.</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56E0BB4B-00F8-4039-A7D6-12F915F29DD4}" type="datetime1">
              <a:rPr lang="en-US" smtClean="0"/>
              <a:t>10/29/2019</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46</a:t>
            </a:fld>
            <a:endParaRPr lang="en-US"/>
          </a:p>
        </p:txBody>
      </p:sp>
    </p:spTree>
    <p:extLst>
      <p:ext uri="{BB962C8B-B14F-4D97-AF65-F5344CB8AC3E}">
        <p14:creationId xmlns:p14="http://schemas.microsoft.com/office/powerpoint/2010/main" val="111218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3E82-9665-4AA3-9A6B-2A9CF2CA8110}"/>
              </a:ext>
            </a:extLst>
          </p:cNvPr>
          <p:cNvSpPr>
            <a:spLocks noGrp="1"/>
          </p:cNvSpPr>
          <p:nvPr>
            <p:ph type="title"/>
          </p:nvPr>
        </p:nvSpPr>
        <p:spPr/>
        <p:txBody>
          <a:bodyPr/>
          <a:lstStyle/>
          <a:p>
            <a:r>
              <a:rPr lang="en-US"/>
              <a:t>Fabricarea PCB</a:t>
            </a:r>
          </a:p>
        </p:txBody>
      </p:sp>
      <p:sp>
        <p:nvSpPr>
          <p:cNvPr id="3" name="Content Placeholder 2">
            <a:extLst>
              <a:ext uri="{FF2B5EF4-FFF2-40B4-BE49-F238E27FC236}">
                <a16:creationId xmlns:a16="http://schemas.microsoft.com/office/drawing/2014/main" id="{DCA5CC78-E5DB-4F6B-ACED-06FC92B2B56F}"/>
              </a:ext>
            </a:extLst>
          </p:cNvPr>
          <p:cNvSpPr>
            <a:spLocks noGrp="1"/>
          </p:cNvSpPr>
          <p:nvPr>
            <p:ph idx="1"/>
          </p:nvPr>
        </p:nvSpPr>
        <p:spPr/>
        <p:txBody>
          <a:bodyPr/>
          <a:lstStyle/>
          <a:p>
            <a:r>
              <a:rPr lang="ro-RO"/>
              <a:t>Stratul de cupru se poate realiza prin depunere de cupru (metalizare) sau din folie de cupru lipită pe substrat.</a:t>
            </a:r>
          </a:p>
          <a:p>
            <a:r>
              <a:rPr lang="ro-RO"/>
              <a:t>Grosimea cuprului se măsoară în uncii (oz) de cupru pe picior la pătrat (square foot), unde 1,0 </a:t>
            </a:r>
            <a:r>
              <a:rPr lang="ro-RO" i="1"/>
              <a:t>oz / ft</a:t>
            </a:r>
            <a:r>
              <a:rPr lang="ro-RO" baseline="30000"/>
              <a:t>2</a:t>
            </a:r>
            <a:r>
              <a:rPr lang="ro-RO"/>
              <a:t> de cupru este de aproximativ 1,2-1,4 mils grosime (0,0012 </a:t>
            </a:r>
            <a:r>
              <a:rPr lang="ro-RO" i="1"/>
              <a:t>in</a:t>
            </a:r>
            <a:r>
              <a:rPr lang="ro-RO"/>
              <a:t>–0,0014 </a:t>
            </a:r>
            <a:r>
              <a:rPr lang="ro-RO" i="1"/>
              <a:t>in</a:t>
            </a:r>
            <a:r>
              <a:rPr lang="ro-RO"/>
              <a:t>, adică 0,03-0,035 mm).</a:t>
            </a:r>
          </a:p>
          <a:p>
            <a:r>
              <a:rPr lang="ro-RO"/>
              <a:t>Se obișnuiește să nu se mai pună „/ ft</a:t>
            </a:r>
            <a:r>
              <a:rPr lang="ro-RO" baseline="30000"/>
              <a:t>2</a:t>
            </a:r>
            <a:r>
              <a:rPr lang="ro-RO"/>
              <a:t>” și să se facă referire doar la grosimea în oz.</a:t>
            </a:r>
          </a:p>
          <a:p>
            <a:r>
              <a:rPr lang="ro-RO"/>
              <a:t>De exemplu, se poate comanda 1oz de cupru pe un substrat FR4 de 1/8 </a:t>
            </a:r>
            <a:r>
              <a:rPr lang="ro-RO" i="1"/>
              <a:t>in</a:t>
            </a:r>
            <a:r>
              <a:rPr lang="ro-RO"/>
              <a:t> grosime (3,2 mm grosime, cu aproximație).</a:t>
            </a:r>
          </a:p>
          <a:p>
            <a:endParaRPr lang="en-US"/>
          </a:p>
        </p:txBody>
      </p:sp>
      <p:sp>
        <p:nvSpPr>
          <p:cNvPr id="4" name="Date Placeholder 3">
            <a:extLst>
              <a:ext uri="{FF2B5EF4-FFF2-40B4-BE49-F238E27FC236}">
                <a16:creationId xmlns:a16="http://schemas.microsoft.com/office/drawing/2014/main" id="{A6CDA5B4-3F97-4D9A-B6D7-CBBF66C9C290}"/>
              </a:ext>
            </a:extLst>
          </p:cNvPr>
          <p:cNvSpPr>
            <a:spLocks noGrp="1"/>
          </p:cNvSpPr>
          <p:nvPr>
            <p:ph type="dt" sz="half" idx="10"/>
          </p:nvPr>
        </p:nvSpPr>
        <p:spPr/>
        <p:txBody>
          <a:bodyPr/>
          <a:lstStyle/>
          <a:p>
            <a:pPr>
              <a:defRPr/>
            </a:pPr>
            <a:fld id="{6257BE14-50A3-4A9E-9E73-9C57505BDA52}" type="datetime1">
              <a:rPr lang="en-US" smtClean="0"/>
              <a:t>10/29/2019</a:t>
            </a:fld>
            <a:endParaRPr lang="en-US"/>
          </a:p>
        </p:txBody>
      </p:sp>
      <p:sp>
        <p:nvSpPr>
          <p:cNvPr id="5" name="Footer Placeholder 4">
            <a:extLst>
              <a:ext uri="{FF2B5EF4-FFF2-40B4-BE49-F238E27FC236}">
                <a16:creationId xmlns:a16="http://schemas.microsoft.com/office/drawing/2014/main" id="{6F6B4A37-5C73-49FA-9242-4A237709C1D7}"/>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1C7DB4AF-4F4C-4E4B-A358-C25079538619}"/>
              </a:ext>
            </a:extLst>
          </p:cNvPr>
          <p:cNvSpPr>
            <a:spLocks noGrp="1"/>
          </p:cNvSpPr>
          <p:nvPr>
            <p:ph type="sldNum" sz="quarter" idx="12"/>
          </p:nvPr>
        </p:nvSpPr>
        <p:spPr/>
        <p:txBody>
          <a:bodyPr/>
          <a:lstStyle/>
          <a:p>
            <a:pPr>
              <a:defRPr/>
            </a:pPr>
            <a:fld id="{E635A4E7-AB56-49F5-947A-CB5D651966CC}" type="slidenum">
              <a:rPr lang="en-US" smtClean="0"/>
              <a:pPr>
                <a:defRPr/>
              </a:pPr>
              <a:t>5</a:t>
            </a:fld>
            <a:endParaRPr lang="en-US"/>
          </a:p>
        </p:txBody>
      </p:sp>
      <p:sp>
        <p:nvSpPr>
          <p:cNvPr id="7" name="TextBox 6">
            <a:extLst>
              <a:ext uri="{FF2B5EF4-FFF2-40B4-BE49-F238E27FC236}">
                <a16:creationId xmlns:a16="http://schemas.microsoft.com/office/drawing/2014/main" id="{BEFF2719-66F5-4AAF-95BD-9639E8A8CA3C}"/>
              </a:ext>
            </a:extLst>
          </p:cNvPr>
          <p:cNvSpPr txBox="1"/>
          <p:nvPr/>
        </p:nvSpPr>
        <p:spPr>
          <a:xfrm>
            <a:off x="4267200" y="6001434"/>
            <a:ext cx="4419600" cy="646331"/>
          </a:xfrm>
          <a:prstGeom prst="rect">
            <a:avLst/>
          </a:prstGeom>
          <a:noFill/>
        </p:spPr>
        <p:txBody>
          <a:bodyPr wrap="square" rtlCol="0">
            <a:spAutoFit/>
          </a:bodyPr>
          <a:lstStyle/>
          <a:p>
            <a:r>
              <a:rPr lang="de-DE">
                <a:solidFill>
                  <a:srgbClr val="0070C0"/>
                </a:solidFill>
              </a:rPr>
              <a:t>1 ft = 304,8 mm = 30,48 cm = 0,3048 m</a:t>
            </a:r>
            <a:endParaRPr lang="ro-RO">
              <a:solidFill>
                <a:srgbClr val="0070C0"/>
              </a:solidFill>
            </a:endParaRPr>
          </a:p>
          <a:p>
            <a:r>
              <a:rPr lang="ro-RO">
                <a:solidFill>
                  <a:srgbClr val="0070C0"/>
                </a:solidFill>
              </a:rPr>
              <a:t>1 in=2,54 cm = 25,4 mm</a:t>
            </a:r>
            <a:endParaRPr lang="en-US">
              <a:solidFill>
                <a:srgbClr val="0070C0"/>
              </a:solidFill>
            </a:endParaRPr>
          </a:p>
        </p:txBody>
      </p:sp>
    </p:spTree>
    <p:extLst>
      <p:ext uri="{BB962C8B-B14F-4D97-AF65-F5344CB8AC3E}">
        <p14:creationId xmlns:p14="http://schemas.microsoft.com/office/powerpoint/2010/main" val="215371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52CE-6295-44DB-80B7-D74175564A81}"/>
              </a:ext>
            </a:extLst>
          </p:cNvPr>
          <p:cNvSpPr>
            <a:spLocks noGrp="1"/>
          </p:cNvSpPr>
          <p:nvPr>
            <p:ph type="title"/>
          </p:nvPr>
        </p:nvSpPr>
        <p:spPr/>
        <p:txBody>
          <a:bodyPr/>
          <a:lstStyle/>
          <a:p>
            <a:r>
              <a:rPr lang="en-US"/>
              <a:t>Fabricarea PCB</a:t>
            </a:r>
          </a:p>
        </p:txBody>
      </p:sp>
      <p:sp>
        <p:nvSpPr>
          <p:cNvPr id="3" name="Content Placeholder 2">
            <a:extLst>
              <a:ext uri="{FF2B5EF4-FFF2-40B4-BE49-F238E27FC236}">
                <a16:creationId xmlns:a16="http://schemas.microsoft.com/office/drawing/2014/main" id="{64E5F7F5-556B-477E-8308-6E7B922F915A}"/>
              </a:ext>
            </a:extLst>
          </p:cNvPr>
          <p:cNvSpPr>
            <a:spLocks noGrp="1"/>
          </p:cNvSpPr>
          <p:nvPr>
            <p:ph idx="1"/>
          </p:nvPr>
        </p:nvSpPr>
        <p:spPr/>
        <p:txBody>
          <a:bodyPr/>
          <a:lstStyle/>
          <a:p>
            <a:pPr marL="0" indent="0">
              <a:buNone/>
            </a:pPr>
            <a:r>
              <a:rPr lang="en-US" b="1">
                <a:solidFill>
                  <a:srgbClr val="0070C0"/>
                </a:solidFill>
              </a:rPr>
              <a:t>Cablaj multistrat</a:t>
            </a:r>
            <a:endParaRPr lang="ro-RO" b="1">
              <a:solidFill>
                <a:srgbClr val="0070C0"/>
              </a:solidFill>
            </a:endParaRPr>
          </a:p>
          <a:p>
            <a:r>
              <a:rPr lang="ro-RO"/>
              <a:t>Plăcile cu mai multe straturi sunt alcătuite dintr-unul sau mai multe substraturi cu o singură față sau cu două fețe numite nuclee.</a:t>
            </a:r>
          </a:p>
          <a:p>
            <a:r>
              <a:rPr lang="ro-RO"/>
              <a:t>Un miez este un laminat epoxidic placat cu cupru.</a:t>
            </a:r>
          </a:p>
          <a:p>
            <a:r>
              <a:rPr lang="ro-RO"/>
              <a:t>Nucleele sunt lipite împreună cu una sau mai multe foi dintr-un epoxid parțial întărit, denumite </a:t>
            </a:r>
            <a:r>
              <a:rPr lang="ro-RO">
                <a:solidFill>
                  <a:srgbClr val="0070C0"/>
                </a:solidFill>
              </a:rPr>
              <a:t>prepreg</a:t>
            </a:r>
            <a:r>
              <a:rPr lang="ro-RO"/>
              <a:t>.</a:t>
            </a:r>
          </a:p>
          <a:p>
            <a:r>
              <a:rPr lang="ro-RO"/>
              <a:t>Odată ce toate miezurile sunt modelate și aliniate, întregul ansamblu este întărit complet într-o presă încălzită.</a:t>
            </a:r>
            <a:endParaRPr lang="en-US"/>
          </a:p>
        </p:txBody>
      </p:sp>
      <p:sp>
        <p:nvSpPr>
          <p:cNvPr id="4" name="Date Placeholder 3">
            <a:extLst>
              <a:ext uri="{FF2B5EF4-FFF2-40B4-BE49-F238E27FC236}">
                <a16:creationId xmlns:a16="http://schemas.microsoft.com/office/drawing/2014/main" id="{2E0EB0A3-2542-4101-BD57-8149FF8294C0}"/>
              </a:ext>
            </a:extLst>
          </p:cNvPr>
          <p:cNvSpPr>
            <a:spLocks noGrp="1"/>
          </p:cNvSpPr>
          <p:nvPr>
            <p:ph type="dt" sz="half" idx="10"/>
          </p:nvPr>
        </p:nvSpPr>
        <p:spPr/>
        <p:txBody>
          <a:bodyPr/>
          <a:lstStyle/>
          <a:p>
            <a:pPr>
              <a:defRPr/>
            </a:pPr>
            <a:fld id="{71B0DFBC-D4AD-4B8D-99B5-90D46834EFEC}" type="datetime1">
              <a:rPr lang="en-US" smtClean="0"/>
              <a:t>10/29/2019</a:t>
            </a:fld>
            <a:endParaRPr lang="en-US"/>
          </a:p>
        </p:txBody>
      </p:sp>
      <p:sp>
        <p:nvSpPr>
          <p:cNvPr id="5" name="Footer Placeholder 4">
            <a:extLst>
              <a:ext uri="{FF2B5EF4-FFF2-40B4-BE49-F238E27FC236}">
                <a16:creationId xmlns:a16="http://schemas.microsoft.com/office/drawing/2014/main" id="{FFCBFEC2-CFBD-4EB4-B757-6A228EAFA1B0}"/>
              </a:ext>
            </a:extLst>
          </p:cNvPr>
          <p:cNvSpPr>
            <a:spLocks noGrp="1"/>
          </p:cNvSpPr>
          <p:nvPr>
            <p:ph type="ftr" sz="quarter" idx="11"/>
          </p:nvPr>
        </p:nvSpPr>
        <p:spPr/>
        <p:txBody>
          <a:bodyPr/>
          <a:lstStyle/>
          <a:p>
            <a:pPr>
              <a:defRPr/>
            </a:pPr>
            <a:r>
              <a:rPr lang="en-US"/>
              <a:t>PACME Cursul nr. 5</a:t>
            </a:r>
          </a:p>
        </p:txBody>
      </p:sp>
      <p:sp>
        <p:nvSpPr>
          <p:cNvPr id="6" name="Slide Number Placeholder 5">
            <a:extLst>
              <a:ext uri="{FF2B5EF4-FFF2-40B4-BE49-F238E27FC236}">
                <a16:creationId xmlns:a16="http://schemas.microsoft.com/office/drawing/2014/main" id="{D743A25E-B2B8-47F2-B24E-3251286F9548}"/>
              </a:ext>
            </a:extLst>
          </p:cNvPr>
          <p:cNvSpPr>
            <a:spLocks noGrp="1"/>
          </p:cNvSpPr>
          <p:nvPr>
            <p:ph type="sldNum" sz="quarter" idx="12"/>
          </p:nvPr>
        </p:nvSpPr>
        <p:spPr/>
        <p:txBody>
          <a:bodyPr/>
          <a:lstStyle/>
          <a:p>
            <a:pPr>
              <a:defRPr/>
            </a:pPr>
            <a:fld id="{E635A4E7-AB56-49F5-947A-CB5D651966CC}" type="slidenum">
              <a:rPr lang="en-US" smtClean="0"/>
              <a:pPr>
                <a:defRPr/>
              </a:pPr>
              <a:t>6</a:t>
            </a:fld>
            <a:endParaRPr lang="en-US"/>
          </a:p>
        </p:txBody>
      </p:sp>
    </p:spTree>
    <p:extLst>
      <p:ext uri="{BB962C8B-B14F-4D97-AF65-F5344CB8AC3E}">
        <p14:creationId xmlns:p14="http://schemas.microsoft.com/office/powerpoint/2010/main" val="21188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Fabricarea PCB</a:t>
            </a:r>
            <a:endParaRPr lang="en-US" sz="4400" b="0">
              <a:effectLst/>
            </a:endParaRPr>
          </a:p>
        </p:txBody>
      </p:sp>
      <p:sp>
        <p:nvSpPr>
          <p:cNvPr id="2" name="Content Placeholder 1"/>
          <p:cNvSpPr>
            <a:spLocks noGrp="1"/>
          </p:cNvSpPr>
          <p:nvPr>
            <p:ph idx="1"/>
          </p:nvPr>
        </p:nvSpPr>
        <p:spPr/>
        <p:txBody>
          <a:bodyPr>
            <a:normAutofit fontScale="85000" lnSpcReduction="10000"/>
          </a:bodyPr>
          <a:lstStyle/>
          <a:p>
            <a:pPr marL="0" indent="0">
              <a:buNone/>
            </a:pPr>
            <a:r>
              <a:rPr lang="en-US" sz="2600" b="1">
                <a:solidFill>
                  <a:srgbClr val="0070C0"/>
                </a:solidFill>
              </a:rPr>
              <a:t>Cablaj multistrat</a:t>
            </a: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r>
              <a:rPr lang="ro-RO"/>
              <a:t>Prepreg este un termen pentru fibrele compozite „preimpregnate”.</a:t>
            </a:r>
          </a:p>
          <a:p>
            <a:r>
              <a:rPr lang="ro-RO"/>
              <a:t>Prepreg iau forma unei țesături sau sunt unidirecționale.</a:t>
            </a:r>
          </a:p>
          <a:p>
            <a:r>
              <a:rPr lang="ro-RO"/>
              <a:t>Prepreg conțin deja o cantitate de material matricial utilizat în timpul fabricației pentru a le lega împreună cu alte componente.</a:t>
            </a:r>
          </a:p>
          <a:p>
            <a:r>
              <a:rPr lang="ro-RO"/>
              <a:t>Prepreg sunt depozitate în zone răcite, deoarece activarea se face, cel mai frecvent, prin căldură.</a:t>
            </a:r>
          </a:p>
          <a:p>
            <a:r>
              <a:rPr lang="ro-RO"/>
              <a:t>Prin urmare, structurile compozite construite din prepreg vor necesita un cuptor sau o autoclavă pentru întărirea lor prin încălzire.</a:t>
            </a:r>
            <a:endParaRPr lang="en-US">
              <a:solidFill>
                <a:schemeClr val="bg1">
                  <a:lumMod val="50000"/>
                </a:schemeClr>
              </a:solidFill>
            </a:endParaRPr>
          </a:p>
        </p:txBody>
      </p:sp>
      <p:sp>
        <p:nvSpPr>
          <p:cNvPr id="3" name="Date Placeholder 2"/>
          <p:cNvSpPr>
            <a:spLocks noGrp="1"/>
          </p:cNvSpPr>
          <p:nvPr>
            <p:ph type="dt" sz="half" idx="10"/>
          </p:nvPr>
        </p:nvSpPr>
        <p:spPr/>
        <p:txBody>
          <a:bodyPr/>
          <a:lstStyle/>
          <a:p>
            <a:fld id="{BCD0A4AD-424B-4280-A621-364258695415}"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7</a:t>
            </a:fld>
            <a:endParaRPr lang="en-US"/>
          </a:p>
        </p:txBody>
      </p:sp>
      <p:pic>
        <p:nvPicPr>
          <p:cNvPr id="2050" name="Picture 2"/>
          <p:cNvPicPr>
            <a:picLocks noChangeAspect="1" noChangeArrowheads="1"/>
          </p:cNvPicPr>
          <p:nvPr/>
        </p:nvPicPr>
        <p:blipFill>
          <a:blip r:embed="rId2"/>
          <a:srcRect/>
          <a:stretch>
            <a:fillRect/>
          </a:stretch>
        </p:blipFill>
        <p:spPr bwMode="auto">
          <a:xfrm>
            <a:off x="838200" y="1905000"/>
            <a:ext cx="7462751" cy="1600200"/>
          </a:xfrm>
          <a:prstGeom prst="rect">
            <a:avLst/>
          </a:prstGeom>
          <a:noFill/>
          <a:ln w="9525">
            <a:noFill/>
            <a:miter lim="800000"/>
            <a:headEnd/>
            <a:tailEnd/>
          </a:ln>
          <a:effectLst/>
        </p:spPr>
      </p:pic>
    </p:spTree>
    <p:extLst>
      <p:ext uri="{BB962C8B-B14F-4D97-AF65-F5344CB8AC3E}">
        <p14:creationId xmlns:p14="http://schemas.microsoft.com/office/powerpoint/2010/main" val="5204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Fabricarea PCB</a:t>
            </a:r>
            <a:endParaRPr lang="en-US" b="0">
              <a:effectLst/>
            </a:endParaRPr>
          </a:p>
        </p:txBody>
      </p:sp>
      <p:sp>
        <p:nvSpPr>
          <p:cNvPr id="2" name="Content Placeholder 1"/>
          <p:cNvSpPr>
            <a:spLocks noGrp="1"/>
          </p:cNvSpPr>
          <p:nvPr>
            <p:ph idx="1"/>
          </p:nvPr>
        </p:nvSpPr>
        <p:spPr/>
        <p:txBody>
          <a:bodyPr>
            <a:normAutofit fontScale="85000" lnSpcReduction="20000"/>
          </a:bodyPr>
          <a:lstStyle/>
          <a:p>
            <a:r>
              <a:rPr lang="ro-RO"/>
              <a:t>Există trei metode de asamblare a miezurilor atunci când se face o placă cu mai multe straturi.</a:t>
            </a:r>
          </a:p>
          <a:p>
            <a:r>
              <a:rPr lang="ro-RO"/>
              <a:t>Figura prezintă primele două metode într-un exemplu cu patru straturi de rutare (Top, Inner 1, Inner 2 și Bottom) și două straturi tip plan (GND plane și PWR plane).</a:t>
            </a:r>
          </a:p>
          <a:p>
            <a:endParaRPr lang="ro-RO">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en-US">
              <a:latin typeface="UT Sans" panose="00000500000000000000" pitchFamily="50" charset="0"/>
            </a:endParaRPr>
          </a:p>
          <a:p>
            <a:pPr marL="624078" indent="-514350">
              <a:buAutoNum type="alphaLcParenBoth"/>
            </a:pPr>
            <a:endParaRPr lang="ro-RO" sz="2000"/>
          </a:p>
          <a:p>
            <a:pPr marL="624078" indent="-514350">
              <a:buAutoNum type="alphaLcParenBoth"/>
            </a:pPr>
            <a:r>
              <a:rPr lang="en-US" sz="2000"/>
              <a:t>3 cablaje dublu-placate</a:t>
            </a:r>
            <a:r>
              <a:rPr lang="ro-RO" sz="2000"/>
              <a:t> (Core)</a:t>
            </a:r>
            <a:r>
              <a:rPr lang="en-US" sz="2000"/>
              <a:t> lipite </a:t>
            </a:r>
            <a:r>
              <a:rPr lang="ro-RO" sz="2000"/>
              <a:t>î</a:t>
            </a:r>
            <a:r>
              <a:rPr lang="en-US" sz="2000"/>
              <a:t>ntre ele cu 2 prepreg; </a:t>
            </a:r>
          </a:p>
          <a:p>
            <a:pPr marL="624078" indent="-514350">
              <a:buAutoNum type="alphaLcParenBoth"/>
            </a:pPr>
            <a:r>
              <a:rPr lang="en-US" sz="2000"/>
              <a:t>2 cablaje dublu-placate, 3 prepreg </a:t>
            </a:r>
            <a:r>
              <a:rPr lang="ro-RO" sz="2000"/>
              <a:t>ş</a:t>
            </a:r>
            <a:r>
              <a:rPr lang="en-US" sz="2000"/>
              <a:t>i folii exterioare de cupru pentru traseele “Top” </a:t>
            </a:r>
            <a:r>
              <a:rPr lang="ro-RO" sz="2000"/>
              <a:t>ş</a:t>
            </a:r>
            <a:r>
              <a:rPr lang="en-US" sz="2000"/>
              <a:t>i “Bottom”</a:t>
            </a:r>
          </a:p>
        </p:txBody>
      </p:sp>
      <p:sp>
        <p:nvSpPr>
          <p:cNvPr id="3" name="Date Placeholder 2"/>
          <p:cNvSpPr>
            <a:spLocks noGrp="1"/>
          </p:cNvSpPr>
          <p:nvPr>
            <p:ph type="dt" sz="half" idx="10"/>
          </p:nvPr>
        </p:nvSpPr>
        <p:spPr/>
        <p:txBody>
          <a:bodyPr/>
          <a:lstStyle/>
          <a:p>
            <a:fld id="{227532B3-823D-4605-BC4C-C6EF4D1FEB34}"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8</a:t>
            </a:fld>
            <a:endParaRPr lang="en-US"/>
          </a:p>
        </p:txBody>
      </p:sp>
      <p:pic>
        <p:nvPicPr>
          <p:cNvPr id="3074" name="Picture 2"/>
          <p:cNvPicPr>
            <a:picLocks noChangeAspect="1" noChangeArrowheads="1"/>
          </p:cNvPicPr>
          <p:nvPr/>
        </p:nvPicPr>
        <p:blipFill>
          <a:blip r:embed="rId2"/>
          <a:srcRect/>
          <a:stretch>
            <a:fillRect/>
          </a:stretch>
        </p:blipFill>
        <p:spPr bwMode="auto">
          <a:xfrm>
            <a:off x="76200" y="3124200"/>
            <a:ext cx="9009185" cy="2209800"/>
          </a:xfrm>
          <a:prstGeom prst="rect">
            <a:avLst/>
          </a:prstGeom>
          <a:noFill/>
          <a:ln w="9525">
            <a:noFill/>
            <a:miter lim="800000"/>
            <a:headEnd/>
            <a:tailEnd/>
          </a:ln>
          <a:effectLst/>
        </p:spPr>
      </p:pic>
    </p:spTree>
    <p:extLst>
      <p:ext uri="{BB962C8B-B14F-4D97-AF65-F5344CB8AC3E}">
        <p14:creationId xmlns:p14="http://schemas.microsoft.com/office/powerpoint/2010/main" val="363531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Fabricarea PCB</a:t>
            </a:r>
            <a:endParaRPr lang="en-US" b="0">
              <a:effectLst/>
            </a:endParaRPr>
          </a:p>
        </p:txBody>
      </p:sp>
      <p:sp>
        <p:nvSpPr>
          <p:cNvPr id="2" name="Content Placeholder 1"/>
          <p:cNvSpPr>
            <a:spLocks noGrp="1"/>
          </p:cNvSpPr>
          <p:nvPr>
            <p:ph idx="1"/>
          </p:nvPr>
        </p:nvSpPr>
        <p:spPr/>
        <p:txBody>
          <a:bodyPr/>
          <a:lstStyle/>
          <a:p>
            <a:r>
              <a:rPr lang="en-US"/>
              <a:t>Straturile interioare (Inner) sunt realizate </a:t>
            </a:r>
            <a:r>
              <a:rPr lang="ro-RO"/>
              <a:t>î</a:t>
            </a:r>
            <a:r>
              <a:rPr lang="en-US"/>
              <a:t>nainte de lipir</a:t>
            </a:r>
            <a:r>
              <a:rPr lang="ro-RO"/>
              <a:t>ea</a:t>
            </a:r>
            <a:r>
              <a:rPr lang="en-US"/>
              <a:t> straturilor </a:t>
            </a:r>
            <a:r>
              <a:rPr lang="ro-RO"/>
              <a:t>ş</a:t>
            </a:r>
            <a:r>
              <a:rPr lang="en-US"/>
              <a:t>i efectuarea g</a:t>
            </a:r>
            <a:r>
              <a:rPr lang="ro-RO"/>
              <a:t>ă</a:t>
            </a:r>
            <a:r>
              <a:rPr lang="en-US"/>
              <a:t>urilor.</a:t>
            </a:r>
          </a:p>
          <a:p>
            <a:r>
              <a:rPr lang="en-US"/>
              <a:t>Straturile exterioare se corodeaz</a:t>
            </a:r>
            <a:r>
              <a:rPr lang="ro-RO"/>
              <a:t>ă</a:t>
            </a:r>
            <a:r>
              <a:rPr lang="en-US"/>
              <a:t> dup</a:t>
            </a:r>
            <a:r>
              <a:rPr lang="ro-RO"/>
              <a:t>ă</a:t>
            </a:r>
            <a:r>
              <a:rPr lang="en-US"/>
              <a:t> lipirea tuturor straturilor </a:t>
            </a:r>
            <a:r>
              <a:rPr lang="ro-RO"/>
              <a:t>la structura </a:t>
            </a:r>
            <a:r>
              <a:rPr lang="en-US"/>
              <a:t>(a).</a:t>
            </a:r>
          </a:p>
          <a:p>
            <a:r>
              <a:rPr lang="en-US"/>
              <a:t>Folia de cupru este mai ieftin</a:t>
            </a:r>
            <a:r>
              <a:rPr lang="ro-RO"/>
              <a:t>ă</a:t>
            </a:r>
            <a:r>
              <a:rPr lang="en-US"/>
              <a:t> dec</a:t>
            </a:r>
            <a:r>
              <a:rPr lang="ro-RO"/>
              <a:t>â</a:t>
            </a:r>
            <a:r>
              <a:rPr lang="en-US"/>
              <a:t>t acoperirea cu cupru, motiv pentru care se prefera structura (b).</a:t>
            </a:r>
          </a:p>
        </p:txBody>
      </p:sp>
      <p:sp>
        <p:nvSpPr>
          <p:cNvPr id="3" name="Date Placeholder 2"/>
          <p:cNvSpPr>
            <a:spLocks noGrp="1"/>
          </p:cNvSpPr>
          <p:nvPr>
            <p:ph type="dt" sz="half" idx="10"/>
          </p:nvPr>
        </p:nvSpPr>
        <p:spPr/>
        <p:txBody>
          <a:bodyPr/>
          <a:lstStyle/>
          <a:p>
            <a:fld id="{DED664CF-E4A9-413B-BEB1-5EB180B3C7DE}" type="datetime1">
              <a:rPr lang="en-US" smtClean="0"/>
              <a:t>10/29/2019</a:t>
            </a:fld>
            <a:endParaRPr lang="en-US"/>
          </a:p>
        </p:txBody>
      </p:sp>
      <p:sp>
        <p:nvSpPr>
          <p:cNvPr id="4" name="Footer Placeholder 3"/>
          <p:cNvSpPr>
            <a:spLocks noGrp="1"/>
          </p:cNvSpPr>
          <p:nvPr>
            <p:ph type="ftr" sz="quarter" idx="11"/>
          </p:nvPr>
        </p:nvSpPr>
        <p:spPr/>
        <p:txBody>
          <a:bodyPr/>
          <a:lstStyle/>
          <a:p>
            <a:r>
              <a:rPr lang="en-US"/>
              <a:t>PACME Cursul nr. 5</a:t>
            </a:r>
          </a:p>
        </p:txBody>
      </p:sp>
      <p:sp>
        <p:nvSpPr>
          <p:cNvPr id="5" name="Slide Number Placeholder 4"/>
          <p:cNvSpPr>
            <a:spLocks noGrp="1"/>
          </p:cNvSpPr>
          <p:nvPr>
            <p:ph type="sldNum" sz="quarter" idx="12"/>
          </p:nvPr>
        </p:nvSpPr>
        <p:spPr/>
        <p:txBody>
          <a:bodyPr/>
          <a:lstStyle/>
          <a:p>
            <a:fld id="{0B3B980A-5ABE-48C0-9CAE-DBD941048378}" type="slidenum">
              <a:rPr lang="en-US" smtClean="0"/>
              <a:pPr/>
              <a:t>9</a:t>
            </a:fld>
            <a:endParaRPr lang="en-US"/>
          </a:p>
        </p:txBody>
      </p:sp>
      <p:pic>
        <p:nvPicPr>
          <p:cNvPr id="7" name="Picture 2"/>
          <p:cNvPicPr>
            <a:picLocks noChangeAspect="1" noChangeArrowheads="1"/>
          </p:cNvPicPr>
          <p:nvPr/>
        </p:nvPicPr>
        <p:blipFill>
          <a:blip r:embed="rId2"/>
          <a:srcRect/>
          <a:stretch>
            <a:fillRect/>
          </a:stretch>
        </p:blipFill>
        <p:spPr bwMode="auto">
          <a:xfrm>
            <a:off x="76200" y="4267200"/>
            <a:ext cx="9009185" cy="2209800"/>
          </a:xfrm>
          <a:prstGeom prst="rect">
            <a:avLst/>
          </a:prstGeom>
          <a:noFill/>
          <a:ln w="9525">
            <a:noFill/>
            <a:miter lim="800000"/>
            <a:headEnd/>
            <a:tailEnd/>
          </a:ln>
          <a:effectLst/>
        </p:spPr>
      </p:pic>
    </p:spTree>
    <p:extLst>
      <p:ext uri="{BB962C8B-B14F-4D97-AF65-F5344CB8AC3E}">
        <p14:creationId xmlns:p14="http://schemas.microsoft.com/office/powerpoint/2010/main" val="1330142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4794</TotalTime>
  <Words>3406</Words>
  <Application>Microsoft Office PowerPoint</Application>
  <PresentationFormat>On-screen Show (4:3)</PresentationFormat>
  <Paragraphs>372</Paragraphs>
  <Slides>46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UT Sans</vt:lpstr>
      <vt:lpstr>Clarity</vt:lpstr>
      <vt:lpstr>PROIECTAREA  ASISTATĂ  DE CALCULATOR  A  MODULELOR  ELECTRONICE</vt:lpstr>
      <vt:lpstr>Cuprins</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Frezarea mecanică</vt:lpstr>
      <vt:lpstr>Alinierea straturilor</vt:lpstr>
      <vt:lpstr>Alinierea straturilor</vt:lpstr>
      <vt:lpstr>Alinierea straturilor</vt:lpstr>
      <vt:lpstr>Planuri de masă / alimentare</vt:lpstr>
      <vt:lpstr>Thermal reliefs</vt:lpstr>
      <vt:lpstr>Clearence</vt:lpstr>
      <vt:lpstr>Clearence</vt:lpstr>
      <vt:lpstr>Alte operații necesare</vt:lpstr>
      <vt:lpstr>Soldermask</vt:lpstr>
      <vt:lpstr>Silk screen</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Fișierele de proiectare create de PCB Editor</vt:lpstr>
      <vt:lpstr>Fișierele de proiectare create de PCB Editor</vt:lpstr>
      <vt:lpstr>Fișierele de proiectare create de PCB Editor</vt:lpstr>
      <vt:lpstr>Straturile și fișierele pentru asamblarea PCB</vt:lpstr>
      <vt:lpstr>Straturile și fișierele pentru asamblarea PCB</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geoic@yahoo.com</cp:lastModifiedBy>
  <cp:revision>659</cp:revision>
  <dcterms:created xsi:type="dcterms:W3CDTF">2008-02-25T12:45:55Z</dcterms:created>
  <dcterms:modified xsi:type="dcterms:W3CDTF">2019-10-29T17:00:05Z</dcterms:modified>
</cp:coreProperties>
</file>