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68"/>
  </p:notesMasterIdLst>
  <p:sldIdLst>
    <p:sldId id="353" r:id="rId2"/>
    <p:sldId id="294" r:id="rId3"/>
    <p:sldId id="325" r:id="rId4"/>
    <p:sldId id="257" r:id="rId5"/>
    <p:sldId id="326" r:id="rId6"/>
    <p:sldId id="327" r:id="rId7"/>
    <p:sldId id="328" r:id="rId8"/>
    <p:sldId id="271" r:id="rId9"/>
    <p:sldId id="329" r:id="rId10"/>
    <p:sldId id="259" r:id="rId11"/>
    <p:sldId id="295" r:id="rId12"/>
    <p:sldId id="272" r:id="rId13"/>
    <p:sldId id="261" r:id="rId14"/>
    <p:sldId id="354" r:id="rId15"/>
    <p:sldId id="330" r:id="rId16"/>
    <p:sldId id="331" r:id="rId17"/>
    <p:sldId id="332" r:id="rId18"/>
    <p:sldId id="333" r:id="rId19"/>
    <p:sldId id="334" r:id="rId20"/>
    <p:sldId id="352" r:id="rId21"/>
    <p:sldId id="335" r:id="rId22"/>
    <p:sldId id="336" r:id="rId23"/>
    <p:sldId id="337" r:id="rId24"/>
    <p:sldId id="275" r:id="rId25"/>
    <p:sldId id="276" r:id="rId26"/>
    <p:sldId id="277" r:id="rId27"/>
    <p:sldId id="278" r:id="rId28"/>
    <p:sldId id="279" r:id="rId29"/>
    <p:sldId id="274" r:id="rId30"/>
    <p:sldId id="280" r:id="rId31"/>
    <p:sldId id="338" r:id="rId32"/>
    <p:sldId id="344" r:id="rId33"/>
    <p:sldId id="339" r:id="rId34"/>
    <p:sldId id="340" r:id="rId35"/>
    <p:sldId id="341" r:id="rId36"/>
    <p:sldId id="342" r:id="rId37"/>
    <p:sldId id="343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282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1" d="100"/>
          <a:sy n="81" d="100"/>
        </p:scale>
        <p:origin x="7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3A45DF23-E543-46E1-99A3-1BD37B5F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8CD51-B153-4336-9D84-484BA634997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72AA8-DAF2-4809-BEA9-3992C4067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E33E9-FAFE-4095-9674-11ECB26BD2FE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D88B-2742-4434-B9F6-A7306AB6A7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06A9F-A51D-49E9-9139-9FAD79DB0CC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324A-3C65-4C81-A6AA-7A5AF53EF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DFE96-CD57-49F9-B554-461043E629D9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0E9FE-EAE9-411D-AC2F-A9C5822A0C30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06D44-A00B-487B-BCD7-9A382B90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60D03-D641-4A8F-9E53-FE09128CB731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35508-5428-4A9A-9D6D-99AE2752F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A550F-6D3E-408B-AC42-A39147835240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8C4B-8066-4FF2-9BD6-DE7701FE7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9C5F2-7946-40F5-97A5-35C6911A342F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99B0-03BE-4E64-AE8F-2D87AD68C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BE0E-1139-4A5C-89A6-DE7D922A21F7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4469-E097-4619-B6F5-6A450D099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4054-8154-4A44-AFF0-EBCEF644ACDE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86D1-4142-4254-A269-96532A523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05977-1EF6-4BA0-8AFB-FC1863996F39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20741-EB4C-47F6-84CB-AF9180349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EE9A1A-79FB-4FB8-8F39-34FDB8E106C0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88E1A6-F15E-4871-B8C7-0BD7E28D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/>
              <a:t>Cursul nr. 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ro-RO" sz="3200"/>
              <a:t>PROIECTAREA  ASISTATĂ  DE CALCULATOR  A  MODULELOR </a:t>
            </a:r>
            <a:r>
              <a:rPr lang="en-US" sz="3200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Subcircuitul SPICE</a:t>
            </a:r>
          </a:p>
          <a:p>
            <a:pPr>
              <a:defRPr/>
            </a:pPr>
            <a:r>
              <a:rPr lang="ro-RO" sz="2000" dirty="0">
                <a:latin typeface="UT Sans" panose="00000500000000000000" pitchFamily="50" charset="0"/>
              </a:rPr>
              <a:t>este un bloc de circuit care apare mai mult decât o dată în întreg circuitul şi constă din </a:t>
            </a:r>
            <a:r>
              <a:rPr lang="ro-RO" sz="2000">
                <a:latin typeface="UT Sans" panose="00000500000000000000" pitchFamily="50" charset="0"/>
              </a:rPr>
              <a:t>primitive SPICE: </a:t>
            </a:r>
            <a:r>
              <a:rPr lang="ro-RO" sz="2000" dirty="0">
                <a:latin typeface="UT Sans" panose="00000500000000000000" pitchFamily="50" charset="0"/>
              </a:rPr>
              <a:t>rezistoare, condensatoare, diode, tranzistoare, surse </a:t>
            </a:r>
            <a:r>
              <a:rPr lang="ro-RO" sz="2000">
                <a:latin typeface="UT Sans" panose="00000500000000000000" pitchFamily="50" charset="0"/>
              </a:rPr>
              <a:t>comandate.</a:t>
            </a:r>
          </a:p>
          <a:p>
            <a:pPr>
              <a:defRPr/>
            </a:pPr>
            <a:r>
              <a:rPr lang="ro-RO" sz="2000">
                <a:latin typeface="UT Sans" panose="00000500000000000000" pitchFamily="50" charset="0"/>
              </a:rPr>
              <a:t>Ulterior referirea la acest bloc se va face ca la o componentă individuală printr-o </a:t>
            </a:r>
            <a:r>
              <a:rPr lang="ro-RO" sz="2000" i="1">
                <a:latin typeface="UT Sans" panose="00000500000000000000" pitchFamily="50" charset="0"/>
              </a:rPr>
              <a:t>instanță subcircuit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ro-RO" sz="2000" dirty="0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 sz="2000">
                <a:latin typeface="UT Sans" panose="00000500000000000000" pitchFamily="50" charset="0"/>
              </a:rPr>
              <a:t>Declarația </a:t>
            </a:r>
            <a:r>
              <a:rPr lang="ro-RO" sz="2000" dirty="0">
                <a:latin typeface="UT Sans" panose="00000500000000000000" pitchFamily="50" charset="0"/>
              </a:rPr>
              <a:t>de control prin care se </a:t>
            </a:r>
            <a:r>
              <a:rPr lang="ro-RO" sz="2000">
                <a:latin typeface="UT Sans" panose="00000500000000000000" pitchFamily="50" charset="0"/>
              </a:rPr>
              <a:t>începe descrierea tip text a </a:t>
            </a:r>
            <a:r>
              <a:rPr lang="ro-RO" sz="2000" dirty="0">
                <a:latin typeface="UT Sans" panose="00000500000000000000" pitchFamily="50" charset="0"/>
              </a:rPr>
              <a:t>unui subcircuit:</a:t>
            </a:r>
          </a:p>
          <a:p>
            <a:pPr marL="457200" indent="-457200" algn="ctr" fontAlgn="auto">
              <a:spcAft>
                <a:spcPts val="0"/>
              </a:spcAft>
              <a:buFontTx/>
              <a:buNone/>
              <a:defRPr/>
            </a:pPr>
            <a:r>
              <a:rPr lang="ro-RO" sz="2400" b="1" dirty="0">
                <a:solidFill>
                  <a:srgbClr val="7030A0"/>
                </a:solidFill>
                <a:latin typeface="UT Sans" panose="00000500000000000000" pitchFamily="50" charset="0"/>
              </a:rPr>
              <a:t>.SUBCKT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   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SUB_nume   nod1   </a:t>
            </a:r>
            <a:r>
              <a:rPr lang="nl-NL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&lt;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nod2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…&gt;</a:t>
            </a:r>
          </a:p>
          <a:p>
            <a:pPr lvl="1">
              <a:defRPr/>
            </a:pPr>
            <a:r>
              <a:rPr lang="ro-RO" sz="1600" i="1" dirty="0">
                <a:latin typeface="UT Sans" panose="00000500000000000000" pitchFamily="50" charset="0"/>
              </a:rPr>
              <a:t>SUB_nume</a:t>
            </a:r>
            <a:r>
              <a:rPr lang="ro-RO" sz="1600" dirty="0">
                <a:latin typeface="UT Sans" panose="00000500000000000000" pitchFamily="50" charset="0"/>
              </a:rPr>
              <a:t> definește în mod univoc subcircuitul</a:t>
            </a:r>
          </a:p>
          <a:p>
            <a:pPr lvl="1">
              <a:defRPr/>
            </a:pPr>
            <a:r>
              <a:rPr lang="ro-RO" sz="1600" i="1" dirty="0">
                <a:latin typeface="UT Sans" panose="00000500000000000000" pitchFamily="50" charset="0"/>
              </a:rPr>
              <a:t>nod1, nod2,…</a:t>
            </a:r>
            <a:r>
              <a:rPr lang="ro-RO" sz="1600" dirty="0">
                <a:latin typeface="UT Sans" panose="00000500000000000000" pitchFamily="50" charset="0"/>
              </a:rPr>
              <a:t> sunt nodurile sale externe care pot fi conectate la un circuit exterior, numit și </a:t>
            </a:r>
            <a:r>
              <a:rPr lang="ro-RO" sz="1600" b="1" dirty="0">
                <a:latin typeface="UT Sans" panose="00000500000000000000" pitchFamily="50" charset="0"/>
              </a:rPr>
              <a:t>circuitul de </a:t>
            </a:r>
            <a:r>
              <a:rPr lang="ro-RO" sz="1600" b="1">
                <a:latin typeface="UT Sans" panose="00000500000000000000" pitchFamily="50" charset="0"/>
              </a:rPr>
              <a:t>nivel înalt</a:t>
            </a:r>
          </a:p>
          <a:p>
            <a:pPr lvl="1">
              <a:defRPr/>
            </a:pPr>
            <a:r>
              <a:rPr lang="ro-RO" sz="1600">
                <a:latin typeface="UT Sans" panose="00000500000000000000" pitchFamily="50" charset="0"/>
              </a:rPr>
              <a:t>Încheierea </a:t>
            </a:r>
            <a:r>
              <a:rPr lang="ro-RO" sz="1600" dirty="0">
                <a:latin typeface="UT Sans" panose="00000500000000000000" pitchFamily="50" charset="0"/>
              </a:rPr>
              <a:t>definirii unui subcircuit se marchează </a:t>
            </a:r>
            <a:r>
              <a:rPr lang="ro-RO" sz="1600">
                <a:latin typeface="UT Sans" panose="00000500000000000000" pitchFamily="50" charset="0"/>
              </a:rPr>
              <a:t>prin declarația</a:t>
            </a:r>
            <a:r>
              <a:rPr lang="ro-RO" sz="1600" dirty="0">
                <a:latin typeface="UT Sans" panose="00000500000000000000" pitchFamily="50" charset="0"/>
              </a:rPr>
              <a:t>:</a:t>
            </a:r>
            <a:endParaRPr lang="en-US" sz="1600" dirty="0">
              <a:latin typeface="UT Sans" panose="00000500000000000000" pitchFamily="50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o-RO" sz="2000" b="1" dirty="0">
                <a:latin typeface="UT Sans" panose="00000500000000000000" pitchFamily="50" charset="0"/>
              </a:rPr>
              <a:t> </a:t>
            </a:r>
            <a:r>
              <a:rPr lang="ro-RO" sz="2400" b="1" dirty="0">
                <a:solidFill>
                  <a:srgbClr val="7030A0"/>
                </a:solidFill>
                <a:latin typeface="UT Sans" panose="00000500000000000000" pitchFamily="50" charset="0"/>
              </a:rPr>
              <a:t>.ENDS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    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&lt;SUB_nume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&gt;</a:t>
            </a:r>
            <a:endParaRPr lang="en-US" sz="2000" dirty="0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UT Sans" panose="00000500000000000000" pitchFamily="50" charset="0"/>
            </a:endParaRP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5EDA62F-372E-4D56-9FB1-3C397E175905}" type="datetime1">
              <a:rPr lang="en-US" smtClean="0"/>
              <a:t>10/22/2019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3D857D-F09F-4983-AEAB-AC2CDB40CEA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Nu există limită pentru numărul nodurilor externe;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Celelalte noduri care apar în definirea subcircuitului se numesc noduri interne;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Nodurile interne nu pot fi conectate sau referite în circuitul de nivel înalt. Pentru asta există nodurile externe;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Nodul de masă (nodul 0) este un nod global atât pentru circuitul de nivel înalt cât şi pentru toate subcircuitele.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AAB-441B-4042-BC1B-0B955B60553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Observații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(continuare)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>
                <a:latin typeface="UT Sans" panose="00000500000000000000" pitchFamily="50" charset="0"/>
              </a:rPr>
              <a:t>Se pot utiliza aceleaşi </a:t>
            </a:r>
            <a:r>
              <a:rPr lang="en-US">
                <a:latin typeface="UT Sans" panose="00000500000000000000" pitchFamily="50" charset="0"/>
              </a:rPr>
              <a:t>denumiri de noduri</a:t>
            </a:r>
            <a:r>
              <a:rPr lang="ro-RO">
                <a:latin typeface="UT Sans" panose="00000500000000000000" pitchFamily="50" charset="0"/>
              </a:rPr>
              <a:t> atât pentru descrierea subcircuitului cât şi a circuitului de nivel înalt;</a:t>
            </a:r>
            <a:endParaRPr lang="ro-RO" b="1">
              <a:latin typeface="UT Sans" panose="00000500000000000000" pitchFamily="50" charset="0"/>
            </a:endParaRP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>
                <a:solidFill>
                  <a:srgbClr val="00B050"/>
                </a:solidFill>
                <a:latin typeface="UT Sans" panose="00000500000000000000" pitchFamily="50" charset="0"/>
              </a:rPr>
              <a:t>Declarații permise</a:t>
            </a:r>
            <a:r>
              <a:rPr lang="ro-RO">
                <a:latin typeface="UT Sans" panose="00000500000000000000" pitchFamily="50" charset="0"/>
              </a:rPr>
              <a:t> în descrierea subcircuitului: </a:t>
            </a:r>
            <a:r>
              <a:rPr lang="ro-RO" b="1">
                <a:latin typeface="UT Sans" panose="00000500000000000000" pitchFamily="50" charset="0"/>
              </a:rPr>
              <a:t>.MODEL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b="1">
                <a:latin typeface="UT Sans" panose="00000500000000000000" pitchFamily="50" charset="0"/>
              </a:rPr>
              <a:t>.SUBCKT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Declarații interzise</a:t>
            </a:r>
            <a:r>
              <a:rPr lang="ro-RO">
                <a:latin typeface="UT Sans" panose="00000500000000000000" pitchFamily="50" charset="0"/>
              </a:rPr>
              <a:t>: </a:t>
            </a:r>
            <a:r>
              <a:rPr lang="ro-RO" b="1">
                <a:latin typeface="UT Sans" panose="00000500000000000000" pitchFamily="50" charset="0"/>
              </a:rPr>
              <a:t>.NODESET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b="1">
                <a:latin typeface="UT Sans" panose="00000500000000000000" pitchFamily="50" charset="0"/>
              </a:rPr>
              <a:t>.IC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>
                <a:latin typeface="UT Sans" panose="00000500000000000000" pitchFamily="50" charset="0"/>
              </a:rPr>
              <a:t>Pentru a depăşi această limitare, toate nodurile care trebuie inițializate se definesc în linia </a:t>
            </a:r>
            <a:r>
              <a:rPr lang="ro-RO" b="1">
                <a:latin typeface="UT Sans" panose="00000500000000000000" pitchFamily="50" charset="0"/>
              </a:rPr>
              <a:t>.SUBCKT</a:t>
            </a:r>
            <a:r>
              <a:rPr lang="ro-RO">
                <a:latin typeface="UT Sans" panose="00000500000000000000" pitchFamily="50" charset="0"/>
              </a:rPr>
              <a:t> ca noduri externe.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75FF1B-BB90-426C-A0A6-2A25EFC99A5A}" type="datetime1">
              <a:rPr lang="en-US" smtClean="0"/>
              <a:t>10/22/2019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91064B-EE08-4A67-AC59-2A909A06066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Plasarea unui subcircuit în </a:t>
            </a: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circuitul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nivel înalt</a:t>
            </a:r>
            <a:endParaRPr lang="ro-RO" b="1" dirty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2628" indent="-342900">
              <a:defRPr/>
            </a:pPr>
            <a:r>
              <a:rPr lang="ro-RO" sz="2400">
                <a:latin typeface="UT Sans" panose="00000500000000000000" pitchFamily="50" charset="0"/>
              </a:rPr>
              <a:t>se </a:t>
            </a:r>
            <a:r>
              <a:rPr lang="ro-RO" sz="2400" dirty="0">
                <a:latin typeface="UT Sans" panose="00000500000000000000" pitchFamily="50" charset="0"/>
              </a:rPr>
              <a:t>realizează prin </a:t>
            </a:r>
            <a:r>
              <a:rPr lang="ro-RO" sz="2400">
                <a:latin typeface="UT Sans" panose="00000500000000000000" pitchFamily="50" charset="0"/>
              </a:rPr>
              <a:t>intermediul unei apelări de subcircuit de </a:t>
            </a:r>
            <a:r>
              <a:rPr lang="ro-RO" sz="2400" dirty="0">
                <a:latin typeface="UT Sans" panose="00000500000000000000" pitchFamily="50" charset="0"/>
              </a:rPr>
              <a:t>forma:</a:t>
            </a:r>
            <a:endParaRPr lang="en-US" sz="2400" dirty="0">
              <a:latin typeface="UT Sans" panose="00000500000000000000" pitchFamily="50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en-US" i="1">
                <a:solidFill>
                  <a:srgbClr val="7030A0"/>
                </a:solidFill>
                <a:latin typeface="UT Sans Bold" panose="00000500000000000000" pitchFamily="50" charset="0"/>
              </a:rPr>
              <a:t>Xnume   </a:t>
            </a:r>
            <a:r>
              <a:rPr lang="en-US" i="1" dirty="0">
                <a:solidFill>
                  <a:srgbClr val="7030A0"/>
                </a:solidFill>
                <a:latin typeface="UT Sans Bold" panose="00000500000000000000" pitchFamily="50" charset="0"/>
              </a:rPr>
              <a:t>xnod1   &lt;xnod2…&gt;    </a:t>
            </a:r>
            <a:r>
              <a:rPr lang="en-US" i="1" dirty="0" err="1">
                <a:solidFill>
                  <a:srgbClr val="7030A0"/>
                </a:solidFill>
                <a:latin typeface="UT Sans Bold" panose="00000500000000000000" pitchFamily="50" charset="0"/>
              </a:rPr>
              <a:t>SUB_nume</a:t>
            </a:r>
            <a:endParaRPr lang="en-US" dirty="0">
              <a:solidFill>
                <a:srgbClr val="7030A0"/>
              </a:solidFill>
              <a:latin typeface="UT Sans Bold" panose="00000500000000000000" pitchFamily="50" charset="0"/>
            </a:endParaRPr>
          </a:p>
          <a:p>
            <a:pPr marL="457200" indent="-457200" algn="just" fontAlgn="auto">
              <a:spcAft>
                <a:spcPts val="0"/>
              </a:spcAft>
              <a:buFontTx/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Observații</a:t>
            </a:r>
            <a:r>
              <a:rPr lang="ro-RO" sz="240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i="1" dirty="0">
                <a:latin typeface="UT Sans" panose="00000500000000000000" pitchFamily="50" charset="0"/>
              </a:rPr>
              <a:t>xnod1, xnod2</a:t>
            </a:r>
            <a:r>
              <a:rPr lang="fr-FR" sz="2400" dirty="0">
                <a:latin typeface="UT Sans" panose="00000500000000000000" pitchFamily="50" charset="0"/>
              </a:rPr>
              <a:t>… </a:t>
            </a:r>
            <a:r>
              <a:rPr lang="fr-FR" sz="2400" err="1">
                <a:latin typeface="UT Sans" panose="00000500000000000000" pitchFamily="50" charset="0"/>
              </a:rPr>
              <a:t>sunt</a:t>
            </a:r>
            <a:r>
              <a:rPr lang="fr-FR" sz="2400">
                <a:latin typeface="UT Sans" panose="00000500000000000000" pitchFamily="50" charset="0"/>
              </a:rPr>
              <a:t> numele </a:t>
            </a:r>
            <a:r>
              <a:rPr lang="fr-FR" sz="2400" dirty="0" err="1">
                <a:latin typeface="UT Sans" panose="00000500000000000000" pitchFamily="50" charset="0"/>
              </a:rPr>
              <a:t>nodurilor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din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circuitul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în</a:t>
            </a:r>
            <a:r>
              <a:rPr lang="fr-FR" sz="2400" dirty="0">
                <a:latin typeface="UT Sans" panose="00000500000000000000" pitchFamily="50" charset="0"/>
              </a:rPr>
              <a:t> care </a:t>
            </a:r>
            <a:r>
              <a:rPr lang="fr-FR" sz="2400">
                <a:latin typeface="UT Sans" panose="00000500000000000000" pitchFamily="50" charset="0"/>
              </a:rPr>
              <a:t>este instanțiat (apelat) subcircuitul </a:t>
            </a:r>
            <a:r>
              <a:rPr lang="fr-FR" sz="2400" i="1">
                <a:latin typeface="UT Sans" panose="00000500000000000000" pitchFamily="50" charset="0"/>
              </a:rPr>
              <a:t>SUB_nume</a:t>
            </a:r>
            <a:r>
              <a:rPr lang="ro-RO" sz="2400">
                <a:latin typeface="UT Sans" panose="00000500000000000000" pitchFamily="50" charset="0"/>
              </a:rPr>
              <a:t> (așa numitul circuit de nivel înalt);</a:t>
            </a:r>
            <a:endParaRPr lang="ro-RO" sz="2400" dirty="0">
              <a:latin typeface="UT Sans" panose="00000500000000000000" pitchFamily="50" charset="0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i="1" dirty="0">
                <a:latin typeface="UT Sans" panose="00000500000000000000" pitchFamily="50" charset="0"/>
              </a:rPr>
              <a:t>xnod1, xnod2…</a:t>
            </a:r>
            <a:r>
              <a:rPr lang="ro-RO" sz="2400" i="1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trebuie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să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corespundă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dirty="0" err="1">
                <a:latin typeface="UT Sans" panose="00000500000000000000" pitchFamily="50" charset="0"/>
              </a:rPr>
              <a:t>nodurilor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ro-RO" sz="2400" i="1" dirty="0">
                <a:latin typeface="UT Sans" panose="00000500000000000000" pitchFamily="50" charset="0"/>
              </a:rPr>
              <a:t>nod1, nod2,…</a:t>
            </a:r>
            <a:r>
              <a:rPr lang="fr-FR" sz="2400" dirty="0">
                <a:latin typeface="UT Sans" panose="00000500000000000000" pitchFamily="50" charset="0"/>
              </a:rPr>
              <a:t> </a:t>
            </a:r>
            <a:r>
              <a:rPr lang="fr-FR" sz="2400" err="1">
                <a:latin typeface="UT Sans" panose="00000500000000000000" pitchFamily="50" charset="0"/>
              </a:rPr>
              <a:t>din</a:t>
            </a:r>
            <a:r>
              <a:rPr lang="fr-FR" sz="2400">
                <a:latin typeface="UT Sans" panose="00000500000000000000" pitchFamily="50" charset="0"/>
              </a:rPr>
              <a:t> declarația </a:t>
            </a:r>
            <a:r>
              <a:rPr lang="fr-FR" sz="2400" b="1" dirty="0">
                <a:latin typeface="UT Sans" panose="00000500000000000000" pitchFamily="50" charset="0"/>
              </a:rPr>
              <a:t>.</a:t>
            </a:r>
            <a:r>
              <a:rPr lang="fr-FR" sz="2400" b="1">
                <a:latin typeface="UT Sans" panose="00000500000000000000" pitchFamily="50" charset="0"/>
              </a:rPr>
              <a:t>SUBCKT</a:t>
            </a:r>
            <a:r>
              <a:rPr lang="fr-FR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prin care s-a definit</a:t>
            </a:r>
            <a:r>
              <a:rPr lang="fr-FR" sz="2400">
                <a:latin typeface="UT Sans" panose="00000500000000000000" pitchFamily="50" charset="0"/>
              </a:rPr>
              <a:t> </a:t>
            </a:r>
            <a:r>
              <a:rPr lang="fr-FR" sz="2400" i="1">
                <a:latin typeface="UT Sans" panose="00000500000000000000" pitchFamily="50" charset="0"/>
              </a:rPr>
              <a:t>SUB_nume</a:t>
            </a:r>
            <a:r>
              <a:rPr lang="ro-RO" sz="2400" i="1">
                <a:latin typeface="UT Sans" panose="00000500000000000000" pitchFamily="50" charset="0"/>
              </a:rPr>
              <a:t>.</a:t>
            </a:r>
            <a:endParaRPr lang="ro-RO" sz="2400" dirty="0">
              <a:latin typeface="UT Sans" panose="00000500000000000000" pitchFamily="50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D5477FA-168F-4C52-83BF-D5FBC7745856}" type="datetime1">
              <a:rPr lang="en-US" smtClean="0"/>
              <a:t>10/22/2019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104F61-F2D3-4439-9CD6-B856617E11E1}" type="slidenum">
              <a:rPr lang="en-US"/>
              <a:pPr/>
              <a:t>13</a:t>
            </a:fld>
            <a:endParaRPr lang="en-US"/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7E97-018B-44F2-A14F-059E329D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BCB3-AA15-48D5-8221-A93B5E68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Observații </a:t>
            </a:r>
            <a:r>
              <a:rPr lang="ro-RO" sz="2000"/>
              <a:t>(continuare)</a:t>
            </a:r>
            <a:endParaRPr lang="ro-RO"/>
          </a:p>
          <a:p>
            <a:r>
              <a:rPr lang="ro-RO"/>
              <a:t>adică dacă s-a definit, de exemplu, un AO astfel</a:t>
            </a: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</a:rPr>
              <a:t>.SUBCKT   opamp   1   2   3   4   5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  <a:r>
              <a:rPr lang="ro-RO" sz="2000">
                <a:solidFill>
                  <a:srgbClr val="0070C0"/>
                </a:solidFill>
              </a:rPr>
              <a:t>                                </a:t>
            </a:r>
            <a:r>
              <a:rPr lang="en-US" sz="2000">
                <a:solidFill>
                  <a:srgbClr val="0070C0"/>
                </a:solidFill>
              </a:rPr>
              <a:t>|    |    |    |    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                                |    |    |    |    OUT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                                |    |    |    V-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                                |    |    V+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                                |    IN-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                               IN+</a:t>
            </a:r>
          </a:p>
          <a:p>
            <a:pPr marL="0" indent="0">
              <a:buNone/>
            </a:pPr>
            <a:r>
              <a:rPr lang="ro-RO"/>
              <a:t>și AO este conectat într-un circuit, atunci apelarea lui se face sub forma:</a:t>
            </a: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</a:rPr>
              <a:t>X1  n4  n1  n5  n2  n3  opamp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F59D9-D1B2-42DD-8022-850D49CF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DFE96-CD57-49F9-B554-461043E629D9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304D-2AF6-40EC-97DC-9F7E98C5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2316-AFE8-46A8-9ADF-66072CA9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6428E-9C91-432B-938E-6790687B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7" y="2530992"/>
            <a:ext cx="4214813" cy="26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Exemplul 1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Numărător în inel realizat cu inversoare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Cu 3 inversoare MOS de forma: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poate realiza un numărător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inel: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unde fiecare triunghi reprezintă un inversor 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584E7-86B6-4F2C-AD50-8580F448BFF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7072313" cy="1923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371600"/>
            <a:ext cx="254317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Exemplul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Descrierea tip text a subcircuitului: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.subckt	inv	1	2	3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*		|	|	|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*                               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|               |                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*noduri		in	out	vdd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M1	2	1	0	0	ENH	L=10u	W=40u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M2	3	2	2	0	DEP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L=10u	W=5u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.model	DEP	NMOS	LEVEL=1	VTO=-3	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+	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.model	ENH	NMOS	LEVEL=1	VTO=1.8	CGSO=20N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+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.ENDS	inv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EFA13-91D7-4B5B-B69E-73AD7BF3FDE5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381000"/>
            <a:ext cx="254317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Exemplul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sz="3200"/>
              <a:t>Descrierea tip text a circuitului numărător în inel</a:t>
            </a:r>
            <a:endParaRPr lang="en-US" sz="3200"/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oscilator in inel cu inversoare mos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X1	1	2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X2	2	3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X3	3	1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VDD	5	0	5V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.subckt	inv	1	2	3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		|	|	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*noduri		in	out	vdd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M1	2	1	0	0	ENH	L=10u	W=40u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M2	3	2	2	0	DEP	L=10u	W=5u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.model	DEP	NMOS	LEVEL=1	VTO=-3	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+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.model	ENH	NMOS	LEVEL=1	VTO=1.8	CGSO=20N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+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.ENDS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.IC	V(1)=5	V(2)=0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.TRAN	.01U	.5U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.PLOT	TRAN	V(1)	V(2)	V(3)	(0,5)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.PROBE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58EEF-6CA9-4B45-A360-899BD4F85DE3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4114800" cy="11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Exemplul 1</a:t>
            </a:r>
            <a:r>
              <a:rPr lang="ro-RO" sz="3200">
                <a:latin typeface="UT Sans" panose="00000500000000000000" pitchFamily="50" charset="0"/>
              </a:rPr>
              <a:t>: numărător în inel realizat cu inversoare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UT Sans" panose="00000500000000000000" pitchFamily="50" charset="0"/>
              </a:rPr>
              <a:t>Formele de und</a:t>
            </a:r>
            <a:r>
              <a:rPr lang="ro-RO" sz="2800">
                <a:latin typeface="UT Sans" panose="00000500000000000000" pitchFamily="50" charset="0"/>
              </a:rPr>
              <a:t>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B5013-BAF4-4212-835F-6470A9B2DF1A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5" y="2209800"/>
            <a:ext cx="8381647" cy="2974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03" y="5284761"/>
            <a:ext cx="5746950" cy="15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ro-RO">
                <a:latin typeface="UT Sans" panose="00000500000000000000" pitchFamily="50" charset="0"/>
              </a:rPr>
              <a:t>Capacitatea de folosire a subcircuitelor în SPICE îi permite utilizatorului să descrie circuitele complexe într-o modalitate ierarhică</a:t>
            </a:r>
          </a:p>
          <a:p>
            <a:r>
              <a:rPr lang="ro-RO">
                <a:latin typeface="UT Sans" panose="00000500000000000000" pitchFamily="50" charset="0"/>
              </a:rPr>
              <a:t>Numărul de nivele ierarhice care se pot defini este nelimitat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87C91-6C0E-4649-B656-4C76AE361B14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24078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latin typeface="UT Sans" panose="00000500000000000000" pitchFamily="50" charset="0"/>
              </a:rPr>
              <a:t>Simularea func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ional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ierarhic</a:t>
            </a:r>
            <a:r>
              <a:rPr lang="ro-RO" sz="2400">
                <a:latin typeface="UT Sans" panose="00000500000000000000" pitchFamily="50" charset="0"/>
              </a:rPr>
              <a:t>ă</a:t>
            </a:r>
            <a:endParaRPr lang="en-US" sz="2400">
              <a:latin typeface="UT Sans" panose="00000500000000000000" pitchFamily="50" charset="0"/>
            </a:endParaRPr>
          </a:p>
          <a:p>
            <a:pPr marL="708660" lvl="1" indent="-342900" algn="just">
              <a:spcBef>
                <a:spcPts val="324"/>
              </a:spcBef>
              <a:defRPr/>
            </a:pPr>
            <a:r>
              <a:rPr lang="ro-RO" sz="2000">
                <a:latin typeface="UT Sans" panose="00000500000000000000" pitchFamily="50" charset="0"/>
              </a:rPr>
              <a:t>Descrierea circuitelor</a:t>
            </a:r>
            <a:endParaRPr lang="en-US" sz="2000">
              <a:latin typeface="UT Sans" panose="00000500000000000000" pitchFamily="50" charset="0"/>
            </a:endParaRPr>
          </a:p>
          <a:p>
            <a:pPr marL="708660" lvl="1" indent="-342900" algn="just">
              <a:spcBef>
                <a:spcPts val="324"/>
              </a:spcBef>
              <a:defRPr/>
            </a:pPr>
            <a:r>
              <a:rPr lang="en-US" sz="2000">
                <a:latin typeface="UT Sans" panose="00000500000000000000" pitchFamily="50" charset="0"/>
              </a:rPr>
              <a:t>Subcircuitul SPICE</a:t>
            </a:r>
            <a:endParaRPr lang="ro-RO" sz="2000">
              <a:latin typeface="UT Sans" panose="00000500000000000000" pitchFamily="50" charset="0"/>
            </a:endParaRPr>
          </a:p>
          <a:p>
            <a:pPr marL="566928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latin typeface="UT Sans" panose="00000500000000000000" pitchFamily="50" charset="0"/>
              </a:rPr>
              <a:t>No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iuni generale de OrCAD</a:t>
            </a:r>
            <a:endParaRPr lang="ro-RO" sz="2400">
              <a:latin typeface="UT Sans" panose="00000500000000000000" pitchFamily="50" charset="0"/>
            </a:endParaRPr>
          </a:p>
          <a:p>
            <a:pPr marL="566928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Fabricarea PCB</a:t>
            </a:r>
            <a:endParaRPr lang="ro-RO" sz="2400">
              <a:latin typeface="UT Sans" panose="00000500000000000000" pitchFamily="50" charset="0"/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2727A6-12AB-4231-8CF3-6D87157BDDA4}" type="datetime1">
              <a:rPr lang="en-US" smtClean="0"/>
              <a:t>10/22/2019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 b="1">
                <a:latin typeface="UT Sans" panose="00000500000000000000" pitchFamily="50" charset="0"/>
              </a:rPr>
              <a:t>U</a:t>
            </a:r>
            <a:r>
              <a:rPr lang="ro-RO">
                <a:latin typeface="UT Sans" panose="00000500000000000000" pitchFamily="50" charset="0"/>
              </a:rPr>
              <a:t>n sumator de 4 biți construit cu porți NAND (ȘI-NU) poate conține următoarele nivele ierarhice: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Poarta NAND TTL (</a:t>
            </a:r>
            <a:r>
              <a:rPr lang="ro-RO" b="1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ranzistor-</a:t>
            </a:r>
            <a:r>
              <a:rPr lang="ro-RO" b="1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ranzistor </a:t>
            </a:r>
            <a:r>
              <a:rPr lang="ro-RO" b="1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ogic)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Sumatorul de 1 bit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Sumatorul de 4 biți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EE527-05F2-43CC-B840-63645C5FDEB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Poarta NAND TTL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7BCA5-16DB-48AC-A4F3-AAB4D02182E3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631DE-9CCE-4D68-B5AA-CDD91B42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743200"/>
            <a:ext cx="8420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Schema sumatorului de 1 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7C4B3-5EEF-4121-B8C3-96389AD5E73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" y="3124200"/>
            <a:ext cx="9014199" cy="20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Sumatorul de 4 bi</a:t>
            </a:r>
            <a:r>
              <a:rPr lang="ro-RO">
                <a:latin typeface="UT Sans" panose="00000500000000000000" pitchFamily="50" charset="0"/>
              </a:rPr>
              <a:t>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E0B20-491C-411F-BC0F-E9F332E7248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" y="2927200"/>
            <a:ext cx="8887778" cy="21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>
                <a:latin typeface="UT Sans Bold" panose="00000500000000000000" pitchFamily="50" charset="0"/>
              </a:rPr>
              <a:t>CAE</a:t>
            </a:r>
            <a:r>
              <a:rPr lang="ro-RO" sz="2800" b="1">
                <a:latin typeface="UT Sans" panose="00000500000000000000" pitchFamily="50" charset="0"/>
              </a:rPr>
              <a:t> </a:t>
            </a:r>
            <a:r>
              <a:rPr lang="ro-RO" sz="2800">
                <a:latin typeface="UT Sans" panose="00000500000000000000" pitchFamily="50" charset="0"/>
              </a:rPr>
              <a:t>– Computer-Aided Engineering</a:t>
            </a:r>
          </a:p>
          <a:p>
            <a:r>
              <a:rPr lang="ro-RO" sz="2800">
                <a:latin typeface="UT Sans" panose="00000500000000000000" pitchFamily="50" charset="0"/>
              </a:rPr>
              <a:t>Uneltele CAE acoperă toate aspectele proiectării inginereşti de la desen la analiză şi apoi la fabricație.</a:t>
            </a:r>
          </a:p>
          <a:p>
            <a:pPr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CAE</a:t>
            </a:r>
            <a:r>
              <a:rPr lang="ro-RO" sz="2800">
                <a:latin typeface="UT Sans" panose="00000500000000000000" pitchFamily="50" charset="0"/>
              </a:rPr>
              <a:t> cuprinde:</a:t>
            </a:r>
          </a:p>
          <a:p>
            <a:r>
              <a:rPr lang="ro-RO" sz="2800">
                <a:latin typeface="UT Sans Bold" panose="00000500000000000000" pitchFamily="50" charset="0"/>
              </a:rPr>
              <a:t>CAD</a:t>
            </a:r>
            <a:r>
              <a:rPr lang="ro-RO" sz="2800">
                <a:latin typeface="UT Sans" panose="00000500000000000000" pitchFamily="50" charset="0"/>
              </a:rPr>
              <a:t> – Computer-Aided Design, adică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en-US" sz="2800" u="sng">
                <a:latin typeface="UT Sans" panose="00000500000000000000" pitchFamily="50" charset="0"/>
              </a:rPr>
              <a:t>proiectare asistat</a:t>
            </a:r>
            <a:r>
              <a:rPr lang="ro-RO" sz="2800" u="sng">
                <a:latin typeface="UT Sans" panose="00000500000000000000" pitchFamily="50" charset="0"/>
              </a:rPr>
              <a:t>ă de calculator</a:t>
            </a:r>
            <a:r>
              <a:rPr lang="ro-RO" sz="2800">
                <a:latin typeface="UT Sans" panose="00000500000000000000" pitchFamily="50" charset="0"/>
              </a:rPr>
              <a:t>, care în industria electronică este cunoscută sub denumirea </a:t>
            </a:r>
            <a:r>
              <a:rPr lang="ro-RO" sz="2800">
                <a:latin typeface="UT Sans Bold" panose="00000500000000000000" pitchFamily="50" charset="0"/>
              </a:rPr>
              <a:t>EDA</a:t>
            </a:r>
            <a:r>
              <a:rPr lang="ro-RO" sz="2800">
                <a:latin typeface="UT Sans" panose="00000500000000000000" pitchFamily="50" charset="0"/>
              </a:rPr>
              <a:t> (Electronic Design Automation).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F9B30F-F593-413C-964D-F5B062D03AFB}" type="datetime1">
              <a:rPr lang="en-US" smtClean="0"/>
              <a:t>10/22/2019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467C07-50CD-4985-8E62-6FD0B48371E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Uneltele </a:t>
            </a:r>
            <a:r>
              <a:rPr lang="ro-RO" sz="2800" b="1">
                <a:latin typeface="UT Sans" panose="00000500000000000000" pitchFamily="50" charset="0"/>
              </a:rPr>
              <a:t>EDA</a:t>
            </a:r>
          </a:p>
          <a:p>
            <a:r>
              <a:rPr lang="ro-RO" sz="2800">
                <a:latin typeface="UT Sans" panose="00000500000000000000" pitchFamily="50" charset="0"/>
              </a:rPr>
              <a:t>reduc timpul de dezvoltare a proiectului,</a:t>
            </a:r>
          </a:p>
          <a:p>
            <a:r>
              <a:rPr lang="ro-RO" sz="2800">
                <a:latin typeface="UT Sans" panose="00000500000000000000" pitchFamily="50" charset="0"/>
              </a:rPr>
              <a:t>reduc costurile, 	deoarece permit </a:t>
            </a:r>
            <a:r>
              <a:rPr lang="ro-RO" sz="2800" u="sng">
                <a:latin typeface="UT Sans" panose="00000500000000000000" pitchFamily="50" charset="0"/>
              </a:rPr>
              <a:t>simularea</a:t>
            </a:r>
            <a:r>
              <a:rPr lang="ro-RO" sz="2800">
                <a:latin typeface="UT Sans" panose="00000500000000000000" pitchFamily="50" charset="0"/>
              </a:rPr>
              <a:t> şi </a:t>
            </a:r>
            <a:r>
              <a:rPr lang="ro-RO" sz="2800" u="sng">
                <a:latin typeface="UT Sans" panose="00000500000000000000" pitchFamily="50" charset="0"/>
              </a:rPr>
              <a:t>analiza</a:t>
            </a:r>
            <a:r>
              <a:rPr lang="ro-RO" sz="2800">
                <a:latin typeface="UT Sans" panose="00000500000000000000" pitchFamily="50" charset="0"/>
              </a:rPr>
              <a:t> proiectelor înainte de realizarea lor practică, efectivă, în cazul sistemelor electronice fiind vorba de realizarea cablajului imprimat, </a:t>
            </a:r>
            <a:r>
              <a:rPr lang="ro-RO" sz="2800" b="1">
                <a:latin typeface="UT Sans" panose="00000500000000000000" pitchFamily="50" charset="0"/>
              </a:rPr>
              <a:t>PCB</a:t>
            </a:r>
            <a:r>
              <a:rPr lang="ro-RO" sz="2800">
                <a:latin typeface="UT Sans" panose="00000500000000000000" pitchFamily="50" charset="0"/>
              </a:rPr>
              <a:t> (Printed Circuit Board)</a:t>
            </a:r>
            <a:r>
              <a:rPr lang="en-US" sz="28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CCD029-E50C-4673-9007-EF4B50B37922}" type="datetime1">
              <a:rPr lang="en-US" smtClean="0"/>
              <a:t>10/22/2019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4E9F60-D707-41D4-B742-3B53BDBB203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După ce un proiect a fost</a:t>
            </a:r>
          </a:p>
          <a:p>
            <a:r>
              <a:rPr lang="ro-RO" sz="2800">
                <a:latin typeface="UT Sans" panose="00000500000000000000" pitchFamily="50" charset="0"/>
              </a:rPr>
              <a:t>desenat</a:t>
            </a:r>
          </a:p>
          <a:p>
            <a:r>
              <a:rPr lang="ro-RO" sz="2800">
                <a:latin typeface="UT Sans" panose="00000500000000000000" pitchFamily="50" charset="0"/>
              </a:rPr>
              <a:t>simulat şi</a:t>
            </a:r>
          </a:p>
          <a:p>
            <a:r>
              <a:rPr lang="ro-RO" sz="2800">
                <a:latin typeface="UT Sans" panose="00000500000000000000" pitchFamily="50" charset="0"/>
              </a:rPr>
              <a:t>analizat</a:t>
            </a:r>
          </a:p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se trece la fabricarea sistemului proiectat.</a:t>
            </a:r>
          </a:p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Uneltele folosite în fabricație se numesc </a:t>
            </a:r>
            <a:r>
              <a:rPr lang="ro-RO" sz="2800">
                <a:latin typeface="UT Sans Bold" panose="00000500000000000000" pitchFamily="50" charset="0"/>
              </a:rPr>
              <a:t>CAM</a:t>
            </a:r>
            <a:r>
              <a:rPr lang="ro-RO" sz="2800">
                <a:latin typeface="UT Sans" panose="00000500000000000000" pitchFamily="50" charset="0"/>
              </a:rPr>
              <a:t> (Computer-Aided Manufacturing)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2431CC2-8F05-47E8-9613-E646216A872C}" type="datetime1">
              <a:rPr lang="en-US" smtClean="0"/>
              <a:t>10/22/2019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538CD4-CE87-4940-849F-5DE3A44A3740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OrCAD</a:t>
            </a:r>
            <a:r>
              <a:rPr lang="en-US" sz="2800">
                <a:latin typeface="UT Sans" panose="00000500000000000000" pitchFamily="50" charset="0"/>
              </a:rPr>
              <a:t>/</a:t>
            </a:r>
            <a:r>
              <a:rPr lang="ro-RO" sz="2800">
                <a:latin typeface="UT Sans" panose="00000500000000000000" pitchFamily="50" charset="0"/>
              </a:rPr>
              <a:t>Cadence administrează mai multe unelte CAD</a:t>
            </a:r>
            <a:r>
              <a:rPr lang="en-US" sz="2800">
                <a:latin typeface="UT Sans" panose="00000500000000000000" pitchFamily="50" charset="0"/>
              </a:rPr>
              <a:t>/CAM</a:t>
            </a:r>
            <a:r>
              <a:rPr lang="ro-RO" sz="2800">
                <a:latin typeface="UT Sans" panose="00000500000000000000" pitchFamily="50" charset="0"/>
              </a:rPr>
              <a:t> din domeniul electronicii, unele dintre ele fiind grupate în pachetul de programe OrCAD.</a:t>
            </a:r>
          </a:p>
          <a:p>
            <a:r>
              <a:rPr lang="ro-RO" sz="2800">
                <a:latin typeface="UT Sans" panose="00000500000000000000" pitchFamily="50" charset="0"/>
              </a:rPr>
              <a:t>OrCAD cuprinde ca programe principale:</a:t>
            </a:r>
          </a:p>
          <a:p>
            <a:pPr lvl="1"/>
            <a:r>
              <a:rPr lang="ro-RO" sz="24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  <a:r>
              <a:rPr lang="ro-RO" sz="2400">
                <a:latin typeface="UT Sans" panose="00000500000000000000" pitchFamily="50" charset="0"/>
              </a:rPr>
              <a:t> pentru desenarea schemei electrice</a:t>
            </a:r>
            <a:endParaRPr lang="ro-RO" sz="2400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 lvl="1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Pspice</a:t>
            </a:r>
            <a:r>
              <a:rPr lang="ro-RO" sz="2400">
                <a:latin typeface="UT Sans" panose="00000500000000000000" pitchFamily="50" charset="0"/>
              </a:rPr>
              <a:t> pentru verificarea prin simulare a circuitului</a:t>
            </a:r>
          </a:p>
          <a:p>
            <a:pPr lvl="1"/>
            <a:r>
              <a:rPr lang="ro-RO" sz="2400" b="1">
                <a:solidFill>
                  <a:srgbClr val="00B050"/>
                </a:solidFill>
                <a:latin typeface="UT Sans" panose="00000500000000000000" pitchFamily="50" charset="0"/>
              </a:rPr>
              <a:t>PCB Editor</a:t>
            </a:r>
            <a:r>
              <a:rPr lang="ro-RO" sz="2400">
                <a:latin typeface="UT Sans" panose="00000500000000000000" pitchFamily="50" charset="0"/>
              </a:rPr>
              <a:t> pentru proiectarea PCB</a:t>
            </a:r>
            <a:endParaRPr lang="en-US" sz="2400" b="1">
              <a:solidFill>
                <a:srgbClr val="00B050"/>
              </a:solidFill>
              <a:latin typeface="UT Sans" panose="00000500000000000000" pitchFamily="50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5FD6C0B-182D-426B-A048-6068096BDAAE}" type="datetime1">
              <a:rPr lang="en-US" smtClean="0"/>
              <a:t>10/22/2019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D446AA-06F0-47FE-9583-1F871881D28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</a:p>
          <a:p>
            <a:r>
              <a:rPr lang="ro-RO" sz="2800">
                <a:latin typeface="UT Sans" panose="00000500000000000000" pitchFamily="50" charset="0"/>
              </a:rPr>
              <a:t>Reprezintă piesa centrală a pachetului de programe, acționând ca unealta EDA primară.</a:t>
            </a:r>
          </a:p>
          <a:p>
            <a:r>
              <a:rPr lang="ro-RO" sz="2800">
                <a:latin typeface="UT Sans" panose="00000500000000000000" pitchFamily="50" charset="0"/>
              </a:rPr>
              <a:t>Conține: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biblioteci de simboluri (fișiere .OLB) cu care se pot realiza scheme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biblioteci de simboluri care interacționează fie cu PSpice sau PCB Editor, fie cu amândouă.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06E80F-E74C-408D-AA23-0E54116FFFBE}" type="datetime1">
              <a:rPr lang="en-US" smtClean="0"/>
              <a:t>10/22/2019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B08E050-A033-4CBA-8836-62D297AA0FB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Simbol din Capture</a:t>
            </a:r>
            <a:br>
              <a:rPr lang="en-US" sz="2800" b="1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(sursa: Kraig Mitzner – Complete PCB Design Using OrCAD Capture and PCB Editor, Newnes-Elsevier, 2009)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E8AD6B0-01A0-408E-AD8B-5FF1CCCDF99B}" type="datetime1">
              <a:rPr lang="en-US" smtClean="0"/>
              <a:t>10/22/2019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51870F-21F2-4D07-8FCB-0A3954440ED7}" type="slidenum">
              <a:rPr lang="en-US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1828800" y="2743200"/>
            <a:ext cx="538353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circuitelor</a:t>
            </a:r>
            <a:endParaRPr lang="en-US" sz="28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en-US" sz="2800">
                <a:latin typeface="UT Sans" panose="00000500000000000000" pitchFamily="50" charset="0"/>
              </a:rPr>
              <a:t>Poate fi</a:t>
            </a:r>
            <a:endParaRPr lang="ro-RO" sz="2800">
              <a:latin typeface="UT Sans" panose="00000500000000000000" pitchFamily="50" charset="0"/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Descriere structurală</a:t>
            </a:r>
            <a:r>
              <a:rPr lang="en-US">
                <a:latin typeface="UT Sans" panose="00000500000000000000" pitchFamily="50" charset="0"/>
              </a:rPr>
              <a:t>, la nivel de componente</a:t>
            </a:r>
            <a:r>
              <a:rPr lang="ro-RO">
                <a:latin typeface="UT Sans" panose="00000500000000000000" pitchFamily="50" charset="0"/>
              </a:rPr>
              <a:t>, fiecare componentă fiind descrisă cu ajutorul modelului său;</a:t>
            </a:r>
            <a:r>
              <a:rPr lang="en-US">
                <a:latin typeface="UT Sans" panose="00000500000000000000" pitchFamily="50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Descriere funcțională</a:t>
            </a:r>
            <a:r>
              <a:rPr lang="ro-RO">
                <a:latin typeface="UT Sans" panose="00000500000000000000" pitchFamily="50" charset="0"/>
              </a:rPr>
              <a:t>, la nivel de blocuri, cu mai puține componente decât în cazul descrierii structurale, dar care realizează aceeași funcție ca și circuitul care conține toate elementele.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E0B1AA7-36AD-41BA-AE20-455C281C9FAE}" type="datetime1">
              <a:rPr lang="en-US" smtClean="0"/>
              <a:t>10/22/2019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18861"/>
            <a:ext cx="8229600" cy="4876800"/>
          </a:xfrm>
        </p:spPr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Pinii simbolului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pot face parte din modelul Pspice</a:t>
            </a:r>
            <a:endParaRPr lang="en-US" sz="2400">
              <a:latin typeface="UT Sans" panose="00000500000000000000" pitchFamily="50" charset="0"/>
            </a:endParaRPr>
          </a:p>
          <a:p>
            <a:pPr lvl="1"/>
            <a:r>
              <a:rPr lang="en-US" sz="2400">
                <a:latin typeface="UT Sans" panose="00000500000000000000" pitchFamily="50" charset="0"/>
              </a:rPr>
              <a:t>fac parte din simbolul de circuit (Capture)</a:t>
            </a:r>
            <a:endParaRPr lang="ro-RO" sz="2400">
              <a:latin typeface="UT Sans" panose="00000500000000000000" pitchFamily="50" charset="0"/>
            </a:endParaRPr>
          </a:p>
          <a:p>
            <a:pPr lvl="1"/>
            <a:r>
              <a:rPr lang="ro-RO" sz="2400">
                <a:latin typeface="UT Sans" panose="00000500000000000000" pitchFamily="50" charset="0"/>
              </a:rPr>
              <a:t>pot fi pinii capsulei în PCB Editor</a:t>
            </a:r>
          </a:p>
          <a:p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PSpice</a:t>
            </a:r>
            <a:r>
              <a:rPr lang="ro-RO" sz="2800">
                <a:latin typeface="UT Sans" panose="00000500000000000000" pitchFamily="50" charset="0"/>
              </a:rPr>
              <a:t> reprezintă unealta CAE care conține modelele matematice necesare simulării.</a:t>
            </a:r>
            <a:endParaRPr lang="en-US" sz="2800">
              <a:latin typeface="UT Sans" panose="00000500000000000000" pitchFamily="50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  <a:r>
              <a:rPr lang="en-US" sz="2800">
                <a:latin typeface="UT Sans" panose="00000500000000000000" pitchFamily="50" charset="0"/>
              </a:rPr>
              <a:t> reprezinta unealta CAE de desenare.</a:t>
            </a:r>
            <a:endParaRPr lang="ro-RO" sz="2800" b="1">
              <a:latin typeface="UT Sans" panose="00000500000000000000" pitchFamily="50" charset="0"/>
            </a:endParaRPr>
          </a:p>
          <a:p>
            <a:r>
              <a:rPr lang="en-US" sz="2800" b="1">
                <a:solidFill>
                  <a:srgbClr val="00B050"/>
                </a:solidFill>
                <a:latin typeface="UT Sans" panose="00000500000000000000" pitchFamily="50" charset="0"/>
              </a:rPr>
              <a:t>PCB Editor</a:t>
            </a:r>
            <a:r>
              <a:rPr lang="ro-RO" sz="2800">
                <a:latin typeface="UT Sans" panose="00000500000000000000" pitchFamily="50" charset="0"/>
              </a:rPr>
              <a:t> este unealta CAD care converteşte schema electronică în reprezentarea fizică a proiectului (PCB).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21E0C2-9E9D-4123-AFA7-B6FF607E6C87}" type="datetime1">
              <a:rPr lang="en-US" smtClean="0"/>
              <a:t>10/22/2019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3BCD72-8575-4942-9D23-0BE96015EC20}" type="slidenum">
              <a:rPr lang="en-US"/>
              <a:pPr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6096001" y="362339"/>
            <a:ext cx="3048000" cy="22433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Configurarea proiectului</a:t>
            </a:r>
          </a:p>
          <a:p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File → New → Project</a:t>
            </a:r>
            <a:r>
              <a:rPr lang="ro-RO" sz="2200">
                <a:latin typeface="UT Sans" panose="00000500000000000000" pitchFamily="50" charset="0"/>
              </a:rPr>
              <a:t> oferă 6 opțiuni dintre care se poate alege una: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Project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Library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VHDL File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Verilog File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Text File</a:t>
            </a:r>
          </a:p>
          <a:p>
            <a:r>
              <a:rPr lang="ro-RO" sz="2200">
                <a:latin typeface="UT Sans" panose="00000500000000000000" pitchFamily="50" charset="0"/>
              </a:rPr>
              <a:t>Dacă se alege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Project</a:t>
            </a:r>
            <a:r>
              <a:rPr lang="ro-RO" sz="2200">
                <a:latin typeface="UT Sans" panose="00000500000000000000" pitchFamily="50" charset="0"/>
              </a:rPr>
              <a:t> sau </a:t>
            </a:r>
            <a:r>
              <a:rPr lang="en-US" sz="2200">
                <a:latin typeface="UT Sans" panose="00000500000000000000" pitchFamily="50" charset="0"/>
              </a:rPr>
              <a:t>clic pe 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New Project </a:t>
            </a:r>
            <a:r>
              <a:rPr lang="en-US" sz="2200">
                <a:latin typeface="UT Sans" panose="00000500000000000000" pitchFamily="50" charset="0"/>
              </a:rPr>
              <a:t>din foaia de start OrCAD</a:t>
            </a:r>
            <a:r>
              <a:rPr lang="ro-RO" sz="2200">
                <a:latin typeface="UT Sans" panose="00000500000000000000" pitchFamily="50" charset="0"/>
              </a:rPr>
              <a:t>, programul oferă 4 moduri de lucru: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Analog or</a:t>
            </a:r>
            <a:r>
              <a:rPr lang="ro-RO" sz="1800">
                <a:latin typeface="UT Sans" panose="00000500000000000000" pitchFamily="50" charset="0"/>
              </a:rPr>
              <a:t> </a:t>
            </a:r>
            <a:r>
              <a:rPr lang="en-US" sz="1800">
                <a:latin typeface="UT Sans" panose="00000500000000000000" pitchFamily="50" charset="0"/>
              </a:rPr>
              <a:t>Mixed-Signal A/D,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PC Board Wizard,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Programmable Logic Wizard,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Schematic</a:t>
            </a:r>
            <a:endParaRPr lang="ro-RO" sz="1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2888A-55E9-4095-8FF3-B8A7121F816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752475"/>
            <a:ext cx="1943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Configurarea proiectului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Analog or Mixed-Signal A/D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se alege pentru simularea SPICE a circuitelor analogice și/sau digitale</a:t>
            </a: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PC Board Wizard</a:t>
            </a:r>
            <a:r>
              <a:rPr lang="ro-RO">
                <a:latin typeface="UT Sans" panose="00000500000000000000" pitchFamily="50" charset="0"/>
              </a:rPr>
              <a:t> se alege când se dorește proiectarea cablajului imprimat (PCB). Poate fi cu sau fără simulare SPICE.</a:t>
            </a: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Programmable Logic Wizard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se alege când se lucrează cu dispozitive programabile</a:t>
            </a:r>
          </a:p>
          <a:p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Schematic</a:t>
            </a:r>
            <a:r>
              <a:rPr lang="ro-RO">
                <a:latin typeface="UT Sans" panose="00000500000000000000" pitchFamily="50" charset="0"/>
              </a:rPr>
              <a:t> permite doar desenarea schemei, fără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81ABD-F28C-4726-B221-6676A4CCFB5A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752475"/>
            <a:ext cx="1943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5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După terminarea desenului și simularea circuitului se trece la pregătirea circuitului pentru proiectarea PCB: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Generatoarele de semnal, sursele de alimentare, rezistențele de sarcină se elimină și în locul lor se pun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conectoare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Eventuale condensatoare de valoare mare și nepolarizate, utilizate în simularea SPICE, se înlocuiesc cu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condensatoare electrolitice</a:t>
            </a:r>
            <a:r>
              <a:rPr lang="ro-RO">
                <a:latin typeface="UT Sans" panose="00000500000000000000" pitchFamily="50" charset="0"/>
              </a:rPr>
              <a:t>, acordând atenție parametrului tensiune maximă admisibilă de lucru. Acest parametru influențează dimensiunile geometrice ale condensatorului și implicit ale footprint-ului;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Verificarea/atribuirea numelui unei amprente se face în fereastra </a:t>
            </a:r>
            <a:r>
              <a:rPr lang="ro-RO" i="1"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(selectare desen urmat de Ctrl+E).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C2989-8466-466D-9D26-3F1157072F95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2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Vizualizarea amprentelor de componente:</a:t>
            </a:r>
          </a:p>
          <a:p>
            <a:pPr lvl="0"/>
            <a:r>
              <a:rPr lang="ro-RO" altLang="en-US">
                <a:latin typeface="UT Sans" panose="00000500000000000000" pitchFamily="50" charset="0"/>
                <a:ea typeface="Times New Roman" panose="02020603050405020304" pitchFamily="18" charset="0"/>
              </a:rPr>
              <a:t>se lansează OrCAD PCB Editor Lite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În fereastra de lucru </a:t>
            </a:r>
            <a:r>
              <a:rPr lang="ro-RO" i="1">
                <a:latin typeface="UT Sans" panose="00000500000000000000" pitchFamily="50" charset="0"/>
              </a:rPr>
              <a:t>OrCAD PCB Editor</a:t>
            </a:r>
            <a:r>
              <a:rPr lang="ro-RO">
                <a:latin typeface="UT Sans" panose="00000500000000000000" pitchFamily="50" charset="0"/>
              </a:rPr>
              <a:t> se alege </a:t>
            </a:r>
            <a:r>
              <a:rPr lang="ro-RO" i="1">
                <a:latin typeface="UT Sans" panose="00000500000000000000" pitchFamily="50" charset="0"/>
              </a:rPr>
              <a:t>Place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&gt; </a:t>
            </a:r>
            <a:r>
              <a:rPr lang="en-US" i="1">
                <a:latin typeface="UT Sans" panose="00000500000000000000" pitchFamily="50" charset="0"/>
              </a:rPr>
              <a:t>Components Manually…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r>
              <a:rPr lang="ro-RO">
                <a:latin typeface="UT Sans" panose="00000500000000000000" pitchFamily="50" charset="0"/>
              </a:rPr>
              <a:t>Se deschide astfel fereastra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Clic pe tabul </a:t>
            </a:r>
            <a:r>
              <a:rPr lang="ro-RO" i="1">
                <a:latin typeface="UT Sans" panose="00000500000000000000" pitchFamily="50" charset="0"/>
              </a:rPr>
              <a:t>Advanced Settings</a:t>
            </a:r>
            <a:r>
              <a:rPr lang="ro-RO">
                <a:latin typeface="UT Sans" panose="00000500000000000000" pitchFamily="50" charset="0"/>
              </a:rPr>
              <a:t> şi se bifează la </a:t>
            </a:r>
            <a:r>
              <a:rPr lang="ro-RO" i="1">
                <a:latin typeface="UT Sans" panose="00000500000000000000" pitchFamily="50" charset="0"/>
              </a:rPr>
              <a:t>Library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Se revine la </a:t>
            </a:r>
            <a:r>
              <a:rPr lang="ro-RO" i="1">
                <a:latin typeface="UT Sans" panose="00000500000000000000" pitchFamily="50" charset="0"/>
              </a:rPr>
              <a:t>Placement List</a:t>
            </a:r>
            <a:r>
              <a:rPr lang="ro-RO">
                <a:latin typeface="UT Sans" panose="00000500000000000000" pitchFamily="50" charset="0"/>
              </a:rPr>
              <a:t> şi se alege </a:t>
            </a:r>
            <a:r>
              <a:rPr lang="ro-RO" i="1">
                <a:latin typeface="UT Sans" panose="00000500000000000000" pitchFamily="50" charset="0"/>
              </a:rPr>
              <a:t>Package symbols</a:t>
            </a:r>
            <a:r>
              <a:rPr lang="ro-RO">
                <a:latin typeface="UT Sans" panose="00000500000000000000" pitchFamily="50" charset="0"/>
              </a:rPr>
              <a:t>  în fereastra derulantă.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5CD54-DE3C-40B1-AD91-A7008FBAE415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24249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lipboa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3574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34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Fereastra Placement</a:t>
            </a:r>
          </a:p>
          <a:p>
            <a:r>
              <a:rPr lang="ro-RO">
                <a:latin typeface="UT Sans" panose="00000500000000000000" pitchFamily="50" charset="0"/>
              </a:rPr>
              <a:t>Pentru rezistențe se alege,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exemplu, AXRC05.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bifează în căsuța din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dreptul ei şi venind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cursorul în foaia de lucru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aduce şi amprenta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2960B-F602-4DA6-BBDC-D56DF641415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67200" cy="48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81400" y="1905000"/>
            <a:ext cx="990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40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Se alege unealta pentru măsurare</a:t>
            </a:r>
            <a:r>
              <a:rPr lang="en-US" sz="2000">
                <a:latin typeface="UT Sans" panose="00000500000000000000" pitchFamily="50" charset="0"/>
              </a:rPr>
              <a:t>  </a:t>
            </a:r>
            <a:r>
              <a:rPr lang="ro-RO" sz="2000">
                <a:latin typeface="UT Sans" panose="00000500000000000000" pitchFamily="50" charset="0"/>
              </a:rPr>
              <a:t>         . Clic pe un pad apoi pe celălalt şi în fereastra care se deschide în partea stângă, jos se afişează distanța dintre pini în mils (1mm 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</a:t>
            </a:r>
            <a:r>
              <a:rPr lang="ro-RO" sz="2000">
                <a:latin typeface="UT Sans" panose="00000500000000000000" pitchFamily="50" charset="0"/>
              </a:rPr>
              <a:t> 40mils). În acest caz distanța=300mils, adică 7,5mm (mai precis 7,62mm)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72A82-AD7D-421F-82D3-334DF18ACF39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103"/>
            <a:ext cx="501952" cy="4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"/>
          <a:stretch>
            <a:fillRect/>
          </a:stretch>
        </p:blipFill>
        <p:spPr bwMode="auto">
          <a:xfrm>
            <a:off x="685800" y="2971799"/>
            <a:ext cx="7010400" cy="37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7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Verificarea regulilor electrice – DRC (Design Rules Check)</a:t>
            </a:r>
          </a:p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OrCAD Capture CIS – Lite </a:t>
            </a:r>
            <a:r>
              <a:rPr lang="ro-RO">
                <a:latin typeface="UT Sans" panose="00000500000000000000" pitchFamily="50" charset="0"/>
              </a:rPr>
              <a:t>se dă clic pe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iconul           </a:t>
            </a:r>
            <a:r>
              <a:rPr lang="en-US">
                <a:latin typeface="UT Sans" panose="00000500000000000000" pitchFamily="50" charset="0"/>
              </a:rPr>
              <a:t>  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ro-RO" i="1">
                <a:latin typeface="UT Sans" panose="00000500000000000000" pitchFamily="50" charset="0"/>
              </a:rPr>
              <a:t>Proiect manager</a:t>
            </a:r>
            <a:r>
              <a:rPr lang="ro-RO">
                <a:latin typeface="UT Sans" panose="00000500000000000000" pitchFamily="50" charset="0"/>
              </a:rPr>
              <a:t>) apoi clic pe numele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 </a:t>
            </a:r>
            <a:r>
              <a:rPr lang="en-US">
                <a:latin typeface="UT Sans" panose="00000500000000000000" pitchFamily="50" charset="0"/>
              </a:rPr>
              <a:t>    </a:t>
            </a:r>
            <a:r>
              <a:rPr lang="ro-RO">
                <a:latin typeface="UT Sans" panose="00000500000000000000" pitchFamily="50" charset="0"/>
              </a:rPr>
              <a:t>- </a:t>
            </a:r>
            <a:r>
              <a:rPr lang="ro-RO" i="1">
                <a:latin typeface="UT Sans" panose="00000500000000000000" pitchFamily="50" charset="0"/>
              </a:rPr>
              <a:t>Design rules check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CD9A5-C2DA-48D0-98A2-DA3C6430CBCC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5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Design Rules Check</a:t>
            </a:r>
            <a:r>
              <a:rPr lang="ro-RO">
                <a:latin typeface="UT Sans" panose="00000500000000000000" pitchFamily="50" charset="0"/>
              </a:rPr>
              <a:t> se bifează </a:t>
            </a:r>
            <a:r>
              <a:rPr lang="ro-RO" i="1">
                <a:latin typeface="UT Sans" panose="00000500000000000000" pitchFamily="50" charset="0"/>
              </a:rPr>
              <a:t>Run Physical Rules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i="1">
                <a:latin typeface="UT Sans" panose="00000500000000000000" pitchFamily="50" charset="0"/>
              </a:rPr>
              <a:t>View Output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749D8-9EC0-45F2-821B-FD139E37543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943961" y="2514600"/>
            <a:ext cx="4978838" cy="4145280"/>
            <a:chOff x="1933865" y="2678521"/>
            <a:chExt cx="3193760" cy="2659063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678521"/>
              <a:ext cx="2841625" cy="265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1933865" y="4239761"/>
              <a:ext cx="531812" cy="1444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"/>
            <p:cNvSpPr>
              <a:spLocks noChangeShapeType="1"/>
            </p:cNvSpPr>
            <p:nvPr/>
          </p:nvSpPr>
          <p:spPr bwMode="auto">
            <a:xfrm>
              <a:off x="1933865" y="4386706"/>
              <a:ext cx="898525" cy="2317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0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4320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43200" y="563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2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listei de materiale – BOM (Bill Of Materials)</a:t>
            </a:r>
          </a:p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Project manager</a:t>
            </a:r>
            <a:r>
              <a:rPr lang="ro-RO">
                <a:latin typeface="UT Sans" panose="00000500000000000000" pitchFamily="50" charset="0"/>
              </a:rPr>
              <a:t> se dă clic pe numele 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  <a:endParaRPr lang="ro-RO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 - </a:t>
            </a:r>
            <a:r>
              <a:rPr lang="ro-RO" i="1">
                <a:latin typeface="UT Sans" panose="00000500000000000000" pitchFamily="50" charset="0"/>
              </a:rPr>
              <a:t>Bill Of Materials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Pentru a face să apară şi numele amprentei componentelor din netlist, în fereastra care se deschide se adaugă la </a:t>
            </a:r>
            <a:r>
              <a:rPr lang="en-US" i="1">
                <a:latin typeface="UT Sans" panose="00000500000000000000" pitchFamily="50" charset="0"/>
              </a:rPr>
              <a:t>Line Item Definition</a:t>
            </a:r>
            <a:r>
              <a:rPr lang="en-US">
                <a:latin typeface="UT Sans" panose="00000500000000000000" pitchFamily="50" charset="0"/>
              </a:rPr>
              <a:t> ceea ce este scris cu roşu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validează cu OK.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2DC69-D1E8-4CF0-BDAC-D594674FFA9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71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4992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Header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Item\tQuantity\tReference\tPart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\tPCB Footprint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Combined property string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{Item}\t{Quantity}\t{Reference}\t{Value}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\t{PCB Footprint}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structurală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UT Sans" panose="00000500000000000000" pitchFamily="50" charset="0"/>
              </a:rPr>
              <a:t>folose</a:t>
            </a:r>
            <a:r>
              <a:rPr lang="ro-RO">
                <a:latin typeface="UT Sans" panose="00000500000000000000" pitchFamily="50" charset="0"/>
              </a:rPr>
              <a:t>şte elemente de circuit ca </a:t>
            </a:r>
            <a:r>
              <a:rPr lang="en-US">
                <a:latin typeface="UT Sans" panose="00000500000000000000" pitchFamily="50" charset="0"/>
              </a:rPr>
              <a:t>re</a:t>
            </a:r>
            <a:r>
              <a:rPr lang="ro-RO">
                <a:latin typeface="UT Sans" panose="00000500000000000000" pitchFamily="50" charset="0"/>
              </a:rPr>
              <a:t>zistoare, condensatoare şi tranzistoare pentru care există o corespondență directă cu componentele de pe placa de circuit imprimat sau dintr-un circuit integrat.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timpul de analiză creşte proporțional cu numărul de elemente din circuit fiind dominat de elementele semiconductoare, care sunt descrise de relații neliniare complexe.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durata de analiză fixează o limită pentru mărimea circuitelor care mai pot fi simulate la nivel structural.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463FEBF-B4A6-4ECE-8672-7A96DC5E0077}" type="datetime1">
              <a:rPr lang="en-US" smtClean="0"/>
              <a:t>10/22/2019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fişierelor netlist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Netlist reprezintă un set de fişiere care descriu circuitul;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Project manager</a:t>
            </a:r>
            <a:r>
              <a:rPr lang="ro-RO">
                <a:latin typeface="UT Sans" panose="00000500000000000000" pitchFamily="50" charset="0"/>
              </a:rPr>
              <a:t> se dă clic pe numele 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0"/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</a:t>
            </a:r>
            <a:r>
              <a:rPr lang="en-US">
                <a:latin typeface="UT Sans" panose="00000500000000000000" pitchFamily="50" charset="0"/>
              </a:rPr>
              <a:t>   </a:t>
            </a:r>
            <a:r>
              <a:rPr lang="ro-RO">
                <a:latin typeface="UT Sans" panose="00000500000000000000" pitchFamily="50" charset="0"/>
              </a:rPr>
              <a:t>- </a:t>
            </a:r>
            <a:r>
              <a:rPr lang="ro-RO" i="1">
                <a:latin typeface="UT Sans" panose="00000500000000000000" pitchFamily="50" charset="0"/>
              </a:rPr>
              <a:t>Create Netlist</a:t>
            </a:r>
            <a:r>
              <a:rPr lang="ro-RO">
                <a:latin typeface="UT Sans" panose="00000500000000000000" pitchFamily="50" charset="0"/>
              </a:rPr>
              <a:t>. Se deschide fereastra de dialog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1653F-8792-4565-950A-9CAAC25A8E6E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fişierelor netlist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Se urmăreşte să fie activ tabul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 în care se bifează: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View Output</a:t>
            </a:r>
            <a:r>
              <a:rPr lang="ro-RO">
                <a:latin typeface="UT Sans" panose="00000500000000000000" pitchFamily="50" charset="0"/>
              </a:rPr>
              <a:t> ca să poată fi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vizualizate fişierele create;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Create or Update PCB Editor 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b="1">
                <a:latin typeface="UT Sans" panose="00000500000000000000" pitchFamily="50" charset="0"/>
              </a:rPr>
              <a:t>Board (Netrev)</a:t>
            </a:r>
            <a:r>
              <a:rPr lang="ro-RO">
                <a:latin typeface="UT Sans" panose="00000500000000000000" pitchFamily="50" charset="0"/>
              </a:rPr>
              <a:t>, lasând calea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numele fişierului alese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program. Se observă că se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creează în folderul curent, unde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este proiectul, un folder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allegro</a:t>
            </a:r>
            <a:r>
              <a:rPr lang="ro-RO">
                <a:latin typeface="UT Sans" panose="00000500000000000000" pitchFamily="50" charset="0"/>
              </a:rPr>
              <a:t>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în el se salvează fişierul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numele plăcii – </a:t>
            </a:r>
            <a:r>
              <a:rPr lang="ro-RO" b="1" i="1">
                <a:latin typeface="UT Sans" panose="00000500000000000000" pitchFamily="50" charset="0"/>
              </a:rPr>
              <a:t>nume</a:t>
            </a:r>
            <a:r>
              <a:rPr lang="ro-RO" b="1">
                <a:latin typeface="UT Sans" panose="00000500000000000000" pitchFamily="50" charset="0"/>
              </a:rPr>
              <a:t>.brd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Open Board in OrCAD PCB 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b="1">
                <a:latin typeface="UT Sans" panose="00000500000000000000" pitchFamily="50" charset="0"/>
              </a:rPr>
              <a:t>Editor</a:t>
            </a:r>
            <a:r>
              <a:rPr lang="ro-RO">
                <a:latin typeface="UT Sans" panose="00000500000000000000" pitchFamily="50" charset="0"/>
              </a:rPr>
              <a:t>... pentru a lansa automat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aplicația PCB Editor.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Clic </a:t>
            </a:r>
            <a:r>
              <a:rPr lang="ro-RO" i="1">
                <a:latin typeface="UT Sans" panose="00000500000000000000" pitchFamily="50" charset="0"/>
              </a:rPr>
              <a:t>OK</a:t>
            </a:r>
            <a:r>
              <a:rPr lang="ro-RO">
                <a:latin typeface="UT Sans" panose="00000500000000000000" pitchFamily="50" charset="0"/>
              </a:rPr>
              <a:t> pentru a începe procesul.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E6045-1C40-41AF-80DA-D8C975426D8A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7200" y="353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93209" y="1524000"/>
            <a:ext cx="4474591" cy="4476902"/>
            <a:chOff x="3209925" y="2209800"/>
            <a:chExt cx="3076575" cy="3078163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209800"/>
              <a:ext cx="2781300" cy="307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3210718" y="3429000"/>
              <a:ext cx="4365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ShapeType="1"/>
            </p:cNvSpPr>
            <p:nvPr/>
          </p:nvSpPr>
          <p:spPr bwMode="auto">
            <a:xfrm flipV="1">
              <a:off x="4440238" y="4675187"/>
              <a:ext cx="436562" cy="2206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3517900" y="2408238"/>
              <a:ext cx="377825" cy="1206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>
              <a:off x="3209925" y="3544888"/>
              <a:ext cx="4365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291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Apare fereastra de progres a creării netlist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lvl="0"/>
            <a:r>
              <a:rPr lang="ro-RO" i="1">
                <a:latin typeface="UT Sans" panose="00000500000000000000" pitchFamily="50" charset="0"/>
              </a:rPr>
              <a:t>Capture</a:t>
            </a:r>
            <a:r>
              <a:rPr lang="ro-RO">
                <a:latin typeface="UT Sans" panose="00000500000000000000" pitchFamily="50" charset="0"/>
              </a:rPr>
              <a:t> a generat astfel fişierele netlist (pstxnet.dat, pstxprt.dat şi pstchip.dat), face un raport în fereastra </a:t>
            </a:r>
            <a:r>
              <a:rPr lang="ro-RO" i="1">
                <a:latin typeface="UT Sans" panose="00000500000000000000" pitchFamily="50" charset="0"/>
              </a:rPr>
              <a:t>Session Log</a:t>
            </a:r>
            <a:r>
              <a:rPr lang="ro-RO">
                <a:latin typeface="UT Sans" panose="00000500000000000000" pitchFamily="50" charset="0"/>
              </a:rPr>
              <a:t> şi lansează </a:t>
            </a: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deschide mediul </a:t>
            </a: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  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9DC3D-0858-49D6-A2DA-B29EA6FE6C8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05050"/>
            <a:ext cx="3733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55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Mediul </a:t>
            </a:r>
            <a:r>
              <a:rPr lang="ro-RO" i="1">
                <a:solidFill>
                  <a:srgbClr val="0070C0"/>
                </a:solidFill>
                <a:latin typeface="UT Sans" panose="00000500000000000000" pitchFamily="50" charset="0"/>
              </a:rPr>
              <a:t>PCB Editor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FB20F-3BCA-4F2F-984D-2F1B20A88B1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" y="2057400"/>
            <a:ext cx="8634069" cy="4629150"/>
            <a:chOff x="762000" y="2362200"/>
            <a:chExt cx="6126163" cy="3284538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00"/>
            <a:stretch>
              <a:fillRect/>
            </a:stretch>
          </p:blipFill>
          <p:spPr bwMode="auto">
            <a:xfrm>
              <a:off x="762000" y="2362200"/>
              <a:ext cx="6126163" cy="328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/>
            <p:cNvSpPr>
              <a:spLocks/>
            </p:cNvSpPr>
            <p:nvPr/>
          </p:nvSpPr>
          <p:spPr bwMode="auto">
            <a:xfrm>
              <a:off x="6578600" y="2849563"/>
              <a:ext cx="238125" cy="949325"/>
            </a:xfrm>
            <a:prstGeom prst="leftBrace">
              <a:avLst>
                <a:gd name="adj1" fmla="val 33222"/>
                <a:gd name="adj2" fmla="val 50000"/>
              </a:avLst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/>
            <p:cNvSpPr>
              <a:spLocks noChangeShapeType="1"/>
            </p:cNvSpPr>
            <p:nvPr/>
          </p:nvSpPr>
          <p:spPr bwMode="auto">
            <a:xfrm flipV="1">
              <a:off x="2317750" y="2849563"/>
              <a:ext cx="0" cy="23812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ShapeType="1"/>
            </p:cNvSpPr>
            <p:nvPr/>
          </p:nvSpPr>
          <p:spPr bwMode="auto">
            <a:xfrm flipH="1">
              <a:off x="912813" y="3651250"/>
              <a:ext cx="250825" cy="0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"/>
            <p:cNvSpPr>
              <a:spLocks noChangeShapeType="1"/>
            </p:cNvSpPr>
            <p:nvPr/>
          </p:nvSpPr>
          <p:spPr bwMode="auto">
            <a:xfrm rot="10800000">
              <a:off x="3551238" y="2498725"/>
              <a:ext cx="544512" cy="495300"/>
            </a:xfrm>
            <a:prstGeom prst="bentConnector3">
              <a:avLst>
                <a:gd name="adj1" fmla="val 49940"/>
              </a:avLst>
            </a:prstGeom>
            <a:noFill/>
            <a:ln w="2540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102100" y="2917825"/>
              <a:ext cx="966788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de meniuri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616075" y="3092450"/>
              <a:ext cx="1376363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orizontală de unelte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162050" y="3587750"/>
              <a:ext cx="1295400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verticală de unelte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52563" y="4713288"/>
              <a:ext cx="1177925" cy="1571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Fereastra de comenzi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8"/>
            <p:cNvSpPr>
              <a:spLocks noChangeShapeType="1"/>
            </p:cNvSpPr>
            <p:nvPr/>
          </p:nvSpPr>
          <p:spPr bwMode="auto">
            <a:xfrm>
              <a:off x="2041525" y="4870450"/>
              <a:ext cx="0" cy="3079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 noChangeShapeType="1"/>
            </p:cNvSpPr>
            <p:nvPr/>
          </p:nvSpPr>
          <p:spPr bwMode="auto">
            <a:xfrm>
              <a:off x="6124575" y="4775200"/>
              <a:ext cx="0" cy="5111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622925" y="4430713"/>
              <a:ext cx="1093788" cy="3317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Fereastra „vedere </a:t>
              </a:r>
              <a:endParaRPr kumimoji="0" lang="ro-RO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ansamblu”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5637213" y="3146425"/>
              <a:ext cx="933450" cy="406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Taburi de</a:t>
              </a:r>
              <a:endParaRPr kumimoji="0" lang="ro-RO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control şi filtrare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922838" y="4864100"/>
              <a:ext cx="784225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de stare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>
              <a:off x="5332413" y="5041900"/>
              <a:ext cx="0" cy="565150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6200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2192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219200" y="5646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C4423-63DE-445F-BAC4-69B19729690F}"/>
              </a:ext>
            </a:extLst>
          </p:cNvPr>
          <p:cNvSpPr/>
          <p:nvPr/>
        </p:nvSpPr>
        <p:spPr>
          <a:xfrm>
            <a:off x="6168987" y="6477000"/>
            <a:ext cx="205837" cy="263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5384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Desenarea conturului plăcii</a:t>
            </a:r>
          </a:p>
          <a:p>
            <a:r>
              <a:rPr lang="en-US" sz="2200">
                <a:latin typeface="UT Sans" panose="00000500000000000000" pitchFamily="50" charset="0"/>
              </a:rPr>
              <a:t>Din bara de meniuri se alege Outline &gt; Board. Se deschide fereastra de dialog</a:t>
            </a:r>
            <a:endParaRPr lang="ro-RO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Cu fereastra de dialog încă deschisă, se mută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cursorul în colțul din stânga, jos, al ferestrei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 lucru, în punctul de coordonate (0.00, 0.00);</a:t>
            </a:r>
            <a:endParaRPr lang="en-US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Urmărind coordonatele, se mută cursorul în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punctul cu coordonatele finale ale plăcii.</a:t>
            </a:r>
          </a:p>
          <a:p>
            <a:pPr lvl="0"/>
            <a:r>
              <a:rPr lang="ro-RO" sz="2200">
                <a:latin typeface="UT Sans" panose="00000500000000000000" pitchFamily="50" charset="0"/>
              </a:rPr>
              <a:t>Apare un dreptunghi trasat cu linie punctată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iar fereastra de dialog </a:t>
            </a:r>
            <a:r>
              <a:rPr lang="ro-RO" sz="2200" i="1">
                <a:latin typeface="UT Sans" panose="00000500000000000000" pitchFamily="50" charset="0"/>
              </a:rPr>
              <a:t>Board Outline</a:t>
            </a:r>
            <a:r>
              <a:rPr lang="ro-RO" sz="2200">
                <a:latin typeface="UT Sans" panose="00000500000000000000" pitchFamily="50" charset="0"/>
              </a:rPr>
              <a:t> trece în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modul de editare.</a:t>
            </a:r>
          </a:p>
          <a:p>
            <a:pPr lvl="0"/>
            <a:r>
              <a:rPr lang="ro-RO" sz="2200">
                <a:latin typeface="UT Sans" panose="00000500000000000000" pitchFamily="50" charset="0"/>
              </a:rPr>
              <a:t>Parametrul </a:t>
            </a:r>
            <a:r>
              <a:rPr lang="ro-RO" sz="2200" i="1">
                <a:latin typeface="UT Sans" panose="00000500000000000000" pitchFamily="50" charset="0"/>
              </a:rPr>
              <a:t>Board Edge Clearance</a:t>
            </a:r>
            <a:r>
              <a:rPr lang="ro-RO" sz="2200">
                <a:latin typeface="UT Sans" panose="00000500000000000000" pitchFamily="50" charset="0"/>
              </a:rPr>
              <a:t> arată distanța de siguranță față de marginea plăcii pentru plasarea componentelor şi a traseelor.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 i="1">
                <a:latin typeface="UT Sans" panose="00000500000000000000" pitchFamily="50" charset="0"/>
              </a:rPr>
              <a:t>Board Edge Clearance</a:t>
            </a:r>
            <a:r>
              <a:rPr lang="ro-RO" sz="2200">
                <a:latin typeface="UT Sans" panose="00000500000000000000" pitchFamily="50" charset="0"/>
              </a:rPr>
              <a:t> se modifică din 400.00 MIL în 200.00 MIL (adică, aproximativ 5 mm);</a:t>
            </a:r>
            <a:endParaRPr lang="en-US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Clic pe butonul </a:t>
            </a:r>
            <a:r>
              <a:rPr lang="ro-RO" sz="2200" i="1">
                <a:latin typeface="UT Sans" panose="00000500000000000000" pitchFamily="50" charset="0"/>
              </a:rPr>
              <a:t>Close</a:t>
            </a:r>
            <a:r>
              <a:rPr lang="ro-RO" sz="2200">
                <a:latin typeface="UT Sans" panose="00000500000000000000" pitchFamily="50" charset="0"/>
              </a:rPr>
              <a:t> din fereastra de dialog </a:t>
            </a:r>
            <a:r>
              <a:rPr lang="ro-RO" sz="2200" i="1">
                <a:latin typeface="UT Sans" panose="00000500000000000000" pitchFamily="50" charset="0"/>
              </a:rPr>
              <a:t>Board Outline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ro-RO" sz="22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Se salvează placa.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98689-B4A8-485F-ACB5-F4C74CDF84C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78480" cy="21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04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o-RO" b="1">
                <a:latin typeface="UT Sans" panose="00000500000000000000" pitchFamily="50" charset="0"/>
              </a:rPr>
              <a:t>	</a:t>
            </a: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Cheia succesului</a:t>
            </a:r>
            <a:r>
              <a:rPr lang="ro-RO" sz="2800" b="1">
                <a:latin typeface="UT Sans" panose="00000500000000000000" pitchFamily="50" charset="0"/>
              </a:rPr>
              <a:t> </a:t>
            </a:r>
            <a:r>
              <a:rPr lang="ro-RO" sz="2800">
                <a:latin typeface="UT Sans" panose="00000500000000000000" pitchFamily="50" charset="0"/>
              </a:rPr>
              <a:t>în proiectare şi fabricație constă: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 înțelegerea PCB-ului însuşi şi 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 modul în care se folosesc unelte</a:t>
            </a:r>
            <a:r>
              <a:rPr lang="en-US" sz="2400">
                <a:latin typeface="UT Sans" panose="00000500000000000000" pitchFamily="50" charset="0"/>
              </a:rPr>
              <a:t>le CAE </a:t>
            </a:r>
            <a:r>
              <a:rPr lang="ro-RO" sz="2400">
                <a:latin typeface="UT Sans" panose="00000500000000000000" pitchFamily="50" charset="0"/>
              </a:rPr>
              <a:t> pentru crearea PCB-ului.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81DDDB-3655-4D91-9D7C-89154613A1C6}" type="datetime1">
              <a:rPr lang="en-US" smtClean="0"/>
              <a:t>10/22/2019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73A510-7A39-4557-BC34-838484727D47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Un circuit imprimat (Printed Circuit Board – PCB) este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tuit din 2 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 de baz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  <a:latin typeface="UT Sans" panose="00000500000000000000" pitchFamily="50" charset="0"/>
              </a:rPr>
              <a:t>Suportul izolator </a:t>
            </a:r>
            <a:r>
              <a:rPr lang="en-US">
                <a:latin typeface="UT Sans" panose="00000500000000000000" pitchFamily="50" charset="0"/>
              </a:rPr>
              <a:t>(placa)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structura care din punct de vedere fizic sus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componentele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traseele imprimate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izola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trasee.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Substrat</a:t>
            </a:r>
            <a:r>
              <a:rPr lang="ro-RO">
                <a:latin typeface="UT Sans" panose="00000500000000000000" pitchFamily="50" charset="0"/>
              </a:rPr>
              <a:t>ul</a:t>
            </a:r>
            <a:r>
              <a:rPr lang="en-US">
                <a:latin typeface="UT Sans" panose="00000500000000000000" pitchFamily="50" charset="0"/>
              </a:rPr>
              <a:t> tipic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FR4 (ﬁber-glass–epoxy laminate).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  <a:latin typeface="UT Sans" panose="00000500000000000000" pitchFamily="50" charset="0"/>
              </a:rPr>
              <a:t>Circuitul imprimat </a:t>
            </a:r>
            <a:r>
              <a:rPr lang="en-US">
                <a:latin typeface="UT Sans" panose="00000500000000000000" pitchFamily="50" charset="0"/>
              </a:rPr>
              <a:t>(traseele de cupru)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F1B8-5317-4293-A874-1665C7C8C247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porneste de la o placa izolatoare acoperita pe toata suprafata cu o folie subtire de cupru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5556-B0DB-4F6F-B391-3C295479A61C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208" y="2571750"/>
            <a:ext cx="557819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46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Cablaj dublu placat</a:t>
            </a:r>
          </a:p>
          <a:p>
            <a:pPr algn="ctr"/>
            <a:r>
              <a:rPr lang="en-US"/>
              <a:t>(pe 2 straturi)</a:t>
            </a:r>
          </a:p>
        </p:txBody>
      </p:sp>
    </p:spTree>
    <p:extLst>
      <p:ext uri="{BB962C8B-B14F-4D97-AF65-F5344CB8AC3E}">
        <p14:creationId xmlns:p14="http://schemas.microsoft.com/office/powerpoint/2010/main" val="762588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sz="4400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UT Sans" panose="00000500000000000000" pitchFamily="50" charset="0"/>
              </a:rPr>
              <a:t>Cablaj multistrat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Pre-preg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is a term for "pre-impregnated" composite fibres. These usually take the form of a weave or are uni-directional. They already contain an amount of the matrix material used to bond them together and to other components during manufacture. The pre-preg are mostly stored in cooled areas since activation is most commonly done by heat. Hence, composite structures built of pre-pregs will mostly require an oven or autoclave to cure out.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DD34-DE1A-4A71-B824-166AD6F26988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4627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0421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Exemple de realizare a circuitelor multistrat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 marL="624078" indent="-514350">
              <a:buAutoNum type="alphaLcParenBoth"/>
            </a:pPr>
            <a:r>
              <a:rPr lang="en-US" sz="2000">
                <a:latin typeface="UT Sans" panose="00000500000000000000" pitchFamily="50" charset="0"/>
              </a:rPr>
              <a:t>3 cablaje dublu-placate lipite </a:t>
            </a:r>
            <a:r>
              <a:rPr lang="ro-RO" sz="2000">
                <a:latin typeface="UT Sans" panose="00000500000000000000" pitchFamily="50" charset="0"/>
              </a:rPr>
              <a:t>î</a:t>
            </a:r>
            <a:r>
              <a:rPr lang="en-US" sz="2000">
                <a:latin typeface="UT Sans" panose="00000500000000000000" pitchFamily="50" charset="0"/>
              </a:rPr>
              <a:t>ntre ele cu 2 prepreg; </a:t>
            </a:r>
          </a:p>
          <a:p>
            <a:pPr marL="624078" indent="-514350">
              <a:buAutoNum type="alphaLcParenBoth"/>
            </a:pPr>
            <a:r>
              <a:rPr lang="en-US" sz="2000">
                <a:latin typeface="UT Sans" panose="00000500000000000000" pitchFamily="50" charset="0"/>
              </a:rPr>
              <a:t>2 cablaje dublu-placate, 3 prepreg </a:t>
            </a:r>
            <a:r>
              <a:rPr lang="ro-RO" sz="2000">
                <a:latin typeface="UT Sans" panose="00000500000000000000" pitchFamily="50" charset="0"/>
              </a:rPr>
              <a:t>ş</a:t>
            </a:r>
            <a:r>
              <a:rPr lang="en-US" sz="2000">
                <a:latin typeface="UT Sans" panose="00000500000000000000" pitchFamily="50" charset="0"/>
              </a:rPr>
              <a:t>i folii exterioare de cupru pentru traseele “top” </a:t>
            </a:r>
            <a:r>
              <a:rPr lang="ro-RO" sz="2000">
                <a:latin typeface="UT Sans" panose="00000500000000000000" pitchFamily="50" charset="0"/>
              </a:rPr>
              <a:t>ş</a:t>
            </a:r>
            <a:r>
              <a:rPr lang="en-US" sz="2000">
                <a:latin typeface="UT Sans" panose="00000500000000000000" pitchFamily="50" charset="0"/>
              </a:rPr>
              <a:t>i “bottom”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73B5-5701-4B5F-8B8D-E7F27510D52C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0"/>
            <a:ext cx="90091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31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funcțională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constă în gruparea mai multor componente într-un bloc, după </a:t>
            </a:r>
            <a:r>
              <a:rPr lang="ro-RO" u="sng">
                <a:latin typeface="UT Sans" panose="00000500000000000000" pitchFamily="50" charset="0"/>
              </a:rPr>
              <a:t>criteriul funcției</a:t>
            </a:r>
            <a:r>
              <a:rPr lang="ro-RO">
                <a:latin typeface="UT Sans" panose="00000500000000000000" pitchFamily="50" charset="0"/>
              </a:rPr>
              <a:t> pe care o realizează (ex. blocuri de câștig, oscilatoare, integratoare, derivatoare, blocuri NAND (ȘI-NU) și NOR (SAU-NU), sumatoare etc.);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descrierea SPICE a blocului trebuie să fie un circuit echivalent care realizează aceeași funcție ca și implementarea la nivel de componente;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modelul funcțional poate fi construit cu mai puține componente și elemente specifice SPICE cum ar fi de exemplu sursele comandate;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timpul de simulare este considerabil mai scurt față de cel necesar simulării circuitelor descrise structural.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5FFD9C-9FD8-4252-B819-FC7C456FE816}" type="datetime1">
              <a:rPr lang="en-US" smtClean="0"/>
              <a:t>10/22/2019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8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Straturile interioare (inner) sunt realizate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nainte de efectuarea lipirii straturilor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urilor.</a:t>
            </a:r>
          </a:p>
          <a:p>
            <a:r>
              <a:rPr lang="en-US">
                <a:latin typeface="UT Sans" panose="00000500000000000000" pitchFamily="50" charset="0"/>
              </a:rPr>
              <a:t>Straturile exterioare se corodeaz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dup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lipirea tuturor straturilor (a).</a:t>
            </a:r>
          </a:p>
          <a:p>
            <a:r>
              <a:rPr lang="en-US">
                <a:latin typeface="UT Sans" panose="00000500000000000000" pitchFamily="50" charset="0"/>
              </a:rPr>
              <a:t>Folia de cupru este mai ieftin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t acoperirea cu cupru, motiv pentru care se prefera structura (b).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04EC-E5F7-4F7D-A76D-60EAEE549BFD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267200"/>
            <a:ext cx="90091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0142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UT Sans" panose="00000500000000000000" pitchFamily="50" charset="0"/>
              </a:rPr>
              <a:t>(c) Metoda care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mbin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mai multe tehnici de fabrica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208-0D3D-4C8F-8A38-D7C560C71C12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887200" cy="40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6084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Realizarea circuitelor imprimate cuprinde,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principal: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Indepartarea selectiv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 stratului de cupru:</a:t>
            </a:r>
          </a:p>
          <a:p>
            <a:pPr marL="880110" lvl="1" indent="-514350"/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ș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marL="880110" lvl="1" indent="-514350"/>
            <a:r>
              <a:rPr lang="en-US">
                <a:latin typeface="UT Sans" panose="00000500000000000000" pitchFamily="50" charset="0"/>
              </a:rPr>
              <a:t>Frezare mecanic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Alinierea straturilor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7C4B-8188-4A4D-9225-77001E624FF2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8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Fabricarea PCB </a:t>
            </a:r>
            <a:b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</a:b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36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36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3600">
              <a:solidFill>
                <a:schemeClr val="tx2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Acoperire cu fotorezist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4380-F16C-4990-8415-FDBC41F4F2C5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286000"/>
            <a:ext cx="7200900" cy="41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788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4000">
              <a:solidFill>
                <a:schemeClr val="tx2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en-US">
                <a:latin typeface="UT Sans" panose="00000500000000000000" pitchFamily="50" charset="0"/>
              </a:rPr>
              <a:t>Utilizarea m</a:t>
            </a:r>
            <a:r>
              <a:rPr lang="ro-RO">
                <a:latin typeface="UT Sans" panose="00000500000000000000" pitchFamily="50" charset="0"/>
              </a:rPr>
              <a:t>ăş</a:t>
            </a:r>
            <a:r>
              <a:rPr lang="en-US">
                <a:latin typeface="UT Sans" panose="00000500000000000000" pitchFamily="50" charset="0"/>
              </a:rPr>
              <a:t>tilor pentru expunerea selectiv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raze ultraviolete a fotorezistului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5364-3FC7-4575-8AF5-8D2710429CD0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3954"/>
            <a:ext cx="9144000" cy="29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47800" y="563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(a) masca pozitiv</a:t>
            </a:r>
            <a:r>
              <a:rPr lang="ro-RO"/>
              <a:t>ă</a:t>
            </a:r>
            <a:r>
              <a:rPr lang="en-US"/>
              <a:t>		       (b) masca negativ</a:t>
            </a:r>
            <a:r>
              <a:rPr lang="ro-RO"/>
              <a:t>ă</a:t>
            </a:r>
            <a:endParaRPr lang="en-US"/>
          </a:p>
          <a:p>
            <a:r>
              <a:rPr lang="en-US"/>
              <a:t>pt. fotorezist pozitiv		        pt. fotorezist negativ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" y="32766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6670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traseu</a:t>
            </a:r>
          </a:p>
        </p:txBody>
      </p:sp>
    </p:spTree>
    <p:extLst>
      <p:ext uri="{BB962C8B-B14F-4D97-AF65-F5344CB8AC3E}">
        <p14:creationId xmlns:p14="http://schemas.microsoft.com/office/powerpoint/2010/main" val="4253607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4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Masca se pune pe fotorezist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1FB1-1953-4E1A-8F47-B4710678AB74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90" y="2124370"/>
            <a:ext cx="5284710" cy="389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96245" y="625788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Exemplu: masca pozitiv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pus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pe fotorezistul pozitiv </a:t>
            </a:r>
          </a:p>
        </p:txBody>
      </p:sp>
    </p:spTree>
    <p:extLst>
      <p:ext uri="{BB962C8B-B14F-4D97-AF65-F5344CB8AC3E}">
        <p14:creationId xmlns:p14="http://schemas.microsoft.com/office/powerpoint/2010/main" val="325768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3"/>
            </a:pPr>
            <a:r>
              <a:rPr lang="en-US">
                <a:latin typeface="UT Sans" panose="00000500000000000000" pitchFamily="50" charset="0"/>
              </a:rPr>
              <a:t>Corodarea fotorezistului (developare):</a:t>
            </a:r>
          </a:p>
          <a:p>
            <a:pPr marL="708660" lvl="1" indent="-342900"/>
            <a:r>
              <a:rPr lang="en-US" sz="2400">
                <a:latin typeface="UT Sans" panose="00000500000000000000" pitchFamily="50" charset="0"/>
              </a:rPr>
              <a:t>La </a:t>
            </a:r>
            <a:r>
              <a:rPr lang="en-US" sz="2400" u="sng">
                <a:latin typeface="UT Sans" panose="00000500000000000000" pitchFamily="50" charset="0"/>
              </a:rPr>
              <a:t>fotorezistul pozitiv</a:t>
            </a:r>
            <a:r>
              <a:rPr lang="en-US" sz="2400">
                <a:latin typeface="UT Sans" panose="00000500000000000000" pitchFamily="50" charset="0"/>
              </a:rPr>
              <a:t>, prin expunere la raze u.v., scade rezisten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a mecanic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fotorezistul expus se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tur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prin developare. Se folose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te hidroxid de sodiu (NaOH)</a:t>
            </a:r>
          </a:p>
          <a:p>
            <a:pPr marL="708660" lvl="1" indent="-342900"/>
            <a:r>
              <a:rPr lang="en-US" sz="2400">
                <a:latin typeface="UT Sans" panose="00000500000000000000" pitchFamily="50" charset="0"/>
              </a:rPr>
              <a:t>La </a:t>
            </a:r>
            <a:r>
              <a:rPr lang="en-US" sz="2400" u="sng">
                <a:latin typeface="UT Sans" panose="00000500000000000000" pitchFamily="50" charset="0"/>
              </a:rPr>
              <a:t>fotorezistul negativ</a:t>
            </a:r>
            <a:r>
              <a:rPr lang="en-US" sz="2400">
                <a:latin typeface="UT Sans" panose="00000500000000000000" pitchFamily="50" charset="0"/>
              </a:rPr>
              <a:t>, partea expus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devine rezistent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prin developare se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tur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partea neexpus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. Se folose</a:t>
            </a:r>
            <a:r>
              <a:rPr lang="ro-RO" sz="2400">
                <a:latin typeface="UT Sans" panose="00000500000000000000" pitchFamily="50" charset="0"/>
              </a:rPr>
              <a:t>ș</a:t>
            </a:r>
            <a:r>
              <a:rPr lang="en-US" sz="2400">
                <a:latin typeface="UT Sans" panose="00000500000000000000" pitchFamily="50" charset="0"/>
              </a:rPr>
              <a:t>te carbonat de sodiu (Na</a:t>
            </a:r>
            <a:r>
              <a:rPr lang="en-US" sz="2400" baseline="-25000">
                <a:latin typeface="UT Sans" panose="00000500000000000000" pitchFamily="50" charset="0"/>
              </a:rPr>
              <a:t>2</a:t>
            </a:r>
            <a:r>
              <a:rPr lang="en-US" sz="2400">
                <a:latin typeface="UT Sans" panose="00000500000000000000" pitchFamily="50" charset="0"/>
              </a:rPr>
              <a:t>CO</a:t>
            </a:r>
            <a:r>
              <a:rPr lang="en-US" sz="2400" baseline="-25000">
                <a:latin typeface="UT Sans" panose="00000500000000000000" pitchFamily="50" charset="0"/>
              </a:rPr>
              <a:t>3</a:t>
            </a:r>
            <a:r>
              <a:rPr lang="en-US" sz="2400">
                <a:latin typeface="UT Sans" panose="00000500000000000000" pitchFamily="50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B6AB-9108-4679-A646-F6A009F21FB6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2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>
                <a:latin typeface="UT Sans" panose="00000500000000000000" pitchFamily="50" charset="0"/>
              </a:rPr>
              <a:t>Fotorezist developat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F50D-25D2-48E4-9926-29F6249F5E30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276" y="2286000"/>
            <a:ext cx="6120724" cy="407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21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4"/>
            </a:pPr>
            <a:r>
              <a:rPr lang="en-US">
                <a:latin typeface="UT Sans" panose="00000500000000000000" pitchFamily="50" charset="0"/>
              </a:rPr>
              <a:t>Inl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turarea cuprului nedorit</a:t>
            </a:r>
            <a:r>
              <a:rPr lang="ro-RO">
                <a:latin typeface="UT Sans" panose="00000500000000000000" pitchFamily="50" charset="0"/>
              </a:rPr>
              <a:t>:</a:t>
            </a:r>
            <a:r>
              <a:rPr lang="en-US">
                <a:latin typeface="UT Sans" panose="00000500000000000000" pitchFamily="50" charset="0"/>
              </a:rPr>
              <a:t> 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solu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de clorur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feric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(FeCl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  <a:r>
              <a:rPr lang="en-US">
                <a:latin typeface="UT Sans" panose="00000500000000000000" pitchFamily="50" charset="0"/>
              </a:rPr>
              <a:t>) sau persulfat de sodiu (Na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S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O</a:t>
            </a:r>
            <a:r>
              <a:rPr lang="en-US" baseline="-25000">
                <a:latin typeface="UT Sans" panose="00000500000000000000" pitchFamily="50" charset="0"/>
              </a:rPr>
              <a:t>8</a:t>
            </a:r>
            <a:r>
              <a:rPr lang="en-US">
                <a:latin typeface="UT Sans" panose="00000500000000000000" pitchFamily="50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E6E8-7BDE-46A8-8F32-59F26AB4E4D3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26614"/>
            <a:ext cx="5486400" cy="39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8411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5"/>
            </a:pPr>
            <a:r>
              <a:rPr lang="en-US">
                <a:latin typeface="UT Sans" panose="00000500000000000000" pitchFamily="50" charset="0"/>
              </a:rPr>
              <a:t>Inl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turarea fotorezistului</a:t>
            </a:r>
            <a:r>
              <a:rPr lang="ro-RO">
                <a:latin typeface="UT Sans" panose="00000500000000000000" pitchFamily="50" charset="0"/>
              </a:rPr>
              <a:t>:</a:t>
            </a:r>
            <a:r>
              <a:rPr lang="en-US">
                <a:latin typeface="UT Sans" panose="00000500000000000000" pitchFamily="50" charset="0"/>
              </a:rPr>
              <a:t> rezult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modelul dorit de cupru corodat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F0A7-283D-40CD-8C75-60D9C3570259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514600"/>
            <a:ext cx="5648325" cy="415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304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Subcircuite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SPICE permite crearea de către utilizator a </a:t>
            </a:r>
            <a:r>
              <a:rPr lang="ro-RO" b="1">
                <a:solidFill>
                  <a:schemeClr val="tx2"/>
                </a:solidFill>
                <a:latin typeface="UT Sans" panose="00000500000000000000" pitchFamily="50" charset="0"/>
              </a:rPr>
              <a:t>subcircuitelor</a:t>
            </a:r>
            <a:r>
              <a:rPr lang="ro-RO">
                <a:latin typeface="UT Sans" panose="00000500000000000000" pitchFamily="50" charset="0"/>
              </a:rPr>
              <a:t>, prin care utilizatorul definește o subrețea sau un bloc, care poate fi apoi instanțiat (apelat) în mod repetat în întregul circuit.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de exemplu, pentru un amplificator care apare de mai multe ori într-un circuit mai mare, se poate defini o singură dată un subcircuit, descris funcțional sau la nivel de tranzistor, care apoi este instanțiat în mod repetat pentru a forma un circuit mai complex.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3D0CA3-00F8-4A0C-BA6A-2A84BF631905}" type="datetime1">
              <a:rPr lang="en-US" smtClean="0"/>
              <a:t>10/22/2019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81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Frezarea mecanic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la serii mici de produc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minimul de cupru pentru a se asigura izolarea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trasee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2903-BA75-4862-884D-C4104E885AE6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638800" cy="3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4391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Alinierea straturilor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In englez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se nume</a:t>
            </a:r>
            <a:r>
              <a:rPr lang="ro-RO">
                <a:latin typeface="UT Sans" panose="00000500000000000000" pitchFamily="50" charset="0"/>
              </a:rPr>
              <a:t>ș</a:t>
            </a:r>
            <a:r>
              <a:rPr lang="en-US">
                <a:latin typeface="UT Sans" panose="00000500000000000000" pitchFamily="50" charset="0"/>
              </a:rPr>
              <a:t>te “Layer registration”</a:t>
            </a:r>
          </a:p>
          <a:p>
            <a:r>
              <a:rPr lang="en-US">
                <a:latin typeface="UT Sans" panose="00000500000000000000" pitchFamily="50" charset="0"/>
              </a:rPr>
              <a:t>Straturile care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tuiesc un circuit multistrat se aliniaz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apoi se lipesc.</a:t>
            </a:r>
          </a:p>
          <a:p>
            <a:r>
              <a:rPr lang="en-US">
                <a:latin typeface="UT Sans" panose="00000500000000000000" pitchFamily="50" charset="0"/>
              </a:rPr>
              <a:t>Tiparele de aliniere se numesc “fiduci”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constau din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de ghidare.</a:t>
            </a:r>
          </a:p>
          <a:p>
            <a:r>
              <a:rPr lang="en-US">
                <a:latin typeface="UT Sans" panose="00000500000000000000" pitchFamily="50" charset="0"/>
              </a:rPr>
              <a:t>Straturile aliniate se lipesc prin presare la cald (asamblare).</a:t>
            </a:r>
          </a:p>
          <a:p>
            <a:r>
              <a:rPr lang="en-US">
                <a:latin typeface="UT Sans" panose="00000500000000000000" pitchFamily="50" charset="0"/>
              </a:rPr>
              <a:t>Dup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asamblare se dau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placa multistrat. Pot fi: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G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uri nemetalizate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G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uri metalizate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2FA-0EC4-4987-8F2D-8749491B32B0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8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metalizate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nemetalizate</a:t>
            </a:r>
            <a:endParaRPr lang="en-US" b="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>
                <a:latin typeface="UT Sans" panose="00000500000000000000" pitchFamily="50" charset="0"/>
              </a:rPr>
              <a:t>(a) g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en-US" sz="2000">
                <a:latin typeface="UT Sans" panose="00000500000000000000" pitchFamily="50" charset="0"/>
              </a:rPr>
              <a:t>uri nemetalizate			(b) g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en-US" sz="2000">
                <a:latin typeface="UT Sans" panose="00000500000000000000" pitchFamily="50" charset="0"/>
              </a:rPr>
              <a:t>uri metalizate</a:t>
            </a: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2000">
                <a:latin typeface="UT Sans" panose="00000500000000000000" pitchFamily="50" charset="0"/>
              </a:rPr>
              <a:t>	Metalizarea se face cu strat sub</a:t>
            </a:r>
            <a:r>
              <a:rPr lang="ro-RO" sz="2000">
                <a:latin typeface="UT Sans" panose="00000500000000000000" pitchFamily="50" charset="0"/>
              </a:rPr>
              <a:t>ț</a:t>
            </a:r>
            <a:r>
              <a:rPr lang="en-US" sz="2000">
                <a:latin typeface="UT Sans" panose="00000500000000000000" pitchFamily="50" charset="0"/>
              </a:rPr>
              <a:t>ire de cupru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(grosime 1mil=0.001in</a:t>
            </a:r>
            <a:r>
              <a:rPr lang="ro-RO" sz="2000">
                <a:latin typeface="UT Sans" panose="00000500000000000000" pitchFamily="50" charset="0"/>
              </a:rPr>
              <a:t> (inci)</a:t>
            </a:r>
            <a:r>
              <a:rPr lang="en-US" sz="2000">
                <a:latin typeface="UT Sans" panose="00000500000000000000" pitchFamily="50" charset="0"/>
              </a:rPr>
              <a:t> adica 25.4mm/1000=0.0254mm)</a:t>
            </a:r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ro-RO" sz="2000">
                <a:latin typeface="UT Sans" panose="00000500000000000000" pitchFamily="50" charset="0"/>
              </a:rPr>
              <a:t>	Aproximativ, se poate considera 1 mm=40 mils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C405-F846-4A53-B63E-EE185909165C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27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063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Planuri de mas</a:t>
            </a:r>
            <a:r>
              <a:rPr lang="ro-RO">
                <a:latin typeface="UT Sans" panose="00000500000000000000" pitchFamily="50" charset="0"/>
              </a:rPr>
              <a:t>ă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alimentare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Nu toate straturile au trasee.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Unele straturi sunt plane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conexiuni de foarte joas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impedan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pentru alimentare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Sunt a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a numitele plane de alimentare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</a:t>
            </a:r>
            <a:r>
              <a:rPr lang="ro-RO">
                <a:latin typeface="UT Sans" panose="00000500000000000000" pitchFamily="50" charset="0"/>
              </a:rPr>
              <a:t>plane </a:t>
            </a:r>
            <a:r>
              <a:rPr lang="en-US">
                <a:latin typeface="UT Sans" panose="00000500000000000000" pitchFamily="50" charset="0"/>
              </a:rPr>
              <a:t>de 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r>
              <a:rPr lang="en-US">
                <a:latin typeface="UT Sans" panose="00000500000000000000" pitchFamily="50" charset="0"/>
              </a:rPr>
              <a:t>Terminalele care se conecteaz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aceste plane trec prin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metalizate.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1B4E-952A-4BA8-84E8-CA17D41D7567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40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Thermal reliefs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Pentru lipire f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lzire excesiv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vecinatatea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urilor metalizate se efectueaz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 ni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ferestre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cupru – </a:t>
            </a:r>
            <a:r>
              <a:rPr lang="en-US" b="1">
                <a:latin typeface="UT Sans" panose="00000500000000000000" pitchFamily="50" charset="0"/>
              </a:rPr>
              <a:t>thermal reliefs</a:t>
            </a:r>
            <a:r>
              <a:rPr lang="en-US">
                <a:latin typeface="UT Sans" panose="00000500000000000000" pitchFamily="50" charset="0"/>
              </a:rPr>
              <a:t>, care reduc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ile de conduc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termic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dar 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streaz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conexiunile electrice.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1D0C-7268-42BB-A224-1573DEE48EF3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00128"/>
            <a:ext cx="6019800" cy="34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0212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Clearence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Realizarea zonei “clearence”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izolare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o gaur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metalizat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un plan prin care trece</a:t>
            </a:r>
            <a:r>
              <a:rPr lang="ro-RO">
                <a:latin typeface="UT Sans" panose="00000500000000000000" pitchFamily="50" charset="0"/>
              </a:rPr>
              <a:t> acea metalizare</a:t>
            </a:r>
            <a:r>
              <a:rPr lang="en-US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78A0-0CEF-4904-A2B5-0076CDDD1BF1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17590"/>
            <a:ext cx="6900796" cy="3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693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Soldermask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silk screen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Ultimele straturi sunt:</a:t>
            </a:r>
          </a:p>
          <a:p>
            <a:pPr lvl="1"/>
            <a:r>
              <a:rPr lang="en-US" b="1">
                <a:latin typeface="UT Sans" panose="00000500000000000000" pitchFamily="50" charset="0"/>
              </a:rPr>
              <a:t>Soldermask</a:t>
            </a:r>
            <a:r>
              <a:rPr lang="en-US">
                <a:latin typeface="UT Sans" panose="00000500000000000000" pitchFamily="50" charset="0"/>
              </a:rPr>
              <a:t> (verde) cu rol de protec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la oxidare</a:t>
            </a:r>
            <a:r>
              <a:rPr lang="ro-RO">
                <a:latin typeface="UT Sans" panose="00000500000000000000" pitchFamily="50" charset="0"/>
              </a:rPr>
              <a:t> şi depunere controlată a aliajului de lipit doar pe inelurile din jurul găurilor prin care trec terminalele componentelor;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 b="1">
                <a:latin typeface="UT Sans" panose="00000500000000000000" pitchFamily="50" charset="0"/>
              </a:rPr>
              <a:t>Silk screen </a:t>
            </a:r>
            <a:r>
              <a:rPr lang="en-US">
                <a:latin typeface="UT Sans" panose="00000500000000000000" pitchFamily="50" charset="0"/>
              </a:rPr>
              <a:t>(alb) cu rol de marcare a locului fiec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rei componente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D6C-FC45-4CC7-B563-A975680A85F3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PACME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52800"/>
            <a:ext cx="5029200" cy="338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72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Abordarea ierarhică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în fișierul de intrare SPICE pentru circuite mari, descrierea listei de conexiuni poate fi lungă și foarte dificil de înțeles;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ca urmare pentru descrierea circuitelor mari se recomandă o abordare ierarhică, în urma căreia un proiectant poate recunoaște rapid din descrierea SPICE schema bloc de nivel înalt a circuitului;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capacitatea SPICE de a descrie subcircuite asigură mijloacele necesare unei descrieri ierarhice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B3B43-8C4F-4ECD-A5DC-488AE8D8B89C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o-RO">
                <a:latin typeface="UT Sans" panose="00000500000000000000" pitchFamily="50" charset="0"/>
              </a:rPr>
              <a:t>În cadrul unei descrieri ierarhice, diverse blocuri pot fi descrise la diferite nivele de precizie</a:t>
            </a:r>
          </a:p>
          <a:p>
            <a:pPr algn="just"/>
            <a:r>
              <a:rPr lang="ro-RO" b="1">
                <a:latin typeface="UT Sans" panose="00000500000000000000" pitchFamily="50" charset="0"/>
              </a:rPr>
              <a:t>Descrierea funcțională</a:t>
            </a:r>
            <a:r>
              <a:rPr lang="ro-RO">
                <a:latin typeface="UT Sans" panose="00000500000000000000" pitchFamily="50" charset="0"/>
              </a:rPr>
              <a:t> poate folosi:</a:t>
            </a:r>
          </a:p>
          <a:p>
            <a:pPr lvl="1" algn="just"/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Modelul ideal</a:t>
            </a:r>
            <a:r>
              <a:rPr lang="ro-RO" sz="2200">
                <a:latin typeface="UT Sans" panose="00000500000000000000" pitchFamily="50" charset="0"/>
              </a:rPr>
              <a:t>, care este cea mai simplă reprezentare a funcției unui bloc dat prin care se reproduce caracteristica relevantă a dispozitivului.</a:t>
            </a:r>
          </a:p>
          <a:p>
            <a:pPr lvl="1" algn="just"/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Modelul funcțional</a:t>
            </a:r>
            <a:r>
              <a:rPr lang="ro-RO" sz="2200">
                <a:latin typeface="UT Sans" panose="00000500000000000000" pitchFamily="50" charset="0"/>
              </a:rPr>
              <a:t>, care este mult mai complex și care reproduce caracteristicile de detaliu ale circuitului cum ar fi, de exemplu, limitarea excursiei semnalului de ieșire, valoarea finită a benzii de frecvență și alte restricții privind gama de variație a diverselor mărimi.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3F9225-8E7E-45A0-BB33-442B597CF87A}" type="datetime1">
              <a:rPr lang="en-US" smtClean="0"/>
              <a:t>10/22/2019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B1CEE8-76DC-4F5A-BEFA-CC965E9BC7B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Modelul ideal</a:t>
            </a: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este simplu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furnizează caracteristica relevantă a dispozitivului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conduce la timp scur</a:t>
            </a:r>
            <a:r>
              <a:rPr lang="en-US" sz="2000">
                <a:latin typeface="UT Sans" panose="00000500000000000000" pitchFamily="50" charset="0"/>
              </a:rPr>
              <a:t>t</a:t>
            </a:r>
            <a:r>
              <a:rPr lang="ro-RO" sz="2000">
                <a:latin typeface="UT Sans" panose="00000500000000000000" pitchFamily="50" charset="0"/>
              </a:rPr>
              <a:t> de simulare</a:t>
            </a:r>
            <a:r>
              <a:rPr lang="en-US" sz="2000">
                <a:latin typeface="UT Sans" panose="00000500000000000000" pitchFamily="50" charset="0"/>
              </a:rPr>
              <a:t>.</a:t>
            </a:r>
            <a:endParaRPr lang="ro-RO" sz="1800">
              <a:latin typeface="UT Sans" panose="00000500000000000000" pitchFamily="50" charset="0"/>
            </a:endParaRPr>
          </a:p>
          <a:p>
            <a:pPr lvl="1" algn="just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Modelul funcțional</a:t>
            </a:r>
            <a:endParaRPr lang="ro-RO" sz="24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este complex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utilizează un număr de componente considerabil mai mic în comparație cu descrierea </a:t>
            </a:r>
            <a:r>
              <a:rPr lang="en-US" sz="2000">
                <a:latin typeface="UT Sans" panose="00000500000000000000" pitchFamily="50" charset="0"/>
              </a:rPr>
              <a:t>structur</a:t>
            </a:r>
            <a:r>
              <a:rPr lang="ro-RO" sz="2000">
                <a:latin typeface="UT Sans" panose="00000500000000000000" pitchFamily="50" charset="0"/>
              </a:rPr>
              <a:t>ală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durată de simulare semnificativ mai redusă în comparație cu descrierea </a:t>
            </a:r>
            <a:r>
              <a:rPr lang="en-US" sz="2000">
                <a:latin typeface="UT Sans" panose="00000500000000000000" pitchFamily="50" charset="0"/>
              </a:rPr>
              <a:t>structur</a:t>
            </a:r>
            <a:r>
              <a:rPr lang="ro-RO" sz="2000">
                <a:latin typeface="UT Sans" panose="00000500000000000000" pitchFamily="50" charset="0"/>
              </a:rPr>
              <a:t>ală</a:t>
            </a:r>
            <a:r>
              <a:rPr lang="en-US" sz="20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538E05-6114-406A-B6BF-2F188D1023E1}" type="datetime1">
              <a:rPr lang="en-US" smtClean="0"/>
              <a:t>10/22/2019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B1CEE8-76DC-4F5A-BEFA-CC965E9BC7B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3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4147</TotalTime>
  <Words>3392</Words>
  <Application>Microsoft Office PowerPoint</Application>
  <PresentationFormat>On-screen Show (4:3)</PresentationFormat>
  <Paragraphs>591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Times New Roman</vt:lpstr>
      <vt:lpstr>UT Sans</vt:lpstr>
      <vt:lpstr>UT Sans Bold</vt:lpstr>
      <vt:lpstr>Clarity</vt:lpstr>
      <vt:lpstr>PROIECTAREA  ASISTATĂ  DE CALCULATOR  A  MODULELOR  ELECTRONICE</vt:lpstr>
      <vt:lpstr>Cuprins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Exemplul 1 Numărător în inel realizat cu inversoare MOS</vt:lpstr>
      <vt:lpstr>Exemplul 1</vt:lpstr>
      <vt:lpstr>Exemplul 1</vt:lpstr>
      <vt:lpstr>Exemplul 1: numărător în inel realizat cu inversoare MOS</vt:lpstr>
      <vt:lpstr>Simularea funcțională și ierarhică</vt:lpstr>
      <vt:lpstr>Simularea funcțională și ierarhică Exemplul 2</vt:lpstr>
      <vt:lpstr>Simularea funcțională și ierarhică Exemplul 2</vt:lpstr>
      <vt:lpstr>Simularea funcțională și ierarhică Exemplul 2</vt:lpstr>
      <vt:lpstr>Simularea funcțională și ierarhică Exemplul 2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Fabricarea PCB</vt:lpstr>
      <vt:lpstr>Fabricarea PCB</vt:lpstr>
      <vt:lpstr>Fabricarea PCB</vt:lpstr>
      <vt:lpstr>Fabricarea PCB</vt:lpstr>
      <vt:lpstr>Fabricarea PCB</vt:lpstr>
      <vt:lpstr>Fabricarea PCB</vt:lpstr>
      <vt:lpstr>Fabricarea PCB</vt:lpstr>
      <vt:lpstr>Fabricarea PCB  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Frezarea mecanică</vt:lpstr>
      <vt:lpstr>Alinierea straturilor</vt:lpstr>
      <vt:lpstr>Găuri metalizate / nemetalizate</vt:lpstr>
      <vt:lpstr>Planuri de masă / alimentare</vt:lpstr>
      <vt:lpstr>Thermal reliefs</vt:lpstr>
      <vt:lpstr>Clearence</vt:lpstr>
      <vt:lpstr>Soldermask şi silk screen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543</cp:revision>
  <dcterms:created xsi:type="dcterms:W3CDTF">2008-02-25T12:45:55Z</dcterms:created>
  <dcterms:modified xsi:type="dcterms:W3CDTF">2019-10-22T19:07:11Z</dcterms:modified>
</cp:coreProperties>
</file>