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1"/>
  </p:sldMasterIdLst>
  <p:notesMasterIdLst>
    <p:notesMasterId r:id="rId41"/>
  </p:notesMasterIdLst>
  <p:sldIdLst>
    <p:sldId id="256" r:id="rId2"/>
    <p:sldId id="284" r:id="rId3"/>
    <p:sldId id="257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3" r:id="rId14"/>
    <p:sldId id="295" r:id="rId15"/>
    <p:sldId id="296" r:id="rId16"/>
    <p:sldId id="259" r:id="rId17"/>
    <p:sldId id="260" r:id="rId18"/>
    <p:sldId id="261" r:id="rId19"/>
    <p:sldId id="338" r:id="rId20"/>
    <p:sldId id="339" r:id="rId21"/>
    <p:sldId id="340" r:id="rId22"/>
    <p:sldId id="341" r:id="rId23"/>
    <p:sldId id="342" r:id="rId24"/>
    <p:sldId id="343" r:id="rId25"/>
    <p:sldId id="345" r:id="rId26"/>
    <p:sldId id="346" r:id="rId27"/>
    <p:sldId id="347" r:id="rId28"/>
    <p:sldId id="348" r:id="rId29"/>
    <p:sldId id="349" r:id="rId30"/>
    <p:sldId id="350" r:id="rId31"/>
    <p:sldId id="353" r:id="rId32"/>
    <p:sldId id="354" r:id="rId33"/>
    <p:sldId id="355" r:id="rId34"/>
    <p:sldId id="356" r:id="rId35"/>
    <p:sldId id="359" r:id="rId36"/>
    <p:sldId id="360" r:id="rId37"/>
    <p:sldId id="361" r:id="rId38"/>
    <p:sldId id="362" r:id="rId39"/>
    <p:sldId id="363" r:id="rId4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7" autoAdjust="0"/>
  </p:normalViewPr>
  <p:slideViewPr>
    <p:cSldViewPr>
      <p:cViewPr varScale="1">
        <p:scale>
          <a:sx n="82" d="100"/>
          <a:sy n="82" d="100"/>
        </p:scale>
        <p:origin x="14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6309C124-82A7-4CC8-8477-78C37AFD2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9C124-82A7-4CC8-8477-78C37AFD2A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920B6-D230-4C2C-B22B-7FBA48453E84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4411A-DD63-4672-B8AF-95F0A8509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4A1FE-8777-424F-973D-03A27FF45E39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64A0-9052-4881-B698-70B48F2A9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15269-2A5B-41F1-A0A8-96985E16724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20A2-6F3C-4795-9532-CBA604650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776E1-EF74-4A99-BA19-DA517EDE19F5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BD513-B36C-4A71-AB81-7B6A19D32234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008BA-EA03-41D9-9B13-0AEDECE5E9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6BAD9-63A2-4EAA-8965-FB41B307FE53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CB566-CC20-4F0D-AB65-D41EA3A8E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129C3-340F-4CF7-A231-9C25F25991E8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9D65B-5090-41F3-82E0-2B0169B91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95B0A-48FB-43C0-B2D7-DB3582482DF4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74A8B-86CD-4A61-837A-E8EF16B68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F87A8-3F37-4FCF-92E2-CAB8291F91BB}" type="datetime1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6AEA-FEC1-4D5D-A180-C67816E94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A0765-045B-4434-A32D-35D28DD2ED06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E029E-45D4-43B9-809F-9948E8A5C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5BEB1-B9CD-4BCD-8143-004C615615DB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D8FF9-5911-4DD9-BDE2-5C464BA54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D105DC-F6C7-420F-9986-32C876A2D15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1039D-AB37-4CC5-BE3E-E25DAD44B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1.nonlinear.ir/epublish/book/The_SPICE_Book_0471609269.pdf" TargetMode="External"/><Relationship Id="rId2" Type="http://schemas.openxmlformats.org/officeDocument/2006/relationships/hyperlink" Target="https://www.seas.upenn.edu/~jan/spice/PSpice_ReferenceguideOrCA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2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/>
              <a:t>Cursul nr. 1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r>
              <a:rPr lang="ro-RO" sz="3200"/>
              <a:t>PROIECTAREA  ASISTATĂ  DE CALCULATOR  A  MODULELOR </a:t>
            </a:r>
            <a:r>
              <a:rPr lang="en-US" sz="3200"/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Suportul fizic al tuturor elementelor componente ale unui modul este o placă de circuit imprimat (PCB – Printed Circuit Board).</a:t>
            </a:r>
          </a:p>
          <a:p>
            <a:r>
              <a:rPr lang="ro-RO"/>
              <a:t>Un software adecvat proiectării asistate de calculator a modulelor electronice este pachetul de programe OrCAD.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6871-293F-4386-AF56-ED9D0331A75C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431CE-5F6E-4859-B277-B12D8453A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3962400"/>
            <a:ext cx="4114800" cy="15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F33F-D3A4-4CE9-A6C5-6BAFE269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OrCAD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38C66-36C9-479C-A298-03EA65C2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b="1">
                <a:solidFill>
                  <a:srgbClr val="0070C0"/>
                </a:solidFill>
              </a:rPr>
              <a:t>OrCAD</a:t>
            </a:r>
            <a:r>
              <a:rPr lang="ro-RO"/>
              <a:t> este un pachet software destinat proiectării asistate de calculator a circuitelor electronice, al cărui producător este </a:t>
            </a:r>
            <a:r>
              <a:rPr lang="ro-RO" b="1"/>
              <a:t>Cadence Design Systems</a:t>
            </a:r>
            <a:r>
              <a:rPr lang="ro-RO"/>
              <a:t>. </a:t>
            </a:r>
          </a:p>
          <a:p>
            <a:r>
              <a:rPr lang="ro-RO"/>
              <a:t>Numele OrCAD este o combinație care reflectă originea companiei și destinația pachetului software (computer aided design): </a:t>
            </a:r>
            <a:r>
              <a:rPr lang="ro-RO" b="1">
                <a:solidFill>
                  <a:srgbClr val="0070C0"/>
                </a:solidFill>
              </a:rPr>
              <a:t>Or</a:t>
            </a:r>
            <a:r>
              <a:rPr lang="ro-RO"/>
              <a:t>egon + </a:t>
            </a:r>
            <a:r>
              <a:rPr lang="ro-RO" b="1">
                <a:solidFill>
                  <a:srgbClr val="0070C0"/>
                </a:solidFill>
              </a:rPr>
              <a:t>CAD</a:t>
            </a:r>
            <a:r>
              <a:rPr lang="ro-RO"/>
              <a:t>. </a:t>
            </a:r>
          </a:p>
          <a:p>
            <a:r>
              <a:rPr lang="ro-RO"/>
              <a:t>OrCAD a împlinit 30 de ani de existență.</a:t>
            </a:r>
          </a:p>
          <a:p>
            <a:r>
              <a:rPr lang="ro-RO"/>
              <a:t>Versiunea OrCAD 17.2-2016, include noi capabilități pentru proiectarea plăcilor cu circuite imprimate de tip rigid-flexibil și simularea semnalelor mixte (analog-digitale) complexe, indispensabile dezvoltării produselor electronice din categoriile: IoT (Internet of Things), "wearables" și "wireless mobile".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E26C5-7DBA-46E2-9193-CEF101D5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A0B9-7257-4965-9F27-9F0387AC6AEB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209C7-EFD2-4568-9B10-44665AD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D5DCE-0201-4B7C-97F6-9289727A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4E8C-151D-42C9-8D98-10B3DB3A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079C-F803-4FDB-BE8B-6DCA3697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b="1"/>
              <a:t>Internet of Things</a:t>
            </a:r>
            <a:r>
              <a:rPr lang="ro-RO" sz="2200"/>
              <a:t> (abreviat </a:t>
            </a:r>
            <a:r>
              <a:rPr lang="ro-RO" sz="2200" b="1"/>
              <a:t>IoT</a:t>
            </a:r>
            <a:r>
              <a:rPr lang="ro-RO" sz="2200"/>
              <a:t> - </a:t>
            </a:r>
            <a:r>
              <a:rPr lang="ro-RO" sz="2200" i="1"/>
              <a:t>internetul lucrurilor</a:t>
            </a:r>
            <a:r>
              <a:rPr lang="ro-RO" sz="2200"/>
              <a:t>) este un concept ce presupune folosirea Internetului pentru a conecta între ele diferite dispozitive, servicii și sisteme automate, formând astfel o </a:t>
            </a:r>
            <a:r>
              <a:rPr lang="ro-RO" sz="2200" b="1"/>
              <a:t>rețea de obiecte</a:t>
            </a:r>
            <a:r>
              <a:rPr lang="ro-RO" sz="2200"/>
              <a:t>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5B308-69AC-4680-8FF1-4BA4FE6D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64918-C5FF-4E93-9121-CA5302E54EE6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D432-F161-45D5-9D17-1D7F4FEC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D341-FE7B-4FD3-82D7-4AAE6264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A514E-4ED6-4A2A-91FD-CD857A52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3046144"/>
            <a:ext cx="5953125" cy="38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6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54F3-20FF-48C9-BE51-16DB126D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Wearables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B0A4-5EDF-45AA-8F96-F2EA5E3C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Wereable technology</a:t>
            </a:r>
            <a:r>
              <a:rPr lang="ro-RO"/>
              <a:t> </a:t>
            </a:r>
            <a:br>
              <a:rPr lang="ro-RO"/>
            </a:br>
            <a:r>
              <a:rPr lang="ro-RO"/>
              <a:t>(</a:t>
            </a:r>
            <a:r>
              <a:rPr lang="ro-RO" i="1"/>
              <a:t>tehnologia purtabilă</a:t>
            </a:r>
            <a:r>
              <a:rPr lang="ro-RO"/>
              <a:t>) </a:t>
            </a:r>
            <a:br>
              <a:rPr lang="ro-RO"/>
            </a:br>
            <a:r>
              <a:rPr lang="ro-RO"/>
              <a:t>este cea cu ajutorul </a:t>
            </a:r>
            <a:br>
              <a:rPr lang="ro-RO"/>
            </a:br>
            <a:r>
              <a:rPr lang="ro-RO"/>
              <a:t>căreia se produc </a:t>
            </a:r>
            <a:br>
              <a:rPr lang="ro-RO"/>
            </a:br>
            <a:r>
              <a:rPr lang="ro-RO"/>
              <a:t>dispozitive electronice </a:t>
            </a:r>
            <a:br>
              <a:rPr lang="ro-RO"/>
            </a:br>
            <a:r>
              <a:rPr lang="ro-RO"/>
              <a:t>inteligente (sisteme </a:t>
            </a:r>
            <a:br>
              <a:rPr lang="ro-RO"/>
            </a:br>
            <a:r>
              <a:rPr lang="ro-RO"/>
              <a:t>electronice cu </a:t>
            </a:r>
            <a:br>
              <a:rPr lang="ro-RO"/>
            </a:br>
            <a:r>
              <a:rPr lang="ro-RO"/>
              <a:t>microcontrolere) care </a:t>
            </a:r>
            <a:br>
              <a:rPr lang="ro-RO"/>
            </a:br>
            <a:r>
              <a:rPr lang="ro-RO"/>
              <a:t>pot fi încorporate în </a:t>
            </a:r>
            <a:br>
              <a:rPr lang="ro-RO"/>
            </a:br>
            <a:r>
              <a:rPr lang="ro-RO"/>
              <a:t>îmbrăcăminte sau </a:t>
            </a:r>
            <a:br>
              <a:rPr lang="ro-RO"/>
            </a:br>
            <a:r>
              <a:rPr lang="ro-RO"/>
              <a:t>purtate pe corp ca </a:t>
            </a:r>
            <a:br>
              <a:rPr lang="ro-RO"/>
            </a:br>
            <a:r>
              <a:rPr lang="ro-RO"/>
              <a:t>implanturi sau accesorii.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6208C-F20F-4719-9BF1-4BF5EFF8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C5A14-CA1F-4F5B-8F1B-F66686BB1842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39F30-2845-4AF9-8C44-DA9B294F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0643A-A4AB-4CF3-BFFE-8C9625E3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42F81-89EC-4895-8D78-B4D74CC9B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524000"/>
            <a:ext cx="4914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2C99-D9C3-464E-994E-6C0862E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Wireless 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9616-C6B4-49D4-9D72-E63CE56C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Mobil este un cuvânt care este utilizat în mod obișnuit pentru a descrie dispozitivele portabile.</a:t>
            </a:r>
          </a:p>
          <a:p>
            <a:r>
              <a:rPr lang="ro-RO"/>
              <a:t>Wireless, pe de altă parte, nu înseamnă mobil. Calculatoarele tradiționale sau alte dispozitive non-mobile pot accesa rețele wireless.</a:t>
            </a:r>
          </a:p>
          <a:p>
            <a:r>
              <a:rPr lang="ro-RO"/>
              <a:t>Deci </a:t>
            </a:r>
            <a:r>
              <a:rPr lang="ro-RO" b="1"/>
              <a:t>wireless mobile</a:t>
            </a:r>
            <a:r>
              <a:rPr lang="ro-RO"/>
              <a:t> poate fi considerat un dispozitiv portabil care poate accesa o rețea wireless.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776E4-58F6-470D-BD39-BC140449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18561-DBB6-4934-BC02-1EA6E3658BE7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7FDE-F604-407B-A09F-19346298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26B6-B3BC-42FB-B704-156185DF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521F-9033-4A6B-B7F9-227155EE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OrCAD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1A543-5089-43D4-9719-7A4138E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Pachetul de programe OrCAD permite descrierea circuitelor fie în modul grafic, fie în modul text.</a:t>
            </a:r>
          </a:p>
          <a:p>
            <a:r>
              <a:rPr lang="ro-RO"/>
              <a:t>Chiar și schema electronică a unui circuit (realizată cu Capture) are în spate descrierea tip text a acelui circuit, motiv pentru care cunoașterea elementelor legate de descrierea de tip text a componentelor și a circuitelor este importantă în înțelegerea modului de lucru a simulatorului SPICE.</a:t>
            </a:r>
          </a:p>
          <a:p>
            <a:r>
              <a:rPr lang="ro-RO"/>
              <a:t>În cadrul CAD, cu ajutorul SPICE se realizează simularea funcționării circuitului înainte de realizarea lui practică.</a:t>
            </a:r>
          </a:p>
          <a:p>
            <a:r>
              <a:rPr lang="ro-RO"/>
              <a:t>SPICE acționează deci ca o placă de test virtuală.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4AA9-2662-4B06-B594-95DC828A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9A3EC-F7BC-4A67-9C38-A95BB327CB7B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154E-E88D-4DB5-9982-79F1905A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6A441-F76A-4FD0-89F0-955DAAF7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7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/>
              <a:t>SPICE</a:t>
            </a:r>
            <a:endParaRPr lang="en-US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b="1">
                <a:solidFill>
                  <a:srgbClr val="FF0000"/>
                </a:solidFill>
              </a:rPr>
              <a:t>SPICE</a:t>
            </a:r>
            <a:r>
              <a:rPr lang="ro-RO"/>
              <a:t> înseamnă </a:t>
            </a:r>
            <a:r>
              <a:rPr lang="ro-RO" b="1">
                <a:solidFill>
                  <a:srgbClr val="FF0000"/>
                </a:solidFill>
              </a:rPr>
              <a:t>S</a:t>
            </a:r>
            <a:r>
              <a:rPr lang="ro-RO" b="1"/>
              <a:t>imulation </a:t>
            </a:r>
            <a:r>
              <a:rPr lang="ro-RO" b="1">
                <a:solidFill>
                  <a:srgbClr val="FF0000"/>
                </a:solidFill>
              </a:rPr>
              <a:t>P</a:t>
            </a:r>
            <a:r>
              <a:rPr lang="ro-RO" b="1"/>
              <a:t>rogram with </a:t>
            </a:r>
            <a:r>
              <a:rPr lang="ro-RO" b="1">
                <a:solidFill>
                  <a:srgbClr val="FF0000"/>
                </a:solidFill>
              </a:rPr>
              <a:t>I</a:t>
            </a:r>
            <a:r>
              <a:rPr lang="ro-RO" b="1"/>
              <a:t>ntegrated </a:t>
            </a:r>
            <a:r>
              <a:rPr lang="ro-RO" b="1">
                <a:solidFill>
                  <a:srgbClr val="FF0000"/>
                </a:solidFill>
              </a:rPr>
              <a:t>C</a:t>
            </a:r>
            <a:r>
              <a:rPr lang="ro-RO" b="1"/>
              <a:t>ircuits </a:t>
            </a:r>
            <a:r>
              <a:rPr lang="ro-RO" b="1">
                <a:solidFill>
                  <a:srgbClr val="FF0000"/>
                </a:solidFill>
              </a:rPr>
              <a:t>E</a:t>
            </a:r>
            <a:r>
              <a:rPr lang="ro-RO" b="1"/>
              <a:t>mphasis</a:t>
            </a:r>
            <a:r>
              <a:rPr lang="en-US"/>
              <a:t>, </a:t>
            </a:r>
            <a:r>
              <a:rPr lang="ro-RO"/>
              <a:t>adică program de simulare cu precădere a circuitelor integrate;</a:t>
            </a:r>
            <a:endParaRPr lang="en-US"/>
          </a:p>
          <a:p>
            <a:pPr eaLnBrk="1" hangingPunct="1"/>
            <a:r>
              <a:rPr lang="en-US"/>
              <a:t>A </a:t>
            </a:r>
            <a:r>
              <a:rPr lang="en-US" err="1"/>
              <a:t>fost</a:t>
            </a:r>
            <a:r>
              <a:rPr lang="en-US"/>
              <a:t> </a:t>
            </a:r>
            <a:r>
              <a:rPr lang="ro-RO"/>
              <a:t>realizat, inițial, pentru simularea funcționării circuitelor integrate, înainte de realizarea (“turnarea”) lor în siliciu;</a:t>
            </a:r>
          </a:p>
          <a:p>
            <a:pPr eaLnBrk="1" hangingPunct="1"/>
            <a:r>
              <a:rPr lang="ro-RO"/>
              <a:t>SPICE este un program de simulare a funcționării </a:t>
            </a:r>
            <a:r>
              <a:rPr lang="ro-RO" b="1">
                <a:solidFill>
                  <a:srgbClr val="FF0000"/>
                </a:solidFill>
              </a:rPr>
              <a:t>circuitelor electrice </a:t>
            </a:r>
            <a:r>
              <a:rPr lang="ro-RO"/>
              <a:t>şi</a:t>
            </a:r>
            <a:r>
              <a:rPr lang="ro-RO" b="1">
                <a:solidFill>
                  <a:srgbClr val="FF0000"/>
                </a:solidFill>
              </a:rPr>
              <a:t> electronice</a:t>
            </a:r>
            <a:r>
              <a:rPr lang="ro-RO"/>
              <a:t> pentru analize neliniare de c.c. şi în timp şi analiză liniară de c.a. 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1972B5-CB22-499B-8BB9-8F4B21FD0E7C}" type="datetime1">
              <a:rPr lang="en-US" smtClean="0"/>
              <a:t>10/1/2019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5B8D64-8A80-46F0-890A-30BE9AD8886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5867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+mn-lt"/>
              </a:rPr>
              <a:t>"Let's SPICE this circuit and see if it works"</a:t>
            </a:r>
          </a:p>
        </p:txBody>
      </p:sp>
    </p:spTree>
    <p:extLst>
      <p:ext uri="{BB962C8B-B14F-4D97-AF65-F5344CB8AC3E}">
        <p14:creationId xmlns:p14="http://schemas.microsoft.com/office/powerpoint/2010/main" val="121137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SPICE</a:t>
            </a:r>
            <a:endParaRPr lang="en-US" sz="3600">
              <a:solidFill>
                <a:srgbClr val="00B0F0"/>
              </a:solidFill>
            </a:endParaRP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dirty="0"/>
              <a:t>A fost dezvoltat în </a:t>
            </a:r>
            <a:r>
              <a:rPr lang="en-US" b="1" dirty="0" err="1"/>
              <a:t>Laboratorul</a:t>
            </a:r>
            <a:r>
              <a:rPr lang="en-US" b="1" dirty="0"/>
              <a:t> de </a:t>
            </a:r>
            <a:r>
              <a:rPr lang="en-US" b="1" dirty="0" err="1"/>
              <a:t>cercetare</a:t>
            </a:r>
            <a:r>
              <a:rPr lang="en-US" b="1" dirty="0"/>
              <a:t> electronic</a:t>
            </a:r>
            <a:r>
              <a:rPr lang="ro-RO" b="1" dirty="0"/>
              <a:t>ă</a:t>
            </a:r>
            <a:r>
              <a:rPr lang="en-US" dirty="0"/>
              <a:t> </a:t>
            </a:r>
            <a:r>
              <a:rPr lang="ro-RO" dirty="0"/>
              <a:t>din cadrul </a:t>
            </a:r>
            <a:r>
              <a:rPr lang="en-US" b="1" err="1"/>
              <a:t>Universit</a:t>
            </a:r>
            <a:r>
              <a:rPr lang="ro-RO" b="1"/>
              <a:t>ăț</a:t>
            </a:r>
            <a:r>
              <a:rPr lang="en-US" b="1"/>
              <a:t>ii </a:t>
            </a:r>
            <a:r>
              <a:rPr lang="en-US" b="1" dirty="0"/>
              <a:t>Berkeley din California</a:t>
            </a:r>
            <a:r>
              <a:rPr lang="ro-RO" dirty="0"/>
              <a:t>, coordonator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ro-RO" dirty="0"/>
              <a:t>prof. </a:t>
            </a:r>
            <a:r>
              <a:rPr lang="en-US" b="1" dirty="0"/>
              <a:t>Donald O. Pederson</a:t>
            </a:r>
            <a:r>
              <a:rPr lang="ro-RO" dirty="0"/>
              <a:t>;</a:t>
            </a:r>
          </a:p>
          <a:p>
            <a:pPr eaLnBrk="1" hangingPunct="1"/>
            <a:r>
              <a:rPr lang="ro-RO" dirty="0"/>
              <a:t>La începutul anilor </a:t>
            </a:r>
            <a:r>
              <a:rPr lang="en-US" dirty="0"/>
              <a:t>’70</a:t>
            </a:r>
            <a:r>
              <a:rPr lang="ro-RO" dirty="0"/>
              <a:t> a fost creat, mai întâi, programul </a:t>
            </a:r>
            <a:r>
              <a:rPr lang="ro-RO" b="1" dirty="0"/>
              <a:t>CANCER</a:t>
            </a:r>
            <a:r>
              <a:rPr lang="ro-RO" dirty="0"/>
              <a:t> (</a:t>
            </a:r>
            <a:r>
              <a:rPr lang="en-US" u="sng" dirty="0"/>
              <a:t>C</a:t>
            </a:r>
            <a:r>
              <a:rPr lang="en-US" dirty="0"/>
              <a:t>omputer </a:t>
            </a:r>
            <a:r>
              <a:rPr lang="en-US" u="sng" dirty="0"/>
              <a:t>A</a:t>
            </a:r>
            <a:r>
              <a:rPr lang="en-US" dirty="0"/>
              <a:t>nalysis of </a:t>
            </a:r>
            <a:r>
              <a:rPr lang="en-US" u="sng" dirty="0"/>
              <a:t>N</a:t>
            </a:r>
            <a:r>
              <a:rPr lang="en-US" dirty="0"/>
              <a:t>on-Linear </a:t>
            </a:r>
            <a:r>
              <a:rPr lang="en-US" u="sng" dirty="0"/>
              <a:t>C</a:t>
            </a:r>
            <a:r>
              <a:rPr lang="en-US" dirty="0"/>
              <a:t>ircuits </a:t>
            </a:r>
            <a:r>
              <a:rPr lang="en-US" u="sng" dirty="0"/>
              <a:t>E</a:t>
            </a:r>
            <a:r>
              <a:rPr lang="en-US" dirty="0"/>
              <a:t>xcluding </a:t>
            </a:r>
            <a:r>
              <a:rPr lang="en-US" u="sng" dirty="0"/>
              <a:t>R</a:t>
            </a:r>
            <a:r>
              <a:rPr lang="en-US" dirty="0"/>
              <a:t>adiation</a:t>
            </a:r>
            <a:r>
              <a:rPr lang="ro-RO" dirty="0"/>
              <a:t>);</a:t>
            </a:r>
          </a:p>
          <a:p>
            <a:pPr eaLnBrk="1" hangingPunct="1"/>
            <a:r>
              <a:rPr lang="ro-RO" dirty="0"/>
              <a:t>În 1972 este realizat </a:t>
            </a:r>
            <a:r>
              <a:rPr lang="ro-RO" b="1" dirty="0"/>
              <a:t>SPICE 1</a:t>
            </a:r>
            <a:r>
              <a:rPr lang="ro-RO" dirty="0"/>
              <a:t> (scris în FORTRAN). Devine standard în industrie;</a:t>
            </a:r>
          </a:p>
          <a:p>
            <a:pPr eaLnBrk="1" hangingPunct="1"/>
            <a:r>
              <a:rPr lang="ro-RO" dirty="0"/>
              <a:t>În 1975, </a:t>
            </a:r>
            <a:r>
              <a:rPr lang="ro-RO" b="1" dirty="0"/>
              <a:t>SPICE 2</a:t>
            </a:r>
            <a:r>
              <a:rPr lang="ro-RO" dirty="0"/>
              <a:t> (scris tot în FORTRAN) este pus </a:t>
            </a:r>
            <a:r>
              <a:rPr lang="ro-RO"/>
              <a:t>la dispoziția </a:t>
            </a:r>
            <a:r>
              <a:rPr lang="ro-RO" dirty="0"/>
              <a:t>publicului;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DFFD01-5DAD-45BE-BF01-20D74BCF9434}" type="datetime1">
              <a:rPr lang="en-US" smtClean="0"/>
              <a:t>10/1/2019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940F54-31BD-4334-93D0-FC4F5DAD3D1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2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SPICE</a:t>
            </a:r>
            <a:endParaRPr lang="en-US"/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În 1985 apare </a:t>
            </a:r>
            <a:r>
              <a:rPr lang="ro-RO" b="1"/>
              <a:t>SPICE 3</a:t>
            </a:r>
            <a:r>
              <a:rPr lang="ro-RO"/>
              <a:t>, rescris în limbajul de programare C;</a:t>
            </a:r>
          </a:p>
          <a:p>
            <a:pPr eaLnBrk="1" hangingPunct="1"/>
            <a:r>
              <a:rPr lang="ro-RO"/>
              <a:t>Anii </a:t>
            </a:r>
            <a:r>
              <a:rPr lang="en-US"/>
              <a:t>’80</a:t>
            </a:r>
            <a:r>
              <a:rPr lang="ro-RO"/>
              <a:t> şi mai târziu:</a:t>
            </a:r>
          </a:p>
          <a:p>
            <a:pPr lvl="1" eaLnBrk="1" hangingPunct="1"/>
            <a:r>
              <a:rPr lang="ro-RO" sz="2200"/>
              <a:t>Apar versiuni comerciale - </a:t>
            </a:r>
            <a:r>
              <a:rPr lang="en-US" sz="2200"/>
              <a:t>HSPICE, IS_SPICE </a:t>
            </a:r>
            <a:r>
              <a:rPr lang="ro-RO" sz="2200"/>
              <a:t>şi</a:t>
            </a:r>
            <a:r>
              <a:rPr lang="en-US" sz="2200"/>
              <a:t> MICROCAP</a:t>
            </a:r>
            <a:r>
              <a:rPr lang="ro-RO" sz="2200"/>
              <a:t>;</a:t>
            </a:r>
          </a:p>
          <a:p>
            <a:pPr lvl="1" eaLnBrk="1" hangingPunct="1"/>
            <a:r>
              <a:rPr lang="en-US" sz="2200"/>
              <a:t>MicroSim re</a:t>
            </a:r>
            <a:r>
              <a:rPr lang="ro-RO" sz="2200"/>
              <a:t>a</a:t>
            </a:r>
            <a:r>
              <a:rPr lang="en-US" sz="2200"/>
              <a:t>l</a:t>
            </a:r>
            <a:r>
              <a:rPr lang="ro-RO" sz="2200"/>
              <a:t>iz</a:t>
            </a:r>
            <a:r>
              <a:rPr lang="en-US" sz="2200"/>
              <a:t>ea</a:t>
            </a:r>
            <a:r>
              <a:rPr lang="ro-RO" sz="2200"/>
              <a:t>ză</a:t>
            </a:r>
            <a:r>
              <a:rPr lang="en-US" sz="2200"/>
              <a:t> PSPICE, </a:t>
            </a:r>
            <a:r>
              <a:rPr lang="ro-RO" sz="2200"/>
              <a:t>prima versiune </a:t>
            </a:r>
            <a:r>
              <a:rPr lang="en-US" sz="2200"/>
              <a:t>SPICE</a:t>
            </a:r>
            <a:r>
              <a:rPr lang="ro-RO" sz="2200"/>
              <a:t> pentru</a:t>
            </a:r>
            <a:r>
              <a:rPr lang="en-US" sz="2200"/>
              <a:t> PC</a:t>
            </a:r>
            <a:r>
              <a:rPr lang="ro-RO" sz="2200"/>
              <a:t>;</a:t>
            </a:r>
          </a:p>
          <a:p>
            <a:pPr lvl="1" eaLnBrk="1" hangingPunct="1"/>
            <a:r>
              <a:rPr lang="en-US" sz="2200"/>
              <a:t>Compani</a:t>
            </a:r>
            <a:r>
              <a:rPr lang="ro-RO" sz="2200"/>
              <a:t>ile</a:t>
            </a:r>
            <a:r>
              <a:rPr lang="en-US" sz="2200"/>
              <a:t> integr</a:t>
            </a:r>
            <a:r>
              <a:rPr lang="ro-RO" sz="2200"/>
              <a:t>e</a:t>
            </a:r>
            <a:r>
              <a:rPr lang="en-US" sz="2200"/>
              <a:t>a</a:t>
            </a:r>
            <a:r>
              <a:rPr lang="ro-RO" sz="2200"/>
              <a:t>ză</a:t>
            </a:r>
            <a:r>
              <a:rPr lang="en-US" sz="2200"/>
              <a:t> </a:t>
            </a:r>
            <a:r>
              <a:rPr lang="ro-RO" sz="2200"/>
              <a:t>versiunile de </a:t>
            </a:r>
            <a:r>
              <a:rPr lang="en-US" sz="2200"/>
              <a:t>SPICE </a:t>
            </a:r>
            <a:r>
              <a:rPr lang="ro-RO" sz="2200"/>
              <a:t>în pachetele de programe de desenare a circuitelor</a:t>
            </a:r>
            <a:r>
              <a:rPr lang="en-US" sz="2200"/>
              <a:t> </a:t>
            </a:r>
            <a:r>
              <a:rPr lang="ro-RO" sz="2200"/>
              <a:t>(</a:t>
            </a:r>
            <a:r>
              <a:rPr lang="en-US" sz="2200" b="1"/>
              <a:t>Schematic</a:t>
            </a:r>
            <a:r>
              <a:rPr lang="ro-RO" sz="2200"/>
              <a:t> sau </a:t>
            </a:r>
            <a:r>
              <a:rPr lang="ro-RO" sz="2200" b="1"/>
              <a:t>Capture</a:t>
            </a:r>
            <a:r>
              <a:rPr lang="ro-RO" sz="2200"/>
              <a:t>) şi de proiectare a cablajelor imprimate</a:t>
            </a:r>
            <a:r>
              <a:rPr lang="en-US" sz="2200"/>
              <a:t> </a:t>
            </a:r>
            <a:r>
              <a:rPr lang="ro-RO" sz="2200"/>
              <a:t>(</a:t>
            </a:r>
            <a:r>
              <a:rPr lang="en-US" sz="2200" b="1"/>
              <a:t>Layout</a:t>
            </a:r>
            <a:r>
              <a:rPr lang="ro-RO" sz="2200"/>
              <a:t> sau </a:t>
            </a:r>
            <a:r>
              <a:rPr lang="ro-RO" sz="2200" b="1"/>
              <a:t>PCB Editor</a:t>
            </a:r>
            <a:r>
              <a:rPr lang="ro-RO" sz="2200"/>
              <a:t>).</a:t>
            </a:r>
            <a:endParaRPr lang="en-US" sz="2200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EB3526-BE1C-4D35-B687-A419E67A4EF4}" type="datetime1">
              <a:rPr lang="en-US" smtClean="0"/>
              <a:t>10/1/2019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F04D4-ABEF-42CC-9E34-AF9A3E1AC5F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87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poate face:</a:t>
            </a:r>
          </a:p>
          <a:p>
            <a:pPr marL="879475" lvl="1" indent="-514350">
              <a:buClr>
                <a:schemeClr val="tx1"/>
              </a:buClr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în modul text</a:t>
            </a:r>
            <a:r>
              <a:rPr lang="ro-RO" sz="2400">
                <a:solidFill>
                  <a:srgbClr val="C00000"/>
                </a:solidFill>
              </a:rPr>
              <a:t> </a:t>
            </a:r>
            <a:r>
              <a:rPr lang="ro-RO" sz="2400"/>
              <a:t>prin precizarea tipului de componentă cu litere caracteristice (R, C, V, ...), a nodurilor din circuit între care este conectată componenta şi valoarea sau modelul Spice;</a:t>
            </a:r>
          </a:p>
          <a:p>
            <a:pPr marL="879475" lvl="1" indent="-514350">
              <a:buClr>
                <a:schemeClr val="tx1"/>
              </a:buClr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în modul grafic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prin desenarea circuitului utilizând simbolurile din circuitele electrice şi electronice. Fiecare simbol poate avea ataşat modelul Spice şi amprenta necesară realizării cablajului imprimat (PCB footprint).</a:t>
            </a: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Descrierea circuitelor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D69E9-6226-4410-9995-778D5424F6A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/>
              <a:t>Structura anului universitar 2019-2020</a:t>
            </a:r>
            <a:endParaRPr lang="en-US" sz="4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2759-A472-478C-B9A1-1844A97DDD4A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DFB9A-6F43-4439-B1FB-149CBD90A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4" r="9162"/>
          <a:stretch/>
        </p:blipFill>
        <p:spPr>
          <a:xfrm>
            <a:off x="1120140" y="1371600"/>
            <a:ext cx="627126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5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Arhitectura programului SPICE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F9A90-0D2A-4B14-8273-D49A069E0297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776948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>
                <a:latin typeface="+mn-lt"/>
              </a:rPr>
              <a:t>Reprezintă </a:t>
            </a:r>
            <a:r>
              <a:rPr lang="vi-VN" sz="2400">
                <a:latin typeface="+mn-lt"/>
              </a:rPr>
              <a:t>interacțiunea dintre simulatorul PSPICE propriu-zis</a:t>
            </a:r>
            <a:r>
              <a:rPr lang="ro-RO" sz="2400">
                <a:latin typeface="+mn-lt"/>
              </a:rPr>
              <a:t> cu fişierele de intrare şi de ieşire.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>
                <a:latin typeface="+mn-lt"/>
              </a:rPr>
              <a:t>fişierele de intrare descriu circuitul şi conțin informațiile despre analizele ce urmează </a:t>
            </a:r>
            <a:r>
              <a:rPr lang="ro-RO" sz="2400">
                <a:latin typeface="+mn-lt"/>
              </a:rPr>
              <a:t>să fie </a:t>
            </a:r>
            <a:r>
              <a:rPr lang="vi-VN" sz="2400">
                <a:latin typeface="+mn-lt"/>
              </a:rPr>
              <a:t>efectua</a:t>
            </a:r>
            <a:r>
              <a:rPr lang="ro-RO" sz="2400">
                <a:latin typeface="+mn-lt"/>
              </a:rPr>
              <a:t>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>
                <a:latin typeface="+mn-lt"/>
              </a:rPr>
              <a:t>fişierele de ieşire conțin rezultatele simulării</a:t>
            </a:r>
            <a:r>
              <a:rPr lang="ro-RO" sz="2400">
                <a:latin typeface="+mn-lt"/>
              </a:rPr>
              <a:t>.</a:t>
            </a:r>
            <a:endParaRPr lang="en-US" sz="240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5" y="1562100"/>
            <a:ext cx="33813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1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1</a:t>
            </a:r>
          </a:p>
          <a:p>
            <a:pPr eaLnBrk="1" hangingPunct="1"/>
            <a:r>
              <a:rPr lang="ro-RO"/>
              <a:t>În </a:t>
            </a:r>
            <a:r>
              <a:rPr lang="ro-RO" b="1">
                <a:solidFill>
                  <a:srgbClr val="FF0000"/>
                </a:solidFill>
              </a:rPr>
              <a:t>descrierea tip text</a:t>
            </a:r>
            <a:r>
              <a:rPr lang="ro-RO"/>
              <a:t>, utilizatorul introduce lista </a:t>
            </a:r>
            <a:br>
              <a:rPr lang="ro-RO"/>
            </a:br>
            <a:r>
              <a:rPr lang="ro-RO"/>
              <a:t>de conexiuni (netlist) </a:t>
            </a:r>
            <a:r>
              <a:rPr lang="en-US"/>
              <a:t>=&gt; un fi</a:t>
            </a:r>
            <a:r>
              <a:rPr lang="ro-RO"/>
              <a:t>şier text cu extensia </a:t>
            </a:r>
            <a:br>
              <a:rPr lang="ro-RO"/>
            </a:br>
            <a:r>
              <a:rPr lang="ro-RO" b="1">
                <a:solidFill>
                  <a:srgbClr val="FF0000"/>
                </a:solidFill>
              </a:rPr>
              <a:t>.CIR</a:t>
            </a:r>
          </a:p>
          <a:p>
            <a:pPr eaLnBrk="1" hangingPunct="1"/>
            <a:r>
              <a:rPr lang="ro-RO"/>
              <a:t>În </a:t>
            </a:r>
            <a:r>
              <a:rPr lang="ro-RO" b="1">
                <a:solidFill>
                  <a:srgbClr val="0070C0"/>
                </a:solidFill>
              </a:rPr>
              <a:t>descrierea grafică </a:t>
            </a:r>
            <a:r>
              <a:rPr lang="en-US"/>
              <a:t>se desenea</a:t>
            </a:r>
            <a:r>
              <a:rPr lang="ro-RO"/>
              <a:t>ză schema cu ajutorul unor simboluri grafice iar apoi schema este convertită în netlist</a:t>
            </a:r>
            <a:r>
              <a:rPr lang="en-US"/>
              <a:t>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F19D92-FC25-4D93-8F88-8E6077EC853D}" type="datetime1">
              <a:rPr lang="en-US" smtClean="0"/>
              <a:t>10/1/2019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4431268"/>
            <a:ext cx="7391400" cy="2274332"/>
            <a:chOff x="990600" y="4114800"/>
            <a:chExt cx="7391400" cy="2274332"/>
          </a:xfrm>
        </p:grpSpPr>
        <p:grpSp>
          <p:nvGrpSpPr>
            <p:cNvPr id="2" name="Group 1"/>
            <p:cNvGrpSpPr/>
            <p:nvPr/>
          </p:nvGrpSpPr>
          <p:grpSpPr>
            <a:xfrm>
              <a:off x="990600" y="4114800"/>
              <a:ext cx="7391400" cy="1981200"/>
              <a:chOff x="990600" y="4419600"/>
              <a:chExt cx="7391400" cy="1981200"/>
            </a:xfrm>
          </p:grpSpPr>
          <p:pic>
            <p:nvPicPr>
              <p:cNvPr id="1332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0600" y="4419600"/>
                <a:ext cx="2231337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2" name="TextBox 8"/>
              <p:cNvSpPr txBox="1">
                <a:spLocks noChangeArrowheads="1"/>
              </p:cNvSpPr>
              <p:nvPr/>
            </p:nvSpPr>
            <p:spPr bwMode="auto">
              <a:xfrm>
                <a:off x="4343400" y="4800600"/>
                <a:ext cx="40386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V_V1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0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DC 0Vdc AC 1Vac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C_C1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OUT 1n 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R_R1 OUT 0 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1k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3505200" y="5181600"/>
                <a:ext cx="4572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43000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0070C0"/>
                  </a:solidFill>
                  <a:latin typeface="UT Sans" panose="00000500000000000000" pitchFamily="50" charset="0"/>
                </a:rPr>
                <a:t>Descriere grafică</a:t>
              </a:r>
              <a:endParaRPr lang="en-US">
                <a:solidFill>
                  <a:srgbClr val="0070C0"/>
                </a:solidFill>
                <a:latin typeface="UT Sans" panose="00000500000000000000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8368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FF0000"/>
                  </a:solidFill>
                  <a:latin typeface="UT Sans" panose="00000500000000000000" pitchFamily="50" charset="0"/>
                </a:rPr>
                <a:t>Descriere tip text</a:t>
              </a:r>
              <a:endParaRPr lang="en-US">
                <a:solidFill>
                  <a:srgbClr val="FF0000"/>
                </a:solidFill>
                <a:latin typeface="UT Sans" panose="00000500000000000000" pitchFamily="50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0999"/>
            <a:ext cx="1600200" cy="23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0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1</a:t>
            </a:r>
            <a:r>
              <a:rPr lang="en-US" b="1"/>
              <a:t> – </a:t>
            </a:r>
            <a:r>
              <a:rPr lang="ro-RO" b="1">
                <a:solidFill>
                  <a:srgbClr val="00B0F0"/>
                </a:solidFill>
              </a:rPr>
              <a:t>Observație</a:t>
            </a:r>
            <a:endParaRPr lang="ro-RO">
              <a:solidFill>
                <a:srgbClr val="00B0F0"/>
              </a:solidFill>
            </a:endParaRPr>
          </a:p>
          <a:p>
            <a:pPr eaLnBrk="1" hangingPunct="1"/>
            <a:r>
              <a:rPr lang="ro-RO"/>
              <a:t>Dacă NU se denumesc nodurile de către utilizator (</a:t>
            </a:r>
            <a:r>
              <a:rPr lang="ro-RO">
                <a:solidFill>
                  <a:srgbClr val="FF0000"/>
                </a:solidFill>
              </a:rPr>
              <a:t>in</a:t>
            </a:r>
            <a:r>
              <a:rPr lang="ro-RO"/>
              <a:t>, respectiv </a:t>
            </a:r>
            <a:r>
              <a:rPr lang="ro-RO">
                <a:solidFill>
                  <a:srgbClr val="FF0000"/>
                </a:solidFill>
              </a:rPr>
              <a:t>out</a:t>
            </a:r>
            <a:r>
              <a:rPr lang="ro-RO"/>
              <a:t>), atunci </a:t>
            </a:r>
            <a:r>
              <a:rPr lang="ro-RO">
                <a:solidFill>
                  <a:srgbClr val="7030A0"/>
                </a:solidFill>
              </a:rPr>
              <a:t>Orcad Capture </a:t>
            </a:r>
            <a:r>
              <a:rPr lang="ro-RO"/>
              <a:t>numerotează nodurile automat.</a:t>
            </a:r>
          </a:p>
          <a:p>
            <a:pPr eaLnBrk="1" hangingPunct="1"/>
            <a:r>
              <a:rPr lang="ro-RO" u="sng">
                <a:solidFill>
                  <a:srgbClr val="FF0000"/>
                </a:solidFill>
              </a:rPr>
              <a:t>Dezavantajul</a:t>
            </a:r>
            <a:r>
              <a:rPr lang="ro-RO">
                <a:solidFill>
                  <a:srgbClr val="FF0000"/>
                </a:solidFill>
              </a:rPr>
              <a:t> numerotării automate: utilizatorul nu are control clar asupra denumirii nodurilor.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CBA70B-1AF8-49B4-9C5B-A8D5CEE8CD4F}" type="datetime1">
              <a:rPr lang="en-US" smtClean="0"/>
              <a:t>10/1/2019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81000"/>
            <a:ext cx="1752600" cy="155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52400" y="4419600"/>
            <a:ext cx="8839200" cy="2286000"/>
            <a:chOff x="76200" y="4038600"/>
            <a:chExt cx="89916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4724400" y="4341674"/>
              <a:ext cx="4343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****     CIRCUIT DESCRIPTION</a:t>
              </a:r>
              <a:endParaRPr lang="ro-RO" b="1">
                <a:solidFill>
                  <a:srgbClr val="7030A0"/>
                </a:solidFill>
              </a:endParaRPr>
            </a:p>
            <a:p>
              <a:endParaRPr lang="ro-RO" b="1">
                <a:solidFill>
                  <a:srgbClr val="7030A0"/>
                </a:solidFill>
              </a:endParaRPr>
            </a:p>
            <a:p>
              <a:r>
                <a:rPr lang="pt-BR" b="1">
                  <a:solidFill>
                    <a:srgbClr val="7030A0"/>
                  </a:solidFill>
                </a:rPr>
                <a:t>R_R1         0 N00969  1k 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V_V1         N00959 0 DC 0Vdc AC 1Vac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C_C1         N00959 N00969  1n</a:t>
              </a:r>
              <a:endParaRPr lang="ro-RO" b="1">
                <a:solidFill>
                  <a:srgbClr val="7030A0"/>
                </a:solidFill>
              </a:endParaRPr>
            </a:p>
            <a:p>
              <a:r>
                <a:rPr lang="en-US" b="1">
                  <a:solidFill>
                    <a:srgbClr val="7030A0"/>
                  </a:solidFill>
                </a:rPr>
                <a:t>.END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810000" y="50292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038600"/>
              <a:ext cx="428822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71624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2</a:t>
            </a:r>
            <a:r>
              <a:rPr lang="ro-RO"/>
              <a:t> - </a:t>
            </a:r>
            <a:r>
              <a:rPr lang="ro-RO" b="1">
                <a:solidFill>
                  <a:srgbClr val="FF0000"/>
                </a:solidFill>
              </a:rPr>
              <a:t>Rularea simulării</a:t>
            </a:r>
          </a:p>
          <a:p>
            <a:r>
              <a:rPr lang="ro-RO"/>
              <a:t>SPICE citeşte fişierul netlist şi efectuează </a:t>
            </a:r>
            <a:br>
              <a:rPr lang="ro-RO"/>
            </a:br>
            <a:r>
              <a:rPr lang="ro-RO"/>
              <a:t>analizele cerute;</a:t>
            </a:r>
          </a:p>
          <a:p>
            <a:r>
              <a:rPr lang="ro-RO"/>
              <a:t>Rezultatele sunt puse:</a:t>
            </a:r>
          </a:p>
          <a:p>
            <a:pPr lvl="1"/>
            <a:r>
              <a:rPr lang="ro-RO" sz="2400"/>
              <a:t>într-un fişier tip text cu extensia </a:t>
            </a:r>
            <a:r>
              <a:rPr lang="en-US" sz="2400" b="1">
                <a:solidFill>
                  <a:srgbClr val="FF0000"/>
                </a:solidFill>
              </a:rPr>
              <a:t>*.OUT</a:t>
            </a:r>
            <a:r>
              <a:rPr lang="en-US" sz="2400"/>
              <a:t> </a:t>
            </a:r>
            <a:r>
              <a:rPr lang="ro-RO" sz="2400"/>
              <a:t>numit</a:t>
            </a:r>
            <a:r>
              <a:rPr lang="ro-RO" sz="3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o-RO" sz="2400"/>
              <a:t>FIŞIER DE IEŞIRE</a:t>
            </a:r>
          </a:p>
          <a:p>
            <a:pPr lvl="1"/>
            <a:r>
              <a:rPr lang="ro-RO" sz="2400"/>
              <a:t>într-un fişier binar de date, având extensia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*.DAT</a:t>
            </a:r>
            <a:r>
              <a:rPr lang="ro-RO" sz="2400"/>
              <a:t>, care permite reprezentarea grafică a oricărei tensiuni din nodurile circuitului, respectiv a oricărui curent din laturile circuitului, dacă analizele cerute necesită reprezentare grafică.</a:t>
            </a:r>
            <a:endParaRPr lang="en-US" sz="2400"/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7FC207-9400-460D-85D9-85E61E16850D}" type="datetime1">
              <a:rPr lang="en-US" smtClean="0"/>
              <a:t>10/1/2019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445290-02A4-4E7A-BC82-2406A23642F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0999"/>
            <a:ext cx="1600200" cy="23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3</a:t>
            </a:r>
            <a:r>
              <a:rPr lang="ro-RO"/>
              <a:t> - </a:t>
            </a:r>
            <a:r>
              <a:rPr lang="ro-RO" b="1">
                <a:solidFill>
                  <a:srgbClr val="FF0000"/>
                </a:solidFill>
              </a:rPr>
              <a:t>Vizualizarea rezultatelor simulării</a:t>
            </a:r>
          </a:p>
          <a:p>
            <a:r>
              <a:rPr lang="ro-RO" sz="2200"/>
              <a:t>Se face în fişierul de ieşire (*.OUT), în format tip text, </a:t>
            </a:r>
            <a:br>
              <a:rPr lang="en-US" sz="2200"/>
            </a:br>
            <a:r>
              <a:rPr lang="ro-RO" sz="2200"/>
              <a:t>indiferent dacă descrierea circuitului este în modul text</a:t>
            </a:r>
            <a:br>
              <a:rPr lang="ro-RO" sz="2200"/>
            </a:br>
            <a:r>
              <a:rPr lang="ro-RO" sz="2200"/>
              <a:t>sau în modul grafic;</a:t>
            </a:r>
          </a:p>
          <a:p>
            <a:r>
              <a:rPr lang="ro-RO" sz="2200"/>
              <a:t>Vizualizarea grafică a formelor de undă rezultate şi cuprinse în fişierele de tipul *.DAT (postprocesarea grafică). Se poate spune că SPICE dispune de un “osciloscop soft” pentru vizualizarea formelor de undă.</a:t>
            </a:r>
            <a:endParaRPr lang="en-US" sz="2200"/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5E7534B-BC7F-4B10-A1E0-3F83FB45D31B}" type="datetime1">
              <a:rPr lang="en-US" smtClean="0"/>
              <a:t>10/1/2019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7460B7-9E13-4783-B598-9C74256F10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09600" y="5360121"/>
            <a:ext cx="838200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524000" y="5105400"/>
            <a:ext cx="6348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030A0"/>
                </a:solidFill>
                <a:latin typeface="+mn-lt"/>
              </a:rPr>
              <a:t>Buton care permite vizualizarea fi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ş</a:t>
            </a:r>
            <a:r>
              <a:rPr lang="en-US" sz="2000">
                <a:solidFill>
                  <a:srgbClr val="7030A0"/>
                </a:solidFill>
                <a:latin typeface="+mn-lt"/>
              </a:rPr>
              <a:t>ierului de ie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ş</a:t>
            </a:r>
            <a:r>
              <a:rPr lang="en-US" sz="2000">
                <a:solidFill>
                  <a:srgbClr val="7030A0"/>
                </a:solidFill>
                <a:latin typeface="+mn-lt"/>
              </a:rPr>
              <a:t>ire *.OUT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 (în fereastra de postprocesare grafică)</a:t>
            </a:r>
            <a:endParaRPr lang="en-US" sz="200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0999"/>
            <a:ext cx="1600200" cy="2398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52265"/>
            <a:ext cx="304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4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CC13BE-1925-44DE-AC61-358C292785A4}" type="datetime1">
              <a:rPr lang="en-US" smtClean="0"/>
              <a:t>10/1/2019</a:t>
            </a:fld>
            <a:endParaRPr lang="en-US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77F7DC-E542-4E29-BD95-D14A0C61575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Algoritmul SPICE</a:t>
            </a:r>
            <a:endParaRPr lang="en-US"/>
          </a:p>
        </p:txBody>
      </p:sp>
      <p:sp>
        <p:nvSpPr>
          <p:cNvPr id="1639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2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4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/>
            </a:pPr>
            <a:r>
              <a:rPr lang="en-US" sz="2400">
                <a:latin typeface="+mn-lt"/>
              </a:rPr>
              <a:t>Esența SPICE o constituie </a:t>
            </a:r>
            <a:r>
              <a:rPr lang="en-US" sz="2400" b="1">
                <a:solidFill>
                  <a:srgbClr val="C00000"/>
                </a:solidFill>
                <a:latin typeface="+mn-lt"/>
              </a:rPr>
              <a:t>analiza nodală</a:t>
            </a:r>
            <a:r>
              <a:rPr lang="en-US" sz="240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>
                <a:latin typeface="+mn-lt"/>
              </a:rPr>
              <a:t>(blocurile 3 şi 4) realizată prin definirea matricei nodale şi prin rezolvarea ecuațiilor nodale ale circuitului pentru tensiuni.</a:t>
            </a:r>
          </a:p>
        </p:txBody>
      </p:sp>
      <p:sp>
        <p:nvSpPr>
          <p:cNvPr id="16395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396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6398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399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0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1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2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3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4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5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6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7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8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9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0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6438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1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2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3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4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5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6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6436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7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8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9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0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1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2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3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4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5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6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7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8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29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0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1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32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33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34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5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397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7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06065E-AA18-4E9D-809F-A1FAF139D1C3}" type="datetime1">
              <a:rPr lang="en-US" smtClean="0"/>
              <a:t>10/1/2019</a:t>
            </a:fld>
            <a:endParaRPr lang="en-US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06EC1-F2F2-4E1C-A804-1408409A0A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Algoritmul SPICE</a:t>
            </a:r>
            <a:endParaRPr lang="en-US"/>
          </a:p>
        </p:txBody>
      </p:sp>
      <p:sp>
        <p:nvSpPr>
          <p:cNvPr id="1741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6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8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514350">
              <a:buFont typeface="Lucida Sans Unicode" pitchFamily="34" charset="0"/>
              <a:buAutoNum type="arabicPeriod" startAt="2"/>
            </a:pPr>
            <a:r>
              <a:rPr lang="en-US" sz="2400">
                <a:latin typeface="+mn-lt"/>
              </a:rPr>
              <a:t>Bucla interioară (2 - 6) găseşte soluția pentru </a:t>
            </a:r>
            <a:r>
              <a:rPr lang="en-US" sz="2400" b="1">
                <a:latin typeface="+mn-lt"/>
              </a:rPr>
              <a:t>circuitele neliniare</a:t>
            </a:r>
            <a:r>
              <a:rPr lang="en-US" sz="2400">
                <a:latin typeface="+mn-lt"/>
              </a:rPr>
              <a:t>. Dispozitivele neliniare se înlocuiesc prin modele echivalente liniare. Se efectuează mai multe </a:t>
            </a:r>
            <a:r>
              <a:rPr lang="en-US" sz="2400" b="1">
                <a:latin typeface="+mn-lt"/>
              </a:rPr>
              <a:t>iterații</a:t>
            </a:r>
            <a:r>
              <a:rPr lang="en-US" sz="2400">
                <a:latin typeface="+mn-lt"/>
              </a:rPr>
              <a:t> până când calculele </a:t>
            </a:r>
            <a:r>
              <a:rPr lang="en-US" sz="2400" b="1">
                <a:latin typeface="+mn-lt"/>
              </a:rPr>
              <a:t>converg</a:t>
            </a:r>
            <a:r>
              <a:rPr lang="en-US" sz="2400">
                <a:latin typeface="+mn-lt"/>
              </a:rPr>
              <a:t> spre o soluție.</a:t>
            </a:r>
          </a:p>
        </p:txBody>
      </p:sp>
      <p:sp>
        <p:nvSpPr>
          <p:cNvPr id="17419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420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7422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3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4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5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6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7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8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9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0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1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2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3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34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7462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35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39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40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7460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41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3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4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5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6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7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8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9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50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1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2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3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4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5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56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7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8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9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7421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85BA2C-CE55-401B-B367-1BAEAE0DE305}" type="datetime1">
              <a:rPr lang="en-US" smtClean="0"/>
              <a:t>10/1/2019</a:t>
            </a:fld>
            <a:endParaRPr lang="en-US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D11E4E-2866-4DF8-AFDD-3756856ADE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Algoritmul SPICE</a:t>
            </a:r>
            <a:endParaRPr lang="en-US">
              <a:latin typeface="+mn-lt"/>
            </a:endParaRPr>
          </a:p>
        </p:txBody>
      </p:sp>
      <p:sp>
        <p:nvSpPr>
          <p:cNvPr id="18438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0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 startAt="3"/>
            </a:pPr>
            <a:r>
              <a:rPr lang="en-US" sz="2400">
                <a:latin typeface="+mn-lt"/>
              </a:rPr>
              <a:t>Bucla exterioară (7 - 9), împreună cu bucla interioară, realizează o </a:t>
            </a:r>
            <a:r>
              <a:rPr lang="en-US" sz="2400" b="1">
                <a:latin typeface="+mn-lt"/>
              </a:rPr>
              <a:t>analiză în timp</a:t>
            </a:r>
            <a:r>
              <a:rPr lang="en-US" sz="2400">
                <a:latin typeface="+mn-lt"/>
              </a:rPr>
              <a:t> </a:t>
            </a:r>
            <a:r>
              <a:rPr lang="ro-RO" sz="2400">
                <a:latin typeface="+mn-lt"/>
              </a:rPr>
              <a:t>(în cazul </a:t>
            </a:r>
            <a:r>
              <a:rPr lang="en-US" sz="2400">
                <a:latin typeface="+mn-lt"/>
              </a:rPr>
              <a:t>pre</a:t>
            </a:r>
            <a:r>
              <a:rPr lang="ro-RO" sz="2400">
                <a:latin typeface="+mn-lt"/>
              </a:rPr>
              <a:t>z</a:t>
            </a:r>
            <a:r>
              <a:rPr lang="en-US" sz="2400">
                <a:latin typeface="+mn-lt"/>
              </a:rPr>
              <a:t>ent</a:t>
            </a:r>
            <a:r>
              <a:rPr lang="ro-RO" sz="2400">
                <a:latin typeface="+mn-lt"/>
              </a:rPr>
              <a:t>at) </a:t>
            </a:r>
            <a:r>
              <a:rPr lang="en-US" sz="2400">
                <a:latin typeface="+mn-lt"/>
              </a:rPr>
              <a:t>creând modele liniare echivalente pentru componentele acumulatoare de energie </a:t>
            </a:r>
            <a:r>
              <a:rPr lang="ro-RO" sz="2400">
                <a:latin typeface="+mn-lt"/>
              </a:rPr>
              <a:t>(</a:t>
            </a:r>
            <a:r>
              <a:rPr lang="en-US" sz="2400">
                <a:latin typeface="+mn-lt"/>
              </a:rPr>
              <a:t>capacitoare şi inductoare</a:t>
            </a:r>
            <a:r>
              <a:rPr lang="ro-RO" sz="2400">
                <a:latin typeface="+mn-lt"/>
              </a:rPr>
              <a:t>)</a:t>
            </a:r>
            <a:r>
              <a:rPr lang="en-US" sz="2400">
                <a:latin typeface="+mn-lt"/>
              </a:rPr>
              <a:t> şi alegând cele mai bune puncte de timp.</a:t>
            </a:r>
          </a:p>
        </p:txBody>
      </p:sp>
      <p:sp>
        <p:nvSpPr>
          <p:cNvPr id="18443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44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8446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7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8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9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0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1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2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3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4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5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6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7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58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8486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59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0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1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2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3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64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8484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65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6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7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68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9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70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1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2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3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4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5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76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7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8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9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80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81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82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83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8445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8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Masa se notează </a:t>
            </a:r>
            <a:r>
              <a:rPr lang="en-US"/>
              <a:t>totdeauna </a:t>
            </a:r>
            <a:r>
              <a:rPr lang="ro-RO"/>
              <a:t>cu </a:t>
            </a:r>
            <a:r>
              <a:rPr lang="ro-RO" b="1">
                <a:solidFill>
                  <a:srgbClr val="FF0000"/>
                </a:solidFill>
              </a:rPr>
              <a:t>0</a:t>
            </a:r>
            <a:r>
              <a:rPr lang="ro-RO"/>
              <a:t> (zero);</a:t>
            </a:r>
          </a:p>
          <a:p>
            <a:pPr eaLnBrk="1" hangingPunct="1"/>
            <a:r>
              <a:rPr lang="ro-RO"/>
              <a:t>Nodurile care se pot restrânge la unul singur au un singur nume (număr sau </a:t>
            </a:r>
            <a:r>
              <a:rPr lang="ro-RO">
                <a:solidFill>
                  <a:srgbClr val="C00000"/>
                </a:solidFill>
              </a:rPr>
              <a:t>şir alfanumeric</a:t>
            </a:r>
            <a:r>
              <a:rPr lang="ro-RO"/>
              <a:t>);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ro-RO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ro-RO"/>
              <a:t>Punctul de înseriere a două</a:t>
            </a:r>
            <a:br>
              <a:rPr lang="ro-RO"/>
            </a:br>
            <a:r>
              <a:rPr lang="ro-RO"/>
              <a:t>componente se consideră</a:t>
            </a:r>
            <a:br>
              <a:rPr lang="ro-RO"/>
            </a:br>
            <a:r>
              <a:rPr lang="ro-RO"/>
              <a:t>nod şi se numerotează</a:t>
            </a:r>
            <a:r>
              <a:rPr lang="en-US"/>
              <a:t>:</a:t>
            </a:r>
            <a:endParaRPr lang="ro-RO"/>
          </a:p>
          <a:p>
            <a:pPr eaLnBrk="1" hangingPunct="1"/>
            <a:endParaRPr lang="en-US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8FD0F7-1F14-4C9E-B413-C6121ABD70E5}" type="datetime1">
              <a:rPr lang="en-US" smtClean="0"/>
              <a:t>10/1/2019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37A554-C155-4478-8316-0BA61CA0AC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SPICE se bazează pe o analiză nodală</a:t>
            </a:r>
            <a:endParaRPr lang="en-US"/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645724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267200"/>
            <a:ext cx="2781300" cy="20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800600" y="4648199"/>
            <a:ext cx="2418644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9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/>
              <a:t>Primul câmp începe cu </a:t>
            </a:r>
            <a:r>
              <a:rPr lang="en-US" sz="2400"/>
              <a:t>o </a:t>
            </a:r>
            <a:r>
              <a:rPr lang="ro-RO" sz="2400"/>
              <a:t>literă caracteristică (R, C, Q,...)</a:t>
            </a:r>
            <a:r>
              <a:rPr lang="en-US" sz="2400"/>
              <a:t>, urmat</a:t>
            </a:r>
            <a:r>
              <a:rPr lang="ro-RO" sz="2400"/>
              <a:t>ă</a:t>
            </a:r>
            <a:r>
              <a:rPr lang="en-US" sz="2400"/>
              <a:t> de</a:t>
            </a:r>
            <a:r>
              <a:rPr lang="ro-RO" sz="2400"/>
              <a:t> un şir alfanumeric;</a:t>
            </a:r>
          </a:p>
          <a:p>
            <a:pPr eaLnBrk="1" hangingPunct="1"/>
            <a:r>
              <a:rPr lang="ro-RO" sz="2400"/>
              <a:t>Urmează 2 sau mai multe câmpuri</a:t>
            </a:r>
            <a:r>
              <a:rPr lang="en-US" sz="2400"/>
              <a:t>, care reprezint</a:t>
            </a:r>
            <a:r>
              <a:rPr lang="ro-RO" sz="2400"/>
              <a:t>ă</a:t>
            </a:r>
            <a:r>
              <a:rPr lang="en-US" sz="2400"/>
              <a:t> </a:t>
            </a:r>
            <a:r>
              <a:rPr lang="ro-RO" sz="2400"/>
              <a:t>nodurile din circuit în care se conectează componenta;</a:t>
            </a:r>
          </a:p>
          <a:p>
            <a:pPr eaLnBrk="1" hangingPunct="1"/>
            <a:r>
              <a:rPr lang="ro-RO" sz="2400"/>
              <a:t>După noduri urmează </a:t>
            </a:r>
            <a:r>
              <a:rPr lang="ro-RO" sz="2400">
                <a:solidFill>
                  <a:srgbClr val="7030A0"/>
                </a:solidFill>
              </a:rPr>
              <a:t>valoarea</a:t>
            </a:r>
            <a:r>
              <a:rPr lang="ro-RO" sz="2400"/>
              <a:t> (unde este cazul) sau </a:t>
            </a:r>
            <a:r>
              <a:rPr lang="ro-RO" sz="2400">
                <a:solidFill>
                  <a:srgbClr val="7030A0"/>
                </a:solidFill>
              </a:rPr>
              <a:t>numele modelului </a:t>
            </a:r>
            <a:r>
              <a:rPr lang="ro-RO" sz="2400"/>
              <a:t>(la componentele complexe);</a:t>
            </a:r>
          </a:p>
          <a:p>
            <a:pPr eaLnBrk="1" hangingPunct="1"/>
            <a:r>
              <a:rPr lang="ro-RO" sz="2400"/>
              <a:t>Între câmpuri se folosesc </a:t>
            </a:r>
            <a:r>
              <a:rPr lang="ro-RO" sz="2400" b="1">
                <a:solidFill>
                  <a:srgbClr val="7030A0"/>
                </a:solidFill>
              </a:rPr>
              <a:t>separatori</a:t>
            </a:r>
            <a:r>
              <a:rPr lang="ro-RO" sz="2400">
                <a:solidFill>
                  <a:srgbClr val="7030A0"/>
                </a:solidFill>
              </a:rPr>
              <a:t>:</a:t>
            </a:r>
            <a:endParaRPr lang="en-US" sz="24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Spațiu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Tab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Virgula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(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ACE71A-0814-4FF1-8294-56CFB49443EA}" type="datetime1">
              <a:rPr lang="en-US" smtClean="0"/>
              <a:t>10/1/2019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9FCA39-626A-41D8-889B-311F70C02E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Descrierea componentelor de circuit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25C5-822A-4C5A-BCF1-12BB881D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Conținutul cursului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84C3-C7A3-48FE-AC26-B24AEED9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o-RO"/>
              <a:t>Generalități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Simularea circuitelor electronice utilizând pachetul de programe OrCAD</a:t>
            </a:r>
          </a:p>
          <a:p>
            <a:r>
              <a:rPr lang="ro-RO"/>
              <a:t>Capture</a:t>
            </a:r>
          </a:p>
          <a:p>
            <a:r>
              <a:rPr lang="ro-RO"/>
              <a:t>PSpice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o-RO"/>
              <a:t>Proiectarea cablajului imprimat (PCB) utilizând pachetul de programe OrCAD</a:t>
            </a:r>
          </a:p>
          <a:p>
            <a:r>
              <a:rPr lang="ro-RO"/>
              <a:t>Capture</a:t>
            </a:r>
          </a:p>
          <a:p>
            <a:r>
              <a:rPr lang="ro-RO"/>
              <a:t>PCB Editor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BCF3-C13D-4A29-A55D-BAF6D49A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2DDAC-CBD9-4148-8B4B-5D3615B57A2B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1D87E-74B4-4B1A-812F-1CD0CFC2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D8A75-57EE-40C5-B325-135F59BB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06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Descrierea componentelor de circuit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/>
              <a:t>Descrierea componentelor începe cu o literă caracteristică</a:t>
            </a:r>
            <a:endParaRPr lang="en-US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AB9-B1E4-4E9D-9FDB-063949CBBC77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70265"/>
              </p:ext>
            </p:extLst>
          </p:nvPr>
        </p:nvGraphicFramePr>
        <p:xfrm>
          <a:off x="457199" y="2133600"/>
          <a:ext cx="8305801" cy="46197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6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Dispozitive pasive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Surse independente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Surse comandate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Comutatoare ideale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Dispozitive semiconductoare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R</a:t>
                      </a:r>
                      <a:r>
                        <a:rPr lang="ro-RO" sz="1400">
                          <a:latin typeface="+mn-lt"/>
                        </a:rPr>
                        <a:t> - rezistență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V</a:t>
                      </a:r>
                      <a:r>
                        <a:rPr lang="ro-RO" sz="1400">
                          <a:latin typeface="+mn-lt"/>
                        </a:rPr>
                        <a:t> – sursă de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E</a:t>
                      </a:r>
                      <a:r>
                        <a:rPr lang="ro-RO" sz="1400">
                          <a:latin typeface="+mn-lt"/>
                        </a:rPr>
                        <a:t> – sursă de tensiune comandată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S</a:t>
                      </a:r>
                      <a:r>
                        <a:rPr lang="ro-RO" sz="1400">
                          <a:latin typeface="+mn-lt"/>
                        </a:rPr>
                        <a:t> – comutator controlat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D</a:t>
                      </a:r>
                      <a:r>
                        <a:rPr lang="ro-RO" sz="1400">
                          <a:latin typeface="+mn-lt"/>
                        </a:rPr>
                        <a:t> - dioda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C</a:t>
                      </a:r>
                      <a:r>
                        <a:rPr lang="ro-RO" sz="1400">
                          <a:latin typeface="+mn-lt"/>
                        </a:rPr>
                        <a:t> - condensator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I</a:t>
                      </a:r>
                      <a:r>
                        <a:rPr lang="ro-RO" sz="1400">
                          <a:latin typeface="+mn-lt"/>
                        </a:rPr>
                        <a:t> – sursă de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G</a:t>
                      </a:r>
                      <a:r>
                        <a:rPr lang="ro-RO" sz="1400">
                          <a:latin typeface="+mn-lt"/>
                        </a:rPr>
                        <a:t> – sursa de curent comandată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W</a:t>
                      </a:r>
                      <a:r>
                        <a:rPr lang="ro-RO" sz="1400">
                          <a:latin typeface="+mn-lt"/>
                        </a:rPr>
                        <a:t> – comutator controlat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Q</a:t>
                      </a:r>
                      <a:r>
                        <a:rPr lang="ro-RO" sz="1400">
                          <a:latin typeface="+mn-lt"/>
                        </a:rPr>
                        <a:t> – tranzistor bipolar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L</a:t>
                      </a:r>
                      <a:r>
                        <a:rPr lang="ro-RO" sz="1400">
                          <a:latin typeface="+mn-lt"/>
                        </a:rPr>
                        <a:t> – bobină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H</a:t>
                      </a:r>
                      <a:r>
                        <a:rPr lang="ro-RO" sz="1400">
                          <a:latin typeface="+mn-lt"/>
                        </a:rPr>
                        <a:t> – sursă de tensiune comandată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J</a:t>
                      </a:r>
                      <a:r>
                        <a:rPr lang="ro-RO" sz="1400">
                          <a:latin typeface="+mn-lt"/>
                        </a:rPr>
                        <a:t> – Tranzistor cu efect de câmp cu poartă joncțiune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K</a:t>
                      </a:r>
                      <a:r>
                        <a:rPr lang="ro-RO" sz="1400">
                          <a:latin typeface="+mn-lt"/>
                        </a:rPr>
                        <a:t> – cuplaj inductiv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F</a:t>
                      </a:r>
                      <a:r>
                        <a:rPr lang="ro-RO" sz="1400">
                          <a:latin typeface="+mn-lt"/>
                        </a:rPr>
                        <a:t> – sursa de curent comandată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M</a:t>
                      </a:r>
                      <a:r>
                        <a:rPr lang="ro-RO" sz="1400">
                          <a:latin typeface="+mn-lt"/>
                        </a:rPr>
                        <a:t> – Tranzistor cu efect de câmp metal-oxid-semiconductor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T</a:t>
                      </a:r>
                      <a:r>
                        <a:rPr lang="ro-RO" sz="1400">
                          <a:latin typeface="+mn-lt"/>
                        </a:rPr>
                        <a:t> – linie de transmisiune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B</a:t>
                      </a:r>
                      <a:r>
                        <a:rPr lang="ro-RO" sz="1400">
                          <a:latin typeface="+mn-lt"/>
                        </a:rPr>
                        <a:t> – Tranzistor cu efect de câmp GaAs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51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 linie </a:t>
            </a:r>
            <a:r>
              <a:rPr lang="ro-RO"/>
              <a:t>de comentariu începe cu asterisc (</a:t>
            </a:r>
            <a:r>
              <a:rPr lang="ro-RO" b="1">
                <a:solidFill>
                  <a:srgbClr val="C00000"/>
                </a:solidFill>
              </a:rPr>
              <a:t>*</a:t>
            </a:r>
            <a:r>
              <a:rPr lang="ro-RO"/>
              <a:t>) în prima coloană;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/>
              <a:t>Punct şi virgulă (</a:t>
            </a:r>
            <a:r>
              <a:rPr lang="ro-RO" b="1">
                <a:solidFill>
                  <a:srgbClr val="C00000"/>
                </a:solidFill>
              </a:rPr>
              <a:t>;</a:t>
            </a:r>
            <a:r>
              <a:rPr lang="ro-RO"/>
              <a:t>) după descrierea unei componente permite inserarea unui comentariu.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/>
              <a:t>Exemple:</a:t>
            </a:r>
          </a:p>
          <a:p>
            <a:pPr marL="457200" indent="-457200">
              <a:buNone/>
              <a:defRPr/>
            </a:pPr>
            <a:r>
              <a:rPr lang="ro-RO">
                <a:solidFill>
                  <a:srgbClr val="0070C0"/>
                </a:solidFill>
              </a:rPr>
              <a:t>	</a:t>
            </a:r>
            <a:r>
              <a:rPr lang="ro-RO">
                <a:solidFill>
                  <a:srgbClr val="7030A0"/>
                </a:solidFill>
              </a:rPr>
              <a:t>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</a:t>
            </a:r>
            <a:r>
              <a:rPr lang="ro-RO" sz="2400" b="1">
                <a:solidFill>
                  <a:srgbClr val="C00000"/>
                </a:solidFill>
              </a:rPr>
              <a:t>*</a:t>
            </a:r>
            <a:r>
              <a:rPr lang="ro-RO" sz="2400">
                <a:solidFill>
                  <a:srgbClr val="C00000"/>
                </a:solidFill>
              </a:rPr>
              <a:t> </a:t>
            </a:r>
            <a:r>
              <a:rPr lang="ro-RO" sz="2400">
                <a:solidFill>
                  <a:srgbClr val="7030A0"/>
                </a:solidFill>
              </a:rPr>
              <a:t>descrierea circuitului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R1	  1  2  1k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/>
              <a:t>sau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/>
              <a:t>	</a:t>
            </a:r>
            <a:r>
              <a:rPr lang="ro-RO" sz="2400">
                <a:solidFill>
                  <a:srgbClr val="0070C0"/>
                </a:solidFill>
              </a:rPr>
              <a:t>RL	  5  0  10k</a:t>
            </a:r>
            <a:r>
              <a:rPr lang="ro-RO" sz="2800" b="1">
                <a:solidFill>
                  <a:srgbClr val="C00000"/>
                </a:solidFill>
              </a:rPr>
              <a:t>;</a:t>
            </a:r>
            <a:r>
              <a:rPr lang="ro-RO" sz="2400">
                <a:solidFill>
                  <a:srgbClr val="0070C0"/>
                </a:solidFill>
              </a:rPr>
              <a:t> RL = rezistenta de sarcina</a:t>
            </a:r>
            <a:endParaRPr lang="en-US" sz="2400"/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C9575A-221F-4677-B9C0-DDB923A97DCF}" type="datetime1">
              <a:rPr lang="en-US" smtClean="0"/>
              <a:t>10/1/2019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C3EA72-839C-4421-9E87-CC286825D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Descrierea componentelor de circuit</a:t>
            </a:r>
            <a:endParaRPr lang="en-US" sz="36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CD3634-DE30-4651-91EA-73877BD6FF73}"/>
              </a:ext>
            </a:extLst>
          </p:cNvPr>
          <p:cNvSpPr/>
          <p:nvPr/>
        </p:nvSpPr>
        <p:spPr>
          <a:xfrm>
            <a:off x="228600" y="4191000"/>
            <a:ext cx="6858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D84D0C-C02A-4CCF-A6BB-09156A7F58D2}"/>
              </a:ext>
            </a:extLst>
          </p:cNvPr>
          <p:cNvSpPr/>
          <p:nvPr/>
        </p:nvSpPr>
        <p:spPr>
          <a:xfrm rot="5400000">
            <a:off x="2628900" y="5600700"/>
            <a:ext cx="5334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Continuarea pe linia urm</a:t>
            </a:r>
            <a:r>
              <a:rPr lang="ro-RO"/>
              <a:t>ă</a:t>
            </a:r>
            <a:r>
              <a:rPr lang="en-US"/>
              <a:t>toare a unei </a:t>
            </a:r>
            <a:r>
              <a:rPr lang="ro-RO"/>
              <a:t>d</a:t>
            </a:r>
            <a:r>
              <a:rPr lang="en-US"/>
              <a:t>escrieri</a:t>
            </a:r>
            <a:r>
              <a:rPr lang="ro-RO"/>
              <a:t> sau </a:t>
            </a:r>
            <a:r>
              <a:rPr lang="en-US"/>
              <a:t>instruc</a:t>
            </a:r>
            <a:r>
              <a:rPr lang="ro-RO"/>
              <a:t>ț</a:t>
            </a:r>
            <a:r>
              <a:rPr lang="en-US"/>
              <a:t>iuni</a:t>
            </a:r>
            <a:r>
              <a:rPr lang="ro-RO"/>
              <a:t> s</a:t>
            </a:r>
            <a:r>
              <a:rPr lang="en-US"/>
              <a:t>e face cu </a:t>
            </a:r>
            <a:r>
              <a:rPr lang="ro-RO"/>
              <a:t>semnul</a:t>
            </a:r>
            <a:r>
              <a:rPr lang="en-US"/>
              <a:t> plus (</a:t>
            </a:r>
            <a:r>
              <a:rPr lang="en-US" sz="2800" b="1">
                <a:solidFill>
                  <a:srgbClr val="C00000"/>
                </a:solidFill>
              </a:rPr>
              <a:t>+</a:t>
            </a:r>
            <a:r>
              <a:rPr lang="en-US"/>
              <a:t>) </a:t>
            </a:r>
            <a:r>
              <a:rPr lang="ro-RO"/>
              <a:t>î</a:t>
            </a:r>
            <a:r>
              <a:rPr lang="en-US"/>
              <a:t>n prima coloan</a:t>
            </a:r>
            <a:r>
              <a:rPr lang="ro-RO"/>
              <a:t>ă</a:t>
            </a:r>
            <a:r>
              <a:rPr lang="en-US"/>
              <a:t> a liniei urm</a:t>
            </a:r>
            <a:r>
              <a:rPr lang="ro-RO"/>
              <a:t>ă</a:t>
            </a:r>
            <a:r>
              <a:rPr lang="en-US"/>
              <a:t>toare.</a:t>
            </a:r>
          </a:p>
          <a:p>
            <a:r>
              <a:rPr lang="en-US"/>
              <a:t>Exemplu</a:t>
            </a:r>
          </a:p>
          <a:p>
            <a:pPr lvl="1"/>
            <a:r>
              <a:rPr lang="en-US"/>
              <a:t>Varianta de descriere a unei surse independente de tensiune sinusoidal</a:t>
            </a:r>
            <a:r>
              <a:rPr lang="ro-RO"/>
              <a:t>ă</a:t>
            </a:r>
            <a:r>
              <a:rPr lang="en-US"/>
              <a:t>:</a:t>
            </a:r>
          </a:p>
          <a:p>
            <a:pPr lvl="1">
              <a:buNone/>
            </a:pPr>
            <a:r>
              <a:rPr lang="en-US">
                <a:solidFill>
                  <a:srgbClr val="7030A0"/>
                </a:solidFill>
              </a:rPr>
              <a:t>V1	1	0</a:t>
            </a:r>
          </a:p>
          <a:p>
            <a:pPr lvl="1">
              <a:buNone/>
            </a:pPr>
            <a:r>
              <a:rPr lang="en-US" sz="2400" b="1">
                <a:solidFill>
                  <a:srgbClr val="C00000"/>
                </a:solidFill>
              </a:rPr>
              <a:t>+</a:t>
            </a:r>
            <a:r>
              <a:rPr lang="en-US">
                <a:solidFill>
                  <a:srgbClr val="7030A0"/>
                </a:solidFill>
              </a:rPr>
              <a:t>sin(0</a:t>
            </a:r>
            <a:r>
              <a:rPr lang="ro-RO">
                <a:solidFill>
                  <a:srgbClr val="7030A0"/>
                </a:solidFill>
              </a:rPr>
              <a:t>   </a:t>
            </a:r>
            <a:r>
              <a:rPr lang="en-US">
                <a:solidFill>
                  <a:srgbClr val="7030A0"/>
                </a:solidFill>
              </a:rPr>
              <a:t>310V</a:t>
            </a:r>
            <a:r>
              <a:rPr lang="ro-RO">
                <a:solidFill>
                  <a:srgbClr val="7030A0"/>
                </a:solidFill>
              </a:rPr>
              <a:t>   </a:t>
            </a:r>
            <a:r>
              <a:rPr lang="en-US">
                <a:solidFill>
                  <a:srgbClr val="7030A0"/>
                </a:solidFill>
              </a:rPr>
              <a:t>50Hz)</a:t>
            </a:r>
          </a:p>
          <a:p>
            <a:pPr lvl="1">
              <a:buNone/>
            </a:pPr>
            <a:endParaRPr lang="ro-RO" u="sng"/>
          </a:p>
          <a:p>
            <a:pPr marL="182880" lvl="1"/>
            <a:r>
              <a:rPr lang="en-US" b="1">
                <a:solidFill>
                  <a:srgbClr val="0070C0"/>
                </a:solidFill>
              </a:rPr>
              <a:t>Observa</a:t>
            </a:r>
            <a:r>
              <a:rPr lang="ro-RO" b="1">
                <a:solidFill>
                  <a:srgbClr val="0070C0"/>
                </a:solidFill>
              </a:rPr>
              <a:t>ț</a:t>
            </a:r>
            <a:r>
              <a:rPr lang="en-US" b="1">
                <a:solidFill>
                  <a:srgbClr val="0070C0"/>
                </a:solidFill>
              </a:rPr>
              <a:t>ie </a:t>
            </a:r>
            <a:r>
              <a:rPr lang="en-US">
                <a:solidFill>
                  <a:srgbClr val="0070C0"/>
                </a:solidFill>
              </a:rPr>
              <a:t>pe schema</a:t>
            </a:r>
            <a:br>
              <a:rPr lang="ro-RO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desenat</a:t>
            </a:r>
            <a:r>
              <a:rPr lang="ro-RO">
                <a:solidFill>
                  <a:srgbClr val="0070C0"/>
                </a:solidFill>
              </a:rPr>
              <a:t>ă, parametrii sursei </a:t>
            </a:r>
            <a:br>
              <a:rPr lang="ro-RO">
                <a:solidFill>
                  <a:srgbClr val="0070C0"/>
                </a:solidFill>
              </a:rPr>
            </a:br>
            <a:r>
              <a:rPr lang="ro-RO">
                <a:solidFill>
                  <a:srgbClr val="0070C0"/>
                </a:solidFill>
              </a:rPr>
              <a:t>sinusoidale </a:t>
            </a:r>
            <a:r>
              <a:rPr lang="en-US">
                <a:solidFill>
                  <a:srgbClr val="0070C0"/>
                </a:solidFill>
              </a:rPr>
              <a:t>apar sub forma: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+mn-lt"/>
              </a:rPr>
              <a:t>Descrierea componentelor de circuit</a:t>
            </a: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2AC20-3FBF-43AF-98D6-347630C0F1A3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826329"/>
            <a:ext cx="3505200" cy="2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5240ACA-F60C-4B2B-8113-0CF2BE37D28D}"/>
              </a:ext>
            </a:extLst>
          </p:cNvPr>
          <p:cNvSpPr/>
          <p:nvPr/>
        </p:nvSpPr>
        <p:spPr>
          <a:xfrm rot="2142709">
            <a:off x="114300" y="4224426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4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Instrucțiunile încep cu </a:t>
            </a:r>
            <a:r>
              <a:rPr lang="ro-RO">
                <a:solidFill>
                  <a:srgbClr val="C00000"/>
                </a:solidFill>
              </a:rPr>
              <a:t>punct</a:t>
            </a:r>
            <a:r>
              <a:rPr lang="ro-RO"/>
              <a:t> în prima coloană;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La instrucțiunea de titlu </a:t>
            </a:r>
            <a:r>
              <a:rPr lang="ro-RO">
                <a:solidFill>
                  <a:srgbClr val="C00000"/>
                </a:solidFill>
              </a:rPr>
              <a:t>NU</a:t>
            </a:r>
            <a:r>
              <a:rPr lang="ro-RO"/>
              <a:t> se trece punct în prima coloană. Instrucțiunea de titlu este o linie de text.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Exemple de analize (instrucțiuni):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.LIB  </a:t>
            </a:r>
            <a:r>
              <a:rPr lang="en-US" sz="2200">
                <a:solidFill>
                  <a:srgbClr val="0070C0"/>
                </a:solidFill>
              </a:rPr>
              <a:t>cale\librarie.lib</a:t>
            </a:r>
            <a:r>
              <a:rPr lang="en-US" sz="2200"/>
              <a:t> – </a:t>
            </a:r>
            <a:r>
              <a:rPr lang="ro-RO" sz="2200"/>
              <a:t>aduce modelul unei componente;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.DC  Vx  val1  val2  pas </a:t>
            </a:r>
            <a:r>
              <a:rPr lang="ro-RO" sz="2200"/>
              <a:t>– analiză de c.c.;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.OP </a:t>
            </a:r>
            <a:r>
              <a:rPr lang="ro-RO" sz="2200"/>
              <a:t>– determinarea PSF-ului (operating point);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.AC  dec  pct/dec  f_start  f_stop</a:t>
            </a:r>
            <a:r>
              <a:rPr lang="ro-RO" sz="2200"/>
              <a:t> – analiza în frecvență;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.TRAN  pas  t_analiză  t_start  pas_max</a:t>
            </a:r>
            <a:r>
              <a:rPr lang="ro-RO" sz="2200">
                <a:solidFill>
                  <a:srgbClr val="7030A0"/>
                </a:solidFill>
              </a:rPr>
              <a:t> </a:t>
            </a:r>
            <a:r>
              <a:rPr lang="ro-RO" sz="2200"/>
              <a:t>– analiză în timp;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.FOUR  f_centrală  var_ies</a:t>
            </a:r>
            <a:r>
              <a:rPr lang="ro-RO" sz="2200">
                <a:solidFill>
                  <a:srgbClr val="7030A0"/>
                </a:solidFill>
              </a:rPr>
              <a:t> </a:t>
            </a:r>
            <a:r>
              <a:rPr lang="ro-RO" sz="2200"/>
              <a:t>– analiză Fourier;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.PROBE </a:t>
            </a:r>
            <a:r>
              <a:rPr lang="ro-RO" sz="2200"/>
              <a:t>– determină SPICE să culeagă datele necesare postprocesării grafice (pentru afişarea formelor de undă).</a:t>
            </a:r>
            <a:endParaRPr lang="en-US" sz="220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6B2A70-7B4C-4AAF-AF07-D94038FC9FCF}" type="datetime1">
              <a:rPr lang="en-US" smtClean="0"/>
              <a:t>10/1/2019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C542C2-F3D0-4CC9-97EF-E2CC1837920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</a:rPr>
              <a:t>Instruc</a:t>
            </a:r>
            <a:r>
              <a:rPr lang="ro-RO">
                <a:latin typeface="+mn-lt"/>
              </a:rPr>
              <a:t>țiunile</a:t>
            </a:r>
            <a:endParaRPr lang="en-US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63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ro-RO" sz="2400"/>
              <a:t>Orice număr poate fi urmat de unul din următorii </a:t>
            </a:r>
            <a:r>
              <a:rPr lang="ro-RO" sz="2400">
                <a:solidFill>
                  <a:srgbClr val="C00000"/>
                </a:solidFill>
              </a:rPr>
              <a:t>factori de scală</a:t>
            </a:r>
            <a:r>
              <a:rPr lang="ro-RO" sz="2400"/>
              <a:t>:</a:t>
            </a:r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r>
              <a:rPr lang="ro-RO" sz="2400"/>
              <a:t>Observații:</a:t>
            </a:r>
          </a:p>
          <a:p>
            <a:pPr lvl="2" eaLnBrk="1" hangingPunct="1"/>
            <a:r>
              <a:rPr lang="ro-RO" sz="1800"/>
              <a:t>PSPICE nu este key (case) sensitive de aceea mega se notează MEG</a:t>
            </a:r>
          </a:p>
          <a:p>
            <a:pPr lvl="2" eaLnBrk="1" hangingPunct="1"/>
            <a:r>
              <a:rPr lang="ro-RO" sz="1800"/>
              <a:t>40MIL≅1mm (1MIL = 1inch</a:t>
            </a:r>
            <a:r>
              <a:rPr lang="en-US" sz="1800"/>
              <a:t>/</a:t>
            </a:r>
            <a:r>
              <a:rPr lang="ro-RO" sz="1800"/>
              <a:t>1000 = 25,4mm/1000=0,0254mm=25,4µm)</a:t>
            </a:r>
            <a:endParaRPr lang="en-US" sz="180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DE26C0-3B61-4856-A482-C2ADD04109AC}" type="datetime1">
              <a:rPr lang="en-US" smtClean="0"/>
              <a:t>10/1/2019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B768B5-9B9F-4C6A-92F9-2BD678B5A02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Factorii de scală</a:t>
            </a:r>
            <a:endParaRPr lang="en-US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62019"/>
              </p:ext>
            </p:extLst>
          </p:nvPr>
        </p:nvGraphicFramePr>
        <p:xfrm>
          <a:off x="914400" y="2590801"/>
          <a:ext cx="7315200" cy="21335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T=tera=10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=1E12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M=mili=10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=1E-3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G=giga=10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=1E9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U=micro=10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=1E-6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MEG=mega=10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=1E6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N=nano=10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=1E-9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K=kilo=10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=1E3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P=pico=10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=1E-12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MIL=25,4*10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-6</a:t>
                      </a:r>
                      <a:endParaRPr lang="en-US" sz="240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F=femto=10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-15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=1E-15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62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SzPct val="100000"/>
              <a:defRPr/>
            </a:pPr>
            <a:r>
              <a:rPr lang="ro-RO"/>
              <a:t>Se utilizează la: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/>
              <a:t>Descrierea unei rezistențe de 1M</a:t>
            </a:r>
            <a:r>
              <a:rPr lang="el-GR">
                <a:cs typeface="Times New Roman"/>
              </a:rPr>
              <a:t>Ω</a:t>
            </a:r>
            <a:r>
              <a:rPr lang="ro-RO">
                <a:cs typeface="Times New Roman"/>
              </a:rPr>
              <a:t>, de exemplu</a:t>
            </a:r>
          </a:p>
          <a:p>
            <a:pPr marL="0" indent="0" eaLnBrk="1" fontAlgn="auto" hangingPunct="1">
              <a:spcAft>
                <a:spcPts val="0"/>
              </a:spcAft>
              <a:buSzPct val="100000"/>
              <a:buNone/>
              <a:defRPr/>
            </a:pPr>
            <a:r>
              <a:rPr lang="ro-RO">
                <a:solidFill>
                  <a:srgbClr val="0070C0"/>
                </a:solidFill>
                <a:cs typeface="Times New Roman"/>
              </a:rPr>
              <a:t>	R1  1  2  1Meg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cs typeface="Times New Roman"/>
              </a:rPr>
              <a:t>sau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solidFill>
                  <a:srgbClr val="0070C0"/>
                </a:solidFill>
                <a:cs typeface="Times New Roman"/>
              </a:rPr>
              <a:t>		R1  1  2  1E6</a:t>
            </a:r>
          </a:p>
          <a:p>
            <a:pPr marL="514350" indent="-514350" algn="just" eaLnBrk="1" fontAlgn="auto" hangingPunct="1">
              <a:spcAft>
                <a:spcPts val="0"/>
              </a:spcAft>
              <a:buSzPct val="100000"/>
              <a:buFont typeface="+mj-lt"/>
              <a:buAutoNum type="arabicPeriod" startAt="2"/>
              <a:defRPr/>
            </a:pPr>
            <a:r>
              <a:rPr lang="ro-RO">
                <a:cs typeface="Times New Roman"/>
              </a:rPr>
              <a:t>Exprimarea valorii unei mărimi din fişierul de ieşire: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o-RO">
              <a:solidFill>
                <a:srgbClr val="C00000"/>
              </a:solidFill>
              <a:cs typeface="Times New Roman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solidFill>
                  <a:srgbClr val="C00000"/>
                </a:solidFill>
                <a:cs typeface="Times New Roman"/>
              </a:rPr>
              <a:t>	IB           7.41E-06</a:t>
            </a:r>
            <a:r>
              <a:rPr lang="ro-RO">
                <a:solidFill>
                  <a:srgbClr val="0070C0"/>
                </a:solidFill>
                <a:cs typeface="Times New Roman"/>
              </a:rPr>
              <a:t>	</a:t>
            </a:r>
            <a:r>
              <a:rPr lang="ro-RO">
                <a:cs typeface="Times New Roman"/>
              </a:rPr>
              <a:t>şi înseamnă 	7,41x10</a:t>
            </a:r>
            <a:r>
              <a:rPr lang="ro-RO" baseline="30000">
                <a:cs typeface="Times New Roman"/>
              </a:rPr>
              <a:t>-6</a:t>
            </a:r>
            <a:r>
              <a:rPr lang="ro-RO">
                <a:cs typeface="Times New Roman"/>
              </a:rPr>
              <a:t>=</a:t>
            </a:r>
            <a:r>
              <a:rPr lang="ro-RO">
                <a:solidFill>
                  <a:srgbClr val="7030A0"/>
                </a:solidFill>
                <a:cs typeface="Times New Roman"/>
              </a:rPr>
              <a:t>7,41</a:t>
            </a:r>
            <a:r>
              <a:rPr lang="ro-RO">
                <a:solidFill>
                  <a:srgbClr val="7030A0"/>
                </a:solidFill>
                <a:cs typeface="Times New Roman"/>
                <a:sym typeface="Symbol"/>
              </a:rPr>
              <a:t>A</a:t>
            </a:r>
            <a:endParaRPr lang="ro-RO">
              <a:solidFill>
                <a:srgbClr val="7030A0"/>
              </a:solidFill>
              <a:cs typeface="Times New Roman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solidFill>
                  <a:srgbClr val="C00000"/>
                </a:solidFill>
                <a:cs typeface="Times New Roman"/>
              </a:rPr>
              <a:t>	IC           1.18E-03</a:t>
            </a:r>
            <a:r>
              <a:rPr lang="ro-RO">
                <a:solidFill>
                  <a:srgbClr val="FF0000"/>
                </a:solidFill>
                <a:cs typeface="Times New Roman"/>
              </a:rPr>
              <a:t> </a:t>
            </a:r>
            <a:r>
              <a:rPr lang="ro-RO">
                <a:solidFill>
                  <a:srgbClr val="0070C0"/>
                </a:solidFill>
                <a:cs typeface="Times New Roman"/>
              </a:rPr>
              <a:t>			</a:t>
            </a:r>
            <a:r>
              <a:rPr lang="ro-RO">
                <a:cs typeface="Times New Roman"/>
              </a:rPr>
              <a:t>1,18x10</a:t>
            </a:r>
            <a:r>
              <a:rPr lang="ro-RO" baseline="30000">
                <a:cs typeface="Times New Roman"/>
              </a:rPr>
              <a:t>-3</a:t>
            </a:r>
            <a:r>
              <a:rPr lang="ro-RO">
                <a:cs typeface="Times New Roman"/>
              </a:rPr>
              <a:t>=</a:t>
            </a:r>
            <a:r>
              <a:rPr lang="ro-RO">
                <a:solidFill>
                  <a:srgbClr val="7030A0"/>
                </a:solidFill>
                <a:cs typeface="Times New Roman"/>
              </a:rPr>
              <a:t>1,18mA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solidFill>
                  <a:srgbClr val="C00000"/>
                </a:solidFill>
                <a:cs typeface="Times New Roman"/>
              </a:rPr>
              <a:t>	VBE        6.49E-01 </a:t>
            </a:r>
            <a:r>
              <a:rPr lang="ro-RO">
                <a:cs typeface="Times New Roman"/>
              </a:rPr>
              <a:t>			6,49x10</a:t>
            </a:r>
            <a:r>
              <a:rPr lang="ro-RO" baseline="30000">
                <a:cs typeface="Times New Roman"/>
              </a:rPr>
              <a:t>-1</a:t>
            </a:r>
            <a:r>
              <a:rPr lang="ro-RO">
                <a:cs typeface="Times New Roman"/>
              </a:rPr>
              <a:t>=</a:t>
            </a:r>
            <a:r>
              <a:rPr lang="ro-RO">
                <a:solidFill>
                  <a:srgbClr val="7030A0"/>
                </a:solidFill>
                <a:cs typeface="Times New Roman"/>
              </a:rPr>
              <a:t>0,649V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8AB766-93A0-4BA2-9741-13346A62EDA3}" type="datetime1">
              <a:rPr lang="en-US" smtClean="0"/>
              <a:t>10/1/2019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A9FC3-08C8-4CD1-8D55-0B73998E233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Factorii de scală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Fişierul SURSĂ sau de INTRARE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defRPr/>
            </a:pPr>
            <a:r>
              <a:rPr lang="en-US"/>
              <a:t>Fi</a:t>
            </a:r>
            <a:r>
              <a:rPr lang="ro-RO"/>
              <a:t>ș</a:t>
            </a:r>
            <a:r>
              <a:rPr lang="en-US"/>
              <a:t>ierul surs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este creat de</a:t>
            </a:r>
            <a:endParaRPr lang="en-US"/>
          </a:p>
          <a:p>
            <a:pPr marL="457200" lvl="3">
              <a:buSzPct val="100000"/>
              <a:defRPr/>
            </a:pPr>
            <a:r>
              <a:rPr lang="ro-RO" sz="2200"/>
              <a:t>utilizator la descrierea tip text a circuitului;</a:t>
            </a:r>
            <a:endParaRPr lang="en-US" sz="2200"/>
          </a:p>
          <a:p>
            <a:pPr marL="457200" lvl="3">
              <a:buSzPct val="100000"/>
              <a:defRPr/>
            </a:pPr>
            <a:r>
              <a:rPr lang="en-US" sz="2200"/>
              <a:t>OrCAD Capture, dup</a:t>
            </a:r>
            <a:r>
              <a:rPr lang="ro-RO" sz="2200"/>
              <a:t>ă desenarea circuitului.</a:t>
            </a:r>
          </a:p>
          <a:p>
            <a:pPr>
              <a:buSzPct val="100000"/>
              <a:defRPr/>
            </a:pPr>
            <a:r>
              <a:rPr lang="ro-RO"/>
              <a:t>Are extensia </a:t>
            </a:r>
            <a:r>
              <a:rPr lang="ro-RO">
                <a:solidFill>
                  <a:srgbClr val="C00000"/>
                </a:solidFill>
              </a:rPr>
              <a:t>.CIR</a:t>
            </a:r>
          </a:p>
          <a:p>
            <a:pPr>
              <a:buSzPct val="100000"/>
              <a:defRPr/>
            </a:pPr>
            <a:r>
              <a:rPr lang="ro-RO"/>
              <a:t>Este text simplu</a:t>
            </a:r>
            <a:r>
              <a:rPr lang="en-US"/>
              <a:t>,</a:t>
            </a:r>
            <a:r>
              <a:rPr lang="ro-RO"/>
              <a:t> fără formatări speciale;</a:t>
            </a:r>
          </a:p>
          <a:p>
            <a:pPr>
              <a:buSzPct val="100000"/>
              <a:defRPr/>
            </a:pPr>
            <a:r>
              <a:rPr lang="ro-RO"/>
              <a:t>Prima linie </a:t>
            </a:r>
            <a:r>
              <a:rPr lang="en-US"/>
              <a:t>este</a:t>
            </a:r>
            <a:r>
              <a:rPr lang="ro-RO"/>
              <a:t> instrucțiunea de </a:t>
            </a:r>
            <a:r>
              <a:rPr lang="ro-RO">
                <a:solidFill>
                  <a:srgbClr val="C00000"/>
                </a:solidFill>
              </a:rPr>
              <a:t>TITLU</a:t>
            </a:r>
            <a:r>
              <a:rPr lang="en-US"/>
              <a:t>. Nu trebuie punct </a:t>
            </a:r>
            <a:r>
              <a:rPr lang="ro-RO"/>
              <a:t>în prima coloană;</a:t>
            </a:r>
          </a:p>
          <a:p>
            <a:pPr>
              <a:buSzPct val="100000"/>
              <a:defRPr/>
            </a:pPr>
            <a:r>
              <a:rPr lang="ro-RO"/>
              <a:t>Ultima linie </a:t>
            </a:r>
            <a:r>
              <a:rPr lang="en-US"/>
              <a:t>este</a:t>
            </a:r>
            <a:r>
              <a:rPr lang="ro-RO"/>
              <a:t> instrucțiunea de încheiere (</a:t>
            </a:r>
            <a:r>
              <a:rPr lang="ro-RO">
                <a:solidFill>
                  <a:srgbClr val="C00000"/>
                </a:solidFill>
              </a:rPr>
              <a:t>.END</a:t>
            </a:r>
            <a:r>
              <a:rPr lang="ro-RO"/>
              <a:t>);</a:t>
            </a:r>
          </a:p>
          <a:p>
            <a:pPr>
              <a:buSzPct val="100000"/>
              <a:defRPr/>
            </a:pPr>
            <a:r>
              <a:rPr lang="ro-RO"/>
              <a:t>Celelalte linii pot fi scrise în orice ordine.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4951-7703-4035-8BC7-586DF3C7E451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2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400"/>
              <a:t>Recomandare</a:t>
            </a:r>
            <a:r>
              <a:rPr lang="en-US" sz="2400"/>
              <a:t> privind ordinea liniilor din fi</a:t>
            </a:r>
            <a:r>
              <a:rPr lang="ro-RO" sz="2400"/>
              <a:t>şierul de intrare: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Titlul/numele circuitului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Descrierea componentelor pasive şi active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Descrierea surselor de alimentare şi </a:t>
            </a:r>
            <a:r>
              <a:rPr lang="en-US" sz="2200"/>
              <a:t>de </a:t>
            </a:r>
            <a:r>
              <a:rPr lang="ro-RO" sz="2200"/>
              <a:t>semnal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Instrucțiunile corespunzătoare analizelor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Instrucțiunea de încheiere .END</a:t>
            </a:r>
          </a:p>
        </p:txBody>
      </p:sp>
      <p:sp>
        <p:nvSpPr>
          <p:cNvPr id="2150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976356-0A12-4819-BBA8-528D4D3351CE}" type="datetime1">
              <a:rPr lang="en-US" smtClean="0"/>
              <a:t>10/1/2019</a:t>
            </a:fld>
            <a:endParaRPr lang="en-US"/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336A79-C28A-4FC2-A99E-9EF1D650165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Fişierul SURSĂ sau de INTRARE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0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Exemplu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Amplificator de semnal mic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FAC6-390C-4BEC-BCE6-BA8487590553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570569"/>
            <a:ext cx="6072188" cy="32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5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Exemplu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/>
              <a:t>* source DESCRIERE-COMP</a:t>
            </a:r>
          </a:p>
          <a:p>
            <a:pPr marL="0" indent="0">
              <a:buNone/>
            </a:pPr>
            <a:r>
              <a:rPr lang="pt-BR"/>
              <a:t>C_C3         N5 0  220uF  </a:t>
            </a:r>
          </a:p>
          <a:p>
            <a:pPr marL="0" indent="0">
              <a:buNone/>
            </a:pPr>
            <a:r>
              <a:rPr lang="pt-BR"/>
              <a:t>V_V2         N7 0 9V</a:t>
            </a:r>
          </a:p>
          <a:p>
            <a:pPr marL="0" indent="0">
              <a:buNone/>
            </a:pPr>
            <a:r>
              <a:rPr lang="pt-BR"/>
              <a:t>R_R1         N3 N7  100k TC=0,0 </a:t>
            </a:r>
          </a:p>
          <a:p>
            <a:pPr marL="0" indent="0">
              <a:buNone/>
            </a:pPr>
            <a:r>
              <a:rPr lang="pt-BR"/>
              <a:t>R_R3         N4 N7  4.7k TC=0,0 </a:t>
            </a:r>
          </a:p>
          <a:p>
            <a:pPr marL="0" indent="0">
              <a:buNone/>
            </a:pPr>
            <a:r>
              <a:rPr lang="pt-BR"/>
              <a:t>C_C1         N3 N2  10uF  </a:t>
            </a:r>
          </a:p>
          <a:p>
            <a:pPr marL="0" indent="0">
              <a:buNone/>
            </a:pPr>
            <a:r>
              <a:rPr lang="pt-BR"/>
              <a:t>Q_Q1         N4 N3 N5 Q2N2222</a:t>
            </a:r>
          </a:p>
          <a:p>
            <a:pPr marL="0" indent="0">
              <a:buNone/>
            </a:pPr>
            <a:r>
              <a:rPr lang="pt-BR"/>
              <a:t>V_V1         N1 0  AC 1mV</a:t>
            </a:r>
          </a:p>
          <a:p>
            <a:pPr marL="0" indent="0">
              <a:buNone/>
            </a:pPr>
            <a:r>
              <a:rPr lang="pt-BR"/>
              <a:t>+SIN 0 1mV 1kHz 0 0 0</a:t>
            </a:r>
          </a:p>
          <a:p>
            <a:pPr marL="0" indent="0">
              <a:buNone/>
            </a:pPr>
            <a:r>
              <a:rPr lang="pt-BR"/>
              <a:t>R_R5         0 N6  10k TC=0,0 </a:t>
            </a:r>
          </a:p>
          <a:p>
            <a:pPr marL="0" indent="0">
              <a:buNone/>
            </a:pPr>
            <a:r>
              <a:rPr lang="pt-BR"/>
              <a:t>R_R2         0 N3  15k TC=0,0 </a:t>
            </a:r>
          </a:p>
          <a:p>
            <a:pPr marL="0" indent="0">
              <a:buNone/>
            </a:pPr>
            <a:r>
              <a:rPr lang="pt-BR"/>
              <a:t>C_C2         N4 N6  10uF  </a:t>
            </a:r>
          </a:p>
          <a:p>
            <a:pPr marL="0" indent="0">
              <a:buNone/>
            </a:pPr>
            <a:r>
              <a:rPr lang="pt-BR"/>
              <a:t>R_R4         0 N5  470 TC=0,0 </a:t>
            </a:r>
          </a:p>
          <a:p>
            <a:pPr marL="0" indent="0">
              <a:buNone/>
            </a:pPr>
            <a:r>
              <a:rPr lang="pt-BR"/>
              <a:t>R_rg         N2 N1  600 TC=0,0 </a:t>
            </a:r>
          </a:p>
          <a:p>
            <a:pPr marL="0" indent="0">
              <a:buNone/>
            </a:pPr>
            <a:r>
              <a:rPr lang="pt-BR"/>
              <a:t>*Analysis directives: </a:t>
            </a:r>
          </a:p>
          <a:p>
            <a:pPr marL="0" indent="0">
              <a:buNone/>
            </a:pPr>
            <a:r>
              <a:rPr lang="pt-BR"/>
              <a:t>.TRAN  0 5m 0 10u</a:t>
            </a:r>
          </a:p>
          <a:p>
            <a:pPr marL="0" indent="0">
              <a:buNone/>
            </a:pPr>
            <a:r>
              <a:rPr lang="pt-BR"/>
              <a:t>**** RESUMING descriere-comp.cir ****</a:t>
            </a:r>
          </a:p>
          <a:p>
            <a:pPr marL="0" indent="0">
              <a:buNone/>
            </a:pPr>
            <a:r>
              <a:rPr lang="pt-BR"/>
              <a:t>.END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E492-9D95-49CC-BCF9-EEFE3B6A8093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77"/>
          <a:stretch/>
        </p:blipFill>
        <p:spPr>
          <a:xfrm>
            <a:off x="4362150" y="507121"/>
            <a:ext cx="4629450" cy="2617079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3886200" y="1905000"/>
            <a:ext cx="381000" cy="3276600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90800" y="56388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5181600"/>
            <a:ext cx="3429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Instruc</a:t>
            </a:r>
            <a:r>
              <a:rPr lang="ro-RO">
                <a:latin typeface="+mn-lt"/>
              </a:rPr>
              <a:t>țiune corespunzătoare analizei în timp</a:t>
            </a:r>
            <a:endParaRPr lang="en-US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2766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Descrierea componentelor de circuit</a:t>
            </a:r>
            <a:endParaRPr lang="en-US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1600" y="61722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7402" y="5987534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Instrucțiunea de încheiere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82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1DC2-A78B-4B53-AB3B-813F7BC1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Referințe bibliografice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4EBB-48BF-490A-B145-023D877B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2000"/>
              <a:t>Pană, Gh. – </a:t>
            </a:r>
            <a:r>
              <a:rPr lang="ro-RO" sz="2000" i="1"/>
              <a:t>Proiectarea asistată de calculator a modulelor electronice. Notițe de curs</a:t>
            </a:r>
            <a:r>
              <a:rPr lang="ro-RO" sz="2000"/>
              <a:t>, Universitatea Transilvania, Brașov, 2019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Pană, Gh. şi Carp, M.C. – </a:t>
            </a:r>
            <a:r>
              <a:rPr lang="en-US" sz="2000" i="1"/>
              <a:t>Tehnici de simulare. Aplicații în ingineria electrică şi electronică</a:t>
            </a:r>
            <a:r>
              <a:rPr lang="en-US" sz="2000"/>
              <a:t>, Editura Universității Transilvania, Braşov, 2011</a:t>
            </a:r>
            <a:endParaRPr lang="ro-RO" sz="2000"/>
          </a:p>
          <a:p>
            <a:pPr marL="457200" indent="-457200">
              <a:buFont typeface="+mj-lt"/>
              <a:buAutoNum type="arabicPeriod"/>
            </a:pPr>
            <a:r>
              <a:rPr lang="ro-RO" sz="2000"/>
              <a:t>SPICE – User Manual</a:t>
            </a:r>
            <a:br>
              <a:rPr lang="ro-RO"/>
            </a:br>
            <a:r>
              <a:rPr lang="ro-RO" sz="1600">
                <a:hlinkClick r:id="rId2"/>
              </a:rPr>
              <a:t>https://www.seas.upenn.edu/~jan/spice/PSpice_ReferenceguideOrCAD.pdf</a:t>
            </a:r>
            <a:endParaRPr lang="ro-RO" sz="1600"/>
          </a:p>
          <a:p>
            <a:pPr marL="457200" indent="-457200">
              <a:buFont typeface="+mj-lt"/>
              <a:buAutoNum type="arabicPeriod"/>
            </a:pPr>
            <a:r>
              <a:rPr lang="ro-RO" sz="2000"/>
              <a:t>Vladimirescu, A. – </a:t>
            </a:r>
            <a:r>
              <a:rPr lang="ro-RO" sz="2000" i="1"/>
              <a:t>SPICE</a:t>
            </a:r>
            <a:r>
              <a:rPr lang="ro-RO" sz="2000"/>
              <a:t>, Editura tehnică, București, 1999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/>
              <a:t>Vladimirescu, A. – </a:t>
            </a:r>
            <a:r>
              <a:rPr lang="ro-RO" sz="2000" i="1"/>
              <a:t>The SPICE Book</a:t>
            </a:r>
            <a:r>
              <a:rPr lang="ro-RO" sz="2000"/>
              <a:t>, John Wiley &amp; Sons, 1991</a:t>
            </a:r>
            <a:br>
              <a:rPr lang="ro-RO" sz="1600"/>
            </a:br>
            <a:r>
              <a:rPr lang="ro-RO" sz="1600">
                <a:hlinkClick r:id="rId3"/>
              </a:rPr>
              <a:t>http://s1.nonlinear.ir/epublish/book/The_SPICE_Book_0471609269.pdf</a:t>
            </a:r>
            <a:endParaRPr lang="ro-RO" sz="16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Tudor, M. - </a:t>
            </a:r>
            <a:r>
              <a:rPr lang="en-US" sz="2000" i="1"/>
              <a:t>Spice</a:t>
            </a:r>
            <a:r>
              <a:rPr lang="en-US" sz="2000"/>
              <a:t>, Editura Teora, Bucureşti, 1996</a:t>
            </a:r>
            <a:endParaRPr lang="ro-RO" sz="20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Kraig Mitzner – </a:t>
            </a:r>
            <a:r>
              <a:rPr lang="en-US" sz="2000" i="1"/>
              <a:t>Complete PCB Design using OrCAD Capture and PCB Editor</a:t>
            </a:r>
            <a:r>
              <a:rPr lang="en-US" sz="2000"/>
              <a:t>, Elsevier, Oxford, UK, 2009</a:t>
            </a:r>
            <a:endParaRPr lang="ro-RO" sz="1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3B48-FF52-408C-BC63-0AB6EFF5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6A04F-AF2B-4F9E-993F-922792E43139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0907-8864-430F-ABB8-49B8F8DC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E274-4F28-4517-A050-A21930C8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Proiectarea asistată de calculator (CAD) se referă la utilizararea sistemelor informatice pentru a ajuta la:</a:t>
            </a:r>
          </a:p>
          <a:p>
            <a:pPr lvl="1"/>
            <a:r>
              <a:rPr lang="ro-RO" b="1">
                <a:solidFill>
                  <a:srgbClr val="FF0000"/>
                </a:solidFill>
              </a:rPr>
              <a:t>creerea</a:t>
            </a:r>
          </a:p>
          <a:p>
            <a:pPr lvl="1"/>
            <a:r>
              <a:rPr lang="ro-RO" b="1">
                <a:solidFill>
                  <a:srgbClr val="00B050"/>
                </a:solidFill>
              </a:rPr>
              <a:t>modificarea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analiza</a:t>
            </a:r>
            <a:r>
              <a:rPr lang="ro-RO"/>
              <a:t> și </a:t>
            </a:r>
          </a:p>
          <a:p>
            <a:pPr lvl="1"/>
            <a:r>
              <a:rPr lang="ro-RO" b="1">
                <a:solidFill>
                  <a:srgbClr val="7030A0"/>
                </a:solidFill>
              </a:rPr>
              <a:t>optimizarea</a:t>
            </a:r>
            <a:r>
              <a:rPr lang="ro-RO"/>
              <a:t> </a:t>
            </a:r>
          </a:p>
          <a:p>
            <a:pPr marL="274320" lvl="1" indent="0">
              <a:buNone/>
            </a:pPr>
            <a:r>
              <a:rPr lang="ro-RO" sz="2400"/>
              <a:t>unui proiect.</a:t>
            </a:r>
          </a:p>
          <a:p>
            <a:r>
              <a:rPr lang="ro-RO"/>
              <a:t>În literatura de specialitate se folosește acronimul  CAD/CAM, care înseamnă proiectare şi fabricare cu ajutorul calculatorului sau asistate de calculator.</a:t>
            </a:r>
            <a:r>
              <a:rPr lang="ro-RO" sz="2800"/>
              <a:t> </a:t>
            </a:r>
            <a:br>
              <a:rPr lang="ro-RO" sz="2800"/>
            </a:br>
            <a:endParaRPr lang="ro-RO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72977-C070-41CB-BA3E-26ED2491EF96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Software-ul CAD/CAM este utilizat pentru:</a:t>
            </a:r>
          </a:p>
          <a:p>
            <a:pPr lvl="1"/>
            <a:r>
              <a:rPr lang="ro-RO"/>
              <a:t>a crește productivitatea proiectantului</a:t>
            </a:r>
          </a:p>
          <a:p>
            <a:pPr lvl="1"/>
            <a:r>
              <a:rPr lang="ro-RO"/>
              <a:t>a îmbunătăți calitatea de proiectare</a:t>
            </a:r>
          </a:p>
          <a:p>
            <a:pPr lvl="1"/>
            <a:r>
              <a:rPr lang="ro-RO"/>
              <a:t>a îmbunătăți comunicarea prin documentare</a:t>
            </a:r>
          </a:p>
          <a:p>
            <a:pPr lvl="1"/>
            <a:r>
              <a:rPr lang="ro-RO"/>
              <a:t>a crea o bază de date pentru producție.</a:t>
            </a:r>
          </a:p>
          <a:p>
            <a:r>
              <a:rPr lang="ro-RO"/>
              <a:t>Ieșirea CAD/CAM este de multe ori în formă de fișiere electronice pentru imprimare, prelucrare sau alte operațiuni de fabricare.</a:t>
            </a:r>
          </a:p>
          <a:p>
            <a:r>
              <a:rPr lang="ro-RO"/>
              <a:t>Proiectarea asistata pe calculator este folosită în multe domenii.</a:t>
            </a:r>
          </a:p>
          <a:p>
            <a:r>
              <a:rPr lang="ro-RO"/>
              <a:t>Utilizarea sa în proiectarea sistemelor electronice este cunoscută ca automatizare de proiectare electronică sau EDA.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80C0F-AA5A-4963-A72F-415DE82E6A1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Instrumentele EDA reduc timpul de dezvoltare și costurile, deoarece permit simularea și analizarea proiectelor înainte de achiziționarea componentelor și fabricarea modulului.</a:t>
            </a:r>
            <a:endParaRPr lang="ro-RO"/>
          </a:p>
          <a:p>
            <a:r>
              <a:rPr lang="ro-RO"/>
              <a:t>Odată ce un proiect a fost validat prin desene, simulări și analize, sistemul poate fi fabricat.</a:t>
            </a:r>
          </a:p>
          <a:p>
            <a:r>
              <a:rPr lang="ro-RO"/>
              <a:t>Aplicațiile utilizate în fabricație sunt cunoscute sub numele de instrumente de fabricare asistată de calculator (CAM).</a:t>
            </a:r>
          </a:p>
          <a:p>
            <a:r>
              <a:rPr lang="ro-RO"/>
              <a:t>Instrumentele CAM folosesc programe software și date de proiectare (generate de instrumentele CAE) pentru a controla utilajele de fabricație automate care transformă un concept de proiectare în realitate.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A0AD8-7F37-48A9-BC81-87AF5A228327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Instrumentele de inginerie asistate de calculator, CAE acoperă toate aspectele proiectării inginerești, de la desenare și analiză până la fabricație.</a:t>
            </a:r>
            <a:endParaRPr lang="ro-RO"/>
          </a:p>
          <a:p>
            <a:r>
              <a:rPr lang="ro-RO"/>
              <a:t>Abrevieri:</a:t>
            </a:r>
          </a:p>
          <a:p>
            <a:pPr lvl="1"/>
            <a:r>
              <a:rPr lang="en-US" b="1"/>
              <a:t>CAE</a:t>
            </a:r>
            <a:r>
              <a:rPr lang="en-US"/>
              <a:t> = Computer-Aided Engineering – inginerie asistată de calculator</a:t>
            </a:r>
            <a:endParaRPr lang="ro-RO"/>
          </a:p>
          <a:p>
            <a:pPr lvl="1"/>
            <a:r>
              <a:rPr lang="en-US" b="1"/>
              <a:t>CAD</a:t>
            </a:r>
            <a:r>
              <a:rPr lang="en-US"/>
              <a:t> = Computer-Aided Design – proiectare asistată de calculator</a:t>
            </a:r>
            <a:endParaRPr lang="ro-RO"/>
          </a:p>
          <a:p>
            <a:pPr lvl="1"/>
            <a:r>
              <a:rPr lang="en-US" b="1"/>
              <a:t>CAM</a:t>
            </a:r>
            <a:r>
              <a:rPr lang="en-US"/>
              <a:t> = Computer-Aided Manufacturing – fabricare asistată de calculator</a:t>
            </a:r>
            <a:endParaRPr lang="ro-RO"/>
          </a:p>
          <a:p>
            <a:pPr lvl="1"/>
            <a:r>
              <a:rPr lang="en-US" b="1"/>
              <a:t>EDA</a:t>
            </a:r>
            <a:r>
              <a:rPr lang="en-US"/>
              <a:t> = Electronic Design Automation – automatizarea proiectării electronice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593DF-2AC4-4E9F-808B-3EE202A0E611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Un modul electronic este un ansamblu care conține mai multe componente interconectate corespunzător pentru a îndeplini o anumită funcție.</a:t>
            </a:r>
          </a:p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</a:rPr>
              <a:t>Exemple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09ED9-87C0-4967-AE79-4C3CCC9780E2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18DA5-81D7-479B-BB5A-C98CA0B83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20000" r="14584" b="17778"/>
          <a:stretch/>
        </p:blipFill>
        <p:spPr>
          <a:xfrm>
            <a:off x="664031" y="3291323"/>
            <a:ext cx="3429000" cy="278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3369B3-37D8-448E-9572-84392FAD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3429000"/>
            <a:ext cx="3429001" cy="2569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2175E7-88F6-4D6E-A255-D4A50DF74474}"/>
              </a:ext>
            </a:extLst>
          </p:cNvPr>
          <p:cNvSpPr txBox="1"/>
          <p:nvPr/>
        </p:nvSpPr>
        <p:spPr>
          <a:xfrm>
            <a:off x="865415" y="6074280"/>
            <a:ext cx="302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Modul releu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37968-1623-4D67-AC1A-63899CD2F63E}"/>
              </a:ext>
            </a:extLst>
          </p:cNvPr>
          <p:cNvSpPr txBox="1"/>
          <p:nvPr/>
        </p:nvSpPr>
        <p:spPr>
          <a:xfrm>
            <a:off x="4702631" y="6074280"/>
            <a:ext cx="41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Modul sursă de alimentare</a:t>
            </a:r>
          </a:p>
        </p:txBody>
      </p:sp>
    </p:spTree>
    <p:extLst>
      <p:ext uri="{BB962C8B-B14F-4D97-AF65-F5344CB8AC3E}">
        <p14:creationId xmlns:p14="http://schemas.microsoft.com/office/powerpoint/2010/main" val="1519719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2448</TotalTime>
  <Words>2765</Words>
  <Application>Microsoft Office PowerPoint</Application>
  <PresentationFormat>On-screen Show (4:3)</PresentationFormat>
  <Paragraphs>502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Courier New</vt:lpstr>
      <vt:lpstr>Lucida Sans Unicode</vt:lpstr>
      <vt:lpstr>Times New Roman</vt:lpstr>
      <vt:lpstr>UT Sans</vt:lpstr>
      <vt:lpstr>Verdana</vt:lpstr>
      <vt:lpstr>Wingdings 3</vt:lpstr>
      <vt:lpstr>Clarity</vt:lpstr>
      <vt:lpstr>PROIECTAREA  ASISTATĂ  DE CALCULATOR  A  MODULELOR  ELECTRONICE</vt:lpstr>
      <vt:lpstr>Structura anului universitar 2019-2020</vt:lpstr>
      <vt:lpstr>Conținutul cursului</vt:lpstr>
      <vt:lpstr>Referințe bibliografice</vt:lpstr>
      <vt:lpstr>Generalități</vt:lpstr>
      <vt:lpstr>Generalități</vt:lpstr>
      <vt:lpstr>Generalități</vt:lpstr>
      <vt:lpstr>Generalități</vt:lpstr>
      <vt:lpstr>Generalități</vt:lpstr>
      <vt:lpstr>Generalități</vt:lpstr>
      <vt:lpstr>OrCAD</vt:lpstr>
      <vt:lpstr>Internet of Things</vt:lpstr>
      <vt:lpstr>Wearables</vt:lpstr>
      <vt:lpstr>Wireless mobile</vt:lpstr>
      <vt:lpstr>OrCAD</vt:lpstr>
      <vt:lpstr>SPICE</vt:lpstr>
      <vt:lpstr>SPICE</vt:lpstr>
      <vt:lpstr>SPICE</vt:lpstr>
      <vt:lpstr>Descrierea circuitelor</vt:lpstr>
      <vt:lpstr>Arhitectura programului SPICE</vt:lpstr>
      <vt:lpstr>Cum lucrează SPICE?</vt:lpstr>
      <vt:lpstr>Cum lucrează SPICE?</vt:lpstr>
      <vt:lpstr>Cum lucrează SPICE?</vt:lpstr>
      <vt:lpstr>Cum lucrează SPICE?</vt:lpstr>
      <vt:lpstr>Algoritmul SPICE</vt:lpstr>
      <vt:lpstr>Algoritmul SPICE</vt:lpstr>
      <vt:lpstr>Algoritmul SPICE</vt:lpstr>
      <vt:lpstr>SPICE se bazează pe o analiză nodală</vt:lpstr>
      <vt:lpstr>Descrierea componentelor de circuit</vt:lpstr>
      <vt:lpstr>Descrierea componentelor de circuit</vt:lpstr>
      <vt:lpstr>Descrierea componentelor de circuit</vt:lpstr>
      <vt:lpstr>Descrierea componentelor de circuit</vt:lpstr>
      <vt:lpstr>Instrucțiunile</vt:lpstr>
      <vt:lpstr>Factorii de scală</vt:lpstr>
      <vt:lpstr>Factorii de scală</vt:lpstr>
      <vt:lpstr>Fişierul SURSĂ sau de INTRARE</vt:lpstr>
      <vt:lpstr>Fişierul SURSĂ sau de INTRARE</vt:lpstr>
      <vt:lpstr>Exemplu</vt:lpstr>
      <vt:lpstr>Exemplu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566</cp:revision>
  <dcterms:created xsi:type="dcterms:W3CDTF">2008-02-25T12:45:55Z</dcterms:created>
  <dcterms:modified xsi:type="dcterms:W3CDTF">2019-10-01T17:01:31Z</dcterms:modified>
</cp:coreProperties>
</file>