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393" r:id="rId2"/>
    <p:sldId id="294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F9F77-FDE5-4746-A552-45B76E0E1E55}" type="datetimeFigureOut">
              <a:rPr lang="ro-RO" smtClean="0"/>
              <a:t>03.12.2020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DE23-062F-45A8-B4F9-F4758E5FA02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611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5DF23-E543-46E1-99A3-1BD37B5F8D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3B90-8AE5-4E4F-8BD5-CA770A1EB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CAAB2-99AD-4AE2-9514-0D24D9DE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C86F-9889-4900-A2D5-3F8007B8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66D3-B386-4EC8-91FE-D7A2F0A55985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189EE-D6DA-41C4-9E22-00FD5BD4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59960-A3CC-4A75-946E-AC9EABBF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80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A508-4E5E-4CF5-BE53-0B3F616E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F89C1-38EC-4D16-9F0B-358D4DF6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BE0A9-DF9C-4D93-BAD7-500EEE69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A661-30A4-44C2-BA6A-0D871F482491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22DB-B422-497D-B751-246AF905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49AC-6D55-4775-B130-8ED1828C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900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FCA67-AD48-4B02-9C84-E6C36588E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4A774-4366-43C9-8CB2-3ECFA64B7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EFB1D-6FD3-4EE1-B4DF-78D2FE5C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355D-E3A7-4AA3-B537-5C5573FE203B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00288-2F6A-42B2-9A98-3C079725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FDE18-5EBC-4B10-B4BE-F0E569D9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611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698E-A94D-4D94-B33D-3C0CB9B1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15D3-D717-4AAB-A8BE-F7D0FAEEB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2E9E-5C61-4DF4-9DF7-AFD9562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FAE4-87E8-447B-9FA3-BA45D628B3FD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A8EB-3E75-4922-B316-9751CB2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A639F-823F-4FF4-806F-DF25AF68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48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649-E865-4ED9-A648-0503083A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3AA2E-4212-4A2A-9477-23D04B56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282F-84FB-42A9-ABEB-34868207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C885-8791-4853-A23A-B79E811DFEA0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4056-6182-4FBE-8EA3-081FB53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496DC-4BB0-4DB8-B022-95C6872A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853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C8D5-F8FD-4715-83A0-0E33BC44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A198-E372-4B08-9DFD-1145E29C8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46C44-0476-4396-A43A-7519AD9A3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9A8A-B12B-4BC7-A161-306C9B09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82FF-D197-4F02-A642-77818816DDAF}" type="datetime1">
              <a:rPr lang="en-US" smtClean="0"/>
              <a:t>12/3/2020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4CCD1-193B-405F-B713-0CBA50A5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F499-82E3-4AEC-9819-B690FFCA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886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502D-750C-4A7E-B3D7-427DF044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0239-A3C2-43AE-A2E8-95A386C4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9CA84-9DF3-4FF2-BDE7-64F7A220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AE648-9BD9-4171-ABE6-7C090B8B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0FE51-8E44-42F5-B7F7-976B0F5E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F5C6-384C-49B6-A136-F4E1BB5B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E97B-4DBA-4650-89FC-7140052E60C2}" type="datetime1">
              <a:rPr lang="en-US" smtClean="0"/>
              <a:t>12/3/2020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8ACE7-4C7B-44C4-9CD0-6F6C1F10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729A2-737B-4DDD-8476-1FCE427C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755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B80A-7661-4A34-9BE1-F97F7230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A3885-E6AA-40AD-9130-E1BC98BA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3688-6D62-46CA-B5E2-77F065C6D2AD}" type="datetime1">
              <a:rPr lang="en-US" smtClean="0"/>
              <a:t>12/3/2020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2FA2B-17C6-410B-AA46-E2F45A4A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CB0E4-1D5E-4AA3-92DF-EB0E2D4E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33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8AFF0-54E8-447F-8EF7-173132F1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2A8C-E321-4343-B13F-C8D6AFC25149}" type="datetime1">
              <a:rPr lang="en-US" smtClean="0"/>
              <a:t>12/3/2020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4EBFE-4FB4-4770-9B94-CD70A586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C52B-D0CA-4DB5-BB9D-7C6D252B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373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3271-57C4-4BC4-A8D5-B296CFCD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7908-2D73-4118-A0E6-84CD48E2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97F6A-FC85-4FF4-9A7C-5AAD787D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4E888-90BC-4495-B85B-776BD25F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9FC-67C2-4CD1-B6F5-C242E375FCAA}" type="datetime1">
              <a:rPr lang="en-US" smtClean="0"/>
              <a:t>12/3/2020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94E7-BED7-4542-86F5-16852B6D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C3343-51FE-4FA5-9F90-C5AF5B8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227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2338-6B04-4B0B-8DA0-4E6138DC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23710-B829-4CD5-9D45-B8E054502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202E1-F939-4049-ADF7-53409FA0E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4DBCA-1883-43E1-B06A-4DDC1E25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5A64-6506-42FE-A28A-FE80F185484C}" type="datetime1">
              <a:rPr lang="en-US" smtClean="0"/>
              <a:t>12/3/2020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F65F5-4D10-44B0-8173-A72FE02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A6C1-8231-4D99-B9C3-B8B0C858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4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39F5F-525B-4914-8A16-379CBCBC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4A58C-D6A7-478E-9BC5-4717ACF6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F1249-FE2B-43EE-BD04-382F17C9B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8CC1-A29E-40FE-BED9-DD6EDB66F60B}" type="datetime1">
              <a:rPr lang="en-US" smtClean="0"/>
              <a:t>12/3/2020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BD63-0924-48EA-A0A6-AB3AEB253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97D6-07A5-4E68-9EEF-1C4A900B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519A-116F-4350-A6D8-BF5A6B69A9B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54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nr. 9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 fontScale="90000"/>
          </a:bodyPr>
          <a:lstStyle/>
          <a:p>
            <a:r>
              <a:rPr lang="ro-RO" sz="3600" b="1">
                <a:latin typeface="+mn-lt"/>
              </a:rPr>
              <a:t>PROIECTAREA  ASISTATĂ  DE CALCULATOR  A  MODULELOR </a:t>
            </a:r>
            <a:r>
              <a:rPr lang="en-US" sz="3600" b="1">
                <a:latin typeface="+mn-lt"/>
              </a:rPr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BC8F-BC1D-414D-9D8B-BB39FFBB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Alocarea de capsule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BD7D-666E-4B61-B295-37A3B6CA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selectează componenta în </a:t>
            </a:r>
            <a:r>
              <a:rPr lang="ro-RO" i="1"/>
              <a:t>OrCAD Capture</a:t>
            </a:r>
            <a:r>
              <a:rPr lang="ro-RO"/>
              <a:t>, clic dreapta și se alege </a:t>
            </a:r>
            <a:r>
              <a:rPr lang="ro-RO" b="1">
                <a:solidFill>
                  <a:srgbClr val="0070C0"/>
                </a:solidFill>
              </a:rPr>
              <a:t>Edit Properties...</a:t>
            </a:r>
          </a:p>
          <a:p>
            <a:r>
              <a:rPr lang="ro-RO"/>
              <a:t>După deschiderea ferestrei de proprietăți, în câmpul </a:t>
            </a:r>
            <a:r>
              <a:rPr lang="ro-RO" b="1">
                <a:solidFill>
                  <a:srgbClr val="0070C0"/>
                </a:solidFill>
              </a:rPr>
              <a:t>PCB Footprint</a:t>
            </a:r>
            <a:r>
              <a:rPr lang="ro-RO"/>
              <a:t> se introduce denumirea capsulei</a:t>
            </a:r>
          </a:p>
          <a:p>
            <a:r>
              <a:rPr lang="ro-RO" u="sng"/>
              <a:t>Exemplu</a:t>
            </a:r>
            <a:r>
              <a:rPr lang="ro-RO"/>
              <a:t>: fie circuitul format dintr-o rezistență în paralel cu un condensator electrolitic. Presupunem că rezistența are amprenta RES400 iar condensatorul CAP196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B779-2ECC-42FF-BF79-7E76FBBE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B9201-5AAC-4018-8C60-F527467DA1E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9012-B5A8-4181-B9F3-E20F5755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26A0-5CB1-47DF-BF61-FB0BB99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58620-1F85-4E4B-BE8E-F167F10D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1" y="5406887"/>
            <a:ext cx="6766179" cy="547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A2EF3-7F22-429C-926A-92B379A2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17" y="4930032"/>
            <a:ext cx="1598867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BC8F-BC1D-414D-9D8B-BB39FFBB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BD7D-666E-4B61-B295-37A3B6CA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fereastra </a:t>
            </a:r>
            <a:r>
              <a:rPr lang="ro-RO" b="1">
                <a:solidFill>
                  <a:srgbClr val="0070C0"/>
                </a:solidFill>
              </a:rPr>
              <a:t>Project manager </a:t>
            </a:r>
            <a:r>
              <a:rPr lang="ro-RO"/>
              <a:t>se selectează </a:t>
            </a:r>
            <a:br>
              <a:rPr lang="ro-RO"/>
            </a:br>
            <a:r>
              <a:rPr lang="ro-RO"/>
              <a:t>fișierul de tip design (*.DSN) care conține </a:t>
            </a:r>
            <a:br>
              <a:rPr lang="ro-RO"/>
            </a:br>
            <a:r>
              <a:rPr lang="ro-RO"/>
              <a:t>întreaga informație tehnică legată de </a:t>
            </a:r>
            <a:br>
              <a:rPr lang="ro-RO"/>
            </a:br>
            <a:r>
              <a:rPr lang="ro-RO"/>
              <a:t>circuitul electronic proiectat;</a:t>
            </a:r>
          </a:p>
          <a:p>
            <a:r>
              <a:rPr lang="ro-RO"/>
              <a:t>Din meniul </a:t>
            </a:r>
            <a:r>
              <a:rPr lang="ro-RO">
                <a:solidFill>
                  <a:srgbClr val="0070C0"/>
                </a:solidFill>
              </a:rPr>
              <a:t>Tools</a:t>
            </a:r>
            <a:r>
              <a:rPr lang="ro-RO"/>
              <a:t> se alege comanda </a:t>
            </a:r>
            <a:br>
              <a:rPr lang="ro-RO"/>
            </a:br>
            <a:r>
              <a:rPr lang="ro-RO" b="1">
                <a:solidFill>
                  <a:srgbClr val="0070C0"/>
                </a:solidFill>
              </a:rPr>
              <a:t>Create Netlist...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B779-2ECC-42FF-BF79-7E76FBBE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E6699-2438-4D03-8486-4827124198A2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9012-B5A8-4181-B9F3-E20F5755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26A0-5CB1-47DF-BF61-FB0BB99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9DDD8-60EF-4248-BAAA-C1F86DFDF804}"/>
              </a:ext>
            </a:extLst>
          </p:cNvPr>
          <p:cNvPicPr/>
          <p:nvPr/>
        </p:nvPicPr>
        <p:blipFill rotWithShape="1">
          <a:blip r:embed="rId2"/>
          <a:srcRect l="10075" t="2509" r="63678" b="37249"/>
          <a:stretch/>
        </p:blipFill>
        <p:spPr bwMode="auto">
          <a:xfrm>
            <a:off x="7475994" y="1349883"/>
            <a:ext cx="3877806" cy="5006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442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7263-68EB-476A-9CBB-11C9672C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82D6-1CB7-428C-9895-BE807AF7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selectarea comenzii </a:t>
            </a:r>
            <a:r>
              <a:rPr lang="ro-RO">
                <a:solidFill>
                  <a:srgbClr val="0070C0"/>
                </a:solidFill>
              </a:rPr>
              <a:t>Create </a:t>
            </a:r>
            <a:br>
              <a:rPr lang="ro-RO">
                <a:solidFill>
                  <a:srgbClr val="0070C0"/>
                </a:solidFill>
              </a:rPr>
            </a:br>
            <a:r>
              <a:rPr lang="ro-RO">
                <a:solidFill>
                  <a:srgbClr val="0070C0"/>
                </a:solidFill>
              </a:rPr>
              <a:t>Netlist </a:t>
            </a:r>
            <a:r>
              <a:rPr lang="ro-RO"/>
              <a:t>se va deschide o fereastră tip </a:t>
            </a:r>
            <a:br>
              <a:rPr lang="ro-RO"/>
            </a:br>
            <a:r>
              <a:rPr lang="ro-RO"/>
              <a:t>tablou cu mai multe file (multi-tab)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A5E0-7CB2-4C8C-8EF1-03800951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2560-7575-4AA0-AC28-65E4443EE44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CFE6-B243-44FF-A8D9-FE6C7B9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E3C1-24B3-4E42-82C6-6967A93E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B0262-1AFC-41B7-8E23-B843ADED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8" y="1384700"/>
            <a:ext cx="4475922" cy="49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7263-68EB-476A-9CBB-11C9672C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82D6-1CB7-428C-9895-BE807AF7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Zona </a:t>
            </a:r>
            <a:r>
              <a:rPr lang="ro-RO" sz="2400">
                <a:solidFill>
                  <a:srgbClr val="0070C0"/>
                </a:solidFill>
              </a:rPr>
              <a:t>PCB Footprint </a:t>
            </a:r>
            <a:r>
              <a:rPr lang="ro-RO" sz="2400"/>
              <a:t>precizează câmpul (din </a:t>
            </a:r>
            <a:br>
              <a:rPr lang="ro-RO" sz="2400"/>
            </a:br>
            <a:r>
              <a:rPr lang="ro-RO" sz="2400"/>
              <a:t>baza de date a componentelor virtuale) care </a:t>
            </a:r>
            <a:br>
              <a:rPr lang="ro-RO" sz="2400"/>
            </a:br>
            <a:r>
              <a:rPr lang="ro-RO" sz="2400"/>
              <a:t>va fi luat în calcul în vederea asocierii de </a:t>
            </a:r>
            <a:br>
              <a:rPr lang="ro-RO" sz="2400"/>
            </a:br>
            <a:r>
              <a:rPr lang="ro-RO" sz="2400"/>
              <a:t>capsule pentru toate componentele</a:t>
            </a:r>
          </a:p>
          <a:p>
            <a:r>
              <a:rPr lang="ro-RO" sz="2400"/>
              <a:t>Se va bifa caseta </a:t>
            </a:r>
            <a:r>
              <a:rPr lang="ro-RO" sz="2400">
                <a:solidFill>
                  <a:srgbClr val="0070C0"/>
                </a:solidFill>
              </a:rPr>
              <a:t>Create or Update PCB Editor </a:t>
            </a:r>
            <a:br>
              <a:rPr lang="ro-RO" sz="2400">
                <a:solidFill>
                  <a:srgbClr val="0070C0"/>
                </a:solidFill>
              </a:rPr>
            </a:br>
            <a:r>
              <a:rPr lang="ro-RO" sz="2400">
                <a:solidFill>
                  <a:srgbClr val="0070C0"/>
                </a:solidFill>
              </a:rPr>
              <a:t>Board (Netrev)</a:t>
            </a:r>
            <a:r>
              <a:rPr lang="ro-RO" sz="2400"/>
              <a:t> și opțiunea </a:t>
            </a:r>
            <a:r>
              <a:rPr lang="ro-RO" sz="2400">
                <a:solidFill>
                  <a:srgbClr val="0070C0"/>
                </a:solidFill>
              </a:rPr>
              <a:t>Open Board in </a:t>
            </a:r>
            <a:br>
              <a:rPr lang="ro-RO" sz="2400">
                <a:solidFill>
                  <a:srgbClr val="0070C0"/>
                </a:solidFill>
              </a:rPr>
            </a:br>
            <a:r>
              <a:rPr lang="ro-RO" sz="2400">
                <a:solidFill>
                  <a:srgbClr val="0070C0"/>
                </a:solidFill>
              </a:rPr>
              <a:t>OrCAD PCB Editor</a:t>
            </a:r>
          </a:p>
          <a:p>
            <a:r>
              <a:rPr lang="ro-RO" sz="2400"/>
              <a:t>Se bifează caseta </a:t>
            </a:r>
            <a:r>
              <a:rPr lang="ro-RO" sz="2400">
                <a:solidFill>
                  <a:srgbClr val="0070C0"/>
                </a:solidFill>
              </a:rPr>
              <a:t>All User Defined Property</a:t>
            </a:r>
            <a:r>
              <a:rPr lang="ro-RO" sz="2400"/>
              <a:t>, </a:t>
            </a:r>
            <a:br>
              <a:rPr lang="ro-RO" sz="2400"/>
            </a:br>
            <a:r>
              <a:rPr lang="ro-RO" sz="2400"/>
              <a:t>pentru a permite și transferul proprietăților </a:t>
            </a:r>
            <a:br>
              <a:rPr lang="ro-RO" sz="2400"/>
            </a:br>
            <a:r>
              <a:rPr lang="ro-RO" sz="2400"/>
              <a:t>definite de utilizator.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A5E0-7CB2-4C8C-8EF1-03800951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73018-4F3F-46AC-AF83-2CC08571BFB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CFE6-B243-44FF-A8D9-FE6C7B9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E3C1-24B3-4E42-82C6-6967A93E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0ECDE-087C-4316-85A4-76F20DC1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8" y="1384700"/>
            <a:ext cx="4475922" cy="49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31B0-EDB3-4048-9BF9-DD672BCD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300B-221C-4877-8329-F27CF3BD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selectarea tuturor câmpurilor necesate, </a:t>
            </a:r>
            <a:br>
              <a:rPr lang="ro-RO"/>
            </a:br>
            <a:r>
              <a:rPr lang="ro-RO"/>
              <a:t>se inițiază procedura de postprocesare și se </a:t>
            </a:r>
            <a:br>
              <a:rPr lang="ro-RO"/>
            </a:br>
            <a:r>
              <a:rPr lang="ro-RO"/>
              <a:t>generează cele 3 fișiere de transfer: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0070C0"/>
                </a:solidFill>
              </a:rPr>
              <a:t>pstxnet.dat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0070C0"/>
                </a:solidFill>
              </a:rPr>
              <a:t>pstxprt.dat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0070C0"/>
                </a:solidFill>
              </a:rPr>
              <a:t>pstschip.dat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43F2-D2F9-469A-A5AD-33409FA6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B79B0-709B-4074-BD5A-F6DB0623637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4E2CC-F6E7-4BC5-A8B9-A74A4533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A3690-7964-4B5B-872E-51CF8120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41615-5006-4C47-ABFA-0FB32357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88" y="3436624"/>
            <a:ext cx="3594424" cy="1709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12839-914B-4095-A74A-236859738B79}"/>
              </a:ext>
            </a:extLst>
          </p:cNvPr>
          <p:cNvPicPr/>
          <p:nvPr/>
        </p:nvPicPr>
        <p:blipFill rotWithShape="1">
          <a:blip r:embed="rId3"/>
          <a:srcRect l="23363" t="22967" r="63677" b="34321"/>
          <a:stretch/>
        </p:blipFill>
        <p:spPr bwMode="auto">
          <a:xfrm>
            <a:off x="8783320" y="1632333"/>
            <a:ext cx="2570480" cy="4544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2CD99-7D47-43D1-93FA-FA8A71B57016}"/>
              </a:ext>
            </a:extLst>
          </p:cNvPr>
          <p:cNvSpPr txBox="1"/>
          <p:nvPr/>
        </p:nvSpPr>
        <p:spPr>
          <a:xfrm>
            <a:off x="4298788" y="5338496"/>
            <a:ext cx="359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Generarea fișierelor de postprocesare</a:t>
            </a:r>
          </a:p>
        </p:txBody>
      </p:sp>
    </p:spTree>
    <p:extLst>
      <p:ext uri="{BB962C8B-B14F-4D97-AF65-F5344CB8AC3E}">
        <p14:creationId xmlns:p14="http://schemas.microsoft.com/office/powerpoint/2010/main" val="259972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768C-C027-4D86-B55C-2C774E67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D7EB-3AE0-4903-B9A9-3E283740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Fișierele de postprocesare permit transferul complet al informațiilor din cadrul proiectului schematic, astfel: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pstxnet.dat</a:t>
            </a:r>
            <a:r>
              <a:rPr lang="ro-RO"/>
              <a:t> – pentru informații legate de conexiunile electrice;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pstxprt.dat</a:t>
            </a:r>
            <a:r>
              <a:rPr lang="ro-RO"/>
              <a:t> – pentru informații legate de coponentele electronice;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pstchip.dat</a:t>
            </a:r>
            <a:r>
              <a:rPr lang="ro-RO"/>
              <a:t> – pentru informații legate de entitățile din interiorul componentelor electronice.</a:t>
            </a:r>
          </a:p>
          <a:p>
            <a:r>
              <a:rPr lang="ro-RO"/>
              <a:t>Aceste fișiere se salvează în directorul </a:t>
            </a:r>
            <a:r>
              <a:rPr lang="ro-RO" b="1">
                <a:solidFill>
                  <a:srgbClr val="0070C0"/>
                </a:solidFill>
              </a:rPr>
              <a:t>Outputs</a:t>
            </a:r>
            <a:r>
              <a:rPr lang="ro-RO"/>
              <a:t> </a:t>
            </a:r>
            <a:br>
              <a:rPr lang="ro-RO"/>
            </a:br>
            <a:r>
              <a:rPr lang="ro-RO"/>
              <a:t>din cadrul ferestrei </a:t>
            </a:r>
            <a:r>
              <a:rPr lang="ro-RO">
                <a:solidFill>
                  <a:srgbClr val="0070C0"/>
                </a:solidFill>
              </a:rPr>
              <a:t>Project manager</a:t>
            </a:r>
            <a:r>
              <a:rPr lang="ro-RO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1FB1-3F33-4954-B058-0686304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DCA62-4D0F-4365-A4B7-751D69760181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B522-B029-4A6A-B998-EA473E2E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C66F-FB2E-4955-AD3D-3FD76247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3891E-1A7C-4FA6-B66D-994E6E439059}"/>
              </a:ext>
            </a:extLst>
          </p:cNvPr>
          <p:cNvPicPr/>
          <p:nvPr/>
        </p:nvPicPr>
        <p:blipFill rotWithShape="1">
          <a:blip r:embed="rId3"/>
          <a:srcRect l="23363" t="32163" r="63677" b="47785"/>
          <a:stretch/>
        </p:blipFill>
        <p:spPr bwMode="auto">
          <a:xfrm>
            <a:off x="8696960" y="4043363"/>
            <a:ext cx="257048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46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E890-0A12-4111-A4FF-384FE07D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A103-6363-4D3E-9381-D4EF648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Tot în directorul </a:t>
            </a:r>
            <a:r>
              <a:rPr lang="ro-RO">
                <a:solidFill>
                  <a:srgbClr val="0070C0"/>
                </a:solidFill>
              </a:rPr>
              <a:t>Outputs</a:t>
            </a:r>
            <a:r>
              <a:rPr lang="ro-RO"/>
              <a:t> se salvează</a:t>
            </a:r>
            <a:r>
              <a:rPr lang="en-US"/>
              <a:t> </a:t>
            </a:r>
            <a:r>
              <a:rPr lang="ro-RO"/>
              <a:t>și</a:t>
            </a:r>
            <a:r>
              <a:rPr lang="en-US"/>
              <a:t> orice alt fi</a:t>
            </a:r>
            <a:r>
              <a:rPr lang="ro-RO"/>
              <a:t>ș</a:t>
            </a:r>
            <a:r>
              <a:rPr lang="en-US"/>
              <a:t>ier d</a:t>
            </a:r>
            <a:r>
              <a:rPr lang="ro-RO"/>
              <a:t>e postprocesare, cum ar fi:</a:t>
            </a:r>
          </a:p>
          <a:p>
            <a:pPr lvl="1"/>
            <a:r>
              <a:rPr lang="ro-RO"/>
              <a:t>Fișierul care conține lista de aprovizionare </a:t>
            </a:r>
            <a:br>
              <a:rPr lang="ro-RO"/>
            </a:br>
            <a:r>
              <a:rPr lang="ro-RO"/>
              <a:t>(BOM) - </a:t>
            </a:r>
            <a:r>
              <a:rPr lang="ro-RO" b="1">
                <a:solidFill>
                  <a:srgbClr val="0070C0"/>
                </a:solidFill>
              </a:rPr>
              <a:t>rc.bom</a:t>
            </a:r>
          </a:p>
          <a:p>
            <a:pPr lvl="1"/>
            <a:r>
              <a:rPr lang="ro-RO"/>
              <a:t>Fișierul de verificare a regulilor electrice (DRC) - </a:t>
            </a:r>
            <a:r>
              <a:rPr lang="ro-RO" b="1">
                <a:solidFill>
                  <a:srgbClr val="0070C0"/>
                </a:solidFill>
              </a:rPr>
              <a:t>rc.drc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B2FE-541A-4BEE-871D-808DDF45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4F516-4C33-4238-80EA-5B338DCFE30F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47DB-3800-4350-832E-8111B07E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6848-C59D-45AF-BAA4-360E04EA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42C2D-489C-43F5-9C6C-9F8B461A323B}"/>
              </a:ext>
            </a:extLst>
          </p:cNvPr>
          <p:cNvPicPr/>
          <p:nvPr/>
        </p:nvPicPr>
        <p:blipFill rotWithShape="1">
          <a:blip r:embed="rId2"/>
          <a:srcRect l="23366" t="27721" r="63676" b="43184"/>
          <a:stretch/>
        </p:blipFill>
        <p:spPr bwMode="auto">
          <a:xfrm>
            <a:off x="8773477" y="2756591"/>
            <a:ext cx="2580323" cy="325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9ADBD-B870-4370-80EF-C9404398FF44}"/>
              </a:ext>
            </a:extLst>
          </p:cNvPr>
          <p:cNvSpPr txBox="1"/>
          <p:nvPr/>
        </p:nvSpPr>
        <p:spPr>
          <a:xfrm>
            <a:off x="1408297" y="5308636"/>
            <a:ext cx="304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>
                <a:solidFill>
                  <a:srgbClr val="0070C0"/>
                </a:solidFill>
              </a:rPr>
              <a:t>DRC – Design Rules Check</a:t>
            </a:r>
          </a:p>
          <a:p>
            <a:r>
              <a:rPr lang="ro-RO" sz="2000">
                <a:solidFill>
                  <a:srgbClr val="0070C0"/>
                </a:solidFill>
              </a:rPr>
              <a:t>BOM – Bill Of Materials</a:t>
            </a:r>
          </a:p>
        </p:txBody>
      </p:sp>
    </p:spTree>
    <p:extLst>
      <p:ext uri="{BB962C8B-B14F-4D97-AF65-F5344CB8AC3E}">
        <p14:creationId xmlns:p14="http://schemas.microsoft.com/office/powerpoint/2010/main" val="37349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F122-7AB8-4769-BD24-4B40F6FC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A600-88F7-4F0B-BB5E-5E335D12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În timpul postprocesării se creează pe disc un subdirector </a:t>
            </a: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, în interiorul directorului asociat proiectului schematic.</a:t>
            </a:r>
          </a:p>
          <a:p>
            <a:r>
              <a:rPr lang="ro-RO"/>
              <a:t>În subdirectorul </a:t>
            </a: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 sunt plasate fișierele de transfer, fișierul proiectului PCB (RC.brd) și fișierele asociate/conexe transferului, respectiv proiectului PCB.</a:t>
            </a:r>
          </a:p>
          <a:p>
            <a:r>
              <a:rPr lang="ro-RO" b="1">
                <a:solidFill>
                  <a:srgbClr val="0070C0"/>
                </a:solidFill>
              </a:rPr>
              <a:t>IMPORTANT:</a:t>
            </a:r>
            <a:r>
              <a:rPr lang="ro-RO"/>
              <a:t> </a:t>
            </a:r>
          </a:p>
          <a:p>
            <a:pPr lvl="1"/>
            <a:r>
              <a:rPr lang="ro-RO"/>
              <a:t>fișierul tip text, </a:t>
            </a:r>
            <a:r>
              <a:rPr lang="ro-RO" b="1">
                <a:solidFill>
                  <a:srgbClr val="0070C0"/>
                </a:solidFill>
              </a:rPr>
              <a:t>netrev.lst</a:t>
            </a:r>
            <a:r>
              <a:rPr lang="ro-RO"/>
              <a:t> prezintă informații esențiale din timpul rulării transferului, inclusiv toate atenționările (warnings) și erorile (errors) apărute din cadrul proiectului schematic;</a:t>
            </a:r>
          </a:p>
          <a:p>
            <a:pPr lvl="1"/>
            <a:r>
              <a:rPr lang="ro-RO"/>
              <a:t>Cu Notepad sau Wordpad se poate deschide și consulta, doar în cazul în care la crearea fișierelor netlist apare o eroare.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0792-76EB-4991-B411-898C8D7A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E9E0B-06E6-48CB-B3EC-345213BAE188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871A7-A0CB-42D5-AEA6-3CA9FCF1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2D2E-F692-42FC-9BFF-CBABA788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22DD-DE06-4203-B12B-3A6FD6C0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6589-CA3C-483E-B84F-DD82CC29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Crearea pe disc a subdirectorului </a:t>
            </a:r>
            <a:br>
              <a:rPr lang="ro-RO"/>
            </a:b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 în interiorul directorului </a:t>
            </a:r>
            <a:br>
              <a:rPr lang="ro-RO"/>
            </a:br>
            <a:r>
              <a:rPr lang="ro-RO"/>
              <a:t>asociat proiectului schematic: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C2D2-C98D-4893-AAEE-C96F3A04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22D2C-BFB1-4DF1-A652-7C493FD5D62E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D01F-611F-466F-BFBD-34837230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0439-A07D-43B3-AD2B-82A9B402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14C60-5603-444E-9CE1-BBA6F48466D6}"/>
              </a:ext>
            </a:extLst>
          </p:cNvPr>
          <p:cNvPicPr/>
          <p:nvPr/>
        </p:nvPicPr>
        <p:blipFill rotWithShape="1">
          <a:blip r:embed="rId2"/>
          <a:srcRect l="33949" t="15286" r="33778" b="20598"/>
          <a:stretch/>
        </p:blipFill>
        <p:spPr bwMode="auto">
          <a:xfrm>
            <a:off x="7041515" y="1447205"/>
            <a:ext cx="4312285" cy="481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B5A84-92BA-4D27-B050-11166015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62" y="3291129"/>
            <a:ext cx="3287676" cy="265747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B0B7B56-039C-4963-9FF0-21BFB7428736}"/>
              </a:ext>
            </a:extLst>
          </p:cNvPr>
          <p:cNvSpPr/>
          <p:nvPr/>
        </p:nvSpPr>
        <p:spPr>
          <a:xfrm>
            <a:off x="950560" y="4492608"/>
            <a:ext cx="874643" cy="2484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91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17C2-CBF4-4F7D-9A5C-F2623DC7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B7B5-D094-4FD7-BFC1-8E42EE38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Proiectul PCB aflat </a:t>
            </a:r>
            <a:r>
              <a:rPr lang="ro-RO"/>
              <a:t>î</a:t>
            </a:r>
            <a:r>
              <a:rPr lang="en-US"/>
              <a:t>n lucru este un </a:t>
            </a:r>
            <a:r>
              <a:rPr lang="ro-RO"/>
              <a:t>fișier cu extensia </a:t>
            </a:r>
            <a:r>
              <a:rPr lang="ro-RO" b="1">
                <a:solidFill>
                  <a:srgbClr val="0070C0"/>
                </a:solidFill>
              </a:rPr>
              <a:t>*.BRD</a:t>
            </a:r>
            <a:r>
              <a:rPr lang="ro-RO"/>
              <a:t>, care este salvat și poate fi găsit în subdirectorul </a:t>
            </a: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.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Dacă transferul se blochează din cauza unor probleme de proiectare sau erori pe parcursul fazei de postprocesare, proiectul trebuie corectat (se consultă fișierul </a:t>
            </a:r>
            <a:r>
              <a:rPr lang="ro-RO" b="1">
                <a:solidFill>
                  <a:srgbClr val="0070C0"/>
                </a:solidFill>
              </a:rPr>
              <a:t>netrev.lst</a:t>
            </a:r>
            <a:r>
              <a:rPr lang="ro-RO"/>
              <a:t>) și se reia procedura de transfer.</a:t>
            </a:r>
          </a:p>
          <a:p>
            <a:r>
              <a:rPr lang="ro-RO"/>
              <a:t>Dacă transferul a avut loc fără erori, atunci proiectul schematic cu toate componentele, conexiunile electrice și configurările, este stocat în baza de date a proiectului PCB și are loc deschiderea automată a blocului </a:t>
            </a:r>
            <a:r>
              <a:rPr lang="ro-RO" i="1"/>
              <a:t>PCB Editor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8F808-6402-4E07-9A0B-850854EA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875BB-276A-47EB-BF25-FD15BE2F0F74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78A1-5E12-48A9-83ED-BD033D1A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68CD-F0F9-4812-B1B7-11A20B40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+mn-lt"/>
              </a:rPr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3600" indent="-183600" algn="just">
              <a:defRPr/>
            </a:pPr>
            <a:r>
              <a:rPr lang="ro-RO" sz="3200"/>
              <a:t>Tehnici de transfer Schematic-PCB</a:t>
            </a:r>
          </a:p>
          <a:p>
            <a:pPr marL="457920" lvl="1" indent="-183600" algn="just">
              <a:defRPr/>
            </a:pPr>
            <a:r>
              <a:rPr lang="ro-RO" sz="2800"/>
              <a:t>Introducere</a:t>
            </a:r>
          </a:p>
          <a:p>
            <a:pPr marL="457920" lvl="1" indent="-183600" algn="just">
              <a:defRPr/>
            </a:pPr>
            <a:r>
              <a:rPr lang="ro-RO" sz="2800"/>
              <a:t>Alocarea de capsule</a:t>
            </a:r>
            <a:endParaRPr lang="en-US" sz="2800"/>
          </a:p>
          <a:p>
            <a:pPr marL="457920" lvl="1" indent="-183600" algn="just">
              <a:defRPr/>
            </a:pPr>
            <a:r>
              <a:rPr lang="en-US" sz="2800"/>
              <a:t>Postprocesarea</a:t>
            </a:r>
            <a:r>
              <a:rPr lang="ro-RO" sz="2800"/>
              <a:t> proiectului schematic</a:t>
            </a:r>
          </a:p>
          <a:p>
            <a:pPr marL="457920" lvl="1" indent="-183600" algn="just">
              <a:defRPr/>
            </a:pPr>
            <a:r>
              <a:rPr lang="ro-RO" sz="2800"/>
              <a:t>Realizarea conturului PCB</a:t>
            </a:r>
          </a:p>
          <a:p>
            <a:pPr marL="732240" lvl="2" indent="-183600" algn="just">
              <a:defRPr/>
            </a:pPr>
            <a:r>
              <a:rPr lang="ro-RO" sz="2400"/>
              <a:t>Modul grafic</a:t>
            </a:r>
          </a:p>
          <a:p>
            <a:pPr marL="732240" lvl="2" indent="-183600" algn="just">
              <a:defRPr/>
            </a:pPr>
            <a:r>
              <a:rPr lang="ro-RO" sz="2400"/>
              <a:t>Modul independent</a:t>
            </a:r>
          </a:p>
          <a:p>
            <a:pPr marL="457920" lvl="1" indent="-183600" algn="just">
              <a:defRPr/>
            </a:pPr>
            <a:endParaRPr lang="en-US" sz="1800"/>
          </a:p>
          <a:p>
            <a:pPr marL="183600" indent="-183600" algn="just">
              <a:defRPr/>
            </a:pPr>
            <a:endParaRPr lang="en-US" sz="2200"/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05B951B7-2638-411E-ADE4-8532C61BE00B}" type="datetime1">
              <a:rPr lang="en-US" smtClean="0"/>
              <a:t>12/3/2020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9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C5ED-32CA-42EA-8832-EC47D0D9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F2D9-017D-4A6E-AA7E-BC729F9D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Se deschide aria de proiectare a cablajului, care inițial nu conține niciun element;</a:t>
            </a:r>
          </a:p>
          <a:p>
            <a:r>
              <a:rPr lang="ro-RO"/>
              <a:t>Pentru plasarea componentelor în aria de proiectare, trebuie efectuate operațiile:</a:t>
            </a:r>
          </a:p>
          <a:p>
            <a:pPr lvl="1"/>
            <a:r>
              <a:rPr lang="ro-RO"/>
              <a:t>Se selectează butonul </a:t>
            </a:r>
            <a:r>
              <a:rPr lang="ro-RO">
                <a:solidFill>
                  <a:srgbClr val="0070C0"/>
                </a:solidFill>
              </a:rPr>
              <a:t>Place Manual</a:t>
            </a:r>
            <a:r>
              <a:rPr lang="ro-RO"/>
              <a:t> (șirul vertical stânga, primul buton de sus) sau din meniul </a:t>
            </a:r>
            <a:r>
              <a:rPr lang="ro-RO">
                <a:solidFill>
                  <a:srgbClr val="0070C0"/>
                </a:solidFill>
              </a:rPr>
              <a:t>Place</a:t>
            </a:r>
            <a:r>
              <a:rPr lang="ro-RO"/>
              <a:t> se alege opțiunea </a:t>
            </a:r>
            <a:r>
              <a:rPr lang="ro-RO">
                <a:solidFill>
                  <a:srgbClr val="0070C0"/>
                </a:solidFill>
              </a:rPr>
              <a:t>Components Manually...</a:t>
            </a:r>
          </a:p>
          <a:p>
            <a:pPr lvl="1"/>
            <a:r>
              <a:rPr lang="ro-RO"/>
              <a:t>În fereastra </a:t>
            </a:r>
            <a:r>
              <a:rPr lang="ro-RO">
                <a:solidFill>
                  <a:srgbClr val="0070C0"/>
                </a:solidFill>
              </a:rPr>
              <a:t>Placement</a:t>
            </a:r>
            <a:r>
              <a:rPr lang="ro-RO"/>
              <a:t> se selectează tabul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Placement List</a:t>
            </a:r>
            <a:r>
              <a:rPr lang="ro-RO"/>
              <a:t> (de regulă este selectat implicit) </a:t>
            </a:r>
            <a:br>
              <a:rPr lang="ro-RO"/>
            </a:br>
            <a:r>
              <a:rPr lang="ro-RO"/>
              <a:t>și se alege filtrarea </a:t>
            </a:r>
            <a:r>
              <a:rPr lang="ro-RO">
                <a:solidFill>
                  <a:srgbClr val="0070C0"/>
                </a:solidFill>
              </a:rPr>
              <a:t>Components by refdes</a:t>
            </a:r>
            <a:r>
              <a:rPr lang="ro-RO"/>
              <a:t>, unde </a:t>
            </a:r>
            <a:br>
              <a:rPr lang="ro-RO"/>
            </a:br>
            <a:r>
              <a:rPr lang="ro-RO" i="1"/>
              <a:t>refdes</a:t>
            </a:r>
            <a:r>
              <a:rPr lang="ro-RO"/>
              <a:t> este referința componentelor virtuale </a:t>
            </a:r>
            <a:br>
              <a:rPr lang="ro-RO"/>
            </a:br>
            <a:r>
              <a:rPr lang="ro-RO"/>
              <a:t>din blocul de proiectare schematică.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6A61-7496-43DF-9BDE-D5C3D2C4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F5135-9949-490A-8FC7-871382C28D29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87B3-C5A8-415F-93D7-80F88BAC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5063-0015-4A30-B384-3AD4F41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22D97-CBE0-4364-AD61-1E7CC030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273550"/>
            <a:ext cx="35814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F1D3-FB4C-4C56-A5E5-EA767BF0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Realizarea conturului PCB</a:t>
            </a:r>
            <a:br>
              <a:rPr lang="ro-RO" sz="3200" b="1">
                <a:latin typeface="+mn-lt"/>
              </a:rPr>
            </a:br>
            <a:r>
              <a:rPr lang="ro-RO" sz="3200" b="1">
                <a:latin typeface="+mn-lt"/>
              </a:rPr>
              <a:t>Plasarea interconexiunilor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0CBE-8586-4F33-8EB8-3AAF1FA3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/>
              <a:t>Prin activarea butonului din șirul vertical stânga              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Add Connect</a:t>
            </a:r>
            <a:r>
              <a:rPr lang="ro-RO"/>
              <a:t> și setările din fereastra din dreapta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Options</a:t>
            </a:r>
            <a:r>
              <a:rPr lang="ro-RO"/>
              <a:t>, se pot realiza interconexiunile dintre </a:t>
            </a:r>
            <a:br>
              <a:rPr lang="ro-RO"/>
            </a:br>
            <a:r>
              <a:rPr lang="ro-RO"/>
              <a:t>componente:</a:t>
            </a:r>
          </a:p>
          <a:p>
            <a:pPr marL="0" indent="0">
              <a:buNone/>
            </a:pPr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 b="1">
                <a:solidFill>
                  <a:srgbClr val="FF0000"/>
                </a:solidFill>
              </a:rPr>
              <a:t>IMPORTANT:</a:t>
            </a:r>
            <a:r>
              <a:rPr lang="ro-RO"/>
              <a:t> orice modul electronic trebuie să se </a:t>
            </a:r>
            <a:br>
              <a:rPr lang="ro-RO"/>
            </a:br>
            <a:r>
              <a:rPr lang="ro-RO"/>
              <a:t>realizeze pe o placă cu dimensiuni bine definite.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DE17-AED5-4909-A80A-2D0F0F3D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1E587-0CD3-4409-B3ED-63F2457CE74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39A1-5588-4665-B4B8-CC29B0E7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6D90-A6D0-403E-B2BA-17454F69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B9A1E-B891-4CBB-81D0-160219BC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3" y="1646238"/>
            <a:ext cx="549747" cy="516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46512-3FC7-40D3-AECD-39487D37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56" y="3181296"/>
            <a:ext cx="3859344" cy="2104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AC1FA-8E94-4F80-80C4-699FA443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571" y="1870075"/>
            <a:ext cx="2569229" cy="43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5EE2-5271-460C-86E0-68B25831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07B5-A4F9-4BCA-A64B-DA1FF41C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Înaintea generării conturlui plăcii trebuie configurați anumiți parametri PCB importanți.</a:t>
            </a:r>
          </a:p>
          <a:p>
            <a:r>
              <a:rPr lang="ro-RO"/>
              <a:t>Oriunde în aria neagră se dă clic dreapta și se selectează </a:t>
            </a:r>
            <a:r>
              <a:rPr lang="ro-RO">
                <a:solidFill>
                  <a:srgbClr val="0070C0"/>
                </a:solidFill>
              </a:rPr>
              <a:t>Quick Utilities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Parameters</a:t>
            </a:r>
            <a:r>
              <a:rPr lang="ro-RO"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C00000"/>
                </a:solidFill>
                <a:sym typeface="Wingdings" panose="05000000000000000000" pitchFamily="2" charset="2"/>
              </a:rPr>
              <a:t>sau</a:t>
            </a:r>
            <a:r>
              <a:rPr lang="ro-RO">
                <a:sym typeface="Wingdings" panose="05000000000000000000" pitchFamily="2" charset="2"/>
              </a:rPr>
              <a:t> din meniul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Setup</a:t>
            </a:r>
            <a:r>
              <a:rPr lang="ro-RO">
                <a:sym typeface="Wingdings" panose="05000000000000000000" pitchFamily="2" charset="2"/>
              </a:rPr>
              <a:t> se alege opțiunea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Parameters</a:t>
            </a:r>
            <a:r>
              <a:rPr lang="ro-RO"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C00000"/>
                </a:solidFill>
                <a:sym typeface="Wingdings" panose="05000000000000000000" pitchFamily="2" charset="2"/>
              </a:rPr>
              <a:t>sau</a:t>
            </a:r>
            <a:r>
              <a:rPr lang="ro-RO">
                <a:sym typeface="Wingdings" panose="05000000000000000000" pitchFamily="2" charset="2"/>
              </a:rPr>
              <a:t> se poate apăsa butonul cu ”globul pământesc”, numit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prmed</a:t>
            </a:r>
            <a:r>
              <a:rPr lang="ro-RO">
                <a:sym typeface="Wingdings" panose="05000000000000000000" pitchFamily="2" charset="2"/>
              </a:rPr>
              <a:t>           din prima bară orizontală de instrumente.</a:t>
            </a:r>
          </a:p>
          <a:p>
            <a:r>
              <a:rPr lang="ro-RO">
                <a:sym typeface="Wingdings" panose="05000000000000000000" pitchFamily="2" charset="2"/>
              </a:rPr>
              <a:t>Se deschide fereastra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 Editor</a:t>
            </a:r>
            <a:r>
              <a:rPr lang="ro-RO">
                <a:sym typeface="Wingdings" panose="05000000000000000000" pitchFamily="2" charset="2"/>
              </a:rPr>
              <a:t> și se alege tabul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</a:t>
            </a:r>
            <a:r>
              <a:rPr lang="ro-RO">
                <a:sym typeface="Wingdings" panose="05000000000000000000" pitchFamily="2" charset="2"/>
              </a:rPr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61466-7DDD-4641-A0AD-3EB63891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D7A3B-D2D8-426E-BB6B-B48FA3B2733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B7A9-892D-4B6A-A610-937268F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10F1-77C7-47FA-ADB1-CA2B8FF7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1DA6F-627E-421C-8A64-FA52B7FA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44" y="3876989"/>
            <a:ext cx="681038" cy="6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D31E-A7BF-40E5-8574-2A31DB95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80A8-A90C-49CC-8F84-1F56CEE4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fereastra </a:t>
            </a:r>
            <a:r>
              <a:rPr lang="ro-RO">
                <a:solidFill>
                  <a:srgbClr val="0070C0"/>
                </a:solidFill>
              </a:rPr>
              <a:t>Design Parameter Editor</a:t>
            </a:r>
            <a:r>
              <a:rPr lang="ro-RO"/>
              <a:t> cu </a:t>
            </a:r>
            <a:br>
              <a:rPr lang="ro-RO"/>
            </a:br>
            <a:r>
              <a:rPr lang="ro-RO"/>
              <a:t>tabul </a:t>
            </a:r>
            <a:r>
              <a:rPr lang="ro-RO">
                <a:solidFill>
                  <a:srgbClr val="0070C0"/>
                </a:solidFill>
              </a:rPr>
              <a:t>Design</a:t>
            </a:r>
            <a:r>
              <a:rPr lang="ro-RO"/>
              <a:t> activat se aleg:</a:t>
            </a:r>
          </a:p>
          <a:p>
            <a:pPr lvl="1"/>
            <a:r>
              <a:rPr lang="ro-RO"/>
              <a:t>Unitatea de măsură </a:t>
            </a:r>
            <a:r>
              <a:rPr lang="ro-RO">
                <a:solidFill>
                  <a:srgbClr val="0070C0"/>
                </a:solidFill>
              </a:rPr>
              <a:t>User units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mils</a:t>
            </a:r>
          </a:p>
          <a:p>
            <a:pPr lvl="1"/>
            <a:r>
              <a:rPr lang="en-US"/>
              <a:t>Dimensiunea ariei de lucru </a:t>
            </a:r>
            <a:r>
              <a:rPr lang="en-US">
                <a:solidFill>
                  <a:srgbClr val="0070C0"/>
                </a:solidFill>
              </a:rPr>
              <a:t>Size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A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Precizia de proiectare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Accuracy  1</a:t>
            </a:r>
            <a:r>
              <a:rPr lang="en-US">
                <a:sym typeface="Wingdings" panose="05000000000000000000" pitchFamily="2" charset="2"/>
              </a:rPr>
              <a:t> 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sau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0</a:t>
            </a:r>
            <a:r>
              <a:rPr lang="en-US">
                <a:sym typeface="Wingdings" panose="05000000000000000000" pitchFamily="2" charset="2"/>
              </a:rPr>
              <a:t> zecimale dup</a:t>
            </a:r>
            <a:r>
              <a:rPr lang="ro-RO">
                <a:sym typeface="Wingdings" panose="05000000000000000000" pitchFamily="2" charset="2"/>
              </a:rPr>
              <a:t>ă</a:t>
            </a:r>
            <a:r>
              <a:rPr lang="en-US">
                <a:sym typeface="Wingdings" panose="05000000000000000000" pitchFamily="2" charset="2"/>
              </a:rPr>
              <a:t> virgul</a:t>
            </a:r>
            <a:r>
              <a:rPr lang="ro-RO">
                <a:sym typeface="Wingdings" panose="05000000000000000000" pitchFamily="2" charset="2"/>
              </a:rPr>
              <a:t>ă</a:t>
            </a:r>
          </a:p>
          <a:p>
            <a:pPr lvl="1"/>
            <a:r>
              <a:rPr lang="ro-RO">
                <a:sym typeface="Wingdings" panose="05000000000000000000" pitchFamily="2" charset="2"/>
              </a:rPr>
              <a:t>Originea de proiecatre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Move origin</a:t>
            </a:r>
            <a:r>
              <a:rPr lang="ro-RO">
                <a:sym typeface="Wingdings" panose="05000000000000000000" pitchFamily="2" charset="2"/>
              </a:rPr>
              <a:t>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ym typeface="Wingdings" panose="05000000000000000000" pitchFamily="2" charset="2"/>
              </a:rPr>
              <a:t>Se poate lăsa valoarea implicită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0,0</a:t>
            </a:r>
            <a:endParaRPr lang="ro-RO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478A-0F95-4C8C-8923-A9DFD04E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DDAEB-D77F-4C5A-8CC5-888D18669DB5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7B7D-E285-4453-A105-0CBB9237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EB1C-0A71-463C-960C-34616967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A0AEF-B79D-4755-8B03-2EF2C44D5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1390132"/>
            <a:ext cx="4114799" cy="48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9A93-FD39-4925-8E5D-5134EAB3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35F5-E435-4413-B45E-0895EFAE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tabul </a:t>
            </a:r>
            <a:r>
              <a:rPr lang="ro-RO">
                <a:solidFill>
                  <a:srgbClr val="0070C0"/>
                </a:solidFill>
              </a:rPr>
              <a:t>Display</a:t>
            </a:r>
            <a:r>
              <a:rPr lang="ro-RO"/>
              <a:t> se </a:t>
            </a:r>
            <a:br>
              <a:rPr lang="ro-RO"/>
            </a:br>
            <a:r>
              <a:rPr lang="ro-RO"/>
              <a:t>poate selecta la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Grids</a:t>
            </a:r>
            <a:r>
              <a:rPr lang="ro-RO"/>
              <a:t> opțiunea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Grids On</a:t>
            </a:r>
            <a:r>
              <a:rPr lang="ro-RO"/>
              <a:t> pentru </a:t>
            </a:r>
            <a:br>
              <a:rPr lang="ro-RO"/>
            </a:br>
            <a:r>
              <a:rPr lang="ro-RO"/>
              <a:t>a afișa pe ecran </a:t>
            </a:r>
            <a:br>
              <a:rPr lang="ro-RO"/>
            </a:br>
            <a:r>
              <a:rPr lang="ro-RO"/>
              <a:t>grila curentă: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29E3-077B-44CF-8F7B-31311D7F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7AE51-203C-4544-9637-0F9F7C1760D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2D82-70D5-40D3-80D7-940E447F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3C01-29A7-437D-BF6E-3E2E082C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A8624-1351-45FA-AFA3-7AF606F5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70075"/>
            <a:ext cx="7391400" cy="41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FA24-FB71-470E-B853-CD13055E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B057-EB6D-414A-9282-124CA574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Clic dreapta în aria neagră și la </a:t>
            </a:r>
            <a:r>
              <a:rPr lang="ro-RO">
                <a:solidFill>
                  <a:srgbClr val="0070C0"/>
                </a:solidFill>
              </a:rPr>
              <a:t>Quick Utilities</a:t>
            </a:r>
            <a:r>
              <a:rPr lang="ro-RO"/>
              <a:t> se </a:t>
            </a:r>
            <a:br>
              <a:rPr lang="ro-RO"/>
            </a:br>
            <a:r>
              <a:rPr lang="ro-RO"/>
              <a:t>alege opțiunea </a:t>
            </a:r>
            <a:r>
              <a:rPr lang="ro-RO" b="1">
                <a:solidFill>
                  <a:srgbClr val="0070C0"/>
                </a:solidFill>
              </a:rPr>
              <a:t>Grids...</a:t>
            </a:r>
          </a:p>
          <a:p>
            <a:r>
              <a:rPr lang="ro-RO"/>
              <a:t>În fereastra </a:t>
            </a:r>
            <a:r>
              <a:rPr lang="ro-RO" b="1">
                <a:solidFill>
                  <a:srgbClr val="0070C0"/>
                </a:solidFill>
              </a:rPr>
              <a:t>Define Grid</a:t>
            </a:r>
            <a:r>
              <a:rPr lang="ro-RO"/>
              <a:t>, la secțiunile </a:t>
            </a:r>
            <a:r>
              <a:rPr lang="ro-RO">
                <a:solidFill>
                  <a:srgbClr val="0070C0"/>
                </a:solidFill>
              </a:rPr>
              <a:t>Non-Etch</a:t>
            </a:r>
            <a:r>
              <a:rPr lang="ro-RO"/>
              <a:t> </a:t>
            </a:r>
            <a:br>
              <a:rPr lang="ro-RO"/>
            </a:br>
            <a:r>
              <a:rPr lang="ro-RO"/>
              <a:t>(grila neelectrică) și </a:t>
            </a:r>
            <a:r>
              <a:rPr lang="ro-RO">
                <a:solidFill>
                  <a:srgbClr val="0070C0"/>
                </a:solidFill>
              </a:rPr>
              <a:t>All-Etch</a:t>
            </a:r>
            <a:r>
              <a:rPr lang="ro-RO"/>
              <a:t> (grila electrică) </a:t>
            </a:r>
            <a:br>
              <a:rPr lang="ro-RO"/>
            </a:br>
            <a:r>
              <a:rPr lang="ro-RO"/>
              <a:t>se aleg spațierile pe axele X și Y:</a:t>
            </a:r>
          </a:p>
          <a:p>
            <a:pPr lvl="1"/>
            <a:r>
              <a:rPr lang="ro-RO"/>
              <a:t>Non-Etch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50 sau 100 mil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All-Etch  25 mil</a:t>
            </a:r>
            <a:r>
              <a:rPr lang="ro-RO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4088-7F47-4355-9141-A50FD4DA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6093-8358-481D-8926-44C4B63D0438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64F5-09D2-4184-B678-B440CF4E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C67F-A40D-42FE-B320-AE3726E5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8608D-FC57-42BB-A9DE-311C8436116A}"/>
              </a:ext>
            </a:extLst>
          </p:cNvPr>
          <p:cNvPicPr/>
          <p:nvPr/>
        </p:nvPicPr>
        <p:blipFill rotWithShape="1">
          <a:blip r:embed="rId2"/>
          <a:srcRect l="26134" t="30230" r="51488" b="56195"/>
          <a:stretch/>
        </p:blipFill>
        <p:spPr bwMode="auto">
          <a:xfrm>
            <a:off x="8708010" y="1523223"/>
            <a:ext cx="2645790" cy="903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042D4-14D4-4E42-B9F3-E1490692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5" y="2767225"/>
            <a:ext cx="3190875" cy="35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D94E-F44D-4BDF-A8F2-6FD189F3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4334-1D41-44FF-900C-B6C5EBA1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Realizarea conturului PCB se</a:t>
            </a:r>
            <a:r>
              <a:rPr lang="ro-RO" sz="3200"/>
              <a:t> </a:t>
            </a:r>
            <a:r>
              <a:rPr lang="en-US" sz="3200"/>
              <a:t>poate face</a:t>
            </a:r>
            <a:r>
              <a:rPr lang="ro-RO" sz="3200"/>
              <a:t>:</a:t>
            </a:r>
            <a:endParaRPr lang="en-US" sz="3200"/>
          </a:p>
          <a:p>
            <a:pPr lvl="1"/>
            <a:r>
              <a:rPr lang="ro-RO" sz="2800"/>
              <a:t>î</a:t>
            </a:r>
            <a:r>
              <a:rPr lang="en-US" sz="2800"/>
              <a:t>n aria de proiectare a interfe</a:t>
            </a:r>
            <a:r>
              <a:rPr lang="ro-RO" sz="2800"/>
              <a:t>țe</a:t>
            </a:r>
            <a:r>
              <a:rPr lang="en-US" sz="2800"/>
              <a:t>i grafice cu utilizatorul</a:t>
            </a:r>
            <a:r>
              <a:rPr lang="ro-RO" sz="2800"/>
              <a:t>, prin trasarea/setarea conturului plăcii</a:t>
            </a:r>
            <a:r>
              <a:rPr lang="en-US" sz="2800"/>
              <a:t> – </a:t>
            </a:r>
            <a:r>
              <a:rPr lang="en-US" sz="2800" b="1">
                <a:solidFill>
                  <a:srgbClr val="0070C0"/>
                </a:solidFill>
              </a:rPr>
              <a:t>modul grafic</a:t>
            </a:r>
            <a:endParaRPr lang="ro-RO" sz="2800" b="1">
              <a:solidFill>
                <a:srgbClr val="0070C0"/>
              </a:solidFill>
            </a:endParaRPr>
          </a:p>
          <a:p>
            <a:pPr lvl="1"/>
            <a:r>
              <a:rPr lang="ro-RO" sz="2800"/>
              <a:t>în linia de comandă, prin introducerea unor comenzi vectoriale de la tastatură – </a:t>
            </a:r>
            <a:r>
              <a:rPr lang="ro-RO" sz="2800" b="1">
                <a:solidFill>
                  <a:srgbClr val="0070C0"/>
                </a:solidFill>
              </a:rPr>
              <a:t>modul independent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D3EAD-837F-42C7-9515-A8F9824D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00A2-9381-4BC6-9F0B-31E1BB3B225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7DF20-E6A1-4F32-A6E8-381FF0A8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837A-77F8-4F37-840C-5DCB6075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990600"/>
          </a:xfrm>
        </p:spPr>
        <p:txBody>
          <a:bodyPr>
            <a:normAutofit fontScale="90000"/>
          </a:bodyPr>
          <a:lstStyle/>
          <a:p>
            <a:r>
              <a:rPr lang="ro-RO" sz="4900" b="1">
                <a:latin typeface="+mn-lt"/>
              </a:rPr>
              <a:t>Realizarea conturului PCB</a:t>
            </a:r>
            <a:br>
              <a:rPr lang="ro-RO" b="1">
                <a:latin typeface="+mn-lt"/>
              </a:rPr>
            </a:br>
            <a:r>
              <a:rPr lang="ro-RO" sz="3600" b="1">
                <a:latin typeface="+mn-lt"/>
              </a:rPr>
              <a:t>Modul grafic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selectează din meniul </a:t>
            </a:r>
            <a:r>
              <a:rPr lang="ro-RO" b="1">
                <a:solidFill>
                  <a:srgbClr val="0070C0"/>
                </a:solidFill>
              </a:rPr>
              <a:t>Outline</a:t>
            </a:r>
            <a:r>
              <a:rPr lang="ro-RO"/>
              <a:t> comanda </a:t>
            </a:r>
            <a:r>
              <a:rPr lang="ro-RO" b="1">
                <a:solidFill>
                  <a:srgbClr val="0070C0"/>
                </a:solidFill>
              </a:rPr>
              <a:t>Design...</a:t>
            </a:r>
          </a:p>
          <a:p>
            <a:r>
              <a:rPr lang="ro-RO"/>
              <a:t>Se deschide fereastra </a:t>
            </a:r>
            <a:r>
              <a:rPr lang="ro-RO" b="1">
                <a:solidFill>
                  <a:srgbClr val="0070C0"/>
                </a:solidFill>
              </a:rPr>
              <a:t>Design Outline</a:t>
            </a:r>
          </a:p>
          <a:p>
            <a:r>
              <a:rPr lang="ro-RO"/>
              <a:t>În fereastra de control </a:t>
            </a:r>
            <a:r>
              <a:rPr lang="ro-RO" b="1">
                <a:solidFill>
                  <a:srgbClr val="0070C0"/>
                </a:solidFill>
              </a:rPr>
              <a:t>Options</a:t>
            </a:r>
            <a:r>
              <a:rPr lang="ro-RO"/>
              <a:t> din partea din </a:t>
            </a:r>
            <a:br>
              <a:rPr lang="ro-RO"/>
            </a:br>
            <a:r>
              <a:rPr lang="ro-RO"/>
              <a:t>dreapta sus a ecranului se verifică setările </a:t>
            </a:r>
            <a:br>
              <a:rPr lang="ro-RO"/>
            </a:br>
            <a:r>
              <a:rPr lang="ro-RO"/>
              <a:t>automate:</a:t>
            </a:r>
          </a:p>
          <a:p>
            <a:pPr lvl="1"/>
            <a:r>
              <a:rPr lang="ro-RO"/>
              <a:t>a clasei Board Geometry</a:t>
            </a:r>
          </a:p>
          <a:p>
            <a:pPr lvl="1"/>
            <a:r>
              <a:rPr lang="ro-RO"/>
              <a:t>și a subclasei Design_Outline</a:t>
            </a:r>
          </a:p>
          <a:p>
            <a:pPr marL="183600" indent="0">
              <a:buNone/>
            </a:pPr>
            <a:r>
              <a:rPr lang="ro-RO"/>
              <a:t>pentru a se permite generarea unui contur de </a:t>
            </a:r>
            <a:br>
              <a:rPr lang="ro-RO"/>
            </a:br>
            <a:r>
              <a:rPr lang="ro-RO"/>
              <a:t>tipul ”contur de placă” și nu a unui alt tip de </a:t>
            </a:r>
            <a:br>
              <a:rPr lang="ro-RO"/>
            </a:br>
            <a:r>
              <a:rPr lang="ro-RO"/>
              <a:t>contur.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88AFE-514F-41E0-9C73-76E5CC11349E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B89E3-8423-4E15-A317-EC58871D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113" y="1825625"/>
            <a:ext cx="2743200" cy="2070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765C0-35CB-4373-9EDA-5D213686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13" y="4265295"/>
            <a:ext cx="3048000" cy="17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400"/>
            <a:ext cx="10515599" cy="990600"/>
          </a:xfrm>
        </p:spPr>
        <p:txBody>
          <a:bodyPr>
            <a:normAutofit fontScale="90000"/>
          </a:bodyPr>
          <a:lstStyle/>
          <a:p>
            <a:r>
              <a:rPr lang="ro-RO" sz="4900" b="1">
                <a:latin typeface="+mn-lt"/>
              </a:rPr>
              <a:t>Realizarea conturului PCB</a:t>
            </a:r>
            <a:br>
              <a:rPr lang="ro-RO" b="1">
                <a:latin typeface="+mn-lt"/>
              </a:rPr>
            </a:br>
            <a:r>
              <a:rPr lang="ro-RO" sz="3600" b="1">
                <a:latin typeface="+mn-lt"/>
              </a:rPr>
              <a:t>Modul grafic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interiorul ferestrei </a:t>
            </a:r>
            <a:r>
              <a:rPr lang="ro-RO" b="1">
                <a:solidFill>
                  <a:srgbClr val="0070C0"/>
                </a:solidFill>
              </a:rPr>
              <a:t>Design Outline</a:t>
            </a:r>
            <a:r>
              <a:rPr lang="ro-RO" b="1"/>
              <a:t> </a:t>
            </a:r>
            <a:r>
              <a:rPr lang="ro-RO"/>
              <a:t>se va configura forma plăcii, dimensiunea acesteia și se va preciza valoarea spațierii față de marginea plăcii – </a:t>
            </a:r>
            <a:r>
              <a:rPr lang="ro-RO" b="1">
                <a:solidFill>
                  <a:srgbClr val="0070C0"/>
                </a:solidFill>
              </a:rPr>
              <a:t>Design edge clearence</a:t>
            </a:r>
            <a:r>
              <a:rPr lang="ro-RO"/>
              <a:t>, numit și </a:t>
            </a:r>
            <a:r>
              <a:rPr lang="ro-RO" b="1">
                <a:solidFill>
                  <a:srgbClr val="FF0000"/>
                </a:solidFill>
              </a:rPr>
              <a:t>spațiu de gardă</a:t>
            </a:r>
            <a:r>
              <a:rPr lang="ro-RO"/>
              <a:t>.</a:t>
            </a:r>
          </a:p>
          <a:p>
            <a:r>
              <a:rPr lang="ro-RO"/>
              <a:t>Aceasta reprezintă o zonă lipsită de orice element PCB (componentă, traseu, gaură de trecere, arie de cupru, text, </a:t>
            </a:r>
            <a:br>
              <a:rPr lang="ro-RO"/>
            </a:br>
            <a:r>
              <a:rPr lang="ro-RO"/>
              <a:t>etc.) valoarea ei fiind setată de utilizator.</a:t>
            </a:r>
          </a:p>
          <a:p>
            <a:r>
              <a:rPr lang="ro-RO" sz="2400" b="1">
                <a:solidFill>
                  <a:srgbClr val="0070C0"/>
                </a:solidFill>
              </a:rPr>
              <a:t>INDICAȚIE:</a:t>
            </a:r>
            <a:r>
              <a:rPr lang="ro-RO" sz="2400"/>
              <a:t> </a:t>
            </a:r>
          </a:p>
          <a:p>
            <a:pPr lvl="1"/>
            <a:r>
              <a:rPr lang="ro-RO" sz="2000"/>
              <a:t>se poate alege </a:t>
            </a:r>
            <a:r>
              <a:rPr lang="ro-RO" sz="2000">
                <a:solidFill>
                  <a:srgbClr val="0070C0"/>
                </a:solidFill>
              </a:rPr>
              <a:t>Design edge clearence = 200MIL </a:t>
            </a:r>
            <a:br>
              <a:rPr lang="ro-RO" sz="2000"/>
            </a:br>
            <a:r>
              <a:rPr lang="ro-RO" sz="2000"/>
              <a:t>și astfel se poziționează mai ușor găurile de prindere ale </a:t>
            </a:r>
            <a:br>
              <a:rPr lang="ro-RO" sz="2000"/>
            </a:br>
            <a:r>
              <a:rPr lang="ro-RO" sz="2000"/>
              <a:t>plăcii;</a:t>
            </a:r>
          </a:p>
          <a:p>
            <a:pPr lvl="1"/>
            <a:r>
              <a:rPr lang="ro-RO" sz="2000"/>
              <a:t>SAU se alege </a:t>
            </a:r>
            <a:r>
              <a:rPr lang="ro-RO" sz="2000">
                <a:solidFill>
                  <a:srgbClr val="0070C0"/>
                </a:solidFill>
              </a:rPr>
              <a:t>Design edge clearence = 100MIL </a:t>
            </a:r>
            <a:endParaRPr lang="ro-RO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23EAE-2FCA-4075-ACE8-78A4CCD5754C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63F0D-D899-4948-8498-1CFA64C9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3" y="3595688"/>
            <a:ext cx="34194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400"/>
            <a:ext cx="10515599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/>
              <a:t>Cu setările efectuate, fără să se </a:t>
            </a:r>
            <a:br>
              <a:rPr lang="ro-RO"/>
            </a:br>
            <a:r>
              <a:rPr lang="ro-RO"/>
              <a:t>închidă fereastra </a:t>
            </a:r>
            <a:r>
              <a:rPr lang="ro-RO">
                <a:solidFill>
                  <a:srgbClr val="0070C0"/>
                </a:solidFill>
              </a:rPr>
              <a:t>Design Outline</a:t>
            </a:r>
            <a:r>
              <a:rPr lang="ro-RO"/>
              <a:t>, </a:t>
            </a:r>
            <a:br>
              <a:rPr lang="ro-RO"/>
            </a:br>
            <a:r>
              <a:rPr lang="ro-RO"/>
              <a:t>pe aria neagră apare conturul de </a:t>
            </a:r>
            <a:br>
              <a:rPr lang="ro-RO"/>
            </a:br>
            <a:r>
              <a:rPr lang="ro-RO"/>
              <a:t>placă definit, dar se deplasează </a:t>
            </a:r>
            <a:br>
              <a:rPr lang="ro-RO"/>
            </a:br>
            <a:r>
              <a:rPr lang="ro-RO"/>
              <a:t>odată cu cursorul.</a:t>
            </a:r>
          </a:p>
          <a:p>
            <a:r>
              <a:rPr lang="ro-RO"/>
              <a:t>Pentru a-l așeza cu colțul din stânga </a:t>
            </a:r>
            <a:br>
              <a:rPr lang="ro-RO"/>
            </a:br>
            <a:r>
              <a:rPr lang="ro-RO"/>
              <a:t>jos în punctul (0,0) se dă clic pe </a:t>
            </a:r>
            <a:br>
              <a:rPr lang="ro-RO"/>
            </a:br>
            <a:r>
              <a:rPr lang="ro-RO"/>
              <a:t>butonul </a:t>
            </a:r>
            <a:r>
              <a:rPr lang="ro-RO" b="1">
                <a:solidFill>
                  <a:srgbClr val="0070C0"/>
                </a:solidFill>
              </a:rPr>
              <a:t>P</a:t>
            </a:r>
            <a:r>
              <a:rPr lang="ro-RO"/>
              <a:t> din partea inferioară a ariei </a:t>
            </a:r>
            <a:br>
              <a:rPr lang="ro-RO"/>
            </a:br>
            <a:r>
              <a:rPr lang="ro-RO"/>
              <a:t>de proiecatare și în fereastra </a:t>
            </a:r>
            <a:r>
              <a:rPr lang="ro-RO">
                <a:solidFill>
                  <a:srgbClr val="0070C0"/>
                </a:solidFill>
              </a:rPr>
              <a:t>Pick</a:t>
            </a:r>
            <a:r>
              <a:rPr lang="ro-RO"/>
              <a:t> </a:t>
            </a:r>
            <a:br>
              <a:rPr lang="ro-RO"/>
            </a:br>
            <a:r>
              <a:rPr lang="ro-RO"/>
              <a:t>se completează la </a:t>
            </a:r>
            <a:r>
              <a:rPr lang="ro-RO" b="1">
                <a:solidFill>
                  <a:srgbClr val="0070C0"/>
                </a:solidFill>
              </a:rPr>
              <a:t>Value </a:t>
            </a:r>
            <a:r>
              <a:rPr lang="en-US" b="1">
                <a:solidFill>
                  <a:srgbClr val="0070C0"/>
                </a:solidFill>
                <a:sym typeface="Wingdings" panose="05000000000000000000" pitchFamily="2" charset="2"/>
              </a:rPr>
              <a:t> 0,0</a:t>
            </a:r>
          </a:p>
          <a:p>
            <a:r>
              <a:rPr lang="en-US">
                <a:sym typeface="Wingdings" panose="05000000000000000000" pitchFamily="2" charset="2"/>
              </a:rPr>
              <a:t>Apoi clic pe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Pick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ro-RO">
                <a:sym typeface="Wingdings" panose="05000000000000000000" pitchFamily="2" charset="2"/>
              </a:rPr>
              <a:t>și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Close</a:t>
            </a:r>
            <a:r>
              <a:rPr lang="ro-RO">
                <a:sym typeface="Wingdings" panose="05000000000000000000" pitchFamily="2" charset="2"/>
              </a:rPr>
              <a:t> din fereastra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Pick</a:t>
            </a:r>
            <a:r>
              <a:rPr lang="ro-RO">
                <a:sym typeface="Wingdings" panose="05000000000000000000" pitchFamily="2" charset="2"/>
              </a:rPr>
              <a:t>, urmat de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Close</a:t>
            </a:r>
            <a:r>
              <a:rPr lang="ro-RO">
                <a:sym typeface="Wingdings" panose="05000000000000000000" pitchFamily="2" charset="2"/>
              </a:rPr>
              <a:t> în fereastra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Outline</a:t>
            </a:r>
            <a:r>
              <a:rPr lang="ro-RO">
                <a:sym typeface="Wingdings" panose="05000000000000000000" pitchFamily="2" charset="2"/>
              </a:rPr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3DFAF-F19A-437E-A07F-D9DE144C8C1B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6D5B1-9573-4FF2-8175-E07CA337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108" y="3057527"/>
            <a:ext cx="224790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9F2ED-8ECE-4ED4-870C-157126A1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984" y="5052674"/>
            <a:ext cx="2820025" cy="1781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66AF5-5098-4B59-8B86-1FFAA21BD228}"/>
              </a:ext>
            </a:extLst>
          </p:cNvPr>
          <p:cNvPicPr/>
          <p:nvPr/>
        </p:nvPicPr>
        <p:blipFill rotWithShape="1">
          <a:blip r:embed="rId4"/>
          <a:srcRect l="49632" t="15628" r="22088" b="56419"/>
          <a:stretch/>
        </p:blipFill>
        <p:spPr bwMode="auto">
          <a:xfrm>
            <a:off x="7259513" y="1021999"/>
            <a:ext cx="3369209" cy="187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134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C0A2-4422-4B50-9654-9DADAAAD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Tehnici de transfer Schematic-PCB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Introducere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70FB-2E41-4D28-B2D5-84DC5EFCB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Scopul este de a arăta aspectele teoretice și practice ale procedurii de transfer a proiectului electronic din blocul schematic în blocul de generare a structurii de interconectare on-board (transfer Schematic-PCB, întâlnit și sub forma de transfer SCM-PCB).</a:t>
            </a:r>
          </a:p>
          <a:p>
            <a:r>
              <a:rPr lang="ro-RO"/>
              <a:t>Prin intermediul acestei proceduri, proiectul schematic este configurat și postprocesat în vederea generării unor fișiere de tip </a:t>
            </a:r>
            <a:r>
              <a:rPr lang="ro-RO" b="1">
                <a:solidFill>
                  <a:srgbClr val="0070C0"/>
                </a:solidFill>
              </a:rPr>
              <a:t>netlist</a:t>
            </a:r>
            <a:r>
              <a:rPr lang="ro-RO"/>
              <a:t> care să conducă la realizarea modulului electronic virtual și a plăcii de circuit imprimat asociate schemei electronice proiectate.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6186-81FE-4951-A2A4-A32EE8CB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C5890-49B8-4372-BEC3-785A8141CF21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95FF-E3B1-46F7-9B2A-8DF7C576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C02FE-788D-4E74-AAE1-7EB911C7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990600"/>
          </a:xfrm>
        </p:spPr>
        <p:txBody>
          <a:bodyPr>
            <a:noAutofit/>
          </a:bodyPr>
          <a:lstStyle/>
          <a:p>
            <a:r>
              <a:rPr lang="ro-RO" b="1">
                <a:latin typeface="+mn-lt"/>
              </a:rPr>
              <a:t>Realizarea conturului PCB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Modul grafic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Cic pe butonul </a:t>
            </a:r>
            <a:r>
              <a:rPr lang="ro-RO" b="1">
                <a:solidFill>
                  <a:srgbClr val="0070C0"/>
                </a:solidFill>
              </a:rPr>
              <a:t>Zoom fit</a:t>
            </a:r>
            <a:r>
              <a:rPr lang="ro-RO"/>
              <a:t>          și apare placa cu conturul definit de utilizator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65AA1-18FD-40DB-9FED-429FF5F8CC19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0059B-2B31-4994-8FB9-27C78007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41" y="1588785"/>
            <a:ext cx="653823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C0EF4-25AC-4B2F-B36C-B702EB77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33044"/>
            <a:ext cx="5334000" cy="39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1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990600"/>
          </a:xfrm>
        </p:spPr>
        <p:txBody>
          <a:bodyPr>
            <a:noAutofit/>
          </a:bodyPr>
          <a:lstStyle/>
          <a:p>
            <a:r>
              <a:rPr lang="ro-RO" b="1">
                <a:latin typeface="+mn-lt"/>
              </a:rPr>
              <a:t>Realizarea conturului PCB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Modul grafic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Găurile de prindere ale plăcii se plasează în colțurile dreptunghiului interior, centrele găurilor fiind situate la aproximativ 5 mm de fiecare latură a plăcii</a:t>
            </a:r>
          </a:p>
          <a:p>
            <a:r>
              <a:rPr lang="en-US" sz="2400">
                <a:solidFill>
                  <a:srgbClr val="0070C0"/>
                </a:solidFill>
              </a:rPr>
              <a:t>Place </a:t>
            </a:r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 Mechanical Symbols…</a:t>
            </a:r>
            <a:r>
              <a:rPr lang="en-US" sz="2400">
                <a:sym typeface="Wingdings" panose="05000000000000000000" pitchFamily="2" charset="2"/>
              </a:rPr>
              <a:t> </a:t>
            </a:r>
            <a:r>
              <a:rPr lang="ro-RO" sz="2400">
                <a:sym typeface="Wingdings" panose="05000000000000000000" pitchFamily="2" charset="2"/>
              </a:rPr>
              <a:t>și</a:t>
            </a:r>
            <a:r>
              <a:rPr lang="en-US" sz="2400">
                <a:sym typeface="Wingdings" panose="05000000000000000000" pitchFamily="2" charset="2"/>
              </a:rPr>
              <a:t> se alege </a:t>
            </a:r>
            <a:r>
              <a:rPr lang="ro-RO" sz="2400" b="1">
                <a:solidFill>
                  <a:srgbClr val="0070C0"/>
                </a:solidFill>
                <a:sym typeface="Wingdings" panose="05000000000000000000" pitchFamily="2" charset="2"/>
              </a:rPr>
              <a:t>MTG125</a:t>
            </a:r>
            <a:endParaRPr lang="ro-RO" sz="2400" b="1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26AA2-DA58-4310-BD37-23E7AAFA718C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8EF08-4FD2-40EF-97D7-82E0FD4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3429000"/>
            <a:ext cx="4103370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400"/>
            <a:ext cx="10515599" cy="990600"/>
          </a:xfrm>
        </p:spPr>
        <p:txBody>
          <a:bodyPr>
            <a:noAutofit/>
          </a:bodyPr>
          <a:lstStyle/>
          <a:p>
            <a:r>
              <a:rPr lang="ro-RO" b="1">
                <a:latin typeface="+mn-lt"/>
              </a:rPr>
              <a:t>Realizarea conturului PCB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Modul grafic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introducerea tuturor datelor, se va obține conturul viitoarei plăci reale de circuit imprimat, asemănător cu exemplul simplu ales: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FC5E3-55DB-4056-9427-4E961F5E6D6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7659D-A1DB-493C-93C9-BFF941DB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8" y="2785045"/>
            <a:ext cx="5181600" cy="34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795E-2C16-47CF-B1FA-66E1C637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800" b="1">
                <a:latin typeface="+mn-lt"/>
              </a:rPr>
              <a:t>Realizarea conturului PCB</a:t>
            </a:r>
            <a:br>
              <a:rPr lang="ro-RO" sz="4800" b="1">
                <a:latin typeface="+mn-lt"/>
              </a:rPr>
            </a:br>
            <a:r>
              <a:rPr lang="ro-RO" sz="3200" b="1">
                <a:latin typeface="+mn-lt"/>
              </a:rPr>
              <a:t>Modul independent</a:t>
            </a:r>
            <a:endParaRPr lang="ro-RO" sz="4800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9E54-20B1-400D-8DA9-E963A945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alege din meniul </a:t>
            </a:r>
            <a:r>
              <a:rPr lang="ro-RO">
                <a:solidFill>
                  <a:srgbClr val="0070C0"/>
                </a:solidFill>
              </a:rPr>
              <a:t>File</a:t>
            </a:r>
            <a:r>
              <a:rPr lang="ro-RO"/>
              <a:t> comanda </a:t>
            </a:r>
            <a:r>
              <a:rPr lang="ro-RO" b="1">
                <a:solidFill>
                  <a:srgbClr val="0070C0"/>
                </a:solidFill>
              </a:rPr>
              <a:t>New</a:t>
            </a:r>
            <a:r>
              <a:rPr lang="ro-RO"/>
              <a:t>;</a:t>
            </a:r>
          </a:p>
          <a:p>
            <a:r>
              <a:rPr lang="ro-RO"/>
              <a:t>Se deschide fereastra </a:t>
            </a:r>
            <a:r>
              <a:rPr lang="ro-RO" b="1">
                <a:solidFill>
                  <a:srgbClr val="0070C0"/>
                </a:solidFill>
              </a:rPr>
              <a:t>New Drawing</a:t>
            </a:r>
            <a:r>
              <a:rPr lang="ro-RO"/>
              <a:t>, alegându-se:</a:t>
            </a:r>
          </a:p>
          <a:p>
            <a:pPr lvl="1"/>
            <a:r>
              <a:rPr lang="ro-RO"/>
              <a:t>Numele – </a:t>
            </a:r>
            <a:r>
              <a:rPr lang="ro-RO">
                <a:solidFill>
                  <a:srgbClr val="0070C0"/>
                </a:solidFill>
              </a:rPr>
              <a:t>Drawing Name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="1">
                <a:solidFill>
                  <a:srgbClr val="0070C0"/>
                </a:solidFill>
                <a:sym typeface="Wingdings" panose="05000000000000000000" pitchFamily="2" charset="2"/>
              </a:rPr>
              <a:t>contur_PCB</a:t>
            </a:r>
          </a:p>
          <a:p>
            <a:pPr lvl="1"/>
            <a:r>
              <a:rPr lang="en-US"/>
              <a:t>Tipul proiectului – </a:t>
            </a:r>
            <a:r>
              <a:rPr lang="en-US">
                <a:solidFill>
                  <a:srgbClr val="0070C0"/>
                </a:solidFill>
              </a:rPr>
              <a:t>Drawing Type</a:t>
            </a:r>
            <a:r>
              <a:rPr lang="en-US"/>
              <a:t>, implicit fiind </a:t>
            </a:r>
            <a:r>
              <a:rPr lang="en-US">
                <a:solidFill>
                  <a:srgbClr val="0070C0"/>
                </a:solidFill>
              </a:rPr>
              <a:t>Board</a:t>
            </a:r>
          </a:p>
          <a:p>
            <a:r>
              <a:rPr lang="en-US"/>
              <a:t>Un alt proiect sau un alt contur poate fi importat d</a:t>
            </a:r>
            <a:r>
              <a:rPr lang="ro-RO"/>
              <a:t>â</a:t>
            </a:r>
            <a:r>
              <a:rPr lang="en-US"/>
              <a:t>nd clic pe </a:t>
            </a:r>
            <a:r>
              <a:rPr lang="en-US">
                <a:solidFill>
                  <a:srgbClr val="0070C0"/>
                </a:solidFill>
              </a:rPr>
              <a:t>Browse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După introducerea datelor se dă </a:t>
            </a:r>
            <a:r>
              <a:rPr lang="ro-RO" b="1">
                <a:solidFill>
                  <a:srgbClr val="0070C0"/>
                </a:solidFill>
              </a:rPr>
              <a:t>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FCB24-380A-4EA1-B60C-324CF0A0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8E0EC-7813-4C0F-8BE5-C5F2C7F6EFB9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F3F9-102D-4D97-B741-FB4C4AE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394F-90BC-4646-B8E6-17500E7A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6B03-DA30-4249-A6EB-D2C65B59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4155158"/>
            <a:ext cx="4248150" cy="20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7A61-5A39-40B6-99B3-9D3DE093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800" b="1">
                <a:latin typeface="+mn-lt"/>
              </a:rPr>
              <a:t>Realizarea conturului PCB</a:t>
            </a:r>
            <a:br>
              <a:rPr lang="ro-RO" sz="4800" b="1">
                <a:latin typeface="+mn-lt"/>
              </a:rPr>
            </a:br>
            <a:r>
              <a:rPr lang="ro-RO" sz="3200" b="1">
                <a:latin typeface="+mn-lt"/>
              </a:rPr>
              <a:t>Modul independent</a:t>
            </a:r>
            <a:endParaRPr lang="ro-RO" sz="4800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916A-310A-4F1D-B499-E70CDF64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repetă pașii de la modul grafic și se descrie o placă cu dimensiunile 2000 mil x 1500 mil și găuri de prindere a plăcii: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96F3-FB1E-4D19-BAD7-26207AB7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7DEBF-6588-4135-AC7E-983326783A51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B3AF2-A846-4646-B506-3E13FB78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8004-B189-4440-8571-7B37BCFD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26B04-1CAF-47A6-BCE2-01893A46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8431"/>
            <a:ext cx="4557713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F13D6-67BD-4A9F-98E9-13C45511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77" y="2831765"/>
            <a:ext cx="4548823" cy="3424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954405-4257-499F-ADA2-933626E75DCF}"/>
              </a:ext>
            </a:extLst>
          </p:cNvPr>
          <p:cNvSpPr txBox="1"/>
          <p:nvPr/>
        </p:nvSpPr>
        <p:spPr>
          <a:xfrm>
            <a:off x="5784049" y="4359457"/>
            <a:ext cx="63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SAU</a:t>
            </a:r>
          </a:p>
        </p:txBody>
      </p:sp>
    </p:spTree>
    <p:extLst>
      <p:ext uri="{BB962C8B-B14F-4D97-AF65-F5344CB8AC3E}">
        <p14:creationId xmlns:p14="http://schemas.microsoft.com/office/powerpoint/2010/main" val="7196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51E8-E0DA-40DB-8CA2-BBA73CE7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5B8A-29D3-4369-8A6C-C2F5A5A6A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Transferul Schematic (din </a:t>
            </a:r>
            <a:r>
              <a:rPr lang="ro-RO" i="1"/>
              <a:t>OrCAD Capture</a:t>
            </a:r>
            <a:r>
              <a:rPr lang="ro-RO"/>
              <a:t>) în PCB (din </a:t>
            </a:r>
            <a:r>
              <a:rPr lang="ro-RO" i="1"/>
              <a:t>OrCAD PCB Editor</a:t>
            </a:r>
            <a:r>
              <a:rPr lang="ro-RO"/>
              <a:t>) se realizează prin intermediul a </a:t>
            </a:r>
            <a:r>
              <a:rPr lang="ro-RO">
                <a:solidFill>
                  <a:srgbClr val="0070C0"/>
                </a:solidFill>
              </a:rPr>
              <a:t>trei fișiere de postprocesare</a:t>
            </a:r>
            <a:r>
              <a:rPr lang="ro-RO"/>
              <a:t>.</a:t>
            </a:r>
          </a:p>
          <a:p>
            <a:r>
              <a:rPr lang="ro-RO"/>
              <a:t>Transferul se realizează doar după ce fiecărei componente electronice virtuale îi </a:t>
            </a:r>
            <a:r>
              <a:rPr lang="ro-RO">
                <a:solidFill>
                  <a:srgbClr val="0070C0"/>
                </a:solidFill>
              </a:rPr>
              <a:t>este asociată o capsulă</a:t>
            </a:r>
            <a:r>
              <a:rPr lang="ro-RO"/>
              <a:t>, numită și </a:t>
            </a:r>
            <a:r>
              <a:rPr lang="ro-RO">
                <a:solidFill>
                  <a:srgbClr val="0070C0"/>
                </a:solidFill>
              </a:rPr>
              <a:t>amprentă PCB</a:t>
            </a:r>
            <a:r>
              <a:rPr lang="ro-RO"/>
              <a:t> sau </a:t>
            </a:r>
            <a:r>
              <a:rPr lang="ro-RO">
                <a:solidFill>
                  <a:srgbClr val="0070C0"/>
                </a:solidFill>
              </a:rPr>
              <a:t>PCB Footprint</a:t>
            </a:r>
            <a:r>
              <a:rPr lang="ro-RO"/>
              <a:t>, în limba engleză, din biblioteca de capsule asociată blocului de proiectare a circuitelor imprimate, </a:t>
            </a:r>
            <a:r>
              <a:rPr lang="ro-RO" i="1"/>
              <a:t>OrCAD PCB Editor</a:t>
            </a:r>
            <a:r>
              <a:rPr lang="ro-RO"/>
              <a:t>.</a:t>
            </a:r>
          </a:p>
          <a:p>
            <a:r>
              <a:rPr lang="ro-RO"/>
              <a:t>În sistemul de proiectare </a:t>
            </a:r>
            <a:r>
              <a:rPr lang="ro-RO" i="1"/>
              <a:t>Cadence OrCAD</a:t>
            </a:r>
            <a:r>
              <a:rPr lang="ro-RO"/>
              <a:t>, capsula se numește </a:t>
            </a:r>
            <a:r>
              <a:rPr lang="ro-RO" b="1">
                <a:solidFill>
                  <a:srgbClr val="0070C0"/>
                </a:solidFill>
              </a:rPr>
              <a:t>package syombol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8123-369C-4049-9702-62B635C4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BFB3E-CB03-4FEC-B2F6-9BBEFB8A2DF8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6B608-ABBA-4F73-A3C8-22552C7E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1FD3-6D08-411C-ACB3-359B8222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F88F-5E03-40FA-98AF-10C134AB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>
                <a:latin typeface="+mn-lt"/>
              </a:rPr>
              <a:t>Introducere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Vizualizarea capsulelor din cadrul bibliotecilor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3AF6-4D21-41E9-B679-0E7848BD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/>
              <a:t>Se deschide programul </a:t>
            </a:r>
            <a:r>
              <a:rPr lang="ro-RO" i="1"/>
              <a:t>OrCAD PCB Editor </a:t>
            </a:r>
            <a:r>
              <a:rPr lang="ro-RO"/>
              <a:t>și se apasă butonul </a:t>
            </a:r>
            <a:r>
              <a:rPr lang="ro-RO" i="1"/>
              <a:t>Place Manual</a:t>
            </a:r>
            <a:r>
              <a:rPr lang="ro-RO"/>
              <a:t>          din bara verticală stânga de instrumente sau din meniul </a:t>
            </a:r>
            <a:r>
              <a:rPr lang="ro-RO" i="1"/>
              <a:t>Place</a:t>
            </a:r>
            <a:r>
              <a:rPr lang="ro-RO"/>
              <a:t> și se selectează </a:t>
            </a:r>
            <a:r>
              <a:rPr lang="ro-RO" i="1"/>
              <a:t>Components  Manually...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5183F-0120-4292-82E1-C1D1AE26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92D4AA-CA57-4E8D-A759-EE0459099A1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934B-6363-49CB-8D18-D434D07D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5793-649C-4E60-9B19-B77273C0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DA530-D954-415E-9D18-35447E43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16" y="2192487"/>
            <a:ext cx="461963" cy="461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7637D-2AA3-420B-BF64-C4FA742A8D27}"/>
              </a:ext>
            </a:extLst>
          </p:cNvPr>
          <p:cNvPicPr/>
          <p:nvPr/>
        </p:nvPicPr>
        <p:blipFill rotWithShape="1">
          <a:blip r:embed="rId3"/>
          <a:srcRect l="19574" t="2281" r="62713" b="63139"/>
          <a:stretch/>
        </p:blipFill>
        <p:spPr bwMode="auto">
          <a:xfrm>
            <a:off x="7263156" y="3217809"/>
            <a:ext cx="2694888" cy="295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9A928-BB5A-4F6B-8956-C15BB0BB7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117" y="3325289"/>
            <a:ext cx="781159" cy="255305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D6DCBE-8BBF-4E61-85CA-254D618904C0}"/>
              </a:ext>
            </a:extLst>
          </p:cNvPr>
          <p:cNvSpPr/>
          <p:nvPr/>
        </p:nvSpPr>
        <p:spPr>
          <a:xfrm>
            <a:off x="1689652" y="4697386"/>
            <a:ext cx="781159" cy="2026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842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00CC-7D05-4863-B11A-13D929AB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Introducere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Vizualizarea capsulelor din cadrul bibliotecilor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B36F-A306-4908-B2B0-70255E8C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/>
              <a:t>Se selectează tabul </a:t>
            </a:r>
            <a:r>
              <a:rPr lang="ro-RO" i="1"/>
              <a:t>Advanced Settings </a:t>
            </a:r>
            <a:r>
              <a:rPr lang="ro-RO"/>
              <a:t>și se bifează câmpul </a:t>
            </a:r>
            <a:r>
              <a:rPr lang="ro-RO">
                <a:solidFill>
                  <a:srgbClr val="0070C0"/>
                </a:solidFill>
              </a:rPr>
              <a:t>Library</a:t>
            </a:r>
            <a:r>
              <a:rPr lang="ro-RO"/>
              <a:t>, debifându-se câmpul </a:t>
            </a:r>
            <a:r>
              <a:rPr lang="ro-RO">
                <a:solidFill>
                  <a:srgbClr val="0070C0"/>
                </a:solidFill>
              </a:rPr>
              <a:t>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DC97-E0DA-4B0B-86C9-615BD20F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F9BF6-77FE-4F06-9E15-8E9A2C3C434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B4B6-164A-49A2-B474-00A65713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BDDC-C704-46DF-B8F8-FAA6B0E7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B7246-E3EB-4F39-9E39-F10D07E8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88513"/>
            <a:ext cx="3200400" cy="3991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B61A5-2F81-48F6-B66E-6DB602FE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2" y="2688512"/>
            <a:ext cx="3200400" cy="39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4C32-8AC6-47E9-9433-F9B709E3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Introducere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Vizualizarea capsulelor din cadrul bibliotecilor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1EE5-F52A-4456-9D58-DC17C9BE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o-RO"/>
              <a:t>Se revine la tabul </a:t>
            </a:r>
            <a:r>
              <a:rPr lang="ro-RO">
                <a:solidFill>
                  <a:srgbClr val="0070C0"/>
                </a:solidFill>
              </a:rPr>
              <a:t>Placement List </a:t>
            </a:r>
            <a:r>
              <a:rPr lang="ro-RO"/>
              <a:t>și din meniul derulant din stânga sus se alege opțiunea </a:t>
            </a:r>
            <a:r>
              <a:rPr lang="ro-RO" i="1"/>
              <a:t>Package symbols</a:t>
            </a:r>
            <a:r>
              <a:rPr lang="ro-RO"/>
              <a:t>, putându-se astfel vizualiza </a:t>
            </a:r>
            <a:br>
              <a:rPr lang="ro-RO"/>
            </a:br>
            <a:r>
              <a:rPr lang="ro-RO"/>
              <a:t>toate capsulele existente în </a:t>
            </a:r>
            <a:br>
              <a:rPr lang="ro-RO"/>
            </a:br>
            <a:r>
              <a:rPr lang="ro-RO"/>
              <a:t>biblioteca blocului PCB Editor.</a:t>
            </a:r>
          </a:p>
          <a:p>
            <a:r>
              <a:rPr lang="ro-RO" sz="2400"/>
              <a:t>Dacă numele capsulei nu este cunoscut, se va </a:t>
            </a:r>
            <a:br>
              <a:rPr lang="ro-RO" sz="2400"/>
            </a:br>
            <a:r>
              <a:rPr lang="ro-RO" sz="2400"/>
              <a:t>baleia lista de capsule și se va alege capsula</a:t>
            </a:r>
            <a:br>
              <a:rPr lang="ro-RO" sz="2400"/>
            </a:br>
            <a:r>
              <a:rPr lang="ro-RO" sz="2400"/>
              <a:t>corespunzătoare componentei electronice </a:t>
            </a:r>
            <a:br>
              <a:rPr lang="ro-RO" sz="2400"/>
            </a:br>
            <a:r>
              <a:rPr lang="ro-RO" sz="2400"/>
              <a:t>virtuale plasate în proiectul electronic din OrCAD </a:t>
            </a:r>
            <a:br>
              <a:rPr lang="ro-RO" sz="2400"/>
            </a:br>
            <a:r>
              <a:rPr lang="ro-RO" sz="2400"/>
              <a:t>Capture, în concordanță cu componenta reală </a:t>
            </a:r>
            <a:br>
              <a:rPr lang="ro-RO" sz="2400"/>
            </a:br>
            <a:r>
              <a:rPr lang="ro-RO" sz="2400"/>
              <a:t>fabricată.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E177-6550-4D86-8593-D16EA240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5DAC1-23C3-440B-8C79-9EA55F222C7B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28355-0818-42A2-8AB9-42906F87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57B42-58CE-443C-8833-A4C7E599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7459-B993-42D0-8713-F837CDE448E0}"/>
              </a:ext>
            </a:extLst>
          </p:cNvPr>
          <p:cNvPicPr/>
          <p:nvPr/>
        </p:nvPicPr>
        <p:blipFill rotWithShape="1">
          <a:blip r:embed="rId2"/>
          <a:srcRect l="75470" t="14830" r="2331" b="35761"/>
          <a:stretch/>
        </p:blipFill>
        <p:spPr bwMode="auto">
          <a:xfrm>
            <a:off x="7603469" y="2624922"/>
            <a:ext cx="3272790" cy="4096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08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75C0-4494-4C06-9CE6-E7B0713E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Introducere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Vizualizarea capsulelor din cadrul bibliotecilor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A2AE-AEAB-4B48-AA29-81A4DBE7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Simbolurile de capsule sunt ordonate </a:t>
            </a:r>
            <a:br>
              <a:rPr lang="ro-RO"/>
            </a:br>
            <a:r>
              <a:rPr lang="ro-RO"/>
              <a:t>alfabetic.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4BA3-A2DF-4EA6-87EA-13FFEEF9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00CCD-0033-45DF-87D8-D135691B834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B1C7-A882-44C8-8B4F-F512D8A3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CBBF-9687-4FC6-95A7-68DBC356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9E44F-61A8-4191-AE1D-D28869F4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84" y="1625600"/>
            <a:ext cx="4086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98D6-735E-4873-90BB-A86C9FD3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Introducere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Vizualizarea capsulelor din cadrul bibliotecilor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5FF3-8388-4B13-B17B-0FB14C68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Dând clic pe numele unui simbol, </a:t>
            </a:r>
            <a:br>
              <a:rPr lang="ro-RO"/>
            </a:br>
            <a:r>
              <a:rPr lang="ro-RO"/>
              <a:t>forma lui apare în fereastra </a:t>
            </a:r>
            <a:r>
              <a:rPr lang="ro-RO">
                <a:solidFill>
                  <a:srgbClr val="0070C0"/>
                </a:solidFill>
              </a:rPr>
              <a:t>Quick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7F30-9FB6-40DF-8292-86AD923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3D2AF-0366-4D0C-9C1B-99F5B545327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DC109-B13B-4DF9-A0E1-E9749AFB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A42B-4625-4308-AD52-C89DD3F3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33D5E-08CF-47A7-990C-B4F7085D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62" y="1548227"/>
            <a:ext cx="4086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2070</Words>
  <Application>Microsoft Office PowerPoint</Application>
  <PresentationFormat>Widescreen</PresentationFormat>
  <Paragraphs>244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UT Sans</vt:lpstr>
      <vt:lpstr>Office Theme</vt:lpstr>
      <vt:lpstr>PROIECTAREA  ASISTATĂ  DE CALCULATOR  A  MODULELOR  ELECTRONICE</vt:lpstr>
      <vt:lpstr>Cuprins</vt:lpstr>
      <vt:lpstr>Tehnici de transfer Schematic-PCB Introducere</vt:lpstr>
      <vt:lpstr>Introducere</vt:lpstr>
      <vt:lpstr>Introducere Vizualizarea capsulelor din cadrul bibliotecilor</vt:lpstr>
      <vt:lpstr>Introducere Vizualizarea capsulelor din cadrul bibliotecilor</vt:lpstr>
      <vt:lpstr>Introducere Vizualizarea capsulelor din cadrul bibliotecilor</vt:lpstr>
      <vt:lpstr>Introducere Vizualizarea capsulelor din cadrul bibliotecilor</vt:lpstr>
      <vt:lpstr>Introducere Vizualizarea capsulelor din cadrul bibliotecilor</vt:lpstr>
      <vt:lpstr>Alocarea de capsule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Realizarea conturului PCB Plasarea interconexiunilor</vt:lpstr>
      <vt:lpstr>Realizarea conturului PCB</vt:lpstr>
      <vt:lpstr>Realizarea conturului PCB</vt:lpstr>
      <vt:lpstr>Realizarea conturului PCB</vt:lpstr>
      <vt:lpstr>Realizarea conturului PCB</vt:lpstr>
      <vt:lpstr>Realizarea conturului PCB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independent</vt:lpstr>
      <vt:lpstr>Realizarea conturului PCB Modul independent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34</cp:revision>
  <dcterms:created xsi:type="dcterms:W3CDTF">2020-11-24T16:37:03Z</dcterms:created>
  <dcterms:modified xsi:type="dcterms:W3CDTF">2020-12-03T11:08:29Z</dcterms:modified>
</cp:coreProperties>
</file>