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93" r:id="rId2"/>
    <p:sldId id="294" r:id="rId3"/>
    <p:sldId id="356" r:id="rId4"/>
    <p:sldId id="354" r:id="rId5"/>
    <p:sldId id="364" r:id="rId6"/>
    <p:sldId id="365" r:id="rId7"/>
    <p:sldId id="355" r:id="rId8"/>
    <p:sldId id="362" r:id="rId9"/>
    <p:sldId id="363" r:id="rId10"/>
    <p:sldId id="357" r:id="rId11"/>
    <p:sldId id="358" r:id="rId12"/>
    <p:sldId id="359" r:id="rId13"/>
    <p:sldId id="360" r:id="rId14"/>
    <p:sldId id="361" r:id="rId15"/>
    <p:sldId id="366" r:id="rId16"/>
    <p:sldId id="367" r:id="rId17"/>
    <p:sldId id="368" r:id="rId18"/>
    <p:sldId id="382" r:id="rId19"/>
    <p:sldId id="369" r:id="rId20"/>
    <p:sldId id="370" r:id="rId21"/>
    <p:sldId id="371" r:id="rId22"/>
    <p:sldId id="372" r:id="rId23"/>
    <p:sldId id="373" r:id="rId24"/>
    <p:sldId id="383" r:id="rId25"/>
    <p:sldId id="384" r:id="rId26"/>
    <p:sldId id="374" r:id="rId27"/>
    <p:sldId id="385" r:id="rId28"/>
    <p:sldId id="375" r:id="rId29"/>
    <p:sldId id="376" r:id="rId30"/>
    <p:sldId id="377" r:id="rId31"/>
    <p:sldId id="378" r:id="rId32"/>
    <p:sldId id="379" r:id="rId33"/>
    <p:sldId id="380" r:id="rId3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3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BA0FC-A031-4275-A9DB-5276990AED69}" type="datetimeFigureOut">
              <a:rPr lang="ro-RO" smtClean="0"/>
              <a:t>26.11.2020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7808E-74C8-4709-9CAF-1CEAC177964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1800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8443F4-1997-44DC-BB5D-E74087F8D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F2765-D363-44B1-9F23-33CD14FD3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4A902-AE08-4C70-9078-316A9A08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22AF3-36A0-4E14-92A1-493AF6EF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821F-D6C1-4096-858B-278260579DF3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70236-D2C0-406B-9494-9AA958A9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72012-E3D8-426A-A86C-CF6C036A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6713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B1D4-764D-4440-B53F-79076F8D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7C9BD-5001-4560-8CEA-36212830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F337E-B89F-4260-88FC-CB591F9C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3C6B-6CEC-4D37-AE31-2D581AC1DDE8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5D34-4F98-4DF8-8AD4-17F6FC78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1E23-4655-4A3E-BFFD-117F8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48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61E7F-E6DF-4659-80A9-25C9C8FA2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75671-BEC5-4E78-B1E4-CA6D6F8A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6EE7-ADD4-450E-86BE-FBEC1DD7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A7507-4115-4C03-AAB2-1E5B9FAD4C75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120D-4486-49D2-B269-4DD6111A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FA04-5E08-472A-B06E-A4CCA06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62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DB53-C367-490A-8EA1-7760568D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9F639-F5A1-4813-9C51-020A48330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F16E-47B6-4598-BAEB-D84A88B6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9748-3C69-487D-8A0D-FC75275F6FC7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13E09-71DB-4FFB-B670-A93CACC7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FBD26-23A4-4AD0-93B1-C0A8E188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13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D51A-F1AB-463E-8242-E6C1DE4E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85697-BB7D-4800-BACD-3997E171C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5073-9E07-4AA7-9DB0-85E8A8141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0EF-B5DA-4C5D-909F-5D0D521EB9FF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FAE41-B2E9-4AC3-9C90-A79DB21D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AB27B-5A3A-4526-B3DE-B5135362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055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D416-7293-48D8-AEB2-62E63C94A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51DC-EDE4-40AC-88BE-31BB51FE8F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2F2B4-4CEF-4DF9-8392-923E4659B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97038-907F-4FD0-9DDE-4A21B52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1C37-27B8-4EDE-8C86-14B825F2D65C}" type="datetime1">
              <a:rPr lang="en-US" smtClean="0"/>
              <a:t>11/26/2020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E7915-C904-40BF-8D94-B489866D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56EBD-8483-4212-9D3D-D12CE407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486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AE4D-7AD6-4FCB-BB4B-5498B09F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9297-C0F5-4338-A040-7873C992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20170-9274-4F34-9863-F16A74B6C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4023F-793D-4544-A863-676698957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AF24C-E4D9-411C-8283-76938F339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08E332-A908-4D31-8AAC-3971A49E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404EC-CDBC-4D88-9B6F-51285E68CF0F}" type="datetime1">
              <a:rPr lang="en-US" smtClean="0"/>
              <a:t>11/26/2020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B4E55-17F9-4CDD-AC21-D6715B509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86AD2-B7E2-4BA7-BFBC-ECD5791D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6291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B72A-7E51-4991-BEC7-54FA23AB9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E7B03-BEF8-4E2E-8FB1-61BE788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AA93-DCD9-42B5-B85B-1F4BB9803650}" type="datetime1">
              <a:rPr lang="en-US" smtClean="0"/>
              <a:t>11/26/2020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3DB52-FEC4-46E7-9F5D-9FCB35DD2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1457C-D9EF-4729-95AA-E8A183D4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41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3ECCB-BA26-4006-8C95-7766D254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1F54-CD12-4464-9621-ACB8009CBDCC}" type="datetime1">
              <a:rPr lang="en-US" smtClean="0"/>
              <a:t>11/26/2020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52B1F-3524-435C-B8A8-43E082A0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0077E-5F4C-4204-AF1D-C25D2E7B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643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D938-099E-4FC3-BD30-1FE365D9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93B15-F7FD-44AF-B39B-0DAFE4713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F070D5-EA02-4807-AA75-696CEA3AB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8A389-B3DD-4FEB-86AD-E642C114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B3DD-730C-42BC-AAE1-F81D7CAC60BA}" type="datetime1">
              <a:rPr lang="en-US" smtClean="0"/>
              <a:t>11/26/2020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E7964-8B22-4CA1-9E67-CEBAC9C1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606F1-1086-41EA-88E3-03AB9B39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5439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D9DD-ACB5-478B-B6E6-2E1DF1388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19677-4360-465B-BEF2-EFF077012B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A19B3-4DD4-4278-B788-72F699BD6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5588F-5D82-446F-9AF4-430E8E58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E1801-2293-4C79-9676-6C54D308C6E9}" type="datetime1">
              <a:rPr lang="en-US" smtClean="0"/>
              <a:t>11/26/2020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0A89B-EF7E-4502-B221-B1D127AA2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PACME Cursul nr.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A5285-0DFD-466E-87C7-0D0168D9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30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2B0-C8EF-4629-9716-7DCFA9B1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147DA-F28B-4457-B0B8-666FD95C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74310-DE88-402E-A19D-0CE6FCE73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86C5-B321-4566-AB58-66EBA81ABDCA}" type="datetime1">
              <a:rPr lang="en-US" smtClean="0"/>
              <a:t>11/26/2020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A7678-02CB-474D-BA83-4E56FE0A3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7B24F-7B1E-4149-BAB5-DC32DAFFB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93097-96BB-46FD-BA8B-D029BFC8FE5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01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TC62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3505200"/>
            <a:ext cx="7710055" cy="1752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ro-RO" sz="1200">
              <a:latin typeface="UT Sans" panose="00000500000000000000" pitchFamily="50" charset="0"/>
            </a:endParaRPr>
          </a:p>
          <a:p>
            <a:pPr>
              <a:lnSpc>
                <a:spcPct val="60000"/>
              </a:lnSpc>
            </a:pPr>
            <a:r>
              <a:rPr lang="ro-RO"/>
              <a:t>Cursul nr. 8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2160486"/>
            <a:ext cx="7848600" cy="1138340"/>
          </a:xfrm>
        </p:spPr>
        <p:txBody>
          <a:bodyPr>
            <a:normAutofit fontScale="90000"/>
          </a:bodyPr>
          <a:lstStyle/>
          <a:p>
            <a:r>
              <a:rPr lang="ro-RO" sz="3600" b="1">
                <a:latin typeface="+mn-lt"/>
              </a:rPr>
              <a:t>PROIECTAREA  ASISTATĂ  DE CALCULATOR  A  MODULELOR </a:t>
            </a:r>
            <a:r>
              <a:rPr lang="en-US" sz="3600" b="1">
                <a:latin typeface="+mn-lt"/>
              </a:rPr>
              <a:t>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3FC-49D1-439B-92CC-91CABD1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FAF1-D690-4990-9363-AD350281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cazul componentelor discrete, unitatea logică minimă coincide cu unitatea constructivă, denumită </a:t>
            </a:r>
            <a:r>
              <a:rPr lang="ro-RO" b="1">
                <a:solidFill>
                  <a:srgbClr val="0070C0"/>
                </a:solidFill>
              </a:rPr>
              <a:t>package</a:t>
            </a:r>
            <a:r>
              <a:rPr lang="ro-RO"/>
              <a:t>.</a:t>
            </a:r>
          </a:p>
          <a:p>
            <a:r>
              <a:rPr lang="ro-RO"/>
              <a:t>Un package poate conține mai multe componente logice sau entități (AO, porți logice etc.), cum este cazul circuitelor integrate analogice sau digitale, fiind în acest caz o capsulă cu entități multiple (independente ca funcționare) ce poartă denumirea de </a:t>
            </a:r>
            <a:r>
              <a:rPr lang="ro-RO" b="1">
                <a:solidFill>
                  <a:srgbClr val="0070C0"/>
                </a:solidFill>
              </a:rPr>
              <a:t>multiple part package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0F25-135B-46CC-B370-556F00D5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C086E-BA70-49E4-AB0D-A5AB3AC96869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D279-EBEF-4C39-90DF-359EA07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177D-A283-45AE-AB8C-68FC0807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23FC-49D1-439B-92CC-91CABD1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EFAF1-D690-4990-9363-AD350281D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Fiecare </a:t>
            </a:r>
            <a:r>
              <a:rPr lang="ro-RO" i="1"/>
              <a:t>package</a:t>
            </a:r>
            <a:r>
              <a:rPr lang="ro-RO"/>
              <a:t> va avea pe placa de circuit imprimat din blocul PCB un nume unic – </a:t>
            </a:r>
            <a:r>
              <a:rPr lang="ro-RO" b="1">
                <a:solidFill>
                  <a:srgbClr val="0070C0"/>
                </a:solidFill>
              </a:rPr>
              <a:t>Part Reference</a:t>
            </a:r>
            <a:r>
              <a:rPr lang="ro-RO"/>
              <a:t>, cu un prefix unic în proiect.</a:t>
            </a:r>
          </a:p>
          <a:p>
            <a:r>
              <a:rPr lang="ro-RO"/>
              <a:t>De exemplu dacă se folosește un circuit integrat </a:t>
            </a:r>
            <a:r>
              <a:rPr lang="ro-RO" b="1"/>
              <a:t>TL082</a:t>
            </a:r>
            <a:r>
              <a:rPr lang="ro-RO"/>
              <a:t> și se presupune că are prefixul </a:t>
            </a:r>
            <a:r>
              <a:rPr lang="ro-RO" b="1"/>
              <a:t>U1</a:t>
            </a:r>
            <a:r>
              <a:rPr lang="ro-RO"/>
              <a:t>, atunci cele două AO componente vor fi referite ca </a:t>
            </a:r>
            <a:r>
              <a:rPr lang="ro-RO" b="1">
                <a:solidFill>
                  <a:srgbClr val="0070C0"/>
                </a:solidFill>
              </a:rPr>
              <a:t>U1A</a:t>
            </a:r>
            <a:r>
              <a:rPr lang="ro-RO"/>
              <a:t> și </a:t>
            </a:r>
            <a:r>
              <a:rPr lang="ro-RO" b="1">
                <a:solidFill>
                  <a:srgbClr val="0070C0"/>
                </a:solidFill>
              </a:rPr>
              <a:t>U1B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10F25-135B-46CC-B370-556F00D5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91AAF-E2EB-4A64-B888-6FE2C9468FDB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D279-EBEF-4C39-90DF-359EA07B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177D-A283-45AE-AB8C-68FC0807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B20D58-BE4E-492F-9389-08D6AB84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49" y="4159769"/>
            <a:ext cx="5257800" cy="2085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55D562-44D4-4971-9F77-9D0D78C6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726" y="4491333"/>
            <a:ext cx="3681794" cy="14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9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7BFF-7A65-4422-9D7F-BDAC5165E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Atenționare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E3CF-24B5-422A-B173-0D53D498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b="1">
                <a:solidFill>
                  <a:srgbClr val="0070C0"/>
                </a:solidFill>
              </a:rPr>
              <a:t>IMPORTANT:</a:t>
            </a:r>
            <a:r>
              <a:rPr lang="ro-RO" sz="2400"/>
              <a:t> în foile de catalog am întâlnit următoarea </a:t>
            </a:r>
            <a:r>
              <a:rPr lang="en-US" sz="2400"/>
              <a:t>gre</a:t>
            </a:r>
            <a:r>
              <a:rPr lang="ro-RO" sz="2400"/>
              <a:t>șeală</a:t>
            </a:r>
          </a:p>
          <a:p>
            <a:r>
              <a:rPr lang="ro-RO" sz="2400"/>
              <a:t>Pinul 1 al circuitului integrat TL082 este denumit greșit</a:t>
            </a:r>
            <a:br>
              <a:rPr lang="ro-RO" sz="2400"/>
            </a:br>
            <a:r>
              <a:rPr lang="ro-RO" sz="2400" b="1">
                <a:solidFill>
                  <a:srgbClr val="FF0000"/>
                </a:solidFill>
              </a:rPr>
              <a:t>Offset null 1</a:t>
            </a:r>
            <a:endParaRPr lang="ro-RO" sz="2400">
              <a:solidFill>
                <a:srgbClr val="FF0000"/>
              </a:solidFill>
            </a:endParaRPr>
          </a:p>
          <a:p>
            <a:r>
              <a:rPr lang="ro-RO" sz="2400"/>
              <a:t>Reprezentarea capsulei este corectă și pinul 1 trebuie interpretat conform acestei reprezentări.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DA5C-F367-4B91-82A0-E1243FF0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CB652-A40F-470A-8FD1-73874EF711F8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5141-EFD9-4BE6-A0F2-D0CC2247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009B2-1AFE-4B1C-BE31-E02FD56C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24F3C0-9F74-422E-8086-BCA3B674A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879973"/>
            <a:ext cx="6705600" cy="22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8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4E3E1-8297-43B2-852B-CE49C4F8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51FD-D9DC-4E27-980E-BBD884BDF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În cazul în care entitățile conținute într-o capsulă au toate aceeași reprezentare grafică, adică sunt identice, package-ul este </a:t>
            </a:r>
            <a:r>
              <a:rPr lang="ro-RO">
                <a:solidFill>
                  <a:srgbClr val="0070C0"/>
                </a:solidFill>
              </a:rPr>
              <a:t>omogen</a:t>
            </a:r>
            <a:r>
              <a:rPr lang="ro-RO"/>
              <a:t>.</a:t>
            </a:r>
          </a:p>
          <a:p>
            <a:r>
              <a:rPr lang="ro-RO"/>
              <a:t>În caz contrar, package-ul este eterogen.</a:t>
            </a:r>
          </a:p>
          <a:p>
            <a:r>
              <a:rPr lang="ro-RO"/>
              <a:t>În mod normal, cele mai multe package-uri din electronică sunt de tip omogen, așa cum este și TL082, care conține 2 AO identice.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87F00-3609-455F-94FF-1C8E1C7DD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1C24E1-3EED-46B0-AFE2-1D5EEEE446F1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89987-25E3-47CF-B4D8-A45075F9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BC026-C38A-458B-B663-01ED7C9D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79643-416E-45A6-B9BE-85A76B6D2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103" y="4416286"/>
            <a:ext cx="3681794" cy="142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7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C41F-9303-491F-81BC-3BC15E52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6B2A-2A47-4A87-AFEB-48EBF7FC0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Odată ce o componentă este plasată în aria </a:t>
            </a:r>
            <a:br>
              <a:rPr lang="ro-RO"/>
            </a:br>
            <a:r>
              <a:rPr lang="ro-RO"/>
              <a:t>de proiectare, ea este automat stocată în </a:t>
            </a:r>
            <a:br>
              <a:rPr lang="ro-RO"/>
            </a:br>
            <a:r>
              <a:rPr lang="ro-RO"/>
              <a:t>memoria bibliotecii locale </a:t>
            </a:r>
            <a:r>
              <a:rPr lang="ro-RO" b="1">
                <a:solidFill>
                  <a:srgbClr val="0070C0"/>
                </a:solidFill>
              </a:rPr>
              <a:t>Design Cache </a:t>
            </a:r>
            <a:br>
              <a:rPr lang="ro-RO" b="1">
                <a:solidFill>
                  <a:srgbClr val="0070C0"/>
                </a:solidFill>
              </a:rPr>
            </a:br>
            <a:r>
              <a:rPr lang="ro-RO"/>
              <a:t>asociată fișierului </a:t>
            </a:r>
            <a:r>
              <a:rPr lang="ro-RO" i="1"/>
              <a:t>design</a:t>
            </a:r>
            <a:r>
              <a:rPr lang="ro-RO"/>
              <a:t> (*.DSN).</a:t>
            </a:r>
          </a:p>
          <a:p>
            <a:r>
              <a:rPr lang="ro-RO"/>
              <a:t>Astfel proiectele electronice pot fi transferate </a:t>
            </a:r>
            <a:br>
              <a:rPr lang="ro-RO"/>
            </a:br>
            <a:r>
              <a:rPr lang="ro-RO"/>
              <a:t>de pe un calculator pe altul fără a mai fi </a:t>
            </a:r>
            <a:br>
              <a:rPr lang="ro-RO"/>
            </a:br>
            <a:r>
              <a:rPr lang="ro-RO"/>
              <a:t>necesar ca în biblioteca locală a noului </a:t>
            </a:r>
            <a:br>
              <a:rPr lang="ro-RO"/>
            </a:br>
            <a:r>
              <a:rPr lang="ro-RO"/>
              <a:t>calculator să fie prezente </a:t>
            </a:r>
            <a:br>
              <a:rPr lang="ro-RO"/>
            </a:br>
            <a:r>
              <a:rPr lang="ro-RO"/>
              <a:t>componentele/simbolurile din schema </a:t>
            </a:r>
            <a:br>
              <a:rPr lang="ro-RO"/>
            </a:br>
            <a:r>
              <a:rPr lang="ro-RO"/>
              <a:t>transferată.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1862F-58B1-4A90-9347-98D6D12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5DD0E9-8108-4CFF-9F28-E216C253A8CC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2DADD-29D4-4F29-85D1-20644B62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B1E4-C793-4CFD-94FB-51918427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D8549-2494-4F52-B060-7BA191B67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037" y="275431"/>
            <a:ext cx="35528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6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Crearea de componente virtuale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Scopul creării de componente virtuale este de a putea genera în bune condiții cu ajutorul calculatorului a proiectelor electronice schematice, creându-se part-urile asociate componentelor și dispozitivelor electronice reale existente în documentațiile tehnice ale diferitelor module și sisteme electronice.</a:t>
            </a:r>
          </a:p>
          <a:p>
            <a:r>
              <a:rPr lang="ro-RO"/>
              <a:t>Componentele virtuale pot fi stocate în diferite biblioteci cu nume sugestive.</a:t>
            </a:r>
          </a:p>
          <a:p>
            <a:r>
              <a:rPr lang="ro-RO"/>
              <a:t>Crearea unei componente se poate face într-o bibliotecă deja existentă, dar adesea este mai convenabil a se crea o bibliotecă nouă.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58444B-C11A-4DD2-A0DE-C0820546F79F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Bibliotecă nouă:</a:t>
            </a:r>
          </a:p>
          <a:p>
            <a:pPr lvl="1"/>
            <a:r>
              <a:rPr lang="ro-RO" sz="2200"/>
              <a:t>Se deschide OrCAD Capture</a:t>
            </a:r>
          </a:p>
          <a:p>
            <a:pPr lvl="1"/>
            <a:r>
              <a:rPr lang="ro-RO" sz="2200"/>
              <a:t>Î</a:t>
            </a:r>
            <a:r>
              <a:rPr lang="en-US" sz="2200"/>
              <a:t>n Start Page</a:t>
            </a:r>
            <a:r>
              <a:rPr lang="ro-RO" sz="2200"/>
              <a:t>:</a:t>
            </a:r>
            <a:r>
              <a:rPr lang="en-US" sz="2200"/>
              <a:t> </a:t>
            </a:r>
            <a:r>
              <a:rPr lang="ro-RO" sz="2200">
                <a:solidFill>
                  <a:srgbClr val="0070C0"/>
                </a:solidFill>
              </a:rPr>
              <a:t>File -</a:t>
            </a:r>
            <a:r>
              <a:rPr lang="en-US" sz="2200">
                <a:solidFill>
                  <a:srgbClr val="0070C0"/>
                </a:solidFill>
              </a:rPr>
              <a:t>&gt; New -&gt; Library</a:t>
            </a:r>
            <a:endParaRPr lang="ro-RO" sz="2200">
              <a:solidFill>
                <a:srgbClr val="0070C0"/>
              </a:solidFill>
            </a:endParaRPr>
          </a:p>
          <a:p>
            <a:pPr lvl="1"/>
            <a:r>
              <a:rPr lang="ro-RO" sz="2200"/>
              <a:t>Se deschide o ferestră tip Project manager și se creează automat o librărie </a:t>
            </a:r>
            <a:r>
              <a:rPr lang="ro-RO" sz="2200" b="1">
                <a:solidFill>
                  <a:srgbClr val="0070C0"/>
                </a:solidFill>
              </a:rPr>
              <a:t>library1.olb</a:t>
            </a:r>
            <a:r>
              <a:rPr lang="ro-RO" sz="2200"/>
              <a:t>, primul număr de ordine fiind </a:t>
            </a:r>
            <a:r>
              <a:rPr lang="ro-RO" sz="2200" b="1"/>
              <a:t>1</a:t>
            </a:r>
            <a:endParaRPr lang="ro-RO" sz="2200" b="1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A2F9FC-587D-4B09-AF7E-502DE3BC5BBC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A96E1-3144-4D64-8126-421D790FE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3786188"/>
            <a:ext cx="44386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Numele bibliotecii se poate modifica selectând numele fișierului library1.olb, dând clic dreapta și selectând opțiunea </a:t>
            </a:r>
            <a:r>
              <a:rPr lang="ro-RO" i="1">
                <a:solidFill>
                  <a:srgbClr val="0070C0"/>
                </a:solidFill>
              </a:rPr>
              <a:t>Save As...</a:t>
            </a:r>
            <a:endParaRPr lang="ro-RO">
              <a:solidFill>
                <a:srgbClr val="0070C0"/>
              </a:solidFill>
            </a:endParaRPr>
          </a:p>
          <a:p>
            <a:r>
              <a:rPr lang="ro-RO"/>
              <a:t>Totodată se poate alege și o altă cale pentru a găsi mai ușor biblioteca.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386C4-B240-4A19-9326-E83E5C91FA09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B36C5-DFEB-4EBB-B050-59CB54B3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753464"/>
            <a:ext cx="57150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2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E44C-B15F-4B86-8BB8-B2D65E12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3E0B-C8E1-4269-A705-07DE824F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Accesarea (deschiderea) unei biblioteci existente în vederea adăugării/ștergerii/modificării de componente virtuale se face prin comanda </a:t>
            </a:r>
            <a:r>
              <a:rPr lang="ro-RO">
                <a:solidFill>
                  <a:srgbClr val="0070C0"/>
                </a:solidFill>
              </a:rPr>
              <a:t>File</a:t>
            </a:r>
            <a:r>
              <a:rPr lang="en-US">
                <a:solidFill>
                  <a:srgbClr val="0070C0"/>
                </a:solidFill>
              </a:rPr>
              <a:t> -&gt; Open -&gt; Library</a:t>
            </a:r>
            <a:r>
              <a:rPr lang="en-US"/>
              <a:t>, afi</a:t>
            </a:r>
            <a:r>
              <a:rPr lang="ro-RO"/>
              <a:t>șâ</a:t>
            </a:r>
            <a:r>
              <a:rPr lang="en-US"/>
              <a:t>ndu-se </a:t>
            </a:r>
            <a:r>
              <a:rPr lang="ro-RO"/>
              <a:t>î</a:t>
            </a:r>
            <a:r>
              <a:rPr lang="en-US"/>
              <a:t>ntr-o fereastr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î</a:t>
            </a:r>
            <a:r>
              <a:rPr lang="en-US"/>
              <a:t>ntregul con</a:t>
            </a:r>
            <a:r>
              <a:rPr lang="ro-RO"/>
              <a:t>ț</a:t>
            </a:r>
            <a:r>
              <a:rPr lang="en-US"/>
              <a:t>inut al bibliotecii cu toate componentele pe care le con</a:t>
            </a:r>
            <a:r>
              <a:rPr lang="ro-RO"/>
              <a:t>ț</a:t>
            </a:r>
            <a:r>
              <a:rPr lang="en-US"/>
              <a:t>ine</a:t>
            </a:r>
            <a:r>
              <a:rPr lang="ro-RO"/>
              <a:t>.</a:t>
            </a:r>
          </a:p>
          <a:p>
            <a:r>
              <a:rPr lang="ro-RO"/>
              <a:t>Ștergerea unui part dintr-o bibliotecă se face prin selectarea sa, clic dreapta și se alege </a:t>
            </a:r>
            <a:r>
              <a:rPr lang="ro-RO" i="1"/>
              <a:t>Delete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12C62-9BA2-4525-A733-B3F8A8F0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3470F-1555-4E4E-B232-07F409AC4859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0F794-7035-4EA2-A8AF-4DD6B23C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F2E8-DA5F-4E86-909B-528B535D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Exemplu: ventilator controlat în temperatură</a:t>
            </a:r>
          </a:p>
          <a:p>
            <a:r>
              <a:rPr lang="ro-RO"/>
              <a:t>În foile de catalog pentru detectorul </a:t>
            </a:r>
            <a:br>
              <a:rPr lang="ro-RO"/>
            </a:br>
            <a:r>
              <a:rPr lang="ro-RO"/>
              <a:t>de temperatură programabil </a:t>
            </a:r>
            <a:r>
              <a:rPr lang="ro-RO">
                <a:hlinkClick r:id="rId2" action="ppaction://hlinkfile"/>
              </a:rPr>
              <a:t>TC621</a:t>
            </a:r>
            <a:r>
              <a:rPr lang="ro-RO"/>
              <a:t> </a:t>
            </a:r>
            <a:br>
              <a:rPr lang="ro-RO"/>
            </a:br>
            <a:r>
              <a:rPr lang="ro-RO"/>
              <a:t>se găsește următoarea schemă de </a:t>
            </a:r>
            <a:br>
              <a:rPr lang="ro-RO"/>
            </a:br>
            <a:r>
              <a:rPr lang="ro-RO"/>
              <a:t>utilizare: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49507-3C7F-4FA5-93AC-F9BCE16A6C01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A9F64-1360-4F91-9F85-1FF8F73EA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210" y="2353717"/>
            <a:ext cx="5334000" cy="365428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35B617F-F358-4E69-884D-2256024C851F}"/>
              </a:ext>
            </a:extLst>
          </p:cNvPr>
          <p:cNvSpPr/>
          <p:nvPr/>
        </p:nvSpPr>
        <p:spPr>
          <a:xfrm>
            <a:off x="4373217" y="4180857"/>
            <a:ext cx="1928192" cy="65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0271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latin typeface="+mn-lt"/>
              </a:rPr>
              <a:t>Cuprins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3600" indent="-183600" algn="just">
              <a:defRPr/>
            </a:pPr>
            <a:r>
              <a:rPr lang="ro-RO"/>
              <a:t>Componenta virtuală</a:t>
            </a:r>
          </a:p>
          <a:p>
            <a:pPr marL="457920" lvl="1" indent="-183600" algn="just">
              <a:defRPr/>
            </a:pPr>
            <a:r>
              <a:rPr lang="ro-RO"/>
              <a:t>Diferența dintre simbol și part</a:t>
            </a:r>
          </a:p>
          <a:p>
            <a:pPr marL="457920" lvl="1" indent="-183600" algn="just">
              <a:defRPr/>
            </a:pPr>
            <a:r>
              <a:rPr lang="ro-RO"/>
              <a:t>Tipul terminalelor</a:t>
            </a:r>
          </a:p>
          <a:p>
            <a:pPr marL="457920" lvl="1" indent="-183600" algn="just">
              <a:defRPr/>
            </a:pPr>
            <a:r>
              <a:rPr lang="ro-RO"/>
              <a:t>Elementele unui part</a:t>
            </a:r>
          </a:p>
          <a:p>
            <a:pPr marL="457920" lvl="1" indent="-183600" algn="just">
              <a:defRPr/>
            </a:pPr>
            <a:r>
              <a:rPr lang="ro-RO"/>
              <a:t>Package și Multiple part package</a:t>
            </a:r>
          </a:p>
          <a:p>
            <a:pPr marL="457920" lvl="1" indent="-183600" algn="just">
              <a:defRPr/>
            </a:pPr>
            <a:r>
              <a:rPr lang="ro-RO"/>
              <a:t>Rolul bibliotecii locale Design Cache</a:t>
            </a:r>
          </a:p>
          <a:p>
            <a:pPr marL="183600" indent="-183600" algn="just">
              <a:defRPr/>
            </a:pPr>
            <a:r>
              <a:rPr lang="en-US"/>
              <a:t>Crearea de componente virtuale</a:t>
            </a:r>
            <a:endParaRPr lang="ro-RO"/>
          </a:p>
          <a:p>
            <a:pPr marL="457920" lvl="1" indent="-183600" algn="just">
              <a:defRPr/>
            </a:pPr>
            <a:r>
              <a:rPr lang="ro-RO"/>
              <a:t>Scop</a:t>
            </a:r>
          </a:p>
          <a:p>
            <a:pPr marL="457920" lvl="1" indent="-183600" algn="just">
              <a:defRPr/>
            </a:pPr>
            <a:r>
              <a:rPr lang="ro-RO"/>
              <a:t>Lucrul cu biblioteci</a:t>
            </a:r>
          </a:p>
          <a:p>
            <a:pPr marL="457920" lvl="1" indent="-183600" algn="just">
              <a:defRPr/>
            </a:pPr>
            <a:r>
              <a:rPr lang="ro-RO"/>
              <a:t>Exemplu: ventilator controlat în temperatură</a:t>
            </a:r>
          </a:p>
          <a:p>
            <a:pPr marL="457920" lvl="1" indent="-183600" algn="just">
              <a:defRPr/>
            </a:pPr>
            <a:r>
              <a:rPr lang="ro-RO"/>
              <a:t>Etapele creării unui part</a:t>
            </a:r>
          </a:p>
          <a:p>
            <a:pPr marL="457920" lvl="1" indent="-183600" algn="just">
              <a:defRPr/>
            </a:pPr>
            <a:endParaRPr lang="en-US" sz="1800"/>
          </a:p>
          <a:p>
            <a:pPr marL="183600" indent="-183600" algn="just">
              <a:defRPr/>
            </a:pPr>
            <a:endParaRPr lang="en-US" sz="2200"/>
          </a:p>
        </p:txBody>
      </p:sp>
      <p:sp>
        <p:nvSpPr>
          <p:cNvPr id="10243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75519238-E422-47FC-A530-39251F4A48FF}" type="datetime1">
              <a:rPr lang="en-US" smtClean="0"/>
              <a:t>11/26/2020</a:t>
            </a:fld>
            <a:endParaRPr lang="en-US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/>
              <a:t>PACME Cursul nr. 8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fld id="{B544BD08-7366-4B1D-BE67-E1A4A29CDFA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Trebuie create part-uri pentru</a:t>
            </a:r>
          </a:p>
          <a:p>
            <a:pPr lvl="1"/>
            <a:r>
              <a:rPr lang="ro-RO"/>
              <a:t>Circuitul integrat – TC621</a:t>
            </a:r>
          </a:p>
          <a:p>
            <a:pPr lvl="1"/>
            <a:r>
              <a:rPr lang="ro-RO"/>
              <a:t>Termistorul NTC (Negative Temperature </a:t>
            </a:r>
            <a:br>
              <a:rPr lang="ro-RO"/>
            </a:br>
            <a:r>
              <a:rPr lang="ro-RO"/>
              <a:t>Coefficient)</a:t>
            </a:r>
          </a:p>
          <a:p>
            <a:pPr lvl="1"/>
            <a:r>
              <a:rPr lang="ro-RO"/>
              <a:t>Motorul ventilatorului – Fan Motor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B4BBC-F45C-4492-95EC-2DC5F17271CC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77CF7C-6431-430E-AD3A-D0361CC5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210" y="2353717"/>
            <a:ext cx="5334000" cy="36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/>
              <a:t>Crearea unei componente virtuale noi se face prin selectarea bibliotecii în care se dorește a fi creată (</a:t>
            </a:r>
            <a:r>
              <a:rPr lang="ro-RO" sz="2400">
                <a:solidFill>
                  <a:srgbClr val="0070C0"/>
                </a:solidFill>
              </a:rPr>
              <a:t>library-C06.olb</a:t>
            </a:r>
            <a:r>
              <a:rPr lang="ro-RO" sz="2400"/>
              <a:t>, în acest caz) și efectuarea comenzii </a:t>
            </a:r>
            <a:r>
              <a:rPr lang="ro-RO" sz="2400" b="1">
                <a:solidFill>
                  <a:srgbClr val="0070C0"/>
                </a:solidFill>
              </a:rPr>
              <a:t>New Part</a:t>
            </a:r>
          </a:p>
          <a:p>
            <a:pPr lvl="1"/>
            <a:r>
              <a:rPr lang="ro-RO"/>
              <a:t>din meniul </a:t>
            </a:r>
            <a:r>
              <a:rPr lang="ro-RO" i="1">
                <a:solidFill>
                  <a:srgbClr val="0070C0"/>
                </a:solidFill>
              </a:rPr>
              <a:t>Design</a:t>
            </a:r>
          </a:p>
          <a:p>
            <a:pPr lvl="1"/>
            <a:r>
              <a:rPr lang="ro-RO"/>
              <a:t>clic dreapta pe biblioteca selectată și </a:t>
            </a:r>
            <a:br>
              <a:rPr lang="ro-RO"/>
            </a:br>
            <a:r>
              <a:rPr lang="ro-RO"/>
              <a:t>alegerea comenzii </a:t>
            </a:r>
            <a:r>
              <a:rPr lang="ro-RO" i="1">
                <a:solidFill>
                  <a:srgbClr val="0070C0"/>
                </a:solidFill>
              </a:rPr>
              <a:t>New Part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2E2AD1-6758-4158-B4C0-A82A30A06265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46487-B52B-4E9F-BD87-862DBDAB19B4}"/>
              </a:ext>
            </a:extLst>
          </p:cNvPr>
          <p:cNvPicPr/>
          <p:nvPr/>
        </p:nvPicPr>
        <p:blipFill rotWithShape="1">
          <a:blip r:embed="rId2"/>
          <a:srcRect t="2346" r="65114" b="41189"/>
          <a:stretch/>
        </p:blipFill>
        <p:spPr bwMode="auto">
          <a:xfrm>
            <a:off x="7086603" y="2636175"/>
            <a:ext cx="4115435" cy="374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C97B7-BA01-4AC8-AB3F-D91E3D4DC6A7}"/>
              </a:ext>
            </a:extLst>
          </p:cNvPr>
          <p:cNvSpPr txBox="1"/>
          <p:nvPr/>
        </p:nvSpPr>
        <p:spPr>
          <a:xfrm>
            <a:off x="2729630" y="4478953"/>
            <a:ext cx="381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70C0"/>
                </a:solidFill>
              </a:rPr>
              <a:t>Observație:</a:t>
            </a:r>
            <a:r>
              <a:rPr lang="ro-RO">
                <a:solidFill>
                  <a:srgbClr val="0070C0"/>
                </a:solidFill>
              </a:rPr>
              <a:t> Numele bibliotecii se schimbă din LIBRARY 1 în LIBRARY-C06 numai după ce este deschisă ca bibliotecă existentă.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CC4CA0-1E5E-4ABB-9BBD-AE96ACA1646E}"/>
              </a:ext>
            </a:extLst>
          </p:cNvPr>
          <p:cNvCxnSpPr/>
          <p:nvPr/>
        </p:nvCxnSpPr>
        <p:spPr>
          <a:xfrm flipV="1">
            <a:off x="6546257" y="3819939"/>
            <a:ext cx="1600200" cy="914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490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br>
              <a:rPr lang="ro-RO"/>
            </a:br>
            <a:r>
              <a:rPr lang="ro-RO" sz="3200" b="1">
                <a:latin typeface="+mn-lt"/>
              </a:rPr>
              <a:t>Generarea termistorului NTC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accesează comanda </a:t>
            </a:r>
            <a:r>
              <a:rPr lang="ro-RO">
                <a:solidFill>
                  <a:srgbClr val="0070C0"/>
                </a:solidFill>
              </a:rPr>
              <a:t>New Part</a:t>
            </a:r>
            <a:r>
              <a:rPr lang="ro-RO"/>
              <a:t> și se deschide fereastra </a:t>
            </a:r>
            <a:r>
              <a:rPr lang="ro-RO">
                <a:solidFill>
                  <a:srgbClr val="0070C0"/>
                </a:solidFill>
              </a:rPr>
              <a:t>New Part Properties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CA24E-4E90-4BCE-BDCA-F390A3024E07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923FB-D85F-43FD-9137-DFE81496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2462213"/>
            <a:ext cx="56483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6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br>
              <a:rPr lang="ro-RO"/>
            </a:br>
            <a:r>
              <a:rPr lang="ro-RO" sz="3200" b="1">
                <a:latin typeface="+mn-lt"/>
              </a:rPr>
              <a:t>Descrierea ferestrei New Part Properties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600" b="1"/>
              <a:t>Name</a:t>
            </a:r>
            <a:r>
              <a:rPr lang="ro-RO" sz="2600"/>
              <a:t> </a:t>
            </a:r>
            <a:r>
              <a:rPr lang="ro-RO" sz="2600">
                <a:sym typeface="Symbol" panose="05050102010706020507" pitchFamily="18" charset="2"/>
              </a:rPr>
              <a:t> </a:t>
            </a:r>
            <a:r>
              <a:rPr lang="ro-RO" sz="2600"/>
              <a:t>se completează cu numele </a:t>
            </a:r>
            <a:br>
              <a:rPr lang="ro-RO" sz="2600"/>
            </a:br>
            <a:r>
              <a:rPr lang="ro-RO" sz="2600"/>
              <a:t>componentei care va fi utilizată la </a:t>
            </a:r>
            <a:br>
              <a:rPr lang="ro-RO" sz="2600"/>
            </a:br>
            <a:r>
              <a:rPr lang="ro-RO" sz="2600"/>
              <a:t>plasarea respectivei componente </a:t>
            </a:r>
            <a:br>
              <a:rPr lang="ro-RO" sz="2600"/>
            </a:br>
            <a:r>
              <a:rPr lang="ro-RO" sz="2600"/>
              <a:t>într-o pagină schematică.</a:t>
            </a:r>
          </a:p>
          <a:p>
            <a:r>
              <a:rPr lang="ro-RO" sz="2600" b="1"/>
              <a:t>Part Reference Prefix</a:t>
            </a:r>
            <a:r>
              <a:rPr lang="ro-RO" sz="2600"/>
              <a:t> </a:t>
            </a:r>
            <a:r>
              <a:rPr lang="ro-RO" sz="2600">
                <a:sym typeface="Symbol" panose="05050102010706020507" pitchFamily="18" charset="2"/>
              </a:rPr>
              <a:t></a:t>
            </a:r>
            <a:r>
              <a:rPr lang="ro-RO" sz="2600"/>
              <a:t> specifică </a:t>
            </a:r>
            <a:br>
              <a:rPr lang="ro-RO" sz="2600"/>
            </a:br>
            <a:r>
              <a:rPr lang="ro-RO" sz="2600"/>
              <a:t>prefixul de identificare al componentei. </a:t>
            </a:r>
            <a:br>
              <a:rPr lang="ro-RO" sz="2600"/>
            </a:br>
            <a:r>
              <a:rPr lang="ro-RO" sz="2600"/>
              <a:t>În acest caz se pune </a:t>
            </a:r>
            <a:r>
              <a:rPr lang="ro-RO" sz="2600" b="1"/>
              <a:t>R</a:t>
            </a:r>
            <a:r>
              <a:rPr lang="ro-RO" sz="2600"/>
              <a:t>, termistorul fiind </a:t>
            </a:r>
            <a:br>
              <a:rPr lang="ro-RO" sz="2600"/>
            </a:br>
            <a:r>
              <a:rPr lang="ro-RO" sz="2600"/>
              <a:t>o rezistență cu valoarea puternic dependentă de temperatură.</a:t>
            </a:r>
          </a:p>
          <a:p>
            <a:r>
              <a:rPr lang="ro-RO" sz="2600" b="1"/>
              <a:t>PCB Footprint</a:t>
            </a:r>
            <a:r>
              <a:rPr lang="ro-RO" sz="2600"/>
              <a:t> </a:t>
            </a:r>
            <a:r>
              <a:rPr lang="ro-RO" sz="2600">
                <a:sym typeface="Symbol" panose="05050102010706020507" pitchFamily="18" charset="2"/>
              </a:rPr>
              <a:t> conține codul/numele capsulei din sistemul CAD utilizată de componenta virtuală pentru a se face asocierea cu capsula reală în care este livrată respectiva componentă electronică reală.</a:t>
            </a:r>
            <a:endParaRPr lang="ro-RO" sz="2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CC696-D510-46B8-A111-89DC79EAC348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F05224-F2A4-413D-83C9-5ED794130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05" y="1690688"/>
            <a:ext cx="395382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97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br>
              <a:rPr lang="ro-RO"/>
            </a:br>
            <a:r>
              <a:rPr lang="ro-RO" sz="3200" b="1">
                <a:latin typeface="+mn-lt"/>
              </a:rPr>
              <a:t>Descrierea ferestrei New Part Properties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/>
              <a:t>Create Convert View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</a:t>
            </a:r>
            <a:r>
              <a:rPr lang="ro-RO"/>
              <a:t>indică </a:t>
            </a:r>
            <a:br>
              <a:rPr lang="ro-RO"/>
            </a:br>
            <a:r>
              <a:rPr lang="ro-RO"/>
              <a:t>faptul că respectiva componentă </a:t>
            </a:r>
            <a:br>
              <a:rPr lang="ro-RO"/>
            </a:br>
            <a:r>
              <a:rPr lang="ro-RO"/>
              <a:t>virtuală are 2 reprezentări – normală </a:t>
            </a:r>
            <a:br>
              <a:rPr lang="ro-RO"/>
            </a:br>
            <a:r>
              <a:rPr lang="ro-RO"/>
              <a:t>și </a:t>
            </a:r>
            <a:r>
              <a:rPr lang="ro-RO" i="1"/>
              <a:t>convert</a:t>
            </a:r>
            <a:r>
              <a:rPr lang="ro-RO"/>
              <a:t>.</a:t>
            </a:r>
          </a:p>
          <a:p>
            <a:r>
              <a:rPr lang="ro-RO" b="1"/>
              <a:t>Parts per Package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precizează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numărul de entități din cadrul 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capsulei indicate în câmpul PCB Footprint</a:t>
            </a:r>
            <a:r>
              <a:rPr lang="ro-RO"/>
              <a:t>.</a:t>
            </a:r>
          </a:p>
          <a:p>
            <a:r>
              <a:rPr lang="ro-RO" b="1"/>
              <a:t>Package Type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specifică dacă toate entitățile unei componente virtuale au reprezentări grafice identice </a:t>
            </a:r>
            <a:r>
              <a:rPr lang="ro-RO" i="1">
                <a:sym typeface="Symbol" panose="05050102010706020507" pitchFamily="18" charset="2"/>
              </a:rPr>
              <a:t>(homogenous</a:t>
            </a:r>
            <a:r>
              <a:rPr lang="ro-RO">
                <a:sym typeface="Symbol" panose="05050102010706020507" pitchFamily="18" charset="2"/>
              </a:rPr>
              <a:t>) sau diferite </a:t>
            </a:r>
            <a:r>
              <a:rPr lang="ro-RO" i="1">
                <a:sym typeface="Symbol" panose="05050102010706020507" pitchFamily="18" charset="2"/>
              </a:rPr>
              <a:t>(heterogenous).</a:t>
            </a:r>
            <a:endParaRPr lang="ro-RO" i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C2CD1-5196-43DD-A6B9-B3821D01C3DB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0453C-3D7C-4CAF-AD73-26D4CC688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05" y="1690688"/>
            <a:ext cx="395382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02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br>
              <a:rPr lang="ro-RO"/>
            </a:br>
            <a:r>
              <a:rPr lang="ro-RO" sz="3200" b="1">
                <a:latin typeface="+mn-lt"/>
              </a:rPr>
              <a:t>Descrierea ferestrei New Part Properties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 sz="2600" b="1"/>
              <a:t>Part Numbering</a:t>
            </a:r>
            <a:r>
              <a:rPr lang="ro-RO" sz="2600"/>
              <a:t> </a:t>
            </a:r>
            <a:r>
              <a:rPr lang="ro-RO" sz="2600">
                <a:sym typeface="Symbol" panose="05050102010706020507" pitchFamily="18" charset="2"/>
              </a:rPr>
              <a:t> </a:t>
            </a:r>
            <a:r>
              <a:rPr lang="ro-RO" sz="2600"/>
              <a:t>indică modul</a:t>
            </a:r>
            <a:br>
              <a:rPr lang="ro-RO" sz="2600"/>
            </a:br>
            <a:r>
              <a:rPr lang="ro-RO" sz="2600"/>
              <a:t>în care sunt numerotate entitățile</a:t>
            </a:r>
            <a:br>
              <a:rPr lang="ro-RO" sz="2600"/>
            </a:br>
            <a:r>
              <a:rPr lang="ro-RO" sz="2600"/>
              <a:t>din cadrul aceleiași capsule </a:t>
            </a:r>
            <a:br>
              <a:rPr lang="ro-RO" sz="2600"/>
            </a:br>
            <a:r>
              <a:rPr lang="ro-RO" sz="2600"/>
              <a:t>- numeric (U*1, U*2...)</a:t>
            </a:r>
            <a:br>
              <a:rPr lang="ro-RO" sz="2600"/>
            </a:br>
            <a:r>
              <a:rPr lang="ro-RO" sz="2600"/>
              <a:t>- alfabetic (U*A, U*B...)</a:t>
            </a:r>
            <a:br>
              <a:rPr lang="ro-RO" sz="2600"/>
            </a:br>
            <a:r>
              <a:rPr lang="ro-RO" sz="2600"/>
              <a:t>unde * reprezintă numărul de ordine</a:t>
            </a:r>
            <a:br>
              <a:rPr lang="ro-RO" sz="2600"/>
            </a:br>
            <a:r>
              <a:rPr lang="ro-RO" sz="2600"/>
              <a:t>al respectivei componente virtuale </a:t>
            </a:r>
            <a:br>
              <a:rPr lang="ro-RO" sz="2600"/>
            </a:br>
            <a:r>
              <a:rPr lang="ro-RO" sz="2600"/>
              <a:t>(part). De obicei se folosește opțiunea </a:t>
            </a:r>
            <a:r>
              <a:rPr lang="ro-RO" sz="2600" i="1"/>
              <a:t>Alphabetic</a:t>
            </a:r>
            <a:r>
              <a:rPr lang="ro-RO" sz="2600"/>
              <a:t>.</a:t>
            </a:r>
          </a:p>
          <a:p>
            <a:r>
              <a:rPr lang="ro-RO" sz="2600" b="1"/>
              <a:t>Pin Number Visible</a:t>
            </a:r>
            <a:r>
              <a:rPr lang="ro-RO" sz="2600"/>
              <a:t> </a:t>
            </a:r>
            <a:r>
              <a:rPr lang="ro-RO" sz="2600">
                <a:sym typeface="Symbol" panose="05050102010706020507" pitchFamily="18" charset="2"/>
              </a:rPr>
              <a:t> opțiunea este în general necesară, singurele excepții fiind componentele la care toți pinii au aceeași funcție: rezistoarele, condensatoarele nepolarizate și bobinele obișnuite la care nu este necesară afișarea numerelor pinilor</a:t>
            </a:r>
            <a:r>
              <a:rPr lang="ro-RO" sz="260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B7902-8147-43EE-BC03-B6CB307A0792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136F6F-6924-48F4-BBA2-8C0695AD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805" y="1690688"/>
            <a:ext cx="3953827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9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>
                <a:solidFill>
                  <a:srgbClr val="0070C0"/>
                </a:solidFill>
              </a:rPr>
              <a:t>OK</a:t>
            </a:r>
            <a:r>
              <a:rPr lang="ro-RO"/>
              <a:t> după completarea tuturor câmpurilor și se intră în fereastra de editare a elementelor grafice corespunzătoare respectivei componente.</a:t>
            </a:r>
          </a:p>
          <a:p>
            <a:r>
              <a:rPr lang="ro-RO">
                <a:solidFill>
                  <a:srgbClr val="0070C0"/>
                </a:solidFill>
              </a:rPr>
              <a:t>Pasul 1: crearea noii componente.</a:t>
            </a:r>
            <a:r>
              <a:rPr lang="ro-RO"/>
              <a:t> Pentru editare se folosesc diverse elemente grafice (linie, polilinie, dreptunghi, arc etc.) folosind bara de instrumente verticală.</a:t>
            </a:r>
          </a:p>
          <a:p>
            <a:r>
              <a:rPr lang="ro-RO">
                <a:solidFill>
                  <a:srgbClr val="0070C0"/>
                </a:solidFill>
              </a:rPr>
              <a:t>Pasul 2: adăugarea unui text.</a:t>
            </a:r>
            <a:r>
              <a:rPr lang="ro-RO"/>
              <a:t> Textul se adaugă cu comanda </a:t>
            </a:r>
            <a:r>
              <a:rPr lang="ro-RO" i="1"/>
              <a:t>Place Text</a:t>
            </a:r>
            <a:r>
              <a:rPr lang="ro-RO"/>
              <a:t> din meniul </a:t>
            </a:r>
            <a:r>
              <a:rPr lang="ro-RO" i="1"/>
              <a:t>Place</a:t>
            </a:r>
            <a:r>
              <a:rPr lang="ro-RO"/>
              <a:t>, din bara de instrumente verticale sau cu scurtătura </a:t>
            </a:r>
            <a:r>
              <a:rPr lang="ro-RO" b="1"/>
              <a:t>T</a:t>
            </a:r>
            <a:r>
              <a:rPr lang="ro-RO"/>
              <a:t> (se apasă tasta </a:t>
            </a:r>
            <a:r>
              <a:rPr lang="ro-RO" b="1"/>
              <a:t>T</a:t>
            </a:r>
            <a:r>
              <a:rPr lang="ro-RO"/>
              <a:t>).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7BBAA-81D6-4A22-BF3E-B67AF4C15041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</a:rPr>
              <a:t>Pasul 3: adăugarea pinilor.</a:t>
            </a:r>
            <a:r>
              <a:rPr lang="ro-RO"/>
              <a:t> Comanda </a:t>
            </a:r>
            <a:r>
              <a:rPr lang="ro-RO" i="1"/>
              <a:t>Place Pin</a:t>
            </a:r>
            <a:r>
              <a:rPr lang="ro-RO"/>
              <a:t> din meniul </a:t>
            </a:r>
            <a:r>
              <a:rPr lang="ro-RO" i="1"/>
              <a:t>Place</a:t>
            </a:r>
            <a:r>
              <a:rPr lang="ro-RO"/>
              <a:t> sau din bara de instrumente verticale.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F74BD-A660-4DBA-BBDC-419DC568DD61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BF5FF-E73F-4A8C-9421-5A61EB97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064151"/>
            <a:ext cx="41910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br>
              <a:rPr lang="ro-RO"/>
            </a:br>
            <a:r>
              <a:rPr lang="ro-RO" sz="3200" b="1">
                <a:latin typeface="+mn-lt"/>
              </a:rPr>
              <a:t>Fereastra Place Pin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b="1"/>
              <a:t>Name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numele pinului</a:t>
            </a:r>
          </a:p>
          <a:p>
            <a:r>
              <a:rPr lang="ro-RO" b="1">
                <a:sym typeface="Symbol" panose="05050102010706020507" pitchFamily="18" charset="2"/>
              </a:rPr>
              <a:t>Number</a:t>
            </a:r>
            <a:r>
              <a:rPr lang="ro-RO">
                <a:sym typeface="Symbol" panose="05050102010706020507" pitchFamily="18" charset="2"/>
              </a:rPr>
              <a:t>  numărul pinului</a:t>
            </a:r>
          </a:p>
          <a:p>
            <a:r>
              <a:rPr lang="ro-RO" b="1"/>
              <a:t>Shape</a:t>
            </a:r>
            <a:r>
              <a:rPr lang="ro-RO"/>
              <a:t> </a:t>
            </a:r>
            <a:r>
              <a:rPr lang="ro-RO">
                <a:sym typeface="Symbol" panose="05050102010706020507" pitchFamily="18" charset="2"/>
              </a:rPr>
              <a:t> determină forma grafică de</a:t>
            </a:r>
            <a:br>
              <a:rPr lang="ro-RO">
                <a:sym typeface="Symbol" panose="05050102010706020507" pitchFamily="18" charset="2"/>
              </a:rPr>
            </a:br>
            <a:r>
              <a:rPr lang="ro-RO">
                <a:sym typeface="Symbol" panose="05050102010706020507" pitchFamily="18" charset="2"/>
              </a:rPr>
              <a:t>prezentare a pinului:</a:t>
            </a:r>
          </a:p>
          <a:p>
            <a:pPr lvl="1"/>
            <a:r>
              <a:rPr lang="ro-RO">
                <a:solidFill>
                  <a:srgbClr val="0070C0"/>
                </a:solidFill>
                <a:sym typeface="Symbol" panose="05050102010706020507" pitchFamily="18" charset="2"/>
              </a:rPr>
              <a:t>Line</a:t>
            </a:r>
            <a:r>
              <a:rPr lang="ro-RO">
                <a:sym typeface="Symbol" panose="05050102010706020507" pitchFamily="18" charset="2"/>
              </a:rPr>
              <a:t> pentru linie lungă</a:t>
            </a:r>
          </a:p>
          <a:p>
            <a:pPr lvl="1"/>
            <a:r>
              <a:rPr lang="ro-RO">
                <a:solidFill>
                  <a:srgbClr val="0070C0"/>
                </a:solidFill>
                <a:sym typeface="Symbol" panose="05050102010706020507" pitchFamily="18" charset="2"/>
              </a:rPr>
              <a:t>Short</a:t>
            </a:r>
            <a:r>
              <a:rPr lang="ro-RO">
                <a:sym typeface="Symbol" panose="05050102010706020507" pitchFamily="18" charset="2"/>
              </a:rPr>
              <a:t> pentru linie scurtă</a:t>
            </a:r>
          </a:p>
          <a:p>
            <a:pPr lvl="1"/>
            <a:r>
              <a:rPr lang="ro-RO">
                <a:solidFill>
                  <a:srgbClr val="0070C0"/>
                </a:solidFill>
                <a:sym typeface="Symbol" panose="05050102010706020507" pitchFamily="18" charset="2"/>
              </a:rPr>
              <a:t>Zero Length </a:t>
            </a:r>
            <a:r>
              <a:rPr lang="ro-RO">
                <a:sym typeface="Symbol" panose="05050102010706020507" pitchFamily="18" charset="2"/>
              </a:rPr>
              <a:t>pentru lungime zero etc.</a:t>
            </a:r>
          </a:p>
          <a:p>
            <a:r>
              <a:rPr lang="ro-RO" b="1">
                <a:sym typeface="Symbol" panose="05050102010706020507" pitchFamily="18" charset="2"/>
              </a:rPr>
              <a:t>Type</a:t>
            </a:r>
            <a:r>
              <a:rPr lang="ro-RO">
                <a:sym typeface="Symbol" panose="05050102010706020507" pitchFamily="18" charset="2"/>
              </a:rPr>
              <a:t>  tipul pinului (pasiv, intrare, ieșire, alimentare (power)) și este folosit la verificarea electrică a schemei prin matricea ERC (Electrical Rules Check), asociată comenzii DRC și oferă informații cu privire la combinațiile de interconectare permise sau interzise în cadrul proiectului schematic.</a:t>
            </a:r>
            <a:endParaRPr lang="ro-RO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BD93D5-B32C-4055-ACBB-F0871F6B92F3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801B07-68D2-48F1-A1CC-881FA23B9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90" y="1825625"/>
            <a:ext cx="3771900" cy="24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26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termistor, care este o componentă pasivă de circuit se alege tipul pinilor </a:t>
            </a:r>
            <a:r>
              <a:rPr lang="ro-RO">
                <a:solidFill>
                  <a:srgbClr val="0070C0"/>
                </a:solidFill>
              </a:rPr>
              <a:t>Passive</a:t>
            </a:r>
          </a:p>
          <a:p>
            <a:r>
              <a:rPr lang="ro-RO"/>
              <a:t>După plasarea pinilor, componenta </a:t>
            </a:r>
            <a:br>
              <a:rPr lang="ro-RO"/>
            </a:br>
            <a:r>
              <a:rPr lang="ro-RO"/>
              <a:t>va arăta sub forma: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187AB-2659-4D43-9D87-A72EF727BDAE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BD57D-650E-4B98-8AC3-73C100EB2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980" y="2679383"/>
            <a:ext cx="4274820" cy="349758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DFE7ECDB-522A-491C-8545-0D1C0F150F60}"/>
              </a:ext>
            </a:extLst>
          </p:cNvPr>
          <p:cNvSpPr/>
          <p:nvPr/>
        </p:nvSpPr>
        <p:spPr>
          <a:xfrm>
            <a:off x="4373217" y="4180857"/>
            <a:ext cx="1928192" cy="65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021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6E0D-4603-4C3C-A7B2-3A5D148A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Componenta virtuală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E53E-499A-47C2-9997-EC3A4C18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În proiectarea PCB apare frecvent situația în care pentru anumite componente nu se găsește simbolul lor</a:t>
            </a:r>
          </a:p>
          <a:p>
            <a:r>
              <a:rPr lang="ro-RO"/>
              <a:t>Trebuie făcută diferențierea dintre </a:t>
            </a:r>
            <a:r>
              <a:rPr lang="ro-RO" b="1">
                <a:solidFill>
                  <a:srgbClr val="0070C0"/>
                </a:solidFill>
              </a:rPr>
              <a:t>simbol</a:t>
            </a:r>
            <a:r>
              <a:rPr lang="ro-RO"/>
              <a:t> și </a:t>
            </a:r>
            <a:r>
              <a:rPr lang="ro-RO" b="1">
                <a:solidFill>
                  <a:srgbClr val="0070C0"/>
                </a:solidFill>
              </a:rPr>
              <a:t>part</a:t>
            </a:r>
            <a:endParaRPr lang="ro-RO"/>
          </a:p>
          <a:p>
            <a:r>
              <a:rPr lang="ro-RO"/>
              <a:t>Prin </a:t>
            </a:r>
            <a:r>
              <a:rPr lang="ro-RO" b="1">
                <a:solidFill>
                  <a:srgbClr val="0070C0"/>
                </a:solidFill>
              </a:rPr>
              <a:t>simbol</a:t>
            </a:r>
            <a:r>
              <a:rPr lang="ro-RO"/>
              <a:t> se înțelege strict reprezentarea grafică a unei componente electronice</a:t>
            </a:r>
          </a:p>
          <a:p>
            <a:r>
              <a:rPr lang="ro-RO"/>
              <a:t>O componentă virtuală (piesă), asociată cuvântului </a:t>
            </a:r>
            <a:r>
              <a:rPr lang="ro-RO" b="1">
                <a:solidFill>
                  <a:srgbClr val="0070C0"/>
                </a:solidFill>
              </a:rPr>
              <a:t>part</a:t>
            </a:r>
            <a:r>
              <a:rPr lang="ro-RO"/>
              <a:t> din limba engleză, este vizualizată în blocul </a:t>
            </a:r>
            <a:r>
              <a:rPr lang="ro-RO" i="1"/>
              <a:t>Capture</a:t>
            </a:r>
            <a:r>
              <a:rPr lang="ro-RO"/>
              <a:t> tot sub forma unui simbol, însă conține definite, sub diferite forme, și alte informații (proprietăți).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B127-6C42-426E-8C22-D4436005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13CC7D-5448-4CDB-9C1A-8596C57D0B66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BDC1-06C0-4DD6-88D4-AECDD9F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5B1F-D850-45D9-952C-DA8EE9FC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63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 observă că s-a dat același nume la pini ca și numărul lor, dar în acest caz doar încarcă desenul, nu prezintă utilitate.</a:t>
            </a:r>
          </a:p>
          <a:p>
            <a:r>
              <a:rPr lang="ro-RO"/>
              <a:t>Pentru eliminarea numelui și numărului de pin, în fereastra de editare a componentei se alege din meniul </a:t>
            </a:r>
            <a:br>
              <a:rPr lang="ro-RO"/>
            </a:br>
            <a:r>
              <a:rPr lang="ro-RO">
                <a:solidFill>
                  <a:srgbClr val="0070C0"/>
                </a:solidFill>
              </a:rPr>
              <a:t>Options</a:t>
            </a:r>
            <a:r>
              <a:rPr lang="ro-RO"/>
              <a:t>, comanda </a:t>
            </a:r>
            <a:r>
              <a:rPr lang="ro-RO">
                <a:solidFill>
                  <a:srgbClr val="0070C0"/>
                </a:solidFill>
              </a:rPr>
              <a:t>Part Properties...</a:t>
            </a:r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01112-BE9F-406F-A864-141FC06D0542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BF4B5-5295-41A6-AF74-C8DA2D54F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283" y="3305175"/>
            <a:ext cx="4474845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4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Crearea de componente virtuale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/>
              <a:t>Pe rând, la </a:t>
            </a:r>
            <a:r>
              <a:rPr lang="ro-RO">
                <a:solidFill>
                  <a:srgbClr val="0070C0"/>
                </a:solidFill>
              </a:rPr>
              <a:t>Pin Names Visible</a:t>
            </a:r>
            <a:r>
              <a:rPr lang="ro-RO"/>
              <a:t> și apoi la </a:t>
            </a:r>
            <a:r>
              <a:rPr lang="ro-RO">
                <a:solidFill>
                  <a:srgbClr val="0070C0"/>
                </a:solidFill>
              </a:rPr>
              <a:t>Pin Numbers Visible</a:t>
            </a:r>
            <a:r>
              <a:rPr lang="ro-RO"/>
              <a:t> se alege opțiunea </a:t>
            </a:r>
            <a:r>
              <a:rPr lang="ro-RO" b="1">
                <a:solidFill>
                  <a:srgbClr val="0070C0"/>
                </a:solidFill>
              </a:rPr>
              <a:t>False</a:t>
            </a:r>
          </a:p>
          <a:p>
            <a:r>
              <a:rPr lang="ro-RO"/>
              <a:t>Rezultă componenta de forma: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După terminarea editării componentei, </a:t>
            </a:r>
            <a:r>
              <a:rPr lang="ro-RO" b="1">
                <a:solidFill>
                  <a:srgbClr val="0070C0"/>
                </a:solidFill>
              </a:rPr>
              <a:t>obligatoriu se salvează part-ul creat</a:t>
            </a:r>
            <a:r>
              <a:rPr lang="ro-RO"/>
              <a:t>, se iese din fereastra de editare și se trece la următoarea componentă.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1DDE9C-4969-4296-BECD-A920CCC0577F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AA391-DA60-44F0-83C5-9755B8FB9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801" y="2277787"/>
            <a:ext cx="4037008" cy="2590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6E69DE-C7EF-4336-9974-6AEA19E0F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815949"/>
            <a:ext cx="2514600" cy="20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Crearea de componente virtuale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Asemănător se creează și celelalte part-uri, iar schema finală va fi de forma: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B5899-4D3C-4528-B7BD-FC83EDC32A93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34D35-B59C-4D0F-8048-9A3BAFEC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30" y="2612517"/>
            <a:ext cx="5383340" cy="35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6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429C6-1DAA-40C6-8415-5837547DF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Crearea de componente virtuale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A6160-2E9E-4C9B-AA33-ED2E489C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Dacă se dorește modificarea unui simbol, se editează part-ul din biblioteca nou creată și trebuie efectuate următoarele operații:</a:t>
            </a:r>
          </a:p>
          <a:p>
            <a:pPr lvl="1"/>
            <a:r>
              <a:rPr lang="ro-RO"/>
              <a:t>Mai întâi se șterge part-ul de pe schemă;</a:t>
            </a:r>
          </a:p>
          <a:p>
            <a:pPr lvl="1"/>
            <a:r>
              <a:rPr lang="ro-RO"/>
              <a:t>Se deschide </a:t>
            </a:r>
            <a:r>
              <a:rPr lang="ro-RO" i="1"/>
              <a:t>Project manager</a:t>
            </a:r>
            <a:r>
              <a:rPr lang="ro-RO"/>
              <a:t>;</a:t>
            </a:r>
          </a:p>
          <a:p>
            <a:pPr lvl="1"/>
            <a:r>
              <a:rPr lang="ro-RO"/>
              <a:t>Se expandează *.DSN până apare </a:t>
            </a:r>
            <a:r>
              <a:rPr lang="ro-RO" i="1"/>
              <a:t>Design Cache</a:t>
            </a:r>
            <a:r>
              <a:rPr lang="ro-RO"/>
              <a:t>;</a:t>
            </a:r>
          </a:p>
          <a:p>
            <a:pPr lvl="1"/>
            <a:r>
              <a:rPr lang="ro-RO"/>
              <a:t>Clic dreapta pe </a:t>
            </a:r>
            <a:r>
              <a:rPr lang="ro-RO" i="1"/>
              <a:t>Design Cache</a:t>
            </a:r>
            <a:r>
              <a:rPr lang="ro-RO"/>
              <a:t> și se alege </a:t>
            </a:r>
            <a:r>
              <a:rPr lang="ro-RO" i="1"/>
              <a:t>Cleanup Cache</a:t>
            </a:r>
            <a:r>
              <a:rPr lang="ro-RO"/>
              <a:t>;</a:t>
            </a:r>
          </a:p>
          <a:p>
            <a:pPr lvl="1"/>
            <a:r>
              <a:rPr lang="ro-RO"/>
              <a:t>Apoi se editează simbolul care tocmai a fost șters;</a:t>
            </a:r>
          </a:p>
          <a:p>
            <a:pPr lvl="1"/>
            <a:r>
              <a:rPr lang="ro-RO"/>
              <a:t>După salvarea lui, el apare automat în bibliotecă și </a:t>
            </a:r>
            <a:br>
              <a:rPr lang="ro-RO"/>
            </a:br>
            <a:r>
              <a:rPr lang="ro-RO"/>
              <a:t>se poate plasa în schemă.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898D0-416E-48BB-8677-FB286EA38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6549F-FA73-47CF-89AC-82F0782E7DB8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AEC3F-AFFD-4342-9447-04A8C54B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601BC-3139-4D57-8B80-92E9F31A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F6D5E9-E055-4773-B8E4-A8B8DBCEE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275" y="2848562"/>
            <a:ext cx="2676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5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6E0D-4603-4C3C-A7B2-3A5D148A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AE53E-499A-47C2-9997-EC3A4C18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Informații (proprietăți) pe care le poate conține o componentă virtuală (part): </a:t>
            </a:r>
          </a:p>
          <a:p>
            <a:pPr lvl="1"/>
            <a:r>
              <a:rPr lang="ro-RO"/>
              <a:t>modelul SPICE utilizat pentru simularea comportării circuitului care conține part-ul respectiv;</a:t>
            </a:r>
          </a:p>
          <a:p>
            <a:pPr lvl="1"/>
            <a:r>
              <a:rPr lang="ro-RO"/>
              <a:t>capsula asociată utilizată în blocul </a:t>
            </a:r>
            <a:r>
              <a:rPr lang="ro-RO" i="1"/>
              <a:t>PCB Editor</a:t>
            </a:r>
            <a:r>
              <a:rPr lang="ro-RO"/>
              <a:t> (footprint, adică amprentă);</a:t>
            </a:r>
          </a:p>
          <a:p>
            <a:pPr lvl="1"/>
            <a:r>
              <a:rPr lang="ro-RO"/>
              <a:t>numărul de entități (simboluri) existente într-o capsulă, ca de exemplu cele 2 AO conținute într-o capsulă DIP8 (</a:t>
            </a:r>
            <a:r>
              <a:rPr lang="ro-RO" b="1">
                <a:solidFill>
                  <a:srgbClr val="0070C0"/>
                </a:solidFill>
              </a:rPr>
              <a:t>D</a:t>
            </a:r>
            <a:r>
              <a:rPr lang="ro-RO"/>
              <a:t>ual </a:t>
            </a:r>
            <a:r>
              <a:rPr lang="ro-RO" b="1">
                <a:solidFill>
                  <a:srgbClr val="0070C0"/>
                </a:solidFill>
              </a:rPr>
              <a:t>I</a:t>
            </a:r>
            <a:r>
              <a:rPr lang="ro-RO"/>
              <a:t>n-line </a:t>
            </a:r>
            <a:r>
              <a:rPr lang="ro-RO" b="1">
                <a:solidFill>
                  <a:srgbClr val="0070C0"/>
                </a:solidFill>
              </a:rPr>
              <a:t>P</a:t>
            </a:r>
            <a:r>
              <a:rPr lang="ro-RO"/>
              <a:t>ackage) corespunzătoare circuitului integrat TL082;</a:t>
            </a:r>
          </a:p>
          <a:p>
            <a:pPr lvl="1"/>
            <a:r>
              <a:rPr lang="ro-RO"/>
              <a:t>alte informații legate de definirea electrică a componentei și terminalelor (terminale de tip intrare, ieșire, power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B127-6C42-426E-8C22-D44360058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6F0953-D3EF-433E-A3ED-05D9703E317C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BDC1-06C0-4DD6-88D4-AECDD9F5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45B1F-D850-45D9-952C-DA8EE9FC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5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7251A-EF15-4A2B-97C7-69629916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8D80D-FCE7-4A1A-8513-9FC77D04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Tipul terminalelor </a:t>
            </a:r>
            <a:r>
              <a:rPr lang="ro-RO"/>
              <a:t>unui part se află selectând componenta, clic dreapta și se alege </a:t>
            </a:r>
            <a:r>
              <a:rPr lang="ro-RO" i="1"/>
              <a:t>Edit Part</a:t>
            </a:r>
            <a:r>
              <a:rPr lang="ro-RO"/>
              <a:t>.</a:t>
            </a:r>
          </a:p>
          <a:p>
            <a:r>
              <a:rPr lang="ro-RO"/>
              <a:t>Apoi dublu clic pe fiecare pin și se află tipul pinului.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498C-7683-46EE-AEB8-EBBB31F6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BDD1AF-9B3B-4DF9-91F6-F1EF18CED06A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35C48-3544-44A2-9723-D15027D9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1F3BB-7D3C-406B-8876-773239D0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D3DEE-F4EA-4886-B14A-93DB4D8B0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00" y="4484753"/>
            <a:ext cx="2095500" cy="1362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449AE6-EDC9-4DDB-B97A-886CFDB12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3122677"/>
            <a:ext cx="2095500" cy="1362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69235-1642-4DFB-8B74-E7D7416D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484752"/>
            <a:ext cx="2095500" cy="1362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B73F3B-9398-47F8-81D8-05BE72C64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042" y="4848635"/>
            <a:ext cx="1628204" cy="14228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B91273-A549-478A-B4DA-B8A1A40F851B}"/>
              </a:ext>
            </a:extLst>
          </p:cNvPr>
          <p:cNvCxnSpPr/>
          <p:nvPr/>
        </p:nvCxnSpPr>
        <p:spPr>
          <a:xfrm>
            <a:off x="5943600" y="4648200"/>
            <a:ext cx="0" cy="5175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955C4F-CBBB-47EE-8C8F-AB134697E2B8}"/>
              </a:ext>
            </a:extLst>
          </p:cNvPr>
          <p:cNvCxnSpPr/>
          <p:nvPr/>
        </p:nvCxnSpPr>
        <p:spPr>
          <a:xfrm>
            <a:off x="4038601" y="5165788"/>
            <a:ext cx="1264443" cy="24441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C04EDA-4C95-4CCC-8EB6-2DF2707B7001}"/>
              </a:ext>
            </a:extLst>
          </p:cNvPr>
          <p:cNvCxnSpPr/>
          <p:nvPr/>
        </p:nvCxnSpPr>
        <p:spPr>
          <a:xfrm flipH="1">
            <a:off x="6584159" y="4848636"/>
            <a:ext cx="1378743" cy="79016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858315-47D2-457C-8ABD-5D69A18B2FCC}"/>
              </a:ext>
            </a:extLst>
          </p:cNvPr>
          <p:cNvSpPr txBox="1"/>
          <p:nvPr/>
        </p:nvSpPr>
        <p:spPr>
          <a:xfrm>
            <a:off x="7068827" y="3587634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POWER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630A6E-8E27-448C-8967-5FA6090EF09B}"/>
              </a:ext>
            </a:extLst>
          </p:cNvPr>
          <p:cNvSpPr txBox="1"/>
          <p:nvPr/>
        </p:nvSpPr>
        <p:spPr>
          <a:xfrm>
            <a:off x="8626901" y="5946089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B29556-0CED-4107-B128-5EB7E8ABB96C}"/>
              </a:ext>
            </a:extLst>
          </p:cNvPr>
          <p:cNvSpPr txBox="1"/>
          <p:nvPr/>
        </p:nvSpPr>
        <p:spPr>
          <a:xfrm>
            <a:off x="2340401" y="4114800"/>
            <a:ext cx="1072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rgbClr val="0070C0"/>
                </a:solidFill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37621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FA83-0D1A-4D26-A775-C5F5D6B7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DEA81-A872-4CB5-A9AF-8F96B7545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Observație:</a:t>
            </a:r>
          </a:p>
          <a:p>
            <a:r>
              <a:rPr lang="ro-RO" sz="2400"/>
              <a:t>Pinii de tipul POWER </a:t>
            </a:r>
            <a:r>
              <a:rPr lang="ro-RO" sz="2400" u="sng"/>
              <a:t>nu</a:t>
            </a:r>
            <a:r>
              <a:rPr lang="ro-RO" sz="2400"/>
              <a:t> trebuie conectați obligatoriu prin fir la bateriile de alimentare.</a:t>
            </a:r>
          </a:p>
          <a:p>
            <a:r>
              <a:rPr lang="ro-RO" sz="2400"/>
              <a:t>Important este ca la alimentare să se regăsească:</a:t>
            </a:r>
          </a:p>
          <a:p>
            <a:pPr lvl="1"/>
            <a:r>
              <a:rPr lang="ro-RO" sz="2200"/>
              <a:t>fie simbol de alimentare cu același nume ca al pinului de tip POWER,</a:t>
            </a:r>
          </a:p>
          <a:p>
            <a:pPr lvl="1"/>
            <a:r>
              <a:rPr lang="ro-RO" sz="2200"/>
              <a:t>fie o bucată de fir pe care cu comanda </a:t>
            </a:r>
            <a:r>
              <a:rPr lang="ro-RO" sz="2200">
                <a:solidFill>
                  <a:srgbClr val="0070C0"/>
                </a:solidFill>
              </a:rPr>
              <a:t>Place net alias</a:t>
            </a:r>
            <a:r>
              <a:rPr lang="ro-RO" sz="2200"/>
              <a:t> se trece numele pinului POWER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91184-8226-4E2F-98B1-877DC1FA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DEEA7-92D3-4C73-92A2-00192007F081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252B7-62C9-4758-AC18-99140D1F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D10D-86CD-4265-AC53-BABE009A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B03470-EDEA-47BD-9A01-F192A88A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305778"/>
            <a:ext cx="3285744" cy="2273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880101-1F32-42C7-9CBA-15481ED8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784" y="4419885"/>
            <a:ext cx="3285744" cy="23616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5B82B9-3EFB-4ABC-816C-0A502BB986A7}"/>
              </a:ext>
            </a:extLst>
          </p:cNvPr>
          <p:cNvSpPr txBox="1"/>
          <p:nvPr/>
        </p:nvSpPr>
        <p:spPr>
          <a:xfrm>
            <a:off x="5791200" y="54102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SAU</a:t>
            </a:r>
          </a:p>
        </p:txBody>
      </p:sp>
    </p:spTree>
    <p:extLst>
      <p:ext uri="{BB962C8B-B14F-4D97-AF65-F5344CB8AC3E}">
        <p14:creationId xmlns:p14="http://schemas.microsoft.com/office/powerpoint/2010/main" val="189112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C548-A3FA-4E6A-B0B5-9F4064FC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4070-EC4D-40AF-98DB-C5562A92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i="1"/>
              <a:t>OrCAD Capture </a:t>
            </a:r>
            <a:r>
              <a:rPr lang="ro-RO"/>
              <a:t>înțelege prin part (componenta virtuală) unitatea logică minimă plasată în aria de proiectare care este utilizată la realizarea schemei.</a:t>
            </a:r>
          </a:p>
          <a:p>
            <a:r>
              <a:rPr lang="ro-RO"/>
              <a:t>Componentele electronice folosite în schemele realizate în </a:t>
            </a:r>
            <a:r>
              <a:rPr lang="ro-RO" i="1"/>
              <a:t>Capture</a:t>
            </a:r>
            <a:r>
              <a:rPr lang="ro-RO"/>
              <a:t> au corespondent componente reale, cum ar fi tranzistoare, circuite integrate, conectoare, relee etc. și se găsesc fizic sub forma unor capsule - </a:t>
            </a:r>
            <a:r>
              <a:rPr lang="ro-RO" b="1">
                <a:solidFill>
                  <a:srgbClr val="0070C0"/>
                </a:solidFill>
              </a:rPr>
              <a:t>package</a:t>
            </a:r>
            <a:r>
              <a:rPr lang="ro-RO"/>
              <a:t>, care se asamblează pe placa de circuit imprimat cu rolul de a realiza funcțiile modulului electronic proiectat.</a:t>
            </a:r>
          </a:p>
          <a:p>
            <a:r>
              <a:rPr lang="ro-RO"/>
              <a:t>Dacă schema realizată se dorește a fi simulată cu programul </a:t>
            </a:r>
            <a:r>
              <a:rPr lang="ro-RO" i="1"/>
              <a:t>OrCAD Pspice</a:t>
            </a:r>
            <a:r>
              <a:rPr lang="ro-RO"/>
              <a:t>, atunci componentele de pe schemă trebuie să conțină și modele SPICE.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B36A3-3025-4E0A-B3C4-77672F02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38E73-27A9-4514-8CF7-A54078970ED4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40B4E-E4C5-4137-B4DF-4C1C5F9C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C3003-FAF2-4636-9E4C-08D21DB3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1FAF-4D23-41D6-9CF3-BBA3AD4DE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0A2A-F357-4433-A3D6-BC58BEBEC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Cele 3 elemente ale unui part: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0070C0"/>
                </a:solidFill>
              </a:rPr>
              <a:t>Simbolul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00B050"/>
                </a:solidFill>
              </a:rPr>
              <a:t>Modelul SPICE</a:t>
            </a:r>
          </a:p>
          <a:p>
            <a:pPr marL="731520" lvl="1" indent="-457200">
              <a:buFont typeface="+mj-lt"/>
              <a:buAutoNum type="arabicPeriod"/>
            </a:pPr>
            <a:r>
              <a:rPr lang="ro-RO">
                <a:solidFill>
                  <a:srgbClr val="FF0000"/>
                </a:solidFill>
              </a:rPr>
              <a:t>Footprint-ul (amprenta PCB)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97A24-733E-439E-9A5B-4F1C7BC1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5E03DF-10A5-4903-8B4F-92C1B60C40C0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4E00D-5935-4D0F-8391-9C762AA6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3A2AB-FE27-4876-840F-56D85858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44694-6A25-4848-ADAA-36EBBBD5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4"/>
          <a:stretch/>
        </p:blipFill>
        <p:spPr>
          <a:xfrm>
            <a:off x="6264140" y="1870075"/>
            <a:ext cx="5383530" cy="39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4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806C-7E92-4195-A08E-8A9821B4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Componenta virtuală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853F-5105-486A-B761-B3030CB52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Exemplu: un AO din circuitul TL082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D6B5-6FFC-4A66-B7B4-482FC0923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32FB2-ACB0-48BD-B7E2-2D37552D9325}" type="datetime1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AD82F-A617-4662-A5C9-A590AB10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PACME Cursul nr.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1080-C4F5-40F0-9D44-92E22440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5A4E7-AB56-49F5-947A-CB5D651966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50710-85DA-4D8A-B906-1BC66C00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74" y="2809066"/>
            <a:ext cx="1628204" cy="14228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714EE1-D4F4-44CA-89B6-509F6EC64BC8}"/>
              </a:ext>
            </a:extLst>
          </p:cNvPr>
          <p:cNvSpPr txBox="1"/>
          <p:nvPr/>
        </p:nvSpPr>
        <p:spPr>
          <a:xfrm>
            <a:off x="1058204" y="4411298"/>
            <a:ext cx="145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rgbClr val="0070C0"/>
                </a:solidFill>
              </a:rPr>
              <a:t>1. Simbolul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0E471-7B49-48CF-9566-DF7B197EAE68}"/>
              </a:ext>
            </a:extLst>
          </p:cNvPr>
          <p:cNvSpPr/>
          <p:nvPr/>
        </p:nvSpPr>
        <p:spPr>
          <a:xfrm>
            <a:off x="7239000" y="913984"/>
            <a:ext cx="4114800" cy="52629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o-RO" sz="800">
                <a:latin typeface="Courier New" panose="02070309020205020404" pitchFamily="49" charset="0"/>
              </a:rPr>
              <a:t>* TL082 OPERATIONAL AMPLIFIER "MACROMODEL" SUBCIRCUIT</a:t>
            </a:r>
          </a:p>
          <a:p>
            <a:r>
              <a:rPr lang="en-US" sz="800">
                <a:latin typeface="Courier New" panose="02070309020205020404" pitchFamily="49" charset="0"/>
              </a:rPr>
              <a:t>* CREATED USING PARTS RELEASE 4.01 ON 06/16/89 AT 13:08</a:t>
            </a:r>
          </a:p>
          <a:p>
            <a:r>
              <a:rPr lang="ro-RO" sz="800">
                <a:latin typeface="Courier New" panose="02070309020205020404" pitchFamily="49" charset="0"/>
              </a:rPr>
              <a:t>* (REV N/A)      SUPPLY VOLTAGE: +/-15V</a:t>
            </a:r>
          </a:p>
          <a:p>
            <a:r>
              <a:rPr lang="ro-RO" sz="800">
                <a:latin typeface="Courier New" panose="02070309020205020404" pitchFamily="49" charset="0"/>
              </a:rPr>
              <a:t>* CONNECTIONS:   </a:t>
            </a:r>
            <a:r>
              <a:rPr lang="en-US" sz="800">
                <a:latin typeface="Courier New" panose="02070309020205020404" pitchFamily="49" charset="0"/>
              </a:rPr>
              <a:t>   </a:t>
            </a:r>
            <a:r>
              <a:rPr lang="ro-RO" sz="800">
                <a:latin typeface="Courier New" panose="02070309020205020404" pitchFamily="49" charset="0"/>
              </a:rPr>
              <a:t>NON-INVERTING INPUT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INVERTING INPUT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POSITIVE POWER SUPPLY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NEGATIVE POWER SUPPLY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| OUTPUT</a:t>
            </a:r>
          </a:p>
          <a:p>
            <a:r>
              <a:rPr lang="ro-RO" sz="800">
                <a:latin typeface="Courier New" panose="02070309020205020404" pitchFamily="49" charset="0"/>
              </a:rPr>
              <a:t>*                </a:t>
            </a:r>
            <a:r>
              <a:rPr lang="en-US" sz="800">
                <a:latin typeface="Courier New" panose="02070309020205020404" pitchFamily="49" charset="0"/>
              </a:rPr>
              <a:t>    </a:t>
            </a:r>
            <a:r>
              <a:rPr lang="ro-RO" sz="800">
                <a:latin typeface="Courier New" panose="02070309020205020404" pitchFamily="49" charset="0"/>
              </a:rPr>
              <a:t>| | | | |</a:t>
            </a:r>
          </a:p>
          <a:p>
            <a:r>
              <a:rPr lang="nb-NO" sz="800">
                <a:latin typeface="Courier New" panose="02070309020205020404" pitchFamily="49" charset="0"/>
              </a:rPr>
              <a:t>.SUBCKT TL082/301/TI 1 2 3 4 5</a:t>
            </a:r>
          </a:p>
          <a:p>
            <a:r>
              <a:rPr lang="ro-RO" sz="800">
                <a:latin typeface="Courier New" panose="02070309020205020404" pitchFamily="49" charset="0"/>
              </a:rPr>
              <a:t>*</a:t>
            </a:r>
          </a:p>
          <a:p>
            <a:r>
              <a:rPr lang="ro-RO" sz="800">
                <a:latin typeface="Courier New" panose="02070309020205020404" pitchFamily="49" charset="0"/>
              </a:rPr>
              <a:t>C1   11 12 3.498E-12</a:t>
            </a:r>
          </a:p>
          <a:p>
            <a:r>
              <a:rPr lang="ro-RO" sz="800">
                <a:latin typeface="Courier New" panose="02070309020205020404" pitchFamily="49" charset="0"/>
              </a:rPr>
              <a:t>C2    6  7 15.00E-12</a:t>
            </a:r>
          </a:p>
          <a:p>
            <a:r>
              <a:rPr lang="ro-RO" sz="800">
                <a:latin typeface="Courier New" panose="02070309020205020404" pitchFamily="49" charset="0"/>
              </a:rPr>
              <a:t>DC    5 53 DX</a:t>
            </a:r>
          </a:p>
          <a:p>
            <a:r>
              <a:rPr lang="ro-RO" sz="800">
                <a:latin typeface="Courier New" panose="02070309020205020404" pitchFamily="49" charset="0"/>
              </a:rPr>
              <a:t>DE   54  5 DX</a:t>
            </a:r>
          </a:p>
          <a:p>
            <a:r>
              <a:rPr lang="ro-RO" sz="800">
                <a:latin typeface="Courier New" panose="02070309020205020404" pitchFamily="49" charset="0"/>
              </a:rPr>
              <a:t>DLP  90 91 DX</a:t>
            </a:r>
          </a:p>
          <a:p>
            <a:r>
              <a:rPr lang="ro-RO" sz="800">
                <a:latin typeface="Courier New" panose="02070309020205020404" pitchFamily="49" charset="0"/>
              </a:rPr>
              <a:t>DLN  92 90 DX</a:t>
            </a:r>
          </a:p>
          <a:p>
            <a:r>
              <a:rPr lang="ro-RO" sz="800">
                <a:latin typeface="Courier New" panose="02070309020205020404" pitchFamily="49" charset="0"/>
              </a:rPr>
              <a:t>DP    4  3 DX</a:t>
            </a:r>
          </a:p>
          <a:p>
            <a:r>
              <a:rPr lang="ro-RO" sz="800">
                <a:latin typeface="Courier New" panose="02070309020205020404" pitchFamily="49" charset="0"/>
              </a:rPr>
              <a:t>EGND 99  0 POLY(2) (3,0) (4,0) 0 .5 .5</a:t>
            </a:r>
          </a:p>
          <a:p>
            <a:r>
              <a:rPr lang="ro-RO" sz="800">
                <a:latin typeface="Courier New" panose="02070309020205020404" pitchFamily="49" charset="0"/>
              </a:rPr>
              <a:t>FB    7 99 POLY(5) VB VC VE VLP VLN 0 4.715E6 -5E6 5E6 5E6 -5E6</a:t>
            </a:r>
          </a:p>
          <a:p>
            <a:r>
              <a:rPr lang="ro-RO" sz="800">
                <a:latin typeface="Courier New" panose="02070309020205020404" pitchFamily="49" charset="0"/>
              </a:rPr>
              <a:t>GA    6  0 11 12 282.8E-6</a:t>
            </a:r>
          </a:p>
          <a:p>
            <a:r>
              <a:rPr lang="ro-RO" sz="800">
                <a:latin typeface="Courier New" panose="02070309020205020404" pitchFamily="49" charset="0"/>
              </a:rPr>
              <a:t>GCM   0  6 10 99 8.942E-9</a:t>
            </a:r>
          </a:p>
          <a:p>
            <a:r>
              <a:rPr lang="pt-BR" sz="800">
                <a:latin typeface="Courier New" panose="02070309020205020404" pitchFamily="49" charset="0"/>
              </a:rPr>
              <a:t>ISS   3 10 DC 195.0E-6</a:t>
            </a:r>
          </a:p>
          <a:p>
            <a:r>
              <a:rPr lang="de-DE" sz="800">
                <a:latin typeface="Courier New" panose="02070309020205020404" pitchFamily="49" charset="0"/>
              </a:rPr>
              <a:t>HLIM 90  0 VLIM 1K</a:t>
            </a:r>
          </a:p>
          <a:p>
            <a:r>
              <a:rPr lang="pl-PL" sz="800">
                <a:latin typeface="Courier New" panose="02070309020205020404" pitchFamily="49" charset="0"/>
              </a:rPr>
              <a:t>J1   11  2 10 JX</a:t>
            </a:r>
          </a:p>
          <a:p>
            <a:r>
              <a:rPr lang="pl-PL" sz="800">
                <a:latin typeface="Courier New" panose="02070309020205020404" pitchFamily="49" charset="0"/>
              </a:rPr>
              <a:t>J2   12  1 10 JX</a:t>
            </a:r>
          </a:p>
          <a:p>
            <a:r>
              <a:rPr lang="ro-RO" sz="800">
                <a:latin typeface="Courier New" panose="02070309020205020404" pitchFamily="49" charset="0"/>
              </a:rPr>
              <a:t>R2    6  9 100.0E3</a:t>
            </a:r>
          </a:p>
          <a:p>
            <a:r>
              <a:rPr lang="ro-RO" sz="800">
                <a:latin typeface="Courier New" panose="02070309020205020404" pitchFamily="49" charset="0"/>
              </a:rPr>
              <a:t>RD1   4 11 3.536E3</a:t>
            </a:r>
          </a:p>
          <a:p>
            <a:r>
              <a:rPr lang="ro-RO" sz="800">
                <a:latin typeface="Courier New" panose="02070309020205020404" pitchFamily="49" charset="0"/>
              </a:rPr>
              <a:t>RD2   4 12 3.536E3</a:t>
            </a:r>
          </a:p>
          <a:p>
            <a:r>
              <a:rPr lang="ro-RO" sz="800">
                <a:latin typeface="Courier New" panose="02070309020205020404" pitchFamily="49" charset="0"/>
              </a:rPr>
              <a:t>RO1   8  5 150</a:t>
            </a:r>
          </a:p>
          <a:p>
            <a:r>
              <a:rPr lang="ro-RO" sz="800">
                <a:latin typeface="Courier New" panose="02070309020205020404" pitchFamily="49" charset="0"/>
              </a:rPr>
              <a:t>RO2   7 99 150</a:t>
            </a:r>
          </a:p>
          <a:p>
            <a:r>
              <a:rPr lang="ro-RO" sz="800">
                <a:latin typeface="Courier New" panose="02070309020205020404" pitchFamily="49" charset="0"/>
              </a:rPr>
              <a:t>RP    3  4 2.143E3</a:t>
            </a:r>
          </a:p>
          <a:p>
            <a:r>
              <a:rPr lang="ro-RO" sz="800">
                <a:latin typeface="Courier New" panose="02070309020205020404" pitchFamily="49" charset="0"/>
              </a:rPr>
              <a:t>RSS  10 99 1.026E6</a:t>
            </a:r>
          </a:p>
          <a:p>
            <a:r>
              <a:rPr lang="ro-RO" sz="800">
                <a:latin typeface="Courier New" panose="02070309020205020404" pitchFamily="49" charset="0"/>
              </a:rPr>
              <a:t>VB    9  0 DC 0</a:t>
            </a:r>
          </a:p>
          <a:p>
            <a:r>
              <a:rPr lang="ro-RO" sz="800">
                <a:latin typeface="Courier New" panose="02070309020205020404" pitchFamily="49" charset="0"/>
              </a:rPr>
              <a:t>VC    3 53 DC 2.200</a:t>
            </a:r>
          </a:p>
          <a:p>
            <a:r>
              <a:rPr lang="es-ES" sz="800">
                <a:latin typeface="Courier New" panose="02070309020205020404" pitchFamily="49" charset="0"/>
              </a:rPr>
              <a:t>VE   54  4 DC 2.200</a:t>
            </a:r>
          </a:p>
          <a:p>
            <a:r>
              <a:rPr lang="nl-NL" sz="800">
                <a:latin typeface="Courier New" panose="02070309020205020404" pitchFamily="49" charset="0"/>
              </a:rPr>
              <a:t>VLIM  7  8 DC 0</a:t>
            </a:r>
          </a:p>
          <a:p>
            <a:r>
              <a:rPr lang="nl-NL" sz="800">
                <a:latin typeface="Courier New" panose="02070309020205020404" pitchFamily="49" charset="0"/>
              </a:rPr>
              <a:t>VLP  91  0 DC 25</a:t>
            </a:r>
          </a:p>
          <a:p>
            <a:r>
              <a:rPr lang="nl-NL" sz="800">
                <a:latin typeface="Courier New" panose="02070309020205020404" pitchFamily="49" charset="0"/>
              </a:rPr>
              <a:t>VLN   0 92 DC 25</a:t>
            </a:r>
          </a:p>
          <a:p>
            <a:r>
              <a:rPr lang="ro-RO" sz="800">
                <a:latin typeface="Courier New" panose="02070309020205020404" pitchFamily="49" charset="0"/>
              </a:rPr>
              <a:t>.MODEL DX D(IS=800.0E-18)</a:t>
            </a:r>
          </a:p>
          <a:p>
            <a:r>
              <a:rPr lang="ro-RO" sz="800">
                <a:latin typeface="Courier New" panose="02070309020205020404" pitchFamily="49" charset="0"/>
              </a:rPr>
              <a:t>.MODEL JX PJF(IS=15.00E-12 BETA=270.1E-6 VTO=-1)</a:t>
            </a:r>
          </a:p>
          <a:p>
            <a:r>
              <a:rPr lang="ro-RO" sz="800">
                <a:latin typeface="Courier New" panose="02070309020205020404" pitchFamily="49" charset="0"/>
              </a:rPr>
              <a:t>.ENDS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B6AA3E-EED8-45B2-9301-44E499E3B756}"/>
              </a:ext>
            </a:extLst>
          </p:cNvPr>
          <p:cNvSpPr txBox="1"/>
          <p:nvPr/>
        </p:nvSpPr>
        <p:spPr>
          <a:xfrm>
            <a:off x="8077200" y="416615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rgbClr val="00B050"/>
                </a:solidFill>
              </a:rPr>
              <a:t>2. Modelul SPICE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FF91D5-0343-45E5-9447-F65C29D72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241" y="4154361"/>
            <a:ext cx="1834316" cy="1252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8787C5-68EE-423C-8E71-4F1CBDEC2CB4}"/>
              </a:ext>
            </a:extLst>
          </p:cNvPr>
          <p:cNvSpPr txBox="1"/>
          <p:nvPr/>
        </p:nvSpPr>
        <p:spPr>
          <a:xfrm>
            <a:off x="3792427" y="5607264"/>
            <a:ext cx="170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>
                <a:solidFill>
                  <a:srgbClr val="FF0000"/>
                </a:solidFill>
              </a:rPr>
              <a:t>3. Footprint-ul</a:t>
            </a:r>
          </a:p>
        </p:txBody>
      </p:sp>
    </p:spTree>
    <p:extLst>
      <p:ext uri="{BB962C8B-B14F-4D97-AF65-F5344CB8AC3E}">
        <p14:creationId xmlns:p14="http://schemas.microsoft.com/office/powerpoint/2010/main" val="162326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2344</Words>
  <Application>Microsoft Office PowerPoint</Application>
  <PresentationFormat>Widescreen</PresentationFormat>
  <Paragraphs>292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Courier New</vt:lpstr>
      <vt:lpstr>UT Sans</vt:lpstr>
      <vt:lpstr>Office Theme</vt:lpstr>
      <vt:lpstr>PROIECTAREA  ASISTATĂ  DE CALCULATOR  A  MODULELOR  ELECTRONICE</vt:lpstr>
      <vt:lpstr>Cuprins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Componenta virtuală</vt:lpstr>
      <vt:lpstr>Atenționare</vt:lpstr>
      <vt:lpstr>Componenta virtuală</vt:lpstr>
      <vt:lpstr>Componenta virtuală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 Generarea termistorului NTC</vt:lpstr>
      <vt:lpstr>Crearea de componente virtuale Descrierea ferestrei New Part Properties</vt:lpstr>
      <vt:lpstr>Crearea de componente virtuale Descrierea ferestrei New Part Properties</vt:lpstr>
      <vt:lpstr>Crearea de componente virtuale Descrierea ferestrei New Part Properties</vt:lpstr>
      <vt:lpstr>Crearea de componente virtuale</vt:lpstr>
      <vt:lpstr>Crearea de componente virtuale</vt:lpstr>
      <vt:lpstr>Crearea de componente virtuale Fereastra Place Pin</vt:lpstr>
      <vt:lpstr>Crearea de componente virtuale</vt:lpstr>
      <vt:lpstr>Crearea de componente virtuale</vt:lpstr>
      <vt:lpstr>Crearea de componente virtuale</vt:lpstr>
      <vt:lpstr>Crearea de componente virtuale</vt:lpstr>
      <vt:lpstr>Crearea de componente virtuale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PROIECTAREA  ASISTATĂ  DE CALCULATOR  A  MODULELOR  ELECTRONICE</dc:title>
  <dc:creator>geoic@yahoo.com</dc:creator>
  <cp:lastModifiedBy>geoic@yahoo.com</cp:lastModifiedBy>
  <cp:revision>13</cp:revision>
  <dcterms:created xsi:type="dcterms:W3CDTF">2020-11-24T16:09:24Z</dcterms:created>
  <dcterms:modified xsi:type="dcterms:W3CDTF">2020-11-26T10:56:46Z</dcterms:modified>
</cp:coreProperties>
</file>