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8"/>
  </p:notesMasterIdLst>
  <p:sldIdLst>
    <p:sldId id="355" r:id="rId2"/>
    <p:sldId id="294" r:id="rId3"/>
    <p:sldId id="325" r:id="rId4"/>
    <p:sldId id="257" r:id="rId5"/>
    <p:sldId id="326" r:id="rId6"/>
    <p:sldId id="327" r:id="rId7"/>
    <p:sldId id="328" r:id="rId8"/>
    <p:sldId id="271" r:id="rId9"/>
    <p:sldId id="329" r:id="rId10"/>
    <p:sldId id="259" r:id="rId11"/>
    <p:sldId id="295" r:id="rId12"/>
    <p:sldId id="272" r:id="rId13"/>
    <p:sldId id="261" r:id="rId14"/>
    <p:sldId id="354" r:id="rId15"/>
    <p:sldId id="330" r:id="rId16"/>
    <p:sldId id="331" r:id="rId17"/>
    <p:sldId id="332" r:id="rId18"/>
    <p:sldId id="333" r:id="rId19"/>
    <p:sldId id="334" r:id="rId20"/>
    <p:sldId id="352" r:id="rId21"/>
    <p:sldId id="335" r:id="rId22"/>
    <p:sldId id="336" r:id="rId23"/>
    <p:sldId id="337" r:id="rId24"/>
    <p:sldId id="275" r:id="rId25"/>
    <p:sldId id="276" r:id="rId26"/>
    <p:sldId id="277" r:id="rId27"/>
    <p:sldId id="278" r:id="rId28"/>
    <p:sldId id="279" r:id="rId29"/>
    <p:sldId id="274" r:id="rId30"/>
    <p:sldId id="356" r:id="rId31"/>
    <p:sldId id="357" r:id="rId32"/>
    <p:sldId id="338" r:id="rId33"/>
    <p:sldId id="344" r:id="rId34"/>
    <p:sldId id="339" r:id="rId35"/>
    <p:sldId id="340" r:id="rId36"/>
    <p:sldId id="341" r:id="rId37"/>
    <p:sldId id="342" r:id="rId38"/>
    <p:sldId id="343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282" r:id="rId47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030E-7DA8-4DFD-B16B-BC3F33C7DE66}" type="datetimeFigureOut">
              <a:rPr lang="ro-RO" smtClean="0"/>
              <a:t>12.11.2020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AD636-3EB4-48D9-BB77-079A0BF8EC4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41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443F4-1997-44DC-BB5D-E74087F8D9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1241A-3AFB-439E-A488-029A4CA565D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2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1241A-3AFB-439E-A488-029A4CA565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1241A-3AFB-439E-A488-029A4CA565D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866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91241A-3AFB-439E-A488-029A4CA565D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5CE5A-6B35-4CD2-91B5-A3DBA2C8C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434C51-48E2-4901-9CB8-972466F4A7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226F9-6CDA-4693-A0A0-03E8C33E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A223-CDED-411A-8635-40F02ADABF5B}" type="datetime1">
              <a:rPr lang="en-US" smtClean="0"/>
              <a:t>11/12/2020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53AAD-54EF-4F51-A446-FFDBE7C2A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37432-AD81-4896-9E11-D8FFBE16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29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741D4-132C-49AA-89F3-2667BE096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F3CBF1-67A0-42DD-B00A-009B2F8C7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B26B6-5AFE-4B74-AADD-AA70D608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A756C-BE3F-434C-BC1C-DB97A8193124}" type="datetime1">
              <a:rPr lang="en-US" smtClean="0"/>
              <a:t>11/12/2020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EDDBA-1254-4BA0-917B-3F667226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BFF83-5593-4BEB-BDD7-19A5C8E1C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5649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0D3F80-C872-4A02-8064-DDC6DF932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7C3CE-C027-4313-8520-FDD02F10C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BE345-781E-4EF1-9DE2-E4571729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A77A-19B2-4694-83B0-A52A168B760C}" type="datetime1">
              <a:rPr lang="en-US" smtClean="0"/>
              <a:t>11/12/2020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D923A-B7A1-4CC6-90BC-575BB776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AFF03-30C8-4885-9CE7-9F0F2779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687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5999-6B09-4DD1-8F13-728FA7E92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DEC13-27B0-4ADF-8DC8-6F2C02F77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C22C8-F64B-4835-9022-AA8FCDDB8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3E17-F9DB-4A3F-BE6E-DF274B0CFBA6}" type="datetime1">
              <a:rPr lang="en-US" smtClean="0"/>
              <a:t>11/12/2020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66F30-CDDE-40FF-8FB6-642A0F40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AE8E5-1CAC-4BBF-AB32-808D8C43F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9606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9DFE2-2C95-472E-99A6-4987DCC83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0B314-BC57-4E20-8B51-4FAA8DB27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2B5CD-D952-4BCF-956D-B60E77FF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C0D5-F4A1-4394-A94C-29472BF5F7DE}" type="datetime1">
              <a:rPr lang="en-US" smtClean="0"/>
              <a:t>11/12/2020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B2BE9-29C9-4903-AC06-FEDDD746D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A4DAF-1F1B-40B2-959C-5A27317A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9858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13E9D-44BD-4959-8E02-1362CC2A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1ADAE-EB2B-4F88-8051-A772332DA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FA6783-809E-4B5F-80BD-C25488745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B4534-0CDC-42CB-B65F-F48A8A6F3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97C6-FAE5-4404-B93E-154776A8AF9C}" type="datetime1">
              <a:rPr lang="en-US" smtClean="0"/>
              <a:t>11/12/2020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08984C-DF78-4136-BF8B-2545176E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C32CA-BCB0-4F8A-99E9-3292AB21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658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7182-2FA8-4C58-90D3-FC995EB00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08583-EBB4-446B-9F63-DDED818DC2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94BF6-B810-4860-B20E-8FAE3C8C2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27B1A8-97DD-4D87-84DC-0883930F1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5A6FA-0F06-48B9-A4D8-705CA9028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1A3BE0-CACE-48A8-9C1A-E0C951C46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2B567-59E4-41D3-84CB-97717BFDA95E}" type="datetime1">
              <a:rPr lang="en-US" smtClean="0"/>
              <a:t>11/12/2020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B632F0-5E59-4F3E-A016-9D4DEFA3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054D7-5C99-4CDE-B1A2-29D6E8122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6029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41858-4C8D-4BEA-AB72-958A3797F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B87878-68A2-4181-89DB-DD4CE16E0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94BE1-68C6-4BF0-A780-29C8394CA3B7}" type="datetime1">
              <a:rPr lang="en-US" smtClean="0"/>
              <a:t>11/12/2020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CF401-4048-4DAF-AF47-C8944559E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49F710-DE05-4032-B741-61048A1C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51446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6903F5-D7B8-4ACB-B87B-9FD6FA773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55ABD-E910-4E38-9B1B-896628C02B52}" type="datetime1">
              <a:rPr lang="en-US" smtClean="0"/>
              <a:t>11/12/2020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C75CE2-E8F9-4511-AEFB-B5B50CF94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EB7149-39D3-4F1C-AFB7-5F21983A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3272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E0586-4A46-4A61-A065-5981D7311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E2FAE-FC51-4E97-A914-CB37F6609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ACA52E-635D-4AFB-AA55-43465E445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C33A4-DA9E-436C-84F2-BC63F4888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E7408-E588-4529-A2EF-0955B1028BB5}" type="datetime1">
              <a:rPr lang="en-US" smtClean="0"/>
              <a:t>11/12/2020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D0793-ED7D-4A43-B3ED-67E002BA2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B81332-40A6-4B55-91C6-0A0A0D38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6537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45A5A-9453-414D-BB70-77C6A820C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71102-1217-444F-84ED-B37D8CCAA0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A516A-C54A-4A61-902C-739ACF2937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526C4-A4DD-4653-BA35-2DFAEA263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BD85-A703-42E0-B042-C059971D90D8}" type="datetime1">
              <a:rPr lang="en-US" smtClean="0"/>
              <a:t>11/12/2020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388A4-7685-46CE-8217-89C941AC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E6D07-B550-493C-822F-C1949B46C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4099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1BC8FC-4FA8-434E-9816-BA8A194B7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88F04-EF5E-4AEF-8321-4208833B6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D2B6B-DC15-4BFA-95BD-694616F62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D18E8-9B08-49FE-ABEF-0B6B100B0D50}" type="datetime1">
              <a:rPr lang="en-US" smtClean="0"/>
              <a:t>11/12/2020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2F606-740F-4A9F-8519-412D739DC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FA4A2-223A-46E7-81AB-DEACB4791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95C88-474C-480C-B604-3FFA88410D8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8278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799" y="3505200"/>
            <a:ext cx="7710055" cy="1752600"/>
          </a:xfrm>
        </p:spPr>
        <p:txBody>
          <a:bodyPr>
            <a:normAutofit/>
          </a:bodyPr>
          <a:lstStyle/>
          <a:p>
            <a:pPr>
              <a:lnSpc>
                <a:spcPct val="60000"/>
              </a:lnSpc>
            </a:pPr>
            <a:endParaRPr lang="ro-RO" sz="1200">
              <a:latin typeface="UT Sans" panose="00000500000000000000" pitchFamily="50" charset="0"/>
            </a:endParaRPr>
          </a:p>
          <a:p>
            <a:pPr>
              <a:lnSpc>
                <a:spcPct val="60000"/>
              </a:lnSpc>
            </a:pPr>
            <a:r>
              <a:rPr lang="ro-RO"/>
              <a:t>Cursul nr. 6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09800" y="2160486"/>
            <a:ext cx="7848600" cy="1138340"/>
          </a:xfrm>
        </p:spPr>
        <p:txBody>
          <a:bodyPr>
            <a:normAutofit fontScale="90000"/>
          </a:bodyPr>
          <a:lstStyle/>
          <a:p>
            <a:r>
              <a:rPr lang="ro-RO" sz="3600" b="1">
                <a:latin typeface="+mn-lt"/>
              </a:rPr>
              <a:t>PROIECTAREA  ASISTATĂ  DE CALCULATOR  A  MODULELOR </a:t>
            </a:r>
            <a:r>
              <a:rPr lang="en-US" sz="3600" b="1">
                <a:latin typeface="+mn-lt"/>
              </a:rPr>
              <a:t> ELECTRONICE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622BB6D-9EE5-4112-8F41-5C3F6A2072A3}"/>
              </a:ext>
            </a:extLst>
          </p:cNvPr>
          <p:cNvGrpSpPr/>
          <p:nvPr/>
        </p:nvGrpSpPr>
        <p:grpSpPr>
          <a:xfrm>
            <a:off x="711200" y="596055"/>
            <a:ext cx="10769599" cy="1138340"/>
            <a:chOff x="685800" y="596055"/>
            <a:chExt cx="7498846" cy="1138340"/>
          </a:xfrm>
        </p:grpSpPr>
        <p:pic>
          <p:nvPicPr>
            <p:cNvPr id="6" name="Picture 5" descr="Logo-UT-IESC-RGB-RO">
              <a:extLst>
                <a:ext uri="{FF2B5EF4-FFF2-40B4-BE49-F238E27FC236}">
                  <a16:creationId xmlns:a16="http://schemas.microsoft.com/office/drawing/2014/main" id="{2B32FB32-2A6D-4D7F-BB85-B282C884DA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3170610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36ADAD96-211B-4C51-9549-40AB255786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200" b="1">
                  <a:latin typeface="UT Sans" panose="00000500000000000000" pitchFamily="50" charset="0"/>
                </a:rPr>
                <a:t>Departamentul de Electronică şi Calculatoare</a:t>
              </a:r>
              <a:endParaRPr lang="ro-RO" sz="1200" b="1">
                <a:latin typeface="UT Sans" panose="00000500000000000000" pitchFamily="50" charset="0"/>
              </a:endParaRPr>
            </a:p>
            <a:p>
              <a:pPr algn="r"/>
              <a:r>
                <a:rPr lang="ro-RO" sz="1200">
                  <a:latin typeface="UT Sans" panose="00000500000000000000" pitchFamily="50" charset="0"/>
                </a:rPr>
                <a:t>s</a:t>
              </a:r>
              <a:r>
                <a:rPr lang="en-US" sz="1200">
                  <a:latin typeface="UT Sans" panose="00000500000000000000" pitchFamily="50" charset="0"/>
                </a:rPr>
                <a:t>tr. Politehnicii 1, 500024 Braşov</a:t>
              </a:r>
              <a:endParaRPr lang="ro-RO" sz="1200">
                <a:latin typeface="UT Sans" panose="00000500000000000000" pitchFamily="50" charset="0"/>
              </a:endParaRPr>
            </a:p>
            <a:p>
              <a:pPr algn="r"/>
              <a:r>
                <a:rPr lang="en-US" sz="1200">
                  <a:latin typeface="UT Sans" panose="00000500000000000000" pitchFamily="50" charset="0"/>
                </a:rPr>
                <a:t>0268 478705</a:t>
              </a:r>
              <a:endParaRPr lang="ro-RO" sz="1200">
                <a:latin typeface="UT Sans" panose="00000500000000000000" pitchFamily="50" charset="0"/>
              </a:endParaRPr>
            </a:p>
            <a:p>
              <a:pPr algn="r" rtl="1">
                <a:defRPr sz="1000"/>
              </a:pPr>
              <a:endParaRPr lang="en-GB" sz="900">
                <a:solidFill>
                  <a:srgbClr val="333333"/>
                </a:solidFill>
                <a:latin typeface="UT Sans" panose="00000500000000000000" pitchFamily="50" charset="0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457200" indent="-457200">
              <a:buNone/>
              <a:defRPr/>
            </a:pPr>
            <a:r>
              <a:rPr lang="ro-RO" sz="3500" b="1" dirty="0">
                <a:solidFill>
                  <a:srgbClr val="00B050"/>
                </a:solidFill>
              </a:rPr>
              <a:t>Subcircuitul SPICE</a:t>
            </a:r>
          </a:p>
          <a:p>
            <a:pPr>
              <a:defRPr/>
            </a:pPr>
            <a:r>
              <a:rPr lang="ro-RO" sz="2600" dirty="0"/>
              <a:t>este un bloc de circuit care apare mai mult decât o dată în întreg circuitul şi constă din </a:t>
            </a:r>
            <a:r>
              <a:rPr lang="ro-RO" sz="2600"/>
              <a:t>primitive SPICE: </a:t>
            </a:r>
            <a:r>
              <a:rPr lang="ro-RO" sz="2600" dirty="0"/>
              <a:t>rezistoare, condensatoare, diode, tranzistoare, surse </a:t>
            </a:r>
            <a:r>
              <a:rPr lang="ro-RO" sz="2600"/>
              <a:t>comandate.</a:t>
            </a:r>
          </a:p>
          <a:p>
            <a:pPr>
              <a:defRPr/>
            </a:pPr>
            <a:r>
              <a:rPr lang="ro-RO" sz="2600"/>
              <a:t>Ulterior referirea la acest bloc se va face ca la o componentă individuală printr-o </a:t>
            </a:r>
            <a:r>
              <a:rPr lang="ro-RO" sz="2600" i="1"/>
              <a:t>instanță subcircuit</a:t>
            </a:r>
            <a:r>
              <a:rPr lang="ro-RO" sz="2600"/>
              <a:t>.</a:t>
            </a:r>
            <a:endParaRPr lang="ro-RO" sz="2600" dirty="0"/>
          </a:p>
          <a:p>
            <a:pPr>
              <a:defRPr/>
            </a:pPr>
            <a:r>
              <a:rPr lang="ro-RO" sz="2600"/>
              <a:t>Declarația </a:t>
            </a:r>
            <a:r>
              <a:rPr lang="ro-RO" sz="2600" dirty="0"/>
              <a:t>de control prin care se </a:t>
            </a:r>
            <a:r>
              <a:rPr lang="ro-RO" sz="2600"/>
              <a:t>începe descrierea tip text a </a:t>
            </a:r>
            <a:r>
              <a:rPr lang="ro-RO" sz="2600" dirty="0"/>
              <a:t>unui subcircuit:</a:t>
            </a:r>
          </a:p>
          <a:p>
            <a:pPr marL="457200" indent="-457200" algn="ctr">
              <a:buNone/>
              <a:defRPr/>
            </a:pPr>
            <a:r>
              <a:rPr lang="ro-RO" sz="3000" b="1" dirty="0">
                <a:solidFill>
                  <a:srgbClr val="7030A0"/>
                </a:solidFill>
                <a:highlight>
                  <a:srgbClr val="FFFF00"/>
                </a:highlight>
              </a:rPr>
              <a:t>.SUBCKT   </a:t>
            </a:r>
            <a:r>
              <a:rPr lang="ro-RO" sz="3000" b="1" i="1" dirty="0">
                <a:solidFill>
                  <a:srgbClr val="7030A0"/>
                </a:solidFill>
                <a:highlight>
                  <a:srgbClr val="FFFF00"/>
                </a:highlight>
              </a:rPr>
              <a:t>SUB_nume   nod1   </a:t>
            </a:r>
            <a:r>
              <a:rPr lang="nl-NL" sz="3000" b="1" i="1" dirty="0">
                <a:solidFill>
                  <a:srgbClr val="7030A0"/>
                </a:solidFill>
                <a:highlight>
                  <a:srgbClr val="FFFF00"/>
                </a:highlight>
              </a:rPr>
              <a:t>&lt;</a:t>
            </a:r>
            <a:r>
              <a:rPr lang="ro-RO" sz="3000" b="1" i="1" dirty="0">
                <a:solidFill>
                  <a:srgbClr val="7030A0"/>
                </a:solidFill>
                <a:highlight>
                  <a:srgbClr val="FFFF00"/>
                </a:highlight>
              </a:rPr>
              <a:t>nod2</a:t>
            </a:r>
            <a:r>
              <a:rPr lang="ro-RO" sz="3000" b="1" dirty="0">
                <a:solidFill>
                  <a:srgbClr val="7030A0"/>
                </a:solidFill>
                <a:highlight>
                  <a:srgbClr val="FFFF00"/>
                </a:highlight>
              </a:rPr>
              <a:t>…&gt;</a:t>
            </a:r>
          </a:p>
          <a:p>
            <a:pPr lvl="1">
              <a:defRPr/>
            </a:pPr>
            <a:r>
              <a:rPr lang="ro-RO" sz="2200" i="1" dirty="0"/>
              <a:t>SUB_nume</a:t>
            </a:r>
            <a:r>
              <a:rPr lang="ro-RO" sz="2200" dirty="0"/>
              <a:t> definește în mod univoc subcircuitul</a:t>
            </a:r>
          </a:p>
          <a:p>
            <a:pPr lvl="1">
              <a:defRPr/>
            </a:pPr>
            <a:r>
              <a:rPr lang="ro-RO" sz="2200" i="1" dirty="0"/>
              <a:t>nod1, nod2,…</a:t>
            </a:r>
            <a:r>
              <a:rPr lang="ro-RO" sz="2200" dirty="0"/>
              <a:t> sunt nodurile sale externe care pot fi conectate la un circuit exterior, numit și </a:t>
            </a:r>
            <a:r>
              <a:rPr lang="ro-RO" sz="2200" b="1" dirty="0"/>
              <a:t>circuitul de </a:t>
            </a:r>
            <a:r>
              <a:rPr lang="ro-RO" sz="2200" b="1"/>
              <a:t>nivel înalt</a:t>
            </a:r>
          </a:p>
          <a:p>
            <a:pPr lvl="1">
              <a:defRPr/>
            </a:pPr>
            <a:r>
              <a:rPr lang="ro-RO" sz="2200"/>
              <a:t>Încheierea </a:t>
            </a:r>
            <a:r>
              <a:rPr lang="ro-RO" sz="2200" dirty="0"/>
              <a:t>definirii unui subcircuit se marchează </a:t>
            </a:r>
            <a:r>
              <a:rPr lang="ro-RO" sz="2200"/>
              <a:t>prin declarația</a:t>
            </a:r>
            <a:r>
              <a:rPr lang="ro-RO" sz="2200" dirty="0"/>
              <a:t>:</a:t>
            </a:r>
            <a:endParaRPr lang="en-US" sz="2200" dirty="0"/>
          </a:p>
          <a:p>
            <a:pPr marL="365760" indent="-256032" algn="ctr">
              <a:buNone/>
              <a:defRPr/>
            </a:pPr>
            <a:r>
              <a:rPr lang="ro-RO" sz="2600" b="1" dirty="0"/>
              <a:t> </a:t>
            </a:r>
            <a:r>
              <a:rPr lang="ro-RO" sz="3000" b="1" dirty="0">
                <a:solidFill>
                  <a:srgbClr val="7030A0"/>
                </a:solidFill>
                <a:highlight>
                  <a:srgbClr val="FFFF00"/>
                </a:highlight>
              </a:rPr>
              <a:t>.ENDS    </a:t>
            </a:r>
            <a:r>
              <a:rPr lang="ro-RO" sz="3000" b="1" i="1" dirty="0">
                <a:solidFill>
                  <a:srgbClr val="7030A0"/>
                </a:solidFill>
                <a:highlight>
                  <a:srgbClr val="FFFF00"/>
                </a:highlight>
              </a:rPr>
              <a:t>&lt;SUB_nume</a:t>
            </a:r>
            <a:r>
              <a:rPr lang="ro-RO" sz="3000" b="1" dirty="0">
                <a:solidFill>
                  <a:srgbClr val="7030A0"/>
                </a:solidFill>
                <a:highlight>
                  <a:srgbClr val="FFFF00"/>
                </a:highlight>
              </a:rPr>
              <a:t>&gt;</a:t>
            </a:r>
            <a:endParaRPr lang="en-US" sz="2600" b="1" dirty="0">
              <a:solidFill>
                <a:srgbClr val="7030A0"/>
              </a:solidFill>
              <a:highlight>
                <a:srgbClr val="FFFF00"/>
              </a:highlight>
            </a:endParaRPr>
          </a:p>
          <a:p>
            <a:pPr marL="457200" indent="-457200">
              <a:buNone/>
              <a:defRPr/>
            </a:pPr>
            <a:endParaRPr lang="en-US" sz="2000" dirty="0">
              <a:latin typeface="UT Sans" panose="00000500000000000000" pitchFamily="50" charset="0"/>
            </a:endParaRPr>
          </a:p>
        </p:txBody>
      </p:sp>
      <p:sp>
        <p:nvSpPr>
          <p:cNvPr id="13315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9E697710-DABE-421C-A548-7CF4E8BEE8F8}" type="datetime1">
              <a:rPr lang="en-US" smtClean="0"/>
              <a:t>11/12/2020</a:t>
            </a:fld>
            <a:endParaRPr lang="en-US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193D857D-F09F-4983-AEAB-AC2CDB40CEA8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  <a:defRPr/>
            </a:pPr>
            <a:r>
              <a:rPr lang="ro-RO" sz="3200" b="1">
                <a:solidFill>
                  <a:srgbClr val="0070C0"/>
                </a:solidFill>
              </a:rPr>
              <a:t>Observații: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o-RO"/>
              <a:t>Nu există limită pentru numărul nodurilor externe;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o-RO"/>
              <a:t>Celelalte noduri care apar în definirea subcircuitului se numesc noduri interne;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o-RO"/>
              <a:t>Nodurile interne nu pot fi conectate sau referite în circuitul de nivel înalt. Pentru asta există nodurile externe;</a:t>
            </a:r>
          </a:p>
          <a:p>
            <a:pPr marL="457200" indent="-457200">
              <a:buFontTx/>
              <a:buAutoNum type="arabicPeriod"/>
              <a:defRPr/>
            </a:pPr>
            <a:r>
              <a:rPr lang="ro-RO"/>
              <a:t>Nodul de masă (nodul 0) este un nod global atât pentru circuitul de nivel înalt cât şi pentru toate subcircuitele.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C669E0-04C2-4D4A-A39F-2C33A5532759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  <a:defRPr/>
            </a:pPr>
            <a:r>
              <a:rPr lang="ro-RO" sz="3200" b="1">
                <a:solidFill>
                  <a:srgbClr val="0070C0"/>
                </a:solidFill>
              </a:rPr>
              <a:t>Observații </a:t>
            </a:r>
            <a:r>
              <a:rPr lang="ro-RO" sz="2400">
                <a:solidFill>
                  <a:srgbClr val="0070C0"/>
                </a:solidFill>
              </a:rPr>
              <a:t>(continuare)</a:t>
            </a:r>
            <a:endParaRPr lang="ro-RO" sz="3200" b="1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ro-RO" sz="3200"/>
              <a:t>Se pot utiliza aceleaşi </a:t>
            </a:r>
            <a:r>
              <a:rPr lang="en-US" sz="3200"/>
              <a:t>denumiri de noduri</a:t>
            </a:r>
            <a:r>
              <a:rPr lang="ro-RO" sz="3200"/>
              <a:t> atât pentru descrierea subcircuitului cât şi a circuitului de nivel înalt;</a:t>
            </a:r>
            <a:endParaRPr lang="ro-RO" sz="3200" b="1"/>
          </a:p>
          <a:p>
            <a:pPr marL="457200" indent="-457200">
              <a:buFontTx/>
              <a:buAutoNum type="arabicPeriod" startAt="5"/>
              <a:defRPr/>
            </a:pPr>
            <a:r>
              <a:rPr lang="ro-RO" sz="3200">
                <a:solidFill>
                  <a:srgbClr val="00B050"/>
                </a:solidFill>
              </a:rPr>
              <a:t>Declarații permise</a:t>
            </a:r>
            <a:r>
              <a:rPr lang="ro-RO" sz="3200"/>
              <a:t> în descrierea subcircuitului: </a:t>
            </a:r>
            <a:r>
              <a:rPr lang="ro-RO" sz="3200" b="1"/>
              <a:t>.MODEL</a:t>
            </a:r>
            <a:r>
              <a:rPr lang="ro-RO" sz="3200"/>
              <a:t> şi </a:t>
            </a:r>
            <a:r>
              <a:rPr lang="ro-RO" sz="3200" b="1"/>
              <a:t>.SUBCKT</a:t>
            </a:r>
            <a:r>
              <a:rPr lang="ro-RO" sz="3200"/>
              <a:t>;</a:t>
            </a:r>
          </a:p>
          <a:p>
            <a:pPr marL="457200" indent="-457200">
              <a:buFontTx/>
              <a:buAutoNum type="arabicPeriod" startAt="5"/>
              <a:defRPr/>
            </a:pPr>
            <a:r>
              <a:rPr lang="ro-RO" sz="3200">
                <a:solidFill>
                  <a:srgbClr val="FF0000"/>
                </a:solidFill>
              </a:rPr>
              <a:t>Declarații interzise</a:t>
            </a:r>
            <a:r>
              <a:rPr lang="ro-RO" sz="3200"/>
              <a:t>: </a:t>
            </a:r>
            <a:r>
              <a:rPr lang="ro-RO" sz="3200" b="1"/>
              <a:t>.NODESET</a:t>
            </a:r>
            <a:r>
              <a:rPr lang="ro-RO" sz="3200"/>
              <a:t> şi </a:t>
            </a:r>
            <a:r>
              <a:rPr lang="ro-RO" sz="3200" b="1"/>
              <a:t>.IC</a:t>
            </a:r>
            <a:r>
              <a:rPr lang="ro-RO" sz="3200"/>
              <a:t>;</a:t>
            </a:r>
          </a:p>
          <a:p>
            <a:pPr marL="457200" indent="-457200">
              <a:buFontTx/>
              <a:buAutoNum type="arabicPeriod" startAt="5"/>
              <a:defRPr/>
            </a:pPr>
            <a:r>
              <a:rPr lang="ro-RO" sz="3200"/>
              <a:t>Pentru a depăşi această limitare, toate nodurile care trebuie inițializate se definesc în linia </a:t>
            </a:r>
            <a:r>
              <a:rPr lang="ro-RO" sz="3200" b="1"/>
              <a:t>.SUBCKT</a:t>
            </a:r>
            <a:r>
              <a:rPr lang="ro-RO" sz="3200"/>
              <a:t> ca noduri externe.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467DF73A-DDA0-4F5D-B142-8D6C97E4C0AD}" type="datetime1">
              <a:rPr lang="en-US" smtClean="0"/>
              <a:t>11/12/2020</a:t>
            </a:fld>
            <a:endParaRPr lang="en-US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CB91064B-EE08-4A67-AC59-2A909A06066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>
              <a:buNone/>
              <a:defRPr/>
            </a:pPr>
            <a:r>
              <a:rPr lang="ro-RO" sz="3200" b="1">
                <a:solidFill>
                  <a:srgbClr val="0070C0"/>
                </a:solidFill>
              </a:rPr>
              <a:t>Plasarea unui subcircuit în </a:t>
            </a:r>
            <a:r>
              <a:rPr lang="ro-RO" sz="3200" b="1" dirty="0">
                <a:solidFill>
                  <a:srgbClr val="0070C0"/>
                </a:solidFill>
              </a:rPr>
              <a:t>circuitul de </a:t>
            </a:r>
            <a:r>
              <a:rPr lang="ro-RO" sz="3200" b="1">
                <a:solidFill>
                  <a:srgbClr val="0070C0"/>
                </a:solidFill>
              </a:rPr>
              <a:t>nivel înalt</a:t>
            </a:r>
            <a:endParaRPr lang="ro-RO" sz="3200" b="1" dirty="0">
              <a:solidFill>
                <a:srgbClr val="0070C0"/>
              </a:solidFill>
            </a:endParaRPr>
          </a:p>
          <a:p>
            <a:pPr marL="452628" indent="-342900">
              <a:defRPr/>
            </a:pPr>
            <a:r>
              <a:rPr lang="ro-RO"/>
              <a:t>se </a:t>
            </a:r>
            <a:r>
              <a:rPr lang="ro-RO" dirty="0"/>
              <a:t>realizează prin </a:t>
            </a:r>
            <a:r>
              <a:rPr lang="ro-RO"/>
              <a:t>intermediul unei apelări de subcircuit de </a:t>
            </a:r>
            <a:r>
              <a:rPr lang="ro-RO" dirty="0"/>
              <a:t>forma:</a:t>
            </a:r>
            <a:endParaRPr lang="en-US" sz="2400" dirty="0"/>
          </a:p>
          <a:p>
            <a:pPr marL="365760" indent="-256032" algn="ctr">
              <a:buNone/>
              <a:defRPr/>
            </a:pPr>
            <a:r>
              <a:rPr lang="en-US" sz="3200" b="1" i="1">
                <a:solidFill>
                  <a:srgbClr val="7030A0"/>
                </a:solidFill>
                <a:highlight>
                  <a:srgbClr val="FFFF00"/>
                </a:highlight>
              </a:rPr>
              <a:t>Xnume   </a:t>
            </a:r>
            <a:r>
              <a:rPr lang="en-US" sz="3200" b="1" i="1" dirty="0">
                <a:solidFill>
                  <a:srgbClr val="7030A0"/>
                </a:solidFill>
                <a:highlight>
                  <a:srgbClr val="FFFF00"/>
                </a:highlight>
              </a:rPr>
              <a:t>xnod1   &lt;xnod2…&gt;    </a:t>
            </a:r>
            <a:r>
              <a:rPr lang="en-US" sz="3200" b="1" i="1" dirty="0" err="1">
                <a:solidFill>
                  <a:srgbClr val="7030A0"/>
                </a:solidFill>
                <a:highlight>
                  <a:srgbClr val="FFFF00"/>
                </a:highlight>
              </a:rPr>
              <a:t>SUB_nume</a:t>
            </a:r>
            <a:endParaRPr lang="en-US" sz="3200" b="1" dirty="0">
              <a:solidFill>
                <a:srgbClr val="7030A0"/>
              </a:solidFill>
              <a:highlight>
                <a:srgbClr val="FFFF00"/>
              </a:highlight>
            </a:endParaRPr>
          </a:p>
          <a:p>
            <a:pPr marL="457200" indent="-457200" algn="just">
              <a:buNone/>
              <a:defRPr/>
            </a:pPr>
            <a:endParaRPr lang="ro-RO" sz="2400">
              <a:solidFill>
                <a:srgbClr val="0070C0"/>
              </a:solidFill>
            </a:endParaRPr>
          </a:p>
          <a:p>
            <a:pPr marL="457200" indent="-457200" algn="just">
              <a:buNone/>
              <a:defRPr/>
            </a:pPr>
            <a:r>
              <a:rPr lang="ro-RO" sz="2400" b="1">
                <a:solidFill>
                  <a:srgbClr val="0070C0"/>
                </a:solidFill>
              </a:rPr>
              <a:t>Observații</a:t>
            </a:r>
            <a:r>
              <a:rPr lang="ro-RO" sz="2400" b="1" dirty="0">
                <a:solidFill>
                  <a:srgbClr val="0070C0"/>
                </a:solidFill>
              </a:rPr>
              <a:t>: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fr-FR" sz="2400" i="1" dirty="0"/>
              <a:t>xnod1, xnod2</a:t>
            </a:r>
            <a:r>
              <a:rPr lang="fr-FR" sz="2400" dirty="0"/>
              <a:t>… </a:t>
            </a:r>
            <a:r>
              <a:rPr lang="fr-FR" sz="2400" err="1"/>
              <a:t>sunt</a:t>
            </a:r>
            <a:r>
              <a:rPr lang="fr-FR" sz="2400"/>
              <a:t> numele </a:t>
            </a:r>
            <a:r>
              <a:rPr lang="fr-FR" sz="2400" dirty="0" err="1"/>
              <a:t>nodurilor</a:t>
            </a:r>
            <a:r>
              <a:rPr lang="fr-FR" sz="2400" dirty="0"/>
              <a:t> </a:t>
            </a:r>
            <a:r>
              <a:rPr lang="fr-FR" sz="2400" dirty="0" err="1"/>
              <a:t>din</a:t>
            </a:r>
            <a:r>
              <a:rPr lang="fr-FR" sz="2400" dirty="0"/>
              <a:t> </a:t>
            </a:r>
            <a:r>
              <a:rPr lang="fr-FR" sz="2400" dirty="0" err="1"/>
              <a:t>circuitul</a:t>
            </a:r>
            <a:r>
              <a:rPr lang="fr-FR" sz="2400" dirty="0"/>
              <a:t> </a:t>
            </a:r>
            <a:r>
              <a:rPr lang="fr-FR" sz="2400" dirty="0" err="1"/>
              <a:t>în</a:t>
            </a:r>
            <a:r>
              <a:rPr lang="fr-FR" sz="2400" dirty="0"/>
              <a:t> care </a:t>
            </a:r>
            <a:r>
              <a:rPr lang="fr-FR" sz="2400"/>
              <a:t>este instanțiat (apelat) subcircuitul </a:t>
            </a:r>
            <a:r>
              <a:rPr lang="fr-FR" sz="2400" i="1"/>
              <a:t>SUB_nume</a:t>
            </a:r>
            <a:r>
              <a:rPr lang="ro-RO" sz="2400"/>
              <a:t> (așa numitul circuit de nivel înalt);</a:t>
            </a:r>
            <a:endParaRPr lang="ro-RO" sz="2400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fr-FR" sz="2400" i="1" dirty="0"/>
              <a:t>xnod1, xnod2…</a:t>
            </a:r>
            <a:r>
              <a:rPr lang="ro-RO" sz="2400" i="1" dirty="0"/>
              <a:t> </a:t>
            </a:r>
            <a:r>
              <a:rPr lang="fr-FR" sz="2400" dirty="0" err="1"/>
              <a:t>trebuie</a:t>
            </a:r>
            <a:r>
              <a:rPr lang="fr-FR" sz="2400" dirty="0"/>
              <a:t> </a:t>
            </a:r>
            <a:r>
              <a:rPr lang="fr-FR" sz="2400" dirty="0" err="1"/>
              <a:t>să</a:t>
            </a:r>
            <a:r>
              <a:rPr lang="fr-FR" sz="2400" dirty="0"/>
              <a:t> </a:t>
            </a:r>
            <a:r>
              <a:rPr lang="fr-FR" sz="2400" dirty="0" err="1"/>
              <a:t>corespundă</a:t>
            </a:r>
            <a:r>
              <a:rPr lang="fr-FR" sz="2400" dirty="0"/>
              <a:t> </a:t>
            </a:r>
            <a:r>
              <a:rPr lang="fr-FR" sz="2400" dirty="0" err="1"/>
              <a:t>nodurilor</a:t>
            </a:r>
            <a:r>
              <a:rPr lang="fr-FR" sz="2400" dirty="0"/>
              <a:t> </a:t>
            </a:r>
            <a:r>
              <a:rPr lang="ro-RO" sz="2400" i="1" dirty="0"/>
              <a:t>nod1, nod2,…</a:t>
            </a:r>
            <a:r>
              <a:rPr lang="fr-FR" sz="2400" dirty="0"/>
              <a:t> </a:t>
            </a:r>
            <a:r>
              <a:rPr lang="fr-FR" sz="2400" err="1"/>
              <a:t>din</a:t>
            </a:r>
            <a:r>
              <a:rPr lang="fr-FR" sz="2400"/>
              <a:t> declarația </a:t>
            </a:r>
            <a:r>
              <a:rPr lang="fr-FR" sz="2400" b="1" dirty="0"/>
              <a:t>.</a:t>
            </a:r>
            <a:r>
              <a:rPr lang="fr-FR" sz="2400" b="1"/>
              <a:t>SUBCKT</a:t>
            </a:r>
            <a:r>
              <a:rPr lang="fr-FR" sz="2400"/>
              <a:t> </a:t>
            </a:r>
            <a:r>
              <a:rPr lang="ro-RO" sz="2400"/>
              <a:t>prin care s-a definit</a:t>
            </a:r>
            <a:r>
              <a:rPr lang="fr-FR" sz="2400"/>
              <a:t> </a:t>
            </a:r>
            <a:r>
              <a:rPr lang="fr-FR" sz="2400" i="1"/>
              <a:t>SUB_nume</a:t>
            </a:r>
            <a:r>
              <a:rPr lang="ro-RO" sz="2400" i="1"/>
              <a:t>.</a:t>
            </a:r>
            <a:endParaRPr lang="ro-RO" sz="2400" dirty="0"/>
          </a:p>
        </p:txBody>
      </p:sp>
      <p:sp>
        <p:nvSpPr>
          <p:cNvPr id="1638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4126237E-CE3A-4FA2-BF10-AA2BCAC009E5}" type="datetime1">
              <a:rPr lang="en-US" smtClean="0"/>
              <a:t>11/12/2020</a:t>
            </a:fld>
            <a:endParaRPr lang="en-US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7F104F61-F2D3-4439-9CD6-B856617E11E1}" type="slidenum">
              <a:rPr lang="en-US"/>
              <a:pPr/>
              <a:t>13</a:t>
            </a:fld>
            <a:endParaRPr lang="en-US"/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87E97-018B-44F2-A14F-059E329D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0BCB3-AA15-48D5-8221-A93B5E682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Observații </a:t>
            </a:r>
            <a:r>
              <a:rPr kumimoji="0" lang="ro-RO" sz="24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(continuare)</a:t>
            </a:r>
            <a:endParaRPr kumimoji="0" lang="ro-RO" sz="3200" b="1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r>
              <a:rPr lang="ro-RO"/>
              <a:t>adică dacă s-a definit, de exemplu, un AO astfel</a:t>
            </a:r>
          </a:p>
          <a:p>
            <a:pPr marL="0" indent="0">
              <a:buNone/>
            </a:pPr>
            <a:r>
              <a:rPr lang="ro-RO" sz="2200" b="1">
                <a:solidFill>
                  <a:srgbClr val="0070C0"/>
                </a:solidFill>
              </a:rPr>
              <a:t>.SUBCKT   opamp   1   2    3    4    5</a:t>
            </a:r>
          </a:p>
          <a:p>
            <a:pPr marL="0" indent="0">
              <a:buNone/>
            </a:pPr>
            <a:r>
              <a:rPr lang="en-US" sz="2200" b="1">
                <a:solidFill>
                  <a:srgbClr val="0070C0"/>
                </a:solidFill>
              </a:rPr>
              <a:t>*</a:t>
            </a:r>
            <a:r>
              <a:rPr lang="ro-RO" sz="2200" b="1">
                <a:solidFill>
                  <a:srgbClr val="0070C0"/>
                </a:solidFill>
              </a:rPr>
              <a:t>                                </a:t>
            </a:r>
            <a:r>
              <a:rPr lang="en-US" sz="2200" b="1">
                <a:solidFill>
                  <a:srgbClr val="0070C0"/>
                </a:solidFill>
              </a:rPr>
              <a:t>|    |    |    |    |</a:t>
            </a:r>
          </a:p>
          <a:p>
            <a:pPr marL="0" indent="0">
              <a:buNone/>
            </a:pPr>
            <a:r>
              <a:rPr lang="en-US" sz="2200" b="1">
                <a:solidFill>
                  <a:srgbClr val="0070C0"/>
                </a:solidFill>
              </a:rPr>
              <a:t>*                                |    |    |    |    OUT</a:t>
            </a:r>
          </a:p>
          <a:p>
            <a:pPr marL="0" indent="0">
              <a:buNone/>
            </a:pPr>
            <a:r>
              <a:rPr lang="en-US" sz="2200" b="1">
                <a:solidFill>
                  <a:srgbClr val="0070C0"/>
                </a:solidFill>
              </a:rPr>
              <a:t>*                                |    |    |    V-</a:t>
            </a:r>
          </a:p>
          <a:p>
            <a:pPr marL="0" indent="0">
              <a:buNone/>
            </a:pPr>
            <a:r>
              <a:rPr lang="en-US" sz="2200" b="1">
                <a:solidFill>
                  <a:srgbClr val="0070C0"/>
                </a:solidFill>
              </a:rPr>
              <a:t>*                                |    |    V+</a:t>
            </a:r>
          </a:p>
          <a:p>
            <a:pPr marL="0" indent="0">
              <a:buNone/>
            </a:pPr>
            <a:r>
              <a:rPr lang="en-US" sz="2200" b="1">
                <a:solidFill>
                  <a:srgbClr val="0070C0"/>
                </a:solidFill>
              </a:rPr>
              <a:t>*                                |    IN-</a:t>
            </a:r>
          </a:p>
          <a:p>
            <a:pPr marL="0" indent="0">
              <a:buNone/>
            </a:pPr>
            <a:r>
              <a:rPr lang="en-US" sz="2200" b="1">
                <a:solidFill>
                  <a:srgbClr val="0070C0"/>
                </a:solidFill>
              </a:rPr>
              <a:t>*                               IN+</a:t>
            </a:r>
          </a:p>
          <a:p>
            <a:pPr marL="0" indent="0">
              <a:buNone/>
            </a:pPr>
            <a:r>
              <a:rPr lang="ro-RO"/>
              <a:t>și AO este conectat într-un circuit, atunci apelarea lui se face sub forma:</a:t>
            </a:r>
          </a:p>
          <a:p>
            <a:pPr marL="0" indent="0">
              <a:buNone/>
            </a:pPr>
            <a:r>
              <a:rPr lang="ro-RO" sz="2200" b="1">
                <a:solidFill>
                  <a:srgbClr val="0070C0"/>
                </a:solidFill>
              </a:rPr>
              <a:t>X1  n4  n1  n5  n2  n3  opamp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F59D9-D1B2-42DD-8022-850D49CF5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2CA5B3-67B7-492A-ADE1-5CDDB5A810A8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D304D-2AF6-40EC-97DC-9F7E98C5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92316-AFE8-46A8-9ADF-66072CA9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D6428E-9C91-432B-938E-6790687BA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4691" y="2645981"/>
            <a:ext cx="4299109" cy="27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961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>
                <a:latin typeface="+mn-lt"/>
              </a:rPr>
              <a:t>Exemplul 1</a:t>
            </a:r>
            <a:br>
              <a:rPr lang="ro-RO" sz="3200" b="1">
                <a:latin typeface="+mn-lt"/>
              </a:rPr>
            </a:br>
            <a:r>
              <a:rPr lang="ro-RO" sz="3200" b="1">
                <a:latin typeface="+mn-lt"/>
              </a:rPr>
              <a:t>Numărător în inel realizat cu inversoare MOS</a:t>
            </a:r>
            <a:endParaRPr lang="en-US" sz="3200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Cu 3 inversoare MOS de forma din figură se poate </a:t>
            </a:r>
            <a:br>
              <a:rPr lang="ro-RO"/>
            </a:br>
            <a:r>
              <a:rPr lang="ro-RO"/>
              <a:t>realiza un numărător în inel:</a:t>
            </a: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unde fiecare triunghi reprezintă un inversor MOS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9B6CF5-CB82-4F75-B0D2-7278FB3A774E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843" y="2919075"/>
            <a:ext cx="7072313" cy="19238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741" y="545809"/>
            <a:ext cx="2610993" cy="296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782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Exemplul 1</a:t>
            </a:r>
            <a:b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Numărător în inel realizat cu inversoare MOS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>
                <a:latin typeface="UT Sans" panose="00000500000000000000" pitchFamily="50" charset="0"/>
              </a:rPr>
              <a:t>Descrierea tip text a subcircuitului:</a:t>
            </a: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.subckt	inv	1	2	3</a:t>
            </a: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*		|	|	|</a:t>
            </a:r>
            <a:endParaRPr lang="ro-RO" sz="220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sz="2200">
                <a:solidFill>
                  <a:srgbClr val="0070C0"/>
                </a:solidFill>
              </a:rPr>
              <a:t>*                              </a:t>
            </a:r>
            <a:r>
              <a:rPr lang="en-US" sz="2200">
                <a:solidFill>
                  <a:srgbClr val="0070C0"/>
                </a:solidFill>
              </a:rPr>
              <a:t>|              |              |</a:t>
            </a: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*noduri		in	out	vdd</a:t>
            </a: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M1	2	1	0	0	ENH	L=10u	W=40u</a:t>
            </a: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M2	3	2	2	0	DEP</a:t>
            </a:r>
            <a:r>
              <a:rPr lang="ro-RO" sz="2200">
                <a:solidFill>
                  <a:srgbClr val="0070C0"/>
                </a:solidFill>
              </a:rPr>
              <a:t>	L=10u	W=5u</a:t>
            </a:r>
            <a:endParaRPr lang="en-US" sz="220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.model	DEP	NMOS	LEVEL=1	VTO=-3	</a:t>
            </a:r>
            <a:endParaRPr lang="ro-RO" sz="220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sz="2200">
                <a:solidFill>
                  <a:srgbClr val="0070C0"/>
                </a:solidFill>
              </a:rPr>
              <a:t>+	</a:t>
            </a:r>
            <a:r>
              <a:rPr lang="en-US" sz="2200">
                <a:solidFill>
                  <a:srgbClr val="0070C0"/>
                </a:solidFill>
              </a:rPr>
              <a:t>LAMBDA=.001	KP=.4E-4</a:t>
            </a: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.model	ENH	NMOS	LEVEL=1	VTO=1.8	CGSO=20N</a:t>
            </a:r>
            <a:endParaRPr lang="ro-RO" sz="220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o-RO" sz="2200">
                <a:solidFill>
                  <a:srgbClr val="0070C0"/>
                </a:solidFill>
              </a:rPr>
              <a:t>+</a:t>
            </a:r>
            <a:r>
              <a:rPr lang="en-US" sz="2200">
                <a:solidFill>
                  <a:srgbClr val="0070C0"/>
                </a:solidFill>
              </a:rPr>
              <a:t>	LAMBDA=.001	KP=.4E-4</a:t>
            </a:r>
          </a:p>
          <a:p>
            <a:pPr marL="0" indent="0">
              <a:buNone/>
            </a:pPr>
            <a:r>
              <a:rPr lang="en-US" sz="2200">
                <a:solidFill>
                  <a:srgbClr val="0070C0"/>
                </a:solidFill>
              </a:rPr>
              <a:t>.ENDS	inv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634238-42C2-4D8D-A881-A4D7D90BEAED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C278C0-09FA-4763-88BA-EE5CFB2E47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8663" y="193199"/>
            <a:ext cx="2627948" cy="312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30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Exemplul 1</a:t>
            </a:r>
            <a:b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Numărător în inel realizat cu inversoare MOS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o-RO" sz="2000"/>
              <a:t>Descrierea tip text a circuitului numărător în inel</a:t>
            </a:r>
            <a:endParaRPr lang="en-US" sz="2000"/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oscilator in inel cu inversoare mos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X1	1	2	5	inv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X2	2	3	5	inv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X3	3	1	5	inv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VDD	5	0	5V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.subckt	inv	1	2	3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*		|	|	|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*noduri		in	out	vdd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M1	2	1	0	0	ENH	L=10u	W=40u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M2	3	2	2	0	DEP	L=10u	W=5u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.model	DEP	NMOS	LEVEL=1	VTO=-3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+	LAMBDA=.001	KP=.4E-4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.model	ENH	NMOS	LEVEL=1	VTO=1.8	CGSO=20N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+	LAMBDA=.001	KP=.4E-4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.ENDS	inv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*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.IC	V(1)=5	V(2)=0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.TRAN	.01U	.5U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.PLOT	TRAN	V(1)	V(2)	V(3)	(0,5)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.PROBE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solidFill>
                  <a:srgbClr val="0070C0"/>
                </a:solidFill>
              </a:rPr>
              <a:t>.END</a:t>
            </a:r>
            <a:endParaRPr lang="en-US" sz="200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FC4D1A-74B3-4CAB-8EED-DFDBB4B20AB9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1690688"/>
            <a:ext cx="4114800" cy="111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77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Exemplul 1</a:t>
            </a:r>
            <a:b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ro-RO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Numărător în inel realizat cu inversoare MOS</a:t>
            </a:r>
            <a:endParaRPr lang="en-US" sz="3200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Formele de und</a:t>
            </a:r>
            <a:r>
              <a:rPr lang="ro-RO"/>
              <a:t>ă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D5324E-E7D3-4ED9-B7B1-FCA75948BA94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176" y="2989393"/>
            <a:ext cx="8381647" cy="29747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106F7A-AADF-44CF-BC8E-FF2A563746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1690688"/>
            <a:ext cx="4114800" cy="111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447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Ierarhia circuitului</a:t>
            </a:r>
          </a:p>
          <a:p>
            <a:r>
              <a:rPr lang="ro-RO"/>
              <a:t>Capacitatea de folosire a subcircuitelor în SPICE îi permite utilizatorului să descrie circuitele complexe într-o modalitate ierarhică</a:t>
            </a:r>
          </a:p>
          <a:p>
            <a:r>
              <a:rPr lang="ro-RO"/>
              <a:t>Numărul de nivele ierarhice care se pot defini este nelimitat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67548-C2FC-47E7-B1AE-0B2F8EFE5FDD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3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>
                <a:latin typeface="+mn-lt"/>
              </a:rPr>
              <a:t>Cuprins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24078" indent="-514350" algn="just">
              <a:buFont typeface="+mj-lt"/>
              <a:buAutoNum type="arabicPeriod"/>
              <a:defRPr/>
            </a:pPr>
            <a:r>
              <a:rPr lang="en-US"/>
              <a:t>Simularea func</a:t>
            </a:r>
            <a:r>
              <a:rPr lang="ro-RO"/>
              <a:t>ț</a:t>
            </a:r>
            <a:r>
              <a:rPr lang="en-US"/>
              <a:t>ional</a:t>
            </a:r>
            <a:r>
              <a:rPr lang="ro-RO"/>
              <a:t>ă</a:t>
            </a:r>
            <a:r>
              <a:rPr lang="en-US"/>
              <a:t> </a:t>
            </a:r>
            <a:r>
              <a:rPr lang="ro-RO"/>
              <a:t>ş</a:t>
            </a:r>
            <a:r>
              <a:rPr lang="en-US"/>
              <a:t>i ierarhic</a:t>
            </a:r>
            <a:r>
              <a:rPr lang="ro-RO"/>
              <a:t>ă</a:t>
            </a:r>
            <a:endParaRPr lang="en-US"/>
          </a:p>
          <a:p>
            <a:pPr marL="708660" lvl="1" indent="-342900" algn="just">
              <a:spcBef>
                <a:spcPts val="324"/>
              </a:spcBef>
              <a:defRPr/>
            </a:pPr>
            <a:r>
              <a:rPr lang="ro-RO"/>
              <a:t>Descrierea circuitelor</a:t>
            </a:r>
            <a:endParaRPr lang="en-US"/>
          </a:p>
          <a:p>
            <a:pPr marL="708660" lvl="1" indent="-342900" algn="just">
              <a:spcBef>
                <a:spcPts val="324"/>
              </a:spcBef>
              <a:defRPr/>
            </a:pPr>
            <a:r>
              <a:rPr lang="en-US"/>
              <a:t>Subcircuitul SPICE</a:t>
            </a:r>
            <a:endParaRPr lang="ro-RO"/>
          </a:p>
          <a:p>
            <a:pPr marL="566928" indent="-457200" algn="just">
              <a:buFont typeface="+mj-lt"/>
              <a:buAutoNum type="arabicPeriod"/>
              <a:defRPr/>
            </a:pPr>
            <a:r>
              <a:rPr lang="en-US"/>
              <a:t>No</a:t>
            </a:r>
            <a:r>
              <a:rPr lang="ro-RO"/>
              <a:t>ț</a:t>
            </a:r>
            <a:r>
              <a:rPr lang="en-US"/>
              <a:t>iuni generale de OrCAD</a:t>
            </a:r>
            <a:endParaRPr lang="ro-RO"/>
          </a:p>
        </p:txBody>
      </p:sp>
      <p:sp>
        <p:nvSpPr>
          <p:cNvPr id="10243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9C1751C9-E1C1-4C76-BBE3-44859E806096}" type="datetime1">
              <a:rPr lang="en-US" smtClean="0"/>
              <a:t>11/12/2020</a:t>
            </a:fld>
            <a:endParaRPr lang="en-US"/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B544BD08-7366-4B1D-BE67-E1A4A29CDFA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>
                <a:latin typeface="+mn-lt"/>
              </a:rPr>
              <a:t>Simularea funcțională și ierarhică</a:t>
            </a:r>
            <a:br>
              <a:rPr lang="en-US" sz="3200" b="1">
                <a:latin typeface="+mn-lt"/>
              </a:rPr>
            </a:br>
            <a:r>
              <a:rPr lang="en-US" sz="3200" b="1">
                <a:latin typeface="+mn-lt"/>
              </a:rPr>
              <a:t>Exemplul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Ierarhia circuitului</a:t>
            </a:r>
          </a:p>
          <a:p>
            <a:r>
              <a:rPr lang="en-US"/>
              <a:t>U</a:t>
            </a:r>
            <a:r>
              <a:rPr lang="ro-RO"/>
              <a:t>n sumator de 4 biți construit cu porți NAND (ȘI-NU) poate conține următoarele nivele ierarhice:</a:t>
            </a:r>
          </a:p>
          <a:p>
            <a:pPr lvl="1"/>
            <a:r>
              <a:rPr lang="ro-RO"/>
              <a:t>Poarta NAND TTL (</a:t>
            </a:r>
            <a:r>
              <a:rPr lang="ro-RO" b="1"/>
              <a:t>T</a:t>
            </a:r>
            <a:r>
              <a:rPr lang="ro-RO"/>
              <a:t>ranzistor-</a:t>
            </a:r>
            <a:r>
              <a:rPr lang="ro-RO" b="1"/>
              <a:t>T</a:t>
            </a:r>
            <a:r>
              <a:rPr lang="ro-RO"/>
              <a:t>ranzistor </a:t>
            </a:r>
            <a:r>
              <a:rPr lang="ro-RO" b="1"/>
              <a:t>L</a:t>
            </a:r>
            <a:r>
              <a:rPr lang="ro-RO"/>
              <a:t>ogic)</a:t>
            </a:r>
          </a:p>
          <a:p>
            <a:pPr lvl="1"/>
            <a:r>
              <a:rPr lang="ro-RO"/>
              <a:t>Sumatorul de 1 bit</a:t>
            </a:r>
          </a:p>
          <a:p>
            <a:pPr lvl="1"/>
            <a:r>
              <a:rPr lang="ro-RO"/>
              <a:t>Sumatorul de 4 biți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B2E6A-9C62-4B23-96C8-7FA3B14F2C02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151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b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Exemplul 2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Ierarhia circuitului</a:t>
            </a:r>
          </a:p>
          <a:p>
            <a:r>
              <a:rPr lang="en-US"/>
              <a:t>Poarta NAND TTL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53E83A-DECA-4FE1-A3DF-F4DAE4B4FB69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2631DE-9CCE-4D68-B5AA-CDD91B42F0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5950" y="2866988"/>
            <a:ext cx="84201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646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b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Exemplul 2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Ierarhia circuitului</a:t>
            </a:r>
          </a:p>
          <a:p>
            <a:r>
              <a:rPr lang="en-US"/>
              <a:t>Schema sumatorului de 1 bit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C6454A-87C3-41D7-9C5D-D240FF11BD8E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89" y="3154670"/>
            <a:ext cx="11375422" cy="261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154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b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Exemplul 2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Ierarhia circuitului</a:t>
            </a:r>
          </a:p>
          <a:p>
            <a:r>
              <a:rPr lang="en-US"/>
              <a:t>Sumatorul de 4 bi</a:t>
            </a:r>
            <a:r>
              <a:rPr lang="ro-RO"/>
              <a:t>ți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CE172-FBF1-4EE1-A57F-E4D6CCD1AB37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509" y="3165736"/>
            <a:ext cx="9374981" cy="230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09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o-RO" b="1">
                <a:latin typeface="+mn-lt"/>
              </a:rPr>
              <a:t>Noțiuni de OrCAD</a:t>
            </a:r>
            <a:endParaRPr lang="en-US" b="1">
              <a:latin typeface="+mn-lt"/>
            </a:endParaRP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o-RO" sz="3200"/>
              <a:t>CAE</a:t>
            </a:r>
            <a:r>
              <a:rPr lang="ro-RO" sz="3200" b="1"/>
              <a:t> </a:t>
            </a:r>
            <a:r>
              <a:rPr lang="ro-RO" sz="3200"/>
              <a:t>– Computer-Aided Engineering</a:t>
            </a:r>
          </a:p>
          <a:p>
            <a:r>
              <a:rPr lang="ro-RO" sz="3200"/>
              <a:t>Uneltele CAE acoperă toate aspectele proiectării inginereşti de la desen la analiză şi apoi la fabricație.</a:t>
            </a:r>
          </a:p>
          <a:p>
            <a:pPr>
              <a:buFont typeface="Arial" charset="0"/>
              <a:buNone/>
            </a:pPr>
            <a:r>
              <a:rPr lang="ro-RO" sz="3200" b="1"/>
              <a:t>CAE</a:t>
            </a:r>
            <a:r>
              <a:rPr lang="ro-RO" sz="3200"/>
              <a:t> cuprinde:</a:t>
            </a:r>
          </a:p>
          <a:p>
            <a:r>
              <a:rPr lang="ro-RO" sz="3200"/>
              <a:t>CAD – Computer-Aided Design, adică </a:t>
            </a:r>
            <a:r>
              <a:rPr lang="en-US" sz="3200" u="sng"/>
              <a:t>proiectare asistat</a:t>
            </a:r>
            <a:r>
              <a:rPr lang="ro-RO" sz="3200" u="sng"/>
              <a:t>ă de calculator</a:t>
            </a:r>
            <a:r>
              <a:rPr lang="ro-RO" sz="3200"/>
              <a:t>, care în industria electronică este cunoscută sub denumirea EDA (Electronic Design Automation).</a:t>
            </a:r>
            <a:endParaRPr lang="en-US" sz="3200"/>
          </a:p>
        </p:txBody>
      </p:sp>
      <p:sp>
        <p:nvSpPr>
          <p:cNvPr id="29699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329EBE3B-6790-47C5-9127-836D4714ABB5}" type="datetime1">
              <a:rPr lang="en-US" smtClean="0"/>
              <a:t>11/12/2020</a:t>
            </a:fld>
            <a:endParaRPr lang="en-US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CB467C07-50CD-4985-8E62-6FD0B48371E0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o-RO" sz="3200"/>
              <a:t>Uneltele </a:t>
            </a:r>
            <a:r>
              <a:rPr lang="ro-RO" sz="3200" b="1"/>
              <a:t>EDA</a:t>
            </a:r>
          </a:p>
          <a:p>
            <a:r>
              <a:rPr lang="ro-RO" sz="3200"/>
              <a:t>reduc timpul de dezvoltare a proiectului,</a:t>
            </a:r>
          </a:p>
          <a:p>
            <a:r>
              <a:rPr lang="ro-RO" sz="3200"/>
              <a:t>reduc costurile, deoarece permit </a:t>
            </a:r>
            <a:r>
              <a:rPr lang="ro-RO" sz="3200" u="sng"/>
              <a:t>simularea</a:t>
            </a:r>
            <a:r>
              <a:rPr lang="ro-RO" sz="3200"/>
              <a:t> şi </a:t>
            </a:r>
            <a:r>
              <a:rPr lang="ro-RO" sz="3200" u="sng"/>
              <a:t>analiza</a:t>
            </a:r>
            <a:r>
              <a:rPr lang="ro-RO" sz="3200"/>
              <a:t> proiectelor înainte de realizarea lor practică, efectivă, în cazul sistemelor electronice fiind vorba de realizarea cablajului imprimat, </a:t>
            </a:r>
            <a:r>
              <a:rPr lang="ro-RO" sz="3200" b="1"/>
              <a:t>PCB</a:t>
            </a:r>
            <a:r>
              <a:rPr lang="ro-RO" sz="3200"/>
              <a:t> (Printed Circuit Board)</a:t>
            </a:r>
            <a:r>
              <a:rPr lang="en-US" sz="3200"/>
              <a:t>.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DED45A36-8244-49C2-9400-33400641CAE3}" type="datetime1">
              <a:rPr lang="en-US" smtClean="0"/>
              <a:t>11/12/2020</a:t>
            </a:fld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A84E9F60-D707-41D4-B742-3B53BDBB203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o-RO" sz="3200"/>
              <a:t>După ce un proiect a fost</a:t>
            </a:r>
          </a:p>
          <a:p>
            <a:r>
              <a:rPr lang="ro-RO" sz="3200"/>
              <a:t>desenat</a:t>
            </a:r>
          </a:p>
          <a:p>
            <a:r>
              <a:rPr lang="ro-RO" sz="3200"/>
              <a:t>simulat şi</a:t>
            </a:r>
          </a:p>
          <a:p>
            <a:r>
              <a:rPr lang="ro-RO" sz="3200"/>
              <a:t>analizat</a:t>
            </a:r>
          </a:p>
          <a:p>
            <a:pPr>
              <a:buFont typeface="Arial" charset="0"/>
              <a:buNone/>
            </a:pPr>
            <a:r>
              <a:rPr lang="ro-RO" sz="3200"/>
              <a:t>se trece la fabricarea sistemului proiectat.</a:t>
            </a:r>
          </a:p>
          <a:p>
            <a:pPr>
              <a:buFont typeface="Arial" charset="0"/>
              <a:buNone/>
            </a:pPr>
            <a:r>
              <a:rPr lang="ro-RO" sz="3200"/>
              <a:t>Uneltele folosite în fabricație se numesc CAM (Computer-Aided Manufacturing)</a:t>
            </a:r>
            <a:endParaRPr lang="en-US" sz="3200"/>
          </a:p>
        </p:txBody>
      </p:sp>
      <p:sp>
        <p:nvSpPr>
          <p:cNvPr id="3174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D249BE86-C482-4679-8C4E-95FC3993640C}" type="datetime1">
              <a:rPr lang="en-US" smtClean="0"/>
              <a:t>11/12/2020</a:t>
            </a:fld>
            <a:endParaRPr lang="en-US"/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9B538CD4-CE87-4940-849F-5DE3A44A3740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3200"/>
              <a:t>OrCAD</a:t>
            </a:r>
            <a:r>
              <a:rPr lang="en-US" sz="3200"/>
              <a:t>/</a:t>
            </a:r>
            <a:r>
              <a:rPr lang="ro-RO" sz="3200"/>
              <a:t>Cadence administrează mai multe unelte CAD</a:t>
            </a:r>
            <a:r>
              <a:rPr lang="en-US" sz="3200"/>
              <a:t>/CAM</a:t>
            </a:r>
            <a:r>
              <a:rPr lang="ro-RO" sz="3200"/>
              <a:t> din domeniul electronicii, unele dintre ele fiind grupate în pachetul de programe OrCAD.</a:t>
            </a:r>
          </a:p>
          <a:p>
            <a:r>
              <a:rPr lang="ro-RO" sz="3200"/>
              <a:t>OrCAD cuprinde ca programe principale:</a:t>
            </a:r>
          </a:p>
          <a:p>
            <a:pPr lvl="1"/>
            <a:r>
              <a:rPr lang="ro-RO" sz="2800" b="1">
                <a:solidFill>
                  <a:srgbClr val="FF0000"/>
                </a:solidFill>
              </a:rPr>
              <a:t>Capture</a:t>
            </a:r>
            <a:r>
              <a:rPr lang="ro-RO" sz="2800"/>
              <a:t> pentru desenarea schemei electrice</a:t>
            </a:r>
            <a:endParaRPr lang="ro-RO" sz="2800" b="1">
              <a:solidFill>
                <a:srgbClr val="C00000"/>
              </a:solidFill>
            </a:endParaRPr>
          </a:p>
          <a:p>
            <a:pPr lvl="1"/>
            <a:r>
              <a:rPr lang="ro-RO" sz="2800" b="1">
                <a:solidFill>
                  <a:srgbClr val="0070C0"/>
                </a:solidFill>
              </a:rPr>
              <a:t>Pspice</a:t>
            </a:r>
            <a:r>
              <a:rPr lang="ro-RO" sz="2800"/>
              <a:t> pentru verificarea prin simulare a circuitului</a:t>
            </a:r>
          </a:p>
          <a:p>
            <a:pPr lvl="1"/>
            <a:r>
              <a:rPr lang="ro-RO" sz="2800" b="1">
                <a:solidFill>
                  <a:srgbClr val="00B050"/>
                </a:solidFill>
              </a:rPr>
              <a:t>PCB Editor</a:t>
            </a:r>
            <a:r>
              <a:rPr lang="ro-RO" sz="2800"/>
              <a:t> pentru proiectarea PCB</a:t>
            </a:r>
            <a:endParaRPr lang="en-US" sz="2800" b="1">
              <a:solidFill>
                <a:srgbClr val="00B050"/>
              </a:solidFill>
            </a:endParaRPr>
          </a:p>
        </p:txBody>
      </p:sp>
      <p:sp>
        <p:nvSpPr>
          <p:cNvPr id="32771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106D9380-83A5-4C37-8217-555E9A069466}" type="datetime1">
              <a:rPr lang="en-US" smtClean="0"/>
              <a:t>11/12/2020</a:t>
            </a:fld>
            <a:endParaRPr lang="en-US"/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34D446AA-06F0-47FE-9583-1F871881D28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o-RO" sz="3200" b="1">
                <a:solidFill>
                  <a:srgbClr val="FF0000"/>
                </a:solidFill>
              </a:rPr>
              <a:t>Capture</a:t>
            </a:r>
          </a:p>
          <a:p>
            <a:r>
              <a:rPr lang="ro-RO" sz="3200"/>
              <a:t>Reprezintă piesa centrală a pachetului de programe, acționând ca unealta EDA primară.</a:t>
            </a:r>
          </a:p>
          <a:p>
            <a:r>
              <a:rPr lang="ro-RO" sz="3200"/>
              <a:t>Conține:</a:t>
            </a:r>
          </a:p>
          <a:p>
            <a:pPr lvl="1"/>
            <a:r>
              <a:rPr lang="ro-RO" sz="2800"/>
              <a:t>biblioteci de simboluri (fișiere .OLB) cu care se pot realiza scheme</a:t>
            </a:r>
          </a:p>
          <a:p>
            <a:pPr lvl="1"/>
            <a:r>
              <a:rPr lang="ro-RO" sz="2800"/>
              <a:t>biblioteci de simboluri care interacționează fie cu PSpice sau PCB Editor, fie cu amândouă.</a:t>
            </a:r>
            <a:endParaRPr lang="en-US" sz="2800"/>
          </a:p>
        </p:txBody>
      </p:sp>
      <p:sp>
        <p:nvSpPr>
          <p:cNvPr id="33795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6E4A18D7-3836-45BB-9A2B-EAE6B20F4707}" type="datetime1">
              <a:rPr lang="en-US" smtClean="0"/>
              <a:t>11/12/2020</a:t>
            </a:fld>
            <a:endParaRPr lang="en-US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6B08E050-A033-4CBA-8836-62D297AA0FBF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ro-RO" b="1">
                <a:solidFill>
                  <a:srgbClr val="0070C0"/>
                </a:solidFill>
              </a:rPr>
              <a:t>Simbolul din Capture</a:t>
            </a:r>
          </a:p>
          <a:p>
            <a:pPr>
              <a:buFont typeface="Arial" charset="0"/>
              <a:buNone/>
            </a:pPr>
            <a:r>
              <a:rPr lang="en-US" sz="2000"/>
              <a:t>(</a:t>
            </a:r>
            <a:r>
              <a:rPr lang="en-US" sz="1800"/>
              <a:t>sursa: Kraig Mitzner – Complete PCB Design Using </a:t>
            </a:r>
            <a:br>
              <a:rPr lang="ro-RO" sz="1800"/>
            </a:br>
            <a:r>
              <a:rPr lang="en-US" sz="1800"/>
              <a:t>OrCAD Capture and PCB Editor, Newnes-Elsevier, 2009)</a:t>
            </a:r>
            <a:endParaRPr lang="en-US"/>
          </a:p>
        </p:txBody>
      </p:sp>
      <p:sp>
        <p:nvSpPr>
          <p:cNvPr id="34819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E23C9593-87D9-4F5B-B6E4-3633AE990B99}" type="datetime1">
              <a:rPr lang="en-US" smtClean="0"/>
              <a:t>11/12/2020</a:t>
            </a:fld>
            <a:endParaRPr lang="en-US"/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6951870F-21F2-4D07-8FCB-0A3954440ED7}" type="slidenum">
              <a:rPr lang="en-US"/>
              <a:pPr/>
              <a:t>29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3704"/>
          <a:stretch/>
        </p:blipFill>
        <p:spPr>
          <a:xfrm>
            <a:off x="6284843" y="2020094"/>
            <a:ext cx="538353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o-RO" b="1">
                <a:latin typeface="+mn-lt"/>
              </a:rPr>
              <a:t>Simularea funcțională și ierarhică</a:t>
            </a:r>
            <a:endParaRPr lang="en-US" b="1">
              <a:latin typeface="+mn-lt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just">
              <a:buNone/>
              <a:defRPr/>
            </a:pPr>
            <a:r>
              <a:rPr lang="ro-RO" sz="3200" b="1">
                <a:solidFill>
                  <a:srgbClr val="0070C0"/>
                </a:solidFill>
              </a:rPr>
              <a:t>Descrierea circuitelor</a:t>
            </a:r>
            <a:endParaRPr lang="en-US" sz="3200" b="1">
              <a:solidFill>
                <a:srgbClr val="0070C0"/>
              </a:solidFill>
            </a:endParaRPr>
          </a:p>
          <a:p>
            <a:pPr marL="365760" indent="-256032" algn="just">
              <a:buNone/>
              <a:defRPr/>
            </a:pPr>
            <a:r>
              <a:rPr lang="en-US"/>
              <a:t>Poate fi</a:t>
            </a:r>
            <a:r>
              <a:rPr lang="ro-RO"/>
              <a:t>:</a:t>
            </a:r>
          </a:p>
          <a:p>
            <a:pPr marL="365760" indent="-256032">
              <a:defRPr/>
            </a:pPr>
            <a:r>
              <a:rPr lang="ro-RO" b="1">
                <a:solidFill>
                  <a:srgbClr val="C00000"/>
                </a:solidFill>
              </a:rPr>
              <a:t>Descriere structurală</a:t>
            </a:r>
            <a:r>
              <a:rPr lang="en-US"/>
              <a:t>, la nivel de componente</a:t>
            </a:r>
            <a:r>
              <a:rPr lang="ro-RO"/>
              <a:t>, fiecare componentă fiind descrisă cu ajutorul modelului său;</a:t>
            </a:r>
            <a:r>
              <a:rPr lang="en-US"/>
              <a:t> </a:t>
            </a:r>
          </a:p>
          <a:p>
            <a:pPr marL="365760" indent="-256032">
              <a:defRPr/>
            </a:pPr>
            <a:r>
              <a:rPr lang="ro-RO" b="1">
                <a:solidFill>
                  <a:srgbClr val="7030A0"/>
                </a:solidFill>
              </a:rPr>
              <a:t>Descriere funcțională</a:t>
            </a:r>
            <a:r>
              <a:rPr lang="ro-RO"/>
              <a:t>, la nivel de blocuri, cu mai puține componente decât în cazul descrierii structurale, dar care realizează aceeași funcție ca și circuitul care conține toate elementele.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C4AB4824-F413-4354-8C67-9467A98691AC}" type="datetime1">
              <a:rPr lang="en-US" smtClean="0"/>
              <a:t>11/12/2020</a:t>
            </a:fld>
            <a:endParaRPr lang="en-US"/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CA9CCC73-5D36-4B6D-B196-80274541A4B1}" type="slidenum">
              <a:rPr lang="en-US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128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6B99A-7501-4F61-95B8-BB4390576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D6875-6BA9-4012-80F9-FA5F6EC5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Pinii simbolului</a:t>
            </a:r>
          </a:p>
          <a:p>
            <a:pPr lvl="1"/>
            <a:r>
              <a:rPr lang="ro-RO"/>
              <a:t>pot face parte din modelul Pspice</a:t>
            </a:r>
            <a:endParaRPr lang="en-US"/>
          </a:p>
          <a:p>
            <a:pPr lvl="1"/>
            <a:r>
              <a:rPr lang="en-US"/>
              <a:t>fac parte din simbolul de circuit (Capture)</a:t>
            </a:r>
            <a:endParaRPr lang="ro-RO"/>
          </a:p>
          <a:p>
            <a:pPr lvl="1"/>
            <a:r>
              <a:rPr lang="ro-RO"/>
              <a:t>pot fi pinii capsulei în PCB Editor</a:t>
            </a:r>
          </a:p>
          <a:p>
            <a:r>
              <a:rPr lang="ro-RO" b="1">
                <a:solidFill>
                  <a:srgbClr val="0070C0"/>
                </a:solidFill>
              </a:rPr>
              <a:t>PSpice</a:t>
            </a:r>
            <a:r>
              <a:rPr lang="ro-RO"/>
              <a:t> reprezintă unealta CAE care conține modelele matematice necesare simulării.</a:t>
            </a:r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Capture</a:t>
            </a:r>
            <a:r>
              <a:rPr lang="en-US"/>
              <a:t> reprezinta unealta CAE de desenare.</a:t>
            </a:r>
            <a:endParaRPr lang="ro-RO" b="1"/>
          </a:p>
          <a:p>
            <a:r>
              <a:rPr lang="en-US" b="1">
                <a:solidFill>
                  <a:srgbClr val="00B050"/>
                </a:solidFill>
              </a:rPr>
              <a:t>PCB Editor</a:t>
            </a:r>
            <a:r>
              <a:rPr lang="ro-RO"/>
              <a:t> este unealta CAD care converteşte schema electronică în reprezentarea fizică a proiectului (PCB).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D6550-617B-4613-9BB7-5D920B75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3E17-F9DB-4A3F-BE6E-DF274B0CFBA6}" type="datetime1">
              <a:rPr lang="en-US" smtClean="0"/>
              <a:t>11/12/2020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9A9C9-2D55-4F26-A670-4B1ECCB14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PACME Cursul nr.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DD724-1427-4EA3-8B4A-398E8781B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5C88-474C-480C-B604-3FFA88410D8E}" type="slidenum">
              <a:rPr lang="ro-RO" smtClean="0"/>
              <a:t>30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EA51BE-0A6F-4F06-BACE-734F3F7B02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04"/>
          <a:stretch/>
        </p:blipFill>
        <p:spPr>
          <a:xfrm>
            <a:off x="8802758" y="253008"/>
            <a:ext cx="3048000" cy="2243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4528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0070C0"/>
                </a:solidFill>
              </a:rPr>
              <a:t>Configurarea proiectului</a:t>
            </a:r>
          </a:p>
          <a:p>
            <a:r>
              <a:rPr lang="en-US">
                <a:solidFill>
                  <a:srgbClr val="C00000"/>
                </a:solidFill>
              </a:rPr>
              <a:t>File → New → Project</a:t>
            </a:r>
            <a:r>
              <a:rPr lang="ro-RO"/>
              <a:t> oferă 6 opțiuni dintre care se poate alege una:</a:t>
            </a:r>
          </a:p>
          <a:p>
            <a:pPr marL="457200" indent="-457200">
              <a:buFont typeface="+mj-lt"/>
              <a:buAutoNum type="arabicPeriod"/>
            </a:pPr>
            <a:r>
              <a:rPr lang="ro-RO" sz="2400"/>
              <a:t>Project</a:t>
            </a:r>
          </a:p>
          <a:p>
            <a:pPr marL="457200" indent="-457200">
              <a:buFont typeface="+mj-lt"/>
              <a:buAutoNum type="arabicPeriod"/>
            </a:pPr>
            <a:r>
              <a:rPr lang="ro-RO" sz="2400"/>
              <a:t>Design</a:t>
            </a:r>
          </a:p>
          <a:p>
            <a:pPr marL="457200" indent="-457200">
              <a:buFont typeface="+mj-lt"/>
              <a:buAutoNum type="arabicPeriod"/>
            </a:pPr>
            <a:r>
              <a:rPr lang="ro-RO" sz="2400"/>
              <a:t>Library</a:t>
            </a:r>
          </a:p>
          <a:p>
            <a:pPr marL="457200" indent="-457200">
              <a:buFont typeface="+mj-lt"/>
              <a:buAutoNum type="arabicPeriod"/>
            </a:pPr>
            <a:r>
              <a:rPr lang="ro-RO" sz="2400"/>
              <a:t>VHDL File</a:t>
            </a:r>
          </a:p>
          <a:p>
            <a:pPr marL="457200" indent="-457200">
              <a:buFont typeface="+mj-lt"/>
              <a:buAutoNum type="arabicPeriod"/>
            </a:pPr>
            <a:r>
              <a:rPr lang="ro-RO" sz="2400"/>
              <a:t>Verilog File</a:t>
            </a:r>
          </a:p>
          <a:p>
            <a:pPr marL="457200" indent="-457200">
              <a:buFont typeface="+mj-lt"/>
              <a:buAutoNum type="arabicPeriod"/>
            </a:pPr>
            <a:r>
              <a:rPr lang="ro-RO" sz="2400"/>
              <a:t>Text File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0F8159-391E-4154-AEBF-BB7059D01920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50" y="752475"/>
            <a:ext cx="19431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34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0070C0"/>
                </a:solidFill>
              </a:rPr>
              <a:t>Configurarea proiectului</a:t>
            </a:r>
          </a:p>
          <a:p>
            <a:r>
              <a:rPr lang="ro-RO"/>
              <a:t>Dacă se alege </a:t>
            </a:r>
            <a:r>
              <a:rPr lang="ro-RO">
                <a:solidFill>
                  <a:srgbClr val="C00000"/>
                </a:solidFill>
              </a:rPr>
              <a:t>Project</a:t>
            </a:r>
            <a:r>
              <a:rPr lang="ro-RO"/>
              <a:t> sau </a:t>
            </a:r>
            <a:r>
              <a:rPr lang="en-US"/>
              <a:t>clic pe </a:t>
            </a:r>
            <a:r>
              <a:rPr lang="en-US">
                <a:solidFill>
                  <a:srgbClr val="C00000"/>
                </a:solidFill>
              </a:rPr>
              <a:t>New Project </a:t>
            </a:r>
            <a:r>
              <a:rPr lang="en-US"/>
              <a:t>din foaia de start</a:t>
            </a:r>
            <a:r>
              <a:rPr lang="ro-RO"/>
              <a:t> </a:t>
            </a:r>
            <a:r>
              <a:rPr lang="en-US"/>
              <a:t>OrCAD</a:t>
            </a:r>
            <a:r>
              <a:rPr lang="ro-RO"/>
              <a:t>, programul oferă 4 moduri de lucru: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Analog or</a:t>
            </a:r>
            <a:r>
              <a:rPr lang="ro-RO" sz="2400"/>
              <a:t> </a:t>
            </a:r>
            <a:r>
              <a:rPr lang="en-US" sz="2400"/>
              <a:t>Mixed-Signal A/D,</a:t>
            </a:r>
            <a:endParaRPr lang="ro-RO" sz="2400"/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PC Board Wizard,</a:t>
            </a:r>
            <a:endParaRPr lang="ro-RO" sz="2400"/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Programmable Logic Wizard,</a:t>
            </a:r>
            <a:endParaRPr lang="ro-RO" sz="2400"/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Schematic</a:t>
            </a:r>
            <a:endParaRPr lang="ro-RO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0F8159-391E-4154-AEBF-BB7059D01920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50" y="752475"/>
            <a:ext cx="19431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567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>
                <a:solidFill>
                  <a:srgbClr val="0070C0"/>
                </a:solidFill>
              </a:rPr>
              <a:t>Configurarea proiectului</a:t>
            </a:r>
            <a:endParaRPr lang="ro-RO" sz="3200"/>
          </a:p>
          <a:p>
            <a:r>
              <a:rPr lang="en-US">
                <a:solidFill>
                  <a:srgbClr val="C00000"/>
                </a:solidFill>
              </a:rPr>
              <a:t>Analog or Mixed-Signal A/D</a:t>
            </a:r>
            <a:r>
              <a:rPr lang="en-US"/>
              <a:t> </a:t>
            </a:r>
            <a:r>
              <a:rPr lang="ro-RO"/>
              <a:t>se alege pentru simularea SPICE a circuitelor analogice și/sau digitale</a:t>
            </a:r>
          </a:p>
          <a:p>
            <a:r>
              <a:rPr lang="en-US">
                <a:solidFill>
                  <a:srgbClr val="C00000"/>
                </a:solidFill>
              </a:rPr>
              <a:t>PC Board Wizard</a:t>
            </a:r>
            <a:r>
              <a:rPr lang="ro-RO"/>
              <a:t> se alege când se dorește proiectarea cablajului imprimat (PCB). Poate fi cu sau fără simulare SPICE.</a:t>
            </a:r>
          </a:p>
          <a:p>
            <a:r>
              <a:rPr lang="en-US">
                <a:solidFill>
                  <a:srgbClr val="C00000"/>
                </a:solidFill>
              </a:rPr>
              <a:t>Programmable Logic Wizard</a:t>
            </a:r>
            <a:r>
              <a:rPr lang="en-US"/>
              <a:t> </a:t>
            </a:r>
            <a:r>
              <a:rPr lang="ro-RO"/>
              <a:t>se alege când se lucrează cu dispozitive programabile</a:t>
            </a:r>
          </a:p>
          <a:p>
            <a:r>
              <a:rPr lang="ro-RO">
                <a:solidFill>
                  <a:srgbClr val="C00000"/>
                </a:solidFill>
              </a:rPr>
              <a:t>Schematic</a:t>
            </a:r>
            <a:r>
              <a:rPr lang="ro-RO"/>
              <a:t> permite doar desenarea schemei, fără simulare SPICE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317B95-F6EF-473B-8AFA-526AAC47C683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50" y="752475"/>
            <a:ext cx="19431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6058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După terminarea desenului și simularea circuitului se trece la </a:t>
            </a:r>
            <a:r>
              <a:rPr lang="ro-RO" b="1">
                <a:solidFill>
                  <a:srgbClr val="0070C0"/>
                </a:solidFill>
              </a:rPr>
              <a:t>pregătirea circuitului pentru proiectarea PCB</a:t>
            </a:r>
            <a:r>
              <a:rPr lang="ro-RO"/>
              <a:t>:</a:t>
            </a:r>
          </a:p>
          <a:p>
            <a:pPr lvl="1"/>
            <a:r>
              <a:rPr lang="ro-RO"/>
              <a:t>Generatoarele de semnal, sursele de alimentare, rezistențele de sarcină se elimină și în locul lor se pun </a:t>
            </a:r>
            <a:r>
              <a:rPr lang="ro-RO" b="1">
                <a:solidFill>
                  <a:srgbClr val="FF0000"/>
                </a:solidFill>
              </a:rPr>
              <a:t>conectoare</a:t>
            </a:r>
          </a:p>
          <a:p>
            <a:pPr lvl="1"/>
            <a:r>
              <a:rPr lang="ro-RO"/>
              <a:t>Eventuale condensatoare de valoare mare și nepolarizate, utilizate în simularea SPICE, se înlocuiesc cu </a:t>
            </a:r>
            <a:r>
              <a:rPr lang="ro-RO" b="1">
                <a:solidFill>
                  <a:srgbClr val="FF0000"/>
                </a:solidFill>
              </a:rPr>
              <a:t>condensatoare electrolitice</a:t>
            </a:r>
            <a:r>
              <a:rPr lang="ro-RO"/>
              <a:t>, acordând atenție parametrului tensiune maximă admisibilă de lucru. Acest parametru influențează dimensiunile geometrice ale condensatorului și implicit ale footprint-ului;</a:t>
            </a:r>
          </a:p>
          <a:p>
            <a:pPr lvl="1"/>
            <a:r>
              <a:rPr lang="ro-RO"/>
              <a:t>Verificarea/atribuirea numelui unei amprente se face în fereastra </a:t>
            </a:r>
            <a:r>
              <a:rPr lang="ro-RO" i="1"/>
              <a:t>Property Editor</a:t>
            </a:r>
            <a:r>
              <a:rPr lang="ro-RO"/>
              <a:t> (selectare desen urmat de Ctrl+E).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1264D9-5E97-4039-9B64-6D5BB2CD4E7B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62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Vizualizarea amprentelor de componente:</a:t>
            </a:r>
          </a:p>
          <a:p>
            <a:pPr lvl="0"/>
            <a:r>
              <a:rPr lang="ro-RO" altLang="en-US">
                <a:ea typeface="Times New Roman" panose="02020603050405020304" pitchFamily="18" charset="0"/>
              </a:rPr>
              <a:t>se lansează OrCAD PCB Editor Lite</a:t>
            </a:r>
          </a:p>
          <a:p>
            <a:pPr lvl="0"/>
            <a:r>
              <a:rPr lang="ro-RO"/>
              <a:t>În fereastra de lucru </a:t>
            </a:r>
            <a:r>
              <a:rPr lang="ro-RO" i="1"/>
              <a:t>OrCAD PCB Editor</a:t>
            </a:r>
            <a:r>
              <a:rPr lang="ro-RO"/>
              <a:t> se alege </a:t>
            </a:r>
            <a:r>
              <a:rPr lang="ro-RO" i="1"/>
              <a:t>Place</a:t>
            </a:r>
            <a:r>
              <a:rPr lang="ro-RO"/>
              <a:t> </a:t>
            </a:r>
            <a:r>
              <a:rPr lang="en-US"/>
              <a:t>&gt; </a:t>
            </a:r>
            <a:r>
              <a:rPr lang="en-US" i="1"/>
              <a:t>Components Manually…</a:t>
            </a:r>
            <a:r>
              <a:rPr lang="en-US"/>
              <a:t>;</a:t>
            </a:r>
          </a:p>
          <a:p>
            <a:r>
              <a:rPr lang="ro-RO"/>
              <a:t>Se deschide astfel fereastra</a:t>
            </a:r>
          </a:p>
          <a:p>
            <a:pPr lvl="0"/>
            <a:r>
              <a:rPr lang="ro-RO"/>
              <a:t>Clic pe tabul </a:t>
            </a:r>
            <a:r>
              <a:rPr lang="ro-RO" i="1"/>
              <a:t>Advanced Settings</a:t>
            </a:r>
            <a:r>
              <a:rPr lang="ro-RO"/>
              <a:t> şi se bifează la </a:t>
            </a:r>
            <a:r>
              <a:rPr lang="ro-RO" i="1"/>
              <a:t>Library</a:t>
            </a:r>
            <a:r>
              <a:rPr lang="ro-RO"/>
              <a:t>;</a:t>
            </a:r>
            <a:endParaRPr lang="en-US"/>
          </a:p>
          <a:p>
            <a:pPr lvl="0"/>
            <a:r>
              <a:rPr lang="ro-RO"/>
              <a:t>Se revine la </a:t>
            </a:r>
            <a:r>
              <a:rPr lang="ro-RO" i="1"/>
              <a:t>Placement List</a:t>
            </a:r>
            <a:r>
              <a:rPr lang="ro-RO"/>
              <a:t> şi se alege </a:t>
            </a:r>
            <a:r>
              <a:rPr lang="ro-RO" i="1"/>
              <a:t>Package symbols</a:t>
            </a:r>
            <a:r>
              <a:rPr lang="ro-RO"/>
              <a:t>  în fereastra derulantă.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CDD55E-5589-48E2-9C25-C2FDF17A0C13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302" y="791368"/>
            <a:ext cx="2242498" cy="4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24000" y="105977"/>
            <a:ext cx="24878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altLang="en-US" sz="1200"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n-US" altLang="en-US" sz="600">
                <a:latin typeface="Arial" panose="020B0604020202020204" pitchFamily="34" charset="0"/>
              </a:rPr>
              <a:t> </a:t>
            </a:r>
            <a:endParaRPr lang="en-US" altLang="en-US">
              <a:latin typeface="Arial" panose="020B0604020202020204" pitchFamily="34" charset="0"/>
            </a:endParaRPr>
          </a:p>
        </p:txBody>
      </p:sp>
      <p:pic>
        <p:nvPicPr>
          <p:cNvPr id="1031" name="Picture 7" descr="Clipboard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3851" y="3429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83341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Fereastra Placement</a:t>
            </a:r>
          </a:p>
          <a:p>
            <a:r>
              <a:rPr lang="ro-RO"/>
              <a:t>Pentru rezistențe se alege, </a:t>
            </a:r>
            <a:br>
              <a:rPr lang="ro-RO"/>
            </a:br>
            <a:r>
              <a:rPr lang="ro-RO"/>
              <a:t>de exemplu, AXRC05. </a:t>
            </a:r>
            <a:br>
              <a:rPr lang="ro-RO"/>
            </a:br>
            <a:r>
              <a:rPr lang="ro-RO"/>
              <a:t>Se bifează în căsuța din </a:t>
            </a:r>
            <a:br>
              <a:rPr lang="ro-RO"/>
            </a:br>
            <a:r>
              <a:rPr lang="ro-RO"/>
              <a:t>dreptul ei şi venind cu </a:t>
            </a:r>
            <a:br>
              <a:rPr lang="ro-RO"/>
            </a:br>
            <a:r>
              <a:rPr lang="ro-RO"/>
              <a:t>cursorul în foaia de lucru </a:t>
            </a:r>
            <a:br>
              <a:rPr lang="ro-RO"/>
            </a:br>
            <a:r>
              <a:rPr lang="ro-RO"/>
              <a:t>se aduce şi amprenta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E84649-32D0-44BF-84CD-C18AD33BEFA4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809" y="1277585"/>
            <a:ext cx="4267200" cy="4899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>
            <a:cxnSpLocks/>
          </p:cNvCxnSpPr>
          <p:nvPr/>
        </p:nvCxnSpPr>
        <p:spPr>
          <a:xfrm flipV="1">
            <a:off x="4621696" y="1480930"/>
            <a:ext cx="2126974" cy="6162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62401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000"/>
              <a:t>Se alege unealta pentru măsurare</a:t>
            </a:r>
            <a:r>
              <a:rPr lang="en-US" sz="2000"/>
              <a:t>  </a:t>
            </a:r>
            <a:r>
              <a:rPr lang="ro-RO" sz="2000"/>
              <a:t>         . Clic pe un pad apoi pe celălalt şi în fereastra care se deschide în partea stângă, jos se afişează distanța dintre pini în mils (1mm </a:t>
            </a:r>
            <a:r>
              <a:rPr lang="ro-RO" sz="2000">
                <a:sym typeface="Symbol" panose="05050102010706020507" pitchFamily="18" charset="2"/>
              </a:rPr>
              <a:t></a:t>
            </a:r>
            <a:r>
              <a:rPr lang="ro-RO" sz="2000"/>
              <a:t> 40mils). În acest caz distanța=300mils, adică 7,5mm (mai precis 7,62mm)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04AF11-911B-4B0B-9873-4FE8DA566F7B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309" y="1639250"/>
            <a:ext cx="501952" cy="46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1"/>
          <a:stretch>
            <a:fillRect/>
          </a:stretch>
        </p:blipFill>
        <p:spPr bwMode="auto">
          <a:xfrm>
            <a:off x="2895600" y="2745050"/>
            <a:ext cx="6400800" cy="34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997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Verificarea regulilor electrice – DRC (Design Rules Check)</a:t>
            </a:r>
          </a:p>
          <a:p>
            <a:r>
              <a:rPr lang="ro-RO"/>
              <a:t>În fereastra </a:t>
            </a:r>
            <a:r>
              <a:rPr lang="ro-RO" i="1"/>
              <a:t>OrCAD Capture CIS – Lite </a:t>
            </a:r>
            <a:r>
              <a:rPr lang="ro-RO"/>
              <a:t>se dă clic pe</a:t>
            </a:r>
            <a:br>
              <a:rPr lang="ro-RO"/>
            </a:br>
            <a:br>
              <a:rPr lang="ro-RO"/>
            </a:br>
            <a:r>
              <a:rPr lang="ro-RO"/>
              <a:t>iconul           </a:t>
            </a:r>
            <a:r>
              <a:rPr lang="en-US"/>
              <a:t>   </a:t>
            </a:r>
            <a:r>
              <a:rPr lang="ro-RO"/>
              <a:t>(</a:t>
            </a:r>
            <a:r>
              <a:rPr lang="ro-RO" i="1"/>
              <a:t>Proiect manager</a:t>
            </a:r>
            <a:r>
              <a:rPr lang="ro-RO"/>
              <a:t>) apoi clic pe numele</a:t>
            </a:r>
            <a:br>
              <a:rPr lang="ro-RO"/>
            </a:br>
            <a:br>
              <a:rPr lang="ro-RO"/>
            </a:br>
            <a:r>
              <a:rPr lang="ro-RO"/>
              <a:t>proiectului </a:t>
            </a:r>
            <a:r>
              <a:rPr lang="ro-RO" b="1">
                <a:solidFill>
                  <a:srgbClr val="C00000"/>
                </a:solidFill>
              </a:rPr>
              <a:t>.\</a:t>
            </a:r>
            <a:r>
              <a:rPr lang="ro-RO" b="1" i="1">
                <a:solidFill>
                  <a:srgbClr val="C00000"/>
                </a:solidFill>
              </a:rPr>
              <a:t>nume</a:t>
            </a:r>
            <a:r>
              <a:rPr lang="ro-RO" b="1">
                <a:solidFill>
                  <a:srgbClr val="C00000"/>
                </a:solidFill>
              </a:rPr>
              <a:t>.dsn</a:t>
            </a:r>
          </a:p>
          <a:p>
            <a:endParaRPr lang="ro-RO"/>
          </a:p>
          <a:p>
            <a:r>
              <a:rPr lang="ro-RO"/>
              <a:t>Clic pe iconul           </a:t>
            </a:r>
            <a:r>
              <a:rPr lang="en-US"/>
              <a:t>    </a:t>
            </a:r>
            <a:r>
              <a:rPr lang="ro-RO"/>
              <a:t>- </a:t>
            </a:r>
            <a:r>
              <a:rPr lang="ro-RO" i="1"/>
              <a:t>Design rules check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8AEC30-CB72-4875-83D3-901AF5B3F9FE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070" y="2852531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8193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356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 fereastra </a:t>
            </a:r>
            <a:r>
              <a:rPr lang="ro-RO" i="1"/>
              <a:t>Design Rules Check</a:t>
            </a:r>
            <a:r>
              <a:rPr lang="ro-RO"/>
              <a:t> </a:t>
            </a:r>
            <a:br>
              <a:rPr lang="ro-RO"/>
            </a:br>
            <a:r>
              <a:rPr lang="ro-RO"/>
              <a:t>se bifează </a:t>
            </a:r>
            <a:r>
              <a:rPr lang="ro-RO" i="1"/>
              <a:t>Run Physical Rules</a:t>
            </a:r>
            <a:r>
              <a:rPr lang="ro-RO"/>
              <a:t> şi </a:t>
            </a:r>
            <a:br>
              <a:rPr lang="ro-RO"/>
            </a:br>
            <a:r>
              <a:rPr lang="ro-RO" i="1"/>
              <a:t>View Output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BC2AB-258E-46F8-B7F6-47320EF0DA00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6096000" y="1825625"/>
            <a:ext cx="5226332" cy="4351338"/>
            <a:chOff x="1933865" y="2678521"/>
            <a:chExt cx="3193760" cy="2659063"/>
          </a:xfrm>
        </p:grpSpPr>
        <p:pic>
          <p:nvPicPr>
            <p:cNvPr id="5121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2678521"/>
              <a:ext cx="2841625" cy="26590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AutoShape 3"/>
            <p:cNvSpPr>
              <a:spLocks noChangeShapeType="1"/>
            </p:cNvSpPr>
            <p:nvPr/>
          </p:nvSpPr>
          <p:spPr bwMode="auto">
            <a:xfrm>
              <a:off x="1933865" y="4239761"/>
              <a:ext cx="531812" cy="144463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AutoShape 2"/>
            <p:cNvSpPr>
              <a:spLocks noChangeShapeType="1"/>
            </p:cNvSpPr>
            <p:nvPr/>
          </p:nvSpPr>
          <p:spPr bwMode="auto">
            <a:xfrm>
              <a:off x="1933865" y="4386706"/>
              <a:ext cx="898525" cy="231775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810001" y="2558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267201" y="2787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267201" y="567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42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365760" indent="-256032" algn="just">
              <a:buNone/>
              <a:defRPr/>
            </a:pPr>
            <a:r>
              <a:rPr lang="ro-RO" sz="3200" b="1">
                <a:solidFill>
                  <a:srgbClr val="FF0000"/>
                </a:solidFill>
              </a:rPr>
              <a:t>Descrierea structurală</a:t>
            </a:r>
          </a:p>
          <a:p>
            <a:pPr marL="365760" indent="-256032">
              <a:defRPr/>
            </a:pPr>
            <a:r>
              <a:rPr lang="en-US"/>
              <a:t>folose</a:t>
            </a:r>
            <a:r>
              <a:rPr lang="ro-RO"/>
              <a:t>şte elemente de circuit ca </a:t>
            </a:r>
            <a:r>
              <a:rPr lang="en-US"/>
              <a:t>re</a:t>
            </a:r>
            <a:r>
              <a:rPr lang="ro-RO"/>
              <a:t>zistoare, condensatoare şi tranzistoare pentru care există o corespondență directă cu componentele de pe placa de circuit imprimat sau dintr-un circuit integrat.</a:t>
            </a:r>
          </a:p>
          <a:p>
            <a:pPr marL="365760" indent="-256032">
              <a:defRPr/>
            </a:pPr>
            <a:r>
              <a:rPr lang="ro-RO"/>
              <a:t>timpul de analiză creşte proporțional cu numărul de elemente din circuit fiind dominat de elementele semiconductoare, care sunt descrise de relații neliniare complexe.</a:t>
            </a:r>
          </a:p>
          <a:p>
            <a:pPr marL="365760" indent="-256032">
              <a:defRPr/>
            </a:pPr>
            <a:r>
              <a:rPr lang="ro-RO"/>
              <a:t>durata de analiză fixează o limită pentru mărimea circuitelor care mai pot fi simulate la nivel structural.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289CD10A-703F-4B08-BA99-FCA35B857CF6}" type="datetime1">
              <a:rPr lang="en-US" smtClean="0"/>
              <a:t>11/12/2020</a:t>
            </a:fld>
            <a:endParaRPr lang="en-US"/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CA9CCC73-5D36-4B6D-B196-80274541A4B1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Generarea listei de materiale – BOM (Bill Of Materials)</a:t>
            </a:r>
          </a:p>
          <a:p>
            <a:r>
              <a:rPr lang="ro-RO" sz="2400"/>
              <a:t>În fereastra </a:t>
            </a:r>
            <a:r>
              <a:rPr lang="ro-RO" sz="2400" i="1"/>
              <a:t>Project manager</a:t>
            </a:r>
            <a:r>
              <a:rPr lang="ro-RO" sz="2400"/>
              <a:t> se dă clic pe numele proiectului </a:t>
            </a:r>
            <a:r>
              <a:rPr lang="ro-RO" sz="2400" b="1">
                <a:solidFill>
                  <a:srgbClr val="C00000"/>
                </a:solidFill>
              </a:rPr>
              <a:t>.\</a:t>
            </a:r>
            <a:r>
              <a:rPr lang="ro-RO" sz="2400" b="1" i="1">
                <a:solidFill>
                  <a:srgbClr val="C00000"/>
                </a:solidFill>
              </a:rPr>
              <a:t>nume</a:t>
            </a:r>
            <a:r>
              <a:rPr lang="ro-RO" sz="2400" b="1">
                <a:solidFill>
                  <a:srgbClr val="C00000"/>
                </a:solidFill>
              </a:rPr>
              <a:t>.dsn</a:t>
            </a:r>
            <a:endParaRPr lang="ro-RO" sz="2400">
              <a:solidFill>
                <a:srgbClr val="C00000"/>
              </a:solidFill>
            </a:endParaRPr>
          </a:p>
          <a:p>
            <a:endParaRPr lang="ro-RO" sz="2400"/>
          </a:p>
          <a:p>
            <a:r>
              <a:rPr lang="ro-RO" sz="2400"/>
              <a:t>Clic pe iconul             - </a:t>
            </a:r>
            <a:r>
              <a:rPr lang="ro-RO" sz="2400" i="1"/>
              <a:t>Bill Of Materials</a:t>
            </a:r>
            <a:endParaRPr lang="ro-RO" sz="2400"/>
          </a:p>
          <a:p>
            <a:r>
              <a:rPr lang="en-US" sz="2400"/>
              <a:t>Pentru a face să apară şi numele amprentei componentelor din netlist, în fereastra care se deschide se adaugă la </a:t>
            </a:r>
            <a:r>
              <a:rPr lang="en-US" sz="2400" i="1"/>
              <a:t>Line Item Definition</a:t>
            </a:r>
            <a:r>
              <a:rPr lang="en-US" sz="2400"/>
              <a:t> ceea ce este scris cu roşu</a:t>
            </a:r>
            <a:r>
              <a:rPr lang="ro-RO" sz="2400"/>
              <a:t>:</a:t>
            </a:r>
          </a:p>
          <a:p>
            <a:endParaRPr lang="ro-RO" sz="2400"/>
          </a:p>
          <a:p>
            <a:endParaRPr lang="ro-RO" sz="2400"/>
          </a:p>
          <a:p>
            <a:r>
              <a:rPr lang="ro-RO" sz="2400"/>
              <a:t>Se validează cu OK.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908879-E7C6-4D0E-BBDD-C7D66B5A1A0C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200" y="2792255"/>
            <a:ext cx="711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401417" y="4655821"/>
            <a:ext cx="10031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ea typeface="Times New Roman" panose="02020603050405020304" pitchFamily="18" charset="0"/>
              </a:rPr>
              <a:t>La </a:t>
            </a:r>
            <a:r>
              <a:rPr lang="en-US" sz="2000" u="sng">
                <a:ea typeface="Times New Roman" panose="02020603050405020304" pitchFamily="18" charset="0"/>
              </a:rPr>
              <a:t>Header</a:t>
            </a:r>
            <a:r>
              <a:rPr lang="en-US" sz="2000">
                <a:ea typeface="Times New Roman" panose="02020603050405020304" pitchFamily="18" charset="0"/>
              </a:rPr>
              <a:t>: Item\tQuantity\tReference\tPart</a:t>
            </a:r>
            <a:r>
              <a:rPr lang="en-US" sz="2000" b="1">
                <a:solidFill>
                  <a:srgbClr val="FF0000"/>
                </a:solidFill>
                <a:ea typeface="Times New Roman" panose="02020603050405020304" pitchFamily="18" charset="0"/>
              </a:rPr>
              <a:t>\tPCB Footprint</a:t>
            </a:r>
            <a:endParaRPr lang="en-US" sz="2000" b="1">
              <a:ea typeface="Times New Roman" panose="02020603050405020304" pitchFamily="18" charset="0"/>
            </a:endParaRPr>
          </a:p>
          <a:p>
            <a:pPr algn="just"/>
            <a:r>
              <a:rPr lang="en-US" sz="2000">
                <a:ea typeface="Times New Roman" panose="02020603050405020304" pitchFamily="18" charset="0"/>
              </a:rPr>
              <a:t>La </a:t>
            </a:r>
            <a:r>
              <a:rPr lang="en-US" sz="2000" u="sng">
                <a:ea typeface="Times New Roman" panose="02020603050405020304" pitchFamily="18" charset="0"/>
              </a:rPr>
              <a:t>Combined property string</a:t>
            </a:r>
            <a:r>
              <a:rPr lang="en-US" sz="2000">
                <a:ea typeface="Times New Roman" panose="02020603050405020304" pitchFamily="18" charset="0"/>
              </a:rPr>
              <a:t>: {Item}\t{Quantity}\t{Reference}\t{Value}</a:t>
            </a:r>
            <a:r>
              <a:rPr lang="en-US" sz="2000" b="1">
                <a:solidFill>
                  <a:srgbClr val="FF0000"/>
                </a:solidFill>
                <a:ea typeface="Times New Roman" panose="02020603050405020304" pitchFamily="18" charset="0"/>
              </a:rPr>
              <a:t>\t{PCB Footprint}</a:t>
            </a:r>
            <a:endParaRPr lang="en-US" sz="2000" b="1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0564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sz="3200" b="1">
                <a:solidFill>
                  <a:srgbClr val="0070C0"/>
                </a:solidFill>
              </a:rPr>
              <a:t>Generarea fişierelor netlist</a:t>
            </a:r>
          </a:p>
          <a:p>
            <a:pPr lvl="0"/>
            <a:r>
              <a:rPr lang="ro-RO"/>
              <a:t>Netlist reprezintă un set de fişiere care descriu circuitul;</a:t>
            </a:r>
            <a:endParaRPr lang="en-US"/>
          </a:p>
          <a:p>
            <a:pPr lvl="0"/>
            <a:r>
              <a:rPr lang="ro-RO"/>
              <a:t>În fereastra </a:t>
            </a:r>
            <a:r>
              <a:rPr lang="ro-RO" i="1"/>
              <a:t>Project manager</a:t>
            </a:r>
            <a:r>
              <a:rPr lang="ro-RO"/>
              <a:t> se dă clic pe numele proiectului </a:t>
            </a:r>
            <a:r>
              <a:rPr lang="ro-RO" b="1">
                <a:solidFill>
                  <a:srgbClr val="C00000"/>
                </a:solidFill>
              </a:rPr>
              <a:t>.\</a:t>
            </a:r>
            <a:r>
              <a:rPr lang="ro-RO" b="1" i="1">
                <a:solidFill>
                  <a:srgbClr val="C00000"/>
                </a:solidFill>
              </a:rPr>
              <a:t>nume</a:t>
            </a:r>
            <a:r>
              <a:rPr lang="ro-RO" b="1">
                <a:solidFill>
                  <a:srgbClr val="C00000"/>
                </a:solidFill>
              </a:rPr>
              <a:t>.dsn</a:t>
            </a:r>
            <a:r>
              <a:rPr lang="ro-RO"/>
              <a:t>;</a:t>
            </a:r>
          </a:p>
          <a:p>
            <a:pPr lvl="0"/>
            <a:endParaRPr lang="en-US"/>
          </a:p>
          <a:p>
            <a:r>
              <a:rPr lang="ro-RO"/>
              <a:t>Clic pe iconul          </a:t>
            </a:r>
            <a:r>
              <a:rPr lang="en-US"/>
              <a:t>   </a:t>
            </a:r>
            <a:r>
              <a:rPr lang="ro-RO"/>
              <a:t>- </a:t>
            </a:r>
            <a:r>
              <a:rPr lang="ro-RO" i="1"/>
              <a:t>Create Netlist</a:t>
            </a:r>
            <a:r>
              <a:rPr lang="ro-RO"/>
              <a:t>. Se deschide fereastra de dialog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A5DCCA-B091-426D-A932-5E5CC45073DA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4001294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8574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o-RO" sz="3300" b="1">
                <a:solidFill>
                  <a:srgbClr val="0070C0"/>
                </a:solidFill>
              </a:rPr>
              <a:t>Generarea fişierelor netlist</a:t>
            </a:r>
          </a:p>
          <a:p>
            <a:pPr lvl="0"/>
            <a:r>
              <a:rPr lang="ro-RO"/>
              <a:t>Se urmăreşte să fie activ tabul</a:t>
            </a:r>
            <a:br>
              <a:rPr lang="ro-RO"/>
            </a:br>
            <a:r>
              <a:rPr lang="ro-RO" i="1"/>
              <a:t>PCB Editor</a:t>
            </a:r>
            <a:r>
              <a:rPr lang="ro-RO"/>
              <a:t> în care se bifează:</a:t>
            </a:r>
            <a:endParaRPr lang="en-US"/>
          </a:p>
          <a:p>
            <a:pPr lvl="1"/>
            <a:r>
              <a:rPr lang="ro-RO" b="1"/>
              <a:t>View Output</a:t>
            </a:r>
            <a:r>
              <a:rPr lang="ro-RO"/>
              <a:t> ca să poată fi </a:t>
            </a:r>
            <a:br>
              <a:rPr lang="ro-RO"/>
            </a:br>
            <a:r>
              <a:rPr lang="ro-RO"/>
              <a:t>vizualizate fişierele create;</a:t>
            </a:r>
            <a:endParaRPr lang="en-US"/>
          </a:p>
          <a:p>
            <a:pPr lvl="1"/>
            <a:r>
              <a:rPr lang="ro-RO" b="1"/>
              <a:t>Create or Update PCB Editor </a:t>
            </a:r>
            <a:br>
              <a:rPr lang="ro-RO" b="1"/>
            </a:br>
            <a:r>
              <a:rPr lang="ro-RO" b="1"/>
              <a:t>Board (Netrev)</a:t>
            </a:r>
            <a:r>
              <a:rPr lang="ro-RO"/>
              <a:t>, lasând calea </a:t>
            </a:r>
            <a:br>
              <a:rPr lang="ro-RO"/>
            </a:br>
            <a:r>
              <a:rPr lang="ro-RO"/>
              <a:t>şi numele fişierului alese de </a:t>
            </a:r>
            <a:br>
              <a:rPr lang="ro-RO"/>
            </a:br>
            <a:r>
              <a:rPr lang="ro-RO"/>
              <a:t>program. Se observă că se </a:t>
            </a:r>
            <a:br>
              <a:rPr lang="ro-RO"/>
            </a:br>
            <a:r>
              <a:rPr lang="ro-RO"/>
              <a:t>creează în folderul curent, unde </a:t>
            </a:r>
            <a:br>
              <a:rPr lang="ro-RO"/>
            </a:br>
            <a:r>
              <a:rPr lang="ro-RO"/>
              <a:t>este proiectul, un folder </a:t>
            </a:r>
            <a:r>
              <a:rPr lang="ro-RO" b="1">
                <a:solidFill>
                  <a:srgbClr val="0070C0"/>
                </a:solidFill>
                <a:highlight>
                  <a:srgbClr val="FFFF00"/>
                </a:highlight>
              </a:rPr>
              <a:t>allegro</a:t>
            </a:r>
            <a:r>
              <a:rPr lang="ro-RO"/>
              <a:t> </a:t>
            </a:r>
            <a:br>
              <a:rPr lang="ro-RO"/>
            </a:br>
            <a:r>
              <a:rPr lang="ro-RO"/>
              <a:t>şi în el se salvează fişierul cu </a:t>
            </a:r>
            <a:br>
              <a:rPr lang="ro-RO"/>
            </a:br>
            <a:r>
              <a:rPr lang="ro-RO"/>
              <a:t>numele plăcii – </a:t>
            </a:r>
            <a:r>
              <a:rPr lang="ro-RO" b="1" i="1"/>
              <a:t>nume</a:t>
            </a:r>
            <a:r>
              <a:rPr lang="ro-RO" b="1"/>
              <a:t>.brd</a:t>
            </a:r>
            <a:r>
              <a:rPr lang="ro-RO"/>
              <a:t>;</a:t>
            </a:r>
            <a:endParaRPr lang="en-US"/>
          </a:p>
          <a:p>
            <a:pPr lvl="1"/>
            <a:r>
              <a:rPr lang="ro-RO" b="1"/>
              <a:t>Open Board in OrCAD PCB </a:t>
            </a:r>
            <a:br>
              <a:rPr lang="ro-RO" b="1"/>
            </a:br>
            <a:r>
              <a:rPr lang="ro-RO" b="1"/>
              <a:t>Editor</a:t>
            </a:r>
            <a:r>
              <a:rPr lang="ro-RO"/>
              <a:t>... pentru a lansa automat </a:t>
            </a:r>
            <a:br>
              <a:rPr lang="ro-RO"/>
            </a:br>
            <a:r>
              <a:rPr lang="ro-RO"/>
              <a:t>aplicația PCB Editor.</a:t>
            </a:r>
            <a:endParaRPr lang="en-US"/>
          </a:p>
          <a:p>
            <a:pPr lvl="0"/>
            <a:r>
              <a:rPr lang="ro-RO"/>
              <a:t>Clic </a:t>
            </a:r>
            <a:r>
              <a:rPr lang="ro-RO" i="1"/>
              <a:t>OK</a:t>
            </a:r>
            <a:r>
              <a:rPr lang="ro-RO"/>
              <a:t> pentru a începe procesul.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876EB4-F543-496B-AAD7-67F946EA3E8D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981201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981201" y="33506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4" name="Group 13"/>
          <p:cNvGrpSpPr>
            <a:grpSpLocks noChangeAspect="1"/>
          </p:cNvGrpSpPr>
          <p:nvPr/>
        </p:nvGrpSpPr>
        <p:grpSpPr>
          <a:xfrm>
            <a:off x="6117210" y="1524000"/>
            <a:ext cx="4474591" cy="4476902"/>
            <a:chOff x="3209925" y="2209800"/>
            <a:chExt cx="3076575" cy="3078163"/>
          </a:xfrm>
        </p:grpSpPr>
        <p:pic>
          <p:nvPicPr>
            <p:cNvPr id="8193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5200" y="2209800"/>
              <a:ext cx="2781300" cy="3078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AutoShape 3"/>
            <p:cNvSpPr>
              <a:spLocks noChangeShapeType="1"/>
            </p:cNvSpPr>
            <p:nvPr/>
          </p:nvSpPr>
          <p:spPr bwMode="auto">
            <a:xfrm>
              <a:off x="3210718" y="3429000"/>
              <a:ext cx="436563" cy="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AutoShape 5"/>
            <p:cNvSpPr>
              <a:spLocks noChangeShapeType="1"/>
            </p:cNvSpPr>
            <p:nvPr/>
          </p:nvSpPr>
          <p:spPr bwMode="auto">
            <a:xfrm flipV="1">
              <a:off x="4440238" y="4675187"/>
              <a:ext cx="436562" cy="220663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AutoShape 2"/>
            <p:cNvSpPr>
              <a:spLocks noChangeArrowheads="1"/>
            </p:cNvSpPr>
            <p:nvPr/>
          </p:nvSpPr>
          <p:spPr bwMode="auto">
            <a:xfrm>
              <a:off x="3517900" y="2408238"/>
              <a:ext cx="377825" cy="120650"/>
            </a:xfrm>
            <a:prstGeom prst="roundRect">
              <a:avLst>
                <a:gd name="adj" fmla="val 16667"/>
              </a:avLst>
            </a:prstGeom>
            <a:solidFill>
              <a:srgbClr val="FFFFFF">
                <a:alpha val="0"/>
              </a:srgbClr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3"/>
            <p:cNvSpPr>
              <a:spLocks noChangeShapeType="1"/>
            </p:cNvSpPr>
            <p:nvPr/>
          </p:nvSpPr>
          <p:spPr bwMode="auto">
            <a:xfrm>
              <a:off x="3209925" y="3544888"/>
              <a:ext cx="436563" cy="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72910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Apare fereastra de progres a creării netlist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pPr lvl="0"/>
            <a:r>
              <a:rPr lang="ro-RO" i="1"/>
              <a:t>Capture</a:t>
            </a:r>
            <a:r>
              <a:rPr lang="ro-RO"/>
              <a:t> a generat astfel fişierele netlist (pstxnet.dat, pstxprt.dat şi pstchip.dat), face un raport în fereastra </a:t>
            </a:r>
            <a:r>
              <a:rPr lang="ro-RO" i="1"/>
              <a:t>Session Log</a:t>
            </a:r>
            <a:r>
              <a:rPr lang="ro-RO"/>
              <a:t> şi lansează </a:t>
            </a:r>
            <a:r>
              <a:rPr lang="ro-RO" i="1"/>
              <a:t>PCB Editor</a:t>
            </a:r>
            <a:r>
              <a:rPr lang="ro-RO"/>
              <a:t>.</a:t>
            </a:r>
            <a:endParaRPr lang="en-US"/>
          </a:p>
          <a:p>
            <a:r>
              <a:rPr lang="ro-RO"/>
              <a:t>Se deschide mediul </a:t>
            </a:r>
            <a:r>
              <a:rPr lang="ro-RO" i="1"/>
              <a:t>PCB Editor</a:t>
            </a:r>
            <a:r>
              <a:rPr lang="ro-RO"/>
              <a:t>  </a:t>
            </a:r>
            <a:endParaRPr lang="ro-RO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B3537-A3ED-4959-AE36-0B71F3391FE0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100" y="2474015"/>
            <a:ext cx="37338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6550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latin typeface="+mn-lt"/>
              </a:rPr>
              <a:t>Noțiuni de OrCAD</a:t>
            </a:r>
            <a:endParaRPr lang="en-US" b="1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>
                <a:solidFill>
                  <a:srgbClr val="0070C0"/>
                </a:solidFill>
              </a:rPr>
              <a:t>Mediul </a:t>
            </a:r>
            <a:br>
              <a:rPr lang="ro-RO">
                <a:solidFill>
                  <a:srgbClr val="0070C0"/>
                </a:solidFill>
              </a:rPr>
            </a:br>
            <a:r>
              <a:rPr lang="ro-RO" i="1">
                <a:solidFill>
                  <a:srgbClr val="0070C0"/>
                </a:solidFill>
              </a:rPr>
              <a:t>PCB Editor</a:t>
            </a:r>
            <a:endParaRPr lang="ro-RO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0BD687-9C82-4472-90CD-79B5F3330FAF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110949" y="1653320"/>
            <a:ext cx="8634069" cy="4629150"/>
            <a:chOff x="762000" y="2362200"/>
            <a:chExt cx="6126163" cy="3284538"/>
          </a:xfrm>
        </p:grpSpPr>
        <p:pic>
          <p:nvPicPr>
            <p:cNvPr id="11265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4700"/>
            <a:stretch>
              <a:fillRect/>
            </a:stretch>
          </p:blipFill>
          <p:spPr bwMode="auto">
            <a:xfrm>
              <a:off x="762000" y="2362200"/>
              <a:ext cx="6126163" cy="32845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AutoShape 10"/>
            <p:cNvSpPr>
              <a:spLocks/>
            </p:cNvSpPr>
            <p:nvPr/>
          </p:nvSpPr>
          <p:spPr bwMode="auto">
            <a:xfrm>
              <a:off x="6578600" y="2849563"/>
              <a:ext cx="238125" cy="949325"/>
            </a:xfrm>
            <a:prstGeom prst="leftBrace">
              <a:avLst>
                <a:gd name="adj1" fmla="val 33222"/>
                <a:gd name="adj2" fmla="val 50000"/>
              </a:avLst>
            </a:prstGeom>
            <a:noFill/>
            <a:ln w="25400">
              <a:solidFill>
                <a:srgbClr val="FFC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AutoShape 4"/>
            <p:cNvSpPr>
              <a:spLocks noChangeShapeType="1"/>
            </p:cNvSpPr>
            <p:nvPr/>
          </p:nvSpPr>
          <p:spPr bwMode="auto">
            <a:xfrm flipV="1">
              <a:off x="2317750" y="2849563"/>
              <a:ext cx="0" cy="238125"/>
            </a:xfrm>
            <a:prstGeom prst="straightConnector1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AutoShape 6"/>
            <p:cNvSpPr>
              <a:spLocks noChangeShapeType="1"/>
            </p:cNvSpPr>
            <p:nvPr/>
          </p:nvSpPr>
          <p:spPr bwMode="auto">
            <a:xfrm flipH="1">
              <a:off x="912813" y="3651250"/>
              <a:ext cx="250825" cy="0"/>
            </a:xfrm>
            <a:prstGeom prst="straightConnector1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AutoShape 2"/>
            <p:cNvSpPr>
              <a:spLocks noChangeShapeType="1"/>
            </p:cNvSpPr>
            <p:nvPr/>
          </p:nvSpPr>
          <p:spPr bwMode="auto">
            <a:xfrm rot="10800000">
              <a:off x="3551238" y="2498725"/>
              <a:ext cx="544512" cy="495300"/>
            </a:xfrm>
            <a:prstGeom prst="bentConnector3">
              <a:avLst>
                <a:gd name="adj1" fmla="val 49940"/>
              </a:avLst>
            </a:prstGeom>
            <a:noFill/>
            <a:ln w="25400">
              <a:solidFill>
                <a:srgbClr val="FFC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Text Box 2"/>
            <p:cNvSpPr txBox="1">
              <a:spLocks noChangeArrowheads="1"/>
            </p:cNvSpPr>
            <p:nvPr/>
          </p:nvSpPr>
          <p:spPr bwMode="auto">
            <a:xfrm>
              <a:off x="4102100" y="2917825"/>
              <a:ext cx="966788" cy="1571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Bara de meniuri</a:t>
              </a:r>
              <a:endParaRPr lang="ro-RO" altLang="en-US">
                <a:latin typeface="Arial" panose="020B0604020202020204" pitchFamily="34" charset="0"/>
              </a:endParaRPr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1616075" y="3092450"/>
              <a:ext cx="1376363" cy="1571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Bara orizontală de unelte</a:t>
              </a:r>
              <a:endParaRPr lang="ro-RO" altLang="en-US">
                <a:latin typeface="Arial" panose="020B0604020202020204" pitchFamily="34" charset="0"/>
              </a:endParaRPr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1162050" y="3587750"/>
              <a:ext cx="1295400" cy="1571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Bara verticală de unelte</a:t>
              </a:r>
              <a:endParaRPr lang="ro-RO" altLang="en-US">
                <a:latin typeface="Arial" panose="020B0604020202020204" pitchFamily="34" charset="0"/>
              </a:endParaRPr>
            </a:p>
          </p:txBody>
        </p:sp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1452563" y="4713288"/>
              <a:ext cx="1177925" cy="157162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Fereastra de comenzi</a:t>
              </a:r>
              <a:endParaRPr lang="ro-RO" altLang="en-US">
                <a:latin typeface="Arial" panose="020B0604020202020204" pitchFamily="34" charset="0"/>
              </a:endParaRPr>
            </a:p>
          </p:txBody>
        </p:sp>
        <p:sp>
          <p:nvSpPr>
            <p:cNvPr id="15" name="AutoShape 8"/>
            <p:cNvSpPr>
              <a:spLocks noChangeShapeType="1"/>
            </p:cNvSpPr>
            <p:nvPr/>
          </p:nvSpPr>
          <p:spPr bwMode="auto">
            <a:xfrm>
              <a:off x="2041525" y="4870450"/>
              <a:ext cx="0" cy="307975"/>
            </a:xfrm>
            <a:prstGeom prst="straightConnector1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AutoShape 14"/>
            <p:cNvSpPr>
              <a:spLocks noChangeShapeType="1"/>
            </p:cNvSpPr>
            <p:nvPr/>
          </p:nvSpPr>
          <p:spPr bwMode="auto">
            <a:xfrm>
              <a:off x="6124575" y="4775200"/>
              <a:ext cx="0" cy="511175"/>
            </a:xfrm>
            <a:prstGeom prst="straightConnector1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5622925" y="4430713"/>
              <a:ext cx="1093788" cy="33178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Fereastra „vedere </a:t>
              </a:r>
              <a:endParaRPr lang="ro-RO" altLang="en-US" sz="600"/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de ansamblu”</a:t>
              </a:r>
              <a:endParaRPr lang="ro-RO" altLang="en-US">
                <a:latin typeface="Arial" panose="020B0604020202020204" pitchFamily="34" charset="0"/>
              </a:endParaRP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5637213" y="3146425"/>
              <a:ext cx="933450" cy="4064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Taburi de</a:t>
              </a:r>
              <a:endParaRPr lang="ro-RO" altLang="en-US" sz="600"/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control şi filtrare</a:t>
              </a:r>
              <a:endParaRPr lang="ro-RO" altLang="en-US">
                <a:latin typeface="Arial" panose="020B0604020202020204" pitchFamily="34" charset="0"/>
              </a:endParaRP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4922838" y="4864100"/>
              <a:ext cx="784225" cy="15716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o-RO" altLang="en-US" sz="1000" b="1">
                  <a:solidFill>
                    <a:srgbClr val="FFC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Bara de stare</a:t>
              </a:r>
              <a:endParaRPr lang="ro-RO" altLang="en-US">
                <a:latin typeface="Arial" panose="020B0604020202020204" pitchFamily="34" charset="0"/>
              </a:endParaRPr>
            </a:p>
          </p:txBody>
        </p:sp>
        <p:sp>
          <p:nvSpPr>
            <p:cNvPr id="20" name="AutoShape 12"/>
            <p:cNvSpPr>
              <a:spLocks noChangeShapeType="1"/>
            </p:cNvSpPr>
            <p:nvPr/>
          </p:nvSpPr>
          <p:spPr bwMode="auto">
            <a:xfrm>
              <a:off x="5332413" y="5041900"/>
              <a:ext cx="0" cy="565150"/>
            </a:xfrm>
            <a:prstGeom prst="straightConnector1">
              <a:avLst/>
            </a:prstGeom>
            <a:noFill/>
            <a:ln w="25400">
              <a:solidFill>
                <a:srgbClr val="FFC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286001" y="1948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2743201" y="2177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2743201" y="5462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DC4423-63DE-445F-BAC4-69B19729690F}"/>
              </a:ext>
            </a:extLst>
          </p:cNvPr>
          <p:cNvSpPr/>
          <p:nvPr/>
        </p:nvSpPr>
        <p:spPr>
          <a:xfrm>
            <a:off x="9006557" y="6110165"/>
            <a:ext cx="205837" cy="2638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53843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o-RO" sz="6700" b="1">
                <a:solidFill>
                  <a:srgbClr val="0070C0"/>
                </a:solidFill>
              </a:rPr>
              <a:t>Desenarea conturului plăcii</a:t>
            </a:r>
          </a:p>
          <a:p>
            <a:r>
              <a:rPr lang="en-US" sz="5500"/>
              <a:t>Din bara de meniuri se alege </a:t>
            </a:r>
            <a:r>
              <a:rPr lang="en-US" sz="5500" i="1"/>
              <a:t>Outline</a:t>
            </a:r>
            <a:r>
              <a:rPr lang="en-US" sz="5500"/>
              <a:t> &gt; </a:t>
            </a:r>
            <a:r>
              <a:rPr lang="ro-RO" sz="5500" i="1"/>
              <a:t>Design</a:t>
            </a:r>
            <a:r>
              <a:rPr lang="en-US" sz="5500"/>
              <a:t>.</a:t>
            </a:r>
            <a:endParaRPr lang="ro-RO" sz="5500"/>
          </a:p>
          <a:p>
            <a:r>
              <a:rPr lang="en-US" sz="5500"/>
              <a:t>Se deschide fereastra de dialog</a:t>
            </a:r>
            <a:r>
              <a:rPr lang="ro-RO" sz="5500"/>
              <a:t> </a:t>
            </a:r>
            <a:r>
              <a:rPr lang="ro-RO" sz="5500" i="1"/>
              <a:t>Design Outline</a:t>
            </a:r>
            <a:endParaRPr lang="ro-RO" sz="5500"/>
          </a:p>
          <a:p>
            <a:pPr lvl="0"/>
            <a:r>
              <a:rPr lang="ro-RO" sz="5500"/>
              <a:t>Clic pe butonul </a:t>
            </a:r>
            <a:r>
              <a:rPr lang="ro-RO" sz="5500" b="1"/>
              <a:t>P</a:t>
            </a:r>
            <a:r>
              <a:rPr lang="ro-RO" sz="5500"/>
              <a:t> din josul foii de lucru, se scrie </a:t>
            </a:r>
            <a:r>
              <a:rPr lang="ro-RO" sz="5500" b="1"/>
              <a:t>0,0</a:t>
            </a:r>
            <a:r>
              <a:rPr lang="ro-RO" sz="5500"/>
              <a:t> la </a:t>
            </a:r>
            <a:r>
              <a:rPr lang="ro-RO" sz="5500" i="1"/>
              <a:t>Value</a:t>
            </a:r>
            <a:r>
              <a:rPr lang="ro-RO" sz="5500"/>
              <a:t>, urmat de clic pe </a:t>
            </a:r>
            <a:r>
              <a:rPr lang="ro-RO" sz="5500" i="1"/>
              <a:t>Pick</a:t>
            </a:r>
            <a:r>
              <a:rPr lang="ro-RO" sz="5500"/>
              <a:t> și apoi pe </a:t>
            </a:r>
            <a:r>
              <a:rPr lang="ro-RO" sz="5500" i="1"/>
              <a:t>Close</a:t>
            </a:r>
            <a:r>
              <a:rPr lang="ro-RO" sz="5500"/>
              <a:t> în fereastra </a:t>
            </a:r>
            <a:r>
              <a:rPr lang="ro-RO" sz="5500" i="1"/>
              <a:t>Design Outline</a:t>
            </a:r>
            <a:r>
              <a:rPr lang="ro-RO" sz="5500"/>
              <a:t>.</a:t>
            </a:r>
          </a:p>
          <a:p>
            <a:pPr lvl="0"/>
            <a:r>
              <a:rPr lang="ro-RO" sz="5500"/>
              <a:t>Parametrul </a:t>
            </a:r>
            <a:r>
              <a:rPr lang="ro-RO" sz="5500" i="1"/>
              <a:t>Design Edge Clearance</a:t>
            </a:r>
            <a:r>
              <a:rPr lang="ro-RO" sz="5500"/>
              <a:t> arată distanța de siguranță față de marginea plăcii pentru plasarea componentelor şi a traseelor.</a:t>
            </a:r>
            <a:endParaRPr lang="en-US" sz="5500"/>
          </a:p>
          <a:p>
            <a:pPr lvl="0"/>
            <a:r>
              <a:rPr lang="ro-RO" sz="5500" i="1"/>
              <a:t>Design Edge Clearance</a:t>
            </a:r>
            <a:r>
              <a:rPr lang="ro-RO" sz="5500"/>
              <a:t> se modifică din 400.00 MIL în 200.00 MIL (adică, aproximativ 5 mm) sau 100.00 MIL;</a:t>
            </a:r>
            <a:endParaRPr lang="en-US" sz="5500"/>
          </a:p>
          <a:p>
            <a:r>
              <a:rPr lang="ro-RO" sz="5500"/>
              <a:t>Se salvează placa.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25F981-2327-4FB8-8209-169D420B8977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044567-5C7A-4351-A387-56E4F868C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8594" y="136525"/>
            <a:ext cx="3077528" cy="232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049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Noțiuni de OrCAD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o-RO" b="1">
                <a:latin typeface="UT Sans" panose="00000500000000000000" pitchFamily="50" charset="0"/>
              </a:rPr>
              <a:t>	</a:t>
            </a:r>
            <a:r>
              <a:rPr lang="ro-RO" sz="3200" b="1">
                <a:solidFill>
                  <a:srgbClr val="0070C0"/>
                </a:solidFill>
              </a:rPr>
              <a:t>Cheia succesului</a:t>
            </a:r>
            <a:r>
              <a:rPr lang="ro-RO" sz="3200" b="1"/>
              <a:t> </a:t>
            </a:r>
            <a:r>
              <a:rPr lang="ro-RO" sz="3200"/>
              <a:t>în proiectare şi fabricație constă:</a:t>
            </a:r>
          </a:p>
          <a:p>
            <a:pPr lvl="1"/>
            <a:r>
              <a:rPr lang="ro-RO" sz="2800"/>
              <a:t>în înțelegerea PCB-ului însuşi şi </a:t>
            </a:r>
          </a:p>
          <a:p>
            <a:pPr lvl="1"/>
            <a:r>
              <a:rPr lang="ro-RO" sz="2800"/>
              <a:t>în modul în care se folosesc unelte</a:t>
            </a:r>
            <a:r>
              <a:rPr lang="en-US" sz="2800"/>
              <a:t>le CAE </a:t>
            </a:r>
            <a:r>
              <a:rPr lang="ro-RO" sz="2800"/>
              <a:t> pentru crearea PCB-ului.</a:t>
            </a:r>
            <a:endParaRPr lang="en-US" sz="2800"/>
          </a:p>
        </p:txBody>
      </p:sp>
      <p:sp>
        <p:nvSpPr>
          <p:cNvPr id="40963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6BA67C5F-FF80-46FA-B813-89881E81C812}" type="datetime1">
              <a:rPr lang="en-US" smtClean="0"/>
              <a:t>11/12/2020</a:t>
            </a:fld>
            <a:endParaRPr lang="en-US"/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DE73A510-7A39-4557-BC34-838484727D47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256032" algn="just">
              <a:buNone/>
              <a:defRPr/>
            </a:pPr>
            <a:r>
              <a:rPr lang="ro-RO" sz="3500" b="1">
                <a:solidFill>
                  <a:srgbClr val="7030A0"/>
                </a:solidFill>
              </a:rPr>
              <a:t>Descrierea funcțională</a:t>
            </a:r>
          </a:p>
          <a:p>
            <a:pPr marL="365760" indent="-256032">
              <a:defRPr/>
            </a:pPr>
            <a:r>
              <a:rPr lang="ro-RO"/>
              <a:t>constă în gruparea mai multor componente într-un bloc, după </a:t>
            </a:r>
            <a:r>
              <a:rPr lang="ro-RO" u="sng"/>
              <a:t>criteriul funcției</a:t>
            </a:r>
            <a:r>
              <a:rPr lang="ro-RO"/>
              <a:t> pe care o realizează (ex. blocuri de câștig, oscilatoare, integratoare, derivatoare, blocuri NAND (ȘI-NU) și NOR (SAU-NU), sumatoare etc.);</a:t>
            </a:r>
          </a:p>
          <a:p>
            <a:pPr marL="365760" indent="-256032">
              <a:defRPr/>
            </a:pPr>
            <a:r>
              <a:rPr lang="ro-RO"/>
              <a:t>descrierea SPICE a blocului trebuie să fie un circuit echivalent care realizează aceeași funcție ca și implementarea la nivel de componente;</a:t>
            </a:r>
          </a:p>
          <a:p>
            <a:pPr marL="365760" indent="-256032">
              <a:defRPr/>
            </a:pPr>
            <a:r>
              <a:rPr lang="ro-RO"/>
              <a:t>modelul funcțional poate fi construit cu mai puține componente și elemente specifice SPICE cum ar fi de exemplu sursele comandate;</a:t>
            </a:r>
          </a:p>
          <a:p>
            <a:pPr marL="365760" indent="-256032">
              <a:defRPr/>
            </a:pPr>
            <a:r>
              <a:rPr lang="ro-RO"/>
              <a:t>timpul de simulare este considerabil mai scurt față de cel necesar simulării circuitelor descrise structural.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6AC153BD-ED32-41D3-B78A-245380B92657}" type="datetime1">
              <a:rPr lang="en-US" smtClean="0"/>
              <a:t>11/12/2020</a:t>
            </a:fld>
            <a:endParaRPr lang="en-US"/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CA9CCC73-5D36-4B6D-B196-80274541A4B1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8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algn="just">
              <a:buNone/>
              <a:defRPr/>
            </a:pPr>
            <a:r>
              <a:rPr lang="ro-RO" sz="3200" b="1">
                <a:solidFill>
                  <a:srgbClr val="00B050"/>
                </a:solidFill>
              </a:rPr>
              <a:t>Subcircuite</a:t>
            </a:r>
          </a:p>
          <a:p>
            <a:pPr marL="365760" indent="-256032">
              <a:defRPr/>
            </a:pPr>
            <a:r>
              <a:rPr lang="ro-RO"/>
              <a:t>SPICE permite crearea de către utilizator a </a:t>
            </a:r>
            <a:r>
              <a:rPr lang="ro-RO" b="1">
                <a:solidFill>
                  <a:schemeClr val="tx2"/>
                </a:solidFill>
              </a:rPr>
              <a:t>subcircuitelor</a:t>
            </a:r>
            <a:r>
              <a:rPr lang="ro-RO"/>
              <a:t>, prin care utilizatorul definește o subrețea sau un bloc, care poate fi apoi instanțiat (apelat) în mod repetat în întregul circuit.</a:t>
            </a:r>
          </a:p>
          <a:p>
            <a:pPr marL="365760" indent="-256032">
              <a:defRPr/>
            </a:pPr>
            <a:r>
              <a:rPr lang="ro-RO"/>
              <a:t>de exemplu, pentru un amplificator care apare de mai multe ori într-un circuit mai mare, se poate defini o singură dată un subcircuit, descris funcțional sau la nivel de tranzistor, care apoi este instanțiat în mod repetat pentru a forma un circuit mai complex.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524AAB2A-DE49-4FB5-83D3-05C38A5C0BE0}" type="datetime1">
              <a:rPr lang="en-US" smtClean="0"/>
              <a:t>11/12/2020</a:t>
            </a:fld>
            <a:endParaRPr lang="en-US"/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CA9CCC73-5D36-4B6D-B196-80274541A4B1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08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>
              <a:buNone/>
              <a:defRPr/>
            </a:pPr>
            <a:r>
              <a:rPr lang="ro-RO" sz="3200" b="1">
                <a:solidFill>
                  <a:srgbClr val="0070C0"/>
                </a:solidFill>
              </a:rPr>
              <a:t>Abordarea ierarhică</a:t>
            </a:r>
          </a:p>
          <a:p>
            <a:pPr marL="452628" indent="-342900" algn="just">
              <a:defRPr/>
            </a:pPr>
            <a:r>
              <a:rPr lang="ro-RO"/>
              <a:t>în fișierul de intrare SPICE pentru circuite mari, descrierea listei de conexiuni poate fi lungă și foarte dificil de înțeles;</a:t>
            </a:r>
          </a:p>
          <a:p>
            <a:pPr marL="452628" indent="-342900" algn="just">
              <a:defRPr/>
            </a:pPr>
            <a:r>
              <a:rPr lang="ro-RO"/>
              <a:t>ca urmare pentru descrierea circuitelor mari se recomandă o abordare ierarhică, în urma căreia un proiectant poate recunoaște rapid din descrierea SPICE schema bloc de nivel înalt a circuitului;</a:t>
            </a:r>
          </a:p>
          <a:p>
            <a:pPr marL="452628" indent="-342900" algn="just">
              <a:defRPr/>
            </a:pPr>
            <a:r>
              <a:rPr lang="ro-RO"/>
              <a:t>capacitatea SPICE de a descrie subcircuite asigură mijloacele necesare unei descrieri ierarhice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2F6F02-F2A0-425B-B53E-86242259A07A}" type="datetime1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PACME Cursul nr.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5A4E7-AB56-49F5-947A-CB5D651966C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7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o-RO"/>
              <a:t>În cadrul unei descrieri ierarhice, diverse blocuri pot fi descrise la diferite nivele de precizie</a:t>
            </a:r>
          </a:p>
          <a:p>
            <a:pPr algn="just"/>
            <a:r>
              <a:rPr lang="ro-RO" b="1"/>
              <a:t>Descrierea funcțională</a:t>
            </a:r>
            <a:r>
              <a:rPr lang="ro-RO"/>
              <a:t> poate folosi:</a:t>
            </a:r>
          </a:p>
          <a:p>
            <a:pPr lvl="1" algn="just"/>
            <a:r>
              <a:rPr lang="ro-RO">
                <a:solidFill>
                  <a:srgbClr val="0070C0"/>
                </a:solidFill>
              </a:rPr>
              <a:t>Modelul ideal</a:t>
            </a:r>
            <a:r>
              <a:rPr lang="ro-RO"/>
              <a:t>, care este cea mai simplă reprezentare a funcției unui bloc dat prin care se reproduce caracteristica relevantă a dispozitivului.</a:t>
            </a:r>
          </a:p>
          <a:p>
            <a:pPr lvl="1" algn="just"/>
            <a:r>
              <a:rPr lang="ro-RO">
                <a:solidFill>
                  <a:srgbClr val="0070C0"/>
                </a:solidFill>
              </a:rPr>
              <a:t>Modelul funcțional</a:t>
            </a:r>
            <a:r>
              <a:rPr lang="ro-RO"/>
              <a:t>, care este mult mai complex și care reproduce caracteristicile de detaliu ale circuitului cum ar fi, de exemplu, limitarea excursiei semnalului de ieșire, valoarea finită a benzii de frecvență și alte restricții privind gama de variație a diverselor mărimi.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D61B0B65-1A12-4EFB-9DF3-F4CA7B33F0AF}" type="datetime1">
              <a:rPr lang="en-US" smtClean="0"/>
              <a:t>11/12/2020</a:t>
            </a:fld>
            <a:endParaRPr lang="en-US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73B1CEE8-76DC-4F5A-BEFA-CC965E9BC7B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kumimoji="0" lang="ro-RO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Simularea funcțională și ierarhică</a:t>
            </a:r>
            <a:endParaRPr lang="en-US">
              <a:latin typeface="UT Sans" panose="00000500000000000000" pitchFamily="50" charset="0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ro-RO" sz="3200" b="1">
                <a:solidFill>
                  <a:srgbClr val="0070C0"/>
                </a:solidFill>
              </a:rPr>
              <a:t>Modelul ideal</a:t>
            </a:r>
          </a:p>
          <a:p>
            <a:pPr lvl="2" algn="just"/>
            <a:r>
              <a:rPr lang="ro-RO" sz="2800"/>
              <a:t>este simplu</a:t>
            </a:r>
            <a:r>
              <a:rPr lang="en-US" sz="2800"/>
              <a:t>,</a:t>
            </a:r>
            <a:endParaRPr lang="ro-RO" sz="2800"/>
          </a:p>
          <a:p>
            <a:pPr lvl="2" algn="just"/>
            <a:r>
              <a:rPr lang="ro-RO" sz="2800"/>
              <a:t>furnizează caracteristica relevantă a dispozitivului</a:t>
            </a:r>
            <a:r>
              <a:rPr lang="en-US" sz="2800"/>
              <a:t>,</a:t>
            </a:r>
            <a:endParaRPr lang="ro-RO" sz="2800"/>
          </a:p>
          <a:p>
            <a:pPr lvl="2" algn="just"/>
            <a:r>
              <a:rPr lang="ro-RO" sz="2800"/>
              <a:t>conduce la timp scur</a:t>
            </a:r>
            <a:r>
              <a:rPr lang="en-US" sz="2800"/>
              <a:t>t</a:t>
            </a:r>
            <a:r>
              <a:rPr lang="ro-RO" sz="2800"/>
              <a:t> de simulare</a:t>
            </a:r>
            <a:r>
              <a:rPr lang="en-US" sz="2800"/>
              <a:t>.</a:t>
            </a:r>
            <a:endParaRPr lang="ro-RO" sz="2400"/>
          </a:p>
          <a:p>
            <a:pPr lvl="1" algn="just"/>
            <a:r>
              <a:rPr lang="ro-RO" sz="3200" b="1">
                <a:solidFill>
                  <a:srgbClr val="0070C0"/>
                </a:solidFill>
              </a:rPr>
              <a:t>Modelul funcțional</a:t>
            </a:r>
            <a:endParaRPr lang="ro-RO" sz="3200">
              <a:solidFill>
                <a:srgbClr val="0070C0"/>
              </a:solidFill>
            </a:endParaRPr>
          </a:p>
          <a:p>
            <a:pPr lvl="2" algn="just"/>
            <a:r>
              <a:rPr lang="ro-RO" sz="2800"/>
              <a:t>este complex</a:t>
            </a:r>
            <a:r>
              <a:rPr lang="en-US" sz="2800"/>
              <a:t>,</a:t>
            </a:r>
            <a:endParaRPr lang="ro-RO" sz="2800"/>
          </a:p>
          <a:p>
            <a:pPr lvl="2" algn="just"/>
            <a:r>
              <a:rPr lang="ro-RO" sz="2800"/>
              <a:t>utilizează un număr de componente considerabil mai mic în comparație cu descrierea </a:t>
            </a:r>
            <a:r>
              <a:rPr lang="en-US" sz="2800"/>
              <a:t>structur</a:t>
            </a:r>
            <a:r>
              <a:rPr lang="ro-RO" sz="2800"/>
              <a:t>ală</a:t>
            </a:r>
            <a:r>
              <a:rPr lang="en-US" sz="2800"/>
              <a:t>,</a:t>
            </a:r>
            <a:endParaRPr lang="ro-RO" sz="2800"/>
          </a:p>
          <a:p>
            <a:pPr lvl="2" algn="just"/>
            <a:r>
              <a:rPr lang="ro-RO" sz="2800"/>
              <a:t>durată de simulare semnificativ mai redusă în comparație cu descrierea </a:t>
            </a:r>
            <a:r>
              <a:rPr lang="en-US" sz="2800"/>
              <a:t>structur</a:t>
            </a:r>
            <a:r>
              <a:rPr lang="ro-RO" sz="2800"/>
              <a:t>ală</a:t>
            </a:r>
            <a:r>
              <a:rPr lang="en-US" sz="2800"/>
              <a:t>.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4E579913-4A90-4063-84FB-1B0A262FA68D}" type="datetime1">
              <a:rPr lang="en-US" smtClean="0"/>
              <a:t>11/12/2020</a:t>
            </a:fld>
            <a:endParaRPr lang="en-US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PACME Cursul nr. 6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fld id="{73B1CEE8-76DC-4F5A-BEFA-CC965E9BC7B0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63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3130</Words>
  <Application>Microsoft Office PowerPoint</Application>
  <PresentationFormat>Widescreen</PresentationFormat>
  <Paragraphs>433</Paragraphs>
  <Slides>46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1" baseType="lpstr">
      <vt:lpstr>Arial</vt:lpstr>
      <vt:lpstr>Calibri</vt:lpstr>
      <vt:lpstr>Calibri Light</vt:lpstr>
      <vt:lpstr>UT Sans</vt:lpstr>
      <vt:lpstr>Office Theme</vt:lpstr>
      <vt:lpstr>PROIECTAREA  ASISTATĂ  DE CALCULATOR  A  MODULELOR  ELECTRONICE</vt:lpstr>
      <vt:lpstr>Cuprins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Simularea funcțională și ierarhică</vt:lpstr>
      <vt:lpstr>Exemplul 1 Numărător în inel realizat cu inversoare MOS</vt:lpstr>
      <vt:lpstr>Exemplul 1 Numărător în inel realizat cu inversoare MOS</vt:lpstr>
      <vt:lpstr>Exemplul 1 Numărător în inel realizat cu inversoare MOS</vt:lpstr>
      <vt:lpstr>Exemplul 1 Numărător în inel realizat cu inversoare MOS</vt:lpstr>
      <vt:lpstr>Simularea funcțională și ierarhică</vt:lpstr>
      <vt:lpstr>Simularea funcțională și ierarhică Exemplul 2</vt:lpstr>
      <vt:lpstr>Simularea funcțională și ierarhică Exemplul 2</vt:lpstr>
      <vt:lpstr>Simularea funcțională și ierarhică Exemplul 2</vt:lpstr>
      <vt:lpstr>Simularea funcțională și ierarhică Exemplul 2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  <vt:lpstr>Noțiuni de OrCAD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PROIECTAREA  ASISTATĂ  DE CALCULATOR  A  MODULELOR  ELECTRONICE</dc:title>
  <dc:creator>geoic@yahoo.com</dc:creator>
  <cp:lastModifiedBy>geoic@yahoo.com</cp:lastModifiedBy>
  <cp:revision>32</cp:revision>
  <dcterms:created xsi:type="dcterms:W3CDTF">2020-11-11T18:43:06Z</dcterms:created>
  <dcterms:modified xsi:type="dcterms:W3CDTF">2020-11-12T19:50:48Z</dcterms:modified>
</cp:coreProperties>
</file>