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7" r:id="rId2"/>
    <p:sldId id="259" r:id="rId3"/>
    <p:sldId id="286" r:id="rId4"/>
    <p:sldId id="287" r:id="rId5"/>
    <p:sldId id="288" r:id="rId6"/>
    <p:sldId id="289" r:id="rId7"/>
    <p:sldId id="290" r:id="rId8"/>
    <p:sldId id="319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1DACF-1145-47C5-9B8A-9DBF0CFB94E8}" type="datetimeFigureOut">
              <a:rPr lang="ro-RO" smtClean="0"/>
              <a:t>29.10.2020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60607-5CD4-4963-A775-BD1D6F7DE4B0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640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0EB8-A1F4-4B46-B5B7-60127BEEF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35F3A-8FB1-410C-8E3D-BA4546061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FEB95-7D9B-425C-9CF4-8C5C60BD7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7E501-6C40-4CF3-AF2E-D07EF1B3D87D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15101-FA98-40CA-A582-8665AC9AA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31A8C-35E2-4A84-83C2-F50BAF38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53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B1CC7-FFB5-458F-95F6-AE119AD73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F13A9-DB35-4B13-9AB8-A27163B6A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751EA-D5A9-4240-A537-A913CE69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9A1FF-6AC0-4C27-8DCF-B8A4B1C73598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C9CFB-6093-498B-AB8E-8E02E0FB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8E25-E555-4AEF-88A4-5C46AC2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945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57B19D-8B74-40F6-8C61-AC40DDCD3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9747-F973-41AD-93FD-5B4649A14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361BC-50D7-4C3A-B0B5-0808D66C9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4D42-8AB9-4704-9D91-5F0382B2FFA8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23987-E896-46B0-AEA2-D0F06043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CBB96-EA75-417A-906A-11C04AF26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404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06F94-A745-407F-97B3-1F13A10AE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D2E0E-9D83-41F6-887A-4170A4273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56DD5-AEFB-4A9F-B01E-E70EBB156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93FA1-F213-41D3-9EC9-307FED5953D3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F6D30-CC0F-41DC-9D81-B4777210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03679-937D-47F0-9039-58B739640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236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A60E2-45BA-449E-A904-0753A849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EBF05-F076-4BC9-ACDE-9011340DD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179A0-00BB-4383-933A-CF7D4326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4154-FAE5-45D0-AE4F-F0DDF38FD8F2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35EF8-55AF-4DD7-BEFB-9BD02043E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2BB1B-A340-4DE2-9E69-8477918B8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2432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4DB1-5E81-4AE7-9AB3-6496043A6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4E669-444B-48A6-AC23-53039900E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B1AB5-B9C4-4A49-8867-336FC13F7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27F8A-C884-46B2-9F02-1374772E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F2B7-2ACC-4D89-AD75-4AB3A8B7933B}" type="datetime1">
              <a:rPr lang="en-US" smtClean="0"/>
              <a:t>10/29/2020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579EC-6857-4994-BF6B-E97B1D55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3A17F-0A48-43BC-9CF3-00F3B4C69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318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DD7E9-B833-4AE4-9843-3AB38132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3AE72-B0BA-4271-B8A3-72AD9540E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1D28A-26AB-42D9-AB31-C4FDCD2BD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C5FD90-5139-4302-AD8B-05CD05894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E7159-E9F4-47EF-B10A-58E8F39D1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CDEEAB-3655-4B95-9B9E-817EDA41C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37B6D-7465-4714-AEA9-C4C3330C6EE7}" type="datetime1">
              <a:rPr lang="en-US" smtClean="0"/>
              <a:t>10/29/2020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7BD15B-678B-4356-945F-D7C57525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294DC-7796-4567-A961-6D7CF0A4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3255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366E-9F84-4415-BED0-D759C9630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EC9B4-6AA9-49CE-969D-A40BDE71B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ADDAA-D3E1-446B-A9F6-88D640055CC9}" type="datetime1">
              <a:rPr lang="en-US" smtClean="0"/>
              <a:t>10/29/2020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B8CA3-FF44-4D83-90F1-0D8FE4290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052326-300D-4251-9CBF-72FE5C49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222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02C7D6-399D-4DF7-B83D-2FAA4EF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E007A-FC88-4AC6-8FAD-D7A55907A790}" type="datetime1">
              <a:rPr lang="en-US" smtClean="0"/>
              <a:t>10/29/2020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C4A412-A706-4F3D-9300-6165BB5A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221B3-BCC6-4216-9BEF-BB7AB402E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1503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F99DE-465F-4A4A-8DFB-C3764FCF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C8DD7-E991-4E4C-B4AB-19F8EEF2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06913-F4D1-4031-ABA2-D3610C1F8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547D7-A5DB-4525-A43C-25AB465F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78289-EA24-4F26-B31E-148FA97ECF2B}" type="datetime1">
              <a:rPr lang="en-US" smtClean="0"/>
              <a:t>10/29/2020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A195F8-269C-4EA1-ADEE-6CBD0503D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F9CC3-0222-40E2-8F8D-EAF5648A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8130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D2FA5-DCA4-4F7D-AA62-9B050B294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086237-BE8F-4F2A-BBD2-662235B97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E69D0-F21C-4934-8193-DE672A80E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35C57-09E5-41DE-BE47-4A0B2D25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AF2B7-23D9-4018-8062-D09F18BEB179}" type="datetime1">
              <a:rPr lang="en-US" smtClean="0"/>
              <a:t>10/29/2020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38831-98E8-4029-907F-7668468AE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D308C-E6AB-4281-A29B-A8D38D44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11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7FEAC7-31FE-4E85-B634-420B2FA11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244D3-8285-4BA2-97C5-DABF3EAF2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5672-E286-44D8-821C-0EE987F0D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E01E-921D-4586-B4E4-6FF46393CFFC}" type="datetime1">
              <a:rPr lang="en-US" smtClean="0"/>
              <a:t>10/29/2020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46DE7-5A16-4091-A795-B0D30133C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PACME Cursul nr. 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EAC3-65E6-4F15-8FAB-188AC8DAE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EA28A-0270-4FC0-8CB4-B6E2A9FD39D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2195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799" y="3505200"/>
            <a:ext cx="7710055" cy="175260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endParaRPr lang="ro-RO" sz="1200">
              <a:latin typeface="UT Sans" panose="00000500000000000000" pitchFamily="50" charset="0"/>
            </a:endParaRPr>
          </a:p>
          <a:p>
            <a:pPr>
              <a:lnSpc>
                <a:spcPct val="60000"/>
              </a:lnSpc>
            </a:pPr>
            <a:r>
              <a:rPr lang="ro-RO"/>
              <a:t>Cursul nr. 4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09800" y="2160486"/>
            <a:ext cx="7848600" cy="1138340"/>
          </a:xfrm>
        </p:spPr>
        <p:txBody>
          <a:bodyPr>
            <a:normAutofit/>
          </a:bodyPr>
          <a:lstStyle/>
          <a:p>
            <a:r>
              <a:rPr lang="ro-RO" sz="3600" b="1"/>
              <a:t>PROIECTAREA  ASISTATĂ  DE CALCULATOR  A  MODULELOR </a:t>
            </a:r>
            <a:r>
              <a:rPr lang="en-US" sz="3600" b="1"/>
              <a:t> ELECTRONICE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22BB6D-9EE5-4112-8F41-5C3F6A2072A3}"/>
              </a:ext>
            </a:extLst>
          </p:cNvPr>
          <p:cNvGrpSpPr/>
          <p:nvPr/>
        </p:nvGrpSpPr>
        <p:grpSpPr>
          <a:xfrm>
            <a:off x="711200" y="596055"/>
            <a:ext cx="10769599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2B32FB32-2A6D-4D7F-BB85-B282C884D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3170610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36ADAD96-211B-4C51-9549-40AB255786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2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200" b="1">
                <a:latin typeface="UT Sans" panose="00000500000000000000" pitchFamily="50" charset="0"/>
              </a:endParaRPr>
            </a:p>
            <a:p>
              <a:pPr algn="r"/>
              <a:r>
                <a:rPr lang="ro-RO" sz="1200">
                  <a:latin typeface="UT Sans" panose="00000500000000000000" pitchFamily="50" charset="0"/>
                </a:rPr>
                <a:t>s</a:t>
              </a:r>
              <a:r>
                <a:rPr lang="en-US" sz="1200">
                  <a:latin typeface="UT Sans" panose="00000500000000000000" pitchFamily="50" charset="0"/>
                </a:rPr>
                <a:t>tr. Politehnicii 1, 500024 Braşov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/>
              <a:r>
                <a:rPr lang="en-US" sz="1200">
                  <a:latin typeface="UT Sans" panose="00000500000000000000" pitchFamily="50" charset="0"/>
                </a:rPr>
                <a:t>0268 478705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5324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o-RO" sz="2400" b="1">
                <a:solidFill>
                  <a:srgbClr val="0070C0"/>
                </a:solidFill>
                <a:latin typeface="UT Sans" panose="00000500000000000000" pitchFamily="50" charset="0"/>
              </a:rPr>
              <a:t>Rezultate:</a:t>
            </a: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/>
            <a:r>
              <a:rPr lang="ro-RO" sz="2000" b="1">
                <a:latin typeface="UT Sans" panose="00000500000000000000" pitchFamily="50" charset="0"/>
              </a:rPr>
              <a:t>Concluzii:</a:t>
            </a:r>
          </a:p>
          <a:p>
            <a:pPr marL="457200" indent="-457200">
              <a:buFont typeface="+mj-lt"/>
              <a:buAutoNum type="arabicParenR"/>
            </a:pPr>
            <a:r>
              <a:rPr lang="ro-RO" sz="2000">
                <a:latin typeface="UT Sans" panose="00000500000000000000" pitchFamily="50" charset="0"/>
              </a:rPr>
              <a:t>Modele diferite de tranzistor duc la rezultate diferite.</a:t>
            </a:r>
          </a:p>
          <a:p>
            <a:pPr marL="457200" indent="-457200">
              <a:buFont typeface="+mj-lt"/>
              <a:buAutoNum type="arabicParenR"/>
            </a:pPr>
            <a:r>
              <a:rPr lang="ro-RO" sz="2000">
                <a:latin typeface="UT Sans" panose="00000500000000000000" pitchFamily="50" charset="0"/>
              </a:rPr>
              <a:t>La fel se întâmplă şi în practică: pot fi tranzistoare chiar de același tip (au aceeași denumire) dar au parametri diferiți (factorul de amplificare în curent </a:t>
            </a:r>
            <a:r>
              <a:rPr lang="ro-RO" sz="2000">
                <a:latin typeface="UT Sans" panose="00000500000000000000" pitchFamily="50" charset="0"/>
                <a:sym typeface="Symbol" pitchFamily="18" charset="2"/>
              </a:rPr>
              <a:t></a:t>
            </a:r>
            <a:r>
              <a:rPr lang="ro-RO" sz="2000">
                <a:latin typeface="UT Sans" panose="00000500000000000000" pitchFamily="50" charset="0"/>
              </a:rPr>
              <a:t>, în special).</a:t>
            </a:r>
          </a:p>
        </p:txBody>
      </p:sp>
      <p:sp>
        <p:nvSpPr>
          <p:cNvPr id="4198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0EF77AC-9963-464D-92C3-2E4BF5F84FAB}" type="datetime1">
              <a:rPr lang="en-US" smtClean="0"/>
              <a:t>10/29/2020</a:t>
            </a:fld>
            <a:endParaRPr lang="en-US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C62C5CC-6EAD-4ED8-81B5-362A86CF2C9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882879"/>
              </p:ext>
            </p:extLst>
          </p:nvPr>
        </p:nvGraphicFramePr>
        <p:xfrm>
          <a:off x="2438400" y="2445026"/>
          <a:ext cx="7315199" cy="18122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7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3035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latin typeface="UT Sans" panose="00000500000000000000" pitchFamily="50" charset="0"/>
                        </a:rPr>
                        <a:t>Caz</a:t>
                      </a:r>
                      <a:endParaRPr lang="en-US" sz="2400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V(2,4)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V(3,4)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IB(Q1)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latin typeface="UT Sans" panose="00000500000000000000" pitchFamily="50" charset="0"/>
                        </a:rPr>
                        <a:t>IC(Q1)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7.158E-01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6.272E+00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6.977E-06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1.047E-03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6.486E-01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5.546E+00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7.418E-06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1.180E-03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34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54273" name="Content Placeholder 2"/>
          <p:cNvSpPr>
            <a:spLocks noGrp="1"/>
          </p:cNvSpPr>
          <p:nvPr>
            <p:ph idx="1"/>
          </p:nvPr>
        </p:nvSpPr>
        <p:spPr>
          <a:xfrm>
            <a:off x="838199" y="1875632"/>
            <a:ext cx="10515599" cy="838200"/>
          </a:xfrm>
        </p:spPr>
        <p:txBody>
          <a:bodyPr/>
          <a:lstStyle/>
          <a:p>
            <a:r>
              <a:rPr lang="en-US" sz="2400" b="1">
                <a:latin typeface="UT Sans" panose="00000500000000000000" pitchFamily="50" charset="0"/>
              </a:rPr>
              <a:t>Exemplul 3:</a:t>
            </a:r>
            <a:r>
              <a:rPr lang="en-US" sz="2400">
                <a:latin typeface="UT Sans" panose="00000500000000000000" pitchFamily="50" charset="0"/>
              </a:rPr>
              <a:t> surs</a:t>
            </a:r>
            <a:r>
              <a:rPr lang="ro-RO" sz="2400">
                <a:latin typeface="UT Sans" panose="00000500000000000000" pitchFamily="50" charset="0"/>
              </a:rPr>
              <a:t>ă de curent constant realizată cu tranzistoare pnp</a:t>
            </a:r>
            <a:endParaRPr lang="en-US" sz="2400" b="1">
              <a:latin typeface="UT Sans" panose="00000500000000000000" pitchFamily="50" charset="0"/>
            </a:endParaRPr>
          </a:p>
        </p:txBody>
      </p:sp>
      <p:sp>
        <p:nvSpPr>
          <p:cNvPr id="4301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EC4916-B11B-45D1-8DF1-B9CADA5573F0}" type="datetime1">
              <a:rPr lang="en-US" smtClean="0"/>
              <a:t>10/29/2020</a:t>
            </a:fld>
            <a:endParaRPr lang="en-US"/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571DEAC-B1C3-4C8C-B88E-D62BB75C4FA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42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6008" y="2667000"/>
            <a:ext cx="347893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9" name="TextBox 7"/>
          <p:cNvSpPr txBox="1">
            <a:spLocks noChangeArrowheads="1"/>
          </p:cNvSpPr>
          <p:nvPr/>
        </p:nvSpPr>
        <p:spPr bwMode="auto">
          <a:xfrm>
            <a:off x="5638800" y="2782888"/>
            <a:ext cx="43434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o-RO">
                <a:latin typeface="UT Sans" panose="00000500000000000000" pitchFamily="50" charset="0"/>
              </a:rPr>
              <a:t>Descrierea tranzistoarelor TB:</a:t>
            </a: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Q1     2     2     1     TBP</a:t>
            </a:r>
          </a:p>
          <a:p>
            <a:r>
              <a:rPr lang="ro-RO">
                <a:latin typeface="UT Sans" panose="00000500000000000000" pitchFamily="50" charset="0"/>
              </a:rPr>
              <a:t>Q2     3     2     1     TBP</a:t>
            </a:r>
          </a:p>
          <a:p>
            <a:r>
              <a:rPr lang="ro-RO">
                <a:latin typeface="UT Sans" panose="00000500000000000000" pitchFamily="50" charset="0"/>
              </a:rPr>
              <a:t>.model     TBP     PNP(IS=12E-14  BF=200)</a:t>
            </a:r>
            <a:endParaRPr lang="en-US">
              <a:latin typeface="UT Sans" panose="00000500000000000000" pitchFamily="50" charset="0"/>
            </a:endParaRPr>
          </a:p>
          <a:p>
            <a:endParaRPr lang="en-US">
              <a:latin typeface="UT Sans" panose="00000500000000000000" pitchFamily="50" charset="0"/>
            </a:endParaRP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Q1     2     2     1     </a:t>
            </a:r>
            <a:r>
              <a:rPr lang="en-US">
                <a:latin typeface="UT Sans" panose="00000500000000000000" pitchFamily="50" charset="0"/>
              </a:rPr>
              <a:t>Q2N2907A</a:t>
            </a:r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Q2     3     2     1 </a:t>
            </a:r>
            <a:r>
              <a:rPr lang="en-US">
                <a:latin typeface="UT Sans" panose="00000500000000000000" pitchFamily="50" charset="0"/>
              </a:rPr>
              <a:t>Q2N2907A</a:t>
            </a:r>
          </a:p>
          <a:p>
            <a:r>
              <a:rPr lang="ro-RO">
                <a:latin typeface="UT Sans" panose="00000500000000000000" pitchFamily="50" charset="0"/>
              </a:rPr>
              <a:t>.LIB     C</a:t>
            </a:r>
            <a:r>
              <a:rPr lang="en-US">
                <a:latin typeface="UT Sans" panose="00000500000000000000" pitchFamily="50" charset="0"/>
              </a:rPr>
              <a:t>:\PSPICE\bipolar.lib</a:t>
            </a:r>
            <a:endParaRPr lang="ro-RO">
              <a:latin typeface="UT Sans" panose="00000500000000000000" pitchFamily="50" charset="0"/>
            </a:endParaRPr>
          </a:p>
          <a:p>
            <a:r>
              <a:rPr lang="ro-RO">
                <a:latin typeface="UT Sans" panose="00000500000000000000" pitchFamily="50" charset="0"/>
              </a:rPr>
              <a:t>*.LIB	EVAL.LIB</a:t>
            </a:r>
            <a:endParaRPr lang="en-US"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2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>
              <a:defRPr/>
            </a:pPr>
            <a:r>
              <a:rPr lang="ro-RO" sz="2400">
                <a:solidFill>
                  <a:srgbClr val="002060"/>
                </a:solidFill>
                <a:latin typeface="UT Sans" panose="00000500000000000000" pitchFamily="50" charset="0"/>
              </a:rPr>
              <a:t>Determinarea curentului generat de sursa de curent pentru (1) modelul simplu de tranzistor și (2) modelul industrial (2N2907A):</a:t>
            </a:r>
          </a:p>
          <a:p>
            <a:pPr marL="457200" indent="-457200">
              <a:buNone/>
              <a:defRPr/>
            </a:pPr>
            <a:endParaRPr lang="ro-RO" sz="14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generator de curent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Rref	2	0	5.7k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Rs	3	0	1k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Q1	2	2	1	TBP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Q2	3	2	1	TBP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.model TBP PNP(IS=12E-14  BF=200)</a:t>
            </a:r>
            <a:endParaRPr lang="en-US" sz="1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 Sans" panose="00000500000000000000" pitchFamily="50" charset="0"/>
            </a:endParaRP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*Q1	2	2	1	Q2N2907A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*Q2	3	2	1	Q2N2907A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*.LIB	EVAL.LIB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Vcc	1	0	DC	12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.DC	Vcc	12	12	1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.PRINT DC I(Rs)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206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EE8F80B-97A9-4BAC-A6C4-7982E1802213}" type="datetime1">
              <a:rPr lang="en-US" smtClean="0"/>
              <a:t>10/29/2020</a:t>
            </a:fld>
            <a:endParaRPr lang="en-US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7736942-FC1C-430B-9C30-5010D12EF4E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11528"/>
              </p:ext>
            </p:extLst>
          </p:nvPr>
        </p:nvGraphicFramePr>
        <p:xfrm>
          <a:off x="9067800" y="3378201"/>
          <a:ext cx="2895600" cy="1346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latin typeface="UT Sans" panose="00000500000000000000" pitchFamily="50" charset="0"/>
                        </a:rPr>
                        <a:t>Caz</a:t>
                      </a:r>
                      <a:endParaRPr lang="en-US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latin typeface="UT Sans" panose="00000500000000000000" pitchFamily="50" charset="0"/>
                        </a:rPr>
                        <a:t>I(Rs)</a:t>
                      </a:r>
                      <a:endParaRPr lang="en-US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UT Sans" panose="00000500000000000000" pitchFamily="50" charset="0"/>
                        </a:rPr>
                        <a:t>1.979E-03</a:t>
                      </a:r>
                      <a:endParaRPr lang="en-US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733">
                <a:tc>
                  <a:txBody>
                    <a:bodyPr/>
                    <a:lstStyle/>
                    <a:p>
                      <a:pPr algn="ctr"/>
                      <a:r>
                        <a:rPr lang="ro-RO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UT Sans" panose="00000500000000000000" pitchFamily="50" charset="0"/>
                        </a:rPr>
                        <a:t>2.112E-03</a:t>
                      </a:r>
                      <a:endParaRPr lang="en-US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898835" y="2862264"/>
            <a:ext cx="1371600" cy="38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o-RO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REZULTATE</a:t>
            </a:r>
            <a:r>
              <a:rPr lang="ro-RO" sz="12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/>
          </a:p>
        </p:txBody>
      </p:sp>
      <p:pic>
        <p:nvPicPr>
          <p:cNvPr id="553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5156" y="2874964"/>
            <a:ext cx="288234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116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lang="en-US" sz="3200" b="1">
                <a:latin typeface="UT Sans" panose="00000500000000000000" pitchFamily="50" charset="0"/>
              </a:rPr>
              <a:t>TEC-J</a:t>
            </a:r>
            <a:endParaRPr lang="en-US" sz="2800" b="1">
              <a:latin typeface="UT Sans" panose="00000500000000000000" pitchFamily="50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r>
              <a:rPr lang="en-US" sz="2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J</a:t>
            </a:r>
            <a:r>
              <a:rPr lang="en-US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   nD   nG   nS    MODEL_nume</a:t>
            </a:r>
            <a:endParaRPr lang="ro-RO" sz="26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Numele modelului (</a:t>
            </a:r>
            <a:r>
              <a:rPr lang="ro-RO" sz="1800" i="1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>
              <a:buNone/>
              <a:defRPr/>
            </a:pPr>
            <a:r>
              <a:rPr lang="ro-RO" sz="1800" b="1">
                <a:solidFill>
                  <a:srgbClr val="0070C0"/>
                </a:solidFill>
                <a:latin typeface="UT Sans" panose="00000500000000000000" pitchFamily="50" charset="0"/>
              </a:rPr>
              <a:t>	.MODEL 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>
              <a:buNone/>
              <a:defRPr/>
            </a:pPr>
            <a:r>
              <a:rPr lang="ro-RO" sz="1800" b="1">
                <a:solidFill>
                  <a:srgbClr val="0070C0"/>
                </a:solidFill>
                <a:latin typeface="UT Sans" panose="00000500000000000000" pitchFamily="50" charset="0"/>
              </a:rPr>
              <a:t>	.LIB </a:t>
            </a:r>
            <a:r>
              <a:rPr lang="ro-RO" sz="180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sz="18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505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CBFED51-D698-4557-ABC5-4AEE57226633}" type="datetime1">
              <a:rPr lang="en-US" smtClean="0"/>
              <a:t>10/29/2020</a:t>
            </a:fld>
            <a:endParaRPr lang="en-US"/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F315B38-DC27-4ED5-90E8-7930A7CFC4F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56326" name="Picture 2" descr="3-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704976"/>
            <a:ext cx="40767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1" y="1600200"/>
            <a:ext cx="358775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489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TEC-J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57345" name="Content Placeholder 2"/>
          <p:cNvSpPr>
            <a:spLocks noGrp="1"/>
          </p:cNvSpPr>
          <p:nvPr>
            <p:ph idx="1"/>
          </p:nvPr>
        </p:nvSpPr>
        <p:spPr>
          <a:xfrm>
            <a:off x="997226" y="1827211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70C0"/>
                </a:solidFill>
                <a:latin typeface="UT Sans" panose="00000500000000000000" pitchFamily="50" charset="0"/>
              </a:rPr>
              <a:t>Parametrii modelului de TEC-J</a:t>
            </a:r>
            <a:endParaRPr lang="en-US" sz="24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4608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EE65A41-44B5-448B-9A52-256479907E8A}" type="datetime1">
              <a:rPr lang="en-US" smtClean="0"/>
              <a:t>10/29/2020</a:t>
            </a:fld>
            <a:endParaRPr lang="en-US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232ADC-5051-4569-BE2D-3A97634FDCF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2497134"/>
          <a:ext cx="8534400" cy="337026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9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VTO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de prag (pinch-off voltage)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BETA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transconductanță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LAMBDA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modulație a lungimii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drenă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sursă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GS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GD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grilei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saturația a joncțiunii grilei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174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TEC-J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977348" y="1623219"/>
            <a:ext cx="10376452" cy="4800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b="1">
                <a:latin typeface="UT Sans" panose="00000500000000000000" pitchFamily="50" charset="0"/>
              </a:rPr>
              <a:t>Exemplul 4: </a:t>
            </a:r>
            <a:r>
              <a:rPr lang="en-US">
                <a:latin typeface="UT Sans" panose="00000500000000000000" pitchFamily="50" charset="0"/>
              </a:rPr>
              <a:t>amplificator de semnal mic cu TEC-J, </a:t>
            </a:r>
            <a:r>
              <a:rPr lang="ro-RO">
                <a:latin typeface="UT Sans" panose="00000500000000000000" pitchFamily="50" charset="0"/>
              </a:rPr>
              <a:t>cu </a:t>
            </a:r>
            <a:r>
              <a:rPr lang="en-US">
                <a:latin typeface="UT Sans" panose="00000500000000000000" pitchFamily="50" charset="0"/>
              </a:rPr>
              <a:t>canal n</a:t>
            </a:r>
            <a:r>
              <a:rPr lang="ro-RO">
                <a:latin typeface="UT Sans" panose="00000500000000000000" pitchFamily="50" charset="0"/>
              </a:rPr>
              <a:t>: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710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FBD3EB5-00F7-4B9E-A0CA-CA26C189D5F1}" type="datetime1">
              <a:rPr lang="en-US" smtClean="0"/>
              <a:t>10/29/2020</a:t>
            </a:fld>
            <a:endParaRPr lang="en-US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47875C6-91A6-4023-99C3-73F1E76813D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83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559756"/>
            <a:ext cx="4267200" cy="300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TextBox 7"/>
          <p:cNvSpPr txBox="1">
            <a:spLocks noChangeArrowheads="1"/>
          </p:cNvSpPr>
          <p:nvPr/>
        </p:nvSpPr>
        <p:spPr bwMode="auto">
          <a:xfrm>
            <a:off x="6019800" y="2514600"/>
            <a:ext cx="38862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UT Sans" panose="00000500000000000000" pitchFamily="50" charset="0"/>
              </a:rPr>
              <a:t>Descrierea TEC-J:</a:t>
            </a: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  <a:endParaRPr lang="en-US" b="1">
              <a:solidFill>
                <a:srgbClr val="FF0000"/>
              </a:solidFill>
              <a:latin typeface="UT Sans" panose="00000500000000000000" pitchFamily="50" charset="0"/>
            </a:endParaRPr>
          </a:p>
          <a:p>
            <a:r>
              <a:rPr lang="en-US">
                <a:latin typeface="UT Sans" panose="00000500000000000000" pitchFamily="50" charset="0"/>
              </a:rPr>
              <a:t>J1     2     1     3     TEC-J-n</a:t>
            </a:r>
          </a:p>
          <a:p>
            <a:r>
              <a:rPr lang="en-US">
                <a:latin typeface="UT Sans" panose="00000500000000000000" pitchFamily="50" charset="0"/>
              </a:rPr>
              <a:t>.model     TEC-J-n     NJF(VTO=-4)</a:t>
            </a:r>
          </a:p>
          <a:p>
            <a:endParaRPr lang="en-US">
              <a:latin typeface="UT Sans" panose="00000500000000000000" pitchFamily="50" charset="0"/>
            </a:endParaRPr>
          </a:p>
          <a:p>
            <a:pPr>
              <a:buFont typeface="Arial" charset="0"/>
              <a:buChar char="•"/>
            </a:pPr>
            <a:r>
              <a:rPr lang="ro-RO">
                <a:latin typeface="UT Sans" panose="00000500000000000000" pitchFamily="50" charset="0"/>
              </a:rPr>
              <a:t> </a:t>
            </a:r>
            <a:r>
              <a:rPr lang="en-US">
                <a:latin typeface="UT Sans" panose="00000500000000000000" pitchFamily="50" charset="0"/>
              </a:rPr>
              <a:t>Sau utiliz</a:t>
            </a:r>
            <a:r>
              <a:rPr lang="ro-RO">
                <a:latin typeface="UT Sans" panose="00000500000000000000" pitchFamily="50" charset="0"/>
              </a:rPr>
              <a:t>â</a:t>
            </a:r>
            <a:r>
              <a:rPr lang="en-US">
                <a:latin typeface="UT Sans" panose="00000500000000000000" pitchFamily="50" charset="0"/>
              </a:rPr>
              <a:t>nd instruc</a:t>
            </a:r>
            <a:r>
              <a:rPr lang="ro-RO">
                <a:latin typeface="UT Sans" panose="00000500000000000000" pitchFamily="50" charset="0"/>
              </a:rPr>
              <a:t>ț</a:t>
            </a:r>
            <a:r>
              <a:rPr lang="en-US">
                <a:latin typeface="UT Sans" panose="00000500000000000000" pitchFamily="50" charset="0"/>
              </a:rPr>
              <a:t>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endParaRPr lang="ro-RO">
              <a:latin typeface="UT Sans" panose="00000500000000000000" pitchFamily="50" charset="0"/>
            </a:endParaRPr>
          </a:p>
          <a:p>
            <a:r>
              <a:rPr lang="en-US">
                <a:latin typeface="UT Sans" panose="00000500000000000000" pitchFamily="50" charset="0"/>
              </a:rPr>
              <a:t>J1     2     1     3     J2N3819</a:t>
            </a:r>
          </a:p>
          <a:p>
            <a:r>
              <a:rPr lang="ro-RO">
                <a:latin typeface="UT Sans" panose="00000500000000000000" pitchFamily="50" charset="0"/>
              </a:rPr>
              <a:t>.LIB     C:</a:t>
            </a:r>
            <a:r>
              <a:rPr lang="en-US">
                <a:latin typeface="UT Sans" panose="00000500000000000000" pitchFamily="50" charset="0"/>
              </a:rPr>
              <a:t>\PSPICE\tec-j.lib</a:t>
            </a:r>
          </a:p>
        </p:txBody>
      </p:sp>
      <p:sp>
        <p:nvSpPr>
          <p:cNvPr id="58376" name="TextBox 8"/>
          <p:cNvSpPr txBox="1">
            <a:spLocks noChangeArrowheads="1"/>
          </p:cNvSpPr>
          <p:nvPr/>
        </p:nvSpPr>
        <p:spPr bwMode="auto">
          <a:xfrm>
            <a:off x="1752600" y="6030912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UT Sans" panose="00000500000000000000" pitchFamily="50" charset="0"/>
              </a:rPr>
              <a:t>Observa</a:t>
            </a:r>
            <a:r>
              <a:rPr lang="ro-RO">
                <a:solidFill>
                  <a:srgbClr val="0070C0"/>
                </a:solidFill>
                <a:latin typeface="UT Sans" panose="00000500000000000000" pitchFamily="50" charset="0"/>
              </a:rPr>
              <a:t>ție: La TEC-J cu canal p, în descrierea modelului apare PJF în loc de NJF.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235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TEC-J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5939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ro-RO" sz="2400" b="1">
                <a:solidFill>
                  <a:srgbClr val="002060"/>
                </a:solidFill>
                <a:latin typeface="UT Sans" panose="00000500000000000000" pitchFamily="50" charset="0"/>
              </a:rPr>
              <a:t>Determinarea PSF-ului</a:t>
            </a:r>
          </a:p>
          <a:p>
            <a:pPr eaLnBrk="1" hangingPunct="1">
              <a:buFontTx/>
              <a:buNone/>
            </a:pPr>
            <a:endParaRPr lang="ro-RO" sz="1600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PSF-ul TEC-J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R1	3	0	2k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R2	1	0	1MEG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R3	4	2	10K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J1	2	1	3	TEC-J-n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.model	TEC-J-n	NJF(VTO=-4)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*J1	2	1	3	J2N3819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*.LIB	EVAL.LIB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Vdd	4	0	DC	12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.DC	Vdd	12	12	1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.PRINT DC ID(J1) IS(J1) V(1,3) V(2,3)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206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813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951AFC5-A0D3-4A6F-96BA-B284DC7A1AE8}" type="datetime1">
              <a:rPr lang="en-US" smtClean="0"/>
              <a:t>10/29/2020</a:t>
            </a:fld>
            <a:endParaRPr lang="en-US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D723074-E2D5-4592-9606-C246659877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1925" y="2541104"/>
            <a:ext cx="389823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99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TEC-J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Rezultate</a:t>
            </a: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endParaRPr lang="ro-RO" sz="2000" b="1">
              <a:solidFill>
                <a:srgbClr val="002060"/>
              </a:solidFill>
              <a:latin typeface="UT Sans" panose="00000500000000000000" pitchFamily="50" charset="0"/>
            </a:endParaRPr>
          </a:p>
          <a:p>
            <a:pPr marL="365760" indent="-256032">
              <a:buFont typeface="Wingdings 3"/>
              <a:buChar char=""/>
              <a:defRPr/>
            </a:pPr>
            <a:r>
              <a:rPr lang="ro-RO" sz="2000" b="1">
                <a:latin typeface="UT Sans" panose="00000500000000000000" pitchFamily="50" charset="0"/>
              </a:rPr>
              <a:t>Observații:</a:t>
            </a:r>
          </a:p>
          <a:p>
            <a:pPr marL="365760" indent="-256032">
              <a:buFontTx/>
              <a:buAutoNum type="arabicPeriod"/>
              <a:defRPr/>
            </a:pPr>
            <a:r>
              <a:rPr lang="ro-RO" sz="2000">
                <a:latin typeface="UT Sans" panose="00000500000000000000" pitchFamily="50" charset="0"/>
              </a:rPr>
              <a:t>Curentul de sursă </a:t>
            </a:r>
            <a:r>
              <a:rPr lang="ro-RO" sz="2000" b="1">
                <a:latin typeface="UT Sans" panose="00000500000000000000" pitchFamily="50" charset="0"/>
              </a:rPr>
              <a:t>IS</a:t>
            </a:r>
            <a:r>
              <a:rPr lang="ro-RO" sz="2000">
                <a:latin typeface="UT Sans" panose="00000500000000000000" pitchFamily="50" charset="0"/>
              </a:rPr>
              <a:t> este raportat cu semnul minus deoarece se consideră că sensul pozitiv intră în tranzistor iar în circuit sensul curentului de sursă este invers</a:t>
            </a:r>
            <a:r>
              <a:rPr lang="en-US" sz="2000">
                <a:latin typeface="UT Sans" panose="00000500000000000000" pitchFamily="50" charset="0"/>
              </a:rPr>
              <a:t>;</a:t>
            </a:r>
            <a:endParaRPr lang="ro-RO" sz="2000">
              <a:latin typeface="UT Sans" panose="00000500000000000000" pitchFamily="50" charset="0"/>
            </a:endParaRPr>
          </a:p>
          <a:p>
            <a:pPr marL="365760" indent="-256032">
              <a:buFontTx/>
              <a:buAutoNum type="arabicPeriod"/>
              <a:defRPr/>
            </a:pPr>
            <a:r>
              <a:rPr lang="ro-RO" sz="2000">
                <a:latin typeface="UT Sans" panose="00000500000000000000" pitchFamily="50" charset="0"/>
              </a:rPr>
              <a:t>Curentul de drenă </a:t>
            </a:r>
            <a:r>
              <a:rPr lang="ro-RO" sz="2000" b="1">
                <a:latin typeface="UT Sans" panose="00000500000000000000" pitchFamily="50" charset="0"/>
              </a:rPr>
              <a:t>ID=</a:t>
            </a:r>
            <a:r>
              <a:rPr lang="en-US" sz="2000" b="1">
                <a:latin typeface="UT Sans" panose="00000500000000000000" pitchFamily="50" charset="0"/>
              </a:rPr>
              <a:t>|</a:t>
            </a:r>
            <a:r>
              <a:rPr lang="ro-RO" sz="2000" b="1">
                <a:latin typeface="UT Sans" panose="00000500000000000000" pitchFamily="50" charset="0"/>
              </a:rPr>
              <a:t>IS</a:t>
            </a:r>
            <a:r>
              <a:rPr lang="en-US" sz="2000" b="1">
                <a:latin typeface="UT Sans" panose="00000500000000000000" pitchFamily="50" charset="0"/>
              </a:rPr>
              <a:t>|</a:t>
            </a:r>
          </a:p>
        </p:txBody>
      </p:sp>
      <p:sp>
        <p:nvSpPr>
          <p:cNvPr id="4915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670A928-B1FD-47E4-8E5C-E628DB51D999}" type="datetime1">
              <a:rPr lang="en-US" smtClean="0"/>
              <a:t>10/29/2020</a:t>
            </a:fld>
            <a:endParaRPr lang="en-US"/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1291313-F628-424C-8891-EBB7E718A43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1" y="2497522"/>
          <a:ext cx="8686799" cy="18629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0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5799"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Caz</a:t>
                      </a:r>
                      <a:endParaRPr lang="en-US" sz="2000"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ID(J1)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IS(J1)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V</a:t>
                      </a:r>
                      <a:r>
                        <a:rPr lang="ro-RO" sz="2000" baseline="-25000">
                          <a:latin typeface="UT Sans" panose="00000500000000000000" pitchFamily="50" charset="0"/>
                        </a:rPr>
                        <a:t>GS</a:t>
                      </a:r>
                      <a:r>
                        <a:rPr lang="ro-RO" sz="2000">
                          <a:latin typeface="UT Sans" panose="00000500000000000000" pitchFamily="50" charset="0"/>
                        </a:rPr>
                        <a:t>=</a:t>
                      </a:r>
                      <a:r>
                        <a:rPr lang="en-US" sz="2000">
                          <a:latin typeface="UT Sans" panose="00000500000000000000" pitchFamily="50" charset="0"/>
                        </a:rPr>
                        <a:t>V(1,3)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>
                          <a:latin typeface="UT Sans" panose="00000500000000000000" pitchFamily="50" charset="0"/>
                        </a:rPr>
                        <a:t>V</a:t>
                      </a:r>
                      <a:r>
                        <a:rPr lang="ro-RO" sz="2000" baseline="-25000">
                          <a:latin typeface="UT Sans" panose="00000500000000000000" pitchFamily="50" charset="0"/>
                        </a:rPr>
                        <a:t>DS</a:t>
                      </a:r>
                      <a:r>
                        <a:rPr lang="ro-RO" sz="2000">
                          <a:latin typeface="UT Sans" panose="00000500000000000000" pitchFamily="50" charset="0"/>
                        </a:rPr>
                        <a:t>=</a:t>
                      </a:r>
                      <a:r>
                        <a:rPr lang="en-US" sz="2000">
                          <a:latin typeface="UT Sans" panose="00000500000000000000" pitchFamily="50" charset="0"/>
                        </a:rPr>
                        <a:t>V(2,3)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79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1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6.883E-04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-6.883E-04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-1.377E+00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3.741E+00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79">
                <a:tc>
                  <a:txBody>
                    <a:bodyPr/>
                    <a:lstStyle/>
                    <a:p>
                      <a:pPr algn="ctr"/>
                      <a:r>
                        <a:rPr lang="ro-R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UT Sans" panose="00000500000000000000" pitchFamily="50" charset="0"/>
                        </a:rPr>
                        <a:t>2</a:t>
                      </a:r>
                      <a:endParaRPr lang="en-US" sz="2400" b="1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9.635E-04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-9.635E-04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-1.928E+00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UT Sans" panose="00000500000000000000" pitchFamily="50" charset="0"/>
                        </a:rPr>
                        <a:t>4.335E-01</a:t>
                      </a:r>
                      <a:endParaRPr lang="en-US" sz="2000">
                        <a:solidFill>
                          <a:srgbClr val="002060"/>
                        </a:solidFill>
                        <a:latin typeface="UT Sans" panose="00000500000000000000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02181" y="365125"/>
            <a:ext cx="2647359" cy="1862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3150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</a:t>
            </a: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>
              <a:buNone/>
              <a:defRPr/>
            </a:pPr>
            <a:endParaRPr lang="ro-RO" b="1"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ro-RO" sz="20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r>
              <a:rPr lang="en-US" sz="2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M</a:t>
            </a:r>
            <a:r>
              <a:rPr lang="en-US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   nD   nG   nS    nB   MODEL_nume</a:t>
            </a:r>
            <a:r>
              <a:rPr lang="ro-RO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 </a:t>
            </a:r>
            <a:r>
              <a:rPr lang="en-US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&lt;</a:t>
            </a:r>
            <a:r>
              <a:rPr lang="en-US" sz="2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L=</a:t>
            </a:r>
            <a:r>
              <a:rPr lang="en-US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L&lt;</a:t>
            </a:r>
            <a:r>
              <a:rPr lang="en-US" sz="26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W=</a:t>
            </a:r>
            <a:r>
              <a:rPr lang="en-US" sz="26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W…&gt;&gt;</a:t>
            </a:r>
            <a:endParaRPr lang="ro-RO" sz="2600" i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endParaRPr lang="ro-RO" sz="11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r>
              <a:rPr lang="ro-RO" sz="2000"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>
              <a:buNone/>
              <a:defRPr/>
            </a:pPr>
            <a:r>
              <a:rPr lang="ro-RO" sz="2000">
                <a:latin typeface="UT Sans" panose="00000500000000000000" pitchFamily="50" charset="0"/>
              </a:rPr>
              <a:t>	Numele modelului (</a:t>
            </a:r>
            <a:r>
              <a:rPr lang="ro-RO" sz="2000" i="1">
                <a:latin typeface="UT Sans" panose="00000500000000000000" pitchFamily="50" charset="0"/>
              </a:rPr>
              <a:t>MODEL_nume</a:t>
            </a:r>
            <a:r>
              <a:rPr lang="ro-RO" sz="2000"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>
              <a:buNone/>
              <a:defRPr/>
            </a:pPr>
            <a:r>
              <a:rPr lang="ro-RO" sz="2000" b="1">
                <a:latin typeface="UT Sans" panose="00000500000000000000" pitchFamily="50" charset="0"/>
              </a:rPr>
              <a:t>	.MODEL </a:t>
            </a:r>
            <a:r>
              <a:rPr lang="ro-RO" sz="2000"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>
              <a:buNone/>
              <a:defRPr/>
            </a:pPr>
            <a:r>
              <a:rPr lang="ro-RO" sz="2000" b="1">
                <a:latin typeface="UT Sans" panose="00000500000000000000" pitchFamily="50" charset="0"/>
              </a:rPr>
              <a:t>	.LIB </a:t>
            </a:r>
            <a:r>
              <a:rPr lang="ro-RO" sz="2000">
                <a:latin typeface="UT Sans" panose="00000500000000000000" pitchFamily="50" charset="0"/>
              </a:rPr>
              <a:t>– căutarea modelului într-o bibliotecă de modele</a:t>
            </a:r>
            <a:endParaRPr lang="en-US" sz="2000">
              <a:latin typeface="UT Sans" panose="00000500000000000000" pitchFamily="50" charset="0"/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929A76C-3325-4C5C-8511-16142DF5DA3A}" type="datetime1">
              <a:rPr lang="en-US" smtClean="0"/>
              <a:t>10/29/2020</a:t>
            </a:fld>
            <a:endParaRPr lang="en-US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455A896-2D70-49EE-AC81-A8A3AB9F17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1446" name="Picture 2" descr="3-10-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7" name="Picture 3" descr="3-10-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1752600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7181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</a:t>
            </a: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246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eaLnBrk="1" hangingPunct="1">
              <a:buFontTx/>
              <a:buNone/>
            </a:pPr>
            <a:endParaRPr lang="ro-RO" b="1"/>
          </a:p>
          <a:p>
            <a:pPr algn="ctr" eaLnBrk="1" hangingPunct="1">
              <a:buFontTx/>
              <a:buNone/>
            </a:pPr>
            <a:endParaRPr lang="ro-RO" sz="2000" b="1">
              <a:solidFill>
                <a:srgbClr val="7030A0"/>
              </a:solidFill>
            </a:endParaRPr>
          </a:p>
          <a:p>
            <a:pPr algn="ctr" eaLnBrk="1" hangingPunct="1">
              <a:buFontTx/>
              <a:buNone/>
            </a:pPr>
            <a:endParaRPr lang="ro-RO" sz="2000" b="1">
              <a:solidFill>
                <a:srgbClr val="7030A0"/>
              </a:solidFill>
            </a:endParaRPr>
          </a:p>
        </p:txBody>
      </p:sp>
      <p:sp>
        <p:nvSpPr>
          <p:cNvPr id="5017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3ABFC5B-AC92-400E-B0AD-B6FB58D8DC4D}" type="datetime1">
              <a:rPr lang="en-US" smtClean="0"/>
              <a:t>10/29/2020</a:t>
            </a:fld>
            <a:endParaRPr lang="en-US"/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B73BE26-E163-4323-82BA-9C3E9E5A68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2470" name="Picture 2" descr="3-10-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9687" y="1943894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1" name="Picture 3" descr="3-10-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060428"/>
            <a:ext cx="34877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2438400"/>
            <a:ext cx="3658649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6656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o-RO" b="1">
                <a:latin typeface="UT Sans" panose="00000500000000000000" pitchFamily="50" charset="0"/>
              </a:rPr>
              <a:t>Probleme tratate</a:t>
            </a:r>
            <a:endParaRPr lang="en-US" b="1">
              <a:latin typeface="UT Sans" panose="00000500000000000000" pitchFamily="50" charset="0"/>
            </a:endParaRPr>
          </a:p>
        </p:txBody>
      </p:sp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>
                <a:latin typeface="UT Sans" panose="00000500000000000000" pitchFamily="50" charset="0"/>
              </a:rPr>
              <a:t>Descrierea elementelor de circuit</a:t>
            </a:r>
          </a:p>
          <a:p>
            <a:pPr lvl="1"/>
            <a:r>
              <a:rPr lang="ro-RO">
                <a:latin typeface="UT Sans" panose="00000500000000000000" pitchFamily="50" charset="0"/>
              </a:rPr>
              <a:t>Descrierea elementelor de circuit cu mai mult de 2 terminale: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Bobine cuplate, TX,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Tranzistor bipolar, Q,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TEC-J, J,</a:t>
            </a:r>
          </a:p>
          <a:p>
            <a:pPr lvl="2"/>
            <a:r>
              <a:rPr lang="ro-RO">
                <a:latin typeface="UT Sans" panose="00000500000000000000" pitchFamily="50" charset="0"/>
              </a:rPr>
              <a:t>TEC-MOS, M.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0AF51-9EDB-489C-A337-D5B49B9718B0}" type="datetime1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72DE34-B755-4A37-8CFA-FF9F579FA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3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</a:t>
            </a: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3489" name="Content Placeholder 2"/>
          <p:cNvSpPr>
            <a:spLocks noGrp="1"/>
          </p:cNvSpPr>
          <p:nvPr>
            <p:ph idx="1"/>
          </p:nvPr>
        </p:nvSpPr>
        <p:spPr>
          <a:xfrm>
            <a:off x="838200" y="1818965"/>
            <a:ext cx="82296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70C0"/>
                </a:solidFill>
                <a:latin typeface="UT Sans" panose="00000500000000000000" pitchFamily="50" charset="0"/>
              </a:rPr>
              <a:t>Parametrii modelului de TECMOS</a:t>
            </a:r>
            <a:endParaRPr lang="en-US" sz="24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120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01170A9-9BC2-45F7-9B59-117823546429}" type="datetime1">
              <a:rPr lang="en-US" smtClean="0"/>
              <a:t>10/29/2020</a:t>
            </a:fld>
            <a:endParaRPr lang="en-US"/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DB6D24-590D-4FF7-9A0F-F2088AD6691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1" y="2460314"/>
          <a:ext cx="8686799" cy="371188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8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1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VTO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de prag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KP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transconductanță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2x10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GAMMA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Factorul de substrat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1/2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PHI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Potențialul de suprafață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LAMBDA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 de modulație a lungimii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drenă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din sursă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9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RSH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pe pătrat a difuziilor D/S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/</a:t>
                      </a: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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CBD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BD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CBS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de fund a joncțiunii D/S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343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>
                <a:latin typeface="UT Sans" panose="00000500000000000000" pitchFamily="50" charset="0"/>
              </a:rPr>
              <a:t>Descrierea elementelor de circuit</a:t>
            </a:r>
            <a:br>
              <a:rPr lang="ro-RO" sz="3600">
                <a:latin typeface="UT Sans" panose="00000500000000000000" pitchFamily="50" charset="0"/>
              </a:rPr>
            </a:br>
            <a:r>
              <a:rPr lang="en-US" sz="2800">
                <a:latin typeface="UT Sans" panose="00000500000000000000" pitchFamily="50" charset="0"/>
              </a:rPr>
              <a:t>TEC-</a:t>
            </a:r>
            <a:r>
              <a:rPr lang="ro-RO" sz="2800">
                <a:latin typeface="UT Sans" panose="00000500000000000000" pitchFamily="50" charset="0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451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82296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o-RO" sz="2400" b="1">
                <a:solidFill>
                  <a:srgbClr val="0070C0"/>
                </a:solidFill>
                <a:latin typeface="UT Sans" panose="00000500000000000000" pitchFamily="50" charset="0"/>
              </a:rPr>
              <a:t>Parametrii modelului de TECMOS</a:t>
            </a:r>
            <a:r>
              <a:rPr lang="ro-RO" sz="2400">
                <a:solidFill>
                  <a:srgbClr val="0070C0"/>
                </a:solidFill>
                <a:latin typeface="UT Sans" panose="00000500000000000000" pitchFamily="50" charset="0"/>
              </a:rPr>
              <a:t> (continuare)</a:t>
            </a:r>
            <a:endParaRPr lang="en-US" sz="24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222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2DA2DFE-E819-44C3-9A64-06B0ADF06A4D}" type="datetime1">
              <a:rPr lang="en-US" smtClean="0"/>
              <a:t>10/29/2020</a:t>
            </a:fld>
            <a:endParaRPr lang="en-US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222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806874F-15D4-4010-BB7A-79A13806456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2362200"/>
          <a:ext cx="8763001" cy="38100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4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al joncțiunii de fund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JSW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laterală a joncțiunii DB/SB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MJSW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al joncțiunii laterale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0,33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saturație al joncțiunii DB/SB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CGDO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GD, pe unitatea de lățime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CGSO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GS, pe unitatea de lățime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CGBO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dată de suprapunerea GB, pe unitatea de lungime a canalului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Fm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TOX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Grosimea oxidului subțire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LD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Difuzia laterală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76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</a:t>
            </a: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553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endParaRPr lang="ro-RO" sz="2600" b="1">
              <a:latin typeface="UT Sans" panose="00000500000000000000" pitchFamily="50" charset="0"/>
            </a:endParaRPr>
          </a:p>
          <a:p>
            <a:pPr eaLnBrk="1" hangingPunct="1"/>
            <a:r>
              <a:rPr lang="en-US" b="1">
                <a:latin typeface="UT Sans" panose="00000500000000000000" pitchFamily="50" charset="0"/>
              </a:rPr>
              <a:t>Exemplul 5: </a:t>
            </a:r>
            <a:r>
              <a:rPr lang="en-US">
                <a:latin typeface="UT Sans" panose="00000500000000000000" pitchFamily="50" charset="0"/>
              </a:rPr>
              <a:t>inversor CMOS</a:t>
            </a: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14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inversor CMOS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R1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2	0	10k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M1	2	1	0	0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nMOS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M2	2	1	3	3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pMOS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.model	nMOS	nmos(VTO=3)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.model	pMOS	pmos(VTO=-3)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1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3	0	DC	12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V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2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	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        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	0	PULSE(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+0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5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0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1n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1n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0.5m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 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 1m)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.TRAN 1e-5 </a:t>
            </a:r>
            <a:r>
              <a:rPr lang="ro-RO" sz="1600">
                <a:solidFill>
                  <a:srgbClr val="0070C0"/>
                </a:solidFill>
                <a:latin typeface="UT Sans" panose="00000500000000000000" pitchFamily="50" charset="0"/>
              </a:rPr>
              <a:t>3</a:t>
            </a: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m 0 1e-5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.PROBE</a:t>
            </a:r>
          </a:p>
          <a:p>
            <a:pPr eaLnBrk="1" hangingPunct="1">
              <a:buFontTx/>
              <a:buNone/>
            </a:pPr>
            <a:r>
              <a:rPr lang="en-US" sz="1600">
                <a:solidFill>
                  <a:srgbClr val="0070C0"/>
                </a:solidFill>
                <a:latin typeface="UT Sans" panose="00000500000000000000" pitchFamily="50" charset="0"/>
              </a:rPr>
              <a:t>.END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325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5EBB391-05B6-4A90-88B5-9FB5EC5E5D0D}" type="datetime1">
              <a:rPr lang="en-US" smtClean="0"/>
              <a:t>10/29/2020</a:t>
            </a:fld>
            <a:endParaRPr lang="en-US"/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D9999A-1D3D-456B-8344-8D20B7A720E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5542" name="Picture 8"/>
          <p:cNvPicPr>
            <a:picLocks noChangeAspect="1" noChangeArrowheads="1"/>
          </p:cNvPicPr>
          <p:nvPr/>
        </p:nvPicPr>
        <p:blipFill rotWithShape="1">
          <a:blip r:embed="rId2"/>
          <a:srcRect r="8772"/>
          <a:stretch/>
        </p:blipFill>
        <p:spPr bwMode="auto">
          <a:xfrm>
            <a:off x="6705600" y="2362201"/>
            <a:ext cx="3962400" cy="298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4275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TEC-</a:t>
            </a: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MOS</a:t>
            </a:r>
            <a:endParaRPr lang="en-US" sz="2800">
              <a:latin typeface="UT Sans" panose="00000500000000000000" pitchFamily="50" charset="0"/>
            </a:endParaRPr>
          </a:p>
        </p:txBody>
      </p:sp>
      <p:sp>
        <p:nvSpPr>
          <p:cNvPr id="6656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o-RO" sz="2400" b="1">
                <a:solidFill>
                  <a:srgbClr val="0070C0"/>
                </a:solidFill>
                <a:latin typeface="UT Sans" panose="00000500000000000000" pitchFamily="50" charset="0"/>
              </a:rPr>
              <a:t>Forme de undă:</a:t>
            </a:r>
            <a:endParaRPr lang="en-US" sz="2400" b="1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5427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BDD9EC2-FC89-47D4-9A3F-8374DF870915}" type="datetime1">
              <a:rPr lang="en-US" smtClean="0"/>
              <a:t>10/29/2020</a:t>
            </a:fld>
            <a:endParaRPr lang="en-US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C1D87C-AA8F-470C-A7CD-070C2CEED3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65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011264"/>
            <a:ext cx="8077200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Picture 8"/>
          <p:cNvPicPr>
            <a:picLocks noChangeAspect="1" noChangeArrowheads="1"/>
          </p:cNvPicPr>
          <p:nvPr/>
        </p:nvPicPr>
        <p:blipFill rotWithShape="1">
          <a:blip r:embed="rId3"/>
          <a:srcRect t="2720" r="9357" b="3256"/>
          <a:stretch/>
        </p:blipFill>
        <p:spPr bwMode="auto">
          <a:xfrm>
            <a:off x="8391732" y="508794"/>
            <a:ext cx="3764746" cy="268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628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BOBINE CUPLATE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4608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endParaRPr lang="ro-RO" sz="24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endParaRPr lang="en-US" sz="35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UT Sans" panose="00000500000000000000" pitchFamily="50" charset="0"/>
            </a:endParaRPr>
          </a:p>
          <a:p>
            <a:pPr algn="ctr" eaLnBrk="1" hangingPunct="1">
              <a:buFontTx/>
              <a:buNone/>
            </a:pPr>
            <a:r>
              <a:rPr lang="ro-RO" sz="35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K</a:t>
            </a:r>
            <a:r>
              <a:rPr lang="ro-RO" sz="35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</a:t>
            </a:r>
            <a:r>
              <a:rPr lang="ro-RO" sz="35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	</a:t>
            </a:r>
            <a:r>
              <a:rPr lang="en-US" sz="35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       </a:t>
            </a:r>
            <a:r>
              <a:rPr lang="ro-RO" sz="35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L</a:t>
            </a:r>
            <a:r>
              <a:rPr lang="ro-RO" sz="35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</a:t>
            </a:r>
            <a:r>
              <a:rPr lang="ro-RO" sz="35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1	</a:t>
            </a:r>
            <a:r>
              <a:rPr lang="ro-RO" sz="35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L</a:t>
            </a:r>
            <a:r>
              <a:rPr lang="ro-RO" sz="35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</a:t>
            </a:r>
            <a:r>
              <a:rPr lang="ro-RO" sz="35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2	</a:t>
            </a:r>
            <a:r>
              <a:rPr lang="ro-RO" sz="35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k</a:t>
            </a:r>
            <a:endParaRPr lang="ro-RO" sz="350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UT Sans" panose="00000500000000000000" pitchFamily="50" charset="0"/>
            </a:endParaRPr>
          </a:p>
          <a:p>
            <a:pPr algn="just" eaLnBrk="1" hangingPunct="1">
              <a:buFontTx/>
              <a:buNone/>
            </a:pPr>
            <a:endParaRPr lang="ro-RO" sz="2000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>
              <a:buFontTx/>
              <a:buNone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/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Bobinele L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1 şi </a:t>
            </a: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L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2 trebuie să fie definite anterior în fişierul de intrare.</a:t>
            </a:r>
          </a:p>
          <a:p>
            <a:pPr algn="just" eaLnBrk="1" hangingPunct="1"/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Coeficientul de cuplaj 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k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 trebuie să fie: </a:t>
            </a: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0&lt;</a:t>
            </a:r>
            <a:r>
              <a:rPr lang="en-US" sz="2000" i="1">
                <a:solidFill>
                  <a:srgbClr val="0070C0"/>
                </a:solidFill>
                <a:latin typeface="UT Sans" panose="00000500000000000000" pitchFamily="50" charset="0"/>
              </a:rPr>
              <a:t>k</a:t>
            </a: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&lt;1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algn="just" eaLnBrk="1" hangingPunct="1"/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La desenarea în Capture, k=1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4819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20CFB13-CE77-4629-9C1A-79D5D5BA9B0D}" type="datetime1">
              <a:rPr lang="en-US" smtClean="0"/>
              <a:t>10/29/2020</a:t>
            </a:fld>
            <a:endParaRPr lang="en-US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DE2F70-B870-4285-BA6C-30AF6AAF43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46086" name="Picture 8" descr="2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524000"/>
            <a:ext cx="22860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958976"/>
            <a:ext cx="3048000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154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BOBINE CUPLATE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4710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>
                <a:latin typeface="UT Sans" panose="00000500000000000000" pitchFamily="50" charset="0"/>
              </a:rPr>
              <a:t>Exemplul 1</a:t>
            </a:r>
            <a:r>
              <a:rPr lang="en-US" sz="2400">
                <a:latin typeface="UT Sans" panose="00000500000000000000" pitchFamily="50" charset="0"/>
              </a:rPr>
              <a:t>: transformatorul din structura unui redresor</a:t>
            </a:r>
            <a:r>
              <a:rPr lang="ro-RO" sz="2400">
                <a:latin typeface="UT Sans" panose="00000500000000000000" pitchFamily="50" charset="0"/>
              </a:rPr>
              <a:t> monofazat monoalternanță:</a:t>
            </a: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2400">
                <a:latin typeface="UT Sans" panose="00000500000000000000" pitchFamily="50" charset="0"/>
              </a:rPr>
              <a:t>					</a:t>
            </a: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en-US" sz="24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endParaRPr lang="ro-RO" sz="2000">
              <a:latin typeface="UT Sans" panose="00000500000000000000" pitchFamily="50" charset="0"/>
            </a:endParaRPr>
          </a:p>
          <a:p>
            <a:pPr eaLnBrk="1" hangingPunct="1">
              <a:buFontTx/>
              <a:buNone/>
            </a:pPr>
            <a:r>
              <a:rPr lang="en-US" sz="2000">
                <a:latin typeface="UT Sans" panose="00000500000000000000" pitchFamily="50" charset="0"/>
              </a:rPr>
              <a:t>Descrierea transformatorului: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L1		2	0	100mH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L2		3	0	1mH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rgbClr val="0070C0"/>
                </a:solidFill>
                <a:latin typeface="UT Sans" panose="00000500000000000000" pitchFamily="50" charset="0"/>
              </a:rPr>
              <a:t>K1		L1	L2	0.99</a:t>
            </a: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584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CF9BDBD-3824-4361-AD3B-A5E4DDAEB588}" type="datetime1">
              <a:rPr lang="en-US" smtClean="0"/>
              <a:t>10/29/2020</a:t>
            </a:fld>
            <a:endParaRPr lang="en-US"/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C64140-5592-4936-8F0D-47D3D8DDB26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711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2878" y="2390623"/>
            <a:ext cx="4226243" cy="17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6542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b="1">
                <a:latin typeface="UT Sans" panose="00000500000000000000" pitchFamily="50" charset="0"/>
              </a:rPr>
              <a:t>Descrierea elementelor de circuit</a:t>
            </a:r>
            <a:br>
              <a:rPr lang="ro-RO" sz="4000" b="1">
                <a:latin typeface="UT Sans" panose="00000500000000000000" pitchFamily="50" charset="0"/>
              </a:rPr>
            </a:br>
            <a:r>
              <a:rPr lang="en-US" sz="3200" b="1">
                <a:latin typeface="UT Sans" panose="00000500000000000000" pitchFamily="50" charset="0"/>
              </a:rPr>
              <a:t>TRANZISTOARE BIPOLARE</a:t>
            </a:r>
            <a:endParaRPr lang="en-US" sz="4000" b="1">
              <a:latin typeface="UT Sans" panose="00000500000000000000" pitchFamily="50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0" indent="-256032"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>
              <a:buNone/>
              <a:defRPr/>
            </a:pPr>
            <a:endParaRPr lang="ro-RO"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en-US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en-US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ro-RO" sz="2400" b="1">
              <a:solidFill>
                <a:srgbClr val="7030A0"/>
              </a:solidFill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endParaRPr lang="en-US" sz="33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UT Sans" panose="00000500000000000000" pitchFamily="50" charset="0"/>
            </a:endParaRPr>
          </a:p>
          <a:p>
            <a:pPr marL="365760" indent="-256032" algn="ctr">
              <a:buNone/>
              <a:defRPr/>
            </a:pPr>
            <a:r>
              <a:rPr lang="en-US" sz="33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Q</a:t>
            </a:r>
            <a:r>
              <a:rPr lang="en-US" sz="3300" i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UT Sans" panose="00000500000000000000" pitchFamily="50" charset="0"/>
              </a:rPr>
              <a:t>nume   nC   nB   nE   &lt;nS&gt;   MODEL_nume</a:t>
            </a:r>
          </a:p>
          <a:p>
            <a:pPr marL="365760" indent="-256032" algn="just">
              <a:buNone/>
              <a:defRPr/>
            </a:pPr>
            <a:endParaRPr lang="ro-RO" sz="2000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365760" indent="-256032" algn="just"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Observații:</a:t>
            </a:r>
          </a:p>
          <a:p>
            <a:pPr marL="365760" indent="-256032" algn="just">
              <a:buNone/>
              <a:defRPr/>
            </a:pP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	Numele modelului (</a:t>
            </a:r>
            <a:r>
              <a:rPr lang="ro-RO" sz="2000" i="1">
                <a:solidFill>
                  <a:srgbClr val="0070C0"/>
                </a:solidFill>
                <a:latin typeface="UT Sans" panose="00000500000000000000" pitchFamily="50" charset="0"/>
              </a:rPr>
              <a:t>MODEL_nume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) se poate specifica prin declarațiile:</a:t>
            </a:r>
          </a:p>
          <a:p>
            <a:pPr marL="365760" indent="-256032" algn="just"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.MODEL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descrierea modelului</a:t>
            </a:r>
          </a:p>
          <a:p>
            <a:pPr marL="365760" indent="-256032" algn="just">
              <a:buNone/>
              <a:defRPr/>
            </a:pPr>
            <a:r>
              <a:rPr lang="ro-RO" sz="2000" b="1">
                <a:solidFill>
                  <a:srgbClr val="0070C0"/>
                </a:solidFill>
                <a:latin typeface="UT Sans" panose="00000500000000000000" pitchFamily="50" charset="0"/>
              </a:rPr>
              <a:t>	.LIB </a:t>
            </a:r>
            <a:r>
              <a:rPr lang="ro-RO" sz="2000">
                <a:solidFill>
                  <a:srgbClr val="0070C0"/>
                </a:solidFill>
                <a:latin typeface="UT Sans" panose="00000500000000000000" pitchFamily="50" charset="0"/>
              </a:rPr>
              <a:t>– căutarea modelului într-o bibliotecă de modele</a:t>
            </a:r>
            <a:endParaRPr lang="en-US" sz="2000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6867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6C48B6C-42BD-4FC9-984A-C542E25E5585}" type="datetime1">
              <a:rPr lang="en-US" smtClean="0"/>
              <a:t>10/29/2020</a:t>
            </a:fld>
            <a:endParaRPr lang="en-US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061B8BB-1452-4C5E-83C0-355A35710C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48134" name="Picture 8" descr="3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676401"/>
            <a:ext cx="38671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1" y="2133600"/>
            <a:ext cx="37512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48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381000"/>
          </a:xfrm>
        </p:spPr>
        <p:txBody>
          <a:bodyPr rtlCol="0">
            <a:noAutofit/>
          </a:bodyPr>
          <a:lstStyle/>
          <a:p>
            <a:pPr marL="365760" indent="-256032">
              <a:buNone/>
              <a:defRPr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Parametrii modelului de </a:t>
            </a:r>
            <a:r>
              <a:rPr lang="en-US" b="1">
                <a:solidFill>
                  <a:srgbClr val="0070C0"/>
                </a:solidFill>
                <a:latin typeface="UT Sans" panose="00000500000000000000" pitchFamily="50" charset="0"/>
              </a:rPr>
              <a:t>TB</a:t>
            </a:r>
            <a:endParaRPr lang="en-US">
              <a:solidFill>
                <a:srgbClr val="0070C0"/>
              </a:solidFill>
              <a:latin typeface="UT Sans" panose="00000500000000000000" pitchFamily="50" charset="0"/>
            </a:endParaRPr>
          </a:p>
        </p:txBody>
      </p:sp>
      <p:sp>
        <p:nvSpPr>
          <p:cNvPr id="37891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FB6B6E4-3F2E-47B1-AF0E-9B3B242CF197}" type="datetime1">
              <a:rPr lang="en-US" smtClean="0"/>
              <a:t>10/29/2020</a:t>
            </a:fld>
            <a:endParaRPr lang="en-US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8AC3295-A60B-4BDC-BCEA-8284D448B38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2543530"/>
          <a:ext cx="8534400" cy="362867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1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IS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Curentul de saturație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A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</a:t>
                      </a:r>
                      <a:r>
                        <a:rPr kumimoji="0" lang="ro-RO" sz="1600" u="none" strike="noStrike" cap="none" normalizeH="0" baseline="3000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-16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Câştigul în curent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100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BR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Câştigul în curent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emisie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emisie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Early directă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Tensiunea Early inversă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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colectorului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emitorului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RB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Rezistența serie a bazei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  <a:sym typeface="Symbol" pitchFamily="18" charset="2"/>
                        </a:rPr>
                        <a:t>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Timpul de tranzit direct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5C07A09D-7722-43BB-8464-88910D1EA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4181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50177" name="Content Placeholder 2"/>
          <p:cNvSpPr>
            <a:spLocks noGrp="1"/>
          </p:cNvSpPr>
          <p:nvPr>
            <p:ph idx="1"/>
          </p:nvPr>
        </p:nvSpPr>
        <p:spPr>
          <a:xfrm>
            <a:off x="1981200" y="1764589"/>
            <a:ext cx="8229600" cy="4572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Parametrii modelului de </a:t>
            </a:r>
            <a:r>
              <a:rPr lang="en-US" b="1">
                <a:solidFill>
                  <a:srgbClr val="0070C0"/>
                </a:solidFill>
                <a:latin typeface="UT Sans" panose="00000500000000000000" pitchFamily="50" charset="0"/>
              </a:rPr>
              <a:t>TB </a:t>
            </a:r>
            <a:r>
              <a:rPr lang="en-US">
                <a:solidFill>
                  <a:srgbClr val="0070C0"/>
                </a:solidFill>
                <a:latin typeface="UT Sans" panose="00000500000000000000" pitchFamily="50" charset="0"/>
              </a:rPr>
              <a:t>(continuare)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33E9ABA-9B60-48EF-A76B-C15819D4ABEF}" type="datetime1">
              <a:rPr lang="en-US" smtClean="0"/>
              <a:t>10/29/2020</a:t>
            </a:fld>
            <a:endParaRPr lang="en-US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C475B85-611C-47A3-ABB3-D130B4CE84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2462378"/>
          <a:ext cx="8610600" cy="348122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6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Numele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Parametrul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Unități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Valoarea predefinită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Timpul de tranzit invers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BE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BE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BE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BC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BC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BC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5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Capacitatea joncțiunii CS la polarizare nulă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F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Diferența internă de potențial a joncțiunii CS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V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0.75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MJS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Coeficientul de „gradare” a joncțiunii CS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-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o-RO" sz="1600" u="none" strike="noStrike" cap="none" normalizeH="0" baseline="0">
                          <a:ln>
                            <a:noFill/>
                          </a:ln>
                          <a:effectLst/>
                          <a:latin typeface="UT Sans" panose="00000500000000000000" pitchFamily="50" charset="0"/>
                        </a:rPr>
                        <a:t>0.33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UT Sans" panose="00000500000000000000" pitchFamily="50" charset="0"/>
                        <a:cs typeface="Times New Roman" pitchFamily="18" charset="0"/>
                      </a:endParaRPr>
                    </a:p>
                  </a:txBody>
                  <a:tcPr marL="66805" marR="66805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25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latin typeface="UT Sans" panose="00000500000000000000" pitchFamily="50" charset="0"/>
              </a:rPr>
              <a:t>Exemplul 2:</a:t>
            </a:r>
            <a:r>
              <a:rPr lang="en-US">
                <a:latin typeface="UT Sans" panose="00000500000000000000" pitchFamily="50" charset="0"/>
              </a:rPr>
              <a:t> amplificator de semnal mic cu tranzistor npn</a:t>
            </a:r>
            <a:endParaRPr lang="en-US" b="1">
              <a:latin typeface="UT Sans" panose="00000500000000000000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49451-75A3-49F1-BED3-59396C780014}" type="datetime1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PACME Cursul nr.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C392-75EF-4345-ADC3-5049D64098F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362201"/>
            <a:ext cx="4191000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019800" y="2514601"/>
            <a:ext cx="4191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Descrierea tranzistorului TB: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ro-RO">
                <a:latin typeface="UT Sans" panose="00000500000000000000" pitchFamily="50" charset="0"/>
              </a:rPr>
              <a:t>cu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.model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Q1     3     2     4     TBN</a:t>
            </a: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.model     TBN     NPN(IS=1E-15  BF=150)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ro-RO">
                <a:latin typeface="UT Sans" panose="00000500000000000000" pitchFamily="50" charset="0"/>
              </a:rPr>
              <a:t>sau utilizând instrucțiunea </a:t>
            </a:r>
            <a:r>
              <a:rPr lang="ro-RO" b="1">
                <a:solidFill>
                  <a:srgbClr val="FF0000"/>
                </a:solidFill>
                <a:latin typeface="UT Sans" panose="00000500000000000000" pitchFamily="50" charset="0"/>
              </a:rPr>
              <a:t>.LIB</a:t>
            </a:r>
          </a:p>
          <a:p>
            <a:pPr>
              <a:defRPr/>
            </a:pP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Q1     3     2     4     </a:t>
            </a:r>
            <a:r>
              <a:rPr lang="en-US">
                <a:latin typeface="UT Sans" panose="00000500000000000000" pitchFamily="50" charset="0"/>
              </a:rPr>
              <a:t>Q2N2222</a:t>
            </a:r>
            <a:endParaRPr lang="ro-RO">
              <a:latin typeface="UT Sans" panose="00000500000000000000" pitchFamily="50" charset="0"/>
            </a:endParaRPr>
          </a:p>
          <a:p>
            <a:pPr>
              <a:defRPr/>
            </a:pPr>
            <a:r>
              <a:rPr lang="ro-RO">
                <a:latin typeface="UT Sans" panose="00000500000000000000" pitchFamily="50" charset="0"/>
              </a:rPr>
              <a:t>.LIB     C</a:t>
            </a:r>
            <a:r>
              <a:rPr lang="en-US">
                <a:latin typeface="UT Sans" panose="00000500000000000000" pitchFamily="50" charset="0"/>
              </a:rPr>
              <a:t>:\PSPICE\bipolar.lib</a:t>
            </a:r>
          </a:p>
        </p:txBody>
      </p:sp>
    </p:spTree>
    <p:extLst>
      <p:ext uri="{BB962C8B-B14F-4D97-AF65-F5344CB8AC3E}">
        <p14:creationId xmlns:p14="http://schemas.microsoft.com/office/powerpoint/2010/main" val="3298317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Descrierea elementelor de circuit</a:t>
            </a:r>
            <a:br>
              <a:rPr kumimoji="0" lang="ro-RO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 Sans" panose="00000500000000000000" pitchFamily="50" charset="0"/>
                <a:ea typeface="+mj-ea"/>
                <a:cs typeface="+mj-cs"/>
              </a:rPr>
              <a:t>TRANZISTOARE BIPOLARE</a:t>
            </a:r>
            <a:endParaRPr lang="en-US" sz="36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b="1">
                <a:solidFill>
                  <a:srgbClr val="0070C0"/>
                </a:solidFill>
                <a:latin typeface="UT Sans" panose="00000500000000000000" pitchFamily="50" charset="0"/>
              </a:rPr>
              <a:t>Determinarea PSF-ului </a:t>
            </a:r>
            <a:r>
              <a:rPr lang="ro-RO" b="1">
                <a:solidFill>
                  <a:srgbClr val="0070C0"/>
                </a:solidFill>
                <a:latin typeface="UT Sans" panose="00000500000000000000" pitchFamily="50" charset="0"/>
              </a:rPr>
              <a:t>la TB</a:t>
            </a:r>
            <a:endParaRPr lang="en-US" b="1">
              <a:solidFill>
                <a:srgbClr val="0070C0"/>
              </a:solidFill>
              <a:latin typeface="UT Sans" panose="00000500000000000000" pitchFamily="50" charset="0"/>
            </a:endParaRPr>
          </a:p>
          <a:p>
            <a:pPr marL="457200" indent="-457200">
              <a:buNone/>
              <a:defRPr/>
            </a:pP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Cazul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 1</a:t>
            </a:r>
            <a:r>
              <a:rPr lang="en-US" sz="2000">
                <a:solidFill>
                  <a:srgbClr val="002060"/>
                </a:solidFill>
                <a:latin typeface="UT Sans" panose="00000500000000000000" pitchFamily="50" charset="0"/>
              </a:rPr>
              <a:t> – </a:t>
            </a:r>
            <a:r>
              <a:rPr lang="ro-RO" sz="2000">
                <a:solidFill>
                  <a:srgbClr val="002060"/>
                </a:solidFill>
                <a:latin typeface="UT Sans" panose="00000500000000000000" pitchFamily="50" charset="0"/>
              </a:rPr>
              <a:t>model simplu de tranzistor, cazul 2 – model industrial </a:t>
            </a:r>
            <a:r>
              <a:rPr lang="ro-RO" sz="1600">
                <a:solidFill>
                  <a:srgbClr val="002060"/>
                </a:solidFill>
                <a:latin typeface="UT Sans" panose="00000500000000000000" pitchFamily="50" charset="0"/>
              </a:rPr>
              <a:t>(2N2222)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determinarea PSF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*descrierea circuitului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R1	6	2	100k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R2	2	0	12k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R3	4	0	470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R4	6	3	5k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Q1	3	2	4	TBN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.model TBN NPN(IS=1E-15  BF=150)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*Q1	3	2	4	Q2N2222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*.LIB	EVAL.LIB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Vcc	6	0	DC	12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.DC	Vcc	12	12	1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.PRINT DC V(2,4) V(3,4) IB(Q1) IC(Q1)</a:t>
            </a:r>
          </a:p>
          <a:p>
            <a:pPr marL="457200" indent="-457200">
              <a:buNone/>
              <a:defRPr/>
            </a:pPr>
            <a:r>
              <a:rPr lang="en-US" sz="1400">
                <a:solidFill>
                  <a:srgbClr val="0070C0"/>
                </a:solidFill>
                <a:latin typeface="UT Sans" panose="00000500000000000000" pitchFamily="50" charset="0"/>
              </a:rPr>
              <a:t>.END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357568-E80C-441A-A520-7D871935FFE1}" type="datetime1">
              <a:rPr lang="en-US" smtClean="0"/>
              <a:t>10/29/2020</a:t>
            </a:fld>
            <a:endParaRPr lang="en-US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/>
              <a:t>PACME Cursul nr. 4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7D5382-41E6-4FD9-94C8-A9EF062C610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2230" name="TextBox 6"/>
          <p:cNvSpPr txBox="1">
            <a:spLocks noChangeArrowheads="1"/>
          </p:cNvSpPr>
          <p:nvPr/>
        </p:nvSpPr>
        <p:spPr bwMode="auto">
          <a:xfrm>
            <a:off x="6019800" y="5723782"/>
            <a:ext cx="43096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UT Sans" panose="00000500000000000000" pitchFamily="50" charset="0"/>
              </a:rPr>
              <a:t>Observa</a:t>
            </a:r>
            <a:r>
              <a:rPr lang="ro-RO" sz="1600">
                <a:solidFill>
                  <a:srgbClr val="FF0000"/>
                </a:solidFill>
                <a:latin typeface="UT Sans" panose="00000500000000000000" pitchFamily="50" charset="0"/>
              </a:rPr>
              <a:t>ții: s-a considerat numai circuitul de c.c.</a:t>
            </a:r>
            <a:endParaRPr lang="en-US" sz="1600">
              <a:solidFill>
                <a:srgbClr val="FF0000"/>
              </a:solidFill>
              <a:latin typeface="UT Sans" panose="00000500000000000000" pitchFamily="50" charset="0"/>
            </a:endParaRPr>
          </a:p>
        </p:txBody>
      </p:sp>
      <p:pic>
        <p:nvPicPr>
          <p:cNvPr id="522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438400"/>
            <a:ext cx="392861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5827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1934</Words>
  <Application>Microsoft Office PowerPoint</Application>
  <PresentationFormat>Widescreen</PresentationFormat>
  <Paragraphs>549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UT Sans</vt:lpstr>
      <vt:lpstr>Wingdings 3</vt:lpstr>
      <vt:lpstr>Office Theme</vt:lpstr>
      <vt:lpstr>PROIECTAREA  ASISTATĂ  DE CALCULATOR  A  MODULELOR  ELECTRONICE</vt:lpstr>
      <vt:lpstr>Probleme tratate</vt:lpstr>
      <vt:lpstr>Descrierea elementelor de circuit BOBINE CUPLATE</vt:lpstr>
      <vt:lpstr>Descrierea elementelor de circuit BOBINE CUPLATE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TRANZISTOARE BIPOLARE</vt:lpstr>
      <vt:lpstr>Descrierea elementelor de circuit TEC-J</vt:lpstr>
      <vt:lpstr>Descrierea elementelor de circuit TEC-J</vt:lpstr>
      <vt:lpstr>Descrierea elementelor de circuit TEC-J</vt:lpstr>
      <vt:lpstr>Descrierea elementelor de circuit TEC-J</vt:lpstr>
      <vt:lpstr>Descrierea elementelor de circuit TEC-J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  <vt:lpstr>Descrierea elementelor de circuit TEC-MOS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PROIECTAREA  ASISTATĂ  DE CALCULATOR  A  MODULELOR  ELECTRONICE</dc:title>
  <dc:creator>geoic@yahoo.com</dc:creator>
  <cp:lastModifiedBy>geoic@yahoo.com</cp:lastModifiedBy>
  <cp:revision>31</cp:revision>
  <dcterms:created xsi:type="dcterms:W3CDTF">2020-10-22T04:43:35Z</dcterms:created>
  <dcterms:modified xsi:type="dcterms:W3CDTF">2020-10-29T10:39:48Z</dcterms:modified>
</cp:coreProperties>
</file>